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37"/>
  </p:notesMasterIdLst>
  <p:sldIdLst>
    <p:sldId id="4345" r:id="rId5"/>
    <p:sldId id="4306" r:id="rId6"/>
    <p:sldId id="4352" r:id="rId7"/>
    <p:sldId id="4362" r:id="rId8"/>
    <p:sldId id="4388" r:id="rId9"/>
    <p:sldId id="281" r:id="rId10"/>
    <p:sldId id="4395" r:id="rId11"/>
    <p:sldId id="4300" r:id="rId12"/>
    <p:sldId id="4364" r:id="rId13"/>
    <p:sldId id="4360" r:id="rId14"/>
    <p:sldId id="278" r:id="rId15"/>
    <p:sldId id="4390" r:id="rId16"/>
    <p:sldId id="4391" r:id="rId17"/>
    <p:sldId id="4358" r:id="rId18"/>
    <p:sldId id="4340" r:id="rId19"/>
    <p:sldId id="279" r:id="rId20"/>
    <p:sldId id="4392" r:id="rId21"/>
    <p:sldId id="4382" r:id="rId22"/>
    <p:sldId id="4365" r:id="rId23"/>
    <p:sldId id="4319" r:id="rId24"/>
    <p:sldId id="4384" r:id="rId25"/>
    <p:sldId id="4393" r:id="rId26"/>
    <p:sldId id="4351" r:id="rId27"/>
    <p:sldId id="277" r:id="rId28"/>
    <p:sldId id="4397" r:id="rId29"/>
    <p:sldId id="4357" r:id="rId30"/>
    <p:sldId id="4380" r:id="rId31"/>
    <p:sldId id="4355" r:id="rId32"/>
    <p:sldId id="4394" r:id="rId33"/>
    <p:sldId id="4396" r:id="rId34"/>
    <p:sldId id="4354" r:id="rId35"/>
    <p:sldId id="42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a:srgbClr val="60BA47"/>
    <a:srgbClr val="0B3A5B"/>
    <a:srgbClr val="2094D2"/>
    <a:srgbClr val="1D4C60"/>
    <a:srgbClr val="3CBEB3"/>
    <a:srgbClr val="F26650"/>
    <a:srgbClr val="88D1DA"/>
    <a:srgbClr val="ECECEC"/>
    <a:srgbClr val="066C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588AD5-9361-4908-B8A0-9850FF1D3716}" v="1" dt="2025-06-20T11:51:51.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56" autoAdjust="0"/>
    <p:restoredTop sz="95082"/>
  </p:normalViewPr>
  <p:slideViewPr>
    <p:cSldViewPr snapToGrid="0" snapToObjects="1">
      <p:cViewPr varScale="1">
        <p:scale>
          <a:sx n="102" d="100"/>
          <a:sy n="102" d="100"/>
        </p:scale>
        <p:origin x="40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6" d="100"/>
        <a:sy n="136" d="100"/>
      </p:scale>
      <p:origin x="0" y="-59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7/8/2025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Fare clic per modificare gli stili di testo Master</a:t>
            </a:r>
          </a:p>
          <a:p>
            <a:pPr lvl="1"/>
            <a:r>
              <a:rPr lang="en-GB"/>
              <a:t>Secondo livello</a:t>
            </a:r>
          </a:p>
          <a:p>
            <a:pPr lvl="2"/>
            <a:r>
              <a:rPr lang="en-GB"/>
              <a:t>Terzo livello</a:t>
            </a:r>
          </a:p>
          <a:p>
            <a:pPr lvl="3"/>
            <a:r>
              <a:rPr lang="en-GB"/>
              <a:t>Quarto livello</a:t>
            </a:r>
          </a:p>
          <a:p>
            <a:pPr lvl="4"/>
            <a:r>
              <a:rPr lang="en-GB"/>
              <a:t>Quinto livello</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3B25131-FBE9-D6DE-2A84-95D07FB722AD}"/>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DE2F2DF5-C264-148C-5E70-5F7F33A62BA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12</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232DAFF9-3EB6-2A16-2D15-2C23DDE2FF02}"/>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E2236A79-005C-0F57-80E3-42DF09265309}"/>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40483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FA1F684-7330-D76B-7A0B-EC57E5FD9F0E}"/>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D5652756-CE38-1E5E-A70B-55BCADB9FAC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13</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4D994283-943F-8A01-9A15-923D2140BA05}"/>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3EBE03C9-9E96-9890-4029-8CFB25A7CF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519815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16</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42791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92AA328-9080-4898-8A12-4FEE707C8A06}"/>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E1034FCB-1E34-3248-06CE-DFD156CE078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17</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240D330E-920F-2328-AAF0-B84ADD5AB27D}"/>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8B4A7B79-E201-CF0D-70EC-E6F96B736407}"/>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72967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AA720-67AC-8B9D-BA03-DDEF3AF5CD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F8E7A4-D961-E7CC-A962-904D455BD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078F27-16CE-A6F5-9AF9-2351524783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FE651D-97CC-E00E-A707-7BACFBD1DF2A}"/>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2757910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D8D5BB1-6E5F-3B7C-D7BF-84F0A2E38CE9}"/>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11309FDB-28A4-8A8B-5E15-48FAE645B3E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21</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7B2A5964-D18C-BDDA-A67D-AC6DB7BC2BE3}"/>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98B29A19-ABFB-2F98-0708-258219B56F2D}"/>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474833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A9C1594-4FF3-3847-F260-FD669D596147}"/>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D7D4D10F-95AC-3A52-AB3B-4C0029EF5FF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22</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6D4C7262-B7BF-C8BD-5D11-9DC7EA589AB0}"/>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36C7FA31-754C-DD43-AF5C-454D8A0CD858}"/>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331785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24</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56635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26</a:t>
            </a:fld>
            <a:endParaRPr lang="en-US"/>
          </a:p>
        </p:txBody>
      </p:sp>
    </p:spTree>
    <p:extLst>
      <p:ext uri="{BB962C8B-B14F-4D97-AF65-F5344CB8AC3E}">
        <p14:creationId xmlns:p14="http://schemas.microsoft.com/office/powerpoint/2010/main" val="181802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a:p>
        </p:txBody>
      </p:sp>
    </p:spTree>
    <p:extLst>
      <p:ext uri="{BB962C8B-B14F-4D97-AF65-F5344CB8AC3E}">
        <p14:creationId xmlns:p14="http://schemas.microsoft.com/office/powerpoint/2010/main" val="4226468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6D8E1-A7C1-C78D-8105-9016964069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121BA0-68BA-0079-A230-1B174DFF04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09CC3-9B4F-B15F-8A07-909A0F18C8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6A4ADD-A26C-5A4F-59AA-FF29864E52CC}"/>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4184815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28</a:t>
            </a:fld>
            <a:endParaRPr lang="en-US"/>
          </a:p>
        </p:txBody>
      </p:sp>
    </p:spTree>
    <p:extLst>
      <p:ext uri="{BB962C8B-B14F-4D97-AF65-F5344CB8AC3E}">
        <p14:creationId xmlns:p14="http://schemas.microsoft.com/office/powerpoint/2010/main" val="2923973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7B868-CD45-CE88-F203-E3A956C46C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D79166-67C7-3992-E499-D516EB69A1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1CE2D5-5B2A-2B91-5AAC-5725C90368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A2B5A8-85AC-F161-DA79-6527F2C6F8CB}"/>
              </a:ext>
            </a:extLst>
          </p:cNvPr>
          <p:cNvSpPr>
            <a:spLocks noGrp="1"/>
          </p:cNvSpPr>
          <p:nvPr>
            <p:ph type="sldNum" sz="quarter" idx="5"/>
          </p:nvPr>
        </p:nvSpPr>
        <p:spPr/>
        <p:txBody>
          <a:bodyPr/>
          <a:lstStyle/>
          <a:p>
            <a:fld id="{4BE5DE82-CF29-044D-9158-06A811149881}" type="slidenum">
              <a:rPr lang="en-US" smtClean="0"/>
              <a:t>30</a:t>
            </a:fld>
            <a:endParaRPr lang="en-US"/>
          </a:p>
        </p:txBody>
      </p:sp>
    </p:spTree>
    <p:extLst>
      <p:ext uri="{BB962C8B-B14F-4D97-AF65-F5344CB8AC3E}">
        <p14:creationId xmlns:p14="http://schemas.microsoft.com/office/powerpoint/2010/main" val="1808588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32</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B00FB-7262-A494-EF5A-5247AC5B0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86693-38E2-6DD9-2380-AEB811DE6D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9260AD-4C77-27F2-4036-C94016BCF7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4B83BB-A2B5-D891-C895-419E747464FF}"/>
              </a:ext>
            </a:extLst>
          </p:cNvPr>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333935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6</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070510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32E57FE-3CE9-061F-A6B9-24AC96EB4980}"/>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C1DEACA5-F516-0296-ADEA-A47BA9F8869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7</a:t>
            </a:fld>
            <a:endParaRPr lang="en-US" altLang="en-US">
              <a:solidFill>
                <a:srgbClr val="000000"/>
              </a:solidFill>
              <a:latin typeface="Times New Roman" charset="0"/>
            </a:endParaRPr>
          </a:p>
        </p:txBody>
      </p:sp>
      <p:sp>
        <p:nvSpPr>
          <p:cNvPr id="4099" name="Text Box 1">
            <a:extLst>
              <a:ext uri="{FF2B5EF4-FFF2-40B4-BE49-F238E27FC236}">
                <a16:creationId xmlns:a16="http://schemas.microsoft.com/office/drawing/2014/main" id="{25B90369-EFE3-6BAD-F988-1DEE149A24B3}"/>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B9123B47-6A6A-4176-1CF5-E8960D9DBBDD}"/>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04707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F4838-A602-2CBC-1C1F-4890F93DF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F1B74-574C-168C-5447-7659E2086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D5BCB-03F8-C70A-E015-7BEE031B8F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03BB84-935A-BAE6-7518-BD0B5B8972F3}"/>
              </a:ext>
            </a:extLst>
          </p:cNvPr>
          <p:cNvSpPr>
            <a:spLocks noGrp="1"/>
          </p:cNvSpPr>
          <p:nvPr>
            <p:ph type="sldNum" sz="quarter" idx="5"/>
          </p:nvPr>
        </p:nvSpPr>
        <p:spPr/>
        <p:txBody>
          <a:bodyPr/>
          <a:lstStyle/>
          <a:p>
            <a:fld id="{4BE5DE82-CF29-044D-9158-06A811149881}" type="slidenum">
              <a:rPr lang="en-US" smtClean="0"/>
              <a:t>9</a:t>
            </a:fld>
            <a:endParaRPr lang="en-US"/>
          </a:p>
        </p:txBody>
      </p:sp>
    </p:spTree>
    <p:extLst>
      <p:ext uri="{BB962C8B-B14F-4D97-AF65-F5344CB8AC3E}">
        <p14:creationId xmlns:p14="http://schemas.microsoft.com/office/powerpoint/2010/main" val="335444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7FF4-E152-1A31-20F5-191D21541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E7458-D691-A928-ADE3-3826E3674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A1429-4844-1922-1AF0-10C76B94D1B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CF2CB5-8958-77A0-0D9D-CB64C33ED7EF}"/>
              </a:ext>
            </a:extLst>
          </p:cNvPr>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3348234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11</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4="http://schemas.microsoft.com/office/drawing/2010/main" xmlns:p14="http://schemas.microsoft.com/office/powerpoint/2010/main"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waste2worth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1996454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1" y="-1"/>
            <a:ext cx="6727371"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623855" y="342900"/>
            <a:ext cx="4806599"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146133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970502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44810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7661727" y="-1335516"/>
            <a:ext cx="4504135" cy="6404164"/>
          </a:xfrm>
          <a:prstGeom prst="rect">
            <a:avLst/>
          </a:prstGeom>
        </p:spPr>
      </p:pic>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95492" y="1373925"/>
            <a:ext cx="2687782"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608AA9BD-DAD4-EB9E-F5A2-52B81C6375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863C37C1-FEC1-3A32-9592-A33BF1A908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www.website.eu</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402846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407250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Box 2">
            <a:extLst>
              <a:ext uri="{FF2B5EF4-FFF2-40B4-BE49-F238E27FC236}">
                <a16:creationId xmlns:a16="http://schemas.microsoft.com/office/drawing/2014/main" id="{C30BEF09-6B78-DC3B-0A46-A016AD33674F}"/>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06A309A-E52C-0A55-8622-944C1082F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4560149A-1B38-4A21-B478-E78CBF27E4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5172B193-B191-DBD8-36A9-7B98240E13CE}"/>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24773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157695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98" r:id="rId6"/>
    <p:sldLayoutId id="2147483840" r:id="rId7"/>
    <p:sldLayoutId id="2147483884" r:id="rId8"/>
    <p:sldLayoutId id="2147483883" r:id="rId9"/>
    <p:sldLayoutId id="2147483877" r:id="rId10"/>
    <p:sldLayoutId id="2147483841" r:id="rId11"/>
    <p:sldLayoutId id="2147483885" r:id="rId12"/>
    <p:sldLayoutId id="2147483899" r:id="rId13"/>
    <p:sldLayoutId id="2147483900" r:id="rId14"/>
    <p:sldLayoutId id="2147483886" r:id="rId15"/>
    <p:sldLayoutId id="2147483878" r:id="rId16"/>
    <p:sldLayoutId id="2147483861" r:id="rId17"/>
    <p:sldLayoutId id="2147483833" r:id="rId18"/>
    <p:sldLayoutId id="2147483847" r:id="rId19"/>
    <p:sldLayoutId id="2147483853" r:id="rId20"/>
    <p:sldLayoutId id="2147483901" r:id="rId21"/>
    <p:sldLayoutId id="214748390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hyperlink" Target="https://fr.abcdef.wiki/wiki/Flag_of_Spain" TargetMode="External"/><Relationship Id="rId3" Type="http://schemas.openxmlformats.org/officeDocument/2006/relationships/hyperlink" Target="https://www.gov.ie/en/publication/824c3-national-food-waste-prevention-roadmap-2023-2025/?hss_channel=fbp-314996141896506" TargetMode="Externa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hyperlink" Target="https://www.mapa.gob.es/es/alimentacion/temas/desperdicio/13memoria_estrategia_mamd_2020_0_tcm30-627833.pdf" TargetMode="External"/><Relationship Id="rId11" Type="http://schemas.openxmlformats.org/officeDocument/2006/relationships/hyperlink" Target="https://www.publicdomainpictures.net/en/view-image.php?image=119664&amp;picture=finland-flag" TargetMode="External"/><Relationship Id="rId5" Type="http://schemas.openxmlformats.org/officeDocument/2006/relationships/hyperlink" Target="https://www.bancoalimentare.it/legge-gadda" TargetMode="External"/><Relationship Id="rId10" Type="http://schemas.openxmlformats.org/officeDocument/2006/relationships/image" Target="../media/image21.jpeg"/><Relationship Id="rId4" Type="http://schemas.openxmlformats.org/officeDocument/2006/relationships/hyperlink" Target="https://www.fao.org/faolex/results/details/en/c/LEX-FAOC211800/#:~:text=Waste%20Act%20(No.-,646%20of%202011).,prevent%20the%20generation%20of%20waste." TargetMode="External"/><Relationship Id="rId9" Type="http://schemas.openxmlformats.org/officeDocument/2006/relationships/hyperlink" Target="https://freepngimg.com/svg/color/00FF00/101985-flag-of-ireland-1592399882" TargetMode="External"/><Relationship Id="rId1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hyperlink" Target="https://fr.abcdef.wiki/wiki/Flag_of_Spain" TargetMode="External"/><Relationship Id="rId3" Type="http://schemas.openxmlformats.org/officeDocument/2006/relationships/hyperlink" Target="https://www.epa.ie/" TargetMode="Externa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hyperlink" Target="https://www.aecoc.es/actividad/prevencion-del-desperdicio-alimentario/" TargetMode="External"/><Relationship Id="rId11" Type="http://schemas.openxmlformats.org/officeDocument/2006/relationships/hyperlink" Target="https://www.publicdomainpictures.net/en/view-image.php?image=119664&amp;picture=finland-flag" TargetMode="External"/><Relationship Id="rId5" Type="http://schemas.openxmlformats.org/officeDocument/2006/relationships/hyperlink" Target="https://sprecoalimentare.anci.it/ristorazione-scolastica/documenti/pinpas-piano-nazionale-di-prevenzione-degli-sprechi-alimentari-le-azioni-prioritarie-per-la-lotta-allo-spreco/" TargetMode="External"/><Relationship Id="rId10" Type="http://schemas.openxmlformats.org/officeDocument/2006/relationships/image" Target="../media/image21.jpeg"/><Relationship Id="rId4" Type="http://schemas.openxmlformats.org/officeDocument/2006/relationships/hyperlink" Target="https://www.motiva.fi/ratkaisut/materiaalitehokkuus/elintarvikealan_materiaalitehokkuuden_sitoumus" TargetMode="External"/><Relationship Id="rId9" Type="http://schemas.openxmlformats.org/officeDocument/2006/relationships/hyperlink" Target="https://freepngimg.com/svg/color/00FF00/101985-flag-of-ireland-1592399882" TargetMode="External"/><Relationship Id="rId1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hyperlink" Target="https://fr.abcdef.wiki/wiki/Flag_of_Spain" TargetMode="External"/><Relationship Id="rId3" Type="http://schemas.openxmlformats.org/officeDocument/2006/relationships/hyperlink" Target="https://foodwastecharter.ie/" TargetMode="External"/><Relationship Id="rId7" Type="http://schemas.openxmlformats.org/officeDocument/2006/relationships/image" Target="../media/image19.png"/><Relationship Id="rId12"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hyperlink" Target="https://www.mapa.gob.es/es/alimentacion/temas/estrategia-nacional/" TargetMode="External"/><Relationship Id="rId11" Type="http://schemas.openxmlformats.org/officeDocument/2006/relationships/hyperlink" Target="https://www.publicdomainpictures.net/en/view-image.php?image=119664&amp;picture=finland-flag" TargetMode="External"/><Relationship Id="rId5" Type="http://schemas.openxmlformats.org/officeDocument/2006/relationships/hyperlink" Target="https://www.mase.gov.it/sites/default/files/archivio_immagini/Galletti/Comunicati/alma_mater_bologna/LA%20CARTA%20DI%20BOLOGNA%20-%20VERSIONE%20IN%20INGLESE.pdf" TargetMode="External"/><Relationship Id="rId10" Type="http://schemas.openxmlformats.org/officeDocument/2006/relationships/image" Target="../media/image21.jpeg"/><Relationship Id="rId4" Type="http://schemas.openxmlformats.org/officeDocument/2006/relationships/hyperlink" Target="https://projects.luke.fi/ruokahavikkiseuranta/en/roadmap/" TargetMode="External"/><Relationship Id="rId9" Type="http://schemas.openxmlformats.org/officeDocument/2006/relationships/hyperlink" Target="https://freepngimg.com/svg/color/00FF00/101985-flag-of-ireland-1592399882" TargetMode="External"/><Relationship Id="rId1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agriculture.ec.europa.eu/farming/organic-farming/organics-glance_en"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hyperlink" Target="https://www.iso.org/iso-22000-food-safety-management.html" TargetMode="External"/><Relationship Id="rId4" Type="http://schemas.openxmlformats.org/officeDocument/2006/relationships/hyperlink" Target="https://haccp-international.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corporation.net/en-us/certification/" TargetMode="External"/><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hyperlink" Target="https://green-business.ec.europa.eu/emas_en" TargetMode="External"/><Relationship Id="rId4" Type="http://schemas.openxmlformats.org/officeDocument/2006/relationships/hyperlink" Target="https://www.iso.org/standard/60857.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airtrade.org.uk/" TargetMode="External"/><Relationship Id="rId7" Type="http://schemas.openxmlformats.org/officeDocument/2006/relationships/image" Target="../media/image27.png"/><Relationship Id="rId2" Type="http://schemas.openxmlformats.org/officeDocument/2006/relationships/hyperlink" Target="https://agriculture.ec.europa.eu/farming/organic-farming/organic-production-and-products_en" TargetMode="Externa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ww.rainforest-alliance.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www.leanpath.com/" TargetMode="External"/><Relationship Id="rId2" Type="http://schemas.openxmlformats.org/officeDocument/2006/relationships/notesSlide" Target="../notesSlides/notesSlide18.xml"/><Relationship Id="rId1" Type="http://schemas.openxmlformats.org/officeDocument/2006/relationships/slideLayout" Target="../slideLayouts/slideLayout22.xml"/><Relationship Id="rId5" Type="http://schemas.openxmlformats.org/officeDocument/2006/relationships/hyperlink" Target="https://www.winnowsolutions.com/" TargetMode="External"/><Relationship Id="rId4" Type="http://schemas.openxmlformats.org/officeDocument/2006/relationships/hyperlink" Target="https://orbisk.co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1.xml"/><Relationship Id="rId7" Type="http://schemas.openxmlformats.org/officeDocument/2006/relationships/hyperlink" Target="https://orbisk.com/" TargetMode="External"/><Relationship Id="rId2" Type="http://schemas.openxmlformats.org/officeDocument/2006/relationships/slideLayout" Target="../slideLayouts/slideLayout19.xml"/><Relationship Id="rId1" Type="http://schemas.openxmlformats.org/officeDocument/2006/relationships/video" Target="https://www.youtube.com/embed/RdMAx25PrJE?feature=oembed" TargetMode="Externa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hyperlink" Target="https://waste2worth.eu/good-practice-compendium/" TargetMode="External"/><Relationship Id="rId7"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 Id="rId6" Type="http://schemas.openxmlformats.org/officeDocument/2006/relationships/hyperlink" Target="https://www.calorrenove.es/" TargetMode="External"/><Relationship Id="rId5" Type="http://schemas.openxmlformats.org/officeDocument/2006/relationships/image" Target="../media/image49.sv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environment.ec.europa.eu/topics/waste-and-recycling_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ur-lex.europa.eu/legal-content/EN/TXT/PDF/?uri=CELEX:02008L0098-20180705" TargetMode="Externa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legal-content/EN/TXT/?qid=1583933814386&amp;uri=COM:2020:98:FIN"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hyperlink" Target="https://commission.europa.eu/strategy-and-policy/priorities-2019-2024/european-green-deal_e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food.ec.europa.eu/food-safety/food-waste/eu-actions-against-food-waste/eu-platform-food-losses-and-food-waste_en" TargetMode="External"/><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hyperlink" Target="https://eur-lex.europa.eu/eli/reg/2004/852/oj/eng" TargetMode="External"/><Relationship Id="rId5" Type="http://schemas.openxmlformats.org/officeDocument/2006/relationships/hyperlink" Target="https://www.youtube.com/watch?v=pLnbt3EOUA0" TargetMode="External"/><Relationship Id="rId4" Type="http://schemas.openxmlformats.org/officeDocument/2006/relationships/hyperlink" Target="https://food.ec.europa.eu/horizontal-topics/farm-fork-strategy_e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ymbol zastępczy obrazu 11" descr="Obraz zawierający Majorelle blue, Wielobarwność, niebieskie, drewniany&#10;&#10;Zawartość wygenerowana przez sztuczną inteligencję może być niepoprawna.">
            <a:extLst>
              <a:ext uri="{FF2B5EF4-FFF2-40B4-BE49-F238E27FC236}">
                <a16:creationId xmlns:a16="http://schemas.microsoft.com/office/drawing/2014/main" id="{C8214653-EF4C-FC14-F14B-C15B6A45A2F4}"/>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a:xfrm>
            <a:off x="0" y="2271713"/>
            <a:ext cx="12192000" cy="3589993"/>
          </a:xfrm>
        </p:spPr>
      </p:pic>
      <p:sp>
        <p:nvSpPr>
          <p:cNvPr id="9" name="Rectangle 8">
            <a:extLst>
              <a:ext uri="{FF2B5EF4-FFF2-40B4-BE49-F238E27FC236}">
                <a16:creationId xmlns:a16="http://schemas.microsoft.com/office/drawing/2014/main" id="{1C649D26-280B-9DCA-8DAE-3F92754507FD}"/>
              </a:ext>
            </a:extLst>
          </p:cNvPr>
          <p:cNvSpPr/>
          <p:nvPr/>
        </p:nvSpPr>
        <p:spPr>
          <a:xfrm>
            <a:off x="1902693" y="4316115"/>
            <a:ext cx="5148347" cy="1252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spc="324" noProof="0" dirty="0">
                <a:solidFill>
                  <a:srgbClr val="60BA47"/>
                </a:solidFill>
                <a:latin typeface="Calibri" panose="020F0502020204030204" pitchFamily="34" charset="0"/>
                <a:cs typeface="Calibri" panose="020F0502020204030204" pitchFamily="34" charset="0"/>
              </a:rPr>
              <a:t>CONFORMITÀ E CERTIFICAZIONE</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spc="324" noProof="0" dirty="0">
                <a:solidFill>
                  <a:srgbClr val="60BA47"/>
                </a:solidFill>
                <a:latin typeface="Calibri" panose="020F0502020204030204" pitchFamily="34" charset="0"/>
                <a:cs typeface="Calibri" panose="020F0502020204030204" pitchFamily="34" charset="0"/>
              </a:rPr>
              <a:t>MODULO 11</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12C37-851F-57A0-7D98-84D8DE35A85A}"/>
            </a:ext>
          </a:extLst>
        </p:cNvPr>
        <p:cNvGrpSpPr/>
        <p:nvPr/>
      </p:nvGrpSpPr>
      <p:grpSpPr>
        <a:xfrm>
          <a:off x="0" y="0"/>
          <a:ext cx="0" cy="0"/>
          <a:chOff x="0" y="0"/>
          <a:chExt cx="0" cy="0"/>
        </a:xfrm>
      </p:grpSpPr>
      <p:pic>
        <p:nvPicPr>
          <p:cNvPr id="5" name="Symbol zastępczy obrazu 4" descr="Obraz zawierający osoba, ubrania, Materiały biurowe, w pomieszczeniu&#10;&#10;Zawartość wygenerowana przez sztuczną inteligencję może być niepoprawna.">
            <a:extLst>
              <a:ext uri="{FF2B5EF4-FFF2-40B4-BE49-F238E27FC236}">
                <a16:creationId xmlns:a16="http://schemas.microsoft.com/office/drawing/2014/main" id="{05BCE476-6A03-2714-92E3-1A06895F78F5}"/>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3ABA5F75-9B95-B10B-1971-F65D196486C4}"/>
              </a:ext>
            </a:extLst>
          </p:cNvPr>
          <p:cNvSpPr>
            <a:spLocks noGrp="1"/>
          </p:cNvSpPr>
          <p:nvPr>
            <p:ph type="body" sz="quarter" idx="19"/>
          </p:nvPr>
        </p:nvSpPr>
        <p:spPr>
          <a:xfrm>
            <a:off x="532945" y="1492054"/>
            <a:ext cx="5765044" cy="4760582"/>
          </a:xfrm>
        </p:spPr>
        <p:txBody>
          <a:bodyPr/>
          <a:lstStyle/>
          <a:p>
            <a:pPr marL="0" indent="0">
              <a:spcAft>
                <a:spcPts val="1200"/>
              </a:spcAft>
            </a:pPr>
            <a:r>
              <a:rPr lang="en-US" dirty="0"/>
              <a:t>L'UE sta affrontando il problema dello spreco alimentare attraverso regolamenti, strategie nazionali e incentivi alle imprese. </a:t>
            </a:r>
            <a:endParaRPr lang="en-US" sz="1200" dirty="0"/>
          </a:p>
          <a:p>
            <a:pPr marL="0" indent="0">
              <a:spcAft>
                <a:spcPts val="1200"/>
              </a:spcAft>
            </a:pPr>
            <a:r>
              <a:rPr lang="en-US" dirty="0"/>
              <a:t>I Paesi stabiliscono leggi e obiettivi, allineandosi all'obiettivo di dimezzare i rifiuti entro il 2030. I governi sostengono le imprese con finanziamenti, agevolazioni fiscali e accordi volontari. Gli impegni nazionali favoriscono la collaborazione per </a:t>
            </a:r>
            <a:r>
              <a:rPr lang="en-US" dirty="0" err="1"/>
              <a:t>ridurre</a:t>
            </a:r>
            <a:r>
              <a:rPr lang="en-US" dirty="0"/>
              <a:t> al </a:t>
            </a:r>
            <a:r>
              <a:rPr lang="en-US" dirty="0" err="1"/>
              <a:t>minimo</a:t>
            </a:r>
            <a:r>
              <a:rPr lang="en-US" dirty="0"/>
              <a:t> i rifiuti e promuovere un'economia circolare. </a:t>
            </a:r>
            <a:endParaRPr lang="pl-PL" dirty="0"/>
          </a:p>
          <a:p>
            <a:pPr marL="0" indent="0">
              <a:spcAft>
                <a:spcPts val="1200"/>
              </a:spcAft>
            </a:pPr>
            <a:r>
              <a:rPr lang="en-US" dirty="0"/>
              <a:t>La </a:t>
            </a:r>
            <a:r>
              <a:rPr lang="pl-PL" dirty="0" err="1"/>
              <a:t>prossima </a:t>
            </a:r>
            <a:r>
              <a:rPr lang="en-US" dirty="0"/>
              <a:t>sezione evidenzia esempi di come i Paesi partner di Waste2Worth stanno mettendo in atto queste strategie.</a:t>
            </a:r>
            <a:endParaRPr lang="en-GB" noProof="0" dirty="0"/>
          </a:p>
        </p:txBody>
      </p:sp>
      <p:sp>
        <p:nvSpPr>
          <p:cNvPr id="13" name="Rectangle 12">
            <a:extLst>
              <a:ext uri="{FF2B5EF4-FFF2-40B4-BE49-F238E27FC236}">
                <a16:creationId xmlns:a16="http://schemas.microsoft.com/office/drawing/2014/main" id="{A6CFD801-0026-5C2C-83C8-4CB96AB01008}"/>
              </a:ext>
            </a:extLst>
          </p:cNvPr>
          <p:cNvSpPr/>
          <p:nvPr/>
        </p:nvSpPr>
        <p:spPr>
          <a:xfrm>
            <a:off x="2643709" y="284481"/>
            <a:ext cx="6471716" cy="10195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noProof="0" dirty="0">
                <a:solidFill>
                  <a:schemeClr val="bg1"/>
                </a:solidFill>
                <a:latin typeface="Calibri" panose="020F0502020204030204" pitchFamily="34" charset="0"/>
                <a:cs typeface="Calibri" panose="020F0502020204030204" pitchFamily="34" charset="0"/>
              </a:rPr>
              <a:t>Azione nazionale sullo spreco alimentare: Politiche e iniziative</a:t>
            </a:r>
            <a:endParaRPr lang="en-GB" sz="529" noProof="0" dirty="0">
              <a:latin typeface="Montserrat" panose="00000500000000000000" pitchFamily="50" charset="0"/>
            </a:endParaRPr>
          </a:p>
        </p:txBody>
      </p:sp>
      <p:sp>
        <p:nvSpPr>
          <p:cNvPr id="8" name="Freeform 7">
            <a:extLst>
              <a:ext uri="{FF2B5EF4-FFF2-40B4-BE49-F238E27FC236}">
                <a16:creationId xmlns:a16="http://schemas.microsoft.com/office/drawing/2014/main" id="{EB75D48A-6990-9604-D59E-082F9660515C}"/>
              </a:ext>
            </a:extLst>
          </p:cNvPr>
          <p:cNvSpPr/>
          <p:nvPr/>
        </p:nvSpPr>
        <p:spPr>
          <a:xfrm>
            <a:off x="9373287" y="-119575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3279289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7211505" y="4871330"/>
            <a:ext cx="4394365" cy="159517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60BA47"/>
          </a:solidFill>
          <a:ln>
            <a:noFill/>
          </a:ln>
          <a:effectLst/>
        </p:spPr>
        <p:txBody>
          <a:bodyPr wrap="none" anchor="ctr"/>
          <a:lstStyle/>
          <a:p>
            <a:endParaRPr lang="en-GB" sz="900" noProof="0" dirty="0"/>
          </a:p>
        </p:txBody>
      </p:sp>
      <p:sp>
        <p:nvSpPr>
          <p:cNvPr id="208" name="Freeform 173"/>
          <p:cNvSpPr>
            <a:spLocks noChangeArrowheads="1"/>
          </p:cNvSpPr>
          <p:nvPr/>
        </p:nvSpPr>
        <p:spPr bwMode="auto">
          <a:xfrm>
            <a:off x="5410773" y="2835315"/>
            <a:ext cx="4679308" cy="1428028"/>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dirty="0"/>
          </a:p>
        </p:txBody>
      </p:sp>
      <p:sp>
        <p:nvSpPr>
          <p:cNvPr id="209" name="Freeform 174"/>
          <p:cNvSpPr>
            <a:spLocks noChangeArrowheads="1"/>
          </p:cNvSpPr>
          <p:nvPr/>
        </p:nvSpPr>
        <p:spPr bwMode="auto">
          <a:xfrm>
            <a:off x="5519208" y="2427505"/>
            <a:ext cx="2837983"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GB" sz="900" noProof="0" dirty="0"/>
          </a:p>
        </p:txBody>
      </p:sp>
      <p:sp>
        <p:nvSpPr>
          <p:cNvPr id="211" name="Freeform 176"/>
          <p:cNvSpPr>
            <a:spLocks noChangeArrowheads="1"/>
          </p:cNvSpPr>
          <p:nvPr/>
        </p:nvSpPr>
        <p:spPr bwMode="auto">
          <a:xfrm>
            <a:off x="7401944" y="799299"/>
            <a:ext cx="4303750" cy="1571443"/>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GB" sz="900" noProof="0" dirty="0"/>
          </a:p>
        </p:txBody>
      </p:sp>
      <p:sp>
        <p:nvSpPr>
          <p:cNvPr id="212" name="Freeform 177"/>
          <p:cNvSpPr>
            <a:spLocks noChangeArrowheads="1"/>
          </p:cNvSpPr>
          <p:nvPr/>
        </p:nvSpPr>
        <p:spPr bwMode="auto">
          <a:xfrm>
            <a:off x="7512736" y="391491"/>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dirty="0"/>
          </a:p>
        </p:txBody>
      </p:sp>
      <p:sp>
        <p:nvSpPr>
          <p:cNvPr id="214" name="Freeform 179"/>
          <p:cNvSpPr>
            <a:spLocks noChangeArrowheads="1"/>
          </p:cNvSpPr>
          <p:nvPr/>
        </p:nvSpPr>
        <p:spPr bwMode="auto">
          <a:xfrm>
            <a:off x="702798" y="4727916"/>
            <a:ext cx="5018776" cy="1700499"/>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GB" sz="900" noProof="0" dirty="0"/>
          </a:p>
        </p:txBody>
      </p:sp>
      <p:sp>
        <p:nvSpPr>
          <p:cNvPr id="206" name="Freeform 171"/>
          <p:cNvSpPr>
            <a:spLocks noChangeArrowheads="1"/>
          </p:cNvSpPr>
          <p:nvPr/>
        </p:nvSpPr>
        <p:spPr bwMode="auto">
          <a:xfrm>
            <a:off x="7510379" y="4463520"/>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GB" sz="900" noProof="0" dirty="0"/>
          </a:p>
        </p:txBody>
      </p:sp>
      <p:sp>
        <p:nvSpPr>
          <p:cNvPr id="215" name="Freeform 180"/>
          <p:cNvSpPr>
            <a:spLocks noChangeArrowheads="1"/>
          </p:cNvSpPr>
          <p:nvPr/>
        </p:nvSpPr>
        <p:spPr bwMode="auto">
          <a:xfrm>
            <a:off x="940629" y="4306980"/>
            <a:ext cx="2508145"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7733142" y="511713"/>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Irlanda</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5754401" y="2519687"/>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Finlandia</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7892568" y="4529584"/>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Italia</a:t>
            </a:r>
          </a:p>
        </p:txBody>
      </p:sp>
      <p:sp>
        <p:nvSpPr>
          <p:cNvPr id="56" name="CuadroTexto 601">
            <a:extLst>
              <a:ext uri="{FF2B5EF4-FFF2-40B4-BE49-F238E27FC236}">
                <a16:creationId xmlns:a16="http://schemas.microsoft.com/office/drawing/2014/main" id="{8F4CA201-0A03-4136-3133-8C9A9DA2CDAD}"/>
              </a:ext>
            </a:extLst>
          </p:cNvPr>
          <p:cNvSpPr txBox="1"/>
          <p:nvPr/>
        </p:nvSpPr>
        <p:spPr>
          <a:xfrm>
            <a:off x="1185787" y="4414483"/>
            <a:ext cx="2133148"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Spagna</a:t>
            </a:r>
          </a:p>
        </p:txBody>
      </p:sp>
      <p:sp>
        <p:nvSpPr>
          <p:cNvPr id="57" name="Rectángulo 602">
            <a:extLst>
              <a:ext uri="{FF2B5EF4-FFF2-40B4-BE49-F238E27FC236}">
                <a16:creationId xmlns:a16="http://schemas.microsoft.com/office/drawing/2014/main" id="{412B025F-8F7A-8C10-ADDC-78BA76DC48A8}"/>
              </a:ext>
            </a:extLst>
          </p:cNvPr>
          <p:cNvSpPr/>
          <p:nvPr/>
        </p:nvSpPr>
        <p:spPr>
          <a:xfrm>
            <a:off x="7567542" y="1037386"/>
            <a:ext cx="4138152" cy="1323439"/>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Tabella di marcia nazionale per la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prevenzione</a:t>
            </a:r>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dei</a:t>
            </a:r>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rifiuti</a:t>
            </a:r>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alimentari</a:t>
            </a:r>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 2023-2025: </a:t>
            </a:r>
            <a:r>
              <a:rPr lang="en-GB" sz="1600" noProof="0" dirty="0">
                <a:solidFill>
                  <a:schemeClr val="bg1"/>
                </a:solidFill>
                <a:latin typeface="Calibri" panose="020F0502020204030204" pitchFamily="34" charset="0"/>
                <a:ea typeface="Lato" charset="0"/>
                <a:cs typeface="Calibri" panose="020F0502020204030204" pitchFamily="34" charset="0"/>
              </a:rPr>
              <a:t>L'Irlanda mira a </a:t>
            </a:r>
            <a:r>
              <a:rPr lang="en-GB" sz="1600" noProof="0" dirty="0" err="1">
                <a:solidFill>
                  <a:schemeClr val="bg1"/>
                </a:solidFill>
                <a:latin typeface="Calibri" panose="020F0502020204030204" pitchFamily="34" charset="0"/>
                <a:ea typeface="Lato" charset="0"/>
                <a:cs typeface="Calibri" panose="020F0502020204030204" pitchFamily="34" charset="0"/>
              </a:rPr>
              <a:t>ridurre</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dirty="0">
                <a:solidFill>
                  <a:schemeClr val="bg1"/>
                </a:solidFill>
                <a:latin typeface="Calibri" panose="020F0502020204030204" pitchFamily="34" charset="0"/>
                <a:ea typeface="Lato" charset="0"/>
                <a:cs typeface="Calibri" panose="020F0502020204030204" pitchFamily="34" charset="0"/>
              </a:rPr>
              <a:t>I </a:t>
            </a:r>
            <a:r>
              <a:rPr lang="en-GB" sz="1600" dirty="0" err="1">
                <a:solidFill>
                  <a:schemeClr val="bg1"/>
                </a:solidFill>
                <a:latin typeface="Calibri" panose="020F0502020204030204" pitchFamily="34" charset="0"/>
                <a:ea typeface="Lato" charset="0"/>
                <a:cs typeface="Calibri" panose="020F0502020204030204" pitchFamily="34" charset="0"/>
              </a:rPr>
              <a:t>rifiuti</a:t>
            </a:r>
            <a:r>
              <a:rPr lang="en-GB" sz="1600" noProof="0" dirty="0">
                <a:solidFill>
                  <a:schemeClr val="bg1"/>
                </a:solidFill>
                <a:latin typeface="Calibri" panose="020F0502020204030204" pitchFamily="34" charset="0"/>
                <a:ea typeface="Lato" charset="0"/>
                <a:cs typeface="Calibri" panose="020F0502020204030204" pitchFamily="34" charset="0"/>
              </a:rPr>
              <a:t> alimentari del 50% entro il 2030, allineandosi agli Obiettivi di Sviluppo Sostenibile delle Nazioni Unite. </a:t>
            </a:r>
          </a:p>
        </p:txBody>
      </p:sp>
      <p:sp>
        <p:nvSpPr>
          <p:cNvPr id="62" name="Rectángulo 602">
            <a:extLst>
              <a:ext uri="{FF2B5EF4-FFF2-40B4-BE49-F238E27FC236}">
                <a16:creationId xmlns:a16="http://schemas.microsoft.com/office/drawing/2014/main" id="{8BD74F46-EE91-4B6C-DD4F-C1DCDE926F8C}"/>
              </a:ext>
            </a:extLst>
          </p:cNvPr>
          <p:cNvSpPr/>
          <p:nvPr/>
        </p:nvSpPr>
        <p:spPr>
          <a:xfrm>
            <a:off x="5620568" y="3042756"/>
            <a:ext cx="4397956"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Emendamento alla legge sui rifiuti (2011/646): </a:t>
            </a:r>
            <a:r>
              <a:rPr lang="en-GB" sz="1600" noProof="0" dirty="0">
                <a:solidFill>
                  <a:schemeClr val="bg1"/>
                </a:solidFill>
                <a:latin typeface="Calibri" panose="020F0502020204030204" pitchFamily="34" charset="0"/>
                <a:ea typeface="Lato" charset="0"/>
                <a:cs typeface="Calibri" panose="020F0502020204030204" pitchFamily="34" charset="0"/>
              </a:rPr>
              <a:t>Ha introdotto l'obbligo di rendicontazione dei volumi e dei metodi di lavorazione dei rifiuti alimentari per gli operatori del settore alimentare.</a:t>
            </a:r>
          </a:p>
        </p:txBody>
      </p:sp>
      <p:sp>
        <p:nvSpPr>
          <p:cNvPr id="63" name="Rectángulo 602">
            <a:extLst>
              <a:ext uri="{FF2B5EF4-FFF2-40B4-BE49-F238E27FC236}">
                <a16:creationId xmlns:a16="http://schemas.microsoft.com/office/drawing/2014/main" id="{94ABEF3A-8016-83F9-4644-80A1E2284961}"/>
              </a:ext>
            </a:extLst>
          </p:cNvPr>
          <p:cNvSpPr/>
          <p:nvPr/>
        </p:nvSpPr>
        <p:spPr>
          <a:xfrm>
            <a:off x="7351051" y="5120204"/>
            <a:ext cx="4138151"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Legge Gadda (Legge n. 166/2016): </a:t>
            </a:r>
            <a:r>
              <a:rPr lang="en-GB" sz="1600" noProof="0" dirty="0">
                <a:solidFill>
                  <a:schemeClr val="bg1"/>
                </a:solidFill>
                <a:latin typeface="Calibri" panose="020F0502020204030204" pitchFamily="34" charset="0"/>
                <a:ea typeface="Lato" charset="0"/>
                <a:cs typeface="Calibri" panose="020F0502020204030204" pitchFamily="34" charset="0"/>
              </a:rPr>
              <a:t>Incoraggia la donazione di alimenti e farmaci per limitare gli sprechi, incentivando le aziende a donare le eccedenze alimentari agli enti caritatevoli.</a:t>
            </a:r>
          </a:p>
        </p:txBody>
      </p:sp>
      <p:sp>
        <p:nvSpPr>
          <p:cNvPr id="64" name="Rectángulo 602">
            <a:extLst>
              <a:ext uri="{FF2B5EF4-FFF2-40B4-BE49-F238E27FC236}">
                <a16:creationId xmlns:a16="http://schemas.microsoft.com/office/drawing/2014/main" id="{BB683988-E501-7AA1-BD0D-EF54923BF080}"/>
              </a:ext>
            </a:extLst>
          </p:cNvPr>
          <p:cNvSpPr/>
          <p:nvPr/>
        </p:nvSpPr>
        <p:spPr>
          <a:xfrm>
            <a:off x="832194" y="5022555"/>
            <a:ext cx="4982404" cy="1323439"/>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Strategia Più cibo, meno spreco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Estrategia</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Más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alimento</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menos</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b="1" noProof="0" dirty="0" err="1">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desperdicio</a:t>
            </a:r>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 </a:t>
            </a:r>
            <a:r>
              <a:rPr lang="en-GB" sz="1600" noProof="0" dirty="0">
                <a:solidFill>
                  <a:schemeClr val="bg1"/>
                </a:solidFill>
                <a:latin typeface="Calibri" panose="020F0502020204030204" pitchFamily="34" charset="0"/>
                <a:ea typeface="Lato" charset="0"/>
                <a:cs typeface="Calibri" panose="020F0502020204030204" pitchFamily="34" charset="0"/>
              </a:rPr>
              <a:t>Lanciata dal Ministero dell'Agricoltura, della Pesca e dell'Alimentazione per prevenire e </a:t>
            </a:r>
            <a:r>
              <a:rPr lang="en-GB" sz="1600" noProof="0" dirty="0" err="1">
                <a:solidFill>
                  <a:schemeClr val="bg1"/>
                </a:solidFill>
                <a:latin typeface="Calibri" panose="020F0502020204030204" pitchFamily="34" charset="0"/>
                <a:ea typeface="Lato" charset="0"/>
                <a:cs typeface="Calibri" panose="020F0502020204030204" pitchFamily="34" charset="0"/>
              </a:rPr>
              <a:t>ridurre</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i</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rifiuti</a:t>
            </a:r>
            <a:r>
              <a:rPr lang="en-GB" sz="1600" noProof="0" dirty="0">
                <a:solidFill>
                  <a:schemeClr val="bg1"/>
                </a:solidFill>
                <a:latin typeface="Calibri" panose="020F0502020204030204" pitchFamily="34" charset="0"/>
                <a:ea typeface="Lato" charset="0"/>
                <a:cs typeface="Calibri" panose="020F0502020204030204" pitchFamily="34" charset="0"/>
              </a:rPr>
              <a:t> alimentari, con l'obiettivo di una riduzione del 50% entro il 2030.</a:t>
            </a: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486306" y="2094159"/>
            <a:ext cx="4679308" cy="2528447"/>
          </a:xfrm>
        </p:spPr>
        <p:txBody>
          <a:bodyPr/>
          <a:lstStyle/>
          <a:p>
            <a:pPr marL="0" indent="0"/>
            <a:r>
              <a:rPr lang="en-GB" noProof="0" dirty="0">
                <a:solidFill>
                  <a:srgbClr val="09465E"/>
                </a:solidFill>
              </a:rPr>
              <a:t>Ogni Paese ha stabilito quadri giuridici e obiettivi nazionali per </a:t>
            </a:r>
            <a:r>
              <a:rPr lang="en-GB" noProof="0" dirty="0" err="1">
                <a:solidFill>
                  <a:srgbClr val="09465E"/>
                </a:solidFill>
              </a:rPr>
              <a:t>ridurre</a:t>
            </a:r>
            <a:r>
              <a:rPr lang="en-GB" noProof="0" dirty="0">
                <a:solidFill>
                  <a:srgbClr val="09465E"/>
                </a:solidFill>
              </a:rPr>
              <a:t> </a:t>
            </a:r>
            <a:r>
              <a:rPr lang="en-GB" dirty="0" err="1">
                <a:solidFill>
                  <a:srgbClr val="09465E"/>
                </a:solidFill>
              </a:rPr>
              <a:t>i</a:t>
            </a:r>
            <a:r>
              <a:rPr lang="en-GB" dirty="0">
                <a:solidFill>
                  <a:srgbClr val="09465E"/>
                </a:solidFill>
              </a:rPr>
              <a:t> </a:t>
            </a:r>
            <a:r>
              <a:rPr lang="en-GB" dirty="0" err="1">
                <a:solidFill>
                  <a:srgbClr val="09465E"/>
                </a:solidFill>
              </a:rPr>
              <a:t>rifiuti</a:t>
            </a:r>
            <a:r>
              <a:rPr lang="en-GB" dirty="0">
                <a:solidFill>
                  <a:srgbClr val="09465E"/>
                </a:solidFill>
              </a:rPr>
              <a:t> </a:t>
            </a:r>
            <a:r>
              <a:rPr lang="en-GB" noProof="0" dirty="0" err="1">
                <a:solidFill>
                  <a:srgbClr val="09465E"/>
                </a:solidFill>
              </a:rPr>
              <a:t>alimentari</a:t>
            </a:r>
            <a:r>
              <a:rPr lang="en-GB" noProof="0" dirty="0">
                <a:solidFill>
                  <a:srgbClr val="09465E"/>
                </a:solidFill>
              </a:rPr>
              <a:t>, garantendo l'allineamento con obiettivi più ampi di sostenibilità e clima.</a:t>
            </a: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486306" y="541707"/>
            <a:ext cx="6493949" cy="1087879"/>
          </a:xfrm>
        </p:spPr>
        <p:txBody>
          <a:bodyPr/>
          <a:lstStyle/>
          <a:p>
            <a:r>
              <a:rPr lang="en-GB" sz="3500" b="1" noProof="0" dirty="0">
                <a:solidFill>
                  <a:srgbClr val="09465E"/>
                </a:solidFill>
              </a:rPr>
              <a:t>Regolamenti e obiettivi di </a:t>
            </a:r>
            <a:r>
              <a:rPr lang="en-GB" sz="3500" b="1" noProof="0" dirty="0" err="1">
                <a:solidFill>
                  <a:srgbClr val="09465E"/>
                </a:solidFill>
              </a:rPr>
              <a:t>riduzione</a:t>
            </a:r>
            <a:r>
              <a:rPr lang="en-GB" sz="3500" b="1" noProof="0" dirty="0">
                <a:solidFill>
                  <a:srgbClr val="09465E"/>
                </a:solidFill>
              </a:rPr>
              <a:t> </a:t>
            </a:r>
            <a:r>
              <a:rPr lang="en-GB" sz="3500" b="1" noProof="0" dirty="0" err="1">
                <a:solidFill>
                  <a:srgbClr val="09465E"/>
                </a:solidFill>
              </a:rPr>
              <a:t>dei</a:t>
            </a:r>
            <a:r>
              <a:rPr lang="en-GB" sz="3500" b="1" noProof="0" dirty="0">
                <a:solidFill>
                  <a:srgbClr val="09465E"/>
                </a:solidFill>
              </a:rPr>
              <a:t> </a:t>
            </a:r>
            <a:r>
              <a:rPr lang="en-GB" sz="3500" b="1" noProof="0" dirty="0" err="1">
                <a:solidFill>
                  <a:srgbClr val="09465E"/>
                </a:solidFill>
              </a:rPr>
              <a:t>rifiuti</a:t>
            </a:r>
            <a:r>
              <a:rPr lang="en-GB" sz="3500" b="1" noProof="0" dirty="0">
                <a:solidFill>
                  <a:srgbClr val="09465E"/>
                </a:solidFill>
              </a:rPr>
              <a:t> </a:t>
            </a:r>
            <a:r>
              <a:rPr lang="en-GB" sz="3500" b="1" noProof="0" dirty="0" err="1">
                <a:solidFill>
                  <a:srgbClr val="09465E"/>
                </a:solidFill>
              </a:rPr>
              <a:t>alimenta</a:t>
            </a:r>
            <a:r>
              <a:rPr lang="en-GB" sz="3500" b="1" dirty="0" err="1">
                <a:solidFill>
                  <a:srgbClr val="09465E"/>
                </a:solidFill>
              </a:rPr>
              <a:t>ri</a:t>
            </a:r>
            <a:r>
              <a:rPr lang="en-GB" sz="3500" b="1" noProof="0" dirty="0">
                <a:solidFill>
                  <a:srgbClr val="09465E"/>
                </a:solidFill>
              </a:rPr>
              <a:t> </a:t>
            </a:r>
            <a:r>
              <a:rPr lang="en-GB" sz="3500" b="1" noProof="0" dirty="0">
                <a:solidFill>
                  <a:srgbClr val="60BA47"/>
                </a:solidFill>
              </a:rPr>
              <a:t>specifici per ogni Paese</a:t>
            </a:r>
          </a:p>
        </p:txBody>
      </p:sp>
      <p:pic>
        <p:nvPicPr>
          <p:cNvPr id="3" name="Graphic 2">
            <a:extLst>
              <a:ext uri="{FF2B5EF4-FFF2-40B4-BE49-F238E27FC236}">
                <a16:creationId xmlns:a16="http://schemas.microsoft.com/office/drawing/2014/main" id="{553B5929-9B06-8599-7E61-F5C93DA9C99F}"/>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8859734" y="466106"/>
            <a:ext cx="953951" cy="476494"/>
          </a:xfrm>
          <a:prstGeom prst="rect">
            <a:avLst/>
          </a:prstGeom>
        </p:spPr>
      </p:pic>
      <p:pic>
        <p:nvPicPr>
          <p:cNvPr id="4" name="Picture 3" descr="A blue cross on a white background&#10;&#10;AI-generated content may be incorrect.">
            <a:extLst>
              <a:ext uri="{FF2B5EF4-FFF2-40B4-BE49-F238E27FC236}">
                <a16:creationId xmlns:a16="http://schemas.microsoft.com/office/drawing/2014/main" id="{7E786CC1-38FE-14C4-B7B3-6097C80CC470}"/>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7115743" y="2502235"/>
            <a:ext cx="953950" cy="476494"/>
          </a:xfrm>
          <a:prstGeom prst="rect">
            <a:avLst/>
          </a:prstGeom>
        </p:spPr>
      </p:pic>
      <p:pic>
        <p:nvPicPr>
          <p:cNvPr id="8" name="Picture 7" descr="A flag with a red and yellow stripe&#10;&#10;AI-generated content may be incorrect.">
            <a:extLst>
              <a:ext uri="{FF2B5EF4-FFF2-40B4-BE49-F238E27FC236}">
                <a16:creationId xmlns:a16="http://schemas.microsoft.com/office/drawing/2014/main" id="{03F83CA0-1064-6F50-DF08-C78B2E891B6E}"/>
              </a:ext>
            </a:extLst>
          </p:cNvPr>
          <p:cNvPicPr>
            <a:picLocks noChangeAspect="1"/>
          </p:cNvPicPr>
          <p:nvPr/>
        </p:nvPicPr>
        <p:blipFill>
          <a:blip r:embed="rId12" cstate="screen">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2252856" y="4384359"/>
            <a:ext cx="959330" cy="476494"/>
          </a:xfrm>
          <a:prstGeom prst="rect">
            <a:avLst/>
          </a:prstGeom>
        </p:spPr>
      </p:pic>
      <p:pic>
        <p:nvPicPr>
          <p:cNvPr id="10" name="Picture 2">
            <a:extLst>
              <a:ext uri="{FF2B5EF4-FFF2-40B4-BE49-F238E27FC236}">
                <a16:creationId xmlns:a16="http://schemas.microsoft.com/office/drawing/2014/main" id="{6483C5FB-7170-9992-CB96-5A169DA1E3B6}"/>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805684" y="4546703"/>
            <a:ext cx="959331" cy="49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526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A59FA-1AB8-EA16-26C2-ED41AF7A03F5}"/>
            </a:ext>
          </a:extLst>
        </p:cNvPr>
        <p:cNvGrpSpPr/>
        <p:nvPr/>
      </p:nvGrpSpPr>
      <p:grpSpPr>
        <a:xfrm>
          <a:off x="0" y="0"/>
          <a:ext cx="0" cy="0"/>
          <a:chOff x="0" y="0"/>
          <a:chExt cx="0" cy="0"/>
        </a:xfrm>
      </p:grpSpPr>
      <p:sp>
        <p:nvSpPr>
          <p:cNvPr id="205" name="Freeform 170">
            <a:extLst>
              <a:ext uri="{FF2B5EF4-FFF2-40B4-BE49-F238E27FC236}">
                <a16:creationId xmlns:a16="http://schemas.microsoft.com/office/drawing/2014/main" id="{0B639C13-9B51-AA41-06EC-D59F9EB580B6}"/>
              </a:ext>
            </a:extLst>
          </p:cNvPr>
          <p:cNvSpPr>
            <a:spLocks noChangeArrowheads="1"/>
          </p:cNvSpPr>
          <p:nvPr/>
        </p:nvSpPr>
        <p:spPr bwMode="auto">
          <a:xfrm>
            <a:off x="6981320" y="4871329"/>
            <a:ext cx="4624550" cy="185940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60BA47"/>
          </a:solidFill>
          <a:ln>
            <a:noFill/>
          </a:ln>
          <a:effectLst/>
        </p:spPr>
        <p:txBody>
          <a:bodyPr wrap="none" anchor="ctr"/>
          <a:lstStyle/>
          <a:p>
            <a:endParaRPr lang="en-GB" sz="900" noProof="0" dirty="0"/>
          </a:p>
        </p:txBody>
      </p:sp>
      <p:sp>
        <p:nvSpPr>
          <p:cNvPr id="208" name="Freeform 173">
            <a:extLst>
              <a:ext uri="{FF2B5EF4-FFF2-40B4-BE49-F238E27FC236}">
                <a16:creationId xmlns:a16="http://schemas.microsoft.com/office/drawing/2014/main" id="{5A800FF4-7FCA-D95F-CDE9-22732977AE07}"/>
              </a:ext>
            </a:extLst>
          </p:cNvPr>
          <p:cNvSpPr>
            <a:spLocks noChangeArrowheads="1"/>
          </p:cNvSpPr>
          <p:nvPr/>
        </p:nvSpPr>
        <p:spPr bwMode="auto">
          <a:xfrm>
            <a:off x="5410772" y="2835315"/>
            <a:ext cx="5232090" cy="1428028"/>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dirty="0"/>
          </a:p>
        </p:txBody>
      </p:sp>
      <p:sp>
        <p:nvSpPr>
          <p:cNvPr id="209" name="Freeform 174">
            <a:extLst>
              <a:ext uri="{FF2B5EF4-FFF2-40B4-BE49-F238E27FC236}">
                <a16:creationId xmlns:a16="http://schemas.microsoft.com/office/drawing/2014/main" id="{26E8F7E0-817E-1B71-38CF-5DDB8356558A}"/>
              </a:ext>
            </a:extLst>
          </p:cNvPr>
          <p:cNvSpPr>
            <a:spLocks noChangeArrowheads="1"/>
          </p:cNvSpPr>
          <p:nvPr/>
        </p:nvSpPr>
        <p:spPr bwMode="auto">
          <a:xfrm>
            <a:off x="5519208" y="2427505"/>
            <a:ext cx="2710392"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GB" sz="900" noProof="0" dirty="0"/>
          </a:p>
        </p:txBody>
      </p:sp>
      <p:sp>
        <p:nvSpPr>
          <p:cNvPr id="211" name="Freeform 176">
            <a:extLst>
              <a:ext uri="{FF2B5EF4-FFF2-40B4-BE49-F238E27FC236}">
                <a16:creationId xmlns:a16="http://schemas.microsoft.com/office/drawing/2014/main" id="{CBEEA365-28D8-D028-F9E4-920796B54EE9}"/>
              </a:ext>
            </a:extLst>
          </p:cNvPr>
          <p:cNvSpPr>
            <a:spLocks noChangeArrowheads="1"/>
          </p:cNvSpPr>
          <p:nvPr/>
        </p:nvSpPr>
        <p:spPr bwMode="auto">
          <a:xfrm>
            <a:off x="7221943" y="799299"/>
            <a:ext cx="4516115" cy="1571443"/>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GB" sz="900" noProof="0" dirty="0"/>
          </a:p>
        </p:txBody>
      </p:sp>
      <p:sp>
        <p:nvSpPr>
          <p:cNvPr id="212" name="Freeform 177">
            <a:extLst>
              <a:ext uri="{FF2B5EF4-FFF2-40B4-BE49-F238E27FC236}">
                <a16:creationId xmlns:a16="http://schemas.microsoft.com/office/drawing/2014/main" id="{A6B9768E-671B-E37D-8513-DFB79A9B8E05}"/>
              </a:ext>
            </a:extLst>
          </p:cNvPr>
          <p:cNvSpPr>
            <a:spLocks noChangeArrowheads="1"/>
          </p:cNvSpPr>
          <p:nvPr/>
        </p:nvSpPr>
        <p:spPr bwMode="auto">
          <a:xfrm>
            <a:off x="7089754" y="355718"/>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dirty="0"/>
          </a:p>
        </p:txBody>
      </p:sp>
      <p:sp>
        <p:nvSpPr>
          <p:cNvPr id="214" name="Freeform 179">
            <a:extLst>
              <a:ext uri="{FF2B5EF4-FFF2-40B4-BE49-F238E27FC236}">
                <a16:creationId xmlns:a16="http://schemas.microsoft.com/office/drawing/2014/main" id="{74DBE8A3-D0B0-39F3-679F-CCA8FC9F3088}"/>
              </a:ext>
            </a:extLst>
          </p:cNvPr>
          <p:cNvSpPr>
            <a:spLocks noChangeArrowheads="1"/>
          </p:cNvSpPr>
          <p:nvPr/>
        </p:nvSpPr>
        <p:spPr bwMode="auto">
          <a:xfrm>
            <a:off x="1550475" y="4766009"/>
            <a:ext cx="4704022" cy="1595179"/>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GB" sz="900" noProof="0" dirty="0"/>
          </a:p>
        </p:txBody>
      </p:sp>
      <p:sp>
        <p:nvSpPr>
          <p:cNvPr id="206" name="Freeform 171">
            <a:extLst>
              <a:ext uri="{FF2B5EF4-FFF2-40B4-BE49-F238E27FC236}">
                <a16:creationId xmlns:a16="http://schemas.microsoft.com/office/drawing/2014/main" id="{79CE0B8C-57E2-092A-7E26-44DB8AA5CE3E}"/>
              </a:ext>
            </a:extLst>
          </p:cNvPr>
          <p:cNvSpPr>
            <a:spLocks noChangeArrowheads="1"/>
          </p:cNvSpPr>
          <p:nvPr/>
        </p:nvSpPr>
        <p:spPr bwMode="auto">
          <a:xfrm>
            <a:off x="7089755" y="4463519"/>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GB" sz="900" noProof="0" dirty="0"/>
          </a:p>
        </p:txBody>
      </p:sp>
      <p:sp>
        <p:nvSpPr>
          <p:cNvPr id="215" name="Freeform 180">
            <a:extLst>
              <a:ext uri="{FF2B5EF4-FFF2-40B4-BE49-F238E27FC236}">
                <a16:creationId xmlns:a16="http://schemas.microsoft.com/office/drawing/2014/main" id="{3EA1C157-F57A-A7BD-F2FF-6B4AC7C7F7F7}"/>
              </a:ext>
            </a:extLst>
          </p:cNvPr>
          <p:cNvSpPr>
            <a:spLocks noChangeArrowheads="1"/>
          </p:cNvSpPr>
          <p:nvPr/>
        </p:nvSpPr>
        <p:spPr bwMode="auto">
          <a:xfrm>
            <a:off x="1658909" y="4358201"/>
            <a:ext cx="2508145"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139A9E3A-6C2F-EC95-5D94-6E2A5C6FEBE5}"/>
              </a:ext>
            </a:extLst>
          </p:cNvPr>
          <p:cNvSpPr txBox="1"/>
          <p:nvPr/>
        </p:nvSpPr>
        <p:spPr>
          <a:xfrm>
            <a:off x="7206277" y="435680"/>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Irlanda</a:t>
            </a:r>
          </a:p>
        </p:txBody>
      </p:sp>
      <p:sp>
        <p:nvSpPr>
          <p:cNvPr id="54" name="CuadroTexto 599">
            <a:extLst>
              <a:ext uri="{FF2B5EF4-FFF2-40B4-BE49-F238E27FC236}">
                <a16:creationId xmlns:a16="http://schemas.microsoft.com/office/drawing/2014/main" id="{532B3352-D940-43BE-2F98-42C1EB40E5F4}"/>
              </a:ext>
            </a:extLst>
          </p:cNvPr>
          <p:cNvSpPr txBox="1"/>
          <p:nvPr/>
        </p:nvSpPr>
        <p:spPr>
          <a:xfrm>
            <a:off x="5754401" y="2519687"/>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Finlandia</a:t>
            </a:r>
          </a:p>
        </p:txBody>
      </p:sp>
      <p:sp>
        <p:nvSpPr>
          <p:cNvPr id="55" name="CuadroTexto 600">
            <a:extLst>
              <a:ext uri="{FF2B5EF4-FFF2-40B4-BE49-F238E27FC236}">
                <a16:creationId xmlns:a16="http://schemas.microsoft.com/office/drawing/2014/main" id="{F78EEB76-1FC3-7978-EF15-9E7DA53F6B2F}"/>
              </a:ext>
            </a:extLst>
          </p:cNvPr>
          <p:cNvSpPr txBox="1"/>
          <p:nvPr/>
        </p:nvSpPr>
        <p:spPr>
          <a:xfrm>
            <a:off x="7471944" y="4529583"/>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Italia</a:t>
            </a:r>
          </a:p>
        </p:txBody>
      </p:sp>
      <p:sp>
        <p:nvSpPr>
          <p:cNvPr id="56" name="CuadroTexto 601">
            <a:extLst>
              <a:ext uri="{FF2B5EF4-FFF2-40B4-BE49-F238E27FC236}">
                <a16:creationId xmlns:a16="http://schemas.microsoft.com/office/drawing/2014/main" id="{587B3D11-352C-2799-E80B-1E17F70E7202}"/>
              </a:ext>
            </a:extLst>
          </p:cNvPr>
          <p:cNvSpPr txBox="1"/>
          <p:nvPr/>
        </p:nvSpPr>
        <p:spPr>
          <a:xfrm>
            <a:off x="1904067" y="4465704"/>
            <a:ext cx="2133148"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Spagna</a:t>
            </a:r>
          </a:p>
        </p:txBody>
      </p:sp>
      <p:sp>
        <p:nvSpPr>
          <p:cNvPr id="57" name="Rectángulo 602">
            <a:extLst>
              <a:ext uri="{FF2B5EF4-FFF2-40B4-BE49-F238E27FC236}">
                <a16:creationId xmlns:a16="http://schemas.microsoft.com/office/drawing/2014/main" id="{91416A7F-237E-AB1F-01FD-FC7D93E94F92}"/>
              </a:ext>
            </a:extLst>
          </p:cNvPr>
          <p:cNvSpPr/>
          <p:nvPr/>
        </p:nvSpPr>
        <p:spPr>
          <a:xfrm>
            <a:off x="7305773" y="963961"/>
            <a:ext cx="4496067" cy="1323439"/>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Programmi dell'Agenzia per la protezione dell'ambiente (EPA)</a:t>
            </a:r>
            <a:r>
              <a:rPr lang="en-GB" sz="1600" b="1"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a:solidFill>
                  <a:schemeClr val="bg1"/>
                </a:solidFill>
                <a:latin typeface="Calibri" panose="020F0502020204030204" pitchFamily="34" charset="0"/>
                <a:ea typeface="Lato" charset="0"/>
                <a:cs typeface="Calibri" panose="020F0502020204030204" pitchFamily="34" charset="0"/>
              </a:rPr>
              <a:t>L'EPA conduce iniziative come il Programma nazionale di prevenzione degli sprechi alimentari, che offre indicazioni e supporto alle aziende per la </a:t>
            </a:r>
            <a:r>
              <a:rPr lang="en-GB" sz="1600" noProof="0" dirty="0" err="1">
                <a:solidFill>
                  <a:schemeClr val="bg1"/>
                </a:solidFill>
                <a:latin typeface="Calibri" panose="020F0502020204030204" pitchFamily="34" charset="0"/>
                <a:ea typeface="Lato" charset="0"/>
                <a:cs typeface="Calibri" panose="020F0502020204030204" pitchFamily="34" charset="0"/>
              </a:rPr>
              <a:t>riduzione</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dei</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rifiuti</a:t>
            </a:r>
            <a:r>
              <a:rPr lang="en-GB" sz="1600" noProof="0" dirty="0">
                <a:solidFill>
                  <a:schemeClr val="bg1"/>
                </a:solidFill>
                <a:latin typeface="Calibri" panose="020F0502020204030204" pitchFamily="34" charset="0"/>
                <a:ea typeface="Lato" charset="0"/>
                <a:cs typeface="Calibri" panose="020F0502020204030204" pitchFamily="34" charset="0"/>
              </a:rPr>
              <a:t> alimentari.</a:t>
            </a:r>
          </a:p>
        </p:txBody>
      </p:sp>
      <p:sp>
        <p:nvSpPr>
          <p:cNvPr id="62" name="Rectángulo 602">
            <a:extLst>
              <a:ext uri="{FF2B5EF4-FFF2-40B4-BE49-F238E27FC236}">
                <a16:creationId xmlns:a16="http://schemas.microsoft.com/office/drawing/2014/main" id="{A161B8CF-FA49-2D14-8BE0-4C550678E7F4}"/>
              </a:ext>
            </a:extLst>
          </p:cNvPr>
          <p:cNvSpPr/>
          <p:nvPr/>
        </p:nvSpPr>
        <p:spPr>
          <a:xfrm>
            <a:off x="5620567" y="3042756"/>
            <a:ext cx="4735987"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Impegno di efficienza dei materiali</a:t>
            </a:r>
            <a:r>
              <a:rPr lang="en-GB" sz="1600" b="1"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a:solidFill>
                  <a:schemeClr val="bg1"/>
                </a:solidFill>
                <a:latin typeface="Calibri" panose="020F0502020204030204" pitchFamily="34" charset="0"/>
                <a:ea typeface="Lato" charset="0"/>
                <a:cs typeface="Calibri" panose="020F0502020204030204" pitchFamily="34" charset="0"/>
              </a:rPr>
              <a:t>Un modello volontario istituito nel 2019 e rinnovato fino al 2026, che mira a ridurre gli impatti ambientali legati alla produzione, alla distribuzione e al consumo di alimenti. </a:t>
            </a:r>
          </a:p>
        </p:txBody>
      </p:sp>
      <p:sp>
        <p:nvSpPr>
          <p:cNvPr id="63" name="Rectángulo 602">
            <a:extLst>
              <a:ext uri="{FF2B5EF4-FFF2-40B4-BE49-F238E27FC236}">
                <a16:creationId xmlns:a16="http://schemas.microsoft.com/office/drawing/2014/main" id="{999DC0AC-E8A8-A07C-38DD-EC3D34E19B92}"/>
              </a:ext>
            </a:extLst>
          </p:cNvPr>
          <p:cNvSpPr/>
          <p:nvPr/>
        </p:nvSpPr>
        <p:spPr>
          <a:xfrm>
            <a:off x="7206277" y="5081103"/>
            <a:ext cx="4399593"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Piano nazionale per la prevenzione dello spreco alimentare (PINPAS): </a:t>
            </a:r>
            <a:r>
              <a:rPr lang="en-GB" sz="1600" noProof="0" dirty="0">
                <a:solidFill>
                  <a:schemeClr val="bg1"/>
                </a:solidFill>
                <a:latin typeface="Calibri" panose="020F0502020204030204" pitchFamily="34" charset="0"/>
                <a:ea typeface="Lato" charset="0"/>
                <a:cs typeface="Calibri" panose="020F0502020204030204" pitchFamily="34" charset="0"/>
              </a:rPr>
              <a:t>Ha l'obiettivo di coordinare azioni intersettoriali per ridurre gli sprechi alimentari, tra cui la promozione della consapevolezza e la facilitazione delle donazioni di cibo.</a:t>
            </a:r>
          </a:p>
        </p:txBody>
      </p:sp>
      <p:sp>
        <p:nvSpPr>
          <p:cNvPr id="64" name="Rectángulo 602">
            <a:extLst>
              <a:ext uri="{FF2B5EF4-FFF2-40B4-BE49-F238E27FC236}">
                <a16:creationId xmlns:a16="http://schemas.microsoft.com/office/drawing/2014/main" id="{59F317A0-EDCC-733F-97B0-77595B737087}"/>
              </a:ext>
            </a:extLst>
          </p:cNvPr>
          <p:cNvSpPr/>
          <p:nvPr/>
        </p:nvSpPr>
        <p:spPr>
          <a:xfrm>
            <a:off x="1725105" y="5042186"/>
            <a:ext cx="4529392"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Collaborazione con l'industria alimentare</a:t>
            </a:r>
            <a:r>
              <a:rPr lang="en-GB" sz="1600" b="1"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a:solidFill>
                  <a:schemeClr val="bg1"/>
                </a:solidFill>
                <a:latin typeface="Calibri" panose="020F0502020204030204" pitchFamily="34" charset="0"/>
                <a:ea typeface="Lato" charset="0"/>
                <a:cs typeface="Calibri" panose="020F0502020204030204" pitchFamily="34" charset="0"/>
              </a:rPr>
              <a:t>Il governo collabora con le aziende alimentari per implementare le migliori pratiche di riduzione dei rifiuti e incoraggia le donazioni di cibo.</a:t>
            </a:r>
          </a:p>
        </p:txBody>
      </p:sp>
      <p:sp>
        <p:nvSpPr>
          <p:cNvPr id="6" name="Text Placeholder 5">
            <a:extLst>
              <a:ext uri="{FF2B5EF4-FFF2-40B4-BE49-F238E27FC236}">
                <a16:creationId xmlns:a16="http://schemas.microsoft.com/office/drawing/2014/main" id="{1D9A2323-2F13-4794-113E-B58E588D1F26}"/>
              </a:ext>
            </a:extLst>
          </p:cNvPr>
          <p:cNvSpPr>
            <a:spLocks noGrp="1"/>
          </p:cNvSpPr>
          <p:nvPr>
            <p:ph type="body" sz="quarter" idx="18"/>
          </p:nvPr>
        </p:nvSpPr>
        <p:spPr>
          <a:xfrm>
            <a:off x="486306" y="2094159"/>
            <a:ext cx="4679308" cy="2025815"/>
          </a:xfrm>
        </p:spPr>
        <p:txBody>
          <a:bodyPr/>
          <a:lstStyle/>
          <a:p>
            <a:pPr marL="0" indent="0"/>
            <a:r>
              <a:rPr lang="en-GB" noProof="0" dirty="0">
                <a:solidFill>
                  <a:srgbClr val="09465E"/>
                </a:solidFill>
              </a:rPr>
              <a:t>I governi sostengono le imprese nella lotta allo spreco alimentare attraverso finanziamenti, incentivi fiscali e accordi volontari che promuovono pratiche sostenibili.</a:t>
            </a:r>
          </a:p>
        </p:txBody>
      </p:sp>
      <p:sp>
        <p:nvSpPr>
          <p:cNvPr id="5" name="Text Placeholder 4">
            <a:extLst>
              <a:ext uri="{FF2B5EF4-FFF2-40B4-BE49-F238E27FC236}">
                <a16:creationId xmlns:a16="http://schemas.microsoft.com/office/drawing/2014/main" id="{41D88808-740A-76D0-893D-19824F6E5A12}"/>
              </a:ext>
            </a:extLst>
          </p:cNvPr>
          <p:cNvSpPr>
            <a:spLocks noGrp="1"/>
          </p:cNvSpPr>
          <p:nvPr>
            <p:ph type="body" sz="quarter" idx="16"/>
          </p:nvPr>
        </p:nvSpPr>
        <p:spPr>
          <a:xfrm>
            <a:off x="390160" y="509300"/>
            <a:ext cx="6493949" cy="1087879"/>
          </a:xfrm>
        </p:spPr>
        <p:txBody>
          <a:bodyPr/>
          <a:lstStyle/>
          <a:p>
            <a:r>
              <a:rPr lang="en-GB" b="1" noProof="0" dirty="0">
                <a:solidFill>
                  <a:srgbClr val="60BA47"/>
                </a:solidFill>
              </a:rPr>
              <a:t>Iniziative governative </a:t>
            </a:r>
            <a:r>
              <a:rPr lang="en-GB" b="1" noProof="0" dirty="0">
                <a:solidFill>
                  <a:srgbClr val="09465E"/>
                </a:solidFill>
              </a:rPr>
              <a:t>e incentivi per le imprese</a:t>
            </a:r>
          </a:p>
        </p:txBody>
      </p:sp>
      <p:pic>
        <p:nvPicPr>
          <p:cNvPr id="2" name="Graphic 1">
            <a:extLst>
              <a:ext uri="{FF2B5EF4-FFF2-40B4-BE49-F238E27FC236}">
                <a16:creationId xmlns:a16="http://schemas.microsoft.com/office/drawing/2014/main" id="{DFC3B0A9-D6E5-0CB5-7303-E23421960E36}"/>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8393861" y="450714"/>
            <a:ext cx="953951" cy="476494"/>
          </a:xfrm>
          <a:prstGeom prst="rect">
            <a:avLst/>
          </a:prstGeom>
        </p:spPr>
      </p:pic>
      <p:pic>
        <p:nvPicPr>
          <p:cNvPr id="3" name="Picture 2" descr="A blue cross on a white background&#10;&#10;AI-generated content may be incorrect.">
            <a:extLst>
              <a:ext uri="{FF2B5EF4-FFF2-40B4-BE49-F238E27FC236}">
                <a16:creationId xmlns:a16="http://schemas.microsoft.com/office/drawing/2014/main" id="{06397966-BE04-8C5D-CEAE-FF98B45CB123}"/>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7021020" y="2512205"/>
            <a:ext cx="953950" cy="476494"/>
          </a:xfrm>
          <a:prstGeom prst="rect">
            <a:avLst/>
          </a:prstGeom>
        </p:spPr>
      </p:pic>
      <p:pic>
        <p:nvPicPr>
          <p:cNvPr id="4" name="Picture 3" descr="A flag with a red and yellow stripe&#10;&#10;AI-generated content may be incorrect.">
            <a:extLst>
              <a:ext uri="{FF2B5EF4-FFF2-40B4-BE49-F238E27FC236}">
                <a16:creationId xmlns:a16="http://schemas.microsoft.com/office/drawing/2014/main" id="{A4BC0955-EE4B-65D1-39D7-DB07BE52F794}"/>
              </a:ext>
            </a:extLst>
          </p:cNvPr>
          <p:cNvPicPr>
            <a:picLocks noChangeAspect="1"/>
          </p:cNvPicPr>
          <p:nvPr/>
        </p:nvPicPr>
        <p:blipFill>
          <a:blip r:embed="rId12" cstate="screen">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2976252" y="4463519"/>
            <a:ext cx="959330" cy="476494"/>
          </a:xfrm>
          <a:prstGeom prst="rect">
            <a:avLst/>
          </a:prstGeom>
        </p:spPr>
      </p:pic>
      <p:pic>
        <p:nvPicPr>
          <p:cNvPr id="7" name="Picture 2">
            <a:extLst>
              <a:ext uri="{FF2B5EF4-FFF2-40B4-BE49-F238E27FC236}">
                <a16:creationId xmlns:a16="http://schemas.microsoft.com/office/drawing/2014/main" id="{E2838924-BA7D-F915-1043-C8D881DC8069}"/>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393861" y="4540840"/>
            <a:ext cx="959331" cy="49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5870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37B5D-2E55-8407-B1BD-7DA83EC56893}"/>
            </a:ext>
          </a:extLst>
        </p:cNvPr>
        <p:cNvGrpSpPr/>
        <p:nvPr/>
      </p:nvGrpSpPr>
      <p:grpSpPr>
        <a:xfrm>
          <a:off x="0" y="0"/>
          <a:ext cx="0" cy="0"/>
          <a:chOff x="0" y="0"/>
          <a:chExt cx="0" cy="0"/>
        </a:xfrm>
      </p:grpSpPr>
      <p:sp>
        <p:nvSpPr>
          <p:cNvPr id="205" name="Freeform 170">
            <a:extLst>
              <a:ext uri="{FF2B5EF4-FFF2-40B4-BE49-F238E27FC236}">
                <a16:creationId xmlns:a16="http://schemas.microsoft.com/office/drawing/2014/main" id="{48BAC94A-60E9-6778-FE7A-83E8905CDB2E}"/>
              </a:ext>
            </a:extLst>
          </p:cNvPr>
          <p:cNvSpPr>
            <a:spLocks noChangeArrowheads="1"/>
          </p:cNvSpPr>
          <p:nvPr/>
        </p:nvSpPr>
        <p:spPr bwMode="auto">
          <a:xfrm>
            <a:off x="7211505" y="4871331"/>
            <a:ext cx="4394365" cy="1533350"/>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60BA47"/>
          </a:solidFill>
          <a:ln>
            <a:noFill/>
          </a:ln>
          <a:effectLst/>
        </p:spPr>
        <p:txBody>
          <a:bodyPr wrap="none" anchor="ctr"/>
          <a:lstStyle/>
          <a:p>
            <a:endParaRPr lang="en-GB" sz="900" noProof="0" dirty="0"/>
          </a:p>
        </p:txBody>
      </p:sp>
      <p:sp>
        <p:nvSpPr>
          <p:cNvPr id="208" name="Freeform 173">
            <a:extLst>
              <a:ext uri="{FF2B5EF4-FFF2-40B4-BE49-F238E27FC236}">
                <a16:creationId xmlns:a16="http://schemas.microsoft.com/office/drawing/2014/main" id="{0A1F14B9-8503-0584-D657-E15933C47FFC}"/>
              </a:ext>
            </a:extLst>
          </p:cNvPr>
          <p:cNvSpPr>
            <a:spLocks noChangeArrowheads="1"/>
          </p:cNvSpPr>
          <p:nvPr/>
        </p:nvSpPr>
        <p:spPr bwMode="auto">
          <a:xfrm>
            <a:off x="5410773" y="2835315"/>
            <a:ext cx="5128394" cy="1428028"/>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2094D2"/>
          </a:solidFill>
          <a:ln>
            <a:noFill/>
          </a:ln>
          <a:effectLst/>
        </p:spPr>
        <p:txBody>
          <a:bodyPr wrap="none" anchor="ctr"/>
          <a:lstStyle/>
          <a:p>
            <a:endParaRPr lang="en-GB" sz="900" noProof="0" dirty="0"/>
          </a:p>
        </p:txBody>
      </p:sp>
      <p:sp>
        <p:nvSpPr>
          <p:cNvPr id="209" name="Freeform 174">
            <a:extLst>
              <a:ext uri="{FF2B5EF4-FFF2-40B4-BE49-F238E27FC236}">
                <a16:creationId xmlns:a16="http://schemas.microsoft.com/office/drawing/2014/main" id="{6F47E29A-C36F-373F-DEC1-DA02CFE87D85}"/>
              </a:ext>
            </a:extLst>
          </p:cNvPr>
          <p:cNvSpPr>
            <a:spLocks noChangeArrowheads="1"/>
          </p:cNvSpPr>
          <p:nvPr/>
        </p:nvSpPr>
        <p:spPr bwMode="auto">
          <a:xfrm>
            <a:off x="5519208" y="2427505"/>
            <a:ext cx="2768267"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GB" sz="900" noProof="0" dirty="0"/>
          </a:p>
        </p:txBody>
      </p:sp>
      <p:sp>
        <p:nvSpPr>
          <p:cNvPr id="211" name="Freeform 176">
            <a:extLst>
              <a:ext uri="{FF2B5EF4-FFF2-40B4-BE49-F238E27FC236}">
                <a16:creationId xmlns:a16="http://schemas.microsoft.com/office/drawing/2014/main" id="{BED94612-7F97-4440-FAA2-DD8CD1A35B5C}"/>
              </a:ext>
            </a:extLst>
          </p:cNvPr>
          <p:cNvSpPr>
            <a:spLocks noChangeArrowheads="1"/>
          </p:cNvSpPr>
          <p:nvPr/>
        </p:nvSpPr>
        <p:spPr bwMode="auto">
          <a:xfrm>
            <a:off x="7026388" y="799299"/>
            <a:ext cx="4579482" cy="142802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GB" sz="900" noProof="0" dirty="0"/>
          </a:p>
        </p:txBody>
      </p:sp>
      <p:sp>
        <p:nvSpPr>
          <p:cNvPr id="212" name="Freeform 177">
            <a:extLst>
              <a:ext uri="{FF2B5EF4-FFF2-40B4-BE49-F238E27FC236}">
                <a16:creationId xmlns:a16="http://schemas.microsoft.com/office/drawing/2014/main" id="{75B0DE68-6DE5-FF49-5B6A-73DC1ED7A520}"/>
              </a:ext>
            </a:extLst>
          </p:cNvPr>
          <p:cNvSpPr>
            <a:spLocks noChangeArrowheads="1"/>
          </p:cNvSpPr>
          <p:nvPr/>
        </p:nvSpPr>
        <p:spPr bwMode="auto">
          <a:xfrm>
            <a:off x="6995762" y="391491"/>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GB" sz="900" noProof="0" dirty="0"/>
          </a:p>
        </p:txBody>
      </p:sp>
      <p:sp>
        <p:nvSpPr>
          <p:cNvPr id="214" name="Freeform 179">
            <a:extLst>
              <a:ext uri="{FF2B5EF4-FFF2-40B4-BE49-F238E27FC236}">
                <a16:creationId xmlns:a16="http://schemas.microsoft.com/office/drawing/2014/main" id="{4F477776-6747-46F4-2163-B28415C6537E}"/>
              </a:ext>
            </a:extLst>
          </p:cNvPr>
          <p:cNvSpPr>
            <a:spLocks noChangeArrowheads="1"/>
          </p:cNvSpPr>
          <p:nvPr/>
        </p:nvSpPr>
        <p:spPr bwMode="auto">
          <a:xfrm>
            <a:off x="883186" y="4792329"/>
            <a:ext cx="4871215" cy="1533350"/>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GB" sz="900" noProof="0" dirty="0"/>
          </a:p>
        </p:txBody>
      </p:sp>
      <p:sp>
        <p:nvSpPr>
          <p:cNvPr id="206" name="Freeform 171">
            <a:extLst>
              <a:ext uri="{FF2B5EF4-FFF2-40B4-BE49-F238E27FC236}">
                <a16:creationId xmlns:a16="http://schemas.microsoft.com/office/drawing/2014/main" id="{7897EADD-B079-044C-759E-72837C5B2036}"/>
              </a:ext>
            </a:extLst>
          </p:cNvPr>
          <p:cNvSpPr>
            <a:spLocks noChangeArrowheads="1"/>
          </p:cNvSpPr>
          <p:nvPr/>
        </p:nvSpPr>
        <p:spPr bwMode="auto">
          <a:xfrm>
            <a:off x="7304835" y="4473671"/>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GB" sz="900" noProof="0" dirty="0"/>
          </a:p>
        </p:txBody>
      </p:sp>
      <p:sp>
        <p:nvSpPr>
          <p:cNvPr id="215" name="Freeform 180">
            <a:extLst>
              <a:ext uri="{FF2B5EF4-FFF2-40B4-BE49-F238E27FC236}">
                <a16:creationId xmlns:a16="http://schemas.microsoft.com/office/drawing/2014/main" id="{F63B60AC-44BF-DB89-0E08-5C7EA34094F3}"/>
              </a:ext>
            </a:extLst>
          </p:cNvPr>
          <p:cNvSpPr>
            <a:spLocks noChangeArrowheads="1"/>
          </p:cNvSpPr>
          <p:nvPr/>
        </p:nvSpPr>
        <p:spPr bwMode="auto">
          <a:xfrm>
            <a:off x="991620" y="4384521"/>
            <a:ext cx="2508145"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A476155D-E7FB-CB46-5B6D-FF47D78D8764}"/>
              </a:ext>
            </a:extLst>
          </p:cNvPr>
          <p:cNvSpPr txBox="1"/>
          <p:nvPr/>
        </p:nvSpPr>
        <p:spPr>
          <a:xfrm>
            <a:off x="7120400" y="480135"/>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Irlanda</a:t>
            </a:r>
          </a:p>
        </p:txBody>
      </p:sp>
      <p:sp>
        <p:nvSpPr>
          <p:cNvPr id="54" name="CuadroTexto 599">
            <a:extLst>
              <a:ext uri="{FF2B5EF4-FFF2-40B4-BE49-F238E27FC236}">
                <a16:creationId xmlns:a16="http://schemas.microsoft.com/office/drawing/2014/main" id="{C1E70BCC-D669-95AF-6B59-4F2879D2EEF8}"/>
              </a:ext>
            </a:extLst>
          </p:cNvPr>
          <p:cNvSpPr txBox="1"/>
          <p:nvPr/>
        </p:nvSpPr>
        <p:spPr>
          <a:xfrm>
            <a:off x="5754401" y="2519687"/>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Finlandia</a:t>
            </a:r>
          </a:p>
        </p:txBody>
      </p:sp>
      <p:sp>
        <p:nvSpPr>
          <p:cNvPr id="55" name="CuadroTexto 600">
            <a:extLst>
              <a:ext uri="{FF2B5EF4-FFF2-40B4-BE49-F238E27FC236}">
                <a16:creationId xmlns:a16="http://schemas.microsoft.com/office/drawing/2014/main" id="{98D30AEE-00C9-1AA1-4653-E8517BBF151F}"/>
              </a:ext>
            </a:extLst>
          </p:cNvPr>
          <p:cNvSpPr txBox="1"/>
          <p:nvPr/>
        </p:nvSpPr>
        <p:spPr>
          <a:xfrm>
            <a:off x="7480456" y="4564561"/>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Italia</a:t>
            </a:r>
          </a:p>
        </p:txBody>
      </p:sp>
      <p:sp>
        <p:nvSpPr>
          <p:cNvPr id="56" name="CuadroTexto 601">
            <a:extLst>
              <a:ext uri="{FF2B5EF4-FFF2-40B4-BE49-F238E27FC236}">
                <a16:creationId xmlns:a16="http://schemas.microsoft.com/office/drawing/2014/main" id="{625C66FD-F241-CCA2-3151-CA3B38C2B15D}"/>
              </a:ext>
            </a:extLst>
          </p:cNvPr>
          <p:cNvSpPr txBox="1"/>
          <p:nvPr/>
        </p:nvSpPr>
        <p:spPr>
          <a:xfrm>
            <a:off x="1236778" y="4492024"/>
            <a:ext cx="2133148"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Spagna</a:t>
            </a:r>
          </a:p>
        </p:txBody>
      </p:sp>
      <p:sp>
        <p:nvSpPr>
          <p:cNvPr id="57" name="Rectángulo 602">
            <a:extLst>
              <a:ext uri="{FF2B5EF4-FFF2-40B4-BE49-F238E27FC236}">
                <a16:creationId xmlns:a16="http://schemas.microsoft.com/office/drawing/2014/main" id="{7600BDEF-3CED-6B55-7788-3CE79FFC61B4}"/>
              </a:ext>
            </a:extLst>
          </p:cNvPr>
          <p:cNvSpPr/>
          <p:nvPr/>
        </p:nvSpPr>
        <p:spPr>
          <a:xfrm>
            <a:off x="7211505" y="1047303"/>
            <a:ext cx="4394365"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Carta dello spreco alimentare: </a:t>
            </a:r>
            <a:r>
              <a:rPr lang="en-GB" sz="1600" noProof="0" dirty="0">
                <a:solidFill>
                  <a:schemeClr val="bg1"/>
                </a:solidFill>
                <a:latin typeface="Calibri" panose="020F0502020204030204" pitchFamily="34" charset="0"/>
                <a:ea typeface="Lato" charset="0"/>
                <a:cs typeface="Calibri" panose="020F0502020204030204" pitchFamily="34" charset="0"/>
              </a:rPr>
              <a:t>un'iniziativa nazionale guidata dall'EPA, che incoraggia le imprese e le organizzazioni a impegnarsi a </a:t>
            </a:r>
            <a:r>
              <a:rPr lang="en-GB" sz="1600" noProof="0" dirty="0" err="1">
                <a:solidFill>
                  <a:schemeClr val="bg1"/>
                </a:solidFill>
                <a:latin typeface="Calibri" panose="020F0502020204030204" pitchFamily="34" charset="0"/>
                <a:ea typeface="Lato" charset="0"/>
                <a:cs typeface="Calibri" panose="020F0502020204030204" pitchFamily="34" charset="0"/>
              </a:rPr>
              <a:t>ridurre</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dirty="0">
                <a:solidFill>
                  <a:schemeClr val="bg1"/>
                </a:solidFill>
                <a:latin typeface="Calibri" panose="020F0502020204030204" pitchFamily="34" charset="0"/>
                <a:ea typeface="Lato" charset="0"/>
                <a:cs typeface="Calibri" panose="020F0502020204030204" pitchFamily="34" charset="0"/>
              </a:rPr>
              <a:t>I </a:t>
            </a:r>
            <a:r>
              <a:rPr lang="en-GB" sz="1600" dirty="0" err="1">
                <a:solidFill>
                  <a:schemeClr val="bg1"/>
                </a:solidFill>
                <a:latin typeface="Calibri" panose="020F0502020204030204" pitchFamily="34" charset="0"/>
                <a:ea typeface="Lato" charset="0"/>
                <a:cs typeface="Calibri" panose="020F0502020204030204" pitchFamily="34" charset="0"/>
              </a:rPr>
              <a:t>rifiuti</a:t>
            </a:r>
            <a:r>
              <a:rPr lang="en-GB" sz="1600" dirty="0">
                <a:solidFill>
                  <a:schemeClr val="bg1"/>
                </a:solidFill>
                <a:latin typeface="Calibri" panose="020F0502020204030204" pitchFamily="34" charset="0"/>
                <a:ea typeface="Lato" charset="0"/>
                <a:cs typeface="Calibri" panose="020F0502020204030204" pitchFamily="34" charset="0"/>
              </a:rPr>
              <a:t> </a:t>
            </a:r>
            <a:r>
              <a:rPr lang="en-GB" sz="1600" dirty="0" err="1">
                <a:solidFill>
                  <a:schemeClr val="bg1"/>
                </a:solidFill>
                <a:latin typeface="Calibri" panose="020F0502020204030204" pitchFamily="34" charset="0"/>
                <a:ea typeface="Lato" charset="0"/>
                <a:cs typeface="Calibri" panose="020F0502020204030204" pitchFamily="34" charset="0"/>
              </a:rPr>
              <a:t>alimentari</a:t>
            </a:r>
            <a:r>
              <a:rPr lang="en-GB" sz="1600" noProof="0" dirty="0">
                <a:solidFill>
                  <a:schemeClr val="bg1"/>
                </a:solidFill>
                <a:latin typeface="Calibri" panose="020F0502020204030204" pitchFamily="34" charset="0"/>
                <a:ea typeface="Lato" charset="0"/>
                <a:cs typeface="Calibri" panose="020F0502020204030204" pitchFamily="34" charset="0"/>
              </a:rPr>
              <a:t> attraverso azioni misurabili.</a:t>
            </a:r>
          </a:p>
        </p:txBody>
      </p:sp>
      <p:sp>
        <p:nvSpPr>
          <p:cNvPr id="62" name="Rectángulo 602">
            <a:extLst>
              <a:ext uri="{FF2B5EF4-FFF2-40B4-BE49-F238E27FC236}">
                <a16:creationId xmlns:a16="http://schemas.microsoft.com/office/drawing/2014/main" id="{B8409DED-F3DF-12B6-254B-47FAA7BE18D0}"/>
              </a:ext>
            </a:extLst>
          </p:cNvPr>
          <p:cNvSpPr/>
          <p:nvPr/>
        </p:nvSpPr>
        <p:spPr>
          <a:xfrm>
            <a:off x="5620568" y="3042756"/>
            <a:ext cx="4720636"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Tabella di marcia per lo spreco alimentare: </a:t>
            </a:r>
            <a:r>
              <a:rPr lang="en-GB" sz="1600" noProof="0" dirty="0">
                <a:solidFill>
                  <a:schemeClr val="bg1"/>
                </a:solidFill>
                <a:latin typeface="Calibri" panose="020F0502020204030204" pitchFamily="34" charset="0"/>
                <a:ea typeface="Lato" charset="0"/>
                <a:cs typeface="Calibri" panose="020F0502020204030204" pitchFamily="34" charset="0"/>
              </a:rPr>
              <a:t>Gestita dal Natural Resources Institute Finland (Luke), questa roadmap identifica le misure chiave per </a:t>
            </a:r>
            <a:r>
              <a:rPr lang="en-GB" sz="1600" noProof="0" dirty="0" err="1">
                <a:solidFill>
                  <a:schemeClr val="bg1"/>
                </a:solidFill>
                <a:latin typeface="Calibri" panose="020F0502020204030204" pitchFamily="34" charset="0"/>
                <a:ea typeface="Lato" charset="0"/>
                <a:cs typeface="Calibri" panose="020F0502020204030204" pitchFamily="34" charset="0"/>
              </a:rPr>
              <a:t>ridurre</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dirty="0" err="1">
                <a:solidFill>
                  <a:schemeClr val="bg1"/>
                </a:solidFill>
                <a:latin typeface="Calibri" panose="020F0502020204030204" pitchFamily="34" charset="0"/>
                <a:ea typeface="Lato" charset="0"/>
                <a:cs typeface="Calibri" panose="020F0502020204030204" pitchFamily="34" charset="0"/>
              </a:rPr>
              <a:t>i</a:t>
            </a:r>
            <a:r>
              <a:rPr lang="en-GB" sz="1600"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err="1">
                <a:solidFill>
                  <a:schemeClr val="bg1"/>
                </a:solidFill>
                <a:latin typeface="Calibri" panose="020F0502020204030204" pitchFamily="34" charset="0"/>
                <a:ea typeface="Lato" charset="0"/>
                <a:cs typeface="Calibri" panose="020F0502020204030204" pitchFamily="34" charset="0"/>
              </a:rPr>
              <a:t>rifiuti</a:t>
            </a:r>
            <a:r>
              <a:rPr lang="en-GB" sz="1600" noProof="0" dirty="0">
                <a:solidFill>
                  <a:schemeClr val="bg1"/>
                </a:solidFill>
                <a:latin typeface="Calibri" panose="020F0502020204030204" pitchFamily="34" charset="0"/>
                <a:ea typeface="Lato" charset="0"/>
                <a:cs typeface="Calibri" panose="020F0502020204030204" pitchFamily="34" charset="0"/>
              </a:rPr>
              <a:t> alimentari e i piani per la loro attuazione. </a:t>
            </a:r>
          </a:p>
        </p:txBody>
      </p:sp>
      <p:sp>
        <p:nvSpPr>
          <p:cNvPr id="63" name="Rectángulo 602">
            <a:extLst>
              <a:ext uri="{FF2B5EF4-FFF2-40B4-BE49-F238E27FC236}">
                <a16:creationId xmlns:a16="http://schemas.microsoft.com/office/drawing/2014/main" id="{D5C74B0B-C514-B6BC-79A4-C7A524E1B1AC}"/>
              </a:ext>
            </a:extLst>
          </p:cNvPr>
          <p:cNvSpPr/>
          <p:nvPr/>
        </p:nvSpPr>
        <p:spPr>
          <a:xfrm>
            <a:off x="7565230" y="5119566"/>
            <a:ext cx="3978823"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Carta di Bologna contro lo spreco alimentare</a:t>
            </a:r>
            <a:r>
              <a:rPr lang="en-GB" sz="1600" b="1" noProof="0" dirty="0">
                <a:solidFill>
                  <a:schemeClr val="bg1"/>
                </a:solidFill>
                <a:latin typeface="Calibri" panose="020F0502020204030204" pitchFamily="34" charset="0"/>
                <a:ea typeface="Lato" charset="0"/>
                <a:cs typeface="Calibri" panose="020F0502020204030204" pitchFamily="34" charset="0"/>
              </a:rPr>
              <a:t>: </a:t>
            </a:r>
            <a:r>
              <a:rPr lang="en-GB" sz="1600" noProof="0" dirty="0">
                <a:solidFill>
                  <a:schemeClr val="bg1"/>
                </a:solidFill>
                <a:latin typeface="Calibri" panose="020F0502020204030204" pitchFamily="34" charset="0"/>
                <a:ea typeface="Lato" charset="0"/>
                <a:cs typeface="Calibri" panose="020F0502020204030204" pitchFamily="34" charset="0"/>
              </a:rPr>
              <a:t>Un accordo firmato da più parti interessate per impegnarsi a ridurre lo spreco alimentare attraverso sforzi collaborativi.</a:t>
            </a:r>
          </a:p>
        </p:txBody>
      </p:sp>
      <p:sp>
        <p:nvSpPr>
          <p:cNvPr id="64" name="Rectángulo 602">
            <a:extLst>
              <a:ext uri="{FF2B5EF4-FFF2-40B4-BE49-F238E27FC236}">
                <a16:creationId xmlns:a16="http://schemas.microsoft.com/office/drawing/2014/main" id="{F89D9B26-A043-B4E0-D357-9BB3C89EBFDB}"/>
              </a:ext>
            </a:extLst>
          </p:cNvPr>
          <p:cNvSpPr/>
          <p:nvPr/>
        </p:nvSpPr>
        <p:spPr>
          <a:xfrm>
            <a:off x="1086096" y="5039108"/>
            <a:ext cx="4534471" cy="1077218"/>
          </a:xfrm>
          <a:prstGeom prst="rect">
            <a:avLst/>
          </a:prstGeom>
        </p:spPr>
        <p:txBody>
          <a:bodyPr wrap="square">
            <a:spAutoFit/>
          </a:bodyPr>
          <a:lstStyle/>
          <a:p>
            <a:r>
              <a:rPr lang="en-GB" sz="1600" b="1" noProof="0" dirty="0">
                <a:solidFill>
                  <a:srgbClr val="0B3A5B"/>
                </a:solidFill>
                <a:latin typeface="Calibri" panose="020F0502020204030204" pitchFamily="34" charset="0"/>
                <a:ea typeface="Lato" charset="0"/>
                <a:cs typeface="Calibri" panose="020F0502020204030204" pitchFamily="34" charset="0"/>
                <a:hlinkClick r:id="rId6">
                  <a:extLst>
                    <a:ext uri="{A12FA001-AC4F-418D-AE19-62706E023703}">
                      <ahyp:hlinkClr xmlns:ahyp="http://schemas.microsoft.com/office/drawing/2018/hyperlinkcolor" val="tx"/>
                    </a:ext>
                  </a:extLst>
                </a:hlinkClick>
              </a:rPr>
              <a:t>Strategia alimentare nazionale: </a:t>
            </a:r>
            <a:r>
              <a:rPr lang="en-GB" sz="1600" noProof="0" dirty="0">
                <a:solidFill>
                  <a:schemeClr val="bg1"/>
                </a:solidFill>
                <a:latin typeface="Calibri" panose="020F0502020204030204" pitchFamily="34" charset="0"/>
                <a:ea typeface="Lato" charset="0"/>
                <a:cs typeface="Calibri" panose="020F0502020204030204" pitchFamily="34" charset="0"/>
              </a:rPr>
              <a:t>Un accordo che coinvolge diverse parti interessate per promuovere azioni che prevengano lo spreco alimentare lungo tutta la catena di approvvigionamento.</a:t>
            </a:r>
          </a:p>
        </p:txBody>
      </p:sp>
      <p:sp>
        <p:nvSpPr>
          <p:cNvPr id="6" name="Text Placeholder 5">
            <a:extLst>
              <a:ext uri="{FF2B5EF4-FFF2-40B4-BE49-F238E27FC236}">
                <a16:creationId xmlns:a16="http://schemas.microsoft.com/office/drawing/2014/main" id="{562DEC29-105D-6B62-AA41-86F63D54A42A}"/>
              </a:ext>
            </a:extLst>
          </p:cNvPr>
          <p:cNvSpPr>
            <a:spLocks noGrp="1"/>
          </p:cNvSpPr>
          <p:nvPr>
            <p:ph type="body" sz="quarter" idx="18"/>
          </p:nvPr>
        </p:nvSpPr>
        <p:spPr>
          <a:xfrm>
            <a:off x="586130" y="1822407"/>
            <a:ext cx="4679308" cy="2025815"/>
          </a:xfrm>
        </p:spPr>
        <p:txBody>
          <a:bodyPr/>
          <a:lstStyle/>
          <a:p>
            <a:pPr marL="0" indent="0"/>
            <a:r>
              <a:rPr lang="en-GB" noProof="0" dirty="0" err="1">
                <a:solidFill>
                  <a:srgbClr val="09465E"/>
                </a:solidFill>
              </a:rPr>
              <a:t>Questi</a:t>
            </a:r>
            <a:r>
              <a:rPr lang="en-GB" noProof="0" dirty="0">
                <a:solidFill>
                  <a:srgbClr val="09465E"/>
                </a:solidFill>
              </a:rPr>
              <a:t> Paesi hanno introdotto impegni, carte e piani d'azione per guidare gli sforzi di collaborazione tra politici, imprese e consumatori per </a:t>
            </a:r>
            <a:r>
              <a:rPr lang="en-GB" noProof="0" dirty="0" err="1">
                <a:solidFill>
                  <a:srgbClr val="09465E"/>
                </a:solidFill>
              </a:rPr>
              <a:t>ridurre</a:t>
            </a:r>
            <a:r>
              <a:rPr lang="en-GB" noProof="0" dirty="0">
                <a:solidFill>
                  <a:srgbClr val="09465E"/>
                </a:solidFill>
              </a:rPr>
              <a:t> </a:t>
            </a:r>
            <a:r>
              <a:rPr lang="en-GB" noProof="0" dirty="0" err="1">
                <a:solidFill>
                  <a:srgbClr val="09465E"/>
                </a:solidFill>
              </a:rPr>
              <a:t>i</a:t>
            </a:r>
            <a:r>
              <a:rPr lang="en-GB" noProof="0" dirty="0">
                <a:solidFill>
                  <a:srgbClr val="09465E"/>
                </a:solidFill>
              </a:rPr>
              <a:t> </a:t>
            </a:r>
            <a:r>
              <a:rPr lang="en-GB" noProof="0" dirty="0" err="1">
                <a:solidFill>
                  <a:srgbClr val="09465E"/>
                </a:solidFill>
              </a:rPr>
              <a:t>rif</a:t>
            </a:r>
            <a:r>
              <a:rPr lang="en-GB" dirty="0" err="1">
                <a:solidFill>
                  <a:srgbClr val="09465E"/>
                </a:solidFill>
              </a:rPr>
              <a:t>iuti</a:t>
            </a:r>
            <a:r>
              <a:rPr lang="en-GB" noProof="0" dirty="0">
                <a:solidFill>
                  <a:srgbClr val="09465E"/>
                </a:solidFill>
              </a:rPr>
              <a:t> alimentari.</a:t>
            </a:r>
          </a:p>
        </p:txBody>
      </p:sp>
      <p:sp>
        <p:nvSpPr>
          <p:cNvPr id="5" name="Text Placeholder 4">
            <a:extLst>
              <a:ext uri="{FF2B5EF4-FFF2-40B4-BE49-F238E27FC236}">
                <a16:creationId xmlns:a16="http://schemas.microsoft.com/office/drawing/2014/main" id="{9DA0605D-20A0-1A72-9119-B0A302F0C53B}"/>
              </a:ext>
            </a:extLst>
          </p:cNvPr>
          <p:cNvSpPr>
            <a:spLocks noGrp="1"/>
          </p:cNvSpPr>
          <p:nvPr>
            <p:ph type="body" sz="quarter" idx="16"/>
          </p:nvPr>
        </p:nvSpPr>
        <p:spPr>
          <a:xfrm>
            <a:off x="486306" y="693622"/>
            <a:ext cx="6493949" cy="1087879"/>
          </a:xfrm>
        </p:spPr>
        <p:txBody>
          <a:bodyPr/>
          <a:lstStyle/>
          <a:p>
            <a:r>
              <a:rPr lang="en-GB" b="1" noProof="0" dirty="0">
                <a:solidFill>
                  <a:srgbClr val="60BA47"/>
                </a:solidFill>
              </a:rPr>
              <a:t>Impegni nazionali </a:t>
            </a:r>
            <a:r>
              <a:rPr lang="en-GB" b="1" noProof="0" dirty="0">
                <a:solidFill>
                  <a:srgbClr val="09465E"/>
                </a:solidFill>
              </a:rPr>
              <a:t>chiave</a:t>
            </a:r>
          </a:p>
        </p:txBody>
      </p:sp>
      <p:pic>
        <p:nvPicPr>
          <p:cNvPr id="2" name="Graphic 1">
            <a:extLst>
              <a:ext uri="{FF2B5EF4-FFF2-40B4-BE49-F238E27FC236}">
                <a16:creationId xmlns:a16="http://schemas.microsoft.com/office/drawing/2014/main" id="{0BD575D3-3192-3523-7534-A2D367015DE2}"/>
              </a:ext>
            </a:extLst>
          </p:cNvPr>
          <p:cNvPicPr>
            <a:picLocks noChangeAspect="1"/>
          </p:cNvPicPr>
          <p:nvPr/>
        </p:nvPicPr>
        <p:blipFill>
          <a:blip r:embed="rId7">
            <a:extLst>
              <a:ext uri="{96DAC541-7B7A-43D3-8B79-37D633B846F1}">
                <asvg:svgBlip xmlns:asvg="http://schemas.microsoft.com/office/drawing/2016/SVG/main" r:embed="rId8"/>
              </a:ext>
              <a:ext uri="{837473B0-CC2E-450A-ABE3-18F120FF3D39}">
                <a1611:picAttrSrcUrl xmlns:a1611="http://schemas.microsoft.com/office/drawing/2016/11/main" r:id="rId9"/>
              </a:ext>
            </a:extLst>
          </a:blip>
          <a:stretch>
            <a:fillRect/>
          </a:stretch>
        </p:blipFill>
        <p:spPr>
          <a:xfrm>
            <a:off x="8287475" y="480135"/>
            <a:ext cx="953951" cy="476494"/>
          </a:xfrm>
          <a:prstGeom prst="rect">
            <a:avLst/>
          </a:prstGeom>
        </p:spPr>
      </p:pic>
      <p:pic>
        <p:nvPicPr>
          <p:cNvPr id="4" name="Picture 3" descr="A blue cross on a white background&#10;&#10;AI-generated content may be incorrect.">
            <a:extLst>
              <a:ext uri="{FF2B5EF4-FFF2-40B4-BE49-F238E27FC236}">
                <a16:creationId xmlns:a16="http://schemas.microsoft.com/office/drawing/2014/main" id="{6F4DFB10-6AF7-75B1-77D2-8B881F8CA046}"/>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7021020" y="2512205"/>
            <a:ext cx="953950" cy="476494"/>
          </a:xfrm>
          <a:prstGeom prst="rect">
            <a:avLst/>
          </a:prstGeom>
        </p:spPr>
      </p:pic>
      <p:pic>
        <p:nvPicPr>
          <p:cNvPr id="7" name="Picture 6" descr="A flag with a red and yellow stripe&#10;&#10;AI-generated content may be incorrect.">
            <a:extLst>
              <a:ext uri="{FF2B5EF4-FFF2-40B4-BE49-F238E27FC236}">
                <a16:creationId xmlns:a16="http://schemas.microsoft.com/office/drawing/2014/main" id="{1BD25A89-1B95-42A3-8B1D-157997D4B41A}"/>
              </a:ext>
            </a:extLst>
          </p:cNvPr>
          <p:cNvPicPr>
            <a:picLocks noChangeAspect="1"/>
          </p:cNvPicPr>
          <p:nvPr/>
        </p:nvPicPr>
        <p:blipFill>
          <a:blip r:embed="rId12" cstate="screen">
            <a:extLst>
              <a:ext uri="{28A0092B-C50C-407E-A947-70E740481C1C}">
                <a14:useLocalDpi xmlns:a14="http://schemas.microsoft.com/office/drawing/2010/main"/>
              </a:ext>
              <a:ext uri="{837473B0-CC2E-450A-ABE3-18F120FF3D39}">
                <a1611:picAttrSrcUrl xmlns:a1611="http://schemas.microsoft.com/office/drawing/2016/11/main" r:id="rId13"/>
              </a:ext>
            </a:extLst>
          </a:blip>
          <a:stretch>
            <a:fillRect/>
          </a:stretch>
        </p:blipFill>
        <p:spPr>
          <a:xfrm>
            <a:off x="2289105" y="4469220"/>
            <a:ext cx="959330" cy="476494"/>
          </a:xfrm>
          <a:prstGeom prst="rect">
            <a:avLst/>
          </a:prstGeom>
        </p:spPr>
      </p:pic>
      <p:pic>
        <p:nvPicPr>
          <p:cNvPr id="1026" name="Picture 2">
            <a:extLst>
              <a:ext uri="{FF2B5EF4-FFF2-40B4-BE49-F238E27FC236}">
                <a16:creationId xmlns:a16="http://schemas.microsoft.com/office/drawing/2014/main" id="{A0874DCC-7472-86C0-04C8-1B3D288A1FFE}"/>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573079" y="4546703"/>
            <a:ext cx="959331" cy="49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7334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descr="Obraz zawierający Materiały biurowe, osoba, Narzędzia biurowe, w pomieszczeniu&#10;&#10;Zawartość wygenerowana przez sztuczną inteligencję może być niepoprawna.">
            <a:extLst>
              <a:ext uri="{FF2B5EF4-FFF2-40B4-BE49-F238E27FC236}">
                <a16:creationId xmlns:a16="http://schemas.microsoft.com/office/drawing/2014/main" id="{C4E94480-363F-B984-FE6D-FF4A22E1185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913514" y="439689"/>
            <a:ext cx="2066906" cy="582221"/>
          </a:xfrm>
        </p:spPr>
        <p:txBody>
          <a:bodyPr/>
          <a:lstStyle/>
          <a:p>
            <a:r>
              <a:rPr lang="en-GB" noProof="0" dirty="0"/>
              <a:t>03</a:t>
            </a:r>
          </a:p>
        </p:txBody>
      </p:sp>
      <p:sp>
        <p:nvSpPr>
          <p:cNvPr id="14" name="Rectangle 13">
            <a:extLst>
              <a:ext uri="{FF2B5EF4-FFF2-40B4-BE49-F238E27FC236}">
                <a16:creationId xmlns:a16="http://schemas.microsoft.com/office/drawing/2014/main" id="{BE59536B-CB14-6A49-9925-C70C0915408D}"/>
              </a:ext>
            </a:extLst>
          </p:cNvPr>
          <p:cNvSpPr/>
          <p:nvPr/>
        </p:nvSpPr>
        <p:spPr>
          <a:xfrm>
            <a:off x="3337757" y="3137889"/>
            <a:ext cx="7708195" cy="1053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STANDARD DI CERTIFICAZIONE E CONFORMITÀ</a:t>
            </a:r>
          </a:p>
        </p:txBody>
      </p:sp>
    </p:spTree>
    <p:extLst>
      <p:ext uri="{BB962C8B-B14F-4D97-AF65-F5344CB8AC3E}">
        <p14:creationId xmlns:p14="http://schemas.microsoft.com/office/powerpoint/2010/main" val="2095219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517026"/>
            <a:ext cx="6341766" cy="5823947"/>
          </a:xfrm>
          <a:prstGeom prst="rect">
            <a:avLst/>
          </a:prstGeom>
        </p:spPr>
        <p:txBody>
          <a:bodyPr/>
          <a:lstStyle/>
          <a:p>
            <a:pPr marL="0" indent="0">
              <a:spcAft>
                <a:spcPts val="1200"/>
              </a:spcAft>
            </a:pPr>
            <a:r>
              <a:rPr lang="en-US" dirty="0"/>
              <a:t>Le aziende alimentari possono ottenere diverse certificazioni per garantire il rispetto di standard ambientali, di sicurezza alimentare e di sostenibilità essenziali. Queste certificazioni servono come strumento per dimostrare la conformità alle normative del settore, migliorare le pratiche operative e creare fiducia nei consumatori. </a:t>
            </a:r>
            <a:endParaRPr lang="pl-PL" sz="1000" dirty="0"/>
          </a:p>
          <a:p>
            <a:pPr marL="342900" indent="-342900">
              <a:buFont typeface="Wingdings" panose="05000000000000000000" pitchFamily="2" charset="2"/>
              <a:buChar char="Ø"/>
            </a:pPr>
            <a:r>
              <a:rPr lang="en-US" dirty="0"/>
              <a:t>Alcune certificazioni sono </a:t>
            </a:r>
            <a:r>
              <a:rPr lang="en-US" b="1" dirty="0">
                <a:solidFill>
                  <a:srgbClr val="60BA47"/>
                </a:solidFill>
              </a:rPr>
              <a:t>obbligatorie</a:t>
            </a:r>
            <a:r>
              <a:rPr lang="en-US" dirty="0"/>
              <a:t>, ovvero sono richieste per legge dalle autorità locali, nazionali o internazionali per garantire sicurezza, qualità e responsabilità ambientale. </a:t>
            </a:r>
            <a:endParaRPr lang="pl-PL" dirty="0"/>
          </a:p>
          <a:p>
            <a:pPr marL="0" indent="0"/>
            <a:endParaRPr lang="pl-PL" dirty="0"/>
          </a:p>
          <a:p>
            <a:pPr marL="342900" indent="-342900">
              <a:buFont typeface="Wingdings" panose="05000000000000000000" pitchFamily="2" charset="2"/>
              <a:buChar char="Ø"/>
            </a:pPr>
            <a:r>
              <a:rPr lang="en-US" dirty="0"/>
              <a:t>Altre sono </a:t>
            </a:r>
            <a:r>
              <a:rPr lang="en-US" b="1" dirty="0">
                <a:solidFill>
                  <a:srgbClr val="60BA47"/>
                </a:solidFill>
              </a:rPr>
              <a:t>volontarie </a:t>
            </a:r>
            <a:r>
              <a:rPr lang="en-US" dirty="0"/>
              <a:t>e consentono alle aziende di adottare volontariamente pratiche che vanno oltre i requisiti di legge per dimostrare l'impegno verso la sostenibilità, la responsabilità sociale e le pratiche etiche. </a:t>
            </a:r>
            <a:endParaRPr lang="en-GB" noProof="0"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692141"/>
            <a:ext cx="4398745" cy="2051060"/>
          </a:xfrm>
          <a:prstGeom prst="rect">
            <a:avLst/>
          </a:prstGeom>
          <a:solidFill>
            <a:srgbClr val="60BA47"/>
          </a:solidFill>
        </p:spPr>
        <p:txBody>
          <a:bodyPr anchor="ctr"/>
          <a:lstStyle/>
          <a:p>
            <a:pPr marL="411163"/>
            <a:r>
              <a:rPr lang="pl-PL" noProof="0" dirty="0"/>
              <a:t>Standard</a:t>
            </a:r>
            <a:r>
              <a:rPr lang="en-GB" noProof="0" dirty="0"/>
              <a:t> di certificazione e conformità </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3600211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Freeform 170"/>
          <p:cNvSpPr>
            <a:spLocks noChangeArrowheads="1"/>
          </p:cNvSpPr>
          <p:nvPr/>
        </p:nvSpPr>
        <p:spPr bwMode="auto">
          <a:xfrm>
            <a:off x="905696" y="3411752"/>
            <a:ext cx="2585703"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GB" sz="900" noProof="0" dirty="0"/>
          </a:p>
        </p:txBody>
      </p:sp>
      <p:sp>
        <p:nvSpPr>
          <p:cNvPr id="229" name="Freeform 171"/>
          <p:cNvSpPr>
            <a:spLocks noChangeArrowheads="1"/>
          </p:cNvSpPr>
          <p:nvPr/>
        </p:nvSpPr>
        <p:spPr bwMode="auto">
          <a:xfrm>
            <a:off x="787652" y="2389840"/>
            <a:ext cx="2774133"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60BA47"/>
          </a:solidFill>
          <a:ln>
            <a:noFill/>
          </a:ln>
          <a:effectLst/>
        </p:spPr>
        <p:txBody>
          <a:bodyPr wrap="none" anchor="ctr"/>
          <a:lstStyle/>
          <a:p>
            <a:endParaRPr lang="en-GB" sz="900" noProof="0" dirty="0"/>
          </a:p>
        </p:txBody>
      </p:sp>
      <p:sp>
        <p:nvSpPr>
          <p:cNvPr id="231" name="Freeform 173"/>
          <p:cNvSpPr>
            <a:spLocks noChangeArrowheads="1"/>
          </p:cNvSpPr>
          <p:nvPr/>
        </p:nvSpPr>
        <p:spPr bwMode="auto">
          <a:xfrm>
            <a:off x="787652" y="5241808"/>
            <a:ext cx="2774133" cy="1037554"/>
          </a:xfrm>
          <a:custGeom>
            <a:avLst/>
            <a:gdLst>
              <a:gd name="T0" fmla="*/ 0 w 3506"/>
              <a:gd name="T1" fmla="*/ 0 h 1753"/>
              <a:gd name="T2" fmla="*/ 0 w 3506"/>
              <a:gd name="T3" fmla="*/ 0 h 1753"/>
              <a:gd name="T4" fmla="*/ 1752 w 3506"/>
              <a:gd name="T5" fmla="*/ 1752 h 1753"/>
              <a:gd name="T6" fmla="*/ 1752 w 3506"/>
              <a:gd name="T7" fmla="*/ 1752 h 1753"/>
              <a:gd name="T8" fmla="*/ 3505 w 3506"/>
              <a:gd name="T9" fmla="*/ 0 h 1753"/>
              <a:gd name="T10" fmla="*/ 0 w 3506"/>
              <a:gd name="T11" fmla="*/ 0 h 1753"/>
            </a:gdLst>
            <a:ahLst/>
            <a:cxnLst>
              <a:cxn ang="0">
                <a:pos x="T0" y="T1"/>
              </a:cxn>
              <a:cxn ang="0">
                <a:pos x="T2" y="T3"/>
              </a:cxn>
              <a:cxn ang="0">
                <a:pos x="T4" y="T5"/>
              </a:cxn>
              <a:cxn ang="0">
                <a:pos x="T6" y="T7"/>
              </a:cxn>
              <a:cxn ang="0">
                <a:pos x="T8" y="T9"/>
              </a:cxn>
              <a:cxn ang="0">
                <a:pos x="T10" y="T11"/>
              </a:cxn>
            </a:cxnLst>
            <a:rect l="0" t="0" r="r" b="b"/>
            <a:pathLst>
              <a:path w="3506" h="1753">
                <a:moveTo>
                  <a:pt x="0" y="0"/>
                </a:moveTo>
                <a:lnTo>
                  <a:pt x="0" y="0"/>
                </a:lnTo>
                <a:cubicBezTo>
                  <a:pt x="0" y="968"/>
                  <a:pt x="785" y="1752"/>
                  <a:pt x="1752" y="1752"/>
                </a:cubicBezTo>
                <a:lnTo>
                  <a:pt x="1752" y="1752"/>
                </a:lnTo>
                <a:cubicBezTo>
                  <a:pt x="2720" y="1752"/>
                  <a:pt x="3505" y="968"/>
                  <a:pt x="3505" y="0"/>
                </a:cubicBezTo>
                <a:lnTo>
                  <a:pt x="0" y="0"/>
                </a:lnTo>
              </a:path>
            </a:pathLst>
          </a:custGeom>
          <a:solidFill>
            <a:srgbClr val="60BA47"/>
          </a:solidFill>
          <a:ln>
            <a:noFill/>
          </a:ln>
          <a:effectLst/>
        </p:spPr>
        <p:txBody>
          <a:bodyPr wrap="none" anchor="ctr"/>
          <a:lstStyle/>
          <a:p>
            <a:endParaRPr lang="en-GB" sz="900" noProof="0" dirty="0"/>
          </a:p>
        </p:txBody>
      </p:sp>
      <p:sp>
        <p:nvSpPr>
          <p:cNvPr id="304" name="Freeform 246"/>
          <p:cNvSpPr>
            <a:spLocks noChangeArrowheads="1"/>
          </p:cNvSpPr>
          <p:nvPr/>
        </p:nvSpPr>
        <p:spPr bwMode="auto">
          <a:xfrm>
            <a:off x="4499237" y="3411752"/>
            <a:ext cx="2585703"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GB" sz="900" noProof="0" dirty="0"/>
          </a:p>
        </p:txBody>
      </p:sp>
      <p:sp>
        <p:nvSpPr>
          <p:cNvPr id="305" name="Freeform 247"/>
          <p:cNvSpPr>
            <a:spLocks noChangeArrowheads="1"/>
          </p:cNvSpPr>
          <p:nvPr/>
        </p:nvSpPr>
        <p:spPr bwMode="auto">
          <a:xfrm>
            <a:off x="4381191" y="2389840"/>
            <a:ext cx="2774137"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2094D2"/>
          </a:solidFill>
          <a:ln>
            <a:noFill/>
          </a:ln>
          <a:effectLst/>
        </p:spPr>
        <p:txBody>
          <a:bodyPr wrap="none" anchor="ctr"/>
          <a:lstStyle/>
          <a:p>
            <a:endParaRPr lang="en-GB" sz="900" noProof="0" dirty="0"/>
          </a:p>
        </p:txBody>
      </p:sp>
      <p:sp>
        <p:nvSpPr>
          <p:cNvPr id="307" name="Freeform 249"/>
          <p:cNvSpPr>
            <a:spLocks noChangeArrowheads="1"/>
          </p:cNvSpPr>
          <p:nvPr/>
        </p:nvSpPr>
        <p:spPr bwMode="auto">
          <a:xfrm>
            <a:off x="4381191" y="5241808"/>
            <a:ext cx="2774137" cy="1037554"/>
          </a:xfrm>
          <a:custGeom>
            <a:avLst/>
            <a:gdLst>
              <a:gd name="T0" fmla="*/ 0 w 3504"/>
              <a:gd name="T1" fmla="*/ 0 h 1753"/>
              <a:gd name="T2" fmla="*/ 0 w 3504"/>
              <a:gd name="T3" fmla="*/ 0 h 1753"/>
              <a:gd name="T4" fmla="*/ 1751 w 3504"/>
              <a:gd name="T5" fmla="*/ 1752 h 1753"/>
              <a:gd name="T6" fmla="*/ 1751 w 3504"/>
              <a:gd name="T7" fmla="*/ 1752 h 1753"/>
              <a:gd name="T8" fmla="*/ 3503 w 3504"/>
              <a:gd name="T9" fmla="*/ 0 h 1753"/>
              <a:gd name="T10" fmla="*/ 0 w 3504"/>
              <a:gd name="T11" fmla="*/ 0 h 1753"/>
            </a:gdLst>
            <a:ahLst/>
            <a:cxnLst>
              <a:cxn ang="0">
                <a:pos x="T0" y="T1"/>
              </a:cxn>
              <a:cxn ang="0">
                <a:pos x="T2" y="T3"/>
              </a:cxn>
              <a:cxn ang="0">
                <a:pos x="T4" y="T5"/>
              </a:cxn>
              <a:cxn ang="0">
                <a:pos x="T6" y="T7"/>
              </a:cxn>
              <a:cxn ang="0">
                <a:pos x="T8" y="T9"/>
              </a:cxn>
              <a:cxn ang="0">
                <a:pos x="T10" y="T11"/>
              </a:cxn>
            </a:cxnLst>
            <a:rect l="0" t="0" r="r" b="b"/>
            <a:pathLst>
              <a:path w="3504" h="1753">
                <a:moveTo>
                  <a:pt x="0" y="0"/>
                </a:moveTo>
                <a:lnTo>
                  <a:pt x="0" y="0"/>
                </a:lnTo>
                <a:cubicBezTo>
                  <a:pt x="0" y="968"/>
                  <a:pt x="784" y="1752"/>
                  <a:pt x="1751" y="1752"/>
                </a:cubicBezTo>
                <a:lnTo>
                  <a:pt x="1751" y="1752"/>
                </a:lnTo>
                <a:cubicBezTo>
                  <a:pt x="2719" y="1752"/>
                  <a:pt x="3503" y="968"/>
                  <a:pt x="3503" y="0"/>
                </a:cubicBezTo>
                <a:lnTo>
                  <a:pt x="0" y="0"/>
                </a:lnTo>
              </a:path>
            </a:pathLst>
          </a:custGeom>
          <a:solidFill>
            <a:srgbClr val="2094D2"/>
          </a:solidFill>
          <a:ln>
            <a:noFill/>
          </a:ln>
          <a:effectLst/>
        </p:spPr>
        <p:txBody>
          <a:bodyPr wrap="none" anchor="ctr"/>
          <a:lstStyle/>
          <a:p>
            <a:endParaRPr lang="en-GB" sz="900" noProof="0" dirty="0"/>
          </a:p>
        </p:txBody>
      </p:sp>
      <p:sp>
        <p:nvSpPr>
          <p:cNvPr id="382" name="Freeform 324"/>
          <p:cNvSpPr>
            <a:spLocks noChangeArrowheads="1"/>
          </p:cNvSpPr>
          <p:nvPr/>
        </p:nvSpPr>
        <p:spPr bwMode="auto">
          <a:xfrm>
            <a:off x="7974734" y="3318207"/>
            <a:ext cx="2627022" cy="1843090"/>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GB" sz="900" noProof="0" dirty="0"/>
          </a:p>
        </p:txBody>
      </p:sp>
      <p:sp>
        <p:nvSpPr>
          <p:cNvPr id="383" name="Freeform 325"/>
          <p:cNvSpPr>
            <a:spLocks noChangeArrowheads="1"/>
          </p:cNvSpPr>
          <p:nvPr/>
        </p:nvSpPr>
        <p:spPr bwMode="auto">
          <a:xfrm>
            <a:off x="7904348" y="2296295"/>
            <a:ext cx="2814666"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60BA47"/>
          </a:solidFill>
          <a:ln>
            <a:noFill/>
          </a:ln>
          <a:effectLst/>
        </p:spPr>
        <p:txBody>
          <a:bodyPr wrap="none" anchor="ctr"/>
          <a:lstStyle/>
          <a:p>
            <a:endParaRPr lang="en-GB" sz="900" noProof="0" dirty="0"/>
          </a:p>
        </p:txBody>
      </p:sp>
      <p:sp>
        <p:nvSpPr>
          <p:cNvPr id="385" name="Freeform 327"/>
          <p:cNvSpPr>
            <a:spLocks noChangeArrowheads="1"/>
          </p:cNvSpPr>
          <p:nvPr/>
        </p:nvSpPr>
        <p:spPr bwMode="auto">
          <a:xfrm>
            <a:off x="7904348" y="5148263"/>
            <a:ext cx="2814666" cy="1037554"/>
          </a:xfrm>
          <a:custGeom>
            <a:avLst/>
            <a:gdLst>
              <a:gd name="T0" fmla="*/ 0 w 3505"/>
              <a:gd name="T1" fmla="*/ 0 h 1753"/>
              <a:gd name="T2" fmla="*/ 0 w 3505"/>
              <a:gd name="T3" fmla="*/ 0 h 1753"/>
              <a:gd name="T4" fmla="*/ 1753 w 3505"/>
              <a:gd name="T5" fmla="*/ 1752 h 1753"/>
              <a:gd name="T6" fmla="*/ 1753 w 3505"/>
              <a:gd name="T7" fmla="*/ 1752 h 1753"/>
              <a:gd name="T8" fmla="*/ 3504 w 3505"/>
              <a:gd name="T9" fmla="*/ 0 h 1753"/>
              <a:gd name="T10" fmla="*/ 0 w 3505"/>
              <a:gd name="T11" fmla="*/ 0 h 1753"/>
            </a:gdLst>
            <a:ahLst/>
            <a:cxnLst>
              <a:cxn ang="0">
                <a:pos x="T0" y="T1"/>
              </a:cxn>
              <a:cxn ang="0">
                <a:pos x="T2" y="T3"/>
              </a:cxn>
              <a:cxn ang="0">
                <a:pos x="T4" y="T5"/>
              </a:cxn>
              <a:cxn ang="0">
                <a:pos x="T6" y="T7"/>
              </a:cxn>
              <a:cxn ang="0">
                <a:pos x="T8" y="T9"/>
              </a:cxn>
              <a:cxn ang="0">
                <a:pos x="T10" y="T11"/>
              </a:cxn>
            </a:cxnLst>
            <a:rect l="0" t="0" r="r" b="b"/>
            <a:pathLst>
              <a:path w="3505" h="1753">
                <a:moveTo>
                  <a:pt x="0" y="0"/>
                </a:moveTo>
                <a:lnTo>
                  <a:pt x="0" y="0"/>
                </a:lnTo>
                <a:cubicBezTo>
                  <a:pt x="0" y="968"/>
                  <a:pt x="784" y="1752"/>
                  <a:pt x="1753" y="1752"/>
                </a:cubicBezTo>
                <a:lnTo>
                  <a:pt x="1753" y="1752"/>
                </a:lnTo>
                <a:cubicBezTo>
                  <a:pt x="2720" y="1752"/>
                  <a:pt x="3504" y="968"/>
                  <a:pt x="3504" y="0"/>
                </a:cubicBezTo>
                <a:lnTo>
                  <a:pt x="0" y="0"/>
                </a:lnTo>
              </a:path>
            </a:pathLst>
          </a:custGeom>
          <a:solidFill>
            <a:srgbClr val="60BA47"/>
          </a:solidFill>
          <a:ln>
            <a:noFill/>
          </a:ln>
          <a:effectLst/>
        </p:spPr>
        <p:txBody>
          <a:bodyPr wrap="none" anchor="ctr"/>
          <a:lstStyle/>
          <a:p>
            <a:endParaRPr lang="en-GB" sz="900" noProof="0" dirty="0"/>
          </a:p>
        </p:txBody>
      </p:sp>
      <p:sp>
        <p:nvSpPr>
          <p:cNvPr id="599" name="CuadroTexto 598"/>
          <p:cNvSpPr txBox="1"/>
          <p:nvPr/>
        </p:nvSpPr>
        <p:spPr>
          <a:xfrm>
            <a:off x="811480" y="2594671"/>
            <a:ext cx="2679919" cy="769441"/>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Certificazione biologica UE</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0" name="CuadroTexto 599"/>
          <p:cNvSpPr txBox="1"/>
          <p:nvPr/>
        </p:nvSpPr>
        <p:spPr>
          <a:xfrm>
            <a:off x="4496631" y="2801675"/>
            <a:ext cx="2585703" cy="430887"/>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HACCP</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1" name="CuadroTexto 600"/>
          <p:cNvSpPr txBox="1"/>
          <p:nvPr/>
        </p:nvSpPr>
        <p:spPr>
          <a:xfrm>
            <a:off x="7974734" y="2708130"/>
            <a:ext cx="2627022" cy="430887"/>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ISO 22000</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3" name="Rectángulo 602"/>
          <p:cNvSpPr/>
          <p:nvPr/>
        </p:nvSpPr>
        <p:spPr>
          <a:xfrm>
            <a:off x="980388" y="3442144"/>
            <a:ext cx="2394408" cy="1708160"/>
          </a:xfrm>
          <a:prstGeom prst="rect">
            <a:avLst/>
          </a:prstGeom>
        </p:spPr>
        <p:txBody>
          <a:bodyPr wrap="square">
            <a:spAutoFit/>
          </a:bodyPr>
          <a:lstStyle/>
          <a:p>
            <a:pPr algn="ctr"/>
            <a:r>
              <a:rPr lang="en-US" sz="2100" noProof="0" dirty="0">
                <a:solidFill>
                  <a:schemeClr val="bg1"/>
                </a:solidFill>
                <a:latin typeface="Calibri" panose="020F0502020204030204" pitchFamily="34" charset="0"/>
                <a:ea typeface="Lato" charset="0"/>
                <a:cs typeface="Calibri" panose="020F0502020204030204" pitchFamily="34" charset="0"/>
              </a:rPr>
              <a:t>Richiesto per la produzione e l'etichettatura di alimenti biologici nell'UE</a:t>
            </a:r>
            <a:endParaRPr lang="en-GB" sz="2100" noProof="0" dirty="0">
              <a:solidFill>
                <a:schemeClr val="bg1"/>
              </a:solidFill>
              <a:latin typeface="Calibri" panose="020F0502020204030204" pitchFamily="34" charset="0"/>
              <a:ea typeface="Lato" charset="0"/>
              <a:cs typeface="Calibri" panose="020F0502020204030204" pitchFamily="34" charset="0"/>
            </a:endParaRPr>
          </a:p>
        </p:txBody>
      </p:sp>
      <p:sp>
        <p:nvSpPr>
          <p:cNvPr id="604" name="Rectángulo 603"/>
          <p:cNvSpPr/>
          <p:nvPr/>
        </p:nvSpPr>
        <p:spPr>
          <a:xfrm>
            <a:off x="4381192" y="3452794"/>
            <a:ext cx="2804562" cy="1708160"/>
          </a:xfrm>
          <a:prstGeom prst="rect">
            <a:avLst/>
          </a:prstGeom>
        </p:spPr>
        <p:txBody>
          <a:bodyPr wrap="square">
            <a:spAutoFit/>
          </a:bodyPr>
          <a:lstStyle/>
          <a:p>
            <a:pPr algn="ctr"/>
            <a:r>
              <a:rPr lang="en-US" sz="2100" noProof="0" dirty="0">
                <a:solidFill>
                  <a:schemeClr val="bg1"/>
                </a:solidFill>
                <a:latin typeface="Calibri" panose="020F0502020204030204" pitchFamily="34" charset="0"/>
                <a:ea typeface="Lato" charset="0"/>
                <a:cs typeface="Calibri" panose="020F0502020204030204" pitchFamily="34" charset="0"/>
              </a:rPr>
              <a:t>Garantisce la conformità alla sicurezza alimentare ed è richiesta per legge in molti settori.</a:t>
            </a:r>
            <a:endParaRPr lang="en-GB" sz="2100" noProof="0" dirty="0">
              <a:solidFill>
                <a:schemeClr val="bg1"/>
              </a:solidFill>
              <a:latin typeface="Calibri" panose="020F0502020204030204" pitchFamily="34" charset="0"/>
              <a:ea typeface="Lato" charset="0"/>
              <a:cs typeface="Calibri" panose="020F0502020204030204" pitchFamily="34" charset="0"/>
            </a:endParaRPr>
          </a:p>
        </p:txBody>
      </p:sp>
      <p:sp>
        <p:nvSpPr>
          <p:cNvPr id="605" name="Rectángulo 604"/>
          <p:cNvSpPr/>
          <p:nvPr/>
        </p:nvSpPr>
        <p:spPr>
          <a:xfrm>
            <a:off x="7922277" y="3310238"/>
            <a:ext cx="2845091" cy="1708160"/>
          </a:xfrm>
          <a:prstGeom prst="rect">
            <a:avLst/>
          </a:prstGeom>
        </p:spPr>
        <p:txBody>
          <a:bodyPr wrap="square">
            <a:spAutoFit/>
          </a:bodyPr>
          <a:lstStyle/>
          <a:p>
            <a:pPr algn="ctr"/>
            <a:r>
              <a:rPr lang="en-US" sz="2100" noProof="0" dirty="0">
                <a:solidFill>
                  <a:schemeClr val="bg1"/>
                </a:solidFill>
                <a:latin typeface="Calibri" panose="020F0502020204030204" pitchFamily="34" charset="0"/>
                <a:ea typeface="Lato" charset="0"/>
                <a:cs typeface="Calibri" panose="020F0502020204030204" pitchFamily="34" charset="0"/>
              </a:rPr>
              <a:t>Uno standard globale di gestione della sicurezza alimentare spesso richiesto nel commercio internazionale.</a:t>
            </a:r>
            <a:endParaRPr lang="en-GB" sz="2100" noProof="0" dirty="0">
              <a:solidFill>
                <a:schemeClr val="bg1"/>
              </a:solidFill>
              <a:latin typeface="Calibri" panose="020F0502020204030204" pitchFamily="34" charset="0"/>
              <a:ea typeface="Lato" charset="0"/>
              <a:cs typeface="Calibri" panose="020F0502020204030204" pitchFamily="34" charset="0"/>
            </a:endParaRPr>
          </a:p>
        </p:txBody>
      </p:sp>
      <p:grpSp>
        <p:nvGrpSpPr>
          <p:cNvPr id="50" name="Graphic 3">
            <a:extLst>
              <a:ext uri="{FF2B5EF4-FFF2-40B4-BE49-F238E27FC236}">
                <a16:creationId xmlns:a16="http://schemas.microsoft.com/office/drawing/2014/main" id="{651D75C1-E89F-064F-02D9-563F9623C462}"/>
              </a:ext>
            </a:extLst>
          </p:cNvPr>
          <p:cNvGrpSpPr/>
          <p:nvPr/>
        </p:nvGrpSpPr>
        <p:grpSpPr>
          <a:xfrm>
            <a:off x="5364578" y="1303790"/>
            <a:ext cx="772300" cy="871495"/>
            <a:chOff x="4643578" y="432838"/>
            <a:chExt cx="1028134" cy="1160188"/>
          </a:xfrm>
          <a:solidFill>
            <a:srgbClr val="09465E"/>
          </a:solidFill>
        </p:grpSpPr>
        <p:sp>
          <p:nvSpPr>
            <p:cNvPr id="51" name="Freeform 1033">
              <a:extLst>
                <a:ext uri="{FF2B5EF4-FFF2-40B4-BE49-F238E27FC236}">
                  <a16:creationId xmlns:a16="http://schemas.microsoft.com/office/drawing/2014/main" id="{3EFDB3D8-F21B-40BD-9DF3-39D3F7E2CF75}"/>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2094D2"/>
            </a:solidFill>
            <a:ln w="27426" cap="flat">
              <a:noFill/>
              <a:prstDash val="solid"/>
              <a:miter/>
            </a:ln>
          </p:spPr>
          <p:txBody>
            <a:bodyPr rtlCol="0" anchor="ctr"/>
            <a:lstStyle/>
            <a:p>
              <a:endParaRPr lang="en-GB" noProof="0" dirty="0"/>
            </a:p>
          </p:txBody>
        </p:sp>
        <p:grpSp>
          <p:nvGrpSpPr>
            <p:cNvPr id="52" name="Graphic 3">
              <a:extLst>
                <a:ext uri="{FF2B5EF4-FFF2-40B4-BE49-F238E27FC236}">
                  <a16:creationId xmlns:a16="http://schemas.microsoft.com/office/drawing/2014/main" id="{6C70853E-88F1-7715-9C84-76CC2EF7C326}"/>
                </a:ext>
              </a:extLst>
            </p:cNvPr>
            <p:cNvGrpSpPr/>
            <p:nvPr/>
          </p:nvGrpSpPr>
          <p:grpSpPr>
            <a:xfrm>
              <a:off x="4643578" y="432838"/>
              <a:ext cx="1028134" cy="1160188"/>
              <a:chOff x="4643578" y="432838"/>
              <a:chExt cx="1028134" cy="1160188"/>
            </a:xfrm>
            <a:grpFill/>
          </p:grpSpPr>
          <p:sp>
            <p:nvSpPr>
              <p:cNvPr id="53" name="Freeform 1035">
                <a:extLst>
                  <a:ext uri="{FF2B5EF4-FFF2-40B4-BE49-F238E27FC236}">
                    <a16:creationId xmlns:a16="http://schemas.microsoft.com/office/drawing/2014/main" id="{89EB335C-B34A-65BE-D9E6-D3593DC1436E}"/>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GB" noProof="0" dirty="0"/>
              </a:p>
            </p:txBody>
          </p:sp>
          <p:grpSp>
            <p:nvGrpSpPr>
              <p:cNvPr id="54" name="Graphic 3">
                <a:extLst>
                  <a:ext uri="{FF2B5EF4-FFF2-40B4-BE49-F238E27FC236}">
                    <a16:creationId xmlns:a16="http://schemas.microsoft.com/office/drawing/2014/main" id="{F6FFA6DE-D9BC-5404-8413-867868445E19}"/>
                  </a:ext>
                </a:extLst>
              </p:cNvPr>
              <p:cNvGrpSpPr/>
              <p:nvPr/>
            </p:nvGrpSpPr>
            <p:grpSpPr>
              <a:xfrm>
                <a:off x="4643578" y="432838"/>
                <a:ext cx="1028134" cy="1160188"/>
                <a:chOff x="4643578" y="432838"/>
                <a:chExt cx="1028134" cy="1160188"/>
              </a:xfrm>
              <a:grpFill/>
            </p:grpSpPr>
            <p:sp>
              <p:nvSpPr>
                <p:cNvPr id="55" name="Freeform 1037">
                  <a:extLst>
                    <a:ext uri="{FF2B5EF4-FFF2-40B4-BE49-F238E27FC236}">
                      <a16:creationId xmlns:a16="http://schemas.microsoft.com/office/drawing/2014/main" id="{3A1F6793-F7C0-CC41-ADA1-FD9F819F25FA}"/>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GB" noProof="0" dirty="0"/>
                </a:p>
              </p:txBody>
            </p:sp>
            <p:sp>
              <p:nvSpPr>
                <p:cNvPr id="56" name="Freeform 1038">
                  <a:extLst>
                    <a:ext uri="{FF2B5EF4-FFF2-40B4-BE49-F238E27FC236}">
                      <a16:creationId xmlns:a16="http://schemas.microsoft.com/office/drawing/2014/main" id="{BE052037-E051-CE0F-704B-BB3CE7E5A68B}"/>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GB" noProof="0" dirty="0"/>
                </a:p>
              </p:txBody>
            </p:sp>
          </p:grpSp>
        </p:grpSp>
      </p:grpSp>
      <p:grpSp>
        <p:nvGrpSpPr>
          <p:cNvPr id="57" name="Graphic 3">
            <a:extLst>
              <a:ext uri="{FF2B5EF4-FFF2-40B4-BE49-F238E27FC236}">
                <a16:creationId xmlns:a16="http://schemas.microsoft.com/office/drawing/2014/main" id="{7F95CC21-E986-A04B-64FD-295A84C17EC6}"/>
              </a:ext>
            </a:extLst>
          </p:cNvPr>
          <p:cNvGrpSpPr/>
          <p:nvPr/>
        </p:nvGrpSpPr>
        <p:grpSpPr>
          <a:xfrm>
            <a:off x="8864332" y="1303790"/>
            <a:ext cx="837349" cy="785687"/>
            <a:chOff x="6615628" y="2116894"/>
            <a:chExt cx="1066935" cy="1001108"/>
          </a:xfrm>
          <a:solidFill>
            <a:srgbClr val="09465E"/>
          </a:solidFill>
        </p:grpSpPr>
        <p:sp>
          <p:nvSpPr>
            <p:cNvPr id="58" name="Freeform 1128">
              <a:extLst>
                <a:ext uri="{FF2B5EF4-FFF2-40B4-BE49-F238E27FC236}">
                  <a16:creationId xmlns:a16="http://schemas.microsoft.com/office/drawing/2014/main" id="{3B6E658A-F033-1AC3-3C66-8B9149A9C31F}"/>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60BA47"/>
            </a:solidFill>
            <a:ln w="27426" cap="flat">
              <a:noFill/>
              <a:prstDash val="solid"/>
              <a:miter/>
            </a:ln>
          </p:spPr>
          <p:txBody>
            <a:bodyPr rtlCol="0" anchor="ctr"/>
            <a:lstStyle/>
            <a:p>
              <a:endParaRPr lang="en-GB" noProof="0" dirty="0"/>
            </a:p>
          </p:txBody>
        </p:sp>
        <p:grpSp>
          <p:nvGrpSpPr>
            <p:cNvPr id="59" name="Graphic 3">
              <a:extLst>
                <a:ext uri="{FF2B5EF4-FFF2-40B4-BE49-F238E27FC236}">
                  <a16:creationId xmlns:a16="http://schemas.microsoft.com/office/drawing/2014/main" id="{C72ECC97-F93C-22B0-E2D2-4FE8AA37DA69}"/>
                </a:ext>
              </a:extLst>
            </p:cNvPr>
            <p:cNvGrpSpPr/>
            <p:nvPr/>
          </p:nvGrpSpPr>
          <p:grpSpPr>
            <a:xfrm>
              <a:off x="6615628" y="2116894"/>
              <a:ext cx="1066935" cy="1001108"/>
              <a:chOff x="6615628" y="2116894"/>
              <a:chExt cx="1066935" cy="1001108"/>
            </a:xfrm>
            <a:grpFill/>
          </p:grpSpPr>
          <p:sp>
            <p:nvSpPr>
              <p:cNvPr id="60" name="Freeform 1130">
                <a:extLst>
                  <a:ext uri="{FF2B5EF4-FFF2-40B4-BE49-F238E27FC236}">
                    <a16:creationId xmlns:a16="http://schemas.microsoft.com/office/drawing/2014/main" id="{79F017C7-0873-2C11-48F5-777F1811ADB3}"/>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GB" noProof="0" dirty="0"/>
              </a:p>
            </p:txBody>
          </p:sp>
          <p:sp>
            <p:nvSpPr>
              <p:cNvPr id="61" name="Freeform 1131">
                <a:extLst>
                  <a:ext uri="{FF2B5EF4-FFF2-40B4-BE49-F238E27FC236}">
                    <a16:creationId xmlns:a16="http://schemas.microsoft.com/office/drawing/2014/main" id="{9E37413C-97A2-3816-0EBC-8DA2917EAFB7}"/>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GB" noProof="0" dirty="0"/>
              </a:p>
            </p:txBody>
          </p:sp>
          <p:sp>
            <p:nvSpPr>
              <p:cNvPr id="62" name="Freeform 1132">
                <a:extLst>
                  <a:ext uri="{FF2B5EF4-FFF2-40B4-BE49-F238E27FC236}">
                    <a16:creationId xmlns:a16="http://schemas.microsoft.com/office/drawing/2014/main" id="{EB950071-E812-7CD0-251D-9A66A8B47242}"/>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GB" noProof="0" dirty="0"/>
              </a:p>
            </p:txBody>
          </p:sp>
          <p:sp>
            <p:nvSpPr>
              <p:cNvPr id="63" name="Freeform 1133">
                <a:extLst>
                  <a:ext uri="{FF2B5EF4-FFF2-40B4-BE49-F238E27FC236}">
                    <a16:creationId xmlns:a16="http://schemas.microsoft.com/office/drawing/2014/main" id="{283CEF13-A39A-D352-5A6D-D6F635E1A501}"/>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GB" noProof="0" dirty="0"/>
              </a:p>
            </p:txBody>
          </p:sp>
          <p:sp>
            <p:nvSpPr>
              <p:cNvPr id="64" name="Freeform 1134">
                <a:extLst>
                  <a:ext uri="{FF2B5EF4-FFF2-40B4-BE49-F238E27FC236}">
                    <a16:creationId xmlns:a16="http://schemas.microsoft.com/office/drawing/2014/main" id="{F45A46C2-F7B7-0CAB-4EBE-8A9583FFF511}"/>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GB" noProof="0" dirty="0"/>
              </a:p>
            </p:txBody>
          </p:sp>
          <p:sp>
            <p:nvSpPr>
              <p:cNvPr id="65" name="Freeform 1135">
                <a:extLst>
                  <a:ext uri="{FF2B5EF4-FFF2-40B4-BE49-F238E27FC236}">
                    <a16:creationId xmlns:a16="http://schemas.microsoft.com/office/drawing/2014/main" id="{DFB1352F-4152-59C6-18A2-6626C7468FA6}"/>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GB" noProof="0" dirty="0"/>
              </a:p>
            </p:txBody>
          </p:sp>
          <p:sp>
            <p:nvSpPr>
              <p:cNvPr id="66" name="Freeform 1136">
                <a:extLst>
                  <a:ext uri="{FF2B5EF4-FFF2-40B4-BE49-F238E27FC236}">
                    <a16:creationId xmlns:a16="http://schemas.microsoft.com/office/drawing/2014/main" id="{F8A08DD7-8F19-1D83-CE0F-4F8F329FB213}"/>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GB" noProof="0" dirty="0"/>
              </a:p>
            </p:txBody>
          </p:sp>
          <p:sp>
            <p:nvSpPr>
              <p:cNvPr id="67" name="Freeform 1137">
                <a:extLst>
                  <a:ext uri="{FF2B5EF4-FFF2-40B4-BE49-F238E27FC236}">
                    <a16:creationId xmlns:a16="http://schemas.microsoft.com/office/drawing/2014/main" id="{224F7FEA-0016-4537-D842-34451F614A1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GB" noProof="0" dirty="0"/>
              </a:p>
            </p:txBody>
          </p:sp>
          <p:sp>
            <p:nvSpPr>
              <p:cNvPr id="68" name="Freeform 1138">
                <a:extLst>
                  <a:ext uri="{FF2B5EF4-FFF2-40B4-BE49-F238E27FC236}">
                    <a16:creationId xmlns:a16="http://schemas.microsoft.com/office/drawing/2014/main" id="{40EDB70A-0DB2-F5A3-524C-BB7129000D4E}"/>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GB" noProof="0" dirty="0"/>
              </a:p>
            </p:txBody>
          </p:sp>
          <p:sp>
            <p:nvSpPr>
              <p:cNvPr id="69" name="Freeform 1139">
                <a:extLst>
                  <a:ext uri="{FF2B5EF4-FFF2-40B4-BE49-F238E27FC236}">
                    <a16:creationId xmlns:a16="http://schemas.microsoft.com/office/drawing/2014/main" id="{D95649FC-8B73-7F60-D776-1DE038D875DC}"/>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GB" noProof="0" dirty="0"/>
              </a:p>
            </p:txBody>
          </p:sp>
          <p:sp>
            <p:nvSpPr>
              <p:cNvPr id="70" name="Freeform 1140">
                <a:extLst>
                  <a:ext uri="{FF2B5EF4-FFF2-40B4-BE49-F238E27FC236}">
                    <a16:creationId xmlns:a16="http://schemas.microsoft.com/office/drawing/2014/main" id="{BB5DA24E-ED4F-D019-AED5-8B9FFBBD44F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GB" noProof="0" dirty="0"/>
              </a:p>
            </p:txBody>
          </p:sp>
          <p:sp>
            <p:nvSpPr>
              <p:cNvPr id="71" name="Freeform 1141">
                <a:extLst>
                  <a:ext uri="{FF2B5EF4-FFF2-40B4-BE49-F238E27FC236}">
                    <a16:creationId xmlns:a16="http://schemas.microsoft.com/office/drawing/2014/main" id="{1D77A5F5-3CC3-C696-F1BD-96BD5FE701A4}"/>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GB" noProof="0" dirty="0"/>
              </a:p>
            </p:txBody>
          </p:sp>
        </p:grpSp>
      </p:grpSp>
      <p:sp>
        <p:nvSpPr>
          <p:cNvPr id="2" name="Text Placeholder 1">
            <a:extLst>
              <a:ext uri="{FF2B5EF4-FFF2-40B4-BE49-F238E27FC236}">
                <a16:creationId xmlns:a16="http://schemas.microsoft.com/office/drawing/2014/main" id="{27AE02B1-9185-7182-F216-A4322C15DEEB}"/>
              </a:ext>
            </a:extLst>
          </p:cNvPr>
          <p:cNvSpPr>
            <a:spLocks noGrp="1"/>
          </p:cNvSpPr>
          <p:nvPr>
            <p:ph type="body" sz="quarter" idx="16"/>
          </p:nvPr>
        </p:nvSpPr>
        <p:spPr/>
        <p:txBody>
          <a:bodyPr/>
          <a:lstStyle/>
          <a:p>
            <a:r>
              <a:rPr lang="en-GB" noProof="0" dirty="0">
                <a:solidFill>
                  <a:srgbClr val="09465E"/>
                </a:solidFill>
              </a:rPr>
              <a:t>Certificazioni obbligatorie</a:t>
            </a:r>
          </a:p>
        </p:txBody>
      </p:sp>
      <p:sp>
        <p:nvSpPr>
          <p:cNvPr id="3" name="Dowolny kształt: kształt 7">
            <a:extLst>
              <a:ext uri="{FF2B5EF4-FFF2-40B4-BE49-F238E27FC236}">
                <a16:creationId xmlns:a16="http://schemas.microsoft.com/office/drawing/2014/main" id="{F66DE965-C3CF-138C-3768-DE4ABCD742C4}"/>
              </a:ext>
            </a:extLst>
          </p:cNvPr>
          <p:cNvSpPr/>
          <p:nvPr/>
        </p:nvSpPr>
        <p:spPr>
          <a:xfrm>
            <a:off x="1911768" y="1944145"/>
            <a:ext cx="263842" cy="293369"/>
          </a:xfrm>
          <a:custGeom>
            <a:avLst/>
            <a:gdLst>
              <a:gd name="connsiteX0" fmla="*/ 205740 w 263842"/>
              <a:gd name="connsiteY0" fmla="*/ 48578 h 293369"/>
              <a:gd name="connsiteX1" fmla="*/ 167640 w 263842"/>
              <a:gd name="connsiteY1" fmla="*/ 40957 h 293369"/>
              <a:gd name="connsiteX2" fmla="*/ 118110 w 263842"/>
              <a:gd name="connsiteY2" fmla="*/ 952 h 293369"/>
              <a:gd name="connsiteX3" fmla="*/ 114300 w 263842"/>
              <a:gd name="connsiteY3" fmla="*/ 0 h 293369"/>
              <a:gd name="connsiteX4" fmla="*/ 0 w 263842"/>
              <a:gd name="connsiteY4" fmla="*/ 224790 h 293369"/>
              <a:gd name="connsiteX5" fmla="*/ 96203 w 263842"/>
              <a:gd name="connsiteY5" fmla="*/ 202883 h 293369"/>
              <a:gd name="connsiteX6" fmla="*/ 144780 w 263842"/>
              <a:gd name="connsiteY6" fmla="*/ 293370 h 293369"/>
              <a:gd name="connsiteX7" fmla="*/ 263843 w 263842"/>
              <a:gd name="connsiteY7" fmla="*/ 60960 h 293369"/>
              <a:gd name="connsiteX8" fmla="*/ 225742 w 263842"/>
              <a:gd name="connsiteY8" fmla="*/ 46672 h 293369"/>
              <a:gd name="connsiteX9" fmla="*/ 205740 w 263842"/>
              <a:gd name="connsiteY9" fmla="*/ 48578 h 29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842" h="293369">
                <a:moveTo>
                  <a:pt x="205740" y="48578"/>
                </a:moveTo>
                <a:cubicBezTo>
                  <a:pt x="192405" y="48578"/>
                  <a:pt x="180023" y="45720"/>
                  <a:pt x="167640" y="40957"/>
                </a:cubicBezTo>
                <a:cubicBezTo>
                  <a:pt x="147637" y="33338"/>
                  <a:pt x="130492" y="19050"/>
                  <a:pt x="118110" y="952"/>
                </a:cubicBezTo>
                <a:cubicBezTo>
                  <a:pt x="117157" y="952"/>
                  <a:pt x="115253" y="0"/>
                  <a:pt x="114300" y="0"/>
                </a:cubicBezTo>
                <a:lnTo>
                  <a:pt x="0" y="224790"/>
                </a:lnTo>
                <a:lnTo>
                  <a:pt x="96203" y="202883"/>
                </a:lnTo>
                <a:lnTo>
                  <a:pt x="144780" y="293370"/>
                </a:lnTo>
                <a:lnTo>
                  <a:pt x="263843" y="60960"/>
                </a:lnTo>
                <a:cubicBezTo>
                  <a:pt x="250508" y="59055"/>
                  <a:pt x="237173" y="53340"/>
                  <a:pt x="225742" y="46672"/>
                </a:cubicBezTo>
                <a:cubicBezTo>
                  <a:pt x="219075" y="47625"/>
                  <a:pt x="212408" y="48578"/>
                  <a:pt x="205740" y="48578"/>
                </a:cubicBezTo>
                <a:close/>
              </a:path>
            </a:pathLst>
          </a:custGeom>
          <a:solidFill>
            <a:srgbClr val="0B3A5B"/>
          </a:solidFill>
          <a:ln w="9525" cap="flat">
            <a:noFill/>
            <a:prstDash val="solid"/>
            <a:miter/>
          </a:ln>
        </p:spPr>
        <p:txBody>
          <a:bodyPr rtlCol="0" anchor="ctr"/>
          <a:lstStyle/>
          <a:p>
            <a:endParaRPr lang="en-GB"/>
          </a:p>
        </p:txBody>
      </p:sp>
      <p:sp>
        <p:nvSpPr>
          <p:cNvPr id="4" name="Dowolny kształt: kształt 8">
            <a:extLst>
              <a:ext uri="{FF2B5EF4-FFF2-40B4-BE49-F238E27FC236}">
                <a16:creationId xmlns:a16="http://schemas.microsoft.com/office/drawing/2014/main" id="{E801E38C-0C20-512C-2DFD-6DB8335BC581}"/>
              </a:ext>
            </a:extLst>
          </p:cNvPr>
          <p:cNvSpPr/>
          <p:nvPr/>
        </p:nvSpPr>
        <p:spPr>
          <a:xfrm>
            <a:off x="2205138" y="1949859"/>
            <a:ext cx="272414" cy="281940"/>
          </a:xfrm>
          <a:custGeom>
            <a:avLst/>
            <a:gdLst>
              <a:gd name="connsiteX0" fmla="*/ 111442 w 272414"/>
              <a:gd name="connsiteY0" fmla="*/ 30480 h 281940"/>
              <a:gd name="connsiteX1" fmla="*/ 69532 w 272414"/>
              <a:gd name="connsiteY1" fmla="*/ 39053 h 281940"/>
              <a:gd name="connsiteX2" fmla="*/ 47625 w 272414"/>
              <a:gd name="connsiteY2" fmla="*/ 37147 h 281940"/>
              <a:gd name="connsiteX3" fmla="*/ 0 w 272414"/>
              <a:gd name="connsiteY3" fmla="*/ 55245 h 281940"/>
              <a:gd name="connsiteX4" fmla="*/ 125730 w 272414"/>
              <a:gd name="connsiteY4" fmla="*/ 281940 h 281940"/>
              <a:gd name="connsiteX5" fmla="*/ 175260 w 272414"/>
              <a:gd name="connsiteY5" fmla="*/ 200978 h 281940"/>
              <a:gd name="connsiteX6" fmla="*/ 272415 w 272414"/>
              <a:gd name="connsiteY6" fmla="*/ 217170 h 281940"/>
              <a:gd name="connsiteX7" fmla="*/ 151448 w 272414"/>
              <a:gd name="connsiteY7" fmla="*/ 0 h 281940"/>
              <a:gd name="connsiteX8" fmla="*/ 111442 w 272414"/>
              <a:gd name="connsiteY8" fmla="*/ 30480 h 28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414" h="281940">
                <a:moveTo>
                  <a:pt x="111442" y="30480"/>
                </a:moveTo>
                <a:cubicBezTo>
                  <a:pt x="98107" y="36195"/>
                  <a:pt x="83820" y="39053"/>
                  <a:pt x="69532" y="39053"/>
                </a:cubicBezTo>
                <a:cubicBezTo>
                  <a:pt x="61913" y="39053"/>
                  <a:pt x="55245" y="38100"/>
                  <a:pt x="47625" y="37147"/>
                </a:cubicBezTo>
                <a:cubicBezTo>
                  <a:pt x="33338" y="46672"/>
                  <a:pt x="17145" y="53340"/>
                  <a:pt x="0" y="55245"/>
                </a:cubicBezTo>
                <a:lnTo>
                  <a:pt x="125730" y="281940"/>
                </a:lnTo>
                <a:lnTo>
                  <a:pt x="175260" y="200978"/>
                </a:lnTo>
                <a:lnTo>
                  <a:pt x="272415" y="217170"/>
                </a:lnTo>
                <a:lnTo>
                  <a:pt x="151448" y="0"/>
                </a:lnTo>
                <a:cubicBezTo>
                  <a:pt x="140970" y="13335"/>
                  <a:pt x="127635" y="23813"/>
                  <a:pt x="111442" y="30480"/>
                </a:cubicBezTo>
                <a:close/>
              </a:path>
            </a:pathLst>
          </a:custGeom>
          <a:solidFill>
            <a:srgbClr val="0B3A5B"/>
          </a:solidFill>
          <a:ln w="9525" cap="flat">
            <a:noFill/>
            <a:prstDash val="solid"/>
            <a:miter/>
          </a:ln>
        </p:spPr>
        <p:txBody>
          <a:bodyPr rtlCol="0" anchor="ctr"/>
          <a:lstStyle/>
          <a:p>
            <a:endParaRPr lang="en-GB"/>
          </a:p>
        </p:txBody>
      </p:sp>
      <p:sp>
        <p:nvSpPr>
          <p:cNvPr id="5" name="Dowolny kształt: kształt 9">
            <a:extLst>
              <a:ext uri="{FF2B5EF4-FFF2-40B4-BE49-F238E27FC236}">
                <a16:creationId xmlns:a16="http://schemas.microsoft.com/office/drawing/2014/main" id="{AB7C7654-0C3B-41D4-EC89-8596138C2D35}"/>
              </a:ext>
            </a:extLst>
          </p:cNvPr>
          <p:cNvSpPr/>
          <p:nvPr/>
        </p:nvSpPr>
        <p:spPr>
          <a:xfrm>
            <a:off x="1915578" y="1420269"/>
            <a:ext cx="554354" cy="554355"/>
          </a:xfrm>
          <a:custGeom>
            <a:avLst/>
            <a:gdLst>
              <a:gd name="connsiteX0" fmla="*/ 273368 w 554354"/>
              <a:gd name="connsiteY0" fmla="*/ 441960 h 554355"/>
              <a:gd name="connsiteX1" fmla="*/ 108585 w 554354"/>
              <a:gd name="connsiteY1" fmla="*/ 277178 h 554355"/>
              <a:gd name="connsiteX2" fmla="*/ 273368 w 554354"/>
              <a:gd name="connsiteY2" fmla="*/ 112395 h 554355"/>
              <a:gd name="connsiteX3" fmla="*/ 438150 w 554354"/>
              <a:gd name="connsiteY3" fmla="*/ 277178 h 554355"/>
              <a:gd name="connsiteX4" fmla="*/ 273368 w 554354"/>
              <a:gd name="connsiteY4" fmla="*/ 441960 h 554355"/>
              <a:gd name="connsiteX5" fmla="*/ 554355 w 554354"/>
              <a:gd name="connsiteY5" fmla="*/ 277178 h 554355"/>
              <a:gd name="connsiteX6" fmla="*/ 531495 w 554354"/>
              <a:gd name="connsiteY6" fmla="*/ 223838 h 554355"/>
              <a:gd name="connsiteX7" fmla="*/ 531495 w 554354"/>
              <a:gd name="connsiteY7" fmla="*/ 165735 h 554355"/>
              <a:gd name="connsiteX8" fmla="*/ 494348 w 554354"/>
              <a:gd name="connsiteY8" fmla="*/ 128588 h 554355"/>
              <a:gd name="connsiteX9" fmla="*/ 473392 w 554354"/>
              <a:gd name="connsiteY9" fmla="*/ 80963 h 554355"/>
              <a:gd name="connsiteX10" fmla="*/ 419100 w 554354"/>
              <a:gd name="connsiteY10" fmla="*/ 60008 h 554355"/>
              <a:gd name="connsiteX11" fmla="*/ 378143 w 554354"/>
              <a:gd name="connsiteY11" fmla="*/ 19050 h 554355"/>
              <a:gd name="connsiteX12" fmla="*/ 325755 w 554354"/>
              <a:gd name="connsiteY12" fmla="*/ 19050 h 554355"/>
              <a:gd name="connsiteX13" fmla="*/ 277178 w 554354"/>
              <a:gd name="connsiteY13" fmla="*/ 0 h 554355"/>
              <a:gd name="connsiteX14" fmla="*/ 223838 w 554354"/>
              <a:gd name="connsiteY14" fmla="*/ 22860 h 554355"/>
              <a:gd name="connsiteX15" fmla="*/ 165735 w 554354"/>
              <a:gd name="connsiteY15" fmla="*/ 22860 h 554355"/>
              <a:gd name="connsiteX16" fmla="*/ 128588 w 554354"/>
              <a:gd name="connsiteY16" fmla="*/ 60008 h 554355"/>
              <a:gd name="connsiteX17" fmla="*/ 80963 w 554354"/>
              <a:gd name="connsiteY17" fmla="*/ 80963 h 554355"/>
              <a:gd name="connsiteX18" fmla="*/ 60007 w 554354"/>
              <a:gd name="connsiteY18" fmla="*/ 135255 h 554355"/>
              <a:gd name="connsiteX19" fmla="*/ 19050 w 554354"/>
              <a:gd name="connsiteY19" fmla="*/ 176213 h 554355"/>
              <a:gd name="connsiteX20" fmla="*/ 19050 w 554354"/>
              <a:gd name="connsiteY20" fmla="*/ 228600 h 554355"/>
              <a:gd name="connsiteX21" fmla="*/ 0 w 554354"/>
              <a:gd name="connsiteY21" fmla="*/ 277178 h 554355"/>
              <a:gd name="connsiteX22" fmla="*/ 22860 w 554354"/>
              <a:gd name="connsiteY22" fmla="*/ 330518 h 554355"/>
              <a:gd name="connsiteX23" fmla="*/ 22860 w 554354"/>
              <a:gd name="connsiteY23" fmla="*/ 388620 h 554355"/>
              <a:gd name="connsiteX24" fmla="*/ 60007 w 554354"/>
              <a:gd name="connsiteY24" fmla="*/ 425768 h 554355"/>
              <a:gd name="connsiteX25" fmla="*/ 80963 w 554354"/>
              <a:gd name="connsiteY25" fmla="*/ 473393 h 554355"/>
              <a:gd name="connsiteX26" fmla="*/ 135255 w 554354"/>
              <a:gd name="connsiteY26" fmla="*/ 494348 h 554355"/>
              <a:gd name="connsiteX27" fmla="*/ 176213 w 554354"/>
              <a:gd name="connsiteY27" fmla="*/ 535305 h 554355"/>
              <a:gd name="connsiteX28" fmla="*/ 228600 w 554354"/>
              <a:gd name="connsiteY28" fmla="*/ 535305 h 554355"/>
              <a:gd name="connsiteX29" fmla="*/ 277178 w 554354"/>
              <a:gd name="connsiteY29" fmla="*/ 554355 h 554355"/>
              <a:gd name="connsiteX30" fmla="*/ 330518 w 554354"/>
              <a:gd name="connsiteY30" fmla="*/ 531495 h 554355"/>
              <a:gd name="connsiteX31" fmla="*/ 388620 w 554354"/>
              <a:gd name="connsiteY31" fmla="*/ 531495 h 554355"/>
              <a:gd name="connsiteX32" fmla="*/ 425768 w 554354"/>
              <a:gd name="connsiteY32" fmla="*/ 494348 h 554355"/>
              <a:gd name="connsiteX33" fmla="*/ 473392 w 554354"/>
              <a:gd name="connsiteY33" fmla="*/ 473393 h 554355"/>
              <a:gd name="connsiteX34" fmla="*/ 494348 w 554354"/>
              <a:gd name="connsiteY34" fmla="*/ 419100 h 554355"/>
              <a:gd name="connsiteX35" fmla="*/ 535305 w 554354"/>
              <a:gd name="connsiteY35" fmla="*/ 378143 h 554355"/>
              <a:gd name="connsiteX36" fmla="*/ 535305 w 554354"/>
              <a:gd name="connsiteY36" fmla="*/ 325755 h 554355"/>
              <a:gd name="connsiteX37" fmla="*/ 554355 w 554354"/>
              <a:gd name="connsiteY37" fmla="*/ 277178 h 55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54354" h="554355">
                <a:moveTo>
                  <a:pt x="273368" y="441960"/>
                </a:moveTo>
                <a:cubicBezTo>
                  <a:pt x="182880" y="441960"/>
                  <a:pt x="108585" y="368618"/>
                  <a:pt x="108585" y="277178"/>
                </a:cubicBezTo>
                <a:cubicBezTo>
                  <a:pt x="108585" y="185738"/>
                  <a:pt x="182880" y="112395"/>
                  <a:pt x="273368" y="112395"/>
                </a:cubicBezTo>
                <a:cubicBezTo>
                  <a:pt x="363855" y="112395"/>
                  <a:pt x="438150" y="185738"/>
                  <a:pt x="438150" y="277178"/>
                </a:cubicBezTo>
                <a:cubicBezTo>
                  <a:pt x="438150" y="368618"/>
                  <a:pt x="363855" y="441960"/>
                  <a:pt x="273368" y="441960"/>
                </a:cubicBezTo>
                <a:close/>
                <a:moveTo>
                  <a:pt x="554355" y="277178"/>
                </a:moveTo>
                <a:cubicBezTo>
                  <a:pt x="554355" y="256222"/>
                  <a:pt x="545783" y="237173"/>
                  <a:pt x="531495" y="223838"/>
                </a:cubicBezTo>
                <a:cubicBezTo>
                  <a:pt x="539115" y="205740"/>
                  <a:pt x="540068" y="184785"/>
                  <a:pt x="531495" y="165735"/>
                </a:cubicBezTo>
                <a:cubicBezTo>
                  <a:pt x="523875" y="148590"/>
                  <a:pt x="510540" y="135255"/>
                  <a:pt x="494348" y="128588"/>
                </a:cubicBezTo>
                <a:cubicBezTo>
                  <a:pt x="493395" y="111443"/>
                  <a:pt x="486728" y="94298"/>
                  <a:pt x="473392" y="80963"/>
                </a:cubicBezTo>
                <a:cubicBezTo>
                  <a:pt x="458153" y="65723"/>
                  <a:pt x="439103" y="59055"/>
                  <a:pt x="419100" y="60008"/>
                </a:cubicBezTo>
                <a:cubicBezTo>
                  <a:pt x="412433" y="41910"/>
                  <a:pt x="398145" y="26670"/>
                  <a:pt x="378143" y="19050"/>
                </a:cubicBezTo>
                <a:cubicBezTo>
                  <a:pt x="360998" y="12383"/>
                  <a:pt x="341948" y="12383"/>
                  <a:pt x="325755" y="19050"/>
                </a:cubicBezTo>
                <a:cubicBezTo>
                  <a:pt x="312420" y="7620"/>
                  <a:pt x="296228" y="0"/>
                  <a:pt x="277178" y="0"/>
                </a:cubicBezTo>
                <a:cubicBezTo>
                  <a:pt x="256223" y="0"/>
                  <a:pt x="237173" y="8573"/>
                  <a:pt x="223838" y="22860"/>
                </a:cubicBezTo>
                <a:cubicBezTo>
                  <a:pt x="205740" y="15240"/>
                  <a:pt x="184785" y="14288"/>
                  <a:pt x="165735" y="22860"/>
                </a:cubicBezTo>
                <a:cubicBezTo>
                  <a:pt x="148590" y="30480"/>
                  <a:pt x="135255" y="43815"/>
                  <a:pt x="128588" y="60008"/>
                </a:cubicBezTo>
                <a:cubicBezTo>
                  <a:pt x="111443" y="60960"/>
                  <a:pt x="94298" y="67628"/>
                  <a:pt x="80963" y="80963"/>
                </a:cubicBezTo>
                <a:cubicBezTo>
                  <a:pt x="65723" y="96203"/>
                  <a:pt x="59055" y="115252"/>
                  <a:pt x="60007" y="135255"/>
                </a:cubicBezTo>
                <a:cubicBezTo>
                  <a:pt x="41910" y="141923"/>
                  <a:pt x="26670" y="156210"/>
                  <a:pt x="19050" y="176213"/>
                </a:cubicBezTo>
                <a:cubicBezTo>
                  <a:pt x="12382" y="193358"/>
                  <a:pt x="12382" y="212408"/>
                  <a:pt x="19050" y="228600"/>
                </a:cubicBezTo>
                <a:cubicBezTo>
                  <a:pt x="7620" y="241935"/>
                  <a:pt x="0" y="258128"/>
                  <a:pt x="0" y="277178"/>
                </a:cubicBezTo>
                <a:cubicBezTo>
                  <a:pt x="0" y="298133"/>
                  <a:pt x="8572" y="317183"/>
                  <a:pt x="22860" y="330518"/>
                </a:cubicBezTo>
                <a:cubicBezTo>
                  <a:pt x="15240" y="348615"/>
                  <a:pt x="14288" y="369570"/>
                  <a:pt x="22860" y="388620"/>
                </a:cubicBezTo>
                <a:cubicBezTo>
                  <a:pt x="30480" y="405765"/>
                  <a:pt x="43815" y="419100"/>
                  <a:pt x="60007" y="425768"/>
                </a:cubicBezTo>
                <a:cubicBezTo>
                  <a:pt x="60960" y="442913"/>
                  <a:pt x="67628" y="460058"/>
                  <a:pt x="80963" y="473393"/>
                </a:cubicBezTo>
                <a:cubicBezTo>
                  <a:pt x="96203" y="488633"/>
                  <a:pt x="115253" y="495300"/>
                  <a:pt x="135255" y="494348"/>
                </a:cubicBezTo>
                <a:cubicBezTo>
                  <a:pt x="141923" y="512445"/>
                  <a:pt x="156210" y="527685"/>
                  <a:pt x="176213" y="535305"/>
                </a:cubicBezTo>
                <a:cubicBezTo>
                  <a:pt x="193358" y="541973"/>
                  <a:pt x="212408" y="541973"/>
                  <a:pt x="228600" y="535305"/>
                </a:cubicBezTo>
                <a:cubicBezTo>
                  <a:pt x="241935" y="546735"/>
                  <a:pt x="258127" y="554355"/>
                  <a:pt x="277178" y="554355"/>
                </a:cubicBezTo>
                <a:cubicBezTo>
                  <a:pt x="298133" y="554355"/>
                  <a:pt x="317183" y="545783"/>
                  <a:pt x="330518" y="531495"/>
                </a:cubicBezTo>
                <a:cubicBezTo>
                  <a:pt x="348615" y="539115"/>
                  <a:pt x="369570" y="540068"/>
                  <a:pt x="388620" y="531495"/>
                </a:cubicBezTo>
                <a:cubicBezTo>
                  <a:pt x="405765" y="523875"/>
                  <a:pt x="419100" y="510540"/>
                  <a:pt x="425768" y="494348"/>
                </a:cubicBezTo>
                <a:cubicBezTo>
                  <a:pt x="442913" y="493395"/>
                  <a:pt x="460058" y="486728"/>
                  <a:pt x="473392" y="473393"/>
                </a:cubicBezTo>
                <a:cubicBezTo>
                  <a:pt x="488633" y="458153"/>
                  <a:pt x="495300" y="439103"/>
                  <a:pt x="494348" y="419100"/>
                </a:cubicBezTo>
                <a:cubicBezTo>
                  <a:pt x="512445" y="412433"/>
                  <a:pt x="527685" y="398145"/>
                  <a:pt x="535305" y="378143"/>
                </a:cubicBezTo>
                <a:cubicBezTo>
                  <a:pt x="541973" y="360998"/>
                  <a:pt x="541973" y="341948"/>
                  <a:pt x="535305" y="325755"/>
                </a:cubicBezTo>
                <a:cubicBezTo>
                  <a:pt x="546735" y="313373"/>
                  <a:pt x="554355" y="296228"/>
                  <a:pt x="554355" y="277178"/>
                </a:cubicBezTo>
                <a:close/>
              </a:path>
            </a:pathLst>
          </a:custGeom>
          <a:solidFill>
            <a:srgbClr val="60BA47"/>
          </a:solidFill>
          <a:ln w="9525" cap="flat">
            <a:noFill/>
            <a:prstDash val="solid"/>
            <a:miter/>
          </a:ln>
        </p:spPr>
        <p:txBody>
          <a:bodyPr rtlCol="0" anchor="ctr"/>
          <a:lstStyle/>
          <a:p>
            <a:endParaRPr lang="en-GB"/>
          </a:p>
        </p:txBody>
      </p:sp>
    </p:spTree>
    <p:extLst>
      <p:ext uri="{BB962C8B-B14F-4D97-AF65-F5344CB8AC3E}">
        <p14:creationId xmlns:p14="http://schemas.microsoft.com/office/powerpoint/2010/main" val="16348661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097D3-C6B7-7B9B-2278-724F6C5F97D1}"/>
            </a:ext>
          </a:extLst>
        </p:cNvPr>
        <p:cNvGrpSpPr/>
        <p:nvPr/>
      </p:nvGrpSpPr>
      <p:grpSpPr>
        <a:xfrm>
          <a:off x="0" y="0"/>
          <a:ext cx="0" cy="0"/>
          <a:chOff x="0" y="0"/>
          <a:chExt cx="0" cy="0"/>
        </a:xfrm>
      </p:grpSpPr>
      <p:sp>
        <p:nvSpPr>
          <p:cNvPr id="228" name="Freeform 170">
            <a:extLst>
              <a:ext uri="{FF2B5EF4-FFF2-40B4-BE49-F238E27FC236}">
                <a16:creationId xmlns:a16="http://schemas.microsoft.com/office/drawing/2014/main" id="{9D4DF68C-4BD6-9BB1-1379-04E317C541BD}"/>
              </a:ext>
            </a:extLst>
          </p:cNvPr>
          <p:cNvSpPr>
            <a:spLocks noChangeArrowheads="1"/>
          </p:cNvSpPr>
          <p:nvPr/>
        </p:nvSpPr>
        <p:spPr bwMode="auto">
          <a:xfrm>
            <a:off x="855625" y="3245392"/>
            <a:ext cx="2602024" cy="1843090"/>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GB" sz="900" noProof="0" dirty="0"/>
          </a:p>
        </p:txBody>
      </p:sp>
      <p:sp>
        <p:nvSpPr>
          <p:cNvPr id="229" name="Freeform 171">
            <a:extLst>
              <a:ext uri="{FF2B5EF4-FFF2-40B4-BE49-F238E27FC236}">
                <a16:creationId xmlns:a16="http://schemas.microsoft.com/office/drawing/2014/main" id="{9C30A378-8F05-D5D3-2035-500AC9077000}"/>
              </a:ext>
            </a:extLst>
          </p:cNvPr>
          <p:cNvSpPr>
            <a:spLocks noChangeArrowheads="1"/>
          </p:cNvSpPr>
          <p:nvPr/>
        </p:nvSpPr>
        <p:spPr bwMode="auto">
          <a:xfrm>
            <a:off x="785238" y="2223480"/>
            <a:ext cx="2791643" cy="1034946"/>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60BA47"/>
          </a:solidFill>
          <a:ln>
            <a:noFill/>
          </a:ln>
          <a:effectLst/>
        </p:spPr>
        <p:txBody>
          <a:bodyPr wrap="none" anchor="ctr"/>
          <a:lstStyle/>
          <a:p>
            <a:endParaRPr lang="en-GB" sz="900" noProof="0" dirty="0"/>
          </a:p>
        </p:txBody>
      </p:sp>
      <p:sp>
        <p:nvSpPr>
          <p:cNvPr id="231" name="Freeform 173">
            <a:extLst>
              <a:ext uri="{FF2B5EF4-FFF2-40B4-BE49-F238E27FC236}">
                <a16:creationId xmlns:a16="http://schemas.microsoft.com/office/drawing/2014/main" id="{C7C50BA7-54AF-37EE-7ED1-984AA0550AD4}"/>
              </a:ext>
            </a:extLst>
          </p:cNvPr>
          <p:cNvSpPr>
            <a:spLocks noChangeArrowheads="1"/>
          </p:cNvSpPr>
          <p:nvPr/>
        </p:nvSpPr>
        <p:spPr bwMode="auto">
          <a:xfrm>
            <a:off x="785238" y="5075448"/>
            <a:ext cx="2791643" cy="1037554"/>
          </a:xfrm>
          <a:custGeom>
            <a:avLst/>
            <a:gdLst>
              <a:gd name="T0" fmla="*/ 0 w 3506"/>
              <a:gd name="T1" fmla="*/ 0 h 1753"/>
              <a:gd name="T2" fmla="*/ 0 w 3506"/>
              <a:gd name="T3" fmla="*/ 0 h 1753"/>
              <a:gd name="T4" fmla="*/ 1752 w 3506"/>
              <a:gd name="T5" fmla="*/ 1752 h 1753"/>
              <a:gd name="T6" fmla="*/ 1752 w 3506"/>
              <a:gd name="T7" fmla="*/ 1752 h 1753"/>
              <a:gd name="T8" fmla="*/ 3505 w 3506"/>
              <a:gd name="T9" fmla="*/ 0 h 1753"/>
              <a:gd name="T10" fmla="*/ 0 w 3506"/>
              <a:gd name="T11" fmla="*/ 0 h 1753"/>
            </a:gdLst>
            <a:ahLst/>
            <a:cxnLst>
              <a:cxn ang="0">
                <a:pos x="T0" y="T1"/>
              </a:cxn>
              <a:cxn ang="0">
                <a:pos x="T2" y="T3"/>
              </a:cxn>
              <a:cxn ang="0">
                <a:pos x="T4" y="T5"/>
              </a:cxn>
              <a:cxn ang="0">
                <a:pos x="T6" y="T7"/>
              </a:cxn>
              <a:cxn ang="0">
                <a:pos x="T8" y="T9"/>
              </a:cxn>
              <a:cxn ang="0">
                <a:pos x="T10" y="T11"/>
              </a:cxn>
            </a:cxnLst>
            <a:rect l="0" t="0" r="r" b="b"/>
            <a:pathLst>
              <a:path w="3506" h="1753">
                <a:moveTo>
                  <a:pt x="0" y="0"/>
                </a:moveTo>
                <a:lnTo>
                  <a:pt x="0" y="0"/>
                </a:lnTo>
                <a:cubicBezTo>
                  <a:pt x="0" y="968"/>
                  <a:pt x="785" y="1752"/>
                  <a:pt x="1752" y="1752"/>
                </a:cubicBezTo>
                <a:lnTo>
                  <a:pt x="1752" y="1752"/>
                </a:lnTo>
                <a:cubicBezTo>
                  <a:pt x="2720" y="1752"/>
                  <a:pt x="3505" y="968"/>
                  <a:pt x="3505" y="0"/>
                </a:cubicBezTo>
                <a:lnTo>
                  <a:pt x="0" y="0"/>
                </a:lnTo>
              </a:path>
            </a:pathLst>
          </a:custGeom>
          <a:solidFill>
            <a:srgbClr val="60BA47"/>
          </a:solidFill>
          <a:ln>
            <a:noFill/>
          </a:ln>
          <a:effectLst/>
        </p:spPr>
        <p:txBody>
          <a:bodyPr wrap="none" anchor="ctr"/>
          <a:lstStyle/>
          <a:p>
            <a:endParaRPr lang="en-GB" sz="900" noProof="0" dirty="0"/>
          </a:p>
        </p:txBody>
      </p:sp>
      <p:sp>
        <p:nvSpPr>
          <p:cNvPr id="304" name="Freeform 246">
            <a:extLst>
              <a:ext uri="{FF2B5EF4-FFF2-40B4-BE49-F238E27FC236}">
                <a16:creationId xmlns:a16="http://schemas.microsoft.com/office/drawing/2014/main" id="{8B96FE89-CF92-14A6-0B46-7B6D1FC3B38D}"/>
              </a:ext>
            </a:extLst>
          </p:cNvPr>
          <p:cNvSpPr>
            <a:spLocks noChangeArrowheads="1"/>
          </p:cNvSpPr>
          <p:nvPr/>
        </p:nvSpPr>
        <p:spPr bwMode="auto">
          <a:xfrm>
            <a:off x="4507598" y="3268815"/>
            <a:ext cx="2602024" cy="1930827"/>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GB" sz="900" noProof="0" dirty="0"/>
          </a:p>
        </p:txBody>
      </p:sp>
      <p:sp>
        <p:nvSpPr>
          <p:cNvPr id="305" name="Freeform 247">
            <a:extLst>
              <a:ext uri="{FF2B5EF4-FFF2-40B4-BE49-F238E27FC236}">
                <a16:creationId xmlns:a16="http://schemas.microsoft.com/office/drawing/2014/main" id="{ED3F8B24-A037-6B57-0F17-9EF89E5660F2}"/>
              </a:ext>
            </a:extLst>
          </p:cNvPr>
          <p:cNvSpPr>
            <a:spLocks noChangeArrowheads="1"/>
          </p:cNvSpPr>
          <p:nvPr/>
        </p:nvSpPr>
        <p:spPr bwMode="auto">
          <a:xfrm>
            <a:off x="4388363" y="2246903"/>
            <a:ext cx="2791647" cy="1084213"/>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2094D2"/>
          </a:solidFill>
          <a:ln>
            <a:noFill/>
          </a:ln>
          <a:effectLst/>
        </p:spPr>
        <p:txBody>
          <a:bodyPr wrap="none" anchor="ctr"/>
          <a:lstStyle/>
          <a:p>
            <a:endParaRPr lang="en-GB" sz="900" noProof="0" dirty="0"/>
          </a:p>
        </p:txBody>
      </p:sp>
      <p:sp>
        <p:nvSpPr>
          <p:cNvPr id="307" name="Freeform 249">
            <a:extLst>
              <a:ext uri="{FF2B5EF4-FFF2-40B4-BE49-F238E27FC236}">
                <a16:creationId xmlns:a16="http://schemas.microsoft.com/office/drawing/2014/main" id="{8FA8535E-9F06-B7C0-0B6D-720C3B293D79}"/>
              </a:ext>
            </a:extLst>
          </p:cNvPr>
          <p:cNvSpPr>
            <a:spLocks noChangeArrowheads="1"/>
          </p:cNvSpPr>
          <p:nvPr/>
        </p:nvSpPr>
        <p:spPr bwMode="auto">
          <a:xfrm>
            <a:off x="4388363" y="5098871"/>
            <a:ext cx="2791647" cy="1086945"/>
          </a:xfrm>
          <a:custGeom>
            <a:avLst/>
            <a:gdLst>
              <a:gd name="T0" fmla="*/ 0 w 3504"/>
              <a:gd name="T1" fmla="*/ 0 h 1753"/>
              <a:gd name="T2" fmla="*/ 0 w 3504"/>
              <a:gd name="T3" fmla="*/ 0 h 1753"/>
              <a:gd name="T4" fmla="*/ 1751 w 3504"/>
              <a:gd name="T5" fmla="*/ 1752 h 1753"/>
              <a:gd name="T6" fmla="*/ 1751 w 3504"/>
              <a:gd name="T7" fmla="*/ 1752 h 1753"/>
              <a:gd name="T8" fmla="*/ 3503 w 3504"/>
              <a:gd name="T9" fmla="*/ 0 h 1753"/>
              <a:gd name="T10" fmla="*/ 0 w 3504"/>
              <a:gd name="T11" fmla="*/ 0 h 1753"/>
            </a:gdLst>
            <a:ahLst/>
            <a:cxnLst>
              <a:cxn ang="0">
                <a:pos x="T0" y="T1"/>
              </a:cxn>
              <a:cxn ang="0">
                <a:pos x="T2" y="T3"/>
              </a:cxn>
              <a:cxn ang="0">
                <a:pos x="T4" y="T5"/>
              </a:cxn>
              <a:cxn ang="0">
                <a:pos x="T6" y="T7"/>
              </a:cxn>
              <a:cxn ang="0">
                <a:pos x="T8" y="T9"/>
              </a:cxn>
              <a:cxn ang="0">
                <a:pos x="T10" y="T11"/>
              </a:cxn>
            </a:cxnLst>
            <a:rect l="0" t="0" r="r" b="b"/>
            <a:pathLst>
              <a:path w="3504" h="1753">
                <a:moveTo>
                  <a:pt x="0" y="0"/>
                </a:moveTo>
                <a:lnTo>
                  <a:pt x="0" y="0"/>
                </a:lnTo>
                <a:cubicBezTo>
                  <a:pt x="0" y="968"/>
                  <a:pt x="784" y="1752"/>
                  <a:pt x="1751" y="1752"/>
                </a:cubicBezTo>
                <a:lnTo>
                  <a:pt x="1751" y="1752"/>
                </a:lnTo>
                <a:cubicBezTo>
                  <a:pt x="2719" y="1752"/>
                  <a:pt x="3503" y="968"/>
                  <a:pt x="3503" y="0"/>
                </a:cubicBezTo>
                <a:lnTo>
                  <a:pt x="0" y="0"/>
                </a:lnTo>
              </a:path>
            </a:pathLst>
          </a:custGeom>
          <a:solidFill>
            <a:srgbClr val="2094D2"/>
          </a:solidFill>
          <a:ln>
            <a:noFill/>
          </a:ln>
          <a:effectLst/>
        </p:spPr>
        <p:txBody>
          <a:bodyPr wrap="none" anchor="ctr"/>
          <a:lstStyle/>
          <a:p>
            <a:endParaRPr lang="en-GB" sz="900" noProof="0" dirty="0"/>
          </a:p>
        </p:txBody>
      </p:sp>
      <p:sp>
        <p:nvSpPr>
          <p:cNvPr id="382" name="Freeform 324">
            <a:extLst>
              <a:ext uri="{FF2B5EF4-FFF2-40B4-BE49-F238E27FC236}">
                <a16:creationId xmlns:a16="http://schemas.microsoft.com/office/drawing/2014/main" id="{3EA427F2-DD98-4D97-CB71-4FA88F8F74CA}"/>
              </a:ext>
            </a:extLst>
          </p:cNvPr>
          <p:cNvSpPr>
            <a:spLocks noChangeArrowheads="1"/>
          </p:cNvSpPr>
          <p:nvPr/>
        </p:nvSpPr>
        <p:spPr bwMode="auto">
          <a:xfrm>
            <a:off x="8061876" y="3268815"/>
            <a:ext cx="2602024" cy="1843090"/>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GB" sz="900" noProof="0" dirty="0"/>
          </a:p>
        </p:txBody>
      </p:sp>
      <p:sp>
        <p:nvSpPr>
          <p:cNvPr id="383" name="Freeform 325">
            <a:extLst>
              <a:ext uri="{FF2B5EF4-FFF2-40B4-BE49-F238E27FC236}">
                <a16:creationId xmlns:a16="http://schemas.microsoft.com/office/drawing/2014/main" id="{C3E58E2B-6F42-216B-C003-1A668C0F2F14}"/>
              </a:ext>
            </a:extLst>
          </p:cNvPr>
          <p:cNvSpPr>
            <a:spLocks noChangeArrowheads="1"/>
          </p:cNvSpPr>
          <p:nvPr/>
        </p:nvSpPr>
        <p:spPr bwMode="auto">
          <a:xfrm>
            <a:off x="7991490" y="2246903"/>
            <a:ext cx="2787882"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60BA47"/>
          </a:solidFill>
          <a:ln>
            <a:noFill/>
          </a:ln>
          <a:effectLst/>
        </p:spPr>
        <p:txBody>
          <a:bodyPr wrap="none" anchor="ctr"/>
          <a:lstStyle/>
          <a:p>
            <a:endParaRPr lang="en-GB" sz="900" noProof="0" dirty="0"/>
          </a:p>
        </p:txBody>
      </p:sp>
      <p:sp>
        <p:nvSpPr>
          <p:cNvPr id="385" name="Freeform 327">
            <a:extLst>
              <a:ext uri="{FF2B5EF4-FFF2-40B4-BE49-F238E27FC236}">
                <a16:creationId xmlns:a16="http://schemas.microsoft.com/office/drawing/2014/main" id="{5542E770-67D7-B9D4-014B-9069743B6A52}"/>
              </a:ext>
            </a:extLst>
          </p:cNvPr>
          <p:cNvSpPr>
            <a:spLocks noChangeArrowheads="1"/>
          </p:cNvSpPr>
          <p:nvPr/>
        </p:nvSpPr>
        <p:spPr bwMode="auto">
          <a:xfrm>
            <a:off x="7991490" y="5098871"/>
            <a:ext cx="2787882" cy="1037554"/>
          </a:xfrm>
          <a:custGeom>
            <a:avLst/>
            <a:gdLst>
              <a:gd name="T0" fmla="*/ 0 w 3505"/>
              <a:gd name="T1" fmla="*/ 0 h 1753"/>
              <a:gd name="T2" fmla="*/ 0 w 3505"/>
              <a:gd name="T3" fmla="*/ 0 h 1753"/>
              <a:gd name="T4" fmla="*/ 1753 w 3505"/>
              <a:gd name="T5" fmla="*/ 1752 h 1753"/>
              <a:gd name="T6" fmla="*/ 1753 w 3505"/>
              <a:gd name="T7" fmla="*/ 1752 h 1753"/>
              <a:gd name="T8" fmla="*/ 3504 w 3505"/>
              <a:gd name="T9" fmla="*/ 0 h 1753"/>
              <a:gd name="T10" fmla="*/ 0 w 3505"/>
              <a:gd name="T11" fmla="*/ 0 h 1753"/>
            </a:gdLst>
            <a:ahLst/>
            <a:cxnLst>
              <a:cxn ang="0">
                <a:pos x="T0" y="T1"/>
              </a:cxn>
              <a:cxn ang="0">
                <a:pos x="T2" y="T3"/>
              </a:cxn>
              <a:cxn ang="0">
                <a:pos x="T4" y="T5"/>
              </a:cxn>
              <a:cxn ang="0">
                <a:pos x="T6" y="T7"/>
              </a:cxn>
              <a:cxn ang="0">
                <a:pos x="T8" y="T9"/>
              </a:cxn>
              <a:cxn ang="0">
                <a:pos x="T10" y="T11"/>
              </a:cxn>
            </a:cxnLst>
            <a:rect l="0" t="0" r="r" b="b"/>
            <a:pathLst>
              <a:path w="3505" h="1753">
                <a:moveTo>
                  <a:pt x="0" y="0"/>
                </a:moveTo>
                <a:lnTo>
                  <a:pt x="0" y="0"/>
                </a:lnTo>
                <a:cubicBezTo>
                  <a:pt x="0" y="968"/>
                  <a:pt x="784" y="1752"/>
                  <a:pt x="1753" y="1752"/>
                </a:cubicBezTo>
                <a:lnTo>
                  <a:pt x="1753" y="1752"/>
                </a:lnTo>
                <a:cubicBezTo>
                  <a:pt x="2720" y="1752"/>
                  <a:pt x="3504" y="968"/>
                  <a:pt x="3504" y="0"/>
                </a:cubicBezTo>
                <a:lnTo>
                  <a:pt x="0" y="0"/>
                </a:lnTo>
              </a:path>
            </a:pathLst>
          </a:custGeom>
          <a:solidFill>
            <a:srgbClr val="60BA47"/>
          </a:solidFill>
          <a:ln>
            <a:noFill/>
          </a:ln>
          <a:effectLst/>
        </p:spPr>
        <p:txBody>
          <a:bodyPr wrap="none" anchor="ctr"/>
          <a:lstStyle/>
          <a:p>
            <a:endParaRPr lang="en-GB" sz="900" noProof="0" dirty="0"/>
          </a:p>
        </p:txBody>
      </p:sp>
      <p:sp>
        <p:nvSpPr>
          <p:cNvPr id="599" name="CuadroTexto 598">
            <a:extLst>
              <a:ext uri="{FF2B5EF4-FFF2-40B4-BE49-F238E27FC236}">
                <a16:creationId xmlns:a16="http://schemas.microsoft.com/office/drawing/2014/main" id="{05A69622-BEF3-7916-78A1-5778835FF15C}"/>
              </a:ext>
            </a:extLst>
          </p:cNvPr>
          <p:cNvSpPr txBox="1"/>
          <p:nvPr/>
        </p:nvSpPr>
        <p:spPr>
          <a:xfrm>
            <a:off x="991334" y="2419233"/>
            <a:ext cx="2330606" cy="769441"/>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Certificazione B Corp</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0" name="CuadroTexto 599">
            <a:extLst>
              <a:ext uri="{FF2B5EF4-FFF2-40B4-BE49-F238E27FC236}">
                <a16:creationId xmlns:a16="http://schemas.microsoft.com/office/drawing/2014/main" id="{4F599B8E-0AE2-7F9A-55C7-5FF08ADADFDD}"/>
              </a:ext>
            </a:extLst>
          </p:cNvPr>
          <p:cNvSpPr txBox="1"/>
          <p:nvPr/>
        </p:nvSpPr>
        <p:spPr>
          <a:xfrm>
            <a:off x="4504992" y="2658739"/>
            <a:ext cx="2602024" cy="430887"/>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ISO </a:t>
            </a:r>
            <a:r>
              <a:rPr lang="pl-PL" sz="2200" b="1" noProof="0" dirty="0">
                <a:solidFill>
                  <a:srgbClr val="0B3A5B"/>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14001</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1" name="CuadroTexto 600">
            <a:extLst>
              <a:ext uri="{FF2B5EF4-FFF2-40B4-BE49-F238E27FC236}">
                <a16:creationId xmlns:a16="http://schemas.microsoft.com/office/drawing/2014/main" id="{62DA5C1B-2383-9C19-D848-6231A1A0F7B2}"/>
              </a:ext>
            </a:extLst>
          </p:cNvPr>
          <p:cNvSpPr txBox="1"/>
          <p:nvPr/>
        </p:nvSpPr>
        <p:spPr>
          <a:xfrm>
            <a:off x="8061876" y="2658738"/>
            <a:ext cx="2602024" cy="430887"/>
          </a:xfrm>
          <a:prstGeom prst="rect">
            <a:avLst/>
          </a:prstGeom>
          <a:noFill/>
        </p:spPr>
        <p:txBody>
          <a:bodyPr wrap="square" rtlCol="0">
            <a:spAutoFit/>
          </a:bodyPr>
          <a:lstStyle/>
          <a:p>
            <a:pPr algn="ctr"/>
            <a:r>
              <a:rPr lang="en-GB" sz="2200" b="1" noProof="0" dirty="0">
                <a:solidFill>
                  <a:srgbClr val="0B3A5B"/>
                </a:solidFill>
                <a:latin typeface="Calibri" panose="020F0502020204030204" pitchFamily="34" charset="0"/>
                <a:ea typeface="Lato" charset="0"/>
                <a:cs typeface="Calibri" panose="020F0502020204030204" pitchFamily="34" charset="0"/>
                <a:hlinkClick r:id="rId5">
                  <a:extLst>
                    <a:ext uri="{A12FA001-AC4F-418D-AE19-62706E023703}">
                      <ahyp:hlinkClr xmlns:ahyp="http://schemas.microsoft.com/office/drawing/2018/hyperlinkcolor" val="tx"/>
                    </a:ext>
                  </a:extLst>
                </a:hlinkClick>
              </a:rPr>
              <a:t>EMAS</a:t>
            </a:r>
            <a:endParaRPr lang="en-GB" sz="22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03" name="Rectángulo 602">
            <a:extLst>
              <a:ext uri="{FF2B5EF4-FFF2-40B4-BE49-F238E27FC236}">
                <a16:creationId xmlns:a16="http://schemas.microsoft.com/office/drawing/2014/main" id="{74F2F210-4AB0-0E19-F4AF-734163D77053}"/>
              </a:ext>
            </a:extLst>
          </p:cNvPr>
          <p:cNvSpPr/>
          <p:nvPr/>
        </p:nvSpPr>
        <p:spPr>
          <a:xfrm>
            <a:off x="855625" y="3309552"/>
            <a:ext cx="2602024" cy="1785104"/>
          </a:xfrm>
          <a:prstGeom prst="rect">
            <a:avLst/>
          </a:prstGeom>
        </p:spPr>
        <p:txBody>
          <a:bodyPr wrap="square">
            <a:spAutoFit/>
          </a:bodyPr>
          <a:lstStyle/>
          <a:p>
            <a:pPr algn="ctr"/>
            <a:r>
              <a:rPr lang="en-US" sz="2200" noProof="0" dirty="0" err="1">
                <a:solidFill>
                  <a:schemeClr val="bg1"/>
                </a:solidFill>
                <a:latin typeface="Calibri" panose="020F0502020204030204" pitchFamily="34" charset="0"/>
                <a:ea typeface="Lato" charset="0"/>
                <a:cs typeface="Calibri" panose="020F0502020204030204" pitchFamily="34" charset="0"/>
              </a:rPr>
              <a:t>Riconosce le </a:t>
            </a:r>
            <a:r>
              <a:rPr lang="en-US" sz="2200" noProof="0" dirty="0">
                <a:solidFill>
                  <a:schemeClr val="bg1"/>
                </a:solidFill>
                <a:latin typeface="Calibri" panose="020F0502020204030204" pitchFamily="34" charset="0"/>
                <a:ea typeface="Lato" charset="0"/>
                <a:cs typeface="Calibri" panose="020F0502020204030204" pitchFamily="34" charset="0"/>
              </a:rPr>
              <a:t>imprese che soddisfano elevati standard sociali e ambientali</a:t>
            </a:r>
            <a:endParaRPr lang="en-GB" sz="2200" noProof="0" dirty="0">
              <a:solidFill>
                <a:schemeClr val="bg1"/>
              </a:solidFill>
              <a:latin typeface="Calibri" panose="020F0502020204030204" pitchFamily="34" charset="0"/>
              <a:ea typeface="Lato" charset="0"/>
              <a:cs typeface="Calibri" panose="020F0502020204030204" pitchFamily="34" charset="0"/>
            </a:endParaRPr>
          </a:p>
        </p:txBody>
      </p:sp>
      <p:sp>
        <p:nvSpPr>
          <p:cNvPr id="604" name="Rectángulo 603">
            <a:extLst>
              <a:ext uri="{FF2B5EF4-FFF2-40B4-BE49-F238E27FC236}">
                <a16:creationId xmlns:a16="http://schemas.microsoft.com/office/drawing/2014/main" id="{DF7863D8-9CDD-0B4C-7E49-F30D9862D6D6}"/>
              </a:ext>
            </a:extLst>
          </p:cNvPr>
          <p:cNvSpPr/>
          <p:nvPr/>
        </p:nvSpPr>
        <p:spPr>
          <a:xfrm>
            <a:off x="4483174" y="3290344"/>
            <a:ext cx="2602023" cy="1785104"/>
          </a:xfrm>
          <a:prstGeom prst="rect">
            <a:avLst/>
          </a:prstGeom>
        </p:spPr>
        <p:txBody>
          <a:bodyPr wrap="square">
            <a:spAutoFit/>
          </a:bodyPr>
          <a:lstStyle/>
          <a:p>
            <a:pPr algn="ctr"/>
            <a:r>
              <a:rPr lang="en-US" sz="2200" noProof="0" dirty="0">
                <a:solidFill>
                  <a:schemeClr val="bg1"/>
                </a:solidFill>
                <a:latin typeface="Calibri" panose="020F0502020204030204" pitchFamily="34" charset="0"/>
                <a:ea typeface="Lato" charset="0"/>
                <a:cs typeface="Calibri" panose="020F0502020204030204" pitchFamily="34" charset="0"/>
              </a:rPr>
              <a:t>Un quadro di riferimento per la gestione ambientale per migliorare gli sforzi di sostenibilità</a:t>
            </a:r>
            <a:endParaRPr lang="en-GB" sz="2200" noProof="0" dirty="0">
              <a:solidFill>
                <a:schemeClr val="bg1"/>
              </a:solidFill>
              <a:latin typeface="Calibri" panose="020F0502020204030204" pitchFamily="34" charset="0"/>
              <a:ea typeface="Lato" charset="0"/>
              <a:cs typeface="Calibri" panose="020F0502020204030204" pitchFamily="34" charset="0"/>
            </a:endParaRPr>
          </a:p>
        </p:txBody>
      </p:sp>
      <p:sp>
        <p:nvSpPr>
          <p:cNvPr id="605" name="Rectángulo 604">
            <a:extLst>
              <a:ext uri="{FF2B5EF4-FFF2-40B4-BE49-F238E27FC236}">
                <a16:creationId xmlns:a16="http://schemas.microsoft.com/office/drawing/2014/main" id="{D55B3CF8-C2D4-BAF9-9F33-076AABBE3990}"/>
              </a:ext>
            </a:extLst>
          </p:cNvPr>
          <p:cNvSpPr/>
          <p:nvPr/>
        </p:nvSpPr>
        <p:spPr>
          <a:xfrm>
            <a:off x="8084419" y="3331116"/>
            <a:ext cx="2602024" cy="1785104"/>
          </a:xfrm>
          <a:prstGeom prst="rect">
            <a:avLst/>
          </a:prstGeom>
        </p:spPr>
        <p:txBody>
          <a:bodyPr wrap="square">
            <a:spAutoFit/>
          </a:bodyPr>
          <a:lstStyle/>
          <a:p>
            <a:pPr algn="ctr"/>
            <a:r>
              <a:rPr lang="en-US" sz="2200" noProof="0" dirty="0">
                <a:solidFill>
                  <a:schemeClr val="bg1"/>
                </a:solidFill>
                <a:latin typeface="Calibri" panose="020F0502020204030204" pitchFamily="34" charset="0"/>
                <a:ea typeface="Lato" charset="0"/>
                <a:cs typeface="Calibri" panose="020F0502020204030204" pitchFamily="34" charset="0"/>
              </a:rPr>
              <a:t>Un'iniziativa volontaria dell'UE che promuove una forte prestazione ambientale</a:t>
            </a:r>
            <a:endParaRPr lang="en-GB" sz="2200" noProof="0" dirty="0">
              <a:solidFill>
                <a:schemeClr val="bg1"/>
              </a:solidFill>
              <a:latin typeface="Calibri" panose="020F0502020204030204" pitchFamily="34" charset="0"/>
              <a:ea typeface="Lato" charset="0"/>
              <a:cs typeface="Calibri" panose="020F0502020204030204" pitchFamily="34" charset="0"/>
            </a:endParaRPr>
          </a:p>
        </p:txBody>
      </p:sp>
      <p:sp>
        <p:nvSpPr>
          <p:cNvPr id="2" name="Text Placeholder 1">
            <a:extLst>
              <a:ext uri="{FF2B5EF4-FFF2-40B4-BE49-F238E27FC236}">
                <a16:creationId xmlns:a16="http://schemas.microsoft.com/office/drawing/2014/main" id="{C08CD04C-8C1B-59C8-CB16-73C7AB75EF80}"/>
              </a:ext>
            </a:extLst>
          </p:cNvPr>
          <p:cNvSpPr>
            <a:spLocks noGrp="1"/>
          </p:cNvSpPr>
          <p:nvPr>
            <p:ph type="body" sz="quarter" idx="16"/>
          </p:nvPr>
        </p:nvSpPr>
        <p:spPr/>
        <p:txBody>
          <a:bodyPr/>
          <a:lstStyle/>
          <a:p>
            <a:r>
              <a:rPr lang="en-GB" noProof="0" dirty="0">
                <a:solidFill>
                  <a:srgbClr val="09465E"/>
                </a:solidFill>
              </a:rPr>
              <a:t>Certificazioni volontarie</a:t>
            </a:r>
          </a:p>
        </p:txBody>
      </p:sp>
      <p:grpSp>
        <p:nvGrpSpPr>
          <p:cNvPr id="13" name="Grafika 11" descr="Dyplom kontur">
            <a:extLst>
              <a:ext uri="{FF2B5EF4-FFF2-40B4-BE49-F238E27FC236}">
                <a16:creationId xmlns:a16="http://schemas.microsoft.com/office/drawing/2014/main" id="{4DF46E3B-7029-D43B-DFAD-C75BE4FBFA8B}"/>
              </a:ext>
            </a:extLst>
          </p:cNvPr>
          <p:cNvGrpSpPr/>
          <p:nvPr/>
        </p:nvGrpSpPr>
        <p:grpSpPr>
          <a:xfrm>
            <a:off x="1809584" y="1491401"/>
            <a:ext cx="742950" cy="514350"/>
            <a:chOff x="3346547" y="1479505"/>
            <a:chExt cx="742950" cy="514350"/>
          </a:xfrm>
          <a:solidFill>
            <a:srgbClr val="0B3A5B"/>
          </a:solidFill>
        </p:grpSpPr>
        <p:sp>
          <p:nvSpPr>
            <p:cNvPr id="14" name="Dowolny kształt: kształt 13">
              <a:extLst>
                <a:ext uri="{FF2B5EF4-FFF2-40B4-BE49-F238E27FC236}">
                  <a16:creationId xmlns:a16="http://schemas.microsoft.com/office/drawing/2014/main" id="{7A55E013-370D-51D2-CAF7-7A6275DB380F}"/>
                </a:ext>
              </a:extLst>
            </p:cNvPr>
            <p:cNvSpPr/>
            <p:nvPr/>
          </p:nvSpPr>
          <p:spPr>
            <a:xfrm>
              <a:off x="3441790" y="1602482"/>
              <a:ext cx="552488" cy="66503"/>
            </a:xfrm>
            <a:custGeom>
              <a:avLst/>
              <a:gdLst>
                <a:gd name="connsiteX0" fmla="*/ 13342 w 552488"/>
                <a:gd name="connsiteY0" fmla="*/ 65703 h 66503"/>
                <a:gd name="connsiteX1" fmla="*/ 276232 w 552488"/>
                <a:gd name="connsiteY1" fmla="*/ 19031 h 66503"/>
                <a:gd name="connsiteX2" fmla="*/ 539122 w 552488"/>
                <a:gd name="connsiteY2" fmla="*/ 65703 h 66503"/>
                <a:gd name="connsiteX3" fmla="*/ 542932 w 552488"/>
                <a:gd name="connsiteY3" fmla="*/ 66504 h 66503"/>
                <a:gd name="connsiteX4" fmla="*/ 552489 w 552488"/>
                <a:gd name="connsiteY4" fmla="*/ 57011 h 66503"/>
                <a:gd name="connsiteX5" fmla="*/ 546742 w 552488"/>
                <a:gd name="connsiteY5" fmla="*/ 48235 h 66503"/>
                <a:gd name="connsiteX6" fmla="*/ 276232 w 552488"/>
                <a:gd name="connsiteY6" fmla="*/ 0 h 66503"/>
                <a:gd name="connsiteX7" fmla="*/ 5722 w 552488"/>
                <a:gd name="connsiteY7" fmla="*/ 48235 h 66503"/>
                <a:gd name="connsiteX8" fmla="*/ 797 w 552488"/>
                <a:gd name="connsiteY8" fmla="*/ 60779 h 66503"/>
                <a:gd name="connsiteX9" fmla="*/ 13342 w 552488"/>
                <a:gd name="connsiteY9" fmla="*/ 65703 h 6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488" h="66503">
                  <a:moveTo>
                    <a:pt x="13342" y="65703"/>
                  </a:moveTo>
                  <a:cubicBezTo>
                    <a:pt x="82503" y="35614"/>
                    <a:pt x="175876" y="19031"/>
                    <a:pt x="276232" y="19031"/>
                  </a:cubicBezTo>
                  <a:cubicBezTo>
                    <a:pt x="376587" y="19031"/>
                    <a:pt x="469980" y="35595"/>
                    <a:pt x="539122" y="65703"/>
                  </a:cubicBezTo>
                  <a:cubicBezTo>
                    <a:pt x="540321" y="66235"/>
                    <a:pt x="541619" y="66507"/>
                    <a:pt x="542932" y="66504"/>
                  </a:cubicBezTo>
                  <a:cubicBezTo>
                    <a:pt x="548192" y="66522"/>
                    <a:pt x="552471" y="62272"/>
                    <a:pt x="552489" y="57011"/>
                  </a:cubicBezTo>
                  <a:cubicBezTo>
                    <a:pt x="552502" y="53199"/>
                    <a:pt x="550241" y="49746"/>
                    <a:pt x="546742" y="48235"/>
                  </a:cubicBezTo>
                  <a:cubicBezTo>
                    <a:pt x="475304" y="17126"/>
                    <a:pt x="379187" y="0"/>
                    <a:pt x="276232" y="0"/>
                  </a:cubicBezTo>
                  <a:cubicBezTo>
                    <a:pt x="173276" y="0"/>
                    <a:pt x="77226" y="17145"/>
                    <a:pt x="5722" y="48235"/>
                  </a:cubicBezTo>
                  <a:cubicBezTo>
                    <a:pt x="898" y="50339"/>
                    <a:pt x="-1307" y="55956"/>
                    <a:pt x="797" y="60779"/>
                  </a:cubicBezTo>
                  <a:cubicBezTo>
                    <a:pt x="2901" y="65603"/>
                    <a:pt x="8518" y="67808"/>
                    <a:pt x="13342" y="65703"/>
                  </a:cubicBezTo>
                  <a:close/>
                </a:path>
              </a:pathLst>
            </a:custGeom>
            <a:grpFill/>
            <a:ln w="9525" cap="flat">
              <a:noFill/>
              <a:prstDash val="solid"/>
              <a:miter/>
            </a:ln>
          </p:spPr>
          <p:txBody>
            <a:bodyPr rtlCol="0" anchor="ctr"/>
            <a:lstStyle/>
            <a:p>
              <a:endParaRPr lang="en-GB"/>
            </a:p>
          </p:txBody>
        </p:sp>
        <p:sp>
          <p:nvSpPr>
            <p:cNvPr id="15" name="Dowolny kształt: kształt 14">
              <a:extLst>
                <a:ext uri="{FF2B5EF4-FFF2-40B4-BE49-F238E27FC236}">
                  <a16:creationId xmlns:a16="http://schemas.microsoft.com/office/drawing/2014/main" id="{F9DD3E89-F89A-1D83-D367-2243D81D9FB3}"/>
                </a:ext>
              </a:extLst>
            </p:cNvPr>
            <p:cNvSpPr/>
            <p:nvPr/>
          </p:nvSpPr>
          <p:spPr>
            <a:xfrm>
              <a:off x="3346547" y="1479505"/>
              <a:ext cx="742950" cy="514350"/>
            </a:xfrm>
            <a:custGeom>
              <a:avLst/>
              <a:gdLst>
                <a:gd name="connsiteX0" fmla="*/ 0 w 742950"/>
                <a:gd name="connsiteY0" fmla="*/ 0 h 514350"/>
                <a:gd name="connsiteX1" fmla="*/ 0 w 742950"/>
                <a:gd name="connsiteY1" fmla="*/ 514350 h 514350"/>
                <a:gd name="connsiteX2" fmla="*/ 742950 w 742950"/>
                <a:gd name="connsiteY2" fmla="*/ 514350 h 514350"/>
                <a:gd name="connsiteX3" fmla="*/ 742950 w 742950"/>
                <a:gd name="connsiteY3" fmla="*/ 0 h 514350"/>
                <a:gd name="connsiteX4" fmla="*/ 723900 w 742950"/>
                <a:gd name="connsiteY4" fmla="*/ 495300 h 514350"/>
                <a:gd name="connsiteX5" fmla="*/ 19050 w 742950"/>
                <a:gd name="connsiteY5" fmla="*/ 495300 h 514350"/>
                <a:gd name="connsiteX6" fmla="*/ 19050 w 742950"/>
                <a:gd name="connsiteY6" fmla="*/ 19050 h 514350"/>
                <a:gd name="connsiteX7" fmla="*/ 723900 w 742950"/>
                <a:gd name="connsiteY7" fmla="*/ 190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2950" h="514350">
                  <a:moveTo>
                    <a:pt x="0" y="0"/>
                  </a:moveTo>
                  <a:lnTo>
                    <a:pt x="0" y="514350"/>
                  </a:lnTo>
                  <a:lnTo>
                    <a:pt x="742950" y="514350"/>
                  </a:lnTo>
                  <a:lnTo>
                    <a:pt x="742950" y="0"/>
                  </a:lnTo>
                  <a:close/>
                  <a:moveTo>
                    <a:pt x="723900" y="495300"/>
                  </a:moveTo>
                  <a:lnTo>
                    <a:pt x="19050" y="495300"/>
                  </a:lnTo>
                  <a:lnTo>
                    <a:pt x="19050" y="19050"/>
                  </a:lnTo>
                  <a:lnTo>
                    <a:pt x="723900" y="19050"/>
                  </a:lnTo>
                  <a:close/>
                </a:path>
              </a:pathLst>
            </a:custGeom>
            <a:grpFill/>
            <a:ln w="9525" cap="flat">
              <a:noFill/>
              <a:prstDash val="solid"/>
              <a:miter/>
            </a:ln>
          </p:spPr>
          <p:txBody>
            <a:bodyPr rtlCol="0" anchor="ctr"/>
            <a:lstStyle/>
            <a:p>
              <a:endParaRPr lang="en-GB"/>
            </a:p>
          </p:txBody>
        </p:sp>
        <p:sp>
          <p:nvSpPr>
            <p:cNvPr id="16" name="Dowolny kształt: kształt 15">
              <a:extLst>
                <a:ext uri="{FF2B5EF4-FFF2-40B4-BE49-F238E27FC236}">
                  <a16:creationId xmlns:a16="http://schemas.microsoft.com/office/drawing/2014/main" id="{26E6C9D7-E468-95B8-4A26-7A5D2A930452}"/>
                </a:ext>
              </a:extLst>
            </p:cNvPr>
            <p:cNvSpPr/>
            <p:nvPr/>
          </p:nvSpPr>
          <p:spPr>
            <a:xfrm>
              <a:off x="3441797" y="1784305"/>
              <a:ext cx="285750" cy="19050"/>
            </a:xfrm>
            <a:custGeom>
              <a:avLst/>
              <a:gdLst>
                <a:gd name="connsiteX0" fmla="*/ 0 w 285750"/>
                <a:gd name="connsiteY0" fmla="*/ 0 h 19050"/>
                <a:gd name="connsiteX1" fmla="*/ 285750 w 285750"/>
                <a:gd name="connsiteY1" fmla="*/ 0 h 19050"/>
                <a:gd name="connsiteX2" fmla="*/ 285750 w 285750"/>
                <a:gd name="connsiteY2" fmla="*/ 19050 h 19050"/>
                <a:gd name="connsiteX3" fmla="*/ 0 w 2857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85750" h="19050">
                  <a:moveTo>
                    <a:pt x="0" y="0"/>
                  </a:moveTo>
                  <a:lnTo>
                    <a:pt x="285750" y="0"/>
                  </a:lnTo>
                  <a:lnTo>
                    <a:pt x="285750" y="19050"/>
                  </a:lnTo>
                  <a:lnTo>
                    <a:pt x="0" y="19050"/>
                  </a:lnTo>
                  <a:close/>
                </a:path>
              </a:pathLst>
            </a:custGeom>
            <a:grpFill/>
            <a:ln w="9525" cap="flat">
              <a:noFill/>
              <a:prstDash val="solid"/>
              <a:miter/>
            </a:ln>
          </p:spPr>
          <p:txBody>
            <a:bodyPr rtlCol="0" anchor="ctr"/>
            <a:lstStyle/>
            <a:p>
              <a:endParaRPr lang="en-GB"/>
            </a:p>
          </p:txBody>
        </p:sp>
        <p:sp>
          <p:nvSpPr>
            <p:cNvPr id="17" name="Dowolny kształt: kształt 16">
              <a:extLst>
                <a:ext uri="{FF2B5EF4-FFF2-40B4-BE49-F238E27FC236}">
                  <a16:creationId xmlns:a16="http://schemas.microsoft.com/office/drawing/2014/main" id="{D9643300-D429-9DE0-4196-D14913F25A24}"/>
                </a:ext>
              </a:extLst>
            </p:cNvPr>
            <p:cNvSpPr/>
            <p:nvPr/>
          </p:nvSpPr>
          <p:spPr>
            <a:xfrm>
              <a:off x="3441797" y="1860505"/>
              <a:ext cx="285750" cy="19050"/>
            </a:xfrm>
            <a:custGeom>
              <a:avLst/>
              <a:gdLst>
                <a:gd name="connsiteX0" fmla="*/ 0 w 285750"/>
                <a:gd name="connsiteY0" fmla="*/ 0 h 19050"/>
                <a:gd name="connsiteX1" fmla="*/ 285750 w 285750"/>
                <a:gd name="connsiteY1" fmla="*/ 0 h 19050"/>
                <a:gd name="connsiteX2" fmla="*/ 285750 w 285750"/>
                <a:gd name="connsiteY2" fmla="*/ 19050 h 19050"/>
                <a:gd name="connsiteX3" fmla="*/ 0 w 285750"/>
                <a:gd name="connsiteY3" fmla="*/ 19050 h 19050"/>
              </a:gdLst>
              <a:ahLst/>
              <a:cxnLst>
                <a:cxn ang="0">
                  <a:pos x="connsiteX0" y="connsiteY0"/>
                </a:cxn>
                <a:cxn ang="0">
                  <a:pos x="connsiteX1" y="connsiteY1"/>
                </a:cxn>
                <a:cxn ang="0">
                  <a:pos x="connsiteX2" y="connsiteY2"/>
                </a:cxn>
                <a:cxn ang="0">
                  <a:pos x="connsiteX3" y="connsiteY3"/>
                </a:cxn>
              </a:cxnLst>
              <a:rect l="l" t="t" r="r" b="b"/>
              <a:pathLst>
                <a:path w="285750" h="19050">
                  <a:moveTo>
                    <a:pt x="0" y="0"/>
                  </a:moveTo>
                  <a:lnTo>
                    <a:pt x="285750" y="0"/>
                  </a:lnTo>
                  <a:lnTo>
                    <a:pt x="285750" y="19050"/>
                  </a:lnTo>
                  <a:lnTo>
                    <a:pt x="0" y="19050"/>
                  </a:lnTo>
                  <a:close/>
                </a:path>
              </a:pathLst>
            </a:custGeom>
            <a:grpFill/>
            <a:ln w="9525" cap="flat">
              <a:noFill/>
              <a:prstDash val="solid"/>
              <a:miter/>
            </a:ln>
          </p:spPr>
          <p:txBody>
            <a:bodyPr rtlCol="0" anchor="ctr"/>
            <a:lstStyle/>
            <a:p>
              <a:endParaRPr lang="en-GB"/>
            </a:p>
          </p:txBody>
        </p:sp>
        <p:sp>
          <p:nvSpPr>
            <p:cNvPr id="18" name="Dowolny kształt: kształt 17">
              <a:extLst>
                <a:ext uri="{FF2B5EF4-FFF2-40B4-BE49-F238E27FC236}">
                  <a16:creationId xmlns:a16="http://schemas.microsoft.com/office/drawing/2014/main" id="{73EE242F-CE6D-FC20-B622-678ECD660537}"/>
                </a:ext>
              </a:extLst>
            </p:cNvPr>
            <p:cNvSpPr/>
            <p:nvPr/>
          </p:nvSpPr>
          <p:spPr>
            <a:xfrm>
              <a:off x="3851372" y="1760635"/>
              <a:ext cx="147637" cy="147637"/>
            </a:xfrm>
            <a:custGeom>
              <a:avLst/>
              <a:gdLst>
                <a:gd name="connsiteX0" fmla="*/ 123825 w 147637"/>
                <a:gd name="connsiteY0" fmla="*/ 45720 h 147637"/>
                <a:gd name="connsiteX1" fmla="*/ 127635 w 147637"/>
                <a:gd name="connsiteY1" fmla="*/ 20003 h 147637"/>
                <a:gd name="connsiteX2" fmla="*/ 102870 w 147637"/>
                <a:gd name="connsiteY2" fmla="*/ 24765 h 147637"/>
                <a:gd name="connsiteX3" fmla="*/ 93345 w 147637"/>
                <a:gd name="connsiteY3" fmla="*/ 0 h 147637"/>
                <a:gd name="connsiteX4" fmla="*/ 74295 w 147637"/>
                <a:gd name="connsiteY4" fmla="*/ 17145 h 147637"/>
                <a:gd name="connsiteX5" fmla="*/ 54292 w 147637"/>
                <a:gd name="connsiteY5" fmla="*/ 0 h 147637"/>
                <a:gd name="connsiteX6" fmla="*/ 45720 w 147637"/>
                <a:gd name="connsiteY6" fmla="*/ 24765 h 147637"/>
                <a:gd name="connsiteX7" fmla="*/ 20002 w 147637"/>
                <a:gd name="connsiteY7" fmla="*/ 20003 h 147637"/>
                <a:gd name="connsiteX8" fmla="*/ 24765 w 147637"/>
                <a:gd name="connsiteY8" fmla="*/ 45720 h 147637"/>
                <a:gd name="connsiteX9" fmla="*/ 0 w 147637"/>
                <a:gd name="connsiteY9" fmla="*/ 54293 h 147637"/>
                <a:gd name="connsiteX10" fmla="*/ 17145 w 147637"/>
                <a:gd name="connsiteY10" fmla="*/ 74295 h 147637"/>
                <a:gd name="connsiteX11" fmla="*/ 0 w 147637"/>
                <a:gd name="connsiteY11" fmla="*/ 93345 h 147637"/>
                <a:gd name="connsiteX12" fmla="*/ 24765 w 147637"/>
                <a:gd name="connsiteY12" fmla="*/ 102870 h 147637"/>
                <a:gd name="connsiteX13" fmla="*/ 20002 w 147637"/>
                <a:gd name="connsiteY13" fmla="*/ 127635 h 147637"/>
                <a:gd name="connsiteX14" fmla="*/ 45720 w 147637"/>
                <a:gd name="connsiteY14" fmla="*/ 123825 h 147637"/>
                <a:gd name="connsiteX15" fmla="*/ 54292 w 147637"/>
                <a:gd name="connsiteY15" fmla="*/ 147638 h 147637"/>
                <a:gd name="connsiteX16" fmla="*/ 74295 w 147637"/>
                <a:gd name="connsiteY16" fmla="*/ 131445 h 147637"/>
                <a:gd name="connsiteX17" fmla="*/ 93345 w 147637"/>
                <a:gd name="connsiteY17" fmla="*/ 147638 h 147637"/>
                <a:gd name="connsiteX18" fmla="*/ 102870 w 147637"/>
                <a:gd name="connsiteY18" fmla="*/ 123825 h 147637"/>
                <a:gd name="connsiteX19" fmla="*/ 127635 w 147637"/>
                <a:gd name="connsiteY19" fmla="*/ 127635 h 147637"/>
                <a:gd name="connsiteX20" fmla="*/ 123825 w 147637"/>
                <a:gd name="connsiteY20" fmla="*/ 102870 h 147637"/>
                <a:gd name="connsiteX21" fmla="*/ 147638 w 147637"/>
                <a:gd name="connsiteY21" fmla="*/ 93345 h 147637"/>
                <a:gd name="connsiteX22" fmla="*/ 131445 w 147637"/>
                <a:gd name="connsiteY22" fmla="*/ 74295 h 147637"/>
                <a:gd name="connsiteX23" fmla="*/ 147638 w 147637"/>
                <a:gd name="connsiteY23" fmla="*/ 54293 h 147637"/>
                <a:gd name="connsiteX24" fmla="*/ 115967 w 147637"/>
                <a:gd name="connsiteY24" fmla="*/ 85515 h 147637"/>
                <a:gd name="connsiteX25" fmla="*/ 102689 w 147637"/>
                <a:gd name="connsiteY25" fmla="*/ 90830 h 147637"/>
                <a:gd name="connsiteX26" fmla="*/ 104851 w 147637"/>
                <a:gd name="connsiteY26" fmla="*/ 104880 h 147637"/>
                <a:gd name="connsiteX27" fmla="*/ 90811 w 147637"/>
                <a:gd name="connsiteY27" fmla="*/ 102727 h 147637"/>
                <a:gd name="connsiteX28" fmla="*/ 85506 w 147637"/>
                <a:gd name="connsiteY28" fmla="*/ 116005 h 147637"/>
                <a:gd name="connsiteX29" fmla="*/ 74600 w 147637"/>
                <a:gd name="connsiteY29" fmla="*/ 106728 h 147637"/>
                <a:gd name="connsiteX30" fmla="*/ 63170 w 147637"/>
                <a:gd name="connsiteY30" fmla="*/ 116005 h 147637"/>
                <a:gd name="connsiteX31" fmla="*/ 58407 w 147637"/>
                <a:gd name="connsiteY31" fmla="*/ 102727 h 147637"/>
                <a:gd name="connsiteX32" fmla="*/ 43834 w 147637"/>
                <a:gd name="connsiteY32" fmla="*/ 104889 h 147637"/>
                <a:gd name="connsiteX33" fmla="*/ 46530 w 147637"/>
                <a:gd name="connsiteY33" fmla="*/ 90840 h 147637"/>
                <a:gd name="connsiteX34" fmla="*/ 32728 w 147637"/>
                <a:gd name="connsiteY34" fmla="*/ 85534 h 147637"/>
                <a:gd name="connsiteX35" fmla="*/ 42548 w 147637"/>
                <a:gd name="connsiteY35" fmla="*/ 74628 h 147637"/>
                <a:gd name="connsiteX36" fmla="*/ 32718 w 147637"/>
                <a:gd name="connsiteY36" fmla="*/ 63198 h 147637"/>
                <a:gd name="connsiteX37" fmla="*/ 46530 w 147637"/>
                <a:gd name="connsiteY37" fmla="*/ 58436 h 147637"/>
                <a:gd name="connsiteX38" fmla="*/ 43815 w 147637"/>
                <a:gd name="connsiteY38" fmla="*/ 43777 h 147637"/>
                <a:gd name="connsiteX39" fmla="*/ 58407 w 147637"/>
                <a:gd name="connsiteY39" fmla="*/ 46482 h 147637"/>
                <a:gd name="connsiteX40" fmla="*/ 63170 w 147637"/>
                <a:gd name="connsiteY40" fmla="*/ 32671 h 147637"/>
                <a:gd name="connsiteX41" fmla="*/ 74600 w 147637"/>
                <a:gd name="connsiteY41" fmla="*/ 42501 h 147637"/>
                <a:gd name="connsiteX42" fmla="*/ 85496 w 147637"/>
                <a:gd name="connsiteY42" fmla="*/ 32680 h 147637"/>
                <a:gd name="connsiteX43" fmla="*/ 90811 w 147637"/>
                <a:gd name="connsiteY43" fmla="*/ 46482 h 147637"/>
                <a:gd name="connsiteX44" fmla="*/ 104851 w 147637"/>
                <a:gd name="connsiteY44" fmla="*/ 43777 h 147637"/>
                <a:gd name="connsiteX45" fmla="*/ 102689 w 147637"/>
                <a:gd name="connsiteY45" fmla="*/ 58360 h 147637"/>
                <a:gd name="connsiteX46" fmla="*/ 115967 w 147637"/>
                <a:gd name="connsiteY46" fmla="*/ 63122 h 147637"/>
                <a:gd name="connsiteX47" fmla="*/ 106699 w 147637"/>
                <a:gd name="connsiteY47" fmla="*/ 74552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47637" h="147637">
                  <a:moveTo>
                    <a:pt x="123825" y="45720"/>
                  </a:moveTo>
                  <a:lnTo>
                    <a:pt x="127635" y="20003"/>
                  </a:lnTo>
                  <a:lnTo>
                    <a:pt x="102870" y="24765"/>
                  </a:lnTo>
                  <a:lnTo>
                    <a:pt x="93345" y="0"/>
                  </a:lnTo>
                  <a:lnTo>
                    <a:pt x="74295" y="17145"/>
                  </a:lnTo>
                  <a:lnTo>
                    <a:pt x="54292" y="0"/>
                  </a:lnTo>
                  <a:lnTo>
                    <a:pt x="45720" y="24765"/>
                  </a:lnTo>
                  <a:lnTo>
                    <a:pt x="20002" y="20003"/>
                  </a:lnTo>
                  <a:lnTo>
                    <a:pt x="24765" y="45720"/>
                  </a:lnTo>
                  <a:lnTo>
                    <a:pt x="0" y="54293"/>
                  </a:lnTo>
                  <a:lnTo>
                    <a:pt x="17145" y="74295"/>
                  </a:lnTo>
                  <a:lnTo>
                    <a:pt x="0" y="93345"/>
                  </a:lnTo>
                  <a:lnTo>
                    <a:pt x="24765" y="102870"/>
                  </a:lnTo>
                  <a:lnTo>
                    <a:pt x="20002" y="127635"/>
                  </a:lnTo>
                  <a:lnTo>
                    <a:pt x="45720" y="123825"/>
                  </a:lnTo>
                  <a:lnTo>
                    <a:pt x="54292" y="147638"/>
                  </a:lnTo>
                  <a:lnTo>
                    <a:pt x="74295" y="131445"/>
                  </a:lnTo>
                  <a:lnTo>
                    <a:pt x="93345" y="147638"/>
                  </a:lnTo>
                  <a:lnTo>
                    <a:pt x="102870" y="123825"/>
                  </a:lnTo>
                  <a:lnTo>
                    <a:pt x="127635" y="127635"/>
                  </a:lnTo>
                  <a:lnTo>
                    <a:pt x="123825" y="102870"/>
                  </a:lnTo>
                  <a:lnTo>
                    <a:pt x="147638" y="93345"/>
                  </a:lnTo>
                  <a:lnTo>
                    <a:pt x="131445" y="74295"/>
                  </a:lnTo>
                  <a:lnTo>
                    <a:pt x="147638" y="54293"/>
                  </a:lnTo>
                  <a:close/>
                  <a:moveTo>
                    <a:pt x="115967" y="85515"/>
                  </a:moveTo>
                  <a:lnTo>
                    <a:pt x="102689" y="90830"/>
                  </a:lnTo>
                  <a:lnTo>
                    <a:pt x="104851" y="104880"/>
                  </a:lnTo>
                  <a:lnTo>
                    <a:pt x="90811" y="102727"/>
                  </a:lnTo>
                  <a:lnTo>
                    <a:pt x="85506" y="116005"/>
                  </a:lnTo>
                  <a:lnTo>
                    <a:pt x="74600" y="106728"/>
                  </a:lnTo>
                  <a:lnTo>
                    <a:pt x="63170" y="116005"/>
                  </a:lnTo>
                  <a:lnTo>
                    <a:pt x="58407" y="102727"/>
                  </a:lnTo>
                  <a:lnTo>
                    <a:pt x="43834" y="104889"/>
                  </a:lnTo>
                  <a:lnTo>
                    <a:pt x="46530" y="90840"/>
                  </a:lnTo>
                  <a:lnTo>
                    <a:pt x="32728" y="85534"/>
                  </a:lnTo>
                  <a:lnTo>
                    <a:pt x="42548" y="74628"/>
                  </a:lnTo>
                  <a:lnTo>
                    <a:pt x="32718" y="63198"/>
                  </a:lnTo>
                  <a:lnTo>
                    <a:pt x="46530" y="58436"/>
                  </a:lnTo>
                  <a:lnTo>
                    <a:pt x="43815" y="43777"/>
                  </a:lnTo>
                  <a:lnTo>
                    <a:pt x="58407" y="46482"/>
                  </a:lnTo>
                  <a:lnTo>
                    <a:pt x="63170" y="32671"/>
                  </a:lnTo>
                  <a:lnTo>
                    <a:pt x="74600" y="42501"/>
                  </a:lnTo>
                  <a:lnTo>
                    <a:pt x="85496" y="32680"/>
                  </a:lnTo>
                  <a:lnTo>
                    <a:pt x="90811" y="46482"/>
                  </a:lnTo>
                  <a:lnTo>
                    <a:pt x="104851" y="43777"/>
                  </a:lnTo>
                  <a:lnTo>
                    <a:pt x="102689" y="58360"/>
                  </a:lnTo>
                  <a:lnTo>
                    <a:pt x="115967" y="63122"/>
                  </a:lnTo>
                  <a:lnTo>
                    <a:pt x="106699" y="74552"/>
                  </a:lnTo>
                  <a:close/>
                </a:path>
              </a:pathLst>
            </a:custGeom>
            <a:solidFill>
              <a:srgbClr val="60BA47"/>
            </a:solidFill>
            <a:ln w="9525" cap="flat">
              <a:noFill/>
              <a:prstDash val="solid"/>
              <a:miter/>
            </a:ln>
          </p:spPr>
          <p:txBody>
            <a:bodyPr rtlCol="0" anchor="ctr"/>
            <a:lstStyle/>
            <a:p>
              <a:endParaRPr lang="en-GB"/>
            </a:p>
          </p:txBody>
        </p:sp>
      </p:grpSp>
      <p:grpSp>
        <p:nvGrpSpPr>
          <p:cNvPr id="23" name="Grafika 21" descr="Otwarta dłoń z rośliną kontur">
            <a:extLst>
              <a:ext uri="{FF2B5EF4-FFF2-40B4-BE49-F238E27FC236}">
                <a16:creationId xmlns:a16="http://schemas.microsoft.com/office/drawing/2014/main" id="{6F1B9300-CDE5-3DA4-6C4F-6BF726876A39}"/>
              </a:ext>
            </a:extLst>
          </p:cNvPr>
          <p:cNvGrpSpPr/>
          <p:nvPr/>
        </p:nvGrpSpPr>
        <p:grpSpPr>
          <a:xfrm>
            <a:off x="8934050" y="1347801"/>
            <a:ext cx="857676" cy="638627"/>
            <a:chOff x="8257587" y="1422567"/>
            <a:chExt cx="857676" cy="638627"/>
          </a:xfrm>
          <a:solidFill>
            <a:srgbClr val="000000"/>
          </a:solidFill>
        </p:grpSpPr>
        <p:sp>
          <p:nvSpPr>
            <p:cNvPr id="24" name="Dowolny kształt: kształt 23">
              <a:extLst>
                <a:ext uri="{FF2B5EF4-FFF2-40B4-BE49-F238E27FC236}">
                  <a16:creationId xmlns:a16="http://schemas.microsoft.com/office/drawing/2014/main" id="{5B7424DF-D9C2-B6F4-D354-E7EB88157D24}"/>
                </a:ext>
              </a:extLst>
            </p:cNvPr>
            <p:cNvSpPr/>
            <p:nvPr/>
          </p:nvSpPr>
          <p:spPr>
            <a:xfrm>
              <a:off x="8257587" y="1766131"/>
              <a:ext cx="600501" cy="161239"/>
            </a:xfrm>
            <a:custGeom>
              <a:avLst/>
              <a:gdLst>
                <a:gd name="connsiteX0" fmla="*/ 324277 w 600501"/>
                <a:gd name="connsiteY0" fmla="*/ 19050 h 161239"/>
                <a:gd name="connsiteX1" fmla="*/ 552877 w 600501"/>
                <a:gd name="connsiteY1" fmla="*/ 19050 h 161239"/>
                <a:gd name="connsiteX2" fmla="*/ 581452 w 600501"/>
                <a:gd name="connsiteY2" fmla="*/ 47625 h 161239"/>
                <a:gd name="connsiteX3" fmla="*/ 552877 w 600501"/>
                <a:gd name="connsiteY3" fmla="*/ 76200 h 161239"/>
                <a:gd name="connsiteX4" fmla="*/ 381427 w 600501"/>
                <a:gd name="connsiteY4" fmla="*/ 76200 h 161239"/>
                <a:gd name="connsiteX5" fmla="*/ 371902 w 600501"/>
                <a:gd name="connsiteY5" fmla="*/ 85725 h 161239"/>
                <a:gd name="connsiteX6" fmla="*/ 381427 w 600501"/>
                <a:gd name="connsiteY6" fmla="*/ 95250 h 161239"/>
                <a:gd name="connsiteX7" fmla="*/ 552877 w 600501"/>
                <a:gd name="connsiteY7" fmla="*/ 95250 h 161239"/>
                <a:gd name="connsiteX8" fmla="*/ 600502 w 600501"/>
                <a:gd name="connsiteY8" fmla="*/ 47625 h 161239"/>
                <a:gd name="connsiteX9" fmla="*/ 552877 w 600501"/>
                <a:gd name="connsiteY9" fmla="*/ 0 h 161239"/>
                <a:gd name="connsiteX10" fmla="*/ 324277 w 600501"/>
                <a:gd name="connsiteY10" fmla="*/ 0 h 161239"/>
                <a:gd name="connsiteX11" fmla="*/ 275376 w 600501"/>
                <a:gd name="connsiteY11" fmla="*/ 13335 h 161239"/>
                <a:gd name="connsiteX12" fmla="*/ 5790 w 600501"/>
                <a:gd name="connsiteY12" fmla="*/ 142951 h 161239"/>
                <a:gd name="connsiteX13" fmla="*/ 767 w 600501"/>
                <a:gd name="connsiteY13" fmla="*/ 155450 h 161239"/>
                <a:gd name="connsiteX14" fmla="*/ 13265 w 600501"/>
                <a:gd name="connsiteY14" fmla="*/ 160473 h 161239"/>
                <a:gd name="connsiteX15" fmla="*/ 14048 w 600501"/>
                <a:gd name="connsiteY15" fmla="*/ 160096 h 161239"/>
                <a:gd name="connsiteX16" fmla="*/ 284205 w 600501"/>
                <a:gd name="connsiteY16" fmla="*/ 30175 h 161239"/>
                <a:gd name="connsiteX17" fmla="*/ 324277 w 600501"/>
                <a:gd name="connsiteY17" fmla="*/ 19050 h 16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501" h="161239">
                  <a:moveTo>
                    <a:pt x="324277" y="19050"/>
                  </a:moveTo>
                  <a:lnTo>
                    <a:pt x="552877" y="19050"/>
                  </a:lnTo>
                  <a:cubicBezTo>
                    <a:pt x="568659" y="19050"/>
                    <a:pt x="581452" y="31843"/>
                    <a:pt x="581452" y="47625"/>
                  </a:cubicBezTo>
                  <a:cubicBezTo>
                    <a:pt x="581452" y="63407"/>
                    <a:pt x="568659" y="76200"/>
                    <a:pt x="552877" y="76200"/>
                  </a:cubicBezTo>
                  <a:lnTo>
                    <a:pt x="381427" y="76200"/>
                  </a:lnTo>
                  <a:cubicBezTo>
                    <a:pt x="376166" y="76200"/>
                    <a:pt x="371902" y="80464"/>
                    <a:pt x="371902" y="85725"/>
                  </a:cubicBezTo>
                  <a:cubicBezTo>
                    <a:pt x="371902" y="90986"/>
                    <a:pt x="376166" y="95250"/>
                    <a:pt x="381427" y="95250"/>
                  </a:cubicBezTo>
                  <a:lnTo>
                    <a:pt x="552877" y="95250"/>
                  </a:lnTo>
                  <a:cubicBezTo>
                    <a:pt x="579179" y="95250"/>
                    <a:pt x="600502" y="73927"/>
                    <a:pt x="600502" y="47625"/>
                  </a:cubicBezTo>
                  <a:cubicBezTo>
                    <a:pt x="600502" y="21323"/>
                    <a:pt x="579179" y="0"/>
                    <a:pt x="552877" y="0"/>
                  </a:cubicBezTo>
                  <a:lnTo>
                    <a:pt x="324277" y="0"/>
                  </a:lnTo>
                  <a:cubicBezTo>
                    <a:pt x="307098" y="143"/>
                    <a:pt x="290249" y="4738"/>
                    <a:pt x="275376" y="13335"/>
                  </a:cubicBezTo>
                  <a:lnTo>
                    <a:pt x="5790" y="142951"/>
                  </a:lnTo>
                  <a:cubicBezTo>
                    <a:pt x="951" y="145015"/>
                    <a:pt x="-1298" y="150611"/>
                    <a:pt x="767" y="155450"/>
                  </a:cubicBezTo>
                  <a:cubicBezTo>
                    <a:pt x="2831" y="160289"/>
                    <a:pt x="8427" y="162538"/>
                    <a:pt x="13265" y="160473"/>
                  </a:cubicBezTo>
                  <a:cubicBezTo>
                    <a:pt x="13532" y="160359"/>
                    <a:pt x="13793" y="160233"/>
                    <a:pt x="14048" y="160096"/>
                  </a:cubicBezTo>
                  <a:lnTo>
                    <a:pt x="284205" y="30175"/>
                  </a:lnTo>
                  <a:cubicBezTo>
                    <a:pt x="296351" y="23006"/>
                    <a:pt x="310173" y="19168"/>
                    <a:pt x="324277" y="19050"/>
                  </a:cubicBezTo>
                  <a:close/>
                </a:path>
              </a:pathLst>
            </a:custGeom>
            <a:solidFill>
              <a:srgbClr val="000000"/>
            </a:solidFill>
            <a:ln w="9525" cap="flat">
              <a:noFill/>
              <a:prstDash val="solid"/>
              <a:miter/>
            </a:ln>
          </p:spPr>
          <p:txBody>
            <a:bodyPr rtlCol="0" anchor="ctr"/>
            <a:lstStyle/>
            <a:p>
              <a:endParaRPr lang="en-GB"/>
            </a:p>
          </p:txBody>
        </p:sp>
        <p:sp>
          <p:nvSpPr>
            <p:cNvPr id="25" name="Dowolny kształt: kształt 24">
              <a:extLst>
                <a:ext uri="{FF2B5EF4-FFF2-40B4-BE49-F238E27FC236}">
                  <a16:creationId xmlns:a16="http://schemas.microsoft.com/office/drawing/2014/main" id="{07C7E482-23B6-3460-BB76-2CC330A18114}"/>
                </a:ext>
              </a:extLst>
            </p:cNvPr>
            <p:cNvSpPr/>
            <p:nvPr/>
          </p:nvSpPr>
          <p:spPr>
            <a:xfrm>
              <a:off x="8390690" y="1688949"/>
              <a:ext cx="724573" cy="372244"/>
            </a:xfrm>
            <a:custGeom>
              <a:avLst/>
              <a:gdLst>
                <a:gd name="connsiteX0" fmla="*/ 676948 w 724573"/>
                <a:gd name="connsiteY0" fmla="*/ 10 h 372244"/>
                <a:gd name="connsiteX1" fmla="*/ 652183 w 724573"/>
                <a:gd name="connsiteY1" fmla="*/ 6982 h 372244"/>
                <a:gd name="connsiteX2" fmla="*/ 489306 w 724573"/>
                <a:gd name="connsiteY2" fmla="*/ 100327 h 372244"/>
                <a:gd name="connsiteX3" fmla="*/ 485791 w 724573"/>
                <a:gd name="connsiteY3" fmla="*/ 113367 h 372244"/>
                <a:gd name="connsiteX4" fmla="*/ 498831 w 724573"/>
                <a:gd name="connsiteY4" fmla="*/ 116882 h 372244"/>
                <a:gd name="connsiteX5" fmla="*/ 662261 w 724573"/>
                <a:gd name="connsiteY5" fmla="*/ 23175 h 372244"/>
                <a:gd name="connsiteX6" fmla="*/ 676948 w 724573"/>
                <a:gd name="connsiteY6" fmla="*/ 19060 h 372244"/>
                <a:gd name="connsiteX7" fmla="*/ 705523 w 724573"/>
                <a:gd name="connsiteY7" fmla="*/ 47635 h 372244"/>
                <a:gd name="connsiteX8" fmla="*/ 695465 w 724573"/>
                <a:gd name="connsiteY8" fmla="*/ 69942 h 372244"/>
                <a:gd name="connsiteX9" fmla="*/ 434232 w 724573"/>
                <a:gd name="connsiteY9" fmla="*/ 260928 h 372244"/>
                <a:gd name="connsiteX10" fmla="*/ 416916 w 724573"/>
                <a:gd name="connsiteY10" fmla="*/ 266805 h 372244"/>
                <a:gd name="connsiteX11" fmla="*/ 238798 w 724573"/>
                <a:gd name="connsiteY11" fmla="*/ 266805 h 372244"/>
                <a:gd name="connsiteX12" fmla="*/ 3445 w 724573"/>
                <a:gd name="connsiteY12" fmla="*/ 355388 h 372244"/>
                <a:gd name="connsiteX13" fmla="*/ 2194 w 724573"/>
                <a:gd name="connsiteY13" fmla="*/ 368800 h 372244"/>
                <a:gd name="connsiteX14" fmla="*/ 15606 w 724573"/>
                <a:gd name="connsiteY14" fmla="*/ 370051 h 372244"/>
                <a:gd name="connsiteX15" fmla="*/ 16866 w 724573"/>
                <a:gd name="connsiteY15" fmla="*/ 368789 h 372244"/>
                <a:gd name="connsiteX16" fmla="*/ 238798 w 724573"/>
                <a:gd name="connsiteY16" fmla="*/ 285855 h 372244"/>
                <a:gd name="connsiteX17" fmla="*/ 416916 w 724573"/>
                <a:gd name="connsiteY17" fmla="*/ 285855 h 372244"/>
                <a:gd name="connsiteX18" fmla="*/ 445377 w 724573"/>
                <a:gd name="connsiteY18" fmla="*/ 276330 h 372244"/>
                <a:gd name="connsiteX19" fmla="*/ 707324 w 724573"/>
                <a:gd name="connsiteY19" fmla="*/ 84878 h 372244"/>
                <a:gd name="connsiteX20" fmla="*/ 708448 w 724573"/>
                <a:gd name="connsiteY20" fmla="*/ 83925 h 372244"/>
                <a:gd name="connsiteX21" fmla="*/ 724573 w 724573"/>
                <a:gd name="connsiteY21" fmla="*/ 47644 h 372244"/>
                <a:gd name="connsiteX22" fmla="*/ 676948 w 724573"/>
                <a:gd name="connsiteY22" fmla="*/ 10 h 372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4573" h="372244">
                  <a:moveTo>
                    <a:pt x="676948" y="10"/>
                  </a:moveTo>
                  <a:cubicBezTo>
                    <a:pt x="668184" y="-175"/>
                    <a:pt x="659564" y="2253"/>
                    <a:pt x="652183" y="6982"/>
                  </a:cubicBezTo>
                  <a:lnTo>
                    <a:pt x="489306" y="100327"/>
                  </a:lnTo>
                  <a:cubicBezTo>
                    <a:pt x="484735" y="102957"/>
                    <a:pt x="483161" y="108796"/>
                    <a:pt x="485791" y="113367"/>
                  </a:cubicBezTo>
                  <a:cubicBezTo>
                    <a:pt x="488421" y="117938"/>
                    <a:pt x="494260" y="119511"/>
                    <a:pt x="498831" y="116882"/>
                  </a:cubicBezTo>
                  <a:lnTo>
                    <a:pt x="662261" y="23175"/>
                  </a:lnTo>
                  <a:cubicBezTo>
                    <a:pt x="666628" y="20349"/>
                    <a:pt x="671749" y="18915"/>
                    <a:pt x="676948" y="19060"/>
                  </a:cubicBezTo>
                  <a:cubicBezTo>
                    <a:pt x="692730" y="19060"/>
                    <a:pt x="705523" y="31853"/>
                    <a:pt x="705523" y="47635"/>
                  </a:cubicBezTo>
                  <a:cubicBezTo>
                    <a:pt x="705145" y="56083"/>
                    <a:pt x="701546" y="64065"/>
                    <a:pt x="695465" y="69942"/>
                  </a:cubicBezTo>
                  <a:lnTo>
                    <a:pt x="434232" y="260928"/>
                  </a:lnTo>
                  <a:cubicBezTo>
                    <a:pt x="429243" y="264699"/>
                    <a:pt x="423170" y="266760"/>
                    <a:pt x="416916" y="266805"/>
                  </a:cubicBezTo>
                  <a:lnTo>
                    <a:pt x="238798" y="266805"/>
                  </a:lnTo>
                  <a:cubicBezTo>
                    <a:pt x="141377" y="266805"/>
                    <a:pt x="62186" y="296590"/>
                    <a:pt x="3445" y="355388"/>
                  </a:cubicBezTo>
                  <a:cubicBezTo>
                    <a:pt x="-604" y="358745"/>
                    <a:pt x="-1165" y="364751"/>
                    <a:pt x="2194" y="368800"/>
                  </a:cubicBezTo>
                  <a:cubicBezTo>
                    <a:pt x="5551" y="372849"/>
                    <a:pt x="11556" y="373410"/>
                    <a:pt x="15606" y="370051"/>
                  </a:cubicBezTo>
                  <a:cubicBezTo>
                    <a:pt x="16064" y="369671"/>
                    <a:pt x="16486" y="369248"/>
                    <a:pt x="16866" y="368789"/>
                  </a:cubicBezTo>
                  <a:cubicBezTo>
                    <a:pt x="71930" y="313744"/>
                    <a:pt x="146587" y="285855"/>
                    <a:pt x="238798" y="285855"/>
                  </a:cubicBezTo>
                  <a:lnTo>
                    <a:pt x="416916" y="285855"/>
                  </a:lnTo>
                  <a:cubicBezTo>
                    <a:pt x="427175" y="285795"/>
                    <a:pt x="437147" y="282458"/>
                    <a:pt x="445377" y="276330"/>
                  </a:cubicBezTo>
                  <a:lnTo>
                    <a:pt x="707324" y="84878"/>
                  </a:lnTo>
                  <a:lnTo>
                    <a:pt x="708448" y="83925"/>
                  </a:lnTo>
                  <a:cubicBezTo>
                    <a:pt x="718438" y="74460"/>
                    <a:pt x="724242" y="61402"/>
                    <a:pt x="724573" y="47644"/>
                  </a:cubicBezTo>
                  <a:cubicBezTo>
                    <a:pt x="724547" y="21352"/>
                    <a:pt x="703241" y="41"/>
                    <a:pt x="676948" y="10"/>
                  </a:cubicBezTo>
                  <a:close/>
                </a:path>
              </a:pathLst>
            </a:custGeom>
            <a:solidFill>
              <a:srgbClr val="0B3A5B"/>
            </a:solidFill>
            <a:ln w="9525" cap="flat">
              <a:noFill/>
              <a:prstDash val="solid"/>
              <a:miter/>
            </a:ln>
          </p:spPr>
          <p:txBody>
            <a:bodyPr rtlCol="0" anchor="ctr"/>
            <a:lstStyle/>
            <a:p>
              <a:endParaRPr lang="en-GB" dirty="0"/>
            </a:p>
          </p:txBody>
        </p:sp>
        <p:sp>
          <p:nvSpPr>
            <p:cNvPr id="26" name="Dowolny kształt: kształt 25">
              <a:extLst>
                <a:ext uri="{FF2B5EF4-FFF2-40B4-BE49-F238E27FC236}">
                  <a16:creationId xmlns:a16="http://schemas.microsoft.com/office/drawing/2014/main" id="{44B83F34-0031-4F0E-886C-AC7D54E40A31}"/>
                </a:ext>
              </a:extLst>
            </p:cNvPr>
            <p:cNvSpPr/>
            <p:nvPr/>
          </p:nvSpPr>
          <p:spPr>
            <a:xfrm>
              <a:off x="8496198" y="1422567"/>
              <a:ext cx="480262" cy="326009"/>
            </a:xfrm>
            <a:custGeom>
              <a:avLst/>
              <a:gdLst>
                <a:gd name="connsiteX0" fmla="*/ 154979 w 480262"/>
                <a:gd name="connsiteY0" fmla="*/ 278060 h 326009"/>
                <a:gd name="connsiteX1" fmla="*/ 171352 w 480262"/>
                <a:gd name="connsiteY1" fmla="*/ 277898 h 326009"/>
                <a:gd name="connsiteX2" fmla="*/ 172133 w 480262"/>
                <a:gd name="connsiteY2" fmla="*/ 278851 h 326009"/>
                <a:gd name="connsiteX3" fmla="*/ 190440 w 480262"/>
                <a:gd name="connsiteY3" fmla="*/ 317799 h 326009"/>
                <a:gd name="connsiteX4" fmla="*/ 190783 w 480262"/>
                <a:gd name="connsiteY4" fmla="*/ 318846 h 326009"/>
                <a:gd name="connsiteX5" fmla="*/ 191288 w 480262"/>
                <a:gd name="connsiteY5" fmla="*/ 320370 h 326009"/>
                <a:gd name="connsiteX6" fmla="*/ 192326 w 480262"/>
                <a:gd name="connsiteY6" fmla="*/ 322075 h 326009"/>
                <a:gd name="connsiteX7" fmla="*/ 193279 w 480262"/>
                <a:gd name="connsiteY7" fmla="*/ 323209 h 326009"/>
                <a:gd name="connsiteX8" fmla="*/ 194936 w 480262"/>
                <a:gd name="connsiteY8" fmla="*/ 324447 h 326009"/>
                <a:gd name="connsiteX9" fmla="*/ 196146 w 480262"/>
                <a:gd name="connsiteY9" fmla="*/ 325171 h 326009"/>
                <a:gd name="connsiteX10" fmla="*/ 198413 w 480262"/>
                <a:gd name="connsiteY10" fmla="*/ 325752 h 326009"/>
                <a:gd name="connsiteX11" fmla="*/ 199441 w 480262"/>
                <a:gd name="connsiteY11" fmla="*/ 326009 h 326009"/>
                <a:gd name="connsiteX12" fmla="*/ 199917 w 480262"/>
                <a:gd name="connsiteY12" fmla="*/ 326009 h 326009"/>
                <a:gd name="connsiteX13" fmla="*/ 201203 w 480262"/>
                <a:gd name="connsiteY13" fmla="*/ 325923 h 326009"/>
                <a:gd name="connsiteX14" fmla="*/ 202261 w 480262"/>
                <a:gd name="connsiteY14" fmla="*/ 325552 h 326009"/>
                <a:gd name="connsiteX15" fmla="*/ 204166 w 480262"/>
                <a:gd name="connsiteY15" fmla="*/ 324895 h 326009"/>
                <a:gd name="connsiteX16" fmla="*/ 205575 w 480262"/>
                <a:gd name="connsiteY16" fmla="*/ 323942 h 326009"/>
                <a:gd name="connsiteX17" fmla="*/ 207957 w 480262"/>
                <a:gd name="connsiteY17" fmla="*/ 321323 h 326009"/>
                <a:gd name="connsiteX18" fmla="*/ 208776 w 480262"/>
                <a:gd name="connsiteY18" fmla="*/ 319656 h 326009"/>
                <a:gd name="connsiteX19" fmla="*/ 209195 w 480262"/>
                <a:gd name="connsiteY19" fmla="*/ 317932 h 326009"/>
                <a:gd name="connsiteX20" fmla="*/ 209452 w 480262"/>
                <a:gd name="connsiteY20" fmla="*/ 316894 h 326009"/>
                <a:gd name="connsiteX21" fmla="*/ 258239 w 480262"/>
                <a:gd name="connsiteY21" fmla="*/ 226701 h 326009"/>
                <a:gd name="connsiteX22" fmla="*/ 298616 w 480262"/>
                <a:gd name="connsiteY22" fmla="*/ 228063 h 326009"/>
                <a:gd name="connsiteX23" fmla="*/ 431013 w 480262"/>
                <a:gd name="connsiteY23" fmla="*/ 184515 h 326009"/>
                <a:gd name="connsiteX24" fmla="*/ 478638 w 480262"/>
                <a:gd name="connsiteY24" fmla="*/ 1635 h 326009"/>
                <a:gd name="connsiteX25" fmla="*/ 446891 w 480262"/>
                <a:gd name="connsiteY25" fmla="*/ 6 h 326009"/>
                <a:gd name="connsiteX26" fmla="*/ 297663 w 480262"/>
                <a:gd name="connsiteY26" fmla="*/ 49260 h 326009"/>
                <a:gd name="connsiteX27" fmla="*/ 247847 w 480262"/>
                <a:gd name="connsiteY27" fmla="*/ 210699 h 326009"/>
                <a:gd name="connsiteX28" fmla="*/ 196555 w 480262"/>
                <a:gd name="connsiteY28" fmla="*/ 279194 h 326009"/>
                <a:gd name="connsiteX29" fmla="*/ 186792 w 480262"/>
                <a:gd name="connsiteY29" fmla="*/ 266544 h 326009"/>
                <a:gd name="connsiteX30" fmla="*/ 183477 w 480262"/>
                <a:gd name="connsiteY30" fmla="*/ 262525 h 326009"/>
                <a:gd name="connsiteX31" fmla="*/ 150968 w 480262"/>
                <a:gd name="connsiteY31" fmla="*/ 126413 h 326009"/>
                <a:gd name="connsiteX32" fmla="*/ 35716 w 480262"/>
                <a:gd name="connsiteY32" fmla="*/ 85036 h 326009"/>
                <a:gd name="connsiteX33" fmla="*/ 1426 w 480262"/>
                <a:gd name="connsiteY33" fmla="*/ 87360 h 326009"/>
                <a:gd name="connsiteX34" fmla="*/ 40478 w 480262"/>
                <a:gd name="connsiteY34" fmla="*/ 236903 h 326009"/>
                <a:gd name="connsiteX35" fmla="*/ 154979 w 480262"/>
                <a:gd name="connsiteY35" fmla="*/ 278060 h 326009"/>
                <a:gd name="connsiteX36" fmla="*/ 311065 w 480262"/>
                <a:gd name="connsiteY36" fmla="*/ 62795 h 326009"/>
                <a:gd name="connsiteX37" fmla="*/ 446825 w 480262"/>
                <a:gd name="connsiteY37" fmla="*/ 19123 h 326009"/>
                <a:gd name="connsiteX38" fmla="*/ 460826 w 480262"/>
                <a:gd name="connsiteY38" fmla="*/ 19437 h 326009"/>
                <a:gd name="connsiteX39" fmla="*/ 417459 w 480262"/>
                <a:gd name="connsiteY39" fmla="*/ 171123 h 326009"/>
                <a:gd name="connsiteX40" fmla="*/ 298520 w 480262"/>
                <a:gd name="connsiteY40" fmla="*/ 209080 h 326009"/>
                <a:gd name="connsiteX41" fmla="*/ 281375 w 480262"/>
                <a:gd name="connsiteY41" fmla="*/ 208756 h 326009"/>
                <a:gd name="connsiteX42" fmla="*/ 367681 w 480262"/>
                <a:gd name="connsiteY42" fmla="*/ 130318 h 326009"/>
                <a:gd name="connsiteX43" fmla="*/ 371401 w 480262"/>
                <a:gd name="connsiteY43" fmla="*/ 117369 h 326009"/>
                <a:gd name="connsiteX44" fmla="*/ 358452 w 480262"/>
                <a:gd name="connsiteY44" fmla="*/ 113649 h 326009"/>
                <a:gd name="connsiteX45" fmla="*/ 267374 w 480262"/>
                <a:gd name="connsiteY45" fmla="*/ 195821 h 326009"/>
                <a:gd name="connsiteX46" fmla="*/ 311065 w 480262"/>
                <a:gd name="connsiteY46" fmla="*/ 62786 h 326009"/>
                <a:gd name="connsiteX47" fmla="*/ 19209 w 480262"/>
                <a:gd name="connsiteY47" fmla="*/ 104705 h 326009"/>
                <a:gd name="connsiteX48" fmla="*/ 35649 w 480262"/>
                <a:gd name="connsiteY48" fmla="*/ 104153 h 326009"/>
                <a:gd name="connsiteX49" fmla="*/ 136614 w 480262"/>
                <a:gd name="connsiteY49" fmla="*/ 139043 h 326009"/>
                <a:gd name="connsiteX50" fmla="*/ 165304 w 480262"/>
                <a:gd name="connsiteY50" fmla="*/ 246466 h 326009"/>
                <a:gd name="connsiteX51" fmla="*/ 92742 w 480262"/>
                <a:gd name="connsiteY51" fmla="*/ 168761 h 326009"/>
                <a:gd name="connsiteX52" fmla="*/ 79455 w 480262"/>
                <a:gd name="connsiteY52" fmla="*/ 170980 h 326009"/>
                <a:gd name="connsiteX53" fmla="*/ 81674 w 480262"/>
                <a:gd name="connsiteY53" fmla="*/ 184268 h 326009"/>
                <a:gd name="connsiteX54" fmla="*/ 150654 w 480262"/>
                <a:gd name="connsiteY54" fmla="*/ 258982 h 326009"/>
                <a:gd name="connsiteX55" fmla="*/ 53566 w 480262"/>
                <a:gd name="connsiteY55" fmla="*/ 223158 h 326009"/>
                <a:gd name="connsiteX56" fmla="*/ 19209 w 480262"/>
                <a:gd name="connsiteY56" fmla="*/ 104696 h 32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0262" h="326009">
                  <a:moveTo>
                    <a:pt x="154979" y="278060"/>
                  </a:moveTo>
                  <a:cubicBezTo>
                    <a:pt x="160846" y="278060"/>
                    <a:pt x="166237" y="277965"/>
                    <a:pt x="171352" y="277898"/>
                  </a:cubicBezTo>
                  <a:lnTo>
                    <a:pt x="172133" y="278851"/>
                  </a:lnTo>
                  <a:cubicBezTo>
                    <a:pt x="182464" y="289390"/>
                    <a:pt x="188917" y="303120"/>
                    <a:pt x="190440" y="317799"/>
                  </a:cubicBezTo>
                  <a:cubicBezTo>
                    <a:pt x="190530" y="318156"/>
                    <a:pt x="190645" y="318505"/>
                    <a:pt x="190783" y="318846"/>
                  </a:cubicBezTo>
                  <a:cubicBezTo>
                    <a:pt x="190913" y="319366"/>
                    <a:pt x="191081" y="319876"/>
                    <a:pt x="191288" y="320370"/>
                  </a:cubicBezTo>
                  <a:cubicBezTo>
                    <a:pt x="191573" y="320974"/>
                    <a:pt x="191920" y="321546"/>
                    <a:pt x="192326" y="322075"/>
                  </a:cubicBezTo>
                  <a:cubicBezTo>
                    <a:pt x="192608" y="322481"/>
                    <a:pt x="192927" y="322861"/>
                    <a:pt x="193279" y="323209"/>
                  </a:cubicBezTo>
                  <a:cubicBezTo>
                    <a:pt x="193779" y="323688"/>
                    <a:pt x="194335" y="324104"/>
                    <a:pt x="194936" y="324447"/>
                  </a:cubicBezTo>
                  <a:cubicBezTo>
                    <a:pt x="195319" y="324721"/>
                    <a:pt x="195724" y="324963"/>
                    <a:pt x="196146" y="325171"/>
                  </a:cubicBezTo>
                  <a:cubicBezTo>
                    <a:pt x="196874" y="325457"/>
                    <a:pt x="197636" y="325652"/>
                    <a:pt x="198413" y="325752"/>
                  </a:cubicBezTo>
                  <a:cubicBezTo>
                    <a:pt x="198751" y="325856"/>
                    <a:pt x="199095" y="325941"/>
                    <a:pt x="199441" y="326009"/>
                  </a:cubicBezTo>
                  <a:lnTo>
                    <a:pt x="199917" y="326009"/>
                  </a:lnTo>
                  <a:cubicBezTo>
                    <a:pt x="200347" y="326009"/>
                    <a:pt x="200777" y="325980"/>
                    <a:pt x="201203" y="325923"/>
                  </a:cubicBezTo>
                  <a:cubicBezTo>
                    <a:pt x="201563" y="325821"/>
                    <a:pt x="201916" y="325697"/>
                    <a:pt x="202261" y="325552"/>
                  </a:cubicBezTo>
                  <a:cubicBezTo>
                    <a:pt x="202919" y="325406"/>
                    <a:pt x="203558" y="325185"/>
                    <a:pt x="204166" y="324895"/>
                  </a:cubicBezTo>
                  <a:cubicBezTo>
                    <a:pt x="204664" y="324620"/>
                    <a:pt x="205135" y="324302"/>
                    <a:pt x="205575" y="323942"/>
                  </a:cubicBezTo>
                  <a:cubicBezTo>
                    <a:pt x="206548" y="323251"/>
                    <a:pt x="207360" y="322357"/>
                    <a:pt x="207957" y="321323"/>
                  </a:cubicBezTo>
                  <a:cubicBezTo>
                    <a:pt x="208284" y="320796"/>
                    <a:pt x="208559" y="320237"/>
                    <a:pt x="208776" y="319656"/>
                  </a:cubicBezTo>
                  <a:cubicBezTo>
                    <a:pt x="208973" y="319097"/>
                    <a:pt x="209114" y="318520"/>
                    <a:pt x="209195" y="317932"/>
                  </a:cubicBezTo>
                  <a:cubicBezTo>
                    <a:pt x="209304" y="317592"/>
                    <a:pt x="209390" y="317245"/>
                    <a:pt x="209452" y="316894"/>
                  </a:cubicBezTo>
                  <a:cubicBezTo>
                    <a:pt x="210073" y="280683"/>
                    <a:pt x="228272" y="247038"/>
                    <a:pt x="258239" y="226701"/>
                  </a:cubicBezTo>
                  <a:cubicBezTo>
                    <a:pt x="269536" y="227244"/>
                    <a:pt x="283395" y="228063"/>
                    <a:pt x="298616" y="228063"/>
                  </a:cubicBezTo>
                  <a:cubicBezTo>
                    <a:pt x="341049" y="228063"/>
                    <a:pt x="393989" y="221634"/>
                    <a:pt x="431013" y="184515"/>
                  </a:cubicBezTo>
                  <a:cubicBezTo>
                    <a:pt x="493878" y="119745"/>
                    <a:pt x="478638" y="1635"/>
                    <a:pt x="478638" y="1635"/>
                  </a:cubicBezTo>
                  <a:cubicBezTo>
                    <a:pt x="468097" y="478"/>
                    <a:pt x="457496" y="-66"/>
                    <a:pt x="446891" y="6"/>
                  </a:cubicBezTo>
                  <a:cubicBezTo>
                    <a:pt x="407391" y="6"/>
                    <a:pt x="340002" y="6922"/>
                    <a:pt x="297663" y="49260"/>
                  </a:cubicBezTo>
                  <a:cubicBezTo>
                    <a:pt x="253848" y="94190"/>
                    <a:pt x="247971" y="167761"/>
                    <a:pt x="247847" y="210699"/>
                  </a:cubicBezTo>
                  <a:cubicBezTo>
                    <a:pt x="223751" y="227340"/>
                    <a:pt x="205742" y="251388"/>
                    <a:pt x="196555" y="279194"/>
                  </a:cubicBezTo>
                  <a:cubicBezTo>
                    <a:pt x="193546" y="274793"/>
                    <a:pt x="190287" y="270570"/>
                    <a:pt x="186792" y="266544"/>
                  </a:cubicBezTo>
                  <a:cubicBezTo>
                    <a:pt x="185697" y="265230"/>
                    <a:pt x="184582" y="263887"/>
                    <a:pt x="183477" y="262525"/>
                  </a:cubicBezTo>
                  <a:cubicBezTo>
                    <a:pt x="185820" y="227349"/>
                    <a:pt x="189335" y="170132"/>
                    <a:pt x="150968" y="126413"/>
                  </a:cubicBezTo>
                  <a:cubicBezTo>
                    <a:pt x="120393" y="91551"/>
                    <a:pt x="69501" y="85036"/>
                    <a:pt x="35716" y="85036"/>
                  </a:cubicBezTo>
                  <a:cubicBezTo>
                    <a:pt x="24244" y="84964"/>
                    <a:pt x="12783" y="85741"/>
                    <a:pt x="1426" y="87360"/>
                  </a:cubicBezTo>
                  <a:cubicBezTo>
                    <a:pt x="1426" y="87360"/>
                    <a:pt x="-11499" y="187516"/>
                    <a:pt x="40478" y="236903"/>
                  </a:cubicBezTo>
                  <a:cubicBezTo>
                    <a:pt x="79798" y="274384"/>
                    <a:pt x="122508" y="278060"/>
                    <a:pt x="154979" y="278060"/>
                  </a:cubicBezTo>
                  <a:close/>
                  <a:moveTo>
                    <a:pt x="311065" y="62795"/>
                  </a:moveTo>
                  <a:cubicBezTo>
                    <a:pt x="349060" y="24800"/>
                    <a:pt x="412430" y="19123"/>
                    <a:pt x="446825" y="19123"/>
                  </a:cubicBezTo>
                  <a:cubicBezTo>
                    <a:pt x="452063" y="19123"/>
                    <a:pt x="456788" y="19256"/>
                    <a:pt x="460826" y="19437"/>
                  </a:cubicBezTo>
                  <a:cubicBezTo>
                    <a:pt x="462303" y="51575"/>
                    <a:pt x="460550" y="126727"/>
                    <a:pt x="417459" y="171123"/>
                  </a:cubicBezTo>
                  <a:cubicBezTo>
                    <a:pt x="391608" y="197021"/>
                    <a:pt x="353813" y="209080"/>
                    <a:pt x="298520" y="209080"/>
                  </a:cubicBezTo>
                  <a:cubicBezTo>
                    <a:pt x="292548" y="209080"/>
                    <a:pt x="286833" y="208947"/>
                    <a:pt x="281375" y="208756"/>
                  </a:cubicBezTo>
                  <a:cubicBezTo>
                    <a:pt x="315303" y="169170"/>
                    <a:pt x="342992" y="143986"/>
                    <a:pt x="367681" y="130318"/>
                  </a:cubicBezTo>
                  <a:cubicBezTo>
                    <a:pt x="372284" y="127769"/>
                    <a:pt x="373950" y="121971"/>
                    <a:pt x="371401" y="117369"/>
                  </a:cubicBezTo>
                  <a:cubicBezTo>
                    <a:pt x="368852" y="112765"/>
                    <a:pt x="363055" y="111100"/>
                    <a:pt x="358452" y="113649"/>
                  </a:cubicBezTo>
                  <a:cubicBezTo>
                    <a:pt x="331877" y="128365"/>
                    <a:pt x="302654" y="154750"/>
                    <a:pt x="267374" y="195821"/>
                  </a:cubicBezTo>
                  <a:cubicBezTo>
                    <a:pt x="269669" y="135119"/>
                    <a:pt x="284252" y="90275"/>
                    <a:pt x="311065" y="62786"/>
                  </a:cubicBezTo>
                  <a:close/>
                  <a:moveTo>
                    <a:pt x="19209" y="104705"/>
                  </a:moveTo>
                  <a:cubicBezTo>
                    <a:pt x="23876" y="104381"/>
                    <a:pt x="29458" y="104153"/>
                    <a:pt x="35649" y="104153"/>
                  </a:cubicBezTo>
                  <a:cubicBezTo>
                    <a:pt x="61910" y="104153"/>
                    <a:pt x="109944" y="108677"/>
                    <a:pt x="136614" y="139043"/>
                  </a:cubicBezTo>
                  <a:cubicBezTo>
                    <a:pt x="165189" y="171637"/>
                    <a:pt x="166847" y="213766"/>
                    <a:pt x="165304" y="246466"/>
                  </a:cubicBezTo>
                  <a:cubicBezTo>
                    <a:pt x="146557" y="215971"/>
                    <a:pt x="121883" y="189548"/>
                    <a:pt x="92742" y="168761"/>
                  </a:cubicBezTo>
                  <a:cubicBezTo>
                    <a:pt x="88460" y="165704"/>
                    <a:pt x="82511" y="166698"/>
                    <a:pt x="79455" y="170980"/>
                  </a:cubicBezTo>
                  <a:cubicBezTo>
                    <a:pt x="76398" y="175263"/>
                    <a:pt x="77392" y="181211"/>
                    <a:pt x="81674" y="184268"/>
                  </a:cubicBezTo>
                  <a:cubicBezTo>
                    <a:pt x="109516" y="204215"/>
                    <a:pt x="132989" y="229639"/>
                    <a:pt x="150654" y="258982"/>
                  </a:cubicBezTo>
                  <a:cubicBezTo>
                    <a:pt x="118841" y="258582"/>
                    <a:pt x="85284" y="253267"/>
                    <a:pt x="53566" y="223158"/>
                  </a:cubicBezTo>
                  <a:cubicBezTo>
                    <a:pt x="20181" y="191449"/>
                    <a:pt x="18142" y="132261"/>
                    <a:pt x="19209" y="104696"/>
                  </a:cubicBezTo>
                  <a:close/>
                </a:path>
              </a:pathLst>
            </a:custGeom>
            <a:solidFill>
              <a:srgbClr val="60BA47"/>
            </a:solidFill>
            <a:ln w="9525" cap="flat">
              <a:noFill/>
              <a:prstDash val="solid"/>
              <a:miter/>
            </a:ln>
          </p:spPr>
          <p:txBody>
            <a:bodyPr rtlCol="0" anchor="ctr"/>
            <a:lstStyle/>
            <a:p>
              <a:endParaRPr lang="en-GB" dirty="0"/>
            </a:p>
          </p:txBody>
        </p:sp>
      </p:grpSp>
      <p:grpSp>
        <p:nvGrpSpPr>
          <p:cNvPr id="72" name="Group 71">
            <a:extLst>
              <a:ext uri="{FF2B5EF4-FFF2-40B4-BE49-F238E27FC236}">
                <a16:creationId xmlns:a16="http://schemas.microsoft.com/office/drawing/2014/main" id="{F1B1F022-5E2F-687C-55E3-0A8CEADCA693}"/>
              </a:ext>
            </a:extLst>
          </p:cNvPr>
          <p:cNvGrpSpPr/>
          <p:nvPr/>
        </p:nvGrpSpPr>
        <p:grpSpPr>
          <a:xfrm>
            <a:off x="5475837" y="1350863"/>
            <a:ext cx="676288" cy="676171"/>
            <a:chOff x="3258209" y="1217582"/>
            <a:chExt cx="4712093" cy="4711281"/>
          </a:xfrm>
          <a:solidFill>
            <a:srgbClr val="09465E"/>
          </a:solidFill>
        </p:grpSpPr>
        <p:sp>
          <p:nvSpPr>
            <p:cNvPr id="73" name="Freeform 31">
              <a:extLst>
                <a:ext uri="{FF2B5EF4-FFF2-40B4-BE49-F238E27FC236}">
                  <a16:creationId xmlns:a16="http://schemas.microsoft.com/office/drawing/2014/main" id="{9E310D9A-C343-EE25-6B2D-2D0D4B98125C}"/>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60BA47"/>
            </a:solidFill>
            <a:ln w="9514" cap="flat">
              <a:noFill/>
              <a:prstDash val="solid"/>
              <a:miter/>
            </a:ln>
          </p:spPr>
          <p:txBody>
            <a:bodyPr rtlCol="0" anchor="ctr"/>
            <a:lstStyle/>
            <a:p>
              <a:endParaRPr lang="en-GB" noProof="0" dirty="0"/>
            </a:p>
          </p:txBody>
        </p:sp>
        <p:sp>
          <p:nvSpPr>
            <p:cNvPr id="74" name="Freeform 32">
              <a:extLst>
                <a:ext uri="{FF2B5EF4-FFF2-40B4-BE49-F238E27FC236}">
                  <a16:creationId xmlns:a16="http://schemas.microsoft.com/office/drawing/2014/main" id="{689D402C-0937-3D0A-F63C-F61DEF0BFF8D}"/>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60BA47"/>
            </a:solidFill>
            <a:ln w="9514" cap="flat">
              <a:noFill/>
              <a:prstDash val="solid"/>
              <a:miter/>
            </a:ln>
          </p:spPr>
          <p:txBody>
            <a:bodyPr rtlCol="0" anchor="ctr"/>
            <a:lstStyle/>
            <a:p>
              <a:endParaRPr lang="en-GB" noProof="0" dirty="0"/>
            </a:p>
          </p:txBody>
        </p:sp>
        <p:grpSp>
          <p:nvGrpSpPr>
            <p:cNvPr id="75" name="Group 74">
              <a:extLst>
                <a:ext uri="{FF2B5EF4-FFF2-40B4-BE49-F238E27FC236}">
                  <a16:creationId xmlns:a16="http://schemas.microsoft.com/office/drawing/2014/main" id="{90A9441B-ADAC-A727-21A6-77725279F60D}"/>
                </a:ext>
              </a:extLst>
            </p:cNvPr>
            <p:cNvGrpSpPr/>
            <p:nvPr/>
          </p:nvGrpSpPr>
          <p:grpSpPr>
            <a:xfrm>
              <a:off x="3258209" y="1217582"/>
              <a:ext cx="4712093" cy="4711281"/>
              <a:chOff x="3258209" y="1217582"/>
              <a:chExt cx="4712093" cy="4711281"/>
            </a:xfrm>
            <a:grpFill/>
          </p:grpSpPr>
          <p:sp>
            <p:nvSpPr>
              <p:cNvPr id="76" name="Freeform 16">
                <a:extLst>
                  <a:ext uri="{FF2B5EF4-FFF2-40B4-BE49-F238E27FC236}">
                    <a16:creationId xmlns:a16="http://schemas.microsoft.com/office/drawing/2014/main" id="{39EF74BF-C7B3-EEE1-5D6F-A1EC49EACC22}"/>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GB" noProof="0" dirty="0"/>
              </a:p>
            </p:txBody>
          </p:sp>
          <p:sp>
            <p:nvSpPr>
              <p:cNvPr id="77" name="Freeform 18">
                <a:extLst>
                  <a:ext uri="{FF2B5EF4-FFF2-40B4-BE49-F238E27FC236}">
                    <a16:creationId xmlns:a16="http://schemas.microsoft.com/office/drawing/2014/main" id="{CCD3F8A7-3086-83B0-161B-4BAEC778290E}"/>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GB" noProof="0" dirty="0"/>
              </a:p>
            </p:txBody>
          </p:sp>
          <p:sp>
            <p:nvSpPr>
              <p:cNvPr id="78" name="Freeform 19">
                <a:extLst>
                  <a:ext uri="{FF2B5EF4-FFF2-40B4-BE49-F238E27FC236}">
                    <a16:creationId xmlns:a16="http://schemas.microsoft.com/office/drawing/2014/main" id="{E2FBDFBC-6F03-186D-3F14-F6374F222295}"/>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GB" noProof="0" dirty="0"/>
              </a:p>
            </p:txBody>
          </p:sp>
          <p:sp>
            <p:nvSpPr>
              <p:cNvPr id="79" name="Freeform 20">
                <a:extLst>
                  <a:ext uri="{FF2B5EF4-FFF2-40B4-BE49-F238E27FC236}">
                    <a16:creationId xmlns:a16="http://schemas.microsoft.com/office/drawing/2014/main" id="{03360667-D789-AE78-C3EF-98CB275ED2FA}"/>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GB" noProof="0" dirty="0"/>
              </a:p>
            </p:txBody>
          </p:sp>
          <p:sp>
            <p:nvSpPr>
              <p:cNvPr id="80" name="Freeform 21">
                <a:extLst>
                  <a:ext uri="{FF2B5EF4-FFF2-40B4-BE49-F238E27FC236}">
                    <a16:creationId xmlns:a16="http://schemas.microsoft.com/office/drawing/2014/main" id="{F54EEC31-958C-FAA7-EF64-A1F128753851}"/>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GB" noProof="0" dirty="0"/>
              </a:p>
            </p:txBody>
          </p:sp>
          <p:sp>
            <p:nvSpPr>
              <p:cNvPr id="81" name="Freeform 22">
                <a:extLst>
                  <a:ext uri="{FF2B5EF4-FFF2-40B4-BE49-F238E27FC236}">
                    <a16:creationId xmlns:a16="http://schemas.microsoft.com/office/drawing/2014/main" id="{F38B125C-1418-72C5-5854-7F1D7B883233}"/>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GB" noProof="0" dirty="0"/>
              </a:p>
            </p:txBody>
          </p:sp>
          <p:sp>
            <p:nvSpPr>
              <p:cNvPr id="82" name="Freeform 23">
                <a:extLst>
                  <a:ext uri="{FF2B5EF4-FFF2-40B4-BE49-F238E27FC236}">
                    <a16:creationId xmlns:a16="http://schemas.microsoft.com/office/drawing/2014/main" id="{60F206AB-61FF-0735-74AE-FF913568135F}"/>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GB" noProof="0" dirty="0"/>
              </a:p>
            </p:txBody>
          </p:sp>
          <p:sp>
            <p:nvSpPr>
              <p:cNvPr id="83" name="Freeform 24">
                <a:extLst>
                  <a:ext uri="{FF2B5EF4-FFF2-40B4-BE49-F238E27FC236}">
                    <a16:creationId xmlns:a16="http://schemas.microsoft.com/office/drawing/2014/main" id="{58D44409-7F6B-55AA-41F8-B8E116E466FF}"/>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GB" noProof="0" dirty="0"/>
              </a:p>
            </p:txBody>
          </p:sp>
          <p:sp>
            <p:nvSpPr>
              <p:cNvPr id="84" name="Freeform 25">
                <a:extLst>
                  <a:ext uri="{FF2B5EF4-FFF2-40B4-BE49-F238E27FC236}">
                    <a16:creationId xmlns:a16="http://schemas.microsoft.com/office/drawing/2014/main" id="{D49CF8BA-FF0A-9ED2-9CC6-ECC71E0B5E7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GB" noProof="0" dirty="0"/>
              </a:p>
            </p:txBody>
          </p:sp>
          <p:sp>
            <p:nvSpPr>
              <p:cNvPr id="85" name="Freeform 26">
                <a:extLst>
                  <a:ext uri="{FF2B5EF4-FFF2-40B4-BE49-F238E27FC236}">
                    <a16:creationId xmlns:a16="http://schemas.microsoft.com/office/drawing/2014/main" id="{73CB1FE9-1707-ED90-C8D2-04A349443B4C}"/>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GB" noProof="0" dirty="0"/>
              </a:p>
            </p:txBody>
          </p:sp>
          <p:sp>
            <p:nvSpPr>
              <p:cNvPr id="86" name="Freeform 27">
                <a:extLst>
                  <a:ext uri="{FF2B5EF4-FFF2-40B4-BE49-F238E27FC236}">
                    <a16:creationId xmlns:a16="http://schemas.microsoft.com/office/drawing/2014/main" id="{08C1EBE1-2C69-F104-3147-A2C51B1DBC0C}"/>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GB" noProof="0" dirty="0"/>
              </a:p>
            </p:txBody>
          </p:sp>
          <p:sp>
            <p:nvSpPr>
              <p:cNvPr id="87" name="Freeform 28">
                <a:extLst>
                  <a:ext uri="{FF2B5EF4-FFF2-40B4-BE49-F238E27FC236}">
                    <a16:creationId xmlns:a16="http://schemas.microsoft.com/office/drawing/2014/main" id="{C21DE01D-38AD-7C6A-2339-442AA84246A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GB" noProof="0" dirty="0"/>
              </a:p>
            </p:txBody>
          </p:sp>
          <p:sp>
            <p:nvSpPr>
              <p:cNvPr id="88" name="Freeform 29">
                <a:extLst>
                  <a:ext uri="{FF2B5EF4-FFF2-40B4-BE49-F238E27FC236}">
                    <a16:creationId xmlns:a16="http://schemas.microsoft.com/office/drawing/2014/main" id="{A15A5E1F-2633-A191-D143-AF9C490B07AF}"/>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GB" noProof="0" dirty="0"/>
              </a:p>
            </p:txBody>
          </p:sp>
          <p:sp>
            <p:nvSpPr>
              <p:cNvPr id="89" name="Freeform 30">
                <a:extLst>
                  <a:ext uri="{FF2B5EF4-FFF2-40B4-BE49-F238E27FC236}">
                    <a16:creationId xmlns:a16="http://schemas.microsoft.com/office/drawing/2014/main" id="{E21D0402-813E-127A-673C-65F72E12FE8E}"/>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GB" noProof="0" dirty="0"/>
              </a:p>
            </p:txBody>
          </p:sp>
        </p:grpSp>
      </p:grpSp>
    </p:spTree>
    <p:extLst>
      <p:ext uri="{BB962C8B-B14F-4D97-AF65-F5344CB8AC3E}">
        <p14:creationId xmlns:p14="http://schemas.microsoft.com/office/powerpoint/2010/main" val="18708618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4E763-D69A-2114-8EF2-31EB9392FED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AA2BE6A-2705-BBA9-87F0-470EA48C9078}"/>
              </a:ext>
            </a:extLst>
          </p:cNvPr>
          <p:cNvSpPr>
            <a:spLocks noGrp="1"/>
          </p:cNvSpPr>
          <p:nvPr>
            <p:ph type="body" sz="quarter" idx="21"/>
          </p:nvPr>
        </p:nvSpPr>
        <p:spPr>
          <a:xfrm>
            <a:off x="5231877" y="386369"/>
            <a:ext cx="6593548" cy="992652"/>
          </a:xfrm>
        </p:spPr>
        <p:txBody>
          <a:bodyPr>
            <a:noAutofit/>
          </a:bodyPr>
          <a:lstStyle/>
          <a:p>
            <a:r>
              <a:rPr lang="en-US" noProof="0" dirty="0"/>
              <a:t>Certificazioni per pratiche sostenibili ed etiche</a:t>
            </a:r>
            <a:endParaRPr lang="en-GB" noProof="0" dirty="0"/>
          </a:p>
        </p:txBody>
      </p:sp>
      <p:sp>
        <p:nvSpPr>
          <p:cNvPr id="3" name="Text Placeholder 2">
            <a:extLst>
              <a:ext uri="{FF2B5EF4-FFF2-40B4-BE49-F238E27FC236}">
                <a16:creationId xmlns:a16="http://schemas.microsoft.com/office/drawing/2014/main" id="{9D248A5C-F1ED-1BD9-12A6-6816A4032E88}"/>
              </a:ext>
            </a:extLst>
          </p:cNvPr>
          <p:cNvSpPr>
            <a:spLocks noGrp="1"/>
          </p:cNvSpPr>
          <p:nvPr>
            <p:ph type="body" sz="quarter" idx="22"/>
          </p:nvPr>
        </p:nvSpPr>
        <p:spPr>
          <a:xfrm>
            <a:off x="5326144" y="1685331"/>
            <a:ext cx="6213393" cy="4592062"/>
          </a:xfrm>
        </p:spPr>
        <p:txBody>
          <a:bodyPr>
            <a:noAutofit/>
          </a:bodyPr>
          <a:lstStyle/>
          <a:p>
            <a:pPr marL="0" indent="0">
              <a:spcAft>
                <a:spcPts val="1200"/>
              </a:spcAft>
            </a:pPr>
            <a:r>
              <a:rPr lang="en-US" noProof="0" dirty="0"/>
              <a:t>Oltre alle certificazioni di gestione ambientale obbligatorie e ampiamente </a:t>
            </a:r>
            <a:r>
              <a:rPr lang="en-US" noProof="0" dirty="0" err="1"/>
              <a:t>riconosciute</a:t>
            </a:r>
            <a:r>
              <a:rPr lang="en-US" noProof="0" dirty="0"/>
              <a:t>, altri certificati svolgono un ruolo fondamentale nella promozione della sostenibilità e delle pratiche etiche nell'industria alimentare. </a:t>
            </a:r>
            <a:endParaRPr lang="pl-PL" noProof="0" dirty="0"/>
          </a:p>
          <a:p>
            <a:pPr marL="0" indent="0">
              <a:spcAft>
                <a:spcPts val="600"/>
              </a:spcAft>
            </a:pPr>
            <a:r>
              <a:rPr lang="en-US" noProof="0" dirty="0"/>
              <a:t>Certificazioni come il </a:t>
            </a:r>
            <a:r>
              <a:rPr lang="en-US" noProof="0" dirty="0">
                <a:hlinkClick r:id="rId2"/>
              </a:rPr>
              <a:t>marchio biologico dell'UE</a:t>
            </a:r>
            <a:r>
              <a:rPr lang="en-US" noProof="0" dirty="0"/>
              <a:t>, </a:t>
            </a:r>
            <a:r>
              <a:rPr lang="en-US" noProof="0" dirty="0">
                <a:hlinkClick r:id="rId3"/>
              </a:rPr>
              <a:t>Fairtrade </a:t>
            </a:r>
            <a:r>
              <a:rPr lang="en-US" noProof="0" dirty="0"/>
              <a:t>e </a:t>
            </a:r>
            <a:r>
              <a:rPr lang="en-US" noProof="0" dirty="0">
                <a:hlinkClick r:id="rId4"/>
              </a:rPr>
              <a:t>Rainforest Alliance </a:t>
            </a:r>
            <a:r>
              <a:rPr lang="en-US" noProof="0" dirty="0"/>
              <a:t>aiutano le aziende a sostenere un approvvigionamento responsabile, la conservazione della biodiversità e condizioni di lavoro eque. Questi marchi non solo riducono l'impatto ambientale, ma migliorano anche la trasparenza, soddisfacendo le aspettative dei consumatori nei confronti di alimenti prodotti in modo sostenibile ed etico.</a:t>
            </a:r>
            <a:endParaRPr lang="en-GB" noProof="0" dirty="0"/>
          </a:p>
        </p:txBody>
      </p:sp>
      <p:pic>
        <p:nvPicPr>
          <p:cNvPr id="7" name="Obraz 6" descr="Obraz zawierający flaga, gwiazda&#10;&#10;Zawartość wygenerowana przez sztuczną inteligencję może być niepoprawna.">
            <a:extLst>
              <a:ext uri="{FF2B5EF4-FFF2-40B4-BE49-F238E27FC236}">
                <a16:creationId xmlns:a16="http://schemas.microsoft.com/office/drawing/2014/main" id="{105EA520-D364-3A2D-857F-50C5258FC7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12671" y="303867"/>
            <a:ext cx="2195711" cy="1465168"/>
          </a:xfrm>
          <a:prstGeom prst="rect">
            <a:avLst/>
          </a:prstGeom>
        </p:spPr>
      </p:pic>
      <p:pic>
        <p:nvPicPr>
          <p:cNvPr id="9" name="Obraz 8" descr="Obraz zawierający Grafika, projekt graficzny, Czcionka, tekst&#10;&#10;Zawartość wygenerowana przez sztuczną inteligencję może być niepoprawna.">
            <a:extLst>
              <a:ext uri="{FF2B5EF4-FFF2-40B4-BE49-F238E27FC236}">
                <a16:creationId xmlns:a16="http://schemas.microsoft.com/office/drawing/2014/main" id="{FE500EAC-DEAF-E6C9-8496-A2AD02EAE2CF}"/>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034783" y="2260357"/>
            <a:ext cx="1456248" cy="1723057"/>
          </a:xfrm>
          <a:prstGeom prst="rect">
            <a:avLst/>
          </a:prstGeom>
        </p:spPr>
      </p:pic>
      <p:pic>
        <p:nvPicPr>
          <p:cNvPr id="11" name="Obraz 10" descr="Obraz zawierający godło, logo, symbol, clipart&#10;&#10;Zawartość wygenerowana przez sztuczną inteligencję może być niepoprawna.">
            <a:extLst>
              <a:ext uri="{FF2B5EF4-FFF2-40B4-BE49-F238E27FC236}">
                <a16:creationId xmlns:a16="http://schemas.microsoft.com/office/drawing/2014/main" id="{7BF517BE-9936-8714-4DF9-CB8D0186E6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27655" y="4474736"/>
            <a:ext cx="2013794" cy="2013794"/>
          </a:xfrm>
          <a:prstGeom prst="rect">
            <a:avLst/>
          </a:prstGeom>
        </p:spPr>
      </p:pic>
    </p:spTree>
    <p:extLst>
      <p:ext uri="{BB962C8B-B14F-4D97-AF65-F5344CB8AC3E}">
        <p14:creationId xmlns:p14="http://schemas.microsoft.com/office/powerpoint/2010/main" val="15266054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A571B-890F-6B71-D068-4BC0FAAE81C0}"/>
            </a:ext>
          </a:extLst>
        </p:cNvPr>
        <p:cNvGrpSpPr/>
        <p:nvPr/>
      </p:nvGrpSpPr>
      <p:grpSpPr>
        <a:xfrm>
          <a:off x="0" y="0"/>
          <a:ext cx="0" cy="0"/>
          <a:chOff x="0" y="0"/>
          <a:chExt cx="0" cy="0"/>
        </a:xfrm>
      </p:grpSpPr>
      <p:pic>
        <p:nvPicPr>
          <p:cNvPr id="7" name="Symbol zastępczy obrazu 6" descr="Obraz zawierający osoba, ubrania, w pomieszczeniu, Praca&#10;&#10;Zawartość wygenerowana przez sztuczną inteligencję może być niepoprawna.">
            <a:extLst>
              <a:ext uri="{FF2B5EF4-FFF2-40B4-BE49-F238E27FC236}">
                <a16:creationId xmlns:a16="http://schemas.microsoft.com/office/drawing/2014/main" id="{EF82B797-4A90-21B6-1176-2555F08B80D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1DF12635-A3FC-0245-DA5E-819717E6AB38}"/>
              </a:ext>
            </a:extLst>
          </p:cNvPr>
          <p:cNvSpPr>
            <a:spLocks noGrp="1"/>
          </p:cNvSpPr>
          <p:nvPr>
            <p:ph type="body" sz="quarter" idx="17"/>
          </p:nvPr>
        </p:nvSpPr>
        <p:spPr>
          <a:xfrm>
            <a:off x="6913514" y="439689"/>
            <a:ext cx="2066906" cy="582221"/>
          </a:xfrm>
        </p:spPr>
        <p:txBody>
          <a:bodyPr/>
          <a:lstStyle/>
          <a:p>
            <a:r>
              <a:rPr lang="en-GB" noProof="0" dirty="0"/>
              <a:t>04</a:t>
            </a:r>
          </a:p>
        </p:txBody>
      </p:sp>
      <p:sp>
        <p:nvSpPr>
          <p:cNvPr id="14" name="Rectangle 13">
            <a:extLst>
              <a:ext uri="{FF2B5EF4-FFF2-40B4-BE49-F238E27FC236}">
                <a16:creationId xmlns:a16="http://schemas.microsoft.com/office/drawing/2014/main" id="{FB1CD130-84F7-9242-4A55-24DD141D2221}"/>
              </a:ext>
            </a:extLst>
          </p:cNvPr>
          <p:cNvSpPr/>
          <p:nvPr/>
        </p:nvSpPr>
        <p:spPr>
          <a:xfrm>
            <a:off x="4828032" y="2903968"/>
            <a:ext cx="5850207" cy="105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PIANIFICAZIONE DI AUDIT E CONFORMITÀ</a:t>
            </a:r>
          </a:p>
        </p:txBody>
      </p:sp>
    </p:spTree>
    <p:extLst>
      <p:ext uri="{BB962C8B-B14F-4D97-AF65-F5344CB8AC3E}">
        <p14:creationId xmlns:p14="http://schemas.microsoft.com/office/powerpoint/2010/main" val="828323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2ADECA8B-2098-A646-FDB6-D0A1719B257A}"/>
              </a:ext>
            </a:extLst>
          </p:cNvPr>
          <p:cNvSpPr>
            <a:spLocks noGrp="1"/>
          </p:cNvSpPr>
          <p:nvPr>
            <p:ph type="body" sz="quarter" idx="15"/>
          </p:nvPr>
        </p:nvSpPr>
        <p:spPr>
          <a:xfrm>
            <a:off x="5485442" y="1137785"/>
            <a:ext cx="700387" cy="566443"/>
          </a:xfrm>
        </p:spPr>
        <p:txBody>
          <a:bodyPr/>
          <a:lstStyle/>
          <a:p>
            <a:r>
              <a:rPr lang="en-GB" noProof="0" dirty="0"/>
              <a:t>01</a:t>
            </a:r>
          </a:p>
        </p:txBody>
      </p:sp>
      <p:sp>
        <p:nvSpPr>
          <p:cNvPr id="15" name="Text Placeholder 14">
            <a:extLst>
              <a:ext uri="{FF2B5EF4-FFF2-40B4-BE49-F238E27FC236}">
                <a16:creationId xmlns:a16="http://schemas.microsoft.com/office/drawing/2014/main" id="{C4E048F0-9773-C54B-A71E-3C9CFEB59C8E}"/>
              </a:ext>
            </a:extLst>
          </p:cNvPr>
          <p:cNvSpPr>
            <a:spLocks noGrp="1"/>
          </p:cNvSpPr>
          <p:nvPr>
            <p:ph type="body" sz="quarter" idx="14"/>
          </p:nvPr>
        </p:nvSpPr>
        <p:spPr>
          <a:xfrm>
            <a:off x="6320738" y="1137784"/>
            <a:ext cx="4541325" cy="566444"/>
          </a:xfrm>
          <a:prstGeom prst="rect">
            <a:avLst/>
          </a:prstGeom>
        </p:spPr>
        <p:txBody>
          <a:bodyPr/>
          <a:lstStyle/>
          <a:p>
            <a:r>
              <a:rPr lang="en-GB" b="1" noProof="0" dirty="0"/>
              <a:t>Politiche e regolamenti europei</a:t>
            </a:r>
          </a:p>
        </p:txBody>
      </p:sp>
      <p:sp>
        <p:nvSpPr>
          <p:cNvPr id="27" name="Text Placeholder 26">
            <a:extLst>
              <a:ext uri="{FF2B5EF4-FFF2-40B4-BE49-F238E27FC236}">
                <a16:creationId xmlns:a16="http://schemas.microsoft.com/office/drawing/2014/main" id="{BB67A639-2553-DCB0-D8DF-506873DE99F2}"/>
              </a:ext>
            </a:extLst>
          </p:cNvPr>
          <p:cNvSpPr>
            <a:spLocks noGrp="1"/>
          </p:cNvSpPr>
          <p:nvPr>
            <p:ph type="body" sz="quarter" idx="29"/>
          </p:nvPr>
        </p:nvSpPr>
        <p:spPr>
          <a:xfrm>
            <a:off x="5485442" y="1957257"/>
            <a:ext cx="700387" cy="566443"/>
          </a:xfrm>
        </p:spPr>
        <p:txBody>
          <a:bodyPr/>
          <a:lstStyle/>
          <a:p>
            <a:r>
              <a:rPr lang="en-GB" noProof="0" dirty="0"/>
              <a:t>02</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0"/>
          </p:nvPr>
        </p:nvSpPr>
        <p:spPr>
          <a:xfrm>
            <a:off x="6320737" y="1957257"/>
            <a:ext cx="4541325" cy="566444"/>
          </a:xfrm>
          <a:prstGeom prst="rect">
            <a:avLst/>
          </a:prstGeom>
        </p:spPr>
        <p:txBody>
          <a:bodyPr/>
          <a:lstStyle/>
          <a:p>
            <a:r>
              <a:rPr lang="en-GB" b="1" noProof="0" dirty="0"/>
              <a:t>Politiche e obiettivi nazionali</a:t>
            </a:r>
          </a:p>
        </p:txBody>
      </p:sp>
      <p:sp>
        <p:nvSpPr>
          <p:cNvPr id="28" name="Text Placeholder 27">
            <a:extLst>
              <a:ext uri="{FF2B5EF4-FFF2-40B4-BE49-F238E27FC236}">
                <a16:creationId xmlns:a16="http://schemas.microsoft.com/office/drawing/2014/main" id="{A6F82535-C6F2-8913-C7B3-6863E989B118}"/>
              </a:ext>
            </a:extLst>
          </p:cNvPr>
          <p:cNvSpPr>
            <a:spLocks noGrp="1"/>
          </p:cNvSpPr>
          <p:nvPr>
            <p:ph type="body" sz="quarter" idx="31"/>
          </p:nvPr>
        </p:nvSpPr>
        <p:spPr>
          <a:xfrm>
            <a:off x="5485442" y="2776225"/>
            <a:ext cx="700387" cy="566443"/>
          </a:xfrm>
        </p:spPr>
        <p:txBody>
          <a:bodyPr/>
          <a:lstStyle/>
          <a:p>
            <a:r>
              <a:rPr lang="en-GB" noProof="0" dirty="0"/>
              <a:t>03</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2"/>
          </p:nvPr>
        </p:nvSpPr>
        <p:spPr>
          <a:xfrm>
            <a:off x="6320738" y="2776224"/>
            <a:ext cx="4918762" cy="566444"/>
          </a:xfrm>
          <a:prstGeom prst="rect">
            <a:avLst/>
          </a:prstGeom>
        </p:spPr>
        <p:txBody>
          <a:bodyPr/>
          <a:lstStyle/>
          <a:p>
            <a:r>
              <a:rPr lang="en-GB" b="1" noProof="0" dirty="0"/>
              <a:t>Standard di certificazione e conformità</a:t>
            </a:r>
          </a:p>
        </p:txBody>
      </p:sp>
      <p:sp>
        <p:nvSpPr>
          <p:cNvPr id="29" name="Text Placeholder 28">
            <a:extLst>
              <a:ext uri="{FF2B5EF4-FFF2-40B4-BE49-F238E27FC236}">
                <a16:creationId xmlns:a16="http://schemas.microsoft.com/office/drawing/2014/main" id="{40C048B4-42C0-F0BC-C978-630F5F39F697}"/>
              </a:ext>
            </a:extLst>
          </p:cNvPr>
          <p:cNvSpPr>
            <a:spLocks noGrp="1"/>
          </p:cNvSpPr>
          <p:nvPr>
            <p:ph type="body" sz="quarter" idx="33"/>
          </p:nvPr>
        </p:nvSpPr>
        <p:spPr>
          <a:xfrm>
            <a:off x="5485442" y="3594182"/>
            <a:ext cx="700387" cy="566443"/>
          </a:xfrm>
        </p:spPr>
        <p:txBody>
          <a:bodyPr/>
          <a:lstStyle/>
          <a:p>
            <a:r>
              <a:rPr lang="en-GB" noProof="0" dirty="0"/>
              <a:t>04</a:t>
            </a:r>
          </a:p>
        </p:txBody>
      </p:sp>
      <p:sp>
        <p:nvSpPr>
          <p:cNvPr id="25" name="Text Placeholder 24">
            <a:extLst>
              <a:ext uri="{FF2B5EF4-FFF2-40B4-BE49-F238E27FC236}">
                <a16:creationId xmlns:a16="http://schemas.microsoft.com/office/drawing/2014/main" id="{C649836C-4763-0A4B-8068-8B6B3A14D501}"/>
              </a:ext>
            </a:extLst>
          </p:cNvPr>
          <p:cNvSpPr>
            <a:spLocks noGrp="1"/>
          </p:cNvSpPr>
          <p:nvPr>
            <p:ph type="body" sz="quarter" idx="34"/>
          </p:nvPr>
        </p:nvSpPr>
        <p:spPr>
          <a:xfrm>
            <a:off x="6320738" y="3594181"/>
            <a:ext cx="4541325" cy="566444"/>
          </a:xfrm>
          <a:prstGeom prst="rect">
            <a:avLst/>
          </a:prstGeom>
        </p:spPr>
        <p:txBody>
          <a:bodyPr/>
          <a:lstStyle/>
          <a:p>
            <a:r>
              <a:rPr lang="en-GB" b="1" noProof="0" dirty="0"/>
              <a:t>Pianificazione di audit e conformità</a:t>
            </a:r>
          </a:p>
        </p:txBody>
      </p:sp>
      <p:sp>
        <p:nvSpPr>
          <p:cNvPr id="30" name="Text Placeholder 29">
            <a:extLst>
              <a:ext uri="{FF2B5EF4-FFF2-40B4-BE49-F238E27FC236}">
                <a16:creationId xmlns:a16="http://schemas.microsoft.com/office/drawing/2014/main" id="{4386CB93-B483-14A0-2301-D52E9BAD2D5B}"/>
              </a:ext>
            </a:extLst>
          </p:cNvPr>
          <p:cNvSpPr>
            <a:spLocks noGrp="1"/>
          </p:cNvSpPr>
          <p:nvPr>
            <p:ph type="body" sz="quarter" idx="35"/>
          </p:nvPr>
        </p:nvSpPr>
        <p:spPr>
          <a:xfrm>
            <a:off x="5485442" y="4409706"/>
            <a:ext cx="700387" cy="566443"/>
          </a:xfrm>
        </p:spPr>
        <p:txBody>
          <a:bodyPr/>
          <a:lstStyle/>
          <a:p>
            <a:r>
              <a:rPr lang="en-GB" noProof="0" dirty="0"/>
              <a:t>05</a:t>
            </a:r>
          </a:p>
        </p:txBody>
      </p:sp>
      <p:sp>
        <p:nvSpPr>
          <p:cNvPr id="18" name="Text Placeholder 17">
            <a:extLst>
              <a:ext uri="{FF2B5EF4-FFF2-40B4-BE49-F238E27FC236}">
                <a16:creationId xmlns:a16="http://schemas.microsoft.com/office/drawing/2014/main" id="{CD062C7B-9BAE-0E43-A6E9-6E98B3E7EBD7}"/>
              </a:ext>
            </a:extLst>
          </p:cNvPr>
          <p:cNvSpPr>
            <a:spLocks noGrp="1"/>
          </p:cNvSpPr>
          <p:nvPr>
            <p:ph type="body" sz="quarter" idx="36"/>
          </p:nvPr>
        </p:nvSpPr>
        <p:spPr>
          <a:xfrm>
            <a:off x="6320738" y="4409706"/>
            <a:ext cx="4541325" cy="566444"/>
          </a:xfrm>
          <a:prstGeom prst="rect">
            <a:avLst/>
          </a:prstGeom>
        </p:spPr>
        <p:txBody>
          <a:bodyPr/>
          <a:lstStyle/>
          <a:p>
            <a:r>
              <a:rPr lang="en-GB" b="1" noProof="0" dirty="0"/>
              <a:t>Migliori pratiche e casi di studio </a:t>
            </a:r>
          </a:p>
        </p:txBody>
      </p:sp>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401868" y="1431822"/>
            <a:ext cx="4808307" cy="5026945"/>
          </a:xfrm>
        </p:spPr>
        <p:txBody>
          <a:bodyPr/>
          <a:lstStyle/>
          <a:p>
            <a:pPr marL="0" indent="0"/>
            <a:r>
              <a:rPr lang="en-GB" noProof="0" dirty="0"/>
              <a:t>Questo modulo esamina il </a:t>
            </a:r>
            <a:r>
              <a:rPr lang="en-GB" b="1" noProof="0" dirty="0"/>
              <a:t>panorama normativo e di certificazione che dà forma alla gestione dei rifiuti alimentari </a:t>
            </a:r>
            <a:r>
              <a:rPr lang="en-GB" noProof="0" dirty="0"/>
              <a:t>e all'economia circolare. Esplora le politiche nazionali e dell'UE, i principali schemi di certificazione e i requisiti di conformità rilevanti per il settore agroalimentare. Acquisirete conoscenze pratiche sulla preparazione degli audit e sugli obblighi di rendicontazione, consentendovi di soddisfare gli standard legali e di promuovere la sostenibilità e la credibilità aziendale.</a:t>
            </a:r>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9" noProof="0" dirty="0">
              <a:latin typeface="Montserrat" panose="00000500000000000000" pitchFamily="50" charset="0"/>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401868" y="612837"/>
            <a:ext cx="2577693" cy="646331"/>
          </a:xfrm>
          <a:prstGeom prst="rect">
            <a:avLst/>
          </a:prstGeom>
          <a:noFill/>
        </p:spPr>
        <p:txBody>
          <a:bodyPr wrap="none" rtlCol="0">
            <a:spAutoFit/>
          </a:bodyPr>
          <a:lstStyle/>
          <a:p>
            <a:r>
              <a:rPr lang="en-GB" sz="3600" b="1" spc="324" noProof="0" dirty="0">
                <a:solidFill>
                  <a:srgbClr val="60BA47"/>
                </a:solidFill>
                <a:latin typeface="Calibri" panose="020F0502020204030204" pitchFamily="34" charset="0"/>
                <a:cs typeface="Calibri" panose="020F0502020204030204" pitchFamily="34" charset="0"/>
              </a:rPr>
              <a:t>CONTENUTI</a:t>
            </a:r>
          </a:p>
        </p:txBody>
      </p:sp>
      <p:grpSp>
        <p:nvGrpSpPr>
          <p:cNvPr id="9" name="Group 8">
            <a:extLst>
              <a:ext uri="{FF2B5EF4-FFF2-40B4-BE49-F238E27FC236}">
                <a16:creationId xmlns:a16="http://schemas.microsoft.com/office/drawing/2014/main" id="{4B2B097B-E908-F239-EDE3-718FB026E7C2}"/>
              </a:ext>
            </a:extLst>
          </p:cNvPr>
          <p:cNvGrpSpPr/>
          <p:nvPr/>
        </p:nvGrpSpPr>
        <p:grpSpPr>
          <a:xfrm>
            <a:off x="5462828" y="1823218"/>
            <a:ext cx="5639642" cy="2469219"/>
            <a:chOff x="2156220" y="3404184"/>
            <a:chExt cx="8902925" cy="2469219"/>
          </a:xfrm>
        </p:grpSpPr>
        <p:cxnSp>
          <p:nvCxnSpPr>
            <p:cNvPr id="10" name="Straight Connector 9">
              <a:extLst>
                <a:ext uri="{FF2B5EF4-FFF2-40B4-BE49-F238E27FC236}">
                  <a16:creationId xmlns:a16="http://schemas.microsoft.com/office/drawing/2014/main" id="{7A49ABF7-6FCA-AB21-4DF0-808254C08F12}"/>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BEF7EB-2AEA-21AB-5476-1ABF21895381}"/>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DC0782-03D6-0C0E-7516-BFBA9CEDA1C8}"/>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80F65C-10FB-2453-ED89-45A156B2C3B9}"/>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86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AF410E7-A964-D044-9D34-2B240160C103}"/>
              </a:ext>
            </a:extLst>
          </p:cNvPr>
          <p:cNvSpPr>
            <a:spLocks noGrp="1"/>
          </p:cNvSpPr>
          <p:nvPr>
            <p:ph type="body" sz="quarter" idx="16"/>
          </p:nvPr>
        </p:nvSpPr>
        <p:spPr>
          <a:xfrm>
            <a:off x="254001" y="228769"/>
            <a:ext cx="6146798" cy="1063911"/>
          </a:xfrm>
          <a:prstGeom prst="rect">
            <a:avLst/>
          </a:prstGeom>
        </p:spPr>
        <p:txBody>
          <a:bodyPr/>
          <a:lstStyle/>
          <a:p>
            <a:r>
              <a:rPr lang="en-US" dirty="0"/>
              <a:t>Gli audit sugli sprechi alimentari e la loro importanza</a:t>
            </a:r>
            <a:endParaRPr lang="en-GB" noProof="0" dirty="0"/>
          </a:p>
        </p:txBody>
      </p:sp>
      <p:sp>
        <p:nvSpPr>
          <p:cNvPr id="12" name="Text Placeholder 11">
            <a:extLst>
              <a:ext uri="{FF2B5EF4-FFF2-40B4-BE49-F238E27FC236}">
                <a16:creationId xmlns:a16="http://schemas.microsoft.com/office/drawing/2014/main" id="{7A923FCD-9B63-5E92-2756-7BAB49F00472}"/>
              </a:ext>
            </a:extLst>
          </p:cNvPr>
          <p:cNvSpPr>
            <a:spLocks noGrp="1"/>
          </p:cNvSpPr>
          <p:nvPr>
            <p:ph type="body" sz="quarter" idx="18"/>
          </p:nvPr>
        </p:nvSpPr>
        <p:spPr>
          <a:xfrm>
            <a:off x="254000" y="1363798"/>
            <a:ext cx="6146799" cy="5327195"/>
          </a:xfrm>
        </p:spPr>
        <p:txBody>
          <a:bodyPr/>
          <a:lstStyle/>
          <a:p>
            <a:pPr marL="0" indent="0"/>
            <a:r>
              <a:rPr lang="en-US" sz="2300" noProof="0" dirty="0"/>
              <a:t>Un audit dei rifiuti alimentari è un </a:t>
            </a:r>
            <a:r>
              <a:rPr lang="en-US" sz="2300" b="1" noProof="0" dirty="0"/>
              <a:t>processo sistematico </a:t>
            </a:r>
            <a:r>
              <a:rPr lang="en-US" sz="2300" noProof="0" dirty="0"/>
              <a:t>che aiuta le aziende a misurare, </a:t>
            </a:r>
            <a:r>
              <a:rPr lang="en-US" sz="2300" noProof="0" dirty="0" err="1"/>
              <a:t>analizzare </a:t>
            </a:r>
            <a:r>
              <a:rPr lang="en-US" sz="2300" noProof="0" dirty="0"/>
              <a:t>e comprendere i rifiuti alimentari prodotti. </a:t>
            </a:r>
            <a:endParaRPr lang="pl-PL" sz="2300" noProof="0" dirty="0"/>
          </a:p>
          <a:p>
            <a:pPr marL="0" indent="0"/>
            <a:r>
              <a:rPr lang="en-US" sz="2300" noProof="0" dirty="0"/>
              <a:t>Identificando dove e perché si producono i rifiuti, si </a:t>
            </a:r>
            <a:r>
              <a:rPr lang="en-US" sz="2300" dirty="0"/>
              <a:t>ottengono </a:t>
            </a:r>
            <a:r>
              <a:rPr lang="en-US" sz="2300" noProof="0" dirty="0"/>
              <a:t>preziose informazioni che possono portare a una gestione più efficiente delle risorse e alla riduzione dei rifiuti. La conduzione di un audit non solo sostiene gli sforzi di sostenibilità, ma aiuta anche le aziende a ridurre i costi. </a:t>
            </a:r>
            <a:endParaRPr lang="pl-PL" sz="2300" noProof="0" dirty="0"/>
          </a:p>
          <a:p>
            <a:r>
              <a:rPr lang="en-US" sz="2300" noProof="0" dirty="0"/>
              <a:t>Questa sezione vi guiderà attraverso i passaggi chiave per preparare un audit sugli sprechi alimentari, assicurandovi di essere pronti a raccogliere dati significativi e a prendere provvedimenti per </a:t>
            </a:r>
            <a:r>
              <a:rPr lang="en-US" sz="2300" noProof="0" dirty="0" err="1"/>
              <a:t>ridurre al minimo </a:t>
            </a:r>
            <a:r>
              <a:rPr lang="en-US" sz="2300" noProof="0" dirty="0"/>
              <a:t>gli sprechi.</a:t>
            </a:r>
            <a:endParaRPr lang="en-GB" sz="2300" noProof="0" dirty="0"/>
          </a:p>
        </p:txBody>
      </p:sp>
      <p:sp>
        <p:nvSpPr>
          <p:cNvPr id="7" name="Freeform 6">
            <a:extLst>
              <a:ext uri="{FF2B5EF4-FFF2-40B4-BE49-F238E27FC236}">
                <a16:creationId xmlns:a16="http://schemas.microsoft.com/office/drawing/2014/main" id="{9D0E708C-F88F-091D-DAA7-B7C203069DB2}"/>
              </a:ext>
            </a:extLst>
          </p:cNvPr>
          <p:cNvSpPr/>
          <p:nvPr/>
        </p:nvSpPr>
        <p:spPr>
          <a:xfrm>
            <a:off x="8592849" y="-156070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pic>
        <p:nvPicPr>
          <p:cNvPr id="8" name="Symbol zastępczy obrazu 7" descr="Obraz zawierający osoba, palec, paznokieć, dłoń&#10;&#10;Zawartość wygenerowana przez sztuczną inteligencję może być niepoprawna.">
            <a:extLst>
              <a:ext uri="{FF2B5EF4-FFF2-40B4-BE49-F238E27FC236}">
                <a16:creationId xmlns:a16="http://schemas.microsoft.com/office/drawing/2014/main" id="{A57CC74F-52C1-5E53-96F0-1B8CF7FC151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63509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40ACC-0A41-3CF8-4F58-B444EF2107BB}"/>
            </a:ext>
          </a:extLst>
        </p:cNvPr>
        <p:cNvGrpSpPr/>
        <p:nvPr/>
      </p:nvGrpSpPr>
      <p:grpSpPr>
        <a:xfrm>
          <a:off x="0" y="0"/>
          <a:ext cx="0" cy="0"/>
          <a:chOff x="0" y="0"/>
          <a:chExt cx="0" cy="0"/>
        </a:xfrm>
      </p:grpSpPr>
      <p:sp>
        <p:nvSpPr>
          <p:cNvPr id="64" name="Freeform 1">
            <a:extLst>
              <a:ext uri="{FF2B5EF4-FFF2-40B4-BE49-F238E27FC236}">
                <a16:creationId xmlns:a16="http://schemas.microsoft.com/office/drawing/2014/main" id="{9F675D35-3FD5-1676-096B-D45431658FED}"/>
              </a:ext>
            </a:extLst>
          </p:cNvPr>
          <p:cNvSpPr>
            <a:spLocks noChangeArrowheads="1"/>
          </p:cNvSpPr>
          <p:nvPr/>
        </p:nvSpPr>
        <p:spPr bwMode="auto">
          <a:xfrm>
            <a:off x="865379" y="1415732"/>
            <a:ext cx="2334470" cy="5200968"/>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endParaRPr lang="en-GB" sz="900" noProof="0" dirty="0"/>
          </a:p>
        </p:txBody>
      </p:sp>
      <p:sp>
        <p:nvSpPr>
          <p:cNvPr id="359" name="Freeform 246">
            <a:extLst>
              <a:ext uri="{FF2B5EF4-FFF2-40B4-BE49-F238E27FC236}">
                <a16:creationId xmlns:a16="http://schemas.microsoft.com/office/drawing/2014/main" id="{9F6A1035-B8F0-DBAD-DC10-1E624FD054CC}"/>
              </a:ext>
            </a:extLst>
          </p:cNvPr>
          <p:cNvSpPr>
            <a:spLocks noChangeArrowheads="1"/>
          </p:cNvSpPr>
          <p:nvPr/>
        </p:nvSpPr>
        <p:spPr bwMode="auto">
          <a:xfrm>
            <a:off x="812720" y="1320394"/>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86575"/>
          </a:solidFill>
          <a:ln>
            <a:noFill/>
          </a:ln>
          <a:effectLst/>
        </p:spPr>
        <p:txBody>
          <a:bodyPr wrap="none" anchor="ctr"/>
          <a:lstStyle/>
          <a:p>
            <a:endParaRPr lang="en-GB" sz="900" noProof="0" dirty="0"/>
          </a:p>
        </p:txBody>
      </p:sp>
      <p:sp>
        <p:nvSpPr>
          <p:cNvPr id="360" name="Freeform 247">
            <a:extLst>
              <a:ext uri="{FF2B5EF4-FFF2-40B4-BE49-F238E27FC236}">
                <a16:creationId xmlns:a16="http://schemas.microsoft.com/office/drawing/2014/main" id="{8F54A593-997E-BF82-4F7D-5E65E107285D}"/>
              </a:ext>
            </a:extLst>
          </p:cNvPr>
          <p:cNvSpPr>
            <a:spLocks noChangeArrowheads="1"/>
          </p:cNvSpPr>
          <p:nvPr/>
        </p:nvSpPr>
        <p:spPr bwMode="auto">
          <a:xfrm>
            <a:off x="3528329" y="865564"/>
            <a:ext cx="2334470" cy="4897070"/>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2094D2"/>
          </a:solidFill>
          <a:ln>
            <a:noFill/>
          </a:ln>
          <a:effectLst/>
        </p:spPr>
        <p:txBody>
          <a:bodyPr wrap="none" anchor="ctr"/>
          <a:lstStyle/>
          <a:p>
            <a:endParaRPr lang="en-GB" sz="900" noProof="0" dirty="0"/>
          </a:p>
        </p:txBody>
      </p:sp>
      <p:sp>
        <p:nvSpPr>
          <p:cNvPr id="362" name="Freeform 249">
            <a:extLst>
              <a:ext uri="{FF2B5EF4-FFF2-40B4-BE49-F238E27FC236}">
                <a16:creationId xmlns:a16="http://schemas.microsoft.com/office/drawing/2014/main" id="{D0E2981A-B26D-E101-EDA2-FD5445C1AD54}"/>
              </a:ext>
            </a:extLst>
          </p:cNvPr>
          <p:cNvSpPr>
            <a:spLocks noChangeArrowheads="1"/>
          </p:cNvSpPr>
          <p:nvPr/>
        </p:nvSpPr>
        <p:spPr bwMode="auto">
          <a:xfrm>
            <a:off x="3486155" y="5762634"/>
            <a:ext cx="2387128"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GB" sz="900" noProof="0" dirty="0"/>
          </a:p>
        </p:txBody>
      </p:sp>
      <p:sp>
        <p:nvSpPr>
          <p:cNvPr id="363" name="Freeform 250">
            <a:extLst>
              <a:ext uri="{FF2B5EF4-FFF2-40B4-BE49-F238E27FC236}">
                <a16:creationId xmlns:a16="http://schemas.microsoft.com/office/drawing/2014/main" id="{92AAF2E8-94C9-8F2A-E307-8EC48460372F}"/>
              </a:ext>
            </a:extLst>
          </p:cNvPr>
          <p:cNvSpPr>
            <a:spLocks noChangeArrowheads="1"/>
          </p:cNvSpPr>
          <p:nvPr/>
        </p:nvSpPr>
        <p:spPr bwMode="auto">
          <a:xfrm>
            <a:off x="6191280" y="1463318"/>
            <a:ext cx="2334470" cy="5153382"/>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endParaRPr lang="en-GB" sz="900" noProof="0" dirty="0"/>
          </a:p>
        </p:txBody>
      </p:sp>
      <p:sp>
        <p:nvSpPr>
          <p:cNvPr id="365" name="Freeform 252">
            <a:extLst>
              <a:ext uri="{FF2B5EF4-FFF2-40B4-BE49-F238E27FC236}">
                <a16:creationId xmlns:a16="http://schemas.microsoft.com/office/drawing/2014/main" id="{740EB544-4C41-E43D-39A5-87A134045122}"/>
              </a:ext>
            </a:extLst>
          </p:cNvPr>
          <p:cNvSpPr>
            <a:spLocks noChangeArrowheads="1"/>
          </p:cNvSpPr>
          <p:nvPr/>
        </p:nvSpPr>
        <p:spPr bwMode="auto">
          <a:xfrm>
            <a:off x="6138622" y="1320393"/>
            <a:ext cx="2387128" cy="14292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86575"/>
          </a:solidFill>
          <a:ln>
            <a:noFill/>
          </a:ln>
          <a:effectLst/>
        </p:spPr>
        <p:txBody>
          <a:bodyPr wrap="none" anchor="ctr"/>
          <a:lstStyle/>
          <a:p>
            <a:endParaRPr lang="en-GB" sz="900" noProof="0" dirty="0"/>
          </a:p>
        </p:txBody>
      </p:sp>
      <p:sp>
        <p:nvSpPr>
          <p:cNvPr id="2" name="Text Placeholder 1">
            <a:extLst>
              <a:ext uri="{FF2B5EF4-FFF2-40B4-BE49-F238E27FC236}">
                <a16:creationId xmlns:a16="http://schemas.microsoft.com/office/drawing/2014/main" id="{09B9FFEC-DE0C-9D71-9A73-B11DF25BEDC3}"/>
              </a:ext>
            </a:extLst>
          </p:cNvPr>
          <p:cNvSpPr>
            <a:spLocks noGrp="1"/>
          </p:cNvSpPr>
          <p:nvPr>
            <p:ph type="body" sz="quarter" idx="16"/>
          </p:nvPr>
        </p:nvSpPr>
        <p:spPr>
          <a:xfrm>
            <a:off x="1486866" y="180896"/>
            <a:ext cx="9408828" cy="465275"/>
          </a:xfrm>
        </p:spPr>
        <p:txBody>
          <a:bodyPr/>
          <a:lstStyle/>
          <a:p>
            <a:pPr algn="l"/>
            <a:r>
              <a:rPr lang="pl-PL" noProof="0" dirty="0" err="1"/>
              <a:t>La vostra </a:t>
            </a:r>
            <a:r>
              <a:rPr lang="pl-PL" noProof="0" dirty="0"/>
              <a:t>guida passo passo agli </a:t>
            </a:r>
            <a:r>
              <a:rPr lang="pl-PL" noProof="0" dirty="0" err="1"/>
              <a:t>audit </a:t>
            </a:r>
            <a:r>
              <a:rPr lang="pl-PL" noProof="0" dirty="0"/>
              <a:t>alimentari</a:t>
            </a:r>
            <a:endParaRPr lang="en-GB" noProof="0" dirty="0"/>
          </a:p>
        </p:txBody>
      </p:sp>
      <p:sp>
        <p:nvSpPr>
          <p:cNvPr id="105" name="CuadroTexto 553">
            <a:extLst>
              <a:ext uri="{FF2B5EF4-FFF2-40B4-BE49-F238E27FC236}">
                <a16:creationId xmlns:a16="http://schemas.microsoft.com/office/drawing/2014/main" id="{97D60ADA-C884-B7E7-0D14-8E97AF9E1730}"/>
              </a:ext>
            </a:extLst>
          </p:cNvPr>
          <p:cNvSpPr txBox="1"/>
          <p:nvPr/>
        </p:nvSpPr>
        <p:spPr>
          <a:xfrm>
            <a:off x="886840" y="1549781"/>
            <a:ext cx="2291547" cy="707886"/>
          </a:xfrm>
          <a:prstGeom prst="rect">
            <a:avLst/>
          </a:prstGeom>
          <a:noFill/>
        </p:spPr>
        <p:txBody>
          <a:bodyPr wrap="square" rtlCol="0">
            <a:spAutoFit/>
          </a:bodyPr>
          <a:lstStyle/>
          <a:p>
            <a:pPr algn="ctr"/>
            <a:r>
              <a:rPr lang="en-US" sz="2000" b="1" noProof="0" dirty="0">
                <a:solidFill>
                  <a:srgbClr val="0B3A5B"/>
                </a:solidFill>
                <a:latin typeface="Calibri" panose="020F0502020204030204" pitchFamily="34" charset="0"/>
                <a:ea typeface="Lato" charset="0"/>
                <a:cs typeface="Calibri" panose="020F0502020204030204" pitchFamily="34" charset="0"/>
              </a:rPr>
              <a:t>Definire gli obiettivi e le finalità</a:t>
            </a:r>
            <a:endParaRPr lang="en-GB" sz="20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106" name="CuadroTexto 555">
            <a:extLst>
              <a:ext uri="{FF2B5EF4-FFF2-40B4-BE49-F238E27FC236}">
                <a16:creationId xmlns:a16="http://schemas.microsoft.com/office/drawing/2014/main" id="{4235110C-DB1A-66CC-BA09-CF2D8367E2B8}"/>
              </a:ext>
            </a:extLst>
          </p:cNvPr>
          <p:cNvSpPr txBox="1"/>
          <p:nvPr/>
        </p:nvSpPr>
        <p:spPr>
          <a:xfrm>
            <a:off x="3508969" y="935015"/>
            <a:ext cx="2359072" cy="707886"/>
          </a:xfrm>
          <a:prstGeom prst="rect">
            <a:avLst/>
          </a:prstGeom>
          <a:noFill/>
        </p:spPr>
        <p:txBody>
          <a:bodyPr wrap="square" rtlCol="0">
            <a:spAutoFit/>
          </a:bodyPr>
          <a:lstStyle/>
          <a:p>
            <a:pPr algn="ctr"/>
            <a:r>
              <a:rPr lang="en-GB" sz="2000" b="1" noProof="0" dirty="0">
                <a:solidFill>
                  <a:srgbClr val="0B3A5B"/>
                </a:solidFill>
                <a:latin typeface="Calibri" panose="020F0502020204030204" pitchFamily="34" charset="0"/>
                <a:ea typeface="Lato" charset="0"/>
                <a:cs typeface="Calibri" panose="020F0502020204030204" pitchFamily="34" charset="0"/>
              </a:rPr>
              <a:t>Assemblare il team di audit</a:t>
            </a:r>
          </a:p>
        </p:txBody>
      </p:sp>
      <p:sp>
        <p:nvSpPr>
          <p:cNvPr id="107" name="CuadroTexto 557">
            <a:extLst>
              <a:ext uri="{FF2B5EF4-FFF2-40B4-BE49-F238E27FC236}">
                <a16:creationId xmlns:a16="http://schemas.microsoft.com/office/drawing/2014/main" id="{0ABBCB3E-1FC2-A4FB-E9D2-CAD3547F85F5}"/>
              </a:ext>
            </a:extLst>
          </p:cNvPr>
          <p:cNvSpPr txBox="1"/>
          <p:nvPr/>
        </p:nvSpPr>
        <p:spPr>
          <a:xfrm>
            <a:off x="6164951" y="1463320"/>
            <a:ext cx="2334470" cy="707886"/>
          </a:xfrm>
          <a:prstGeom prst="rect">
            <a:avLst/>
          </a:prstGeom>
          <a:noFill/>
        </p:spPr>
        <p:txBody>
          <a:bodyPr wrap="square" rtlCol="0">
            <a:spAutoFit/>
          </a:bodyPr>
          <a:lstStyle/>
          <a:p>
            <a:pPr algn="ctr"/>
            <a:r>
              <a:rPr lang="en-GB" sz="2000" b="1" noProof="0" dirty="0">
                <a:solidFill>
                  <a:srgbClr val="0B3A5B"/>
                </a:solidFill>
                <a:latin typeface="Calibri" panose="020F0502020204030204" pitchFamily="34" charset="0"/>
                <a:ea typeface="Lato" charset="0"/>
                <a:cs typeface="Calibri" panose="020F0502020204030204" pitchFamily="34" charset="0"/>
              </a:rPr>
              <a:t>Pianificare la metodologia di audit</a:t>
            </a:r>
          </a:p>
        </p:txBody>
      </p:sp>
      <p:sp>
        <p:nvSpPr>
          <p:cNvPr id="109" name="Rectángulo 602">
            <a:extLst>
              <a:ext uri="{FF2B5EF4-FFF2-40B4-BE49-F238E27FC236}">
                <a16:creationId xmlns:a16="http://schemas.microsoft.com/office/drawing/2014/main" id="{4DD88984-0EAC-87F2-2B2E-15AAB55D72AA}"/>
              </a:ext>
            </a:extLst>
          </p:cNvPr>
          <p:cNvSpPr/>
          <p:nvPr/>
        </p:nvSpPr>
        <p:spPr>
          <a:xfrm>
            <a:off x="847399" y="2229358"/>
            <a:ext cx="2384020" cy="4278094"/>
          </a:xfrm>
          <a:prstGeom prst="rect">
            <a:avLst/>
          </a:prstGeom>
        </p:spPr>
        <p:txBody>
          <a:bodyPr wrap="square">
            <a:spAutoFit/>
          </a:bodyPr>
          <a:lstStyle/>
          <a:p>
            <a:pPr algn="ctr"/>
            <a:r>
              <a:rPr lang="en-US" sz="1700" noProof="0" dirty="0" err="1">
                <a:solidFill>
                  <a:schemeClr val="bg1"/>
                </a:solidFill>
                <a:latin typeface="Calibri" panose="020F0502020204030204" pitchFamily="34" charset="0"/>
                <a:ea typeface="Lato" charset="0"/>
                <a:cs typeface="Calibri" panose="020F0502020204030204" pitchFamily="34" charset="0"/>
              </a:rPr>
              <a:t>Identificate</a:t>
            </a:r>
            <a:r>
              <a:rPr lang="en-US" sz="1700" noProof="0" dirty="0">
                <a:solidFill>
                  <a:schemeClr val="bg1"/>
                </a:solidFill>
                <a:latin typeface="Calibri" panose="020F0502020204030204" pitchFamily="34" charset="0"/>
                <a:ea typeface="Lato" charset="0"/>
                <a:cs typeface="Calibri" panose="020F0502020204030204" pitchFamily="34" charset="0"/>
              </a:rPr>
              <a:t> le aree chiave in cui si verificano </a:t>
            </a:r>
            <a:r>
              <a:rPr lang="en-US" sz="1700" noProof="0" dirty="0" err="1">
                <a:solidFill>
                  <a:schemeClr val="bg1"/>
                </a:solidFill>
                <a:latin typeface="Calibri" panose="020F0502020204030204" pitchFamily="34" charset="0"/>
                <a:ea typeface="Lato" charset="0"/>
                <a:cs typeface="Calibri" panose="020F0502020204030204" pitchFamily="34" charset="0"/>
              </a:rPr>
              <a:t>gli</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sprechi</a:t>
            </a:r>
            <a:r>
              <a:rPr lang="en-US" sz="1700" dirty="0">
                <a:solidFill>
                  <a:schemeClr val="bg1"/>
                </a:solidFill>
                <a:latin typeface="Calibri" panose="020F0502020204030204" pitchFamily="34" charset="0"/>
                <a:ea typeface="Lato" charset="0"/>
                <a:cs typeface="Calibri" panose="020F0502020204030204" pitchFamily="34" charset="0"/>
              </a:rPr>
              <a:t>:</a:t>
            </a:r>
            <a:r>
              <a:rPr lang="en-US" sz="1700" noProof="0" dirty="0">
                <a:solidFill>
                  <a:schemeClr val="bg1"/>
                </a:solidFill>
                <a:latin typeface="Calibri" panose="020F0502020204030204" pitchFamily="34" charset="0"/>
                <a:ea typeface="Lato" charset="0"/>
                <a:cs typeface="Calibri" panose="020F0502020204030204" pitchFamily="34" charset="0"/>
              </a:rPr>
              <a:t> preparazione, </a:t>
            </a:r>
            <a:r>
              <a:rPr lang="en-US" sz="1700" noProof="0" dirty="0" err="1">
                <a:solidFill>
                  <a:schemeClr val="bg1"/>
                </a:solidFill>
                <a:latin typeface="Calibri" panose="020F0502020204030204" pitchFamily="34" charset="0"/>
                <a:ea typeface="Lato" charset="0"/>
                <a:cs typeface="Calibri" panose="020F0502020204030204" pitchFamily="34" charset="0"/>
              </a:rPr>
              <a:t>conservazione</a:t>
            </a:r>
            <a:r>
              <a:rPr lang="en-US" sz="1700" noProof="0" dirty="0">
                <a:solidFill>
                  <a:schemeClr val="bg1"/>
                </a:solidFill>
                <a:latin typeface="Calibri" panose="020F0502020204030204" pitchFamily="34" charset="0"/>
                <a:ea typeface="Lato" charset="0"/>
                <a:cs typeface="Calibri" panose="020F0502020204030204" pitchFamily="34" charset="0"/>
              </a:rPr>
              <a:t> o  smaltimento degli alimenti. Assicuratevi che gli obiettivi dell'audit siano in linea con le  priorità aziendali, come la riduzione dei costi o la sostenibilità. Stabilite obiettivi misurabili e realistici, </a:t>
            </a:r>
            <a:r>
              <a:rPr lang="en-US" sz="1700" dirty="0">
                <a:solidFill>
                  <a:schemeClr val="bg1"/>
                </a:solidFill>
                <a:latin typeface="Calibri" panose="020F0502020204030204" pitchFamily="34" charset="0"/>
                <a:ea typeface="Lato" charset="0"/>
                <a:cs typeface="Calibri" panose="020F0502020204030204" pitchFamily="34" charset="0"/>
              </a:rPr>
              <a:t>per </a:t>
            </a:r>
            <a:r>
              <a:rPr lang="en-US" sz="1700" noProof="0" dirty="0" err="1">
                <a:solidFill>
                  <a:schemeClr val="bg1"/>
                </a:solidFill>
                <a:latin typeface="Calibri" panose="020F0502020204030204" pitchFamily="34" charset="0"/>
                <a:ea typeface="Lato" charset="0"/>
                <a:cs typeface="Calibri" panose="020F0502020204030204" pitchFamily="34" charset="0"/>
              </a:rPr>
              <a:t>valutare</a:t>
            </a:r>
            <a:r>
              <a:rPr lang="en-US" sz="1700" noProof="0" dirty="0">
                <a:solidFill>
                  <a:schemeClr val="bg1"/>
                </a:solidFill>
                <a:latin typeface="Calibri" panose="020F0502020204030204" pitchFamily="34" charset="0"/>
                <a:ea typeface="Lato" charset="0"/>
                <a:cs typeface="Calibri" panose="020F0502020204030204" pitchFamily="34" charset="0"/>
              </a:rPr>
              <a:t> il successo dell'audit senza sovraccaricare il team di obiettivi irraggiungibili.</a:t>
            </a:r>
            <a:endParaRPr lang="en-GB" sz="1700" noProof="0" dirty="0">
              <a:solidFill>
                <a:schemeClr val="bg1"/>
              </a:solidFill>
              <a:latin typeface="Calibri" panose="020F0502020204030204" pitchFamily="34" charset="0"/>
              <a:ea typeface="Lato" charset="0"/>
              <a:cs typeface="Calibri" panose="020F0502020204030204" pitchFamily="34" charset="0"/>
            </a:endParaRPr>
          </a:p>
        </p:txBody>
      </p:sp>
      <p:sp>
        <p:nvSpPr>
          <p:cNvPr id="110" name="Rectángulo 603">
            <a:extLst>
              <a:ext uri="{FF2B5EF4-FFF2-40B4-BE49-F238E27FC236}">
                <a16:creationId xmlns:a16="http://schemas.microsoft.com/office/drawing/2014/main" id="{A12DB08B-6D12-D35B-9CE3-2DFA18FB38CC}"/>
              </a:ext>
            </a:extLst>
          </p:cNvPr>
          <p:cNvSpPr/>
          <p:nvPr/>
        </p:nvSpPr>
        <p:spPr>
          <a:xfrm>
            <a:off x="3461574" y="1532199"/>
            <a:ext cx="2401225" cy="4278094"/>
          </a:xfrm>
          <a:prstGeom prst="rect">
            <a:avLst/>
          </a:prstGeom>
        </p:spPr>
        <p:txBody>
          <a:bodyPr wrap="square">
            <a:spAutoFit/>
          </a:bodyPr>
          <a:lstStyle/>
          <a:p>
            <a:pPr algn="ctr"/>
            <a:r>
              <a:rPr lang="en-US" sz="1700" noProof="0" dirty="0">
                <a:solidFill>
                  <a:schemeClr val="bg1"/>
                </a:solidFill>
                <a:latin typeface="Calibri" panose="020F0502020204030204" pitchFamily="34" charset="0"/>
                <a:ea typeface="Lato" charset="0"/>
                <a:cs typeface="Calibri" panose="020F0502020204030204" pitchFamily="34" charset="0"/>
              </a:rPr>
              <a:t>Formate un team  </a:t>
            </a:r>
            <a:r>
              <a:rPr lang="en-US" sz="1700" noProof="0" dirty="0" err="1">
                <a:solidFill>
                  <a:schemeClr val="bg1"/>
                </a:solidFill>
                <a:latin typeface="Calibri" panose="020F0502020204030204" pitchFamily="34" charset="0"/>
                <a:ea typeface="Lato" charset="0"/>
                <a:cs typeface="Calibri" panose="020F0502020204030204" pitchFamily="34" charset="0"/>
              </a:rPr>
              <a:t>coinvolgendio</a:t>
            </a:r>
            <a:r>
              <a:rPr lang="en-US" sz="1700" noProof="0" dirty="0">
                <a:solidFill>
                  <a:schemeClr val="bg1"/>
                </a:solidFill>
                <a:latin typeface="Calibri" panose="020F0502020204030204" pitchFamily="34" charset="0"/>
                <a:ea typeface="Lato" charset="0"/>
                <a:cs typeface="Calibri" panose="020F0502020204030204" pitchFamily="34" charset="0"/>
              </a:rPr>
              <a:t> staff da vari reparti, come </a:t>
            </a:r>
            <a:r>
              <a:rPr lang="en-US" sz="1700" dirty="0">
                <a:solidFill>
                  <a:schemeClr val="bg1"/>
                </a:solidFill>
                <a:latin typeface="Calibri" panose="020F0502020204030204" pitchFamily="34" charset="0"/>
                <a:ea typeface="Lato" charset="0"/>
                <a:cs typeface="Calibri" panose="020F0502020204030204" pitchFamily="34" charset="0"/>
              </a:rPr>
              <a:t>,</a:t>
            </a:r>
            <a:r>
              <a:rPr lang="en-US" sz="1700" noProof="0" dirty="0">
                <a:solidFill>
                  <a:schemeClr val="bg1"/>
                </a:solidFill>
                <a:latin typeface="Calibri" panose="020F0502020204030204" pitchFamily="34" charset="0"/>
                <a:ea typeface="Lato" charset="0"/>
                <a:cs typeface="Calibri" panose="020F0502020204030204" pitchFamily="34" charset="0"/>
              </a:rPr>
              <a:t> cucina, direzione </a:t>
            </a:r>
            <a:r>
              <a:rPr lang="en-US" sz="1700" noProof="0" dirty="0" err="1">
                <a:solidFill>
                  <a:schemeClr val="bg1"/>
                </a:solidFill>
                <a:latin typeface="Calibri" panose="020F0502020204030204" pitchFamily="34" charset="0"/>
                <a:ea typeface="Lato" charset="0"/>
                <a:cs typeface="Calibri" panose="020F0502020204030204" pitchFamily="34" charset="0"/>
              </a:rPr>
              <a:t>approvvigionamenti</a:t>
            </a:r>
            <a:r>
              <a:rPr lang="en-US" sz="1700" noProof="0" dirty="0">
                <a:solidFill>
                  <a:schemeClr val="bg1"/>
                </a:solidFill>
                <a:latin typeface="Calibri" panose="020F0502020204030204" pitchFamily="34" charset="0"/>
                <a:ea typeface="Lato" charset="0"/>
                <a:cs typeface="Calibri" panose="020F0502020204030204" pitchFamily="34" charset="0"/>
              </a:rPr>
              <a:t>. Assegnate ruoli chiari per la raccolta dei dati, l'analisi e la stesura dei rapporti per mantenere la concentrazione. Un team ampio garantisce che vengano presi in considerazione tutti gli aspetti dello spreco alimentare per un audit più completo.</a:t>
            </a:r>
            <a:endParaRPr lang="en-GB" sz="1700" noProof="0" dirty="0">
              <a:solidFill>
                <a:schemeClr val="bg1"/>
              </a:solidFill>
              <a:latin typeface="Calibri" panose="020F0502020204030204" pitchFamily="34" charset="0"/>
              <a:ea typeface="Lato" charset="0"/>
              <a:cs typeface="Calibri" panose="020F0502020204030204" pitchFamily="34" charset="0"/>
            </a:endParaRPr>
          </a:p>
        </p:txBody>
      </p:sp>
      <p:sp>
        <p:nvSpPr>
          <p:cNvPr id="111" name="Rectángulo 604">
            <a:extLst>
              <a:ext uri="{FF2B5EF4-FFF2-40B4-BE49-F238E27FC236}">
                <a16:creationId xmlns:a16="http://schemas.microsoft.com/office/drawing/2014/main" id="{C0E11034-EDB8-F10C-E3F4-3B3571D8FCAC}"/>
              </a:ext>
            </a:extLst>
          </p:cNvPr>
          <p:cNvSpPr/>
          <p:nvPr/>
        </p:nvSpPr>
        <p:spPr>
          <a:xfrm>
            <a:off x="6164951" y="2399010"/>
            <a:ext cx="2334470" cy="4278094"/>
          </a:xfrm>
          <a:prstGeom prst="rect">
            <a:avLst/>
          </a:prstGeom>
        </p:spPr>
        <p:txBody>
          <a:bodyPr wrap="square">
            <a:spAutoFit/>
          </a:bodyPr>
          <a:lstStyle/>
          <a:p>
            <a:pPr algn="ctr"/>
            <a:r>
              <a:rPr lang="en-US" sz="1700" noProof="0" dirty="0">
                <a:solidFill>
                  <a:schemeClr val="bg1"/>
                </a:solidFill>
                <a:latin typeface="Calibri" panose="020F0502020204030204" pitchFamily="34" charset="0"/>
                <a:ea typeface="Lato" charset="0"/>
                <a:cs typeface="Calibri" panose="020F0502020204030204" pitchFamily="34" charset="0"/>
              </a:rPr>
              <a:t>Scegliete il metodo di raccolta dei dati - tracciamento manuale o strumenti digitali - e stabilite un periodo di tempo specifico per la verifica, ad esempio una settimana. </a:t>
            </a:r>
            <a:r>
              <a:rPr lang="en-US" sz="1700" noProof="0" dirty="0" err="1">
                <a:solidFill>
                  <a:schemeClr val="bg1"/>
                </a:solidFill>
                <a:latin typeface="Calibri" panose="020F0502020204030204" pitchFamily="34" charset="0"/>
                <a:ea typeface="Lato" charset="0"/>
                <a:cs typeface="Calibri" panose="020F0502020204030204" pitchFamily="34" charset="0"/>
              </a:rPr>
              <a:t>Classificate</a:t>
            </a:r>
            <a:r>
              <a:rPr lang="en-US" sz="1700" noProof="0" dirty="0">
                <a:solidFill>
                  <a:schemeClr val="bg1"/>
                </a:solidFill>
                <a:latin typeface="Calibri" panose="020F0502020204030204" pitchFamily="34" charset="0"/>
                <a:ea typeface="Lato" charset="0"/>
                <a:cs typeface="Calibri" panose="020F0502020204030204" pitchFamily="34" charset="0"/>
              </a:rPr>
              <a:t> </a:t>
            </a:r>
            <a:r>
              <a:rPr lang="en-US" sz="1700" noProof="0" dirty="0" err="1">
                <a:solidFill>
                  <a:schemeClr val="bg1"/>
                </a:solidFill>
                <a:latin typeface="Calibri" panose="020F0502020204030204" pitchFamily="34" charset="0"/>
                <a:ea typeface="Lato" charset="0"/>
                <a:cs typeface="Calibri" panose="020F0502020204030204" pitchFamily="34" charset="0"/>
              </a:rPr>
              <a:t>i</a:t>
            </a:r>
            <a:r>
              <a:rPr lang="en-US" sz="1700" noProof="0" dirty="0">
                <a:solidFill>
                  <a:schemeClr val="bg1"/>
                </a:solidFill>
                <a:latin typeface="Calibri" panose="020F0502020204030204" pitchFamily="34" charset="0"/>
                <a:ea typeface="Lato" charset="0"/>
                <a:cs typeface="Calibri" panose="020F0502020204030204" pitchFamily="34" charset="0"/>
              </a:rPr>
              <a:t> rifiuti in base al tipo di alimento, al motivo dello smaltimento e alla quantità, per assicurarvi di ottenere un quadro completo di dove si producono i rifiuti e perché.</a:t>
            </a:r>
            <a:endParaRPr lang="en-GB" sz="1700" noProof="0" dirty="0">
              <a:solidFill>
                <a:schemeClr val="bg1"/>
              </a:solidFill>
              <a:latin typeface="Calibri" panose="020F0502020204030204" pitchFamily="34" charset="0"/>
              <a:ea typeface="Lato" charset="0"/>
              <a:cs typeface="Calibri" panose="020F0502020204030204" pitchFamily="34" charset="0"/>
            </a:endParaRPr>
          </a:p>
        </p:txBody>
      </p:sp>
      <p:sp>
        <p:nvSpPr>
          <p:cNvPr id="3" name="Freeform 247">
            <a:extLst>
              <a:ext uri="{FF2B5EF4-FFF2-40B4-BE49-F238E27FC236}">
                <a16:creationId xmlns:a16="http://schemas.microsoft.com/office/drawing/2014/main" id="{0E6252E9-7B93-D48C-855F-8FFE419133D3}"/>
              </a:ext>
            </a:extLst>
          </p:cNvPr>
          <p:cNvSpPr>
            <a:spLocks noChangeArrowheads="1"/>
          </p:cNvSpPr>
          <p:nvPr/>
        </p:nvSpPr>
        <p:spPr bwMode="auto">
          <a:xfrm>
            <a:off x="8906888" y="865564"/>
            <a:ext cx="2334470" cy="4858517"/>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2094D2"/>
          </a:solidFill>
          <a:ln>
            <a:noFill/>
          </a:ln>
          <a:effectLst/>
        </p:spPr>
        <p:txBody>
          <a:bodyPr wrap="none" anchor="ctr"/>
          <a:lstStyle/>
          <a:p>
            <a:endParaRPr lang="en-GB" sz="900" noProof="0" dirty="0"/>
          </a:p>
        </p:txBody>
      </p:sp>
      <p:sp>
        <p:nvSpPr>
          <p:cNvPr id="4" name="Freeform 249">
            <a:extLst>
              <a:ext uri="{FF2B5EF4-FFF2-40B4-BE49-F238E27FC236}">
                <a16:creationId xmlns:a16="http://schemas.microsoft.com/office/drawing/2014/main" id="{028FD81F-BC1A-7CBD-970A-EF1B8B9720BA}"/>
              </a:ext>
            </a:extLst>
          </p:cNvPr>
          <p:cNvSpPr>
            <a:spLocks noChangeArrowheads="1"/>
          </p:cNvSpPr>
          <p:nvPr/>
        </p:nvSpPr>
        <p:spPr bwMode="auto">
          <a:xfrm>
            <a:off x="8854230" y="5724081"/>
            <a:ext cx="2387128"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GB" sz="900" noProof="0" dirty="0"/>
          </a:p>
        </p:txBody>
      </p:sp>
      <p:sp>
        <p:nvSpPr>
          <p:cNvPr id="5" name="CuadroTexto 555">
            <a:extLst>
              <a:ext uri="{FF2B5EF4-FFF2-40B4-BE49-F238E27FC236}">
                <a16:creationId xmlns:a16="http://schemas.microsoft.com/office/drawing/2014/main" id="{FF73A693-46BC-1A6C-91CF-189D39114426}"/>
              </a:ext>
            </a:extLst>
          </p:cNvPr>
          <p:cNvSpPr txBox="1"/>
          <p:nvPr/>
        </p:nvSpPr>
        <p:spPr>
          <a:xfrm>
            <a:off x="8854230" y="935015"/>
            <a:ext cx="2359072" cy="707886"/>
          </a:xfrm>
          <a:prstGeom prst="rect">
            <a:avLst/>
          </a:prstGeom>
          <a:noFill/>
        </p:spPr>
        <p:txBody>
          <a:bodyPr wrap="square" rtlCol="0">
            <a:spAutoFit/>
          </a:bodyPr>
          <a:lstStyle/>
          <a:p>
            <a:pPr algn="ctr"/>
            <a:r>
              <a:rPr lang="en-US" sz="2000" b="1" noProof="0" dirty="0">
                <a:solidFill>
                  <a:srgbClr val="0B3A5B"/>
                </a:solidFill>
                <a:latin typeface="Calibri" panose="020F0502020204030204" pitchFamily="34" charset="0"/>
                <a:ea typeface="Lato" charset="0"/>
                <a:cs typeface="Calibri" panose="020F0502020204030204" pitchFamily="34" charset="0"/>
              </a:rPr>
              <a:t>Raccogliere gli strumenti e le risorse necessarie</a:t>
            </a:r>
            <a:endParaRPr lang="en-GB" sz="20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6" name="Rectángulo 603">
            <a:extLst>
              <a:ext uri="{FF2B5EF4-FFF2-40B4-BE49-F238E27FC236}">
                <a16:creationId xmlns:a16="http://schemas.microsoft.com/office/drawing/2014/main" id="{723BFEA7-8B14-E287-7DDC-DBC2D7C196FA}"/>
              </a:ext>
            </a:extLst>
          </p:cNvPr>
          <p:cNvSpPr/>
          <p:nvPr/>
        </p:nvSpPr>
        <p:spPr>
          <a:xfrm>
            <a:off x="8981370" y="1931745"/>
            <a:ext cx="2132847" cy="3231654"/>
          </a:xfrm>
          <a:prstGeom prst="rect">
            <a:avLst/>
          </a:prstGeom>
        </p:spPr>
        <p:txBody>
          <a:bodyPr wrap="square">
            <a:spAutoFit/>
          </a:bodyPr>
          <a:lstStyle/>
          <a:p>
            <a:pPr algn="ctr"/>
            <a:r>
              <a:rPr lang="en-US" sz="1700" noProof="0" dirty="0">
                <a:solidFill>
                  <a:schemeClr val="bg1"/>
                </a:solidFill>
                <a:latin typeface="Calibri" panose="020F0502020204030204" pitchFamily="34" charset="0"/>
                <a:ea typeface="Lato" charset="0"/>
                <a:cs typeface="Calibri" panose="020F0502020204030204" pitchFamily="34" charset="0"/>
              </a:rPr>
              <a:t>Assicuratevi di avere tutti gli strumenti necessari per l'audit, compresi i fogli di tracciamento dei rifiuti, le bilance per le misurazioni e gli indumenti protettivi per il personale. Un'attrezzatura adeguata vi aiuterà a raccogliere dati accurati, mantenendo l'igiene e la sicurezza.</a:t>
            </a:r>
            <a:endParaRPr lang="en-GB" sz="1700" noProof="0" dirty="0">
              <a:solidFill>
                <a:schemeClr val="bg1"/>
              </a:solidFill>
              <a:latin typeface="Calibri" panose="020F0502020204030204" pitchFamily="34" charset="0"/>
              <a:ea typeface="Lato" charset="0"/>
              <a:cs typeface="Calibri" panose="020F0502020204030204" pitchFamily="34" charset="0"/>
            </a:endParaRPr>
          </a:p>
        </p:txBody>
      </p:sp>
      <p:pic>
        <p:nvPicPr>
          <p:cNvPr id="8" name="Grafika 7" descr="Znaczek z wypełnieniem pełnym">
            <a:extLst>
              <a:ext uri="{FF2B5EF4-FFF2-40B4-BE49-F238E27FC236}">
                <a16:creationId xmlns:a16="http://schemas.microsoft.com/office/drawing/2014/main" id="{529AEFD1-34DB-5F78-A20C-D99A887FA1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52506" y="5680491"/>
            <a:ext cx="730026" cy="730026"/>
          </a:xfrm>
          <a:prstGeom prst="rect">
            <a:avLst/>
          </a:prstGeom>
        </p:spPr>
      </p:pic>
      <p:pic>
        <p:nvPicPr>
          <p:cNvPr id="10" name="Grafika 9" descr="Znaczek 3 z wypełnieniem pełnym">
            <a:extLst>
              <a:ext uri="{FF2B5EF4-FFF2-40B4-BE49-F238E27FC236}">
                <a16:creationId xmlns:a16="http://schemas.microsoft.com/office/drawing/2014/main" id="{5005015D-35DF-AEB2-B03A-9AE12FC761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7401" y="812158"/>
            <a:ext cx="730026" cy="730026"/>
          </a:xfrm>
          <a:prstGeom prst="rect">
            <a:avLst/>
          </a:prstGeom>
        </p:spPr>
      </p:pic>
      <p:pic>
        <p:nvPicPr>
          <p:cNvPr id="12" name="Grafika 11" descr="Znaczek 4 z wypełnieniem pełnym">
            <a:extLst>
              <a:ext uri="{FF2B5EF4-FFF2-40B4-BE49-F238E27FC236}">
                <a16:creationId xmlns:a16="http://schemas.microsoft.com/office/drawing/2014/main" id="{345DD8C4-1EF1-D41A-DEB8-F2A6147C7C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54406" y="5624090"/>
            <a:ext cx="730026" cy="730026"/>
          </a:xfrm>
          <a:prstGeom prst="rect">
            <a:avLst/>
          </a:prstGeom>
        </p:spPr>
      </p:pic>
      <p:pic>
        <p:nvPicPr>
          <p:cNvPr id="14" name="Grafika 13" descr="Znaczek 1 z wypełnieniem pełnym">
            <a:extLst>
              <a:ext uri="{FF2B5EF4-FFF2-40B4-BE49-F238E27FC236}">
                <a16:creationId xmlns:a16="http://schemas.microsoft.com/office/drawing/2014/main" id="{E330238C-7335-D799-B5FC-89B14A033F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2005" y="835401"/>
            <a:ext cx="730026" cy="730026"/>
          </a:xfrm>
          <a:prstGeom prst="rect">
            <a:avLst/>
          </a:prstGeom>
        </p:spPr>
      </p:pic>
    </p:spTree>
    <p:extLst>
      <p:ext uri="{BB962C8B-B14F-4D97-AF65-F5344CB8AC3E}">
        <p14:creationId xmlns:p14="http://schemas.microsoft.com/office/powerpoint/2010/main" val="11408678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9ADE5-4B19-EC0B-B6C6-E6F3CE7CED25}"/>
            </a:ext>
          </a:extLst>
        </p:cNvPr>
        <p:cNvGrpSpPr/>
        <p:nvPr/>
      </p:nvGrpSpPr>
      <p:grpSpPr>
        <a:xfrm>
          <a:off x="0" y="0"/>
          <a:ext cx="0" cy="0"/>
          <a:chOff x="0" y="0"/>
          <a:chExt cx="0" cy="0"/>
        </a:xfrm>
      </p:grpSpPr>
      <p:sp>
        <p:nvSpPr>
          <p:cNvPr id="64" name="Freeform 1">
            <a:extLst>
              <a:ext uri="{FF2B5EF4-FFF2-40B4-BE49-F238E27FC236}">
                <a16:creationId xmlns:a16="http://schemas.microsoft.com/office/drawing/2014/main" id="{2529DD6C-74FB-2506-DE67-EB8A66F00286}"/>
              </a:ext>
            </a:extLst>
          </p:cNvPr>
          <p:cNvSpPr>
            <a:spLocks noChangeArrowheads="1"/>
          </p:cNvSpPr>
          <p:nvPr/>
        </p:nvSpPr>
        <p:spPr bwMode="auto">
          <a:xfrm>
            <a:off x="1857080" y="1430805"/>
            <a:ext cx="2677733" cy="505483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endParaRPr lang="en-GB" sz="900" noProof="0" dirty="0"/>
          </a:p>
        </p:txBody>
      </p:sp>
      <p:sp>
        <p:nvSpPr>
          <p:cNvPr id="359" name="Freeform 246">
            <a:extLst>
              <a:ext uri="{FF2B5EF4-FFF2-40B4-BE49-F238E27FC236}">
                <a16:creationId xmlns:a16="http://schemas.microsoft.com/office/drawing/2014/main" id="{D416CFBB-893E-5C8B-BE17-16C5B8BDABEC}"/>
              </a:ext>
            </a:extLst>
          </p:cNvPr>
          <p:cNvSpPr>
            <a:spLocks noChangeArrowheads="1"/>
          </p:cNvSpPr>
          <p:nvPr/>
        </p:nvSpPr>
        <p:spPr bwMode="auto">
          <a:xfrm>
            <a:off x="1796678" y="1335467"/>
            <a:ext cx="2738134"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86575"/>
          </a:solidFill>
          <a:ln>
            <a:noFill/>
          </a:ln>
          <a:effectLst/>
        </p:spPr>
        <p:txBody>
          <a:bodyPr wrap="none" anchor="ctr"/>
          <a:lstStyle/>
          <a:p>
            <a:endParaRPr lang="en-GB" sz="900" noProof="0" dirty="0"/>
          </a:p>
        </p:txBody>
      </p:sp>
      <p:sp>
        <p:nvSpPr>
          <p:cNvPr id="360" name="Freeform 247">
            <a:extLst>
              <a:ext uri="{FF2B5EF4-FFF2-40B4-BE49-F238E27FC236}">
                <a16:creationId xmlns:a16="http://schemas.microsoft.com/office/drawing/2014/main" id="{34CEAD23-A450-2729-8974-A52BC40725BB}"/>
              </a:ext>
            </a:extLst>
          </p:cNvPr>
          <p:cNvSpPr>
            <a:spLocks noChangeArrowheads="1"/>
          </p:cNvSpPr>
          <p:nvPr/>
        </p:nvSpPr>
        <p:spPr bwMode="auto">
          <a:xfrm>
            <a:off x="5117630" y="1071060"/>
            <a:ext cx="2677733" cy="4718575"/>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2094D2"/>
          </a:solidFill>
          <a:ln>
            <a:noFill/>
          </a:ln>
          <a:effectLst/>
        </p:spPr>
        <p:txBody>
          <a:bodyPr wrap="none" anchor="ctr"/>
          <a:lstStyle/>
          <a:p>
            <a:endParaRPr lang="en-GB" sz="900" noProof="0" dirty="0"/>
          </a:p>
        </p:txBody>
      </p:sp>
      <p:sp>
        <p:nvSpPr>
          <p:cNvPr id="362" name="Freeform 249">
            <a:extLst>
              <a:ext uri="{FF2B5EF4-FFF2-40B4-BE49-F238E27FC236}">
                <a16:creationId xmlns:a16="http://schemas.microsoft.com/office/drawing/2014/main" id="{CD04702C-74F4-EBC6-78A9-842EE1E301BD}"/>
              </a:ext>
            </a:extLst>
          </p:cNvPr>
          <p:cNvSpPr>
            <a:spLocks noChangeArrowheads="1"/>
          </p:cNvSpPr>
          <p:nvPr/>
        </p:nvSpPr>
        <p:spPr bwMode="auto">
          <a:xfrm>
            <a:off x="5057229" y="5789635"/>
            <a:ext cx="2738134"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GB" sz="900" noProof="0" dirty="0"/>
          </a:p>
        </p:txBody>
      </p:sp>
      <p:sp>
        <p:nvSpPr>
          <p:cNvPr id="363" name="Freeform 250">
            <a:extLst>
              <a:ext uri="{FF2B5EF4-FFF2-40B4-BE49-F238E27FC236}">
                <a16:creationId xmlns:a16="http://schemas.microsoft.com/office/drawing/2014/main" id="{7535140D-5133-89AA-DAC8-FEC8BAD61CA8}"/>
              </a:ext>
            </a:extLst>
          </p:cNvPr>
          <p:cNvSpPr>
            <a:spLocks noChangeArrowheads="1"/>
          </p:cNvSpPr>
          <p:nvPr/>
        </p:nvSpPr>
        <p:spPr bwMode="auto">
          <a:xfrm>
            <a:off x="8304426" y="1478391"/>
            <a:ext cx="2677733" cy="5007250"/>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60BA47"/>
          </a:solidFill>
          <a:ln>
            <a:noFill/>
          </a:ln>
          <a:effectLst/>
        </p:spPr>
        <p:txBody>
          <a:bodyPr wrap="none" anchor="ctr"/>
          <a:lstStyle/>
          <a:p>
            <a:endParaRPr lang="en-GB" sz="900" noProof="0" dirty="0"/>
          </a:p>
        </p:txBody>
      </p:sp>
      <p:sp>
        <p:nvSpPr>
          <p:cNvPr id="365" name="Freeform 252">
            <a:extLst>
              <a:ext uri="{FF2B5EF4-FFF2-40B4-BE49-F238E27FC236}">
                <a16:creationId xmlns:a16="http://schemas.microsoft.com/office/drawing/2014/main" id="{79537792-6322-1DA7-608A-DF68CAA6B721}"/>
              </a:ext>
            </a:extLst>
          </p:cNvPr>
          <p:cNvSpPr>
            <a:spLocks noChangeArrowheads="1"/>
          </p:cNvSpPr>
          <p:nvPr/>
        </p:nvSpPr>
        <p:spPr bwMode="auto">
          <a:xfrm>
            <a:off x="8244025" y="1335466"/>
            <a:ext cx="2738134" cy="14292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86575"/>
          </a:solidFill>
          <a:ln>
            <a:noFill/>
          </a:ln>
          <a:effectLst/>
        </p:spPr>
        <p:txBody>
          <a:bodyPr wrap="none" anchor="ctr"/>
          <a:lstStyle/>
          <a:p>
            <a:endParaRPr lang="en-GB" sz="900" noProof="0" dirty="0"/>
          </a:p>
        </p:txBody>
      </p:sp>
      <p:sp>
        <p:nvSpPr>
          <p:cNvPr id="2" name="Text Placeholder 1">
            <a:extLst>
              <a:ext uri="{FF2B5EF4-FFF2-40B4-BE49-F238E27FC236}">
                <a16:creationId xmlns:a16="http://schemas.microsoft.com/office/drawing/2014/main" id="{F660FF69-5560-EAD2-1F28-2EFAE18D4761}"/>
              </a:ext>
            </a:extLst>
          </p:cNvPr>
          <p:cNvSpPr>
            <a:spLocks noGrp="1"/>
          </p:cNvSpPr>
          <p:nvPr>
            <p:ph type="body" sz="quarter" idx="16"/>
          </p:nvPr>
        </p:nvSpPr>
        <p:spPr>
          <a:xfrm>
            <a:off x="1388210" y="117126"/>
            <a:ext cx="10076172" cy="580132"/>
          </a:xfrm>
        </p:spPr>
        <p:txBody>
          <a:bodyPr/>
          <a:lstStyle/>
          <a:p>
            <a:pPr algn="l"/>
            <a:r>
              <a:rPr lang="pl-PL" noProof="0" dirty="0"/>
              <a:t>La vostra guida passo passo </a:t>
            </a:r>
            <a:r>
              <a:rPr lang="it-IT" noProof="0" dirty="0"/>
              <a:t>per </a:t>
            </a:r>
            <a:r>
              <a:rPr lang="pl-PL" noProof="0" dirty="0"/>
              <a:t>gli audit alimentari</a:t>
            </a:r>
            <a:endParaRPr lang="en-GB" noProof="0" dirty="0"/>
          </a:p>
        </p:txBody>
      </p:sp>
      <p:sp>
        <p:nvSpPr>
          <p:cNvPr id="105" name="CuadroTexto 553">
            <a:extLst>
              <a:ext uri="{FF2B5EF4-FFF2-40B4-BE49-F238E27FC236}">
                <a16:creationId xmlns:a16="http://schemas.microsoft.com/office/drawing/2014/main" id="{1EFA38F0-11F0-23A4-C323-B9EE580394FE}"/>
              </a:ext>
            </a:extLst>
          </p:cNvPr>
          <p:cNvSpPr txBox="1"/>
          <p:nvPr/>
        </p:nvSpPr>
        <p:spPr>
          <a:xfrm>
            <a:off x="1881696" y="1691722"/>
            <a:ext cx="2628499" cy="1015663"/>
          </a:xfrm>
          <a:prstGeom prst="rect">
            <a:avLst/>
          </a:prstGeom>
          <a:noFill/>
        </p:spPr>
        <p:txBody>
          <a:bodyPr wrap="square" rtlCol="0">
            <a:spAutoFit/>
          </a:bodyPr>
          <a:lstStyle/>
          <a:p>
            <a:pPr algn="ctr"/>
            <a:r>
              <a:rPr lang="en-US" sz="2000" b="1" noProof="0" dirty="0">
                <a:solidFill>
                  <a:srgbClr val="0B3A5B"/>
                </a:solidFill>
                <a:latin typeface="Calibri" panose="020F0502020204030204" pitchFamily="34" charset="0"/>
                <a:ea typeface="Lato" charset="0"/>
                <a:cs typeface="Calibri" panose="020F0502020204030204" pitchFamily="34" charset="0"/>
              </a:rPr>
              <a:t>Formare il personale e comunicare il processo</a:t>
            </a:r>
            <a:endParaRPr lang="en-GB" sz="2000" b="1" noProof="0" dirty="0">
              <a:solidFill>
                <a:srgbClr val="0B3A5B"/>
              </a:solidFill>
              <a:latin typeface="Calibri" panose="020F0502020204030204" pitchFamily="34" charset="0"/>
              <a:ea typeface="Lato" charset="0"/>
              <a:cs typeface="Calibri" panose="020F0502020204030204" pitchFamily="34" charset="0"/>
            </a:endParaRPr>
          </a:p>
        </p:txBody>
      </p:sp>
      <p:sp>
        <p:nvSpPr>
          <p:cNvPr id="106" name="CuadroTexto 555">
            <a:extLst>
              <a:ext uri="{FF2B5EF4-FFF2-40B4-BE49-F238E27FC236}">
                <a16:creationId xmlns:a16="http://schemas.microsoft.com/office/drawing/2014/main" id="{0648347C-B16D-5C35-459C-8F256F414E90}"/>
              </a:ext>
            </a:extLst>
          </p:cNvPr>
          <p:cNvSpPr txBox="1"/>
          <p:nvPr/>
        </p:nvSpPr>
        <p:spPr>
          <a:xfrm>
            <a:off x="5117629" y="1332272"/>
            <a:ext cx="2652417" cy="707886"/>
          </a:xfrm>
          <a:prstGeom prst="rect">
            <a:avLst/>
          </a:prstGeom>
          <a:noFill/>
        </p:spPr>
        <p:txBody>
          <a:bodyPr wrap="square" rtlCol="0">
            <a:spAutoFit/>
          </a:bodyPr>
          <a:lstStyle/>
          <a:p>
            <a:pPr algn="ctr"/>
            <a:r>
              <a:rPr lang="en-GB" sz="2000" b="1" noProof="0" dirty="0">
                <a:solidFill>
                  <a:srgbClr val="0B3A5B"/>
                </a:solidFill>
                <a:latin typeface="Calibri" panose="020F0502020204030204" pitchFamily="34" charset="0"/>
                <a:ea typeface="Lato" charset="0"/>
                <a:cs typeface="Calibri" panose="020F0502020204030204" pitchFamily="34" charset="0"/>
              </a:rPr>
              <a:t>Garantire la conformità alle normative</a:t>
            </a:r>
          </a:p>
        </p:txBody>
      </p:sp>
      <p:sp>
        <p:nvSpPr>
          <p:cNvPr id="107" name="CuadroTexto 557">
            <a:extLst>
              <a:ext uri="{FF2B5EF4-FFF2-40B4-BE49-F238E27FC236}">
                <a16:creationId xmlns:a16="http://schemas.microsoft.com/office/drawing/2014/main" id="{994E441B-374E-DF7A-EE28-0EE94F4B5AE3}"/>
              </a:ext>
            </a:extLst>
          </p:cNvPr>
          <p:cNvSpPr txBox="1"/>
          <p:nvPr/>
        </p:nvSpPr>
        <p:spPr>
          <a:xfrm>
            <a:off x="8364822" y="1561446"/>
            <a:ext cx="2556939" cy="707886"/>
          </a:xfrm>
          <a:prstGeom prst="rect">
            <a:avLst/>
          </a:prstGeom>
          <a:noFill/>
        </p:spPr>
        <p:txBody>
          <a:bodyPr wrap="square" rtlCol="0">
            <a:spAutoFit/>
          </a:bodyPr>
          <a:lstStyle/>
          <a:p>
            <a:pPr algn="ctr"/>
            <a:r>
              <a:rPr lang="en-GB" sz="2000" b="1" noProof="0" dirty="0">
                <a:solidFill>
                  <a:srgbClr val="0B3A5B"/>
                </a:solidFill>
                <a:latin typeface="Calibri" panose="020F0502020204030204" pitchFamily="34" charset="0"/>
                <a:ea typeface="Lato" charset="0"/>
                <a:cs typeface="Calibri" panose="020F0502020204030204" pitchFamily="34" charset="0"/>
              </a:rPr>
              <a:t>Eseguire una valutazione pre-audit</a:t>
            </a:r>
          </a:p>
        </p:txBody>
      </p:sp>
      <p:sp>
        <p:nvSpPr>
          <p:cNvPr id="109" name="Rectángulo 602">
            <a:extLst>
              <a:ext uri="{FF2B5EF4-FFF2-40B4-BE49-F238E27FC236}">
                <a16:creationId xmlns:a16="http://schemas.microsoft.com/office/drawing/2014/main" id="{EC99DA1D-DE20-2F56-E376-DE9CF9809106}"/>
              </a:ext>
            </a:extLst>
          </p:cNvPr>
          <p:cNvSpPr/>
          <p:nvPr/>
        </p:nvSpPr>
        <p:spPr>
          <a:xfrm>
            <a:off x="2007304" y="2485327"/>
            <a:ext cx="2374939" cy="3693319"/>
          </a:xfrm>
          <a:prstGeom prst="rect">
            <a:avLst/>
          </a:prstGeom>
        </p:spPr>
        <p:txBody>
          <a:bodyPr wrap="square">
            <a:spAutoFit/>
          </a:bodyPr>
          <a:lstStyle/>
          <a:p>
            <a:pPr algn="ctr"/>
            <a:r>
              <a:rPr lang="en-US" noProof="0" dirty="0">
                <a:solidFill>
                  <a:schemeClr val="bg1"/>
                </a:solidFill>
                <a:latin typeface="Calibri" panose="020F0502020204030204" pitchFamily="34" charset="0"/>
                <a:ea typeface="Lato" charset="0"/>
                <a:cs typeface="Calibri" panose="020F0502020204030204" pitchFamily="34" charset="0"/>
              </a:rPr>
              <a:t>Formare il personale sugli obiettivi dell'audit e sull'importanza di una raccolta dati accurata. Mostrate loro come </a:t>
            </a:r>
            <a:r>
              <a:rPr lang="en-US" noProof="0" dirty="0" err="1">
                <a:solidFill>
                  <a:schemeClr val="bg1"/>
                </a:solidFill>
                <a:latin typeface="Calibri" panose="020F0502020204030204" pitchFamily="34" charset="0"/>
                <a:ea typeface="Lato" charset="0"/>
                <a:cs typeface="Calibri" panose="020F0502020204030204" pitchFamily="34" charset="0"/>
              </a:rPr>
              <a:t>registrare</a:t>
            </a:r>
            <a:r>
              <a:rPr lang="en-US" noProof="0" dirty="0">
                <a:solidFill>
                  <a:schemeClr val="bg1"/>
                </a:solidFill>
                <a:latin typeface="Calibri" panose="020F0502020204030204" pitchFamily="34" charset="0"/>
                <a:ea typeface="Lato" charset="0"/>
                <a:cs typeface="Calibri" panose="020F0502020204030204" pitchFamily="34" charset="0"/>
              </a:rPr>
              <a:t> </a:t>
            </a:r>
            <a:r>
              <a:rPr lang="en-US" dirty="0" err="1">
                <a:solidFill>
                  <a:schemeClr val="bg1"/>
                </a:solidFill>
                <a:latin typeface="Calibri" panose="020F0502020204030204" pitchFamily="34" charset="0"/>
                <a:ea typeface="Lato" charset="0"/>
                <a:cs typeface="Calibri" panose="020F0502020204030204" pitchFamily="34" charset="0"/>
              </a:rPr>
              <a:t>i</a:t>
            </a:r>
            <a:r>
              <a:rPr lang="en-US" dirty="0">
                <a:solidFill>
                  <a:schemeClr val="bg1"/>
                </a:solidFill>
                <a:latin typeface="Calibri" panose="020F0502020204030204" pitchFamily="34" charset="0"/>
                <a:ea typeface="Lato" charset="0"/>
                <a:cs typeface="Calibri" panose="020F0502020204030204" pitchFamily="34" charset="0"/>
              </a:rPr>
              <a:t> </a:t>
            </a:r>
            <a:r>
              <a:rPr lang="en-US" dirty="0" err="1">
                <a:solidFill>
                  <a:schemeClr val="bg1"/>
                </a:solidFill>
                <a:latin typeface="Calibri" panose="020F0502020204030204" pitchFamily="34" charset="0"/>
                <a:ea typeface="Lato" charset="0"/>
                <a:cs typeface="Calibri" panose="020F0502020204030204" pitchFamily="34" charset="0"/>
              </a:rPr>
              <a:t>rifiuti</a:t>
            </a:r>
            <a:r>
              <a:rPr lang="en-US" dirty="0">
                <a:solidFill>
                  <a:schemeClr val="bg1"/>
                </a:solidFill>
                <a:latin typeface="Calibri" panose="020F0502020204030204" pitchFamily="34" charset="0"/>
                <a:ea typeface="Lato" charset="0"/>
                <a:cs typeface="Calibri" panose="020F0502020204030204" pitchFamily="34" charset="0"/>
              </a:rPr>
              <a:t> </a:t>
            </a:r>
            <a:r>
              <a:rPr lang="en-US" noProof="0" dirty="0">
                <a:solidFill>
                  <a:schemeClr val="bg1"/>
                </a:solidFill>
                <a:latin typeface="Calibri" panose="020F0502020204030204" pitchFamily="34" charset="0"/>
                <a:ea typeface="Lato" charset="0"/>
                <a:cs typeface="Calibri" panose="020F0502020204030204" pitchFamily="34" charset="0"/>
              </a:rPr>
              <a:t>e incoraggiate la loro </a:t>
            </a:r>
            <a:r>
              <a:rPr lang="en-US" noProof="0" dirty="0" err="1">
                <a:solidFill>
                  <a:schemeClr val="bg1"/>
                </a:solidFill>
                <a:latin typeface="Calibri" panose="020F0502020204030204" pitchFamily="34" charset="0"/>
                <a:ea typeface="Lato" charset="0"/>
                <a:cs typeface="Calibri" panose="020F0502020204030204" pitchFamily="34" charset="0"/>
              </a:rPr>
              <a:t>partecipazione</a:t>
            </a:r>
            <a:r>
              <a:rPr lang="en-US" noProof="0" dirty="0">
                <a:solidFill>
                  <a:schemeClr val="bg1"/>
                </a:solidFill>
                <a:latin typeface="Calibri" panose="020F0502020204030204" pitchFamily="34" charset="0"/>
                <a:ea typeface="Lato" charset="0"/>
                <a:cs typeface="Calibri" panose="020F0502020204030204" pitchFamily="34" charset="0"/>
              </a:rPr>
              <a:t>, facendoli sentire </a:t>
            </a:r>
            <a:r>
              <a:rPr lang="en-US" noProof="0" dirty="0" err="1">
                <a:solidFill>
                  <a:schemeClr val="bg1"/>
                </a:solidFill>
                <a:latin typeface="Calibri" panose="020F0502020204030204" pitchFamily="34" charset="0"/>
                <a:ea typeface="Lato" charset="0"/>
                <a:cs typeface="Calibri" panose="020F0502020204030204" pitchFamily="34" charset="0"/>
              </a:rPr>
              <a:t>coinvolti</a:t>
            </a:r>
            <a:r>
              <a:rPr lang="en-US" noProof="0" dirty="0">
                <a:solidFill>
                  <a:schemeClr val="bg1"/>
                </a:solidFill>
                <a:latin typeface="Calibri" panose="020F0502020204030204" pitchFamily="34" charset="0"/>
                <a:ea typeface="Lato" charset="0"/>
                <a:cs typeface="Calibri" panose="020F0502020204030204" pitchFamily="34" charset="0"/>
              </a:rPr>
              <a:t> </a:t>
            </a:r>
            <a:r>
              <a:rPr lang="en-US" dirty="0" err="1">
                <a:solidFill>
                  <a:schemeClr val="bg1"/>
                </a:solidFill>
                <a:latin typeface="Calibri" panose="020F0502020204030204" pitchFamily="34" charset="0"/>
                <a:ea typeface="Lato" charset="0"/>
                <a:cs typeface="Calibri" panose="020F0502020204030204" pitchFamily="34" charset="0"/>
              </a:rPr>
              <a:t>così</a:t>
            </a:r>
            <a:r>
              <a:rPr lang="en-US" dirty="0">
                <a:solidFill>
                  <a:schemeClr val="bg1"/>
                </a:solidFill>
                <a:latin typeface="Calibri" panose="020F0502020204030204" pitchFamily="34" charset="0"/>
                <a:ea typeface="Lato" charset="0"/>
                <a:cs typeface="Calibri" panose="020F0502020204030204" pitchFamily="34" charset="0"/>
              </a:rPr>
              <a:t> </a:t>
            </a:r>
            <a:r>
              <a:rPr lang="en-US" dirty="0" err="1">
                <a:solidFill>
                  <a:schemeClr val="bg1"/>
                </a:solidFill>
                <a:latin typeface="Calibri" panose="020F0502020204030204" pitchFamily="34" charset="0"/>
                <a:ea typeface="Lato" charset="0"/>
                <a:cs typeface="Calibri" panose="020F0502020204030204" pitchFamily="34" charset="0"/>
              </a:rPr>
              <a:t>che</a:t>
            </a:r>
            <a:r>
              <a:rPr lang="en-US" dirty="0">
                <a:solidFill>
                  <a:schemeClr val="bg1"/>
                </a:solidFill>
                <a:latin typeface="Calibri" panose="020F0502020204030204" pitchFamily="34" charset="0"/>
                <a:ea typeface="Lato" charset="0"/>
                <a:cs typeface="Calibri" panose="020F0502020204030204" pitchFamily="34" charset="0"/>
              </a:rPr>
              <a:t> </a:t>
            </a:r>
            <a:r>
              <a:rPr lang="en-US" dirty="0" err="1">
                <a:solidFill>
                  <a:schemeClr val="bg1"/>
                </a:solidFill>
                <a:latin typeface="Calibri" panose="020F0502020204030204" pitchFamily="34" charset="0"/>
                <a:ea typeface="Lato" charset="0"/>
                <a:cs typeface="Calibri" panose="020F0502020204030204" pitchFamily="34" charset="0"/>
              </a:rPr>
              <a:t>diventino</a:t>
            </a:r>
            <a:r>
              <a:rPr lang="en-US" dirty="0">
                <a:solidFill>
                  <a:schemeClr val="bg1"/>
                </a:solidFill>
                <a:latin typeface="Calibri" panose="020F0502020204030204" pitchFamily="34" charset="0"/>
                <a:ea typeface="Lato" charset="0"/>
                <a:cs typeface="Calibri" panose="020F0502020204030204" pitchFamily="34" charset="0"/>
              </a:rPr>
              <a:t> </a:t>
            </a:r>
            <a:r>
              <a:rPr lang="en-US" noProof="0" dirty="0" err="1">
                <a:solidFill>
                  <a:schemeClr val="bg1"/>
                </a:solidFill>
                <a:latin typeface="Calibri" panose="020F0502020204030204" pitchFamily="34" charset="0"/>
                <a:ea typeface="Lato" charset="0"/>
                <a:cs typeface="Calibri" panose="020F0502020204030204" pitchFamily="34" charset="0"/>
              </a:rPr>
              <a:t>più</a:t>
            </a:r>
            <a:r>
              <a:rPr lang="en-US" noProof="0" dirty="0">
                <a:solidFill>
                  <a:schemeClr val="bg1"/>
                </a:solidFill>
                <a:latin typeface="Calibri" panose="020F0502020204030204" pitchFamily="34" charset="0"/>
                <a:ea typeface="Lato" charset="0"/>
                <a:cs typeface="Calibri" panose="020F0502020204030204" pitchFamily="34" charset="0"/>
              </a:rPr>
              <a:t> propensi a contribuire con intuizioni preziose.</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110" name="Rectángulo 603">
            <a:extLst>
              <a:ext uri="{FF2B5EF4-FFF2-40B4-BE49-F238E27FC236}">
                <a16:creationId xmlns:a16="http://schemas.microsoft.com/office/drawing/2014/main" id="{6170A30A-1710-E605-9157-7AEC85E11E73}"/>
              </a:ext>
            </a:extLst>
          </p:cNvPr>
          <p:cNvSpPr/>
          <p:nvPr/>
        </p:nvSpPr>
        <p:spPr>
          <a:xfrm>
            <a:off x="5279493" y="2109470"/>
            <a:ext cx="2405943" cy="2862322"/>
          </a:xfrm>
          <a:prstGeom prst="rect">
            <a:avLst/>
          </a:prstGeom>
        </p:spPr>
        <p:txBody>
          <a:bodyPr wrap="square">
            <a:spAutoFit/>
          </a:bodyPr>
          <a:lstStyle/>
          <a:p>
            <a:pPr algn="ctr"/>
            <a:r>
              <a:rPr lang="en-US" noProof="0" dirty="0">
                <a:solidFill>
                  <a:schemeClr val="bg1"/>
                </a:solidFill>
                <a:latin typeface="Calibri" panose="020F0502020204030204" pitchFamily="34" charset="0"/>
                <a:ea typeface="Lato" charset="0"/>
                <a:cs typeface="Calibri" panose="020F0502020204030204" pitchFamily="34" charset="0"/>
              </a:rPr>
              <a:t>Controllate le normative locali sullo smaltimento dei rifiuti alimentari per assicurarvi che l'audit sia conforme agli standard legali. Inoltre, seguite i protocolli di salute e sicurezza per mantenere l'igiene e garantire che l'audit si svolga in modo sicuro.</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111" name="Rectángulo 604">
            <a:extLst>
              <a:ext uri="{FF2B5EF4-FFF2-40B4-BE49-F238E27FC236}">
                <a16:creationId xmlns:a16="http://schemas.microsoft.com/office/drawing/2014/main" id="{1404550E-508B-1B68-312D-2F9BC6213C3C}"/>
              </a:ext>
            </a:extLst>
          </p:cNvPr>
          <p:cNvSpPr/>
          <p:nvPr/>
        </p:nvSpPr>
        <p:spPr>
          <a:xfrm>
            <a:off x="8483105" y="2416642"/>
            <a:ext cx="2384823" cy="2585323"/>
          </a:xfrm>
          <a:prstGeom prst="rect">
            <a:avLst/>
          </a:prstGeom>
        </p:spPr>
        <p:txBody>
          <a:bodyPr wrap="square">
            <a:spAutoFit/>
          </a:bodyPr>
          <a:lstStyle/>
          <a:p>
            <a:pPr algn="ctr"/>
            <a:r>
              <a:rPr lang="en-US" noProof="0" dirty="0">
                <a:solidFill>
                  <a:schemeClr val="bg1"/>
                </a:solidFill>
                <a:latin typeface="Calibri" panose="020F0502020204030204" pitchFamily="34" charset="0"/>
                <a:ea typeface="Lato" charset="0"/>
                <a:cs typeface="Calibri" panose="020F0502020204030204" pitchFamily="34" charset="0"/>
              </a:rPr>
              <a:t>Osservare le attuali pratiche di gestione dei rifiuti e identificare eventuali tendenze o problemi prima dell'inizio dell'audit. Questa pre-valutazione aiuta a individuare le aree che necessitano di maggiore attenzione durante l'audit vero e proprio.</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pic>
        <p:nvPicPr>
          <p:cNvPr id="16" name="Grafika 15" descr="Znaczek 5 z wypełnieniem pełnym">
            <a:extLst>
              <a:ext uri="{FF2B5EF4-FFF2-40B4-BE49-F238E27FC236}">
                <a16:creationId xmlns:a16="http://schemas.microsoft.com/office/drawing/2014/main" id="{697C4EDA-8B1F-B8BA-3CE8-9A42F29BB4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0017" y="831420"/>
            <a:ext cx="730026" cy="730026"/>
          </a:xfrm>
          <a:prstGeom prst="rect">
            <a:avLst/>
          </a:prstGeom>
        </p:spPr>
      </p:pic>
      <p:pic>
        <p:nvPicPr>
          <p:cNvPr id="9" name="Grafika 8" descr="Znaczek 6 z wypełnieniem pełnym">
            <a:extLst>
              <a:ext uri="{FF2B5EF4-FFF2-40B4-BE49-F238E27FC236}">
                <a16:creationId xmlns:a16="http://schemas.microsoft.com/office/drawing/2014/main" id="{10DBBB72-B30B-7F13-7C1A-64EDC0327A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08567" y="5516130"/>
            <a:ext cx="730026" cy="730026"/>
          </a:xfrm>
          <a:prstGeom prst="rect">
            <a:avLst/>
          </a:prstGeom>
        </p:spPr>
      </p:pic>
      <p:pic>
        <p:nvPicPr>
          <p:cNvPr id="13" name="Grafika 12" descr="Znaczek 7 z wypełnieniem pełnym">
            <a:extLst>
              <a:ext uri="{FF2B5EF4-FFF2-40B4-BE49-F238E27FC236}">
                <a16:creationId xmlns:a16="http://schemas.microsoft.com/office/drawing/2014/main" id="{FD96A196-A411-A23F-A8AA-076AA283A1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18092" y="831420"/>
            <a:ext cx="730026" cy="730026"/>
          </a:xfrm>
          <a:prstGeom prst="rect">
            <a:avLst/>
          </a:prstGeom>
        </p:spPr>
      </p:pic>
    </p:spTree>
    <p:extLst>
      <p:ext uri="{BB962C8B-B14F-4D97-AF65-F5344CB8AC3E}">
        <p14:creationId xmlns:p14="http://schemas.microsoft.com/office/powerpoint/2010/main" val="40110982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505838" y="618626"/>
            <a:ext cx="9606350" cy="1078106"/>
          </a:xfrm>
          <a:prstGeom prst="rect">
            <a:avLst/>
          </a:prstGeom>
        </p:spPr>
        <p:txBody>
          <a:bodyPr/>
          <a:lstStyle/>
          <a:p>
            <a:r>
              <a:rPr lang="en-US" noProof="0" dirty="0"/>
              <a:t>Conformità per la gestione dei rifiuti alimentari</a:t>
            </a:r>
            <a:endParaRPr lang="en-GB" noProof="0" dirty="0"/>
          </a:p>
        </p:txBody>
      </p:sp>
      <p:sp>
        <p:nvSpPr>
          <p:cNvPr id="2" name="Freeform 1">
            <a:extLst>
              <a:ext uri="{FF2B5EF4-FFF2-40B4-BE49-F238E27FC236}">
                <a16:creationId xmlns:a16="http://schemas.microsoft.com/office/drawing/2014/main" id="{1C295A93-AB93-997F-F76F-86A4C7306515}"/>
              </a:ext>
            </a:extLst>
          </p:cNvPr>
          <p:cNvSpPr/>
          <p:nvPr/>
        </p:nvSpPr>
        <p:spPr>
          <a:xfrm>
            <a:off x="8941983" y="-23276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
        <p:nvSpPr>
          <p:cNvPr id="6" name="Symbol zastępczy tekstu 5">
            <a:extLst>
              <a:ext uri="{FF2B5EF4-FFF2-40B4-BE49-F238E27FC236}">
                <a16:creationId xmlns:a16="http://schemas.microsoft.com/office/drawing/2014/main" id="{3006B3CE-D8BE-8F0A-D345-19B19D2BE6D0}"/>
              </a:ext>
            </a:extLst>
          </p:cNvPr>
          <p:cNvSpPr>
            <a:spLocks noGrp="1"/>
          </p:cNvSpPr>
          <p:nvPr>
            <p:ph type="body" sz="quarter" idx="19"/>
          </p:nvPr>
        </p:nvSpPr>
        <p:spPr>
          <a:xfrm>
            <a:off x="505838" y="2112664"/>
            <a:ext cx="10886062" cy="4288071"/>
          </a:xfrm>
        </p:spPr>
        <p:txBody>
          <a:bodyPr/>
          <a:lstStyle/>
          <a:p>
            <a:pPr marL="0" indent="0"/>
            <a:r>
              <a:rPr lang="en-US" sz="2350" noProof="0" dirty="0"/>
              <a:t>Una gestione efficace dei rifiuti alimentari richiede sia la </a:t>
            </a:r>
            <a:r>
              <a:rPr lang="en-US" sz="2350" b="1" noProof="0" dirty="0"/>
              <a:t>conformità alle normative che strumenti strategici di tracciamento</a:t>
            </a:r>
            <a:r>
              <a:rPr lang="en-US" sz="2350" noProof="0" dirty="0"/>
              <a:t>. Garantire la conformità alle leggi sui rifiuti alimentari e alle normative sulla sostenibilità è essenziale per le aziende e le </a:t>
            </a:r>
            <a:r>
              <a:rPr lang="en-US" sz="2350" noProof="0" dirty="0" err="1"/>
              <a:t>organizzazioni</a:t>
            </a:r>
            <a:r>
              <a:rPr lang="en-US" sz="2350" noProof="0" dirty="0"/>
              <a:t>. Le liste di controllo per la conformità aiutano a </a:t>
            </a:r>
            <a:r>
              <a:rPr lang="en-US" sz="2350" noProof="0" dirty="0" err="1"/>
              <a:t>standardizzare</a:t>
            </a:r>
            <a:r>
              <a:rPr lang="en-US" sz="2350" noProof="0" dirty="0"/>
              <a:t> </a:t>
            </a:r>
            <a:r>
              <a:rPr lang="en-US" sz="2350" noProof="0" dirty="0" err="1"/>
              <a:t>i</a:t>
            </a:r>
            <a:r>
              <a:rPr lang="en-US" sz="2350" noProof="0" dirty="0"/>
              <a:t> processi di </a:t>
            </a:r>
            <a:r>
              <a:rPr lang="en-US" sz="2350" noProof="0" dirty="0" err="1"/>
              <a:t>separazione</a:t>
            </a:r>
            <a:r>
              <a:rPr lang="en-US" sz="2350" noProof="0" dirty="0"/>
              <a:t>, tracciamento e rendicontazione dei rifiuti. Il mantenimento di una documentazione dettagliata, compresi i rapporti di audit sui rifiuti e i registri di sostenibilità, assicura la trasparenza e la responsabilità nel rispetto degli obblighi di </a:t>
            </a:r>
            <a:r>
              <a:rPr lang="en-US" sz="2350" noProof="0" dirty="0" err="1"/>
              <a:t>legge</a:t>
            </a:r>
            <a:r>
              <a:rPr lang="en-US" sz="2350" noProof="0" dirty="0"/>
              <a:t>.</a:t>
            </a:r>
            <a:endParaRPr lang="pl-PL" sz="1200" noProof="0" dirty="0"/>
          </a:p>
          <a:p>
            <a:pPr marL="342900" indent="-342900">
              <a:buFont typeface="Wingdings" panose="05000000000000000000" pitchFamily="2" charset="2"/>
              <a:buChar char="Ø"/>
            </a:pPr>
            <a:r>
              <a:rPr lang="en-US" sz="2350" b="1" noProof="0" dirty="0">
                <a:solidFill>
                  <a:srgbClr val="60BA47"/>
                </a:solidFill>
              </a:rPr>
              <a:t>Conformità alle normative e rendicontazione: </a:t>
            </a:r>
            <a:r>
              <a:rPr lang="en-US" sz="2350" noProof="0" dirty="0"/>
              <a:t>Le PMI del settore alimentare devono rispettare le leggi sui rifiuti alimentari, mantenere i registri di controllo e documentare le quantità di rifiuti, i metodi di smaltimento e le azioni correttive.</a:t>
            </a:r>
          </a:p>
          <a:p>
            <a:pPr marL="342900" indent="-342900">
              <a:buFont typeface="Wingdings" panose="05000000000000000000" pitchFamily="2" charset="2"/>
              <a:buChar char="Ø"/>
            </a:pPr>
            <a:r>
              <a:rPr lang="en-US" sz="2350" b="1" noProof="0" dirty="0">
                <a:solidFill>
                  <a:srgbClr val="60BA47"/>
                </a:solidFill>
              </a:rPr>
              <a:t>Documentazione e verifica: </a:t>
            </a:r>
            <a:r>
              <a:rPr lang="en-US" sz="2350" noProof="0" dirty="0"/>
              <a:t>Liste di controllo, rapporti di sostenibilità e certificazioni supportano la conformità, l'efficienza operativa e gli sforzi di miglioramento continuo.</a:t>
            </a:r>
          </a:p>
        </p:txBody>
      </p:sp>
    </p:spTree>
    <p:extLst>
      <p:ext uri="{BB962C8B-B14F-4D97-AF65-F5344CB8AC3E}">
        <p14:creationId xmlns:p14="http://schemas.microsoft.com/office/powerpoint/2010/main" val="3967080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Freeform 246"/>
          <p:cNvSpPr>
            <a:spLocks noChangeArrowheads="1"/>
          </p:cNvSpPr>
          <p:nvPr/>
        </p:nvSpPr>
        <p:spPr bwMode="auto">
          <a:xfrm>
            <a:off x="5626158" y="1275816"/>
            <a:ext cx="5836836" cy="1157474"/>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endParaRPr lang="en-GB" sz="900" noProof="0" dirty="0"/>
          </a:p>
        </p:txBody>
      </p:sp>
      <p:sp>
        <p:nvSpPr>
          <p:cNvPr id="296" name="Freeform 247"/>
          <p:cNvSpPr>
            <a:spLocks noChangeArrowheads="1"/>
          </p:cNvSpPr>
          <p:nvPr/>
        </p:nvSpPr>
        <p:spPr bwMode="auto">
          <a:xfrm>
            <a:off x="4733046" y="1132918"/>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chemeClr val="bg1"/>
          </a:solidFill>
          <a:ln w="28575">
            <a:solidFill>
              <a:srgbClr val="2094D2"/>
            </a:solidFill>
          </a:ln>
          <a:effectLst/>
        </p:spPr>
        <p:txBody>
          <a:bodyPr wrap="none" anchor="ctr"/>
          <a:lstStyle/>
          <a:p>
            <a:endParaRPr lang="en-GB" sz="900" noProof="0" dirty="0"/>
          </a:p>
        </p:txBody>
      </p:sp>
      <p:sp>
        <p:nvSpPr>
          <p:cNvPr id="297" name="Freeform 248"/>
          <p:cNvSpPr>
            <a:spLocks noChangeArrowheads="1"/>
          </p:cNvSpPr>
          <p:nvPr/>
        </p:nvSpPr>
        <p:spPr bwMode="auto">
          <a:xfrm>
            <a:off x="5628540" y="2953259"/>
            <a:ext cx="5834454" cy="1157474"/>
          </a:xfrm>
          <a:custGeom>
            <a:avLst/>
            <a:gdLst>
              <a:gd name="T0" fmla="*/ 4955 w 5364"/>
              <a:gd name="T1" fmla="*/ 2142 h 2143"/>
              <a:gd name="T2" fmla="*/ 0 w 5364"/>
              <a:gd name="T3" fmla="*/ 2142 h 2143"/>
              <a:gd name="T4" fmla="*/ 0 w 5364"/>
              <a:gd name="T5" fmla="*/ 0 h 2143"/>
              <a:gd name="T6" fmla="*/ 4955 w 5364"/>
              <a:gd name="T7" fmla="*/ 0 h 2143"/>
              <a:gd name="T8" fmla="*/ 5363 w 5364"/>
              <a:gd name="T9" fmla="*/ 1031 h 2143"/>
              <a:gd name="T10" fmla="*/ 4955 w 5364"/>
              <a:gd name="T11" fmla="*/ 2142 h 2143"/>
            </a:gdLst>
            <a:ahLst/>
            <a:cxnLst>
              <a:cxn ang="0">
                <a:pos x="T0" y="T1"/>
              </a:cxn>
              <a:cxn ang="0">
                <a:pos x="T2" y="T3"/>
              </a:cxn>
              <a:cxn ang="0">
                <a:pos x="T4" y="T5"/>
              </a:cxn>
              <a:cxn ang="0">
                <a:pos x="T6" y="T7"/>
              </a:cxn>
              <a:cxn ang="0">
                <a:pos x="T8" y="T9"/>
              </a:cxn>
              <a:cxn ang="0">
                <a:pos x="T10" y="T11"/>
              </a:cxn>
            </a:cxnLst>
            <a:rect l="0" t="0" r="r" b="b"/>
            <a:pathLst>
              <a:path w="5364" h="2143">
                <a:moveTo>
                  <a:pt x="4955" y="2142"/>
                </a:moveTo>
                <a:lnTo>
                  <a:pt x="0" y="2142"/>
                </a:lnTo>
                <a:lnTo>
                  <a:pt x="0" y="0"/>
                </a:lnTo>
                <a:lnTo>
                  <a:pt x="4955" y="0"/>
                </a:lnTo>
                <a:lnTo>
                  <a:pt x="5363" y="1031"/>
                </a:lnTo>
                <a:lnTo>
                  <a:pt x="4955" y="2142"/>
                </a:lnTo>
              </a:path>
            </a:pathLst>
          </a:custGeom>
          <a:solidFill>
            <a:srgbClr val="60BA47"/>
          </a:solidFill>
          <a:ln>
            <a:noFill/>
          </a:ln>
          <a:effectLst/>
        </p:spPr>
        <p:txBody>
          <a:bodyPr wrap="none" anchor="ctr"/>
          <a:lstStyle/>
          <a:p>
            <a:endParaRPr lang="en-GB" sz="900" noProof="0" dirty="0"/>
          </a:p>
        </p:txBody>
      </p:sp>
      <p:sp>
        <p:nvSpPr>
          <p:cNvPr id="298" name="Freeform 249"/>
          <p:cNvSpPr>
            <a:spLocks noChangeArrowheads="1"/>
          </p:cNvSpPr>
          <p:nvPr/>
        </p:nvSpPr>
        <p:spPr bwMode="auto">
          <a:xfrm>
            <a:off x="4735428" y="2810361"/>
            <a:ext cx="1462323" cy="1433744"/>
          </a:xfrm>
          <a:custGeom>
            <a:avLst/>
            <a:gdLst>
              <a:gd name="T0" fmla="*/ 2705 w 2706"/>
              <a:gd name="T1" fmla="*/ 2652 h 2653"/>
              <a:gd name="T2" fmla="*/ 0 w 2706"/>
              <a:gd name="T3" fmla="*/ 2652 h 2653"/>
              <a:gd name="T4" fmla="*/ 0 w 2706"/>
              <a:gd name="T5" fmla="*/ 0 h 2653"/>
              <a:gd name="T6" fmla="*/ 2705 w 2706"/>
              <a:gd name="T7" fmla="*/ 0 h 2653"/>
              <a:gd name="T8" fmla="*/ 2353 w 2706"/>
              <a:gd name="T9" fmla="*/ 1337 h 2653"/>
              <a:gd name="T10" fmla="*/ 2705 w 2706"/>
              <a:gd name="T11" fmla="*/ 2652 h 2653"/>
            </a:gdLst>
            <a:ahLst/>
            <a:cxnLst>
              <a:cxn ang="0">
                <a:pos x="T0" y="T1"/>
              </a:cxn>
              <a:cxn ang="0">
                <a:pos x="T2" y="T3"/>
              </a:cxn>
              <a:cxn ang="0">
                <a:pos x="T4" y="T5"/>
              </a:cxn>
              <a:cxn ang="0">
                <a:pos x="T6" y="T7"/>
              </a:cxn>
              <a:cxn ang="0">
                <a:pos x="T8" y="T9"/>
              </a:cxn>
              <a:cxn ang="0">
                <a:pos x="T10" y="T11"/>
              </a:cxn>
            </a:cxnLst>
            <a:rect l="0" t="0" r="r" b="b"/>
            <a:pathLst>
              <a:path w="2706" h="2653">
                <a:moveTo>
                  <a:pt x="2705" y="2652"/>
                </a:moveTo>
                <a:lnTo>
                  <a:pt x="0" y="2652"/>
                </a:lnTo>
                <a:lnTo>
                  <a:pt x="0" y="0"/>
                </a:lnTo>
                <a:lnTo>
                  <a:pt x="2705" y="0"/>
                </a:lnTo>
                <a:lnTo>
                  <a:pt x="2353" y="1337"/>
                </a:lnTo>
                <a:lnTo>
                  <a:pt x="2705" y="2652"/>
                </a:lnTo>
              </a:path>
            </a:pathLst>
          </a:custGeom>
          <a:solidFill>
            <a:schemeClr val="bg1"/>
          </a:solidFill>
          <a:ln w="28575">
            <a:solidFill>
              <a:srgbClr val="60BA47"/>
            </a:solidFill>
          </a:ln>
          <a:effectLst/>
        </p:spPr>
        <p:txBody>
          <a:bodyPr wrap="none" anchor="ctr"/>
          <a:lstStyle/>
          <a:p>
            <a:endParaRPr lang="en-GB" sz="900" noProof="0" dirty="0"/>
          </a:p>
        </p:txBody>
      </p:sp>
      <p:sp>
        <p:nvSpPr>
          <p:cNvPr id="299" name="Freeform 250"/>
          <p:cNvSpPr>
            <a:spLocks noChangeArrowheads="1"/>
          </p:cNvSpPr>
          <p:nvPr/>
        </p:nvSpPr>
        <p:spPr bwMode="auto">
          <a:xfrm>
            <a:off x="5681286" y="4576540"/>
            <a:ext cx="5781708" cy="1280196"/>
          </a:xfrm>
          <a:custGeom>
            <a:avLst/>
            <a:gdLst>
              <a:gd name="T0" fmla="*/ 4954 w 5362"/>
              <a:gd name="T1" fmla="*/ 2141 h 2142"/>
              <a:gd name="T2" fmla="*/ 0 w 5362"/>
              <a:gd name="T3" fmla="*/ 2141 h 2142"/>
              <a:gd name="T4" fmla="*/ 0 w 5362"/>
              <a:gd name="T5" fmla="*/ 0 h 2142"/>
              <a:gd name="T6" fmla="*/ 4954 w 5362"/>
              <a:gd name="T7" fmla="*/ 0 h 2142"/>
              <a:gd name="T8" fmla="*/ 5361 w 5362"/>
              <a:gd name="T9" fmla="*/ 1030 h 2142"/>
              <a:gd name="T10" fmla="*/ 4954 w 5362"/>
              <a:gd name="T11" fmla="*/ 2141 h 2142"/>
            </a:gdLst>
            <a:ahLst/>
            <a:cxnLst>
              <a:cxn ang="0">
                <a:pos x="T0" y="T1"/>
              </a:cxn>
              <a:cxn ang="0">
                <a:pos x="T2" y="T3"/>
              </a:cxn>
              <a:cxn ang="0">
                <a:pos x="T4" y="T5"/>
              </a:cxn>
              <a:cxn ang="0">
                <a:pos x="T6" y="T7"/>
              </a:cxn>
              <a:cxn ang="0">
                <a:pos x="T8" y="T9"/>
              </a:cxn>
              <a:cxn ang="0">
                <a:pos x="T10" y="T11"/>
              </a:cxn>
            </a:cxnLst>
            <a:rect l="0" t="0" r="r" b="b"/>
            <a:pathLst>
              <a:path w="5362" h="2142">
                <a:moveTo>
                  <a:pt x="4954" y="2141"/>
                </a:moveTo>
                <a:lnTo>
                  <a:pt x="0" y="2141"/>
                </a:lnTo>
                <a:lnTo>
                  <a:pt x="0" y="0"/>
                </a:lnTo>
                <a:lnTo>
                  <a:pt x="4954" y="0"/>
                </a:lnTo>
                <a:lnTo>
                  <a:pt x="5361" y="1030"/>
                </a:lnTo>
                <a:lnTo>
                  <a:pt x="4954" y="2141"/>
                </a:lnTo>
              </a:path>
            </a:pathLst>
          </a:custGeom>
          <a:solidFill>
            <a:srgbClr val="2094D2"/>
          </a:solidFill>
          <a:ln>
            <a:noFill/>
          </a:ln>
          <a:effectLst/>
        </p:spPr>
        <p:txBody>
          <a:bodyPr wrap="none" anchor="ctr"/>
          <a:lstStyle/>
          <a:p>
            <a:endParaRPr lang="en-GB" sz="900" noProof="0" dirty="0"/>
          </a:p>
        </p:txBody>
      </p:sp>
      <p:sp>
        <p:nvSpPr>
          <p:cNvPr id="300" name="Freeform 251"/>
          <p:cNvSpPr>
            <a:spLocks noChangeArrowheads="1"/>
          </p:cNvSpPr>
          <p:nvPr/>
        </p:nvSpPr>
        <p:spPr bwMode="auto">
          <a:xfrm>
            <a:off x="4735428" y="4498125"/>
            <a:ext cx="1459941" cy="1433744"/>
          </a:xfrm>
          <a:custGeom>
            <a:avLst/>
            <a:gdLst>
              <a:gd name="T0" fmla="*/ 2704 w 2705"/>
              <a:gd name="T1" fmla="*/ 2652 h 2653"/>
              <a:gd name="T2" fmla="*/ 0 w 2705"/>
              <a:gd name="T3" fmla="*/ 2652 h 2653"/>
              <a:gd name="T4" fmla="*/ 0 w 2705"/>
              <a:gd name="T5" fmla="*/ 0 h 2653"/>
              <a:gd name="T6" fmla="*/ 2704 w 2705"/>
              <a:gd name="T7" fmla="*/ 0 h 2653"/>
              <a:gd name="T8" fmla="*/ 2354 w 2705"/>
              <a:gd name="T9" fmla="*/ 1338 h 2653"/>
              <a:gd name="T10" fmla="*/ 2704 w 2705"/>
              <a:gd name="T11" fmla="*/ 2652 h 2653"/>
            </a:gdLst>
            <a:ahLst/>
            <a:cxnLst>
              <a:cxn ang="0">
                <a:pos x="T0" y="T1"/>
              </a:cxn>
              <a:cxn ang="0">
                <a:pos x="T2" y="T3"/>
              </a:cxn>
              <a:cxn ang="0">
                <a:pos x="T4" y="T5"/>
              </a:cxn>
              <a:cxn ang="0">
                <a:pos x="T6" y="T7"/>
              </a:cxn>
              <a:cxn ang="0">
                <a:pos x="T8" y="T9"/>
              </a:cxn>
              <a:cxn ang="0">
                <a:pos x="T10" y="T11"/>
              </a:cxn>
            </a:cxnLst>
            <a:rect l="0" t="0" r="r" b="b"/>
            <a:pathLst>
              <a:path w="2705" h="2653">
                <a:moveTo>
                  <a:pt x="2704" y="2652"/>
                </a:moveTo>
                <a:lnTo>
                  <a:pt x="0" y="2652"/>
                </a:lnTo>
                <a:lnTo>
                  <a:pt x="0" y="0"/>
                </a:lnTo>
                <a:lnTo>
                  <a:pt x="2704" y="0"/>
                </a:lnTo>
                <a:lnTo>
                  <a:pt x="2354" y="1338"/>
                </a:lnTo>
                <a:lnTo>
                  <a:pt x="2704" y="2652"/>
                </a:lnTo>
              </a:path>
            </a:pathLst>
          </a:custGeom>
          <a:solidFill>
            <a:schemeClr val="bg1"/>
          </a:solidFill>
          <a:ln w="28575">
            <a:solidFill>
              <a:srgbClr val="2094D2"/>
            </a:solidFill>
          </a:ln>
          <a:effectLst/>
        </p:spPr>
        <p:txBody>
          <a:bodyPr wrap="none" anchor="ctr"/>
          <a:lstStyle/>
          <a:p>
            <a:endParaRPr lang="en-GB" sz="900" noProof="0" dirty="0"/>
          </a:p>
        </p:txBody>
      </p:sp>
      <p:sp>
        <p:nvSpPr>
          <p:cNvPr id="3" name="Text Placeholder 2">
            <a:extLst>
              <a:ext uri="{FF2B5EF4-FFF2-40B4-BE49-F238E27FC236}">
                <a16:creationId xmlns:a16="http://schemas.microsoft.com/office/drawing/2014/main" id="{05A0C9C4-DD82-8E68-5753-FCEEEC6C0A7A}"/>
              </a:ext>
            </a:extLst>
          </p:cNvPr>
          <p:cNvSpPr>
            <a:spLocks noGrp="1"/>
          </p:cNvSpPr>
          <p:nvPr>
            <p:ph type="body" sz="quarter" idx="18"/>
          </p:nvPr>
        </p:nvSpPr>
        <p:spPr>
          <a:xfrm>
            <a:off x="296969" y="961410"/>
            <a:ext cx="4391517" cy="4684395"/>
          </a:xfrm>
        </p:spPr>
        <p:txBody>
          <a:bodyPr/>
          <a:lstStyle/>
          <a:p>
            <a:pPr marL="0" indent="0"/>
            <a:r>
              <a:rPr lang="en-US" noProof="0" dirty="0">
                <a:solidFill>
                  <a:srgbClr val="09465E"/>
                </a:solidFill>
              </a:rPr>
              <a:t>Gli strumenti e le metodologie di monitoraggio svolgono un ruolo fondamentale nella riduzione dei rifiuti. Piattaforme digitali, sistemi di pesatura e audit dei rifiuti aiutano a monitorare i livelli di rifiuti e a identificare le opportunità di riduzione. Gli approfondimenti basati sui dati consentono alle aziende di affinare le strategie di smaltimento, migliorare l'efficienza e raggiungere gli obiettivi di sostenibilità.</a:t>
            </a:r>
            <a:endParaRPr lang="pl-PL" noProof="0" dirty="0">
              <a:solidFill>
                <a:srgbClr val="09465E"/>
              </a:solidFill>
            </a:endParaRPr>
          </a:p>
          <a:p>
            <a:r>
              <a:rPr lang="pl-PL" b="1" dirty="0">
                <a:solidFill>
                  <a:srgbClr val="09465E"/>
                </a:solidFill>
              </a:rPr>
              <a:t>Guardate </a:t>
            </a:r>
            <a:r>
              <a:rPr lang="pl-PL" b="1" dirty="0" err="1">
                <a:solidFill>
                  <a:srgbClr val="09465E"/>
                </a:solidFill>
              </a:rPr>
              <a:t>questi esempi </a:t>
            </a:r>
            <a:r>
              <a:rPr lang="pl-PL" dirty="0">
                <a:solidFill>
                  <a:srgbClr val="09465E"/>
                </a:solidFill>
                <a:sym typeface="Wingdings" panose="05000000000000000000" pitchFamily="2" charset="2"/>
              </a:rPr>
              <a:t></a:t>
            </a:r>
            <a:endParaRPr lang="en-GB" noProof="0" dirty="0">
              <a:solidFill>
                <a:srgbClr val="09465E"/>
              </a:solidFill>
            </a:endParaRPr>
          </a:p>
        </p:txBody>
      </p:sp>
      <p:sp>
        <p:nvSpPr>
          <p:cNvPr id="2" name="Text Placeholder 1">
            <a:extLst>
              <a:ext uri="{FF2B5EF4-FFF2-40B4-BE49-F238E27FC236}">
                <a16:creationId xmlns:a16="http://schemas.microsoft.com/office/drawing/2014/main" id="{503D7602-B233-EC2D-B1B3-099546BD9BAD}"/>
              </a:ext>
            </a:extLst>
          </p:cNvPr>
          <p:cNvSpPr>
            <a:spLocks noGrp="1"/>
          </p:cNvSpPr>
          <p:nvPr>
            <p:ph type="body" sz="quarter" idx="16"/>
          </p:nvPr>
        </p:nvSpPr>
        <p:spPr>
          <a:xfrm>
            <a:off x="1069819" y="291022"/>
            <a:ext cx="9999713" cy="1299944"/>
          </a:xfrm>
        </p:spPr>
        <p:txBody>
          <a:bodyPr/>
          <a:lstStyle/>
          <a:p>
            <a:r>
              <a:rPr lang="en-US" b="1" noProof="0" dirty="0">
                <a:solidFill>
                  <a:srgbClr val="09465E"/>
                </a:solidFill>
              </a:rPr>
              <a:t>Strumenti per la </a:t>
            </a:r>
            <a:r>
              <a:rPr lang="en-US" b="1" noProof="0" dirty="0" err="1">
                <a:solidFill>
                  <a:srgbClr val="09465E"/>
                </a:solidFill>
              </a:rPr>
              <a:t>gestione</a:t>
            </a:r>
            <a:r>
              <a:rPr lang="en-US" b="1" noProof="0" dirty="0">
                <a:solidFill>
                  <a:srgbClr val="09465E"/>
                </a:solidFill>
              </a:rPr>
              <a:t> </a:t>
            </a:r>
            <a:r>
              <a:rPr lang="en-US" b="1" noProof="0" dirty="0" err="1">
                <a:solidFill>
                  <a:srgbClr val="09465E"/>
                </a:solidFill>
              </a:rPr>
              <a:t>dei</a:t>
            </a:r>
            <a:r>
              <a:rPr lang="en-US" b="1" noProof="0" dirty="0">
                <a:solidFill>
                  <a:srgbClr val="09465E"/>
                </a:solidFill>
              </a:rPr>
              <a:t> </a:t>
            </a:r>
            <a:r>
              <a:rPr lang="en-US" b="1" noProof="0" dirty="0" err="1">
                <a:solidFill>
                  <a:srgbClr val="09465E"/>
                </a:solidFill>
              </a:rPr>
              <a:t>rifiuti</a:t>
            </a:r>
            <a:r>
              <a:rPr lang="en-US" b="1" noProof="0" dirty="0">
                <a:solidFill>
                  <a:srgbClr val="09465E"/>
                </a:solidFill>
              </a:rPr>
              <a:t> alimentari</a:t>
            </a:r>
            <a:endParaRPr lang="en-GB" b="1" noProof="0" dirty="0">
              <a:solidFill>
                <a:srgbClr val="09465E"/>
              </a:solidFill>
            </a:endParaRPr>
          </a:p>
        </p:txBody>
      </p:sp>
      <p:sp>
        <p:nvSpPr>
          <p:cNvPr id="38" name="CuadroTexto 555">
            <a:extLst>
              <a:ext uri="{FF2B5EF4-FFF2-40B4-BE49-F238E27FC236}">
                <a16:creationId xmlns:a16="http://schemas.microsoft.com/office/drawing/2014/main" id="{058E8A37-EA02-89C5-651A-07191B6B0EF6}"/>
              </a:ext>
            </a:extLst>
          </p:cNvPr>
          <p:cNvSpPr txBox="1"/>
          <p:nvPr/>
        </p:nvSpPr>
        <p:spPr>
          <a:xfrm>
            <a:off x="6045117" y="1328915"/>
            <a:ext cx="5024414" cy="1077218"/>
          </a:xfrm>
          <a:prstGeom prst="rect">
            <a:avLst/>
          </a:prstGeom>
          <a:noFill/>
        </p:spPr>
        <p:txBody>
          <a:bodyPr wrap="square" rtlCol="0">
            <a:spAutoFit/>
          </a:bodyPr>
          <a:lstStyle/>
          <a:p>
            <a:pPr algn="ctr"/>
            <a:r>
              <a:rPr lang="en-US" sz="1600" noProof="0" dirty="0">
                <a:solidFill>
                  <a:schemeClr val="bg1"/>
                </a:solidFill>
                <a:latin typeface="Calibri" panose="020F0502020204030204" pitchFamily="34" charset="0"/>
                <a:ea typeface="Lato" charset="0"/>
                <a:cs typeface="Calibri" panose="020F0502020204030204" pitchFamily="34" charset="0"/>
              </a:rPr>
              <a:t>Un sistema intelligente di </a:t>
            </a:r>
            <a:r>
              <a:rPr lang="en-US" sz="1600" noProof="0" dirty="0" err="1">
                <a:solidFill>
                  <a:schemeClr val="bg1"/>
                </a:solidFill>
                <a:latin typeface="Calibri" panose="020F0502020204030204" pitchFamily="34" charset="0"/>
                <a:ea typeface="Lato" charset="0"/>
                <a:cs typeface="Calibri" panose="020F0502020204030204" pitchFamily="34" charset="0"/>
              </a:rPr>
              <a:t>tracciamento</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dei</a:t>
            </a:r>
            <a:r>
              <a:rPr lang="en-US" sz="1600" noProof="0" dirty="0">
                <a:solidFill>
                  <a:schemeClr val="bg1"/>
                </a:solidFill>
                <a:latin typeface="Calibri" panose="020F0502020204030204" pitchFamily="34" charset="0"/>
                <a:ea typeface="Lato" charset="0"/>
                <a:cs typeface="Calibri" panose="020F0502020204030204" pitchFamily="34" charset="0"/>
              </a:rPr>
              <a:t> </a:t>
            </a:r>
            <a:r>
              <a:rPr lang="en-US" sz="1600" noProof="0" dirty="0" err="1">
                <a:solidFill>
                  <a:schemeClr val="bg1"/>
                </a:solidFill>
                <a:latin typeface="Calibri" panose="020F0502020204030204" pitchFamily="34" charset="0"/>
                <a:ea typeface="Lato" charset="0"/>
                <a:cs typeface="Calibri" panose="020F0502020204030204" pitchFamily="34" charset="0"/>
              </a:rPr>
              <a:t>rifiuti</a:t>
            </a:r>
            <a:r>
              <a:rPr lang="en-US" sz="1600" noProof="0" dirty="0">
                <a:solidFill>
                  <a:schemeClr val="bg1"/>
                </a:solidFill>
                <a:latin typeface="Calibri" panose="020F0502020204030204" pitchFamily="34" charset="0"/>
                <a:ea typeface="Lato" charset="0"/>
                <a:cs typeface="Calibri" panose="020F0502020204030204" pitchFamily="34" charset="0"/>
              </a:rPr>
              <a:t> alimentari utilizzato nelle cucine commerciali, dotato di bilance automatiche, analisi dei dati e strumenti di reporting per aiutare a ridurre gli sprechi.</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4" name="CuadroTexto 557">
            <a:hlinkClick r:id="rId3"/>
            <a:extLst>
              <a:ext uri="{FF2B5EF4-FFF2-40B4-BE49-F238E27FC236}">
                <a16:creationId xmlns:a16="http://schemas.microsoft.com/office/drawing/2014/main" id="{11268348-89A9-95F6-9C2A-8F9A40828CBE}"/>
              </a:ext>
            </a:extLst>
          </p:cNvPr>
          <p:cNvSpPr txBox="1"/>
          <p:nvPr/>
        </p:nvSpPr>
        <p:spPr>
          <a:xfrm>
            <a:off x="4805171" y="1620616"/>
            <a:ext cx="1167568" cy="400110"/>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hlinkClick r:id="rId3"/>
              </a:rPr>
              <a:t>Leanpath </a:t>
            </a:r>
            <a:endParaRPr lang="en-GB" sz="2000" b="1" noProof="0" dirty="0">
              <a:solidFill>
                <a:schemeClr val="bg1"/>
              </a:solidFill>
              <a:latin typeface="Calibri" panose="020F0502020204030204" pitchFamily="34" charset="0"/>
              <a:ea typeface="Lato" charset="0"/>
              <a:cs typeface="Calibri" panose="020F0502020204030204" pitchFamily="34" charset="0"/>
            </a:endParaRPr>
          </a:p>
        </p:txBody>
      </p:sp>
      <p:sp>
        <p:nvSpPr>
          <p:cNvPr id="5" name="CuadroTexto 555">
            <a:extLst>
              <a:ext uri="{FF2B5EF4-FFF2-40B4-BE49-F238E27FC236}">
                <a16:creationId xmlns:a16="http://schemas.microsoft.com/office/drawing/2014/main" id="{17EFA161-B2D2-3981-E4B6-11C03DEDD638}"/>
              </a:ext>
            </a:extLst>
          </p:cNvPr>
          <p:cNvSpPr txBox="1"/>
          <p:nvPr/>
        </p:nvSpPr>
        <p:spPr>
          <a:xfrm>
            <a:off x="6047498" y="3021273"/>
            <a:ext cx="5022033" cy="1077218"/>
          </a:xfrm>
          <a:prstGeom prst="rect">
            <a:avLst/>
          </a:prstGeom>
          <a:noFill/>
        </p:spPr>
        <p:txBody>
          <a:bodyPr wrap="square" rtlCol="0">
            <a:spAutoFit/>
          </a:bodyPr>
          <a:lstStyle/>
          <a:p>
            <a:pPr algn="ctr"/>
            <a:r>
              <a:rPr lang="en-US" sz="1600" noProof="0" dirty="0">
                <a:solidFill>
                  <a:schemeClr val="bg1"/>
                </a:solidFill>
                <a:latin typeface="Calibri" panose="020F0502020204030204" pitchFamily="34" charset="0"/>
                <a:ea typeface="Lato" charset="0"/>
                <a:cs typeface="Calibri" panose="020F0502020204030204" pitchFamily="34" charset="0"/>
              </a:rPr>
              <a:t>Uno strumento di monitoraggio dei rifiuti alimentato dall'intelligenza artificiale che utilizza telecamere intelligenti e sistemi di pesatura per </a:t>
            </a:r>
            <a:r>
              <a:rPr lang="en-US" sz="1600" noProof="0" dirty="0" err="1">
                <a:solidFill>
                  <a:schemeClr val="bg1"/>
                </a:solidFill>
                <a:latin typeface="Calibri" panose="020F0502020204030204" pitchFamily="34" charset="0"/>
                <a:ea typeface="Lato" charset="0"/>
                <a:cs typeface="Calibri" panose="020F0502020204030204" pitchFamily="34" charset="0"/>
              </a:rPr>
              <a:t>analizzare i </a:t>
            </a:r>
            <a:r>
              <a:rPr lang="en-US" sz="1600" noProof="0" dirty="0">
                <a:solidFill>
                  <a:schemeClr val="bg1"/>
                </a:solidFill>
                <a:latin typeface="Calibri" panose="020F0502020204030204" pitchFamily="34" charset="0"/>
                <a:ea typeface="Lato" charset="0"/>
                <a:cs typeface="Calibri" panose="020F0502020204030204" pitchFamily="34" charset="0"/>
              </a:rPr>
              <a:t>rifiuti alimentari e suggerire misure di risparmio.</a:t>
            </a:r>
          </a:p>
        </p:txBody>
      </p:sp>
      <p:sp>
        <p:nvSpPr>
          <p:cNvPr id="6" name="CuadroTexto 555">
            <a:extLst>
              <a:ext uri="{FF2B5EF4-FFF2-40B4-BE49-F238E27FC236}">
                <a16:creationId xmlns:a16="http://schemas.microsoft.com/office/drawing/2014/main" id="{2AEA9F9B-07AE-99D4-069A-E5697A469D46}"/>
              </a:ext>
            </a:extLst>
          </p:cNvPr>
          <p:cNvSpPr txBox="1"/>
          <p:nvPr/>
        </p:nvSpPr>
        <p:spPr>
          <a:xfrm>
            <a:off x="6045117" y="4589917"/>
            <a:ext cx="5153926" cy="1284967"/>
          </a:xfrm>
          <a:prstGeom prst="rect">
            <a:avLst/>
          </a:prstGeom>
          <a:noFill/>
        </p:spPr>
        <p:txBody>
          <a:bodyPr wrap="square" rtlCol="0">
            <a:spAutoFit/>
          </a:bodyPr>
          <a:lstStyle/>
          <a:p>
            <a:pPr algn="ctr"/>
            <a:r>
              <a:rPr lang="en-US" sz="1550" noProof="0" dirty="0">
                <a:solidFill>
                  <a:schemeClr val="bg1"/>
                </a:solidFill>
                <a:latin typeface="Calibri" panose="020F0502020204030204" pitchFamily="34" charset="0"/>
                <a:ea typeface="Lato" charset="0"/>
                <a:cs typeface="Calibri" panose="020F0502020204030204" pitchFamily="34" charset="0"/>
              </a:rPr>
              <a:t>Un sistema di monitoraggio dei rifiuti alimentari </a:t>
            </a:r>
            <a:r>
              <a:rPr lang="en-US" sz="1500" noProof="0" dirty="0">
                <a:solidFill>
                  <a:schemeClr val="bg1"/>
                </a:solidFill>
                <a:latin typeface="Calibri" panose="020F0502020204030204" pitchFamily="34" charset="0"/>
                <a:ea typeface="Lato" charset="0"/>
                <a:cs typeface="Calibri" panose="020F0502020204030204" pitchFamily="34" charset="0"/>
              </a:rPr>
              <a:t>completamente</a:t>
            </a:r>
            <a:r>
              <a:rPr lang="en-US" sz="1550" noProof="0" dirty="0">
                <a:solidFill>
                  <a:schemeClr val="bg1"/>
                </a:solidFill>
                <a:latin typeface="Calibri" panose="020F0502020204030204" pitchFamily="34" charset="0"/>
                <a:ea typeface="Lato" charset="0"/>
                <a:cs typeface="Calibri" panose="020F0502020204030204" pitchFamily="34" charset="0"/>
              </a:rPr>
              <a:t> automatizzato che </a:t>
            </a:r>
            <a:r>
              <a:rPr lang="en-US" sz="1550" noProof="0" dirty="0" err="1">
                <a:solidFill>
                  <a:schemeClr val="bg1"/>
                </a:solidFill>
                <a:latin typeface="Calibri" panose="020F0502020204030204" pitchFamily="34" charset="0"/>
                <a:ea typeface="Lato" charset="0"/>
                <a:cs typeface="Calibri" panose="020F0502020204030204" pitchFamily="34" charset="0"/>
              </a:rPr>
              <a:t>utilizza</a:t>
            </a:r>
            <a:r>
              <a:rPr lang="en-US" sz="1550" noProof="0" dirty="0">
                <a:solidFill>
                  <a:schemeClr val="bg1"/>
                </a:solidFill>
                <a:latin typeface="Calibri" panose="020F0502020204030204" pitchFamily="34" charset="0"/>
                <a:ea typeface="Lato" charset="0"/>
                <a:cs typeface="Calibri" panose="020F0502020204030204" pitchFamily="34" charset="0"/>
              </a:rPr>
              <a:t> </a:t>
            </a:r>
            <a:r>
              <a:rPr lang="en-US" sz="1550" noProof="0" dirty="0" err="1">
                <a:solidFill>
                  <a:schemeClr val="bg1"/>
                </a:solidFill>
                <a:latin typeface="Calibri" panose="020F0502020204030204" pitchFamily="34" charset="0"/>
                <a:ea typeface="Lato" charset="0"/>
                <a:cs typeface="Calibri" panose="020F0502020204030204" pitchFamily="34" charset="0"/>
              </a:rPr>
              <a:t>l’IA</a:t>
            </a:r>
            <a:r>
              <a:rPr lang="en-US" sz="1550" noProof="0" dirty="0">
                <a:solidFill>
                  <a:schemeClr val="bg1"/>
                </a:solidFill>
                <a:latin typeface="Calibri" panose="020F0502020204030204" pitchFamily="34" charset="0"/>
                <a:ea typeface="Lato" charset="0"/>
                <a:cs typeface="Calibri" panose="020F0502020204030204" pitchFamily="34" charset="0"/>
              </a:rPr>
              <a:t> e il riconoscimento delle immagini per tenere traccia degli alimenti scartati e fornire informazioni per ridurre gli sprechi nei settori dell'ospitalità e della ristorazione.</a:t>
            </a:r>
            <a:endParaRPr lang="en-GB" sz="1550" noProof="0" dirty="0">
              <a:solidFill>
                <a:schemeClr val="bg1"/>
              </a:solidFill>
              <a:latin typeface="Calibri" panose="020F0502020204030204" pitchFamily="34" charset="0"/>
              <a:ea typeface="Lato" charset="0"/>
              <a:cs typeface="Calibri" panose="020F0502020204030204" pitchFamily="34" charset="0"/>
            </a:endParaRPr>
          </a:p>
        </p:txBody>
      </p:sp>
      <p:sp>
        <p:nvSpPr>
          <p:cNvPr id="41" name="CuadroTexto 557">
            <a:extLst>
              <a:ext uri="{FF2B5EF4-FFF2-40B4-BE49-F238E27FC236}">
                <a16:creationId xmlns:a16="http://schemas.microsoft.com/office/drawing/2014/main" id="{B765530D-70FA-AB53-82BB-C8ADB32FF4F1}"/>
              </a:ext>
            </a:extLst>
          </p:cNvPr>
          <p:cNvSpPr txBox="1"/>
          <p:nvPr/>
        </p:nvSpPr>
        <p:spPr>
          <a:xfrm>
            <a:off x="4805171" y="3327178"/>
            <a:ext cx="1108990" cy="400110"/>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Winnow </a:t>
            </a:r>
          </a:p>
        </p:txBody>
      </p:sp>
      <p:sp>
        <p:nvSpPr>
          <p:cNvPr id="42" name="CuadroTexto 557">
            <a:extLst>
              <a:ext uri="{FF2B5EF4-FFF2-40B4-BE49-F238E27FC236}">
                <a16:creationId xmlns:a16="http://schemas.microsoft.com/office/drawing/2014/main" id="{BDDCDA78-C1FF-B7F6-68CA-6ECF8D74F9EC}"/>
              </a:ext>
            </a:extLst>
          </p:cNvPr>
          <p:cNvSpPr txBox="1"/>
          <p:nvPr/>
        </p:nvSpPr>
        <p:spPr>
          <a:xfrm>
            <a:off x="4782754" y="4980455"/>
            <a:ext cx="1108990" cy="400110"/>
          </a:xfrm>
          <a:prstGeom prst="rect">
            <a:avLst/>
          </a:prstGeom>
          <a:noFill/>
        </p:spPr>
        <p:txBody>
          <a:bodyPr wrap="square" rtlCol="0">
            <a:spAutoFit/>
          </a:bodyPr>
          <a:lstStyle/>
          <a:p>
            <a:pPr algn="ctr"/>
            <a:r>
              <a:rPr lang="en-GB" sz="2000" b="1" noProof="0" dirty="0" err="1">
                <a:solidFill>
                  <a:schemeClr val="bg1"/>
                </a:solidFill>
                <a:latin typeface="Calibri" panose="020F0502020204030204" pitchFamily="34" charset="0"/>
                <a:ea typeface="Lato" charset="0"/>
                <a:cs typeface="Calibri" panose="020F0502020204030204" pitchFamily="34" charset="0"/>
                <a:hlinkClick r:id="rId4"/>
              </a:rPr>
              <a:t>Orbisk</a:t>
            </a:r>
            <a:endParaRPr lang="en-GB" sz="2000" b="1" noProof="0" dirty="0">
              <a:solidFill>
                <a:schemeClr val="bg1"/>
              </a:solidFill>
              <a:latin typeface="Calibri" panose="020F0502020204030204" pitchFamily="34" charset="0"/>
              <a:ea typeface="Lato" charset="0"/>
              <a:cs typeface="Calibri" panose="020F0502020204030204" pitchFamily="34" charset="0"/>
            </a:endParaRPr>
          </a:p>
        </p:txBody>
      </p:sp>
      <p:grpSp>
        <p:nvGrpSpPr>
          <p:cNvPr id="7" name="Graphic 4">
            <a:extLst>
              <a:ext uri="{FF2B5EF4-FFF2-40B4-BE49-F238E27FC236}">
                <a16:creationId xmlns:a16="http://schemas.microsoft.com/office/drawing/2014/main" id="{0523142B-6EDE-42EF-868A-8B2E82B103A2}"/>
              </a:ext>
            </a:extLst>
          </p:cNvPr>
          <p:cNvGrpSpPr/>
          <p:nvPr/>
        </p:nvGrpSpPr>
        <p:grpSpPr>
          <a:xfrm rot="1852804">
            <a:off x="4092467" y="5531178"/>
            <a:ext cx="403667" cy="780438"/>
            <a:chOff x="9129274" y="2719113"/>
            <a:chExt cx="717139" cy="1386497"/>
          </a:xfrm>
          <a:solidFill>
            <a:srgbClr val="09465E"/>
          </a:solidFill>
        </p:grpSpPr>
        <p:grpSp>
          <p:nvGrpSpPr>
            <p:cNvPr id="8" name="Graphic 4">
              <a:extLst>
                <a:ext uri="{FF2B5EF4-FFF2-40B4-BE49-F238E27FC236}">
                  <a16:creationId xmlns:a16="http://schemas.microsoft.com/office/drawing/2014/main" id="{100C534A-D882-FF0E-6DBD-853B1849B793}"/>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049AE39C-1B84-2E3D-6150-51EA1163C46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8" name="Freeform 58">
                <a:extLst>
                  <a:ext uri="{FF2B5EF4-FFF2-40B4-BE49-F238E27FC236}">
                    <a16:creationId xmlns:a16="http://schemas.microsoft.com/office/drawing/2014/main" id="{92898203-A259-3DD5-E8E2-F6928E397F7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6D2937A3-7924-ECB1-55C3-1B873A22AEA7}"/>
                </a:ext>
              </a:extLst>
            </p:cNvPr>
            <p:cNvGrpSpPr/>
            <p:nvPr/>
          </p:nvGrpSpPr>
          <p:grpSpPr>
            <a:xfrm>
              <a:off x="9129274" y="2893887"/>
              <a:ext cx="717139" cy="1211724"/>
              <a:chOff x="9129274" y="2893887"/>
              <a:chExt cx="717139" cy="1211724"/>
            </a:xfrm>
            <a:grpFill/>
          </p:grpSpPr>
          <p:sp>
            <p:nvSpPr>
              <p:cNvPr id="10" name="Freeform 50">
                <a:extLst>
                  <a:ext uri="{FF2B5EF4-FFF2-40B4-BE49-F238E27FC236}">
                    <a16:creationId xmlns:a16="http://schemas.microsoft.com/office/drawing/2014/main" id="{D7998023-D0BE-D35B-1478-90C116038B7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1" name="Freeform 51">
                <a:extLst>
                  <a:ext uri="{FF2B5EF4-FFF2-40B4-BE49-F238E27FC236}">
                    <a16:creationId xmlns:a16="http://schemas.microsoft.com/office/drawing/2014/main" id="{36B71951-DBD4-F7CD-6D86-E74916AE186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2" name="Freeform 52">
                <a:extLst>
                  <a:ext uri="{FF2B5EF4-FFF2-40B4-BE49-F238E27FC236}">
                    <a16:creationId xmlns:a16="http://schemas.microsoft.com/office/drawing/2014/main" id="{151D69F9-341A-E96C-C684-EE0D52FDE0B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3" name="Freeform 53">
                <a:extLst>
                  <a:ext uri="{FF2B5EF4-FFF2-40B4-BE49-F238E27FC236}">
                    <a16:creationId xmlns:a16="http://schemas.microsoft.com/office/drawing/2014/main" id="{FECCFC61-9F4B-4B95-E2B5-698B70E3E58A}"/>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4" name="Freeform 54">
                <a:extLst>
                  <a:ext uri="{FF2B5EF4-FFF2-40B4-BE49-F238E27FC236}">
                    <a16:creationId xmlns:a16="http://schemas.microsoft.com/office/drawing/2014/main" id="{EC8FDC05-6CBC-DA2B-234E-4E5BEDB59E2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5" name="Freeform 55">
                <a:extLst>
                  <a:ext uri="{FF2B5EF4-FFF2-40B4-BE49-F238E27FC236}">
                    <a16:creationId xmlns:a16="http://schemas.microsoft.com/office/drawing/2014/main" id="{07A8236D-44EA-0102-4DAA-C13871650DE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6" name="Freeform 56">
                <a:extLst>
                  <a:ext uri="{FF2B5EF4-FFF2-40B4-BE49-F238E27FC236}">
                    <a16:creationId xmlns:a16="http://schemas.microsoft.com/office/drawing/2014/main" id="{11689816-FBA0-3F1F-5FB6-CA37836CD1C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19" name="CuadroTexto 557">
            <a:extLst>
              <a:ext uri="{FF2B5EF4-FFF2-40B4-BE49-F238E27FC236}">
                <a16:creationId xmlns:a16="http://schemas.microsoft.com/office/drawing/2014/main" id="{03F4705C-95E2-8A83-BC1C-37C4671476D3}"/>
              </a:ext>
            </a:extLst>
          </p:cNvPr>
          <p:cNvSpPr txBox="1"/>
          <p:nvPr/>
        </p:nvSpPr>
        <p:spPr>
          <a:xfrm>
            <a:off x="4957571" y="3479578"/>
            <a:ext cx="1108990" cy="400110"/>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hlinkClick r:id="rId5"/>
              </a:rPr>
              <a:t>Winnow</a:t>
            </a:r>
            <a:r>
              <a:rPr lang="en-GB" sz="2000" b="1" noProof="0" dirty="0">
                <a:solidFill>
                  <a:schemeClr val="bg1"/>
                </a:solidFill>
                <a:latin typeface="Calibri" panose="020F0502020204030204" pitchFamily="34" charset="0"/>
                <a:ea typeface="Lato" charset="0"/>
                <a:cs typeface="Calibri" panose="020F0502020204030204" pitchFamily="34" charset="0"/>
              </a:rPr>
              <a:t> </a:t>
            </a:r>
          </a:p>
        </p:txBody>
      </p:sp>
    </p:spTree>
    <p:extLst>
      <p:ext uri="{BB962C8B-B14F-4D97-AF65-F5344CB8AC3E}">
        <p14:creationId xmlns:p14="http://schemas.microsoft.com/office/powerpoint/2010/main" val="2508221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holding a sign&#10;&#10;AI-generated content may be incorrect.">
            <a:extLst>
              <a:ext uri="{FF2B5EF4-FFF2-40B4-BE49-F238E27FC236}">
                <a16:creationId xmlns:a16="http://schemas.microsoft.com/office/drawing/2014/main" id="{36DA0216-7CE0-8AFF-D422-9F86EDD1E62B}"/>
              </a:ext>
            </a:extLst>
          </p:cNvPr>
          <p:cNvPicPr>
            <a:picLocks noGrp="1" noChangeAspect="1"/>
          </p:cNvPicPr>
          <p:nvPr>
            <p:ph type="pic" sz="quarter" idx="20"/>
          </p:nvPr>
        </p:nvPicPr>
        <p:blipFill>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C92EC087-A831-DDFD-79C0-86A8B527304F}"/>
              </a:ext>
            </a:extLst>
          </p:cNvPr>
          <p:cNvSpPr>
            <a:spLocks noGrp="1"/>
          </p:cNvSpPr>
          <p:nvPr>
            <p:ph type="body" sz="quarter" idx="21"/>
          </p:nvPr>
        </p:nvSpPr>
        <p:spPr/>
        <p:txBody>
          <a:bodyPr lIns="91440" tIns="45720" rIns="91440" bIns="45720" anchor="t">
            <a:noAutofit/>
          </a:bodyPr>
          <a:lstStyle/>
          <a:p>
            <a:r>
              <a:rPr lang="en-US" dirty="0">
                <a:ea typeface="Calibri"/>
                <a:cs typeface="Calibri"/>
              </a:rPr>
              <a:t>La conformità nel mio contesto</a:t>
            </a:r>
            <a:endParaRPr lang="en-US" dirty="0"/>
          </a:p>
        </p:txBody>
      </p:sp>
      <p:sp>
        <p:nvSpPr>
          <p:cNvPr id="4" name="Text Placeholder 3">
            <a:extLst>
              <a:ext uri="{FF2B5EF4-FFF2-40B4-BE49-F238E27FC236}">
                <a16:creationId xmlns:a16="http://schemas.microsoft.com/office/drawing/2014/main" id="{8D899098-5159-E1A3-CE6E-345619525F15}"/>
              </a:ext>
            </a:extLst>
          </p:cNvPr>
          <p:cNvSpPr>
            <a:spLocks noGrp="1"/>
          </p:cNvSpPr>
          <p:nvPr>
            <p:ph type="body" sz="quarter" idx="22"/>
          </p:nvPr>
        </p:nvSpPr>
        <p:spPr>
          <a:xfrm>
            <a:off x="6246355" y="1568890"/>
            <a:ext cx="5610682" cy="4102937"/>
          </a:xfrm>
        </p:spPr>
        <p:txBody>
          <a:bodyPr lIns="91440" tIns="45720" rIns="91440" bIns="45720" anchor="t"/>
          <a:lstStyle/>
          <a:p>
            <a:r>
              <a:rPr lang="en-US" i="1" dirty="0">
                <a:ea typeface="+mn-lt"/>
                <a:cs typeface="+mn-lt"/>
              </a:rPr>
              <a:t>Pensate al vostro ruolo attuale o alla vostra azienda alimentare. </a:t>
            </a:r>
            <a:r>
              <a:rPr lang="en-US" b="1" i="1" dirty="0">
                <a:ea typeface="+mn-lt"/>
                <a:cs typeface="+mn-lt"/>
              </a:rPr>
              <a:t>Riflettete </a:t>
            </a:r>
            <a:r>
              <a:rPr lang="en-US" i="1" dirty="0">
                <a:ea typeface="+mn-lt"/>
                <a:cs typeface="+mn-lt"/>
              </a:rPr>
              <a:t>sulle seguenti domande e scrivete una breve </a:t>
            </a:r>
            <a:r>
              <a:rPr lang="en-US" i="1" dirty="0" err="1">
                <a:ea typeface="+mn-lt"/>
                <a:cs typeface="+mn-lt"/>
              </a:rPr>
              <a:t>risposta</a:t>
            </a:r>
            <a:r>
              <a:rPr lang="en-US" i="1" dirty="0">
                <a:ea typeface="+mn-lt"/>
                <a:cs typeface="+mn-lt"/>
              </a:rPr>
              <a:t>.</a:t>
            </a:r>
            <a:endParaRPr lang="en-US" sz="1000" i="1" dirty="0">
              <a:ea typeface="Calibri"/>
              <a:cs typeface="Calibri"/>
            </a:endParaRPr>
          </a:p>
          <a:p>
            <a:pPr marL="285750" indent="-285750">
              <a:buFont typeface="Arial"/>
              <a:buChar char="•"/>
            </a:pPr>
            <a:r>
              <a:rPr lang="en-US" b="1" dirty="0">
                <a:ea typeface="+mn-lt"/>
                <a:cs typeface="+mn-lt"/>
              </a:rPr>
              <a:t>Quali sono le politiche o le normative </a:t>
            </a:r>
            <a:r>
              <a:rPr lang="en-US" dirty="0">
                <a:ea typeface="+mn-lt"/>
                <a:cs typeface="+mn-lt"/>
              </a:rPr>
              <a:t>(comunitarie o nazionali) in materia</a:t>
            </a:r>
            <a:r>
              <a:rPr lang="en-US" b="1" dirty="0">
                <a:ea typeface="+mn-lt"/>
                <a:cs typeface="+mn-lt"/>
              </a:rPr>
              <a:t> di rifiuti alimentari </a:t>
            </a:r>
            <a:r>
              <a:rPr lang="en-US" dirty="0">
                <a:ea typeface="+mn-lt"/>
                <a:cs typeface="+mn-lt"/>
              </a:rPr>
              <a:t>che ritenete abbiano il maggiore impatto sulle vostre attività?</a:t>
            </a:r>
            <a:endParaRPr lang="en-US" dirty="0"/>
          </a:p>
          <a:p>
            <a:pPr marL="285750" indent="-285750">
              <a:buFont typeface="Arial"/>
              <a:buChar char="•"/>
            </a:pPr>
            <a:r>
              <a:rPr lang="en-US" b="1" dirty="0">
                <a:ea typeface="+mn-lt"/>
                <a:cs typeface="+mn-lt"/>
              </a:rPr>
              <a:t>La vostra azienda è attualmente certificata </a:t>
            </a:r>
            <a:r>
              <a:rPr lang="en-US" dirty="0">
                <a:ea typeface="+mn-lt"/>
                <a:cs typeface="+mn-lt"/>
              </a:rPr>
              <a:t>per la sicurezza alimentare, la sostenibilità o la gestione dei rifiuti (ad es. HACCP, ISO, ecc.)?</a:t>
            </a:r>
            <a:endParaRPr lang="en-US" dirty="0"/>
          </a:p>
          <a:p>
            <a:pPr marL="285750" indent="-285750">
              <a:buFont typeface="Arial"/>
              <a:buChar char="•"/>
            </a:pPr>
            <a:r>
              <a:rPr lang="en-US" b="1" dirty="0">
                <a:ea typeface="+mn-lt"/>
                <a:cs typeface="+mn-lt"/>
              </a:rPr>
              <a:t>Quali sfide o opportunità </a:t>
            </a:r>
            <a:r>
              <a:rPr lang="en-US" dirty="0">
                <a:ea typeface="+mn-lt"/>
                <a:cs typeface="+mn-lt"/>
              </a:rPr>
              <a:t>vedete per migliorare la conformità o ottenere nuove certificazioni?</a:t>
            </a:r>
            <a:endParaRPr lang="en-US" dirty="0"/>
          </a:p>
          <a:p>
            <a:endParaRPr lang="en-US" dirty="0">
              <a:ea typeface="Calibri"/>
              <a:cs typeface="Calibri"/>
            </a:endParaRPr>
          </a:p>
        </p:txBody>
      </p:sp>
    </p:spTree>
    <p:extLst>
      <p:ext uri="{BB962C8B-B14F-4D97-AF65-F5344CB8AC3E}">
        <p14:creationId xmlns:p14="http://schemas.microsoft.com/office/powerpoint/2010/main" val="1266760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9746CA0E-81E5-964D-5C63-0E38E85C45A4}"/>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a:xfrm>
            <a:off x="-2" y="9326"/>
            <a:ext cx="12192002" cy="6865298"/>
          </a:xfrm>
        </p:spPr>
      </p:pic>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8"/>
          </p:nvPr>
        </p:nvSpPr>
        <p:spPr>
          <a:prstGeom prst="rect">
            <a:avLst/>
          </a:prstGeom>
        </p:spPr>
        <p:txBody>
          <a:bodyPr/>
          <a:lstStyle/>
          <a:p>
            <a:r>
              <a:rPr lang="en-GB" noProof="0" dirty="0"/>
              <a:t>Dave Lewis</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3382218" y="2112440"/>
            <a:ext cx="5427561" cy="1985691"/>
          </a:xfrm>
          <a:prstGeom prst="rect">
            <a:avLst/>
          </a:prstGeom>
        </p:spPr>
        <p:txBody>
          <a:bodyPr/>
          <a:lstStyle/>
          <a:p>
            <a:r>
              <a:rPr lang="en-GB" noProof="0" dirty="0"/>
              <a:t>"AFFRONTARE LO SPRECO ALIMENTARE È UNO DEI MODI PIÙ SEMPLICI ED EFFICACI PER COMBATTERE IL CAMBIAMENTO CLIMATICO".</a:t>
            </a:r>
          </a:p>
        </p:txBody>
      </p:sp>
      <p:grpSp>
        <p:nvGrpSpPr>
          <p:cNvPr id="13" name="Group 12">
            <a:extLst>
              <a:ext uri="{FF2B5EF4-FFF2-40B4-BE49-F238E27FC236}">
                <a16:creationId xmlns:a16="http://schemas.microsoft.com/office/drawing/2014/main" id="{9E17437A-A1B2-0547-E570-128067B6207C}"/>
              </a:ext>
            </a:extLst>
          </p:cNvPr>
          <p:cNvGrpSpPr/>
          <p:nvPr/>
        </p:nvGrpSpPr>
        <p:grpSpPr>
          <a:xfrm>
            <a:off x="5489801" y="935828"/>
            <a:ext cx="1487826" cy="1083162"/>
            <a:chOff x="3400450" y="986392"/>
            <a:chExt cx="1487826" cy="1083162"/>
          </a:xfrm>
          <a:solidFill>
            <a:srgbClr val="0B3A5B"/>
          </a:solidFill>
        </p:grpSpPr>
        <p:sp>
          <p:nvSpPr>
            <p:cNvPr id="14" name="Freeform 13">
              <a:extLst>
                <a:ext uri="{FF2B5EF4-FFF2-40B4-BE49-F238E27FC236}">
                  <a16:creationId xmlns:a16="http://schemas.microsoft.com/office/drawing/2014/main" id="{92AB5CB3-7D2F-5521-9B5E-41CF8EA59F7B}"/>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GB" noProof="0" dirty="0"/>
            </a:p>
          </p:txBody>
        </p:sp>
        <p:sp>
          <p:nvSpPr>
            <p:cNvPr id="16" name="Freeform 15">
              <a:extLst>
                <a:ext uri="{FF2B5EF4-FFF2-40B4-BE49-F238E27FC236}">
                  <a16:creationId xmlns:a16="http://schemas.microsoft.com/office/drawing/2014/main" id="{4772CC2F-D78B-E35C-E0E8-0BBA501ECE2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dirty="0"/>
            </a:p>
          </p:txBody>
        </p:sp>
      </p:grpSp>
      <p:sp>
        <p:nvSpPr>
          <p:cNvPr id="17" name="Freeform 16">
            <a:extLst>
              <a:ext uri="{FF2B5EF4-FFF2-40B4-BE49-F238E27FC236}">
                <a16:creationId xmlns:a16="http://schemas.microsoft.com/office/drawing/2014/main" id="{9ECBCD90-1CFE-E668-D7EB-8BBF41510953}"/>
              </a:ext>
            </a:extLst>
          </p:cNvPr>
          <p:cNvSpPr/>
          <p:nvPr/>
        </p:nvSpPr>
        <p:spPr>
          <a:xfrm>
            <a:off x="9010180" y="2686730"/>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1027828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52820-C61B-105C-0CF2-50A664B14F62}"/>
            </a:ext>
          </a:extLst>
        </p:cNvPr>
        <p:cNvGrpSpPr/>
        <p:nvPr/>
      </p:nvGrpSpPr>
      <p:grpSpPr>
        <a:xfrm>
          <a:off x="0" y="0"/>
          <a:ext cx="0" cy="0"/>
          <a:chOff x="0" y="0"/>
          <a:chExt cx="0" cy="0"/>
        </a:xfrm>
      </p:grpSpPr>
      <p:pic>
        <p:nvPicPr>
          <p:cNvPr id="7" name="Symbol zastępczy obrazu 6" descr="Obraz zawierający osoba, ubrania, Ludzka twarz, płaszcz&#10;&#10;Zawartość wygenerowana przez sztuczną inteligencję może być niepoprawna.">
            <a:extLst>
              <a:ext uri="{FF2B5EF4-FFF2-40B4-BE49-F238E27FC236}">
                <a16:creationId xmlns:a16="http://schemas.microsoft.com/office/drawing/2014/main" id="{5C4F1167-9CF4-89CB-B8A4-B77474AC841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5DB2A170-7C17-E881-F3BA-EC5EE63678BD}"/>
              </a:ext>
            </a:extLst>
          </p:cNvPr>
          <p:cNvSpPr>
            <a:spLocks noGrp="1"/>
          </p:cNvSpPr>
          <p:nvPr>
            <p:ph type="body" sz="quarter" idx="17"/>
          </p:nvPr>
        </p:nvSpPr>
        <p:spPr>
          <a:xfrm>
            <a:off x="6913514" y="439689"/>
            <a:ext cx="2066906" cy="582221"/>
          </a:xfrm>
        </p:spPr>
        <p:txBody>
          <a:bodyPr/>
          <a:lstStyle/>
          <a:p>
            <a:r>
              <a:rPr lang="en-GB" noProof="0" dirty="0"/>
              <a:t>05</a:t>
            </a:r>
          </a:p>
        </p:txBody>
      </p:sp>
      <p:sp>
        <p:nvSpPr>
          <p:cNvPr id="14" name="Rectangle 13">
            <a:extLst>
              <a:ext uri="{FF2B5EF4-FFF2-40B4-BE49-F238E27FC236}">
                <a16:creationId xmlns:a16="http://schemas.microsoft.com/office/drawing/2014/main" id="{75AF7937-8B4E-D42C-22E1-F84C9A744329}"/>
              </a:ext>
            </a:extLst>
          </p:cNvPr>
          <p:cNvSpPr/>
          <p:nvPr/>
        </p:nvSpPr>
        <p:spPr>
          <a:xfrm>
            <a:off x="5779008" y="2794240"/>
            <a:ext cx="4948259" cy="1269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MIGLIORI PRATICHE E CASI DI STUDIO </a:t>
            </a:r>
          </a:p>
        </p:txBody>
      </p:sp>
    </p:spTree>
    <p:extLst>
      <p:ext uri="{BB962C8B-B14F-4D97-AF65-F5344CB8AC3E}">
        <p14:creationId xmlns:p14="http://schemas.microsoft.com/office/powerpoint/2010/main" val="4262500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ultimedia online 2" title="Orbisk - Hyatt Regency Amsterdam">
            <a:hlinkClick r:id="" action="ppaction://media"/>
            <a:extLst>
              <a:ext uri="{FF2B5EF4-FFF2-40B4-BE49-F238E27FC236}">
                <a16:creationId xmlns:a16="http://schemas.microsoft.com/office/drawing/2014/main" id="{4A933E6D-565C-9578-F129-1B67FC998E5E}"/>
              </a:ext>
            </a:extLst>
          </p:cNvPr>
          <p:cNvPicPr>
            <a:picLocks noRot="1" noChangeAspect="1"/>
          </p:cNvPicPr>
          <p:nvPr>
            <a:videoFile r:link="rId1"/>
          </p:nvPr>
        </p:nvPicPr>
        <p:blipFill>
          <a:blip r:embed="rId4"/>
          <a:srcRect r="19224"/>
          <a:stretch/>
        </p:blipFill>
        <p:spPr>
          <a:xfrm>
            <a:off x="7719461" y="530025"/>
            <a:ext cx="3864984" cy="2703427"/>
          </a:xfrm>
          <a:prstGeom prst="rect">
            <a:avLst/>
          </a:prstGeom>
        </p:spPr>
      </p:pic>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459772" y="424509"/>
            <a:ext cx="3556416" cy="557831"/>
          </a:xfrm>
          <a:prstGeom prst="rect">
            <a:avLst/>
          </a:prstGeom>
          <a:solidFill>
            <a:srgbClr val="60BA47"/>
          </a:solidFill>
        </p:spPr>
        <p:txBody>
          <a:bodyPr/>
          <a:lstStyle/>
          <a:p>
            <a:r>
              <a:rPr lang="en-GB" noProof="0" dirty="0" err="1"/>
              <a:t>Lasciati</a:t>
            </a:r>
            <a:r>
              <a:rPr lang="en-GB" noProof="0" dirty="0"/>
              <a:t> ispirare...</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359306" y="1169423"/>
            <a:ext cx="6348491" cy="5171253"/>
          </a:xfrm>
          <a:prstGeom prst="rect">
            <a:avLst/>
          </a:prstGeom>
        </p:spPr>
        <p:txBody>
          <a:bodyPr/>
          <a:lstStyle/>
          <a:p>
            <a:pPr marL="0" indent="0"/>
            <a:r>
              <a:rPr lang="pl-PL" sz="2250" dirty="0"/>
              <a:t>... </a:t>
            </a:r>
            <a:r>
              <a:rPr lang="pl-PL" sz="2250" noProof="0" dirty="0"/>
              <a:t>d</a:t>
            </a:r>
            <a:r>
              <a:rPr lang="it-IT" sz="2250" noProof="0" dirty="0"/>
              <a:t>a</a:t>
            </a:r>
            <a:r>
              <a:rPr lang="pl-PL" sz="2250" noProof="0" dirty="0"/>
              <a:t> Orbisk e della </a:t>
            </a:r>
            <a:r>
              <a:rPr lang="en-US" sz="2250" noProof="0" dirty="0"/>
              <a:t>sua capacità di automatizzare il monitoraggio dei rifiuti utilizzando il riconoscimento delle immagini e la pesatura intelligente, contribuendo a ridurre gli sprechi alimentari fino al 50%, tagliando i costi e migliorando la sostenibilità</a:t>
            </a:r>
            <a:r>
              <a:rPr lang="pl-PL" sz="2250" noProof="0" dirty="0"/>
              <a:t>. </a:t>
            </a:r>
          </a:p>
          <a:p>
            <a:pPr marL="0" indent="0"/>
            <a:endParaRPr lang="pl-PL" sz="2250" dirty="0"/>
          </a:p>
          <a:p>
            <a:pPr marL="0" indent="0"/>
            <a:r>
              <a:rPr lang="en-US" sz="2250" noProof="0" dirty="0" err="1"/>
              <a:t>Orbisk</a:t>
            </a:r>
            <a:r>
              <a:rPr lang="en-US" sz="2250" noProof="0" dirty="0"/>
              <a:t> utilizza il riconoscimento delle immagini </a:t>
            </a:r>
            <a:r>
              <a:rPr lang="en-US" sz="2250" noProof="0" dirty="0" err="1"/>
              <a:t>basato</a:t>
            </a:r>
            <a:r>
              <a:rPr lang="en-US" sz="2250" noProof="0" dirty="0"/>
              <a:t> </a:t>
            </a:r>
            <a:r>
              <a:rPr lang="en-US" sz="2250" noProof="0" dirty="0" err="1"/>
              <a:t>sull’IA</a:t>
            </a:r>
            <a:r>
              <a:rPr lang="en-US" sz="2250" noProof="0" dirty="0"/>
              <a:t> per identificare e </a:t>
            </a:r>
            <a:r>
              <a:rPr lang="en-US" sz="2250" noProof="0" dirty="0" err="1"/>
              <a:t>classificare</a:t>
            </a:r>
            <a:r>
              <a:rPr lang="en-US" sz="2250" noProof="0" dirty="0"/>
              <a:t> </a:t>
            </a:r>
            <a:r>
              <a:rPr lang="en-US" sz="2250" noProof="0" dirty="0" err="1"/>
              <a:t>gli</a:t>
            </a:r>
            <a:r>
              <a:rPr lang="en-US" sz="2250" noProof="0" dirty="0"/>
              <a:t> sprechi alimentari, insieme a un sistema di pesatura intelligente che registra automaticamente i dati. Le sue analisi in tempo reale forniscono informazioni per </a:t>
            </a:r>
            <a:r>
              <a:rPr lang="en-US" sz="2250" noProof="0" dirty="0" err="1"/>
              <a:t>ottimizzare gli </a:t>
            </a:r>
            <a:r>
              <a:rPr lang="en-US" sz="2250" noProof="0" dirty="0"/>
              <a:t>acquisti e ridurre gli sprechi. Progettato per essere facilmente integrato nei flussi di lavoro delle cucine, richiede un impegno minimo da parte del personale, garantendo al contempo risparmi sui costi e vantaggi ambientali</a:t>
            </a:r>
            <a:r>
              <a:rPr lang="en-US" sz="2300" noProof="0" dirty="0"/>
              <a:t>.</a:t>
            </a:r>
            <a:endParaRPr lang="en-GB" sz="2300" noProof="0" dirty="0"/>
          </a:p>
        </p:txBody>
      </p:sp>
      <p:pic>
        <p:nvPicPr>
          <p:cNvPr id="13" name="Grafika 12" descr="Internet z wypełnieniem pełnym">
            <a:extLst>
              <a:ext uri="{FF2B5EF4-FFF2-40B4-BE49-F238E27FC236}">
                <a16:creationId xmlns:a16="http://schemas.microsoft.com/office/drawing/2014/main" id="{5CA7FAA2-DA01-03E8-57E3-BEE30740BD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2564" y="5916486"/>
            <a:ext cx="914400" cy="914400"/>
          </a:xfrm>
          <a:prstGeom prst="rect">
            <a:avLst/>
          </a:prstGeom>
        </p:spPr>
      </p:pic>
      <p:sp>
        <p:nvSpPr>
          <p:cNvPr id="6" name="Text Placeholder 1">
            <a:extLst>
              <a:ext uri="{FF2B5EF4-FFF2-40B4-BE49-F238E27FC236}">
                <a16:creationId xmlns:a16="http://schemas.microsoft.com/office/drawing/2014/main" id="{67547F7C-C7B8-2690-C9EE-10D980B3397B}"/>
              </a:ext>
            </a:extLst>
          </p:cNvPr>
          <p:cNvSpPr txBox="1">
            <a:spLocks/>
          </p:cNvSpPr>
          <p:nvPr/>
        </p:nvSpPr>
        <p:spPr>
          <a:xfrm>
            <a:off x="7320453" y="3634173"/>
            <a:ext cx="4263992" cy="3051209"/>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spcBef>
                <a:spcPts val="1000"/>
              </a:spcBef>
            </a:pPr>
            <a:r>
              <a:rPr lang="en-US" sz="3600" b="1" dirty="0"/>
              <a:t>Chi lo usa?</a:t>
            </a:r>
            <a:endParaRPr lang="pl-PL" sz="3600" b="1" dirty="0"/>
          </a:p>
          <a:p>
            <a:pPr marL="0" indent="0"/>
            <a:r>
              <a:rPr lang="en-US" sz="2250" dirty="0"/>
              <a:t>Ristoranti, hotel e fornitori di servizi alimentari che vogliono ridurre gli sprechi, risparmiare e operare in modo sostenibile.</a:t>
            </a:r>
            <a:endParaRPr lang="pl-PL" sz="2250" dirty="0"/>
          </a:p>
          <a:p>
            <a:pPr marL="0" indent="0"/>
            <a:endParaRPr lang="pl-PL" sz="2250" dirty="0"/>
          </a:p>
          <a:p>
            <a:pPr marL="0" indent="0"/>
            <a:endParaRPr lang="pl-PL" sz="2250" dirty="0"/>
          </a:p>
          <a:p>
            <a:pPr marL="0" indent="0"/>
            <a:r>
              <a:rPr lang="pl-PL" sz="2250" dirty="0" err="1"/>
              <a:t>Visitate il loro </a:t>
            </a:r>
            <a:r>
              <a:rPr lang="pl-PL" sz="2250" dirty="0" err="1">
                <a:hlinkClick r:id="rId7"/>
              </a:rPr>
              <a:t>sito web </a:t>
            </a:r>
            <a:r>
              <a:rPr lang="pl-PL" sz="2250" dirty="0"/>
              <a:t>per </a:t>
            </a:r>
            <a:r>
              <a:rPr lang="pl-PL" sz="2250" dirty="0" err="1"/>
              <a:t>maggiori </a:t>
            </a:r>
            <a:r>
              <a:rPr lang="pl-PL" sz="2250" dirty="0"/>
              <a:t>informazioni!</a:t>
            </a:r>
            <a:endParaRPr lang="en-GB" sz="2250" dirty="0"/>
          </a:p>
        </p:txBody>
      </p:sp>
      <p:pic>
        <p:nvPicPr>
          <p:cNvPr id="8" name="Obraz 7" descr="Obraz zawierający Czcionka, Grafika, logo, projekt graficzny&#10;&#10;Zawartość wygenerowana przez sztuczną inteligencję może być niepoprawna.">
            <a:extLst>
              <a:ext uri="{FF2B5EF4-FFF2-40B4-BE49-F238E27FC236}">
                <a16:creationId xmlns:a16="http://schemas.microsoft.com/office/drawing/2014/main" id="{69D7F241-505C-ACE5-C07D-690E13435D54}"/>
              </a:ext>
            </a:extLst>
          </p:cNvPr>
          <p:cNvPicPr>
            <a:picLocks noChangeAspect="1"/>
          </p:cNvPicPr>
          <p:nvPr/>
        </p:nvPicPr>
        <p:blipFill>
          <a:blip r:embed="rId8"/>
          <a:stretch>
            <a:fillRect/>
          </a:stretch>
        </p:blipFill>
        <p:spPr>
          <a:xfrm>
            <a:off x="4152900" y="389216"/>
            <a:ext cx="2857500" cy="685800"/>
          </a:xfrm>
          <a:prstGeom prst="rect">
            <a:avLst/>
          </a:prstGeom>
        </p:spPr>
      </p:pic>
      <p:grpSp>
        <p:nvGrpSpPr>
          <p:cNvPr id="4" name="Graphic 4">
            <a:extLst>
              <a:ext uri="{FF2B5EF4-FFF2-40B4-BE49-F238E27FC236}">
                <a16:creationId xmlns:a16="http://schemas.microsoft.com/office/drawing/2014/main" id="{017FCC8E-7D3F-4943-F1BC-218355DE0B0B}"/>
              </a:ext>
            </a:extLst>
          </p:cNvPr>
          <p:cNvGrpSpPr/>
          <p:nvPr/>
        </p:nvGrpSpPr>
        <p:grpSpPr>
          <a:xfrm rot="2682073">
            <a:off x="6578253" y="2398644"/>
            <a:ext cx="403667" cy="780438"/>
            <a:chOff x="9129274" y="2719113"/>
            <a:chExt cx="717139" cy="1386497"/>
          </a:xfrm>
          <a:solidFill>
            <a:srgbClr val="09465E"/>
          </a:solidFill>
        </p:grpSpPr>
        <p:grpSp>
          <p:nvGrpSpPr>
            <p:cNvPr id="7" name="Graphic 4">
              <a:extLst>
                <a:ext uri="{FF2B5EF4-FFF2-40B4-BE49-F238E27FC236}">
                  <a16:creationId xmlns:a16="http://schemas.microsoft.com/office/drawing/2014/main" id="{689196C0-F0D4-4747-C22B-B893CE22FC46}"/>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B6518F81-9225-E2EB-336F-B498EA730FB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9" name="Freeform 58">
                <a:extLst>
                  <a:ext uri="{FF2B5EF4-FFF2-40B4-BE49-F238E27FC236}">
                    <a16:creationId xmlns:a16="http://schemas.microsoft.com/office/drawing/2014/main" id="{C073E7F2-E873-9FC9-3748-32287BB6722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890C8345-14FA-DAB4-096C-D7C3ED8FD6F6}"/>
                </a:ext>
              </a:extLst>
            </p:cNvPr>
            <p:cNvGrpSpPr/>
            <p:nvPr/>
          </p:nvGrpSpPr>
          <p:grpSpPr>
            <a:xfrm>
              <a:off x="9129274" y="2893887"/>
              <a:ext cx="717139" cy="1211724"/>
              <a:chOff x="9129274" y="2893887"/>
              <a:chExt cx="717139" cy="1211724"/>
            </a:xfrm>
            <a:grpFill/>
          </p:grpSpPr>
          <p:sp>
            <p:nvSpPr>
              <p:cNvPr id="10" name="Freeform 50">
                <a:extLst>
                  <a:ext uri="{FF2B5EF4-FFF2-40B4-BE49-F238E27FC236}">
                    <a16:creationId xmlns:a16="http://schemas.microsoft.com/office/drawing/2014/main" id="{AB1C411A-1E54-FAA5-DDD3-3CC5C25E2B0D}"/>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1" name="Freeform 51">
                <a:extLst>
                  <a:ext uri="{FF2B5EF4-FFF2-40B4-BE49-F238E27FC236}">
                    <a16:creationId xmlns:a16="http://schemas.microsoft.com/office/drawing/2014/main" id="{90DCF12D-D028-D25D-FDEF-273FFBDDA7F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2" name="Freeform 52">
                <a:extLst>
                  <a:ext uri="{FF2B5EF4-FFF2-40B4-BE49-F238E27FC236}">
                    <a16:creationId xmlns:a16="http://schemas.microsoft.com/office/drawing/2014/main" id="{9D20D30B-FE53-FE6D-FACD-63FD2AFD480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2004E7F5-93ED-29DC-5CD5-EA69E46AC817}"/>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5" name="Freeform 54">
                <a:extLst>
                  <a:ext uri="{FF2B5EF4-FFF2-40B4-BE49-F238E27FC236}">
                    <a16:creationId xmlns:a16="http://schemas.microsoft.com/office/drawing/2014/main" id="{3051B3DB-0E51-9040-B486-4347D448EEA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6" name="Freeform 55">
                <a:extLst>
                  <a:ext uri="{FF2B5EF4-FFF2-40B4-BE49-F238E27FC236}">
                    <a16:creationId xmlns:a16="http://schemas.microsoft.com/office/drawing/2014/main" id="{1BA2FB4E-9F10-B5D0-9046-8FAF393B52C4}"/>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7" name="Freeform 56">
                <a:extLst>
                  <a:ext uri="{FF2B5EF4-FFF2-40B4-BE49-F238E27FC236}">
                    <a16:creationId xmlns:a16="http://schemas.microsoft.com/office/drawing/2014/main" id="{FB050211-0C47-78E4-3B94-4C5D0167659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9345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B1E0A25-9CEF-0D9E-CD9E-9A3420132BDB}"/>
              </a:ext>
            </a:extLst>
          </p:cNvPr>
          <p:cNvSpPr>
            <a:spLocks noGrp="1"/>
          </p:cNvSpPr>
          <p:nvPr>
            <p:ph type="body" sz="quarter" idx="16"/>
          </p:nvPr>
        </p:nvSpPr>
        <p:spPr>
          <a:xfrm>
            <a:off x="6566001" y="393472"/>
            <a:ext cx="4329797" cy="592138"/>
          </a:xfrm>
          <a:solidFill>
            <a:srgbClr val="60BA47"/>
          </a:solidFill>
        </p:spPr>
        <p:txBody>
          <a:bodyPr/>
          <a:lstStyle/>
          <a:p>
            <a:r>
              <a:rPr lang="pl-PL" dirty="0"/>
              <a:t>Lasciat</a:t>
            </a:r>
            <a:r>
              <a:rPr lang="it-IT" dirty="0"/>
              <a:t>i</a:t>
            </a:r>
            <a:r>
              <a:rPr lang="pl-PL" dirty="0"/>
              <a:t> ispirare...</a:t>
            </a:r>
            <a:endParaRPr lang="en-GB" dirty="0"/>
          </a:p>
        </p:txBody>
      </p:sp>
      <p:pic>
        <p:nvPicPr>
          <p:cNvPr id="6" name="Symbol zastępczy obrazu 5" descr="Obraz zawierający tekst, zrzut ekranu, Czcionka, design&#10;&#10;Zawartość wygenerowana przez sztuczną inteligencję może być niepoprawna.">
            <a:extLst>
              <a:ext uri="{FF2B5EF4-FFF2-40B4-BE49-F238E27FC236}">
                <a16:creationId xmlns:a16="http://schemas.microsoft.com/office/drawing/2014/main" id="{159035B4-4DF7-D0A7-5448-A183BF0AC10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5000" y="3148013"/>
            <a:ext cx="5130800" cy="3178175"/>
          </a:xfrm>
        </p:spPr>
      </p:pic>
      <p:sp>
        <p:nvSpPr>
          <p:cNvPr id="4" name="Symbol zastępczy tekstu 3">
            <a:extLst>
              <a:ext uri="{FF2B5EF4-FFF2-40B4-BE49-F238E27FC236}">
                <a16:creationId xmlns:a16="http://schemas.microsoft.com/office/drawing/2014/main" id="{BD144B26-08DC-0321-A721-AB13DAC43A76}"/>
              </a:ext>
            </a:extLst>
          </p:cNvPr>
          <p:cNvSpPr>
            <a:spLocks noGrp="1"/>
          </p:cNvSpPr>
          <p:nvPr>
            <p:ph type="body" sz="quarter" idx="19"/>
          </p:nvPr>
        </p:nvSpPr>
        <p:spPr>
          <a:xfrm>
            <a:off x="6566002" y="1437997"/>
            <a:ext cx="4990998" cy="3653768"/>
          </a:xfrm>
        </p:spPr>
        <p:txBody>
          <a:bodyPr/>
          <a:lstStyle/>
          <a:p>
            <a:pPr marL="0" indent="0"/>
            <a:r>
              <a:rPr lang="pl-PL" dirty="0"/>
              <a:t>Per ulteriori esempi di aziende alimentari certificate e premiate, come il gruppo energetico spagnolo Calor Renove</a:t>
            </a:r>
            <a:r>
              <a:rPr lang="en-US" dirty="0"/>
              <a:t>, </a:t>
            </a:r>
            <a:r>
              <a:rPr lang="en-US" dirty="0" err="1"/>
              <a:t>specializzato </a:t>
            </a:r>
            <a:r>
              <a:rPr lang="en-US" dirty="0"/>
              <a:t>in soluzioni energetiche rinnovabili ed ecologiche, che si concentra sui sistemi di riscaldamento a biomassa e aderisce a rigorose norme ambientali per garantire la sostenibilità dei propri prodotti, </a:t>
            </a:r>
            <a:r>
              <a:rPr lang="pl-PL" dirty="0"/>
              <a:t>consultare </a:t>
            </a:r>
            <a:r>
              <a:rPr lang="pl-PL" dirty="0">
                <a:hlinkClick r:id="rId3"/>
              </a:rPr>
              <a:t>il W2W Good Practice Compendium</a:t>
            </a:r>
            <a:r>
              <a:rPr lang="pl-PL" dirty="0"/>
              <a:t>.</a:t>
            </a:r>
          </a:p>
        </p:txBody>
      </p:sp>
      <p:pic>
        <p:nvPicPr>
          <p:cNvPr id="7" name="Grafika 6" descr="Internet z wypełnieniem pełnym">
            <a:extLst>
              <a:ext uri="{FF2B5EF4-FFF2-40B4-BE49-F238E27FC236}">
                <a16:creationId xmlns:a16="http://schemas.microsoft.com/office/drawing/2014/main" id="{5A7F999E-502F-6C45-D8FC-7569DFF00E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71899" y="5544152"/>
            <a:ext cx="914400" cy="914400"/>
          </a:xfrm>
          <a:prstGeom prst="rect">
            <a:avLst/>
          </a:prstGeom>
        </p:spPr>
      </p:pic>
      <p:sp>
        <p:nvSpPr>
          <p:cNvPr id="8" name="Symbol zastępczy tekstu 3">
            <a:extLst>
              <a:ext uri="{FF2B5EF4-FFF2-40B4-BE49-F238E27FC236}">
                <a16:creationId xmlns:a16="http://schemas.microsoft.com/office/drawing/2014/main" id="{CBBD9AB3-DE3E-F0E7-C947-639CCD14F660}"/>
              </a:ext>
            </a:extLst>
          </p:cNvPr>
          <p:cNvSpPr txBox="1">
            <a:spLocks/>
          </p:cNvSpPr>
          <p:nvPr/>
        </p:nvSpPr>
        <p:spPr>
          <a:xfrm>
            <a:off x="7979311" y="5606324"/>
            <a:ext cx="3508042" cy="790057"/>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err="1"/>
              <a:t>Visitate il loro </a:t>
            </a:r>
            <a:r>
              <a:rPr lang="pl-PL" dirty="0" err="1">
                <a:hlinkClick r:id="rId6"/>
              </a:rPr>
              <a:t>sito web </a:t>
            </a:r>
            <a:r>
              <a:rPr lang="pl-PL" dirty="0"/>
              <a:t>per </a:t>
            </a:r>
            <a:r>
              <a:rPr lang="pl-PL" dirty="0" err="1"/>
              <a:t>maggiori informazioni</a:t>
            </a:r>
            <a:r>
              <a:rPr lang="pl-PL" dirty="0"/>
              <a:t>!</a:t>
            </a:r>
          </a:p>
        </p:txBody>
      </p:sp>
      <p:pic>
        <p:nvPicPr>
          <p:cNvPr id="10" name="Obraz 9" descr="Obraz zawierający Czcionka, Grafika, projekt graficzny, zrzut ekranu&#10;&#10;Zawartość wygenerowana przez sztuczną inteligencję może być niepoprawna.">
            <a:extLst>
              <a:ext uri="{FF2B5EF4-FFF2-40B4-BE49-F238E27FC236}">
                <a16:creationId xmlns:a16="http://schemas.microsoft.com/office/drawing/2014/main" id="{D5C5E99D-BFBF-41A2-E190-A70F427495A8}"/>
              </a:ext>
            </a:extLst>
          </p:cNvPr>
          <p:cNvPicPr>
            <a:picLocks noChangeAspect="1"/>
          </p:cNvPicPr>
          <p:nvPr/>
        </p:nvPicPr>
        <p:blipFill>
          <a:blip r:embed="rId7"/>
          <a:stretch>
            <a:fillRect/>
          </a:stretch>
        </p:blipFill>
        <p:spPr>
          <a:xfrm>
            <a:off x="1563853" y="950334"/>
            <a:ext cx="3343125" cy="1119097"/>
          </a:xfrm>
          <a:prstGeom prst="rect">
            <a:avLst/>
          </a:prstGeom>
        </p:spPr>
      </p:pic>
      <p:grpSp>
        <p:nvGrpSpPr>
          <p:cNvPr id="3" name="Graphic 4">
            <a:extLst>
              <a:ext uri="{FF2B5EF4-FFF2-40B4-BE49-F238E27FC236}">
                <a16:creationId xmlns:a16="http://schemas.microsoft.com/office/drawing/2014/main" id="{94FE5509-42F0-B091-ECD3-30B7D1254A35}"/>
              </a:ext>
            </a:extLst>
          </p:cNvPr>
          <p:cNvGrpSpPr/>
          <p:nvPr/>
        </p:nvGrpSpPr>
        <p:grpSpPr>
          <a:xfrm rot="19582332">
            <a:off x="11402068" y="4264855"/>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ACF3518B-E8ED-3364-8A74-2BF1696A5B69}"/>
                </a:ext>
              </a:extLst>
            </p:cNvPr>
            <p:cNvGrpSpPr/>
            <p:nvPr/>
          </p:nvGrpSpPr>
          <p:grpSpPr>
            <a:xfrm>
              <a:off x="9159507" y="2719113"/>
              <a:ext cx="446280" cy="440141"/>
              <a:chOff x="9159507" y="2719113"/>
              <a:chExt cx="446280" cy="440141"/>
            </a:xfrm>
            <a:grpFill/>
          </p:grpSpPr>
          <p:sp>
            <p:nvSpPr>
              <p:cNvPr id="18" name="Freeform 57">
                <a:extLst>
                  <a:ext uri="{FF2B5EF4-FFF2-40B4-BE49-F238E27FC236}">
                    <a16:creationId xmlns:a16="http://schemas.microsoft.com/office/drawing/2014/main" id="{FDFE71A2-E05B-CF5E-A7B8-2CEB6C32C27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9" name="Freeform 58">
                <a:extLst>
                  <a:ext uri="{FF2B5EF4-FFF2-40B4-BE49-F238E27FC236}">
                    <a16:creationId xmlns:a16="http://schemas.microsoft.com/office/drawing/2014/main" id="{E5B791AC-7A25-C3DD-C8B4-F7912FDB244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98765571-6261-F4A5-1938-5F9822A49AA1}"/>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C6B5CB2A-F23A-E56B-1643-A81EC21A5E1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2" name="Freeform 51">
                <a:extLst>
                  <a:ext uri="{FF2B5EF4-FFF2-40B4-BE49-F238E27FC236}">
                    <a16:creationId xmlns:a16="http://schemas.microsoft.com/office/drawing/2014/main" id="{2CCE815B-E74F-BD00-386A-66C85BCC8D5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3" name="Freeform 52">
                <a:extLst>
                  <a:ext uri="{FF2B5EF4-FFF2-40B4-BE49-F238E27FC236}">
                    <a16:creationId xmlns:a16="http://schemas.microsoft.com/office/drawing/2014/main" id="{1B09F364-87F7-F6D6-5226-2ABC0142448B}"/>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4" name="Freeform 53">
                <a:extLst>
                  <a:ext uri="{FF2B5EF4-FFF2-40B4-BE49-F238E27FC236}">
                    <a16:creationId xmlns:a16="http://schemas.microsoft.com/office/drawing/2014/main" id="{114C24CD-06AF-BA75-F8D9-E6ABEAB2DF3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5" name="Freeform 54">
                <a:extLst>
                  <a:ext uri="{FF2B5EF4-FFF2-40B4-BE49-F238E27FC236}">
                    <a16:creationId xmlns:a16="http://schemas.microsoft.com/office/drawing/2014/main" id="{A7D5352B-D400-AD49-9023-BE1CC2D767C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6" name="Freeform 55">
                <a:extLst>
                  <a:ext uri="{FF2B5EF4-FFF2-40B4-BE49-F238E27FC236}">
                    <a16:creationId xmlns:a16="http://schemas.microsoft.com/office/drawing/2014/main" id="{746E4E97-2181-D82E-895B-A302B554A39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7" name="Freeform 56">
                <a:extLst>
                  <a:ext uri="{FF2B5EF4-FFF2-40B4-BE49-F238E27FC236}">
                    <a16:creationId xmlns:a16="http://schemas.microsoft.com/office/drawing/2014/main" id="{E3EA6EA4-D50C-C53A-E7E4-65B8C559D5D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40753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descr="Obraz zawierający tekst, pismo odręczne, osoba, design&#10;&#10;Zawartość wygenerowana przez sztuczną inteligencję może być niepoprawna.">
            <a:extLst>
              <a:ext uri="{FF2B5EF4-FFF2-40B4-BE49-F238E27FC236}">
                <a16:creationId xmlns:a16="http://schemas.microsoft.com/office/drawing/2014/main" id="{D490ED61-88BD-B0FF-7C49-3B3F20E4430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58227" y="2626822"/>
            <a:ext cx="7708195" cy="3396829"/>
          </a:xfrm>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GB" noProof="0" dirty="0"/>
              <a:t>01</a:t>
            </a:r>
          </a:p>
        </p:txBody>
      </p:sp>
      <p:sp>
        <p:nvSpPr>
          <p:cNvPr id="14" name="Rectangle 13">
            <a:extLst>
              <a:ext uri="{FF2B5EF4-FFF2-40B4-BE49-F238E27FC236}">
                <a16:creationId xmlns:a16="http://schemas.microsoft.com/office/drawing/2014/main" id="{BE59536B-CB14-6A49-9925-C70C0915408D}"/>
              </a:ext>
            </a:extLst>
          </p:cNvPr>
          <p:cNvSpPr/>
          <p:nvPr/>
        </p:nvSpPr>
        <p:spPr>
          <a:xfrm>
            <a:off x="4800599" y="2828835"/>
            <a:ext cx="5777753" cy="1200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POLITICHE E REGOLAMENTI EUROPEI</a:t>
            </a:r>
          </a:p>
        </p:txBody>
      </p:sp>
      <p:sp>
        <p:nvSpPr>
          <p:cNvPr id="15" name="TextBox 14">
            <a:extLst>
              <a:ext uri="{FF2B5EF4-FFF2-40B4-BE49-F238E27FC236}">
                <a16:creationId xmlns:a16="http://schemas.microsoft.com/office/drawing/2014/main" id="{04695EEA-D075-3642-8CB0-45ED61E791B1}"/>
              </a:ext>
            </a:extLst>
          </p:cNvPr>
          <p:cNvSpPr txBox="1"/>
          <p:nvPr/>
        </p:nvSpPr>
        <p:spPr>
          <a:xfrm>
            <a:off x="5906320" y="3481298"/>
            <a:ext cx="184731" cy="646331"/>
          </a:xfrm>
          <a:prstGeom prst="rect">
            <a:avLst/>
          </a:prstGeom>
          <a:noFill/>
        </p:spPr>
        <p:txBody>
          <a:bodyPr wrap="none" rtlCol="0">
            <a:spAutoFit/>
          </a:bodyPr>
          <a:lstStyle/>
          <a:p>
            <a:endParaRPr lang="en-GB" sz="3600" b="1" spc="324" noProof="0" dirty="0">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9636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9ACB7-04F3-C342-524C-C08CA49B0C4E}"/>
            </a:ext>
          </a:extLst>
        </p:cNvPr>
        <p:cNvGrpSpPr/>
        <p:nvPr/>
      </p:nvGrpSpPr>
      <p:grpSpPr>
        <a:xfrm>
          <a:off x="0" y="0"/>
          <a:ext cx="0" cy="0"/>
          <a:chOff x="0" y="0"/>
          <a:chExt cx="0" cy="0"/>
        </a:xfrm>
      </p:grpSpPr>
      <p:pic>
        <p:nvPicPr>
          <p:cNvPr id="11" name="Symbol zastępczy obrazu 10" descr="Obraz zawierający osoba, kubek do kawy, w pomieszczeniu, ubrania&#10;&#10;Zawartość wygenerowana przez sztuczną inteligencję może być niepoprawna.">
            <a:extLst>
              <a:ext uri="{FF2B5EF4-FFF2-40B4-BE49-F238E27FC236}">
                <a16:creationId xmlns:a16="http://schemas.microsoft.com/office/drawing/2014/main" id="{CB6E75B4-E7C9-11CE-390A-AE4A33FA9BCA}"/>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54F28730-41A4-940A-0C71-7FFFC7C4D4DF}"/>
              </a:ext>
            </a:extLst>
          </p:cNvPr>
          <p:cNvSpPr>
            <a:spLocks noGrp="1"/>
          </p:cNvSpPr>
          <p:nvPr>
            <p:ph type="body" sz="quarter" idx="19"/>
          </p:nvPr>
        </p:nvSpPr>
        <p:spPr>
          <a:xfrm>
            <a:off x="532944" y="605364"/>
            <a:ext cx="5765045" cy="5996586"/>
          </a:xfrm>
        </p:spPr>
        <p:txBody>
          <a:bodyPr/>
          <a:lstStyle/>
          <a:p>
            <a:pPr marL="457200" indent="-457200">
              <a:buAutoNum type="arabicPeriod"/>
            </a:pPr>
            <a:r>
              <a:rPr lang="en-US" b="1" dirty="0"/>
              <a:t>Leggete attentamente lo scenario.</a:t>
            </a:r>
          </a:p>
          <a:p>
            <a:pPr marL="0" indent="0"/>
            <a:endParaRPr lang="pl-PL" b="1" dirty="0"/>
          </a:p>
          <a:p>
            <a:pPr marL="457200" indent="-457200">
              <a:buFont typeface="+mj-lt"/>
              <a:buAutoNum type="arabicPeriod" startAt="2"/>
            </a:pPr>
            <a:r>
              <a:rPr lang="en-US" b="1" dirty="0" err="1"/>
              <a:t>Identificate</a:t>
            </a:r>
            <a:r>
              <a:rPr lang="en-US" b="1" dirty="0"/>
              <a:t> le principali problematiche legate allo spreco alimentare.</a:t>
            </a:r>
            <a:endParaRPr lang="pl-PL" dirty="0"/>
          </a:p>
          <a:p>
            <a:pPr marL="0" indent="0"/>
            <a:r>
              <a:rPr lang="pl-PL" b="1" dirty="0" err="1"/>
              <a:t>Scenario</a:t>
            </a:r>
            <a:r>
              <a:rPr lang="pl-PL" b="1" dirty="0"/>
              <a:t>: </a:t>
            </a:r>
            <a:endParaRPr lang="en-US" b="1" dirty="0"/>
          </a:p>
          <a:p>
            <a:r>
              <a:rPr lang="en-US" i="1" dirty="0"/>
              <a:t>Una catena di supermercati in Spagna smaltisce regolarmente frutta e verdura che hanno superato la data di scadenza, ma che sono ancora sicure da mangiare. Si sta cercando un modo per riutilizzarli o venderli invece di scartarli.</a:t>
            </a:r>
            <a:endParaRPr lang="pl-PL" i="1" dirty="0"/>
          </a:p>
          <a:p>
            <a:endParaRPr lang="pl-PL" dirty="0"/>
          </a:p>
          <a:p>
            <a:pPr marL="457200" indent="-457200">
              <a:buFont typeface="+mj-lt"/>
              <a:buAutoNum type="arabicPeriod" startAt="3"/>
            </a:pPr>
            <a:r>
              <a:rPr lang="en-US" b="1" dirty="0"/>
              <a:t>Scegliete la </a:t>
            </a:r>
            <a:r>
              <a:rPr lang="pl-PL" b="1" dirty="0"/>
              <a:t>politica </a:t>
            </a:r>
            <a:r>
              <a:rPr lang="en-US" b="1" dirty="0"/>
              <a:t>dell'UE più pertinente:</a:t>
            </a:r>
            <a:endParaRPr lang="pl-PL" b="1" dirty="0"/>
          </a:p>
          <a:p>
            <a:pPr marL="457200" indent="-457200">
              <a:buFont typeface="Wingdings" panose="05000000000000000000" pitchFamily="2" charset="2"/>
              <a:buChar char="q"/>
            </a:pPr>
            <a:r>
              <a:rPr lang="en-US" sz="2200" dirty="0"/>
              <a:t>Strategia Farm to Fork (2020)</a:t>
            </a:r>
            <a:endParaRPr lang="pl-PL" sz="2200" dirty="0"/>
          </a:p>
          <a:p>
            <a:pPr marL="457200" indent="-457200">
              <a:buFont typeface="Wingdings" panose="05000000000000000000" pitchFamily="2" charset="2"/>
              <a:buChar char="q"/>
            </a:pPr>
            <a:r>
              <a:rPr lang="en-US" sz="2200" dirty="0"/>
              <a:t>Direttiva quadro sui rifiuti (2008/98/CE)</a:t>
            </a:r>
            <a:endParaRPr lang="pl-PL" sz="2200" dirty="0"/>
          </a:p>
          <a:p>
            <a:pPr marL="457200" indent="-457200">
              <a:buFont typeface="Wingdings" panose="05000000000000000000" pitchFamily="2" charset="2"/>
              <a:buChar char="q"/>
            </a:pPr>
            <a:r>
              <a:rPr lang="en-US" sz="2200" dirty="0"/>
              <a:t>Regolamento (CE) n. 852/2004 del Consiglio sull'igiene alimentare</a:t>
            </a:r>
          </a:p>
        </p:txBody>
      </p:sp>
      <p:sp>
        <p:nvSpPr>
          <p:cNvPr id="13" name="Rectangle 12">
            <a:extLst>
              <a:ext uri="{FF2B5EF4-FFF2-40B4-BE49-F238E27FC236}">
                <a16:creationId xmlns:a16="http://schemas.microsoft.com/office/drawing/2014/main" id="{5643DCD8-3F9D-03EF-81BE-45415F83E8D3}"/>
              </a:ext>
            </a:extLst>
          </p:cNvPr>
          <p:cNvSpPr/>
          <p:nvPr/>
        </p:nvSpPr>
        <p:spPr>
          <a:xfrm>
            <a:off x="5759489" y="256050"/>
            <a:ext cx="3978327" cy="69862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b="1" spc="324" dirty="0">
                <a:solidFill>
                  <a:schemeClr val="bg1"/>
                </a:solidFill>
                <a:latin typeface="Calibri" panose="020F0502020204030204" pitchFamily="34" charset="0"/>
                <a:cs typeface="Calibri" panose="020F0502020204030204" pitchFamily="34" charset="0"/>
              </a:rPr>
              <a:t>SCENARIO</a:t>
            </a:r>
            <a:endParaRPr lang="en-US" sz="529" dirty="0">
              <a:latin typeface="Montserrat" panose="00000500000000000000" pitchFamily="50" charset="0"/>
            </a:endParaRPr>
          </a:p>
        </p:txBody>
      </p:sp>
      <p:sp>
        <p:nvSpPr>
          <p:cNvPr id="8" name="Freeform 7">
            <a:extLst>
              <a:ext uri="{FF2B5EF4-FFF2-40B4-BE49-F238E27FC236}">
                <a16:creationId xmlns:a16="http://schemas.microsoft.com/office/drawing/2014/main" id="{1D332C91-DF93-5791-DBD3-A67E51A3914F}"/>
              </a:ext>
            </a:extLst>
          </p:cNvPr>
          <p:cNvSpPr/>
          <p:nvPr/>
        </p:nvSpPr>
        <p:spPr>
          <a:xfrm>
            <a:off x="9373287" y="-119575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262932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9">
            <a:extLst>
              <a:ext uri="{FF2B5EF4-FFF2-40B4-BE49-F238E27FC236}">
                <a16:creationId xmlns:a16="http://schemas.microsoft.com/office/drawing/2014/main" id="{45DD8A36-39B3-24B3-3D6F-61E0854814E9}"/>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3BF66C96-1058-77E4-C13D-E0B188DFF45B}"/>
              </a:ext>
            </a:extLst>
          </p:cNvPr>
          <p:cNvSpPr>
            <a:spLocks noGrp="1"/>
          </p:cNvSpPr>
          <p:nvPr>
            <p:ph type="body" sz="quarter" idx="18"/>
          </p:nvPr>
        </p:nvSpPr>
        <p:spPr/>
        <p:txBody>
          <a:bodyPr/>
          <a:lstStyle/>
          <a:p>
            <a:r>
              <a:rPr lang="en-GB" noProof="0" dirty="0"/>
              <a:t>Tristram Stuart</a:t>
            </a:r>
          </a:p>
        </p:txBody>
      </p:sp>
      <p:sp>
        <p:nvSpPr>
          <p:cNvPr id="4" name="Text Placeholder 3">
            <a:extLst>
              <a:ext uri="{FF2B5EF4-FFF2-40B4-BE49-F238E27FC236}">
                <a16:creationId xmlns:a16="http://schemas.microsoft.com/office/drawing/2014/main" id="{49DD019E-4F9C-358B-A64A-BC6FBC5F0A5D}"/>
              </a:ext>
            </a:extLst>
          </p:cNvPr>
          <p:cNvSpPr>
            <a:spLocks noGrp="1"/>
          </p:cNvSpPr>
          <p:nvPr>
            <p:ph type="body" sz="quarter" idx="19"/>
          </p:nvPr>
        </p:nvSpPr>
        <p:spPr>
          <a:xfrm>
            <a:off x="2776635" y="2386048"/>
            <a:ext cx="6638728" cy="1748587"/>
          </a:xfrm>
        </p:spPr>
        <p:txBody>
          <a:bodyPr/>
          <a:lstStyle/>
          <a:p>
            <a:r>
              <a:rPr lang="en-GB" noProof="0" dirty="0"/>
              <a:t>"LO SPRECO DI CIBO È UN'ATROCITÀ CHE TUTTI POSSIAMO AFFRONTARE, A PARTIRE DALLE NOSTRE CASE E COMUNITÀ".</a:t>
            </a:r>
          </a:p>
        </p:txBody>
      </p:sp>
      <p:grpSp>
        <p:nvGrpSpPr>
          <p:cNvPr id="10" name="Group 9">
            <a:extLst>
              <a:ext uri="{FF2B5EF4-FFF2-40B4-BE49-F238E27FC236}">
                <a16:creationId xmlns:a16="http://schemas.microsoft.com/office/drawing/2014/main" id="{27FDB5B2-22D0-53EA-61B9-1561421D7DA0}"/>
              </a:ext>
            </a:extLst>
          </p:cNvPr>
          <p:cNvGrpSpPr/>
          <p:nvPr/>
        </p:nvGrpSpPr>
        <p:grpSpPr>
          <a:xfrm>
            <a:off x="5352086" y="301300"/>
            <a:ext cx="1487826" cy="1083162"/>
            <a:chOff x="3400450" y="986392"/>
            <a:chExt cx="1487826" cy="1083162"/>
          </a:xfrm>
          <a:solidFill>
            <a:srgbClr val="0B3A5B"/>
          </a:solidFill>
        </p:grpSpPr>
        <p:sp>
          <p:nvSpPr>
            <p:cNvPr id="11" name="Freeform 10">
              <a:extLst>
                <a:ext uri="{FF2B5EF4-FFF2-40B4-BE49-F238E27FC236}">
                  <a16:creationId xmlns:a16="http://schemas.microsoft.com/office/drawing/2014/main" id="{60453C57-87C0-A2D1-E00D-8907DA045FF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2094D2"/>
            </a:solidFill>
            <a:ln w="8971" cap="flat">
              <a:noFill/>
              <a:prstDash val="solid"/>
              <a:miter/>
            </a:ln>
          </p:spPr>
          <p:txBody>
            <a:bodyPr rtlCol="0" anchor="ctr"/>
            <a:lstStyle/>
            <a:p>
              <a:endParaRPr lang="en-GB" noProof="0" dirty="0"/>
            </a:p>
          </p:txBody>
        </p:sp>
        <p:sp>
          <p:nvSpPr>
            <p:cNvPr id="12" name="Freeform 11">
              <a:extLst>
                <a:ext uri="{FF2B5EF4-FFF2-40B4-BE49-F238E27FC236}">
                  <a16:creationId xmlns:a16="http://schemas.microsoft.com/office/drawing/2014/main" id="{9C9C35FA-D380-B83A-F98D-5000AB7955BD}"/>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dirty="0"/>
            </a:p>
          </p:txBody>
        </p:sp>
      </p:grpSp>
    </p:spTree>
    <p:extLst>
      <p:ext uri="{BB962C8B-B14F-4D97-AF65-F5344CB8AC3E}">
        <p14:creationId xmlns:p14="http://schemas.microsoft.com/office/powerpoint/2010/main" val="480274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noProof="0" dirty="0"/>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GB" sz="3000" b="1" noProof="0" dirty="0">
                <a:solidFill>
                  <a:schemeClr val="bg1"/>
                </a:solidFill>
              </a:rPr>
              <a:t>www.waste2worth.eu</a:t>
            </a:r>
          </a:p>
          <a:p>
            <a:endParaRPr lang="en-GB" noProof="0"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GB" noProof="0" dirty="0"/>
              <a:t>Segui il nostro viaggio</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GB" sz="2400" noProof="0" dirty="0" err="1">
                  <a:solidFill>
                    <a:srgbClr val="0B3A5B"/>
                  </a:solidFill>
                  <a:hlinkClick r:id="rId4">
                    <a:extLst>
                      <a:ext uri="{A12FA001-AC4F-418D-AE19-62706E023703}">
                        <ahyp:hlinkClr xmlns:ahyp="http://schemas.microsoft.com/office/drawing/2018/hyperlinkcolor" val="tx"/>
                      </a:ext>
                    </a:extLst>
                  </a:hlinkClick>
                </a:rPr>
                <a:t>yt</a:t>
              </a:r>
              <a:endParaRPr lang="en-GB" sz="2400" noProof="0" dirty="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GB" sz="2400" noProof="0" dirty="0">
                  <a:solidFill>
                    <a:srgbClr val="0B3A5B"/>
                  </a:solidFill>
                  <a:hlinkClick r:id="rId5">
                    <a:extLst>
                      <a:ext uri="{A12FA001-AC4F-418D-AE19-62706E023703}">
                        <ahyp:hlinkClr xmlns:ahyp="http://schemas.microsoft.com/office/drawing/2018/hyperlinkcolor" val="tx"/>
                      </a:ext>
                    </a:extLst>
                  </a:hlinkClick>
                </a:rPr>
                <a:t>li</a:t>
              </a:r>
              <a:endParaRPr lang="en-GB" sz="2400" noProof="0" dirty="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GB" sz="2400" noProof="0" dirty="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GB" sz="2400" noProof="0" dirty="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GB" sz="2400" noProof="0" dirty="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GB" sz="2400" noProof="0" dirty="0">
                  <a:solidFill>
                    <a:srgbClr val="0B3A5B"/>
                  </a:solidFill>
                  <a:hlinkClick r:id="rId6">
                    <a:extLst>
                      <a:ext uri="{A12FA001-AC4F-418D-AE19-62706E023703}">
                        <ahyp:hlinkClr xmlns:ahyp="http://schemas.microsoft.com/office/drawing/2018/hyperlinkcolor" val="tx"/>
                      </a:ext>
                    </a:extLst>
                  </a:hlinkClick>
                </a:rPr>
                <a:t>in</a:t>
              </a:r>
              <a:endParaRPr lang="en-GB" sz="2400" noProof="0" dirty="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GB" sz="2400" noProof="0" dirty="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416982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08EFA-6471-3B7B-272D-1E9983B0F0D4}"/>
            </a:ext>
          </a:extLst>
        </p:cNvPr>
        <p:cNvGrpSpPr/>
        <p:nvPr/>
      </p:nvGrpSpPr>
      <p:grpSpPr>
        <a:xfrm>
          <a:off x="0" y="0"/>
          <a:ext cx="0" cy="0"/>
          <a:chOff x="0" y="0"/>
          <a:chExt cx="0" cy="0"/>
        </a:xfrm>
      </p:grpSpPr>
      <p:pic>
        <p:nvPicPr>
          <p:cNvPr id="10" name="Symbol zastępczy obrazu 9" descr="Obraz zawierający tekst, komputer, computer, Netbook&#10;&#10;Zawartość wygenerowana przez sztuczną inteligencję może być niepoprawna.">
            <a:extLst>
              <a:ext uri="{FF2B5EF4-FFF2-40B4-BE49-F238E27FC236}">
                <a16:creationId xmlns:a16="http://schemas.microsoft.com/office/drawing/2014/main" id="{0392A50F-76CD-2D20-3846-0B9DE5B64F8C}"/>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p:blipFill>
        <p:spPr>
          <a:xfrm>
            <a:off x="597275" y="0"/>
            <a:ext cx="5361066" cy="6858000"/>
          </a:xfrm>
        </p:spPr>
      </p:pic>
      <p:sp>
        <p:nvSpPr>
          <p:cNvPr id="13" name="Rectangle 12">
            <a:extLst>
              <a:ext uri="{FF2B5EF4-FFF2-40B4-BE49-F238E27FC236}">
                <a16:creationId xmlns:a16="http://schemas.microsoft.com/office/drawing/2014/main" id="{D2447469-A21D-FF27-D06A-63BFA751AC7C}"/>
              </a:ext>
            </a:extLst>
          </p:cNvPr>
          <p:cNvSpPr/>
          <p:nvPr/>
        </p:nvSpPr>
        <p:spPr>
          <a:xfrm>
            <a:off x="3955982" y="605365"/>
            <a:ext cx="7214041" cy="69862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alibri" panose="020F0502020204030204" pitchFamily="34" charset="0"/>
                <a:cs typeface="Calibri" panose="020F0502020204030204" pitchFamily="34" charset="0"/>
              </a:rPr>
              <a:t>Spreco alimentare - </a:t>
            </a:r>
            <a:r>
              <a:rPr lang="en-GB" sz="3600" b="1" dirty="0" err="1">
                <a:solidFill>
                  <a:schemeClr val="bg1"/>
                </a:solidFill>
                <a:latin typeface="Calibri" panose="020F0502020204030204" pitchFamily="34" charset="0"/>
                <a:cs typeface="Calibri" panose="020F0502020204030204" pitchFamily="34" charset="0"/>
              </a:rPr>
              <a:t>Politica</a:t>
            </a:r>
            <a:r>
              <a:rPr lang="en-GB" sz="3600" b="1" dirty="0">
                <a:solidFill>
                  <a:schemeClr val="bg1"/>
                </a:solidFill>
                <a:latin typeface="Calibri" panose="020F0502020204030204" pitchFamily="34" charset="0"/>
                <a:cs typeface="Calibri" panose="020F0502020204030204" pitchFamily="34" charset="0"/>
              </a:rPr>
              <a:t> </a:t>
            </a:r>
            <a:r>
              <a:rPr lang="en-GB" sz="3600" b="1" dirty="0" err="1">
                <a:solidFill>
                  <a:schemeClr val="bg1"/>
                </a:solidFill>
                <a:latin typeface="Calibri" panose="020F0502020204030204" pitchFamily="34" charset="0"/>
                <a:cs typeface="Calibri" panose="020F0502020204030204" pitchFamily="34" charset="0"/>
              </a:rPr>
              <a:t>Specifica</a:t>
            </a:r>
            <a:endParaRPr lang="en-GB" sz="3600" b="1" noProof="0" dirty="0">
              <a:solidFill>
                <a:schemeClr val="bg1"/>
              </a:solidFill>
              <a:latin typeface="Calibri" panose="020F0502020204030204" pitchFamily="34" charset="0"/>
              <a:cs typeface="Calibri" panose="020F0502020204030204" pitchFamily="34" charset="0"/>
            </a:endParaRPr>
          </a:p>
          <a:p>
            <a:pPr algn="ctr"/>
            <a:endParaRPr lang="en-GB" sz="529" noProof="0" dirty="0">
              <a:latin typeface="Montserrat" panose="00000500000000000000" pitchFamily="50" charset="0"/>
            </a:endParaRPr>
          </a:p>
        </p:txBody>
      </p:sp>
      <p:sp>
        <p:nvSpPr>
          <p:cNvPr id="8" name="Freeform 7">
            <a:extLst>
              <a:ext uri="{FF2B5EF4-FFF2-40B4-BE49-F238E27FC236}">
                <a16:creationId xmlns:a16="http://schemas.microsoft.com/office/drawing/2014/main" id="{4D3EE29F-7CFD-0992-58F5-C46BDDA35B84}"/>
              </a:ext>
            </a:extLst>
          </p:cNvPr>
          <p:cNvSpPr/>
          <p:nvPr/>
        </p:nvSpPr>
        <p:spPr>
          <a:xfrm>
            <a:off x="1460210" y="4730260"/>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sp>
        <p:nvSpPr>
          <p:cNvPr id="3" name="Text Placeholder 2">
            <a:extLst>
              <a:ext uri="{FF2B5EF4-FFF2-40B4-BE49-F238E27FC236}">
                <a16:creationId xmlns:a16="http://schemas.microsoft.com/office/drawing/2014/main" id="{85E28BCA-0C69-601D-4B55-70EF7247FE13}"/>
              </a:ext>
            </a:extLst>
          </p:cNvPr>
          <p:cNvSpPr>
            <a:spLocks noGrp="1"/>
          </p:cNvSpPr>
          <p:nvPr>
            <p:ph type="body" sz="quarter" idx="22"/>
          </p:nvPr>
        </p:nvSpPr>
        <p:spPr>
          <a:xfrm>
            <a:off x="6246354" y="1928899"/>
            <a:ext cx="5348371" cy="3608301"/>
          </a:xfrm>
        </p:spPr>
        <p:txBody>
          <a:bodyPr/>
          <a:lstStyle/>
          <a:p>
            <a:pPr marL="0" indent="0"/>
            <a:r>
              <a:rPr lang="en-GB" noProof="0" dirty="0">
                <a:solidFill>
                  <a:srgbClr val="09465E"/>
                </a:solidFill>
              </a:rPr>
              <a:t>L'Unione Europea ha attuato diverse </a:t>
            </a:r>
            <a:r>
              <a:rPr lang="en-GB" noProof="0" dirty="0">
                <a:solidFill>
                  <a:srgbClr val="09465E"/>
                </a:solidFill>
                <a:hlinkClick r:id="rId4"/>
              </a:rPr>
              <a:t>politiche e normative </a:t>
            </a:r>
            <a:r>
              <a:rPr lang="en-GB" noProof="0" dirty="0">
                <a:solidFill>
                  <a:srgbClr val="09465E"/>
                </a:solidFill>
              </a:rPr>
              <a:t>per affrontare il problema dello spreco alimentare, con l'obiettivo di ridurre l'impatto ambientale, promuovere l'efficienza delle risorse e garantire la sicurezza alimentare. </a:t>
            </a:r>
          </a:p>
          <a:p>
            <a:endParaRPr lang="en-GB" noProof="0" dirty="0"/>
          </a:p>
          <a:p>
            <a:pPr marL="0" indent="0"/>
            <a:r>
              <a:rPr lang="en-GB" noProof="0" dirty="0">
                <a:solidFill>
                  <a:srgbClr val="09465E"/>
                </a:solidFill>
              </a:rPr>
              <a:t>Queste politiche sono in linea con i più ampi obiettivi di sostenibilità dell'UE, tra cui la strategia Farm to Fork e la transizione verso un'economia circolare.</a:t>
            </a:r>
          </a:p>
          <a:p>
            <a:pPr marL="0" indent="0"/>
            <a:endParaRPr lang="en-GB" dirty="0"/>
          </a:p>
          <a:p>
            <a:pPr marL="0" indent="0"/>
            <a:r>
              <a:rPr lang="en-GB" b="1" noProof="0" dirty="0">
                <a:solidFill>
                  <a:srgbClr val="60BA47"/>
                </a:solidFill>
              </a:rPr>
              <a:t>Vediamo le politiche da conoscere su .....</a:t>
            </a:r>
          </a:p>
        </p:txBody>
      </p:sp>
    </p:spTree>
    <p:extLst>
      <p:ext uri="{BB962C8B-B14F-4D97-AF65-F5344CB8AC3E}">
        <p14:creationId xmlns:p14="http://schemas.microsoft.com/office/powerpoint/2010/main" val="355060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B8A2752-89BF-8FD6-93A4-98834BB538E7}"/>
              </a:ext>
            </a:extLst>
          </p:cNvPr>
          <p:cNvSpPr>
            <a:spLocks noGrp="1"/>
          </p:cNvSpPr>
          <p:nvPr>
            <p:ph type="body" sz="quarter" idx="16"/>
          </p:nvPr>
        </p:nvSpPr>
        <p:spPr>
          <a:xfrm>
            <a:off x="1192311" y="339190"/>
            <a:ext cx="2446039" cy="1605113"/>
          </a:xfrm>
        </p:spPr>
        <p:txBody>
          <a:bodyPr/>
          <a:lstStyle/>
          <a:p>
            <a:r>
              <a:rPr lang="en-GB" noProof="0" dirty="0" err="1"/>
              <a:t>Direttiva</a:t>
            </a:r>
            <a:r>
              <a:rPr lang="en-GB" noProof="0" dirty="0"/>
              <a:t> Quadro sui </a:t>
            </a:r>
            <a:r>
              <a:rPr lang="en-GB" noProof="0" dirty="0" err="1"/>
              <a:t>Rifiuti</a:t>
            </a:r>
            <a:r>
              <a:rPr lang="en-GB" noProof="0" dirty="0"/>
              <a:t> </a:t>
            </a:r>
          </a:p>
        </p:txBody>
      </p:sp>
      <p:pic>
        <p:nvPicPr>
          <p:cNvPr id="6" name="Symbol zastępczy obrazu 5" descr="Obraz zawierający tekst, zrzut ekranu, dokument, Czcionka&#10;&#10;Zawartość wygenerowana przez sztuczną inteligencję może być niepoprawna.">
            <a:hlinkClick r:id="rId2"/>
            <a:extLst>
              <a:ext uri="{FF2B5EF4-FFF2-40B4-BE49-F238E27FC236}">
                <a16:creationId xmlns:a16="http://schemas.microsoft.com/office/drawing/2014/main" id="{8F80AC5A-5E77-7F92-0B7C-CDBD6657CEF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635000" y="3125788"/>
            <a:ext cx="5130800" cy="3055937"/>
          </a:xfrm>
        </p:spPr>
      </p:pic>
      <p:sp>
        <p:nvSpPr>
          <p:cNvPr id="4" name="Symbol zastępczy tekstu 3">
            <a:extLst>
              <a:ext uri="{FF2B5EF4-FFF2-40B4-BE49-F238E27FC236}">
                <a16:creationId xmlns:a16="http://schemas.microsoft.com/office/drawing/2014/main" id="{7A58C556-7385-C56E-EC37-3C50EF129F15}"/>
              </a:ext>
            </a:extLst>
          </p:cNvPr>
          <p:cNvSpPr>
            <a:spLocks noGrp="1"/>
          </p:cNvSpPr>
          <p:nvPr>
            <p:ph type="body" sz="quarter" idx="19"/>
          </p:nvPr>
        </p:nvSpPr>
        <p:spPr>
          <a:xfrm>
            <a:off x="6602190" y="537372"/>
            <a:ext cx="5560487" cy="5941394"/>
          </a:xfrm>
        </p:spPr>
        <p:txBody>
          <a:bodyPr/>
          <a:lstStyle/>
          <a:p>
            <a:pPr marL="0" indent="0"/>
            <a:r>
              <a:rPr lang="en-GB" noProof="0" dirty="0"/>
              <a:t>Uno dei documenti più importanti è la </a:t>
            </a:r>
            <a:r>
              <a:rPr lang="en-GB" noProof="0" dirty="0">
                <a:hlinkClick r:id="rId2"/>
              </a:rPr>
              <a:t>Direttiva Quadro sui Rifiuti </a:t>
            </a:r>
            <a:r>
              <a:rPr lang="en-GB" noProof="0" dirty="0"/>
              <a:t>(2008/98/CE), </a:t>
            </a:r>
            <a:r>
              <a:rPr lang="en-US" noProof="0" dirty="0"/>
              <a:t>che stabilisce il </a:t>
            </a:r>
            <a:r>
              <a:rPr lang="en-US" b="1" noProof="0" dirty="0"/>
              <a:t>quadro giuridico per la gestione dei rifiuti nell'UE </a:t>
            </a:r>
            <a:r>
              <a:rPr lang="en-US" noProof="0" dirty="0"/>
              <a:t>e promuove </a:t>
            </a:r>
            <a:r>
              <a:rPr lang="en-GB" noProof="0" dirty="0"/>
              <a:t>un'economia circolare definendo i rifiuti, il recupero e i processi di smaltimento. </a:t>
            </a:r>
          </a:p>
          <a:p>
            <a:endParaRPr lang="en-GB" noProof="0" dirty="0"/>
          </a:p>
          <a:p>
            <a:pPr marL="0" indent="0"/>
            <a:r>
              <a:rPr lang="en-GB" noProof="0" dirty="0"/>
              <a:t>Un aspetto fondamentale è il concetto di </a:t>
            </a:r>
            <a:r>
              <a:rPr lang="en-GB" b="1" i="1" noProof="0" dirty="0"/>
              <a:t>End of Waste </a:t>
            </a:r>
            <a:r>
              <a:rPr lang="en-GB" noProof="0" dirty="0"/>
              <a:t>(</a:t>
            </a:r>
            <a:r>
              <a:rPr lang="en-GB" noProof="0" dirty="0" err="1"/>
              <a:t>EoW</a:t>
            </a:r>
            <a:r>
              <a:rPr lang="en-GB" noProof="0" dirty="0"/>
              <a:t>), che fornisce un percorso legale per la transizione dei rifiuti in un prodotto una volta soddisfatti criteri specifici. L'articolo 6, paragrafo 1, delinea quattro condizioni cumulative per l'</a:t>
            </a:r>
            <a:r>
              <a:rPr lang="en-GB" noProof="0" dirty="0" err="1"/>
              <a:t>EoW</a:t>
            </a:r>
            <a:r>
              <a:rPr lang="en-GB" noProof="0" dirty="0"/>
              <a:t>, tra cui gli </a:t>
            </a:r>
            <a:r>
              <a:rPr lang="en-GB" dirty="0"/>
              <a:t>usi</a:t>
            </a:r>
            <a:r>
              <a:rPr lang="en-GB" noProof="0" dirty="0"/>
              <a:t> specifici, la domanda di mercato, la </a:t>
            </a:r>
            <a:r>
              <a:rPr lang="en-GB" noProof="0" dirty="0" err="1"/>
              <a:t>conformità</a:t>
            </a:r>
            <a:r>
              <a:rPr lang="en-GB" noProof="0" dirty="0"/>
              <a:t>  </a:t>
            </a:r>
            <a:r>
              <a:rPr lang="en-GB" noProof="0" dirty="0" err="1"/>
              <a:t>agli</a:t>
            </a:r>
            <a:r>
              <a:rPr lang="en-GB" noProof="0" dirty="0"/>
              <a:t> standard tecnici e l'assenza di impatti negativi sull'ambiente o sulla salute.</a:t>
            </a:r>
          </a:p>
        </p:txBody>
      </p:sp>
      <p:pic>
        <p:nvPicPr>
          <p:cNvPr id="14" name="Obraz 13" descr="Obraz zawierający zrzut ekranu, krąg, logo, tekst&#10;&#10;Zawartość wygenerowana przez sztuczną inteligencję może być niepoprawna.">
            <a:extLst>
              <a:ext uri="{FF2B5EF4-FFF2-40B4-BE49-F238E27FC236}">
                <a16:creationId xmlns:a16="http://schemas.microsoft.com/office/drawing/2014/main" id="{F9E9BCAE-986B-707D-6739-9AB6340E65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3988" y="198007"/>
            <a:ext cx="2036225" cy="1605112"/>
          </a:xfrm>
          <a:prstGeom prst="rect">
            <a:avLst/>
          </a:prstGeom>
        </p:spPr>
      </p:pic>
      <p:pic>
        <p:nvPicPr>
          <p:cNvPr id="16" name="Obraz 15" descr="Obraz zawierający flaga, symbol&#10;&#10;Zawartość wygenerowana przez sztuczną inteligencję może być niepoprawna.">
            <a:extLst>
              <a:ext uri="{FF2B5EF4-FFF2-40B4-BE49-F238E27FC236}">
                <a16:creationId xmlns:a16="http://schemas.microsoft.com/office/drawing/2014/main" id="{8EC98104-876B-28FE-2586-158D0E6F6F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81942" y="1591305"/>
            <a:ext cx="1204884" cy="1033188"/>
          </a:xfrm>
          <a:prstGeom prst="rect">
            <a:avLst/>
          </a:prstGeom>
        </p:spPr>
      </p:pic>
      <p:grpSp>
        <p:nvGrpSpPr>
          <p:cNvPr id="3" name="Graphic 4">
            <a:extLst>
              <a:ext uri="{FF2B5EF4-FFF2-40B4-BE49-F238E27FC236}">
                <a16:creationId xmlns:a16="http://schemas.microsoft.com/office/drawing/2014/main" id="{54FD3CFF-FB4B-E52F-665D-24F9BAAD6EFF}"/>
              </a:ext>
            </a:extLst>
          </p:cNvPr>
          <p:cNvGrpSpPr/>
          <p:nvPr/>
        </p:nvGrpSpPr>
        <p:grpSpPr>
          <a:xfrm rot="19582332">
            <a:off x="6198966" y="5366641"/>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FB8D08FE-015D-AB83-4C18-3EBCCC7510E2}"/>
                </a:ext>
              </a:extLst>
            </p:cNvPr>
            <p:cNvGrpSpPr/>
            <p:nvPr/>
          </p:nvGrpSpPr>
          <p:grpSpPr>
            <a:xfrm>
              <a:off x="9159507" y="2719113"/>
              <a:ext cx="446280" cy="440141"/>
              <a:chOff x="9159507" y="2719113"/>
              <a:chExt cx="446280" cy="440141"/>
            </a:xfrm>
            <a:grpFill/>
          </p:grpSpPr>
          <p:sp>
            <p:nvSpPr>
              <p:cNvPr id="17" name="Freeform 57">
                <a:extLst>
                  <a:ext uri="{FF2B5EF4-FFF2-40B4-BE49-F238E27FC236}">
                    <a16:creationId xmlns:a16="http://schemas.microsoft.com/office/drawing/2014/main" id="{EBDDCDFE-2C85-58F5-8497-7924C07ACE1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8" name="Freeform 58">
                <a:extLst>
                  <a:ext uri="{FF2B5EF4-FFF2-40B4-BE49-F238E27FC236}">
                    <a16:creationId xmlns:a16="http://schemas.microsoft.com/office/drawing/2014/main" id="{2546805C-89FF-9CA2-6F93-CF9A859A59A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98F7A15F-7231-8125-A54D-0A6C234CC01F}"/>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5960B337-80D6-10D3-C85E-744035FEC6D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D88C0351-EDCC-9E78-605D-15AB2CCDF8F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103D0B43-660C-243E-0D83-E5895C133D3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AE22625C-ED12-E755-EE35-3BCAE554582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232D5E23-D9F5-E8B4-A040-65B997219D1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7E5F88C6-5D33-3528-31D4-04A1BE3C529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188ADBCB-1FCA-4784-BAF3-FDE7ACC0D23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9097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EBC7BD-54B5-121A-8017-6CBF18AD7EDF}"/>
              </a:ext>
            </a:extLst>
          </p:cNvPr>
          <p:cNvSpPr>
            <a:spLocks noGrp="1"/>
          </p:cNvSpPr>
          <p:nvPr>
            <p:ph type="body" sz="quarter" idx="16"/>
          </p:nvPr>
        </p:nvSpPr>
        <p:spPr>
          <a:xfrm>
            <a:off x="527697" y="693132"/>
            <a:ext cx="8163818" cy="1098935"/>
          </a:xfrm>
        </p:spPr>
        <p:txBody>
          <a:bodyPr/>
          <a:lstStyle/>
          <a:p>
            <a:pPr algn="l"/>
            <a:r>
              <a:rPr lang="en-GB" noProof="0" dirty="0">
                <a:solidFill>
                  <a:srgbClr val="09465E"/>
                </a:solidFill>
              </a:rPr>
              <a:t>Politiche e </a:t>
            </a:r>
            <a:r>
              <a:rPr lang="en-GB" noProof="0" dirty="0" err="1">
                <a:solidFill>
                  <a:srgbClr val="09465E"/>
                </a:solidFill>
              </a:rPr>
              <a:t>Piattaforme</a:t>
            </a:r>
            <a:r>
              <a:rPr lang="en-GB" noProof="0" dirty="0">
                <a:solidFill>
                  <a:srgbClr val="09465E"/>
                </a:solidFill>
              </a:rPr>
              <a:t> </a:t>
            </a:r>
            <a:r>
              <a:rPr lang="en-GB" dirty="0">
                <a:solidFill>
                  <a:srgbClr val="09465E"/>
                </a:solidFill>
              </a:rPr>
              <a:t>C</a:t>
            </a:r>
            <a:r>
              <a:rPr lang="en-GB" noProof="0" dirty="0" err="1">
                <a:solidFill>
                  <a:srgbClr val="09465E"/>
                </a:solidFill>
              </a:rPr>
              <a:t>hiave</a:t>
            </a:r>
            <a:r>
              <a:rPr lang="en-GB" noProof="0" dirty="0">
                <a:solidFill>
                  <a:srgbClr val="09465E"/>
                </a:solidFill>
              </a:rPr>
              <a:t> per la </a:t>
            </a:r>
            <a:r>
              <a:rPr lang="en-GB" noProof="0" dirty="0" err="1">
                <a:solidFill>
                  <a:srgbClr val="09465E"/>
                </a:solidFill>
              </a:rPr>
              <a:t>Riduzione</a:t>
            </a:r>
            <a:r>
              <a:rPr lang="en-GB" noProof="0" dirty="0">
                <a:solidFill>
                  <a:srgbClr val="09465E"/>
                </a:solidFill>
              </a:rPr>
              <a:t> </a:t>
            </a:r>
            <a:r>
              <a:rPr lang="en-GB" noProof="0" dirty="0" err="1">
                <a:solidFill>
                  <a:srgbClr val="09465E"/>
                </a:solidFill>
              </a:rPr>
              <a:t>degli</a:t>
            </a:r>
            <a:r>
              <a:rPr lang="en-GB" noProof="0" dirty="0">
                <a:solidFill>
                  <a:srgbClr val="09465E"/>
                </a:solidFill>
              </a:rPr>
              <a:t> </a:t>
            </a:r>
            <a:r>
              <a:rPr lang="en-GB" noProof="0" dirty="0" err="1">
                <a:solidFill>
                  <a:srgbClr val="09465E"/>
                </a:solidFill>
              </a:rPr>
              <a:t>Sprechi</a:t>
            </a:r>
            <a:r>
              <a:rPr lang="en-GB" noProof="0" dirty="0">
                <a:solidFill>
                  <a:srgbClr val="09465E"/>
                </a:solidFill>
              </a:rPr>
              <a:t> </a:t>
            </a:r>
            <a:r>
              <a:rPr lang="en-GB" dirty="0">
                <a:solidFill>
                  <a:srgbClr val="09465E"/>
                </a:solidFill>
              </a:rPr>
              <a:t>S</a:t>
            </a:r>
            <a:r>
              <a:rPr lang="en-GB" noProof="0" dirty="0" err="1">
                <a:solidFill>
                  <a:srgbClr val="09465E"/>
                </a:solidFill>
              </a:rPr>
              <a:t>limentari</a:t>
            </a:r>
            <a:r>
              <a:rPr lang="en-GB" noProof="0" dirty="0">
                <a:solidFill>
                  <a:srgbClr val="09465E"/>
                </a:solidFill>
              </a:rPr>
              <a:t> </a:t>
            </a:r>
          </a:p>
        </p:txBody>
      </p:sp>
      <p:sp>
        <p:nvSpPr>
          <p:cNvPr id="60" name="Text Placeholder 2">
            <a:extLst>
              <a:ext uri="{FF2B5EF4-FFF2-40B4-BE49-F238E27FC236}">
                <a16:creationId xmlns:a16="http://schemas.microsoft.com/office/drawing/2014/main" id="{1357D279-E761-3469-21E0-29B063D5EF40}"/>
              </a:ext>
            </a:extLst>
          </p:cNvPr>
          <p:cNvSpPr txBox="1">
            <a:spLocks/>
          </p:cNvSpPr>
          <p:nvPr/>
        </p:nvSpPr>
        <p:spPr>
          <a:xfrm>
            <a:off x="555977" y="2355516"/>
            <a:ext cx="4374242" cy="380935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noProof="0" dirty="0">
                <a:solidFill>
                  <a:srgbClr val="09465E"/>
                </a:solidFill>
              </a:rPr>
              <a:t>Oltre alla Direttiva Quadro sui Rifiuti, al </a:t>
            </a:r>
            <a:r>
              <a:rPr lang="en-GB" sz="2400" noProof="0" dirty="0">
                <a:solidFill>
                  <a:srgbClr val="09465E"/>
                </a:solidFill>
                <a:hlinkClick r:id="rId3"/>
              </a:rPr>
              <a:t>Piano d'Azione dell'Unione Europea per l'Economia Circolare </a:t>
            </a:r>
            <a:r>
              <a:rPr lang="en-GB" sz="2400" noProof="0" dirty="0">
                <a:solidFill>
                  <a:srgbClr val="09465E"/>
                </a:solidFill>
              </a:rPr>
              <a:t>e al </a:t>
            </a:r>
            <a:r>
              <a:rPr lang="en-GB" sz="2400" noProof="0" dirty="0">
                <a:solidFill>
                  <a:srgbClr val="09465E"/>
                </a:solidFill>
                <a:hlinkClick r:id="rId4"/>
              </a:rPr>
              <a:t>Green Deal europeo</a:t>
            </a:r>
            <a:r>
              <a:rPr lang="en-GB" sz="2400" noProof="0" dirty="0">
                <a:solidFill>
                  <a:srgbClr val="09465E"/>
                </a:solidFill>
              </a:rPr>
              <a:t>, discussi nei </a:t>
            </a:r>
            <a:r>
              <a:rPr lang="en-GB" sz="2400" b="1" noProof="0" dirty="0">
                <a:solidFill>
                  <a:srgbClr val="09465E"/>
                </a:solidFill>
              </a:rPr>
              <a:t>moduli precedenti</a:t>
            </a:r>
            <a:r>
              <a:rPr lang="en-GB" sz="2400" noProof="0" dirty="0">
                <a:solidFill>
                  <a:srgbClr val="09465E"/>
                </a:solidFill>
              </a:rPr>
              <a:t>, ecco alcuni altri documenti chiave rilevanti per la riduzione dei rifiuti alimentari nell'UE. </a:t>
            </a:r>
          </a:p>
        </p:txBody>
      </p:sp>
      <p:pic>
        <p:nvPicPr>
          <p:cNvPr id="4" name="Obraz 3" descr="Obraz zawierający zrzut ekranu, logo, Grafika, symbol&#10;&#10;Zawartość wygenerowana przez sztuczną inteligencję może być niepoprawna.">
            <a:extLst>
              <a:ext uri="{FF2B5EF4-FFF2-40B4-BE49-F238E27FC236}">
                <a16:creationId xmlns:a16="http://schemas.microsoft.com/office/drawing/2014/main" id="{0EBDC3B9-D804-69B7-8013-6DB8CF7CB3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26312" y="152678"/>
            <a:ext cx="3099728" cy="1117746"/>
          </a:xfrm>
          <a:prstGeom prst="rect">
            <a:avLst/>
          </a:prstGeom>
        </p:spPr>
      </p:pic>
      <p:sp>
        <p:nvSpPr>
          <p:cNvPr id="3" name="CuadroTexto 553">
            <a:extLst>
              <a:ext uri="{FF2B5EF4-FFF2-40B4-BE49-F238E27FC236}">
                <a16:creationId xmlns:a16="http://schemas.microsoft.com/office/drawing/2014/main" id="{00281ED7-ACBD-7E44-39FF-6BF88A8F3EC2}"/>
              </a:ext>
            </a:extLst>
          </p:cNvPr>
          <p:cNvSpPr txBox="1"/>
          <p:nvPr/>
        </p:nvSpPr>
        <p:spPr>
          <a:xfrm>
            <a:off x="6163808" y="2933556"/>
            <a:ext cx="5393453" cy="3539430"/>
          </a:xfrm>
          <a:prstGeom prst="rect">
            <a:avLst/>
          </a:prstGeom>
          <a:noFill/>
        </p:spPr>
        <p:txBody>
          <a:bodyPr wrap="square" rtlCol="0">
            <a:spAutoFit/>
          </a:bodyPr>
          <a:lstStyle/>
          <a:p>
            <a:pPr marL="514350" indent="-514350">
              <a:buFont typeface="+mj-lt"/>
              <a:buAutoNum type="arabicPeriod"/>
            </a:pPr>
            <a:r>
              <a:rPr lang="en-GB" sz="2800" b="1" noProof="0" dirty="0">
                <a:solidFill>
                  <a:srgbClr val="09465E"/>
                </a:solidFill>
                <a:latin typeface="Calibri" panose="020F0502020204030204" pitchFamily="34" charset="0"/>
                <a:ea typeface="Lato" charset="0"/>
                <a:cs typeface="Calibri" panose="020F0502020204030204" pitchFamily="34" charset="0"/>
              </a:rPr>
              <a:t>Piattaforma UE </a:t>
            </a:r>
            <a:r>
              <a:rPr lang="en-GB" sz="2800" b="1" noProof="0" dirty="0" err="1">
                <a:solidFill>
                  <a:srgbClr val="09465E"/>
                </a:solidFill>
                <a:latin typeface="Calibri" panose="020F0502020204030204" pitchFamily="34" charset="0"/>
                <a:ea typeface="Lato" charset="0"/>
                <a:cs typeface="Calibri" panose="020F0502020204030204" pitchFamily="34" charset="0"/>
              </a:rPr>
              <a:t>sulle</a:t>
            </a:r>
            <a:r>
              <a:rPr lang="en-GB" sz="2800" b="1" noProof="0" dirty="0">
                <a:solidFill>
                  <a:srgbClr val="09465E"/>
                </a:solidFill>
                <a:latin typeface="Calibri" panose="020F0502020204030204" pitchFamily="34" charset="0"/>
                <a:ea typeface="Lato" charset="0"/>
                <a:cs typeface="Calibri" panose="020F0502020204030204" pitchFamily="34" charset="0"/>
              </a:rPr>
              <a:t> </a:t>
            </a:r>
            <a:r>
              <a:rPr lang="en-GB" sz="2800" b="1" noProof="0" dirty="0" err="1">
                <a:solidFill>
                  <a:srgbClr val="09465E"/>
                </a:solidFill>
                <a:latin typeface="Calibri" panose="020F0502020204030204" pitchFamily="34" charset="0"/>
                <a:ea typeface="Lato" charset="0"/>
                <a:cs typeface="Calibri" panose="020F0502020204030204" pitchFamily="34" charset="0"/>
              </a:rPr>
              <a:t>Perdite</a:t>
            </a:r>
            <a:r>
              <a:rPr lang="en-GB" sz="2800" b="1" noProof="0" dirty="0">
                <a:solidFill>
                  <a:srgbClr val="09465E"/>
                </a:solidFill>
                <a:latin typeface="Calibri" panose="020F0502020204030204" pitchFamily="34" charset="0"/>
                <a:ea typeface="Lato" charset="0"/>
                <a:cs typeface="Calibri" panose="020F0502020204030204" pitchFamily="34" charset="0"/>
              </a:rPr>
              <a:t> e </a:t>
            </a:r>
            <a:r>
              <a:rPr lang="en-GB" sz="2800" b="1" noProof="0" dirty="0" err="1">
                <a:solidFill>
                  <a:srgbClr val="09465E"/>
                </a:solidFill>
                <a:latin typeface="Calibri" panose="020F0502020204030204" pitchFamily="34" charset="0"/>
                <a:ea typeface="Lato" charset="0"/>
                <a:cs typeface="Calibri" panose="020F0502020204030204" pitchFamily="34" charset="0"/>
              </a:rPr>
              <a:t>gli</a:t>
            </a:r>
            <a:r>
              <a:rPr lang="en-GB" sz="2800" b="1" noProof="0" dirty="0">
                <a:solidFill>
                  <a:srgbClr val="09465E"/>
                </a:solidFill>
                <a:latin typeface="Calibri" panose="020F0502020204030204" pitchFamily="34" charset="0"/>
                <a:ea typeface="Lato" charset="0"/>
                <a:cs typeface="Calibri" panose="020F0502020204030204" pitchFamily="34" charset="0"/>
              </a:rPr>
              <a:t> </a:t>
            </a:r>
            <a:r>
              <a:rPr lang="en-GB" sz="2800" b="1" noProof="0" dirty="0" err="1">
                <a:solidFill>
                  <a:srgbClr val="09465E"/>
                </a:solidFill>
                <a:latin typeface="Calibri" panose="020F0502020204030204" pitchFamily="34" charset="0"/>
                <a:ea typeface="Lato" charset="0"/>
                <a:cs typeface="Calibri" panose="020F0502020204030204" pitchFamily="34" charset="0"/>
              </a:rPr>
              <a:t>Sprechi</a:t>
            </a:r>
            <a:r>
              <a:rPr lang="en-GB" sz="2800" b="1" noProof="0" dirty="0">
                <a:solidFill>
                  <a:srgbClr val="09465E"/>
                </a:solidFill>
                <a:latin typeface="Calibri" panose="020F0502020204030204" pitchFamily="34" charset="0"/>
                <a:ea typeface="Lato" charset="0"/>
                <a:cs typeface="Calibri" panose="020F0502020204030204" pitchFamily="34" charset="0"/>
              </a:rPr>
              <a:t> </a:t>
            </a:r>
            <a:r>
              <a:rPr lang="en-GB" sz="2800" b="1" dirty="0">
                <a:solidFill>
                  <a:srgbClr val="09465E"/>
                </a:solidFill>
                <a:latin typeface="Calibri" panose="020F0502020204030204" pitchFamily="34" charset="0"/>
                <a:ea typeface="Lato" charset="0"/>
                <a:cs typeface="Calibri" panose="020F0502020204030204" pitchFamily="34" charset="0"/>
              </a:rPr>
              <a:t>A</a:t>
            </a:r>
            <a:r>
              <a:rPr lang="en-GB" sz="2800" b="1" noProof="0" dirty="0" err="1">
                <a:solidFill>
                  <a:srgbClr val="09465E"/>
                </a:solidFill>
                <a:latin typeface="Calibri" panose="020F0502020204030204" pitchFamily="34" charset="0"/>
                <a:ea typeface="Lato" charset="0"/>
                <a:cs typeface="Calibri" panose="020F0502020204030204" pitchFamily="34" charset="0"/>
              </a:rPr>
              <a:t>limentari</a:t>
            </a:r>
            <a:r>
              <a:rPr lang="en-GB" sz="2800" b="1" noProof="0" dirty="0">
                <a:solidFill>
                  <a:srgbClr val="09465E"/>
                </a:solidFill>
                <a:latin typeface="Calibri" panose="020F0502020204030204" pitchFamily="34" charset="0"/>
                <a:ea typeface="Lato" charset="0"/>
                <a:cs typeface="Calibri" panose="020F0502020204030204" pitchFamily="34" charset="0"/>
              </a:rPr>
              <a:t> (2016) </a:t>
            </a:r>
          </a:p>
          <a:p>
            <a:pPr marL="514350" indent="-514350">
              <a:buFont typeface="+mj-lt"/>
              <a:buAutoNum type="arabicPeriod"/>
            </a:pPr>
            <a:r>
              <a:rPr lang="en-GB" sz="2800" b="1" dirty="0">
                <a:solidFill>
                  <a:srgbClr val="09465E"/>
                </a:solidFill>
                <a:latin typeface="Calibri" panose="020F0502020204030204" pitchFamily="34" charset="0"/>
                <a:ea typeface="Lato" charset="0"/>
                <a:cs typeface="Calibri" panose="020F0502020204030204" pitchFamily="34" charset="0"/>
              </a:rPr>
              <a:t>La strategia Farm to Fork (2020)</a:t>
            </a:r>
          </a:p>
          <a:p>
            <a:pPr marL="514350" indent="-514350">
              <a:buFont typeface="+mj-lt"/>
              <a:buAutoNum type="arabicPeriod"/>
            </a:pPr>
            <a:r>
              <a:rPr lang="en-US" sz="2800" b="1" dirty="0">
                <a:solidFill>
                  <a:srgbClr val="09465E"/>
                </a:solidFill>
                <a:latin typeface="Calibri" panose="020F0502020204030204" pitchFamily="34" charset="0"/>
                <a:ea typeface="Lato" charset="0"/>
                <a:cs typeface="Calibri" panose="020F0502020204030204" pitchFamily="34" charset="0"/>
              </a:rPr>
              <a:t>Regolamento (CE) n. 852/2004 del Consiglio </a:t>
            </a:r>
            <a:r>
              <a:rPr lang="en-US" sz="2800" b="1" dirty="0" err="1">
                <a:solidFill>
                  <a:srgbClr val="09465E"/>
                </a:solidFill>
                <a:latin typeface="Calibri" panose="020F0502020204030204" pitchFamily="34" charset="0"/>
                <a:ea typeface="Lato" charset="0"/>
                <a:cs typeface="Calibri" panose="020F0502020204030204" pitchFamily="34" charset="0"/>
              </a:rPr>
              <a:t>sull’Igiene</a:t>
            </a:r>
            <a:r>
              <a:rPr lang="en-US" sz="2800" b="1" dirty="0">
                <a:solidFill>
                  <a:srgbClr val="09465E"/>
                </a:solidFill>
                <a:latin typeface="Calibri" panose="020F0502020204030204" pitchFamily="34" charset="0"/>
                <a:ea typeface="Lato" charset="0"/>
                <a:cs typeface="Calibri" panose="020F0502020204030204" pitchFamily="34" charset="0"/>
              </a:rPr>
              <a:t> </a:t>
            </a:r>
            <a:r>
              <a:rPr lang="en-US" sz="2800" b="1" dirty="0" err="1">
                <a:solidFill>
                  <a:srgbClr val="09465E"/>
                </a:solidFill>
                <a:latin typeface="Calibri" panose="020F0502020204030204" pitchFamily="34" charset="0"/>
                <a:ea typeface="Lato" charset="0"/>
                <a:cs typeface="Calibri" panose="020F0502020204030204" pitchFamily="34" charset="0"/>
              </a:rPr>
              <a:t>Alimentare</a:t>
            </a:r>
            <a:endParaRPr lang="en-US" sz="2800" b="1" dirty="0">
              <a:solidFill>
                <a:srgbClr val="09465E"/>
              </a:solidFill>
              <a:latin typeface="Calibri" panose="020F0502020204030204" pitchFamily="34" charset="0"/>
              <a:ea typeface="Lato" charset="0"/>
              <a:cs typeface="Calibri" panose="020F0502020204030204" pitchFamily="34" charset="0"/>
            </a:endParaRPr>
          </a:p>
          <a:p>
            <a:pPr marL="514350" indent="-514350">
              <a:buFont typeface="+mj-lt"/>
              <a:buAutoNum type="arabicPeriod"/>
            </a:pPr>
            <a:endParaRPr lang="en-GB" sz="2800" b="1" dirty="0">
              <a:solidFill>
                <a:srgbClr val="09465E"/>
              </a:solidFill>
              <a:latin typeface="Calibri" panose="020F0502020204030204" pitchFamily="34" charset="0"/>
              <a:ea typeface="Lato" charset="0"/>
              <a:cs typeface="Calibri" panose="020F0502020204030204" pitchFamily="34" charset="0"/>
            </a:endParaRPr>
          </a:p>
          <a:p>
            <a:pPr marL="342900" indent="-342900">
              <a:buFont typeface="Arial" panose="020B0604020202020204" pitchFamily="34" charset="0"/>
              <a:buChar char="•"/>
            </a:pPr>
            <a:endParaRPr lang="en-GB" sz="2800" b="1" noProof="0" dirty="0">
              <a:solidFill>
                <a:srgbClr val="09465E"/>
              </a:solidFill>
              <a:latin typeface="Calibri" panose="020F0502020204030204" pitchFamily="34" charset="0"/>
              <a:ea typeface="Lato" charset="0"/>
              <a:cs typeface="Calibri" panose="020F0502020204030204" pitchFamily="34" charset="0"/>
            </a:endParaRPr>
          </a:p>
        </p:txBody>
      </p:sp>
      <p:sp>
        <p:nvSpPr>
          <p:cNvPr id="5" name="Arrow: Right 4">
            <a:extLst>
              <a:ext uri="{FF2B5EF4-FFF2-40B4-BE49-F238E27FC236}">
                <a16:creationId xmlns:a16="http://schemas.microsoft.com/office/drawing/2014/main" id="{9A322349-2D4E-E97E-8796-4857C46E0249}"/>
              </a:ext>
            </a:extLst>
          </p:cNvPr>
          <p:cNvSpPr/>
          <p:nvPr/>
        </p:nvSpPr>
        <p:spPr>
          <a:xfrm>
            <a:off x="5195991" y="3619893"/>
            <a:ext cx="900009" cy="886119"/>
          </a:xfrm>
          <a:prstGeom prst="rightArrow">
            <a:avLst/>
          </a:prstGeom>
          <a:solidFill>
            <a:srgbClr val="2094D2"/>
          </a:solidFill>
          <a:ln>
            <a:solidFill>
              <a:srgbClr val="2094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2727439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CE5CB-9B82-3EAB-820B-BDA53DD50735}"/>
            </a:ext>
          </a:extLst>
        </p:cNvPr>
        <p:cNvGrpSpPr/>
        <p:nvPr/>
      </p:nvGrpSpPr>
      <p:grpSpPr>
        <a:xfrm>
          <a:off x="0" y="0"/>
          <a:ext cx="0" cy="0"/>
          <a:chOff x="0" y="0"/>
          <a:chExt cx="0" cy="0"/>
        </a:xfrm>
      </p:grpSpPr>
      <p:sp>
        <p:nvSpPr>
          <p:cNvPr id="215" name="Freeform 175">
            <a:extLst>
              <a:ext uri="{FF2B5EF4-FFF2-40B4-BE49-F238E27FC236}">
                <a16:creationId xmlns:a16="http://schemas.microsoft.com/office/drawing/2014/main" id="{6B52F45A-2578-F922-2A54-5873EE4976B8}"/>
              </a:ext>
            </a:extLst>
          </p:cNvPr>
          <p:cNvSpPr>
            <a:spLocks noChangeArrowheads="1"/>
          </p:cNvSpPr>
          <p:nvPr/>
        </p:nvSpPr>
        <p:spPr bwMode="auto">
          <a:xfrm>
            <a:off x="888243" y="1406285"/>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16" name="Freeform 176">
            <a:extLst>
              <a:ext uri="{FF2B5EF4-FFF2-40B4-BE49-F238E27FC236}">
                <a16:creationId xmlns:a16="http://schemas.microsoft.com/office/drawing/2014/main" id="{25D18F70-5047-080B-643C-D89113F06CE9}"/>
              </a:ext>
            </a:extLst>
          </p:cNvPr>
          <p:cNvSpPr>
            <a:spLocks noChangeArrowheads="1"/>
          </p:cNvSpPr>
          <p:nvPr/>
        </p:nvSpPr>
        <p:spPr bwMode="auto">
          <a:xfrm>
            <a:off x="948971" y="1467013"/>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2094D2"/>
          </a:solidFill>
          <a:ln>
            <a:noFill/>
          </a:ln>
          <a:effectLst/>
        </p:spPr>
        <p:txBody>
          <a:bodyPr wrap="none" anchor="ctr"/>
          <a:lstStyle/>
          <a:p>
            <a:endParaRPr lang="en-GB" sz="900" noProof="0" dirty="0"/>
          </a:p>
        </p:txBody>
      </p:sp>
      <p:sp>
        <p:nvSpPr>
          <p:cNvPr id="217" name="Freeform 177">
            <a:extLst>
              <a:ext uri="{FF2B5EF4-FFF2-40B4-BE49-F238E27FC236}">
                <a16:creationId xmlns:a16="http://schemas.microsoft.com/office/drawing/2014/main" id="{E335F2BB-6B74-D313-AFEA-EE4789C5263D}"/>
              </a:ext>
            </a:extLst>
          </p:cNvPr>
          <p:cNvSpPr>
            <a:spLocks noChangeArrowheads="1"/>
          </p:cNvSpPr>
          <p:nvPr/>
        </p:nvSpPr>
        <p:spPr bwMode="auto">
          <a:xfrm>
            <a:off x="1012228" y="1527741"/>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18" name="Freeform 178">
            <a:extLst>
              <a:ext uri="{FF2B5EF4-FFF2-40B4-BE49-F238E27FC236}">
                <a16:creationId xmlns:a16="http://schemas.microsoft.com/office/drawing/2014/main" id="{953A25B8-F133-4F67-3179-C8E9D642C7FB}"/>
              </a:ext>
            </a:extLst>
          </p:cNvPr>
          <p:cNvSpPr>
            <a:spLocks noChangeArrowheads="1"/>
          </p:cNvSpPr>
          <p:nvPr/>
        </p:nvSpPr>
        <p:spPr bwMode="auto">
          <a:xfrm>
            <a:off x="2477292" y="2825803"/>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9465E"/>
          </a:solidFill>
          <a:ln>
            <a:noFill/>
          </a:ln>
          <a:effectLst/>
        </p:spPr>
        <p:txBody>
          <a:bodyPr wrap="none" anchor="ctr"/>
          <a:lstStyle/>
          <a:p>
            <a:endParaRPr lang="en-GB" sz="900" noProof="0" dirty="0"/>
          </a:p>
        </p:txBody>
      </p:sp>
      <p:sp>
        <p:nvSpPr>
          <p:cNvPr id="219" name="Freeform 179">
            <a:extLst>
              <a:ext uri="{FF2B5EF4-FFF2-40B4-BE49-F238E27FC236}">
                <a16:creationId xmlns:a16="http://schemas.microsoft.com/office/drawing/2014/main" id="{4CAAB1D8-CE35-F9BA-BD14-25BFFB409004}"/>
              </a:ext>
            </a:extLst>
          </p:cNvPr>
          <p:cNvSpPr>
            <a:spLocks noChangeArrowheads="1"/>
          </p:cNvSpPr>
          <p:nvPr/>
        </p:nvSpPr>
        <p:spPr bwMode="auto">
          <a:xfrm>
            <a:off x="2424155" y="2772665"/>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0" name="Freeform 180">
            <a:extLst>
              <a:ext uri="{FF2B5EF4-FFF2-40B4-BE49-F238E27FC236}">
                <a16:creationId xmlns:a16="http://schemas.microsoft.com/office/drawing/2014/main" id="{A72B811F-C25C-EF2D-3387-97265802C24D}"/>
              </a:ext>
            </a:extLst>
          </p:cNvPr>
          <p:cNvSpPr>
            <a:spLocks noChangeArrowheads="1"/>
          </p:cNvSpPr>
          <p:nvPr/>
        </p:nvSpPr>
        <p:spPr bwMode="auto">
          <a:xfrm>
            <a:off x="4587134" y="1386246"/>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1" name="Freeform 181">
            <a:extLst>
              <a:ext uri="{FF2B5EF4-FFF2-40B4-BE49-F238E27FC236}">
                <a16:creationId xmlns:a16="http://schemas.microsoft.com/office/drawing/2014/main" id="{21D7F51E-F0AD-FA32-FC50-614C58C8FA42}"/>
              </a:ext>
            </a:extLst>
          </p:cNvPr>
          <p:cNvSpPr>
            <a:spLocks noChangeArrowheads="1"/>
          </p:cNvSpPr>
          <p:nvPr/>
        </p:nvSpPr>
        <p:spPr bwMode="auto">
          <a:xfrm>
            <a:off x="4647862" y="1446974"/>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60BA47"/>
          </a:solidFill>
          <a:ln>
            <a:noFill/>
          </a:ln>
          <a:effectLst/>
        </p:spPr>
        <p:txBody>
          <a:bodyPr wrap="none" anchor="ctr"/>
          <a:lstStyle/>
          <a:p>
            <a:endParaRPr lang="en-GB" sz="900" noProof="0" dirty="0"/>
          </a:p>
        </p:txBody>
      </p:sp>
      <p:sp>
        <p:nvSpPr>
          <p:cNvPr id="222" name="Freeform 182">
            <a:extLst>
              <a:ext uri="{FF2B5EF4-FFF2-40B4-BE49-F238E27FC236}">
                <a16:creationId xmlns:a16="http://schemas.microsoft.com/office/drawing/2014/main" id="{BC78E1E9-CDBF-C6C9-E4D5-781816DBB1EF}"/>
              </a:ext>
            </a:extLst>
          </p:cNvPr>
          <p:cNvSpPr>
            <a:spLocks noChangeArrowheads="1"/>
          </p:cNvSpPr>
          <p:nvPr/>
        </p:nvSpPr>
        <p:spPr bwMode="auto">
          <a:xfrm>
            <a:off x="4708590" y="1507702"/>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3" name="Freeform 183">
            <a:extLst>
              <a:ext uri="{FF2B5EF4-FFF2-40B4-BE49-F238E27FC236}">
                <a16:creationId xmlns:a16="http://schemas.microsoft.com/office/drawing/2014/main" id="{F524DECE-08F1-13A1-A5CF-1772C5C96D21}"/>
              </a:ext>
            </a:extLst>
          </p:cNvPr>
          <p:cNvSpPr>
            <a:spLocks noChangeArrowheads="1"/>
          </p:cNvSpPr>
          <p:nvPr/>
        </p:nvSpPr>
        <p:spPr bwMode="auto">
          <a:xfrm>
            <a:off x="6173652" y="2805765"/>
            <a:ext cx="928634" cy="928632"/>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9465E"/>
          </a:solidFill>
          <a:ln>
            <a:noFill/>
          </a:ln>
          <a:effectLst/>
        </p:spPr>
        <p:txBody>
          <a:bodyPr wrap="none" anchor="ctr"/>
          <a:lstStyle/>
          <a:p>
            <a:endParaRPr lang="en-GB" sz="900" noProof="0" dirty="0"/>
          </a:p>
        </p:txBody>
      </p:sp>
      <p:sp>
        <p:nvSpPr>
          <p:cNvPr id="224" name="Freeform 184">
            <a:extLst>
              <a:ext uri="{FF2B5EF4-FFF2-40B4-BE49-F238E27FC236}">
                <a16:creationId xmlns:a16="http://schemas.microsoft.com/office/drawing/2014/main" id="{7A4C1F1B-1DB6-1E4B-C25D-B9BDBE215DE2}"/>
              </a:ext>
            </a:extLst>
          </p:cNvPr>
          <p:cNvSpPr>
            <a:spLocks noChangeArrowheads="1"/>
          </p:cNvSpPr>
          <p:nvPr/>
        </p:nvSpPr>
        <p:spPr bwMode="auto">
          <a:xfrm>
            <a:off x="6123046" y="2752627"/>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5" name="Freeform 185">
            <a:extLst>
              <a:ext uri="{FF2B5EF4-FFF2-40B4-BE49-F238E27FC236}">
                <a16:creationId xmlns:a16="http://schemas.microsoft.com/office/drawing/2014/main" id="{F37FA3C6-06CF-4786-8179-7F254656E88A}"/>
              </a:ext>
            </a:extLst>
          </p:cNvPr>
          <p:cNvSpPr>
            <a:spLocks noChangeArrowheads="1"/>
          </p:cNvSpPr>
          <p:nvPr/>
        </p:nvSpPr>
        <p:spPr bwMode="auto">
          <a:xfrm>
            <a:off x="8571953" y="1411550"/>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6" name="Freeform 186">
            <a:extLst>
              <a:ext uri="{FF2B5EF4-FFF2-40B4-BE49-F238E27FC236}">
                <a16:creationId xmlns:a16="http://schemas.microsoft.com/office/drawing/2014/main" id="{8765E650-81FB-C7CC-C3D7-B4AB1B31F1B7}"/>
              </a:ext>
            </a:extLst>
          </p:cNvPr>
          <p:cNvSpPr>
            <a:spLocks noChangeArrowheads="1"/>
          </p:cNvSpPr>
          <p:nvPr/>
        </p:nvSpPr>
        <p:spPr bwMode="auto">
          <a:xfrm>
            <a:off x="8632681" y="1472278"/>
            <a:ext cx="2251998" cy="225199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2094D2"/>
          </a:solidFill>
          <a:ln>
            <a:noFill/>
          </a:ln>
          <a:effectLst/>
        </p:spPr>
        <p:txBody>
          <a:bodyPr wrap="none" anchor="ctr"/>
          <a:lstStyle/>
          <a:p>
            <a:endParaRPr lang="en-GB" sz="900" noProof="0" dirty="0"/>
          </a:p>
        </p:txBody>
      </p:sp>
      <p:sp>
        <p:nvSpPr>
          <p:cNvPr id="227" name="Freeform 187">
            <a:extLst>
              <a:ext uri="{FF2B5EF4-FFF2-40B4-BE49-F238E27FC236}">
                <a16:creationId xmlns:a16="http://schemas.microsoft.com/office/drawing/2014/main" id="{6BD8428E-F42F-1D0C-7D6C-D45821630965}"/>
              </a:ext>
            </a:extLst>
          </p:cNvPr>
          <p:cNvSpPr>
            <a:spLocks noChangeArrowheads="1"/>
          </p:cNvSpPr>
          <p:nvPr/>
        </p:nvSpPr>
        <p:spPr bwMode="auto">
          <a:xfrm>
            <a:off x="8695938" y="1533006"/>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28" name="Freeform 188">
            <a:extLst>
              <a:ext uri="{FF2B5EF4-FFF2-40B4-BE49-F238E27FC236}">
                <a16:creationId xmlns:a16="http://schemas.microsoft.com/office/drawing/2014/main" id="{EB2C511B-10EE-2316-9B58-7436A9C38D69}"/>
              </a:ext>
            </a:extLst>
          </p:cNvPr>
          <p:cNvSpPr>
            <a:spLocks noChangeArrowheads="1"/>
          </p:cNvSpPr>
          <p:nvPr/>
        </p:nvSpPr>
        <p:spPr bwMode="auto">
          <a:xfrm>
            <a:off x="10161003" y="2831068"/>
            <a:ext cx="928632" cy="928632"/>
          </a:xfrm>
          <a:custGeom>
            <a:avLst/>
            <a:gdLst>
              <a:gd name="T0" fmla="*/ 1617 w 1618"/>
              <a:gd name="T1" fmla="*/ 808 h 1618"/>
              <a:gd name="T2" fmla="*/ 1617 w 1618"/>
              <a:gd name="T3" fmla="*/ 808 h 1618"/>
              <a:gd name="T4" fmla="*/ 808 w 1618"/>
              <a:gd name="T5" fmla="*/ 1617 h 1618"/>
              <a:gd name="T6" fmla="*/ 808 w 1618"/>
              <a:gd name="T7" fmla="*/ 1617 h 1618"/>
              <a:gd name="T8" fmla="*/ 0 w 1618"/>
              <a:gd name="T9" fmla="*/ 808 h 1618"/>
              <a:gd name="T10" fmla="*/ 0 w 1618"/>
              <a:gd name="T11" fmla="*/ 808 h 1618"/>
              <a:gd name="T12" fmla="*/ 808 w 1618"/>
              <a:gd name="T13" fmla="*/ 0 h 1618"/>
              <a:gd name="T14" fmla="*/ 808 w 1618"/>
              <a:gd name="T15" fmla="*/ 0 h 1618"/>
              <a:gd name="T16" fmla="*/ 1617 w 1618"/>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8" h="1618">
                <a:moveTo>
                  <a:pt x="1617" y="808"/>
                </a:moveTo>
                <a:lnTo>
                  <a:pt x="1617" y="808"/>
                </a:lnTo>
                <a:cubicBezTo>
                  <a:pt x="1617" y="1255"/>
                  <a:pt x="1255" y="1617"/>
                  <a:pt x="808" y="1617"/>
                </a:cubicBezTo>
                <a:lnTo>
                  <a:pt x="808" y="1617"/>
                </a:lnTo>
                <a:cubicBezTo>
                  <a:pt x="362" y="1617"/>
                  <a:pt x="0" y="1255"/>
                  <a:pt x="0" y="808"/>
                </a:cubicBezTo>
                <a:lnTo>
                  <a:pt x="0" y="808"/>
                </a:lnTo>
                <a:cubicBezTo>
                  <a:pt x="0" y="362"/>
                  <a:pt x="362" y="0"/>
                  <a:pt x="808" y="0"/>
                </a:cubicBezTo>
                <a:lnTo>
                  <a:pt x="808" y="0"/>
                </a:lnTo>
                <a:cubicBezTo>
                  <a:pt x="1255" y="0"/>
                  <a:pt x="1617" y="362"/>
                  <a:pt x="1617" y="808"/>
                </a:cubicBezTo>
              </a:path>
            </a:pathLst>
          </a:custGeom>
          <a:solidFill>
            <a:srgbClr val="09465E"/>
          </a:solidFill>
          <a:ln>
            <a:noFill/>
          </a:ln>
          <a:effectLst/>
        </p:spPr>
        <p:txBody>
          <a:bodyPr wrap="none" anchor="ctr"/>
          <a:lstStyle/>
          <a:p>
            <a:endParaRPr lang="en-GB" sz="900" noProof="0" dirty="0"/>
          </a:p>
        </p:txBody>
      </p:sp>
      <p:sp>
        <p:nvSpPr>
          <p:cNvPr id="229" name="Freeform 189">
            <a:extLst>
              <a:ext uri="{FF2B5EF4-FFF2-40B4-BE49-F238E27FC236}">
                <a16:creationId xmlns:a16="http://schemas.microsoft.com/office/drawing/2014/main" id="{6AA84565-0508-742A-6C07-A801C1528B46}"/>
              </a:ext>
            </a:extLst>
          </p:cNvPr>
          <p:cNvSpPr>
            <a:spLocks noChangeArrowheads="1"/>
          </p:cNvSpPr>
          <p:nvPr/>
        </p:nvSpPr>
        <p:spPr bwMode="auto">
          <a:xfrm>
            <a:off x="10107865" y="2777930"/>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2"/>
                  <a:pt x="402" y="0"/>
                  <a:pt x="898" y="0"/>
                </a:cubicBezTo>
                <a:lnTo>
                  <a:pt x="898" y="0"/>
                </a:lnTo>
                <a:cubicBezTo>
                  <a:pt x="1395" y="0"/>
                  <a:pt x="1797" y="402"/>
                  <a:pt x="1797" y="899"/>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900" noProof="0" dirty="0"/>
          </a:p>
        </p:txBody>
      </p:sp>
      <p:sp>
        <p:nvSpPr>
          <p:cNvPr id="2" name="Text Placeholder 1">
            <a:extLst>
              <a:ext uri="{FF2B5EF4-FFF2-40B4-BE49-F238E27FC236}">
                <a16:creationId xmlns:a16="http://schemas.microsoft.com/office/drawing/2014/main" id="{9B79E74D-10B4-0AB1-734C-DF6A27F2B6EF}"/>
              </a:ext>
            </a:extLst>
          </p:cNvPr>
          <p:cNvSpPr>
            <a:spLocks noGrp="1"/>
          </p:cNvSpPr>
          <p:nvPr>
            <p:ph type="body" sz="quarter" idx="16"/>
          </p:nvPr>
        </p:nvSpPr>
        <p:spPr>
          <a:xfrm>
            <a:off x="382255" y="201982"/>
            <a:ext cx="7455800" cy="1098935"/>
          </a:xfrm>
        </p:spPr>
        <p:txBody>
          <a:bodyPr/>
          <a:lstStyle/>
          <a:p>
            <a:pPr algn="l"/>
            <a:r>
              <a:rPr lang="en-GB" noProof="0" dirty="0">
                <a:solidFill>
                  <a:srgbClr val="09465E"/>
                </a:solidFill>
              </a:rPr>
              <a:t>Politiche e piattaforme chiave per la riduzione degli sprechi alimentari </a:t>
            </a:r>
          </a:p>
        </p:txBody>
      </p:sp>
      <p:sp>
        <p:nvSpPr>
          <p:cNvPr id="54" name="CuadroTexto 553">
            <a:extLst>
              <a:ext uri="{FF2B5EF4-FFF2-40B4-BE49-F238E27FC236}">
                <a16:creationId xmlns:a16="http://schemas.microsoft.com/office/drawing/2014/main" id="{E7177F31-FB0F-C062-2796-2E480A3816C1}"/>
              </a:ext>
            </a:extLst>
          </p:cNvPr>
          <p:cNvSpPr txBox="1"/>
          <p:nvPr/>
        </p:nvSpPr>
        <p:spPr>
          <a:xfrm>
            <a:off x="2558403" y="2963338"/>
            <a:ext cx="779490" cy="646331"/>
          </a:xfrm>
          <a:prstGeom prst="rect">
            <a:avLst/>
          </a:prstGeom>
          <a:noFill/>
        </p:spPr>
        <p:txBody>
          <a:bodyPr wrap="square" rtlCol="0">
            <a:spAutoFit/>
          </a:bodyPr>
          <a:lstStyle/>
          <a:p>
            <a:pPr algn="ctr"/>
            <a:r>
              <a:rPr lang="en-GB" sz="3600" b="1" noProof="0" dirty="0">
                <a:solidFill>
                  <a:schemeClr val="bg1"/>
                </a:solidFill>
                <a:latin typeface="Calibri" panose="020F0502020204030204" pitchFamily="34" charset="0"/>
                <a:ea typeface="Lato" charset="0"/>
                <a:cs typeface="Calibri" panose="020F0502020204030204" pitchFamily="34" charset="0"/>
              </a:rPr>
              <a:t>01</a:t>
            </a:r>
          </a:p>
        </p:txBody>
      </p:sp>
      <p:sp>
        <p:nvSpPr>
          <p:cNvPr id="55" name="CuadroTexto 553">
            <a:extLst>
              <a:ext uri="{FF2B5EF4-FFF2-40B4-BE49-F238E27FC236}">
                <a16:creationId xmlns:a16="http://schemas.microsoft.com/office/drawing/2014/main" id="{77135936-0690-177D-8865-9F0B5534A4C9}"/>
              </a:ext>
            </a:extLst>
          </p:cNvPr>
          <p:cNvSpPr txBox="1"/>
          <p:nvPr/>
        </p:nvSpPr>
        <p:spPr>
          <a:xfrm>
            <a:off x="1132417" y="1742819"/>
            <a:ext cx="1883261" cy="1631216"/>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Piattaforma UE </a:t>
            </a:r>
            <a:r>
              <a:rPr lang="en-GB" sz="2000" b="1" noProof="0" dirty="0" err="1">
                <a:solidFill>
                  <a:schemeClr val="bg1"/>
                </a:solidFill>
                <a:latin typeface="Calibri" panose="020F0502020204030204" pitchFamily="34" charset="0"/>
                <a:ea typeface="Lato" charset="0"/>
                <a:cs typeface="Calibri" panose="020F0502020204030204" pitchFamily="34" charset="0"/>
              </a:rPr>
              <a:t>sulle</a:t>
            </a:r>
            <a:r>
              <a:rPr lang="en-GB" sz="2000" b="1" noProof="0" dirty="0">
                <a:solidFill>
                  <a:schemeClr val="bg1"/>
                </a:solidFill>
                <a:latin typeface="Calibri" panose="020F0502020204030204" pitchFamily="34" charset="0"/>
                <a:ea typeface="Lato" charset="0"/>
                <a:cs typeface="Calibri" panose="020F0502020204030204" pitchFamily="34" charset="0"/>
              </a:rPr>
              <a:t> </a:t>
            </a:r>
            <a:r>
              <a:rPr lang="en-GB" sz="2000" b="1" noProof="0" dirty="0" err="1">
                <a:solidFill>
                  <a:schemeClr val="bg1"/>
                </a:solidFill>
                <a:latin typeface="Calibri" panose="020F0502020204030204" pitchFamily="34" charset="0"/>
                <a:ea typeface="Lato" charset="0"/>
                <a:cs typeface="Calibri" panose="020F0502020204030204" pitchFamily="34" charset="0"/>
              </a:rPr>
              <a:t>Perdite</a:t>
            </a:r>
            <a:r>
              <a:rPr lang="en-GB" sz="2000" b="1" noProof="0" dirty="0">
                <a:solidFill>
                  <a:schemeClr val="bg1"/>
                </a:solidFill>
                <a:latin typeface="Calibri" panose="020F0502020204030204" pitchFamily="34" charset="0"/>
                <a:ea typeface="Lato" charset="0"/>
                <a:cs typeface="Calibri" panose="020F0502020204030204" pitchFamily="34" charset="0"/>
              </a:rPr>
              <a:t> e </a:t>
            </a:r>
            <a:r>
              <a:rPr lang="en-GB" sz="2000" b="1" noProof="0" dirty="0" err="1">
                <a:solidFill>
                  <a:schemeClr val="bg1"/>
                </a:solidFill>
                <a:latin typeface="Calibri" panose="020F0502020204030204" pitchFamily="34" charset="0"/>
                <a:ea typeface="Lato" charset="0"/>
                <a:cs typeface="Calibri" panose="020F0502020204030204" pitchFamily="34" charset="0"/>
              </a:rPr>
              <a:t>gli</a:t>
            </a:r>
            <a:r>
              <a:rPr lang="en-GB" sz="2000" b="1" noProof="0" dirty="0">
                <a:solidFill>
                  <a:schemeClr val="bg1"/>
                </a:solidFill>
                <a:latin typeface="Calibri" panose="020F0502020204030204" pitchFamily="34" charset="0"/>
                <a:ea typeface="Lato" charset="0"/>
                <a:cs typeface="Calibri" panose="020F0502020204030204" pitchFamily="34" charset="0"/>
              </a:rPr>
              <a:t> </a:t>
            </a:r>
            <a:r>
              <a:rPr lang="en-GB" sz="2000" b="1" noProof="0" dirty="0" err="1">
                <a:solidFill>
                  <a:schemeClr val="bg1"/>
                </a:solidFill>
                <a:latin typeface="Calibri" panose="020F0502020204030204" pitchFamily="34" charset="0"/>
                <a:ea typeface="Lato" charset="0"/>
                <a:cs typeface="Calibri" panose="020F0502020204030204" pitchFamily="34" charset="0"/>
              </a:rPr>
              <a:t>Sprechi</a:t>
            </a:r>
            <a:r>
              <a:rPr lang="en-GB" sz="2000" b="1" noProof="0" dirty="0">
                <a:solidFill>
                  <a:schemeClr val="bg1"/>
                </a:solidFill>
                <a:latin typeface="Calibri" panose="020F0502020204030204" pitchFamily="34" charset="0"/>
                <a:ea typeface="Lato" charset="0"/>
                <a:cs typeface="Calibri" panose="020F0502020204030204" pitchFamily="34" charset="0"/>
              </a:rPr>
              <a:t> </a:t>
            </a:r>
            <a:r>
              <a:rPr lang="en-GB" sz="2000" b="1" dirty="0">
                <a:solidFill>
                  <a:schemeClr val="bg1"/>
                </a:solidFill>
                <a:latin typeface="Calibri" panose="020F0502020204030204" pitchFamily="34" charset="0"/>
                <a:ea typeface="Lato" charset="0"/>
                <a:cs typeface="Calibri" panose="020F0502020204030204" pitchFamily="34" charset="0"/>
              </a:rPr>
              <a:t>A</a:t>
            </a:r>
            <a:r>
              <a:rPr lang="en-GB" sz="2000" b="1" noProof="0" dirty="0" err="1">
                <a:solidFill>
                  <a:schemeClr val="bg1"/>
                </a:solidFill>
                <a:latin typeface="Calibri" panose="020F0502020204030204" pitchFamily="34" charset="0"/>
                <a:ea typeface="Lato" charset="0"/>
                <a:cs typeface="Calibri" panose="020F0502020204030204" pitchFamily="34" charset="0"/>
              </a:rPr>
              <a:t>limentari</a:t>
            </a:r>
            <a:r>
              <a:rPr lang="en-GB" sz="2000" b="1" noProof="0" dirty="0">
                <a:solidFill>
                  <a:schemeClr val="bg1"/>
                </a:solidFill>
                <a:latin typeface="Calibri" panose="020F0502020204030204" pitchFamily="34" charset="0"/>
                <a:ea typeface="Lato" charset="0"/>
                <a:cs typeface="Calibri" panose="020F0502020204030204" pitchFamily="34" charset="0"/>
              </a:rPr>
              <a:t> (2016) </a:t>
            </a:r>
          </a:p>
        </p:txBody>
      </p:sp>
      <p:sp>
        <p:nvSpPr>
          <p:cNvPr id="56" name="CuadroTexto 553">
            <a:extLst>
              <a:ext uri="{FF2B5EF4-FFF2-40B4-BE49-F238E27FC236}">
                <a16:creationId xmlns:a16="http://schemas.microsoft.com/office/drawing/2014/main" id="{C1F53C5E-655D-3420-9628-89ECC7EE1AC3}"/>
              </a:ext>
            </a:extLst>
          </p:cNvPr>
          <p:cNvSpPr txBox="1"/>
          <p:nvPr/>
        </p:nvSpPr>
        <p:spPr>
          <a:xfrm>
            <a:off x="6277206" y="2938287"/>
            <a:ext cx="779490" cy="646331"/>
          </a:xfrm>
          <a:prstGeom prst="rect">
            <a:avLst/>
          </a:prstGeom>
          <a:noFill/>
        </p:spPr>
        <p:txBody>
          <a:bodyPr wrap="square" rtlCol="0">
            <a:spAutoFit/>
          </a:bodyPr>
          <a:lstStyle/>
          <a:p>
            <a:pPr algn="ctr"/>
            <a:r>
              <a:rPr lang="en-GB" sz="3600" b="1" noProof="0" dirty="0">
                <a:solidFill>
                  <a:schemeClr val="bg1"/>
                </a:solidFill>
                <a:latin typeface="Calibri" panose="020F0502020204030204" pitchFamily="34" charset="0"/>
                <a:ea typeface="Lato" charset="0"/>
                <a:cs typeface="Calibri" panose="020F0502020204030204" pitchFamily="34" charset="0"/>
              </a:rPr>
              <a:t>02</a:t>
            </a:r>
          </a:p>
        </p:txBody>
      </p:sp>
      <p:sp>
        <p:nvSpPr>
          <p:cNvPr id="57" name="CuadroTexto 553">
            <a:extLst>
              <a:ext uri="{FF2B5EF4-FFF2-40B4-BE49-F238E27FC236}">
                <a16:creationId xmlns:a16="http://schemas.microsoft.com/office/drawing/2014/main" id="{693B56A3-FA56-3F14-5574-927E7A82AC3F}"/>
              </a:ext>
            </a:extLst>
          </p:cNvPr>
          <p:cNvSpPr txBox="1"/>
          <p:nvPr/>
        </p:nvSpPr>
        <p:spPr>
          <a:xfrm>
            <a:off x="4972605" y="1929093"/>
            <a:ext cx="1602511" cy="1015663"/>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Strategia Farm to Fork (2020)</a:t>
            </a:r>
          </a:p>
        </p:txBody>
      </p:sp>
      <p:sp>
        <p:nvSpPr>
          <p:cNvPr id="58" name="CuadroTexto 553">
            <a:extLst>
              <a:ext uri="{FF2B5EF4-FFF2-40B4-BE49-F238E27FC236}">
                <a16:creationId xmlns:a16="http://schemas.microsoft.com/office/drawing/2014/main" id="{21A0EE6B-0412-D4BF-D79B-19EE0F84ECC7}"/>
              </a:ext>
            </a:extLst>
          </p:cNvPr>
          <p:cNvSpPr txBox="1"/>
          <p:nvPr/>
        </p:nvSpPr>
        <p:spPr>
          <a:xfrm>
            <a:off x="10263111" y="2923634"/>
            <a:ext cx="779490" cy="646331"/>
          </a:xfrm>
          <a:prstGeom prst="rect">
            <a:avLst/>
          </a:prstGeom>
          <a:noFill/>
        </p:spPr>
        <p:txBody>
          <a:bodyPr wrap="square" rtlCol="0">
            <a:spAutoFit/>
          </a:bodyPr>
          <a:lstStyle/>
          <a:p>
            <a:pPr algn="ctr"/>
            <a:r>
              <a:rPr lang="en-GB" sz="3600" b="1" noProof="0" dirty="0">
                <a:solidFill>
                  <a:schemeClr val="bg1"/>
                </a:solidFill>
                <a:latin typeface="Calibri" panose="020F0502020204030204" pitchFamily="34" charset="0"/>
                <a:ea typeface="Lato" charset="0"/>
                <a:cs typeface="Calibri" panose="020F0502020204030204" pitchFamily="34" charset="0"/>
              </a:rPr>
              <a:t>03</a:t>
            </a:r>
          </a:p>
        </p:txBody>
      </p:sp>
      <p:sp>
        <p:nvSpPr>
          <p:cNvPr id="59" name="CuadroTexto 553">
            <a:extLst>
              <a:ext uri="{FF2B5EF4-FFF2-40B4-BE49-F238E27FC236}">
                <a16:creationId xmlns:a16="http://schemas.microsoft.com/office/drawing/2014/main" id="{002AD46D-6E4A-259A-BE07-6202676EEC02}"/>
              </a:ext>
            </a:extLst>
          </p:cNvPr>
          <p:cNvSpPr txBox="1"/>
          <p:nvPr/>
        </p:nvSpPr>
        <p:spPr>
          <a:xfrm>
            <a:off x="8743885" y="1667175"/>
            <a:ext cx="2013063" cy="1631216"/>
          </a:xfrm>
          <a:prstGeom prst="rect">
            <a:avLst/>
          </a:prstGeom>
          <a:noFill/>
        </p:spPr>
        <p:txBody>
          <a:bodyPr wrap="square" rtlCol="0">
            <a:spAutoFit/>
          </a:bodyPr>
          <a:lstStyle/>
          <a:p>
            <a:pPr algn="ctr"/>
            <a:r>
              <a:rPr lang="en-GB" sz="2000" b="1" noProof="0" dirty="0">
                <a:solidFill>
                  <a:schemeClr val="bg1"/>
                </a:solidFill>
                <a:latin typeface="Calibri" panose="020F0502020204030204" pitchFamily="34" charset="0"/>
                <a:ea typeface="Lato" charset="0"/>
                <a:cs typeface="Calibri" panose="020F0502020204030204" pitchFamily="34" charset="0"/>
              </a:rPr>
              <a:t>Regolamento (CE) n. 852/2004 del Consiglio </a:t>
            </a:r>
            <a:r>
              <a:rPr lang="en-GB" sz="2000" b="1" noProof="0" dirty="0" err="1">
                <a:solidFill>
                  <a:schemeClr val="bg1"/>
                </a:solidFill>
                <a:latin typeface="Calibri" panose="020F0502020204030204" pitchFamily="34" charset="0"/>
                <a:ea typeface="Lato" charset="0"/>
                <a:cs typeface="Calibri" panose="020F0502020204030204" pitchFamily="34" charset="0"/>
              </a:rPr>
              <a:t>sull’Igiene</a:t>
            </a:r>
            <a:r>
              <a:rPr lang="en-GB" sz="2000" b="1" noProof="0" dirty="0">
                <a:solidFill>
                  <a:schemeClr val="bg1"/>
                </a:solidFill>
                <a:latin typeface="Calibri" panose="020F0502020204030204" pitchFamily="34" charset="0"/>
                <a:ea typeface="Lato" charset="0"/>
                <a:cs typeface="Calibri" panose="020F0502020204030204" pitchFamily="34" charset="0"/>
              </a:rPr>
              <a:t> </a:t>
            </a:r>
            <a:r>
              <a:rPr lang="en-GB" sz="2000" b="1" noProof="0" dirty="0" err="1">
                <a:solidFill>
                  <a:schemeClr val="bg1"/>
                </a:solidFill>
                <a:latin typeface="Calibri" panose="020F0502020204030204" pitchFamily="34" charset="0"/>
                <a:ea typeface="Lato" charset="0"/>
                <a:cs typeface="Calibri" panose="020F0502020204030204" pitchFamily="34" charset="0"/>
              </a:rPr>
              <a:t>degli</a:t>
            </a:r>
            <a:r>
              <a:rPr lang="en-GB" sz="2000" b="1" noProof="0" dirty="0">
                <a:solidFill>
                  <a:schemeClr val="bg1"/>
                </a:solidFill>
                <a:latin typeface="Calibri" panose="020F0502020204030204" pitchFamily="34" charset="0"/>
                <a:ea typeface="Lato" charset="0"/>
                <a:cs typeface="Calibri" panose="020F0502020204030204" pitchFamily="34" charset="0"/>
              </a:rPr>
              <a:t> Alimenti</a:t>
            </a:r>
          </a:p>
        </p:txBody>
      </p:sp>
      <p:sp>
        <p:nvSpPr>
          <p:cNvPr id="61" name="Text Placeholder 2">
            <a:extLst>
              <a:ext uri="{FF2B5EF4-FFF2-40B4-BE49-F238E27FC236}">
                <a16:creationId xmlns:a16="http://schemas.microsoft.com/office/drawing/2014/main" id="{3362B193-4C64-F2B5-3D9A-93C173BA56B5}"/>
              </a:ext>
            </a:extLst>
          </p:cNvPr>
          <p:cNvSpPr txBox="1">
            <a:spLocks/>
          </p:cNvSpPr>
          <p:nvPr/>
        </p:nvSpPr>
        <p:spPr>
          <a:xfrm>
            <a:off x="408184" y="3856546"/>
            <a:ext cx="3276801" cy="210201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000" noProof="0" dirty="0">
                <a:solidFill>
                  <a:srgbClr val="09465E"/>
                </a:solidFill>
              </a:rPr>
              <a:t>Un'iniziativa multi-stakeholder per sostenere la collaborazione, condividere le migliori pratiche e sviluppare misure per ridurre gli sprechi alimentari lungo la catena di approvvigionamento. </a:t>
            </a:r>
            <a:r>
              <a:rPr lang="en-GB" sz="2000" noProof="0" dirty="0">
                <a:solidFill>
                  <a:srgbClr val="09465E"/>
                </a:solidFill>
                <a:hlinkClick r:id="rId3"/>
              </a:rPr>
              <a:t>(Per saperne di più)</a:t>
            </a:r>
            <a:endParaRPr lang="en-GB" sz="2000" noProof="0" dirty="0">
              <a:solidFill>
                <a:srgbClr val="09465E"/>
              </a:solidFill>
            </a:endParaRPr>
          </a:p>
        </p:txBody>
      </p:sp>
      <p:sp>
        <p:nvSpPr>
          <p:cNvPr id="62" name="Text Placeholder 2">
            <a:extLst>
              <a:ext uri="{FF2B5EF4-FFF2-40B4-BE49-F238E27FC236}">
                <a16:creationId xmlns:a16="http://schemas.microsoft.com/office/drawing/2014/main" id="{C1362386-AE5D-594B-EABB-9B40BBA29EBF}"/>
              </a:ext>
            </a:extLst>
          </p:cNvPr>
          <p:cNvSpPr txBox="1">
            <a:spLocks/>
          </p:cNvSpPr>
          <p:nvPr/>
        </p:nvSpPr>
        <p:spPr>
          <a:xfrm>
            <a:off x="3994038" y="3856546"/>
            <a:ext cx="4090468" cy="262515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000" noProof="0" dirty="0">
                <a:solidFill>
                  <a:srgbClr val="09465E"/>
                </a:solidFill>
              </a:rPr>
              <a:t>Parte del Green Deal europeo, questa strategia mira a rendere i sistemi alimentari equi, sani e rispettosi dell'ambiente, con l'impegno di dimezzare i rifiuti alimentari entro il 2030. </a:t>
            </a:r>
            <a:r>
              <a:rPr lang="en-GB" sz="2000" noProof="0" dirty="0">
                <a:solidFill>
                  <a:srgbClr val="09465E"/>
                </a:solidFill>
                <a:hlinkClick r:id="rId4"/>
              </a:rPr>
              <a:t>(Per saperne di più)</a:t>
            </a:r>
            <a:endParaRPr lang="en-GB" sz="2000" noProof="0" dirty="0">
              <a:solidFill>
                <a:srgbClr val="09465E"/>
              </a:solidFill>
            </a:endParaRPr>
          </a:p>
          <a:p>
            <a:pPr marL="0" indent="0" algn="ctr">
              <a:buNone/>
            </a:pPr>
            <a:r>
              <a:rPr lang="en-GB" sz="2000" noProof="0" dirty="0">
                <a:solidFill>
                  <a:srgbClr val="09465E"/>
                </a:solidFill>
              </a:rPr>
              <a:t>GUARDA </a:t>
            </a:r>
            <a:r>
              <a:rPr lang="en-GB" sz="1400" dirty="0">
                <a:hlinkClick r:id="rId5"/>
              </a:rPr>
              <a:t>- Il lato commerciale del Farm to Fork: come possono le aziende contribuire a creare sistemi alimentari veramente sostenibili?</a:t>
            </a:r>
            <a:endParaRPr lang="en-GB" sz="2000" noProof="0" dirty="0">
              <a:solidFill>
                <a:srgbClr val="09465E"/>
              </a:solidFill>
            </a:endParaRPr>
          </a:p>
        </p:txBody>
      </p:sp>
      <p:sp>
        <p:nvSpPr>
          <p:cNvPr id="63" name="Text Placeholder 2">
            <a:extLst>
              <a:ext uri="{FF2B5EF4-FFF2-40B4-BE49-F238E27FC236}">
                <a16:creationId xmlns:a16="http://schemas.microsoft.com/office/drawing/2014/main" id="{6522EDF2-9965-3A70-4D3B-306E09868EC2}"/>
              </a:ext>
            </a:extLst>
          </p:cNvPr>
          <p:cNvSpPr txBox="1">
            <a:spLocks/>
          </p:cNvSpPr>
          <p:nvPr/>
        </p:nvSpPr>
        <p:spPr>
          <a:xfrm>
            <a:off x="8560818" y="3843266"/>
            <a:ext cx="2663988" cy="215559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2000" noProof="0" dirty="0">
                <a:solidFill>
                  <a:srgbClr val="09465E"/>
                </a:solidFill>
              </a:rPr>
              <a:t>Stabilisce gli standard di sicurezza alimentare e promuove la donazione di cibo e l'utilizzo delle eccedenze alimentari per evitare gli sprechi. </a:t>
            </a:r>
            <a:r>
              <a:rPr lang="en-GB" sz="2000" noProof="0" dirty="0">
                <a:solidFill>
                  <a:srgbClr val="09465E"/>
                </a:solidFill>
                <a:hlinkClick r:id="rId6"/>
              </a:rPr>
              <a:t>(Per saperne di più)</a:t>
            </a:r>
            <a:endParaRPr lang="en-GB" sz="2000" noProof="0" dirty="0">
              <a:solidFill>
                <a:srgbClr val="09465E"/>
              </a:solidFill>
            </a:endParaRPr>
          </a:p>
        </p:txBody>
      </p:sp>
      <p:pic>
        <p:nvPicPr>
          <p:cNvPr id="4" name="Obraz 3" descr="Obraz zawierający zrzut ekranu, logo, Grafika, symbol&#10;&#10;Zawartość wygenerowana przez sztuczną inteligencję może być niepoprawna.">
            <a:extLst>
              <a:ext uri="{FF2B5EF4-FFF2-40B4-BE49-F238E27FC236}">
                <a16:creationId xmlns:a16="http://schemas.microsoft.com/office/drawing/2014/main" id="{2B4920F8-B13F-A593-5514-BF9BAB560C3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68724" y="68966"/>
            <a:ext cx="3099728" cy="1117746"/>
          </a:xfrm>
          <a:prstGeom prst="rect">
            <a:avLst/>
          </a:prstGeom>
        </p:spPr>
      </p:pic>
      <p:grpSp>
        <p:nvGrpSpPr>
          <p:cNvPr id="3" name="Graphic 4">
            <a:extLst>
              <a:ext uri="{FF2B5EF4-FFF2-40B4-BE49-F238E27FC236}">
                <a16:creationId xmlns:a16="http://schemas.microsoft.com/office/drawing/2014/main" id="{871778FF-6D6E-2404-AB93-A4E0EF2EE38E}"/>
              </a:ext>
            </a:extLst>
          </p:cNvPr>
          <p:cNvGrpSpPr/>
          <p:nvPr/>
        </p:nvGrpSpPr>
        <p:grpSpPr>
          <a:xfrm rot="19582332">
            <a:off x="8020380" y="5814368"/>
            <a:ext cx="403667" cy="780438"/>
            <a:chOff x="9129274" y="2719113"/>
            <a:chExt cx="717139" cy="1386497"/>
          </a:xfrm>
          <a:solidFill>
            <a:srgbClr val="09465E"/>
          </a:solidFill>
        </p:grpSpPr>
        <p:grpSp>
          <p:nvGrpSpPr>
            <p:cNvPr id="5" name="Graphic 4">
              <a:extLst>
                <a:ext uri="{FF2B5EF4-FFF2-40B4-BE49-F238E27FC236}">
                  <a16:creationId xmlns:a16="http://schemas.microsoft.com/office/drawing/2014/main" id="{C78560E9-D492-A2AA-98CD-BB0485B37E77}"/>
                </a:ext>
              </a:extLst>
            </p:cNvPr>
            <p:cNvGrpSpPr/>
            <p:nvPr/>
          </p:nvGrpSpPr>
          <p:grpSpPr>
            <a:xfrm>
              <a:off x="9159507" y="2719113"/>
              <a:ext cx="446280" cy="440141"/>
              <a:chOff x="9159507" y="2719113"/>
              <a:chExt cx="446280" cy="440141"/>
            </a:xfrm>
            <a:grpFill/>
          </p:grpSpPr>
          <p:sp>
            <p:nvSpPr>
              <p:cNvPr id="14" name="Freeform 57">
                <a:extLst>
                  <a:ext uri="{FF2B5EF4-FFF2-40B4-BE49-F238E27FC236}">
                    <a16:creationId xmlns:a16="http://schemas.microsoft.com/office/drawing/2014/main" id="{7382B14D-6AFF-FC5D-87FB-B6A309F3A08D}"/>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5" name="Freeform 58">
                <a:extLst>
                  <a:ext uri="{FF2B5EF4-FFF2-40B4-BE49-F238E27FC236}">
                    <a16:creationId xmlns:a16="http://schemas.microsoft.com/office/drawing/2014/main" id="{98D960BA-AA34-1679-D5FD-DA1E87E9B86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 name="Graphic 4">
              <a:extLst>
                <a:ext uri="{FF2B5EF4-FFF2-40B4-BE49-F238E27FC236}">
                  <a16:creationId xmlns:a16="http://schemas.microsoft.com/office/drawing/2014/main" id="{34048336-13EE-71E3-0B99-5A3AD4742AE8}"/>
                </a:ext>
              </a:extLst>
            </p:cNvPr>
            <p:cNvGrpSpPr/>
            <p:nvPr/>
          </p:nvGrpSpPr>
          <p:grpSpPr>
            <a:xfrm>
              <a:off x="9129274" y="2893887"/>
              <a:ext cx="717139" cy="1211724"/>
              <a:chOff x="9129274" y="2893887"/>
              <a:chExt cx="717139" cy="1211724"/>
            </a:xfrm>
            <a:grpFill/>
          </p:grpSpPr>
          <p:sp>
            <p:nvSpPr>
              <p:cNvPr id="7" name="Freeform 50">
                <a:extLst>
                  <a:ext uri="{FF2B5EF4-FFF2-40B4-BE49-F238E27FC236}">
                    <a16:creationId xmlns:a16="http://schemas.microsoft.com/office/drawing/2014/main" id="{237F1BF9-18C0-0A2D-413F-45A627BA1FA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8" name="Freeform 51">
                <a:extLst>
                  <a:ext uri="{FF2B5EF4-FFF2-40B4-BE49-F238E27FC236}">
                    <a16:creationId xmlns:a16="http://schemas.microsoft.com/office/drawing/2014/main" id="{8579FE70-8555-46B0-7FBF-63479BFECBC0}"/>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9" name="Freeform 52">
                <a:extLst>
                  <a:ext uri="{FF2B5EF4-FFF2-40B4-BE49-F238E27FC236}">
                    <a16:creationId xmlns:a16="http://schemas.microsoft.com/office/drawing/2014/main" id="{CE17203E-4A46-0F99-A50D-2C3951E05DC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0" name="Freeform 53">
                <a:extLst>
                  <a:ext uri="{FF2B5EF4-FFF2-40B4-BE49-F238E27FC236}">
                    <a16:creationId xmlns:a16="http://schemas.microsoft.com/office/drawing/2014/main" id="{1747E326-4117-9B59-5387-41C14BEC557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1" name="Freeform 54">
                <a:extLst>
                  <a:ext uri="{FF2B5EF4-FFF2-40B4-BE49-F238E27FC236}">
                    <a16:creationId xmlns:a16="http://schemas.microsoft.com/office/drawing/2014/main" id="{1039D815-1DE5-A58B-A4EE-AAB536B3C13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2" name="Freeform 55">
                <a:extLst>
                  <a:ext uri="{FF2B5EF4-FFF2-40B4-BE49-F238E27FC236}">
                    <a16:creationId xmlns:a16="http://schemas.microsoft.com/office/drawing/2014/main" id="{04C49513-165E-51E3-706B-279904FB2B6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3" name="Freeform 56">
                <a:extLst>
                  <a:ext uri="{FF2B5EF4-FFF2-40B4-BE49-F238E27FC236}">
                    <a16:creationId xmlns:a16="http://schemas.microsoft.com/office/drawing/2014/main" id="{9AC28E72-1265-326F-37B3-07539274F4F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994899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obrazu 5" descr="Obraz zawierający woda, kropla, Bańka, Płyn&#10;&#10;Zawartość wygenerowana przez sztuczną inteligencję może być niepoprawna.">
            <a:extLst>
              <a:ext uri="{FF2B5EF4-FFF2-40B4-BE49-F238E27FC236}">
                <a16:creationId xmlns:a16="http://schemas.microsoft.com/office/drawing/2014/main" id="{9CE5BCC7-2D2A-0D43-377F-87A51CCA1FB3}"/>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noProof="0" dirty="0"/>
          </a:p>
        </p:txBody>
      </p:sp>
      <p:sp>
        <p:nvSpPr>
          <p:cNvPr id="13" name="TextBox 12">
            <a:extLst>
              <a:ext uri="{FF2B5EF4-FFF2-40B4-BE49-F238E27FC236}">
                <a16:creationId xmlns:a16="http://schemas.microsoft.com/office/drawing/2014/main" id="{3875B9C3-7921-364B-95C1-7200313E6D07}"/>
              </a:ext>
            </a:extLst>
          </p:cNvPr>
          <p:cNvSpPr txBox="1"/>
          <p:nvPr/>
        </p:nvSpPr>
        <p:spPr>
          <a:xfrm>
            <a:off x="799128" y="5023538"/>
            <a:ext cx="10203652" cy="1015663"/>
          </a:xfrm>
          <a:prstGeom prst="rect">
            <a:avLst/>
          </a:prstGeom>
          <a:noFill/>
        </p:spPr>
        <p:txBody>
          <a:bodyPr wrap="square" rtlCol="0">
            <a:spAutoFit/>
          </a:bodyPr>
          <a:lstStyle/>
          <a:p>
            <a:pPr algn="ctr"/>
            <a:r>
              <a:rPr lang="en-GB" sz="2000" b="1" spc="162" noProof="0" dirty="0">
                <a:solidFill>
                  <a:schemeClr val="bg1"/>
                </a:solidFill>
                <a:latin typeface="Calibri" panose="020F0502020204030204" pitchFamily="34" charset="0"/>
                <a:cs typeface="Calibri" panose="020F0502020204030204" pitchFamily="34" charset="0"/>
              </a:rPr>
              <a:t>"SPRECANDO MENO CIBO, POSSIAMO COMBATTERE IL CAMBIAMENTO CLIMATICO". </a:t>
            </a:r>
          </a:p>
          <a:p>
            <a:pPr algn="ctr"/>
            <a:r>
              <a:rPr lang="en-GB" sz="2000" b="1" spc="162" noProof="0" dirty="0">
                <a:solidFill>
                  <a:schemeClr val="bg1"/>
                </a:solidFill>
                <a:latin typeface="Calibri" panose="020F0502020204030204" pitchFamily="34" charset="0"/>
                <a:cs typeface="Calibri" panose="020F0502020204030204" pitchFamily="34" charset="0"/>
              </a:rPr>
              <a:t>- LIZ GOODWIN</a:t>
            </a:r>
            <a:endParaRPr lang="en-GB" sz="2000" spc="162" noProof="0" dirty="0">
              <a:solidFill>
                <a:schemeClr val="bg1"/>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A7826031-DB6B-A7A7-456B-9C651C381CB4}"/>
              </a:ext>
            </a:extLst>
          </p:cNvPr>
          <p:cNvGrpSpPr/>
          <p:nvPr/>
        </p:nvGrpSpPr>
        <p:grpSpPr>
          <a:xfrm>
            <a:off x="5323113" y="392865"/>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GB" noProof="0" dirty="0"/>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GB" noProof="0" dirty="0"/>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GB" noProof="0" dirty="0"/>
          </a:p>
        </p:txBody>
      </p:sp>
    </p:spTree>
    <p:extLst>
      <p:ext uri="{BB962C8B-B14F-4D97-AF65-F5344CB8AC3E}">
        <p14:creationId xmlns:p14="http://schemas.microsoft.com/office/powerpoint/2010/main" val="903574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73EE3-2E3A-9B89-A7B4-92116589919E}"/>
            </a:ext>
          </a:extLst>
        </p:cNvPr>
        <p:cNvGrpSpPr/>
        <p:nvPr/>
      </p:nvGrpSpPr>
      <p:grpSpPr>
        <a:xfrm>
          <a:off x="0" y="0"/>
          <a:ext cx="0" cy="0"/>
          <a:chOff x="0" y="0"/>
          <a:chExt cx="0" cy="0"/>
        </a:xfrm>
      </p:grpSpPr>
      <p:pic>
        <p:nvPicPr>
          <p:cNvPr id="16" name="Symbol zastępczy obrazu 15" descr="Obraz zawierający ubrania, osoba, Ludzka twarz, uśmiech&#10;&#10;Zawartość wygenerowana przez sztuczną inteligencję może być niepoprawna.">
            <a:extLst>
              <a:ext uri="{FF2B5EF4-FFF2-40B4-BE49-F238E27FC236}">
                <a16:creationId xmlns:a16="http://schemas.microsoft.com/office/drawing/2014/main" id="{C6018DE0-209A-1D67-D38F-713D070D025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5" name="Text Placeholder 4">
            <a:extLst>
              <a:ext uri="{FF2B5EF4-FFF2-40B4-BE49-F238E27FC236}">
                <a16:creationId xmlns:a16="http://schemas.microsoft.com/office/drawing/2014/main" id="{B2778ADA-EA89-FF03-20A4-C45FFCADE4C8}"/>
              </a:ext>
            </a:extLst>
          </p:cNvPr>
          <p:cNvSpPr>
            <a:spLocks noGrp="1"/>
          </p:cNvSpPr>
          <p:nvPr>
            <p:ph type="body" sz="quarter" idx="17"/>
          </p:nvPr>
        </p:nvSpPr>
        <p:spPr>
          <a:xfrm>
            <a:off x="6913514" y="439689"/>
            <a:ext cx="2066906" cy="582221"/>
          </a:xfrm>
        </p:spPr>
        <p:txBody>
          <a:bodyPr/>
          <a:lstStyle/>
          <a:p>
            <a:r>
              <a:rPr lang="en-GB" noProof="0" dirty="0"/>
              <a:t>02</a:t>
            </a:r>
          </a:p>
        </p:txBody>
      </p:sp>
      <p:sp>
        <p:nvSpPr>
          <p:cNvPr id="14" name="Rectangle 13">
            <a:extLst>
              <a:ext uri="{FF2B5EF4-FFF2-40B4-BE49-F238E27FC236}">
                <a16:creationId xmlns:a16="http://schemas.microsoft.com/office/drawing/2014/main" id="{EA06EDE0-42A7-FF64-13B1-D656187DAD39}"/>
              </a:ext>
            </a:extLst>
          </p:cNvPr>
          <p:cNvSpPr/>
          <p:nvPr/>
        </p:nvSpPr>
        <p:spPr>
          <a:xfrm>
            <a:off x="5342966" y="3137889"/>
            <a:ext cx="5384302" cy="1050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spc="324" noProof="0" dirty="0">
                <a:solidFill>
                  <a:srgbClr val="60BA47"/>
                </a:solidFill>
                <a:latin typeface="Calibri" panose="020F0502020204030204" pitchFamily="34" charset="0"/>
                <a:cs typeface="Calibri" panose="020F0502020204030204" pitchFamily="34" charset="0"/>
              </a:rPr>
              <a:t>POLITICHE E OBIETTIVI NAZIONALI</a:t>
            </a:r>
          </a:p>
        </p:txBody>
      </p:sp>
    </p:spTree>
    <p:extLst>
      <p:ext uri="{BB962C8B-B14F-4D97-AF65-F5344CB8AC3E}">
        <p14:creationId xmlns:p14="http://schemas.microsoft.com/office/powerpoint/2010/main" val="272746843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F947AC497626534B880599881CCBB6C8" ma:contentTypeVersion="15" ma:contentTypeDescription="Creare un nuovo documento." ma:contentTypeScope="" ma:versionID="47d4d1bfca8721598fafcab86a7239f9">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63d959d78decec17132a4f1975762e02"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Tag immagine"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B66198-F233-4876-887A-428BD0D4A84F}">
  <ds:schemaRefs>
    <ds:schemaRef ds:uri="http://schemas.microsoft.com/office/2006/metadata/properties"/>
    <ds:schemaRef ds:uri="http://schemas.microsoft.com/office/infopath/2007/PartnerControls"/>
    <ds:schemaRef ds:uri="d7a7d2cd-df7e-4745-bde0-17e5b7a43ab2"/>
    <ds:schemaRef ds:uri="c90da0c0-d638-440e-806c-9eaade8987c8"/>
  </ds:schemaRefs>
</ds:datastoreItem>
</file>

<file path=customXml/itemProps2.xml><?xml version="1.0" encoding="utf-8"?>
<ds:datastoreItem xmlns:ds="http://schemas.openxmlformats.org/officeDocument/2006/customXml" ds:itemID="{F4C932F8-DA19-48A9-B572-C76D1E44E370}">
  <ds:schemaRefs>
    <ds:schemaRef ds:uri="http://schemas.microsoft.com/sharepoint/v3/contenttype/forms"/>
  </ds:schemaRefs>
</ds:datastoreItem>
</file>

<file path=customXml/itemProps3.xml><?xml version="1.0" encoding="utf-8"?>
<ds:datastoreItem xmlns:ds="http://schemas.openxmlformats.org/officeDocument/2006/customXml" ds:itemID="{F32E482E-23DE-445C-89DF-580844998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3011</TotalTime>
  <Words>2830</Words>
  <Application>Microsoft Office PowerPoint</Application>
  <PresentationFormat>Widescreen</PresentationFormat>
  <Paragraphs>202</Paragraphs>
  <Slides>32</Slides>
  <Notes>23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Montserrat</vt:lpstr>
      <vt:lpstr>Montserrat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docId:0486274823AF3005D102203FB67E97F4</cp:keywords>
  <cp:lastModifiedBy>Paula Whyte ( Momentum Consulting )</cp:lastModifiedBy>
  <cp:revision>250</cp:revision>
  <dcterms:created xsi:type="dcterms:W3CDTF">2020-10-14T13:32:04Z</dcterms:created>
  <dcterms:modified xsi:type="dcterms:W3CDTF">2025-07-08T06:22:04Z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