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9"/>
  </p:notesMasterIdLst>
  <p:sldIdLst>
    <p:sldId id="4345" r:id="rId5"/>
    <p:sldId id="4437" r:id="rId6"/>
    <p:sldId id="4352" r:id="rId7"/>
    <p:sldId id="4420" r:id="rId8"/>
    <p:sldId id="4422" r:id="rId9"/>
    <p:sldId id="4423" r:id="rId10"/>
    <p:sldId id="4430" r:id="rId11"/>
    <p:sldId id="4431" r:id="rId12"/>
    <p:sldId id="4438" r:id="rId13"/>
    <p:sldId id="4366" r:id="rId14"/>
    <p:sldId id="4417" r:id="rId15"/>
    <p:sldId id="4418" r:id="rId16"/>
    <p:sldId id="4368" r:id="rId17"/>
    <p:sldId id="4421" r:id="rId18"/>
    <p:sldId id="4432" r:id="rId19"/>
    <p:sldId id="4371" r:id="rId20"/>
    <p:sldId id="4372" r:id="rId21"/>
    <p:sldId id="4433" r:id="rId22"/>
    <p:sldId id="4373" r:id="rId23"/>
    <p:sldId id="4439" r:id="rId24"/>
    <p:sldId id="4419" r:id="rId25"/>
    <p:sldId id="4379" r:id="rId26"/>
    <p:sldId id="4440" r:id="rId27"/>
    <p:sldId id="4377" r:id="rId28"/>
    <p:sldId id="4383" r:id="rId29"/>
    <p:sldId id="4434" r:id="rId30"/>
    <p:sldId id="4380" r:id="rId31"/>
    <p:sldId id="4435" r:id="rId32"/>
    <p:sldId id="4441" r:id="rId33"/>
    <p:sldId id="4384" r:id="rId34"/>
    <p:sldId id="4436" r:id="rId35"/>
    <p:sldId id="4385" r:id="rId36"/>
    <p:sldId id="4340" r:id="rId37"/>
    <p:sldId id="4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1853C1"/>
    <a:srgbClr val="ED7D31"/>
    <a:srgbClr val="E25684"/>
    <a:srgbClr val="E79419"/>
    <a:srgbClr val="F26650"/>
    <a:srgbClr val="2094D2"/>
    <a:srgbClr val="3CB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435E6-FF5D-0CCF-AB8D-117C25F47793}" v="15" dt="2025-07-08T08:21:26.865"/>
    <p1510:client id="{9960DF57-2F4F-F0A3-DA8B-0A0ABB5C6475}" v="20" dt="2025-07-08T07:33:26.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8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per la traduzione: https://www.canva.com/design/DAGhD2zpUkc/zqhQ1GbFNHUPj8Qa-ac29g/edit?utm_content=DAGhD2zpUkc&amp;utm_campaign=designshare&amp;utm_medium=link2&amp;utm_source=sharebutton </a:t>
            </a:r>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51850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205E-8D44-582D-45E9-96297BC8A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C32A2-792A-7987-351C-96AD053FB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7A551-2F52-2368-AF1F-4F1A0EEE4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851DE-9E82-8F66-51EF-C2959433F3D3}"/>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72387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per la traduzione: https://www.canva.com/design/DAGhbz75hdE/5BgbMheNjpLcyN3LAMgZ8Q/edit?utm_content=DAGhbz75hdE&amp;utm_campaign=designshare&amp;utm_medium=link2&amp;utm_source=sharebutton</a:t>
            </a:r>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312892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xmlns:p14="http://schemas.microsoft.com/office/powerpoint/2010/main" xmlns:a14="http://schemas.microsoft.com/office/drawing/2010/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Link per la traduzione: https://www.canva.com/design/DAGg29kmSVA/xvPvwzMtGFtl2xdPNlbJvA/edit?utm_content=DAGg29kmSVA&amp;utm_campaign=designshare&amp;utm_medium=link2&amp;utm_source=sharebutton</a:t>
            </a:r>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61524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C09B-FDC1-7318-AD26-4845E30A2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E79EB-F7F2-7FAD-A2DD-B42192B29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40E45-7874-39DE-C3DE-8018AF3B4C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2C400-0012-9CFA-87E6-CC43FA41E9BE}"/>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408050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1998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9169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92887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EF5E3298-C822-C087-733C-78CA38F76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5941164-C053-9892-4E70-8A19D9A6BE6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57312" y="5616928"/>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654358"/>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pic>
        <p:nvPicPr>
          <p:cNvPr id="5" name="Picture 4" descr="A grey and black sign with a person in a circle&#10;&#10;AI-generated content may be incorrect.">
            <a:extLst>
              <a:ext uri="{FF2B5EF4-FFF2-40B4-BE49-F238E27FC236}">
                <a16:creationId xmlns:a16="http://schemas.microsoft.com/office/drawing/2014/main" id="{9A0E1920-CDB2-C3EC-1DE6-720CF341A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4879" y="6232481"/>
            <a:ext cx="1045326" cy="381377"/>
          </a:xfrm>
          <a:prstGeom prst="rect">
            <a:avLst/>
          </a:prstGeom>
        </p:spPr>
      </p:pic>
      <p:sp>
        <p:nvSpPr>
          <p:cNvPr id="6" name="TextBox 5">
            <a:extLst>
              <a:ext uri="{FF2B5EF4-FFF2-40B4-BE49-F238E27FC236}">
                <a16:creationId xmlns:a16="http://schemas.microsoft.com/office/drawing/2014/main" id="{51EF2067-CAAF-51E1-B198-4B13C0C68B51}"/>
              </a:ext>
            </a:extLst>
          </p:cNvPr>
          <p:cNvSpPr txBox="1"/>
          <p:nvPr userDrawn="1"/>
        </p:nvSpPr>
        <p:spPr>
          <a:xfrm>
            <a:off x="4357312" y="6194751"/>
            <a:ext cx="7016293" cy="484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850">
                <a:solidFill>
                  <a:srgbClr val="0B3A5B"/>
                </a:solidFill>
              </a:rPr>
              <a:t>This license enables </a:t>
            </a:r>
            <a:r>
              <a:rPr lang="en-IE" sz="850" err="1">
                <a:solidFill>
                  <a:srgbClr val="0B3A5B"/>
                </a:solidFill>
              </a:rPr>
              <a:t>reusers</a:t>
            </a:r>
            <a:r>
              <a:rPr lang="en-IE" sz="850">
                <a:solidFill>
                  <a:srgbClr val="0B3A5B"/>
                </a:solidFill>
              </a:rPr>
              <a:t> to distribute, remix, adapt, and build upon the material in any medium or format, so long as </a:t>
            </a:r>
            <a:r>
              <a:rPr lang="en-US" sz="850">
                <a:solidFill>
                  <a:srgbClr val="0B3A5B"/>
                </a:solidFill>
              </a:rPr>
              <a:t>attribution is given to the creator. The license allows for commercial use. CC BY includes the following elements:</a:t>
            </a:r>
          </a:p>
          <a:p>
            <a:pPr algn="just"/>
            <a:r>
              <a:rPr lang="en-US" sz="850">
                <a:solidFill>
                  <a:srgbClr val="0B3A5B"/>
                </a:solidFill>
              </a:rPr>
              <a:t>BY: credit must be given to the creator.</a:t>
            </a:r>
            <a:endParaRPr lang="en-US" sz="85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906" r:id="rId18"/>
    <p:sldLayoutId id="214748390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adriansanchez.es/como-realizar-un-buen-plan-de-marketing-analisis-y-diagnostic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RIt1P4Nfi8" TargetMode="External"/><Relationship Id="rId2" Type="http://schemas.openxmlformats.org/officeDocument/2006/relationships/slideLayout" Target="../slideLayouts/slideLayout15.xml"/><Relationship Id="rId1" Type="http://schemas.openxmlformats.org/officeDocument/2006/relationships/video" Target="https://www.youtube.com/embed/5RIt1P4Nfi8?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6_Izo-_TsQ?feature=shared" TargetMode="External"/><Relationship Id="rId2" Type="http://schemas.openxmlformats.org/officeDocument/2006/relationships/slideLayout" Target="../slideLayouts/slideLayout15.xml"/><Relationship Id="rId1" Type="http://schemas.openxmlformats.org/officeDocument/2006/relationships/video" Target="https://www.youtube.com/embed/x6_Izo-_TsQ?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spintadigital.com/blog/brand-storytelling-how-to-use-stories-to-build-a-strong-brand-narrativ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obe.com/ie/creativecloud.html?mv=search&amp;mv=search&amp;mv2=paidsearch&amp;sdid=D8F91K7Y&amp;ef_id=EAIaIQobChMImqO327nujAMVI6mDBx0Q0QQGEAAYASAAEgKZYvD_BwE:G:s&amp;s_kwcid=AL!3085!3!441704130886!e!!g!!adobe%20creative%20cloud!1423511162!56665084540&amp;gad_source=1&amp;gbraid=0AAAAADraYsKIhjIpE2QXd7gWCFyinGFMA&amp;gclid=EAIaIQobChMImqO327nujAMVI6mDBx0Q0QQGEAAYASAAEgKZYvD_BwE" TargetMode="External"/><Relationship Id="rId2" Type="http://schemas.openxmlformats.org/officeDocument/2006/relationships/hyperlink" Target="https://www.canva.com/" TargetMode="External"/><Relationship Id="rId1" Type="http://schemas.openxmlformats.org/officeDocument/2006/relationships/slideLayout" Target="../slideLayouts/slideLayout11.xml"/><Relationship Id="rId5" Type="http://schemas.openxmlformats.org/officeDocument/2006/relationships/hyperlink" Target="https://buffer.com/" TargetMode="External"/><Relationship Id="rId4" Type="http://schemas.openxmlformats.org/officeDocument/2006/relationships/hyperlink" Target="https://mailchimp.com/landers/email-marketing-platform/?igaag=171364297122&amp;igacm=21858887940&amp;igacr=719590808135&amp;igakw=mailchimp&amp;igamt=e&amp;igant=g&amp;ds_c=DEPT_AOC_Google_Search_UKI_EN_Brand_Acquire_Omega_Manual_UKI&amp;ds_kids=p81005657756&amp;ds_a_lid=kwd-2285511033&amp;ds_cid=71700000120287839&amp;ds_agid=58700008803986423&amp;gad_source=1&amp;gbraid=0AAAAADh1Fp0BPrXEl2X7jJfsHYJEvVWkv&amp;gclid=EAIaIQobChMIlNzR-bnujAMVxFORBR1JzzLaEAAYASAAEgLWK_D_BwE&amp;gclsrc=aw.ds&amp;currency=EU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www.rawpixel.com/search/greenhouse%20gas%20emission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80/09669582.2024.2427015"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2" Type="http://schemas.openxmlformats.org/officeDocument/2006/relationships/hyperlink" Target="https://delikatetxe.eus/es/" TargetMode="Externa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orangefiber.it/" TargetMode="External"/><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hyperlink" Target="https://waste2worth.eu/good-practice-compendiu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2" Type="http://schemas.openxmlformats.org/officeDocument/2006/relationships/hyperlink" Target="https://food.cloud/" TargetMode="Externa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andfonline.com/doi/full/10.1080/10454446.2017.1244792" TargetMode="External"/><Relationship Id="rId1" Type="http://schemas.openxmlformats.org/officeDocument/2006/relationships/slideLayout" Target="../slideLayouts/slideLayout10.xml"/><Relationship Id="rId5" Type="http://schemas.openxmlformats.org/officeDocument/2006/relationships/hyperlink" Target="https://creativecommons.org/licenses/by-nc-nd/3.0/" TargetMode="External"/><Relationship Id="rId4" Type="http://schemas.openxmlformats.org/officeDocument/2006/relationships/hyperlink" Target="https://juandomingoanton.com/ryanair-publicidad-realis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harvardbusiness.org/the-science-behind-the-art-of-storytell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ctangular speech bubble with white hearts">
            <a:extLst>
              <a:ext uri="{FF2B5EF4-FFF2-40B4-BE49-F238E27FC236}">
                <a16:creationId xmlns:a16="http://schemas.microsoft.com/office/drawing/2014/main" id="{15F17992-CF02-446E-926E-6A59948C47E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4370"/>
          <a:stretch>
            <a:fillRect/>
          </a:stretch>
        </p:blipFill>
        <p:spPr>
          <a:xfrm>
            <a:off x="0" y="2271713"/>
            <a:ext cx="12192000" cy="3589993"/>
          </a:xfrm>
          <a:solidFill>
            <a:srgbClr val="1853C1"/>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4193308" cy="14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800973" cy="1200329"/>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MARKETING &amp; STORYTELLING</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860527"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MODULO 10</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18" name="Picture Placeholder 17" descr="A close-up of a person writing on a piece of paper&#10;&#10;AI-generated content may be incorrect.">
            <a:extLst>
              <a:ext uri="{FF2B5EF4-FFF2-40B4-BE49-F238E27FC236}">
                <a16:creationId xmlns:a16="http://schemas.microsoft.com/office/drawing/2014/main" id="{3ADA948E-E715-230C-B466-7BA49C4867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0" y="2573659"/>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6029531" y="3561190"/>
            <a:ext cx="5168737" cy="175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6208399" y="3561190"/>
            <a:ext cx="4989869" cy="1754326"/>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INTEGRARE LA NARRAZIONE NEL MARKETING</a:t>
            </a:r>
          </a:p>
        </p:txBody>
      </p:sp>
    </p:spTree>
    <p:extLst>
      <p:ext uri="{BB962C8B-B14F-4D97-AF65-F5344CB8AC3E}">
        <p14:creationId xmlns:p14="http://schemas.microsoft.com/office/powerpoint/2010/main" val="284046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8DF0B-A483-98E1-8FBA-E9F1C925E1AF}"/>
              </a:ext>
            </a:extLst>
          </p:cNvPr>
          <p:cNvSpPr>
            <a:spLocks noGrp="1"/>
          </p:cNvSpPr>
          <p:nvPr>
            <p:ph type="body" sz="quarter" idx="16"/>
          </p:nvPr>
        </p:nvSpPr>
        <p:spPr>
          <a:xfrm>
            <a:off x="2177568" y="782645"/>
            <a:ext cx="7641135" cy="803654"/>
          </a:xfrm>
        </p:spPr>
        <p:txBody>
          <a:bodyPr/>
          <a:lstStyle/>
          <a:p>
            <a:r>
              <a:rPr lang="en-IE"/>
              <a:t>Marketing e coinvolgimento dei clienti</a:t>
            </a:r>
          </a:p>
        </p:txBody>
      </p:sp>
      <p:sp>
        <p:nvSpPr>
          <p:cNvPr id="4" name="Freeform 1">
            <a:extLst>
              <a:ext uri="{FF2B5EF4-FFF2-40B4-BE49-F238E27FC236}">
                <a16:creationId xmlns:a16="http://schemas.microsoft.com/office/drawing/2014/main" id="{A4E4B324-01B8-410D-EF63-342B9DCCDE36}"/>
              </a:ext>
            </a:extLst>
          </p:cNvPr>
          <p:cNvSpPr>
            <a:spLocks noChangeArrowheads="1"/>
          </p:cNvSpPr>
          <p:nvPr/>
        </p:nvSpPr>
        <p:spPr bwMode="auto">
          <a:xfrm>
            <a:off x="766901" y="2041343"/>
            <a:ext cx="2949298" cy="266888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CuadroTexto 553">
            <a:extLst>
              <a:ext uri="{FF2B5EF4-FFF2-40B4-BE49-F238E27FC236}">
                <a16:creationId xmlns:a16="http://schemas.microsoft.com/office/drawing/2014/main" id="{B4C84AD3-D962-CD93-EC6E-9931BC005F1E}"/>
              </a:ext>
            </a:extLst>
          </p:cNvPr>
          <p:cNvSpPr txBox="1"/>
          <p:nvPr/>
        </p:nvSpPr>
        <p:spPr>
          <a:xfrm>
            <a:off x="730033" y="2130367"/>
            <a:ext cx="2895071" cy="461665"/>
          </a:xfrm>
          <a:prstGeom prst="rect">
            <a:avLst/>
          </a:prstGeom>
          <a:noFill/>
        </p:spPr>
        <p:txBody>
          <a:bodyPr wrap="square" rtlCol="0">
            <a:spAutoFit/>
          </a:bodyPr>
          <a:lstStyle/>
          <a:p>
            <a:pPr algn="ctr"/>
            <a:r>
              <a:rPr lang="en-US" sz="2400" b="1">
                <a:solidFill>
                  <a:srgbClr val="0B3A5B"/>
                </a:solidFill>
                <a:latin typeface="Calibri" panose="020F0502020204030204" pitchFamily="34" charset="0"/>
                <a:ea typeface="Lato" charset="0"/>
                <a:cs typeface="Calibri" panose="020F0502020204030204" pitchFamily="34" charset="0"/>
              </a:rPr>
              <a:t>Attrazione</a:t>
            </a:r>
            <a:endParaRPr lang="en-US" sz="2000" b="1">
              <a:solidFill>
                <a:srgbClr val="0B3A5B"/>
              </a:solidFill>
              <a:latin typeface="Calibri" panose="020F0502020204030204" pitchFamily="34" charset="0"/>
              <a:ea typeface="Lato" charset="0"/>
              <a:cs typeface="Calibri" panose="020F0502020204030204" pitchFamily="34" charset="0"/>
            </a:endParaRPr>
          </a:p>
        </p:txBody>
      </p:sp>
      <p:sp>
        <p:nvSpPr>
          <p:cNvPr id="3" name="CuadroTexto 553">
            <a:extLst>
              <a:ext uri="{FF2B5EF4-FFF2-40B4-BE49-F238E27FC236}">
                <a16:creationId xmlns:a16="http://schemas.microsoft.com/office/drawing/2014/main" id="{E4B53249-7CA1-6191-81E9-A82DBE0D7BDD}"/>
              </a:ext>
            </a:extLst>
          </p:cNvPr>
          <p:cNvSpPr txBox="1"/>
          <p:nvPr/>
        </p:nvSpPr>
        <p:spPr>
          <a:xfrm>
            <a:off x="911737" y="2644170"/>
            <a:ext cx="2531662" cy="1569660"/>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I clienti si sentono inclini o curiosi di provare il vostro prodotto</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53" name="Freeform 1">
            <a:extLst>
              <a:ext uri="{FF2B5EF4-FFF2-40B4-BE49-F238E27FC236}">
                <a16:creationId xmlns:a16="http://schemas.microsoft.com/office/drawing/2014/main" id="{32AC865A-13A5-BEF8-40FA-358F461A65CF}"/>
              </a:ext>
            </a:extLst>
          </p:cNvPr>
          <p:cNvSpPr>
            <a:spLocks noChangeArrowheads="1"/>
          </p:cNvSpPr>
          <p:nvPr/>
        </p:nvSpPr>
        <p:spPr bwMode="auto">
          <a:xfrm>
            <a:off x="4238871"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54" name="CuadroTexto 553">
            <a:extLst>
              <a:ext uri="{FF2B5EF4-FFF2-40B4-BE49-F238E27FC236}">
                <a16:creationId xmlns:a16="http://schemas.microsoft.com/office/drawing/2014/main" id="{76EC1524-2C3D-4A41-48F8-B1B0DFB996A6}"/>
              </a:ext>
            </a:extLst>
          </p:cNvPr>
          <p:cNvSpPr txBox="1"/>
          <p:nvPr/>
        </p:nvSpPr>
        <p:spPr>
          <a:xfrm>
            <a:off x="4220437" y="2130367"/>
            <a:ext cx="2895071" cy="461665"/>
          </a:xfrm>
          <a:prstGeom prst="rect">
            <a:avLst/>
          </a:prstGeom>
          <a:noFill/>
        </p:spPr>
        <p:txBody>
          <a:bodyPr wrap="square" rtlCol="0">
            <a:spAutoFit/>
          </a:bodyPr>
          <a:lstStyle/>
          <a:p>
            <a:pPr algn="ctr"/>
            <a:r>
              <a:rPr lang="en-US" sz="2400" b="1">
                <a:solidFill>
                  <a:srgbClr val="0B3A5B"/>
                </a:solidFill>
                <a:latin typeface="Calibri" panose="020F0502020204030204" pitchFamily="34" charset="0"/>
                <a:ea typeface="Lato" charset="0"/>
                <a:cs typeface="Calibri" panose="020F0502020204030204" pitchFamily="34" charset="0"/>
              </a:rPr>
              <a:t>Soddisfare</a:t>
            </a:r>
            <a:endParaRPr lang="en-US" sz="2000" b="1">
              <a:solidFill>
                <a:srgbClr val="0B3A5B"/>
              </a:solidFill>
              <a:latin typeface="Calibri" panose="020F0502020204030204" pitchFamily="34" charset="0"/>
              <a:ea typeface="Lato" charset="0"/>
              <a:cs typeface="Calibri" panose="020F0502020204030204" pitchFamily="34" charset="0"/>
            </a:endParaRPr>
          </a:p>
        </p:txBody>
      </p:sp>
      <p:sp>
        <p:nvSpPr>
          <p:cNvPr id="55" name="CuadroTexto 553">
            <a:extLst>
              <a:ext uri="{FF2B5EF4-FFF2-40B4-BE49-F238E27FC236}">
                <a16:creationId xmlns:a16="http://schemas.microsoft.com/office/drawing/2014/main" id="{93D7FA08-9AAF-7686-3A4B-5CEEEDE2FBEF}"/>
              </a:ext>
            </a:extLst>
          </p:cNvPr>
          <p:cNvSpPr txBox="1"/>
          <p:nvPr/>
        </p:nvSpPr>
        <p:spPr>
          <a:xfrm>
            <a:off x="4371355" y="2592032"/>
            <a:ext cx="2684330" cy="1938992"/>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I clienti esprimono soddisfazione dopo aver consumato il vostro prodotto</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56" name="Freeform 1">
            <a:extLst>
              <a:ext uri="{FF2B5EF4-FFF2-40B4-BE49-F238E27FC236}">
                <a16:creationId xmlns:a16="http://schemas.microsoft.com/office/drawing/2014/main" id="{3417D092-6AA1-FA1A-D307-CC986BAC1E91}"/>
              </a:ext>
            </a:extLst>
          </p:cNvPr>
          <p:cNvSpPr>
            <a:spLocks noChangeArrowheads="1"/>
          </p:cNvSpPr>
          <p:nvPr/>
        </p:nvSpPr>
        <p:spPr bwMode="auto">
          <a:xfrm>
            <a:off x="7729275"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57" name="CuadroTexto 553">
            <a:extLst>
              <a:ext uri="{FF2B5EF4-FFF2-40B4-BE49-F238E27FC236}">
                <a16:creationId xmlns:a16="http://schemas.microsoft.com/office/drawing/2014/main" id="{FDA2C73C-0EC1-6E49-6ADF-21EA4A1CD06F}"/>
              </a:ext>
            </a:extLst>
          </p:cNvPr>
          <p:cNvSpPr txBox="1"/>
          <p:nvPr/>
        </p:nvSpPr>
        <p:spPr>
          <a:xfrm>
            <a:off x="7783502" y="2121728"/>
            <a:ext cx="2895071" cy="461665"/>
          </a:xfrm>
          <a:prstGeom prst="rect">
            <a:avLst/>
          </a:prstGeom>
          <a:noFill/>
        </p:spPr>
        <p:txBody>
          <a:bodyPr wrap="square" rtlCol="0">
            <a:spAutoFit/>
          </a:bodyPr>
          <a:lstStyle/>
          <a:p>
            <a:pPr algn="ctr"/>
            <a:r>
              <a:rPr lang="en-US" sz="2400" b="1">
                <a:solidFill>
                  <a:srgbClr val="0B3A5B"/>
                </a:solidFill>
                <a:latin typeface="Calibri" panose="020F0502020204030204" pitchFamily="34" charset="0"/>
                <a:ea typeface="Lato" charset="0"/>
                <a:cs typeface="Calibri" panose="020F0502020204030204" pitchFamily="34" charset="0"/>
              </a:rPr>
              <a:t>Conservare</a:t>
            </a:r>
            <a:endParaRPr lang="en-US" sz="2000" b="1">
              <a:solidFill>
                <a:srgbClr val="0B3A5B"/>
              </a:solidFill>
              <a:latin typeface="Calibri" panose="020F0502020204030204" pitchFamily="34" charset="0"/>
              <a:ea typeface="Lato" charset="0"/>
              <a:cs typeface="Calibri" panose="020F0502020204030204" pitchFamily="34" charset="0"/>
            </a:endParaRPr>
          </a:p>
        </p:txBody>
      </p:sp>
      <p:sp>
        <p:nvSpPr>
          <p:cNvPr id="58" name="CuadroTexto 553">
            <a:extLst>
              <a:ext uri="{FF2B5EF4-FFF2-40B4-BE49-F238E27FC236}">
                <a16:creationId xmlns:a16="http://schemas.microsoft.com/office/drawing/2014/main" id="{026AA826-5550-475B-DC29-4FFD98C02DB6}"/>
              </a:ext>
            </a:extLst>
          </p:cNvPr>
          <p:cNvSpPr txBox="1"/>
          <p:nvPr/>
        </p:nvSpPr>
        <p:spPr>
          <a:xfrm>
            <a:off x="7783502" y="2458167"/>
            <a:ext cx="2895071" cy="1938992"/>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I clienti desiderano rimanere fedeli al vostro prodotto, rifiutandone altri simili di altri venditori.</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0" name="TextBox 59">
            <a:extLst>
              <a:ext uri="{FF2B5EF4-FFF2-40B4-BE49-F238E27FC236}">
                <a16:creationId xmlns:a16="http://schemas.microsoft.com/office/drawing/2014/main" id="{B4CB824D-591A-A22C-8E92-81388D978C78}"/>
              </a:ext>
            </a:extLst>
          </p:cNvPr>
          <p:cNvSpPr txBox="1"/>
          <p:nvPr/>
        </p:nvSpPr>
        <p:spPr>
          <a:xfrm>
            <a:off x="1608707" y="5006737"/>
            <a:ext cx="8333913" cy="1200329"/>
          </a:xfrm>
          <a:prstGeom prst="rect">
            <a:avLst/>
          </a:prstGeom>
          <a:noFill/>
          <a:ln>
            <a:solidFill>
              <a:schemeClr val="tx1"/>
            </a:solidFill>
          </a:ln>
        </p:spPr>
        <p:txBody>
          <a:bodyPr wrap="square" lIns="91440" tIns="45720" rIns="91440" bIns="45720" anchor="t">
            <a:spAutoFit/>
          </a:bodyPr>
          <a:lstStyle/>
          <a:p>
            <a:pPr algn="just"/>
            <a:r>
              <a:rPr lang="en-US" sz="2400">
                <a:solidFill>
                  <a:srgbClr val="0B3A5B"/>
                </a:solidFill>
              </a:rPr>
              <a:t>Il marketing è fondamentale per il mantenimento e la crescita di qualsiasi azienda. Il marketing si basa su </a:t>
            </a:r>
            <a:r>
              <a:rPr lang="en-US" sz="2400" err="1">
                <a:solidFill>
                  <a:srgbClr val="0B3A5B"/>
                </a:solidFill>
              </a:rPr>
              <a:t>tre</a:t>
            </a:r>
            <a:r>
              <a:rPr lang="en-US" sz="2400">
                <a:solidFill>
                  <a:srgbClr val="0B3A5B"/>
                </a:solidFill>
              </a:rPr>
              <a:t> </a:t>
            </a:r>
            <a:r>
              <a:rPr lang="en-US" sz="2400" err="1">
                <a:solidFill>
                  <a:srgbClr val="0B3A5B"/>
                </a:solidFill>
              </a:rPr>
              <a:t>principi</a:t>
            </a:r>
            <a:r>
              <a:rPr lang="en-US" sz="2400">
                <a:solidFill>
                  <a:srgbClr val="0B3A5B"/>
                </a:solidFill>
              </a:rPr>
              <a:t> </a:t>
            </a:r>
            <a:r>
              <a:rPr lang="en-US" sz="2400" err="1">
                <a:solidFill>
                  <a:srgbClr val="0B3A5B"/>
                </a:solidFill>
              </a:rPr>
              <a:t>fondamentali</a:t>
            </a:r>
            <a:r>
              <a:rPr lang="en-US" sz="2400">
                <a:solidFill>
                  <a:srgbClr val="0B3A5B"/>
                </a:solidFill>
              </a:rPr>
              <a:t>: </a:t>
            </a:r>
          </a:p>
        </p:txBody>
      </p:sp>
    </p:spTree>
    <p:extLst>
      <p:ext uri="{BB962C8B-B14F-4D97-AF65-F5344CB8AC3E}">
        <p14:creationId xmlns:p14="http://schemas.microsoft.com/office/powerpoint/2010/main" val="276084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B7D5B-C025-3794-9E79-8BE277AAEF19}"/>
              </a:ext>
            </a:extLst>
          </p:cNvPr>
          <p:cNvSpPr>
            <a:spLocks noGrp="1"/>
          </p:cNvSpPr>
          <p:nvPr>
            <p:ph type="body" sz="quarter" idx="18"/>
          </p:nvPr>
        </p:nvSpPr>
        <p:spPr>
          <a:xfrm>
            <a:off x="373226" y="1447614"/>
            <a:ext cx="5361066" cy="4527057"/>
          </a:xfrm>
        </p:spPr>
        <p:txBody>
          <a:bodyPr/>
          <a:lstStyle/>
          <a:p>
            <a:pPr marL="0" indent="0">
              <a:lnSpc>
                <a:spcPct val="100000"/>
              </a:lnSpc>
              <a:spcBef>
                <a:spcPts val="1800"/>
              </a:spcBef>
            </a:pPr>
            <a:r>
              <a:rPr lang="en-US" sz="2400"/>
              <a:t>Attraverso il marketing le aziende crescono e si affermano come </a:t>
            </a:r>
            <a:r>
              <a:rPr lang="en-US" sz="2400" b="1"/>
              <a:t>entità affidabili </a:t>
            </a:r>
            <a:r>
              <a:rPr lang="en-US" sz="2400"/>
              <a:t>nel loro settore di mercato. Ciò che determina l'efficacia di una strategia di marketing </a:t>
            </a:r>
            <a:r>
              <a:rPr lang="en-US" sz="2400" b="1"/>
              <a:t>è il coinvolgimento dei clienti </a:t>
            </a:r>
            <a:r>
              <a:rPr lang="en-US" sz="2400"/>
              <a:t>- il grado di coinvolgimento con i prodotti, non solo l'acquisto, ma anche la fornitura di feedback, l'espressione di fedeltà, la promozione tra pari, ecc. Più il marketing è efficace, maggiore è il coinvolgimento/interazione positiva con il prodotto o il servizio offerto. </a:t>
            </a:r>
          </a:p>
          <a:p>
            <a:pPr marL="0" indent="0"/>
            <a:endParaRPr lang="en-IE"/>
          </a:p>
        </p:txBody>
      </p:sp>
      <p:sp>
        <p:nvSpPr>
          <p:cNvPr id="3" name="Text Placeholder 2">
            <a:extLst>
              <a:ext uri="{FF2B5EF4-FFF2-40B4-BE49-F238E27FC236}">
                <a16:creationId xmlns:a16="http://schemas.microsoft.com/office/drawing/2014/main" id="{9DEB2F22-65DE-8C19-4242-FACDD96AF21F}"/>
              </a:ext>
            </a:extLst>
          </p:cNvPr>
          <p:cNvSpPr>
            <a:spLocks noGrp="1"/>
          </p:cNvSpPr>
          <p:nvPr>
            <p:ph type="body" sz="quarter" idx="16"/>
          </p:nvPr>
        </p:nvSpPr>
        <p:spPr>
          <a:xfrm>
            <a:off x="558260" y="311593"/>
            <a:ext cx="4990998" cy="673828"/>
          </a:xfrm>
        </p:spPr>
        <p:txBody>
          <a:bodyPr/>
          <a:lstStyle/>
          <a:p>
            <a:r>
              <a:rPr lang="en-IE"/>
              <a:t>Coinvolgimento dei clienti </a:t>
            </a:r>
          </a:p>
        </p:txBody>
      </p:sp>
      <p:pic>
        <p:nvPicPr>
          <p:cNvPr id="6" name="Picture Placeholder 5" descr="Woman browsing store shelves">
            <a:extLst>
              <a:ext uri="{FF2B5EF4-FFF2-40B4-BE49-F238E27FC236}">
                <a16:creationId xmlns:a16="http://schemas.microsoft.com/office/drawing/2014/main" id="{668DC575-A559-EC0C-BE7E-B4B26ECAB3D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608D9615-70EF-811B-60E6-C672757EDDB8}"/>
              </a:ext>
            </a:extLst>
          </p:cNvPr>
          <p:cNvSpPr/>
          <p:nvPr/>
        </p:nvSpPr>
        <p:spPr>
          <a:xfrm>
            <a:off x="5959689" y="4362450"/>
            <a:ext cx="4346199" cy="2390775"/>
          </a:xfrm>
          <a:prstGeom prst="wedgeRoundRectCallout">
            <a:avLst>
              <a:gd name="adj1" fmla="val -64882"/>
              <a:gd name="adj2" fmla="val 1294"/>
              <a:gd name="adj3" fmla="val 16667"/>
            </a:avLst>
          </a:prstGeom>
          <a:solidFill>
            <a:schemeClr val="bg1"/>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rgbClr val="0B3A5B"/>
                </a:solidFill>
              </a:rPr>
              <a:t>Pertanto, l'obiettivo primario del marketing è quello di </a:t>
            </a:r>
            <a:r>
              <a:rPr lang="en-GB" sz="2000" b="1">
                <a:solidFill>
                  <a:srgbClr val="0B3A5B"/>
                </a:solidFill>
              </a:rPr>
              <a:t>coinvolgere un'ampia base di clienti attirando, soddisfacendo e fidelizzando in modo efficace il maggior numero possibile di clienti.</a:t>
            </a:r>
            <a:endParaRPr lang="en-US" sz="2000" b="1">
              <a:solidFill>
                <a:srgbClr val="0B3A5B"/>
              </a:solidFill>
            </a:endParaRPr>
          </a:p>
          <a:p>
            <a:pPr algn="ctr"/>
            <a:endParaRPr lang="en-IE"/>
          </a:p>
        </p:txBody>
      </p:sp>
    </p:spTree>
    <p:extLst>
      <p:ext uri="{BB962C8B-B14F-4D97-AF65-F5344CB8AC3E}">
        <p14:creationId xmlns:p14="http://schemas.microsoft.com/office/powerpoint/2010/main" val="25433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724874" y="361194"/>
            <a:ext cx="11309223" cy="803654"/>
          </a:xfrm>
          <a:prstGeom prst="rect">
            <a:avLst/>
          </a:prstGeom>
        </p:spPr>
        <p:txBody>
          <a:bodyPr/>
          <a:lstStyle/>
          <a:p>
            <a:r>
              <a:rPr lang="en-IE"/>
              <a:t>Come può lo storytelling influenzare la vostra attività</a:t>
            </a:r>
            <a:endParaRPr lang="en-US"/>
          </a:p>
        </p:txBody>
      </p:sp>
      <p:pic>
        <p:nvPicPr>
          <p:cNvPr id="3" name="Picture 2">
            <a:extLst>
              <a:ext uri="{FF2B5EF4-FFF2-40B4-BE49-F238E27FC236}">
                <a16:creationId xmlns:a16="http://schemas.microsoft.com/office/drawing/2014/main" id="{637D1E94-1489-BA29-E09B-B377FA942B85}"/>
              </a:ext>
            </a:extLst>
          </p:cNvPr>
          <p:cNvPicPr>
            <a:picLocks noChangeAspect="1"/>
          </p:cNvPicPr>
          <p:nvPr/>
        </p:nvPicPr>
        <p:blipFill>
          <a:blip r:embed="rId3"/>
          <a:stretch>
            <a:fillRect/>
          </a:stretch>
        </p:blipFill>
        <p:spPr>
          <a:xfrm>
            <a:off x="1524000" y="1163781"/>
            <a:ext cx="8880764" cy="5001491"/>
          </a:xfrm>
          <a:prstGeom prst="rect">
            <a:avLst/>
          </a:prstGeom>
        </p:spPr>
      </p:pic>
    </p:spTree>
    <p:extLst>
      <p:ext uri="{BB962C8B-B14F-4D97-AF65-F5344CB8AC3E}">
        <p14:creationId xmlns:p14="http://schemas.microsoft.com/office/powerpoint/2010/main" val="299741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3193-CD1D-DFC3-2312-5C9ADFD8CAED}"/>
              </a:ext>
            </a:extLst>
          </p:cNvPr>
          <p:cNvSpPr>
            <a:spLocks noGrp="1"/>
          </p:cNvSpPr>
          <p:nvPr>
            <p:ph type="body" sz="quarter" idx="16"/>
          </p:nvPr>
        </p:nvSpPr>
        <p:spPr>
          <a:xfrm>
            <a:off x="6441712" y="1075224"/>
            <a:ext cx="4990998" cy="992652"/>
          </a:xfrm>
        </p:spPr>
        <p:txBody>
          <a:bodyPr/>
          <a:lstStyle/>
          <a:p>
            <a:r>
              <a:rPr lang="en-GB"/>
              <a:t>Studio di caso - Bia Oisin</a:t>
            </a:r>
          </a:p>
        </p:txBody>
      </p:sp>
      <p:sp>
        <p:nvSpPr>
          <p:cNvPr id="4" name="Text Placeholder 3">
            <a:extLst>
              <a:ext uri="{FF2B5EF4-FFF2-40B4-BE49-F238E27FC236}">
                <a16:creationId xmlns:a16="http://schemas.microsoft.com/office/drawing/2014/main" id="{C43F6C2C-C0AE-2BF2-C812-E28E03816AB1}"/>
              </a:ext>
            </a:extLst>
          </p:cNvPr>
          <p:cNvSpPr>
            <a:spLocks noGrp="1"/>
          </p:cNvSpPr>
          <p:nvPr>
            <p:ph type="body" sz="quarter" idx="19"/>
          </p:nvPr>
        </p:nvSpPr>
        <p:spPr>
          <a:xfrm>
            <a:off x="953926" y="1232466"/>
            <a:ext cx="2740620" cy="354052"/>
          </a:xfrm>
        </p:spPr>
        <p:txBody>
          <a:bodyPr/>
          <a:lstStyle/>
          <a:p>
            <a:r>
              <a:rPr lang="en-GB">
                <a:hlinkClick r:id="rId3"/>
              </a:rPr>
              <a:t>Bia Oisin e Ainar</a:t>
            </a:r>
            <a:endParaRPr lang="en-GB"/>
          </a:p>
        </p:txBody>
      </p:sp>
      <p:pic>
        <p:nvPicPr>
          <p:cNvPr id="5" name="Online Media 3" title="Bia Oisin and Aniar, Galway">
            <a:hlinkClick r:id="" action="ppaction://media"/>
            <a:extLst>
              <a:ext uri="{FF2B5EF4-FFF2-40B4-BE49-F238E27FC236}">
                <a16:creationId xmlns:a16="http://schemas.microsoft.com/office/drawing/2014/main" id="{B8C09814-337F-78F8-D986-0ED896FE4023}"/>
              </a:ext>
            </a:extLst>
          </p:cNvPr>
          <p:cNvPicPr>
            <a:picLocks noRot="1" noChangeAspect="1"/>
          </p:cNvPicPr>
          <p:nvPr>
            <a:videoFile r:link="rId1"/>
          </p:nvPr>
        </p:nvPicPr>
        <p:blipFill>
          <a:blip r:embed="rId4"/>
          <a:stretch>
            <a:fillRect/>
          </a:stretch>
        </p:blipFill>
        <p:spPr>
          <a:xfrm>
            <a:off x="622131" y="2067876"/>
            <a:ext cx="5143940" cy="3913188"/>
          </a:xfrm>
          <a:prstGeom prst="rect">
            <a:avLst/>
          </a:prstGeom>
        </p:spPr>
      </p:pic>
      <p:sp>
        <p:nvSpPr>
          <p:cNvPr id="12" name="Graphic 10" descr="Cursor with solid fill">
            <a:extLst>
              <a:ext uri="{FF2B5EF4-FFF2-40B4-BE49-F238E27FC236}">
                <a16:creationId xmlns:a16="http://schemas.microsoft.com/office/drawing/2014/main" id="{E4A94A4A-1BBB-21F9-6EFC-D3B65C285D60}"/>
              </a:ext>
            </a:extLst>
          </p:cNvPr>
          <p:cNvSpPr/>
          <p:nvPr/>
        </p:nvSpPr>
        <p:spPr>
          <a:xfrm>
            <a:off x="3482117" y="1475917"/>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4B05784C-EE9E-5E50-917F-7A160E9FB992}"/>
              </a:ext>
            </a:extLst>
          </p:cNvPr>
          <p:cNvSpPr txBox="1"/>
          <p:nvPr/>
        </p:nvSpPr>
        <p:spPr>
          <a:xfrm>
            <a:off x="6578872" y="2464215"/>
            <a:ext cx="4990997" cy="3046988"/>
          </a:xfrm>
          <a:prstGeom prst="rect">
            <a:avLst/>
          </a:prstGeom>
          <a:noFill/>
        </p:spPr>
        <p:txBody>
          <a:bodyPr wrap="square" rtlCol="0">
            <a:spAutoFit/>
          </a:bodyPr>
          <a:lstStyle/>
          <a:p>
            <a:pPr algn="just"/>
            <a:r>
              <a:rPr lang="en-IE" sz="2400">
                <a:solidFill>
                  <a:srgbClr val="09465E"/>
                </a:solidFill>
              </a:rPr>
              <a:t>Qui possiamo vedere come Oisin Kenny condivide la storia delle sue imprese Bia Oisin.</a:t>
            </a:r>
          </a:p>
          <a:p>
            <a:pPr algn="just"/>
            <a:endParaRPr lang="en-IE" sz="2400">
              <a:solidFill>
                <a:srgbClr val="09465E"/>
              </a:solidFill>
            </a:endParaRPr>
          </a:p>
          <a:p>
            <a:pPr algn="just"/>
            <a:r>
              <a:rPr lang="en-IE" sz="2400">
                <a:solidFill>
                  <a:srgbClr val="09465E"/>
                </a:solidFill>
              </a:rPr>
              <a:t>In questo breve video è possibile osservare gli elementi citati in precedenza, finalizzati ad attrarre, soddisfare e fidelizzare il pubblico.</a:t>
            </a:r>
          </a:p>
        </p:txBody>
      </p:sp>
    </p:spTree>
    <p:extLst>
      <p:ext uri="{BB962C8B-B14F-4D97-AF65-F5344CB8AC3E}">
        <p14:creationId xmlns:p14="http://schemas.microsoft.com/office/powerpoint/2010/main" val="25887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CB89E-8313-10A8-10E8-674321AB0E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B27926-6DAA-168E-E2F6-FECB8366D77C}"/>
              </a:ext>
            </a:extLst>
          </p:cNvPr>
          <p:cNvSpPr>
            <a:spLocks noGrp="1"/>
          </p:cNvSpPr>
          <p:nvPr>
            <p:ph type="body" sz="quarter" idx="16"/>
          </p:nvPr>
        </p:nvSpPr>
        <p:spPr>
          <a:xfrm>
            <a:off x="5010411" y="586875"/>
            <a:ext cx="6885136" cy="691524"/>
          </a:xfrm>
        </p:spPr>
        <p:txBody>
          <a:bodyPr/>
          <a:lstStyle/>
          <a:p>
            <a:r>
              <a:rPr lang="en-GB"/>
              <a:t>Caso di studio - Azienda agricola Leaf and Root</a:t>
            </a:r>
          </a:p>
        </p:txBody>
      </p:sp>
      <p:sp>
        <p:nvSpPr>
          <p:cNvPr id="4" name="Text Placeholder 3">
            <a:extLst>
              <a:ext uri="{FF2B5EF4-FFF2-40B4-BE49-F238E27FC236}">
                <a16:creationId xmlns:a16="http://schemas.microsoft.com/office/drawing/2014/main" id="{CC77D0EB-5E62-6BEC-A2E0-A2B0490B794C}"/>
              </a:ext>
            </a:extLst>
          </p:cNvPr>
          <p:cNvSpPr>
            <a:spLocks noGrp="1"/>
          </p:cNvSpPr>
          <p:nvPr>
            <p:ph type="body" sz="quarter" idx="19"/>
          </p:nvPr>
        </p:nvSpPr>
        <p:spPr>
          <a:xfrm>
            <a:off x="641222" y="1422277"/>
            <a:ext cx="3377929" cy="328479"/>
          </a:xfrm>
        </p:spPr>
        <p:txBody>
          <a:bodyPr/>
          <a:lstStyle/>
          <a:p>
            <a:r>
              <a:rPr lang="en-GB">
                <a:hlinkClick r:id="rId3"/>
              </a:rPr>
              <a:t>Foglie, radici e terriccio</a:t>
            </a:r>
            <a:endParaRPr lang="en-GB"/>
          </a:p>
        </p:txBody>
      </p:sp>
      <p:sp>
        <p:nvSpPr>
          <p:cNvPr id="12" name="Graphic 10" descr="Cursor with solid fill">
            <a:extLst>
              <a:ext uri="{FF2B5EF4-FFF2-40B4-BE49-F238E27FC236}">
                <a16:creationId xmlns:a16="http://schemas.microsoft.com/office/drawing/2014/main" id="{B6A33ABE-6217-3CC1-519F-18E950AF5E95}"/>
              </a:ext>
            </a:extLst>
          </p:cNvPr>
          <p:cNvSpPr/>
          <p:nvPr/>
        </p:nvSpPr>
        <p:spPr>
          <a:xfrm>
            <a:off x="3912936" y="1586516"/>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32F03FCF-E829-0BDE-C394-4BADBA9737DF}"/>
              </a:ext>
            </a:extLst>
          </p:cNvPr>
          <p:cNvSpPr txBox="1"/>
          <p:nvPr/>
        </p:nvSpPr>
        <p:spPr>
          <a:xfrm>
            <a:off x="6373092" y="2139711"/>
            <a:ext cx="4878650" cy="3785652"/>
          </a:xfrm>
          <a:prstGeom prst="rect">
            <a:avLst/>
          </a:prstGeom>
          <a:noFill/>
        </p:spPr>
        <p:txBody>
          <a:bodyPr wrap="square" rtlCol="0">
            <a:spAutoFit/>
          </a:bodyPr>
          <a:lstStyle/>
          <a:p>
            <a:pPr algn="just"/>
            <a:r>
              <a:rPr lang="en-IE" sz="2400">
                <a:solidFill>
                  <a:srgbClr val="09465E"/>
                </a:solidFill>
              </a:rPr>
              <a:t>Fergal Anderson è il proprietario della Leaf and Root farm, un'azienda agricola certificata biologica che produce prodotti biologici a base vegetale per la comunità.</a:t>
            </a:r>
          </a:p>
          <a:p>
            <a:pPr algn="just"/>
            <a:endParaRPr lang="en-IE" sz="2400">
              <a:solidFill>
                <a:srgbClr val="09465E"/>
              </a:solidFill>
            </a:endParaRPr>
          </a:p>
          <a:p>
            <a:pPr algn="just"/>
            <a:r>
              <a:rPr lang="en-IE" sz="2400">
                <a:solidFill>
                  <a:srgbClr val="09465E"/>
                </a:solidFill>
              </a:rPr>
              <a:t>Nel video, possiamo osservare come si impegna e si connette con il pubblico attraverso gli elementi importanti di una buona storia</a:t>
            </a:r>
          </a:p>
        </p:txBody>
      </p:sp>
      <p:pic>
        <p:nvPicPr>
          <p:cNvPr id="3" name="Online Media 3" title="Leaf &amp; Root and Loam, Galway">
            <a:hlinkClick r:id="" action="ppaction://media"/>
            <a:extLst>
              <a:ext uri="{FF2B5EF4-FFF2-40B4-BE49-F238E27FC236}">
                <a16:creationId xmlns:a16="http://schemas.microsoft.com/office/drawing/2014/main" id="{4EC8871D-6064-9615-5FFC-75DFF1268721}"/>
              </a:ext>
            </a:extLst>
          </p:cNvPr>
          <p:cNvPicPr>
            <a:picLocks noRot="1" noChangeAspect="1"/>
          </p:cNvPicPr>
          <p:nvPr>
            <a:videoFile r:link="rId1"/>
          </p:nvPr>
        </p:nvPicPr>
        <p:blipFill>
          <a:blip r:embed="rId4"/>
          <a:stretch>
            <a:fillRect/>
          </a:stretch>
        </p:blipFill>
        <p:spPr>
          <a:xfrm>
            <a:off x="641222" y="2042965"/>
            <a:ext cx="5177688" cy="3979144"/>
          </a:xfrm>
          <a:prstGeom prst="rect">
            <a:avLst/>
          </a:prstGeom>
        </p:spPr>
      </p:pic>
    </p:spTree>
    <p:extLst>
      <p:ext uri="{BB962C8B-B14F-4D97-AF65-F5344CB8AC3E}">
        <p14:creationId xmlns:p14="http://schemas.microsoft.com/office/powerpoint/2010/main" val="185503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3" descr="A magnifying glass on a black surface&#10;&#10;AI-generated content may be incorrect.">
            <a:extLst>
              <a:ext uri="{FF2B5EF4-FFF2-40B4-BE49-F238E27FC236}">
                <a16:creationId xmlns:a16="http://schemas.microsoft.com/office/drawing/2014/main" id="{F09CEB9A-4681-E3BD-4546-F087E8F064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5272950" y="3437042"/>
            <a:ext cx="5737427" cy="896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272949" y="3556757"/>
            <a:ext cx="6054355" cy="646331"/>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SVILUPPO DEL MARCHIO</a:t>
            </a:r>
          </a:p>
        </p:txBody>
      </p:sp>
    </p:spTree>
    <p:extLst>
      <p:ext uri="{BB962C8B-B14F-4D97-AF65-F5344CB8AC3E}">
        <p14:creationId xmlns:p14="http://schemas.microsoft.com/office/powerpoint/2010/main" val="216793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2CE2-F2BB-53A8-B942-2073F9B399E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018F7D-EC29-0812-C244-30BA6A9FA724}"/>
              </a:ext>
            </a:extLst>
          </p:cNvPr>
          <p:cNvSpPr>
            <a:spLocks noGrp="1"/>
          </p:cNvSpPr>
          <p:nvPr>
            <p:ph type="body" sz="quarter" idx="16"/>
          </p:nvPr>
        </p:nvSpPr>
        <p:spPr>
          <a:xfrm>
            <a:off x="570120" y="618626"/>
            <a:ext cx="10052954" cy="803654"/>
          </a:xfrm>
          <a:prstGeom prst="rect">
            <a:avLst/>
          </a:prstGeom>
        </p:spPr>
        <p:txBody>
          <a:bodyPr/>
          <a:lstStyle/>
          <a:p>
            <a:r>
              <a:rPr lang="en-IE"/>
              <a:t>Strumenti per lo sviluppo del marchio</a:t>
            </a:r>
            <a:endParaRPr lang="en-IE" b="1"/>
          </a:p>
          <a:p>
            <a:endParaRPr lang="en-US"/>
          </a:p>
        </p:txBody>
      </p:sp>
      <p:sp>
        <p:nvSpPr>
          <p:cNvPr id="3" name="Text Placeholder 2">
            <a:extLst>
              <a:ext uri="{FF2B5EF4-FFF2-40B4-BE49-F238E27FC236}">
                <a16:creationId xmlns:a16="http://schemas.microsoft.com/office/drawing/2014/main" id="{E7032B8E-FB82-BFFB-DD35-85FC5D68A3F4}"/>
              </a:ext>
            </a:extLst>
          </p:cNvPr>
          <p:cNvSpPr>
            <a:spLocks noGrp="1"/>
          </p:cNvSpPr>
          <p:nvPr>
            <p:ph type="body" sz="quarter" idx="19"/>
          </p:nvPr>
        </p:nvSpPr>
        <p:spPr>
          <a:xfrm>
            <a:off x="857211" y="1422280"/>
            <a:ext cx="10157751" cy="1055647"/>
          </a:xfrm>
          <a:prstGeom prst="rect">
            <a:avLst/>
          </a:prstGeom>
        </p:spPr>
        <p:txBody>
          <a:bodyPr/>
          <a:lstStyle/>
          <a:p>
            <a:r>
              <a:rPr lang="en-US"/>
              <a:t>Gli strumenti di sviluppo del marchio si riferiscono a quegli strumenti che vengono utilizzati nel processo di sviluppo e costruzione del marchio. Esistono diversi tipi di strumenti, che possono essere suddivisi in due gruppi: </a:t>
            </a:r>
          </a:p>
          <a:p>
            <a:endParaRPr lang="en-US"/>
          </a:p>
          <a:p>
            <a:endParaRPr lang="en-US"/>
          </a:p>
        </p:txBody>
      </p:sp>
      <p:sp>
        <p:nvSpPr>
          <p:cNvPr id="2" name="Text Placeholder 2">
            <a:extLst>
              <a:ext uri="{FF2B5EF4-FFF2-40B4-BE49-F238E27FC236}">
                <a16:creationId xmlns:a16="http://schemas.microsoft.com/office/drawing/2014/main" id="{411862E6-173F-E2F0-F55D-3BB6543C25A3}"/>
              </a:ext>
            </a:extLst>
          </p:cNvPr>
          <p:cNvSpPr txBox="1">
            <a:spLocks/>
          </p:cNvSpPr>
          <p:nvPr/>
        </p:nvSpPr>
        <p:spPr>
          <a:xfrm>
            <a:off x="749735" y="2645230"/>
            <a:ext cx="4630530"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a:solidFill>
                  <a:srgbClr val="60BA47"/>
                </a:solidFill>
              </a:rPr>
              <a:t>Analitici</a:t>
            </a:r>
            <a:r>
              <a:rPr lang="en-US" sz="2000"/>
              <a:t>: questi strumenti forniscono un quadro di riferimento per un esercizio di riflessione al fine di pensare e sviluppare un forte senso di "stato dell'arte" del vostro marchio nel suo complesso - non solo come lo presentate, ma come volete che sia percepito. Alcuni esempi sono: </a:t>
            </a:r>
          </a:p>
          <a:p>
            <a:endParaRPr lang="en-US" sz="2000"/>
          </a:p>
          <a:p>
            <a:pPr marL="342900" indent="-342900">
              <a:buFont typeface="Arial" panose="020B0604020202020204" pitchFamily="34" charset="0"/>
              <a:buChar char="•"/>
            </a:pPr>
            <a:r>
              <a:rPr lang="en-US" sz="2000"/>
              <a:t>Il cerchio d'oro</a:t>
            </a:r>
          </a:p>
          <a:p>
            <a:pPr marL="342900" indent="-342900">
              <a:buFont typeface="Arial" panose="020B0604020202020204" pitchFamily="34" charset="0"/>
              <a:buChar char="•"/>
            </a:pPr>
            <a:r>
              <a:rPr lang="en-US" sz="2000"/>
              <a:t>Archetipi del marchio</a:t>
            </a:r>
          </a:p>
          <a:p>
            <a:endParaRPr lang="en-US"/>
          </a:p>
          <a:p>
            <a:endParaRPr lang="en-US"/>
          </a:p>
        </p:txBody>
      </p:sp>
      <p:sp>
        <p:nvSpPr>
          <p:cNvPr id="5" name="Text Placeholder 2">
            <a:extLst>
              <a:ext uri="{FF2B5EF4-FFF2-40B4-BE49-F238E27FC236}">
                <a16:creationId xmlns:a16="http://schemas.microsoft.com/office/drawing/2014/main" id="{7680318A-B703-8830-4999-3727C15B8E43}"/>
              </a:ext>
            </a:extLst>
          </p:cNvPr>
          <p:cNvSpPr txBox="1">
            <a:spLocks/>
          </p:cNvSpPr>
          <p:nvPr/>
        </p:nvSpPr>
        <p:spPr>
          <a:xfrm>
            <a:off x="6270174" y="2645230"/>
            <a:ext cx="4744788"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2000" b="1">
                <a:solidFill>
                  <a:srgbClr val="60BA47"/>
                </a:solidFill>
              </a:rPr>
              <a:t>Pratica</a:t>
            </a:r>
            <a:r>
              <a:rPr lang="en-US" sz="2000" b="1"/>
              <a:t>: </a:t>
            </a:r>
            <a:r>
              <a:rPr lang="en-US" sz="2000"/>
              <a:t>questi strumenti si riferiscono a tutti quelli pratici che sono disponibili per creare il vostro logo, lo stile di branding, il messaggio visivo, ma anche per promuoverlo attraverso i vostri stakeholder e i vostri colleghi. Alcuni esempi: </a:t>
            </a:r>
          </a:p>
          <a:p>
            <a:pPr marL="180000" algn="just"/>
            <a:endParaRPr lang="en-US" sz="500"/>
          </a:p>
          <a:p>
            <a:pPr marL="342900" indent="-342900">
              <a:buFont typeface="Arial" panose="020B0604020202020204" pitchFamily="34" charset="0"/>
              <a:buChar char="•"/>
            </a:pPr>
            <a:r>
              <a:rPr lang="en-US" sz="2000"/>
              <a:t>Canva</a:t>
            </a:r>
          </a:p>
          <a:p>
            <a:pPr marL="342900" indent="-342900">
              <a:buFont typeface="Arial" panose="020B0604020202020204" pitchFamily="34" charset="0"/>
              <a:buChar char="•"/>
            </a:pPr>
            <a:r>
              <a:rPr lang="en-US" sz="2000"/>
              <a:t>Adobe Creative Cloud</a:t>
            </a:r>
          </a:p>
          <a:p>
            <a:pPr marL="342900" indent="-342900">
              <a:buFont typeface="Arial" panose="020B0604020202020204" pitchFamily="34" charset="0"/>
              <a:buChar char="•"/>
            </a:pPr>
            <a:r>
              <a:rPr lang="en-US" sz="2000"/>
              <a:t>Mailchimp</a:t>
            </a:r>
          </a:p>
          <a:p>
            <a:pPr marL="342900" indent="-342900">
              <a:buFont typeface="Arial" panose="020B0604020202020204" pitchFamily="34" charset="0"/>
              <a:buChar char="•"/>
            </a:pPr>
            <a:r>
              <a:rPr lang="en-US" sz="2000"/>
              <a:t>Buffer</a:t>
            </a:r>
          </a:p>
          <a:p>
            <a:endParaRPr lang="en-US"/>
          </a:p>
          <a:p>
            <a:endParaRPr lang="en-US"/>
          </a:p>
          <a:p>
            <a:endParaRPr lang="en-US"/>
          </a:p>
          <a:p>
            <a:endParaRPr lang="en-US"/>
          </a:p>
        </p:txBody>
      </p:sp>
      <p:sp>
        <p:nvSpPr>
          <p:cNvPr id="6" name="Rectangle: Rounded Corners 5">
            <a:extLst>
              <a:ext uri="{FF2B5EF4-FFF2-40B4-BE49-F238E27FC236}">
                <a16:creationId xmlns:a16="http://schemas.microsoft.com/office/drawing/2014/main" id="{6235CD8A-790F-50A0-897A-6BD729EC859A}"/>
              </a:ext>
            </a:extLst>
          </p:cNvPr>
          <p:cNvSpPr/>
          <p:nvPr/>
        </p:nvSpPr>
        <p:spPr>
          <a:xfrm>
            <a:off x="749735" y="5435720"/>
            <a:ext cx="2697687" cy="93781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C4379BF-1917-D945-2485-E4AC9744231B}"/>
              </a:ext>
            </a:extLst>
          </p:cNvPr>
          <p:cNvSpPr/>
          <p:nvPr/>
        </p:nvSpPr>
        <p:spPr>
          <a:xfrm>
            <a:off x="6270174" y="5014855"/>
            <a:ext cx="2750795" cy="14399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11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951A-6C92-D2B5-C9C3-8D77973BDD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353F8A-140D-6A77-A8DF-9BB46C2E5378}"/>
              </a:ext>
            </a:extLst>
          </p:cNvPr>
          <p:cNvSpPr>
            <a:spLocks noGrp="1"/>
          </p:cNvSpPr>
          <p:nvPr>
            <p:ph type="body" sz="quarter" idx="16"/>
          </p:nvPr>
        </p:nvSpPr>
        <p:spPr>
          <a:xfrm>
            <a:off x="821511" y="623141"/>
            <a:ext cx="3705586" cy="1206754"/>
          </a:xfrm>
          <a:prstGeom prst="rect">
            <a:avLst/>
          </a:prstGeom>
        </p:spPr>
        <p:txBody>
          <a:bodyPr/>
          <a:lstStyle/>
          <a:p>
            <a:r>
              <a:rPr lang="en-IE" err="1"/>
              <a:t>Strumenti</a:t>
            </a:r>
            <a:r>
              <a:rPr lang="en-IE"/>
              <a:t> </a:t>
            </a:r>
          </a:p>
          <a:p>
            <a:r>
              <a:rPr lang="en-IE" err="1"/>
              <a:t>analitici</a:t>
            </a:r>
            <a:endParaRPr lang="en-IE" b="1"/>
          </a:p>
        </p:txBody>
      </p:sp>
      <p:sp>
        <p:nvSpPr>
          <p:cNvPr id="10" name="CuadroTexto 553">
            <a:extLst>
              <a:ext uri="{FF2B5EF4-FFF2-40B4-BE49-F238E27FC236}">
                <a16:creationId xmlns:a16="http://schemas.microsoft.com/office/drawing/2014/main" id="{7835211C-99A5-3A18-AC0B-8C65AEEAD1D9}"/>
              </a:ext>
            </a:extLst>
          </p:cNvPr>
          <p:cNvSpPr txBox="1"/>
          <p:nvPr/>
        </p:nvSpPr>
        <p:spPr>
          <a:xfrm>
            <a:off x="4192343" y="1628716"/>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Oro</a:t>
            </a:r>
          </a:p>
        </p:txBody>
      </p:sp>
      <p:sp>
        <p:nvSpPr>
          <p:cNvPr id="53" name="CuadroTexto 553">
            <a:extLst>
              <a:ext uri="{FF2B5EF4-FFF2-40B4-BE49-F238E27FC236}">
                <a16:creationId xmlns:a16="http://schemas.microsoft.com/office/drawing/2014/main" id="{3B1FD099-F886-527E-700B-5A299D6F6FA2}"/>
              </a:ext>
            </a:extLst>
          </p:cNvPr>
          <p:cNvSpPr txBox="1"/>
          <p:nvPr/>
        </p:nvSpPr>
        <p:spPr>
          <a:xfrm>
            <a:off x="5853990" y="1654952"/>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Cerchio</a:t>
            </a:r>
          </a:p>
        </p:txBody>
      </p:sp>
      <p:sp>
        <p:nvSpPr>
          <p:cNvPr id="55" name="Oval 54">
            <a:extLst>
              <a:ext uri="{FF2B5EF4-FFF2-40B4-BE49-F238E27FC236}">
                <a16:creationId xmlns:a16="http://schemas.microsoft.com/office/drawing/2014/main" id="{A9661A23-F417-952E-7DD5-F89194953160}"/>
              </a:ext>
            </a:extLst>
          </p:cNvPr>
          <p:cNvSpPr/>
          <p:nvPr/>
        </p:nvSpPr>
        <p:spPr>
          <a:xfrm>
            <a:off x="2930530" y="315834"/>
            <a:ext cx="7014991" cy="6239571"/>
          </a:xfrm>
          <a:prstGeom prst="ellipse">
            <a:avLst/>
          </a:prstGeom>
          <a:solidFill>
            <a:srgbClr val="0946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F0BFA2E-1BDF-66FA-78CC-DC3DCB889CF7}"/>
              </a:ext>
            </a:extLst>
          </p:cNvPr>
          <p:cNvSpPr txBox="1"/>
          <p:nvPr/>
        </p:nvSpPr>
        <p:spPr>
          <a:xfrm rot="10800000">
            <a:off x="3249658" y="264053"/>
            <a:ext cx="6393362" cy="5862007"/>
          </a:xfrm>
          <a:prstGeom prst="rect">
            <a:avLst/>
          </a:prstGeom>
          <a:noFill/>
        </p:spPr>
        <p:txBody>
          <a:bodyPr wrap="square" rtlCol="0">
            <a:prstTxWarp prst="textArchDown">
              <a:avLst>
                <a:gd name="adj" fmla="val 10259714"/>
              </a:avLst>
            </a:prstTxWarp>
            <a:spAutoFit/>
          </a:bodyPr>
          <a:lstStyle/>
          <a:p>
            <a:r>
              <a:rPr lang="en-GB" sz="4400">
                <a:solidFill>
                  <a:schemeClr val="bg1"/>
                </a:solidFill>
              </a:rPr>
              <a:t>Il/i prodotto/i che offrite attraverso quel marchio</a:t>
            </a:r>
          </a:p>
        </p:txBody>
      </p:sp>
      <p:sp>
        <p:nvSpPr>
          <p:cNvPr id="58" name="Oval 57">
            <a:extLst>
              <a:ext uri="{FF2B5EF4-FFF2-40B4-BE49-F238E27FC236}">
                <a16:creationId xmlns:a16="http://schemas.microsoft.com/office/drawing/2014/main" id="{DC1C26CA-482A-8382-E184-7B80589155F1}"/>
              </a:ext>
            </a:extLst>
          </p:cNvPr>
          <p:cNvSpPr/>
          <p:nvPr/>
        </p:nvSpPr>
        <p:spPr>
          <a:xfrm>
            <a:off x="3887403" y="963078"/>
            <a:ext cx="5101244" cy="4752654"/>
          </a:xfrm>
          <a:prstGeom prst="ellipse">
            <a:avLst/>
          </a:prstGeom>
          <a:solidFill>
            <a:srgbClr val="E794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83FD4C7-6D24-AD16-4F29-E9731028BBC5}"/>
              </a:ext>
            </a:extLst>
          </p:cNvPr>
          <p:cNvSpPr/>
          <p:nvPr/>
        </p:nvSpPr>
        <p:spPr>
          <a:xfrm>
            <a:off x="5295790" y="2373570"/>
            <a:ext cx="2284473" cy="1865276"/>
          </a:xfrm>
          <a:prstGeom prst="ellipse">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CF37ABB0-7BDE-4816-DC8B-CFEFF5855A3A}"/>
              </a:ext>
            </a:extLst>
          </p:cNvPr>
          <p:cNvSpPr txBox="1"/>
          <p:nvPr/>
        </p:nvSpPr>
        <p:spPr>
          <a:xfrm rot="10800000">
            <a:off x="4202883" y="664367"/>
            <a:ext cx="4486911" cy="4561868"/>
          </a:xfrm>
          <a:prstGeom prst="rect">
            <a:avLst/>
          </a:prstGeom>
          <a:noFill/>
        </p:spPr>
        <p:txBody>
          <a:bodyPr wrap="square" rtlCol="0">
            <a:prstTxWarp prst="textArchDown">
              <a:avLst>
                <a:gd name="adj" fmla="val 10782170"/>
              </a:avLst>
            </a:prstTxWarp>
            <a:spAutoFit/>
          </a:bodyPr>
          <a:lstStyle/>
          <a:p>
            <a:r>
              <a:rPr lang="en-GB" sz="6600">
                <a:solidFill>
                  <a:schemeClr val="bg1"/>
                </a:solidFill>
              </a:rPr>
              <a:t>L'approccio che differenzia la vostra attività</a:t>
            </a:r>
          </a:p>
        </p:txBody>
      </p:sp>
      <p:sp>
        <p:nvSpPr>
          <p:cNvPr id="56" name="CuadroTexto 553">
            <a:extLst>
              <a:ext uri="{FF2B5EF4-FFF2-40B4-BE49-F238E27FC236}">
                <a16:creationId xmlns:a16="http://schemas.microsoft.com/office/drawing/2014/main" id="{96B1904B-2546-89ED-CC40-50A5F08F7B09}"/>
              </a:ext>
            </a:extLst>
          </p:cNvPr>
          <p:cNvSpPr txBox="1"/>
          <p:nvPr/>
        </p:nvSpPr>
        <p:spPr>
          <a:xfrm>
            <a:off x="5355594" y="2603870"/>
            <a:ext cx="2226644" cy="1415772"/>
          </a:xfrm>
          <a:prstGeom prst="rect">
            <a:avLst/>
          </a:prstGeom>
          <a:noFill/>
        </p:spPr>
        <p:txBody>
          <a:bodyPr wrap="square" rtlCol="0">
            <a:spAutoFit/>
          </a:bodyPr>
          <a:lstStyle/>
          <a:p>
            <a:pPr algn="ctr"/>
            <a:r>
              <a:rPr lang="en-US" sz="1400" b="1">
                <a:solidFill>
                  <a:schemeClr val="bg1"/>
                </a:solidFill>
                <a:latin typeface="Calibri" panose="020F0502020204030204" pitchFamily="34" charset="0"/>
                <a:ea typeface="Lato" charset="0"/>
                <a:cs typeface="Calibri" panose="020F0502020204030204" pitchFamily="34" charset="0"/>
              </a:rPr>
              <a:t>Perché </a:t>
            </a:r>
          </a:p>
          <a:p>
            <a:pPr algn="ctr"/>
            <a:r>
              <a:rPr lang="en-US" sz="2400">
                <a:solidFill>
                  <a:schemeClr val="bg1"/>
                </a:solidFill>
                <a:latin typeface="Calibri" panose="020F0502020204030204" pitchFamily="34" charset="0"/>
                <a:ea typeface="Lato" charset="0"/>
                <a:cs typeface="Calibri" panose="020F0502020204030204" pitchFamily="34" charset="0"/>
              </a:rPr>
              <a:t>La convinzione che guida la vostra attività</a:t>
            </a:r>
          </a:p>
        </p:txBody>
      </p:sp>
      <p:sp>
        <p:nvSpPr>
          <p:cNvPr id="59" name="CuadroTexto 553">
            <a:extLst>
              <a:ext uri="{FF2B5EF4-FFF2-40B4-BE49-F238E27FC236}">
                <a16:creationId xmlns:a16="http://schemas.microsoft.com/office/drawing/2014/main" id="{786F697E-CBAE-8C09-88A3-EEA0FFFE8514}"/>
              </a:ext>
            </a:extLst>
          </p:cNvPr>
          <p:cNvSpPr txBox="1"/>
          <p:nvPr/>
        </p:nvSpPr>
        <p:spPr>
          <a:xfrm>
            <a:off x="5484690" y="1142268"/>
            <a:ext cx="1740093" cy="58477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Come </a:t>
            </a:r>
          </a:p>
        </p:txBody>
      </p:sp>
      <p:sp>
        <p:nvSpPr>
          <p:cNvPr id="64" name="CuadroTexto 553">
            <a:extLst>
              <a:ext uri="{FF2B5EF4-FFF2-40B4-BE49-F238E27FC236}">
                <a16:creationId xmlns:a16="http://schemas.microsoft.com/office/drawing/2014/main" id="{DD38A820-644D-B293-7591-FAA800866836}"/>
              </a:ext>
            </a:extLst>
          </p:cNvPr>
          <p:cNvSpPr txBox="1"/>
          <p:nvPr/>
        </p:nvSpPr>
        <p:spPr>
          <a:xfrm>
            <a:off x="5512195" y="373464"/>
            <a:ext cx="1740093" cy="523220"/>
          </a:xfrm>
          <a:prstGeom prst="rect">
            <a:avLst/>
          </a:prstGeom>
          <a:noFill/>
        </p:spPr>
        <p:txBody>
          <a:bodyPr wrap="square" rtlCol="0">
            <a:spAutoFit/>
          </a:bodyPr>
          <a:lstStyle/>
          <a:p>
            <a:pPr algn="ctr"/>
            <a:r>
              <a:rPr lang="en-US" sz="1400" b="1">
                <a:solidFill>
                  <a:schemeClr val="bg1"/>
                </a:solidFill>
                <a:latin typeface="Calibri" panose="020F0502020204030204" pitchFamily="34" charset="0"/>
                <a:ea typeface="Lato" charset="0"/>
                <a:cs typeface="Calibri" panose="020F0502020204030204" pitchFamily="34" charset="0"/>
              </a:rPr>
              <a:t>Cosa </a:t>
            </a:r>
          </a:p>
        </p:txBody>
      </p:sp>
      <p:sp>
        <p:nvSpPr>
          <p:cNvPr id="65" name="CuadroTexto 553">
            <a:extLst>
              <a:ext uri="{FF2B5EF4-FFF2-40B4-BE49-F238E27FC236}">
                <a16:creationId xmlns:a16="http://schemas.microsoft.com/office/drawing/2014/main" id="{6D3A32A6-7BA5-DF5A-8E8D-2F5890CDE0BF}"/>
              </a:ext>
            </a:extLst>
          </p:cNvPr>
          <p:cNvSpPr txBox="1"/>
          <p:nvPr/>
        </p:nvSpPr>
        <p:spPr>
          <a:xfrm>
            <a:off x="821511" y="5773194"/>
            <a:ext cx="2760582" cy="461665"/>
          </a:xfrm>
          <a:prstGeom prst="rect">
            <a:avLst/>
          </a:prstGeom>
          <a:noFill/>
        </p:spPr>
        <p:txBody>
          <a:bodyPr wrap="square" rtlCol="0">
            <a:spAutoFit/>
          </a:bodyPr>
          <a:lstStyle/>
          <a:p>
            <a:pPr algn="ctr"/>
            <a:r>
              <a:rPr lang="en-US" sz="2400" b="1">
                <a:solidFill>
                  <a:srgbClr val="E25684"/>
                </a:solidFill>
                <a:latin typeface="Calibri" panose="020F0502020204030204" pitchFamily="34" charset="0"/>
                <a:ea typeface="Lato" charset="0"/>
                <a:cs typeface="Calibri" panose="020F0502020204030204" pitchFamily="34" charset="0"/>
              </a:rPr>
              <a:t>Il cerchio d'oro</a:t>
            </a:r>
          </a:p>
        </p:txBody>
      </p:sp>
    </p:spTree>
    <p:extLst>
      <p:ext uri="{BB962C8B-B14F-4D97-AF65-F5344CB8AC3E}">
        <p14:creationId xmlns:p14="http://schemas.microsoft.com/office/powerpoint/2010/main" val="5247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BA27-ABEE-ADFB-38FC-89095CBE3C03}"/>
            </a:ext>
          </a:extLst>
        </p:cNvPr>
        <p:cNvGrpSpPr/>
        <p:nvPr/>
      </p:nvGrpSpPr>
      <p:grpSpPr>
        <a:xfrm>
          <a:off x="0" y="0"/>
          <a:ext cx="0" cy="0"/>
          <a:chOff x="0" y="0"/>
          <a:chExt cx="0" cy="0"/>
        </a:xfrm>
      </p:grpSpPr>
      <p:sp>
        <p:nvSpPr>
          <p:cNvPr id="66" name="CuadroTexto 553">
            <a:extLst>
              <a:ext uri="{FF2B5EF4-FFF2-40B4-BE49-F238E27FC236}">
                <a16:creationId xmlns:a16="http://schemas.microsoft.com/office/drawing/2014/main" id="{5543DD3A-C4C7-830D-C373-08D543966A99}"/>
              </a:ext>
            </a:extLst>
          </p:cNvPr>
          <p:cNvSpPr txBox="1"/>
          <p:nvPr/>
        </p:nvSpPr>
        <p:spPr>
          <a:xfrm>
            <a:off x="4094262" y="1415085"/>
            <a:ext cx="3449538" cy="461665"/>
          </a:xfrm>
          <a:prstGeom prst="rect">
            <a:avLst/>
          </a:prstGeom>
          <a:noFill/>
        </p:spPr>
        <p:txBody>
          <a:bodyPr wrap="square" rtlCol="0">
            <a:spAutoFit/>
          </a:bodyPr>
          <a:lstStyle/>
          <a:p>
            <a:pPr algn="ctr"/>
            <a:r>
              <a:rPr lang="en-US" sz="2400" b="1">
                <a:solidFill>
                  <a:srgbClr val="E25684"/>
                </a:solidFill>
                <a:latin typeface="Calibri" panose="020F0502020204030204" pitchFamily="34" charset="0"/>
                <a:ea typeface="Lato" charset="0"/>
                <a:cs typeface="Calibri" panose="020F0502020204030204" pitchFamily="34" charset="0"/>
              </a:rPr>
              <a:t>Archetipi del marchio (I)</a:t>
            </a:r>
          </a:p>
        </p:txBody>
      </p:sp>
      <p:sp>
        <p:nvSpPr>
          <p:cNvPr id="19" name="Rectangle: Rounded Corners 18">
            <a:extLst>
              <a:ext uri="{FF2B5EF4-FFF2-40B4-BE49-F238E27FC236}">
                <a16:creationId xmlns:a16="http://schemas.microsoft.com/office/drawing/2014/main" id="{6CF29BD2-EEC2-5318-D4D7-84F8E8B32D3D}"/>
              </a:ext>
            </a:extLst>
          </p:cNvPr>
          <p:cNvSpPr/>
          <p:nvPr/>
        </p:nvSpPr>
        <p:spPr>
          <a:xfrm>
            <a:off x="803974" y="2490803"/>
            <a:ext cx="5117804" cy="1140840"/>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 name="Rectangle: Rounded Corners 23">
            <a:extLst>
              <a:ext uri="{FF2B5EF4-FFF2-40B4-BE49-F238E27FC236}">
                <a16:creationId xmlns:a16="http://schemas.microsoft.com/office/drawing/2014/main" id="{82846A47-813A-DBA2-7827-2E2EE57ECB1D}"/>
              </a:ext>
            </a:extLst>
          </p:cNvPr>
          <p:cNvSpPr/>
          <p:nvPr/>
        </p:nvSpPr>
        <p:spPr>
          <a:xfrm>
            <a:off x="5832287" y="2484235"/>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Rectangle: Rounded Corners 24">
            <a:extLst>
              <a:ext uri="{FF2B5EF4-FFF2-40B4-BE49-F238E27FC236}">
                <a16:creationId xmlns:a16="http://schemas.microsoft.com/office/drawing/2014/main" id="{0AB820D3-7841-98C6-440C-B030F8906A9A}"/>
              </a:ext>
            </a:extLst>
          </p:cNvPr>
          <p:cNvSpPr/>
          <p:nvPr/>
        </p:nvSpPr>
        <p:spPr>
          <a:xfrm>
            <a:off x="824731" y="3690947"/>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 name="Rectangle: Rounded Corners 27">
            <a:extLst>
              <a:ext uri="{FF2B5EF4-FFF2-40B4-BE49-F238E27FC236}">
                <a16:creationId xmlns:a16="http://schemas.microsoft.com/office/drawing/2014/main" id="{A75458B4-AB09-0E97-F114-C004A52ADA55}"/>
              </a:ext>
            </a:extLst>
          </p:cNvPr>
          <p:cNvSpPr/>
          <p:nvPr/>
        </p:nvSpPr>
        <p:spPr>
          <a:xfrm>
            <a:off x="824731" y="4877965"/>
            <a:ext cx="5117804" cy="1179003"/>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9" name="Rectangle: Rounded Corners 28">
            <a:extLst>
              <a:ext uri="{FF2B5EF4-FFF2-40B4-BE49-F238E27FC236}">
                <a16:creationId xmlns:a16="http://schemas.microsoft.com/office/drawing/2014/main" id="{BFF616D3-40DC-BC59-36C1-3FC9687BBB64}"/>
              </a:ext>
            </a:extLst>
          </p:cNvPr>
          <p:cNvSpPr/>
          <p:nvPr/>
        </p:nvSpPr>
        <p:spPr>
          <a:xfrm>
            <a:off x="5832287" y="4889372"/>
            <a:ext cx="5117804" cy="1195800"/>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0" name="Rectangle: Rounded Corners 29">
            <a:extLst>
              <a:ext uri="{FF2B5EF4-FFF2-40B4-BE49-F238E27FC236}">
                <a16:creationId xmlns:a16="http://schemas.microsoft.com/office/drawing/2014/main" id="{D3C86441-777B-8E60-3C3A-D4E9D52EBAD2}"/>
              </a:ext>
            </a:extLst>
          </p:cNvPr>
          <p:cNvSpPr/>
          <p:nvPr/>
        </p:nvSpPr>
        <p:spPr>
          <a:xfrm>
            <a:off x="5796165" y="3702353"/>
            <a:ext cx="5117804" cy="114740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8" name="CuadroTexto 553">
            <a:extLst>
              <a:ext uri="{FF2B5EF4-FFF2-40B4-BE49-F238E27FC236}">
                <a16:creationId xmlns:a16="http://schemas.microsoft.com/office/drawing/2014/main" id="{D04A63E6-8524-C916-6C93-7354EF0F5A43}"/>
              </a:ext>
            </a:extLst>
          </p:cNvPr>
          <p:cNvSpPr txBox="1"/>
          <p:nvPr/>
        </p:nvSpPr>
        <p:spPr>
          <a:xfrm>
            <a:off x="1003022" y="2550107"/>
            <a:ext cx="4793143" cy="1015663"/>
          </a:xfrm>
          <a:prstGeom prst="rect">
            <a:avLst/>
          </a:prstGeom>
          <a:noFill/>
        </p:spPr>
        <p:txBody>
          <a:bodyPr wrap="square" rtlCol="0">
            <a:spAutoFit/>
          </a:bodyPr>
          <a:lstStyle/>
          <a:p>
            <a:r>
              <a:rPr lang="en-US" sz="2000" b="1">
                <a:solidFill>
                  <a:schemeClr val="bg1"/>
                </a:solidFill>
                <a:latin typeface="Calibri" panose="020F0502020204030204" pitchFamily="34" charset="0"/>
                <a:ea typeface="Lato" charset="0"/>
                <a:cs typeface="Calibri" panose="020F0502020204030204" pitchFamily="34" charset="0"/>
              </a:rPr>
              <a:t>Innocente: </a:t>
            </a:r>
            <a:r>
              <a:rPr lang="en-US" sz="2000">
                <a:solidFill>
                  <a:schemeClr val="bg1"/>
                </a:solidFill>
                <a:latin typeface="Calibri" panose="020F0502020204030204" pitchFamily="34" charset="0"/>
                <a:ea typeface="Lato" charset="0"/>
                <a:cs typeface="Calibri" panose="020F0502020204030204" pitchFamily="34" charset="0"/>
              </a:rPr>
              <a:t>Semplice ma felice. Senso di ottimismo e onestà. </a:t>
            </a:r>
          </a:p>
          <a:p>
            <a:r>
              <a:rPr lang="en-US" sz="2000">
                <a:solidFill>
                  <a:schemeClr val="bg1"/>
                </a:solidFill>
                <a:latin typeface="Calibri" panose="020F0502020204030204" pitchFamily="34" charset="0"/>
                <a:ea typeface="Lato" charset="0"/>
                <a:cs typeface="Calibri" panose="020F0502020204030204" pitchFamily="34" charset="0"/>
              </a:rPr>
              <a:t>Esempi: Coca-Cola, Disney</a:t>
            </a:r>
          </a:p>
        </p:txBody>
      </p:sp>
      <p:sp>
        <p:nvSpPr>
          <p:cNvPr id="41" name="CuadroTexto 553">
            <a:extLst>
              <a:ext uri="{FF2B5EF4-FFF2-40B4-BE49-F238E27FC236}">
                <a16:creationId xmlns:a16="http://schemas.microsoft.com/office/drawing/2014/main" id="{652FD8D3-AF57-F2A0-806A-0AD568E90F2C}"/>
              </a:ext>
            </a:extLst>
          </p:cNvPr>
          <p:cNvSpPr txBox="1"/>
          <p:nvPr/>
        </p:nvSpPr>
        <p:spPr>
          <a:xfrm>
            <a:off x="938137" y="3763352"/>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Esploratore: </a:t>
            </a:r>
            <a:r>
              <a:rPr lang="en-GB" sz="2000">
                <a:solidFill>
                  <a:schemeClr val="bg1"/>
                </a:solidFill>
                <a:latin typeface="Calibri" panose="020F0502020204030204" pitchFamily="34" charset="0"/>
                <a:ea typeface="Lato" charset="0"/>
                <a:cs typeface="Calibri" panose="020F0502020204030204" pitchFamily="34" charset="0"/>
              </a:rPr>
              <a:t>Libero e avventuroso, raffigura la curiosità e l'indipendenza.</a:t>
            </a:r>
          </a:p>
          <a:p>
            <a:r>
              <a:rPr lang="en-GB" sz="2000">
                <a:solidFill>
                  <a:schemeClr val="bg1"/>
                </a:solidFill>
                <a:latin typeface="Calibri" panose="020F0502020204030204" pitchFamily="34" charset="0"/>
                <a:ea typeface="Lato" charset="0"/>
                <a:cs typeface="Calibri" panose="020F0502020204030204" pitchFamily="34" charset="0"/>
              </a:rPr>
              <a:t>Esempi: GoPro, Red Bull</a:t>
            </a:r>
          </a:p>
        </p:txBody>
      </p:sp>
      <p:sp>
        <p:nvSpPr>
          <p:cNvPr id="42" name="CuadroTexto 553">
            <a:extLst>
              <a:ext uri="{FF2B5EF4-FFF2-40B4-BE49-F238E27FC236}">
                <a16:creationId xmlns:a16="http://schemas.microsoft.com/office/drawing/2014/main" id="{C0268965-4F19-91C3-F1E4-93D4D8BF9B57}"/>
              </a:ext>
            </a:extLst>
          </p:cNvPr>
          <p:cNvSpPr txBox="1"/>
          <p:nvPr/>
        </p:nvSpPr>
        <p:spPr>
          <a:xfrm>
            <a:off x="1007115" y="4941652"/>
            <a:ext cx="4825172"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Saggio: </a:t>
            </a:r>
            <a:r>
              <a:rPr lang="en-GB" sz="2000">
                <a:solidFill>
                  <a:schemeClr val="bg1"/>
                </a:solidFill>
                <a:latin typeface="Calibri" panose="020F0502020204030204" pitchFamily="34" charset="0"/>
                <a:ea typeface="Lato" charset="0"/>
                <a:cs typeface="Calibri" panose="020F0502020204030204" pitchFamily="34" charset="0"/>
              </a:rPr>
              <a:t>intelligente e analitico, rappresenta il desiderio di saggezza.</a:t>
            </a:r>
          </a:p>
          <a:p>
            <a:r>
              <a:rPr lang="en-GB" sz="2000">
                <a:solidFill>
                  <a:schemeClr val="bg1"/>
                </a:solidFill>
                <a:latin typeface="Calibri" panose="020F0502020204030204" pitchFamily="34" charset="0"/>
                <a:ea typeface="Lato" charset="0"/>
                <a:cs typeface="Calibri" panose="020F0502020204030204" pitchFamily="34" charset="0"/>
              </a:rPr>
              <a:t>Esempi: BBC, Wikipedia</a:t>
            </a:r>
          </a:p>
        </p:txBody>
      </p:sp>
      <p:sp>
        <p:nvSpPr>
          <p:cNvPr id="49" name="CuadroTexto 553">
            <a:extLst>
              <a:ext uri="{FF2B5EF4-FFF2-40B4-BE49-F238E27FC236}">
                <a16:creationId xmlns:a16="http://schemas.microsoft.com/office/drawing/2014/main" id="{F51C8A50-ACDC-3194-75C0-E2F3A3DD0DF4}"/>
              </a:ext>
            </a:extLst>
          </p:cNvPr>
          <p:cNvSpPr txBox="1"/>
          <p:nvPr/>
        </p:nvSpPr>
        <p:spPr>
          <a:xfrm>
            <a:off x="6066587" y="3822692"/>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Governante: </a:t>
            </a:r>
            <a:r>
              <a:rPr lang="en-GB" sz="2000">
                <a:solidFill>
                  <a:schemeClr val="bg1"/>
                </a:solidFill>
                <a:latin typeface="Calibri" panose="020F0502020204030204" pitchFamily="34" charset="0"/>
                <a:ea typeface="Lato" charset="0"/>
                <a:cs typeface="Calibri" panose="020F0502020204030204" pitchFamily="34" charset="0"/>
              </a:rPr>
              <a:t>Elogia il controllo e la leadership, mostra sicurezza e potere.</a:t>
            </a:r>
          </a:p>
          <a:p>
            <a:r>
              <a:rPr lang="en-GB" sz="2000">
                <a:solidFill>
                  <a:schemeClr val="bg1"/>
                </a:solidFill>
                <a:latin typeface="Calibri" panose="020F0502020204030204" pitchFamily="34" charset="0"/>
                <a:ea typeface="Lato" charset="0"/>
                <a:cs typeface="Calibri" panose="020F0502020204030204" pitchFamily="34" charset="0"/>
              </a:rPr>
              <a:t>Esempi: Rolex, American Express</a:t>
            </a:r>
          </a:p>
        </p:txBody>
      </p:sp>
      <p:sp>
        <p:nvSpPr>
          <p:cNvPr id="50" name="CuadroTexto 553">
            <a:extLst>
              <a:ext uri="{FF2B5EF4-FFF2-40B4-BE49-F238E27FC236}">
                <a16:creationId xmlns:a16="http://schemas.microsoft.com/office/drawing/2014/main" id="{52F8FBF2-A6FC-866A-3E8E-A3458C4E0A7D}"/>
              </a:ext>
            </a:extLst>
          </p:cNvPr>
          <p:cNvSpPr txBox="1"/>
          <p:nvPr/>
        </p:nvSpPr>
        <p:spPr>
          <a:xfrm>
            <a:off x="6066587" y="2524089"/>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Creatore: </a:t>
            </a:r>
            <a:r>
              <a:rPr lang="en-GB" sz="2000">
                <a:solidFill>
                  <a:schemeClr val="bg1"/>
                </a:solidFill>
                <a:latin typeface="Calibri" panose="020F0502020204030204" pitchFamily="34" charset="0"/>
                <a:ea typeface="Lato" charset="0"/>
                <a:cs typeface="Calibri" panose="020F0502020204030204" pitchFamily="34" charset="0"/>
              </a:rPr>
              <a:t>Innovativo e artistico, che dà importanza all'immaginazione</a:t>
            </a:r>
          </a:p>
          <a:p>
            <a:r>
              <a:rPr lang="en-GB" sz="2000">
                <a:solidFill>
                  <a:schemeClr val="bg1"/>
                </a:solidFill>
                <a:latin typeface="Calibri" panose="020F0502020204030204" pitchFamily="34" charset="0"/>
                <a:ea typeface="Lato" charset="0"/>
                <a:cs typeface="Calibri" panose="020F0502020204030204" pitchFamily="34" charset="0"/>
              </a:rPr>
              <a:t>Esempi: Apple, Vans</a:t>
            </a:r>
          </a:p>
        </p:txBody>
      </p:sp>
      <p:sp>
        <p:nvSpPr>
          <p:cNvPr id="51" name="CuadroTexto 553">
            <a:extLst>
              <a:ext uri="{FF2B5EF4-FFF2-40B4-BE49-F238E27FC236}">
                <a16:creationId xmlns:a16="http://schemas.microsoft.com/office/drawing/2014/main" id="{6772B60A-0187-3772-0C4B-77ED76A9E89F}"/>
              </a:ext>
            </a:extLst>
          </p:cNvPr>
          <p:cNvSpPr txBox="1"/>
          <p:nvPr/>
        </p:nvSpPr>
        <p:spPr>
          <a:xfrm>
            <a:off x="6014671" y="4979440"/>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Mago: </a:t>
            </a:r>
            <a:r>
              <a:rPr lang="en-GB" sz="2000">
                <a:solidFill>
                  <a:schemeClr val="bg1"/>
                </a:solidFill>
                <a:latin typeface="Calibri" panose="020F0502020204030204" pitchFamily="34" charset="0"/>
                <a:ea typeface="Lato" charset="0"/>
                <a:cs typeface="Calibri" panose="020F0502020204030204" pitchFamily="34" charset="0"/>
              </a:rPr>
              <a:t>Sognante, mistico e visionario, con accenni di futurismo.</a:t>
            </a:r>
          </a:p>
          <a:p>
            <a:r>
              <a:rPr lang="en-GB" sz="2000">
                <a:solidFill>
                  <a:schemeClr val="bg1"/>
                </a:solidFill>
                <a:latin typeface="Calibri" panose="020F0502020204030204" pitchFamily="34" charset="0"/>
                <a:ea typeface="Lato" charset="0"/>
                <a:cs typeface="Calibri" panose="020F0502020204030204" pitchFamily="34" charset="0"/>
              </a:rPr>
              <a:t>Esempi: Tesla, Airbus</a:t>
            </a:r>
          </a:p>
        </p:txBody>
      </p:sp>
      <p:sp>
        <p:nvSpPr>
          <p:cNvPr id="2" name="Text Placeholder 3">
            <a:extLst>
              <a:ext uri="{FF2B5EF4-FFF2-40B4-BE49-F238E27FC236}">
                <a16:creationId xmlns:a16="http://schemas.microsoft.com/office/drawing/2014/main" id="{0B932828-95E8-20A1-4993-662EEF9F3808}"/>
              </a:ext>
            </a:extLst>
          </p:cNvPr>
          <p:cNvSpPr>
            <a:spLocks noGrp="1"/>
          </p:cNvSpPr>
          <p:nvPr>
            <p:ph type="body" sz="quarter" idx="16"/>
          </p:nvPr>
        </p:nvSpPr>
        <p:spPr>
          <a:xfrm>
            <a:off x="4002470" y="801032"/>
            <a:ext cx="4218278" cy="1206754"/>
          </a:xfrm>
          <a:prstGeom prst="rect">
            <a:avLst/>
          </a:prstGeom>
        </p:spPr>
        <p:txBody>
          <a:bodyPr/>
          <a:lstStyle/>
          <a:p>
            <a:r>
              <a:rPr lang="en-IE" b="1"/>
              <a:t>Strumenti </a:t>
            </a:r>
            <a:r>
              <a:rPr lang="en-IE"/>
              <a:t>analitici</a:t>
            </a:r>
          </a:p>
        </p:txBody>
      </p:sp>
    </p:spTree>
    <p:extLst>
      <p:ext uri="{BB962C8B-B14F-4D97-AF65-F5344CB8AC3E}">
        <p14:creationId xmlns:p14="http://schemas.microsoft.com/office/powerpoint/2010/main" val="28256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260704" y="1573597"/>
            <a:ext cx="700387" cy="566443"/>
          </a:xfrm>
        </p:spPr>
        <p:txBody>
          <a:bodyPr/>
          <a:lstStyle/>
          <a:p>
            <a:r>
              <a:rPr lang="en-GB" noProof="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096000" y="1573596"/>
            <a:ext cx="4816791" cy="566444"/>
          </a:xfrm>
          <a:prstGeom prst="rect">
            <a:avLst/>
          </a:prstGeom>
        </p:spPr>
        <p:txBody>
          <a:bodyPr/>
          <a:lstStyle/>
          <a:p>
            <a:r>
              <a:rPr lang="en-US" sz="2400" b="1" err="1"/>
              <a:t>Introduzione</a:t>
            </a:r>
            <a:r>
              <a:rPr lang="en-US" sz="2400" b="1"/>
              <a:t> </a:t>
            </a:r>
            <a:r>
              <a:rPr lang="en-US" sz="2400" b="1" err="1"/>
              <a:t>allo</a:t>
            </a:r>
            <a:r>
              <a:rPr lang="en-US" sz="2400" b="1"/>
              <a:t> Storytelling</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260704" y="2393069"/>
            <a:ext cx="700387" cy="566443"/>
          </a:xfrm>
        </p:spPr>
        <p:txBody>
          <a:bodyPr/>
          <a:lstStyle/>
          <a:p>
            <a:r>
              <a:rPr lang="en-GB" noProof="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95998" y="2393069"/>
            <a:ext cx="5356862" cy="566444"/>
          </a:xfrm>
          <a:prstGeom prst="rect">
            <a:avLst/>
          </a:prstGeom>
        </p:spPr>
        <p:txBody>
          <a:bodyPr/>
          <a:lstStyle/>
          <a:p>
            <a:r>
              <a:rPr lang="en-US" sz="2400" b="1"/>
              <a:t>Integrare lo storytelling nel marketing</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260704" y="3212037"/>
            <a:ext cx="700387" cy="566443"/>
          </a:xfrm>
        </p:spPr>
        <p:txBody>
          <a:bodyPr/>
          <a:lstStyle/>
          <a:p>
            <a:r>
              <a:rPr lang="en-GB" noProof="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096000" y="3212036"/>
            <a:ext cx="5036626" cy="564425"/>
          </a:xfrm>
          <a:prstGeom prst="rect">
            <a:avLst/>
          </a:prstGeom>
        </p:spPr>
        <p:txBody>
          <a:bodyPr/>
          <a:lstStyle/>
          <a:p>
            <a:pPr>
              <a:lnSpc>
                <a:spcPct val="115000"/>
              </a:lnSpc>
              <a:spcAft>
                <a:spcPts val="800"/>
              </a:spcAft>
            </a:pPr>
            <a:r>
              <a:rPr lang="en-US" sz="2400" b="1"/>
              <a:t>Sviluppo del marchio</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260704" y="4029994"/>
            <a:ext cx="700387" cy="566443"/>
          </a:xfrm>
        </p:spPr>
        <p:txBody>
          <a:bodyPr/>
          <a:lstStyle/>
          <a:p>
            <a:r>
              <a:rPr lang="en-GB" noProof="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095999" y="4029993"/>
            <a:ext cx="5999633" cy="566444"/>
          </a:xfrm>
          <a:prstGeom prst="rect">
            <a:avLst/>
          </a:prstGeom>
        </p:spPr>
        <p:txBody>
          <a:bodyPr/>
          <a:lstStyle/>
          <a:p>
            <a:r>
              <a:rPr lang="it-IT" sz="2400" b="1"/>
              <a:t>Approcci al marketing dei rifiuti alimentari</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431823"/>
            <a:ext cx="4809652" cy="4839488"/>
          </a:xfrm>
        </p:spPr>
        <p:txBody>
          <a:bodyPr/>
          <a:lstStyle/>
          <a:p>
            <a:pPr marL="0" indent="0"/>
            <a:r>
              <a:rPr lang="en-GB" sz="2350">
                <a:solidFill>
                  <a:schemeClr val="tx2"/>
                </a:solidFill>
                <a:ea typeface="Calibri"/>
                <a:cs typeface="Calibri"/>
              </a:rPr>
              <a:t>Questo modulo esplora il modo in cui </a:t>
            </a:r>
            <a:r>
              <a:rPr lang="en-GB" sz="2350" b="1">
                <a:solidFill>
                  <a:schemeClr val="tx2"/>
                </a:solidFill>
                <a:ea typeface="Calibri"/>
                <a:cs typeface="Calibri"/>
              </a:rPr>
              <a:t>lo storytelling può essere integrato nel marketing </a:t>
            </a:r>
            <a:r>
              <a:rPr lang="en-GB" sz="2350">
                <a:solidFill>
                  <a:schemeClr val="tx2"/>
                </a:solidFill>
                <a:ea typeface="Calibri"/>
                <a:cs typeface="Calibri"/>
              </a:rPr>
              <a:t>per creare forti identità di marca e favorire il coinvolgimento dei clienti. Spieghiamo come lo storytelling possa essere utilizzato come strumento per attrarre nuovi consumatori, aumentare i profitti e costruire una base per vendite stabili e prevedibili. </a:t>
            </a:r>
          </a:p>
          <a:p>
            <a:pPr marL="0" indent="0"/>
            <a:r>
              <a:rPr lang="en-GB" sz="2350">
                <a:solidFill>
                  <a:schemeClr val="tx2"/>
                </a:solidFill>
                <a:ea typeface="Calibri"/>
                <a:cs typeface="Calibri"/>
              </a:rPr>
              <a:t>Questo modulo esplora anche il processo di sviluppo del marchio, fornendo alcuni strumenti pratici per migliorare il branding della vostra azienda.</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14487" y="612837"/>
            <a:ext cx="2577693" cy="646331"/>
          </a:xfrm>
          <a:prstGeom prst="rect">
            <a:avLst/>
          </a:prstGeom>
          <a:noFill/>
        </p:spPr>
        <p:txBody>
          <a:bodyPr wrap="none" rtlCol="0">
            <a:spAutoFit/>
          </a:bodyPr>
          <a:lstStyle/>
          <a:p>
            <a:r>
              <a:rPr lang="en-GB" sz="3600" b="1" spc="324" noProof="0">
                <a:solidFill>
                  <a:srgbClr val="60BA47"/>
                </a:solidFill>
                <a:latin typeface="Calibri" panose="020F0502020204030204" pitchFamily="34" charset="0"/>
                <a:cs typeface="Calibri" panose="020F0502020204030204" pitchFamily="34" charset="0"/>
              </a:rPr>
              <a:t>CONTENUTI</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238089" y="2259030"/>
            <a:ext cx="6023787"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9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45D4-CEFB-2C33-882D-16972E5300D0}"/>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88CBB73-2F06-BBFD-739D-7CB558B694A8}"/>
              </a:ext>
            </a:extLst>
          </p:cNvPr>
          <p:cNvSpPr/>
          <p:nvPr/>
        </p:nvSpPr>
        <p:spPr>
          <a:xfrm>
            <a:off x="5857823" y="2466597"/>
            <a:ext cx="5117804" cy="1079117"/>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3" name="Rectangle: Rounded Corners 12">
            <a:extLst>
              <a:ext uri="{FF2B5EF4-FFF2-40B4-BE49-F238E27FC236}">
                <a16:creationId xmlns:a16="http://schemas.microsoft.com/office/drawing/2014/main" id="{2B8B6D29-5932-170E-1336-482A69EED40A}"/>
              </a:ext>
            </a:extLst>
          </p:cNvPr>
          <p:cNvSpPr/>
          <p:nvPr/>
        </p:nvSpPr>
        <p:spPr>
          <a:xfrm>
            <a:off x="829509" y="2466597"/>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Rectangle: Rounded Corners 13">
            <a:extLst>
              <a:ext uri="{FF2B5EF4-FFF2-40B4-BE49-F238E27FC236}">
                <a16:creationId xmlns:a16="http://schemas.microsoft.com/office/drawing/2014/main" id="{01CB5734-F347-039B-D357-7A46190DFFF3}"/>
              </a:ext>
            </a:extLst>
          </p:cNvPr>
          <p:cNvSpPr/>
          <p:nvPr/>
        </p:nvSpPr>
        <p:spPr>
          <a:xfrm>
            <a:off x="829508" y="3590350"/>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Rectangle: Rounded Corners 14">
            <a:extLst>
              <a:ext uri="{FF2B5EF4-FFF2-40B4-BE49-F238E27FC236}">
                <a16:creationId xmlns:a16="http://schemas.microsoft.com/office/drawing/2014/main" id="{6CD05B72-4116-8A48-C081-15D00A42E289}"/>
              </a:ext>
            </a:extLst>
          </p:cNvPr>
          <p:cNvSpPr/>
          <p:nvPr/>
        </p:nvSpPr>
        <p:spPr>
          <a:xfrm>
            <a:off x="829508" y="4744529"/>
            <a:ext cx="5137667"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Rectangle: Rounded Corners 15">
            <a:extLst>
              <a:ext uri="{FF2B5EF4-FFF2-40B4-BE49-F238E27FC236}">
                <a16:creationId xmlns:a16="http://schemas.microsoft.com/office/drawing/2014/main" id="{375882B6-C236-2E9D-48E6-F1ED657AC78E}"/>
              </a:ext>
            </a:extLst>
          </p:cNvPr>
          <p:cNvSpPr/>
          <p:nvPr/>
        </p:nvSpPr>
        <p:spPr>
          <a:xfrm>
            <a:off x="5857822" y="4745259"/>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ectangle: Rounded Corners 16">
            <a:extLst>
              <a:ext uri="{FF2B5EF4-FFF2-40B4-BE49-F238E27FC236}">
                <a16:creationId xmlns:a16="http://schemas.microsoft.com/office/drawing/2014/main" id="{41B2DC6D-9335-F0FE-8E4F-D831399A1FE5}"/>
              </a:ext>
            </a:extLst>
          </p:cNvPr>
          <p:cNvSpPr/>
          <p:nvPr/>
        </p:nvSpPr>
        <p:spPr>
          <a:xfrm>
            <a:off x="5857822" y="3590350"/>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CuadroTexto 553">
            <a:extLst>
              <a:ext uri="{FF2B5EF4-FFF2-40B4-BE49-F238E27FC236}">
                <a16:creationId xmlns:a16="http://schemas.microsoft.com/office/drawing/2014/main" id="{883ED0D7-8631-FFDF-ECED-986BB9378E34}"/>
              </a:ext>
            </a:extLst>
          </p:cNvPr>
          <p:cNvSpPr txBox="1"/>
          <p:nvPr/>
        </p:nvSpPr>
        <p:spPr>
          <a:xfrm>
            <a:off x="1021945" y="2506777"/>
            <a:ext cx="5019405"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Caregiver</a:t>
            </a:r>
            <a:r>
              <a:rPr lang="en-GB" sz="2000">
                <a:solidFill>
                  <a:schemeClr val="bg1"/>
                </a:solidFill>
                <a:latin typeface="Calibri" panose="020F0502020204030204" pitchFamily="34" charset="0"/>
                <a:ea typeface="Lato" charset="0"/>
                <a:cs typeface="Calibri" panose="020F0502020204030204" pitchFamily="34" charset="0"/>
              </a:rPr>
              <a:t>: Utile e premuroso, disposto a proteggere e a sostenere</a:t>
            </a:r>
          </a:p>
          <a:p>
            <a:r>
              <a:rPr lang="en-GB" sz="2000">
                <a:solidFill>
                  <a:schemeClr val="bg1"/>
                </a:solidFill>
                <a:latin typeface="Calibri" panose="020F0502020204030204" pitchFamily="34" charset="0"/>
                <a:ea typeface="Lato" charset="0"/>
                <a:cs typeface="Calibri" panose="020F0502020204030204" pitchFamily="34" charset="0"/>
              </a:rPr>
              <a:t>Esempi: Nestle, Scott</a:t>
            </a:r>
          </a:p>
        </p:txBody>
      </p:sp>
      <p:sp>
        <p:nvSpPr>
          <p:cNvPr id="19" name="CuadroTexto 553">
            <a:extLst>
              <a:ext uri="{FF2B5EF4-FFF2-40B4-BE49-F238E27FC236}">
                <a16:creationId xmlns:a16="http://schemas.microsoft.com/office/drawing/2014/main" id="{47804077-9FCE-DA07-62FE-3BFD1C4301DC}"/>
              </a:ext>
            </a:extLst>
          </p:cNvPr>
          <p:cNvSpPr txBox="1"/>
          <p:nvPr/>
        </p:nvSpPr>
        <p:spPr>
          <a:xfrm>
            <a:off x="1053877" y="3636289"/>
            <a:ext cx="4868383"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Eroe: </a:t>
            </a:r>
            <a:r>
              <a:rPr lang="en-GB" sz="2000">
                <a:solidFill>
                  <a:schemeClr val="bg1"/>
                </a:solidFill>
                <a:latin typeface="Calibri" panose="020F0502020204030204" pitchFamily="34" charset="0"/>
                <a:ea typeface="Lato" charset="0"/>
                <a:cs typeface="Calibri" panose="020F0502020204030204" pitchFamily="34" charset="0"/>
              </a:rPr>
              <a:t>Determinato e coraggioso, che punta a fare la differenza</a:t>
            </a:r>
          </a:p>
          <a:p>
            <a:r>
              <a:rPr lang="en-GB" sz="2000">
                <a:solidFill>
                  <a:schemeClr val="bg1"/>
                </a:solidFill>
                <a:latin typeface="Calibri" panose="020F0502020204030204" pitchFamily="34" charset="0"/>
                <a:ea typeface="Lato" charset="0"/>
                <a:cs typeface="Calibri" panose="020F0502020204030204" pitchFamily="34" charset="0"/>
              </a:rPr>
              <a:t>Esempi: Nike, BMV</a:t>
            </a:r>
          </a:p>
        </p:txBody>
      </p:sp>
      <p:sp>
        <p:nvSpPr>
          <p:cNvPr id="20" name="CuadroTexto 553">
            <a:extLst>
              <a:ext uri="{FF2B5EF4-FFF2-40B4-BE49-F238E27FC236}">
                <a16:creationId xmlns:a16="http://schemas.microsoft.com/office/drawing/2014/main" id="{A09734F2-D1DB-45EB-4547-5893B847A65C}"/>
              </a:ext>
            </a:extLst>
          </p:cNvPr>
          <p:cNvSpPr txBox="1"/>
          <p:nvPr/>
        </p:nvSpPr>
        <p:spPr>
          <a:xfrm>
            <a:off x="964386" y="4800774"/>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Everyman: </a:t>
            </a:r>
            <a:r>
              <a:rPr lang="en-GB" sz="2000">
                <a:solidFill>
                  <a:schemeClr val="bg1"/>
                </a:solidFill>
                <a:latin typeface="Calibri" panose="020F0502020204030204" pitchFamily="34" charset="0"/>
                <a:ea typeface="Lato" charset="0"/>
                <a:cs typeface="Calibri" panose="020F0502020204030204" pitchFamily="34" charset="0"/>
              </a:rPr>
              <a:t>Affidabile, familiare, che sviluppa senso di appartenenza </a:t>
            </a:r>
          </a:p>
          <a:p>
            <a:r>
              <a:rPr lang="en-GB" sz="2000">
                <a:solidFill>
                  <a:schemeClr val="bg1"/>
                </a:solidFill>
                <a:latin typeface="Calibri" panose="020F0502020204030204" pitchFamily="34" charset="0"/>
                <a:ea typeface="Lato" charset="0"/>
                <a:cs typeface="Calibri" panose="020F0502020204030204" pitchFamily="34" charset="0"/>
              </a:rPr>
              <a:t>Esempi: IKEA, Budweiser </a:t>
            </a:r>
          </a:p>
        </p:txBody>
      </p:sp>
      <p:sp>
        <p:nvSpPr>
          <p:cNvPr id="21" name="CuadroTexto 553">
            <a:extLst>
              <a:ext uri="{FF2B5EF4-FFF2-40B4-BE49-F238E27FC236}">
                <a16:creationId xmlns:a16="http://schemas.microsoft.com/office/drawing/2014/main" id="{26D78C23-89D0-4ED8-783A-D45D29783F21}"/>
              </a:ext>
            </a:extLst>
          </p:cNvPr>
          <p:cNvSpPr txBox="1"/>
          <p:nvPr/>
        </p:nvSpPr>
        <p:spPr>
          <a:xfrm>
            <a:off x="5972836" y="4807984"/>
            <a:ext cx="5117803"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Giullare: </a:t>
            </a:r>
            <a:r>
              <a:rPr lang="en-GB" sz="2000">
                <a:solidFill>
                  <a:schemeClr val="bg1"/>
                </a:solidFill>
                <a:latin typeface="Calibri" panose="020F0502020204030204" pitchFamily="34" charset="0"/>
                <a:ea typeface="Lato" charset="0"/>
                <a:cs typeface="Calibri" panose="020F0502020204030204" pitchFamily="34" charset="0"/>
              </a:rPr>
              <a:t>Divertente, spensierato, promuove l'intrattenimento e l'umorismo.</a:t>
            </a:r>
          </a:p>
          <a:p>
            <a:r>
              <a:rPr lang="en-GB" sz="2000">
                <a:solidFill>
                  <a:schemeClr val="bg1"/>
                </a:solidFill>
                <a:latin typeface="Calibri" panose="020F0502020204030204" pitchFamily="34" charset="0"/>
                <a:ea typeface="Lato" charset="0"/>
                <a:cs typeface="Calibri" panose="020F0502020204030204" pitchFamily="34" charset="0"/>
              </a:rPr>
              <a:t>Esempi: Old Spice, Doritos</a:t>
            </a:r>
          </a:p>
        </p:txBody>
      </p:sp>
      <p:sp>
        <p:nvSpPr>
          <p:cNvPr id="22" name="CuadroTexto 553">
            <a:extLst>
              <a:ext uri="{FF2B5EF4-FFF2-40B4-BE49-F238E27FC236}">
                <a16:creationId xmlns:a16="http://schemas.microsoft.com/office/drawing/2014/main" id="{0439FBB9-E978-0973-DD02-213B2FAB9A78}"/>
              </a:ext>
            </a:extLst>
          </p:cNvPr>
          <p:cNvSpPr txBox="1"/>
          <p:nvPr/>
        </p:nvSpPr>
        <p:spPr>
          <a:xfrm>
            <a:off x="6090380" y="3531226"/>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Amante: </a:t>
            </a:r>
            <a:r>
              <a:rPr lang="en-GB" sz="2000">
                <a:solidFill>
                  <a:schemeClr val="bg1"/>
                </a:solidFill>
                <a:latin typeface="Calibri" panose="020F0502020204030204" pitchFamily="34" charset="0"/>
                <a:ea typeface="Lato" charset="0"/>
                <a:cs typeface="Calibri" panose="020F0502020204030204" pitchFamily="34" charset="0"/>
              </a:rPr>
              <a:t>Passionale e intimo, crea legami emotivi</a:t>
            </a:r>
          </a:p>
          <a:p>
            <a:r>
              <a:rPr lang="en-GB" sz="2000">
                <a:solidFill>
                  <a:schemeClr val="bg1"/>
                </a:solidFill>
                <a:latin typeface="Calibri" panose="020F0502020204030204" pitchFamily="34" charset="0"/>
                <a:ea typeface="Lato" charset="0"/>
                <a:cs typeface="Calibri" panose="020F0502020204030204" pitchFamily="34" charset="0"/>
              </a:rPr>
              <a:t>Esempi: Tiffany &amp; Co., Chanel</a:t>
            </a:r>
          </a:p>
        </p:txBody>
      </p:sp>
      <p:sp>
        <p:nvSpPr>
          <p:cNvPr id="23" name="CuadroTexto 553">
            <a:extLst>
              <a:ext uri="{FF2B5EF4-FFF2-40B4-BE49-F238E27FC236}">
                <a16:creationId xmlns:a16="http://schemas.microsoft.com/office/drawing/2014/main" id="{9FAD653F-4148-B8C5-84DA-3DB9E1F7D689}"/>
              </a:ext>
            </a:extLst>
          </p:cNvPr>
          <p:cNvSpPr txBox="1"/>
          <p:nvPr/>
        </p:nvSpPr>
        <p:spPr>
          <a:xfrm>
            <a:off x="6090380" y="2506777"/>
            <a:ext cx="5266491"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Ribelle</a:t>
            </a:r>
            <a:r>
              <a:rPr lang="en-GB" sz="2000">
                <a:solidFill>
                  <a:schemeClr val="bg1"/>
                </a:solidFill>
                <a:latin typeface="Calibri" panose="020F0502020204030204" pitchFamily="34" charset="0"/>
                <a:ea typeface="Lato" charset="0"/>
                <a:cs typeface="Calibri" panose="020F0502020204030204" pitchFamily="34" charset="0"/>
              </a:rPr>
              <a:t>: Infrangere le regole, sfidare l'autorità, sconvolgere il sistema.</a:t>
            </a:r>
          </a:p>
          <a:p>
            <a:r>
              <a:rPr lang="en-GB" sz="2000">
                <a:solidFill>
                  <a:schemeClr val="bg1"/>
                </a:solidFill>
                <a:latin typeface="Calibri" panose="020F0502020204030204" pitchFamily="34" charset="0"/>
                <a:ea typeface="Lato" charset="0"/>
                <a:cs typeface="Calibri" panose="020F0502020204030204" pitchFamily="34" charset="0"/>
              </a:rPr>
              <a:t>Esempi: MTV, </a:t>
            </a:r>
            <a:r>
              <a:rPr lang="en-GB" sz="2000" err="1">
                <a:solidFill>
                  <a:schemeClr val="bg1"/>
                </a:solidFill>
                <a:latin typeface="Calibri" panose="020F0502020204030204" pitchFamily="34" charset="0"/>
                <a:ea typeface="Lato" charset="0"/>
                <a:cs typeface="Calibri" panose="020F0502020204030204" pitchFamily="34" charset="0"/>
              </a:rPr>
              <a:t>Revolut</a:t>
            </a:r>
            <a:endParaRPr lang="en-GB" sz="2000">
              <a:solidFill>
                <a:schemeClr val="bg1"/>
              </a:solidFill>
              <a:latin typeface="Calibri" panose="020F0502020204030204" pitchFamily="34" charset="0"/>
              <a:ea typeface="Lato" charset="0"/>
              <a:cs typeface="Calibri" panose="020F0502020204030204" pitchFamily="34" charset="0"/>
            </a:endParaRPr>
          </a:p>
        </p:txBody>
      </p:sp>
      <p:sp>
        <p:nvSpPr>
          <p:cNvPr id="24" name="CuadroTexto 553">
            <a:extLst>
              <a:ext uri="{FF2B5EF4-FFF2-40B4-BE49-F238E27FC236}">
                <a16:creationId xmlns:a16="http://schemas.microsoft.com/office/drawing/2014/main" id="{F880351C-6491-12D2-3C9D-6942F54D394D}"/>
              </a:ext>
            </a:extLst>
          </p:cNvPr>
          <p:cNvSpPr txBox="1"/>
          <p:nvPr/>
        </p:nvSpPr>
        <p:spPr>
          <a:xfrm>
            <a:off x="4094262" y="1415085"/>
            <a:ext cx="3483828" cy="461665"/>
          </a:xfrm>
          <a:prstGeom prst="rect">
            <a:avLst/>
          </a:prstGeom>
          <a:noFill/>
        </p:spPr>
        <p:txBody>
          <a:bodyPr wrap="square" rtlCol="0">
            <a:spAutoFit/>
          </a:bodyPr>
          <a:lstStyle/>
          <a:p>
            <a:pPr algn="ctr"/>
            <a:r>
              <a:rPr lang="en-US" sz="2400" b="1">
                <a:solidFill>
                  <a:srgbClr val="E25684"/>
                </a:solidFill>
                <a:latin typeface="Calibri" panose="020F0502020204030204" pitchFamily="34" charset="0"/>
                <a:ea typeface="Lato" charset="0"/>
                <a:cs typeface="Calibri" panose="020F0502020204030204" pitchFamily="34" charset="0"/>
              </a:rPr>
              <a:t>Archetipi del marchio (II)</a:t>
            </a:r>
          </a:p>
        </p:txBody>
      </p:sp>
      <p:sp>
        <p:nvSpPr>
          <p:cNvPr id="25" name="Text Placeholder 3">
            <a:extLst>
              <a:ext uri="{FF2B5EF4-FFF2-40B4-BE49-F238E27FC236}">
                <a16:creationId xmlns:a16="http://schemas.microsoft.com/office/drawing/2014/main" id="{45DD0D62-27A1-8FF7-EE3F-087A82A48479}"/>
              </a:ext>
            </a:extLst>
          </p:cNvPr>
          <p:cNvSpPr>
            <a:spLocks noGrp="1"/>
          </p:cNvSpPr>
          <p:nvPr>
            <p:ph type="body" sz="quarter" idx="16"/>
          </p:nvPr>
        </p:nvSpPr>
        <p:spPr>
          <a:xfrm>
            <a:off x="4029894" y="842516"/>
            <a:ext cx="4218278" cy="563781"/>
          </a:xfrm>
          <a:prstGeom prst="rect">
            <a:avLst/>
          </a:prstGeom>
        </p:spPr>
        <p:txBody>
          <a:bodyPr/>
          <a:lstStyle/>
          <a:p>
            <a:r>
              <a:rPr lang="en-IE" b="1"/>
              <a:t>Strumenti </a:t>
            </a:r>
            <a:r>
              <a:rPr lang="en-IE"/>
              <a:t>analitici</a:t>
            </a:r>
          </a:p>
        </p:txBody>
      </p:sp>
    </p:spTree>
    <p:extLst>
      <p:ext uri="{BB962C8B-B14F-4D97-AF65-F5344CB8AC3E}">
        <p14:creationId xmlns:p14="http://schemas.microsoft.com/office/powerpoint/2010/main" val="426214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03CA5-213F-8A81-C6F4-6E3F2A002DEF}"/>
              </a:ext>
            </a:extLst>
          </p:cNvPr>
          <p:cNvSpPr>
            <a:spLocks noGrp="1"/>
          </p:cNvSpPr>
          <p:nvPr>
            <p:ph type="body" sz="quarter" idx="16"/>
          </p:nvPr>
        </p:nvSpPr>
        <p:spPr>
          <a:xfrm>
            <a:off x="804775" y="517105"/>
            <a:ext cx="10052954" cy="803654"/>
          </a:xfrm>
        </p:spPr>
        <p:txBody>
          <a:bodyPr/>
          <a:lstStyle/>
          <a:p>
            <a:r>
              <a:rPr lang="en-IE"/>
              <a:t>Strumenti pratici</a:t>
            </a:r>
          </a:p>
        </p:txBody>
      </p:sp>
      <p:sp>
        <p:nvSpPr>
          <p:cNvPr id="4" name="Freeform 1">
            <a:extLst>
              <a:ext uri="{FF2B5EF4-FFF2-40B4-BE49-F238E27FC236}">
                <a16:creationId xmlns:a16="http://schemas.microsoft.com/office/drawing/2014/main" id="{0D8F2315-6CD8-D8ED-5C4F-18C9D0B54D07}"/>
              </a:ext>
            </a:extLst>
          </p:cNvPr>
          <p:cNvSpPr>
            <a:spLocks noChangeArrowheads="1"/>
          </p:cNvSpPr>
          <p:nvPr/>
        </p:nvSpPr>
        <p:spPr bwMode="auto">
          <a:xfrm>
            <a:off x="765637" y="176625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5" name="Freeform 246">
            <a:extLst>
              <a:ext uri="{FF2B5EF4-FFF2-40B4-BE49-F238E27FC236}">
                <a16:creationId xmlns:a16="http://schemas.microsoft.com/office/drawing/2014/main" id="{C247BBD6-45CB-CE5F-CA71-E57C8EEF881F}"/>
              </a:ext>
            </a:extLst>
          </p:cNvPr>
          <p:cNvSpPr>
            <a:spLocks noChangeArrowheads="1"/>
          </p:cNvSpPr>
          <p:nvPr/>
        </p:nvSpPr>
        <p:spPr bwMode="auto">
          <a:xfrm>
            <a:off x="713518" y="1368210"/>
            <a:ext cx="238659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6" name="Freeform 247">
            <a:extLst>
              <a:ext uri="{FF2B5EF4-FFF2-40B4-BE49-F238E27FC236}">
                <a16:creationId xmlns:a16="http://schemas.microsoft.com/office/drawing/2014/main" id="{702DC119-A34F-001A-1343-18937E4ABD38}"/>
              </a:ext>
            </a:extLst>
          </p:cNvPr>
          <p:cNvSpPr>
            <a:spLocks noChangeArrowheads="1"/>
          </p:cNvSpPr>
          <p:nvPr/>
        </p:nvSpPr>
        <p:spPr bwMode="auto">
          <a:xfrm>
            <a:off x="3428587" y="1663292"/>
            <a:ext cx="2334470" cy="457082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7" name="Freeform 249">
            <a:extLst>
              <a:ext uri="{FF2B5EF4-FFF2-40B4-BE49-F238E27FC236}">
                <a16:creationId xmlns:a16="http://schemas.microsoft.com/office/drawing/2014/main" id="{7D9F0D79-A59F-C3BC-E283-9372AD7E16A1}"/>
              </a:ext>
            </a:extLst>
          </p:cNvPr>
          <p:cNvSpPr>
            <a:spLocks noChangeArrowheads="1"/>
          </p:cNvSpPr>
          <p:nvPr/>
        </p:nvSpPr>
        <p:spPr bwMode="auto">
          <a:xfrm>
            <a:off x="3396896" y="5858540"/>
            <a:ext cx="2383401"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63" name="CuadroTexto 553">
            <a:extLst>
              <a:ext uri="{FF2B5EF4-FFF2-40B4-BE49-F238E27FC236}">
                <a16:creationId xmlns:a16="http://schemas.microsoft.com/office/drawing/2014/main" id="{E6F68340-54FF-23F9-0214-2A1BC022F7CD}"/>
              </a:ext>
            </a:extLst>
          </p:cNvPr>
          <p:cNvSpPr txBox="1"/>
          <p:nvPr/>
        </p:nvSpPr>
        <p:spPr>
          <a:xfrm>
            <a:off x="693616" y="1338929"/>
            <a:ext cx="22915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Canva</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4" name="CuadroTexto 555">
            <a:extLst>
              <a:ext uri="{FF2B5EF4-FFF2-40B4-BE49-F238E27FC236}">
                <a16:creationId xmlns:a16="http://schemas.microsoft.com/office/drawing/2014/main" id="{5BC93395-422D-FF32-B44B-1A64ACFB9193}"/>
              </a:ext>
            </a:extLst>
          </p:cNvPr>
          <p:cNvSpPr txBox="1"/>
          <p:nvPr/>
        </p:nvSpPr>
        <p:spPr>
          <a:xfrm>
            <a:off x="3268068" y="5860720"/>
            <a:ext cx="2699099"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Adobe Creative Cloud </a:t>
            </a:r>
          </a:p>
        </p:txBody>
      </p:sp>
      <p:sp>
        <p:nvSpPr>
          <p:cNvPr id="65" name="CuadroTexto 557">
            <a:extLst>
              <a:ext uri="{FF2B5EF4-FFF2-40B4-BE49-F238E27FC236}">
                <a16:creationId xmlns:a16="http://schemas.microsoft.com/office/drawing/2014/main" id="{23C8E3B6-5A96-20AE-7936-FBE66B8030DA}"/>
              </a:ext>
            </a:extLst>
          </p:cNvPr>
          <p:cNvSpPr txBox="1"/>
          <p:nvPr/>
        </p:nvSpPr>
        <p:spPr>
          <a:xfrm>
            <a:off x="6091539" y="1999346"/>
            <a:ext cx="2334470"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Titolo terzo</a:t>
            </a:r>
          </a:p>
        </p:txBody>
      </p:sp>
      <p:sp>
        <p:nvSpPr>
          <p:cNvPr id="66" name="CuadroTexto 559">
            <a:extLst>
              <a:ext uri="{FF2B5EF4-FFF2-40B4-BE49-F238E27FC236}">
                <a16:creationId xmlns:a16="http://schemas.microsoft.com/office/drawing/2014/main" id="{E61152FF-17A6-1959-E909-D22D39B318A1}"/>
              </a:ext>
            </a:extLst>
          </p:cNvPr>
          <p:cNvSpPr txBox="1"/>
          <p:nvPr/>
        </p:nvSpPr>
        <p:spPr>
          <a:xfrm>
            <a:off x="8701661" y="3280478"/>
            <a:ext cx="2387128"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Titolo 4</a:t>
            </a:r>
          </a:p>
        </p:txBody>
      </p:sp>
      <p:sp>
        <p:nvSpPr>
          <p:cNvPr id="67" name="Rectángulo 602">
            <a:extLst>
              <a:ext uri="{FF2B5EF4-FFF2-40B4-BE49-F238E27FC236}">
                <a16:creationId xmlns:a16="http://schemas.microsoft.com/office/drawing/2014/main" id="{F81724E0-E466-0138-8BB6-587B22EE398C}"/>
              </a:ext>
            </a:extLst>
          </p:cNvPr>
          <p:cNvSpPr/>
          <p:nvPr/>
        </p:nvSpPr>
        <p:spPr>
          <a:xfrm>
            <a:off x="859417" y="1867400"/>
            <a:ext cx="2272381" cy="3970318"/>
          </a:xfrm>
          <a:prstGeom prst="rect">
            <a:avLst/>
          </a:prstGeom>
        </p:spPr>
        <p:txBody>
          <a:bodyPr wrap="square" lIns="91440" tIns="45720" rIns="91440" bIns="45720" anchor="t">
            <a:spAutoFit/>
          </a:bodyPr>
          <a:lstStyle/>
          <a:p>
            <a:r>
              <a:rPr lang="en-US" b="1">
                <a:solidFill>
                  <a:schemeClr val="bg1"/>
                </a:solidFill>
                <a:latin typeface="Calibri"/>
                <a:ea typeface="Lato"/>
                <a:cs typeface="Calibri"/>
              </a:rPr>
              <a:t>Facile da usare e versatile: </a:t>
            </a:r>
            <a:r>
              <a:rPr lang="en-US">
                <a:solidFill>
                  <a:schemeClr val="bg1"/>
                </a:solidFill>
                <a:latin typeface="Calibri"/>
                <a:ea typeface="Lato"/>
                <a:cs typeface="Calibri"/>
              </a:rPr>
              <a:t>Canva è un'applicazione di progettazione grafica gratuita e facile da usare, ideale per gli utenti con poca o nessuna esperienza di progettazione, che offre strumenti come modelli e brand kit per la creazione di contenuti professionali.</a:t>
            </a:r>
          </a:p>
        </p:txBody>
      </p:sp>
      <p:sp>
        <p:nvSpPr>
          <p:cNvPr id="69" name="Rectángulo 604">
            <a:extLst>
              <a:ext uri="{FF2B5EF4-FFF2-40B4-BE49-F238E27FC236}">
                <a16:creationId xmlns:a16="http://schemas.microsoft.com/office/drawing/2014/main" id="{465CDBC8-5FEB-7367-0B10-B7ABB4C33E8F}"/>
              </a:ext>
            </a:extLst>
          </p:cNvPr>
          <p:cNvSpPr/>
          <p:nvPr/>
        </p:nvSpPr>
        <p:spPr>
          <a:xfrm>
            <a:off x="6091536" y="2671799"/>
            <a:ext cx="2334469"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70" name="Rectángulo 605">
            <a:extLst>
              <a:ext uri="{FF2B5EF4-FFF2-40B4-BE49-F238E27FC236}">
                <a16:creationId xmlns:a16="http://schemas.microsoft.com/office/drawing/2014/main" id="{D5262704-0F23-8C5B-BDA4-C19B7F67D9ED}"/>
              </a:ext>
            </a:extLst>
          </p:cNvPr>
          <p:cNvSpPr/>
          <p:nvPr/>
        </p:nvSpPr>
        <p:spPr>
          <a:xfrm>
            <a:off x="8733522" y="3860503"/>
            <a:ext cx="2355266"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3" name="Freeform 1">
            <a:extLst>
              <a:ext uri="{FF2B5EF4-FFF2-40B4-BE49-F238E27FC236}">
                <a16:creationId xmlns:a16="http://schemas.microsoft.com/office/drawing/2014/main" id="{C3C42628-E4A9-F0E2-264C-A59CF6A1BA19}"/>
              </a:ext>
            </a:extLst>
          </p:cNvPr>
          <p:cNvSpPr>
            <a:spLocks noChangeArrowheads="1"/>
          </p:cNvSpPr>
          <p:nvPr/>
        </p:nvSpPr>
        <p:spPr bwMode="auto">
          <a:xfrm>
            <a:off x="6005943" y="159471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71" name="Freeform 247">
            <a:extLst>
              <a:ext uri="{FF2B5EF4-FFF2-40B4-BE49-F238E27FC236}">
                <a16:creationId xmlns:a16="http://schemas.microsoft.com/office/drawing/2014/main" id="{427181B9-97AD-7A86-0635-E7B8A014F344}"/>
              </a:ext>
            </a:extLst>
          </p:cNvPr>
          <p:cNvSpPr>
            <a:spLocks noChangeArrowheads="1"/>
          </p:cNvSpPr>
          <p:nvPr/>
        </p:nvSpPr>
        <p:spPr bwMode="auto">
          <a:xfrm>
            <a:off x="8618717" y="1638557"/>
            <a:ext cx="2334470" cy="424671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72" name="Freeform 249">
            <a:extLst>
              <a:ext uri="{FF2B5EF4-FFF2-40B4-BE49-F238E27FC236}">
                <a16:creationId xmlns:a16="http://schemas.microsoft.com/office/drawing/2014/main" id="{1C24DE7C-CBF2-EC14-F5EA-A2307BA9D15C}"/>
              </a:ext>
            </a:extLst>
          </p:cNvPr>
          <p:cNvSpPr>
            <a:spLocks noChangeArrowheads="1"/>
          </p:cNvSpPr>
          <p:nvPr/>
        </p:nvSpPr>
        <p:spPr bwMode="auto">
          <a:xfrm>
            <a:off x="8566059" y="5858540"/>
            <a:ext cx="2387128"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75" name="Rectángulo 602">
            <a:extLst>
              <a:ext uri="{FF2B5EF4-FFF2-40B4-BE49-F238E27FC236}">
                <a16:creationId xmlns:a16="http://schemas.microsoft.com/office/drawing/2014/main" id="{EEFFC263-B758-CDE7-9C8D-339B574017B2}"/>
              </a:ext>
            </a:extLst>
          </p:cNvPr>
          <p:cNvSpPr/>
          <p:nvPr/>
        </p:nvSpPr>
        <p:spPr>
          <a:xfrm>
            <a:off x="6043835" y="1902471"/>
            <a:ext cx="2310153" cy="3693319"/>
          </a:xfrm>
          <a:prstGeom prst="rect">
            <a:avLst/>
          </a:prstGeom>
        </p:spPr>
        <p:txBody>
          <a:bodyPr wrap="square" lIns="91440" tIns="45720" rIns="91440" bIns="45720" anchor="t">
            <a:spAutoFit/>
          </a:bodyPr>
          <a:lstStyle/>
          <a:p>
            <a:r>
              <a:rPr lang="en-US" b="1">
                <a:solidFill>
                  <a:schemeClr val="bg1"/>
                </a:solidFill>
                <a:latin typeface="Calibri"/>
                <a:ea typeface="Lato"/>
                <a:cs typeface="Calibri"/>
              </a:rPr>
              <a:t>Facile da usare e </a:t>
            </a:r>
            <a:r>
              <a:rPr lang="en-GB" b="1">
                <a:solidFill>
                  <a:schemeClr val="bg1"/>
                </a:solidFill>
                <a:latin typeface="Calibri"/>
                <a:ea typeface="Lato"/>
                <a:cs typeface="Calibri"/>
              </a:rPr>
              <a:t>incentrato sull'email marketing: </a:t>
            </a:r>
            <a:r>
              <a:rPr lang="en-GB">
                <a:solidFill>
                  <a:schemeClr val="bg1"/>
                </a:solidFill>
                <a:latin typeface="Calibri"/>
                <a:ea typeface="Lato"/>
                <a:cs typeface="Calibri"/>
              </a:rPr>
              <a:t>Mailchimp è </a:t>
            </a:r>
            <a:r>
              <a:rPr lang="en-GB" err="1">
                <a:solidFill>
                  <a:schemeClr val="bg1"/>
                </a:solidFill>
                <a:latin typeface="Calibri"/>
                <a:ea typeface="Lato"/>
                <a:cs typeface="Calibri"/>
              </a:rPr>
              <a:t>incentrato</a:t>
            </a:r>
            <a:r>
              <a:rPr lang="en-GB">
                <a:solidFill>
                  <a:schemeClr val="bg1"/>
                </a:solidFill>
                <a:latin typeface="Calibri"/>
                <a:ea typeface="Lato"/>
                <a:cs typeface="Calibri"/>
              </a:rPr>
              <a:t> sull'email marketing e offre modelli personalizzabili e strumenti di progettazione semplici per creare e inviare contenuti direttamente agli interessati.</a:t>
            </a:r>
            <a:endParaRPr lang="en-US">
              <a:solidFill>
                <a:schemeClr val="bg1"/>
              </a:solidFill>
              <a:latin typeface="Calibri"/>
              <a:ea typeface="Lato"/>
              <a:cs typeface="Calibri"/>
            </a:endParaRPr>
          </a:p>
        </p:txBody>
      </p:sp>
      <p:sp>
        <p:nvSpPr>
          <p:cNvPr id="78" name="Rectángulo 602">
            <a:extLst>
              <a:ext uri="{FF2B5EF4-FFF2-40B4-BE49-F238E27FC236}">
                <a16:creationId xmlns:a16="http://schemas.microsoft.com/office/drawing/2014/main" id="{94F1F1B6-B11C-11E3-D388-537F4FD230F0}"/>
              </a:ext>
            </a:extLst>
          </p:cNvPr>
          <p:cNvSpPr/>
          <p:nvPr/>
        </p:nvSpPr>
        <p:spPr>
          <a:xfrm>
            <a:off x="3442892" y="1870297"/>
            <a:ext cx="2388360" cy="3713913"/>
          </a:xfrm>
          <a:prstGeom prst="rect">
            <a:avLst/>
          </a:prstGeom>
        </p:spPr>
        <p:txBody>
          <a:bodyPr wrap="square" lIns="91440" tIns="45720" rIns="91440" bIns="45720" anchor="t">
            <a:spAutoFit/>
          </a:bodyPr>
          <a:lstStyle/>
          <a:p>
            <a:r>
              <a:rPr lang="en-GB" b="1">
                <a:solidFill>
                  <a:schemeClr val="bg1"/>
                </a:solidFill>
              </a:rPr>
              <a:t>Avanzato e professionale: </a:t>
            </a:r>
            <a:r>
              <a:rPr lang="en-GB">
                <a:solidFill>
                  <a:schemeClr val="bg1"/>
                </a:solidFill>
              </a:rPr>
              <a:t>ACD è uno strumento potente per la progettazione e la produzione multimediale, che offre accesso a software avanzati come Photoshop, InDesign e Premiere Pro, ideale per gli utenti con conoscenze di progettazione grafica.</a:t>
            </a:r>
            <a:endParaRPr lang="en-US">
              <a:solidFill>
                <a:schemeClr val="bg1"/>
              </a:solidFill>
              <a:latin typeface="Calibri" panose="020F0502020204030204" pitchFamily="34" charset="0"/>
              <a:ea typeface="Lato" charset="0"/>
              <a:cs typeface="Calibri" panose="020F0502020204030204" pitchFamily="34" charset="0"/>
            </a:endParaRPr>
          </a:p>
        </p:txBody>
      </p:sp>
      <p:sp>
        <p:nvSpPr>
          <p:cNvPr id="79" name="Freeform 246">
            <a:extLst>
              <a:ext uri="{FF2B5EF4-FFF2-40B4-BE49-F238E27FC236}">
                <a16:creationId xmlns:a16="http://schemas.microsoft.com/office/drawing/2014/main" id="{D798E9FD-0B40-E424-126B-33047F59F84F}"/>
              </a:ext>
            </a:extLst>
          </p:cNvPr>
          <p:cNvSpPr>
            <a:spLocks noChangeArrowheads="1"/>
          </p:cNvSpPr>
          <p:nvPr/>
        </p:nvSpPr>
        <p:spPr bwMode="auto">
          <a:xfrm>
            <a:off x="5974644" y="1230907"/>
            <a:ext cx="236577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80" name="CuadroTexto 553">
            <a:extLst>
              <a:ext uri="{FF2B5EF4-FFF2-40B4-BE49-F238E27FC236}">
                <a16:creationId xmlns:a16="http://schemas.microsoft.com/office/drawing/2014/main" id="{05422474-D9C3-64A0-40DD-D10A4B03CB85}"/>
              </a:ext>
            </a:extLst>
          </p:cNvPr>
          <p:cNvSpPr txBox="1"/>
          <p:nvPr/>
        </p:nvSpPr>
        <p:spPr>
          <a:xfrm>
            <a:off x="5974643" y="1192917"/>
            <a:ext cx="22915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Mailchimp</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82" name="Rectángulo 602">
            <a:extLst>
              <a:ext uri="{FF2B5EF4-FFF2-40B4-BE49-F238E27FC236}">
                <a16:creationId xmlns:a16="http://schemas.microsoft.com/office/drawing/2014/main" id="{6E0C2821-6D98-5F7C-B50E-8ED38C98EB34}"/>
              </a:ext>
            </a:extLst>
          </p:cNvPr>
          <p:cNvSpPr/>
          <p:nvPr/>
        </p:nvSpPr>
        <p:spPr>
          <a:xfrm>
            <a:off x="8783084" y="1925055"/>
            <a:ext cx="2170103" cy="3693319"/>
          </a:xfrm>
          <a:prstGeom prst="rect">
            <a:avLst/>
          </a:prstGeom>
        </p:spPr>
        <p:txBody>
          <a:bodyPr wrap="square" lIns="91440" tIns="45720" rIns="91440" bIns="45720" anchor="t">
            <a:spAutoFit/>
          </a:bodyPr>
          <a:lstStyle/>
          <a:p>
            <a:r>
              <a:rPr lang="en-GB" b="1">
                <a:solidFill>
                  <a:schemeClr val="bg1"/>
                </a:solidFill>
              </a:rPr>
              <a:t>Gestione dei social media: </a:t>
            </a:r>
            <a:r>
              <a:rPr lang="en-GB">
                <a:solidFill>
                  <a:schemeClr val="bg1"/>
                </a:solidFill>
              </a:rPr>
              <a:t>Buffer è progettato per programmare, pubblicare e analizzare i contenuti su più piattaforme di social media, aiutando a mantenere la coerenza della messaggistica del marchio.</a:t>
            </a:r>
            <a:endParaRPr lang="en-US">
              <a:solidFill>
                <a:schemeClr val="bg1"/>
              </a:solidFill>
              <a:latin typeface="Calibri" panose="020F0502020204030204" pitchFamily="34" charset="0"/>
              <a:ea typeface="Lato" charset="0"/>
              <a:cs typeface="Calibri" panose="020F0502020204030204" pitchFamily="34" charset="0"/>
            </a:endParaRPr>
          </a:p>
        </p:txBody>
      </p:sp>
      <p:sp>
        <p:nvSpPr>
          <p:cNvPr id="83" name="CuadroTexto 555">
            <a:extLst>
              <a:ext uri="{FF2B5EF4-FFF2-40B4-BE49-F238E27FC236}">
                <a16:creationId xmlns:a16="http://schemas.microsoft.com/office/drawing/2014/main" id="{69FD1AF0-4641-D251-EAB4-27524A29C113}"/>
              </a:ext>
            </a:extLst>
          </p:cNvPr>
          <p:cNvSpPr txBox="1"/>
          <p:nvPr/>
        </p:nvSpPr>
        <p:spPr>
          <a:xfrm>
            <a:off x="8436402" y="5895350"/>
            <a:ext cx="2699099"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Buffer</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85" name="TextBox 84">
            <a:extLst>
              <a:ext uri="{FF2B5EF4-FFF2-40B4-BE49-F238E27FC236}">
                <a16:creationId xmlns:a16="http://schemas.microsoft.com/office/drawing/2014/main" id="{9FF58097-893C-CB0E-3E9E-BA8822408794}"/>
              </a:ext>
            </a:extLst>
          </p:cNvPr>
          <p:cNvSpPr txBox="1"/>
          <p:nvPr/>
        </p:nvSpPr>
        <p:spPr>
          <a:xfrm>
            <a:off x="1104013" y="6061968"/>
            <a:ext cx="6097772" cy="369332"/>
          </a:xfrm>
          <a:prstGeom prst="rect">
            <a:avLst/>
          </a:prstGeom>
          <a:noFill/>
        </p:spPr>
        <p:txBody>
          <a:bodyPr wrap="square">
            <a:spAutoFit/>
          </a:bodyPr>
          <a:lstStyle/>
          <a:p>
            <a:r>
              <a:rPr lang="en-GB">
                <a:hlinkClick r:id="rId2"/>
              </a:rPr>
              <a:t>Link qui</a:t>
            </a:r>
            <a:endParaRPr lang="en-GB"/>
          </a:p>
        </p:txBody>
      </p:sp>
      <p:sp>
        <p:nvSpPr>
          <p:cNvPr id="87" name="TextBox 86">
            <a:extLst>
              <a:ext uri="{FF2B5EF4-FFF2-40B4-BE49-F238E27FC236}">
                <a16:creationId xmlns:a16="http://schemas.microsoft.com/office/drawing/2014/main" id="{B811038D-6EEA-D4CD-0E7A-94FEB2DF0527}"/>
              </a:ext>
            </a:extLst>
          </p:cNvPr>
          <p:cNvSpPr txBox="1"/>
          <p:nvPr/>
        </p:nvSpPr>
        <p:spPr>
          <a:xfrm>
            <a:off x="3977273" y="1309421"/>
            <a:ext cx="6097772" cy="369332"/>
          </a:xfrm>
          <a:prstGeom prst="rect">
            <a:avLst/>
          </a:prstGeom>
          <a:noFill/>
        </p:spPr>
        <p:txBody>
          <a:bodyPr wrap="square">
            <a:spAutoFit/>
          </a:bodyPr>
          <a:lstStyle/>
          <a:p>
            <a:r>
              <a:rPr lang="en-GB">
                <a:hlinkClick r:id="rId3"/>
              </a:rPr>
              <a:t>Link qui</a:t>
            </a:r>
            <a:endParaRPr lang="en-GB"/>
          </a:p>
        </p:txBody>
      </p:sp>
      <p:sp>
        <p:nvSpPr>
          <p:cNvPr id="89" name="TextBox 88">
            <a:extLst>
              <a:ext uri="{FF2B5EF4-FFF2-40B4-BE49-F238E27FC236}">
                <a16:creationId xmlns:a16="http://schemas.microsoft.com/office/drawing/2014/main" id="{422491B9-BBF7-B8CC-1B97-5607BAD0DC30}"/>
              </a:ext>
            </a:extLst>
          </p:cNvPr>
          <p:cNvSpPr txBox="1"/>
          <p:nvPr/>
        </p:nvSpPr>
        <p:spPr>
          <a:xfrm>
            <a:off x="6568262" y="5993854"/>
            <a:ext cx="6097772" cy="369332"/>
          </a:xfrm>
          <a:prstGeom prst="rect">
            <a:avLst/>
          </a:prstGeom>
          <a:noFill/>
        </p:spPr>
        <p:txBody>
          <a:bodyPr wrap="square">
            <a:spAutoFit/>
          </a:bodyPr>
          <a:lstStyle/>
          <a:p>
            <a:r>
              <a:rPr lang="en-GB">
                <a:hlinkClick r:id="rId4"/>
              </a:rPr>
              <a:t>Link qui</a:t>
            </a:r>
            <a:endParaRPr lang="en-GB"/>
          </a:p>
        </p:txBody>
      </p:sp>
      <p:sp>
        <p:nvSpPr>
          <p:cNvPr id="91" name="TextBox 90">
            <a:extLst>
              <a:ext uri="{FF2B5EF4-FFF2-40B4-BE49-F238E27FC236}">
                <a16:creationId xmlns:a16="http://schemas.microsoft.com/office/drawing/2014/main" id="{CDD63EC1-F0B1-850D-909A-20D69523EC32}"/>
              </a:ext>
            </a:extLst>
          </p:cNvPr>
          <p:cNvSpPr txBox="1"/>
          <p:nvPr/>
        </p:nvSpPr>
        <p:spPr>
          <a:xfrm>
            <a:off x="9258300" y="1159848"/>
            <a:ext cx="6331688" cy="369332"/>
          </a:xfrm>
          <a:prstGeom prst="rect">
            <a:avLst/>
          </a:prstGeom>
          <a:noFill/>
        </p:spPr>
        <p:txBody>
          <a:bodyPr wrap="square">
            <a:spAutoFit/>
          </a:bodyPr>
          <a:lstStyle/>
          <a:p>
            <a:r>
              <a:rPr lang="en-GB">
                <a:hlinkClick r:id="rId5"/>
              </a:rPr>
              <a:t>Link qui</a:t>
            </a:r>
            <a:endParaRPr lang="en-GB"/>
          </a:p>
        </p:txBody>
      </p:sp>
      <p:grpSp>
        <p:nvGrpSpPr>
          <p:cNvPr id="8" name="Graphic 4">
            <a:extLst>
              <a:ext uri="{FF2B5EF4-FFF2-40B4-BE49-F238E27FC236}">
                <a16:creationId xmlns:a16="http://schemas.microsoft.com/office/drawing/2014/main" id="{5F67F33D-77FE-79A2-9D50-63B8191DA062}"/>
              </a:ext>
            </a:extLst>
          </p:cNvPr>
          <p:cNvGrpSpPr/>
          <p:nvPr/>
        </p:nvGrpSpPr>
        <p:grpSpPr>
          <a:xfrm rot="19582332">
            <a:off x="10655896" y="47087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52A54EB3-E1BF-C76A-26A1-9C55AA9A9A2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971798C5-BDE2-1E4B-DDCB-6AD8C19A009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71C791E-D9A6-BAC9-4E8D-533FEF62F8B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F2D70BFD-9CA1-A321-DC24-1528ED72A8B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0F674A9-EDB8-EA86-FFB6-E9D7D0CD4E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872D7DB3-2F61-F5B2-2E0E-652794DD280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EEF0154F-0C5C-4CC2-92C6-0782A40CE72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FCE15D27-B916-F2D0-0208-59A5372E19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A555D59-C592-BC86-B75F-F00393B2BD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8FBE0A2E-7122-26CC-C5A8-6FF8C47BBD5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80D7F7D8-AA9A-A586-9430-1C2C5242DB3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8947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3596-1C74-262C-E41B-9F3D2F38EF6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4FFFF04-839A-8DE9-7C52-229F8FE4268D}"/>
              </a:ext>
            </a:extLst>
          </p:cNvPr>
          <p:cNvPicPr>
            <a:picLocks noChangeAspect="1"/>
          </p:cNvPicPr>
          <p:nvPr/>
        </p:nvPicPr>
        <p:blipFill>
          <a:blip r:embed="rId3"/>
          <a:stretch>
            <a:fillRect/>
          </a:stretch>
        </p:blipFill>
        <p:spPr>
          <a:xfrm>
            <a:off x="483973" y="370703"/>
            <a:ext cx="10884244" cy="6116595"/>
          </a:xfrm>
          <a:prstGeom prst="rect">
            <a:avLst/>
          </a:prstGeom>
        </p:spPr>
      </p:pic>
    </p:spTree>
    <p:extLst>
      <p:ext uri="{BB962C8B-B14F-4D97-AF65-F5344CB8AC3E}">
        <p14:creationId xmlns:p14="http://schemas.microsoft.com/office/powerpoint/2010/main" val="427194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32ED3-C09C-8906-39F1-F48681C98CEB}"/>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9B49D3A4-D775-356C-0020-2665281493FD}"/>
              </a:ext>
            </a:extLst>
          </p:cNvPr>
          <p:cNvSpPr/>
          <p:nvPr/>
        </p:nvSpPr>
        <p:spPr>
          <a:xfrm>
            <a:off x="489705" y="1173326"/>
            <a:ext cx="3844299" cy="3281610"/>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448E0AE-6191-28E4-245F-F1A3283EEA42}"/>
              </a:ext>
            </a:extLst>
          </p:cNvPr>
          <p:cNvSpPr/>
          <p:nvPr/>
        </p:nvSpPr>
        <p:spPr>
          <a:xfrm>
            <a:off x="3827401" y="2805830"/>
            <a:ext cx="2448140" cy="1843464"/>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DE337001-E77F-9545-0DD1-372B9CCBC76F}"/>
              </a:ext>
            </a:extLst>
          </p:cNvPr>
          <p:cNvSpPr>
            <a:spLocks noGrp="1"/>
          </p:cNvSpPr>
          <p:nvPr>
            <p:ph type="body" sz="quarter" idx="16"/>
          </p:nvPr>
        </p:nvSpPr>
        <p:spPr>
          <a:xfrm>
            <a:off x="682915" y="474251"/>
            <a:ext cx="9881513" cy="803654"/>
          </a:xfrm>
        </p:spPr>
        <p:txBody>
          <a:bodyPr/>
          <a:lstStyle/>
          <a:p>
            <a:r>
              <a:rPr lang="en-GB" b="0"/>
              <a:t>CREARE IL PROPRIO MARCHIO</a:t>
            </a:r>
          </a:p>
        </p:txBody>
      </p:sp>
      <p:sp>
        <p:nvSpPr>
          <p:cNvPr id="6" name="Text Placeholder 2">
            <a:extLst>
              <a:ext uri="{FF2B5EF4-FFF2-40B4-BE49-F238E27FC236}">
                <a16:creationId xmlns:a16="http://schemas.microsoft.com/office/drawing/2014/main" id="{65B3AF1A-DAD9-8C36-D23C-766B4A7BAE61}"/>
              </a:ext>
            </a:extLst>
          </p:cNvPr>
          <p:cNvSpPr txBox="1">
            <a:spLocks/>
          </p:cNvSpPr>
          <p:nvPr/>
        </p:nvSpPr>
        <p:spPr>
          <a:xfrm>
            <a:off x="716682" y="1836190"/>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a:solidFill>
                  <a:schemeClr val="bg2"/>
                </a:solidFill>
              </a:rPr>
              <a:t>Seguendo il materiale fornito, cercate di creare un logo e un motto che rappresentino la vostra azienda utilizzando tutti gli elementi citati.</a:t>
            </a:r>
          </a:p>
        </p:txBody>
      </p:sp>
      <p:sp>
        <p:nvSpPr>
          <p:cNvPr id="3" name="Text Placeholder 3">
            <a:extLst>
              <a:ext uri="{FF2B5EF4-FFF2-40B4-BE49-F238E27FC236}">
                <a16:creationId xmlns:a16="http://schemas.microsoft.com/office/drawing/2014/main" id="{C91053A2-8FAD-8F64-8714-79A34908799F}"/>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highlight>
                  <a:srgbClr val="ED7D31"/>
                </a:highlight>
              </a:rPr>
              <a:t>Esercizio per gli studenti</a:t>
            </a:r>
            <a:endParaRPr lang="en-US">
              <a:highlight>
                <a:srgbClr val="ED7D31"/>
              </a:highlight>
            </a:endParaRPr>
          </a:p>
        </p:txBody>
      </p:sp>
      <p:sp>
        <p:nvSpPr>
          <p:cNvPr id="9" name="TextBox 8">
            <a:extLst>
              <a:ext uri="{FF2B5EF4-FFF2-40B4-BE49-F238E27FC236}">
                <a16:creationId xmlns:a16="http://schemas.microsoft.com/office/drawing/2014/main" id="{9CF1DCFA-2F46-C5EE-1415-31E0BCCCCD85}"/>
              </a:ext>
            </a:extLst>
          </p:cNvPr>
          <p:cNvSpPr txBox="1"/>
          <p:nvPr/>
        </p:nvSpPr>
        <p:spPr>
          <a:xfrm>
            <a:off x="4074789" y="3356892"/>
            <a:ext cx="6093912" cy="523220"/>
          </a:xfrm>
          <a:prstGeom prst="rect">
            <a:avLst/>
          </a:prstGeom>
          <a:noFill/>
        </p:spPr>
        <p:txBody>
          <a:bodyPr wrap="square">
            <a:spAutoFit/>
          </a:bodyPr>
          <a:lstStyle/>
          <a:p>
            <a:r>
              <a:rPr lang="en-US" sz="2800" b="1">
                <a:solidFill>
                  <a:srgbClr val="0B3A5B"/>
                </a:solidFill>
              </a:rPr>
              <a:t>Siate creativi!</a:t>
            </a:r>
          </a:p>
        </p:txBody>
      </p:sp>
      <p:pic>
        <p:nvPicPr>
          <p:cNvPr id="2050" name="Picture 2" descr="Visual Branding Strategy - Build Your Brand Identity">
            <a:extLst>
              <a:ext uri="{FF2B5EF4-FFF2-40B4-BE49-F238E27FC236}">
                <a16:creationId xmlns:a16="http://schemas.microsoft.com/office/drawing/2014/main" id="{32F4801B-3663-A0E7-C3F5-C194D18D6E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4894" y="2526124"/>
            <a:ext cx="46767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3D45-B865-009D-1037-C4433868210F}"/>
            </a:ext>
          </a:extLst>
        </p:cNvPr>
        <p:cNvGrpSpPr/>
        <p:nvPr/>
      </p:nvGrpSpPr>
      <p:grpSpPr>
        <a:xfrm>
          <a:off x="0" y="0"/>
          <a:ext cx="0" cy="0"/>
          <a:chOff x="0" y="0"/>
          <a:chExt cx="0" cy="0"/>
        </a:xfrm>
      </p:grpSpPr>
      <p:pic>
        <p:nvPicPr>
          <p:cNvPr id="7" name="Picture Placeholder 6" descr="A hamburger with garbage on a plate&#10;&#10;AI-generated content may be incorrect.">
            <a:extLst>
              <a:ext uri="{FF2B5EF4-FFF2-40B4-BE49-F238E27FC236}">
                <a16:creationId xmlns:a16="http://schemas.microsoft.com/office/drawing/2014/main" id="{78E94B65-FE4D-FF78-60EE-0A595D281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235978" y="2404598"/>
            <a:ext cx="8946427" cy="3396829"/>
          </a:xfrm>
        </p:spPr>
      </p:pic>
      <p:sp>
        <p:nvSpPr>
          <p:cNvPr id="5" name="Text Placeholder 4">
            <a:extLst>
              <a:ext uri="{FF2B5EF4-FFF2-40B4-BE49-F238E27FC236}">
                <a16:creationId xmlns:a16="http://schemas.microsoft.com/office/drawing/2014/main" id="{4840C33E-972C-B942-5D99-55388332EF4B}"/>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F2251BF9-71AC-437D-DB5B-CCE4FF5081B6}"/>
              </a:ext>
            </a:extLst>
          </p:cNvPr>
          <p:cNvSpPr/>
          <p:nvPr/>
        </p:nvSpPr>
        <p:spPr>
          <a:xfrm>
            <a:off x="5234227" y="3478232"/>
            <a:ext cx="6124466" cy="1249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3587307-2ED2-3A06-E14E-1548617FFE21}"/>
              </a:ext>
            </a:extLst>
          </p:cNvPr>
          <p:cNvSpPr txBox="1"/>
          <p:nvPr/>
        </p:nvSpPr>
        <p:spPr>
          <a:xfrm>
            <a:off x="5234227" y="3527465"/>
            <a:ext cx="6124467" cy="1200329"/>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APPROCCI AL MARKETING DEI RIFIUTI ALIMENTARI</a:t>
            </a:r>
          </a:p>
        </p:txBody>
      </p:sp>
    </p:spTree>
    <p:extLst>
      <p:ext uri="{BB962C8B-B14F-4D97-AF65-F5344CB8AC3E}">
        <p14:creationId xmlns:p14="http://schemas.microsoft.com/office/powerpoint/2010/main" val="63037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00C4-FFF5-3A67-EE5F-B2DC1A7F070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51FC53-5846-FEB4-855E-E2E5C4975476}"/>
              </a:ext>
            </a:extLst>
          </p:cNvPr>
          <p:cNvSpPr>
            <a:spLocks noGrp="1"/>
          </p:cNvSpPr>
          <p:nvPr>
            <p:ph type="body" sz="quarter" idx="16"/>
          </p:nvPr>
        </p:nvSpPr>
        <p:spPr>
          <a:xfrm>
            <a:off x="566189" y="416693"/>
            <a:ext cx="10052954" cy="803654"/>
          </a:xfrm>
          <a:prstGeom prst="rect">
            <a:avLst/>
          </a:prstGeom>
        </p:spPr>
        <p:txBody>
          <a:bodyPr/>
          <a:lstStyle/>
          <a:p>
            <a:r>
              <a:rPr lang="en-GB"/>
              <a:t>Riscoprire la tradizione </a:t>
            </a:r>
            <a:endParaRPr lang="en-IE" b="1"/>
          </a:p>
        </p:txBody>
      </p:sp>
      <p:sp>
        <p:nvSpPr>
          <p:cNvPr id="3" name="Text Placeholder 2">
            <a:extLst>
              <a:ext uri="{FF2B5EF4-FFF2-40B4-BE49-F238E27FC236}">
                <a16:creationId xmlns:a16="http://schemas.microsoft.com/office/drawing/2014/main" id="{84FAD120-4200-E81F-862C-68BABDBCB1DE}"/>
              </a:ext>
            </a:extLst>
          </p:cNvPr>
          <p:cNvSpPr>
            <a:spLocks noGrp="1"/>
          </p:cNvSpPr>
          <p:nvPr>
            <p:ph type="body" sz="quarter" idx="19"/>
          </p:nvPr>
        </p:nvSpPr>
        <p:spPr>
          <a:xfrm>
            <a:off x="412217" y="1220347"/>
            <a:ext cx="10709439" cy="5394387"/>
          </a:xfrm>
          <a:prstGeom prst="rect">
            <a:avLst/>
          </a:prstGeom>
        </p:spPr>
        <p:txBody>
          <a:bodyPr/>
          <a:lstStyle/>
          <a:p>
            <a:pPr algn="just"/>
            <a:r>
              <a:rPr lang="en-US"/>
              <a:t>Come si è visto, le storie sono importanti quando si mette in evidenza il proprio marchio. L'uso dello storytelling dovrebbe essere preso in considerazione per promuovere il vostro approccio allo spreco alimentare. </a:t>
            </a:r>
            <a:r>
              <a:rPr lang="en-US" b="1"/>
              <a:t>Le storie sullo spreco alimentare sono messaggi unici </a:t>
            </a:r>
            <a:r>
              <a:rPr lang="en-US"/>
              <a:t>sulle storie del cibo, che devono essere condivisi sotto forma di nuove narrazioni per essere efficaci.</a:t>
            </a:r>
          </a:p>
          <a:p>
            <a:pPr algn="just"/>
            <a:endParaRPr lang="en-US"/>
          </a:p>
          <a:p>
            <a:pPr algn="just"/>
            <a:r>
              <a:rPr lang="en-US"/>
              <a:t> La chiave per creare una nuova narrazione efficiente è collegare il </a:t>
            </a:r>
            <a:r>
              <a:rPr lang="en-US" b="1"/>
              <a:t>passato </a:t>
            </a:r>
            <a:r>
              <a:rPr lang="en-US"/>
              <a:t>con il </a:t>
            </a:r>
            <a:r>
              <a:rPr lang="en-US" b="1"/>
              <a:t>presente </a:t>
            </a:r>
            <a:r>
              <a:rPr lang="en-US"/>
              <a:t>e immaginare il </a:t>
            </a:r>
            <a:r>
              <a:rPr lang="en-US" b="1"/>
              <a:t>futuro </a:t>
            </a:r>
            <a:r>
              <a:rPr lang="en-US"/>
              <a:t>(</a:t>
            </a:r>
            <a:r>
              <a:rPr lang="en-US">
                <a:hlinkClick r:id="rId2"/>
              </a:rPr>
              <a:t>Pearson, 2024)</a:t>
            </a:r>
            <a:r>
              <a:rPr lang="en-US"/>
              <a:t>. Creare una storia a partire dalle tecniche tradizionali di riutilizzo del cibo nella vostra azienda può rappresentare una soluzione. </a:t>
            </a:r>
          </a:p>
          <a:p>
            <a:pPr algn="just"/>
            <a:endParaRPr lang="en-US"/>
          </a:p>
          <a:p>
            <a:pPr algn="just"/>
            <a:r>
              <a:rPr lang="en-US"/>
              <a:t>Attraverso la narrazione, è possibile mettere in luce il </a:t>
            </a:r>
            <a:r>
              <a:rPr lang="en-US" b="1"/>
              <a:t>patrimonio culturale, </a:t>
            </a:r>
            <a:r>
              <a:rPr lang="en-US"/>
              <a:t>inquadrando le tecniche </a:t>
            </a:r>
            <a:r>
              <a:rPr lang="en-US" b="1"/>
              <a:t>tradizionali per evitare gli sprechi </a:t>
            </a:r>
            <a:r>
              <a:rPr lang="en-US"/>
              <a:t>come </a:t>
            </a:r>
            <a:r>
              <a:rPr lang="en-US" b="1"/>
              <a:t>soluzioni sostenibili e moderne </a:t>
            </a:r>
            <a:r>
              <a:rPr lang="en-US"/>
              <a:t>a problemi attuali. Inoltre, esse enfatizzano il legame costruendo un senso di </a:t>
            </a:r>
            <a:r>
              <a:rPr lang="en-US" b="1"/>
              <a:t>identità, nostalgia e appartenenza</a:t>
            </a:r>
            <a:r>
              <a:rPr lang="en-US"/>
              <a:t>. Inoltre, le storie su queste tecniche tradizionali rafforzano i valori locali, rafforzando la comunità.  </a:t>
            </a:r>
          </a:p>
        </p:txBody>
      </p:sp>
    </p:spTree>
    <p:extLst>
      <p:ext uri="{BB962C8B-B14F-4D97-AF65-F5344CB8AC3E}">
        <p14:creationId xmlns:p14="http://schemas.microsoft.com/office/powerpoint/2010/main" val="295296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2789-705D-0C38-1C0E-3BA19043683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26402B-4578-4CBD-CCDB-9EADD1269529}"/>
              </a:ext>
            </a:extLst>
          </p:cNvPr>
          <p:cNvSpPr>
            <a:spLocks noGrp="1"/>
          </p:cNvSpPr>
          <p:nvPr>
            <p:ph type="body" sz="quarter" idx="16"/>
          </p:nvPr>
        </p:nvSpPr>
        <p:spPr>
          <a:xfrm>
            <a:off x="576821" y="647189"/>
            <a:ext cx="10052954" cy="803654"/>
          </a:xfrm>
          <a:prstGeom prst="rect">
            <a:avLst/>
          </a:prstGeom>
        </p:spPr>
        <p:txBody>
          <a:bodyPr/>
          <a:lstStyle/>
          <a:p>
            <a:r>
              <a:rPr lang="en-GB"/>
              <a:t>Riscoprire la </a:t>
            </a:r>
            <a:r>
              <a:rPr lang="en-GB" err="1"/>
              <a:t>tradizione</a:t>
            </a:r>
            <a:r>
              <a:rPr lang="en-GB"/>
              <a:t> – </a:t>
            </a:r>
            <a:r>
              <a:rPr lang="en-GB">
                <a:solidFill>
                  <a:srgbClr val="ED7D31"/>
                </a:solidFill>
              </a:rPr>
              <a:t>Case study</a:t>
            </a:r>
            <a:endParaRPr lang="en-IE" b="1">
              <a:solidFill>
                <a:srgbClr val="ED7D31"/>
              </a:solidFill>
            </a:endParaRPr>
          </a:p>
        </p:txBody>
      </p:sp>
      <p:sp>
        <p:nvSpPr>
          <p:cNvPr id="2" name="Text Placeholder 2">
            <a:extLst>
              <a:ext uri="{FF2B5EF4-FFF2-40B4-BE49-F238E27FC236}">
                <a16:creationId xmlns:a16="http://schemas.microsoft.com/office/drawing/2014/main" id="{A1562188-A009-607F-7914-2704540E69FD}"/>
              </a:ext>
            </a:extLst>
          </p:cNvPr>
          <p:cNvSpPr txBox="1">
            <a:spLocks/>
          </p:cNvSpPr>
          <p:nvPr/>
        </p:nvSpPr>
        <p:spPr>
          <a:xfrm>
            <a:off x="576821" y="1331619"/>
            <a:ext cx="10621926" cy="419476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err="1"/>
              <a:t>Delikatetxe </a:t>
            </a:r>
            <a:r>
              <a:rPr lang="en-GB"/>
              <a:t>è una cooperativa che produce brodi da galline ruspanti alla fine del loro ciclo di deposizione delle uova, facendo rivivere una tradizione di piatti a cottura lenta un tempo apprezzati per la loro carne di alta qualità. </a:t>
            </a:r>
          </a:p>
          <a:p>
            <a:pPr algn="just"/>
            <a:endParaRPr lang="en-GB"/>
          </a:p>
          <a:p>
            <a:pPr algn="just"/>
            <a:r>
              <a:rPr lang="en-GB"/>
              <a:t>L'allevamento industriale ha reso questa carne meno popolare, ma </a:t>
            </a:r>
            <a:r>
              <a:rPr lang="en-GB" err="1"/>
              <a:t>Delikatetxe </a:t>
            </a:r>
            <a:r>
              <a:rPr lang="en-GB"/>
              <a:t>mette in risalto le pratiche tradizionali dell'allevamento basco, acquistando gli ingredienti da produttori locali che allevano gli animali con cura e rispetto per l'ambiente, collegando le tradizioni del passato con le pratiche attuali. </a:t>
            </a:r>
          </a:p>
          <a:p>
            <a:pPr algn="just"/>
            <a:endParaRPr lang="en-GB"/>
          </a:p>
          <a:p>
            <a:pPr algn="just"/>
            <a:r>
              <a:rPr lang="en-GB"/>
              <a:t>Attraverso la narrazione, preservano il patrimonio culturale e le tradizioni agricole, incarnando il loro motto: </a:t>
            </a:r>
            <a:r>
              <a:rPr lang="en-GB" b="1"/>
              <a:t>"Le galline sono tornate sulle nostre tavole. Torniamo alle buone vecchie abitudini".</a:t>
            </a:r>
            <a:endParaRPr lang="en-US" sz="3200" b="1"/>
          </a:p>
        </p:txBody>
      </p:sp>
      <p:sp>
        <p:nvSpPr>
          <p:cNvPr id="10" name="TextBox 9">
            <a:extLst>
              <a:ext uri="{FF2B5EF4-FFF2-40B4-BE49-F238E27FC236}">
                <a16:creationId xmlns:a16="http://schemas.microsoft.com/office/drawing/2014/main" id="{C9778742-B181-3D7C-6E21-BC3D47F639C1}"/>
              </a:ext>
            </a:extLst>
          </p:cNvPr>
          <p:cNvSpPr txBox="1"/>
          <p:nvPr/>
        </p:nvSpPr>
        <p:spPr>
          <a:xfrm>
            <a:off x="585756" y="5291784"/>
            <a:ext cx="11015948" cy="830997"/>
          </a:xfrm>
          <a:prstGeom prst="rect">
            <a:avLst/>
          </a:prstGeom>
          <a:noFill/>
        </p:spPr>
        <p:txBody>
          <a:bodyPr wrap="square">
            <a:spAutoFit/>
          </a:bodyPr>
          <a:lstStyle/>
          <a:p>
            <a:r>
              <a:rPr lang="en-GB" sz="2400">
                <a:hlinkClick r:id="rId2"/>
              </a:rPr>
              <a:t>https://delikatetxe.eus/es/</a:t>
            </a:r>
            <a:endParaRPr lang="en-GB" sz="2400"/>
          </a:p>
          <a:p>
            <a:r>
              <a:rPr lang="en-GB" sz="2400"/>
              <a:t>Ulteriori informazioni su </a:t>
            </a:r>
            <a:r>
              <a:rPr lang="en-GB" sz="2400" err="1"/>
              <a:t>Delikatetxe </a:t>
            </a:r>
            <a:r>
              <a:rPr lang="en-GB" sz="2400"/>
              <a:t>sono disponibili nel </a:t>
            </a:r>
            <a:r>
              <a:rPr lang="en-GB" sz="2400">
                <a:hlinkClick r:id="rId3"/>
              </a:rPr>
              <a:t>Compendio delle migliori pratiche W2W.</a:t>
            </a:r>
            <a:endParaRPr lang="en-GB" sz="2400"/>
          </a:p>
        </p:txBody>
      </p:sp>
      <p:pic>
        <p:nvPicPr>
          <p:cNvPr id="6" name="Picture 5">
            <a:extLst>
              <a:ext uri="{FF2B5EF4-FFF2-40B4-BE49-F238E27FC236}">
                <a16:creationId xmlns:a16="http://schemas.microsoft.com/office/drawing/2014/main" id="{3E34A5C5-FD78-E65D-4F2B-7E42907883EE}"/>
              </a:ext>
            </a:extLst>
          </p:cNvPr>
          <p:cNvPicPr>
            <a:picLocks noChangeAspect="1"/>
          </p:cNvPicPr>
          <p:nvPr/>
        </p:nvPicPr>
        <p:blipFill>
          <a:blip r:embed="rId4"/>
          <a:stretch>
            <a:fillRect/>
          </a:stretch>
        </p:blipFill>
        <p:spPr>
          <a:xfrm>
            <a:off x="7984576" y="436124"/>
            <a:ext cx="3000794" cy="828791"/>
          </a:xfrm>
          <a:prstGeom prst="rect">
            <a:avLst/>
          </a:prstGeom>
        </p:spPr>
      </p:pic>
      <p:grpSp>
        <p:nvGrpSpPr>
          <p:cNvPr id="3" name="Graphic 4">
            <a:extLst>
              <a:ext uri="{FF2B5EF4-FFF2-40B4-BE49-F238E27FC236}">
                <a16:creationId xmlns:a16="http://schemas.microsoft.com/office/drawing/2014/main" id="{EACDA98C-DCBA-1C28-0E44-D3B8CDAF5779}"/>
              </a:ext>
            </a:extLst>
          </p:cNvPr>
          <p:cNvGrpSpPr/>
          <p:nvPr/>
        </p:nvGrpSpPr>
        <p:grpSpPr>
          <a:xfrm rot="19582332">
            <a:off x="9114669" y="487783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1B3DD47-4B45-1553-BE22-92B1F20539D0}"/>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AFBC367-77DE-8144-0E12-4A7762EDE32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0F7B76E2-0EC6-96A3-5670-1C22822157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4502D608-D8A6-7F9C-1F88-3F238264A80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BE1F5B5-2E5C-89B9-AC2A-4D5AED3C215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B9979DE-D81F-1779-C41A-D7607744A01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62A4A62-FA24-1EBD-2E82-4D837A7560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9652A309-7106-853E-90E7-7A2F7257572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C5BAA0F-41A2-805F-C8B0-4AB1FC18554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4B2C42C-2B44-3EC6-7154-50BC8495516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03BF0C83-5CD6-538C-E2E2-3B2586B0AFF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0279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9A60-1EC5-2D99-C10A-46D5428C1C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1B7B13-5961-08D4-43C8-149F244C11B0}"/>
              </a:ext>
            </a:extLst>
          </p:cNvPr>
          <p:cNvSpPr>
            <a:spLocks noGrp="1"/>
          </p:cNvSpPr>
          <p:nvPr>
            <p:ph type="body" sz="quarter" idx="16"/>
          </p:nvPr>
        </p:nvSpPr>
        <p:spPr>
          <a:xfrm>
            <a:off x="566189" y="425067"/>
            <a:ext cx="10052954" cy="803654"/>
          </a:xfrm>
          <a:prstGeom prst="rect">
            <a:avLst/>
          </a:prstGeom>
        </p:spPr>
        <p:txBody>
          <a:bodyPr/>
          <a:lstStyle/>
          <a:p>
            <a:r>
              <a:rPr lang="en-GB"/>
              <a:t>L'innovazione</a:t>
            </a:r>
            <a:endParaRPr lang="en-IE" b="1"/>
          </a:p>
        </p:txBody>
      </p:sp>
      <p:sp>
        <p:nvSpPr>
          <p:cNvPr id="3" name="Text Placeholder 2">
            <a:extLst>
              <a:ext uri="{FF2B5EF4-FFF2-40B4-BE49-F238E27FC236}">
                <a16:creationId xmlns:a16="http://schemas.microsoft.com/office/drawing/2014/main" id="{040EC48E-6442-F773-7C6F-F5E31CE0C90A}"/>
              </a:ext>
            </a:extLst>
          </p:cNvPr>
          <p:cNvSpPr>
            <a:spLocks noGrp="1"/>
          </p:cNvSpPr>
          <p:nvPr>
            <p:ph type="body" sz="quarter" idx="19"/>
          </p:nvPr>
        </p:nvSpPr>
        <p:spPr>
          <a:xfrm>
            <a:off x="486645" y="1232916"/>
            <a:ext cx="10762602" cy="4441970"/>
          </a:xfrm>
          <a:prstGeom prst="rect">
            <a:avLst/>
          </a:prstGeom>
        </p:spPr>
        <p:txBody>
          <a:bodyPr/>
          <a:lstStyle/>
          <a:p>
            <a:pPr algn="just"/>
            <a:r>
              <a:rPr lang="en-US"/>
              <a:t>La presentazione di tecniche innovative di riduzione degli sprechi alimentari può anche fungere da cornice per aumentare la vostra presenza sul mercato. L'innovazione crea </a:t>
            </a:r>
            <a:r>
              <a:rPr lang="en-US" b="1"/>
              <a:t>punti di vendita unici </a:t>
            </a:r>
            <a:r>
              <a:rPr lang="en-US"/>
              <a:t>e può differenziarvi da altre aziende che si riferiscono alla sostenibilità in termini generali. Inoltre, l'innovazione può essere adattata alla </a:t>
            </a:r>
            <a:r>
              <a:rPr lang="en-US" b="1"/>
              <a:t>creatività</a:t>
            </a:r>
            <a:r>
              <a:rPr lang="en-US"/>
              <a:t>, che collocherebbe il vostro marchio in una scala diversa. </a:t>
            </a:r>
          </a:p>
          <a:p>
            <a:pPr algn="just"/>
            <a:endParaRPr lang="en-US"/>
          </a:p>
          <a:p>
            <a:pPr algn="just"/>
            <a:r>
              <a:rPr lang="en-US"/>
              <a:t>L'innovazione viene spesso percepita attraverso parole appropriate (reingegnerizzazione, bioprogettazione, prodotti di nuova generazione). Pertanto, l'obiettivo è fornire un senso di soluzioni all'avanguardia attraverso il </a:t>
            </a:r>
            <a:r>
              <a:rPr lang="en-US" b="1"/>
              <a:t>linguaggio.</a:t>
            </a:r>
          </a:p>
          <a:p>
            <a:pPr algn="just"/>
            <a:endParaRPr lang="en-US" b="1"/>
          </a:p>
          <a:p>
            <a:pPr algn="just"/>
            <a:r>
              <a:rPr lang="en-US"/>
              <a:t>Infine, presentare le proprie tecniche di innovazione come qualcosa di </a:t>
            </a:r>
            <a:r>
              <a:rPr lang="en-US" b="1"/>
              <a:t>trasferibile </a:t>
            </a:r>
            <a:r>
              <a:rPr lang="en-US"/>
              <a:t>ad altri settori (non solo lo spreco alimentare, ma anche la produzione, la cucina casalinga...) potrebbe garantire al proprio marchio un senso più completo e significativo, fornendo possibili soluzioni per affrontare lo stesso problema in altri settori.</a:t>
            </a:r>
          </a:p>
        </p:txBody>
      </p:sp>
    </p:spTree>
    <p:extLst>
      <p:ext uri="{BB962C8B-B14F-4D97-AF65-F5344CB8AC3E}">
        <p14:creationId xmlns:p14="http://schemas.microsoft.com/office/powerpoint/2010/main" val="214992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C658-01D2-85C3-44EF-BCDA03E4929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17FA82-0CA5-7BFB-D0CD-6A9D88276AC0}"/>
              </a:ext>
            </a:extLst>
          </p:cNvPr>
          <p:cNvSpPr>
            <a:spLocks noGrp="1"/>
          </p:cNvSpPr>
          <p:nvPr>
            <p:ph type="body" sz="quarter" idx="16"/>
          </p:nvPr>
        </p:nvSpPr>
        <p:spPr>
          <a:xfrm>
            <a:off x="566189" y="425067"/>
            <a:ext cx="10052954" cy="803654"/>
          </a:xfrm>
          <a:prstGeom prst="rect">
            <a:avLst/>
          </a:prstGeom>
        </p:spPr>
        <p:txBody>
          <a:bodyPr/>
          <a:lstStyle/>
          <a:p>
            <a:r>
              <a:rPr lang="en-GB" err="1"/>
              <a:t>Innovazione</a:t>
            </a:r>
            <a:r>
              <a:rPr lang="en-GB"/>
              <a:t> – </a:t>
            </a:r>
            <a:r>
              <a:rPr lang="en-GB">
                <a:solidFill>
                  <a:srgbClr val="ED7D31"/>
                </a:solidFill>
              </a:rPr>
              <a:t>Case study</a:t>
            </a:r>
            <a:endParaRPr lang="en-IE" b="1">
              <a:solidFill>
                <a:srgbClr val="ED7D31"/>
              </a:solidFill>
            </a:endParaRPr>
          </a:p>
        </p:txBody>
      </p:sp>
      <p:sp>
        <p:nvSpPr>
          <p:cNvPr id="2" name="Text Placeholder 2">
            <a:extLst>
              <a:ext uri="{FF2B5EF4-FFF2-40B4-BE49-F238E27FC236}">
                <a16:creationId xmlns:a16="http://schemas.microsoft.com/office/drawing/2014/main" id="{3A9CDF4B-EB51-E2D8-CC2B-62339A9810C2}"/>
              </a:ext>
            </a:extLst>
          </p:cNvPr>
          <p:cNvSpPr txBox="1">
            <a:spLocks/>
          </p:cNvSpPr>
          <p:nvPr/>
        </p:nvSpPr>
        <p:spPr>
          <a:xfrm>
            <a:off x="676358" y="1405203"/>
            <a:ext cx="10596074"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a:t>Orange Fiber si distingue per il suo processo brevettato di estrazione della cellulosa dalla polpa di agrumi, trasformando gli scarti alimentari in tessuti di alta moda. </a:t>
            </a:r>
          </a:p>
          <a:p>
            <a:pPr algn="just"/>
            <a:endParaRPr lang="en-GB"/>
          </a:p>
          <a:p>
            <a:pPr algn="just"/>
            <a:r>
              <a:rPr lang="en-GB"/>
              <a:t>Puntando sull'</a:t>
            </a:r>
            <a:r>
              <a:rPr lang="en-GB" b="1"/>
              <a:t>innovazione come punto di forza</a:t>
            </a:r>
            <a:r>
              <a:rPr lang="en-GB"/>
              <a:t>, l'azienda mostra come le soluzioni per i rifiuti alimentari possano essere trasferite ad altri settori, come quello tessile. </a:t>
            </a:r>
          </a:p>
          <a:p>
            <a:pPr algn="just"/>
            <a:r>
              <a:rPr lang="en-GB"/>
              <a:t>Inoltre, </a:t>
            </a:r>
            <a:r>
              <a:rPr lang="en-GB" b="1"/>
              <a:t>uniscono la tecnologia alla creatività</a:t>
            </a:r>
            <a:r>
              <a:rPr lang="en-GB"/>
              <a:t>, collegando la sostenibilità al design della moda. </a:t>
            </a:r>
          </a:p>
          <a:p>
            <a:pPr algn="just"/>
            <a:endParaRPr lang="en-GB"/>
          </a:p>
          <a:p>
            <a:pPr algn="just"/>
            <a:r>
              <a:rPr lang="en-GB"/>
              <a:t>Il loro marchio è infuso con </a:t>
            </a:r>
            <a:r>
              <a:rPr lang="en-GB" b="1"/>
              <a:t>parole chiave all'avanguardia </a:t>
            </a:r>
            <a:r>
              <a:rPr lang="en-GB"/>
              <a:t>come "Limited Edition", "redesigning fashion" e "patented process", che rafforzano la loro identità orientata all'innovazione.</a:t>
            </a:r>
            <a:endParaRPr lang="en-US"/>
          </a:p>
        </p:txBody>
      </p:sp>
      <p:pic>
        <p:nvPicPr>
          <p:cNvPr id="8" name="Picture 7">
            <a:extLst>
              <a:ext uri="{FF2B5EF4-FFF2-40B4-BE49-F238E27FC236}">
                <a16:creationId xmlns:a16="http://schemas.microsoft.com/office/drawing/2014/main" id="{DC2DB5E7-D393-8A54-BC7D-3E2C959381B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21823" y="502233"/>
            <a:ext cx="3863061" cy="889234"/>
          </a:xfrm>
          <a:prstGeom prst="rect">
            <a:avLst/>
          </a:prstGeom>
        </p:spPr>
      </p:pic>
      <p:sp>
        <p:nvSpPr>
          <p:cNvPr id="10" name="TextBox 9">
            <a:extLst>
              <a:ext uri="{FF2B5EF4-FFF2-40B4-BE49-F238E27FC236}">
                <a16:creationId xmlns:a16="http://schemas.microsoft.com/office/drawing/2014/main" id="{F2AE5438-A2E0-041E-B51E-557D683C7EE2}"/>
              </a:ext>
            </a:extLst>
          </p:cNvPr>
          <p:cNvSpPr txBox="1"/>
          <p:nvPr/>
        </p:nvSpPr>
        <p:spPr>
          <a:xfrm>
            <a:off x="893593" y="5129104"/>
            <a:ext cx="9660410" cy="1015663"/>
          </a:xfrm>
          <a:prstGeom prst="rect">
            <a:avLst/>
          </a:prstGeom>
          <a:noFill/>
        </p:spPr>
        <p:txBody>
          <a:bodyPr wrap="square">
            <a:spAutoFit/>
          </a:bodyPr>
          <a:lstStyle/>
          <a:p>
            <a:r>
              <a:rPr lang="en-GB" sz="2000">
                <a:hlinkClick r:id="rId3"/>
              </a:rPr>
              <a:t>https://orangefiber.it/</a:t>
            </a:r>
            <a:endParaRPr lang="en-GB" sz="2000"/>
          </a:p>
          <a:p>
            <a:endParaRPr lang="en-GB" sz="2000"/>
          </a:p>
          <a:p>
            <a:r>
              <a:rPr lang="en-GB" sz="2000"/>
              <a:t>Ulteriori informazioni su Orange Fiber sono disponibili nel </a:t>
            </a:r>
            <a:r>
              <a:rPr lang="en-GB" sz="2000">
                <a:hlinkClick r:id="rId4"/>
              </a:rPr>
              <a:t>Compendio delle migliori pratiche W2W.</a:t>
            </a:r>
            <a:endParaRPr lang="en-GB" sz="2000"/>
          </a:p>
        </p:txBody>
      </p:sp>
      <p:grpSp>
        <p:nvGrpSpPr>
          <p:cNvPr id="3" name="Graphic 4">
            <a:extLst>
              <a:ext uri="{FF2B5EF4-FFF2-40B4-BE49-F238E27FC236}">
                <a16:creationId xmlns:a16="http://schemas.microsoft.com/office/drawing/2014/main" id="{6268B6E4-E7B7-ADE5-0CA3-BE8A527B863A}"/>
              </a:ext>
            </a:extLst>
          </p:cNvPr>
          <p:cNvGrpSpPr/>
          <p:nvPr/>
        </p:nvGrpSpPr>
        <p:grpSpPr>
          <a:xfrm rot="19582332">
            <a:off x="10576271" y="491182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389E67E-0664-8323-B608-EDA55F298BD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B233577-046B-A22A-EAAA-E8D1076BC6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E36FBFF-AE83-C9EB-3518-B0C62D77F4F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98DBBC0B-47C0-9A98-4194-3B0DE4842F76}"/>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53FD605-7D4F-3113-7FB8-40AFBD75C2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890D9843-3D91-3346-A7D2-C5F24CAC8D4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BE4A0B4-6FAC-7998-2BEE-7F540B2C6E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2D526C54-D5FC-5064-1E2B-88E9039B9A9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D87B13C-0BD5-2C1E-1150-1F91A0415AE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58121E3-7219-F666-269F-4BDF116D2F1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C9FE2EF6-E475-D3F8-A4B5-A07851EB467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51732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4DFFD-6496-7023-9B46-3DC0C8B2B3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B927EF-C054-94E8-C7D7-926202D1F51B}"/>
              </a:ext>
            </a:extLst>
          </p:cNvPr>
          <p:cNvSpPr>
            <a:spLocks noGrp="1"/>
          </p:cNvSpPr>
          <p:nvPr>
            <p:ph type="body" sz="quarter" idx="16"/>
          </p:nvPr>
        </p:nvSpPr>
        <p:spPr>
          <a:xfrm>
            <a:off x="633301" y="372404"/>
            <a:ext cx="5565480" cy="620520"/>
          </a:xfrm>
          <a:prstGeom prst="rect">
            <a:avLst/>
          </a:prstGeom>
        </p:spPr>
        <p:txBody>
          <a:bodyPr/>
          <a:lstStyle/>
          <a:p>
            <a:r>
              <a:rPr lang="en-GB"/>
              <a:t>Partenariati </a:t>
            </a:r>
            <a:endParaRPr lang="en-IE" b="1"/>
          </a:p>
        </p:txBody>
      </p:sp>
      <p:sp>
        <p:nvSpPr>
          <p:cNvPr id="3" name="Text Placeholder 2">
            <a:extLst>
              <a:ext uri="{FF2B5EF4-FFF2-40B4-BE49-F238E27FC236}">
                <a16:creationId xmlns:a16="http://schemas.microsoft.com/office/drawing/2014/main" id="{BA5C65AD-A3C5-8C09-4DE9-93A9FD440603}"/>
              </a:ext>
            </a:extLst>
          </p:cNvPr>
          <p:cNvSpPr>
            <a:spLocks noGrp="1"/>
          </p:cNvSpPr>
          <p:nvPr>
            <p:ph type="body" sz="quarter" idx="19"/>
          </p:nvPr>
        </p:nvSpPr>
        <p:spPr>
          <a:xfrm>
            <a:off x="512958" y="991616"/>
            <a:ext cx="6359409" cy="5260163"/>
          </a:xfrm>
          <a:prstGeom prst="rect">
            <a:avLst/>
          </a:prstGeom>
        </p:spPr>
        <p:txBody>
          <a:bodyPr/>
          <a:lstStyle/>
          <a:p>
            <a:pPr algn="just"/>
            <a:r>
              <a:rPr lang="en-US"/>
              <a:t>Espandere le reti e raggiungere i colleghi con finalità di marketing rappresenta una strategia interessante per costruire il vostro marchio. La collaborazione con i colleghi consente di accedere alla loro base di clienti, che può fornire ulteriori approfondimenti e feedback da parte di pubblici diversi sul vostro marchio. </a:t>
            </a:r>
          </a:p>
          <a:p>
            <a:pPr algn="just"/>
            <a:endParaRPr lang="en-US"/>
          </a:p>
          <a:p>
            <a:pPr algn="just"/>
            <a:r>
              <a:rPr lang="en-US"/>
              <a:t>Inoltre, la condivisione delle campagne di marketing può ridurre gli sforzi per lo sviluppo di modalità di branding, messaggi, indicatori visivi e di raggiungimento. Ciò è particolarmente efficace nell'ambito dello spreco alimentare, in quanto potrebbe </a:t>
            </a:r>
            <a:r>
              <a:rPr lang="en-US" err="1"/>
              <a:t>ottimizzare </a:t>
            </a:r>
            <a:r>
              <a:rPr lang="en-US"/>
              <a:t>ulteriormente le tecniche già consolidate - imparando dalle campagne degli altri partner.</a:t>
            </a:r>
          </a:p>
          <a:p>
            <a:pPr algn="just"/>
            <a:endParaRPr lang="en-US"/>
          </a:p>
        </p:txBody>
      </p:sp>
      <p:pic>
        <p:nvPicPr>
          <p:cNvPr id="5" name="Picture 4" descr="Two arrows forming one">
            <a:extLst>
              <a:ext uri="{FF2B5EF4-FFF2-40B4-BE49-F238E27FC236}">
                <a16:creationId xmlns:a16="http://schemas.microsoft.com/office/drawing/2014/main" id="{D621D4A2-74F7-DC3C-4DCB-7F4514029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812" y="1287596"/>
            <a:ext cx="4206801" cy="4282808"/>
          </a:xfrm>
          <a:prstGeom prst="rect">
            <a:avLst/>
          </a:prstGeom>
        </p:spPr>
      </p:pic>
    </p:spTree>
    <p:extLst>
      <p:ext uri="{BB962C8B-B14F-4D97-AF65-F5344CB8AC3E}">
        <p14:creationId xmlns:p14="http://schemas.microsoft.com/office/powerpoint/2010/main" val="288893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Visual Storytelling: How to Effectively Utilize Graphics in Your Food  Advertising (Guest Blog) - BiaBiz">
            <a:extLst>
              <a:ext uri="{FF2B5EF4-FFF2-40B4-BE49-F238E27FC236}">
                <a16:creationId xmlns:a16="http://schemas.microsoft.com/office/drawing/2014/main" id="{283A30F0-64BE-DFEC-DE2F-4AFBB0C163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450398"/>
            <a:ext cx="6920970" cy="3354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470774" y="3449595"/>
            <a:ext cx="5480340" cy="1283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467898" y="3509841"/>
            <a:ext cx="5295388" cy="1210626"/>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INTRODUZIONE ALLA NARRAZIONE</a:t>
            </a: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38B2-644E-BB93-EFBC-A4A35052988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B15AC3-1592-C4FF-1E29-B786D1A035F0}"/>
              </a:ext>
            </a:extLst>
          </p:cNvPr>
          <p:cNvSpPr>
            <a:spLocks noGrp="1"/>
          </p:cNvSpPr>
          <p:nvPr>
            <p:ph type="body" sz="quarter" idx="16"/>
          </p:nvPr>
        </p:nvSpPr>
        <p:spPr>
          <a:xfrm>
            <a:off x="978587" y="629968"/>
            <a:ext cx="5565480" cy="620520"/>
          </a:xfrm>
          <a:prstGeom prst="rect">
            <a:avLst/>
          </a:prstGeom>
        </p:spPr>
        <p:txBody>
          <a:bodyPr/>
          <a:lstStyle/>
          <a:p>
            <a:r>
              <a:rPr lang="en-GB"/>
              <a:t>Partenariati </a:t>
            </a:r>
            <a:endParaRPr lang="en-IE" b="1"/>
          </a:p>
        </p:txBody>
      </p:sp>
      <p:sp>
        <p:nvSpPr>
          <p:cNvPr id="3" name="Text Placeholder 2">
            <a:extLst>
              <a:ext uri="{FF2B5EF4-FFF2-40B4-BE49-F238E27FC236}">
                <a16:creationId xmlns:a16="http://schemas.microsoft.com/office/drawing/2014/main" id="{F27D23B0-BD1B-3EE7-7560-59FE5B2AE8D5}"/>
              </a:ext>
            </a:extLst>
          </p:cNvPr>
          <p:cNvSpPr>
            <a:spLocks noGrp="1"/>
          </p:cNvSpPr>
          <p:nvPr>
            <p:ph type="body" sz="quarter" idx="19"/>
          </p:nvPr>
        </p:nvSpPr>
        <p:spPr>
          <a:xfrm>
            <a:off x="827352" y="1250488"/>
            <a:ext cx="5716715" cy="5260163"/>
          </a:xfrm>
          <a:prstGeom prst="rect">
            <a:avLst/>
          </a:prstGeom>
        </p:spPr>
        <p:txBody>
          <a:bodyPr/>
          <a:lstStyle/>
          <a:p>
            <a:pPr algn="just"/>
            <a:endParaRPr lang="en-US"/>
          </a:p>
          <a:p>
            <a:pPr algn="just"/>
            <a:r>
              <a:rPr lang="en-US"/>
              <a:t>Le partnership devono avere sinergie da cui si possa trarre un risultato completo per tutte le parti. Ciò significa che è strategicamente importante scegliere con saggezza i partner con cui collaborare. </a:t>
            </a:r>
          </a:p>
          <a:p>
            <a:pPr algn="just"/>
            <a:endParaRPr lang="en-US"/>
          </a:p>
          <a:p>
            <a:pPr algn="just"/>
            <a:r>
              <a:rPr lang="en-US"/>
              <a:t>Ad esempio, l'industria agricola con i mercati locali - che vendono le eccedenze alimentari dell'agricoltura - o i supermercati con le imprese di ospitalità - che trasformano i prodotti non consumati in piatti creativi...  </a:t>
            </a:r>
          </a:p>
        </p:txBody>
      </p:sp>
      <p:pic>
        <p:nvPicPr>
          <p:cNvPr id="5" name="Picture 4" descr="Smaller arrows pointing towards a bigger arrow">
            <a:extLst>
              <a:ext uri="{FF2B5EF4-FFF2-40B4-BE49-F238E27FC236}">
                <a16:creationId xmlns:a16="http://schemas.microsoft.com/office/drawing/2014/main" id="{1F5187BB-26C0-949A-16CC-040545FCE6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946967" y="1479547"/>
            <a:ext cx="5654318" cy="3769545"/>
          </a:xfrm>
          <a:prstGeom prst="rect">
            <a:avLst/>
          </a:prstGeom>
        </p:spPr>
      </p:pic>
    </p:spTree>
    <p:extLst>
      <p:ext uri="{BB962C8B-B14F-4D97-AF65-F5344CB8AC3E}">
        <p14:creationId xmlns:p14="http://schemas.microsoft.com/office/powerpoint/2010/main" val="219130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13E1-0673-FB54-84C4-4CB1321B81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CFE872-1F14-F13E-D362-4B23657CF577}"/>
              </a:ext>
            </a:extLst>
          </p:cNvPr>
          <p:cNvSpPr>
            <a:spLocks noGrp="1"/>
          </p:cNvSpPr>
          <p:nvPr>
            <p:ph type="body" sz="quarter" idx="16"/>
          </p:nvPr>
        </p:nvSpPr>
        <p:spPr>
          <a:xfrm>
            <a:off x="633300" y="537161"/>
            <a:ext cx="6118373" cy="620520"/>
          </a:xfrm>
          <a:prstGeom prst="rect">
            <a:avLst/>
          </a:prstGeom>
        </p:spPr>
        <p:txBody>
          <a:bodyPr lIns="91440" tIns="45720" rIns="91440" bIns="45720" anchor="t">
            <a:noAutofit/>
          </a:bodyPr>
          <a:lstStyle/>
          <a:p>
            <a:r>
              <a:rPr lang="en-GB" dirty="0" err="1"/>
              <a:t>Parternariati</a:t>
            </a:r>
            <a:r>
              <a:rPr lang="en-GB" dirty="0"/>
              <a:t> – </a:t>
            </a:r>
            <a:r>
              <a:rPr lang="en-GB" dirty="0">
                <a:solidFill>
                  <a:srgbClr val="ED7D31"/>
                </a:solidFill>
              </a:rPr>
              <a:t>Case study</a:t>
            </a:r>
            <a:endParaRPr lang="en-IE" b="1" dirty="0">
              <a:solidFill>
                <a:srgbClr val="ED7D31"/>
              </a:solidFill>
            </a:endParaRPr>
          </a:p>
        </p:txBody>
      </p:sp>
      <p:sp>
        <p:nvSpPr>
          <p:cNvPr id="2" name="Text Placeholder 2">
            <a:extLst>
              <a:ext uri="{FF2B5EF4-FFF2-40B4-BE49-F238E27FC236}">
                <a16:creationId xmlns:a16="http://schemas.microsoft.com/office/drawing/2014/main" id="{AE1447B9-EE56-DAD5-92C7-04BD6A7CFDD6}"/>
              </a:ext>
            </a:extLst>
          </p:cNvPr>
          <p:cNvSpPr txBox="1">
            <a:spLocks/>
          </p:cNvSpPr>
          <p:nvPr/>
        </p:nvSpPr>
        <p:spPr>
          <a:xfrm>
            <a:off x="633300" y="1483915"/>
            <a:ext cx="10620003"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err="1"/>
              <a:t>FoodCloud </a:t>
            </a:r>
            <a:r>
              <a:rPr lang="en-GB"/>
              <a:t>collabora con i principali rivenditori come Tesco, Aldi e Lidl per espandere la propria rete di ridistribuzione degli alimenti, ottenendo l'accesso a un maggior numero di enti caritatevoli e aziende alimentari. Queste partnership migliorano anche gli sforzi di marketing, aumentando la visibilità attraverso iniziative di sostenibilità condivise.</a:t>
            </a:r>
          </a:p>
          <a:p>
            <a:pPr algn="just"/>
            <a:endParaRPr lang="en-GB"/>
          </a:p>
          <a:p>
            <a:pPr algn="just"/>
            <a:r>
              <a:rPr lang="en-GB"/>
              <a:t>Integrandosi con rivenditori e imprese sociali, </a:t>
            </a:r>
            <a:r>
              <a:rPr lang="en-GB" err="1"/>
              <a:t>FoodCloud </a:t>
            </a:r>
            <a:r>
              <a:rPr lang="en-GB"/>
              <a:t>ottimizza la logistica, snellendo la distribuzione delle eccedenze alimentari e promuovendo al contempo la consapevolezza della sostenibilità. Grazie a queste sinergie, massimizza l'impatto, riduce gli sprechi e rafforza il suo ruolo nella gestione sostenibile degli alimenti.</a:t>
            </a:r>
            <a:endParaRPr lang="en-US"/>
          </a:p>
        </p:txBody>
      </p:sp>
      <p:sp>
        <p:nvSpPr>
          <p:cNvPr id="10" name="TextBox 9">
            <a:extLst>
              <a:ext uri="{FF2B5EF4-FFF2-40B4-BE49-F238E27FC236}">
                <a16:creationId xmlns:a16="http://schemas.microsoft.com/office/drawing/2014/main" id="{EBD3EA6B-A0A6-0237-8D05-2FC5E52A099C}"/>
              </a:ext>
            </a:extLst>
          </p:cNvPr>
          <p:cNvSpPr txBox="1"/>
          <p:nvPr/>
        </p:nvSpPr>
        <p:spPr>
          <a:xfrm>
            <a:off x="938697" y="4961120"/>
            <a:ext cx="9641935" cy="1138773"/>
          </a:xfrm>
          <a:prstGeom prst="rect">
            <a:avLst/>
          </a:prstGeom>
          <a:noFill/>
        </p:spPr>
        <p:txBody>
          <a:bodyPr wrap="square">
            <a:spAutoFit/>
          </a:bodyPr>
          <a:lstStyle/>
          <a:p>
            <a:r>
              <a:rPr lang="en-GB" sz="2400">
                <a:hlinkClick r:id="rId2"/>
              </a:rPr>
              <a:t>https://food.cloud/</a:t>
            </a:r>
            <a:endParaRPr lang="en-GB" sz="2400"/>
          </a:p>
          <a:p>
            <a:endParaRPr lang="en-GB" sz="2400"/>
          </a:p>
          <a:p>
            <a:r>
              <a:rPr lang="en-GB" sz="2000"/>
              <a:t>Ulteriori informazioni su </a:t>
            </a:r>
            <a:r>
              <a:rPr lang="en-GB" sz="2000" err="1"/>
              <a:t>FoodCloud </a:t>
            </a:r>
            <a:r>
              <a:rPr lang="en-GB" sz="2000"/>
              <a:t>sono disponibili nel </a:t>
            </a:r>
            <a:r>
              <a:rPr lang="en-GB" sz="2000">
                <a:hlinkClick r:id="rId3"/>
              </a:rPr>
              <a:t>Compendio delle migliori pratiche W2W.</a:t>
            </a:r>
            <a:endParaRPr lang="en-GB" sz="2000"/>
          </a:p>
        </p:txBody>
      </p:sp>
      <p:pic>
        <p:nvPicPr>
          <p:cNvPr id="12" name="Picture 11">
            <a:extLst>
              <a:ext uri="{FF2B5EF4-FFF2-40B4-BE49-F238E27FC236}">
                <a16:creationId xmlns:a16="http://schemas.microsoft.com/office/drawing/2014/main" id="{7B5A0341-8C75-D2D0-CC8A-2FDB491EEB60}"/>
              </a:ext>
            </a:extLst>
          </p:cNvPr>
          <p:cNvPicPr>
            <a:picLocks noChangeAspect="1"/>
          </p:cNvPicPr>
          <p:nvPr/>
        </p:nvPicPr>
        <p:blipFill>
          <a:blip r:embed="rId4"/>
          <a:stretch>
            <a:fillRect/>
          </a:stretch>
        </p:blipFill>
        <p:spPr>
          <a:xfrm>
            <a:off x="7628097" y="455330"/>
            <a:ext cx="3105583" cy="819264"/>
          </a:xfrm>
          <a:prstGeom prst="rect">
            <a:avLst/>
          </a:prstGeom>
        </p:spPr>
      </p:pic>
      <p:grpSp>
        <p:nvGrpSpPr>
          <p:cNvPr id="3" name="Graphic 4">
            <a:extLst>
              <a:ext uri="{FF2B5EF4-FFF2-40B4-BE49-F238E27FC236}">
                <a16:creationId xmlns:a16="http://schemas.microsoft.com/office/drawing/2014/main" id="{8BA2C110-BB7E-5436-FCEC-50205D1EA087}"/>
              </a:ext>
            </a:extLst>
          </p:cNvPr>
          <p:cNvGrpSpPr/>
          <p:nvPr/>
        </p:nvGrpSpPr>
        <p:grpSpPr>
          <a:xfrm rot="19582332">
            <a:off x="10147687" y="5033156"/>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75EE23C-AA53-883F-1C37-2361555619B2}"/>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107D343-B685-B396-CB64-7B31722DA663}"/>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6265010-CF6E-4844-23DC-EB9DE17F2AA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BF90C8C-DB52-F114-B2DF-5127BBBFD6E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F7E09B1-EEC6-37E6-799E-7844C0E72D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515EA530-73F1-4222-A38D-C900C3FC77F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3574BB67-5843-6680-7DC4-0A5312AD5C0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8D34469F-CBB0-2E7B-B664-B1C0334740E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224D6616-AD11-DA0B-393D-BCE1F9F68B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44066966-C1D4-5B1B-FC51-589080F8A30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4F69D325-C1EF-1129-23B8-85A7D1AFDE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745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8A13-5B36-263A-FD98-DB6EAAC86D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6D2928-6762-1086-FFD9-F3F6DD450080}"/>
              </a:ext>
            </a:extLst>
          </p:cNvPr>
          <p:cNvSpPr txBox="1">
            <a:spLocks/>
          </p:cNvSpPr>
          <p:nvPr/>
        </p:nvSpPr>
        <p:spPr>
          <a:xfrm>
            <a:off x="755976" y="1206008"/>
            <a:ext cx="3290776" cy="3648818"/>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La combinazione di queste strategie di marketing consente alle aziende di differenziarsi in mercati competitivi.</a:t>
            </a:r>
          </a:p>
          <a:p>
            <a:endParaRPr lang="en-GB"/>
          </a:p>
          <a:p>
            <a:r>
              <a:rPr lang="en-GB"/>
              <a:t> Insieme, queste strategie creano un approccio a tutto tondo che guida il successo e la crescita a lungo termine.</a:t>
            </a:r>
            <a:endParaRPr lang="en-US"/>
          </a:p>
        </p:txBody>
      </p:sp>
      <p:pic>
        <p:nvPicPr>
          <p:cNvPr id="5" name="Immagine 4">
            <a:extLst>
              <a:ext uri="{FF2B5EF4-FFF2-40B4-BE49-F238E27FC236}">
                <a16:creationId xmlns:a16="http://schemas.microsoft.com/office/drawing/2014/main" id="{29C43D72-CFB1-D34F-85C1-EC359A5A4A87}"/>
              </a:ext>
            </a:extLst>
          </p:cNvPr>
          <p:cNvPicPr>
            <a:picLocks noChangeAspect="1"/>
          </p:cNvPicPr>
          <p:nvPr/>
        </p:nvPicPr>
        <p:blipFill>
          <a:blip r:embed="rId3"/>
          <a:srcRect l="1461" t="1384" r="1483" b="27758"/>
          <a:stretch>
            <a:fillRect/>
          </a:stretch>
        </p:blipFill>
        <p:spPr>
          <a:xfrm>
            <a:off x="4786723" y="369462"/>
            <a:ext cx="6618821" cy="6065520"/>
          </a:xfrm>
          <a:prstGeom prst="rect">
            <a:avLst/>
          </a:prstGeom>
        </p:spPr>
      </p:pic>
    </p:spTree>
    <p:extLst>
      <p:ext uri="{BB962C8B-B14F-4D97-AF65-F5344CB8AC3E}">
        <p14:creationId xmlns:p14="http://schemas.microsoft.com/office/powerpoint/2010/main" val="371306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1734" y="565637"/>
            <a:ext cx="6651991" cy="5835163"/>
          </a:xfrm>
          <a:prstGeom prst="rect">
            <a:avLst/>
          </a:prstGeom>
        </p:spPr>
        <p:txBody>
          <a:bodyPr/>
          <a:lstStyle/>
          <a:p>
            <a:r>
              <a:rPr lang="en-GB"/>
              <a:t>Lo storytelling è un potente strumento di marketing che aiuta le aziende a costruire marchi forti e a entrare in contatto con il proprio pubblico. </a:t>
            </a:r>
          </a:p>
          <a:p>
            <a:endParaRPr lang="en-GB"/>
          </a:p>
          <a:p>
            <a:r>
              <a:rPr lang="en-GB"/>
              <a:t>Integrando lo storytelling nel marketing, le aziende possono creare un coinvolgimento emotivo, differenziarsi e comunicare efficacemente i propri valori. Questo modulo vi ha fornito conoscenze pratiche, accompagnate da contenuti visivamente accattivanti, risorse esterne e casi di studio che illustrano i materiali di apprendimento. </a:t>
            </a:r>
          </a:p>
          <a:p>
            <a:endParaRPr lang="en-GB"/>
          </a:p>
          <a:p>
            <a:r>
              <a:rPr lang="en-GB"/>
              <a:t>Questo modulo ha approfondito le strategie di marketing, prestando particolare attenzione a come lo storytelling possa essere integrato in un approccio di marketing efficace, oltre ad altri interessanti approfondimenti su altri approcci. </a:t>
            </a:r>
          </a:p>
          <a:p>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57708" cy="1013175"/>
          </a:xfrm>
          <a:prstGeom prst="rect">
            <a:avLst/>
          </a:prstGeom>
          <a:solidFill>
            <a:srgbClr val="60BA47"/>
          </a:solidFill>
        </p:spPr>
        <p:txBody>
          <a:bodyPr anchor="ctr"/>
          <a:lstStyle/>
          <a:p>
            <a:pPr marL="411163"/>
            <a:r>
              <a:rPr lang="en-US"/>
              <a:t>Osservazioni finali</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3D graphic chart">
            <a:extLst>
              <a:ext uri="{FF2B5EF4-FFF2-40B4-BE49-F238E27FC236}">
                <a16:creationId xmlns:a16="http://schemas.microsoft.com/office/drawing/2014/main" id="{E6A27B07-23FC-5751-03DE-E2D7D5C7DE03}"/>
              </a:ext>
            </a:extLst>
          </p:cNvPr>
          <p:cNvPicPr>
            <a:picLocks noChangeAspect="1"/>
          </p:cNvPicPr>
          <p:nvPr/>
        </p:nvPicPr>
        <p:blipFill>
          <a:blip r:embed="rId3" cstate="screen">
            <a:extLst>
              <a:ext uri="{28A0092B-C50C-407E-A947-70E740481C1C}">
                <a14:useLocalDpi xmlns:a14="http://schemas.microsoft.com/office/drawing/2010/main"/>
              </a:ext>
            </a:extLst>
          </a:blip>
          <a:srcRect l="-23124"/>
          <a:stretch>
            <a:fillRect/>
          </a:stretch>
        </p:blipFill>
        <p:spPr>
          <a:xfrm>
            <a:off x="-8183880" y="2362200"/>
            <a:ext cx="20375880" cy="3114668"/>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p:spPr>
      </p:pic>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4998956" y="945782"/>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B12E266-1B84-41B4-60C2-28FF9CEEBCBC}"/>
              </a:ext>
            </a:extLst>
          </p:cNvPr>
          <p:cNvSpPr/>
          <p:nvPr/>
        </p:nvSpPr>
        <p:spPr>
          <a:xfrm>
            <a:off x="0" y="3657600"/>
            <a:ext cx="12192000" cy="2126744"/>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74016" y="5551280"/>
            <a:ext cx="4381736" cy="466127"/>
          </a:xfrm>
        </p:spPr>
        <p:txBody>
          <a:bodyPr/>
          <a:lstStyle/>
          <a:p>
            <a:pPr marL="0" indent="0">
              <a:buNone/>
            </a:pPr>
            <a:r>
              <a:rPr lang="en-US" sz="3000" b="1">
                <a:solidFill>
                  <a:schemeClr val="bg1"/>
                </a:solidFill>
              </a:rPr>
              <a:t>www.waste2worth.eu</a:t>
            </a:r>
          </a:p>
          <a:p>
            <a:endParaRPr lang="en-US"/>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2E2DC-7977-A4D2-86EB-AD3CC10CC956}"/>
              </a:ext>
            </a:extLst>
          </p:cNvPr>
          <p:cNvSpPr>
            <a:spLocks noGrp="1"/>
          </p:cNvSpPr>
          <p:nvPr>
            <p:ph type="body" sz="quarter" idx="18"/>
          </p:nvPr>
        </p:nvSpPr>
        <p:spPr>
          <a:xfrm>
            <a:off x="124087" y="1057496"/>
            <a:ext cx="5803237" cy="5352182"/>
          </a:xfrm>
        </p:spPr>
        <p:txBody>
          <a:bodyPr/>
          <a:lstStyle/>
          <a:p>
            <a:r>
              <a:rPr lang="en-GB"/>
              <a:t>Lo storytelling è l'arte di collegare gli eventi in modo narrativo e avvincente (</a:t>
            </a:r>
            <a:r>
              <a:rPr lang="en-GB">
                <a:hlinkClick r:id="rId2"/>
              </a:rPr>
              <a:t>Einam et.al, 2024). </a:t>
            </a:r>
            <a:endParaRPr lang="en-GB"/>
          </a:p>
          <a:p>
            <a:r>
              <a:rPr lang="en-GB"/>
              <a:t>Le storie sono molto efficaci nel trasmettere un messaggio perché </a:t>
            </a:r>
            <a:r>
              <a:rPr lang="en-GB" b="1">
                <a:solidFill>
                  <a:srgbClr val="60BA47"/>
                </a:solidFill>
              </a:rPr>
              <a:t>intrattengono, evocano e costruiscono.</a:t>
            </a:r>
          </a:p>
          <a:p>
            <a:endParaRPr lang="en-GB">
              <a:solidFill>
                <a:srgbClr val="60BA47"/>
              </a:solidFill>
            </a:endParaRPr>
          </a:p>
          <a:p>
            <a:r>
              <a:rPr lang="en-GB" b="1" i="1"/>
              <a:t>Lo storytelling </a:t>
            </a:r>
            <a:r>
              <a:rPr lang="en-GB" b="1"/>
              <a:t>è quindi lo strumento per trasmettere un </a:t>
            </a:r>
            <a:r>
              <a:rPr lang="en-GB" b="1" i="1"/>
              <a:t>messaggio</a:t>
            </a:r>
            <a:r>
              <a:rPr lang="en-GB" b="1"/>
              <a:t>. Riconoscere il potere dello storytelling nel marketing è estremamente rilevante, ma....</a:t>
            </a:r>
          </a:p>
          <a:p>
            <a:endParaRPr lang="en-GB"/>
          </a:p>
          <a:p>
            <a:r>
              <a:rPr lang="en-GB" sz="3200">
                <a:solidFill>
                  <a:srgbClr val="E25684"/>
                </a:solidFill>
              </a:rPr>
              <a:t>Come possiamo creare buone storie?</a:t>
            </a:r>
          </a:p>
        </p:txBody>
      </p:sp>
      <p:sp>
        <p:nvSpPr>
          <p:cNvPr id="3" name="Text Placeholder 2">
            <a:extLst>
              <a:ext uri="{FF2B5EF4-FFF2-40B4-BE49-F238E27FC236}">
                <a16:creationId xmlns:a16="http://schemas.microsoft.com/office/drawing/2014/main" id="{785A681B-E176-4620-14CC-24229E459C72}"/>
              </a:ext>
            </a:extLst>
          </p:cNvPr>
          <p:cNvSpPr>
            <a:spLocks noGrp="1"/>
          </p:cNvSpPr>
          <p:nvPr>
            <p:ph type="body" sz="quarter" idx="16"/>
          </p:nvPr>
        </p:nvSpPr>
        <p:spPr>
          <a:xfrm>
            <a:off x="292763" y="188951"/>
            <a:ext cx="4990998" cy="992652"/>
          </a:xfrm>
        </p:spPr>
        <p:txBody>
          <a:bodyPr/>
          <a:lstStyle/>
          <a:p>
            <a:r>
              <a:rPr lang="en-GB"/>
              <a:t>Quadro concettuale</a:t>
            </a:r>
          </a:p>
        </p:txBody>
      </p:sp>
      <p:pic>
        <p:nvPicPr>
          <p:cNvPr id="10" name="Picture Placeholder 9" descr="A person standing on top of a stack of books next to a television&#10;&#10;AI-generated content may be incorrect.">
            <a:extLst>
              <a:ext uri="{FF2B5EF4-FFF2-40B4-BE49-F238E27FC236}">
                <a16:creationId xmlns:a16="http://schemas.microsoft.com/office/drawing/2014/main" id="{795ECCF6-1D07-29F6-4FCC-E31143396D9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11" name="TextBox 10">
            <a:extLst>
              <a:ext uri="{FF2B5EF4-FFF2-40B4-BE49-F238E27FC236}">
                <a16:creationId xmlns:a16="http://schemas.microsoft.com/office/drawing/2014/main" id="{1594E85D-EBA4-0CB8-F818-B2E7853D1D55}"/>
              </a:ext>
            </a:extLst>
          </p:cNvPr>
          <p:cNvSpPr txBox="1"/>
          <p:nvPr/>
        </p:nvSpPr>
        <p:spPr>
          <a:xfrm>
            <a:off x="6083676" y="6858000"/>
            <a:ext cx="5361066" cy="230832"/>
          </a:xfrm>
          <a:prstGeom prst="rect">
            <a:avLst/>
          </a:prstGeom>
          <a:noFill/>
        </p:spPr>
        <p:txBody>
          <a:bodyPr wrap="square" rtlCol="0">
            <a:spAutoFit/>
          </a:bodyPr>
          <a:lstStyle/>
          <a:p>
            <a:r>
              <a:rPr lang="en-GB" sz="900">
                <a:hlinkClick r:id="rId4" tooltip="https://juandomingoanton.com/ryanair-publicidad-realista/"/>
              </a:rPr>
              <a:t>Questa foto </a:t>
            </a:r>
            <a:r>
              <a:rPr lang="en-GB" sz="900"/>
              <a:t>di Autore sconosciuto è concessa in licenza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163039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reeform 250"/>
          <p:cNvSpPr>
            <a:spLocks noChangeArrowheads="1"/>
          </p:cNvSpPr>
          <p:nvPr/>
        </p:nvSpPr>
        <p:spPr bwMode="auto">
          <a:xfrm>
            <a:off x="1343566" y="1350335"/>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300" name="Freeform 251"/>
          <p:cNvSpPr>
            <a:spLocks noChangeArrowheads="1"/>
          </p:cNvSpPr>
          <p:nvPr/>
        </p:nvSpPr>
        <p:spPr bwMode="auto">
          <a:xfrm>
            <a:off x="434740" y="1165777"/>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434740" y="302502"/>
            <a:ext cx="7476432" cy="803654"/>
          </a:xfrm>
        </p:spPr>
        <p:txBody>
          <a:bodyPr/>
          <a:lstStyle/>
          <a:p>
            <a:r>
              <a:rPr lang="en-US" b="1"/>
              <a:t>Elementi chiave per la narrazione</a:t>
            </a:r>
          </a:p>
        </p:txBody>
      </p:sp>
      <p:sp>
        <p:nvSpPr>
          <p:cNvPr id="40" name="CuadroTexto 559">
            <a:extLst>
              <a:ext uri="{FF2B5EF4-FFF2-40B4-BE49-F238E27FC236}">
                <a16:creationId xmlns:a16="http://schemas.microsoft.com/office/drawing/2014/main" id="{651F932B-8AD4-7379-DEA4-075272A2AC70}"/>
              </a:ext>
            </a:extLst>
          </p:cNvPr>
          <p:cNvSpPr txBox="1"/>
          <p:nvPr/>
        </p:nvSpPr>
        <p:spPr>
          <a:xfrm>
            <a:off x="1221968" y="1686858"/>
            <a:ext cx="31288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Divertirsi</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 name="CuadroTexto 559">
            <a:extLst>
              <a:ext uri="{FF2B5EF4-FFF2-40B4-BE49-F238E27FC236}">
                <a16:creationId xmlns:a16="http://schemas.microsoft.com/office/drawing/2014/main" id="{00AF5680-02E3-44EE-33AB-E660B32ADD76}"/>
              </a:ext>
            </a:extLst>
          </p:cNvPr>
          <p:cNvSpPr txBox="1"/>
          <p:nvPr/>
        </p:nvSpPr>
        <p:spPr>
          <a:xfrm>
            <a:off x="3438701" y="1442679"/>
            <a:ext cx="7409733" cy="1231106"/>
          </a:xfrm>
          <a:prstGeom prst="rect">
            <a:avLst/>
          </a:prstGeom>
          <a:noFill/>
        </p:spPr>
        <p:txBody>
          <a:bodyPr wrap="square" rtlCol="0">
            <a:spAutoFit/>
          </a:bodyPr>
          <a:lstStyle/>
          <a:p>
            <a:pPr algn="just"/>
            <a:r>
              <a:rPr lang="en-US">
                <a:solidFill>
                  <a:schemeClr val="bg1"/>
                </a:solidFill>
              </a:rPr>
              <a:t>Le storie richiedono attenzione, in quanto astraggono il soggetto dalla realtà e coinvolgono la mente umana nell'immaginazione - Una storia che intrattiene deve coinvolgere attraverso la curiosità, l'evasione e l'immaginario. </a:t>
            </a:r>
          </a:p>
        </p:txBody>
      </p:sp>
      <p:pic>
        <p:nvPicPr>
          <p:cNvPr id="7" name="Picture 6" descr="A group of people with masks and a megaphone&#10;&#10;AI-generated content may be incorrect.">
            <a:extLst>
              <a:ext uri="{FF2B5EF4-FFF2-40B4-BE49-F238E27FC236}">
                <a16:creationId xmlns:a16="http://schemas.microsoft.com/office/drawing/2014/main" id="{DC32B1BD-F6FF-1B35-0F7A-B7D4F91B6E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2781" y="1260603"/>
            <a:ext cx="1259973" cy="1255928"/>
          </a:xfrm>
          <a:prstGeom prst="rect">
            <a:avLst/>
          </a:prstGeom>
        </p:spPr>
      </p:pic>
      <p:sp>
        <p:nvSpPr>
          <p:cNvPr id="8" name="Freeform 250">
            <a:extLst>
              <a:ext uri="{FF2B5EF4-FFF2-40B4-BE49-F238E27FC236}">
                <a16:creationId xmlns:a16="http://schemas.microsoft.com/office/drawing/2014/main" id="{12C1F7BF-2B58-E15E-1BC6-80F8D1E1617C}"/>
              </a:ext>
            </a:extLst>
          </p:cNvPr>
          <p:cNvSpPr>
            <a:spLocks noChangeArrowheads="1"/>
          </p:cNvSpPr>
          <p:nvPr/>
        </p:nvSpPr>
        <p:spPr bwMode="auto">
          <a:xfrm>
            <a:off x="1281782" y="3081775"/>
            <a:ext cx="10144343" cy="1452671"/>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9" name="Freeform 251">
            <a:extLst>
              <a:ext uri="{FF2B5EF4-FFF2-40B4-BE49-F238E27FC236}">
                <a16:creationId xmlns:a16="http://schemas.microsoft.com/office/drawing/2014/main" id="{B9150A17-9B60-C173-F52B-2B50D0681017}"/>
              </a:ext>
            </a:extLst>
          </p:cNvPr>
          <p:cNvSpPr>
            <a:spLocks noChangeArrowheads="1"/>
          </p:cNvSpPr>
          <p:nvPr/>
        </p:nvSpPr>
        <p:spPr bwMode="auto">
          <a:xfrm>
            <a:off x="434740" y="2979595"/>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0" name="CuadroTexto 559">
            <a:extLst>
              <a:ext uri="{FF2B5EF4-FFF2-40B4-BE49-F238E27FC236}">
                <a16:creationId xmlns:a16="http://schemas.microsoft.com/office/drawing/2014/main" id="{1805972C-F2E9-CA06-7FF1-5EB5FB170C2C}"/>
              </a:ext>
            </a:extLst>
          </p:cNvPr>
          <p:cNvSpPr txBox="1"/>
          <p:nvPr/>
        </p:nvSpPr>
        <p:spPr>
          <a:xfrm>
            <a:off x="1221968" y="3500676"/>
            <a:ext cx="31288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Evocare</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11" name="CuadroTexto 559">
            <a:extLst>
              <a:ext uri="{FF2B5EF4-FFF2-40B4-BE49-F238E27FC236}">
                <a16:creationId xmlns:a16="http://schemas.microsoft.com/office/drawing/2014/main" id="{64307A23-06DB-4EA5-EE63-26348CF359F2}"/>
              </a:ext>
            </a:extLst>
          </p:cNvPr>
          <p:cNvSpPr txBox="1"/>
          <p:nvPr/>
        </p:nvSpPr>
        <p:spPr>
          <a:xfrm>
            <a:off x="3438701" y="3120247"/>
            <a:ext cx="7531331" cy="1477328"/>
          </a:xfrm>
          <a:prstGeom prst="rect">
            <a:avLst/>
          </a:prstGeom>
          <a:noFill/>
        </p:spPr>
        <p:txBody>
          <a:bodyPr wrap="square" lIns="91440" tIns="45720" rIns="91440" bIns="45720" rtlCol="0" anchor="t">
            <a:spAutoFit/>
          </a:bodyPr>
          <a:lstStyle/>
          <a:p>
            <a:pPr algn="just"/>
            <a:r>
              <a:rPr lang="en-GB">
                <a:solidFill>
                  <a:schemeClr val="bg1"/>
                </a:solidFill>
              </a:rPr>
              <a:t>Le storie innescano la dopamina, il cortisolo, l'ossitocina e le endorfine </a:t>
            </a:r>
            <a:r>
              <a:rPr lang="en-GB">
                <a:solidFill>
                  <a:srgbClr val="0B3A5B"/>
                </a:solidFill>
              </a:rPr>
              <a:t>(</a:t>
            </a:r>
            <a:r>
              <a:rPr lang="en-GB">
                <a:solidFill>
                  <a:srgbClr val="0B3A5B"/>
                </a:solidFill>
                <a:hlinkClick r:id="rId4">
                  <a:extLst>
                    <a:ext uri="{A12FA001-AC4F-418D-AE19-62706E023703}">
                      <ahyp:hlinkClr xmlns:ahyp="http://schemas.microsoft.com/office/drawing/2018/hyperlinkcolor" val="tx"/>
                    </a:ext>
                  </a:extLst>
                </a:hlinkClick>
              </a:rPr>
              <a:t>Harvard Business publishing, 2017) </a:t>
            </a:r>
            <a:r>
              <a:rPr lang="en-GB">
                <a:solidFill>
                  <a:schemeClr val="bg1"/>
                </a:solidFill>
              </a:rPr>
              <a:t>che, nel loro insieme, evocano una risposta emotiva, che può essere piacevole - Una storia che evoca deve sviluppare una connessione emotiva, la relazionalità e la stimolazione delle emozioni</a:t>
            </a:r>
            <a:endParaRPr lang="en-GB">
              <a:solidFill>
                <a:schemeClr val="bg1"/>
              </a:solidFill>
              <a:ea typeface="Calibri"/>
              <a:cs typeface="Calibri"/>
            </a:endParaRPr>
          </a:p>
        </p:txBody>
      </p:sp>
      <p:sp>
        <p:nvSpPr>
          <p:cNvPr id="13" name="Freeform 250">
            <a:extLst>
              <a:ext uri="{FF2B5EF4-FFF2-40B4-BE49-F238E27FC236}">
                <a16:creationId xmlns:a16="http://schemas.microsoft.com/office/drawing/2014/main" id="{3A15B4A0-4B21-25EC-2578-BA9F01E8CA2E}"/>
              </a:ext>
            </a:extLst>
          </p:cNvPr>
          <p:cNvSpPr>
            <a:spLocks noChangeArrowheads="1"/>
          </p:cNvSpPr>
          <p:nvPr/>
        </p:nvSpPr>
        <p:spPr bwMode="auto">
          <a:xfrm>
            <a:off x="1348767" y="5186769"/>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14" name="Freeform 251">
            <a:extLst>
              <a:ext uri="{FF2B5EF4-FFF2-40B4-BE49-F238E27FC236}">
                <a16:creationId xmlns:a16="http://schemas.microsoft.com/office/drawing/2014/main" id="{F62D9DBA-374B-463F-BD76-77CAFD956C72}"/>
              </a:ext>
            </a:extLst>
          </p:cNvPr>
          <p:cNvSpPr>
            <a:spLocks noChangeArrowheads="1"/>
          </p:cNvSpPr>
          <p:nvPr/>
        </p:nvSpPr>
        <p:spPr bwMode="auto">
          <a:xfrm>
            <a:off x="439941" y="5002211"/>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5" name="CuadroTexto 559">
            <a:extLst>
              <a:ext uri="{FF2B5EF4-FFF2-40B4-BE49-F238E27FC236}">
                <a16:creationId xmlns:a16="http://schemas.microsoft.com/office/drawing/2014/main" id="{E43DAD0F-3716-84EC-70AC-D90B9FB5904F}"/>
              </a:ext>
            </a:extLst>
          </p:cNvPr>
          <p:cNvSpPr txBox="1"/>
          <p:nvPr/>
        </p:nvSpPr>
        <p:spPr>
          <a:xfrm>
            <a:off x="1227169" y="5523292"/>
            <a:ext cx="31288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Costruire</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16" name="CuadroTexto 559">
            <a:extLst>
              <a:ext uri="{FF2B5EF4-FFF2-40B4-BE49-F238E27FC236}">
                <a16:creationId xmlns:a16="http://schemas.microsoft.com/office/drawing/2014/main" id="{8B10FCED-2225-4877-747E-7C2F3FB3B6CC}"/>
              </a:ext>
            </a:extLst>
          </p:cNvPr>
          <p:cNvSpPr txBox="1"/>
          <p:nvPr/>
        </p:nvSpPr>
        <p:spPr>
          <a:xfrm>
            <a:off x="3438701" y="5305362"/>
            <a:ext cx="7409733" cy="1231106"/>
          </a:xfrm>
          <a:prstGeom prst="rect">
            <a:avLst/>
          </a:prstGeom>
          <a:noFill/>
        </p:spPr>
        <p:txBody>
          <a:bodyPr wrap="square" rtlCol="0">
            <a:spAutoFit/>
          </a:bodyPr>
          <a:lstStyle/>
          <a:p>
            <a:pPr algn="just"/>
            <a:r>
              <a:rPr lang="en-US">
                <a:solidFill>
                  <a:schemeClr val="bg1"/>
                </a:solidFill>
              </a:rPr>
              <a:t>Le storie richiedono attenzione, in quanto astraggono il soggetto dalla realtà e coinvolgono la mente umana nell'immaginazione - Una storia che intrattiene deve coinvolgere attraverso la curiosità, l'evasione e l'immaginario. </a:t>
            </a:r>
          </a:p>
        </p:txBody>
      </p:sp>
      <p:pic>
        <p:nvPicPr>
          <p:cNvPr id="18" name="Picture 17" descr="A group of people with masks and a megaphone&#10;&#10;AI-generated content may be incorrect.">
            <a:extLst>
              <a:ext uri="{FF2B5EF4-FFF2-40B4-BE49-F238E27FC236}">
                <a16:creationId xmlns:a16="http://schemas.microsoft.com/office/drawing/2014/main" id="{59A1EB4B-9A00-344A-663E-58F77E23FA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781" y="3134616"/>
            <a:ext cx="1259973" cy="1255928"/>
          </a:xfrm>
          <a:prstGeom prst="rect">
            <a:avLst/>
          </a:prstGeom>
        </p:spPr>
      </p:pic>
      <p:pic>
        <p:nvPicPr>
          <p:cNvPr id="19" name="Picture 18" descr="A group of people with masks and a megaphone&#10;&#10;AI-generated content may be incorrect.">
            <a:extLst>
              <a:ext uri="{FF2B5EF4-FFF2-40B4-BE49-F238E27FC236}">
                <a16:creationId xmlns:a16="http://schemas.microsoft.com/office/drawing/2014/main" id="{1F1F56DF-8CF6-E364-7BBE-F0F35138B7D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1610" y="5134901"/>
            <a:ext cx="1220716" cy="1255929"/>
          </a:xfrm>
          <a:prstGeom prst="rect">
            <a:avLst/>
          </a:prstGeom>
        </p:spPr>
      </p:pic>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76">
            <a:extLst>
              <a:ext uri="{FF2B5EF4-FFF2-40B4-BE49-F238E27FC236}">
                <a16:creationId xmlns:a16="http://schemas.microsoft.com/office/drawing/2014/main" id="{34AEA43A-1C31-25CE-D046-97220EB025A3}"/>
              </a:ext>
            </a:extLst>
          </p:cNvPr>
          <p:cNvSpPr>
            <a:spLocks noChangeArrowheads="1"/>
          </p:cNvSpPr>
          <p:nvPr/>
        </p:nvSpPr>
        <p:spPr bwMode="auto">
          <a:xfrm>
            <a:off x="579656" y="361159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BAAE3230-8FB2-B1CE-A934-AA39D62B822B}"/>
              </a:ext>
            </a:extLst>
          </p:cNvPr>
          <p:cNvSpPr>
            <a:spLocks noGrp="1"/>
          </p:cNvSpPr>
          <p:nvPr>
            <p:ph type="body" sz="quarter" idx="16"/>
          </p:nvPr>
        </p:nvSpPr>
        <p:spPr>
          <a:xfrm>
            <a:off x="511451" y="412225"/>
            <a:ext cx="10052954" cy="803654"/>
          </a:xfrm>
        </p:spPr>
        <p:txBody>
          <a:bodyPr/>
          <a:lstStyle/>
          <a:p>
            <a:r>
              <a:rPr lang="en-GB"/>
              <a:t>I due livelli della narrazione</a:t>
            </a:r>
          </a:p>
        </p:txBody>
      </p:sp>
      <p:sp>
        <p:nvSpPr>
          <p:cNvPr id="3" name="Text Placeholder 2">
            <a:extLst>
              <a:ext uri="{FF2B5EF4-FFF2-40B4-BE49-F238E27FC236}">
                <a16:creationId xmlns:a16="http://schemas.microsoft.com/office/drawing/2014/main" id="{D268D0D4-A019-9F67-F2D3-AB9064BD0BFD}"/>
              </a:ext>
            </a:extLst>
          </p:cNvPr>
          <p:cNvSpPr>
            <a:spLocks noGrp="1"/>
          </p:cNvSpPr>
          <p:nvPr>
            <p:ph type="body" sz="quarter" idx="19"/>
          </p:nvPr>
        </p:nvSpPr>
        <p:spPr>
          <a:xfrm>
            <a:off x="724102" y="1215880"/>
            <a:ext cx="10131739" cy="442800"/>
          </a:xfrm>
        </p:spPr>
        <p:txBody>
          <a:bodyPr/>
          <a:lstStyle/>
          <a:p>
            <a:r>
              <a:rPr lang="en-GB" b="1"/>
              <a:t>Primo strato: </a:t>
            </a:r>
            <a:r>
              <a:rPr lang="en-GB" b="1">
                <a:highlight>
                  <a:srgbClr val="60BA47"/>
                </a:highlight>
              </a:rPr>
              <a:t>Struttura</a:t>
            </a:r>
            <a:r>
              <a:rPr lang="en-GB" b="1"/>
              <a:t>, che </a:t>
            </a:r>
            <a:r>
              <a:rPr lang="en-GB" i="1"/>
              <a:t>collega gli eventi attraverso una narrazione</a:t>
            </a:r>
          </a:p>
        </p:txBody>
      </p:sp>
      <p:sp>
        <p:nvSpPr>
          <p:cNvPr id="7" name="Freeform 176">
            <a:extLst>
              <a:ext uri="{FF2B5EF4-FFF2-40B4-BE49-F238E27FC236}">
                <a16:creationId xmlns:a16="http://schemas.microsoft.com/office/drawing/2014/main" id="{6780FE55-C9DE-D773-1A2B-64BC9EB8FCC6}"/>
              </a:ext>
            </a:extLst>
          </p:cNvPr>
          <p:cNvSpPr>
            <a:spLocks noChangeArrowheads="1"/>
          </p:cNvSpPr>
          <p:nvPr/>
        </p:nvSpPr>
        <p:spPr bwMode="auto">
          <a:xfrm>
            <a:off x="579656" y="2268625"/>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BCA10FCE-CA47-3837-3737-13FC74430EE2}"/>
              </a:ext>
            </a:extLst>
          </p:cNvPr>
          <p:cNvSpPr>
            <a:spLocks noChangeArrowheads="1"/>
          </p:cNvSpPr>
          <p:nvPr/>
        </p:nvSpPr>
        <p:spPr bwMode="auto">
          <a:xfrm>
            <a:off x="834896" y="1925841"/>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E3009884-2C34-F499-7BB2-4B4328A650CE}"/>
              </a:ext>
            </a:extLst>
          </p:cNvPr>
          <p:cNvSpPr txBox="1"/>
          <p:nvPr/>
        </p:nvSpPr>
        <p:spPr>
          <a:xfrm>
            <a:off x="1090137" y="1928267"/>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Idea centrale</a:t>
            </a:r>
          </a:p>
        </p:txBody>
      </p:sp>
      <p:sp>
        <p:nvSpPr>
          <p:cNvPr id="16" name="Rectángulo 602">
            <a:extLst>
              <a:ext uri="{FF2B5EF4-FFF2-40B4-BE49-F238E27FC236}">
                <a16:creationId xmlns:a16="http://schemas.microsoft.com/office/drawing/2014/main" id="{1FECCA4D-991B-CE4B-DFAD-6A617389BB0C}"/>
              </a:ext>
            </a:extLst>
          </p:cNvPr>
          <p:cNvSpPr/>
          <p:nvPr/>
        </p:nvSpPr>
        <p:spPr>
          <a:xfrm>
            <a:off x="1055300" y="2430945"/>
            <a:ext cx="10034456"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Stabilire il senso centrale della storia - amore, avventura, tragedia, mistero... Ciò significa stabilire i valori e la morale di fondo.</a:t>
            </a:r>
          </a:p>
        </p:txBody>
      </p:sp>
      <p:sp>
        <p:nvSpPr>
          <p:cNvPr id="26" name="Freeform 177">
            <a:extLst>
              <a:ext uri="{FF2B5EF4-FFF2-40B4-BE49-F238E27FC236}">
                <a16:creationId xmlns:a16="http://schemas.microsoft.com/office/drawing/2014/main" id="{F216A60F-91B9-322D-CEC9-6E241F702F0F}"/>
              </a:ext>
            </a:extLst>
          </p:cNvPr>
          <p:cNvSpPr>
            <a:spLocks noChangeArrowheads="1"/>
          </p:cNvSpPr>
          <p:nvPr/>
        </p:nvSpPr>
        <p:spPr bwMode="auto">
          <a:xfrm>
            <a:off x="834896" y="3279855"/>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7D35C555-17A2-F3F9-F2DD-0922EE776106}"/>
              </a:ext>
            </a:extLst>
          </p:cNvPr>
          <p:cNvSpPr txBox="1"/>
          <p:nvPr/>
        </p:nvSpPr>
        <p:spPr>
          <a:xfrm>
            <a:off x="1055300" y="3301150"/>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Narrativa</a:t>
            </a:r>
          </a:p>
        </p:txBody>
      </p:sp>
      <p:sp>
        <p:nvSpPr>
          <p:cNvPr id="30" name="Freeform 176">
            <a:extLst>
              <a:ext uri="{FF2B5EF4-FFF2-40B4-BE49-F238E27FC236}">
                <a16:creationId xmlns:a16="http://schemas.microsoft.com/office/drawing/2014/main" id="{C96B951B-8C69-3B96-68C5-274EBA974112}"/>
              </a:ext>
            </a:extLst>
          </p:cNvPr>
          <p:cNvSpPr>
            <a:spLocks noChangeArrowheads="1"/>
          </p:cNvSpPr>
          <p:nvPr/>
        </p:nvSpPr>
        <p:spPr bwMode="auto">
          <a:xfrm>
            <a:off x="579656" y="4878180"/>
            <a:ext cx="10557042" cy="1184686"/>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046EF944-7A34-113B-8125-6CC26303094F}"/>
              </a:ext>
            </a:extLst>
          </p:cNvPr>
          <p:cNvSpPr/>
          <p:nvPr/>
        </p:nvSpPr>
        <p:spPr>
          <a:xfrm>
            <a:off x="1051576" y="3809448"/>
            <a:ext cx="10081398"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Il metodo narrativo scelto (Viaggio dell'eroe, Piramide di Freytag...). Queste narrazioni si basano su fasi coerenti: presentazione/sviluppo/risoluzione.</a:t>
            </a:r>
          </a:p>
        </p:txBody>
      </p:sp>
      <p:sp>
        <p:nvSpPr>
          <p:cNvPr id="32" name="Freeform 177">
            <a:extLst>
              <a:ext uri="{FF2B5EF4-FFF2-40B4-BE49-F238E27FC236}">
                <a16:creationId xmlns:a16="http://schemas.microsoft.com/office/drawing/2014/main" id="{D54E9423-3E8C-0E48-0C58-F50D8E21A2C2}"/>
              </a:ext>
            </a:extLst>
          </p:cNvPr>
          <p:cNvSpPr>
            <a:spLocks noChangeArrowheads="1"/>
          </p:cNvSpPr>
          <p:nvPr/>
        </p:nvSpPr>
        <p:spPr bwMode="auto">
          <a:xfrm>
            <a:off x="834896" y="4576687"/>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0247AC00-76B1-D6C4-C077-1568E40B0D02}"/>
              </a:ext>
            </a:extLst>
          </p:cNvPr>
          <p:cNvSpPr txBox="1"/>
          <p:nvPr/>
        </p:nvSpPr>
        <p:spPr>
          <a:xfrm>
            <a:off x="1056982" y="4590493"/>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Conflitto</a:t>
            </a:r>
          </a:p>
        </p:txBody>
      </p:sp>
      <p:sp>
        <p:nvSpPr>
          <p:cNvPr id="33" name="Rectángulo 602">
            <a:extLst>
              <a:ext uri="{FF2B5EF4-FFF2-40B4-BE49-F238E27FC236}">
                <a16:creationId xmlns:a16="http://schemas.microsoft.com/office/drawing/2014/main" id="{0B04123F-8ECF-3FBB-80DA-6DE6935E98D5}"/>
              </a:ext>
            </a:extLst>
          </p:cNvPr>
          <p:cNvSpPr/>
          <p:nvPr/>
        </p:nvSpPr>
        <p:spPr>
          <a:xfrm>
            <a:off x="1055300" y="5147767"/>
            <a:ext cx="10081398"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Stabilire un conflitto - con o senza soluzione - e come i personaggi sono collegati a tale conflitto e se c'è uno sviluppo dei personaggi.</a:t>
            </a:r>
          </a:p>
        </p:txBody>
      </p:sp>
    </p:spTree>
    <p:extLst>
      <p:ext uri="{BB962C8B-B14F-4D97-AF65-F5344CB8AC3E}">
        <p14:creationId xmlns:p14="http://schemas.microsoft.com/office/powerpoint/2010/main" val="281106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7EFC-08BB-5C68-356B-115A60EF99AA}"/>
            </a:ext>
          </a:extLst>
        </p:cNvPr>
        <p:cNvGrpSpPr/>
        <p:nvPr/>
      </p:nvGrpSpPr>
      <p:grpSpPr>
        <a:xfrm>
          <a:off x="0" y="0"/>
          <a:ext cx="0" cy="0"/>
          <a:chOff x="0" y="0"/>
          <a:chExt cx="0" cy="0"/>
        </a:xfrm>
      </p:grpSpPr>
      <p:sp>
        <p:nvSpPr>
          <p:cNvPr id="29" name="Freeform 176">
            <a:extLst>
              <a:ext uri="{FF2B5EF4-FFF2-40B4-BE49-F238E27FC236}">
                <a16:creationId xmlns:a16="http://schemas.microsoft.com/office/drawing/2014/main" id="{2B01682B-BC90-C68F-9306-0FBA7A98C649}"/>
              </a:ext>
            </a:extLst>
          </p:cNvPr>
          <p:cNvSpPr>
            <a:spLocks noChangeArrowheads="1"/>
          </p:cNvSpPr>
          <p:nvPr/>
        </p:nvSpPr>
        <p:spPr bwMode="auto">
          <a:xfrm>
            <a:off x="552300" y="361507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38A76B1-02BD-C0D6-3A00-0BD99541E4F9}"/>
              </a:ext>
            </a:extLst>
          </p:cNvPr>
          <p:cNvSpPr>
            <a:spLocks noGrp="1"/>
          </p:cNvSpPr>
          <p:nvPr>
            <p:ph type="body" sz="quarter" idx="16"/>
          </p:nvPr>
        </p:nvSpPr>
        <p:spPr>
          <a:xfrm>
            <a:off x="511451" y="412225"/>
            <a:ext cx="10052954" cy="803654"/>
          </a:xfrm>
        </p:spPr>
        <p:txBody>
          <a:bodyPr/>
          <a:lstStyle/>
          <a:p>
            <a:r>
              <a:rPr lang="en-GB"/>
              <a:t>I due livelli della narrazione</a:t>
            </a:r>
          </a:p>
        </p:txBody>
      </p:sp>
      <p:sp>
        <p:nvSpPr>
          <p:cNvPr id="3" name="Text Placeholder 2">
            <a:extLst>
              <a:ext uri="{FF2B5EF4-FFF2-40B4-BE49-F238E27FC236}">
                <a16:creationId xmlns:a16="http://schemas.microsoft.com/office/drawing/2014/main" id="{76AFE593-F26D-7717-7CB3-391FC1815A51}"/>
              </a:ext>
            </a:extLst>
          </p:cNvPr>
          <p:cNvSpPr>
            <a:spLocks noGrp="1"/>
          </p:cNvSpPr>
          <p:nvPr>
            <p:ph type="body" sz="quarter" idx="19"/>
          </p:nvPr>
        </p:nvSpPr>
        <p:spPr>
          <a:xfrm>
            <a:off x="671945" y="1136310"/>
            <a:ext cx="9483154" cy="442800"/>
          </a:xfrm>
        </p:spPr>
        <p:txBody>
          <a:bodyPr/>
          <a:lstStyle/>
          <a:p>
            <a:r>
              <a:rPr lang="en-GB" b="1"/>
              <a:t>Secondo strato: </a:t>
            </a:r>
            <a:r>
              <a:rPr lang="en-GB" b="1">
                <a:highlight>
                  <a:srgbClr val="60BA47"/>
                </a:highlight>
              </a:rPr>
              <a:t>Consegna</a:t>
            </a:r>
            <a:r>
              <a:rPr lang="en-GB" b="1"/>
              <a:t>, </a:t>
            </a:r>
            <a:r>
              <a:rPr lang="en-GB" i="1"/>
              <a:t>il modo in cui la storia viene presentata all'ascoltatore</a:t>
            </a:r>
            <a:r>
              <a:rPr lang="en-GB" b="1"/>
              <a:t>. </a:t>
            </a:r>
          </a:p>
        </p:txBody>
      </p:sp>
      <p:sp>
        <p:nvSpPr>
          <p:cNvPr id="7" name="Freeform 176">
            <a:extLst>
              <a:ext uri="{FF2B5EF4-FFF2-40B4-BE49-F238E27FC236}">
                <a16:creationId xmlns:a16="http://schemas.microsoft.com/office/drawing/2014/main" id="{009E62CB-1F79-563F-994C-33FF1973906E}"/>
              </a:ext>
            </a:extLst>
          </p:cNvPr>
          <p:cNvSpPr>
            <a:spLocks noChangeArrowheads="1"/>
          </p:cNvSpPr>
          <p:nvPr/>
        </p:nvSpPr>
        <p:spPr bwMode="auto">
          <a:xfrm>
            <a:off x="552300" y="2178108"/>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58D27E52-B892-B9FB-D1B9-0C496FF0A517}"/>
              </a:ext>
            </a:extLst>
          </p:cNvPr>
          <p:cNvSpPr>
            <a:spLocks noChangeArrowheads="1"/>
          </p:cNvSpPr>
          <p:nvPr/>
        </p:nvSpPr>
        <p:spPr bwMode="auto">
          <a:xfrm>
            <a:off x="807540" y="1843408"/>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B2C293B3-C7DF-D935-D365-2694CF9AC8B7}"/>
              </a:ext>
            </a:extLst>
          </p:cNvPr>
          <p:cNvSpPr txBox="1"/>
          <p:nvPr/>
        </p:nvSpPr>
        <p:spPr>
          <a:xfrm>
            <a:off x="1058837" y="1837719"/>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Canale</a:t>
            </a:r>
          </a:p>
        </p:txBody>
      </p:sp>
      <p:sp>
        <p:nvSpPr>
          <p:cNvPr id="16" name="Rectángulo 602">
            <a:extLst>
              <a:ext uri="{FF2B5EF4-FFF2-40B4-BE49-F238E27FC236}">
                <a16:creationId xmlns:a16="http://schemas.microsoft.com/office/drawing/2014/main" id="{51D0E269-3B71-46AB-C3BC-131976A12665}"/>
              </a:ext>
            </a:extLst>
          </p:cNvPr>
          <p:cNvSpPr/>
          <p:nvPr/>
        </p:nvSpPr>
        <p:spPr>
          <a:xfrm>
            <a:off x="1027946" y="2268913"/>
            <a:ext cx="10034456"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La stessa storia può cambiare completamente a seconda che venga trasmessa oralmente, per iscritto o semplicemente visivamente. Scegliere il canale giusto è fondamentale per trasmettere il messaggio</a:t>
            </a:r>
          </a:p>
        </p:txBody>
      </p:sp>
      <p:sp>
        <p:nvSpPr>
          <p:cNvPr id="26" name="Freeform 177">
            <a:extLst>
              <a:ext uri="{FF2B5EF4-FFF2-40B4-BE49-F238E27FC236}">
                <a16:creationId xmlns:a16="http://schemas.microsoft.com/office/drawing/2014/main" id="{E3CAA69E-2132-318A-356B-2044E0E73385}"/>
              </a:ext>
            </a:extLst>
          </p:cNvPr>
          <p:cNvSpPr>
            <a:spLocks noChangeArrowheads="1"/>
          </p:cNvSpPr>
          <p:nvPr/>
        </p:nvSpPr>
        <p:spPr bwMode="auto">
          <a:xfrm>
            <a:off x="807540" y="325956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4F5B6915-69F3-7255-AD61-413A0803DB44}"/>
              </a:ext>
            </a:extLst>
          </p:cNvPr>
          <p:cNvSpPr txBox="1"/>
          <p:nvPr/>
        </p:nvSpPr>
        <p:spPr>
          <a:xfrm>
            <a:off x="1027944" y="3335185"/>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Tono</a:t>
            </a:r>
          </a:p>
        </p:txBody>
      </p:sp>
      <p:sp>
        <p:nvSpPr>
          <p:cNvPr id="30" name="Freeform 176">
            <a:extLst>
              <a:ext uri="{FF2B5EF4-FFF2-40B4-BE49-F238E27FC236}">
                <a16:creationId xmlns:a16="http://schemas.microsoft.com/office/drawing/2014/main" id="{21BF5509-D63F-58C5-6BA6-B688940C9C88}"/>
              </a:ext>
            </a:extLst>
          </p:cNvPr>
          <p:cNvSpPr>
            <a:spLocks noChangeArrowheads="1"/>
          </p:cNvSpPr>
          <p:nvPr/>
        </p:nvSpPr>
        <p:spPr bwMode="auto">
          <a:xfrm>
            <a:off x="511451" y="4926447"/>
            <a:ext cx="10557042" cy="118159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547AA6FE-3DFF-8A75-36FA-2ACFCB444094}"/>
              </a:ext>
            </a:extLst>
          </p:cNvPr>
          <p:cNvSpPr/>
          <p:nvPr/>
        </p:nvSpPr>
        <p:spPr>
          <a:xfrm>
            <a:off x="1027944" y="3766072"/>
            <a:ext cx="10081398" cy="1015663"/>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Le parole, i </a:t>
            </a:r>
            <a:r>
              <a:rPr lang="en-US" sz="2000" err="1">
                <a:solidFill>
                  <a:schemeClr val="bg1"/>
                </a:solidFill>
                <a:latin typeface="Calibri" panose="020F0502020204030204" pitchFamily="34" charset="0"/>
                <a:ea typeface="Lato" charset="0"/>
                <a:cs typeface="Calibri" panose="020F0502020204030204" pitchFamily="34" charset="0"/>
              </a:rPr>
              <a:t>colori </a:t>
            </a:r>
            <a:r>
              <a:rPr lang="en-US" sz="2000">
                <a:solidFill>
                  <a:schemeClr val="bg1"/>
                </a:solidFill>
                <a:latin typeface="Calibri" panose="020F0502020204030204" pitchFamily="34" charset="0"/>
                <a:ea typeface="Lato" charset="0"/>
                <a:cs typeface="Calibri" panose="020F0502020204030204" pitchFamily="34" charset="0"/>
              </a:rPr>
              <a:t>o il ritmo possono essere molto potenti nel trasmettere un'idea. Lo stile con cui viene presentata la storia è fondamentale, perché è determinante per evocare emozioni e sentimenti nel pubblico. </a:t>
            </a:r>
          </a:p>
        </p:txBody>
      </p:sp>
      <p:sp>
        <p:nvSpPr>
          <p:cNvPr id="32" name="Freeform 177">
            <a:extLst>
              <a:ext uri="{FF2B5EF4-FFF2-40B4-BE49-F238E27FC236}">
                <a16:creationId xmlns:a16="http://schemas.microsoft.com/office/drawing/2014/main" id="{D855EE4B-C79C-E5FE-B264-138C589AC14B}"/>
              </a:ext>
            </a:extLst>
          </p:cNvPr>
          <p:cNvSpPr>
            <a:spLocks noChangeArrowheads="1"/>
          </p:cNvSpPr>
          <p:nvPr/>
        </p:nvSpPr>
        <p:spPr bwMode="auto">
          <a:xfrm>
            <a:off x="807540" y="4734980"/>
            <a:ext cx="2225484" cy="454302"/>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2781BB04-C021-A60C-2728-8AFA5650056D}"/>
              </a:ext>
            </a:extLst>
          </p:cNvPr>
          <p:cNvSpPr txBox="1"/>
          <p:nvPr/>
        </p:nvSpPr>
        <p:spPr>
          <a:xfrm>
            <a:off x="1029626" y="4738489"/>
            <a:ext cx="2060727"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Coinvolgimento</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33" name="Rectángulo 602">
            <a:extLst>
              <a:ext uri="{FF2B5EF4-FFF2-40B4-BE49-F238E27FC236}">
                <a16:creationId xmlns:a16="http://schemas.microsoft.com/office/drawing/2014/main" id="{F4861981-2905-A650-4CA3-18EEDBDD10B5}"/>
              </a:ext>
            </a:extLst>
          </p:cNvPr>
          <p:cNvSpPr/>
          <p:nvPr/>
        </p:nvSpPr>
        <p:spPr>
          <a:xfrm>
            <a:off x="1055301" y="5213288"/>
            <a:ext cx="10081398"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Adottare le tecniche corrette (pause, intonazione, paragrafi lunghi, dialoghi, linguaggio del corpo...) è molto importante per creare e attirare l'attenzione.</a:t>
            </a:r>
          </a:p>
        </p:txBody>
      </p:sp>
    </p:spTree>
    <p:extLst>
      <p:ext uri="{BB962C8B-B14F-4D97-AF65-F5344CB8AC3E}">
        <p14:creationId xmlns:p14="http://schemas.microsoft.com/office/powerpoint/2010/main" val="123155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43A57-ECFE-177A-0480-C100033B10C5}"/>
              </a:ext>
            </a:extLst>
          </p:cNvPr>
          <p:cNvSpPr txBox="1"/>
          <p:nvPr/>
        </p:nvSpPr>
        <p:spPr>
          <a:xfrm>
            <a:off x="11578590" y="3783330"/>
            <a:ext cx="457200" cy="2754630"/>
          </a:xfrm>
          <a:prstGeom prst="rect">
            <a:avLst/>
          </a:prstGeom>
          <a:solidFill>
            <a:schemeClr val="bg1"/>
          </a:solidFill>
        </p:spPr>
        <p:txBody>
          <a:bodyPr wrap="square" rtlCol="0">
            <a:spAutoFit/>
          </a:bodyPr>
          <a:lstStyle/>
          <a:p>
            <a:endParaRPr lang="en-IE"/>
          </a:p>
        </p:txBody>
      </p:sp>
      <p:sp>
        <p:nvSpPr>
          <p:cNvPr id="2" name="Text Placeholder 1">
            <a:extLst>
              <a:ext uri="{FF2B5EF4-FFF2-40B4-BE49-F238E27FC236}">
                <a16:creationId xmlns:a16="http://schemas.microsoft.com/office/drawing/2014/main" id="{B66A85D1-4F19-1E19-24DC-EE31B30E1A77}"/>
              </a:ext>
            </a:extLst>
          </p:cNvPr>
          <p:cNvSpPr>
            <a:spLocks noGrp="1"/>
          </p:cNvSpPr>
          <p:nvPr>
            <p:ph type="body" sz="quarter" idx="16"/>
          </p:nvPr>
        </p:nvSpPr>
        <p:spPr>
          <a:xfrm>
            <a:off x="682915" y="474251"/>
            <a:ext cx="9881513" cy="803654"/>
          </a:xfrm>
        </p:spPr>
        <p:txBody>
          <a:bodyPr/>
          <a:lstStyle/>
          <a:p>
            <a:r>
              <a:rPr lang="en-GB"/>
              <a:t>'Scarpe da bambino, mai indossate' - </a:t>
            </a:r>
            <a:r>
              <a:rPr lang="en-GB" b="0"/>
              <a:t>Il racconto più breve di sempre, Ernest Hemingway</a:t>
            </a:r>
          </a:p>
        </p:txBody>
      </p:sp>
      <p:sp>
        <p:nvSpPr>
          <p:cNvPr id="4" name="Text Placeholder 2">
            <a:extLst>
              <a:ext uri="{FF2B5EF4-FFF2-40B4-BE49-F238E27FC236}">
                <a16:creationId xmlns:a16="http://schemas.microsoft.com/office/drawing/2014/main" id="{04F25CD7-68C0-9DE8-D827-D639EFDAA9EC}"/>
              </a:ext>
            </a:extLst>
          </p:cNvPr>
          <p:cNvSpPr txBox="1">
            <a:spLocks/>
          </p:cNvSpPr>
          <p:nvPr/>
        </p:nvSpPr>
        <p:spPr>
          <a:xfrm>
            <a:off x="205579" y="2236051"/>
            <a:ext cx="4015901" cy="360317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60BA47"/>
                </a:solidFill>
              </a:rPr>
              <a:t>Intrattiene, evoca e costruisce</a:t>
            </a:r>
          </a:p>
          <a:p>
            <a:r>
              <a:rPr lang="en-US" sz="2000"/>
              <a:t>Questa storia richiede attenzione per la sua brevità - come può una frase essere una storia? Evoca emozioni grazie alla parola "bambino" che cambia l'interpretazione - la mancanza di dettagli permette a ciascuno di portare le proprie emozioni nella storia. Infine, costruisce l'identità perché richiama l'empatia umana e può esprimere la relazionalità attraverso esperienze condivise.</a:t>
            </a:r>
          </a:p>
        </p:txBody>
      </p:sp>
      <p:sp>
        <p:nvSpPr>
          <p:cNvPr id="5" name="Text Placeholder 2">
            <a:extLst>
              <a:ext uri="{FF2B5EF4-FFF2-40B4-BE49-F238E27FC236}">
                <a16:creationId xmlns:a16="http://schemas.microsoft.com/office/drawing/2014/main" id="{A2FA4095-CFCE-E704-2AEA-49CA12A08D96}"/>
              </a:ext>
            </a:extLst>
          </p:cNvPr>
          <p:cNvSpPr txBox="1">
            <a:spLocks/>
          </p:cNvSpPr>
          <p:nvPr/>
        </p:nvSpPr>
        <p:spPr>
          <a:xfrm>
            <a:off x="4391012" y="2236051"/>
            <a:ext cx="3457838" cy="3603170"/>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60BA47"/>
                </a:solidFill>
              </a:rPr>
              <a:t>Struttura</a:t>
            </a:r>
          </a:p>
          <a:p>
            <a:r>
              <a:rPr lang="en-US" sz="2000"/>
              <a:t>Il valore di fondo della perdita è il dolore. La struttura segue lo stile proprio dei racconti di Hemingway. Egli credeva che in questo tipo di storie il lettore dovesse riempire i vuoti. Il conflitto e i personaggi sono, tuttavia, più facili da identificare - un bambino che può essere morto, o mai nato. </a:t>
            </a:r>
          </a:p>
        </p:txBody>
      </p:sp>
      <p:sp>
        <p:nvSpPr>
          <p:cNvPr id="6" name="Text Placeholder 2">
            <a:extLst>
              <a:ext uri="{FF2B5EF4-FFF2-40B4-BE49-F238E27FC236}">
                <a16:creationId xmlns:a16="http://schemas.microsoft.com/office/drawing/2014/main" id="{F20883CD-BD69-078E-AA09-05A67FE015A5}"/>
              </a:ext>
            </a:extLst>
          </p:cNvPr>
          <p:cNvSpPr txBox="1">
            <a:spLocks/>
          </p:cNvSpPr>
          <p:nvPr/>
        </p:nvSpPr>
        <p:spPr>
          <a:xfrm>
            <a:off x="7932669" y="2236051"/>
            <a:ext cx="4053748" cy="355293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60BA47"/>
                </a:solidFill>
              </a:rPr>
              <a:t>Consegna</a:t>
            </a:r>
            <a:endParaRPr lang="en-US" sz="1600" b="1">
              <a:solidFill>
                <a:srgbClr val="60BA47"/>
              </a:solidFill>
            </a:endParaRPr>
          </a:p>
          <a:p>
            <a:r>
              <a:rPr lang="en-US" sz="2000"/>
              <a:t>Possiamo osservare perfettamente quanto possa essere potente la consegna di questa storia, che si basa sull'implicazione piuttosto che sull'esposizione. È un canale scritto in cui la selezione delle parole e la lunghezza dei paragrafi sono cruciali per dare un senso alla storia. Il coinvolgimento si ottiene quindi attraverso le tecniche di consegna</a:t>
            </a:r>
          </a:p>
        </p:txBody>
      </p:sp>
      <p:cxnSp>
        <p:nvCxnSpPr>
          <p:cNvPr id="7" name="Straight Connector 6">
            <a:extLst>
              <a:ext uri="{FF2B5EF4-FFF2-40B4-BE49-F238E27FC236}">
                <a16:creationId xmlns:a16="http://schemas.microsoft.com/office/drawing/2014/main" id="{ECA97AB6-C221-A11C-C48C-FF3F7DE93D41}"/>
              </a:ext>
            </a:extLst>
          </p:cNvPr>
          <p:cNvCxnSpPr/>
          <p:nvPr/>
        </p:nvCxnSpPr>
        <p:spPr>
          <a:xfrm>
            <a:off x="4263390" y="2731770"/>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43994D-BD4C-16EE-5C6E-755BD5916156}"/>
              </a:ext>
            </a:extLst>
          </p:cNvPr>
          <p:cNvCxnSpPr/>
          <p:nvPr/>
        </p:nvCxnSpPr>
        <p:spPr>
          <a:xfrm>
            <a:off x="7890759" y="2702883"/>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7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73A9-C2F5-8EE1-3E31-B4002577AEC3}"/>
            </a:ext>
          </a:extLst>
        </p:cNvPr>
        <p:cNvGrpSpPr/>
        <p:nvPr/>
      </p:nvGrpSpPr>
      <p:grpSpPr>
        <a:xfrm>
          <a:off x="0" y="0"/>
          <a:ext cx="0" cy="0"/>
          <a:chOff x="0" y="0"/>
          <a:chExt cx="0" cy="0"/>
        </a:xfrm>
      </p:grpSpPr>
      <p:pic>
        <p:nvPicPr>
          <p:cNvPr id="1026" name="Picture 2" descr="The Art of Writing Short Stories – insidetime &amp; insideinformation">
            <a:extLst>
              <a:ext uri="{FF2B5EF4-FFF2-40B4-BE49-F238E27FC236}">
                <a16:creationId xmlns:a16="http://schemas.microsoft.com/office/drawing/2014/main" id="{B0F1B1C5-3FFC-4F39-D72D-CAA672E8FD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8040" y="3456900"/>
            <a:ext cx="5592463" cy="280322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8FF25CD-B7AE-FEE0-64D1-3D042AF9E1F2}"/>
              </a:ext>
            </a:extLst>
          </p:cNvPr>
          <p:cNvSpPr/>
          <p:nvPr/>
        </p:nvSpPr>
        <p:spPr>
          <a:xfrm>
            <a:off x="1039660" y="1183710"/>
            <a:ext cx="3594970" cy="3081403"/>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7D5F35F-5D91-E19D-7E63-5E78AC1905C5}"/>
              </a:ext>
            </a:extLst>
          </p:cNvPr>
          <p:cNvSpPr>
            <a:spLocks noGrp="1"/>
          </p:cNvSpPr>
          <p:nvPr>
            <p:ph type="body" sz="quarter" idx="16"/>
          </p:nvPr>
        </p:nvSpPr>
        <p:spPr>
          <a:xfrm>
            <a:off x="682915" y="474251"/>
            <a:ext cx="9881513" cy="803654"/>
          </a:xfrm>
        </p:spPr>
        <p:txBody>
          <a:bodyPr/>
          <a:lstStyle/>
          <a:p>
            <a:r>
              <a:rPr lang="en-GB" b="0"/>
              <a:t>CREARE LA PROPRIA STORIA</a:t>
            </a:r>
          </a:p>
        </p:txBody>
      </p:sp>
      <p:sp>
        <p:nvSpPr>
          <p:cNvPr id="6" name="Text Placeholder 2">
            <a:extLst>
              <a:ext uri="{FF2B5EF4-FFF2-40B4-BE49-F238E27FC236}">
                <a16:creationId xmlns:a16="http://schemas.microsoft.com/office/drawing/2014/main" id="{3055CE73-2ADF-25DD-EF0A-36592BBB9F1F}"/>
              </a:ext>
            </a:extLst>
          </p:cNvPr>
          <p:cNvSpPr txBox="1">
            <a:spLocks/>
          </p:cNvSpPr>
          <p:nvPr/>
        </p:nvSpPr>
        <p:spPr>
          <a:xfrm>
            <a:off x="1197369" y="1987364"/>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a:solidFill>
                  <a:schemeClr val="bg2"/>
                </a:solidFill>
              </a:rPr>
              <a:t>Seguendo il materiale fornito, cercate di creare una piccola storia che combini tutti gli elementi menzionati.</a:t>
            </a:r>
          </a:p>
        </p:txBody>
      </p:sp>
      <p:sp>
        <p:nvSpPr>
          <p:cNvPr id="10" name="Oval 9">
            <a:extLst>
              <a:ext uri="{FF2B5EF4-FFF2-40B4-BE49-F238E27FC236}">
                <a16:creationId xmlns:a16="http://schemas.microsoft.com/office/drawing/2014/main" id="{02799265-39BA-6D57-517C-175114DB4F7F}"/>
              </a:ext>
            </a:extLst>
          </p:cNvPr>
          <p:cNvSpPr/>
          <p:nvPr/>
        </p:nvSpPr>
        <p:spPr>
          <a:xfrm>
            <a:off x="4228331" y="2735133"/>
            <a:ext cx="2237555" cy="1550574"/>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3">
            <a:extLst>
              <a:ext uri="{FF2B5EF4-FFF2-40B4-BE49-F238E27FC236}">
                <a16:creationId xmlns:a16="http://schemas.microsoft.com/office/drawing/2014/main" id="{F9055695-5C24-8D93-24F6-F50853E3581E}"/>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highlight>
                  <a:srgbClr val="ED7D31"/>
                </a:highlight>
              </a:rPr>
              <a:t>Esercizio per gli studenti</a:t>
            </a:r>
            <a:endParaRPr lang="en-US">
              <a:highlight>
                <a:srgbClr val="ED7D31"/>
              </a:highlight>
            </a:endParaRPr>
          </a:p>
        </p:txBody>
      </p:sp>
      <p:sp>
        <p:nvSpPr>
          <p:cNvPr id="9" name="TextBox 8">
            <a:extLst>
              <a:ext uri="{FF2B5EF4-FFF2-40B4-BE49-F238E27FC236}">
                <a16:creationId xmlns:a16="http://schemas.microsoft.com/office/drawing/2014/main" id="{50C6659A-E854-55A7-B47B-4B7D6882D9A9}"/>
              </a:ext>
            </a:extLst>
          </p:cNvPr>
          <p:cNvSpPr txBox="1"/>
          <p:nvPr/>
        </p:nvSpPr>
        <p:spPr>
          <a:xfrm>
            <a:off x="4228331" y="3248810"/>
            <a:ext cx="6093912" cy="523220"/>
          </a:xfrm>
          <a:prstGeom prst="rect">
            <a:avLst/>
          </a:prstGeom>
          <a:noFill/>
        </p:spPr>
        <p:txBody>
          <a:bodyPr wrap="square">
            <a:spAutoFit/>
          </a:bodyPr>
          <a:lstStyle/>
          <a:p>
            <a:r>
              <a:rPr lang="en-US" sz="2800" b="1">
                <a:solidFill>
                  <a:srgbClr val="0B3A5B"/>
                </a:solidFill>
              </a:rPr>
              <a:t>Siate creativi!</a:t>
            </a:r>
          </a:p>
        </p:txBody>
      </p:sp>
    </p:spTree>
    <p:extLst>
      <p:ext uri="{BB962C8B-B14F-4D97-AF65-F5344CB8AC3E}">
        <p14:creationId xmlns:p14="http://schemas.microsoft.com/office/powerpoint/2010/main" val="38348331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A12FF9-5FAB-416D-A550-906B37D594C3}">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F51B76-49B5-4E66-9964-EDD3A0759588}">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2904</Words>
  <Application>Microsoft Office PowerPoint</Application>
  <PresentationFormat>Widescreen</PresentationFormat>
  <Paragraphs>235</Paragraphs>
  <Slides>34</Slides>
  <Notes>13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Montserrat</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docId:86734BDD6B08BA0ABFC633A611FE2C96</cp:keywords>
  <cp:lastModifiedBy>Paula Whyte ( Momentum Consulting )</cp:lastModifiedBy>
  <cp:revision>10</cp:revision>
  <dcterms:created xsi:type="dcterms:W3CDTF">2020-10-14T13:32:04Z</dcterms:created>
  <dcterms:modified xsi:type="dcterms:W3CDTF">2025-07-09T10:55:20Z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