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9" r:id="rId5"/>
  </p:sldMasterIdLst>
  <p:notesMasterIdLst>
    <p:notesMasterId r:id="rId54"/>
  </p:notesMasterIdLst>
  <p:sldIdLst>
    <p:sldId id="4345" r:id="rId6"/>
    <p:sldId id="4404" r:id="rId7"/>
    <p:sldId id="4386" r:id="rId8"/>
    <p:sldId id="4352" r:id="rId9"/>
    <p:sldId id="4385" r:id="rId10"/>
    <p:sldId id="4411" r:id="rId11"/>
    <p:sldId id="4384" r:id="rId12"/>
    <p:sldId id="4405" r:id="rId13"/>
    <p:sldId id="4419" r:id="rId14"/>
    <p:sldId id="4406" r:id="rId15"/>
    <p:sldId id="4407" r:id="rId16"/>
    <p:sldId id="4434" r:id="rId17"/>
    <p:sldId id="4408" r:id="rId18"/>
    <p:sldId id="4409" r:id="rId19"/>
    <p:sldId id="4370" r:id="rId20"/>
    <p:sldId id="4366" r:id="rId21"/>
    <p:sldId id="4410" r:id="rId22"/>
    <p:sldId id="4420" r:id="rId23"/>
    <p:sldId id="4421" r:id="rId24"/>
    <p:sldId id="4413" r:id="rId25"/>
    <p:sldId id="4414" r:id="rId26"/>
    <p:sldId id="4415" r:id="rId27"/>
    <p:sldId id="4418" r:id="rId28"/>
    <p:sldId id="4422" r:id="rId29"/>
    <p:sldId id="4423" r:id="rId30"/>
    <p:sldId id="4430" r:id="rId31"/>
    <p:sldId id="4371" r:id="rId32"/>
    <p:sldId id="4340" r:id="rId33"/>
    <p:sldId id="4400" r:id="rId34"/>
    <p:sldId id="4392" r:id="rId35"/>
    <p:sldId id="4425" r:id="rId36"/>
    <p:sldId id="4424" r:id="rId37"/>
    <p:sldId id="4416" r:id="rId38"/>
    <p:sldId id="4393" r:id="rId39"/>
    <p:sldId id="4378" r:id="rId40"/>
    <p:sldId id="4401" r:id="rId41"/>
    <p:sldId id="4426" r:id="rId42"/>
    <p:sldId id="4417" r:id="rId43"/>
    <p:sldId id="4431" r:id="rId44"/>
    <p:sldId id="4427" r:id="rId45"/>
    <p:sldId id="4432" r:id="rId46"/>
    <p:sldId id="4428" r:id="rId47"/>
    <p:sldId id="4433" r:id="rId48"/>
    <p:sldId id="4398" r:id="rId49"/>
    <p:sldId id="4396" r:id="rId50"/>
    <p:sldId id="4429" r:id="rId51"/>
    <p:sldId id="4300"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F1983D"/>
    <a:srgbClr val="2094D2"/>
    <a:srgbClr val="0B3A5B"/>
    <a:srgbClr val="F26650"/>
    <a:srgbClr val="B7250D"/>
    <a:srgbClr val="3CBEB3"/>
    <a:srgbClr val="88D1DA"/>
    <a:srgbClr val="1D4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2000" b="0" i="0" kern="1200" spc="0">
              <a:solidFill>
                <a:srgbClr val="0B3A5B"/>
              </a:solidFill>
              <a:latin typeface="+mn-lt"/>
              <a:ea typeface="+mn-ea"/>
              <a:cs typeface="+mn-cs"/>
            </a:endParaRPr>
          </a:p>
        </p:txBody>
      </p:sp>
      <p:sp>
        <p:nvSpPr>
          <p:cNvPr id="4" name="Dian numeron paikkamerkki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6361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029E-2C08-C1B1-6D76-45ED7349A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7E577-15CA-2034-BB19-AE5A1CC5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25829-C23D-EE8E-5138-D6F4E2D97C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776F65-6177-E09C-6F6B-C673E0C04E9D}"/>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417569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218011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7909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6931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276398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1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098322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4573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31986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2571627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7425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52255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0756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2852207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33095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53312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74792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58466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11681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439098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400090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6560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330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033105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66732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1276898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92035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922" r:id="rId11"/>
    <p:sldLayoutId id="2147483885" r:id="rId12"/>
    <p:sldLayoutId id="2147483886" r:id="rId13"/>
    <p:sldLayoutId id="2147483878" r:id="rId14"/>
    <p:sldLayoutId id="2147483861" r:id="rId15"/>
    <p:sldLayoutId id="2147483833" r:id="rId16"/>
    <p:sldLayoutId id="2147483847" r:id="rId17"/>
    <p:sldLayoutId id="2147483923" r:id="rId18"/>
    <p:sldLayoutId id="2147483853" r:id="rId19"/>
    <p:sldLayoutId id="2147483898" r:id="rId20"/>
    <p:sldLayoutId id="214748392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513659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2.xml"/><Relationship Id="rId7" Type="http://schemas.openxmlformats.org/officeDocument/2006/relationships/hyperlink" Target="https://www.youtube.com/watch?v=YONGuzom8VM" TargetMode="External"/><Relationship Id="rId2" Type="http://schemas.openxmlformats.org/officeDocument/2006/relationships/video" Target="https://www.youtube.com/embed/YONGuzom8VM?feature=oembed" TargetMode="External"/><Relationship Id="rId1" Type="http://schemas.openxmlformats.org/officeDocument/2006/relationships/video" Target="https://www.youtube.com/embed/y8T7iwlVulk?start=7&amp;feature=oembed" TargetMode="Externa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https://www.youtube.com/watch?v=y8T7iwlVulk&amp;t=7s" TargetMode="External"/><Relationship Id="rId4" Type="http://schemas.openxmlformats.org/officeDocument/2006/relationships/hyperlink" Target="https://caul-cbua.pressbooks.pub/exploringsustainability/chapter/chapter-1-2/" TargetMode="Externa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307730138_The_Art_of_Interconnected_Thinking_Starting_with_the_Young" TargetMode="External"/><Relationship Id="rId2" Type="http://schemas.openxmlformats.org/officeDocument/2006/relationships/hyperlink" Target="https://study.com/academy/lesson/video/environmental-awareness-definition-history-importance.html" TargetMode="External"/><Relationship Id="rId1" Type="http://schemas.openxmlformats.org/officeDocument/2006/relationships/slideLayout" Target="../slideLayouts/slideLayout12.xml"/><Relationship Id="rId4" Type="http://schemas.openxmlformats.org/officeDocument/2006/relationships/hyperlink" Target="https://www.forbes.com/councils/forbescoachescouncil/2024/03/19/16-important-skills-professionals-need-to-build-future-proof-care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ocial_responsibility" TargetMode="External"/><Relationship Id="rId2" Type="http://schemas.openxmlformats.org/officeDocument/2006/relationships/hyperlink" Target="https://documents1.worldbank.org/curated/en/350411468149663792/pdf/WPS6852.pdf" TargetMode="External"/><Relationship Id="rId1" Type="http://schemas.openxmlformats.org/officeDocument/2006/relationships/slideLayout" Target="../slideLayouts/slideLayout12.xml"/><Relationship Id="rId4" Type="http://schemas.openxmlformats.org/officeDocument/2006/relationships/hyperlink" Target="https://positivepsychology.com/self-empower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teknologiateollisuus.fi/circular-economy-playbook/" TargetMode="Externa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teknologiateollisuus.fi/fi/circular-economy-playbook"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aste2worth.eu/regional-community-maps-of-waste-streams/"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winner-tribute-podium-1019835/" TargetMode="External"/><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tieke.fi/palvelut/osaamisen-kehittaminen/kiertotalouden-osaamismerkisto/" TargetMode="External"/><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9.jpeg"/><Relationship Id="rId2" Type="http://schemas.openxmlformats.org/officeDocument/2006/relationships/slideLayout" Target="../slideLayouts/slideLayout12.xml"/><Relationship Id="rId1" Type="http://schemas.openxmlformats.org/officeDocument/2006/relationships/video" Target="https://www.youtube.com/embed/yDJOCL1AQE8?feature=oembed" TargetMode="External"/><Relationship Id="rId6" Type="http://schemas.openxmlformats.org/officeDocument/2006/relationships/image" Target="../media/image6.png"/><Relationship Id="rId5" Type="http://schemas.openxmlformats.org/officeDocument/2006/relationships/hyperlink" Target="https://generationsworkingtogether.org/resources/european-map-of-intergenerational-learning-emil" TargetMode="External"/><Relationship Id="rId4" Type="http://schemas.openxmlformats.org/officeDocument/2006/relationships/hyperlink" Target="https://www.youtube.com/watch?v=yDJOCL1AQE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hyperlink" Target="https://www.youtube.com/watch?v=1_ZgGPnjDg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Reinforcement" TargetMode="External"/><Relationship Id="rId7"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hyperlink" Target="https://www.youtube.com/watch?v=gQpHaWUXqMQ" TargetMode="External"/><Relationship Id="rId5" Type="http://schemas.openxmlformats.org/officeDocument/2006/relationships/image" Target="../media/image42.png"/><Relationship Id="rId4" Type="http://schemas.openxmlformats.org/officeDocument/2006/relationships/hyperlink" Target="https://circulareconomyalliance.com/cea-blogs/empowering-communities-for-sustainable-change-the-role-of-circular-econom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martsortai.com/revolutionizing-recycling-smart-sort-technology-smart-bin/" TargetMode="External"/><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hyperlink" Target="https://www.youtube.com/watch?v=6I-wbjtOKaE" TargetMode="Externa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zerowasteeurope.eu/our-work/zero-waste-cities/" TargetMode="External"/><Relationship Id="rId2" Type="http://schemas.openxmlformats.org/officeDocument/2006/relationships/hyperlink" Target="https://en.wikipedia.org/wiki/Pay_as_you_throw"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citt.ufl.edu/resources/the-learning-process/types-of-learners/kolbs-four-stages-of-learning/" TargetMode="External"/><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hyperlink" Target="https://www.climateuniversity.fi/" TargetMode="External"/><Relationship Id="rId2" Type="http://schemas.openxmlformats.org/officeDocument/2006/relationships/hyperlink" Target="https://doi.org/10.1080/19397038.2023.2210592"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www.kuluttajaliitto.fi/hankkeet/kuluttajien-havikkifoorumi-hanke/" TargetMode="External"/><Relationship Id="rId2" Type="http://schemas.openxmlformats.org/officeDocument/2006/relationships/hyperlink" Target="https://www.kuluttajaliitto.fi/materiaalit/ruokahavikki/" TargetMode="Externa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havikkiviikko.fi/tietoa-ruokahavikist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kiertotaloussuomi.fi/taito-ja-tyokalut/kiertotalouden-tyokalut-ja-toimintamallit" TargetMode="External"/><Relationship Id="rId2" Type="http://schemas.openxmlformats.org/officeDocument/2006/relationships/hyperlink" Target="https://koulutustakiertotalouteen.turkuamk.fi/in-english/" TargetMode="Externa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beyondwaste.podbean.com/" TargetMode="External"/><Relationship Id="rId7" Type="http://schemas.openxmlformats.org/officeDocument/2006/relationships/hyperlink" Target="https://www.youtube.com/watch?v=hB7DZOlmHIA" TargetMode="Externa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www.eitfood.eu/podcast/spotlight-rethinkresource-on-creating-value-from-food-wast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dfTDdPeENKc0M3cXBIMUEyMG0wTUlHcEduZ3xBQ3Jtc0tuWGUtbHBPVC1OTnA2MGpNam0ycDZEdVAwWGM3cHBxZXhlV2g3bkFQTVNvVDItMGFDSERndGNuYXdjUGJKNTN1dGFUSGNNcS12a1BfN1dZdUZWZ2FhSVhWRnZzOGxjLWlEUUdJNzZWZzJpb2twT1lFZw&amp;q=http%3A%2F%2Fon.unesco.org%2Fesd&amp;v=YUFqamr78Xk" TargetMode="External"/><Relationship Id="rId7" Type="http://schemas.openxmlformats.org/officeDocument/2006/relationships/hyperlink" Target="https://www.youtube.com/watch?v=YUFqamr78Xk" TargetMode="External"/><Relationship Id="rId2" Type="http://schemas.openxmlformats.org/officeDocument/2006/relationships/slideLayout" Target="../slideLayouts/slideLayout12.xml"/><Relationship Id="rId1" Type="http://schemas.openxmlformats.org/officeDocument/2006/relationships/video" Target="https://www.youtube.com/embed/YUFqamr78Xk?feature=oembed" TargetMode="Externa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youtube.com/redirect?event=video_description&amp;redir_token=QUFFLUhqbFA0YWhvN01mMzE5N052bzVSOTFRbXRxbVhId3xBQ3Jtc0tsUEY5aUwxWEQ3ZjVQLTdwUW02TkRCSEJNZ3RpQ0ZCbWlaZmpJTUM5eGZBVEpKS1F4bUI0eDdUUzZta3pxNjRwZHRkUFZsaG1ROXJkTVJMX0ZtZDNYcGt1eEcwbzRSbzdXWFlIbFQwZnpvR2NXZ0F1Zw&amp;q=https%3A%2F%2Fwww.bne-portal.de%2Fen%2F&amp;v=YUFqamr78X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news.un.org/en/story/2024/01/1145772" TargetMode="External"/><Relationship Id="rId3" Type="http://schemas.openxmlformats.org/officeDocument/2006/relationships/hyperlink" Target="https://www.tandfonline.com/doi/abs/10.1080/0969160X.2019.1568276" TargetMode="External"/><Relationship Id="rId7" Type="http://schemas.openxmlformats.org/officeDocument/2006/relationships/hyperlink" Target="https://en.wikipedia.org/wiki/Carbon_footprint" TargetMode="External"/><Relationship Id="rId2" Type="http://schemas.openxmlformats.org/officeDocument/2006/relationships/hyperlink" Target="https://en.wikipedia.org/wiki/Corporate_environmental_responsibility" TargetMode="External"/><Relationship Id="rId1" Type="http://schemas.openxmlformats.org/officeDocument/2006/relationships/slideLayout" Target="../slideLayouts/slideLayout12.xml"/><Relationship Id="rId6" Type="http://schemas.openxmlformats.org/officeDocument/2006/relationships/hyperlink" Target="https://en.wikipedia.org/wiki/Resource_efficiency" TargetMode="External"/><Relationship Id="rId5" Type="http://schemas.openxmlformats.org/officeDocument/2006/relationships/hyperlink" Target="https://www.geeksforgeeks.org/consumer-awareness-meaning-need-and-importance/" TargetMode="External"/><Relationship Id="rId4" Type="http://schemas.openxmlformats.org/officeDocument/2006/relationships/hyperlink" Target="https://courses.mooc.fi/org/uh-inar/courses/introduction-to-sustainability/chapter-4/economic-sustainability-as-a-concep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ONGuzom8VM" TargetMode="External"/><Relationship Id="rId2" Type="http://schemas.openxmlformats.org/officeDocument/2006/relationships/hyperlink" Target="https://caul-cbua.pressbooks.pub/exploringsustainability/chapter/chapter-1-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D28D0912-2856-B438-29D9-B2B521C8F26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727716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6958673" cy="646331"/>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EDUCARE I DIPENDENTI E I CLIENTI</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00">
                <a:solidFill>
                  <a:srgbClr val="60BA47"/>
                </a:solidFill>
                <a:latin typeface="Calibri" panose="020F0502020204030204" pitchFamily="34" charset="0"/>
                <a:cs typeface="Calibri" panose="020F0502020204030204" pitchFamily="34" charset="0"/>
              </a:rPr>
              <a:t>MODULO 9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DFDA0-9DB4-0C3C-3385-6A20B6B3BE14}"/>
              </a:ext>
            </a:extLst>
          </p:cNvPr>
          <p:cNvSpPr>
            <a:spLocks noGrp="1"/>
          </p:cNvSpPr>
          <p:nvPr>
            <p:ph type="body" sz="quarter" idx="19"/>
          </p:nvPr>
        </p:nvSpPr>
        <p:spPr>
          <a:xfrm>
            <a:off x="1050771" y="1697210"/>
            <a:ext cx="5191144" cy="1872842"/>
          </a:xfrm>
        </p:spPr>
        <p:txBody>
          <a:bodyPr/>
          <a:lstStyle/>
          <a:p>
            <a:r>
              <a:rPr lang="en-US" sz="2400" b="1" kern="100">
                <a:effectLst/>
                <a:ea typeface="Aptos" panose="020B0004020202020204" pitchFamily="34" charset="0"/>
                <a:cs typeface="Times New Roman" panose="02020603050405020304" pitchFamily="18" charset="0"/>
                <a:hlinkClick r:id="rId4"/>
              </a:rPr>
              <a:t>Equità e responsabilità sociale</a:t>
            </a:r>
            <a:r>
              <a:rPr lang="en-US" sz="2400" kern="100">
                <a:effectLst/>
                <a:ea typeface="Aptos" panose="020B0004020202020204" pitchFamily="34" charset="0"/>
                <a:cs typeface="Times New Roman" panose="02020603050405020304" pitchFamily="18" charset="0"/>
              </a:rPr>
              <a:t>, come pratiche </a:t>
            </a:r>
            <a:r>
              <a:rPr lang="en-US" sz="2400" kern="100" err="1">
                <a:effectLst/>
                <a:ea typeface="Aptos" panose="020B0004020202020204" pitchFamily="34" charset="0"/>
                <a:cs typeface="Times New Roman" panose="02020603050405020304" pitchFamily="18" charset="0"/>
              </a:rPr>
              <a:t>di lavoro </a:t>
            </a:r>
            <a:r>
              <a:rPr lang="en-US" sz="2400" kern="100">
                <a:effectLst/>
                <a:ea typeface="Aptos" panose="020B0004020202020204" pitchFamily="34" charset="0"/>
                <a:cs typeface="Times New Roman" panose="02020603050405020304" pitchFamily="18" charset="0"/>
              </a:rPr>
              <a:t>eque, impegno nella comunità, diversità e inclusione.</a:t>
            </a:r>
            <a:endParaRPr lang="en-IE"/>
          </a:p>
        </p:txBody>
      </p:sp>
      <p:pic>
        <p:nvPicPr>
          <p:cNvPr id="4" name="Picture 3">
            <a:extLst>
              <a:ext uri="{FF2B5EF4-FFF2-40B4-BE49-F238E27FC236}">
                <a16:creationId xmlns:a16="http://schemas.microsoft.com/office/drawing/2014/main" id="{8E69EC08-B935-95DF-FEBF-95C4AFC283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91"/>
          <a:stretch/>
        </p:blipFill>
        <p:spPr>
          <a:xfrm>
            <a:off x="6353175" y="1168839"/>
            <a:ext cx="4933015" cy="2929584"/>
          </a:xfrm>
          <a:prstGeom prst="rect">
            <a:avLst/>
          </a:prstGeom>
        </p:spPr>
      </p:pic>
      <p:pic>
        <p:nvPicPr>
          <p:cNvPr id="5" name="Picture 4">
            <a:extLst>
              <a:ext uri="{FF2B5EF4-FFF2-40B4-BE49-F238E27FC236}">
                <a16:creationId xmlns:a16="http://schemas.microsoft.com/office/drawing/2014/main" id="{89628B51-8CCA-33F4-93F4-332A82D1C5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0" y="3337644"/>
            <a:ext cx="5393530" cy="3203071"/>
          </a:xfrm>
          <a:prstGeom prst="rect">
            <a:avLst/>
          </a:prstGeom>
        </p:spPr>
      </p:pic>
      <p:sp>
        <p:nvSpPr>
          <p:cNvPr id="6" name="Text Placeholder 4">
            <a:extLst>
              <a:ext uri="{FF2B5EF4-FFF2-40B4-BE49-F238E27FC236}">
                <a16:creationId xmlns:a16="http://schemas.microsoft.com/office/drawing/2014/main" id="{F37DA8C8-FA7F-A2D6-9614-82D0B272F0CE}"/>
              </a:ext>
            </a:extLst>
          </p:cNvPr>
          <p:cNvSpPr txBox="1">
            <a:spLocks/>
          </p:cNvSpPr>
          <p:nvPr/>
        </p:nvSpPr>
        <p:spPr>
          <a:xfrm>
            <a:off x="701083" y="601335"/>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TERMINI CHIAVE DELLA CONSAPEVOLEZZA DEL BUSINESS SOSTENIBILE</a:t>
            </a:r>
          </a:p>
          <a:p>
            <a:endParaRPr lang="en-IE"/>
          </a:p>
        </p:txBody>
      </p:sp>
      <p:sp>
        <p:nvSpPr>
          <p:cNvPr id="8" name="TextBox 7">
            <a:extLst>
              <a:ext uri="{FF2B5EF4-FFF2-40B4-BE49-F238E27FC236}">
                <a16:creationId xmlns:a16="http://schemas.microsoft.com/office/drawing/2014/main" id="{8D4BC4A4-D6C3-649C-CAF5-7B9E551C0704}"/>
              </a:ext>
            </a:extLst>
          </p:cNvPr>
          <p:cNvSpPr txBox="1"/>
          <p:nvPr/>
        </p:nvSpPr>
        <p:spPr>
          <a:xfrm>
            <a:off x="5695950" y="4511363"/>
            <a:ext cx="5393530" cy="1200329"/>
          </a:xfrm>
          <a:prstGeom prst="rect">
            <a:avLst/>
          </a:prstGeom>
          <a:noFill/>
        </p:spPr>
        <p:txBody>
          <a:bodyPr wrap="square">
            <a:spAutoFit/>
          </a:bodyPr>
          <a:lstStyle/>
          <a:p>
            <a:r>
              <a:rPr lang="en-US" sz="2400" b="1" kern="100">
                <a:ea typeface="Aptos" panose="020B0004020202020204" pitchFamily="34" charset="0"/>
                <a:cs typeface="Times New Roman" panose="02020603050405020304" pitchFamily="18" charset="0"/>
                <a:hlinkClick r:id="rId7"/>
              </a:rPr>
              <a:t>Conformità normativa e legale</a:t>
            </a:r>
            <a:r>
              <a:rPr lang="en-US" sz="2400" kern="100">
                <a:solidFill>
                  <a:srgbClr val="0B3A5B"/>
                </a:solidFill>
                <a:ea typeface="Aptos" panose="020B0004020202020204" pitchFamily="34" charset="0"/>
                <a:cs typeface="Times New Roman" panose="02020603050405020304" pitchFamily="18" charset="0"/>
              </a:rPr>
              <a:t>, come l'adesione a leggi, relazioni e standard ambientali, GRI, UNSDG. </a:t>
            </a:r>
            <a:endParaRPr lang="en-IE" sz="2400">
              <a:solidFill>
                <a:srgbClr val="0B3A5B"/>
              </a:solidFill>
            </a:endParaRPr>
          </a:p>
        </p:txBody>
      </p:sp>
      <p:pic>
        <p:nvPicPr>
          <p:cNvPr id="9" name="Online Media 8" title="What Is Social Sustainability?">
            <a:hlinkClick r:id="" action="ppaction://media"/>
            <a:extLst>
              <a:ext uri="{FF2B5EF4-FFF2-40B4-BE49-F238E27FC236}">
                <a16:creationId xmlns:a16="http://schemas.microsoft.com/office/drawing/2014/main" id="{F02D3CA8-3260-0DEC-9355-1FEDB3A64631}"/>
              </a:ext>
            </a:extLst>
          </p:cNvPr>
          <p:cNvPicPr>
            <a:picLocks noRot="1" noChangeAspect="1"/>
          </p:cNvPicPr>
          <p:nvPr>
            <a:videoFile r:link="rId1"/>
          </p:nvPr>
        </p:nvPicPr>
        <p:blipFill>
          <a:blip r:embed="rId8"/>
          <a:stretch>
            <a:fillRect/>
          </a:stretch>
        </p:blipFill>
        <p:spPr>
          <a:xfrm>
            <a:off x="7200900" y="1578213"/>
            <a:ext cx="3479800" cy="1966087"/>
          </a:xfrm>
          <a:prstGeom prst="rect">
            <a:avLst/>
          </a:prstGeom>
        </p:spPr>
      </p:pic>
      <p:pic>
        <p:nvPicPr>
          <p:cNvPr id="10" name="Online Media 9" title="Regulatory Compliance - Essential Steps for Business Success (11 Minutes)">
            <a:hlinkClick r:id="" action="ppaction://media"/>
            <a:extLst>
              <a:ext uri="{FF2B5EF4-FFF2-40B4-BE49-F238E27FC236}">
                <a16:creationId xmlns:a16="http://schemas.microsoft.com/office/drawing/2014/main" id="{9ADA0287-91FD-FF28-1B14-6AAE5524B9EA}"/>
              </a:ext>
            </a:extLst>
          </p:cNvPr>
          <p:cNvPicPr>
            <a:picLocks noRot="1" noChangeAspect="1"/>
          </p:cNvPicPr>
          <p:nvPr>
            <a:videoFile r:link="rId2"/>
          </p:nvPr>
        </p:nvPicPr>
        <p:blipFill>
          <a:blip r:embed="rId9"/>
          <a:stretch>
            <a:fillRect/>
          </a:stretch>
        </p:blipFill>
        <p:spPr>
          <a:xfrm>
            <a:off x="905810" y="3770488"/>
            <a:ext cx="3828115" cy="2200777"/>
          </a:xfrm>
          <a:prstGeom prst="rect">
            <a:avLst/>
          </a:prstGeom>
        </p:spPr>
      </p:pic>
      <p:sp>
        <p:nvSpPr>
          <p:cNvPr id="12" name="TextBox 11">
            <a:extLst>
              <a:ext uri="{FF2B5EF4-FFF2-40B4-BE49-F238E27FC236}">
                <a16:creationId xmlns:a16="http://schemas.microsoft.com/office/drawing/2014/main" id="{FF60DC66-90D6-F44E-CE89-F7726C4CA7EB}"/>
              </a:ext>
            </a:extLst>
          </p:cNvPr>
          <p:cNvSpPr txBox="1"/>
          <p:nvPr/>
        </p:nvSpPr>
        <p:spPr>
          <a:xfrm>
            <a:off x="5727560" y="5711692"/>
            <a:ext cx="4953140" cy="523220"/>
          </a:xfrm>
          <a:prstGeom prst="rect">
            <a:avLst/>
          </a:prstGeom>
          <a:noFill/>
        </p:spPr>
        <p:txBody>
          <a:bodyPr wrap="square">
            <a:spAutoFit/>
          </a:bodyPr>
          <a:lstStyle/>
          <a:p>
            <a:r>
              <a:rPr lang="en-US" sz="1400">
                <a:hlinkClick r:id="rId7"/>
              </a:rPr>
              <a:t>Link al video: Conformità normativa - Passi essenziali per il successo aziendale (11 minuti)</a:t>
            </a:r>
            <a:endParaRPr lang="en-IE" sz="1400"/>
          </a:p>
        </p:txBody>
      </p:sp>
      <p:grpSp>
        <p:nvGrpSpPr>
          <p:cNvPr id="13" name="Graphic 4">
            <a:extLst>
              <a:ext uri="{FF2B5EF4-FFF2-40B4-BE49-F238E27FC236}">
                <a16:creationId xmlns:a16="http://schemas.microsoft.com/office/drawing/2014/main" id="{B2C44E14-1C39-C4E0-9F77-15A939B51360}"/>
              </a:ext>
            </a:extLst>
          </p:cNvPr>
          <p:cNvGrpSpPr/>
          <p:nvPr/>
        </p:nvGrpSpPr>
        <p:grpSpPr>
          <a:xfrm rot="19582332">
            <a:off x="4974552" y="467579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FB6313B0-93AD-8741-781C-91768F878910}"/>
                </a:ext>
              </a:extLst>
            </p:cNvPr>
            <p:cNvGrpSpPr/>
            <p:nvPr/>
          </p:nvGrpSpPr>
          <p:grpSpPr>
            <a:xfrm>
              <a:off x="9159507" y="2719113"/>
              <a:ext cx="446280" cy="440141"/>
              <a:chOff x="9159507" y="2719113"/>
              <a:chExt cx="446280" cy="440141"/>
            </a:xfrm>
            <a:grpFill/>
          </p:grpSpPr>
          <p:sp>
            <p:nvSpPr>
              <p:cNvPr id="23" name="Freeform 57">
                <a:extLst>
                  <a:ext uri="{FF2B5EF4-FFF2-40B4-BE49-F238E27FC236}">
                    <a16:creationId xmlns:a16="http://schemas.microsoft.com/office/drawing/2014/main" id="{A5E62E6C-19C8-85F9-C373-00FA9479A84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4" name="Freeform 58">
                <a:extLst>
                  <a:ext uri="{FF2B5EF4-FFF2-40B4-BE49-F238E27FC236}">
                    <a16:creationId xmlns:a16="http://schemas.microsoft.com/office/drawing/2014/main" id="{949BCC9D-1ED8-D778-8123-329542035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97F63CCD-5A5F-FCE3-1D9C-18A620AB98A5}"/>
                </a:ext>
              </a:extLst>
            </p:cNvPr>
            <p:cNvGrpSpPr/>
            <p:nvPr/>
          </p:nvGrpSpPr>
          <p:grpSpPr>
            <a:xfrm>
              <a:off x="9129274" y="2893887"/>
              <a:ext cx="717139" cy="1211724"/>
              <a:chOff x="9129274" y="2893887"/>
              <a:chExt cx="717139" cy="1211724"/>
            </a:xfrm>
            <a:grpFill/>
          </p:grpSpPr>
          <p:sp>
            <p:nvSpPr>
              <p:cNvPr id="16" name="Freeform 50">
                <a:extLst>
                  <a:ext uri="{FF2B5EF4-FFF2-40B4-BE49-F238E27FC236}">
                    <a16:creationId xmlns:a16="http://schemas.microsoft.com/office/drawing/2014/main" id="{C47D61E7-9651-20C4-11BF-0E9F901FDF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7" name="Freeform 51">
                <a:extLst>
                  <a:ext uri="{FF2B5EF4-FFF2-40B4-BE49-F238E27FC236}">
                    <a16:creationId xmlns:a16="http://schemas.microsoft.com/office/drawing/2014/main" id="{A5F36CF0-0C9A-CEF6-56E7-D4341936EEE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8" name="Freeform 52">
                <a:extLst>
                  <a:ext uri="{FF2B5EF4-FFF2-40B4-BE49-F238E27FC236}">
                    <a16:creationId xmlns:a16="http://schemas.microsoft.com/office/drawing/2014/main" id="{002BBCC0-D263-7112-CBC8-BA7ACA2C5F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9" name="Freeform 53">
                <a:extLst>
                  <a:ext uri="{FF2B5EF4-FFF2-40B4-BE49-F238E27FC236}">
                    <a16:creationId xmlns:a16="http://schemas.microsoft.com/office/drawing/2014/main" id="{BCD94AD9-16E9-CC34-D3D3-706379846E1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0" name="Freeform 54">
                <a:extLst>
                  <a:ext uri="{FF2B5EF4-FFF2-40B4-BE49-F238E27FC236}">
                    <a16:creationId xmlns:a16="http://schemas.microsoft.com/office/drawing/2014/main" id="{8CB427A8-D4B5-527E-93BE-FE77EA139B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1" name="Freeform 55">
                <a:extLst>
                  <a:ext uri="{FF2B5EF4-FFF2-40B4-BE49-F238E27FC236}">
                    <a16:creationId xmlns:a16="http://schemas.microsoft.com/office/drawing/2014/main" id="{EB263F61-2EC6-7200-704C-6C18BA7F87E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2" name="Freeform 56">
                <a:extLst>
                  <a:ext uri="{FF2B5EF4-FFF2-40B4-BE49-F238E27FC236}">
                    <a16:creationId xmlns:a16="http://schemas.microsoft.com/office/drawing/2014/main" id="{D095FE9A-50E0-373F-3862-4ECB2BA7A52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E7F3CF88-2A44-24ED-7679-1857255822EC}"/>
              </a:ext>
            </a:extLst>
          </p:cNvPr>
          <p:cNvGrpSpPr/>
          <p:nvPr/>
        </p:nvGrpSpPr>
        <p:grpSpPr>
          <a:xfrm rot="2983100">
            <a:off x="6423579" y="2612884"/>
            <a:ext cx="403667" cy="780438"/>
            <a:chOff x="9129274" y="2719113"/>
            <a:chExt cx="717139" cy="1386497"/>
          </a:xfrm>
          <a:solidFill>
            <a:srgbClr val="09465E"/>
          </a:solidFill>
        </p:grpSpPr>
        <p:grpSp>
          <p:nvGrpSpPr>
            <p:cNvPr id="26" name="Graphic 4">
              <a:extLst>
                <a:ext uri="{FF2B5EF4-FFF2-40B4-BE49-F238E27FC236}">
                  <a16:creationId xmlns:a16="http://schemas.microsoft.com/office/drawing/2014/main" id="{EC3BFE06-DFBE-16A1-5295-CEED0FFCE4F6}"/>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D3B0C654-A42E-105E-F20C-7C76A19967C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6" name="Freeform 58">
                <a:extLst>
                  <a:ext uri="{FF2B5EF4-FFF2-40B4-BE49-F238E27FC236}">
                    <a16:creationId xmlns:a16="http://schemas.microsoft.com/office/drawing/2014/main" id="{AD08805D-3556-CC84-7E50-062D72200B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98EC0FF2-CD2E-7572-C245-8455624F7E47}"/>
                </a:ext>
              </a:extLst>
            </p:cNvPr>
            <p:cNvGrpSpPr/>
            <p:nvPr/>
          </p:nvGrpSpPr>
          <p:grpSpPr>
            <a:xfrm>
              <a:off x="9129274" y="2893887"/>
              <a:ext cx="717139" cy="1211724"/>
              <a:chOff x="9129274" y="2893887"/>
              <a:chExt cx="717139" cy="1211724"/>
            </a:xfrm>
            <a:grpFill/>
          </p:grpSpPr>
          <p:sp>
            <p:nvSpPr>
              <p:cNvPr id="28" name="Freeform 50">
                <a:extLst>
                  <a:ext uri="{FF2B5EF4-FFF2-40B4-BE49-F238E27FC236}">
                    <a16:creationId xmlns:a16="http://schemas.microsoft.com/office/drawing/2014/main" id="{F696644A-6DA8-ADA5-CB9A-5748A83F445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9" name="Freeform 51">
                <a:extLst>
                  <a:ext uri="{FF2B5EF4-FFF2-40B4-BE49-F238E27FC236}">
                    <a16:creationId xmlns:a16="http://schemas.microsoft.com/office/drawing/2014/main" id="{061CF104-F174-BCFC-D419-0961600E347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0" name="Freeform 52">
                <a:extLst>
                  <a:ext uri="{FF2B5EF4-FFF2-40B4-BE49-F238E27FC236}">
                    <a16:creationId xmlns:a16="http://schemas.microsoft.com/office/drawing/2014/main" id="{6DDDA0D1-E231-822C-B0DE-22EC0E31D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1" name="Freeform 53">
                <a:extLst>
                  <a:ext uri="{FF2B5EF4-FFF2-40B4-BE49-F238E27FC236}">
                    <a16:creationId xmlns:a16="http://schemas.microsoft.com/office/drawing/2014/main" id="{0C009F1E-D8B8-3056-A0E1-D5778BA7DB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2" name="Freeform 54">
                <a:extLst>
                  <a:ext uri="{FF2B5EF4-FFF2-40B4-BE49-F238E27FC236}">
                    <a16:creationId xmlns:a16="http://schemas.microsoft.com/office/drawing/2014/main" id="{2AA3004C-19D9-2AE4-7DE1-7A0AC6C94E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3" name="Freeform 55">
                <a:extLst>
                  <a:ext uri="{FF2B5EF4-FFF2-40B4-BE49-F238E27FC236}">
                    <a16:creationId xmlns:a16="http://schemas.microsoft.com/office/drawing/2014/main" id="{9BC4DE23-66ED-F4EF-41C1-2709E994C40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4" name="Freeform 56">
                <a:extLst>
                  <a:ext uri="{FF2B5EF4-FFF2-40B4-BE49-F238E27FC236}">
                    <a16:creationId xmlns:a16="http://schemas.microsoft.com/office/drawing/2014/main" id="{2A1E8402-B9EB-ACC2-6998-F6375490527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BDF90537-8A78-75FA-AF32-B9CA4A8EF3AE}"/>
              </a:ext>
            </a:extLst>
          </p:cNvPr>
          <p:cNvSpPr txBox="1"/>
          <p:nvPr/>
        </p:nvSpPr>
        <p:spPr>
          <a:xfrm>
            <a:off x="1326854" y="2864052"/>
            <a:ext cx="6096000" cy="307777"/>
          </a:xfrm>
          <a:prstGeom prst="rect">
            <a:avLst/>
          </a:prstGeom>
          <a:noFill/>
        </p:spPr>
        <p:txBody>
          <a:bodyPr wrap="square">
            <a:spAutoFit/>
          </a:bodyPr>
          <a:lstStyle/>
          <a:p>
            <a:r>
              <a:rPr lang="en-IE" sz="1400">
                <a:hlinkClick r:id="rId10"/>
              </a:rPr>
              <a:t>Link al video: Cos'è la sostenibilità sociale?</a:t>
            </a:r>
            <a:endParaRPr lang="en-IE" sz="1400"/>
          </a:p>
        </p:txBody>
      </p:sp>
    </p:spTree>
    <p:extLst>
      <p:ext uri="{BB962C8B-B14F-4D97-AF65-F5344CB8AC3E}">
        <p14:creationId xmlns:p14="http://schemas.microsoft.com/office/powerpoint/2010/main" val="9761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E1D88-1651-1B0B-8F85-5EDA03732574}"/>
              </a:ext>
            </a:extLst>
          </p:cNvPr>
          <p:cNvSpPr>
            <a:spLocks noGrp="1"/>
          </p:cNvSpPr>
          <p:nvPr>
            <p:ph type="body" sz="quarter" idx="16"/>
          </p:nvPr>
        </p:nvSpPr>
        <p:spPr>
          <a:xfrm>
            <a:off x="609975" y="515961"/>
            <a:ext cx="10542549" cy="803654"/>
          </a:xfrm>
        </p:spPr>
        <p:txBody>
          <a:bodyPr/>
          <a:lstStyle/>
          <a:p>
            <a:r>
              <a:rPr lang="en-IE">
                <a:ea typeface="+mn-lt"/>
                <a:cs typeface="+mn-lt"/>
              </a:rPr>
              <a:t>Introduzione alla formazione e alla sensibilizzazione nel mondo degli affari</a:t>
            </a:r>
          </a:p>
          <a:p>
            <a:r>
              <a:rPr lang="en-US" sz="2000" b="0"/>
              <a:t>L'educazione e la sensibilizzazione al business alimentare sostenibile aumentano:</a:t>
            </a:r>
          </a:p>
          <a:p>
            <a:endParaRPr lang="en-IE"/>
          </a:p>
        </p:txBody>
      </p:sp>
      <p:sp>
        <p:nvSpPr>
          <p:cNvPr id="4" name="Freeform 170">
            <a:extLst>
              <a:ext uri="{FF2B5EF4-FFF2-40B4-BE49-F238E27FC236}">
                <a16:creationId xmlns:a16="http://schemas.microsoft.com/office/drawing/2014/main" id="{C1066CEE-9161-AC5B-2A12-6B018B46DED2}"/>
              </a:ext>
            </a:extLst>
          </p:cNvPr>
          <p:cNvSpPr>
            <a:spLocks noChangeArrowheads="1"/>
          </p:cNvSpPr>
          <p:nvPr/>
        </p:nvSpPr>
        <p:spPr bwMode="auto">
          <a:xfrm>
            <a:off x="7978275" y="2501876"/>
            <a:ext cx="3170539" cy="3670351"/>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A5F6D6C0-6C72-F3AD-B368-0DA91BEADBB2}"/>
              </a:ext>
            </a:extLst>
          </p:cNvPr>
          <p:cNvSpPr>
            <a:spLocks noChangeArrowheads="1"/>
          </p:cNvSpPr>
          <p:nvPr/>
        </p:nvSpPr>
        <p:spPr bwMode="auto">
          <a:xfrm>
            <a:off x="4529557" y="2514718"/>
            <a:ext cx="3170541" cy="370254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E25684"/>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3BB0EFA5-1F8F-9663-25AD-5DDA0744712C}"/>
              </a:ext>
            </a:extLst>
          </p:cNvPr>
          <p:cNvSpPr>
            <a:spLocks noChangeArrowheads="1"/>
          </p:cNvSpPr>
          <p:nvPr/>
        </p:nvSpPr>
        <p:spPr bwMode="auto">
          <a:xfrm>
            <a:off x="4637993" y="2082469"/>
            <a:ext cx="2882710"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464ECA52-3D83-8455-B586-8C450B19D781}"/>
              </a:ext>
            </a:extLst>
          </p:cNvPr>
          <p:cNvSpPr>
            <a:spLocks noChangeArrowheads="1"/>
          </p:cNvSpPr>
          <p:nvPr/>
        </p:nvSpPr>
        <p:spPr bwMode="auto">
          <a:xfrm>
            <a:off x="984457" y="2473907"/>
            <a:ext cx="2938372" cy="370254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7FBEACCE-E4AE-665B-2046-772086B21DE9}"/>
              </a:ext>
            </a:extLst>
          </p:cNvPr>
          <p:cNvSpPr>
            <a:spLocks noChangeArrowheads="1"/>
          </p:cNvSpPr>
          <p:nvPr/>
        </p:nvSpPr>
        <p:spPr bwMode="auto">
          <a:xfrm>
            <a:off x="1066673" y="2182345"/>
            <a:ext cx="2727250"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060F09BE-A494-464F-F42B-17799C217C3B}"/>
              </a:ext>
            </a:extLst>
          </p:cNvPr>
          <p:cNvSpPr>
            <a:spLocks noChangeArrowheads="1"/>
          </p:cNvSpPr>
          <p:nvPr/>
        </p:nvSpPr>
        <p:spPr bwMode="auto">
          <a:xfrm>
            <a:off x="8183097" y="2061874"/>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01AA548-CFB1-A326-B2A5-00CE25414F16}"/>
              </a:ext>
            </a:extLst>
          </p:cNvPr>
          <p:cNvSpPr txBox="1"/>
          <p:nvPr/>
        </p:nvSpPr>
        <p:spPr>
          <a:xfrm>
            <a:off x="1043186" y="2152645"/>
            <a:ext cx="2672552" cy="646331"/>
          </a:xfrm>
          <a:prstGeom prst="rect">
            <a:avLst/>
          </a:prstGeom>
          <a:noFill/>
        </p:spPr>
        <p:txBody>
          <a:bodyPr wrap="square" rtlCol="0">
            <a:spAutoFit/>
          </a:bodyPr>
          <a:lstStyle/>
          <a:p>
            <a:pPr algn="ctr"/>
            <a:r>
              <a:rPr lang="en-US" b="1" dirty="0" err="1">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Consapevolezza</a:t>
            </a:r>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US" b="1" dirty="0" err="1">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ambientale</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3" name="CuadroTexto 599">
            <a:extLst>
              <a:ext uri="{FF2B5EF4-FFF2-40B4-BE49-F238E27FC236}">
                <a16:creationId xmlns:a16="http://schemas.microsoft.com/office/drawing/2014/main" id="{5D6F9D27-063C-22A5-927E-C6393D287BA0}"/>
              </a:ext>
            </a:extLst>
          </p:cNvPr>
          <p:cNvSpPr txBox="1"/>
          <p:nvPr/>
        </p:nvSpPr>
        <p:spPr>
          <a:xfrm>
            <a:off x="4925961" y="2174703"/>
            <a:ext cx="2645851"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Pensiero </a:t>
            </a:r>
            <a:r>
              <a:rPr lang="en-US" b="1" dirty="0" err="1">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interconnesso</a:t>
            </a:r>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4" name="CuadroTexto 600">
            <a:extLst>
              <a:ext uri="{FF2B5EF4-FFF2-40B4-BE49-F238E27FC236}">
                <a16:creationId xmlns:a16="http://schemas.microsoft.com/office/drawing/2014/main" id="{E70123A1-4E8D-ACB4-E1F4-B04695D03376}"/>
              </a:ext>
            </a:extLst>
          </p:cNvPr>
          <p:cNvSpPr txBox="1"/>
          <p:nvPr/>
        </p:nvSpPr>
        <p:spPr>
          <a:xfrm>
            <a:off x="8442958" y="2023224"/>
            <a:ext cx="1934333" cy="646331"/>
          </a:xfrm>
          <a:prstGeom prst="rect">
            <a:avLst/>
          </a:prstGeom>
          <a:noFill/>
        </p:spPr>
        <p:txBody>
          <a:bodyPr wrap="square" rtlCol="0">
            <a:spAutoFit/>
          </a:bodyPr>
          <a:lstStyle/>
          <a:p>
            <a:pPr algn="ctr"/>
            <a:r>
              <a:rPr lang="en-US" b="1" dirty="0" err="1">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Competenze</a:t>
            </a:r>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a </a:t>
            </a:r>
            <a:r>
              <a:rPr lang="en-US" b="1" dirty="0" err="1">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prova</a:t>
            </a:r>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di </a:t>
            </a:r>
            <a:r>
              <a:rPr lang="en-US" b="1" dirty="0" err="1">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futuro</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B702E9A2-BDFF-51EC-A752-54674D3A78F1}"/>
              </a:ext>
            </a:extLst>
          </p:cNvPr>
          <p:cNvSpPr/>
          <p:nvPr/>
        </p:nvSpPr>
        <p:spPr>
          <a:xfrm>
            <a:off x="1161909" y="3074581"/>
            <a:ext cx="2759481" cy="2246769"/>
          </a:xfrm>
          <a:prstGeom prst="rect">
            <a:avLst/>
          </a:prstGeom>
        </p:spPr>
        <p:txBody>
          <a:bodyPr wrap="square">
            <a:spAutoFit/>
          </a:bodyPr>
          <a:lstStyle/>
          <a:p>
            <a:r>
              <a:rPr lang="en-US" sz="2000" dirty="0" err="1">
                <a:solidFill>
                  <a:schemeClr val="bg1"/>
                </a:solidFill>
                <a:latin typeface="Calibri" panose="020F0502020204030204" pitchFamily="34" charset="0"/>
                <a:ea typeface="Lato" charset="0"/>
                <a:cs typeface="Calibri" panose="020F0502020204030204" pitchFamily="34" charset="0"/>
              </a:rPr>
              <a:t>Comprensione</a:t>
            </a:r>
            <a:r>
              <a:rPr lang="en-US" sz="2000" dirty="0">
                <a:solidFill>
                  <a:schemeClr val="bg1"/>
                </a:solidFill>
                <a:latin typeface="Calibri" panose="020F0502020204030204" pitchFamily="34" charset="0"/>
                <a:ea typeface="Lato" charset="0"/>
                <a:cs typeface="Calibri" panose="020F0502020204030204" pitchFamily="34" charset="0"/>
              </a:rPr>
              <a:t> del </a:t>
            </a:r>
            <a:r>
              <a:rPr lang="en-US" sz="2000" dirty="0" err="1">
                <a:solidFill>
                  <a:schemeClr val="bg1"/>
                </a:solidFill>
                <a:latin typeface="Calibri" panose="020F0502020204030204" pitchFamily="34" charset="0"/>
                <a:ea typeface="Lato" charset="0"/>
                <a:cs typeface="Calibri" panose="020F0502020204030204" pitchFamily="34" charset="0"/>
              </a:rPr>
              <a:t>cambiamento</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climatico</a:t>
            </a:r>
            <a:endParaRPr lang="en-US" sz="2000" dirty="0">
              <a:solidFill>
                <a:schemeClr val="bg1"/>
              </a:solidFill>
              <a:latin typeface="Calibri" panose="020F0502020204030204" pitchFamily="34" charset="0"/>
              <a:ea typeface="Lato" charset="0"/>
              <a:cs typeface="Calibri" panose="020F0502020204030204" pitchFamily="34" charset="0"/>
            </a:endParaRPr>
          </a:p>
          <a:p>
            <a:r>
              <a:rPr lang="en-US" sz="2000" dirty="0">
                <a:solidFill>
                  <a:schemeClr val="bg1"/>
                </a:solidFill>
                <a:latin typeface="Calibri" panose="020F0502020204030204" pitchFamily="34" charset="0"/>
                <a:ea typeface="Lato" charset="0"/>
                <a:cs typeface="Calibri" panose="020F0502020204030204" pitchFamily="34" charset="0"/>
              </a:rPr>
              <a:t>Perdita di </a:t>
            </a:r>
            <a:r>
              <a:rPr lang="en-US" sz="2000" dirty="0" err="1">
                <a:solidFill>
                  <a:schemeClr val="bg1"/>
                </a:solidFill>
                <a:latin typeface="Calibri" panose="020F0502020204030204" pitchFamily="34" charset="0"/>
                <a:ea typeface="Lato" charset="0"/>
                <a:cs typeface="Calibri" panose="020F0502020204030204" pitchFamily="34" charset="0"/>
              </a:rPr>
              <a:t>biodiversità</a:t>
            </a:r>
            <a:endParaRPr lang="en-US" sz="2000" dirty="0">
              <a:solidFill>
                <a:schemeClr val="bg1"/>
              </a:solidFill>
              <a:latin typeface="Calibri" panose="020F0502020204030204" pitchFamily="34" charset="0"/>
              <a:ea typeface="Lato" charset="0"/>
              <a:cs typeface="Calibri" panose="020F0502020204030204" pitchFamily="34" charset="0"/>
            </a:endParaRPr>
          </a:p>
          <a:p>
            <a:r>
              <a:rPr lang="en-US" sz="2000" dirty="0" err="1">
                <a:solidFill>
                  <a:schemeClr val="bg1"/>
                </a:solidFill>
                <a:latin typeface="Calibri" panose="020F0502020204030204" pitchFamily="34" charset="0"/>
                <a:ea typeface="Lato" charset="0"/>
                <a:cs typeface="Calibri" panose="020F0502020204030204" pitchFamily="34" charset="0"/>
              </a:rPr>
              <a:t>Inquinamento</a:t>
            </a:r>
            <a:endParaRPr lang="en-US" sz="2000" dirty="0">
              <a:solidFill>
                <a:schemeClr val="bg1"/>
              </a:solidFill>
              <a:latin typeface="Calibri" panose="020F0502020204030204" pitchFamily="34" charset="0"/>
              <a:ea typeface="Lato" charset="0"/>
              <a:cs typeface="Calibri" panose="020F0502020204030204" pitchFamily="34" charset="0"/>
            </a:endParaRPr>
          </a:p>
          <a:p>
            <a:r>
              <a:rPr lang="en-US" sz="2000" dirty="0" err="1">
                <a:solidFill>
                  <a:schemeClr val="bg1"/>
                </a:solidFill>
                <a:latin typeface="Calibri" panose="020F0502020204030204" pitchFamily="34" charset="0"/>
                <a:ea typeface="Lato" charset="0"/>
                <a:cs typeface="Calibri" panose="020F0502020204030204" pitchFamily="34" charset="0"/>
              </a:rPr>
              <a:t>Esaurimento</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delle</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risorse</a:t>
            </a:r>
            <a:r>
              <a:rPr lang="en-US" sz="2000" dirty="0">
                <a:solidFill>
                  <a:schemeClr val="bg1"/>
                </a:solidFill>
                <a:latin typeface="Calibri" panose="020F0502020204030204" pitchFamily="34" charset="0"/>
                <a:ea typeface="Lato" charset="0"/>
                <a:cs typeface="Calibri" panose="020F0502020204030204" pitchFamily="34" charset="0"/>
              </a:rPr>
              <a:t>: dare la </a:t>
            </a:r>
            <a:r>
              <a:rPr lang="en-US" sz="2000" dirty="0" err="1">
                <a:solidFill>
                  <a:schemeClr val="bg1"/>
                </a:solidFill>
                <a:latin typeface="Calibri" panose="020F0502020204030204" pitchFamily="34" charset="0"/>
                <a:ea typeface="Lato" charset="0"/>
                <a:cs typeface="Calibri" panose="020F0502020204030204" pitchFamily="34" charset="0"/>
              </a:rPr>
              <a:t>possibilità</a:t>
            </a:r>
            <a:r>
              <a:rPr lang="en-US" sz="2000" dirty="0">
                <a:solidFill>
                  <a:schemeClr val="bg1"/>
                </a:solidFill>
                <a:latin typeface="Calibri" panose="020F0502020204030204" pitchFamily="34" charset="0"/>
                <a:ea typeface="Lato" charset="0"/>
                <a:cs typeface="Calibri" panose="020F0502020204030204" pitchFamily="34" charset="0"/>
              </a:rPr>
              <a:t> di </a:t>
            </a:r>
            <a:r>
              <a:rPr lang="en-US" sz="2000" dirty="0" err="1">
                <a:solidFill>
                  <a:schemeClr val="bg1"/>
                </a:solidFill>
                <a:latin typeface="Calibri" panose="020F0502020204030204" pitchFamily="34" charset="0"/>
                <a:ea typeface="Lato" charset="0"/>
                <a:cs typeface="Calibri" panose="020F0502020204030204" pitchFamily="34" charset="0"/>
              </a:rPr>
              <a:t>prendere</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decisioni</a:t>
            </a:r>
            <a:r>
              <a:rPr lang="en-US" sz="2000" dirty="0">
                <a:solidFill>
                  <a:schemeClr val="bg1"/>
                </a:solidFill>
                <a:latin typeface="Calibri" panose="020F0502020204030204" pitchFamily="34" charset="0"/>
                <a:ea typeface="Lato" charset="0"/>
                <a:cs typeface="Calibri" panose="020F0502020204030204" pitchFamily="34" charset="0"/>
              </a:rPr>
              <a:t> eco-</a:t>
            </a:r>
            <a:r>
              <a:rPr lang="en-US" sz="2000" dirty="0" err="1">
                <a:solidFill>
                  <a:schemeClr val="bg1"/>
                </a:solidFill>
                <a:latin typeface="Calibri" panose="020F0502020204030204" pitchFamily="34" charset="0"/>
                <a:ea typeface="Lato" charset="0"/>
                <a:cs typeface="Calibri" panose="020F0502020204030204" pitchFamily="34" charset="0"/>
              </a:rPr>
              <a:t>consapevoli</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17" name="Rectángulo 602">
            <a:extLst>
              <a:ext uri="{FF2B5EF4-FFF2-40B4-BE49-F238E27FC236}">
                <a16:creationId xmlns:a16="http://schemas.microsoft.com/office/drawing/2014/main" id="{56D82E44-34D5-7F6C-B121-FE9B0B9419E1}"/>
              </a:ext>
            </a:extLst>
          </p:cNvPr>
          <p:cNvSpPr/>
          <p:nvPr/>
        </p:nvSpPr>
        <p:spPr>
          <a:xfrm>
            <a:off x="4750278" y="3168076"/>
            <a:ext cx="2798940" cy="2523768"/>
          </a:xfrm>
          <a:prstGeom prst="rect">
            <a:avLst/>
          </a:prstGeom>
        </p:spPr>
        <p:txBody>
          <a:bodyPr wrap="square">
            <a:spAutoFit/>
          </a:bodyPr>
          <a:lstStyle/>
          <a:p>
            <a:r>
              <a:rPr lang="en-US" sz="2000" dirty="0" err="1">
                <a:solidFill>
                  <a:schemeClr val="bg1"/>
                </a:solidFill>
                <a:latin typeface="Calibri" panose="020F0502020204030204" pitchFamily="34" charset="0"/>
                <a:ea typeface="Lato" charset="0"/>
                <a:cs typeface="Calibri" panose="020F0502020204030204" pitchFamily="34" charset="0"/>
              </a:rPr>
              <a:t>L'educazione</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sostenibile</a:t>
            </a:r>
            <a:r>
              <a:rPr lang="en-US" sz="2000" dirty="0">
                <a:solidFill>
                  <a:schemeClr val="bg1"/>
                </a:solidFill>
                <a:latin typeface="Calibri" panose="020F0502020204030204" pitchFamily="34" charset="0"/>
                <a:ea typeface="Lato" charset="0"/>
                <a:cs typeface="Calibri" panose="020F0502020204030204" pitchFamily="34" charset="0"/>
              </a:rPr>
              <a:t> pone </a:t>
            </a:r>
            <a:r>
              <a:rPr lang="en-US" sz="2000" dirty="0" err="1">
                <a:solidFill>
                  <a:schemeClr val="bg1"/>
                </a:solidFill>
                <a:latin typeface="Calibri" panose="020F0502020204030204" pitchFamily="34" charset="0"/>
                <a:ea typeface="Lato" charset="0"/>
                <a:cs typeface="Calibri" panose="020F0502020204030204" pitchFamily="34" charset="0"/>
              </a:rPr>
              <a:t>l'accento</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sul</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b="1" dirty="0" err="1">
                <a:solidFill>
                  <a:schemeClr val="bg1"/>
                </a:solidFill>
                <a:latin typeface="Calibri" panose="020F0502020204030204" pitchFamily="34" charset="0"/>
                <a:ea typeface="Lato" charset="0"/>
                <a:cs typeface="Calibri" panose="020F0502020204030204" pitchFamily="34" charset="0"/>
              </a:rPr>
              <a:t>pensiero</a:t>
            </a:r>
            <a:r>
              <a:rPr lang="en-US" sz="2000" b="1" dirty="0">
                <a:solidFill>
                  <a:schemeClr val="bg1"/>
                </a:solidFill>
                <a:latin typeface="Calibri" panose="020F0502020204030204" pitchFamily="34" charset="0"/>
                <a:ea typeface="Lato" charset="0"/>
                <a:cs typeface="Calibri" panose="020F0502020204030204" pitchFamily="34" charset="0"/>
              </a:rPr>
              <a:t> di </a:t>
            </a:r>
            <a:r>
              <a:rPr lang="en-US" sz="2000" b="1" dirty="0" err="1">
                <a:solidFill>
                  <a:schemeClr val="bg1"/>
                </a:solidFill>
                <a:latin typeface="Calibri" panose="020F0502020204030204" pitchFamily="34" charset="0"/>
                <a:ea typeface="Lato" charset="0"/>
                <a:cs typeface="Calibri" panose="020F0502020204030204" pitchFamily="34" charset="0"/>
              </a:rPr>
              <a:t>sistema</a:t>
            </a:r>
            <a:endParaRPr lang="en-US" sz="2000" b="1" dirty="0">
              <a:solidFill>
                <a:schemeClr val="bg1"/>
              </a:solidFill>
              <a:latin typeface="Calibri" panose="020F0502020204030204" pitchFamily="34" charset="0"/>
              <a:ea typeface="Lato" charset="0"/>
              <a:cs typeface="Calibri" panose="020F0502020204030204" pitchFamily="34" charset="0"/>
            </a:endParaRPr>
          </a:p>
          <a:p>
            <a:r>
              <a:rPr lang="en-US" sz="2000" dirty="0" err="1">
                <a:solidFill>
                  <a:schemeClr val="bg1"/>
                </a:solidFill>
                <a:latin typeface="Calibri" panose="020F0502020204030204" pitchFamily="34" charset="0"/>
                <a:ea typeface="Lato" charset="0"/>
                <a:cs typeface="Calibri" panose="020F0502020204030204" pitchFamily="34" charset="0"/>
              </a:rPr>
              <a:t>Aiutare</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gli</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studenti</a:t>
            </a:r>
            <a:r>
              <a:rPr lang="en-US" sz="2000" dirty="0">
                <a:solidFill>
                  <a:schemeClr val="bg1"/>
                </a:solidFill>
                <a:latin typeface="Calibri" panose="020F0502020204030204" pitchFamily="34" charset="0"/>
                <a:ea typeface="Lato" charset="0"/>
                <a:cs typeface="Calibri" panose="020F0502020204030204" pitchFamily="34" charset="0"/>
              </a:rPr>
              <a:t> a </a:t>
            </a:r>
            <a:r>
              <a:rPr lang="en-US" sz="2000" dirty="0" err="1">
                <a:solidFill>
                  <a:schemeClr val="bg1"/>
                </a:solidFill>
                <a:latin typeface="Calibri" panose="020F0502020204030204" pitchFamily="34" charset="0"/>
                <a:ea typeface="Lato" charset="0"/>
                <a:cs typeface="Calibri" panose="020F0502020204030204" pitchFamily="34" charset="0"/>
              </a:rPr>
              <a:t>capire</a:t>
            </a:r>
            <a:r>
              <a:rPr lang="en-US" sz="2000" dirty="0">
                <a:solidFill>
                  <a:schemeClr val="bg1"/>
                </a:solidFill>
                <a:latin typeface="Calibri" panose="020F0502020204030204" pitchFamily="34" charset="0"/>
                <a:ea typeface="Lato" charset="0"/>
                <a:cs typeface="Calibri" panose="020F0502020204030204" pitchFamily="34" charset="0"/>
              </a:rPr>
              <a:t> come </a:t>
            </a:r>
            <a:r>
              <a:rPr lang="en-US" sz="2000" dirty="0" err="1">
                <a:solidFill>
                  <a:schemeClr val="bg1"/>
                </a:solidFill>
                <a:latin typeface="Calibri" panose="020F0502020204030204" pitchFamily="34" charset="0"/>
                <a:ea typeface="Lato" charset="0"/>
                <a:cs typeface="Calibri" panose="020F0502020204030204" pitchFamily="34" charset="0"/>
              </a:rPr>
              <a:t>i</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sistemi</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ambientali</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sociali</a:t>
            </a:r>
            <a:r>
              <a:rPr lang="en-US" sz="2000" dirty="0">
                <a:solidFill>
                  <a:schemeClr val="bg1"/>
                </a:solidFill>
                <a:latin typeface="Calibri" panose="020F0502020204030204" pitchFamily="34" charset="0"/>
                <a:ea typeface="Lato" charset="0"/>
                <a:cs typeface="Calibri" panose="020F0502020204030204" pitchFamily="34" charset="0"/>
              </a:rPr>
              <a:t> ed economici </a:t>
            </a:r>
            <a:r>
              <a:rPr lang="en-US" sz="2000" dirty="0" err="1">
                <a:solidFill>
                  <a:schemeClr val="bg1"/>
                </a:solidFill>
                <a:latin typeface="Calibri" panose="020F0502020204030204" pitchFamily="34" charset="0"/>
                <a:ea typeface="Lato" charset="0"/>
                <a:cs typeface="Calibri" panose="020F0502020204030204" pitchFamily="34" charset="0"/>
              </a:rPr>
              <a:t>siano</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collegati</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tra</a:t>
            </a:r>
            <a:r>
              <a:rPr lang="en-US" sz="2000" dirty="0">
                <a:solidFill>
                  <a:schemeClr val="bg1"/>
                </a:solidFill>
                <a:latin typeface="Calibri" panose="020F0502020204030204" pitchFamily="34" charset="0"/>
                <a:ea typeface="Lato" charset="0"/>
                <a:cs typeface="Calibri" panose="020F0502020204030204" pitchFamily="34" charset="0"/>
              </a:rPr>
              <a:t> loro.</a:t>
            </a:r>
          </a:p>
          <a:p>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7EE9511C-9D30-2815-B436-E76E17A27E65}"/>
              </a:ext>
            </a:extLst>
          </p:cNvPr>
          <p:cNvSpPr/>
          <p:nvPr/>
        </p:nvSpPr>
        <p:spPr>
          <a:xfrm>
            <a:off x="8263155" y="3047780"/>
            <a:ext cx="2604960" cy="2554545"/>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Coltivare il pensiero critico, la risoluzione dei problemi, la creazione di innovazioni, che sono essenziali per facilitare le imprese, le politiche e gli stili di vita alimentari sostenibili.</a:t>
            </a:r>
          </a:p>
        </p:txBody>
      </p:sp>
      <p:grpSp>
        <p:nvGrpSpPr>
          <p:cNvPr id="3" name="Graphic 4">
            <a:extLst>
              <a:ext uri="{FF2B5EF4-FFF2-40B4-BE49-F238E27FC236}">
                <a16:creationId xmlns:a16="http://schemas.microsoft.com/office/drawing/2014/main" id="{54413E9B-1738-701A-56F0-3FBD338AD2D7}"/>
              </a:ext>
            </a:extLst>
          </p:cNvPr>
          <p:cNvGrpSpPr/>
          <p:nvPr/>
        </p:nvGrpSpPr>
        <p:grpSpPr>
          <a:xfrm rot="19582332">
            <a:off x="10405345" y="2379296"/>
            <a:ext cx="388032" cy="777230"/>
            <a:chOff x="9129274" y="2719113"/>
            <a:chExt cx="717139" cy="1386497"/>
          </a:xfrm>
          <a:solidFill>
            <a:srgbClr val="09465E"/>
          </a:solidFill>
        </p:grpSpPr>
        <p:grpSp>
          <p:nvGrpSpPr>
            <p:cNvPr id="28" name="Graphic 4">
              <a:extLst>
                <a:ext uri="{FF2B5EF4-FFF2-40B4-BE49-F238E27FC236}">
                  <a16:creationId xmlns:a16="http://schemas.microsoft.com/office/drawing/2014/main" id="{A710D2E0-4820-1BDE-7358-801D69401171}"/>
                </a:ext>
              </a:extLst>
            </p:cNvPr>
            <p:cNvGrpSpPr/>
            <p:nvPr/>
          </p:nvGrpSpPr>
          <p:grpSpPr>
            <a:xfrm>
              <a:off x="9159507" y="2719113"/>
              <a:ext cx="446280" cy="440141"/>
              <a:chOff x="9159507" y="2719113"/>
              <a:chExt cx="446280" cy="440141"/>
            </a:xfrm>
            <a:grpFill/>
          </p:grpSpPr>
          <p:sp>
            <p:nvSpPr>
              <p:cNvPr id="37" name="Freeform 57">
                <a:extLst>
                  <a:ext uri="{FF2B5EF4-FFF2-40B4-BE49-F238E27FC236}">
                    <a16:creationId xmlns:a16="http://schemas.microsoft.com/office/drawing/2014/main" id="{B3658FB5-EEBA-53B7-5696-396F8B3D501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8" name="Freeform 58">
                <a:extLst>
                  <a:ext uri="{FF2B5EF4-FFF2-40B4-BE49-F238E27FC236}">
                    <a16:creationId xmlns:a16="http://schemas.microsoft.com/office/drawing/2014/main" id="{63526361-651B-C0E7-FA83-821F056AB2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8EE96C95-AEE2-4B67-165F-6878619FAD21}"/>
                </a:ext>
              </a:extLst>
            </p:cNvPr>
            <p:cNvGrpSpPr/>
            <p:nvPr/>
          </p:nvGrpSpPr>
          <p:grpSpPr>
            <a:xfrm>
              <a:off x="9129274" y="2893887"/>
              <a:ext cx="717139" cy="1211724"/>
              <a:chOff x="9129274" y="2893887"/>
              <a:chExt cx="717139" cy="1211724"/>
            </a:xfrm>
            <a:grpFill/>
          </p:grpSpPr>
          <p:sp>
            <p:nvSpPr>
              <p:cNvPr id="30" name="Freeform 50">
                <a:extLst>
                  <a:ext uri="{FF2B5EF4-FFF2-40B4-BE49-F238E27FC236}">
                    <a16:creationId xmlns:a16="http://schemas.microsoft.com/office/drawing/2014/main" id="{7BA4C5F9-6E93-F808-853F-AA3F9D7E8E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1" name="Freeform 51">
                <a:extLst>
                  <a:ext uri="{FF2B5EF4-FFF2-40B4-BE49-F238E27FC236}">
                    <a16:creationId xmlns:a16="http://schemas.microsoft.com/office/drawing/2014/main" id="{A9D53E52-2FF5-A802-DB35-B2DDC470C52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2" name="Freeform 52">
                <a:extLst>
                  <a:ext uri="{FF2B5EF4-FFF2-40B4-BE49-F238E27FC236}">
                    <a16:creationId xmlns:a16="http://schemas.microsoft.com/office/drawing/2014/main" id="{5105A0EF-591B-8249-1044-A35CBD2A68F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3" name="Freeform 53">
                <a:extLst>
                  <a:ext uri="{FF2B5EF4-FFF2-40B4-BE49-F238E27FC236}">
                    <a16:creationId xmlns:a16="http://schemas.microsoft.com/office/drawing/2014/main" id="{DDB16F7E-7CA3-E232-7FA4-C4F43F41B8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4" name="Freeform 54">
                <a:extLst>
                  <a:ext uri="{FF2B5EF4-FFF2-40B4-BE49-F238E27FC236}">
                    <a16:creationId xmlns:a16="http://schemas.microsoft.com/office/drawing/2014/main" id="{247934EB-C414-C17D-7CB5-45DD05EFDA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5" name="Freeform 55">
                <a:extLst>
                  <a:ext uri="{FF2B5EF4-FFF2-40B4-BE49-F238E27FC236}">
                    <a16:creationId xmlns:a16="http://schemas.microsoft.com/office/drawing/2014/main" id="{5CEA87BF-8873-CB08-6FF1-B1D8A4D580B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6" name="Freeform 56">
                <a:extLst>
                  <a:ext uri="{FF2B5EF4-FFF2-40B4-BE49-F238E27FC236}">
                    <a16:creationId xmlns:a16="http://schemas.microsoft.com/office/drawing/2014/main" id="{A60F4746-AB1E-D4BE-42CA-7D6F6FE42DE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63" name="Graphic 4">
            <a:extLst>
              <a:ext uri="{FF2B5EF4-FFF2-40B4-BE49-F238E27FC236}">
                <a16:creationId xmlns:a16="http://schemas.microsoft.com/office/drawing/2014/main" id="{66480E6E-F5FD-8195-B676-A8A33646E577}"/>
              </a:ext>
            </a:extLst>
          </p:cNvPr>
          <p:cNvGrpSpPr/>
          <p:nvPr/>
        </p:nvGrpSpPr>
        <p:grpSpPr>
          <a:xfrm rot="19582332">
            <a:off x="3305113" y="2550717"/>
            <a:ext cx="388032" cy="765760"/>
            <a:chOff x="9129274" y="2719113"/>
            <a:chExt cx="717139" cy="1386497"/>
          </a:xfrm>
          <a:solidFill>
            <a:srgbClr val="09465E"/>
          </a:solidFill>
        </p:grpSpPr>
        <p:grpSp>
          <p:nvGrpSpPr>
            <p:cNvPr id="64" name="Graphic 4">
              <a:extLst>
                <a:ext uri="{FF2B5EF4-FFF2-40B4-BE49-F238E27FC236}">
                  <a16:creationId xmlns:a16="http://schemas.microsoft.com/office/drawing/2014/main" id="{63135F5C-7C3B-E044-412C-080AE9CD01EC}"/>
                </a:ext>
              </a:extLst>
            </p:cNvPr>
            <p:cNvGrpSpPr/>
            <p:nvPr/>
          </p:nvGrpSpPr>
          <p:grpSpPr>
            <a:xfrm>
              <a:off x="9159507" y="2719113"/>
              <a:ext cx="446280" cy="440141"/>
              <a:chOff x="9159507" y="2719113"/>
              <a:chExt cx="446280" cy="440141"/>
            </a:xfrm>
            <a:grpFill/>
          </p:grpSpPr>
          <p:sp>
            <p:nvSpPr>
              <p:cNvPr id="73" name="Freeform 57">
                <a:extLst>
                  <a:ext uri="{FF2B5EF4-FFF2-40B4-BE49-F238E27FC236}">
                    <a16:creationId xmlns:a16="http://schemas.microsoft.com/office/drawing/2014/main" id="{A43E6519-E801-52A0-2B1C-6B3D9FADD92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74" name="Freeform 58">
                <a:extLst>
                  <a:ext uri="{FF2B5EF4-FFF2-40B4-BE49-F238E27FC236}">
                    <a16:creationId xmlns:a16="http://schemas.microsoft.com/office/drawing/2014/main" id="{A7FDA6B8-DCA3-4B34-F500-08B186DC85E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5" name="Graphic 4">
              <a:extLst>
                <a:ext uri="{FF2B5EF4-FFF2-40B4-BE49-F238E27FC236}">
                  <a16:creationId xmlns:a16="http://schemas.microsoft.com/office/drawing/2014/main" id="{E274FDC3-1EEE-BBE3-1834-4300E01CE1B5}"/>
                </a:ext>
              </a:extLst>
            </p:cNvPr>
            <p:cNvGrpSpPr/>
            <p:nvPr/>
          </p:nvGrpSpPr>
          <p:grpSpPr>
            <a:xfrm>
              <a:off x="9129274" y="2893887"/>
              <a:ext cx="717139" cy="1211724"/>
              <a:chOff x="9129274" y="2893887"/>
              <a:chExt cx="717139" cy="1211724"/>
            </a:xfrm>
            <a:grpFill/>
          </p:grpSpPr>
          <p:sp>
            <p:nvSpPr>
              <p:cNvPr id="66" name="Freeform 50">
                <a:extLst>
                  <a:ext uri="{FF2B5EF4-FFF2-40B4-BE49-F238E27FC236}">
                    <a16:creationId xmlns:a16="http://schemas.microsoft.com/office/drawing/2014/main" id="{4DDEF949-C403-4698-9F05-12700320DBC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67" name="Freeform 51">
                <a:extLst>
                  <a:ext uri="{FF2B5EF4-FFF2-40B4-BE49-F238E27FC236}">
                    <a16:creationId xmlns:a16="http://schemas.microsoft.com/office/drawing/2014/main" id="{691B6417-EA6C-F26F-194F-521DFF802DD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68" name="Freeform 52">
                <a:extLst>
                  <a:ext uri="{FF2B5EF4-FFF2-40B4-BE49-F238E27FC236}">
                    <a16:creationId xmlns:a16="http://schemas.microsoft.com/office/drawing/2014/main" id="{E1E20D4E-F604-6296-B092-7B93CE821FD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69" name="Freeform 53">
                <a:extLst>
                  <a:ext uri="{FF2B5EF4-FFF2-40B4-BE49-F238E27FC236}">
                    <a16:creationId xmlns:a16="http://schemas.microsoft.com/office/drawing/2014/main" id="{5A3D41F7-9321-E0E7-5CD3-C7E35A5009B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0" name="Freeform 54">
                <a:extLst>
                  <a:ext uri="{FF2B5EF4-FFF2-40B4-BE49-F238E27FC236}">
                    <a16:creationId xmlns:a16="http://schemas.microsoft.com/office/drawing/2014/main" id="{731026EC-7763-6239-3750-31BEB3B697B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1" name="Freeform 55">
                <a:extLst>
                  <a:ext uri="{FF2B5EF4-FFF2-40B4-BE49-F238E27FC236}">
                    <a16:creationId xmlns:a16="http://schemas.microsoft.com/office/drawing/2014/main" id="{CF50FB55-E026-5828-E8A3-BB8AFD648A5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2" name="Freeform 56">
                <a:extLst>
                  <a:ext uri="{FF2B5EF4-FFF2-40B4-BE49-F238E27FC236}">
                    <a16:creationId xmlns:a16="http://schemas.microsoft.com/office/drawing/2014/main" id="{B1C58FBA-BAE3-845C-F6EC-157435387CA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7" name="Graphic 4">
            <a:extLst>
              <a:ext uri="{FF2B5EF4-FFF2-40B4-BE49-F238E27FC236}">
                <a16:creationId xmlns:a16="http://schemas.microsoft.com/office/drawing/2014/main" id="{BF6390A6-BADC-F31D-8A8A-27872C924B21}"/>
              </a:ext>
            </a:extLst>
          </p:cNvPr>
          <p:cNvGrpSpPr/>
          <p:nvPr/>
        </p:nvGrpSpPr>
        <p:grpSpPr>
          <a:xfrm rot="19582332">
            <a:off x="6895300" y="2480867"/>
            <a:ext cx="388032" cy="787174"/>
            <a:chOff x="9129274" y="2719113"/>
            <a:chExt cx="717139" cy="1386497"/>
          </a:xfrm>
          <a:solidFill>
            <a:srgbClr val="09465E"/>
          </a:solidFill>
        </p:grpSpPr>
        <p:grpSp>
          <p:nvGrpSpPr>
            <p:cNvPr id="88" name="Graphic 4">
              <a:extLst>
                <a:ext uri="{FF2B5EF4-FFF2-40B4-BE49-F238E27FC236}">
                  <a16:creationId xmlns:a16="http://schemas.microsoft.com/office/drawing/2014/main" id="{E023DAA2-7BC2-D806-BB72-7CAE36AF879C}"/>
                </a:ext>
              </a:extLst>
            </p:cNvPr>
            <p:cNvGrpSpPr/>
            <p:nvPr/>
          </p:nvGrpSpPr>
          <p:grpSpPr>
            <a:xfrm>
              <a:off x="9159507" y="2719113"/>
              <a:ext cx="446280" cy="440141"/>
              <a:chOff x="9159507" y="2719113"/>
              <a:chExt cx="446280" cy="440141"/>
            </a:xfrm>
            <a:grpFill/>
          </p:grpSpPr>
          <p:sp>
            <p:nvSpPr>
              <p:cNvPr id="97" name="Freeform 57">
                <a:extLst>
                  <a:ext uri="{FF2B5EF4-FFF2-40B4-BE49-F238E27FC236}">
                    <a16:creationId xmlns:a16="http://schemas.microsoft.com/office/drawing/2014/main" id="{CF12EEAC-1557-1849-C40C-3C5D5289E82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8" name="Freeform 58">
                <a:extLst>
                  <a:ext uri="{FF2B5EF4-FFF2-40B4-BE49-F238E27FC236}">
                    <a16:creationId xmlns:a16="http://schemas.microsoft.com/office/drawing/2014/main" id="{98FF2FF1-5B01-1F32-5150-28B8798F8A7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9" name="Graphic 4">
              <a:extLst>
                <a:ext uri="{FF2B5EF4-FFF2-40B4-BE49-F238E27FC236}">
                  <a16:creationId xmlns:a16="http://schemas.microsoft.com/office/drawing/2014/main" id="{F0B5A78B-FB9C-E144-9BD1-B841C82A1929}"/>
                </a:ext>
              </a:extLst>
            </p:cNvPr>
            <p:cNvGrpSpPr/>
            <p:nvPr/>
          </p:nvGrpSpPr>
          <p:grpSpPr>
            <a:xfrm>
              <a:off x="9129274" y="2893887"/>
              <a:ext cx="717139" cy="1211724"/>
              <a:chOff x="9129274" y="2893887"/>
              <a:chExt cx="717139" cy="1211724"/>
            </a:xfrm>
            <a:grpFill/>
          </p:grpSpPr>
          <p:sp>
            <p:nvSpPr>
              <p:cNvPr id="90" name="Freeform 50">
                <a:extLst>
                  <a:ext uri="{FF2B5EF4-FFF2-40B4-BE49-F238E27FC236}">
                    <a16:creationId xmlns:a16="http://schemas.microsoft.com/office/drawing/2014/main" id="{0722343F-50C6-C6AE-F458-6A7D838F069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1" name="Freeform 51">
                <a:extLst>
                  <a:ext uri="{FF2B5EF4-FFF2-40B4-BE49-F238E27FC236}">
                    <a16:creationId xmlns:a16="http://schemas.microsoft.com/office/drawing/2014/main" id="{A482F997-7BDA-EAA0-EB9E-528F3DF2FA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2" name="Freeform 52">
                <a:extLst>
                  <a:ext uri="{FF2B5EF4-FFF2-40B4-BE49-F238E27FC236}">
                    <a16:creationId xmlns:a16="http://schemas.microsoft.com/office/drawing/2014/main" id="{8315FC5E-64DF-1338-0B74-0F1A5FDFD75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93" name="Freeform 53">
                <a:extLst>
                  <a:ext uri="{FF2B5EF4-FFF2-40B4-BE49-F238E27FC236}">
                    <a16:creationId xmlns:a16="http://schemas.microsoft.com/office/drawing/2014/main" id="{27F02434-EEEE-7BD0-281B-0EDCF1C2D3E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94" name="Freeform 54">
                <a:extLst>
                  <a:ext uri="{FF2B5EF4-FFF2-40B4-BE49-F238E27FC236}">
                    <a16:creationId xmlns:a16="http://schemas.microsoft.com/office/drawing/2014/main" id="{CF41C571-D72A-39C5-2667-30501C32394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5" name="Freeform 55">
                <a:extLst>
                  <a:ext uri="{FF2B5EF4-FFF2-40B4-BE49-F238E27FC236}">
                    <a16:creationId xmlns:a16="http://schemas.microsoft.com/office/drawing/2014/main" id="{D106F88A-561D-93C2-618F-B93105418F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6" name="Freeform 56">
                <a:extLst>
                  <a:ext uri="{FF2B5EF4-FFF2-40B4-BE49-F238E27FC236}">
                    <a16:creationId xmlns:a16="http://schemas.microsoft.com/office/drawing/2014/main" id="{85BE3B56-C272-5D10-2894-FC862D386BE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453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754137" y="412987"/>
            <a:ext cx="10542549" cy="803654"/>
          </a:xfrm>
        </p:spPr>
        <p:txBody>
          <a:bodyPr/>
          <a:lstStyle/>
          <a:p>
            <a:r>
              <a:rPr lang="en-IE">
                <a:ea typeface="+mn-lt"/>
                <a:cs typeface="+mn-lt"/>
              </a:rPr>
              <a:t>Introduzione alla formazione e alla sensibilizzazione nel mondo degli affari</a:t>
            </a:r>
          </a:p>
          <a:p>
            <a:r>
              <a:rPr lang="en-US" sz="2000" b="0"/>
              <a:t>L'educazione e la sensibilizzazione al business alimentare sostenibile aumentano:</a:t>
            </a:r>
          </a:p>
          <a:p>
            <a:endParaRPr lang="en-IE"/>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608368" y="2350687"/>
            <a:ext cx="3170541" cy="3709644"/>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716802" y="1942878"/>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910474" y="2029787"/>
            <a:ext cx="2812769" cy="1774920"/>
          </a:xfrm>
          <a:prstGeom prst="rect">
            <a:avLst/>
          </a:prstGeom>
          <a:noFill/>
        </p:spPr>
        <p:txBody>
          <a:bodyPr wrap="square" rtlCol="0">
            <a:spAutoFit/>
          </a:bodyPr>
          <a:lstStyle/>
          <a:p>
            <a:r>
              <a:rPr lang="en-US" b="1">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Resilienza economica</a:t>
            </a:r>
            <a:endParaRPr lang="en-US" b="1">
              <a:solidFill>
                <a:schemeClr val="bg1"/>
              </a:solidFill>
              <a:latin typeface="Calibri" panose="020F0502020204030204" pitchFamily="34" charset="0"/>
              <a:ea typeface="Lato" charset="0"/>
              <a:cs typeface="Calibri" panose="020F0502020204030204" pitchFamily="34" charset="0"/>
            </a:endParaRPr>
          </a:p>
          <a:p>
            <a:endParaRPr lang="en-US" b="1">
              <a:solidFill>
                <a:schemeClr val="bg1"/>
              </a:solidFill>
              <a:latin typeface="Calibri" panose="020F0502020204030204" pitchFamily="34" charset="0"/>
              <a:ea typeface="Lato" charset="0"/>
              <a:cs typeface="Calibri" panose="020F0502020204030204" pitchFamily="34" charset="0"/>
            </a:endParaRPr>
          </a:p>
          <a:p>
            <a:endParaRPr lang="en-US" b="1">
              <a:solidFill>
                <a:schemeClr val="bg1"/>
              </a:solidFill>
              <a:latin typeface="Calibri" panose="020F0502020204030204" pitchFamily="34" charset="0"/>
              <a:ea typeface="Lato" charset="0"/>
              <a:cs typeface="Calibri" panose="020F0502020204030204" pitchFamily="34" charset="0"/>
            </a:endParaRPr>
          </a:p>
          <a:p>
            <a:endParaRPr lang="en-US" b="1">
              <a:solidFill>
                <a:schemeClr val="bg1"/>
              </a:solidFill>
              <a:latin typeface="Calibri" panose="020F0502020204030204" pitchFamily="34" charset="0"/>
              <a:ea typeface="Lato" charset="0"/>
              <a:cs typeface="Calibri" panose="020F0502020204030204" pitchFamily="34" charset="0"/>
            </a:endParaRPr>
          </a:p>
          <a:p>
            <a:endParaRPr lang="en-US" b="1">
              <a:solidFill>
                <a:schemeClr val="bg1"/>
              </a:solidFill>
              <a:latin typeface="Calibri" panose="020F0502020204030204" pitchFamily="34" charset="0"/>
              <a:ea typeface="Lato" charset="0"/>
              <a:cs typeface="Calibri" panose="020F0502020204030204" pitchFamily="34" charset="0"/>
            </a:endParaRPr>
          </a:p>
          <a:p>
            <a:endParaRPr lang="en-US" b="1">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5012813" y="2679673"/>
            <a:ext cx="2604960" cy="2246769"/>
          </a:xfrm>
          <a:prstGeom prst="rect">
            <a:avLst/>
          </a:prstGeom>
        </p:spPr>
        <p:txBody>
          <a:bodyPr wrap="square">
            <a:spAutoFit/>
          </a:bodyPr>
          <a:lstStyle/>
          <a:p>
            <a:pPr marL="0" indent="0">
              <a:lnSpc>
                <a:spcPct val="100000"/>
              </a:lnSpc>
            </a:pPr>
            <a:r>
              <a:rPr lang="en-US" sz="2000">
                <a:solidFill>
                  <a:schemeClr val="bg1"/>
                </a:solidFill>
                <a:latin typeface="Calibri" panose="020F0502020204030204" pitchFamily="34" charset="0"/>
                <a:ea typeface="Lato" charset="0"/>
                <a:cs typeface="Calibri" panose="020F0502020204030204" pitchFamily="34" charset="0"/>
              </a:rPr>
              <a:t>Incoraggiare un consumo e una produzione responsabili, garantendo una stabilità economica a lungo termine senza esaurire le risorse.</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1063266" y="2350686"/>
            <a:ext cx="3170539" cy="3709645"/>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1171701" y="1942877"/>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447690" y="2019879"/>
            <a:ext cx="2388969" cy="369332"/>
          </a:xfrm>
          <a:prstGeom prst="rect">
            <a:avLst/>
          </a:prstGeom>
          <a:noFill/>
        </p:spPr>
        <p:txBody>
          <a:bodyPr wrap="square" rtlCol="0">
            <a:spAutoFit/>
          </a:bodyPr>
          <a:lstStyle/>
          <a:p>
            <a:r>
              <a:rPr lang="en-US" b="1" dirty="0" err="1">
                <a:solidFill>
                  <a:srgbClr val="87A66E"/>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Responsabilità</a:t>
            </a:r>
            <a:r>
              <a:rPr lang="en-US" b="1" dirty="0">
                <a:solidFill>
                  <a:schemeClr val="bg2"/>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sociale </a:t>
            </a:r>
            <a:endParaRPr lang="en-US" b="1" dirty="0">
              <a:solidFill>
                <a:schemeClr val="bg2"/>
              </a:solidFill>
              <a:latin typeface="Calibri" panose="020F0502020204030204" pitchFamily="34" charset="0"/>
              <a:ea typeface="Lato" charset="0"/>
              <a:cs typeface="Calibri" panose="020F0502020204030204" pitchFamily="34" charset="0"/>
            </a:endParaRPr>
          </a:p>
        </p:txBody>
      </p:sp>
      <p:sp>
        <p:nvSpPr>
          <p:cNvPr id="23" name="Rectángulo 602">
            <a:extLst>
              <a:ext uri="{FF2B5EF4-FFF2-40B4-BE49-F238E27FC236}">
                <a16:creationId xmlns:a16="http://schemas.microsoft.com/office/drawing/2014/main" id="{8B87646D-852F-A567-B99C-49EB4BFFCD8E}"/>
              </a:ext>
            </a:extLst>
          </p:cNvPr>
          <p:cNvSpPr/>
          <p:nvPr/>
        </p:nvSpPr>
        <p:spPr>
          <a:xfrm>
            <a:off x="1404850" y="3072521"/>
            <a:ext cx="2409312" cy="2554545"/>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Promuovere l'equità, la diversità e l'inclusione evidenziando le disuguaglianze globali e la necessità di comunità sostenibili.</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053045" y="2352625"/>
            <a:ext cx="2985284" cy="370770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153472" y="1975623"/>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261906" y="2050381"/>
            <a:ext cx="3050559" cy="369332"/>
          </a:xfrm>
          <a:prstGeom prst="rect">
            <a:avLst/>
          </a:prstGeom>
          <a:noFill/>
        </p:spPr>
        <p:txBody>
          <a:bodyPr wrap="square" rtlCol="0">
            <a:spAutoFit/>
          </a:bodyPr>
          <a:lstStyle/>
          <a:p>
            <a:r>
              <a:rPr lang="en-US" b="1">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Potenziamento personale</a:t>
            </a:r>
            <a:endParaRPr lang="en-US" b="1">
              <a:solidFill>
                <a:schemeClr val="bg1"/>
              </a:solidFill>
              <a:latin typeface="Calibri" panose="020F0502020204030204" pitchFamily="34" charset="0"/>
              <a:ea typeface="Lato" charset="0"/>
              <a:cs typeface="Calibri" panose="020F0502020204030204" pitchFamily="34" charset="0"/>
            </a:endParaRPr>
          </a:p>
        </p:txBody>
      </p:sp>
      <p:sp>
        <p:nvSpPr>
          <p:cNvPr id="27" name="Rectángulo 602">
            <a:extLst>
              <a:ext uri="{FF2B5EF4-FFF2-40B4-BE49-F238E27FC236}">
                <a16:creationId xmlns:a16="http://schemas.microsoft.com/office/drawing/2014/main" id="{F2718D33-2BDB-385A-B432-9B81A4781EBF}"/>
              </a:ext>
            </a:extLst>
          </p:cNvPr>
          <p:cNvSpPr/>
          <p:nvPr/>
        </p:nvSpPr>
        <p:spPr>
          <a:xfrm>
            <a:off x="8213553" y="3225430"/>
            <a:ext cx="2740510" cy="2246769"/>
          </a:xfrm>
          <a:prstGeom prst="rect">
            <a:avLst/>
          </a:prstGeom>
        </p:spPr>
        <p:txBody>
          <a:bodyPr wrap="square">
            <a:spAutoFit/>
          </a:bodyPr>
          <a:lstStyle/>
          <a:p>
            <a:pPr marL="0" indent="0">
              <a:lnSpc>
                <a:spcPct val="100000"/>
              </a:lnSpc>
            </a:pPr>
            <a:r>
              <a:rPr lang="en-US" sz="2000">
                <a:solidFill>
                  <a:schemeClr val="bg1"/>
                </a:solidFill>
                <a:latin typeface="Calibri" panose="020F0502020204030204" pitchFamily="34" charset="0"/>
                <a:ea typeface="Lato" charset="0"/>
                <a:cs typeface="Calibri" panose="020F0502020204030204" pitchFamily="34" charset="0"/>
              </a:rPr>
              <a:t>Diventare artefici del cambiamento adottando abitudini più ecologiche o influenzando le politiche sostenibili sul lavoro e nelle loro comunità.</a:t>
            </a:r>
          </a:p>
        </p:txBody>
      </p:sp>
      <p:grpSp>
        <p:nvGrpSpPr>
          <p:cNvPr id="39" name="Graphic 4">
            <a:extLst>
              <a:ext uri="{FF2B5EF4-FFF2-40B4-BE49-F238E27FC236}">
                <a16:creationId xmlns:a16="http://schemas.microsoft.com/office/drawing/2014/main" id="{14784810-DF35-D5DD-A253-9AF3795ECB0D}"/>
              </a:ext>
            </a:extLst>
          </p:cNvPr>
          <p:cNvGrpSpPr/>
          <p:nvPr/>
        </p:nvGrpSpPr>
        <p:grpSpPr>
          <a:xfrm rot="19582332">
            <a:off x="10213986" y="2630853"/>
            <a:ext cx="388032" cy="596029"/>
            <a:chOff x="9129274" y="2719113"/>
            <a:chExt cx="717139" cy="1386497"/>
          </a:xfrm>
          <a:solidFill>
            <a:srgbClr val="09465E"/>
          </a:solidFill>
        </p:grpSpPr>
        <p:grpSp>
          <p:nvGrpSpPr>
            <p:cNvPr id="40" name="Graphic 4">
              <a:extLst>
                <a:ext uri="{FF2B5EF4-FFF2-40B4-BE49-F238E27FC236}">
                  <a16:creationId xmlns:a16="http://schemas.microsoft.com/office/drawing/2014/main" id="{ABD4F809-234E-7BC0-3FFA-877984B95E63}"/>
                </a:ext>
              </a:extLst>
            </p:cNvPr>
            <p:cNvGrpSpPr/>
            <p:nvPr/>
          </p:nvGrpSpPr>
          <p:grpSpPr>
            <a:xfrm>
              <a:off x="9159507" y="2719113"/>
              <a:ext cx="446280" cy="440141"/>
              <a:chOff x="9159507" y="2719113"/>
              <a:chExt cx="446280" cy="440141"/>
            </a:xfrm>
            <a:grpFill/>
          </p:grpSpPr>
          <p:sp>
            <p:nvSpPr>
              <p:cNvPr id="49" name="Freeform 57">
                <a:extLst>
                  <a:ext uri="{FF2B5EF4-FFF2-40B4-BE49-F238E27FC236}">
                    <a16:creationId xmlns:a16="http://schemas.microsoft.com/office/drawing/2014/main" id="{FEE4F4C0-E10D-B1B5-1C3F-A78342D4F7F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0" name="Freeform 58">
                <a:extLst>
                  <a:ext uri="{FF2B5EF4-FFF2-40B4-BE49-F238E27FC236}">
                    <a16:creationId xmlns:a16="http://schemas.microsoft.com/office/drawing/2014/main" id="{20E7055F-2D07-BF3B-35E0-D58F4C072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1" name="Graphic 4">
              <a:extLst>
                <a:ext uri="{FF2B5EF4-FFF2-40B4-BE49-F238E27FC236}">
                  <a16:creationId xmlns:a16="http://schemas.microsoft.com/office/drawing/2014/main" id="{FA370E1F-6701-9978-9223-43E788030D49}"/>
                </a:ext>
              </a:extLst>
            </p:cNvPr>
            <p:cNvGrpSpPr/>
            <p:nvPr/>
          </p:nvGrpSpPr>
          <p:grpSpPr>
            <a:xfrm>
              <a:off x="9129274" y="2893887"/>
              <a:ext cx="717139" cy="1211724"/>
              <a:chOff x="9129274" y="2893887"/>
              <a:chExt cx="717139" cy="1211724"/>
            </a:xfrm>
            <a:grpFill/>
          </p:grpSpPr>
          <p:sp>
            <p:nvSpPr>
              <p:cNvPr id="42" name="Freeform 50">
                <a:extLst>
                  <a:ext uri="{FF2B5EF4-FFF2-40B4-BE49-F238E27FC236}">
                    <a16:creationId xmlns:a16="http://schemas.microsoft.com/office/drawing/2014/main" id="{BF06D6CE-7A08-0264-3533-87912C7AC7F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3" name="Freeform 51">
                <a:extLst>
                  <a:ext uri="{FF2B5EF4-FFF2-40B4-BE49-F238E27FC236}">
                    <a16:creationId xmlns:a16="http://schemas.microsoft.com/office/drawing/2014/main" id="{E682E13C-EDD3-C67E-E3E4-9C35C44D6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4" name="Freeform 52">
                <a:extLst>
                  <a:ext uri="{FF2B5EF4-FFF2-40B4-BE49-F238E27FC236}">
                    <a16:creationId xmlns:a16="http://schemas.microsoft.com/office/drawing/2014/main" id="{C9E4F4E7-4E34-D0A9-EE5C-E51DA7E2C98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5" name="Freeform 53">
                <a:extLst>
                  <a:ext uri="{FF2B5EF4-FFF2-40B4-BE49-F238E27FC236}">
                    <a16:creationId xmlns:a16="http://schemas.microsoft.com/office/drawing/2014/main" id="{5C825EC3-CA8F-32FE-DC0F-28BCC6F7CF8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6" name="Freeform 54">
                <a:extLst>
                  <a:ext uri="{FF2B5EF4-FFF2-40B4-BE49-F238E27FC236}">
                    <a16:creationId xmlns:a16="http://schemas.microsoft.com/office/drawing/2014/main" id="{7A9919EB-DD1D-C90A-0ABA-29C5AE0618B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7" name="Freeform 55">
                <a:extLst>
                  <a:ext uri="{FF2B5EF4-FFF2-40B4-BE49-F238E27FC236}">
                    <a16:creationId xmlns:a16="http://schemas.microsoft.com/office/drawing/2014/main" id="{6ED5AA84-9BEC-9048-E340-ADA69F0C0B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8" name="Freeform 56">
                <a:extLst>
                  <a:ext uri="{FF2B5EF4-FFF2-40B4-BE49-F238E27FC236}">
                    <a16:creationId xmlns:a16="http://schemas.microsoft.com/office/drawing/2014/main" id="{EF8569D3-9B7E-0369-346E-B7C4B5F839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51" name="Graphic 4">
            <a:extLst>
              <a:ext uri="{FF2B5EF4-FFF2-40B4-BE49-F238E27FC236}">
                <a16:creationId xmlns:a16="http://schemas.microsoft.com/office/drawing/2014/main" id="{99968626-5CE0-FBD8-4BDB-682616B6BA2B}"/>
              </a:ext>
            </a:extLst>
          </p:cNvPr>
          <p:cNvGrpSpPr/>
          <p:nvPr/>
        </p:nvGrpSpPr>
        <p:grpSpPr>
          <a:xfrm rot="19582332">
            <a:off x="3451534" y="2629261"/>
            <a:ext cx="388032" cy="596029"/>
            <a:chOff x="9129274" y="2719113"/>
            <a:chExt cx="717139" cy="1386497"/>
          </a:xfrm>
          <a:solidFill>
            <a:srgbClr val="09465E"/>
          </a:solidFill>
        </p:grpSpPr>
        <p:grpSp>
          <p:nvGrpSpPr>
            <p:cNvPr id="52" name="Graphic 4">
              <a:extLst>
                <a:ext uri="{FF2B5EF4-FFF2-40B4-BE49-F238E27FC236}">
                  <a16:creationId xmlns:a16="http://schemas.microsoft.com/office/drawing/2014/main" id="{85E4C0CF-947C-0319-37E0-DD0C56B81EA9}"/>
                </a:ext>
              </a:extLst>
            </p:cNvPr>
            <p:cNvGrpSpPr/>
            <p:nvPr/>
          </p:nvGrpSpPr>
          <p:grpSpPr>
            <a:xfrm>
              <a:off x="9159507" y="2719113"/>
              <a:ext cx="446280" cy="440141"/>
              <a:chOff x="9159507" y="2719113"/>
              <a:chExt cx="446280" cy="440141"/>
            </a:xfrm>
            <a:grpFill/>
          </p:grpSpPr>
          <p:sp>
            <p:nvSpPr>
              <p:cNvPr id="61" name="Freeform 57">
                <a:extLst>
                  <a:ext uri="{FF2B5EF4-FFF2-40B4-BE49-F238E27FC236}">
                    <a16:creationId xmlns:a16="http://schemas.microsoft.com/office/drawing/2014/main" id="{10D81AAC-7907-33FC-2D1F-45FD1C4B12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62" name="Freeform 58">
                <a:extLst>
                  <a:ext uri="{FF2B5EF4-FFF2-40B4-BE49-F238E27FC236}">
                    <a16:creationId xmlns:a16="http://schemas.microsoft.com/office/drawing/2014/main" id="{005F9363-9F00-2C4E-57D0-F00D874CF4F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E4280158-CBC4-61C1-755E-59347234C257}"/>
                </a:ext>
              </a:extLst>
            </p:cNvPr>
            <p:cNvGrpSpPr/>
            <p:nvPr/>
          </p:nvGrpSpPr>
          <p:grpSpPr>
            <a:xfrm>
              <a:off x="9129274" y="2893887"/>
              <a:ext cx="717139" cy="1211724"/>
              <a:chOff x="9129274" y="2893887"/>
              <a:chExt cx="717139" cy="1211724"/>
            </a:xfrm>
            <a:grpFill/>
          </p:grpSpPr>
          <p:sp>
            <p:nvSpPr>
              <p:cNvPr id="54" name="Freeform 50">
                <a:extLst>
                  <a:ext uri="{FF2B5EF4-FFF2-40B4-BE49-F238E27FC236}">
                    <a16:creationId xmlns:a16="http://schemas.microsoft.com/office/drawing/2014/main" id="{20709D1A-4C5D-A76D-5FD3-892B691764E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55" name="Freeform 51">
                <a:extLst>
                  <a:ext uri="{FF2B5EF4-FFF2-40B4-BE49-F238E27FC236}">
                    <a16:creationId xmlns:a16="http://schemas.microsoft.com/office/drawing/2014/main" id="{54C58DC9-3CB4-EEE5-63B6-5868809E7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56" name="Freeform 52">
                <a:extLst>
                  <a:ext uri="{FF2B5EF4-FFF2-40B4-BE49-F238E27FC236}">
                    <a16:creationId xmlns:a16="http://schemas.microsoft.com/office/drawing/2014/main" id="{11F2BB3C-ECE5-C0DA-F24B-215B276BA9F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7" name="Freeform 53">
                <a:extLst>
                  <a:ext uri="{FF2B5EF4-FFF2-40B4-BE49-F238E27FC236}">
                    <a16:creationId xmlns:a16="http://schemas.microsoft.com/office/drawing/2014/main" id="{C22F5643-8FD4-5010-CE25-9897B064FAE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8" name="Freeform 54">
                <a:extLst>
                  <a:ext uri="{FF2B5EF4-FFF2-40B4-BE49-F238E27FC236}">
                    <a16:creationId xmlns:a16="http://schemas.microsoft.com/office/drawing/2014/main" id="{8A5FE2D4-63DF-C7B5-C8F7-033B8ED339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9" name="Freeform 55">
                <a:extLst>
                  <a:ext uri="{FF2B5EF4-FFF2-40B4-BE49-F238E27FC236}">
                    <a16:creationId xmlns:a16="http://schemas.microsoft.com/office/drawing/2014/main" id="{E1ABC4C5-6772-209F-21E9-D8EB645DF46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60" name="Freeform 56">
                <a:extLst>
                  <a:ext uri="{FF2B5EF4-FFF2-40B4-BE49-F238E27FC236}">
                    <a16:creationId xmlns:a16="http://schemas.microsoft.com/office/drawing/2014/main" id="{B149AB85-F765-6EEA-C251-41819235AF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75" name="Graphic 4">
            <a:extLst>
              <a:ext uri="{FF2B5EF4-FFF2-40B4-BE49-F238E27FC236}">
                <a16:creationId xmlns:a16="http://schemas.microsoft.com/office/drawing/2014/main" id="{617D2A97-91C0-8C0F-D474-6D0162D49035}"/>
              </a:ext>
            </a:extLst>
          </p:cNvPr>
          <p:cNvGrpSpPr/>
          <p:nvPr/>
        </p:nvGrpSpPr>
        <p:grpSpPr>
          <a:xfrm rot="19582332">
            <a:off x="6945311" y="2676683"/>
            <a:ext cx="388032" cy="596029"/>
            <a:chOff x="9129274" y="2719113"/>
            <a:chExt cx="717139" cy="1386497"/>
          </a:xfrm>
          <a:solidFill>
            <a:srgbClr val="09465E"/>
          </a:solidFill>
        </p:grpSpPr>
        <p:grpSp>
          <p:nvGrpSpPr>
            <p:cNvPr id="76" name="Graphic 4">
              <a:extLst>
                <a:ext uri="{FF2B5EF4-FFF2-40B4-BE49-F238E27FC236}">
                  <a16:creationId xmlns:a16="http://schemas.microsoft.com/office/drawing/2014/main" id="{033DFA40-8099-1557-5CAC-F673A7A6C098}"/>
                </a:ext>
              </a:extLst>
            </p:cNvPr>
            <p:cNvGrpSpPr/>
            <p:nvPr/>
          </p:nvGrpSpPr>
          <p:grpSpPr>
            <a:xfrm>
              <a:off x="9159507" y="2719113"/>
              <a:ext cx="446280" cy="440141"/>
              <a:chOff x="9159507" y="2719113"/>
              <a:chExt cx="446280" cy="440141"/>
            </a:xfrm>
            <a:grpFill/>
          </p:grpSpPr>
          <p:sp>
            <p:nvSpPr>
              <p:cNvPr id="85" name="Freeform 57">
                <a:extLst>
                  <a:ext uri="{FF2B5EF4-FFF2-40B4-BE49-F238E27FC236}">
                    <a16:creationId xmlns:a16="http://schemas.microsoft.com/office/drawing/2014/main" id="{BC754F51-F2FB-F0D2-1A85-A937C8F4803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6" name="Freeform 58">
                <a:extLst>
                  <a:ext uri="{FF2B5EF4-FFF2-40B4-BE49-F238E27FC236}">
                    <a16:creationId xmlns:a16="http://schemas.microsoft.com/office/drawing/2014/main" id="{47423BCB-965A-E892-7A0F-E1FC3A42282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7" name="Graphic 4">
              <a:extLst>
                <a:ext uri="{FF2B5EF4-FFF2-40B4-BE49-F238E27FC236}">
                  <a16:creationId xmlns:a16="http://schemas.microsoft.com/office/drawing/2014/main" id="{F21B773F-713B-8B0A-D96F-6DC1F1F759DC}"/>
                </a:ext>
              </a:extLst>
            </p:cNvPr>
            <p:cNvGrpSpPr/>
            <p:nvPr/>
          </p:nvGrpSpPr>
          <p:grpSpPr>
            <a:xfrm>
              <a:off x="9129274" y="2893887"/>
              <a:ext cx="717139" cy="1211724"/>
              <a:chOff x="9129274" y="2893887"/>
              <a:chExt cx="717139" cy="1211724"/>
            </a:xfrm>
            <a:grpFill/>
          </p:grpSpPr>
          <p:sp>
            <p:nvSpPr>
              <p:cNvPr id="78" name="Freeform 50">
                <a:extLst>
                  <a:ext uri="{FF2B5EF4-FFF2-40B4-BE49-F238E27FC236}">
                    <a16:creationId xmlns:a16="http://schemas.microsoft.com/office/drawing/2014/main" id="{78B6BFC2-B510-A7B7-D0E6-051851ACE73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9" name="Freeform 51">
                <a:extLst>
                  <a:ext uri="{FF2B5EF4-FFF2-40B4-BE49-F238E27FC236}">
                    <a16:creationId xmlns:a16="http://schemas.microsoft.com/office/drawing/2014/main" id="{08CA754A-641F-5601-D37E-BAE46B29F3B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0" name="Freeform 52">
                <a:extLst>
                  <a:ext uri="{FF2B5EF4-FFF2-40B4-BE49-F238E27FC236}">
                    <a16:creationId xmlns:a16="http://schemas.microsoft.com/office/drawing/2014/main" id="{D234A0E7-BF0B-91F1-AAAD-D9A4CDA0BC2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1" name="Freeform 53">
                <a:extLst>
                  <a:ext uri="{FF2B5EF4-FFF2-40B4-BE49-F238E27FC236}">
                    <a16:creationId xmlns:a16="http://schemas.microsoft.com/office/drawing/2014/main" id="{DCE0BA2D-40CB-B428-44C9-AA259342A6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2" name="Freeform 54">
                <a:extLst>
                  <a:ext uri="{FF2B5EF4-FFF2-40B4-BE49-F238E27FC236}">
                    <a16:creationId xmlns:a16="http://schemas.microsoft.com/office/drawing/2014/main" id="{7F4A5847-E428-077E-DBFD-E2C73CE6B7C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83" name="Freeform 55">
                <a:extLst>
                  <a:ext uri="{FF2B5EF4-FFF2-40B4-BE49-F238E27FC236}">
                    <a16:creationId xmlns:a16="http://schemas.microsoft.com/office/drawing/2014/main" id="{A3A00FAA-5B8A-B4A3-0D12-EE080BE3157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84" name="Freeform 56">
                <a:extLst>
                  <a:ext uri="{FF2B5EF4-FFF2-40B4-BE49-F238E27FC236}">
                    <a16:creationId xmlns:a16="http://schemas.microsoft.com/office/drawing/2014/main" id="{D89BDCB5-9299-E41D-C7A2-102B9E29229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2825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819D-840D-EF1B-7428-AFE89F9C092D}"/>
              </a:ext>
            </a:extLst>
          </p:cNvPr>
          <p:cNvSpPr>
            <a:spLocks noGrp="1"/>
          </p:cNvSpPr>
          <p:nvPr>
            <p:ph type="body" sz="quarter" idx="16"/>
          </p:nvPr>
        </p:nvSpPr>
        <p:spPr>
          <a:xfrm>
            <a:off x="746121" y="579492"/>
            <a:ext cx="10052954" cy="803654"/>
          </a:xfrm>
        </p:spPr>
        <p:txBody>
          <a:bodyPr/>
          <a:lstStyle/>
          <a:p>
            <a:r>
              <a:rPr lang="en-US" sz="3600" b="1" kern="100">
                <a:effectLst/>
                <a:latin typeface="Calibri" panose="020F0502020204030204" pitchFamily="34" charset="0"/>
                <a:ea typeface="Aptos" panose="020B0004020202020204" pitchFamily="34" charset="0"/>
                <a:cs typeface="Calibri" panose="020F0502020204030204" pitchFamily="34" charset="0"/>
              </a:rPr>
              <a:t>BENEFICI DELL'EDUCAZIONE SOSTENIBILE - PROSPETTIVA DELLA CITTADINANZA</a:t>
            </a:r>
          </a:p>
          <a:p>
            <a:endParaRPr lang="en-IE"/>
          </a:p>
        </p:txBody>
      </p:sp>
      <p:sp>
        <p:nvSpPr>
          <p:cNvPr id="4" name="Freeform 1">
            <a:extLst>
              <a:ext uri="{FF2B5EF4-FFF2-40B4-BE49-F238E27FC236}">
                <a16:creationId xmlns:a16="http://schemas.microsoft.com/office/drawing/2014/main" id="{FE7B7F12-DB56-2C9A-E106-48A73768D322}"/>
              </a:ext>
            </a:extLst>
          </p:cNvPr>
          <p:cNvSpPr>
            <a:spLocks noChangeArrowheads="1"/>
          </p:cNvSpPr>
          <p:nvPr/>
        </p:nvSpPr>
        <p:spPr bwMode="auto">
          <a:xfrm>
            <a:off x="350196" y="1866529"/>
            <a:ext cx="2791091" cy="22875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732E26-BE11-8395-0CC5-14F0F31BA8D0}"/>
              </a:ext>
            </a:extLst>
          </p:cNvPr>
          <p:cNvSpPr>
            <a:spLocks noChangeArrowheads="1"/>
          </p:cNvSpPr>
          <p:nvPr/>
        </p:nvSpPr>
        <p:spPr bwMode="auto">
          <a:xfrm>
            <a:off x="427315" y="1927257"/>
            <a:ext cx="2610778" cy="2348295"/>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9907CEDD-66F3-50E9-5958-397E0E0D29FC}"/>
              </a:ext>
            </a:extLst>
          </p:cNvPr>
          <p:cNvSpPr>
            <a:spLocks noChangeArrowheads="1"/>
          </p:cNvSpPr>
          <p:nvPr/>
        </p:nvSpPr>
        <p:spPr bwMode="auto">
          <a:xfrm>
            <a:off x="365300" y="1920582"/>
            <a:ext cx="2763409" cy="235497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A4A710D9-01D2-3129-C8EE-D759F9A651C7}"/>
              </a:ext>
            </a:extLst>
          </p:cNvPr>
          <p:cNvSpPr>
            <a:spLocks noChangeArrowheads="1"/>
          </p:cNvSpPr>
          <p:nvPr/>
        </p:nvSpPr>
        <p:spPr bwMode="auto">
          <a:xfrm>
            <a:off x="2076825" y="3888856"/>
            <a:ext cx="2561207" cy="2399204"/>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327DECB2-E2AC-01E2-E136-5655ECD0F295}"/>
              </a:ext>
            </a:extLst>
          </p:cNvPr>
          <p:cNvSpPr>
            <a:spLocks noChangeArrowheads="1"/>
          </p:cNvSpPr>
          <p:nvPr/>
        </p:nvSpPr>
        <p:spPr bwMode="auto">
          <a:xfrm>
            <a:off x="2221584" y="3963949"/>
            <a:ext cx="2477176" cy="238483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E38156A0-E515-5534-D531-16BC483149A5}"/>
              </a:ext>
            </a:extLst>
          </p:cNvPr>
          <p:cNvSpPr>
            <a:spLocks noChangeArrowheads="1"/>
          </p:cNvSpPr>
          <p:nvPr/>
        </p:nvSpPr>
        <p:spPr bwMode="auto">
          <a:xfrm>
            <a:off x="2181822" y="3963949"/>
            <a:ext cx="2580195" cy="2445567"/>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6194C6C4-7691-CCA3-BCFD-31E700CBE8F7}"/>
              </a:ext>
            </a:extLst>
          </p:cNvPr>
          <p:cNvSpPr>
            <a:spLocks noChangeArrowheads="1"/>
          </p:cNvSpPr>
          <p:nvPr/>
        </p:nvSpPr>
        <p:spPr bwMode="auto">
          <a:xfrm>
            <a:off x="3803696" y="1805801"/>
            <a:ext cx="2516140" cy="2312726"/>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8660684E-4E68-680C-7F72-577D42900483}"/>
              </a:ext>
            </a:extLst>
          </p:cNvPr>
          <p:cNvSpPr>
            <a:spLocks noChangeArrowheads="1"/>
          </p:cNvSpPr>
          <p:nvPr/>
        </p:nvSpPr>
        <p:spPr bwMode="auto">
          <a:xfrm>
            <a:off x="3811199" y="1805801"/>
            <a:ext cx="2690150" cy="2373454"/>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5AB65FD-C39F-BCA9-F2CF-3FE7D1A9572C}"/>
              </a:ext>
            </a:extLst>
          </p:cNvPr>
          <p:cNvSpPr>
            <a:spLocks noChangeArrowheads="1"/>
          </p:cNvSpPr>
          <p:nvPr/>
        </p:nvSpPr>
        <p:spPr bwMode="auto">
          <a:xfrm>
            <a:off x="3724752" y="1664448"/>
            <a:ext cx="2716540" cy="25755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A818C13B-B616-85C2-D9EA-B7372577B231}"/>
              </a:ext>
            </a:extLst>
          </p:cNvPr>
          <p:cNvSpPr>
            <a:spLocks noChangeArrowheads="1"/>
          </p:cNvSpPr>
          <p:nvPr/>
        </p:nvSpPr>
        <p:spPr bwMode="auto">
          <a:xfrm>
            <a:off x="8679347" y="3969344"/>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311DA63A-E875-26D9-0248-7968A994844A}"/>
              </a:ext>
            </a:extLst>
          </p:cNvPr>
          <p:cNvSpPr>
            <a:spLocks noChangeArrowheads="1"/>
          </p:cNvSpPr>
          <p:nvPr/>
        </p:nvSpPr>
        <p:spPr bwMode="auto">
          <a:xfrm>
            <a:off x="8712325" y="3930631"/>
            <a:ext cx="2504926" cy="235143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A1CD1668-65FA-B035-62F3-9FD0D0624A15}"/>
              </a:ext>
            </a:extLst>
          </p:cNvPr>
          <p:cNvSpPr>
            <a:spLocks noChangeArrowheads="1"/>
          </p:cNvSpPr>
          <p:nvPr/>
        </p:nvSpPr>
        <p:spPr bwMode="auto">
          <a:xfrm>
            <a:off x="8581871" y="3888856"/>
            <a:ext cx="2698638" cy="24539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F65DE25B-4D94-B600-F4BF-28D263FA1866}"/>
              </a:ext>
            </a:extLst>
          </p:cNvPr>
          <p:cNvSpPr txBox="1"/>
          <p:nvPr/>
        </p:nvSpPr>
        <p:spPr>
          <a:xfrm>
            <a:off x="584669" y="2204121"/>
            <a:ext cx="2440231" cy="1754326"/>
          </a:xfrm>
          <a:prstGeom prst="rect">
            <a:avLst/>
          </a:prstGeom>
          <a:noFill/>
        </p:spPr>
        <p:txBody>
          <a:bodyPr wrap="square" rtlCol="0">
            <a:spAutoFit/>
          </a:bodyPr>
          <a:lstStyle/>
          <a:p>
            <a:pPr marL="0" indent="0" algn="ctr">
              <a:lnSpc>
                <a:spcPct val="100000"/>
              </a:lnSpc>
            </a:pP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Vantaggi ambientali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 Promuove </a:t>
            </a:r>
            <a:r>
              <a:rPr lang="en-US" kern="100" err="1">
                <a:solidFill>
                  <a:schemeClr val="bg1"/>
                </a:solidFill>
                <a:effectLst/>
                <a:latin typeface="Calibri" panose="020F0502020204030204" pitchFamily="34" charset="0"/>
                <a:ea typeface="Aptos" panose="020B0004020202020204" pitchFamily="34" charset="0"/>
                <a:cs typeface="Calibri" panose="020F0502020204030204" pitchFamily="34" charset="0"/>
              </a:rPr>
              <a:t>un comportamento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eco-consapevole, sostiene l'azione per il clima, preserva le risorse naturali.</a:t>
            </a:r>
          </a:p>
        </p:txBody>
      </p:sp>
      <p:sp>
        <p:nvSpPr>
          <p:cNvPr id="25" name="CuadroTexto 555">
            <a:extLst>
              <a:ext uri="{FF2B5EF4-FFF2-40B4-BE49-F238E27FC236}">
                <a16:creationId xmlns:a16="http://schemas.microsoft.com/office/drawing/2014/main" id="{82D7FA05-E6B2-0B00-3703-644C3E1D5314}"/>
              </a:ext>
            </a:extLst>
          </p:cNvPr>
          <p:cNvSpPr txBox="1"/>
          <p:nvPr/>
        </p:nvSpPr>
        <p:spPr>
          <a:xfrm>
            <a:off x="2223845" y="4267180"/>
            <a:ext cx="2510613" cy="1785104"/>
          </a:xfrm>
          <a:prstGeom prst="rect">
            <a:avLst/>
          </a:prstGeom>
          <a:noFill/>
        </p:spPr>
        <p:txBody>
          <a:bodyPr wrap="square" rtlCol="0">
            <a:spAutoFit/>
          </a:bodyPr>
          <a:lstStyle/>
          <a:p>
            <a:pPr algn="ct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Benefici sociali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 Costruisce una cittadinanza globale, promuove l'uguaglianza e l'inclusione, migliora il benessere.</a:t>
            </a: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26" name="CuadroTexto 557">
            <a:extLst>
              <a:ext uri="{FF2B5EF4-FFF2-40B4-BE49-F238E27FC236}">
                <a16:creationId xmlns:a16="http://schemas.microsoft.com/office/drawing/2014/main" id="{356BE426-314B-729A-EC36-D677FE7E6010}"/>
              </a:ext>
            </a:extLst>
          </p:cNvPr>
          <p:cNvSpPr txBox="1"/>
          <p:nvPr/>
        </p:nvSpPr>
        <p:spPr>
          <a:xfrm>
            <a:off x="3890837" y="2303503"/>
            <a:ext cx="2471999" cy="1477328"/>
          </a:xfrm>
          <a:prstGeom prst="rect">
            <a:avLst/>
          </a:prstGeom>
          <a:noFill/>
        </p:spPr>
        <p:txBody>
          <a:bodyPr wrap="square" rtlCol="0">
            <a:spAutoFit/>
          </a:bodyPr>
          <a:lstStyle/>
          <a:p>
            <a:pPr marL="0" indent="0" algn="ctr">
              <a:lnSpc>
                <a:spcPct val="100000"/>
              </a:lnSpc>
            </a:pPr>
            <a:r>
              <a:rPr lang="en-US" b="1" kern="100">
                <a:solidFill>
                  <a:schemeClr val="bg1"/>
                </a:solidFill>
                <a:latin typeface="Calibri" panose="020F0502020204030204" pitchFamily="34" charset="0"/>
                <a:ea typeface="Aptos" panose="020B0004020202020204" pitchFamily="34" charset="0"/>
                <a:cs typeface="Calibri" panose="020F0502020204030204" pitchFamily="34" charset="0"/>
              </a:rPr>
              <a:t>Benefici economici </a:t>
            </a:r>
            <a:r>
              <a:rPr lang="en-US" kern="100">
                <a:solidFill>
                  <a:schemeClr val="bg1"/>
                </a:solidFill>
                <a:latin typeface="Calibri" panose="020F0502020204030204" pitchFamily="34" charset="0"/>
                <a:ea typeface="Aptos" panose="020B0004020202020204" pitchFamily="34" charset="0"/>
                <a:cs typeface="Calibri" panose="020F0502020204030204" pitchFamily="34" charset="0"/>
              </a:rPr>
              <a:t>- Prepara ai lavori verdi, promuove le imprese alimentari sostenibili, aumenta la resilienza economica.</a:t>
            </a:r>
          </a:p>
        </p:txBody>
      </p:sp>
      <p:sp>
        <p:nvSpPr>
          <p:cNvPr id="27" name="CuadroTexto 559">
            <a:extLst>
              <a:ext uri="{FF2B5EF4-FFF2-40B4-BE49-F238E27FC236}">
                <a16:creationId xmlns:a16="http://schemas.microsoft.com/office/drawing/2014/main" id="{EA416A20-02C9-797E-7B4D-747C3AE5F157}"/>
              </a:ext>
            </a:extLst>
          </p:cNvPr>
          <p:cNvSpPr txBox="1"/>
          <p:nvPr/>
        </p:nvSpPr>
        <p:spPr>
          <a:xfrm>
            <a:off x="8761019" y="4436238"/>
            <a:ext cx="2470135" cy="1785104"/>
          </a:xfrm>
          <a:prstGeom prst="rect">
            <a:avLst/>
          </a:prstGeom>
          <a:noFill/>
        </p:spPr>
        <p:txBody>
          <a:bodyPr wrap="square" rtlCol="0">
            <a:spAutoFit/>
          </a:bodyPr>
          <a:lstStyle/>
          <a:p>
            <a:pPr algn="ctr"/>
            <a:r>
              <a:rPr lang="en-US" b="1" u="sng">
                <a:solidFill>
                  <a:schemeClr val="bg1"/>
                </a:solidFill>
              </a:rPr>
              <a:t>ESERCIZIO: </a:t>
            </a:r>
            <a:r>
              <a:rPr lang="en-US" b="1">
                <a:solidFill>
                  <a:schemeClr val="bg1"/>
                </a:solidFill>
              </a:rPr>
              <a:t>TROVARE ESEMPI DI RISULTATI/AZIONI IMPLEMENTATI NELLA VOSTRA REGIONE.</a:t>
            </a: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B1876DAD-767C-0320-95E6-DCDFC7B722C2}"/>
              </a:ext>
            </a:extLst>
          </p:cNvPr>
          <p:cNvSpPr>
            <a:spLocks noChangeArrowheads="1"/>
          </p:cNvSpPr>
          <p:nvPr/>
        </p:nvSpPr>
        <p:spPr bwMode="auto">
          <a:xfrm>
            <a:off x="5400133" y="4034336"/>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58B8180F-8E88-C5C0-C9FF-BCA88800BB19}"/>
              </a:ext>
            </a:extLst>
          </p:cNvPr>
          <p:cNvSpPr>
            <a:spLocks noChangeArrowheads="1"/>
          </p:cNvSpPr>
          <p:nvPr/>
        </p:nvSpPr>
        <p:spPr bwMode="auto">
          <a:xfrm>
            <a:off x="5321258" y="3978276"/>
            <a:ext cx="2740347" cy="2430570"/>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400F03D-C73D-C66A-D0FD-92BDEBA08D50}"/>
              </a:ext>
            </a:extLst>
          </p:cNvPr>
          <p:cNvSpPr>
            <a:spLocks noChangeArrowheads="1"/>
          </p:cNvSpPr>
          <p:nvPr/>
        </p:nvSpPr>
        <p:spPr bwMode="auto">
          <a:xfrm>
            <a:off x="5277005" y="3888856"/>
            <a:ext cx="2724290" cy="251893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558BB4B-6189-2164-D722-D148B53861E6}"/>
              </a:ext>
            </a:extLst>
          </p:cNvPr>
          <p:cNvSpPr txBox="1"/>
          <p:nvPr/>
        </p:nvSpPr>
        <p:spPr>
          <a:xfrm>
            <a:off x="5347055" y="4396645"/>
            <a:ext cx="2686378" cy="2062103"/>
          </a:xfrm>
          <a:prstGeom prst="rect">
            <a:avLst/>
          </a:prstGeom>
          <a:noFill/>
        </p:spPr>
        <p:txBody>
          <a:bodyPr wrap="square" rtlCol="0">
            <a:spAutoFit/>
          </a:bodyPr>
          <a:lstStyle/>
          <a:p>
            <a:pPr algn="ct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Vantaggi educativi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 Sviluppa il pensiero critico, ispira l'apprendimento permanente, integra le competenze del mondo reale.</a:t>
            </a: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02D5A1F7-A9E7-40E7-8CED-FD62177E9FB7}"/>
              </a:ext>
            </a:extLst>
          </p:cNvPr>
          <p:cNvSpPr>
            <a:spLocks noChangeArrowheads="1"/>
          </p:cNvSpPr>
          <p:nvPr/>
        </p:nvSpPr>
        <p:spPr bwMode="auto">
          <a:xfrm>
            <a:off x="7034013" y="1716228"/>
            <a:ext cx="2565038" cy="238938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E08B0DB-65AD-A7A7-5F30-F50D98BD8893}"/>
              </a:ext>
            </a:extLst>
          </p:cNvPr>
          <p:cNvSpPr>
            <a:spLocks noChangeArrowheads="1"/>
          </p:cNvSpPr>
          <p:nvPr/>
        </p:nvSpPr>
        <p:spPr bwMode="auto">
          <a:xfrm>
            <a:off x="6817687" y="1661639"/>
            <a:ext cx="2886361" cy="249702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00B5307B-933B-65BB-F0A2-C6680375AF29}"/>
              </a:ext>
            </a:extLst>
          </p:cNvPr>
          <p:cNvSpPr>
            <a:spLocks noChangeArrowheads="1"/>
          </p:cNvSpPr>
          <p:nvPr/>
        </p:nvSpPr>
        <p:spPr bwMode="auto">
          <a:xfrm>
            <a:off x="6980387" y="1682233"/>
            <a:ext cx="2577892" cy="24109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262E3A01-9859-6240-9010-111552A71927}"/>
              </a:ext>
            </a:extLst>
          </p:cNvPr>
          <p:cNvSpPr txBox="1"/>
          <p:nvPr/>
        </p:nvSpPr>
        <p:spPr>
          <a:xfrm>
            <a:off x="7075701" y="2079438"/>
            <a:ext cx="2470135" cy="1785104"/>
          </a:xfrm>
          <a:prstGeom prst="rect">
            <a:avLst/>
          </a:prstGeom>
          <a:noFill/>
        </p:spPr>
        <p:txBody>
          <a:bodyPr wrap="square" rtlCol="0">
            <a:spAutoFit/>
          </a:bodyPr>
          <a:lstStyle/>
          <a:p>
            <a:pPr algn="ct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Benefici per la crescita personale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 Responsabilizza gli individui, migliora le capacità di risoluzione dei problemi, rafforza la resilienza.</a:t>
            </a:r>
            <a:endParaRPr lang="fi-FI" kern="10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410467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00A5-F3E3-0853-0380-555701199F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4C2BDF-221B-FBEC-88FD-46328230B20D}"/>
              </a:ext>
            </a:extLst>
          </p:cNvPr>
          <p:cNvSpPr>
            <a:spLocks noGrp="1"/>
          </p:cNvSpPr>
          <p:nvPr>
            <p:ph type="body" sz="quarter" idx="16"/>
          </p:nvPr>
        </p:nvSpPr>
        <p:spPr>
          <a:xfrm>
            <a:off x="729131" y="439697"/>
            <a:ext cx="10052954" cy="803654"/>
          </a:xfrm>
        </p:spPr>
        <p:txBody>
          <a:bodyPr/>
          <a:lstStyle/>
          <a:p>
            <a:r>
              <a:rPr lang="fi-FI" sz="3600" b="1" kern="100" dirty="0">
                <a:effectLst/>
                <a:latin typeface="Calibri" panose="020F0502020204030204" pitchFamily="34" charset="0"/>
                <a:ea typeface="Aptos" panose="020B0004020202020204" pitchFamily="34" charset="0"/>
                <a:cs typeface="Calibri" panose="020F0502020204030204" pitchFamily="34" charset="0"/>
              </a:rPr>
              <a:t>VANTAGGI DI UNA CONSAPEVOLEZZA AZIENDALE SOSTENIBILE</a:t>
            </a:r>
          </a:p>
          <a:p>
            <a:endParaRPr lang="en-IE" dirty="0"/>
          </a:p>
        </p:txBody>
      </p:sp>
      <p:sp>
        <p:nvSpPr>
          <p:cNvPr id="4" name="Freeform 1">
            <a:extLst>
              <a:ext uri="{FF2B5EF4-FFF2-40B4-BE49-F238E27FC236}">
                <a16:creationId xmlns:a16="http://schemas.microsoft.com/office/drawing/2014/main" id="{07B4B777-6EAC-A034-EEE5-27F857B0CA30}"/>
              </a:ext>
            </a:extLst>
          </p:cNvPr>
          <p:cNvSpPr>
            <a:spLocks noChangeArrowheads="1"/>
          </p:cNvSpPr>
          <p:nvPr/>
        </p:nvSpPr>
        <p:spPr bwMode="auto">
          <a:xfrm>
            <a:off x="998597" y="1449502"/>
            <a:ext cx="2685986" cy="257358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E5F39439-A289-26F6-F6C0-548DF02BB2E1}"/>
              </a:ext>
            </a:extLst>
          </p:cNvPr>
          <p:cNvSpPr>
            <a:spLocks noChangeArrowheads="1"/>
          </p:cNvSpPr>
          <p:nvPr/>
        </p:nvSpPr>
        <p:spPr bwMode="auto">
          <a:xfrm>
            <a:off x="1059325" y="1519599"/>
            <a:ext cx="2685986" cy="2564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BABFC273-0C96-7062-9E74-912524EB6426}"/>
              </a:ext>
            </a:extLst>
          </p:cNvPr>
          <p:cNvSpPr>
            <a:spLocks noChangeArrowheads="1"/>
          </p:cNvSpPr>
          <p:nvPr/>
        </p:nvSpPr>
        <p:spPr bwMode="auto">
          <a:xfrm>
            <a:off x="924128" y="1383147"/>
            <a:ext cx="2756528" cy="26446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431637AF-8799-6612-AAB3-40124CDC4CE4}"/>
              </a:ext>
            </a:extLst>
          </p:cNvPr>
          <p:cNvSpPr>
            <a:spLocks noChangeArrowheads="1"/>
          </p:cNvSpPr>
          <p:nvPr/>
        </p:nvSpPr>
        <p:spPr bwMode="auto">
          <a:xfrm>
            <a:off x="2704919" y="3310555"/>
            <a:ext cx="2685986" cy="260509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3DB8554-49D7-B7DD-BC00-CB59B8740B50}"/>
              </a:ext>
            </a:extLst>
          </p:cNvPr>
          <p:cNvSpPr>
            <a:spLocks noChangeArrowheads="1"/>
          </p:cNvSpPr>
          <p:nvPr/>
        </p:nvSpPr>
        <p:spPr bwMode="auto">
          <a:xfrm>
            <a:off x="2279870" y="3426905"/>
            <a:ext cx="3283728" cy="2608124"/>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0C01C945-7F4B-B1B5-2988-44BEA222DFD6}"/>
              </a:ext>
            </a:extLst>
          </p:cNvPr>
          <p:cNvSpPr>
            <a:spLocks noChangeArrowheads="1"/>
          </p:cNvSpPr>
          <p:nvPr/>
        </p:nvSpPr>
        <p:spPr bwMode="auto">
          <a:xfrm>
            <a:off x="2276520" y="3478392"/>
            <a:ext cx="3286750" cy="255663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61F471D-C1C2-8CE9-143C-9996AAD87AEA}"/>
              </a:ext>
            </a:extLst>
          </p:cNvPr>
          <p:cNvSpPr>
            <a:spLocks noChangeArrowheads="1"/>
          </p:cNvSpPr>
          <p:nvPr/>
        </p:nvSpPr>
        <p:spPr bwMode="auto">
          <a:xfrm>
            <a:off x="4525784" y="1436520"/>
            <a:ext cx="2622727" cy="2550999"/>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DBFEE668-486A-8C80-AD94-61B9951DA468}"/>
              </a:ext>
            </a:extLst>
          </p:cNvPr>
          <p:cNvSpPr>
            <a:spLocks noChangeArrowheads="1"/>
          </p:cNvSpPr>
          <p:nvPr/>
        </p:nvSpPr>
        <p:spPr bwMode="auto">
          <a:xfrm>
            <a:off x="4585689" y="1465610"/>
            <a:ext cx="2659474" cy="259205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1F051599-ABB5-0524-7A5F-9EF04FDC1D38}"/>
              </a:ext>
            </a:extLst>
          </p:cNvPr>
          <p:cNvSpPr>
            <a:spLocks noChangeArrowheads="1"/>
          </p:cNvSpPr>
          <p:nvPr/>
        </p:nvSpPr>
        <p:spPr bwMode="auto">
          <a:xfrm>
            <a:off x="4446386" y="1366244"/>
            <a:ext cx="2618444" cy="265850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B1759BCE-03A3-31A9-60D0-013546CB2830}"/>
              </a:ext>
            </a:extLst>
          </p:cNvPr>
          <p:cNvSpPr txBox="1"/>
          <p:nvPr/>
        </p:nvSpPr>
        <p:spPr>
          <a:xfrm>
            <a:off x="1105966" y="2037235"/>
            <a:ext cx="2596459" cy="1477328"/>
          </a:xfrm>
          <a:prstGeom prst="rect">
            <a:avLst/>
          </a:prstGeom>
          <a:noFill/>
        </p:spPr>
        <p:txBody>
          <a:bodyPr wrap="square" rtlCol="0">
            <a:spAutoFit/>
          </a:bodyPr>
          <a:lstStyle/>
          <a:p>
            <a:pPr algn="ct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Vantaggio competitivo </a:t>
            </a:r>
            <a:r>
              <a:rPr lang="en-US" b="1" kern="100">
                <a:solidFill>
                  <a:schemeClr val="bg1"/>
                </a:solidFill>
                <a:latin typeface="Calibri" panose="020F0502020204030204" pitchFamily="34" charset="0"/>
                <a:ea typeface="Aptos" panose="020B0004020202020204" pitchFamily="34" charset="0"/>
                <a:cs typeface="Calibri" panose="020F0502020204030204" pitchFamily="34" charset="0"/>
              </a:rPr>
              <a:t>- Le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aziende che adottano pratiche sostenibili spesso si trovano in vantaggio rispetto ai concorrenti.</a:t>
            </a:r>
          </a:p>
        </p:txBody>
      </p:sp>
      <p:sp>
        <p:nvSpPr>
          <p:cNvPr id="25" name="CuadroTexto 555">
            <a:extLst>
              <a:ext uri="{FF2B5EF4-FFF2-40B4-BE49-F238E27FC236}">
                <a16:creationId xmlns:a16="http://schemas.microsoft.com/office/drawing/2014/main" id="{DE5EE663-9D8B-6523-9787-5A34F48CFFCC}"/>
              </a:ext>
            </a:extLst>
          </p:cNvPr>
          <p:cNvSpPr txBox="1"/>
          <p:nvPr/>
        </p:nvSpPr>
        <p:spPr>
          <a:xfrm>
            <a:off x="2433935" y="3769578"/>
            <a:ext cx="3111696" cy="2031325"/>
          </a:xfrm>
          <a:prstGeom prst="rect">
            <a:avLst/>
          </a:prstGeom>
          <a:noFill/>
        </p:spPr>
        <p:txBody>
          <a:bodyPr wrap="square" rtlCol="0">
            <a:spAutoFit/>
          </a:bodyPr>
          <a:lstStyle/>
          <a:p>
            <a:pPr algn="ct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Risparmio sui costi </a:t>
            </a:r>
            <a:r>
              <a:rPr lang="en-US" b="1" kern="10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Ad esempio, la riduzione del consumo energetico può far diminuire le bollette e l'utilizzo di un minor numero di materie prime può ridurre i costi operativi.</a:t>
            </a:r>
          </a:p>
        </p:txBody>
      </p:sp>
      <p:sp>
        <p:nvSpPr>
          <p:cNvPr id="26" name="CuadroTexto 557">
            <a:extLst>
              <a:ext uri="{FF2B5EF4-FFF2-40B4-BE49-F238E27FC236}">
                <a16:creationId xmlns:a16="http://schemas.microsoft.com/office/drawing/2014/main" id="{6455E9F7-4F7A-8BE3-68F8-F3FEC184CE8C}"/>
              </a:ext>
            </a:extLst>
          </p:cNvPr>
          <p:cNvSpPr txBox="1"/>
          <p:nvPr/>
        </p:nvSpPr>
        <p:spPr>
          <a:xfrm>
            <a:off x="4682408" y="2034729"/>
            <a:ext cx="2506023" cy="1508105"/>
          </a:xfrm>
          <a:prstGeom prst="rect">
            <a:avLst/>
          </a:prstGeom>
          <a:noFill/>
        </p:spPr>
        <p:txBody>
          <a:bodyPr wrap="square" rtlCol="0">
            <a:spAutoFit/>
          </a:bodyPr>
          <a:lstStyle/>
          <a:p>
            <a:pPr algn="ctr"/>
            <a:r>
              <a:rPr lang="en-US" b="1" kern="100">
                <a:solidFill>
                  <a:schemeClr val="bg1"/>
                </a:solidFill>
                <a:latin typeface="Calibri" panose="020F0502020204030204" pitchFamily="34" charset="0"/>
                <a:cs typeface="Calibri" panose="020F0502020204030204" pitchFamily="34" charset="0"/>
              </a:rPr>
              <a:t>Mitigazione del rischio - Un </a:t>
            </a:r>
            <a:r>
              <a:rPr lang="en-US" kern="100">
                <a:solidFill>
                  <a:schemeClr val="bg1"/>
                </a:solidFill>
                <a:latin typeface="Calibri" panose="020F0502020204030204" pitchFamily="34" charset="0"/>
                <a:cs typeface="Calibri" panose="020F0502020204030204" pitchFamily="34" charset="0"/>
              </a:rPr>
              <a:t>approccio proattivo può proteggere le aziende alimentari da crisi future.</a:t>
            </a: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577AF1F9-AB4A-B0DE-0C2C-DF2D7976E401}"/>
              </a:ext>
            </a:extLst>
          </p:cNvPr>
          <p:cNvSpPr>
            <a:spLocks noChangeArrowheads="1"/>
          </p:cNvSpPr>
          <p:nvPr/>
        </p:nvSpPr>
        <p:spPr bwMode="auto">
          <a:xfrm>
            <a:off x="6156257" y="3514563"/>
            <a:ext cx="2830608" cy="2603205"/>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486EFA61-0302-103A-9AEE-74641B959C2A}"/>
              </a:ext>
            </a:extLst>
          </p:cNvPr>
          <p:cNvSpPr>
            <a:spLocks noChangeArrowheads="1"/>
          </p:cNvSpPr>
          <p:nvPr/>
        </p:nvSpPr>
        <p:spPr bwMode="auto">
          <a:xfrm>
            <a:off x="6342709" y="3568572"/>
            <a:ext cx="2642913" cy="2441836"/>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B59FDBC-B331-2AA9-9F04-D02C112DC276}"/>
              </a:ext>
            </a:extLst>
          </p:cNvPr>
          <p:cNvSpPr>
            <a:spLocks noChangeArrowheads="1"/>
          </p:cNvSpPr>
          <p:nvPr/>
        </p:nvSpPr>
        <p:spPr bwMode="auto">
          <a:xfrm>
            <a:off x="6254481" y="3482680"/>
            <a:ext cx="2652544" cy="255234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535A6CB8-9F91-F039-AC9E-1C6060A7D0AE}"/>
              </a:ext>
            </a:extLst>
          </p:cNvPr>
          <p:cNvSpPr txBox="1"/>
          <p:nvPr/>
        </p:nvSpPr>
        <p:spPr>
          <a:xfrm>
            <a:off x="6333079" y="4098233"/>
            <a:ext cx="2578990" cy="1785104"/>
          </a:xfrm>
          <a:prstGeom prst="rect">
            <a:avLst/>
          </a:prstGeom>
          <a:noFill/>
        </p:spPr>
        <p:txBody>
          <a:bodyPr wrap="square" rtlCol="0">
            <a:spAutoFit/>
          </a:bodyPr>
          <a:lstStyle/>
          <a:p>
            <a:pPr algn="ctr"/>
            <a:r>
              <a:rPr lang="en-US" kern="100" dirty="0" err="1">
                <a:solidFill>
                  <a:schemeClr val="bg1"/>
                </a:solidFill>
                <a:latin typeface="Calibri" panose="020F0502020204030204" pitchFamily="34" charset="0"/>
                <a:cs typeface="Calibri" panose="020F0502020204030204" pitchFamily="34" charset="0"/>
              </a:rPr>
              <a:t>Innovazione</a:t>
            </a:r>
            <a:r>
              <a:rPr lang="en-US" kern="100" dirty="0">
                <a:solidFill>
                  <a:schemeClr val="bg1"/>
                </a:solidFill>
                <a:latin typeface="Calibri" panose="020F0502020204030204" pitchFamily="34" charset="0"/>
                <a:cs typeface="Calibri" panose="020F0502020204030204" pitchFamily="34" charset="0"/>
              </a:rPr>
              <a:t> e </a:t>
            </a:r>
            <a:r>
              <a:rPr lang="en-US" kern="100" dirty="0" err="1">
                <a:solidFill>
                  <a:schemeClr val="bg1"/>
                </a:solidFill>
                <a:latin typeface="Calibri" panose="020F0502020204030204" pitchFamily="34" charset="0"/>
                <a:cs typeface="Calibri" panose="020F0502020204030204" pitchFamily="34" charset="0"/>
              </a:rPr>
              <a:t>crescita</a:t>
            </a:r>
            <a:r>
              <a:rPr lang="en-US" kern="100" dirty="0">
                <a:solidFill>
                  <a:schemeClr val="bg1"/>
                </a:solidFill>
                <a:latin typeface="Calibri" panose="020F0502020204030204" pitchFamily="34" charset="0"/>
                <a:cs typeface="Calibri" panose="020F0502020204030204" pitchFamily="34" charset="0"/>
              </a:rPr>
              <a:t> - La </a:t>
            </a:r>
            <a:r>
              <a:rPr lang="en-US" kern="100" dirty="0" err="1">
                <a:solidFill>
                  <a:schemeClr val="bg1"/>
                </a:solidFill>
                <a:latin typeface="Calibri" panose="020F0502020204030204" pitchFamily="34" charset="0"/>
                <a:cs typeface="Calibri" panose="020F0502020204030204" pitchFamily="34" charset="0"/>
              </a:rPr>
              <a:t>sostenibilità</a:t>
            </a:r>
            <a:r>
              <a:rPr lang="en-US" kern="100" dirty="0">
                <a:solidFill>
                  <a:schemeClr val="bg1"/>
                </a:solidFill>
                <a:latin typeface="Calibri" panose="020F0502020204030204" pitchFamily="34" charset="0"/>
                <a:cs typeface="Calibri" panose="020F0502020204030204" pitchFamily="34" charset="0"/>
              </a:rPr>
              <a:t> </a:t>
            </a:r>
            <a:r>
              <a:rPr lang="en-US" kern="100" dirty="0" err="1">
                <a:solidFill>
                  <a:schemeClr val="bg1"/>
                </a:solidFill>
                <a:latin typeface="Calibri" panose="020F0502020204030204" pitchFamily="34" charset="0"/>
                <a:cs typeface="Calibri" panose="020F0502020204030204" pitchFamily="34" charset="0"/>
              </a:rPr>
              <a:t>incoraggia</a:t>
            </a:r>
            <a:r>
              <a:rPr lang="en-US" kern="100" dirty="0">
                <a:solidFill>
                  <a:schemeClr val="bg1"/>
                </a:solidFill>
                <a:latin typeface="Calibri" panose="020F0502020204030204" pitchFamily="34" charset="0"/>
                <a:cs typeface="Calibri" panose="020F0502020204030204" pitchFamily="34" charset="0"/>
              </a:rPr>
              <a:t> le </a:t>
            </a:r>
            <a:r>
              <a:rPr lang="en-US" kern="100" dirty="0" err="1">
                <a:solidFill>
                  <a:schemeClr val="bg1"/>
                </a:solidFill>
                <a:latin typeface="Calibri" panose="020F0502020204030204" pitchFamily="34" charset="0"/>
                <a:cs typeface="Calibri" panose="020F0502020204030204" pitchFamily="34" charset="0"/>
              </a:rPr>
              <a:t>aziende</a:t>
            </a:r>
            <a:r>
              <a:rPr lang="en-US" kern="100" dirty="0">
                <a:solidFill>
                  <a:schemeClr val="bg1"/>
                </a:solidFill>
                <a:latin typeface="Calibri" panose="020F0502020204030204" pitchFamily="34" charset="0"/>
                <a:cs typeface="Calibri" panose="020F0502020204030204" pitchFamily="34" charset="0"/>
              </a:rPr>
              <a:t> </a:t>
            </a:r>
            <a:r>
              <a:rPr lang="en-US" kern="100" dirty="0" err="1">
                <a:solidFill>
                  <a:schemeClr val="bg1"/>
                </a:solidFill>
                <a:latin typeface="Calibri" panose="020F0502020204030204" pitchFamily="34" charset="0"/>
                <a:cs typeface="Calibri" panose="020F0502020204030204" pitchFamily="34" charset="0"/>
              </a:rPr>
              <a:t>alimentari</a:t>
            </a:r>
            <a:r>
              <a:rPr lang="en-US" kern="100" dirty="0">
                <a:solidFill>
                  <a:schemeClr val="bg1"/>
                </a:solidFill>
                <a:latin typeface="Calibri" panose="020F0502020204030204" pitchFamily="34" charset="0"/>
                <a:cs typeface="Calibri" panose="020F0502020204030204" pitchFamily="34" charset="0"/>
              </a:rPr>
              <a:t> a </a:t>
            </a:r>
            <a:r>
              <a:rPr lang="en-US" kern="100" dirty="0" err="1">
                <a:solidFill>
                  <a:schemeClr val="bg1"/>
                </a:solidFill>
                <a:latin typeface="Calibri" panose="020F0502020204030204" pitchFamily="34" charset="0"/>
                <a:cs typeface="Calibri" panose="020F0502020204030204" pitchFamily="34" charset="0"/>
              </a:rPr>
              <a:t>pensare</a:t>
            </a:r>
            <a:r>
              <a:rPr lang="en-US" kern="100" dirty="0">
                <a:solidFill>
                  <a:schemeClr val="bg1"/>
                </a:solidFill>
                <a:latin typeface="Calibri" panose="020F0502020204030204" pitchFamily="34" charset="0"/>
                <a:cs typeface="Calibri" panose="020F0502020204030204" pitchFamily="34" charset="0"/>
              </a:rPr>
              <a:t> </a:t>
            </a:r>
            <a:r>
              <a:rPr lang="en-US" kern="100" dirty="0" err="1">
                <a:solidFill>
                  <a:schemeClr val="bg1"/>
                </a:solidFill>
                <a:latin typeface="Calibri" panose="020F0502020204030204" pitchFamily="34" charset="0"/>
                <a:cs typeface="Calibri" panose="020F0502020204030204" pitchFamily="34" charset="0"/>
              </a:rPr>
              <a:t>fuori</a:t>
            </a:r>
            <a:r>
              <a:rPr lang="en-US" kern="100" dirty="0">
                <a:solidFill>
                  <a:schemeClr val="bg1"/>
                </a:solidFill>
                <a:latin typeface="Calibri" panose="020F0502020204030204" pitchFamily="34" charset="0"/>
                <a:cs typeface="Calibri" panose="020F0502020204030204" pitchFamily="34" charset="0"/>
              </a:rPr>
              <a:t> </a:t>
            </a:r>
            <a:r>
              <a:rPr lang="en-US" kern="100" dirty="0" err="1">
                <a:solidFill>
                  <a:schemeClr val="bg1"/>
                </a:solidFill>
                <a:latin typeface="Calibri" panose="020F0502020204030204" pitchFamily="34" charset="0"/>
                <a:cs typeface="Calibri" panose="020F0502020204030204" pitchFamily="34" charset="0"/>
              </a:rPr>
              <a:t>dagli</a:t>
            </a:r>
            <a:r>
              <a:rPr lang="en-US" kern="100" dirty="0">
                <a:solidFill>
                  <a:schemeClr val="bg1"/>
                </a:solidFill>
                <a:latin typeface="Calibri" panose="020F0502020204030204" pitchFamily="34" charset="0"/>
                <a:cs typeface="Calibri" panose="020F0502020204030204" pitchFamily="34" charset="0"/>
              </a:rPr>
              <a:t> </a:t>
            </a:r>
            <a:r>
              <a:rPr lang="en-US" kern="100" dirty="0" err="1">
                <a:solidFill>
                  <a:schemeClr val="bg1"/>
                </a:solidFill>
                <a:latin typeface="Calibri" panose="020F0502020204030204" pitchFamily="34" charset="0"/>
                <a:cs typeface="Calibri" panose="020F0502020204030204" pitchFamily="34" charset="0"/>
              </a:rPr>
              <a:t>schemi</a:t>
            </a:r>
            <a:r>
              <a:rPr lang="en-US" kern="100" dirty="0">
                <a:solidFill>
                  <a:schemeClr val="bg1"/>
                </a:solidFill>
                <a:latin typeface="Calibri" panose="020F0502020204030204" pitchFamily="34" charset="0"/>
                <a:cs typeface="Calibri" panose="020F0502020204030204" pitchFamily="34" charset="0"/>
              </a:rPr>
              <a:t> e a </a:t>
            </a:r>
            <a:r>
              <a:rPr lang="en-US" kern="100" dirty="0" err="1">
                <a:solidFill>
                  <a:schemeClr val="bg1"/>
                </a:solidFill>
                <a:latin typeface="Calibri" panose="020F0502020204030204" pitchFamily="34" charset="0"/>
                <a:cs typeface="Calibri" panose="020F0502020204030204" pitchFamily="34" charset="0"/>
              </a:rPr>
              <a:t>innovare</a:t>
            </a:r>
            <a:r>
              <a:rPr lang="en-US" kern="100" dirty="0">
                <a:solidFill>
                  <a:schemeClr val="bg1"/>
                </a:solidFill>
                <a:latin typeface="Calibri" panose="020F0502020204030204" pitchFamily="34" charset="0"/>
                <a:cs typeface="Calibri" panose="020F0502020204030204" pitchFamily="34" charset="0"/>
              </a:rPr>
              <a:t>.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E7B8D3D4-9E89-C850-AB5E-2F8D3A25B626}"/>
              </a:ext>
            </a:extLst>
          </p:cNvPr>
          <p:cNvSpPr>
            <a:spLocks noChangeArrowheads="1"/>
          </p:cNvSpPr>
          <p:nvPr/>
        </p:nvSpPr>
        <p:spPr bwMode="auto">
          <a:xfrm>
            <a:off x="7597116" y="1355032"/>
            <a:ext cx="2830609" cy="261957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20CBC96B-13B2-3F6F-3860-25B8A83CDF86}"/>
              </a:ext>
            </a:extLst>
          </p:cNvPr>
          <p:cNvSpPr>
            <a:spLocks noChangeArrowheads="1"/>
          </p:cNvSpPr>
          <p:nvPr/>
        </p:nvSpPr>
        <p:spPr bwMode="auto">
          <a:xfrm>
            <a:off x="7751782" y="1432124"/>
            <a:ext cx="2736671" cy="2603205"/>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FCBC43E3-D717-83F5-F76B-F3A27F7F6377}"/>
              </a:ext>
            </a:extLst>
          </p:cNvPr>
          <p:cNvSpPr>
            <a:spLocks noChangeArrowheads="1"/>
          </p:cNvSpPr>
          <p:nvPr/>
        </p:nvSpPr>
        <p:spPr bwMode="auto">
          <a:xfrm>
            <a:off x="7650561" y="1343864"/>
            <a:ext cx="2901149" cy="275219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E1054516-723C-95B3-C2CC-7EB801F36471}"/>
              </a:ext>
            </a:extLst>
          </p:cNvPr>
          <p:cNvSpPr txBox="1"/>
          <p:nvPr/>
        </p:nvSpPr>
        <p:spPr>
          <a:xfrm>
            <a:off x="7953956" y="1929737"/>
            <a:ext cx="2504133" cy="1477328"/>
          </a:xfrm>
          <a:prstGeom prst="rect">
            <a:avLst/>
          </a:prstGeom>
          <a:noFill/>
        </p:spPr>
        <p:txBody>
          <a:bodyPr wrap="square" rtlCol="0">
            <a:spAutoFit/>
          </a:bodyPr>
          <a:lstStyle/>
          <a:p>
            <a:pPr algn="ctr"/>
            <a:r>
              <a:rPr lang="en-US" b="1" kern="100">
                <a:solidFill>
                  <a:schemeClr val="bg1"/>
                </a:solidFill>
                <a:effectLst/>
                <a:latin typeface="Calibri" panose="020F0502020204030204" pitchFamily="34" charset="0"/>
                <a:ea typeface="Aptos" panose="020B0004020202020204" pitchFamily="34" charset="0"/>
                <a:cs typeface="Calibri" panose="020F0502020204030204" pitchFamily="34" charset="0"/>
              </a:rPr>
              <a:t>Immagine positiva del marchio </a:t>
            </a:r>
            <a:r>
              <a:rPr lang="en-US" b="1" kern="100">
                <a:solidFill>
                  <a:schemeClr val="bg1"/>
                </a:solidFill>
                <a:latin typeface="Calibri" panose="020F0502020204030204" pitchFamily="34" charset="0"/>
                <a:ea typeface="Aptos" panose="020B0004020202020204" pitchFamily="34" charset="0"/>
                <a:cs typeface="Calibri" panose="020F0502020204030204" pitchFamily="34" charset="0"/>
              </a:rPr>
              <a:t>- Le </a:t>
            </a:r>
            <a:r>
              <a:rPr lang="en-US" kern="100">
                <a:solidFill>
                  <a:schemeClr val="bg1"/>
                </a:solidFill>
                <a:effectLst/>
                <a:latin typeface="Calibri" panose="020F0502020204030204" pitchFamily="34" charset="0"/>
                <a:ea typeface="Aptos" panose="020B0004020202020204" pitchFamily="34" charset="0"/>
                <a:cs typeface="Calibri" panose="020F0502020204030204" pitchFamily="34" charset="0"/>
              </a:rPr>
              <a:t>pratiche sostenibili migliorano la reputazione di una PMI alimentare e rafforzano la fedeltà al marchio. </a:t>
            </a:r>
            <a:endParaRPr lang="fi-FI" kern="10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8" name="Tekstiruutu 7">
            <a:extLst>
              <a:ext uri="{FF2B5EF4-FFF2-40B4-BE49-F238E27FC236}">
                <a16:creationId xmlns:a16="http://schemas.microsoft.com/office/drawing/2014/main" id="{E2CF1BF9-7535-3E04-D4BA-FCA32026F1B3}"/>
              </a:ext>
            </a:extLst>
          </p:cNvPr>
          <p:cNvSpPr txBox="1"/>
          <p:nvPr/>
        </p:nvSpPr>
        <p:spPr>
          <a:xfrm>
            <a:off x="826556" y="6076192"/>
            <a:ext cx="9892084" cy="400110"/>
          </a:xfrm>
          <a:prstGeom prst="rect">
            <a:avLst/>
          </a:prstGeom>
          <a:noFill/>
        </p:spPr>
        <p:txBody>
          <a:bodyPr wrap="square">
            <a:spAutoFit/>
          </a:bodyPr>
          <a:lstStyle/>
          <a:p>
            <a:r>
              <a:rPr lang="en-US" b="1" kern="0">
                <a:solidFill>
                  <a:srgbClr val="09465E"/>
                </a:solidFill>
                <a:highlight>
                  <a:srgbClr val="F1983D"/>
                </a:highlight>
                <a:cs typeface="Times New Roman" panose="02020603050405020304" pitchFamily="18" charset="0"/>
              </a:rPr>
              <a:t>ESERCIZIO: </a:t>
            </a:r>
            <a:r>
              <a:rPr lang="en-US" sz="2000" b="1" kern="100">
                <a:solidFill>
                  <a:srgbClr val="09465E"/>
                </a:solidFill>
                <a:latin typeface="Calibri" panose="020F0502020204030204" pitchFamily="34" charset="0"/>
                <a:cs typeface="Calibri" panose="020F0502020204030204" pitchFamily="34" charset="0"/>
              </a:rPr>
              <a:t>Trovate esempi di risultati/azioni implementati nella vostra regione.</a:t>
            </a:r>
          </a:p>
        </p:txBody>
      </p:sp>
    </p:spTree>
    <p:extLst>
      <p:ext uri="{BB962C8B-B14F-4D97-AF65-F5344CB8AC3E}">
        <p14:creationId xmlns:p14="http://schemas.microsoft.com/office/powerpoint/2010/main" val="6834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5E18-5188-6536-4061-1651732EBD60}"/>
            </a:ext>
          </a:extLst>
        </p:cNvPr>
        <p:cNvGrpSpPr/>
        <p:nvPr/>
      </p:nvGrpSpPr>
      <p:grpSpPr>
        <a:xfrm>
          <a:off x="0" y="0"/>
          <a:ext cx="0" cy="0"/>
          <a:chOff x="0" y="0"/>
          <a:chExt cx="0" cy="0"/>
        </a:xfrm>
      </p:grpSpPr>
      <p:pic>
        <p:nvPicPr>
          <p:cNvPr id="6" name="Picture 2" descr="The Finnish Innovation Fund Sitra">
            <a:extLst>
              <a:ext uri="{FF2B5EF4-FFF2-40B4-BE49-F238E27FC236}">
                <a16:creationId xmlns:a16="http://schemas.microsoft.com/office/drawing/2014/main" id="{CC548C24-FA65-9FF4-80D7-92495F5487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6693" y="5402232"/>
            <a:ext cx="2238931" cy="974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C0F85A4-08AD-069B-3146-E95DA4E2FEB6}"/>
              </a:ext>
            </a:extLst>
          </p:cNvPr>
          <p:cNvSpPr>
            <a:spLocks noGrp="1"/>
          </p:cNvSpPr>
          <p:nvPr>
            <p:ph type="body" sz="quarter" idx="16"/>
          </p:nvPr>
        </p:nvSpPr>
        <p:spPr>
          <a:xfrm>
            <a:off x="490184" y="639054"/>
            <a:ext cx="10907915" cy="803654"/>
          </a:xfrm>
          <a:prstGeom prst="rect">
            <a:avLst/>
          </a:prstGeom>
        </p:spPr>
        <p:txBody>
          <a:bodyPr/>
          <a:lstStyle/>
          <a:p>
            <a:r>
              <a:rPr lang="en-IE" sz="3200">
                <a:solidFill>
                  <a:schemeClr val="bg1"/>
                </a:solidFill>
                <a:highlight>
                  <a:srgbClr val="F1983D"/>
                </a:highlight>
                <a:ea typeface="+mn-lt"/>
                <a:cs typeface="+mn-lt"/>
              </a:rPr>
              <a:t>Caso di studio </a:t>
            </a:r>
            <a:r>
              <a:rPr lang="en-IE" sz="3200">
                <a:solidFill>
                  <a:srgbClr val="002060"/>
                </a:solidFill>
                <a:ea typeface="+mn-lt"/>
                <a:cs typeface="+mn-lt"/>
              </a:rPr>
              <a:t>- </a:t>
            </a:r>
            <a:r>
              <a:rPr lang="en-US" sz="2600" b="1" i="0">
                <a:solidFill>
                  <a:srgbClr val="0B3A5B"/>
                </a:solidFill>
                <a:effectLst/>
                <a:hlinkClick r:id="rId3">
                  <a:extLst>
                    <a:ext uri="{A12FA001-AC4F-418D-AE19-62706E023703}">
                      <ahyp:hlinkClr xmlns:ahyp="http://schemas.microsoft.com/office/drawing/2018/hyperlinkcolor" val="tx"/>
                    </a:ext>
                  </a:extLst>
                </a:hlinkClick>
              </a:rPr>
              <a:t>Manuale pratico di economia circolare per aziende ambiziose</a:t>
            </a:r>
            <a:endParaRPr lang="en-US" sz="2600" b="1" i="0">
              <a:solidFill>
                <a:srgbClr val="0B3A5B"/>
              </a:solidFill>
              <a:effectLst/>
            </a:endParaRPr>
          </a:p>
          <a:p>
            <a:endParaRPr lang="en-US" sz="3200"/>
          </a:p>
        </p:txBody>
      </p:sp>
      <p:pic>
        <p:nvPicPr>
          <p:cNvPr id="2" name="Kuva 1" descr="Kuva, joka sisältää kohteen teksti, Grafiikka, Fontti, ympyrä&#10;&#10;Kuvaus luotu automaattisesti">
            <a:extLst>
              <a:ext uri="{FF2B5EF4-FFF2-40B4-BE49-F238E27FC236}">
                <a16:creationId xmlns:a16="http://schemas.microsoft.com/office/drawing/2014/main" id="{C9A9EB07-6100-0CA8-B7EB-5EEFB0DBE4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6651" y="5331534"/>
            <a:ext cx="1630547" cy="1095458"/>
          </a:xfrm>
          <a:prstGeom prst="rect">
            <a:avLst/>
          </a:prstGeom>
        </p:spPr>
      </p:pic>
      <p:sp>
        <p:nvSpPr>
          <p:cNvPr id="3" name="Text Placeholder 2">
            <a:extLst>
              <a:ext uri="{FF2B5EF4-FFF2-40B4-BE49-F238E27FC236}">
                <a16:creationId xmlns:a16="http://schemas.microsoft.com/office/drawing/2014/main" id="{03937741-7A77-26BB-2B30-508E209985A9}"/>
              </a:ext>
            </a:extLst>
          </p:cNvPr>
          <p:cNvSpPr>
            <a:spLocks noGrp="1"/>
          </p:cNvSpPr>
          <p:nvPr>
            <p:ph type="body" sz="quarter" idx="19"/>
          </p:nvPr>
        </p:nvSpPr>
        <p:spPr>
          <a:xfrm>
            <a:off x="549407" y="1704679"/>
            <a:ext cx="10525143" cy="4510947"/>
          </a:xfrm>
          <a:prstGeom prst="rect">
            <a:avLst/>
          </a:prstGeom>
        </p:spPr>
        <p:txBody>
          <a:bodyPr/>
          <a:lstStyle/>
          <a:p>
            <a:pPr marL="0" indent="0">
              <a:lnSpc>
                <a:spcPct val="100000"/>
              </a:lnSpc>
              <a:spcAft>
                <a:spcPts val="1200"/>
              </a:spcAft>
            </a:pPr>
            <a:r>
              <a:rPr lang="en-US" sz="2000" b="0" i="0">
                <a:solidFill>
                  <a:srgbClr val="0B3A5B"/>
                </a:solidFill>
                <a:effectLst/>
              </a:rPr>
              <a:t>Il </a:t>
            </a:r>
            <a:r>
              <a:rPr lang="en-US" sz="2000" b="0" i="0" u="sng">
                <a:solidFill>
                  <a:srgbClr val="000000"/>
                </a:solidFill>
                <a:effectLst/>
                <a:hlinkClick r:id="rId5"/>
              </a:rPr>
              <a:t>Circular Economy Playbook</a:t>
            </a:r>
            <a:r>
              <a:rPr lang="en-US" sz="2000" b="0" i="0">
                <a:solidFill>
                  <a:srgbClr val="0B3A5B"/>
                </a:solidFill>
                <a:effectLst/>
              </a:rPr>
              <a:t>, redatto da Sitra, Technology Industries of Finland e Accenture, apre la strada all'economia circolare per le aziende del settore manifatturiero</a:t>
            </a:r>
            <a:r>
              <a:rPr lang="en-US" sz="2000">
                <a:solidFill>
                  <a:srgbClr val="0B3A5B"/>
                </a:solidFill>
              </a:rPr>
              <a:t>, presentando modelli di business </a:t>
            </a:r>
            <a:r>
              <a:rPr lang="en-US" sz="2000" b="0" i="0">
                <a:solidFill>
                  <a:srgbClr val="0B3A5B"/>
                </a:solidFill>
                <a:effectLst/>
              </a:rPr>
              <a:t>nei playbook:</a:t>
            </a:r>
          </a:p>
          <a:p>
            <a:pPr marL="285750" indent="-285750" algn="l">
              <a:lnSpc>
                <a:spcPct val="100000"/>
              </a:lnSpc>
              <a:buFont typeface="Arial" panose="020B0604020202020204" pitchFamily="34" charset="0"/>
              <a:buChar char="•"/>
            </a:pPr>
            <a:r>
              <a:rPr lang="en-US" sz="2000" b="1">
                <a:solidFill>
                  <a:srgbClr val="F1983D"/>
                </a:solidFill>
              </a:rPr>
              <a:t>Piattaforme di condivisione: </a:t>
            </a:r>
            <a:r>
              <a:rPr lang="en-US" sz="2000" b="0" i="0">
                <a:solidFill>
                  <a:srgbClr val="0B3A5B"/>
                </a:solidFill>
                <a:effectLst/>
              </a:rPr>
              <a:t>sfruttare le piattaforme di condivisione nell'uso, nell'accesso o nella proprietà, ad esempio affittando o scambiando macchine e beni sottoutilizzati.</a:t>
            </a:r>
          </a:p>
          <a:p>
            <a:pPr marL="285750" indent="-285750" algn="l">
              <a:lnSpc>
                <a:spcPct val="100000"/>
              </a:lnSpc>
              <a:buFont typeface="Arial" panose="020B0604020202020204" pitchFamily="34" charset="0"/>
              <a:buChar char="•"/>
            </a:pPr>
            <a:r>
              <a:rPr lang="en-US" sz="2000" b="1">
                <a:solidFill>
                  <a:srgbClr val="F1983D"/>
                </a:solidFill>
              </a:rPr>
              <a:t>Filiere circolari: </a:t>
            </a:r>
            <a:r>
              <a:rPr lang="en-US" sz="2000" b="0" i="0">
                <a:solidFill>
                  <a:srgbClr val="0B3A5B"/>
                </a:solidFill>
                <a:effectLst/>
              </a:rPr>
              <a:t>utilizzo di materiali riciclabili e di energie rinnovabili e soluzioni basate su cicli efficienti dal punto di vista delle risorse.</a:t>
            </a:r>
          </a:p>
          <a:p>
            <a:pPr marL="285750" indent="-285750" algn="l">
              <a:lnSpc>
                <a:spcPct val="100000"/>
              </a:lnSpc>
              <a:buFont typeface="Arial" panose="020B0604020202020204" pitchFamily="34" charset="0"/>
              <a:buChar char="•"/>
            </a:pPr>
            <a:r>
              <a:rPr lang="en-US" sz="2000" b="1">
                <a:solidFill>
                  <a:srgbClr val="F1983D"/>
                </a:solidFill>
              </a:rPr>
              <a:t>Prodotto come servizio: </a:t>
            </a:r>
            <a:r>
              <a:rPr lang="en-US" sz="2000" b="0" i="0">
                <a:solidFill>
                  <a:srgbClr val="0B3A5B"/>
                </a:solidFill>
                <a:effectLst/>
              </a:rPr>
              <a:t>fornire servizi anziché prodotti.</a:t>
            </a:r>
          </a:p>
          <a:p>
            <a:pPr marL="285750" indent="-285750" algn="l">
              <a:lnSpc>
                <a:spcPct val="100000"/>
              </a:lnSpc>
              <a:buFont typeface="Arial" panose="020B0604020202020204" pitchFamily="34" charset="0"/>
              <a:buChar char="•"/>
            </a:pPr>
            <a:r>
              <a:rPr lang="en-US" sz="2000" b="1">
                <a:solidFill>
                  <a:srgbClr val="F1983D"/>
                </a:solidFill>
              </a:rPr>
              <a:t>Estensione della vita del prodotto: </a:t>
            </a:r>
            <a:r>
              <a:rPr lang="en-US" sz="2000" b="0" i="0">
                <a:solidFill>
                  <a:srgbClr val="0B3A5B"/>
                </a:solidFill>
                <a:effectLst/>
              </a:rPr>
              <a:t>prolungare il ciclo di vita del prodotto attraverso la rivendita anticipata e la rigenerazione.</a:t>
            </a:r>
          </a:p>
          <a:p>
            <a:pPr marL="285750" indent="-285750" algn="l">
              <a:lnSpc>
                <a:spcPct val="100000"/>
              </a:lnSpc>
              <a:buFont typeface="Arial" panose="020B0604020202020204" pitchFamily="34" charset="0"/>
              <a:buChar char="•"/>
            </a:pPr>
            <a:r>
              <a:rPr lang="en-US" sz="2000" b="1">
                <a:solidFill>
                  <a:srgbClr val="F1983D"/>
                </a:solidFill>
              </a:rPr>
              <a:t>Recupero e riciclaggio: </a:t>
            </a:r>
            <a:r>
              <a:rPr lang="en-US" sz="2000" b="0" i="0">
                <a:solidFill>
                  <a:srgbClr val="0B3A5B"/>
                </a:solidFill>
                <a:effectLst/>
              </a:rPr>
              <a:t>recupero e riutilizzo di prodotti e materie prime giunti al termine della loro vita utile.</a:t>
            </a:r>
            <a:endParaRPr lang="en-US" sz="2000"/>
          </a:p>
          <a:p>
            <a:endParaRPr lang="en-US"/>
          </a:p>
        </p:txBody>
      </p:sp>
      <p:pic>
        <p:nvPicPr>
          <p:cNvPr id="1026" name="Picture 2">
            <a:extLst>
              <a:ext uri="{FF2B5EF4-FFF2-40B4-BE49-F238E27FC236}">
                <a16:creationId xmlns:a16="http://schemas.microsoft.com/office/drawing/2014/main" id="{930A9079-6462-F772-BA20-22BA1A22E04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95999" y="5417735"/>
            <a:ext cx="2804583" cy="97459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aphic 4">
            <a:extLst>
              <a:ext uri="{FF2B5EF4-FFF2-40B4-BE49-F238E27FC236}">
                <a16:creationId xmlns:a16="http://schemas.microsoft.com/office/drawing/2014/main" id="{FC96D61D-DD6F-6D81-A3F8-2F982B1EA737}"/>
              </a:ext>
            </a:extLst>
          </p:cNvPr>
          <p:cNvGrpSpPr/>
          <p:nvPr/>
        </p:nvGrpSpPr>
        <p:grpSpPr>
          <a:xfrm rot="19582332">
            <a:off x="10621508" y="1098454"/>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05A5F46A-D41E-6714-20BB-23FA577F1BA1}"/>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5AE8E8D-B3BF-DF7A-84D7-8D2C92E9BB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16D5E2D4-E351-7D40-A1E4-88F0A507D8B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9D8C8FBF-455B-42A1-0C61-2DE712B0CF94}"/>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CD5B2E9C-73B3-0F6D-418B-B172BF0F9B7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487CB899-51CE-3CE8-FE8B-E9918B34344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716875B6-E2D5-00DE-0B3F-B36C6EF694A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562FE23E-E1EC-D8A4-16CF-D5B3B835525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9BE03FF-FF56-F8D1-8887-5013086B567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AFEF19AA-6468-1123-845F-018271774BF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4B391E4-97BB-D68C-80CE-732BED12C1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7431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919046FF-CE56-6743-8B79-9F46994143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719" y="1698763"/>
            <a:ext cx="6238653" cy="4159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3753153" y="3429000"/>
            <a:ext cx="6735247" cy="73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3770540" y="3429000"/>
            <a:ext cx="6876626" cy="646331"/>
          </a:xfrm>
          <a:prstGeom prst="rect">
            <a:avLst/>
          </a:prstGeom>
          <a:noFill/>
        </p:spPr>
        <p:txBody>
          <a:bodyPr wrap="none" rtlCol="0">
            <a:spAutoFit/>
          </a:bodyPr>
          <a:lstStyle/>
          <a:p>
            <a:r>
              <a:rPr lang="en-IE" sz="3600" b="1" spc="324" dirty="0">
                <a:solidFill>
                  <a:srgbClr val="60BA47"/>
                </a:solidFill>
                <a:latin typeface="Calibri" panose="020F0502020204030204" pitchFamily="34" charset="0"/>
                <a:cs typeface="Calibri" panose="020F0502020204030204" pitchFamily="34" charset="0"/>
              </a:rPr>
              <a:t>Formazione </a:t>
            </a:r>
            <a:r>
              <a:rPr lang="en-IE" sz="3600" b="1" spc="324" dirty="0" err="1">
                <a:solidFill>
                  <a:srgbClr val="60BA47"/>
                </a:solidFill>
                <a:latin typeface="Calibri" panose="020F0502020204030204" pitchFamily="34" charset="0"/>
                <a:cs typeface="Calibri" panose="020F0502020204030204" pitchFamily="34" charset="0"/>
              </a:rPr>
              <a:t>dei</a:t>
            </a:r>
            <a:r>
              <a:rPr lang="en-IE" sz="3600" b="1" spc="324" dirty="0">
                <a:solidFill>
                  <a:srgbClr val="60BA47"/>
                </a:solidFill>
                <a:latin typeface="Calibri" panose="020F0502020204030204" pitchFamily="34" charset="0"/>
                <a:cs typeface="Calibri" panose="020F0502020204030204" pitchFamily="34" charset="0"/>
              </a:rPr>
              <a:t> </a:t>
            </a:r>
            <a:r>
              <a:rPr lang="en-IE" sz="3600" b="1" spc="324" dirty="0" err="1">
                <a:solidFill>
                  <a:srgbClr val="60BA47"/>
                </a:solidFill>
                <a:latin typeface="Calibri" panose="020F0502020204030204" pitchFamily="34" charset="0"/>
                <a:cs typeface="Calibri" panose="020F0502020204030204" pitchFamily="34" charset="0"/>
              </a:rPr>
              <a:t>dipendenti</a:t>
            </a:r>
            <a:r>
              <a:rPr lang="en-IE" sz="3600" b="1" spc="324" dirty="0">
                <a:solidFill>
                  <a:srgbClr val="60BA47"/>
                </a:solidFill>
                <a:latin typeface="Calibri" panose="020F0502020204030204" pitchFamily="34" charset="0"/>
                <a:cs typeface="Calibri" panose="020F0502020204030204" pitchFamily="34" charset="0"/>
              </a:rPr>
              <a:t> &amp;</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2" name="Rectangle 13">
            <a:extLst>
              <a:ext uri="{FF2B5EF4-FFF2-40B4-BE49-F238E27FC236}">
                <a16:creationId xmlns:a16="http://schemas.microsoft.com/office/drawing/2014/main" id="{BB014615-1570-8B02-C121-738624182314}"/>
              </a:ext>
            </a:extLst>
          </p:cNvPr>
          <p:cNvSpPr/>
          <p:nvPr/>
        </p:nvSpPr>
        <p:spPr>
          <a:xfrm>
            <a:off x="3753153" y="4076192"/>
            <a:ext cx="62094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err="1">
                <a:solidFill>
                  <a:srgbClr val="60BA47"/>
                </a:solidFill>
                <a:latin typeface="Calibri" panose="020F0502020204030204" pitchFamily="34" charset="0"/>
                <a:cs typeface="Calibri" panose="020F0502020204030204" pitchFamily="34" charset="0"/>
              </a:rPr>
              <a:t>Programmi</a:t>
            </a:r>
            <a:r>
              <a:rPr lang="en-IE" sz="3600" b="1" spc="324" dirty="0">
                <a:solidFill>
                  <a:srgbClr val="60BA47"/>
                </a:solidFill>
                <a:latin typeface="Calibri" panose="020F0502020204030204" pitchFamily="34" charset="0"/>
                <a:cs typeface="Calibri" panose="020F0502020204030204" pitchFamily="34" charset="0"/>
              </a:rPr>
              <a:t> di </a:t>
            </a:r>
            <a:r>
              <a:rPr lang="en-IE" sz="3600" b="1" spc="324" dirty="0" err="1">
                <a:solidFill>
                  <a:srgbClr val="60BA47"/>
                </a:solidFill>
                <a:latin typeface="Calibri" panose="020F0502020204030204" pitchFamily="34" charset="0"/>
                <a:cs typeface="Calibri" panose="020F0502020204030204" pitchFamily="34" charset="0"/>
              </a:rPr>
              <a:t>sviluppo</a:t>
            </a:r>
            <a:endParaRPr lang="en-IE" sz="3600" b="1" spc="324"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46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85F72-3F1E-FF88-E7BD-B73FB6E2E4C2}"/>
              </a:ext>
            </a:extLst>
          </p:cNvPr>
          <p:cNvSpPr>
            <a:spLocks noGrp="1"/>
          </p:cNvSpPr>
          <p:nvPr>
            <p:ph type="body" sz="quarter" idx="35"/>
          </p:nvPr>
        </p:nvSpPr>
        <p:spPr>
          <a:xfrm>
            <a:off x="4912292" y="756668"/>
            <a:ext cx="6562677" cy="339415"/>
          </a:xfrm>
        </p:spPr>
        <p:txBody>
          <a:bodyPr/>
          <a:lstStyle/>
          <a:p>
            <a:r>
              <a:rPr lang="en-US" sz="2000" b="1" kern="0">
                <a:solidFill>
                  <a:srgbClr val="92D050"/>
                </a:solidFill>
                <a:cs typeface="Times New Roman" panose="02020603050405020304" pitchFamily="18" charset="0"/>
              </a:rPr>
              <a:t>INTRODUZIONE ALL'ECONOMIA CIRCOLARE - Modulo 1</a:t>
            </a:r>
          </a:p>
          <a:p>
            <a:endParaRPr lang="en-IE"/>
          </a:p>
        </p:txBody>
      </p:sp>
      <p:sp>
        <p:nvSpPr>
          <p:cNvPr id="3" name="Text Placeholder 2">
            <a:extLst>
              <a:ext uri="{FF2B5EF4-FFF2-40B4-BE49-F238E27FC236}">
                <a16:creationId xmlns:a16="http://schemas.microsoft.com/office/drawing/2014/main" id="{6610F85E-F3B2-BDD1-950C-07A2A618BC07}"/>
              </a:ext>
            </a:extLst>
          </p:cNvPr>
          <p:cNvSpPr>
            <a:spLocks noGrp="1"/>
          </p:cNvSpPr>
          <p:nvPr>
            <p:ph type="body" sz="quarter" idx="36"/>
          </p:nvPr>
        </p:nvSpPr>
        <p:spPr>
          <a:xfrm>
            <a:off x="4912292" y="1105004"/>
            <a:ext cx="7279708" cy="999383"/>
          </a:xfrm>
        </p:spPr>
        <p:txBody>
          <a:bodyPr/>
          <a:lstStyle/>
          <a:p>
            <a:pPr marL="0" indent="0">
              <a:lnSpc>
                <a:spcPct val="100000"/>
              </a:lnSpc>
            </a:pPr>
            <a:r>
              <a:rPr lang="en-US" sz="1700" b="1" kern="0" dirty="0" err="1">
                <a:effectLst/>
                <a:ea typeface="Times New Roman" panose="02020603050405020304" pitchFamily="18" charset="0"/>
                <a:cs typeface="Times New Roman" panose="02020603050405020304" pitchFamily="18" charset="0"/>
              </a:rPr>
              <a:t>Definizione</a:t>
            </a:r>
            <a:r>
              <a:rPr lang="en-US" sz="1700" b="1" kern="0" dirty="0">
                <a:effectLst/>
                <a:ea typeface="Times New Roman" panose="02020603050405020304" pitchFamily="18" charset="0"/>
                <a:cs typeface="Times New Roman" panose="02020603050405020304" pitchFamily="18" charset="0"/>
              </a:rPr>
              <a:t> </a:t>
            </a:r>
            <a:r>
              <a:rPr lang="en-US" sz="1700" b="1" kern="0" dirty="0">
                <a:ea typeface="Times New Roman" panose="02020603050405020304" pitchFamily="18" charset="0"/>
                <a:cs typeface="Times New Roman" panose="02020603050405020304" pitchFamily="18" charset="0"/>
              </a:rPr>
              <a:t>e </a:t>
            </a:r>
            <a:r>
              <a:rPr lang="en-US" sz="1700" b="1" kern="0" dirty="0" err="1">
                <a:effectLst/>
                <a:ea typeface="Times New Roman" panose="02020603050405020304" pitchFamily="18" charset="0"/>
                <a:cs typeface="Times New Roman" panose="02020603050405020304" pitchFamily="18" charset="0"/>
              </a:rPr>
              <a:t>importanza</a:t>
            </a:r>
            <a:r>
              <a:rPr lang="en-US" sz="1700" b="1"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Spiegare</a:t>
            </a:r>
            <a:r>
              <a:rPr lang="en-US" sz="1700" kern="0" dirty="0">
                <a:effectLst/>
                <a:ea typeface="Times New Roman" panose="02020603050405020304" pitchFamily="18" charset="0"/>
                <a:cs typeface="Times New Roman" panose="02020603050405020304" pitchFamily="18" charset="0"/>
              </a:rPr>
              <a:t> il </a:t>
            </a:r>
            <a:r>
              <a:rPr lang="en-US" sz="1700" kern="0" dirty="0" err="1">
                <a:effectLst/>
                <a:ea typeface="Times New Roman" panose="02020603050405020304" pitchFamily="18" charset="0"/>
                <a:cs typeface="Times New Roman" panose="02020603050405020304" pitchFamily="18" charset="0"/>
              </a:rPr>
              <a:t>concetto</a:t>
            </a:r>
            <a:r>
              <a:rPr lang="en-US" sz="1700" kern="0" dirty="0">
                <a:effectLst/>
                <a:ea typeface="Times New Roman" panose="02020603050405020304" pitchFamily="18" charset="0"/>
                <a:cs typeface="Times New Roman" panose="02020603050405020304" pitchFamily="18" charset="0"/>
              </a:rPr>
              <a:t> di </a:t>
            </a:r>
            <a:r>
              <a:rPr lang="en-US" sz="1700" kern="0" dirty="0" err="1">
                <a:effectLst/>
                <a:ea typeface="Times New Roman" panose="02020603050405020304" pitchFamily="18" charset="0"/>
                <a:cs typeface="Times New Roman" panose="02020603050405020304" pitchFamily="18" charset="0"/>
              </a:rPr>
              <a:t>economia</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circolare</a:t>
            </a:r>
            <a:r>
              <a:rPr lang="en-US" sz="1700" kern="0" dirty="0">
                <a:effectLst/>
                <a:ea typeface="Times New Roman" panose="02020603050405020304" pitchFamily="18" charset="0"/>
                <a:cs typeface="Times New Roman" panose="02020603050405020304" pitchFamily="18" charset="0"/>
              </a:rPr>
              <a:t> rispetto </a:t>
            </a:r>
            <a:r>
              <a:rPr lang="en-US" sz="1700" kern="0" dirty="0" err="1">
                <a:effectLst/>
                <a:ea typeface="Times New Roman" panose="02020603050405020304" pitchFamily="18" charset="0"/>
                <a:cs typeface="Times New Roman" panose="02020603050405020304" pitchFamily="18" charset="0"/>
              </a:rPr>
              <a:t>all'economia</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lineare</a:t>
            </a:r>
            <a:r>
              <a:rPr lang="en-US" sz="1700" kern="0" dirty="0">
                <a:effectLst/>
                <a:ea typeface="Times New Roman" panose="02020603050405020304" pitchFamily="18" charset="0"/>
                <a:cs typeface="Times New Roman" panose="02020603050405020304" pitchFamily="18" charset="0"/>
              </a:rPr>
              <a:t> e </a:t>
            </a:r>
            <a:r>
              <a:rPr lang="en-US" sz="1700" kern="0" dirty="0" err="1">
                <a:effectLst/>
                <a:ea typeface="Times New Roman" panose="02020603050405020304" pitchFamily="18" charset="0"/>
                <a:cs typeface="Times New Roman" panose="02020603050405020304" pitchFamily="18" charset="0"/>
              </a:rPr>
              <a:t>discutere</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i</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vantaggi</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ambientali</a:t>
            </a:r>
            <a:r>
              <a:rPr lang="en-US" sz="1700" kern="0" dirty="0">
                <a:effectLst/>
                <a:ea typeface="Times New Roman" panose="02020603050405020304" pitchFamily="18" charset="0"/>
                <a:cs typeface="Times New Roman" panose="02020603050405020304" pitchFamily="18" charset="0"/>
              </a:rPr>
              <a:t>, economici, </a:t>
            </a:r>
            <a:r>
              <a:rPr lang="en-US" sz="1700" kern="0" dirty="0" err="1">
                <a:effectLst/>
                <a:ea typeface="Times New Roman" panose="02020603050405020304" pitchFamily="18" charset="0"/>
                <a:cs typeface="Times New Roman" panose="02020603050405020304" pitchFamily="18" charset="0"/>
              </a:rPr>
              <a:t>sociali</a:t>
            </a:r>
            <a:r>
              <a:rPr lang="en-US" sz="1700" kern="0" dirty="0">
                <a:effectLst/>
                <a:ea typeface="Times New Roman" panose="02020603050405020304" pitchFamily="18" charset="0"/>
                <a:cs typeface="Times New Roman" panose="02020603050405020304" pitchFamily="18" charset="0"/>
              </a:rPr>
              <a:t> e di </a:t>
            </a:r>
            <a:r>
              <a:rPr lang="en-US" sz="1700" kern="0" dirty="0" err="1">
                <a:effectLst/>
                <a:ea typeface="Times New Roman" panose="02020603050405020304" pitchFamily="18" charset="0"/>
                <a:cs typeface="Times New Roman" panose="02020603050405020304" pitchFamily="18" charset="0"/>
              </a:rPr>
              <a:t>crescita</a:t>
            </a:r>
            <a:r>
              <a:rPr lang="en-US" sz="1700" kern="0" dirty="0">
                <a:effectLst/>
                <a:ea typeface="Times New Roman" panose="02020603050405020304" pitchFamily="18" charset="0"/>
                <a:cs typeface="Times New Roman" panose="02020603050405020304" pitchFamily="18" charset="0"/>
              </a:rPr>
              <a:t> </a:t>
            </a:r>
            <a:r>
              <a:rPr lang="en-US" sz="1700" kern="0" dirty="0" err="1">
                <a:effectLst/>
                <a:ea typeface="Times New Roman" panose="02020603050405020304" pitchFamily="18" charset="0"/>
                <a:cs typeface="Times New Roman" panose="02020603050405020304" pitchFamily="18" charset="0"/>
              </a:rPr>
              <a:t>personale</a:t>
            </a:r>
            <a:r>
              <a:rPr lang="en-US" sz="1700" kern="0" dirty="0">
                <a:effectLst/>
                <a:ea typeface="Times New Roman" panose="02020603050405020304" pitchFamily="18" charset="0"/>
                <a:cs typeface="Times New Roman" panose="02020603050405020304" pitchFamily="18" charset="0"/>
              </a:rPr>
              <a:t>.</a:t>
            </a:r>
          </a:p>
          <a:p>
            <a:pPr marL="0" indent="0">
              <a:lnSpc>
                <a:spcPct val="100000"/>
              </a:lnSpc>
            </a:pPr>
            <a:r>
              <a:rPr lang="en-US" sz="1700" b="1" kern="0" dirty="0" err="1">
                <a:ea typeface="Times New Roman" panose="02020603050405020304" pitchFamily="18" charset="0"/>
                <a:cs typeface="Times New Roman" panose="02020603050405020304" pitchFamily="18" charset="0"/>
              </a:rPr>
              <a:t>Conformità</a:t>
            </a:r>
            <a:r>
              <a:rPr lang="en-US" sz="1700" b="1" kern="0" dirty="0">
                <a:ea typeface="Times New Roman" panose="02020603050405020304" pitchFamily="18" charset="0"/>
                <a:cs typeface="Times New Roman" panose="02020603050405020304" pitchFamily="18" charset="0"/>
              </a:rPr>
              <a:t> e </a:t>
            </a:r>
            <a:r>
              <a:rPr lang="en-US" sz="1700" b="1" kern="0" dirty="0" err="1">
                <a:ea typeface="Times New Roman" panose="02020603050405020304" pitchFamily="18" charset="0"/>
                <a:cs typeface="Times New Roman" panose="02020603050405020304" pitchFamily="18" charset="0"/>
              </a:rPr>
              <a:t>certificati</a:t>
            </a:r>
            <a:r>
              <a:rPr lang="en-US" sz="1700" b="1" kern="0" dirty="0">
                <a:ea typeface="Times New Roman" panose="02020603050405020304" pitchFamily="18" charset="0"/>
                <a:cs typeface="Times New Roman" panose="02020603050405020304" pitchFamily="18" charset="0"/>
              </a:rPr>
              <a:t>: </a:t>
            </a:r>
            <a:r>
              <a:rPr lang="en-US" sz="1700" kern="0" dirty="0" err="1">
                <a:cs typeface="Times New Roman" panose="02020603050405020304" pitchFamily="18" charset="0"/>
              </a:rPr>
              <a:t>garantire</a:t>
            </a:r>
            <a:r>
              <a:rPr lang="en-US" sz="1700" kern="0" dirty="0">
                <a:cs typeface="Times New Roman" panose="02020603050405020304" pitchFamily="18" charset="0"/>
              </a:rPr>
              <a:t> la </a:t>
            </a:r>
            <a:r>
              <a:rPr lang="en-US" sz="1700" kern="0" dirty="0" err="1">
                <a:cs typeface="Times New Roman" panose="02020603050405020304" pitchFamily="18" charset="0"/>
              </a:rPr>
              <a:t>conformità</a:t>
            </a:r>
            <a:r>
              <a:rPr lang="en-US" sz="1700" kern="0" dirty="0">
                <a:cs typeface="Times New Roman" panose="02020603050405020304" pitchFamily="18" charset="0"/>
              </a:rPr>
              <a:t> </a:t>
            </a:r>
            <a:r>
              <a:rPr lang="en-US" sz="1700" kern="0" dirty="0" err="1">
                <a:cs typeface="Times New Roman" panose="02020603050405020304" pitchFamily="18" charset="0"/>
              </a:rPr>
              <a:t>legale</a:t>
            </a:r>
            <a:r>
              <a:rPr lang="en-US" sz="1700" kern="0" dirty="0">
                <a:cs typeface="Times New Roman" panose="02020603050405020304" pitchFamily="18" charset="0"/>
              </a:rPr>
              <a:t> e di </a:t>
            </a:r>
            <a:r>
              <a:rPr lang="en-US" sz="1700" kern="0" dirty="0" err="1">
                <a:cs typeface="Times New Roman" panose="02020603050405020304" pitchFamily="18" charset="0"/>
              </a:rPr>
              <a:t>settore</a:t>
            </a:r>
            <a:r>
              <a:rPr lang="en-US" sz="1700" kern="0" dirty="0">
                <a:cs typeface="Times New Roman" panose="02020603050405020304" pitchFamily="18" charset="0"/>
              </a:rPr>
              <a:t>, </a:t>
            </a:r>
            <a:r>
              <a:rPr lang="en-US" sz="1700" kern="0" dirty="0" err="1">
                <a:cs typeface="Times New Roman" panose="02020603050405020304" pitchFamily="18" charset="0"/>
              </a:rPr>
              <a:t>costruire</a:t>
            </a:r>
            <a:r>
              <a:rPr lang="en-US" sz="1700" kern="0" dirty="0">
                <a:cs typeface="Times New Roman" panose="02020603050405020304" pitchFamily="18" charset="0"/>
              </a:rPr>
              <a:t> la </a:t>
            </a:r>
            <a:r>
              <a:rPr lang="en-US" sz="1700" kern="0" dirty="0" err="1">
                <a:cs typeface="Times New Roman" panose="02020603050405020304" pitchFamily="18" charset="0"/>
              </a:rPr>
              <a:t>credibilità</a:t>
            </a:r>
            <a:r>
              <a:rPr lang="en-US" sz="1700" kern="0" dirty="0">
                <a:cs typeface="Times New Roman" panose="02020603050405020304" pitchFamily="18" charset="0"/>
              </a:rPr>
              <a:t> e la fiducia </a:t>
            </a:r>
            <a:r>
              <a:rPr lang="en-US" sz="1700" kern="0" dirty="0" err="1">
                <a:cs typeface="Times New Roman" panose="02020603050405020304" pitchFamily="18" charset="0"/>
              </a:rPr>
              <a:t>dei</a:t>
            </a:r>
            <a:r>
              <a:rPr lang="en-US" sz="1700" kern="0" dirty="0">
                <a:cs typeface="Times New Roman" panose="02020603050405020304" pitchFamily="18" charset="0"/>
              </a:rPr>
              <a:t> </a:t>
            </a:r>
            <a:r>
              <a:rPr lang="en-US" sz="1700" kern="0" dirty="0" err="1">
                <a:cs typeface="Times New Roman" panose="02020603050405020304" pitchFamily="18" charset="0"/>
              </a:rPr>
              <a:t>clienti</a:t>
            </a:r>
            <a:r>
              <a:rPr lang="en-US" sz="1700" kern="0" dirty="0">
                <a:cs typeface="Times New Roman" panose="02020603050405020304" pitchFamily="18" charset="0"/>
              </a:rPr>
              <a:t>, </a:t>
            </a:r>
            <a:r>
              <a:rPr lang="en-US" sz="1700" kern="0" dirty="0" err="1">
                <a:cs typeface="Times New Roman" panose="02020603050405020304" pitchFamily="18" charset="0"/>
              </a:rPr>
              <a:t>facilitare</a:t>
            </a:r>
            <a:r>
              <a:rPr lang="en-US" sz="1700" kern="0" dirty="0">
                <a:cs typeface="Times New Roman" panose="02020603050405020304" pitchFamily="18" charset="0"/>
              </a:rPr>
              <a:t> </a:t>
            </a:r>
            <a:r>
              <a:rPr lang="en-US" sz="1700" kern="0" dirty="0" err="1">
                <a:cs typeface="Times New Roman" panose="02020603050405020304" pitchFamily="18" charset="0"/>
              </a:rPr>
              <a:t>l'accesso</a:t>
            </a:r>
            <a:r>
              <a:rPr lang="en-US" sz="1700" kern="0" dirty="0">
                <a:cs typeface="Times New Roman" panose="02020603050405020304" pitchFamily="18" charset="0"/>
              </a:rPr>
              <a:t> al </a:t>
            </a:r>
            <a:r>
              <a:rPr lang="en-US" sz="1700" kern="0" dirty="0" err="1">
                <a:cs typeface="Times New Roman" panose="02020603050405020304" pitchFamily="18" charset="0"/>
              </a:rPr>
              <a:t>mercato</a:t>
            </a:r>
            <a:r>
              <a:rPr lang="en-US" sz="1700" kern="0" dirty="0">
                <a:cs typeface="Times New Roman" panose="02020603050405020304" pitchFamily="18" charset="0"/>
              </a:rPr>
              <a:t>, </a:t>
            </a:r>
            <a:r>
              <a:rPr lang="en-US" sz="1700" kern="0" dirty="0" err="1">
                <a:cs typeface="Times New Roman" panose="02020603050405020304" pitchFamily="18" charset="0"/>
              </a:rPr>
              <a:t>ridurre</a:t>
            </a:r>
            <a:r>
              <a:rPr lang="en-US" sz="1700" kern="0" dirty="0">
                <a:cs typeface="Times New Roman" panose="02020603050405020304" pitchFamily="18" charset="0"/>
              </a:rPr>
              <a:t> </a:t>
            </a:r>
            <a:r>
              <a:rPr lang="en-US" sz="1700" kern="0" dirty="0" err="1">
                <a:cs typeface="Times New Roman" panose="02020603050405020304" pitchFamily="18" charset="0"/>
              </a:rPr>
              <a:t>i</a:t>
            </a:r>
            <a:r>
              <a:rPr lang="en-US" sz="1700" kern="0" dirty="0">
                <a:cs typeface="Times New Roman" panose="02020603050405020304" pitchFamily="18" charset="0"/>
              </a:rPr>
              <a:t> </a:t>
            </a:r>
            <a:r>
              <a:rPr lang="en-US" sz="1700" kern="0" dirty="0" err="1">
                <a:cs typeface="Times New Roman" panose="02020603050405020304" pitchFamily="18" charset="0"/>
              </a:rPr>
              <a:t>rischi</a:t>
            </a:r>
            <a:r>
              <a:rPr lang="en-US" sz="1700" kern="0" dirty="0">
                <a:cs typeface="Times New Roman" panose="02020603050405020304" pitchFamily="18" charset="0"/>
              </a:rPr>
              <a:t> </a:t>
            </a:r>
            <a:r>
              <a:rPr lang="en-US" sz="1700" kern="0" dirty="0" err="1">
                <a:cs typeface="Times New Roman" panose="02020603050405020304" pitchFamily="18" charset="0"/>
              </a:rPr>
              <a:t>legali</a:t>
            </a:r>
            <a:r>
              <a:rPr lang="en-US" sz="1700" kern="0" dirty="0">
                <a:cs typeface="Times New Roman" panose="02020603050405020304" pitchFamily="18" charset="0"/>
              </a:rPr>
              <a:t>, </a:t>
            </a:r>
            <a:r>
              <a:rPr lang="en-US" sz="1700" kern="0" dirty="0" err="1">
                <a:cs typeface="Times New Roman" panose="02020603050405020304" pitchFamily="18" charset="0"/>
              </a:rPr>
              <a:t>migliorare</a:t>
            </a:r>
            <a:r>
              <a:rPr lang="en-US" sz="1700" kern="0" dirty="0">
                <a:cs typeface="Times New Roman" panose="02020603050405020304" pitchFamily="18" charset="0"/>
              </a:rPr>
              <a:t> il </a:t>
            </a:r>
            <a:r>
              <a:rPr lang="en-US" sz="1700" kern="0" dirty="0" err="1">
                <a:cs typeface="Times New Roman" panose="02020603050405020304" pitchFamily="18" charset="0"/>
              </a:rPr>
              <a:t>vantaggio</a:t>
            </a:r>
            <a:r>
              <a:rPr lang="en-US" sz="1700" kern="0" dirty="0">
                <a:cs typeface="Times New Roman" panose="02020603050405020304" pitchFamily="18" charset="0"/>
              </a:rPr>
              <a:t> </a:t>
            </a:r>
            <a:r>
              <a:rPr lang="en-US" sz="1700" kern="0" dirty="0" err="1">
                <a:cs typeface="Times New Roman" panose="02020603050405020304" pitchFamily="18" charset="0"/>
              </a:rPr>
              <a:t>competitivo</a:t>
            </a:r>
            <a:r>
              <a:rPr lang="en-US" sz="1700" kern="0" dirty="0">
                <a:cs typeface="Times New Roman" panose="02020603050405020304" pitchFamily="18" charset="0"/>
              </a:rPr>
              <a:t>. </a:t>
            </a:r>
          </a:p>
          <a:p>
            <a:endParaRPr lang="en-IE" sz="1700" dirty="0"/>
          </a:p>
        </p:txBody>
      </p:sp>
      <p:sp>
        <p:nvSpPr>
          <p:cNvPr id="5" name="Text Placeholder 4">
            <a:extLst>
              <a:ext uri="{FF2B5EF4-FFF2-40B4-BE49-F238E27FC236}">
                <a16:creationId xmlns:a16="http://schemas.microsoft.com/office/drawing/2014/main" id="{EB09D2CE-0BD8-B7EA-4E19-53DA85C25197}"/>
              </a:ext>
            </a:extLst>
          </p:cNvPr>
          <p:cNvSpPr>
            <a:spLocks noGrp="1"/>
          </p:cNvSpPr>
          <p:nvPr>
            <p:ph type="body" sz="quarter" idx="42"/>
          </p:nvPr>
        </p:nvSpPr>
        <p:spPr>
          <a:xfrm>
            <a:off x="4921554" y="2731716"/>
            <a:ext cx="6562677" cy="339415"/>
          </a:xfrm>
        </p:spPr>
        <p:txBody>
          <a:bodyPr/>
          <a:lstStyle/>
          <a:p>
            <a:r>
              <a:rPr lang="en-US" sz="2000" b="1" kern="0">
                <a:solidFill>
                  <a:srgbClr val="92D050"/>
                </a:solidFill>
                <a:latin typeface="Calibri" panose="020F0502020204030204" pitchFamily="34" charset="0"/>
                <a:cs typeface="Times New Roman" panose="02020603050405020304" pitchFamily="18" charset="0"/>
              </a:rPr>
              <a:t>PRINCIPI CHIAVE DELL'ECONOMIA CIRCOLARE - Modulo 2</a:t>
            </a:r>
            <a:endParaRPr lang="fi-FI" sz="2000" b="1" kern="0">
              <a:solidFill>
                <a:srgbClr val="92D050"/>
              </a:solidFill>
              <a:latin typeface="Calibri" panose="020F0502020204030204" pitchFamily="34" charset="0"/>
              <a:cs typeface="Times New Roman" panose="02020603050405020304" pitchFamily="18" charset="0"/>
            </a:endParaRPr>
          </a:p>
          <a:p>
            <a:endParaRPr lang="en-IE"/>
          </a:p>
        </p:txBody>
      </p:sp>
      <p:sp>
        <p:nvSpPr>
          <p:cNvPr id="6" name="Text Placeholder 5">
            <a:extLst>
              <a:ext uri="{FF2B5EF4-FFF2-40B4-BE49-F238E27FC236}">
                <a16:creationId xmlns:a16="http://schemas.microsoft.com/office/drawing/2014/main" id="{8CA6FE82-81D0-BA9B-603F-898B190888F2}"/>
              </a:ext>
            </a:extLst>
          </p:cNvPr>
          <p:cNvSpPr>
            <a:spLocks noGrp="1"/>
          </p:cNvSpPr>
          <p:nvPr>
            <p:ph type="body" sz="quarter" idx="43"/>
          </p:nvPr>
        </p:nvSpPr>
        <p:spPr>
          <a:xfrm>
            <a:off x="4921554" y="3060734"/>
            <a:ext cx="7066347" cy="999383"/>
          </a:xfrm>
        </p:spPr>
        <p:txBody>
          <a:bodyPr/>
          <a:lstStyle/>
          <a:p>
            <a:pPr marL="0" indent="0">
              <a:lnSpc>
                <a:spcPct val="100000"/>
              </a:lnSpc>
            </a:pPr>
            <a:r>
              <a:rPr lang="en-US" sz="1600" b="1" kern="0" dirty="0" err="1">
                <a:effectLst/>
                <a:ea typeface="Times New Roman" panose="02020603050405020304" pitchFamily="18" charset="0"/>
                <a:cs typeface="Times New Roman" panose="02020603050405020304" pitchFamily="18" charset="0"/>
              </a:rPr>
              <a:t>Progettare</a:t>
            </a:r>
            <a:r>
              <a:rPr lang="en-US" sz="1600" b="1" kern="0" dirty="0">
                <a:effectLst/>
                <a:ea typeface="Times New Roman" panose="02020603050405020304" pitchFamily="18" charset="0"/>
                <a:cs typeface="Times New Roman" panose="02020603050405020304" pitchFamily="18" charset="0"/>
              </a:rPr>
              <a:t> per la </a:t>
            </a:r>
            <a:r>
              <a:rPr lang="en-US" sz="1600" b="1" kern="0" dirty="0" err="1">
                <a:effectLst/>
                <a:ea typeface="Times New Roman" panose="02020603050405020304" pitchFamily="18" charset="0"/>
                <a:cs typeface="Times New Roman" panose="02020603050405020304" pitchFamily="18" charset="0"/>
              </a:rPr>
              <a:t>longevità</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L'importanza</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della</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durata</a:t>
            </a:r>
            <a:r>
              <a:rPr lang="en-US" sz="1600" kern="0" dirty="0">
                <a:effectLst/>
                <a:ea typeface="Times New Roman" panose="02020603050405020304" pitchFamily="18" charset="0"/>
                <a:cs typeface="Times New Roman" panose="02020603050405020304" pitchFamily="18" charset="0"/>
              </a:rPr>
              <a:t> e </a:t>
            </a:r>
            <a:r>
              <a:rPr lang="en-US" sz="1600" kern="0" dirty="0" err="1">
                <a:effectLst/>
                <a:ea typeface="Times New Roman" panose="02020603050405020304" pitchFamily="18" charset="0"/>
                <a:cs typeface="Times New Roman" panose="02020603050405020304" pitchFamily="18" charset="0"/>
              </a:rPr>
              <a:t>dell'adattabilità</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nelle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aziende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alimentari</a:t>
            </a:r>
            <a:r>
              <a:rPr lang="en-US" sz="1600" kern="0" dirty="0">
                <a:effectLst/>
                <a:ea typeface="Times New Roman" panose="02020603050405020304" pitchFamily="18" charset="0"/>
                <a:cs typeface="Times New Roman" panose="02020603050405020304" pitchFamily="18" charset="0"/>
              </a:rPr>
              <a:t>.</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err="1">
                <a:effectLst/>
                <a:ea typeface="Times New Roman" panose="02020603050405020304" pitchFamily="18" charset="0"/>
                <a:cs typeface="Times New Roman" panose="02020603050405020304" pitchFamily="18" charset="0"/>
              </a:rPr>
              <a:t>Riduzione</a:t>
            </a:r>
            <a:r>
              <a:rPr lang="en-US" sz="1600" b="1" kern="0" dirty="0">
                <a:effectLst/>
                <a:ea typeface="Times New Roman" panose="02020603050405020304" pitchFamily="18" charset="0"/>
                <a:cs typeface="Times New Roman" panose="02020603050405020304" pitchFamily="18" charset="0"/>
              </a:rPr>
              <a:t> </a:t>
            </a:r>
            <a:r>
              <a:rPr lang="en-US" sz="1600" b="1" kern="0" dirty="0" err="1">
                <a:effectLst/>
                <a:ea typeface="Times New Roman" panose="02020603050405020304" pitchFamily="18" charset="0"/>
                <a:cs typeface="Times New Roman" panose="02020603050405020304" pitchFamily="18" charset="0"/>
              </a:rPr>
              <a:t>dei</a:t>
            </a:r>
            <a:r>
              <a:rPr lang="en-US" sz="1600" b="1" kern="0" dirty="0">
                <a:effectLst/>
                <a:ea typeface="Times New Roman" panose="02020603050405020304" pitchFamily="18" charset="0"/>
                <a:cs typeface="Times New Roman" panose="02020603050405020304" pitchFamily="18" charset="0"/>
              </a:rPr>
              <a:t> </a:t>
            </a:r>
            <a:r>
              <a:rPr lang="en-US" sz="1600" b="1" kern="0" dirty="0" err="1">
                <a:effectLst/>
                <a:ea typeface="Times New Roman" panose="02020603050405020304" pitchFamily="18" charset="0"/>
                <a:cs typeface="Times New Roman" panose="02020603050405020304" pitchFamily="18" charset="0"/>
              </a:rPr>
              <a:t>rifiuti</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Strategie</a:t>
            </a:r>
            <a:r>
              <a:rPr lang="en-US" sz="1600" kern="0" dirty="0">
                <a:effectLst/>
                <a:ea typeface="Times New Roman" panose="02020603050405020304" pitchFamily="18" charset="0"/>
                <a:cs typeface="Times New Roman" panose="02020603050405020304" pitchFamily="18" charset="0"/>
              </a:rPr>
              <a:t> per </a:t>
            </a:r>
            <a:r>
              <a:rPr lang="en-US" sz="1600" kern="0" dirty="0" err="1">
                <a:effectLst/>
                <a:ea typeface="Times New Roman" panose="02020603050405020304" pitchFamily="18" charset="0"/>
                <a:cs typeface="Times New Roman" panose="02020603050405020304" pitchFamily="18" charset="0"/>
              </a:rPr>
              <a:t>ridurre</a:t>
            </a:r>
            <a:r>
              <a:rPr lang="en-US" sz="1600" kern="0" dirty="0">
                <a:effectLst/>
                <a:ea typeface="Times New Roman" panose="02020603050405020304" pitchFamily="18" charset="0"/>
                <a:cs typeface="Times New Roman" panose="02020603050405020304" pitchFamily="18" charset="0"/>
              </a:rPr>
              <a:t> al </a:t>
            </a:r>
            <a:r>
              <a:rPr lang="en-US" sz="1600" kern="0" dirty="0" err="1">
                <a:effectLst/>
                <a:ea typeface="Times New Roman" panose="02020603050405020304" pitchFamily="18" charset="0"/>
                <a:cs typeface="Times New Roman" panose="02020603050405020304" pitchFamily="18" charset="0"/>
              </a:rPr>
              <a:t>minimo</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i</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rifiuti</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attraverso</a:t>
            </a:r>
            <a:r>
              <a:rPr lang="en-US" sz="1600" kern="0" dirty="0">
                <a:effectLst/>
                <a:ea typeface="Times New Roman" panose="02020603050405020304" pitchFamily="18" charset="0"/>
                <a:cs typeface="Times New Roman" panose="02020603050405020304" pitchFamily="18" charset="0"/>
              </a:rPr>
              <a:t> il </a:t>
            </a:r>
            <a:r>
              <a:rPr lang="en-US" sz="1600" kern="0" dirty="0" err="1">
                <a:effectLst/>
                <a:ea typeface="Times New Roman" panose="02020603050405020304" pitchFamily="18" charset="0"/>
                <a:cs typeface="Times New Roman" panose="02020603050405020304" pitchFamily="18" charset="0"/>
              </a:rPr>
              <a:t>riciclo</a:t>
            </a:r>
            <a:r>
              <a:rPr lang="en-US" sz="1600" kern="0" dirty="0">
                <a:effectLst/>
                <a:ea typeface="Times New Roman" panose="02020603050405020304" pitchFamily="18" charset="0"/>
                <a:cs typeface="Times New Roman" panose="02020603050405020304" pitchFamily="18" charset="0"/>
              </a:rPr>
              <a:t> e il </a:t>
            </a:r>
            <a:r>
              <a:rPr lang="en-US" sz="1600" kern="0" dirty="0" err="1">
                <a:effectLst/>
                <a:ea typeface="Times New Roman" panose="02020603050405020304" pitchFamily="18" charset="0"/>
                <a:cs typeface="Times New Roman" panose="02020603050405020304" pitchFamily="18" charset="0"/>
              </a:rPr>
              <a:t>riutilizzo</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dei</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materiali</a:t>
            </a:r>
            <a:r>
              <a:rPr lang="en-US" sz="1600" kern="0" dirty="0">
                <a:effectLst/>
                <a:ea typeface="Times New Roman" panose="02020603050405020304" pitchFamily="18" charset="0"/>
                <a:cs typeface="Times New Roman" panose="02020603050405020304" pitchFamily="18" charset="0"/>
              </a:rPr>
              <a:t>.</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err="1">
                <a:effectLst/>
                <a:ea typeface="Times New Roman" panose="02020603050405020304" pitchFamily="18" charset="0"/>
                <a:cs typeface="Times New Roman" panose="02020603050405020304" pitchFamily="18" charset="0"/>
              </a:rPr>
              <a:t>Efficienza</a:t>
            </a:r>
            <a:r>
              <a:rPr lang="en-US" sz="1600" b="1" kern="0" dirty="0">
                <a:effectLst/>
                <a:ea typeface="Times New Roman" panose="02020603050405020304" pitchFamily="18" charset="0"/>
                <a:cs typeface="Times New Roman" panose="02020603050405020304" pitchFamily="18" charset="0"/>
              </a:rPr>
              <a:t> </a:t>
            </a:r>
            <a:r>
              <a:rPr lang="en-US" sz="1600" b="1" kern="0" dirty="0" err="1">
                <a:effectLst/>
                <a:ea typeface="Times New Roman" panose="02020603050405020304" pitchFamily="18" charset="0"/>
                <a:cs typeface="Times New Roman" panose="02020603050405020304" pitchFamily="18" charset="0"/>
              </a:rPr>
              <a:t>delle</a:t>
            </a:r>
            <a:r>
              <a:rPr lang="en-US" sz="1600" b="1" kern="0" dirty="0">
                <a:effectLst/>
                <a:ea typeface="Times New Roman" panose="02020603050405020304" pitchFamily="18" charset="0"/>
                <a:cs typeface="Times New Roman" panose="02020603050405020304" pitchFamily="18" charset="0"/>
              </a:rPr>
              <a:t> </a:t>
            </a:r>
            <a:r>
              <a:rPr lang="en-US" sz="1600" b="1" kern="0" dirty="0" err="1">
                <a:effectLst/>
                <a:ea typeface="Times New Roman" panose="02020603050405020304" pitchFamily="18" charset="0"/>
                <a:cs typeface="Times New Roman" panose="02020603050405020304" pitchFamily="18" charset="0"/>
              </a:rPr>
              <a:t>risorse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Tecniche</a:t>
            </a:r>
            <a:r>
              <a:rPr lang="en-US" sz="1600" kern="0" dirty="0">
                <a:effectLst/>
                <a:ea typeface="Times New Roman" panose="02020603050405020304" pitchFamily="18" charset="0"/>
                <a:cs typeface="Times New Roman" panose="02020603050405020304" pitchFamily="18" charset="0"/>
              </a:rPr>
              <a:t> per </a:t>
            </a:r>
            <a:r>
              <a:rPr lang="en-US" sz="1600" kern="0" dirty="0" err="1">
                <a:effectLst/>
                <a:ea typeface="Times New Roman" panose="02020603050405020304" pitchFamily="18" charset="0"/>
                <a:cs typeface="Times New Roman" panose="02020603050405020304" pitchFamily="18" charset="0"/>
              </a:rPr>
              <a:t>ottimizzare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l'uso</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delle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risorse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nella</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produzione</a:t>
            </a:r>
            <a:r>
              <a:rPr lang="en-US" sz="1600" kern="0" dirty="0">
                <a:effectLst/>
                <a:ea typeface="Times New Roman" panose="02020603050405020304" pitchFamily="18" charset="0"/>
                <a:cs typeface="Times New Roman" panose="02020603050405020304" pitchFamily="18" charset="0"/>
              </a:rPr>
              <a:t> e </a:t>
            </a:r>
            <a:r>
              <a:rPr lang="en-US" sz="1600" kern="0" dirty="0" err="1">
                <a:effectLst/>
                <a:ea typeface="Times New Roman" panose="02020603050405020304" pitchFamily="18" charset="0"/>
                <a:cs typeface="Times New Roman" panose="02020603050405020304" pitchFamily="18" charset="0"/>
              </a:rPr>
              <a:t>nelle</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operazioni</a:t>
            </a:r>
            <a:r>
              <a:rPr lang="en-US" sz="1600" kern="0" dirty="0">
                <a:effectLst/>
                <a:ea typeface="Times New Roman" panose="02020603050405020304" pitchFamily="18" charset="0"/>
                <a:cs typeface="Times New Roman" panose="02020603050405020304" pitchFamily="18" charset="0"/>
              </a:rPr>
              <a:t>.</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err="1">
                <a:effectLst/>
                <a:ea typeface="Times New Roman" panose="02020603050405020304" pitchFamily="18" charset="0"/>
                <a:cs typeface="Times New Roman" panose="02020603050405020304" pitchFamily="18" charset="0"/>
              </a:rPr>
              <a:t>Sistemi</a:t>
            </a:r>
            <a:r>
              <a:rPr lang="en-US" sz="1600" b="1" kern="0" dirty="0">
                <a:effectLst/>
                <a:ea typeface="Times New Roman" panose="02020603050405020304" pitchFamily="18" charset="0"/>
                <a:cs typeface="Times New Roman" panose="02020603050405020304" pitchFamily="18" charset="0"/>
              </a:rPr>
              <a:t> a </a:t>
            </a:r>
            <a:r>
              <a:rPr lang="en-US" sz="1600" b="1" kern="0" dirty="0" err="1">
                <a:effectLst/>
                <a:ea typeface="Times New Roman" panose="02020603050405020304" pitchFamily="18" charset="0"/>
                <a:cs typeface="Times New Roman" panose="02020603050405020304" pitchFamily="18" charset="0"/>
              </a:rPr>
              <a:t>ciclo</a:t>
            </a:r>
            <a:r>
              <a:rPr lang="en-US" sz="1600" b="1" kern="0" dirty="0">
                <a:effectLst/>
                <a:ea typeface="Times New Roman" panose="02020603050405020304" pitchFamily="18" charset="0"/>
                <a:cs typeface="Times New Roman" panose="02020603050405020304" pitchFamily="18" charset="0"/>
              </a:rPr>
              <a:t> </a:t>
            </a:r>
            <a:r>
              <a:rPr lang="en-US" sz="1600" b="1" kern="0" dirty="0" err="1">
                <a:effectLst/>
                <a:ea typeface="Times New Roman" panose="02020603050405020304" pitchFamily="18" charset="0"/>
                <a:cs typeface="Times New Roman" panose="02020603050405020304" pitchFamily="18" charset="0"/>
              </a:rPr>
              <a:t>chiuso</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Concetti</a:t>
            </a:r>
            <a:r>
              <a:rPr lang="en-US" sz="1600" kern="0" dirty="0">
                <a:effectLst/>
                <a:ea typeface="Times New Roman" panose="02020603050405020304" pitchFamily="18" charset="0"/>
                <a:cs typeface="Times New Roman" panose="02020603050405020304" pitchFamily="18" charset="0"/>
              </a:rPr>
              <a:t> di </a:t>
            </a:r>
            <a:r>
              <a:rPr lang="en-US" sz="1600" kern="0" dirty="0" err="1">
                <a:effectLst/>
                <a:ea typeface="Times New Roman" panose="02020603050405020304" pitchFamily="18" charset="0"/>
                <a:cs typeface="Times New Roman" panose="02020603050405020304" pitchFamily="18" charset="0"/>
              </a:rPr>
              <a:t>schemi</a:t>
            </a:r>
            <a:r>
              <a:rPr lang="en-US" sz="1600" kern="0" dirty="0">
                <a:effectLst/>
                <a:ea typeface="Times New Roman" panose="02020603050405020304" pitchFamily="18" charset="0"/>
                <a:cs typeface="Times New Roman" panose="02020603050405020304" pitchFamily="18" charset="0"/>
              </a:rPr>
              <a:t> di </a:t>
            </a:r>
            <a:r>
              <a:rPr lang="en-US" sz="1600" kern="0" dirty="0" err="1">
                <a:effectLst/>
                <a:ea typeface="Times New Roman" panose="02020603050405020304" pitchFamily="18" charset="0"/>
                <a:cs typeface="Times New Roman" panose="02020603050405020304" pitchFamily="18" charset="0"/>
              </a:rPr>
              <a:t>ritiro</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dei</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prodotti</a:t>
            </a:r>
            <a:r>
              <a:rPr lang="en-US" sz="1600" kern="0" dirty="0">
                <a:effectLst/>
                <a:ea typeface="Times New Roman" panose="02020603050405020304" pitchFamily="18" charset="0"/>
                <a:cs typeface="Times New Roman" panose="02020603050405020304" pitchFamily="18" charset="0"/>
              </a:rPr>
              <a:t> e di </a:t>
            </a:r>
            <a:r>
              <a:rPr lang="en-US" sz="1600" kern="0" dirty="0" err="1">
                <a:effectLst/>
                <a:ea typeface="Times New Roman" panose="02020603050405020304" pitchFamily="18" charset="0"/>
                <a:cs typeface="Times New Roman" panose="02020603050405020304" pitchFamily="18" charset="0"/>
              </a:rPr>
              <a:t>rifabbricazione</a:t>
            </a:r>
            <a:r>
              <a:rPr lang="en-US" sz="1600" kern="0" dirty="0">
                <a:effectLst/>
                <a:ea typeface="Times New Roman" panose="02020603050405020304" pitchFamily="18" charset="0"/>
                <a:cs typeface="Times New Roman" panose="02020603050405020304" pitchFamily="18" charset="0"/>
              </a:rPr>
              <a:t>.</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 </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89F8E1CB-933E-D216-31C9-795FAFD5EBD3}"/>
              </a:ext>
            </a:extLst>
          </p:cNvPr>
          <p:cNvSpPr>
            <a:spLocks noGrp="1"/>
          </p:cNvSpPr>
          <p:nvPr>
            <p:ph type="body" sz="quarter" idx="45"/>
          </p:nvPr>
        </p:nvSpPr>
        <p:spPr>
          <a:xfrm>
            <a:off x="4912292" y="4868600"/>
            <a:ext cx="6562677" cy="339415"/>
          </a:xfrm>
        </p:spPr>
        <p:txBody>
          <a:bodyPr/>
          <a:lstStyle/>
          <a:p>
            <a:r>
              <a:rPr lang="en-US" sz="2000" kern="0">
                <a:solidFill>
                  <a:srgbClr val="92D050"/>
                </a:solidFill>
                <a:cs typeface="Times New Roman" panose="02020603050405020304" pitchFamily="18" charset="0"/>
              </a:rPr>
              <a:t>STRATEGIE DI ATTUAZIONE - Moduli 3, 8, 10, 12</a:t>
            </a:r>
            <a:endParaRPr lang="fi-FI" sz="2000" kern="0">
              <a:solidFill>
                <a:srgbClr val="92D050"/>
              </a:solidFill>
              <a:cs typeface="Times New Roman" panose="02020603050405020304" pitchFamily="18" charset="0"/>
            </a:endParaRPr>
          </a:p>
          <a:p>
            <a:endParaRPr lang="en-IE"/>
          </a:p>
        </p:txBody>
      </p:sp>
      <p:sp>
        <p:nvSpPr>
          <p:cNvPr id="8" name="Text Placeholder 7">
            <a:extLst>
              <a:ext uri="{FF2B5EF4-FFF2-40B4-BE49-F238E27FC236}">
                <a16:creationId xmlns:a16="http://schemas.microsoft.com/office/drawing/2014/main" id="{29BEB388-24BA-C7ED-1FA0-A1263FAEC534}"/>
              </a:ext>
            </a:extLst>
          </p:cNvPr>
          <p:cNvSpPr>
            <a:spLocks noGrp="1"/>
          </p:cNvSpPr>
          <p:nvPr>
            <p:ph type="body" sz="quarter" idx="46"/>
          </p:nvPr>
        </p:nvSpPr>
        <p:spPr>
          <a:xfrm>
            <a:off x="4951064" y="5208015"/>
            <a:ext cx="6739953" cy="999383"/>
          </a:xfrm>
        </p:spPr>
        <p:txBody>
          <a:bodyPr/>
          <a:lstStyle/>
          <a:p>
            <a:pPr marL="0" indent="0">
              <a:lnSpc>
                <a:spcPct val="100000"/>
              </a:lnSpc>
            </a:pPr>
            <a:r>
              <a:rPr lang="en-US" sz="1600" b="1" kern="0">
                <a:effectLst/>
                <a:ea typeface="Times New Roman" panose="02020603050405020304" pitchFamily="18" charset="0"/>
                <a:cs typeface="Times New Roman" panose="02020603050405020304" pitchFamily="18" charset="0"/>
              </a:rPr>
              <a:t>Valutazione delle pratiche attuali</a:t>
            </a:r>
            <a:r>
              <a:rPr lang="en-US" sz="1600" kern="0">
                <a:effectLst/>
                <a:ea typeface="Times New Roman" panose="02020603050405020304" pitchFamily="18" charset="0"/>
                <a:cs typeface="Times New Roman" panose="02020603050405020304" pitchFamily="18" charset="0"/>
              </a:rPr>
              <a:t>: Strumenti per valutare i processi esistenti e identificare le aree di miglioramento.</a:t>
            </a:r>
            <a:endParaRPr lang="fi-FI" sz="1600" kern="100">
              <a:effectLst/>
              <a:ea typeface="Aptos" panose="020B0004020202020204" pitchFamily="34" charset="0"/>
              <a:cs typeface="Times New Roman" panose="02020603050405020304" pitchFamily="18" charset="0"/>
            </a:endParaRPr>
          </a:p>
          <a:p>
            <a:pPr marL="0" indent="0">
              <a:lnSpc>
                <a:spcPct val="100000"/>
              </a:lnSpc>
            </a:pPr>
            <a:r>
              <a:rPr lang="en-US" sz="1600" b="1" kern="0">
                <a:effectLst/>
                <a:ea typeface="Times New Roman" panose="02020603050405020304" pitchFamily="18" charset="0"/>
                <a:cs typeface="Times New Roman" panose="02020603050405020304" pitchFamily="18" charset="0"/>
              </a:rPr>
              <a:t>Modelli di business innovativi</a:t>
            </a:r>
            <a:r>
              <a:rPr lang="en-US" sz="1600" kern="0">
                <a:effectLst/>
                <a:ea typeface="Times New Roman" panose="02020603050405020304" pitchFamily="18" charset="0"/>
                <a:cs typeface="Times New Roman" panose="02020603050405020304" pitchFamily="18" charset="0"/>
              </a:rPr>
              <a:t>: Panoramica dei servizi in abbonamento, del product-as-a-service, delle economie di condivisione.</a:t>
            </a:r>
            <a:endParaRPr lang="fi-FI" sz="1600" kern="100">
              <a:effectLst/>
              <a:ea typeface="Aptos" panose="020B0004020202020204" pitchFamily="34" charset="0"/>
              <a:cs typeface="Times New Roman" panose="02020603050405020304" pitchFamily="18" charset="0"/>
            </a:endParaRPr>
          </a:p>
          <a:p>
            <a:pPr marL="0" indent="0">
              <a:lnSpc>
                <a:spcPct val="100000"/>
              </a:lnSpc>
            </a:pPr>
            <a:r>
              <a:rPr lang="en-US" sz="1600" b="1" kern="0">
                <a:effectLst/>
                <a:ea typeface="Times New Roman" panose="02020603050405020304" pitchFamily="18" charset="0"/>
                <a:cs typeface="Times New Roman" panose="02020603050405020304" pitchFamily="18" charset="0"/>
              </a:rPr>
              <a:t>Collaborazione e partnership</a:t>
            </a:r>
            <a:r>
              <a:rPr lang="en-US" sz="1600" kern="0">
                <a:effectLst/>
                <a:ea typeface="Times New Roman" panose="02020603050405020304" pitchFamily="18" charset="0"/>
                <a:cs typeface="Times New Roman" panose="02020603050405020304" pitchFamily="18" charset="0"/>
              </a:rPr>
              <a:t>: Importanza della collaborazione con fornitori, clienti e altre parti interessate.</a:t>
            </a:r>
            <a:endParaRPr lang="fi-FI" sz="1600" kern="10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9FFEF36-0673-14A5-7A51-7E8910888B9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9321EE03-EC9C-9B58-CDDC-BA727E9614E3}"/>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1">
                    <a:lumMod val="75000"/>
                  </a:schemeClr>
                </a:solidFill>
              </a:rPr>
              <a:t>Esempio: </a:t>
            </a:r>
            <a:r>
              <a:rPr lang="en-IE" sz="2400" b="1">
                <a:solidFill>
                  <a:schemeClr val="accent1">
                    <a:lumMod val="75000"/>
                  </a:schemeClr>
                </a:solidFill>
                <a:ea typeface="+mn-lt"/>
                <a:cs typeface="+mn-lt"/>
              </a:rPr>
              <a:t>Programmi di formazione e sviluppo dei dipendenti</a:t>
            </a:r>
          </a:p>
          <a:p>
            <a:endParaRPr lang="en-IE" sz="2400">
              <a:ea typeface="+mn-lt"/>
              <a:cs typeface="+mn-lt"/>
            </a:endParaRPr>
          </a:p>
        </p:txBody>
      </p:sp>
      <p:grpSp>
        <p:nvGrpSpPr>
          <p:cNvPr id="31" name="Group 36">
            <a:extLst>
              <a:ext uri="{FF2B5EF4-FFF2-40B4-BE49-F238E27FC236}">
                <a16:creationId xmlns:a16="http://schemas.microsoft.com/office/drawing/2014/main" id="{9713C357-A321-666C-B2B5-B22B6A855409}"/>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7958DE9D-4A8C-6401-8DE3-9487FF9C391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ECC9562-5A3D-5BEA-FC6A-DE22A9CC74D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BBCDA423-795C-7396-BA0A-D1608784183D}"/>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602B49D6-6530-A71A-7496-7DD4DEA0FB5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DC982ED1-F9B8-1314-F67D-325E9209F9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FFAE7852-0658-DA81-502C-F4113CE0C42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3BE30924-8D84-A659-ABBC-1271FCACEF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8CF01C4F-315B-1E81-7A12-26067B72B1A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0B802153-072B-D3A0-6455-DBD54D2A695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CFB6482-6587-AF02-D75E-79F0E15CB277}"/>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85A5DF71-A89D-1EB7-4463-A827A15CCC7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195DC810-9999-AB33-EFF1-EDFC43B0AF0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A5AD72AB-D17E-D610-63FE-ACE28BD2AAD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9DE9A9ED-D43D-7B19-18B1-4EEDEA2168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22FF6639-F650-FE14-5AB1-E18BC1FDF57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2641490-7296-C881-5A3D-26A2EA717F2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75553CFC-DE32-D5DC-FA0F-4D11650A956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6140A47D-2D09-F1BA-8C75-BA06813FB236}"/>
              </a:ext>
            </a:extLst>
          </p:cNvPr>
          <p:cNvGrpSpPr/>
          <p:nvPr/>
        </p:nvGrpSpPr>
        <p:grpSpPr>
          <a:xfrm>
            <a:off x="3880796" y="2901423"/>
            <a:ext cx="686308" cy="643965"/>
            <a:chOff x="6615628" y="2116894"/>
            <a:chExt cx="1066935" cy="1001108"/>
          </a:xfrm>
          <a:solidFill>
            <a:schemeClr val="bg1"/>
          </a:solidFill>
        </p:grpSpPr>
        <p:sp>
          <p:nvSpPr>
            <p:cNvPr id="50" name="Freeform 1128">
              <a:extLst>
                <a:ext uri="{FF2B5EF4-FFF2-40B4-BE49-F238E27FC236}">
                  <a16:creationId xmlns:a16="http://schemas.microsoft.com/office/drawing/2014/main" id="{5EB960A0-25FC-32C3-4283-33289010561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BD172182-DF49-C425-E6FC-F6AC86F108F8}"/>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FFD2F659-7207-8FD6-B267-D1D0EBB3290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7BFE9BD0-5A1C-9B26-9DF1-3B6CE4DEE1A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72265767-9740-43E1-8CCA-225628689C2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1C4F08E2-B658-B5EA-04C2-2DA77BA2554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5545CD06-3087-AEA3-5AF3-D05112DF9BE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A049FFBD-14A4-80B6-7017-608529BACAA4}"/>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3260168-90B7-1820-2C97-3439B5F61D7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FF5E9756-6E78-3947-C074-E442F4826FD2}"/>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C36F5698-C453-E1F5-449B-225790A89FF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17B526B9-C5A0-97D0-CB28-987BEB6EA042}"/>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AC5ABE36-289B-5FCE-87F2-5AC13420FA16}"/>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866EB24A-8997-95D1-8AEE-9E43BE75F9F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6C17B86E-AA61-06A5-94AB-32E5837B6A84}"/>
              </a:ext>
            </a:extLst>
          </p:cNvPr>
          <p:cNvGrpSpPr/>
          <p:nvPr/>
        </p:nvGrpSpPr>
        <p:grpSpPr>
          <a:xfrm>
            <a:off x="3855924" y="4973990"/>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4A4F97CC-3C02-BA72-3BB5-AC388C91A70F}"/>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145E18DC-9BEB-8134-858E-B7C43773A54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4585EBA-C369-4034-A0B0-1D1DBC549A10}"/>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311A3148-8D9F-0C45-F4DE-21C6BD52C9FA}"/>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9092757A-46AE-6124-BC4C-8C9ADD86357B}"/>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98761127-E639-8640-D272-5ACC0DF27A9D}"/>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3618C49E-E253-EDCE-A6A8-4ABAD1426A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A20665CC-8E39-2BB6-73CD-E995B0DE5DF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5594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758B-B7AF-A4B6-2589-6406048A6C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737D32-340F-C393-AA48-78CFF5799CB3}"/>
              </a:ext>
            </a:extLst>
          </p:cNvPr>
          <p:cNvSpPr>
            <a:spLocks noGrp="1"/>
          </p:cNvSpPr>
          <p:nvPr>
            <p:ph type="body" sz="quarter" idx="35"/>
          </p:nvPr>
        </p:nvSpPr>
        <p:spPr>
          <a:xfrm>
            <a:off x="4902847" y="930247"/>
            <a:ext cx="6562677" cy="339415"/>
          </a:xfrm>
        </p:spPr>
        <p:txBody>
          <a:bodyPr/>
          <a:lstStyle/>
          <a:p>
            <a:r>
              <a:rPr lang="en-US" sz="2000" b="1" kern="0">
                <a:solidFill>
                  <a:srgbClr val="92D050"/>
                </a:solidFill>
                <a:latin typeface="Calibri" panose="020F0502020204030204" pitchFamily="34" charset="0"/>
                <a:cs typeface="Times New Roman" panose="02020603050405020304" pitchFamily="18" charset="0"/>
              </a:rPr>
              <a:t>CASE STUDIES E MIGLIORI PRATICHE </a:t>
            </a:r>
            <a:r>
              <a:rPr lang="en-US" sz="2000" b="1" kern="0">
                <a:solidFill>
                  <a:srgbClr val="B7250D"/>
                </a:solidFill>
                <a:effectLst/>
                <a:ea typeface="Times New Roman" panose="02020603050405020304" pitchFamily="18" charset="0"/>
                <a:cs typeface="Times New Roman" panose="02020603050405020304" pitchFamily="18" charset="0"/>
              </a:rPr>
              <a:t>- </a:t>
            </a:r>
            <a:r>
              <a:rPr lang="en-US" sz="2000" b="1" kern="0">
                <a:solidFill>
                  <a:srgbClr val="B7250D"/>
                </a:solidFill>
                <a:effectLst/>
                <a:ea typeface="Times New Roman" panose="02020603050405020304" pitchFamily="18" charset="0"/>
                <a:cs typeface="Times New Roman" panose="02020603050405020304" pitchFamily="18" charset="0"/>
                <a:hlinkClick r:id="rId2"/>
              </a:rPr>
              <a:t>Compendio W2W</a:t>
            </a:r>
            <a:r>
              <a:rPr lang="en-US" sz="2000" b="1" kern="0">
                <a:solidFill>
                  <a:srgbClr val="B7250D"/>
                </a:solidFill>
                <a:effectLst/>
                <a:ea typeface="Times New Roman" panose="02020603050405020304" pitchFamily="18" charset="0"/>
                <a:cs typeface="Times New Roman" panose="02020603050405020304" pitchFamily="18" charset="0"/>
              </a:rPr>
              <a:t>, </a:t>
            </a:r>
            <a:r>
              <a:rPr lang="en-US" sz="2000" b="1" kern="0">
                <a:solidFill>
                  <a:srgbClr val="B7250D"/>
                </a:solidFill>
                <a:effectLst/>
                <a:ea typeface="Times New Roman" panose="02020603050405020304" pitchFamily="18" charset="0"/>
                <a:cs typeface="Times New Roman" panose="02020603050405020304" pitchFamily="18" charset="0"/>
                <a:hlinkClick r:id="rId3"/>
              </a:rPr>
              <a:t>mappe dei flussi di rifiuti</a:t>
            </a:r>
            <a:endParaRPr lang="fi-FI" sz="2000" kern="100">
              <a:solidFill>
                <a:srgbClr val="B7250D"/>
              </a:solidFill>
              <a:effectLst/>
              <a:ea typeface="Aptos" panose="020B0004020202020204" pitchFamily="34" charset="0"/>
              <a:cs typeface="Times New Roman" panose="02020603050405020304" pitchFamily="18" charset="0"/>
            </a:endParaRPr>
          </a:p>
          <a:p>
            <a:endParaRPr lang="en-IE"/>
          </a:p>
        </p:txBody>
      </p:sp>
      <p:sp>
        <p:nvSpPr>
          <p:cNvPr id="3" name="Text Placeholder 2">
            <a:extLst>
              <a:ext uri="{FF2B5EF4-FFF2-40B4-BE49-F238E27FC236}">
                <a16:creationId xmlns:a16="http://schemas.microsoft.com/office/drawing/2014/main" id="{90C2DDF2-A3E0-E183-16FB-3B87C1B81D9E}"/>
              </a:ext>
            </a:extLst>
          </p:cNvPr>
          <p:cNvSpPr>
            <a:spLocks noGrp="1"/>
          </p:cNvSpPr>
          <p:nvPr>
            <p:ph type="body" sz="quarter" idx="36"/>
          </p:nvPr>
        </p:nvSpPr>
        <p:spPr>
          <a:xfrm>
            <a:off x="4912291" y="1589360"/>
            <a:ext cx="6553234" cy="999383"/>
          </a:xfrm>
        </p:spPr>
        <p:txBody>
          <a:bodyPr/>
          <a:lstStyle/>
          <a:p>
            <a:pPr marL="0" indent="0">
              <a:lnSpc>
                <a:spcPct val="100000"/>
              </a:lnSpc>
            </a:pPr>
            <a:r>
              <a:rPr lang="en-US" sz="1800" b="1" kern="0" dirty="0" err="1">
                <a:effectLst/>
                <a:ea typeface="Times New Roman" panose="02020603050405020304" pitchFamily="18" charset="0"/>
                <a:cs typeface="Times New Roman" panose="02020603050405020304" pitchFamily="18" charset="0"/>
              </a:rPr>
              <a:t>Esempi</a:t>
            </a:r>
            <a:r>
              <a:rPr lang="en-US" sz="1800" b="1" kern="0" dirty="0">
                <a:effectLst/>
                <a:ea typeface="Times New Roman" panose="02020603050405020304" pitchFamily="18" charset="0"/>
                <a:cs typeface="Times New Roman" panose="02020603050405020304" pitchFamily="18" charset="0"/>
              </a:rPr>
              <a:t> di </a:t>
            </a:r>
            <a:r>
              <a:rPr lang="en-US" sz="1800" b="1" kern="0" dirty="0" err="1">
                <a:effectLst/>
                <a:ea typeface="Times New Roman" panose="02020603050405020304" pitchFamily="18" charset="0"/>
                <a:cs typeface="Times New Roman" panose="02020603050405020304" pitchFamily="18" charset="0"/>
              </a:rPr>
              <a:t>successo</a:t>
            </a:r>
            <a:r>
              <a:rPr lang="en-US" sz="1800" b="1" kern="0" dirty="0">
                <a:effectLst/>
                <a:ea typeface="Times New Roman" panose="02020603050405020304" pitchFamily="18" charset="0"/>
                <a:cs typeface="Times New Roman" panose="02020603050405020304" pitchFamily="18" charset="0"/>
              </a:rPr>
              <a:t> di </a:t>
            </a:r>
            <a:r>
              <a:rPr lang="en-US" sz="1800" b="1" kern="0" dirty="0" err="1">
                <a:effectLst/>
                <a:ea typeface="Times New Roman" panose="02020603050405020304" pitchFamily="18" charset="0"/>
                <a:cs typeface="Times New Roman" panose="02020603050405020304" pitchFamily="18" charset="0"/>
              </a:rPr>
              <a:t>economia</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circolare</a:t>
            </a:r>
            <a:r>
              <a:rPr lang="en-US" sz="1800" b="1"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Evidenzia</a:t>
            </a:r>
            <a:r>
              <a:rPr lang="en-US" sz="1800" kern="0" dirty="0">
                <a:effectLst/>
                <a:ea typeface="Times New Roman" panose="02020603050405020304" pitchFamily="18" charset="0"/>
                <a:cs typeface="Times New Roman" panose="02020603050405020304" pitchFamily="18" charset="0"/>
              </a:rPr>
              <a:t> le </a:t>
            </a:r>
            <a:r>
              <a:rPr lang="en-US" sz="1800" kern="0" dirty="0" err="1">
                <a:effectLst/>
                <a:ea typeface="Times New Roman" panose="02020603050405020304" pitchFamily="18" charset="0"/>
                <a:cs typeface="Times New Roman" panose="02020603050405020304" pitchFamily="18" charset="0"/>
              </a:rPr>
              <a:t>aziende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che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hanno</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implementato</a:t>
            </a:r>
            <a:r>
              <a:rPr lang="en-US" sz="1800" kern="0" dirty="0">
                <a:effectLst/>
                <a:ea typeface="Times New Roman" panose="02020603050405020304" pitchFamily="18" charset="0"/>
                <a:cs typeface="Times New Roman" panose="02020603050405020304" pitchFamily="18" charset="0"/>
              </a:rPr>
              <a:t> con </a:t>
            </a:r>
            <a:r>
              <a:rPr lang="en-US" sz="1800" kern="0" dirty="0" err="1">
                <a:effectLst/>
                <a:ea typeface="Times New Roman" panose="02020603050405020304" pitchFamily="18" charset="0"/>
                <a:cs typeface="Times New Roman" panose="02020603050405020304" pitchFamily="18" charset="0"/>
              </a:rPr>
              <a:t>successo</a:t>
            </a:r>
            <a:r>
              <a:rPr lang="en-US" sz="1800" kern="0" dirty="0">
                <a:effectLst/>
                <a:ea typeface="Times New Roman" panose="02020603050405020304" pitchFamily="18" charset="0"/>
                <a:cs typeface="Times New Roman" panose="02020603050405020304" pitchFamily="18" charset="0"/>
              </a:rPr>
              <a:t> le </a:t>
            </a:r>
            <a:r>
              <a:rPr lang="en-US" sz="1800" kern="0" dirty="0" err="1">
                <a:effectLst/>
                <a:ea typeface="Times New Roman" panose="02020603050405020304" pitchFamily="18" charset="0"/>
                <a:cs typeface="Times New Roman" panose="02020603050405020304" pitchFamily="18" charset="0"/>
              </a:rPr>
              <a:t>pratiche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circolari</a:t>
            </a:r>
            <a:r>
              <a:rPr lang="en-US" sz="1800" kern="0" dirty="0">
                <a:effectLst/>
                <a:ea typeface="Times New Roman" panose="02020603050405020304" pitchFamily="18" charset="0"/>
                <a:cs typeface="Times New Roman" panose="02020603050405020304" pitchFamily="18" charset="0"/>
              </a:rPr>
              <a:t>.</a:t>
            </a:r>
            <a:endParaRPr lang="fi-FI" sz="1800" kern="100" dirty="0">
              <a:effectLst/>
              <a:ea typeface="Aptos" panose="020B0004020202020204" pitchFamily="34" charset="0"/>
              <a:cs typeface="Times New Roman" panose="02020603050405020304" pitchFamily="18" charset="0"/>
            </a:endParaRPr>
          </a:p>
          <a:p>
            <a:pPr marL="0" indent="0">
              <a:lnSpc>
                <a:spcPct val="100000"/>
              </a:lnSpc>
            </a:pPr>
            <a:r>
              <a:rPr lang="en-US" sz="1800" b="1" kern="0" dirty="0" err="1">
                <a:effectLst/>
                <a:ea typeface="Times New Roman" panose="02020603050405020304" pitchFamily="18" charset="0"/>
                <a:cs typeface="Times New Roman" panose="02020603050405020304" pitchFamily="18" charset="0"/>
              </a:rPr>
              <a:t>Lezioni</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apprese</a:t>
            </a:r>
            <a:r>
              <a:rPr lang="en-US" sz="1800" kern="0" dirty="0">
                <a:effectLst/>
                <a:ea typeface="Times New Roman" panose="02020603050405020304" pitchFamily="18" charset="0"/>
                <a:cs typeface="Times New Roman" panose="02020603050405020304" pitchFamily="18" charset="0"/>
              </a:rPr>
              <a:t>: Discutere le </a:t>
            </a:r>
            <a:r>
              <a:rPr lang="en-US" sz="1800" kern="0" dirty="0" err="1">
                <a:effectLst/>
                <a:ea typeface="Times New Roman" panose="02020603050405020304" pitchFamily="18" charset="0"/>
                <a:cs typeface="Times New Roman" panose="02020603050405020304" pitchFamily="18" charset="0"/>
              </a:rPr>
              <a:t>sfide</a:t>
            </a:r>
            <a:r>
              <a:rPr lang="en-US" sz="1800" kern="0" dirty="0">
                <a:effectLst/>
                <a:ea typeface="Times New Roman" panose="02020603050405020304" pitchFamily="18" charset="0"/>
                <a:cs typeface="Times New Roman" panose="02020603050405020304" pitchFamily="18" charset="0"/>
              </a:rPr>
              <a:t> e le </a:t>
            </a:r>
            <a:r>
              <a:rPr lang="en-US" sz="1800" kern="0" dirty="0" err="1">
                <a:effectLst/>
                <a:ea typeface="Times New Roman" panose="02020603050405020304" pitchFamily="18" charset="0"/>
                <a:cs typeface="Times New Roman" panose="02020603050405020304" pitchFamily="18" charset="0"/>
              </a:rPr>
              <a:t>soluzioni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comuni</a:t>
            </a:r>
            <a:r>
              <a:rPr lang="en-US" sz="1800" kern="0" dirty="0">
                <a:effectLst/>
                <a:ea typeface="Times New Roman" panose="02020603050405020304" pitchFamily="18" charset="0"/>
                <a:cs typeface="Times New Roman" panose="02020603050405020304" pitchFamily="18" charset="0"/>
              </a:rPr>
              <a:t>.</a:t>
            </a:r>
            <a:endParaRPr lang="fi-FI" sz="1800" kern="100" dirty="0">
              <a:effectLst/>
              <a:ea typeface="Aptos" panose="020B0004020202020204" pitchFamily="34" charset="0"/>
              <a:cs typeface="Times New Roman" panose="02020603050405020304" pitchFamily="18" charset="0"/>
            </a:endParaRPr>
          </a:p>
          <a:p>
            <a:endParaRPr lang="en-IE" sz="1800" dirty="0"/>
          </a:p>
        </p:txBody>
      </p:sp>
      <p:sp>
        <p:nvSpPr>
          <p:cNvPr id="5" name="Text Placeholder 4">
            <a:extLst>
              <a:ext uri="{FF2B5EF4-FFF2-40B4-BE49-F238E27FC236}">
                <a16:creationId xmlns:a16="http://schemas.microsoft.com/office/drawing/2014/main" id="{5022C1C5-0639-E8EF-F172-98AA50637CC7}"/>
              </a:ext>
            </a:extLst>
          </p:cNvPr>
          <p:cNvSpPr>
            <a:spLocks noGrp="1"/>
          </p:cNvSpPr>
          <p:nvPr>
            <p:ph type="body" sz="quarter" idx="42"/>
          </p:nvPr>
        </p:nvSpPr>
        <p:spPr>
          <a:xfrm>
            <a:off x="4902848" y="2571506"/>
            <a:ext cx="6562677" cy="339415"/>
          </a:xfrm>
        </p:spPr>
        <p:txBody>
          <a:bodyPr/>
          <a:lstStyle/>
          <a:p>
            <a:r>
              <a:rPr lang="en-US" sz="2000" b="1" kern="0">
                <a:solidFill>
                  <a:srgbClr val="92D050"/>
                </a:solidFill>
                <a:latin typeface="Calibri" panose="020F0502020204030204" pitchFamily="34" charset="0"/>
                <a:cs typeface="Times New Roman" panose="02020603050405020304" pitchFamily="18" charset="0"/>
              </a:rPr>
              <a:t>INGAGGIO DEI DIPENDENTI E CAMBIAMENTO DI CULTURA - Modulo 9: Capitolo 3</a:t>
            </a:r>
            <a:endParaRPr lang="fi-FI" sz="2000" b="1" kern="0">
              <a:solidFill>
                <a:srgbClr val="92D050"/>
              </a:solidFill>
              <a:latin typeface="Calibri" panose="020F0502020204030204" pitchFamily="34" charset="0"/>
              <a:cs typeface="Times New Roman" panose="02020603050405020304" pitchFamily="18" charset="0"/>
            </a:endParaRPr>
          </a:p>
          <a:p>
            <a:endParaRPr lang="en-IE"/>
          </a:p>
        </p:txBody>
      </p:sp>
      <p:sp>
        <p:nvSpPr>
          <p:cNvPr id="6" name="Text Placeholder 5">
            <a:extLst>
              <a:ext uri="{FF2B5EF4-FFF2-40B4-BE49-F238E27FC236}">
                <a16:creationId xmlns:a16="http://schemas.microsoft.com/office/drawing/2014/main" id="{48F97761-8973-A1EF-6549-923934B2FAD0}"/>
              </a:ext>
            </a:extLst>
          </p:cNvPr>
          <p:cNvSpPr>
            <a:spLocks noGrp="1"/>
          </p:cNvSpPr>
          <p:nvPr>
            <p:ph type="body" sz="quarter" idx="43"/>
          </p:nvPr>
        </p:nvSpPr>
        <p:spPr>
          <a:xfrm>
            <a:off x="4923069" y="3240397"/>
            <a:ext cx="6553234" cy="999383"/>
          </a:xfrm>
        </p:spPr>
        <p:txBody>
          <a:bodyPr/>
          <a:lstStyle/>
          <a:p>
            <a:pPr marL="0" indent="0">
              <a:lnSpc>
                <a:spcPct val="100000"/>
              </a:lnSpc>
            </a:pPr>
            <a:r>
              <a:rPr lang="en-US" sz="1800" b="1" kern="0" dirty="0" err="1">
                <a:effectLst/>
                <a:ea typeface="Times New Roman" panose="02020603050405020304" pitchFamily="18" charset="0"/>
                <a:cs typeface="Times New Roman" panose="02020603050405020304" pitchFamily="18" charset="0"/>
              </a:rPr>
              <a:t>Incoraggiare</a:t>
            </a:r>
            <a:r>
              <a:rPr lang="en-US" sz="1800" b="1" kern="0" dirty="0">
                <a:effectLst/>
                <a:ea typeface="Times New Roman" panose="02020603050405020304" pitchFamily="18" charset="0"/>
                <a:cs typeface="Times New Roman" panose="02020603050405020304" pitchFamily="18" charset="0"/>
              </a:rPr>
              <a:t> il </a:t>
            </a:r>
            <a:r>
              <a:rPr lang="en-US" sz="1800" b="1" kern="0" dirty="0" err="1">
                <a:effectLst/>
                <a:ea typeface="Times New Roman" panose="02020603050405020304" pitchFamily="18" charset="0"/>
                <a:cs typeface="Times New Roman" panose="02020603050405020304" pitchFamily="18" charset="0"/>
              </a:rPr>
              <a:t>coinvolgimento</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dei</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dipendenti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Strategie</a:t>
            </a:r>
            <a:r>
              <a:rPr lang="en-US" sz="1800" kern="0" dirty="0">
                <a:effectLst/>
                <a:ea typeface="Times New Roman" panose="02020603050405020304" pitchFamily="18" charset="0"/>
                <a:cs typeface="Times New Roman" panose="02020603050405020304" pitchFamily="18" charset="0"/>
              </a:rPr>
              <a:t> per </a:t>
            </a:r>
            <a:r>
              <a:rPr lang="en-US" sz="1800" kern="0" dirty="0" err="1">
                <a:effectLst/>
                <a:ea typeface="Times New Roman" panose="02020603050405020304" pitchFamily="18" charset="0"/>
                <a:cs typeface="Times New Roman" panose="02020603050405020304" pitchFamily="18" charset="0"/>
              </a:rPr>
              <a:t>motivare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dipendenti</a:t>
            </a:r>
            <a:r>
              <a:rPr lang="en-US" sz="1800" kern="0" dirty="0">
                <a:effectLst/>
                <a:ea typeface="Times New Roman" panose="02020603050405020304" pitchFamily="18" charset="0"/>
                <a:cs typeface="Times New Roman" panose="02020603050405020304" pitchFamily="18" charset="0"/>
              </a:rPr>
              <a:t> ad </a:t>
            </a:r>
            <a:r>
              <a:rPr lang="en-US" sz="1800" kern="0" dirty="0" err="1">
                <a:effectLst/>
                <a:ea typeface="Times New Roman" panose="02020603050405020304" pitchFamily="18" charset="0"/>
                <a:cs typeface="Times New Roman" panose="02020603050405020304" pitchFamily="18" charset="0"/>
              </a:rPr>
              <a:t>adottare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pratiche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circolari</a:t>
            </a:r>
            <a:r>
              <a:rPr lang="en-US" sz="1800" kern="0" dirty="0">
                <a:effectLst/>
                <a:ea typeface="Times New Roman" panose="02020603050405020304" pitchFamily="18" charset="0"/>
                <a:cs typeface="Times New Roman" panose="02020603050405020304" pitchFamily="18" charset="0"/>
              </a:rPr>
              <a:t>.</a:t>
            </a:r>
            <a:endParaRPr lang="fi-FI" sz="1800" kern="100" dirty="0">
              <a:effectLst/>
              <a:ea typeface="Aptos" panose="020B0004020202020204" pitchFamily="34" charset="0"/>
              <a:cs typeface="Times New Roman" panose="02020603050405020304" pitchFamily="18" charset="0"/>
            </a:endParaRPr>
          </a:p>
          <a:p>
            <a:pPr marL="0" indent="0">
              <a:lnSpc>
                <a:spcPct val="100000"/>
              </a:lnSpc>
            </a:pPr>
            <a:r>
              <a:rPr lang="en-US" sz="1800" b="1" kern="0" dirty="0" err="1">
                <a:effectLst/>
                <a:ea typeface="Times New Roman" panose="02020603050405020304" pitchFamily="18" charset="0"/>
                <a:cs typeface="Times New Roman" panose="02020603050405020304" pitchFamily="18" charset="0"/>
              </a:rPr>
              <a:t>Promuovere</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una</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cultura</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sostenibile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Costruire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una</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cultura</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delle</a:t>
            </a:r>
            <a:r>
              <a:rPr lang="en-US" sz="1800" kern="0" dirty="0">
                <a:effectLst/>
                <a:ea typeface="Times New Roman" panose="02020603050405020304" pitchFamily="18" charset="0"/>
                <a:cs typeface="Times New Roman" panose="02020603050405020304" pitchFamily="18" charset="0"/>
              </a:rPr>
              <a:t> PMI </a:t>
            </a:r>
            <a:r>
              <a:rPr lang="en-US" sz="1800" kern="0" dirty="0" err="1">
                <a:effectLst/>
                <a:ea typeface="Times New Roman" panose="02020603050405020304" pitchFamily="18" charset="0"/>
                <a:cs typeface="Times New Roman" panose="02020603050405020304" pitchFamily="18" charset="0"/>
              </a:rPr>
              <a:t>alimentari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che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dia</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priorità</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alla</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sostenibilità</a:t>
            </a:r>
            <a:r>
              <a:rPr lang="en-US" sz="1800" kern="0" dirty="0">
                <a:effectLst/>
                <a:ea typeface="Times New Roman" panose="02020603050405020304" pitchFamily="18" charset="0"/>
                <a:cs typeface="Times New Roman" panose="02020603050405020304" pitchFamily="18" charset="0"/>
              </a:rPr>
              <a:t>.</a:t>
            </a:r>
            <a:endParaRPr lang="fi-FI" sz="1800" kern="100" dirty="0">
              <a:effectLst/>
              <a:ea typeface="Aptos" panose="020B0004020202020204" pitchFamily="34" charset="0"/>
              <a:cs typeface="Times New Roman" panose="02020603050405020304" pitchFamily="18" charset="0"/>
            </a:endParaRPr>
          </a:p>
          <a:p>
            <a:endParaRPr lang="en-IE" sz="1800" dirty="0"/>
          </a:p>
        </p:txBody>
      </p:sp>
      <p:sp>
        <p:nvSpPr>
          <p:cNvPr id="7" name="Text Placeholder 6">
            <a:extLst>
              <a:ext uri="{FF2B5EF4-FFF2-40B4-BE49-F238E27FC236}">
                <a16:creationId xmlns:a16="http://schemas.microsoft.com/office/drawing/2014/main" id="{52766E12-9447-B645-2CA1-DE9B13EB923E}"/>
              </a:ext>
            </a:extLst>
          </p:cNvPr>
          <p:cNvSpPr>
            <a:spLocks noGrp="1"/>
          </p:cNvSpPr>
          <p:nvPr>
            <p:ph type="body" sz="quarter" idx="45"/>
          </p:nvPr>
        </p:nvSpPr>
        <p:spPr>
          <a:xfrm>
            <a:off x="4902849" y="4421626"/>
            <a:ext cx="6562677" cy="339415"/>
          </a:xfrm>
        </p:spPr>
        <p:txBody>
          <a:bodyPr/>
          <a:lstStyle/>
          <a:p>
            <a:pPr marL="0" indent="0">
              <a:lnSpc>
                <a:spcPct val="100000"/>
              </a:lnSpc>
            </a:pPr>
            <a:r>
              <a:rPr lang="en-US" sz="2000" b="1" kern="0">
                <a:solidFill>
                  <a:srgbClr val="92D050"/>
                </a:solidFill>
                <a:latin typeface="Calibri" panose="020F0502020204030204" pitchFamily="34" charset="0"/>
                <a:cs typeface="Times New Roman" panose="02020603050405020304" pitchFamily="18" charset="0"/>
              </a:rPr>
              <a:t>ATTIVITÀ PRATICHE E LABORATORI - Modulo 9: Capitolo 4</a:t>
            </a:r>
            <a:endParaRPr lang="fi-FI" sz="2000" b="1" kern="0">
              <a:solidFill>
                <a:srgbClr val="92D050"/>
              </a:solidFill>
              <a:latin typeface="Calibri" panose="020F0502020204030204" pitchFamily="34" charset="0"/>
              <a:cs typeface="Times New Roman" panose="02020603050405020304" pitchFamily="18" charset="0"/>
            </a:endParaRPr>
          </a:p>
          <a:p>
            <a:endParaRPr lang="en-IE"/>
          </a:p>
        </p:txBody>
      </p:sp>
      <p:sp>
        <p:nvSpPr>
          <p:cNvPr id="8" name="Text Placeholder 7">
            <a:extLst>
              <a:ext uri="{FF2B5EF4-FFF2-40B4-BE49-F238E27FC236}">
                <a16:creationId xmlns:a16="http://schemas.microsoft.com/office/drawing/2014/main" id="{5C5713D6-4275-B0A4-7C1E-E0605C4D59FD}"/>
              </a:ext>
            </a:extLst>
          </p:cNvPr>
          <p:cNvSpPr>
            <a:spLocks noGrp="1"/>
          </p:cNvSpPr>
          <p:nvPr>
            <p:ph type="body" sz="quarter" idx="46"/>
          </p:nvPr>
        </p:nvSpPr>
        <p:spPr>
          <a:xfrm>
            <a:off x="4993230" y="4891434"/>
            <a:ext cx="6553234" cy="999383"/>
          </a:xfrm>
        </p:spPr>
        <p:txBody>
          <a:bodyPr/>
          <a:lstStyle/>
          <a:p>
            <a:pPr marL="0" indent="0">
              <a:lnSpc>
                <a:spcPct val="100000"/>
              </a:lnSpc>
            </a:pPr>
            <a:r>
              <a:rPr lang="en-US" sz="1800" b="1" kern="0" dirty="0" err="1">
                <a:effectLst/>
                <a:ea typeface="Times New Roman" panose="02020603050405020304" pitchFamily="18" charset="0"/>
                <a:cs typeface="Times New Roman" panose="02020603050405020304" pitchFamily="18" charset="0"/>
              </a:rPr>
              <a:t>Discussioni</a:t>
            </a:r>
            <a:r>
              <a:rPr lang="en-US" sz="1800" b="1" kern="0" dirty="0">
                <a:effectLst/>
                <a:ea typeface="Times New Roman" panose="02020603050405020304" pitchFamily="18" charset="0"/>
                <a:cs typeface="Times New Roman" panose="02020603050405020304" pitchFamily="18" charset="0"/>
              </a:rPr>
              <a:t> di </a:t>
            </a:r>
            <a:r>
              <a:rPr lang="en-US" sz="1800" b="1" kern="0" dirty="0" err="1">
                <a:effectLst/>
                <a:ea typeface="Times New Roman" panose="02020603050405020304" pitchFamily="18" charset="0"/>
                <a:cs typeface="Times New Roman" panose="02020603050405020304" pitchFamily="18" charset="0"/>
              </a:rPr>
              <a:t>gruppo</a:t>
            </a:r>
            <a:r>
              <a:rPr lang="en-US" sz="1800" b="1" kern="0" dirty="0">
                <a:ea typeface="Times New Roman" panose="02020603050405020304" pitchFamily="18" charset="0"/>
                <a:cs typeface="Times New Roman" panose="02020603050405020304" pitchFamily="18" charset="0"/>
              </a:rPr>
              <a:t>:</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Facilitare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sessioni</a:t>
            </a:r>
            <a:r>
              <a:rPr lang="en-US" sz="1800" kern="0" dirty="0">
                <a:effectLst/>
                <a:ea typeface="Times New Roman" panose="02020603050405020304" pitchFamily="18" charset="0"/>
                <a:cs typeface="Times New Roman" panose="02020603050405020304" pitchFamily="18" charset="0"/>
              </a:rPr>
              <a:t> di brainstorming </a:t>
            </a:r>
            <a:r>
              <a:rPr lang="en-US" sz="1800" kern="0" dirty="0" err="1">
                <a:effectLst/>
                <a:ea typeface="Times New Roman" panose="02020603050405020304" pitchFamily="18" charset="0"/>
                <a:cs typeface="Times New Roman" panose="02020603050405020304" pitchFamily="18" charset="0"/>
              </a:rPr>
              <a:t>su</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potenziali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iniziative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circolari</a:t>
            </a:r>
            <a:r>
              <a:rPr lang="en-US" sz="1800" kern="0" dirty="0">
                <a:effectLst/>
                <a:ea typeface="Times New Roman" panose="02020603050405020304" pitchFamily="18" charset="0"/>
                <a:cs typeface="Times New Roman" panose="02020603050405020304" pitchFamily="18" charset="0"/>
              </a:rPr>
              <a:t>.</a:t>
            </a:r>
            <a:endParaRPr lang="fi-FI" sz="1800" kern="100" dirty="0">
              <a:effectLst/>
              <a:ea typeface="Aptos" panose="020B0004020202020204" pitchFamily="34" charset="0"/>
              <a:cs typeface="Times New Roman" panose="02020603050405020304" pitchFamily="18" charset="0"/>
            </a:endParaRPr>
          </a:p>
          <a:p>
            <a:pPr marL="0" indent="0">
              <a:lnSpc>
                <a:spcPct val="100000"/>
              </a:lnSpc>
            </a:pPr>
            <a:r>
              <a:rPr lang="en-US" sz="1800" b="1" kern="0" dirty="0" err="1">
                <a:effectLst/>
                <a:ea typeface="Times New Roman" panose="02020603050405020304" pitchFamily="18" charset="0"/>
                <a:cs typeface="Times New Roman" panose="02020603050405020304" pitchFamily="18" charset="0"/>
              </a:rPr>
              <a:t>Progetti</a:t>
            </a:r>
            <a:r>
              <a:rPr lang="en-US" sz="1800" b="1" kern="0" dirty="0">
                <a:effectLst/>
                <a:ea typeface="Times New Roman" panose="02020603050405020304" pitchFamily="18" charset="0"/>
                <a:cs typeface="Times New Roman" panose="02020603050405020304" pitchFamily="18" charset="0"/>
              </a:rPr>
              <a:t> </a:t>
            </a:r>
            <a:r>
              <a:rPr lang="en-US" sz="1800" b="1" kern="0" dirty="0" err="1">
                <a:effectLst/>
                <a:ea typeface="Times New Roman" panose="02020603050405020304" pitchFamily="18" charset="0"/>
                <a:cs typeface="Times New Roman" panose="02020603050405020304" pitchFamily="18" charset="0"/>
              </a:rPr>
              <a:t>pratici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Creare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piccoli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gruppi</a:t>
            </a:r>
            <a:r>
              <a:rPr lang="en-US" sz="1800" kern="0" dirty="0">
                <a:effectLst/>
                <a:ea typeface="Times New Roman" panose="02020603050405020304" pitchFamily="18" charset="0"/>
                <a:cs typeface="Times New Roman" panose="02020603050405020304" pitchFamily="18" charset="0"/>
              </a:rPr>
              <a:t> per </a:t>
            </a:r>
            <a:r>
              <a:rPr lang="en-US" sz="1800" kern="0" dirty="0" err="1">
                <a:effectLst/>
                <a:ea typeface="Times New Roman" panose="02020603050405020304" pitchFamily="18" charset="0"/>
                <a:cs typeface="Times New Roman" panose="02020603050405020304" pitchFamily="18" charset="0"/>
              </a:rPr>
              <a:t>sviluppare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proposte</a:t>
            </a:r>
            <a:r>
              <a:rPr lang="en-US" sz="1800" kern="0" dirty="0">
                <a:effectLst/>
                <a:ea typeface="Times New Roman" panose="02020603050405020304" pitchFamily="18" charset="0"/>
                <a:cs typeface="Times New Roman" panose="02020603050405020304" pitchFamily="18" charset="0"/>
              </a:rPr>
              <a:t> di </a:t>
            </a:r>
            <a:r>
              <a:rPr lang="en-US" sz="1800" kern="0" dirty="0" err="1">
                <a:effectLst/>
                <a:ea typeface="Times New Roman" panose="02020603050405020304" pitchFamily="18" charset="0"/>
                <a:cs typeface="Times New Roman" panose="02020603050405020304" pitchFamily="18" charset="0"/>
              </a:rPr>
              <a:t>pratiche</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circolari</a:t>
            </a:r>
            <a:r>
              <a:rPr lang="en-US" sz="1800" kern="0" dirty="0">
                <a:effectLst/>
                <a:ea typeface="Times New Roman" panose="02020603050405020304" pitchFamily="18" charset="0"/>
                <a:cs typeface="Times New Roman" panose="02020603050405020304" pitchFamily="18" charset="0"/>
              </a:rPr>
              <a:t> </a:t>
            </a:r>
            <a:r>
              <a:rPr lang="en-US" sz="1800" kern="0" dirty="0" err="1">
                <a:effectLst/>
                <a:ea typeface="Times New Roman" panose="02020603050405020304" pitchFamily="18" charset="0"/>
                <a:cs typeface="Times New Roman" panose="02020603050405020304" pitchFamily="18" charset="0"/>
              </a:rPr>
              <a:t>nei</a:t>
            </a:r>
            <a:r>
              <a:rPr lang="en-US" sz="1800" kern="0" dirty="0">
                <a:effectLst/>
                <a:ea typeface="Times New Roman" panose="02020603050405020304" pitchFamily="18" charset="0"/>
                <a:cs typeface="Times New Roman" panose="02020603050405020304" pitchFamily="18" charset="0"/>
              </a:rPr>
              <a:t> loro </a:t>
            </a:r>
            <a:r>
              <a:rPr lang="en-US" sz="1800" kern="0" dirty="0" err="1">
                <a:effectLst/>
                <a:ea typeface="Times New Roman" panose="02020603050405020304" pitchFamily="18" charset="0"/>
                <a:cs typeface="Times New Roman" panose="02020603050405020304" pitchFamily="18" charset="0"/>
              </a:rPr>
              <a:t>dipartimenti</a:t>
            </a:r>
            <a:r>
              <a:rPr lang="en-US" sz="1800" kern="0" dirty="0">
                <a:effectLst/>
                <a:ea typeface="Times New Roman" panose="02020603050405020304" pitchFamily="18" charset="0"/>
                <a:cs typeface="Times New Roman" panose="02020603050405020304" pitchFamily="18" charset="0"/>
              </a:rPr>
              <a:t>.</a:t>
            </a:r>
            <a:endParaRPr lang="fi-FI" sz="18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D9D73FB0-A18A-D9F4-BF68-22FBF37A463E}"/>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A25B3EC7-4220-3052-603F-AE4421E06FC7}"/>
              </a:ext>
            </a:extLst>
          </p:cNvPr>
          <p:cNvSpPr txBox="1">
            <a:spLocks/>
          </p:cNvSpPr>
          <p:nvPr/>
        </p:nvSpPr>
        <p:spPr>
          <a:xfrm>
            <a:off x="4902847" y="22053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1">
                    <a:lumMod val="75000"/>
                  </a:schemeClr>
                </a:solidFill>
              </a:rPr>
              <a:t>Esempio: </a:t>
            </a:r>
            <a:r>
              <a:rPr lang="en-IE" sz="2400" b="1">
                <a:solidFill>
                  <a:schemeClr val="accent1">
                    <a:lumMod val="75000"/>
                  </a:schemeClr>
                </a:solidFill>
                <a:ea typeface="+mn-lt"/>
                <a:cs typeface="+mn-lt"/>
              </a:rPr>
              <a:t>Programmi di formazione e sviluppo dei dipendenti</a:t>
            </a:r>
          </a:p>
          <a:p>
            <a:pPr marL="0" indent="0">
              <a:buNone/>
            </a:pPr>
            <a:endParaRPr lang="en-IE" sz="2400">
              <a:ea typeface="+mn-lt"/>
              <a:cs typeface="+mn-lt"/>
            </a:endParaRPr>
          </a:p>
        </p:txBody>
      </p:sp>
      <p:grpSp>
        <p:nvGrpSpPr>
          <p:cNvPr id="51" name="Group 36">
            <a:extLst>
              <a:ext uri="{FF2B5EF4-FFF2-40B4-BE49-F238E27FC236}">
                <a16:creationId xmlns:a16="http://schemas.microsoft.com/office/drawing/2014/main" id="{1562190D-4540-B1A5-0F81-368315B80C0F}"/>
              </a:ext>
            </a:extLst>
          </p:cNvPr>
          <p:cNvGrpSpPr/>
          <p:nvPr/>
        </p:nvGrpSpPr>
        <p:grpSpPr>
          <a:xfrm>
            <a:off x="3999797" y="908330"/>
            <a:ext cx="554299" cy="554203"/>
            <a:chOff x="3258209" y="1217582"/>
            <a:chExt cx="4712093" cy="4711281"/>
          </a:xfrm>
          <a:solidFill>
            <a:schemeClr val="bg1"/>
          </a:solidFill>
        </p:grpSpPr>
        <p:sp>
          <p:nvSpPr>
            <p:cNvPr id="52" name="Freeform 31">
              <a:extLst>
                <a:ext uri="{FF2B5EF4-FFF2-40B4-BE49-F238E27FC236}">
                  <a16:creationId xmlns:a16="http://schemas.microsoft.com/office/drawing/2014/main" id="{D28CAA8E-BDD5-4F0E-CF4D-DE0CE91D727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3" name="Freeform 32">
              <a:extLst>
                <a:ext uri="{FF2B5EF4-FFF2-40B4-BE49-F238E27FC236}">
                  <a16:creationId xmlns:a16="http://schemas.microsoft.com/office/drawing/2014/main" id="{656EA002-17AA-7A39-7317-D3A79E536B3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4" name="Group 39">
              <a:extLst>
                <a:ext uri="{FF2B5EF4-FFF2-40B4-BE49-F238E27FC236}">
                  <a16:creationId xmlns:a16="http://schemas.microsoft.com/office/drawing/2014/main" id="{1146D2F8-9EF2-FA7D-6E55-E30FEB706B14}"/>
                </a:ext>
              </a:extLst>
            </p:cNvPr>
            <p:cNvGrpSpPr/>
            <p:nvPr/>
          </p:nvGrpSpPr>
          <p:grpSpPr>
            <a:xfrm>
              <a:off x="3258209" y="1217582"/>
              <a:ext cx="4712093" cy="4711281"/>
              <a:chOff x="3258209" y="1217582"/>
              <a:chExt cx="4712093" cy="4711281"/>
            </a:xfrm>
            <a:grpFill/>
          </p:grpSpPr>
          <p:sp>
            <p:nvSpPr>
              <p:cNvPr id="55" name="Freeform 16">
                <a:extLst>
                  <a:ext uri="{FF2B5EF4-FFF2-40B4-BE49-F238E27FC236}">
                    <a16:creationId xmlns:a16="http://schemas.microsoft.com/office/drawing/2014/main" id="{996F31CA-6CD3-C298-12E6-8A3E4CB8607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6" name="Freeform 18">
                <a:extLst>
                  <a:ext uri="{FF2B5EF4-FFF2-40B4-BE49-F238E27FC236}">
                    <a16:creationId xmlns:a16="http://schemas.microsoft.com/office/drawing/2014/main" id="{BB0403E0-54B4-DE30-99F0-E67942F5846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7" name="Freeform 19">
                <a:extLst>
                  <a:ext uri="{FF2B5EF4-FFF2-40B4-BE49-F238E27FC236}">
                    <a16:creationId xmlns:a16="http://schemas.microsoft.com/office/drawing/2014/main" id="{A74DEB2E-D7BB-239A-A7C2-A74FB5CC1C9F}"/>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8" name="Freeform 20">
                <a:extLst>
                  <a:ext uri="{FF2B5EF4-FFF2-40B4-BE49-F238E27FC236}">
                    <a16:creationId xmlns:a16="http://schemas.microsoft.com/office/drawing/2014/main" id="{37D7CCD7-6A9D-7D4E-3396-5FFD63A4E51E}"/>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9" name="Freeform 21">
                <a:extLst>
                  <a:ext uri="{FF2B5EF4-FFF2-40B4-BE49-F238E27FC236}">
                    <a16:creationId xmlns:a16="http://schemas.microsoft.com/office/drawing/2014/main" id="{1280F065-741F-C921-F7E8-9338A962656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2">
                <a:extLst>
                  <a:ext uri="{FF2B5EF4-FFF2-40B4-BE49-F238E27FC236}">
                    <a16:creationId xmlns:a16="http://schemas.microsoft.com/office/drawing/2014/main" id="{5E47C35C-000E-2D1E-B9D1-6307209DB33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1" name="Freeform 23">
                <a:extLst>
                  <a:ext uri="{FF2B5EF4-FFF2-40B4-BE49-F238E27FC236}">
                    <a16:creationId xmlns:a16="http://schemas.microsoft.com/office/drawing/2014/main" id="{B506D50C-404C-83B8-2B63-FD650B05A1B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2" name="Freeform 24">
                <a:extLst>
                  <a:ext uri="{FF2B5EF4-FFF2-40B4-BE49-F238E27FC236}">
                    <a16:creationId xmlns:a16="http://schemas.microsoft.com/office/drawing/2014/main" id="{FEA037CB-F3E8-16B7-DA2A-433F1EC0093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5">
                <a:extLst>
                  <a:ext uri="{FF2B5EF4-FFF2-40B4-BE49-F238E27FC236}">
                    <a16:creationId xmlns:a16="http://schemas.microsoft.com/office/drawing/2014/main" id="{A0406D1A-964E-0472-2AA7-3E031E325CD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4" name="Freeform 26">
                <a:extLst>
                  <a:ext uri="{FF2B5EF4-FFF2-40B4-BE49-F238E27FC236}">
                    <a16:creationId xmlns:a16="http://schemas.microsoft.com/office/drawing/2014/main" id="{F7DC4154-78EE-67E3-65ED-5C5B306D4CB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5" name="Freeform 27">
                <a:extLst>
                  <a:ext uri="{FF2B5EF4-FFF2-40B4-BE49-F238E27FC236}">
                    <a16:creationId xmlns:a16="http://schemas.microsoft.com/office/drawing/2014/main" id="{3BE35B11-8EC7-0B48-6AD8-B2A8F6D3CDE0}"/>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6" name="Freeform 28">
                <a:extLst>
                  <a:ext uri="{FF2B5EF4-FFF2-40B4-BE49-F238E27FC236}">
                    <a16:creationId xmlns:a16="http://schemas.microsoft.com/office/drawing/2014/main" id="{0B9B2FBF-CDF9-E917-270E-D0857B41AB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7" name="Freeform 29">
                <a:extLst>
                  <a:ext uri="{FF2B5EF4-FFF2-40B4-BE49-F238E27FC236}">
                    <a16:creationId xmlns:a16="http://schemas.microsoft.com/office/drawing/2014/main" id="{82E4D3B1-AB25-BE92-126B-68D8DD3E6C0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8" name="Freeform 30">
                <a:extLst>
                  <a:ext uri="{FF2B5EF4-FFF2-40B4-BE49-F238E27FC236}">
                    <a16:creationId xmlns:a16="http://schemas.microsoft.com/office/drawing/2014/main" id="{6B35C0E1-EA40-57C2-3A29-3C28F5DA18C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23D85EC6-B43E-E0B7-1C5D-326C5AEB5F1A}"/>
              </a:ext>
            </a:extLst>
          </p:cNvPr>
          <p:cNvGrpSpPr/>
          <p:nvPr/>
        </p:nvGrpSpPr>
        <p:grpSpPr>
          <a:xfrm>
            <a:off x="3815165" y="4354583"/>
            <a:ext cx="686308" cy="643965"/>
            <a:chOff x="6615628" y="2116894"/>
            <a:chExt cx="1066935" cy="1001108"/>
          </a:xfrm>
          <a:solidFill>
            <a:schemeClr val="bg1"/>
          </a:solidFill>
        </p:grpSpPr>
        <p:sp>
          <p:nvSpPr>
            <p:cNvPr id="74" name="Freeform 1128">
              <a:extLst>
                <a:ext uri="{FF2B5EF4-FFF2-40B4-BE49-F238E27FC236}">
                  <a16:creationId xmlns:a16="http://schemas.microsoft.com/office/drawing/2014/main" id="{71D05CA1-4E9F-0BA2-BDA9-DF6DA602C8D9}"/>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AECAB47-E889-CDD9-5317-EBA1C51C8E0F}"/>
                </a:ext>
              </a:extLst>
            </p:cNvPr>
            <p:cNvGrpSpPr/>
            <p:nvPr/>
          </p:nvGrpSpPr>
          <p:grpSpPr>
            <a:xfrm>
              <a:off x="6615628" y="2116894"/>
              <a:ext cx="1066935" cy="1001108"/>
              <a:chOff x="6615628" y="2116894"/>
              <a:chExt cx="1066935" cy="1001108"/>
            </a:xfrm>
            <a:grpFill/>
          </p:grpSpPr>
          <p:sp>
            <p:nvSpPr>
              <p:cNvPr id="76" name="Freeform 1130">
                <a:extLst>
                  <a:ext uri="{FF2B5EF4-FFF2-40B4-BE49-F238E27FC236}">
                    <a16:creationId xmlns:a16="http://schemas.microsoft.com/office/drawing/2014/main" id="{22477E94-A399-94A5-84AB-4A1ACAB71E48}"/>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77" name="Freeform 1131">
                <a:extLst>
                  <a:ext uri="{FF2B5EF4-FFF2-40B4-BE49-F238E27FC236}">
                    <a16:creationId xmlns:a16="http://schemas.microsoft.com/office/drawing/2014/main" id="{177BA7CE-50EF-CACA-8766-68C438DBE180}"/>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78" name="Freeform 1132">
                <a:extLst>
                  <a:ext uri="{FF2B5EF4-FFF2-40B4-BE49-F238E27FC236}">
                    <a16:creationId xmlns:a16="http://schemas.microsoft.com/office/drawing/2014/main" id="{3FD1D7E5-2F23-30E9-F731-4FCF70EB668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79" name="Freeform 1133">
                <a:extLst>
                  <a:ext uri="{FF2B5EF4-FFF2-40B4-BE49-F238E27FC236}">
                    <a16:creationId xmlns:a16="http://schemas.microsoft.com/office/drawing/2014/main" id="{6FEE11B7-0390-FB87-175C-81EA820DC32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80" name="Freeform 1134">
                <a:extLst>
                  <a:ext uri="{FF2B5EF4-FFF2-40B4-BE49-F238E27FC236}">
                    <a16:creationId xmlns:a16="http://schemas.microsoft.com/office/drawing/2014/main" id="{5D200250-44A7-AD04-765E-F650A0D6ECA4}"/>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81" name="Freeform 1135">
                <a:extLst>
                  <a:ext uri="{FF2B5EF4-FFF2-40B4-BE49-F238E27FC236}">
                    <a16:creationId xmlns:a16="http://schemas.microsoft.com/office/drawing/2014/main" id="{9EBCCEA1-B5ED-91BD-51AA-36AE48287FE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82" name="Freeform 1136">
                <a:extLst>
                  <a:ext uri="{FF2B5EF4-FFF2-40B4-BE49-F238E27FC236}">
                    <a16:creationId xmlns:a16="http://schemas.microsoft.com/office/drawing/2014/main" id="{144E697B-478A-0F9A-4AFA-AA21D25E9AD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83" name="Freeform 1137">
                <a:extLst>
                  <a:ext uri="{FF2B5EF4-FFF2-40B4-BE49-F238E27FC236}">
                    <a16:creationId xmlns:a16="http://schemas.microsoft.com/office/drawing/2014/main" id="{189433D4-C7F6-70ED-6972-4F54A89CE9CC}"/>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84" name="Freeform 1138">
                <a:extLst>
                  <a:ext uri="{FF2B5EF4-FFF2-40B4-BE49-F238E27FC236}">
                    <a16:creationId xmlns:a16="http://schemas.microsoft.com/office/drawing/2014/main" id="{48BD2B28-583C-5DA3-3A5F-CE72992FBE7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85" name="Freeform 1139">
                <a:extLst>
                  <a:ext uri="{FF2B5EF4-FFF2-40B4-BE49-F238E27FC236}">
                    <a16:creationId xmlns:a16="http://schemas.microsoft.com/office/drawing/2014/main" id="{67C4FB4D-5CB4-CDBE-D241-08371C6E2443}"/>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86" name="Freeform 1140">
                <a:extLst>
                  <a:ext uri="{FF2B5EF4-FFF2-40B4-BE49-F238E27FC236}">
                    <a16:creationId xmlns:a16="http://schemas.microsoft.com/office/drawing/2014/main" id="{1DEE9E11-B34E-65E2-4A0F-87A5DEC5D52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87" name="Freeform 1141">
                <a:extLst>
                  <a:ext uri="{FF2B5EF4-FFF2-40B4-BE49-F238E27FC236}">
                    <a16:creationId xmlns:a16="http://schemas.microsoft.com/office/drawing/2014/main" id="{E763E541-0292-91B5-0D7E-CBE7160B6A8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88" name="Graphic 3">
            <a:extLst>
              <a:ext uri="{FF2B5EF4-FFF2-40B4-BE49-F238E27FC236}">
                <a16:creationId xmlns:a16="http://schemas.microsoft.com/office/drawing/2014/main" id="{EEED653D-AF92-4AFF-3703-B632AE377528}"/>
              </a:ext>
            </a:extLst>
          </p:cNvPr>
          <p:cNvGrpSpPr/>
          <p:nvPr/>
        </p:nvGrpSpPr>
        <p:grpSpPr>
          <a:xfrm>
            <a:off x="3851527" y="2481963"/>
            <a:ext cx="632992" cy="714294"/>
            <a:chOff x="4643578" y="432838"/>
            <a:chExt cx="1028134" cy="1160188"/>
          </a:xfrm>
          <a:solidFill>
            <a:schemeClr val="bg1"/>
          </a:solidFill>
        </p:grpSpPr>
        <p:sp>
          <p:nvSpPr>
            <p:cNvPr id="89" name="Freeform 1033">
              <a:extLst>
                <a:ext uri="{FF2B5EF4-FFF2-40B4-BE49-F238E27FC236}">
                  <a16:creationId xmlns:a16="http://schemas.microsoft.com/office/drawing/2014/main" id="{A8B3FC94-F5ED-54FB-AD26-66A88B135FD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B461B60C-9D00-981B-5701-5E98DECD4EFA}"/>
                </a:ext>
              </a:extLst>
            </p:cNvPr>
            <p:cNvGrpSpPr/>
            <p:nvPr/>
          </p:nvGrpSpPr>
          <p:grpSpPr>
            <a:xfrm>
              <a:off x="4643578" y="432838"/>
              <a:ext cx="1028134" cy="1160188"/>
              <a:chOff x="4643578" y="432838"/>
              <a:chExt cx="1028134" cy="1160188"/>
            </a:xfrm>
            <a:grpFill/>
          </p:grpSpPr>
          <p:sp>
            <p:nvSpPr>
              <p:cNvPr id="91" name="Freeform 1035">
                <a:extLst>
                  <a:ext uri="{FF2B5EF4-FFF2-40B4-BE49-F238E27FC236}">
                    <a16:creationId xmlns:a16="http://schemas.microsoft.com/office/drawing/2014/main" id="{8F3848DE-763C-DED6-A7FD-DF2870D083F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92" name="Graphic 3">
                <a:extLst>
                  <a:ext uri="{FF2B5EF4-FFF2-40B4-BE49-F238E27FC236}">
                    <a16:creationId xmlns:a16="http://schemas.microsoft.com/office/drawing/2014/main" id="{584F4723-57C6-8087-F5E4-457D11C52A61}"/>
                  </a:ext>
                </a:extLst>
              </p:cNvPr>
              <p:cNvGrpSpPr/>
              <p:nvPr/>
            </p:nvGrpSpPr>
            <p:grpSpPr>
              <a:xfrm>
                <a:off x="4643578" y="432838"/>
                <a:ext cx="1028134" cy="1160188"/>
                <a:chOff x="4643578" y="432838"/>
                <a:chExt cx="1028134" cy="1160188"/>
              </a:xfrm>
              <a:grpFill/>
            </p:grpSpPr>
            <p:sp>
              <p:nvSpPr>
                <p:cNvPr id="93" name="Freeform 1037">
                  <a:extLst>
                    <a:ext uri="{FF2B5EF4-FFF2-40B4-BE49-F238E27FC236}">
                      <a16:creationId xmlns:a16="http://schemas.microsoft.com/office/drawing/2014/main" id="{B6A3D658-2226-4F2D-4268-F2BBBE392CB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94" name="Freeform 1038">
                  <a:extLst>
                    <a:ext uri="{FF2B5EF4-FFF2-40B4-BE49-F238E27FC236}">
                      <a16:creationId xmlns:a16="http://schemas.microsoft.com/office/drawing/2014/main" id="{217C3509-9593-995E-9EF7-3183D9EEF3FE}"/>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 name="Graphic 4">
            <a:extLst>
              <a:ext uri="{FF2B5EF4-FFF2-40B4-BE49-F238E27FC236}">
                <a16:creationId xmlns:a16="http://schemas.microsoft.com/office/drawing/2014/main" id="{548E2A6A-30ED-0810-7727-F924E6B1633C}"/>
              </a:ext>
            </a:extLst>
          </p:cNvPr>
          <p:cNvGrpSpPr/>
          <p:nvPr/>
        </p:nvGrpSpPr>
        <p:grpSpPr>
          <a:xfrm rot="19582332">
            <a:off x="11291730" y="1038986"/>
            <a:ext cx="388032" cy="596029"/>
            <a:chOff x="9129274" y="2719113"/>
            <a:chExt cx="717139" cy="1386497"/>
          </a:xfrm>
          <a:solidFill>
            <a:srgbClr val="09465E"/>
          </a:solidFill>
        </p:grpSpPr>
        <p:grpSp>
          <p:nvGrpSpPr>
            <p:cNvPr id="10" name="Graphic 4">
              <a:extLst>
                <a:ext uri="{FF2B5EF4-FFF2-40B4-BE49-F238E27FC236}">
                  <a16:creationId xmlns:a16="http://schemas.microsoft.com/office/drawing/2014/main" id="{61F9D373-7C2A-0420-CDD3-597DD3E6F89E}"/>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6E97CDD7-A26C-7086-DCFC-BC22F2B2F1B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14B8E1A-DBB2-0362-6E34-FBB4512F3F2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319BB1D-155A-6185-CCEE-EFBB79B63073}"/>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10515ECE-8D03-780C-C6AF-47AB6A9482C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3E3BA60-80C4-1E6D-51A0-4CD137D38FD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15A293E8-BE97-EA4E-892D-0BAA5DABC6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0A2F4AB-AD2B-93F8-032D-6FF204468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B89BD58E-4FDC-D480-43F0-8A072C9B89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A3A28-068A-87AC-3522-970B59117D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02E5528B-87FE-A7B0-0DB4-1726C191173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600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6339-0BD1-2143-6AE8-44602F9C90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A3ECD7-74DE-81DE-1DEA-A9AF289161F7}"/>
              </a:ext>
            </a:extLst>
          </p:cNvPr>
          <p:cNvSpPr>
            <a:spLocks noGrp="1"/>
          </p:cNvSpPr>
          <p:nvPr>
            <p:ph type="body" sz="quarter" idx="35"/>
          </p:nvPr>
        </p:nvSpPr>
        <p:spPr>
          <a:xfrm>
            <a:off x="4974884" y="3301809"/>
            <a:ext cx="6562677" cy="339415"/>
          </a:xfrm>
        </p:spPr>
        <p:txBody>
          <a:bodyPr/>
          <a:lstStyle/>
          <a:p>
            <a:pPr marL="0" indent="0">
              <a:lnSpc>
                <a:spcPct val="100000"/>
              </a:lnSpc>
            </a:pPr>
            <a:r>
              <a:rPr lang="en-US" b="1" kern="0">
                <a:solidFill>
                  <a:srgbClr val="92D050"/>
                </a:solidFill>
                <a:latin typeface="Calibri" panose="020F0502020204030204" pitchFamily="34" charset="0"/>
                <a:cs typeface="Times New Roman" panose="02020603050405020304" pitchFamily="18" charset="0"/>
              </a:rPr>
              <a:t>RISORSE E ULTERIORI APPRENDIMENTI </a:t>
            </a:r>
            <a:r>
              <a:rPr lang="en-US" b="1" kern="0">
                <a:cs typeface="Times New Roman" panose="02020603050405020304" pitchFamily="18" charset="0"/>
              </a:rPr>
              <a:t>- </a:t>
            </a:r>
            <a:r>
              <a:rPr lang="en-US" b="1" kern="0">
                <a:solidFill>
                  <a:srgbClr val="B7250D"/>
                </a:solidFill>
                <a:cs typeface="Times New Roman" panose="02020603050405020304" pitchFamily="18" charset="0"/>
                <a:hlinkClick r:id="rId2"/>
              </a:rPr>
              <a:t>Waste2Worth</a:t>
            </a:r>
            <a:r>
              <a:rPr lang="en-US" b="1" kern="0">
                <a:cs typeface="Times New Roman" panose="02020603050405020304" pitchFamily="18" charset="0"/>
              </a:rPr>
              <a:t>, </a:t>
            </a:r>
            <a:r>
              <a:rPr lang="en-US" b="1" kern="0">
                <a:solidFill>
                  <a:srgbClr val="B7250D"/>
                </a:solidFill>
                <a:cs typeface="Times New Roman" panose="02020603050405020304" pitchFamily="18" charset="0"/>
                <a:hlinkClick r:id="rId3"/>
              </a:rPr>
              <a:t>Imprenditorialità alimentare etica</a:t>
            </a:r>
            <a:endParaRPr lang="fi-FI" b="1" kern="0">
              <a:solidFill>
                <a:srgbClr val="B7250D"/>
              </a:solidFill>
              <a:cs typeface="Times New Roman" panose="02020603050405020304" pitchFamily="18" charset="0"/>
            </a:endParaRPr>
          </a:p>
          <a:p>
            <a:endParaRPr lang="en-IE"/>
          </a:p>
        </p:txBody>
      </p:sp>
      <p:sp>
        <p:nvSpPr>
          <p:cNvPr id="3" name="Text Placeholder 2">
            <a:extLst>
              <a:ext uri="{FF2B5EF4-FFF2-40B4-BE49-F238E27FC236}">
                <a16:creationId xmlns:a16="http://schemas.microsoft.com/office/drawing/2014/main" id="{9A0F359F-E358-DA22-F69C-4B5D388E83BD}"/>
              </a:ext>
            </a:extLst>
          </p:cNvPr>
          <p:cNvSpPr>
            <a:spLocks noGrp="1"/>
          </p:cNvSpPr>
          <p:nvPr>
            <p:ph type="body" sz="quarter" idx="36"/>
          </p:nvPr>
        </p:nvSpPr>
        <p:spPr>
          <a:xfrm>
            <a:off x="5048711" y="1440851"/>
            <a:ext cx="6553234" cy="999383"/>
          </a:xfrm>
        </p:spPr>
        <p:txBody>
          <a:bodyPr/>
          <a:lstStyle/>
          <a:p>
            <a:pPr marL="0" indent="0">
              <a:lnSpc>
                <a:spcPct val="100000"/>
              </a:lnSpc>
            </a:pPr>
            <a:r>
              <a:rPr lang="en-US" sz="2400" b="1" kern="0">
                <a:effectLst/>
                <a:ea typeface="Times New Roman" panose="02020603050405020304" pitchFamily="18" charset="0"/>
                <a:cs typeface="Times New Roman" panose="02020603050405020304" pitchFamily="18" charset="0"/>
              </a:rPr>
              <a:t>Misurare l'impatto</a:t>
            </a:r>
            <a:r>
              <a:rPr lang="en-US" sz="2400" kern="0">
                <a:effectLst/>
                <a:ea typeface="Times New Roman" panose="02020603050405020304" pitchFamily="18" charset="0"/>
                <a:cs typeface="Times New Roman" panose="02020603050405020304" pitchFamily="18" charset="0"/>
              </a:rPr>
              <a:t>: Sviluppare metriche per valutare l'efficacia della formazione e delle iniziative.</a:t>
            </a:r>
            <a:endParaRPr lang="fi-FI" sz="2400" kern="100">
              <a:effectLst/>
              <a:ea typeface="Aptos" panose="020B0004020202020204" pitchFamily="34" charset="0"/>
              <a:cs typeface="Times New Roman" panose="02020603050405020304" pitchFamily="18" charset="0"/>
            </a:endParaRPr>
          </a:p>
          <a:p>
            <a:pPr marL="0" indent="0">
              <a:lnSpc>
                <a:spcPct val="100000"/>
              </a:lnSpc>
            </a:pPr>
            <a:r>
              <a:rPr lang="en-US" sz="2400" b="1" kern="0">
                <a:effectLst/>
                <a:ea typeface="Times New Roman" panose="02020603050405020304" pitchFamily="18" charset="0"/>
                <a:cs typeface="Times New Roman" panose="02020603050405020304" pitchFamily="18" charset="0"/>
              </a:rPr>
              <a:t>Miglioramento continuo</a:t>
            </a:r>
            <a:r>
              <a:rPr lang="en-US" sz="2400" kern="0">
                <a:effectLst/>
                <a:ea typeface="Times New Roman" panose="02020603050405020304" pitchFamily="18" charset="0"/>
                <a:cs typeface="Times New Roman" panose="02020603050405020304" pitchFamily="18" charset="0"/>
              </a:rPr>
              <a:t>: Incoraggiare il feedback continuo e l'adattamento delle pratiche.</a:t>
            </a:r>
          </a:p>
          <a:p>
            <a:endParaRPr lang="en-IE" sz="2400"/>
          </a:p>
        </p:txBody>
      </p:sp>
      <p:sp>
        <p:nvSpPr>
          <p:cNvPr id="5" name="Text Placeholder 4">
            <a:extLst>
              <a:ext uri="{FF2B5EF4-FFF2-40B4-BE49-F238E27FC236}">
                <a16:creationId xmlns:a16="http://schemas.microsoft.com/office/drawing/2014/main" id="{8EDE9D8E-CDB6-03EE-0082-0BA8EE2A1801}"/>
              </a:ext>
            </a:extLst>
          </p:cNvPr>
          <p:cNvSpPr>
            <a:spLocks noGrp="1"/>
          </p:cNvSpPr>
          <p:nvPr>
            <p:ph type="body" sz="quarter" idx="42"/>
          </p:nvPr>
        </p:nvSpPr>
        <p:spPr>
          <a:xfrm>
            <a:off x="4974885" y="919527"/>
            <a:ext cx="6562677" cy="339415"/>
          </a:xfrm>
        </p:spPr>
        <p:txBody>
          <a:bodyPr/>
          <a:lstStyle/>
          <a:p>
            <a:pPr marL="0" indent="0">
              <a:lnSpc>
                <a:spcPct val="100000"/>
              </a:lnSpc>
            </a:pPr>
            <a:r>
              <a:rPr lang="en-US" b="1" kern="0">
                <a:solidFill>
                  <a:srgbClr val="92D050"/>
                </a:solidFill>
                <a:latin typeface="Calibri" panose="020F0502020204030204" pitchFamily="34" charset="0"/>
                <a:cs typeface="Times New Roman" panose="02020603050405020304" pitchFamily="18" charset="0"/>
              </a:rPr>
              <a:t>VALUTAZIONE E FEEDBACK - Modulo 12</a:t>
            </a:r>
            <a:endParaRPr lang="fi-FI" b="1" kern="0">
              <a:solidFill>
                <a:srgbClr val="92D050"/>
              </a:solidFill>
              <a:latin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802BB02-CC5B-584B-A974-C964024708A5}"/>
              </a:ext>
            </a:extLst>
          </p:cNvPr>
          <p:cNvSpPr>
            <a:spLocks noGrp="1"/>
          </p:cNvSpPr>
          <p:nvPr>
            <p:ph type="body" sz="quarter" idx="43"/>
          </p:nvPr>
        </p:nvSpPr>
        <p:spPr>
          <a:xfrm>
            <a:off x="4984328" y="4094744"/>
            <a:ext cx="6553234" cy="999383"/>
          </a:xfrm>
        </p:spPr>
        <p:txBody>
          <a:bodyPr/>
          <a:lstStyle/>
          <a:p>
            <a:r>
              <a:rPr lang="en-US" sz="2400" kern="0">
                <a:cs typeface="Times New Roman" panose="02020603050405020304" pitchFamily="18" charset="0"/>
              </a:rPr>
              <a:t>Fornire materiali per ulteriori letture, corsi online e organizzazioni incentrate sui principi dell'economia circolare.</a:t>
            </a:r>
            <a:endParaRPr lang="fi-FI" sz="2400" kern="0">
              <a:cs typeface="Times New Roman" panose="02020603050405020304" pitchFamily="18" charset="0"/>
            </a:endParaRPr>
          </a:p>
          <a:p>
            <a:pPr marL="0" indent="0">
              <a:lnSpc>
                <a:spcPct val="100000"/>
              </a:lnSpc>
            </a:pPr>
            <a:endParaRPr lang="fi-FI" sz="2400" kern="10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E5B7C092-1904-BD02-D121-0757494D5752}"/>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1FF07F1-6136-247B-C9E6-CBFAA8A3386A}"/>
              </a:ext>
            </a:extLst>
          </p:cNvPr>
          <p:cNvSpPr txBox="1">
            <a:spLocks/>
          </p:cNvSpPr>
          <p:nvPr/>
        </p:nvSpPr>
        <p:spPr>
          <a:xfrm>
            <a:off x="4794505" y="247365"/>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1">
                    <a:lumMod val="75000"/>
                  </a:schemeClr>
                </a:solidFill>
              </a:rPr>
              <a:t>Esempio: </a:t>
            </a:r>
            <a:r>
              <a:rPr lang="en-IE" sz="2400" b="1">
                <a:solidFill>
                  <a:schemeClr val="accent1">
                    <a:lumMod val="75000"/>
                  </a:schemeClr>
                </a:solidFill>
                <a:ea typeface="+mn-lt"/>
                <a:cs typeface="+mn-lt"/>
              </a:rPr>
              <a:t>Programmi di formazione e sviluppo dei dipendenti</a:t>
            </a:r>
          </a:p>
          <a:p>
            <a:pPr marL="0" indent="0">
              <a:buNone/>
            </a:pPr>
            <a:endParaRPr lang="en-IE" sz="2400">
              <a:ea typeface="+mn-lt"/>
              <a:cs typeface="+mn-lt"/>
            </a:endParaRPr>
          </a:p>
        </p:txBody>
      </p:sp>
      <p:grpSp>
        <p:nvGrpSpPr>
          <p:cNvPr id="19" name="Graphic 3">
            <a:extLst>
              <a:ext uri="{FF2B5EF4-FFF2-40B4-BE49-F238E27FC236}">
                <a16:creationId xmlns:a16="http://schemas.microsoft.com/office/drawing/2014/main" id="{8FE8E127-C6D5-9B40-BF24-556E3887101C}"/>
              </a:ext>
            </a:extLst>
          </p:cNvPr>
          <p:cNvGrpSpPr/>
          <p:nvPr/>
        </p:nvGrpSpPr>
        <p:grpSpPr>
          <a:xfrm>
            <a:off x="3841823" y="1083704"/>
            <a:ext cx="632992" cy="714294"/>
            <a:chOff x="4643578" y="432838"/>
            <a:chExt cx="1028134" cy="1160188"/>
          </a:xfrm>
          <a:solidFill>
            <a:schemeClr val="bg1"/>
          </a:solidFill>
        </p:grpSpPr>
        <p:sp>
          <p:nvSpPr>
            <p:cNvPr id="20" name="Freeform 1033">
              <a:extLst>
                <a:ext uri="{FF2B5EF4-FFF2-40B4-BE49-F238E27FC236}">
                  <a16:creationId xmlns:a16="http://schemas.microsoft.com/office/drawing/2014/main" id="{6AF1DA12-2A38-8053-152F-44D1AE64CBF9}"/>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D1D981B9-B639-C4A1-3555-C6ECDC77978B}"/>
                </a:ext>
              </a:extLst>
            </p:cNvPr>
            <p:cNvGrpSpPr/>
            <p:nvPr/>
          </p:nvGrpSpPr>
          <p:grpSpPr>
            <a:xfrm>
              <a:off x="4643578" y="432838"/>
              <a:ext cx="1028134" cy="1160188"/>
              <a:chOff x="4643578" y="432838"/>
              <a:chExt cx="1028134" cy="1160188"/>
            </a:xfrm>
            <a:grpFill/>
          </p:grpSpPr>
          <p:sp>
            <p:nvSpPr>
              <p:cNvPr id="22" name="Freeform 1035">
                <a:extLst>
                  <a:ext uri="{FF2B5EF4-FFF2-40B4-BE49-F238E27FC236}">
                    <a16:creationId xmlns:a16="http://schemas.microsoft.com/office/drawing/2014/main" id="{A30F90C1-606F-7067-F929-3784B2B46433}"/>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8746C093-BE76-5ED5-8A26-1A58A8E571EF}"/>
                  </a:ext>
                </a:extLst>
              </p:cNvPr>
              <p:cNvGrpSpPr/>
              <p:nvPr/>
            </p:nvGrpSpPr>
            <p:grpSpPr>
              <a:xfrm>
                <a:off x="4643578" y="432838"/>
                <a:ext cx="1028134" cy="1160188"/>
                <a:chOff x="4643578" y="432838"/>
                <a:chExt cx="1028134" cy="1160188"/>
              </a:xfrm>
              <a:grpFill/>
            </p:grpSpPr>
            <p:sp>
              <p:nvSpPr>
                <p:cNvPr id="24" name="Freeform 1037">
                  <a:extLst>
                    <a:ext uri="{FF2B5EF4-FFF2-40B4-BE49-F238E27FC236}">
                      <a16:creationId xmlns:a16="http://schemas.microsoft.com/office/drawing/2014/main" id="{7ACEC097-C1DF-79F6-99B3-C882588366C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12E1DFF8-DD09-8D7C-1270-04DE61D04D85}"/>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6" name="Group 54">
            <a:extLst>
              <a:ext uri="{FF2B5EF4-FFF2-40B4-BE49-F238E27FC236}">
                <a16:creationId xmlns:a16="http://schemas.microsoft.com/office/drawing/2014/main" id="{5C09ADD9-0AD9-FC8B-45A9-F6B4A093261C}"/>
              </a:ext>
            </a:extLst>
          </p:cNvPr>
          <p:cNvGrpSpPr/>
          <p:nvPr/>
        </p:nvGrpSpPr>
        <p:grpSpPr>
          <a:xfrm>
            <a:off x="3759712" y="3327991"/>
            <a:ext cx="715103" cy="829920"/>
            <a:chOff x="8360213" y="3458151"/>
            <a:chExt cx="853935" cy="991043"/>
          </a:xfrm>
          <a:solidFill>
            <a:schemeClr val="bg1"/>
          </a:solidFill>
        </p:grpSpPr>
        <p:grpSp>
          <p:nvGrpSpPr>
            <p:cNvPr id="27" name="Graphic 2">
              <a:extLst>
                <a:ext uri="{FF2B5EF4-FFF2-40B4-BE49-F238E27FC236}">
                  <a16:creationId xmlns:a16="http://schemas.microsoft.com/office/drawing/2014/main" id="{09577DC2-47A8-84A8-BFE8-72CBF23608DD}"/>
                </a:ext>
              </a:extLst>
            </p:cNvPr>
            <p:cNvGrpSpPr/>
            <p:nvPr userDrawn="1"/>
          </p:nvGrpSpPr>
          <p:grpSpPr>
            <a:xfrm>
              <a:off x="8599192" y="3595916"/>
              <a:ext cx="375981" cy="204367"/>
              <a:chOff x="2642504" y="3763149"/>
              <a:chExt cx="375981" cy="204367"/>
            </a:xfrm>
            <a:grpFill/>
          </p:grpSpPr>
          <p:sp>
            <p:nvSpPr>
              <p:cNvPr id="33" name="Freeform 102">
                <a:extLst>
                  <a:ext uri="{FF2B5EF4-FFF2-40B4-BE49-F238E27FC236}">
                    <a16:creationId xmlns:a16="http://schemas.microsoft.com/office/drawing/2014/main" id="{592F2864-11D5-5425-B23F-1025CD38C495}"/>
                  </a:ext>
                </a:extLst>
              </p:cNvPr>
              <p:cNvSpPr/>
              <p:nvPr/>
            </p:nvSpPr>
            <p:spPr>
              <a:xfrm>
                <a:off x="2813454" y="3763149"/>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4" name="Freeform 103">
                <a:extLst>
                  <a:ext uri="{FF2B5EF4-FFF2-40B4-BE49-F238E27FC236}">
                    <a16:creationId xmlns:a16="http://schemas.microsoft.com/office/drawing/2014/main" id="{5206FA2E-8364-123F-811B-EB790F62F3C6}"/>
                  </a:ext>
                </a:extLst>
              </p:cNvPr>
              <p:cNvSpPr/>
              <p:nvPr/>
            </p:nvSpPr>
            <p:spPr>
              <a:xfrm>
                <a:off x="2642504" y="3763235"/>
                <a:ext cx="161143"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652AB3B0-73C6-E01B-6D71-ABE47D0E8D06}"/>
                </a:ext>
              </a:extLst>
            </p:cNvPr>
            <p:cNvGrpSpPr/>
            <p:nvPr userDrawn="1"/>
          </p:nvGrpSpPr>
          <p:grpSpPr>
            <a:xfrm>
              <a:off x="8360213" y="3458151"/>
              <a:ext cx="853935" cy="991043"/>
              <a:chOff x="2403525" y="3625384"/>
              <a:chExt cx="853935" cy="991043"/>
            </a:xfrm>
            <a:grpFill/>
          </p:grpSpPr>
          <p:sp>
            <p:nvSpPr>
              <p:cNvPr id="29" name="Freeform 98">
                <a:extLst>
                  <a:ext uri="{FF2B5EF4-FFF2-40B4-BE49-F238E27FC236}">
                    <a16:creationId xmlns:a16="http://schemas.microsoft.com/office/drawing/2014/main" id="{03E7E1AA-6730-3F8C-111E-4984A4CA9C82}"/>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dirty="0"/>
              </a:p>
            </p:txBody>
          </p:sp>
          <p:sp>
            <p:nvSpPr>
              <p:cNvPr id="30" name="Freeform 99">
                <a:extLst>
                  <a:ext uri="{FF2B5EF4-FFF2-40B4-BE49-F238E27FC236}">
                    <a16:creationId xmlns:a16="http://schemas.microsoft.com/office/drawing/2014/main" id="{45C26A3B-AE29-05EA-881C-12306DFE7831}"/>
                  </a:ext>
                </a:extLst>
              </p:cNvPr>
              <p:cNvSpPr/>
              <p:nvPr/>
            </p:nvSpPr>
            <p:spPr>
              <a:xfrm>
                <a:off x="2592262" y="4172728"/>
                <a:ext cx="170087"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1" name="Freeform 100">
                <a:extLst>
                  <a:ext uri="{FF2B5EF4-FFF2-40B4-BE49-F238E27FC236}">
                    <a16:creationId xmlns:a16="http://schemas.microsoft.com/office/drawing/2014/main" id="{4AC1BFC6-41B0-8CA8-65C1-0DA55DF25592}"/>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2" name="Freeform 101">
                <a:extLst>
                  <a:ext uri="{FF2B5EF4-FFF2-40B4-BE49-F238E27FC236}">
                    <a16:creationId xmlns:a16="http://schemas.microsoft.com/office/drawing/2014/main" id="{17DACD78-F76F-E46E-2ECB-D4381806052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7" name="Graphic 4">
            <a:extLst>
              <a:ext uri="{FF2B5EF4-FFF2-40B4-BE49-F238E27FC236}">
                <a16:creationId xmlns:a16="http://schemas.microsoft.com/office/drawing/2014/main" id="{1FA171CC-1C92-C539-AE5F-729953D5C0B9}"/>
              </a:ext>
            </a:extLst>
          </p:cNvPr>
          <p:cNvGrpSpPr/>
          <p:nvPr/>
        </p:nvGrpSpPr>
        <p:grpSpPr>
          <a:xfrm rot="19582332">
            <a:off x="11016958" y="3169371"/>
            <a:ext cx="388032" cy="596029"/>
            <a:chOff x="9129274" y="2719113"/>
            <a:chExt cx="717139" cy="1386497"/>
          </a:xfrm>
          <a:solidFill>
            <a:srgbClr val="09465E"/>
          </a:solidFill>
        </p:grpSpPr>
        <p:grpSp>
          <p:nvGrpSpPr>
            <p:cNvPr id="8" name="Graphic 4">
              <a:extLst>
                <a:ext uri="{FF2B5EF4-FFF2-40B4-BE49-F238E27FC236}">
                  <a16:creationId xmlns:a16="http://schemas.microsoft.com/office/drawing/2014/main" id="{05B2E20D-10ED-FFF8-913B-1BE078BF7A85}"/>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99AFE1AC-B4A4-7102-50E7-9E64D370981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sz="2400"/>
              </a:p>
            </p:txBody>
          </p:sp>
          <p:sp>
            <p:nvSpPr>
              <p:cNvPr id="36" name="Freeform 58">
                <a:extLst>
                  <a:ext uri="{FF2B5EF4-FFF2-40B4-BE49-F238E27FC236}">
                    <a16:creationId xmlns:a16="http://schemas.microsoft.com/office/drawing/2014/main" id="{AD8A03C7-33B6-0BA5-7497-93DFC3F6645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sz="2400"/>
              </a:p>
            </p:txBody>
          </p:sp>
        </p:grpSp>
        <p:grpSp>
          <p:nvGrpSpPr>
            <p:cNvPr id="10" name="Graphic 4">
              <a:extLst>
                <a:ext uri="{FF2B5EF4-FFF2-40B4-BE49-F238E27FC236}">
                  <a16:creationId xmlns:a16="http://schemas.microsoft.com/office/drawing/2014/main" id="{AB27E64D-F79A-96C9-00BC-A963A1D5942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063941EB-084D-D8DC-CCA7-B406EBD3CA4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2400"/>
              </a:p>
            </p:txBody>
          </p:sp>
          <p:sp>
            <p:nvSpPr>
              <p:cNvPr id="12" name="Freeform 51">
                <a:extLst>
                  <a:ext uri="{FF2B5EF4-FFF2-40B4-BE49-F238E27FC236}">
                    <a16:creationId xmlns:a16="http://schemas.microsoft.com/office/drawing/2014/main" id="{03C24202-5F30-FF57-6964-4A9A6F363E9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2400"/>
              </a:p>
            </p:txBody>
          </p:sp>
          <p:sp>
            <p:nvSpPr>
              <p:cNvPr id="14" name="Freeform 52">
                <a:extLst>
                  <a:ext uri="{FF2B5EF4-FFF2-40B4-BE49-F238E27FC236}">
                    <a16:creationId xmlns:a16="http://schemas.microsoft.com/office/drawing/2014/main" id="{246920FD-7BB1-2A8C-ECD6-AFE393D864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2400"/>
              </a:p>
            </p:txBody>
          </p:sp>
          <p:sp>
            <p:nvSpPr>
              <p:cNvPr id="15" name="Freeform 53">
                <a:extLst>
                  <a:ext uri="{FF2B5EF4-FFF2-40B4-BE49-F238E27FC236}">
                    <a16:creationId xmlns:a16="http://schemas.microsoft.com/office/drawing/2014/main" id="{EBA98543-8BF6-62D2-634A-69A3DF90DCE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2400"/>
              </a:p>
            </p:txBody>
          </p:sp>
          <p:sp>
            <p:nvSpPr>
              <p:cNvPr id="16" name="Freeform 54">
                <a:extLst>
                  <a:ext uri="{FF2B5EF4-FFF2-40B4-BE49-F238E27FC236}">
                    <a16:creationId xmlns:a16="http://schemas.microsoft.com/office/drawing/2014/main" id="{89F0D1EC-188B-58FA-889E-051282162D6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2400"/>
              </a:p>
            </p:txBody>
          </p:sp>
          <p:sp>
            <p:nvSpPr>
              <p:cNvPr id="17" name="Freeform 55">
                <a:extLst>
                  <a:ext uri="{FF2B5EF4-FFF2-40B4-BE49-F238E27FC236}">
                    <a16:creationId xmlns:a16="http://schemas.microsoft.com/office/drawing/2014/main" id="{D3387BC2-FB80-BC0B-9B6F-A041CEBE917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2400"/>
              </a:p>
            </p:txBody>
          </p:sp>
          <p:sp>
            <p:nvSpPr>
              <p:cNvPr id="18" name="Freeform 56">
                <a:extLst>
                  <a:ext uri="{FF2B5EF4-FFF2-40B4-BE49-F238E27FC236}">
                    <a16:creationId xmlns:a16="http://schemas.microsoft.com/office/drawing/2014/main" id="{C0566524-72C9-EC25-07DC-4134FCDBC5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350513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US">
                <a:ea typeface="Calibri"/>
                <a:cs typeface="Calibri"/>
              </a:rPr>
              <a:t>Il modulo sottolinea l'importanza dell'educazione e della consapevolezza nel settore dei rifiuti alimentari e come preparare gli individui a comprendere e affrontare le complesse sfide ambientali, sociali ed economiche che il nostro mondo deve affrontare.</a:t>
            </a:r>
            <a:endParaRPr lang="en-US">
              <a:solidFill>
                <a:srgbClr val="086D6E"/>
              </a:solidFill>
              <a:ea typeface="Calibri"/>
              <a:cs typeface="Calibri"/>
            </a:endParaRPr>
          </a:p>
          <a:p>
            <a:pPr marL="0" indent="0"/>
            <a:r>
              <a:rPr lang="en-US">
                <a:ea typeface="Calibri"/>
                <a:cs typeface="Calibri"/>
              </a:rPr>
              <a:t>Attraverso contenuti visivamente coinvolgenti, materiali interattivi e meccanismi di autovalutazione, questo modulo fornisce risultati di apprendimento interessanti e preziosi. </a:t>
            </a:r>
            <a:endParaRPr lang="en-US"/>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401868"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CONTENUTI</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95123" y="1170549"/>
            <a:ext cx="5685187" cy="566444"/>
          </a:xfrm>
          <a:prstGeom prst="rect">
            <a:avLst/>
          </a:prstGeom>
        </p:spPr>
        <p:txBody>
          <a:bodyPr/>
          <a:lstStyle/>
          <a:p>
            <a:r>
              <a:rPr lang="en-IE" b="1" dirty="0" err="1">
                <a:ea typeface="+mn-lt"/>
                <a:cs typeface="+mn-lt"/>
              </a:rPr>
              <a:t>Introduzione</a:t>
            </a:r>
            <a:r>
              <a:rPr lang="en-IE" b="1" dirty="0">
                <a:ea typeface="+mn-lt"/>
                <a:cs typeface="+mn-lt"/>
              </a:rPr>
              <a:t> </a:t>
            </a:r>
            <a:r>
              <a:rPr lang="en-IE" b="1" dirty="0" err="1">
                <a:ea typeface="+mn-lt"/>
                <a:cs typeface="+mn-lt"/>
              </a:rPr>
              <a:t>alla</a:t>
            </a:r>
            <a:r>
              <a:rPr lang="en-IE" b="1" dirty="0">
                <a:ea typeface="+mn-lt"/>
                <a:cs typeface="+mn-lt"/>
              </a:rPr>
              <a:t> </a:t>
            </a:r>
            <a:r>
              <a:rPr lang="en-IE" b="1" dirty="0" err="1">
                <a:ea typeface="+mn-lt"/>
                <a:cs typeface="+mn-lt"/>
              </a:rPr>
              <a:t>formazione</a:t>
            </a:r>
            <a:r>
              <a:rPr lang="en-IE" b="1" dirty="0">
                <a:ea typeface="+mn-lt"/>
                <a:cs typeface="+mn-lt"/>
              </a:rPr>
              <a:t> e </a:t>
            </a:r>
            <a:r>
              <a:rPr lang="en-IE" b="1" dirty="0" err="1">
                <a:ea typeface="+mn-lt"/>
                <a:cs typeface="+mn-lt"/>
              </a:rPr>
              <a:t>alla</a:t>
            </a:r>
            <a:r>
              <a:rPr lang="en-IE" b="1" dirty="0">
                <a:ea typeface="+mn-lt"/>
                <a:cs typeface="+mn-lt"/>
              </a:rPr>
              <a:t> </a:t>
            </a:r>
            <a:r>
              <a:rPr lang="en-IE" b="1" dirty="0" err="1">
                <a:ea typeface="+mn-lt"/>
                <a:cs typeface="+mn-lt"/>
              </a:rPr>
              <a:t>sensibilizzazione</a:t>
            </a:r>
            <a:r>
              <a:rPr lang="en-IE" b="1" dirty="0">
                <a:ea typeface="+mn-lt"/>
                <a:cs typeface="+mn-lt"/>
              </a:rPr>
              <a:t> </a:t>
            </a:r>
            <a:r>
              <a:rPr lang="en-IE" b="1" dirty="0" err="1">
                <a:ea typeface="+mn-lt"/>
                <a:cs typeface="+mn-lt"/>
              </a:rPr>
              <a:t>nel</a:t>
            </a:r>
            <a:r>
              <a:rPr lang="en-IE" b="1" dirty="0">
                <a:ea typeface="+mn-lt"/>
                <a:cs typeface="+mn-lt"/>
              </a:rPr>
              <a:t> </a:t>
            </a:r>
            <a:r>
              <a:rPr lang="en-IE" b="1" dirty="0" err="1">
                <a:ea typeface="+mn-lt"/>
                <a:cs typeface="+mn-lt"/>
              </a:rPr>
              <a:t>mondo</a:t>
            </a:r>
            <a:r>
              <a:rPr lang="en-IE" b="1" dirty="0">
                <a:ea typeface="+mn-lt"/>
                <a:cs typeface="+mn-lt"/>
              </a:rPr>
              <a:t> </a:t>
            </a:r>
            <a:r>
              <a:rPr lang="en-IE" b="1" dirty="0" err="1">
                <a:ea typeface="+mn-lt"/>
                <a:cs typeface="+mn-lt"/>
              </a:rPr>
              <a:t>degli</a:t>
            </a:r>
            <a:r>
              <a:rPr lang="en-IE" b="1" dirty="0">
                <a:ea typeface="+mn-lt"/>
                <a:cs typeface="+mn-lt"/>
              </a:rPr>
              <a:t> </a:t>
            </a:r>
            <a:r>
              <a:rPr lang="en-IE" b="1" dirty="0" err="1">
                <a:ea typeface="+mn-lt"/>
                <a:cs typeface="+mn-lt"/>
              </a:rPr>
              <a:t>affari</a:t>
            </a:r>
            <a:endParaRPr lang="en-IE" b="1" dirty="0">
              <a:ea typeface="+mn-lt"/>
              <a:cs typeface="+mn-lt"/>
            </a:endParaRP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95122" y="1990022"/>
            <a:ext cx="5937884" cy="566444"/>
          </a:xfrm>
          <a:prstGeom prst="rect">
            <a:avLst/>
          </a:prstGeom>
        </p:spPr>
        <p:txBody>
          <a:bodyPr/>
          <a:lstStyle/>
          <a:p>
            <a:r>
              <a:rPr lang="en-IE" b="1">
                <a:ea typeface="+mn-lt"/>
                <a:cs typeface="+mn-lt"/>
              </a:rPr>
              <a:t>Programmi di formazione e sviluppo dei dipendenti </a:t>
            </a:r>
            <a:endParaRPr lang="en-US" b="1"/>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95123" y="2808989"/>
            <a:ext cx="5871208" cy="566444"/>
          </a:xfrm>
          <a:prstGeom prst="rect">
            <a:avLst/>
          </a:prstGeom>
        </p:spPr>
        <p:txBody>
          <a:bodyPr/>
          <a:lstStyle/>
          <a:p>
            <a:r>
              <a:rPr lang="en-IE" b="1">
                <a:cs typeface="Calibri"/>
              </a:rPr>
              <a:t>Apprendimento intergenerazionale e cambiamento comportamentale</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95123" y="3626946"/>
            <a:ext cx="4541325" cy="566444"/>
          </a:xfrm>
          <a:prstGeom prst="rect">
            <a:avLst/>
          </a:prstGeom>
        </p:spPr>
        <p:txBody>
          <a:bodyPr/>
          <a:lstStyle/>
          <a:p>
            <a:r>
              <a:rPr lang="en-IE" b="1">
                <a:cs typeface="Calibri"/>
              </a:rPr>
              <a:t>Metodi di apprendimento</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F4467-013A-240C-12A2-F52107BCD772}"/>
              </a:ext>
            </a:extLst>
          </p:cNvPr>
          <p:cNvSpPr>
            <a:spLocks noGrp="1"/>
          </p:cNvSpPr>
          <p:nvPr>
            <p:ph type="body" sz="quarter" idx="18"/>
          </p:nvPr>
        </p:nvSpPr>
        <p:spPr>
          <a:xfrm>
            <a:off x="577311" y="1497034"/>
            <a:ext cx="6480714" cy="3666574"/>
          </a:xfrm>
        </p:spPr>
        <p:txBody>
          <a:bodyPr/>
          <a:lstStyle/>
          <a:p>
            <a:pPr marL="0" indent="0">
              <a:buNone/>
            </a:pPr>
            <a:r>
              <a:rPr lang="en-US"/>
              <a:t>La sensibilizzazione è efficace solo se porta all'azione. È fondamentale </a:t>
            </a:r>
            <a:r>
              <a:rPr lang="en-US" b="1">
                <a:solidFill>
                  <a:srgbClr val="F1983D"/>
                </a:solidFill>
              </a:rPr>
              <a:t>promuovere una cultura del lavoro </a:t>
            </a:r>
            <a:r>
              <a:rPr lang="en-US"/>
              <a:t>in cui ogni membro del team comprenda il proprio ruolo nella prevenzione degli sprechi. Include:</a:t>
            </a:r>
          </a:p>
          <a:p>
            <a:pPr marL="342900" indent="-342900">
              <a:buFont typeface="Arial" panose="020B0604020202020204" pitchFamily="34" charset="0"/>
              <a:buChar char="•"/>
            </a:pPr>
            <a:r>
              <a:rPr lang="en-US" b="1">
                <a:solidFill>
                  <a:srgbClr val="60BA47"/>
                </a:solidFill>
              </a:rPr>
              <a:t>Strategie di comunicazione </a:t>
            </a:r>
            <a:r>
              <a:rPr lang="en-US"/>
              <a:t>come segnaletica, briefing sui turni e storytelling per mantenere lo spreco alimentare all'ordine del giorno.</a:t>
            </a:r>
          </a:p>
          <a:p>
            <a:pPr marL="342900" indent="-342900">
              <a:buFont typeface="Arial" panose="020B0604020202020204" pitchFamily="34" charset="0"/>
              <a:buChar char="•"/>
            </a:pPr>
            <a:r>
              <a:rPr lang="en-US" b="1">
                <a:solidFill>
                  <a:srgbClr val="60BA47"/>
                </a:solidFill>
              </a:rPr>
              <a:t>Incoraggiare l'appropriazione </a:t>
            </a:r>
            <a:r>
              <a:rPr lang="en-US"/>
              <a:t>dei compiti di riduzione dei rifiuti attraverso campioni del team o ruoli designati.</a:t>
            </a:r>
          </a:p>
          <a:p>
            <a:pPr marL="342900" indent="-342900">
              <a:buFont typeface="Arial" panose="020B0604020202020204" pitchFamily="34" charset="0"/>
              <a:buChar char="•"/>
            </a:pPr>
            <a:r>
              <a:rPr lang="en-US" b="1">
                <a:solidFill>
                  <a:srgbClr val="60BA47"/>
                </a:solidFill>
              </a:rPr>
              <a:t>Riconoscimento e motivazione</a:t>
            </a:r>
            <a:r>
              <a:rPr lang="en-US"/>
              <a:t>, compresi piccoli premi o grida per idee e iniziative sostenibili.</a:t>
            </a:r>
          </a:p>
          <a:p>
            <a:pPr marL="0" indent="0"/>
            <a:endParaRPr lang="en-IE"/>
          </a:p>
        </p:txBody>
      </p:sp>
      <p:sp>
        <p:nvSpPr>
          <p:cNvPr id="3" name="Text Placeholder 2">
            <a:extLst>
              <a:ext uri="{FF2B5EF4-FFF2-40B4-BE49-F238E27FC236}">
                <a16:creationId xmlns:a16="http://schemas.microsoft.com/office/drawing/2014/main" id="{58474C6A-08BA-41B2-7A70-707060210EA1}"/>
              </a:ext>
            </a:extLst>
          </p:cNvPr>
          <p:cNvSpPr>
            <a:spLocks noGrp="1"/>
          </p:cNvSpPr>
          <p:nvPr>
            <p:ph type="body" sz="quarter" idx="16"/>
          </p:nvPr>
        </p:nvSpPr>
        <p:spPr>
          <a:xfrm>
            <a:off x="577311" y="364840"/>
            <a:ext cx="6278160" cy="992652"/>
          </a:xfrm>
        </p:spPr>
        <p:txBody>
          <a:bodyPr/>
          <a:lstStyle/>
          <a:p>
            <a:r>
              <a:rPr lang="en-US"/>
              <a:t>Coinvolgere il personale nella consapevolezza dei rifiuti</a:t>
            </a:r>
            <a:endParaRPr lang="en-IE"/>
          </a:p>
          <a:p>
            <a:endParaRPr lang="en-IE"/>
          </a:p>
        </p:txBody>
      </p:sp>
      <p:pic>
        <p:nvPicPr>
          <p:cNvPr id="6" name="Picture Placeholder 5" descr="Woman in a factory with a tablet">
            <a:extLst>
              <a:ext uri="{FF2B5EF4-FFF2-40B4-BE49-F238E27FC236}">
                <a16:creationId xmlns:a16="http://schemas.microsoft.com/office/drawing/2014/main" id="{DD0EA0E8-B831-1577-D59D-474B6E72C0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35906" y="0"/>
            <a:ext cx="4308836" cy="6858000"/>
          </a:xfrm>
        </p:spPr>
      </p:pic>
    </p:spTree>
    <p:extLst>
      <p:ext uri="{BB962C8B-B14F-4D97-AF65-F5344CB8AC3E}">
        <p14:creationId xmlns:p14="http://schemas.microsoft.com/office/powerpoint/2010/main" val="7583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A5769-C292-7729-8112-C65D0C22686C}"/>
              </a:ext>
            </a:extLst>
          </p:cNvPr>
          <p:cNvSpPr>
            <a:spLocks noGrp="1"/>
          </p:cNvSpPr>
          <p:nvPr>
            <p:ph type="body" sz="quarter" idx="18"/>
          </p:nvPr>
        </p:nvSpPr>
        <p:spPr>
          <a:xfrm>
            <a:off x="663035" y="1678009"/>
            <a:ext cx="6472871" cy="3666574"/>
          </a:xfrm>
        </p:spPr>
        <p:txBody>
          <a:bodyPr/>
          <a:lstStyle/>
          <a:p>
            <a:pPr marL="0" indent="0">
              <a:spcBef>
                <a:spcPts val="600"/>
              </a:spcBef>
              <a:buNone/>
            </a:pPr>
            <a:r>
              <a:rPr lang="en-US"/>
              <a:t>È molto importante anche incoraggiare i dipendenti a </a:t>
            </a:r>
            <a:r>
              <a:rPr lang="en-US" b="1">
                <a:solidFill>
                  <a:srgbClr val="F1983D"/>
                </a:solidFill>
              </a:rPr>
              <a:t>rivedere il modo in cui pensano alle risorse </a:t>
            </a:r>
            <a:r>
              <a:rPr lang="en-US"/>
              <a:t>e alle scelte sul lavoro:</a:t>
            </a:r>
          </a:p>
          <a:p>
            <a:pPr>
              <a:spcBef>
                <a:spcPts val="600"/>
              </a:spcBef>
              <a:buFont typeface="Arial" panose="020B0604020202020204" pitchFamily="34" charset="0"/>
              <a:buChar char="•"/>
            </a:pPr>
            <a:r>
              <a:rPr lang="en-US" sz="2300"/>
              <a:t>Applicare </a:t>
            </a:r>
            <a:r>
              <a:rPr lang="en-US" b="1">
                <a:solidFill>
                  <a:srgbClr val="60BA47"/>
                </a:solidFill>
              </a:rPr>
              <a:t>il concetto di ciclo di vita </a:t>
            </a:r>
            <a:r>
              <a:rPr lang="en-US" sz="2300"/>
              <a:t>nella scelta di ingredienti, fornitori o attrezzature.</a:t>
            </a:r>
          </a:p>
          <a:p>
            <a:pPr>
              <a:spcBef>
                <a:spcPts val="600"/>
              </a:spcBef>
              <a:buFont typeface="Arial" panose="020B0604020202020204" pitchFamily="34" charset="0"/>
              <a:buChar char="•"/>
            </a:pPr>
            <a:r>
              <a:rPr lang="en-US" sz="2300"/>
              <a:t>Considerare le opzioni di </a:t>
            </a:r>
            <a:r>
              <a:rPr lang="en-US" b="1">
                <a:solidFill>
                  <a:srgbClr val="60BA47"/>
                </a:solidFill>
              </a:rPr>
              <a:t>riutilizzo, riduzione o riallestimento </a:t>
            </a:r>
            <a:r>
              <a:rPr lang="en-US" sz="2300"/>
              <a:t>prima dello smaltimento.</a:t>
            </a:r>
          </a:p>
          <a:p>
            <a:pPr>
              <a:spcBef>
                <a:spcPts val="600"/>
              </a:spcBef>
              <a:buFont typeface="Arial" panose="020B0604020202020204" pitchFamily="34" charset="0"/>
              <a:buChar char="•"/>
            </a:pPr>
            <a:r>
              <a:rPr lang="en-US" sz="2300"/>
              <a:t>Capire come le loro decisioni individuali possono </a:t>
            </a:r>
            <a:r>
              <a:rPr lang="en-US" b="1">
                <a:solidFill>
                  <a:srgbClr val="60BA47"/>
                </a:solidFill>
              </a:rPr>
              <a:t>sostenere i sistemi circolari, dalla </a:t>
            </a:r>
            <a:r>
              <a:rPr lang="en-US" sz="2300"/>
              <a:t>riduzione degli imballaggi monouso alla </a:t>
            </a:r>
            <a:r>
              <a:rPr lang="en-US" sz="2300" err="1"/>
              <a:t>preferenza per i </a:t>
            </a:r>
            <a:r>
              <a:rPr lang="en-US" sz="2300"/>
              <a:t>prodotti locali e di stagione.</a:t>
            </a:r>
          </a:p>
          <a:p>
            <a:pPr>
              <a:spcBef>
                <a:spcPts val="600"/>
              </a:spcBef>
              <a:buFont typeface="Arial" panose="020B0604020202020204" pitchFamily="34" charset="0"/>
              <a:buChar char="•"/>
            </a:pPr>
            <a:r>
              <a:rPr lang="en-US" sz="2300"/>
              <a:t>Promuovere la </a:t>
            </a:r>
            <a:r>
              <a:rPr lang="en-US" b="1">
                <a:solidFill>
                  <a:srgbClr val="60BA47"/>
                </a:solidFill>
              </a:rPr>
              <a:t>collaborazione tra i vari reparti </a:t>
            </a:r>
            <a:r>
              <a:rPr lang="en-US" sz="2300"/>
              <a:t>per chiudere i cicli, ad esempio i team della cucina e del compostaggio lavorano insieme.</a:t>
            </a:r>
          </a:p>
          <a:p>
            <a:endParaRPr lang="en-IE"/>
          </a:p>
        </p:txBody>
      </p:sp>
      <p:sp>
        <p:nvSpPr>
          <p:cNvPr id="3" name="Text Placeholder 2">
            <a:extLst>
              <a:ext uri="{FF2B5EF4-FFF2-40B4-BE49-F238E27FC236}">
                <a16:creationId xmlns:a16="http://schemas.microsoft.com/office/drawing/2014/main" id="{0F1877AE-468A-CD25-6154-6462429E586F}"/>
              </a:ext>
            </a:extLst>
          </p:cNvPr>
          <p:cNvSpPr>
            <a:spLocks noGrp="1"/>
          </p:cNvSpPr>
          <p:nvPr>
            <p:ph type="body" sz="quarter" idx="16"/>
          </p:nvPr>
        </p:nvSpPr>
        <p:spPr>
          <a:xfrm>
            <a:off x="567785" y="488665"/>
            <a:ext cx="5918739" cy="992652"/>
          </a:xfrm>
        </p:spPr>
        <p:txBody>
          <a:bodyPr/>
          <a:lstStyle/>
          <a:p>
            <a:r>
              <a:rPr lang="en-US"/>
              <a:t>Il pensiero circolare nelle decisioni quotidiane</a:t>
            </a:r>
            <a:endParaRPr lang="en-IE"/>
          </a:p>
        </p:txBody>
      </p:sp>
      <p:pic>
        <p:nvPicPr>
          <p:cNvPr id="12" name="Picture Placeholder 11" descr="Woman wearing glasses">
            <a:extLst>
              <a:ext uri="{FF2B5EF4-FFF2-40B4-BE49-F238E27FC236}">
                <a16:creationId xmlns:a16="http://schemas.microsoft.com/office/drawing/2014/main" id="{5A8D2279-A2C5-42E6-DE1A-D09555FDD8E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35906" y="0"/>
            <a:ext cx="4308836" cy="6858000"/>
          </a:xfrm>
        </p:spPr>
      </p:pic>
      <p:pic>
        <p:nvPicPr>
          <p:cNvPr id="14" name="Graphic 13" descr="Thought bubble with solid fill">
            <a:extLst>
              <a:ext uri="{FF2B5EF4-FFF2-40B4-BE49-F238E27FC236}">
                <a16:creationId xmlns:a16="http://schemas.microsoft.com/office/drawing/2014/main" id="{67C95C9A-4984-7C5E-5F46-865481339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523" y="-390640"/>
            <a:ext cx="3997695" cy="4118248"/>
          </a:xfrm>
          <a:prstGeom prst="rect">
            <a:avLst/>
          </a:prstGeom>
        </p:spPr>
      </p:pic>
      <p:pic>
        <p:nvPicPr>
          <p:cNvPr id="16" name="Graphic 15" descr="Arrow circle with solid fill">
            <a:extLst>
              <a:ext uri="{FF2B5EF4-FFF2-40B4-BE49-F238E27FC236}">
                <a16:creationId xmlns:a16="http://schemas.microsoft.com/office/drawing/2014/main" id="{0C2502C6-94C7-11B6-6327-382ECB308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0324" y="392134"/>
            <a:ext cx="1638300" cy="1638300"/>
          </a:xfrm>
          <a:prstGeom prst="rect">
            <a:avLst/>
          </a:prstGeom>
        </p:spPr>
      </p:pic>
    </p:spTree>
    <p:extLst>
      <p:ext uri="{BB962C8B-B14F-4D97-AF65-F5344CB8AC3E}">
        <p14:creationId xmlns:p14="http://schemas.microsoft.com/office/powerpoint/2010/main" val="237703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BEF09-6D69-AF86-100D-895A1F43C839}"/>
              </a:ext>
            </a:extLst>
          </p:cNvPr>
          <p:cNvSpPr>
            <a:spLocks noGrp="1"/>
          </p:cNvSpPr>
          <p:nvPr>
            <p:ph type="body" sz="quarter" idx="18"/>
          </p:nvPr>
        </p:nvSpPr>
        <p:spPr>
          <a:xfrm>
            <a:off x="373681" y="777961"/>
            <a:ext cx="6434771" cy="4430183"/>
          </a:xfrm>
        </p:spPr>
        <p:txBody>
          <a:bodyPr/>
          <a:lstStyle/>
          <a:p>
            <a:pPr marL="0" indent="0">
              <a:buNone/>
            </a:pPr>
            <a:r>
              <a:rPr lang="en-US"/>
              <a:t>Per garantire un impatto a lungo termine, la formazione deve essere </a:t>
            </a:r>
            <a:r>
              <a:rPr lang="en-US" b="1">
                <a:solidFill>
                  <a:srgbClr val="F1983D"/>
                </a:solidFill>
              </a:rPr>
              <a:t>accessibile, coinvolgente e continua</a:t>
            </a:r>
            <a:r>
              <a:rPr lang="en-US"/>
              <a:t>. Iniziate a pianificare come erogare e sostenere l'apprendimento tramite:</a:t>
            </a:r>
          </a:p>
          <a:p>
            <a:pPr>
              <a:buFont typeface="Arial" panose="020B0604020202020204" pitchFamily="34" charset="0"/>
              <a:buChar char="•"/>
            </a:pPr>
            <a:r>
              <a:rPr lang="en-US" b="1">
                <a:solidFill>
                  <a:srgbClr val="60BA47"/>
                </a:solidFill>
              </a:rPr>
              <a:t>Laboratori interattivi </a:t>
            </a:r>
            <a:r>
              <a:rPr lang="en-US"/>
              <a:t>che prevedono attività pratiche, come il rilevamento e la differenziazione dei rifiuti.</a:t>
            </a:r>
          </a:p>
          <a:p>
            <a:pPr>
              <a:buFont typeface="Arial" panose="020B0604020202020204" pitchFamily="34" charset="0"/>
              <a:buChar char="•"/>
            </a:pPr>
            <a:r>
              <a:rPr lang="en-US" b="1">
                <a:solidFill>
                  <a:srgbClr val="60BA47"/>
                </a:solidFill>
              </a:rPr>
              <a:t>Gamification</a:t>
            </a:r>
            <a:r>
              <a:rPr lang="en-US"/>
              <a:t>, come sfide di squadra o tabelloni per la riduzione degli sprechi.</a:t>
            </a:r>
          </a:p>
          <a:p>
            <a:pPr>
              <a:buFont typeface="Arial" panose="020B0604020202020204" pitchFamily="34" charset="0"/>
              <a:buChar char="•"/>
            </a:pPr>
            <a:r>
              <a:rPr lang="en-US" b="1">
                <a:solidFill>
                  <a:srgbClr val="60BA47"/>
                </a:solidFill>
              </a:rPr>
              <a:t>Piattaforme di apprendimento digitale </a:t>
            </a:r>
            <a:r>
              <a:rPr lang="en-US"/>
              <a:t>(come Waste2Worth) e microlearning di piccole dimensioni a cui il personale può accedere su richiesta.</a:t>
            </a:r>
          </a:p>
          <a:p>
            <a:pPr>
              <a:buFont typeface="Arial" panose="020B0604020202020204" pitchFamily="34" charset="0"/>
              <a:buChar char="•"/>
            </a:pPr>
            <a:r>
              <a:rPr lang="en-US" b="1">
                <a:solidFill>
                  <a:srgbClr val="60BA47"/>
                </a:solidFill>
              </a:rPr>
              <a:t>Apprendimento peer-to-peer</a:t>
            </a:r>
            <a:r>
              <a:rPr lang="en-US"/>
              <a:t>, in cui il personale esperto fa da mentore ad altri sulle pratiche sostenibili.</a:t>
            </a:r>
          </a:p>
          <a:p>
            <a:endParaRPr lang="en-IE"/>
          </a:p>
        </p:txBody>
      </p:sp>
      <p:sp>
        <p:nvSpPr>
          <p:cNvPr id="3" name="Text Placeholder 2">
            <a:extLst>
              <a:ext uri="{FF2B5EF4-FFF2-40B4-BE49-F238E27FC236}">
                <a16:creationId xmlns:a16="http://schemas.microsoft.com/office/drawing/2014/main" id="{EDA0B74B-4B0A-47B7-1164-1A12536F007D}"/>
              </a:ext>
            </a:extLst>
          </p:cNvPr>
          <p:cNvSpPr>
            <a:spLocks noGrp="1"/>
          </p:cNvSpPr>
          <p:nvPr>
            <p:ph type="body" sz="quarter" idx="16"/>
          </p:nvPr>
        </p:nvSpPr>
        <p:spPr>
          <a:xfrm>
            <a:off x="198627" y="201370"/>
            <a:ext cx="6784226" cy="740060"/>
          </a:xfrm>
        </p:spPr>
        <p:txBody>
          <a:bodyPr/>
          <a:lstStyle/>
          <a:p>
            <a:r>
              <a:rPr lang="en-IE"/>
              <a:t>Strumenti e metodi di formazione</a:t>
            </a:r>
          </a:p>
        </p:txBody>
      </p:sp>
      <p:pic>
        <p:nvPicPr>
          <p:cNvPr id="6" name="Picture Placeholder 5" descr="A group of cartoon characters on a podium&#10;&#10;AI-generated content may be incorrect.">
            <a:extLst>
              <a:ext uri="{FF2B5EF4-FFF2-40B4-BE49-F238E27FC236}">
                <a16:creationId xmlns:a16="http://schemas.microsoft.com/office/drawing/2014/main" id="{9298E636-3C11-7414-AD19-EE9F0E21906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7120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978497-4446-8BA9-9DE2-CE2AADBD6F64}"/>
              </a:ext>
            </a:extLst>
          </p:cNvPr>
          <p:cNvSpPr>
            <a:spLocks noGrp="1"/>
          </p:cNvSpPr>
          <p:nvPr>
            <p:ph type="body" sz="quarter" idx="18"/>
          </p:nvPr>
        </p:nvSpPr>
        <p:spPr>
          <a:xfrm>
            <a:off x="273651" y="1145317"/>
            <a:ext cx="6991853" cy="3972983"/>
          </a:xfrm>
        </p:spPr>
        <p:txBody>
          <a:bodyPr lIns="91440" tIns="45720" rIns="91440" bIns="45720" anchor="t"/>
          <a:lstStyle/>
          <a:p>
            <a:pPr marL="0" indent="0">
              <a:buNone/>
            </a:pPr>
            <a:r>
              <a:rPr lang="en-US" sz="2300" dirty="0"/>
              <a:t>La </a:t>
            </a:r>
            <a:r>
              <a:rPr lang="en-US" sz="2300" dirty="0" err="1"/>
              <a:t>misurazione</a:t>
            </a:r>
            <a:r>
              <a:rPr lang="en-US" sz="2300" dirty="0"/>
              <a:t> e la </a:t>
            </a:r>
            <a:r>
              <a:rPr lang="en-US" sz="2300" dirty="0" err="1"/>
              <a:t>riflessione</a:t>
            </a:r>
            <a:r>
              <a:rPr lang="en-US" sz="2300" dirty="0"/>
              <a:t> continue </a:t>
            </a:r>
            <a:r>
              <a:rPr lang="en-US" sz="2300" dirty="0" err="1"/>
              <a:t>sono</a:t>
            </a:r>
            <a:r>
              <a:rPr lang="en-US" sz="2300" dirty="0"/>
              <a:t> </a:t>
            </a:r>
            <a:r>
              <a:rPr lang="en-US" sz="2300" dirty="0" err="1"/>
              <a:t>fondamentali</a:t>
            </a:r>
            <a:r>
              <a:rPr lang="en-US" sz="2300" dirty="0"/>
              <a:t> per </a:t>
            </a:r>
            <a:r>
              <a:rPr lang="en-US" sz="2300" dirty="0" err="1"/>
              <a:t>incorporare</a:t>
            </a:r>
            <a:r>
              <a:rPr lang="en-US" sz="2300" dirty="0"/>
              <a:t> il </a:t>
            </a:r>
            <a:r>
              <a:rPr lang="en-US" sz="2300" dirty="0" err="1"/>
              <a:t>cambiamento</a:t>
            </a:r>
            <a:r>
              <a:rPr lang="en-US" sz="2300" dirty="0"/>
              <a:t>. La </a:t>
            </a:r>
            <a:r>
              <a:rPr lang="en-US" sz="2300" dirty="0" err="1"/>
              <a:t>creazione</a:t>
            </a:r>
            <a:r>
              <a:rPr lang="en-US" sz="2300" dirty="0"/>
              <a:t> di un </a:t>
            </a:r>
            <a:r>
              <a:rPr lang="en-US" sz="2300" b="1" dirty="0" err="1">
                <a:solidFill>
                  <a:srgbClr val="F1983D"/>
                </a:solidFill>
              </a:rPr>
              <a:t>circuito</a:t>
            </a:r>
            <a:r>
              <a:rPr lang="en-US" sz="2300" b="1" dirty="0">
                <a:solidFill>
                  <a:srgbClr val="F1983D"/>
                </a:solidFill>
              </a:rPr>
              <a:t> di feedback </a:t>
            </a:r>
            <a:r>
              <a:rPr lang="en-US" sz="2300" dirty="0" err="1"/>
              <a:t>favorirà</a:t>
            </a:r>
            <a:r>
              <a:rPr lang="en-US" sz="2300" dirty="0"/>
              <a:t> un </a:t>
            </a:r>
            <a:r>
              <a:rPr lang="en-US" sz="2300" dirty="0" err="1"/>
              <a:t>progresso</a:t>
            </a:r>
            <a:r>
              <a:rPr lang="en-US" sz="2300" dirty="0"/>
              <a:t> continuo:</a:t>
            </a:r>
            <a:endParaRPr lang="en-US" sz="2300" dirty="0">
              <a:ea typeface="Calibri"/>
              <a:cs typeface="Calibri"/>
            </a:endParaRPr>
          </a:p>
          <a:p>
            <a:pPr>
              <a:spcBef>
                <a:spcPts val="600"/>
              </a:spcBef>
              <a:buFont typeface="Arial" panose="020B0604020202020204" pitchFamily="34" charset="0"/>
              <a:buChar char="•"/>
            </a:pPr>
            <a:r>
              <a:rPr lang="en-US" sz="2300" b="1" dirty="0" err="1">
                <a:solidFill>
                  <a:srgbClr val="60BA47"/>
                </a:solidFill>
              </a:rPr>
              <a:t>Sistemi</a:t>
            </a:r>
            <a:r>
              <a:rPr lang="en-US" sz="2300" b="1" dirty="0">
                <a:solidFill>
                  <a:srgbClr val="60BA47"/>
                </a:solidFill>
              </a:rPr>
              <a:t> di </a:t>
            </a:r>
            <a:r>
              <a:rPr lang="en-US" sz="2300" b="1" dirty="0" err="1">
                <a:solidFill>
                  <a:srgbClr val="60BA47"/>
                </a:solidFill>
              </a:rPr>
              <a:t>tracciamento</a:t>
            </a:r>
            <a:r>
              <a:rPr lang="en-US" sz="2300" b="1" dirty="0">
                <a:solidFill>
                  <a:srgbClr val="60BA47"/>
                </a:solidFill>
              </a:rPr>
              <a:t> </a:t>
            </a:r>
            <a:r>
              <a:rPr lang="en-US" sz="2300" b="1" dirty="0" err="1">
                <a:solidFill>
                  <a:srgbClr val="60BA47"/>
                </a:solidFill>
              </a:rPr>
              <a:t>degli</a:t>
            </a:r>
            <a:r>
              <a:rPr lang="en-US" sz="2300" b="1" dirty="0">
                <a:solidFill>
                  <a:srgbClr val="60BA47"/>
                </a:solidFill>
              </a:rPr>
              <a:t> </a:t>
            </a:r>
            <a:r>
              <a:rPr lang="en-US" sz="2300" b="1" dirty="0" err="1">
                <a:solidFill>
                  <a:srgbClr val="60BA47"/>
                </a:solidFill>
              </a:rPr>
              <a:t>sprechi</a:t>
            </a:r>
            <a:r>
              <a:rPr lang="en-US" sz="2300" dirty="0"/>
              <a:t>: </a:t>
            </a:r>
            <a:r>
              <a:rPr lang="en-US" sz="2300" dirty="0" err="1"/>
              <a:t>registri</a:t>
            </a:r>
            <a:r>
              <a:rPr lang="en-US" sz="2300" dirty="0"/>
              <a:t> </a:t>
            </a:r>
            <a:r>
              <a:rPr lang="en-US" sz="2300" dirty="0" err="1"/>
              <a:t>giornalieri</a:t>
            </a:r>
            <a:r>
              <a:rPr lang="en-US" sz="2300" dirty="0"/>
              <a:t>, </a:t>
            </a:r>
            <a:r>
              <a:rPr lang="en-US" sz="2300" dirty="0" err="1"/>
              <a:t>contenitori</a:t>
            </a:r>
            <a:r>
              <a:rPr lang="en-US" sz="2300" dirty="0"/>
              <a:t> </a:t>
            </a:r>
            <a:r>
              <a:rPr lang="en-US" sz="2300" dirty="0" err="1"/>
              <a:t>visivi</a:t>
            </a:r>
            <a:r>
              <a:rPr lang="en-US" sz="2300" dirty="0"/>
              <a:t> o </a:t>
            </a:r>
            <a:r>
              <a:rPr lang="en-US" sz="2300" dirty="0" err="1"/>
              <a:t>strumenti</a:t>
            </a:r>
            <a:r>
              <a:rPr lang="en-US" sz="2300" dirty="0"/>
              <a:t> </a:t>
            </a:r>
            <a:r>
              <a:rPr lang="en-US" sz="2300" dirty="0" err="1"/>
              <a:t>digitali</a:t>
            </a:r>
            <a:r>
              <a:rPr lang="en-US" sz="2300" dirty="0"/>
              <a:t> per </a:t>
            </a:r>
            <a:r>
              <a:rPr lang="en-US" sz="2300" dirty="0" err="1"/>
              <a:t>monitorare</a:t>
            </a:r>
            <a:r>
              <a:rPr lang="en-US" sz="2300" dirty="0"/>
              <a:t> </a:t>
            </a:r>
            <a:r>
              <a:rPr lang="en-US" sz="2300" dirty="0" err="1"/>
              <a:t>ciò</a:t>
            </a:r>
            <a:r>
              <a:rPr lang="en-US" sz="2300" dirty="0"/>
              <a:t> </a:t>
            </a:r>
            <a:r>
              <a:rPr lang="en-US" sz="2300" dirty="0" err="1"/>
              <a:t>che</a:t>
            </a:r>
            <a:r>
              <a:rPr lang="en-US" sz="2300" dirty="0"/>
              <a:t> </a:t>
            </a:r>
            <a:r>
              <a:rPr lang="en-US" sz="2300" dirty="0" err="1"/>
              <a:t>viene</a:t>
            </a:r>
            <a:r>
              <a:rPr lang="en-US" sz="2300" dirty="0"/>
              <a:t> </a:t>
            </a:r>
            <a:r>
              <a:rPr lang="en-US" sz="2300" dirty="0" err="1"/>
              <a:t>sprecato</a:t>
            </a:r>
            <a:r>
              <a:rPr lang="en-US" sz="2300" dirty="0"/>
              <a:t> e </a:t>
            </a:r>
            <a:r>
              <a:rPr lang="en-US" sz="2300" dirty="0" err="1"/>
              <a:t>perché</a:t>
            </a:r>
            <a:r>
              <a:rPr lang="en-US" sz="2300" dirty="0"/>
              <a:t>.</a:t>
            </a:r>
            <a:endParaRPr lang="en-US" sz="2300" dirty="0">
              <a:ea typeface="Calibri"/>
              <a:cs typeface="Calibri"/>
            </a:endParaRPr>
          </a:p>
          <a:p>
            <a:pPr>
              <a:spcBef>
                <a:spcPts val="600"/>
              </a:spcBef>
              <a:buFont typeface="Arial" panose="020B0604020202020204" pitchFamily="34" charset="0"/>
              <a:buChar char="•"/>
            </a:pPr>
            <a:r>
              <a:rPr lang="en-US" sz="2300" b="1" dirty="0" err="1">
                <a:solidFill>
                  <a:srgbClr val="60BA47"/>
                </a:solidFill>
              </a:rPr>
              <a:t>Revisioni</a:t>
            </a:r>
            <a:r>
              <a:rPr lang="en-US" sz="2300" b="1" dirty="0">
                <a:solidFill>
                  <a:srgbClr val="60BA47"/>
                </a:solidFill>
              </a:rPr>
              <a:t> </a:t>
            </a:r>
            <a:r>
              <a:rPr lang="en-US" sz="2300" b="1" dirty="0" err="1">
                <a:solidFill>
                  <a:srgbClr val="60BA47"/>
                </a:solidFill>
              </a:rPr>
              <a:t>periodiche</a:t>
            </a:r>
            <a:r>
              <a:rPr lang="en-US" sz="2300" b="1" dirty="0">
                <a:solidFill>
                  <a:srgbClr val="60BA47"/>
                </a:solidFill>
              </a:rPr>
              <a:t> del team </a:t>
            </a:r>
            <a:r>
              <a:rPr lang="en-US" sz="2300" dirty="0"/>
              <a:t>sui </a:t>
            </a:r>
            <a:r>
              <a:rPr lang="en-US" sz="2300" dirty="0" err="1"/>
              <a:t>progressi</a:t>
            </a:r>
            <a:r>
              <a:rPr lang="en-US" sz="2300" dirty="0"/>
              <a:t> </a:t>
            </a:r>
            <a:r>
              <a:rPr lang="en-US" sz="2300" dirty="0" err="1"/>
              <a:t>compiuti</a:t>
            </a:r>
            <a:r>
              <a:rPr lang="en-US" sz="2300" dirty="0"/>
              <a:t>, in cui il </a:t>
            </a:r>
            <a:r>
              <a:rPr lang="en-US" sz="2300" dirty="0" err="1"/>
              <a:t>personale</a:t>
            </a:r>
            <a:r>
              <a:rPr lang="en-US" sz="2300" dirty="0"/>
              <a:t> </a:t>
            </a:r>
            <a:r>
              <a:rPr lang="en-US" sz="2300" dirty="0" err="1"/>
              <a:t>può</a:t>
            </a:r>
            <a:r>
              <a:rPr lang="en-US" sz="2300" dirty="0"/>
              <a:t> </a:t>
            </a:r>
            <a:r>
              <a:rPr lang="en-US" sz="2300" dirty="0" err="1"/>
              <a:t>condividere</a:t>
            </a:r>
            <a:r>
              <a:rPr lang="en-US" sz="2300" dirty="0"/>
              <a:t> </a:t>
            </a:r>
            <a:r>
              <a:rPr lang="en-US" sz="2300" dirty="0" err="1"/>
              <a:t>ciò</a:t>
            </a:r>
            <a:r>
              <a:rPr lang="en-US" sz="2300" dirty="0"/>
              <a:t> </a:t>
            </a:r>
            <a:r>
              <a:rPr lang="en-US" sz="2300" dirty="0" err="1"/>
              <a:t>che</a:t>
            </a:r>
            <a:r>
              <a:rPr lang="en-US" sz="2300" dirty="0"/>
              <a:t> </a:t>
            </a:r>
            <a:r>
              <a:rPr lang="en-US" sz="2300" dirty="0" err="1"/>
              <a:t>funziona</a:t>
            </a:r>
            <a:r>
              <a:rPr lang="en-US" sz="2300" dirty="0"/>
              <a:t> e </a:t>
            </a:r>
            <a:r>
              <a:rPr lang="en-US" sz="2300" dirty="0" err="1"/>
              <a:t>ciò</a:t>
            </a:r>
            <a:r>
              <a:rPr lang="en-US" sz="2300" dirty="0"/>
              <a:t> </a:t>
            </a:r>
            <a:r>
              <a:rPr lang="en-US" sz="2300" dirty="0" err="1"/>
              <a:t>che</a:t>
            </a:r>
            <a:r>
              <a:rPr lang="en-US" sz="2300" dirty="0"/>
              <a:t> non </a:t>
            </a:r>
            <a:r>
              <a:rPr lang="en-US" sz="2300" dirty="0" err="1"/>
              <a:t>funziona</a:t>
            </a:r>
            <a:r>
              <a:rPr lang="en-US" sz="2300" dirty="0"/>
              <a:t>.</a:t>
            </a:r>
            <a:endParaRPr lang="en-US" sz="2300" dirty="0">
              <a:ea typeface="Calibri"/>
              <a:cs typeface="Calibri"/>
            </a:endParaRPr>
          </a:p>
          <a:p>
            <a:pPr>
              <a:spcBef>
                <a:spcPts val="600"/>
              </a:spcBef>
              <a:buFont typeface="Arial" panose="020B0604020202020204" pitchFamily="34" charset="0"/>
              <a:buChar char="•"/>
            </a:pPr>
            <a:r>
              <a:rPr lang="en-US" sz="2300" b="1" dirty="0" err="1">
                <a:solidFill>
                  <a:srgbClr val="60BA47"/>
                </a:solidFill>
              </a:rPr>
              <a:t>Processo</a:t>
            </a:r>
            <a:r>
              <a:rPr lang="en-US" sz="2300" b="1" dirty="0">
                <a:solidFill>
                  <a:srgbClr val="60BA47"/>
                </a:solidFill>
              </a:rPr>
              <a:t> </a:t>
            </a:r>
            <a:r>
              <a:rPr lang="en-US" sz="2300" b="1" dirty="0" err="1">
                <a:solidFill>
                  <a:srgbClr val="60BA47"/>
                </a:solidFill>
              </a:rPr>
              <a:t>decisionale</a:t>
            </a:r>
            <a:r>
              <a:rPr lang="en-US" sz="2300" b="1" dirty="0">
                <a:solidFill>
                  <a:srgbClr val="60BA47"/>
                </a:solidFill>
              </a:rPr>
              <a:t> </a:t>
            </a:r>
            <a:r>
              <a:rPr lang="en-US" sz="2300" b="1" dirty="0" err="1">
                <a:solidFill>
                  <a:srgbClr val="60BA47"/>
                </a:solidFill>
              </a:rPr>
              <a:t>basato</a:t>
            </a:r>
            <a:r>
              <a:rPr lang="en-US" sz="2300" b="1" dirty="0">
                <a:solidFill>
                  <a:srgbClr val="60BA47"/>
                </a:solidFill>
              </a:rPr>
              <a:t> sui </a:t>
            </a:r>
            <a:r>
              <a:rPr lang="en-US" sz="2300" b="1" dirty="0" err="1">
                <a:solidFill>
                  <a:srgbClr val="60BA47"/>
                </a:solidFill>
              </a:rPr>
              <a:t>dati</a:t>
            </a:r>
            <a:r>
              <a:rPr lang="en-US" sz="2300" dirty="0"/>
              <a:t>, </a:t>
            </a:r>
            <a:r>
              <a:rPr lang="en-US" sz="2300" dirty="0" err="1"/>
              <a:t>utilizzando</a:t>
            </a:r>
            <a:r>
              <a:rPr lang="en-US" sz="2300" dirty="0"/>
              <a:t> le prove per </a:t>
            </a:r>
            <a:r>
              <a:rPr lang="en-US" sz="2300" dirty="0" err="1"/>
              <a:t>perfezionare</a:t>
            </a:r>
            <a:r>
              <a:rPr lang="en-US" sz="2300" dirty="0"/>
              <a:t> le </a:t>
            </a:r>
            <a:r>
              <a:rPr lang="en-US" sz="2300" dirty="0" err="1"/>
              <a:t>strategie</a:t>
            </a:r>
            <a:r>
              <a:rPr lang="en-US" sz="2300" dirty="0"/>
              <a:t> di </a:t>
            </a:r>
            <a:r>
              <a:rPr lang="en-US" sz="2300" dirty="0" err="1"/>
              <a:t>riduzione</a:t>
            </a:r>
            <a:r>
              <a:rPr lang="en-US" sz="2300" dirty="0"/>
              <a:t> </a:t>
            </a:r>
            <a:r>
              <a:rPr lang="en-US" sz="2300" dirty="0" err="1"/>
              <a:t>dei</a:t>
            </a:r>
            <a:r>
              <a:rPr lang="en-US" sz="2300" dirty="0"/>
              <a:t> </a:t>
            </a:r>
            <a:r>
              <a:rPr lang="en-US" sz="2300" dirty="0" err="1"/>
              <a:t>rifiuti</a:t>
            </a:r>
            <a:r>
              <a:rPr lang="en-US" sz="2300" dirty="0"/>
              <a:t>.</a:t>
            </a:r>
            <a:endParaRPr lang="en-US" sz="2300" dirty="0">
              <a:ea typeface="Calibri"/>
              <a:cs typeface="Calibri"/>
            </a:endParaRPr>
          </a:p>
          <a:p>
            <a:pPr>
              <a:spcBef>
                <a:spcPts val="600"/>
              </a:spcBef>
              <a:buFont typeface="Arial" panose="020B0604020202020204" pitchFamily="34" charset="0"/>
              <a:buChar char="•"/>
            </a:pPr>
            <a:r>
              <a:rPr lang="en-US" sz="2300" dirty="0" err="1"/>
              <a:t>Costruire</a:t>
            </a:r>
            <a:r>
              <a:rPr lang="en-US" sz="2300" dirty="0"/>
              <a:t> </a:t>
            </a:r>
            <a:r>
              <a:rPr lang="en-US" sz="2300" dirty="0" err="1"/>
              <a:t>una</a:t>
            </a:r>
            <a:r>
              <a:rPr lang="en-US" sz="2300" dirty="0"/>
              <a:t> </a:t>
            </a:r>
            <a:r>
              <a:rPr lang="en-US" sz="2300" dirty="0" err="1"/>
              <a:t>mentalità</a:t>
            </a:r>
            <a:r>
              <a:rPr lang="en-US" sz="2300" dirty="0"/>
              <a:t> di </a:t>
            </a:r>
            <a:r>
              <a:rPr lang="en-US" sz="2300" b="1" dirty="0" err="1">
                <a:solidFill>
                  <a:srgbClr val="60BA47"/>
                </a:solidFill>
              </a:rPr>
              <a:t>prova</a:t>
            </a:r>
            <a:r>
              <a:rPr lang="en-US" sz="2300" b="1" dirty="0">
                <a:solidFill>
                  <a:srgbClr val="60BA47"/>
                </a:solidFill>
              </a:rPr>
              <a:t>, </a:t>
            </a:r>
            <a:r>
              <a:rPr lang="en-US" sz="2300" b="1" dirty="0" err="1">
                <a:solidFill>
                  <a:srgbClr val="60BA47"/>
                </a:solidFill>
              </a:rPr>
              <a:t>apprendimento</a:t>
            </a:r>
            <a:r>
              <a:rPr lang="en-US" sz="2300" b="1" dirty="0">
                <a:solidFill>
                  <a:srgbClr val="60BA47"/>
                </a:solidFill>
              </a:rPr>
              <a:t> e </a:t>
            </a:r>
            <a:r>
              <a:rPr lang="en-US" sz="2300" b="1" dirty="0" err="1">
                <a:solidFill>
                  <a:srgbClr val="60BA47"/>
                </a:solidFill>
              </a:rPr>
              <a:t>miglioramento</a:t>
            </a:r>
            <a:r>
              <a:rPr lang="en-US" sz="2300" dirty="0"/>
              <a:t>, in cui il </a:t>
            </a:r>
            <a:r>
              <a:rPr lang="en-US" sz="2300" dirty="0" err="1"/>
              <a:t>personale</a:t>
            </a:r>
            <a:r>
              <a:rPr lang="en-US" sz="2300" dirty="0"/>
              <a:t> è </a:t>
            </a:r>
            <a:r>
              <a:rPr lang="en-US" sz="2300" dirty="0" err="1"/>
              <a:t>incoraggiato</a:t>
            </a:r>
            <a:r>
              <a:rPr lang="en-US" sz="2300" dirty="0"/>
              <a:t> a </a:t>
            </a:r>
            <a:r>
              <a:rPr lang="en-US" sz="2300" dirty="0" err="1"/>
              <a:t>innovare</a:t>
            </a:r>
            <a:r>
              <a:rPr lang="en-US" sz="2300" dirty="0"/>
              <a:t> e </a:t>
            </a:r>
            <a:r>
              <a:rPr lang="en-US" sz="2300" dirty="0" err="1"/>
              <a:t>iterare</a:t>
            </a:r>
            <a:r>
              <a:rPr lang="en-US" sz="2300" dirty="0"/>
              <a:t>.</a:t>
            </a:r>
            <a:endParaRPr lang="en-US" sz="2300" dirty="0">
              <a:ea typeface="Calibri"/>
              <a:cs typeface="Calibri"/>
            </a:endParaRPr>
          </a:p>
          <a:p>
            <a:endParaRPr lang="en-IE" sz="2300" dirty="0">
              <a:ea typeface="Calibri"/>
              <a:cs typeface="Calibri"/>
            </a:endParaRPr>
          </a:p>
        </p:txBody>
      </p:sp>
      <p:sp>
        <p:nvSpPr>
          <p:cNvPr id="3" name="Text Placeholder 2">
            <a:extLst>
              <a:ext uri="{FF2B5EF4-FFF2-40B4-BE49-F238E27FC236}">
                <a16:creationId xmlns:a16="http://schemas.microsoft.com/office/drawing/2014/main" id="{3A054AD8-3F40-0B37-8C28-06086345C980}"/>
              </a:ext>
            </a:extLst>
          </p:cNvPr>
          <p:cNvSpPr>
            <a:spLocks noGrp="1"/>
          </p:cNvSpPr>
          <p:nvPr>
            <p:ph type="body" sz="quarter" idx="16"/>
          </p:nvPr>
        </p:nvSpPr>
        <p:spPr>
          <a:xfrm>
            <a:off x="273650" y="1860"/>
            <a:ext cx="7426455" cy="1054435"/>
          </a:xfrm>
        </p:spPr>
        <p:txBody>
          <a:bodyPr/>
          <a:lstStyle/>
          <a:p>
            <a:r>
              <a:rPr lang="en-IE"/>
              <a:t>Monitoraggio, feedback e miglioramento continuo</a:t>
            </a:r>
          </a:p>
        </p:txBody>
      </p:sp>
      <p:pic>
        <p:nvPicPr>
          <p:cNvPr id="6" name="Picture Placeholder 5">
            <a:extLst>
              <a:ext uri="{FF2B5EF4-FFF2-40B4-BE49-F238E27FC236}">
                <a16:creationId xmlns:a16="http://schemas.microsoft.com/office/drawing/2014/main" id="{554A2275-37B0-078A-94F4-E5C2699753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9459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A012-E030-4BBF-3FC1-D974E0FFCC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4FFF2D-D9BE-92B6-B3D5-A08E4AEB274F}"/>
              </a:ext>
            </a:extLst>
          </p:cNvPr>
          <p:cNvSpPr>
            <a:spLocks noGrp="1"/>
          </p:cNvSpPr>
          <p:nvPr>
            <p:ph type="body" sz="quarter" idx="35"/>
          </p:nvPr>
        </p:nvSpPr>
        <p:spPr>
          <a:xfrm>
            <a:off x="4912292" y="756668"/>
            <a:ext cx="6562677" cy="339415"/>
          </a:xfrm>
        </p:spPr>
        <p:txBody>
          <a:bodyPr/>
          <a:lstStyle/>
          <a:p>
            <a:r>
              <a:rPr lang="en-US" sz="2000" b="1" kern="100" err="1">
                <a:effectLst/>
                <a:ea typeface="Aptos" panose="020B0004020202020204" pitchFamily="34" charset="0"/>
                <a:cs typeface="Times New Roman" panose="02020603050405020304" pitchFamily="18" charset="0"/>
              </a:rPr>
              <a:t>Programmi di </a:t>
            </a:r>
            <a:r>
              <a:rPr lang="en-US" sz="2000" b="1" kern="100">
                <a:effectLst/>
                <a:ea typeface="Aptos" panose="020B0004020202020204" pitchFamily="34" charset="0"/>
                <a:cs typeface="Times New Roman" panose="02020603050405020304" pitchFamily="18" charset="0"/>
              </a:rPr>
              <a:t>gestione dei rifiuti a livello comunitario</a:t>
            </a:r>
            <a:endParaRPr lang="en-US" sz="2000" b="1" kern="0">
              <a:solidFill>
                <a:srgbClr val="92D050"/>
              </a:solidFill>
              <a:cs typeface="Times New Roman" panose="02020603050405020304" pitchFamily="18" charset="0"/>
            </a:endParaRPr>
          </a:p>
          <a:p>
            <a:endParaRPr lang="en-IE"/>
          </a:p>
        </p:txBody>
      </p:sp>
      <p:sp>
        <p:nvSpPr>
          <p:cNvPr id="3" name="Text Placeholder 2">
            <a:extLst>
              <a:ext uri="{FF2B5EF4-FFF2-40B4-BE49-F238E27FC236}">
                <a16:creationId xmlns:a16="http://schemas.microsoft.com/office/drawing/2014/main" id="{07A391E9-E584-F282-02C3-95FD091F9237}"/>
              </a:ext>
            </a:extLst>
          </p:cNvPr>
          <p:cNvSpPr>
            <a:spLocks noGrp="1"/>
          </p:cNvSpPr>
          <p:nvPr>
            <p:ph type="body" sz="quarter" idx="36"/>
          </p:nvPr>
        </p:nvSpPr>
        <p:spPr>
          <a:xfrm>
            <a:off x="4912292" y="1105004"/>
            <a:ext cx="7166930" cy="999383"/>
          </a:xfrm>
        </p:spPr>
        <p:txBody>
          <a:bodyPr/>
          <a:lstStyle/>
          <a:p>
            <a:pPr marL="0" indent="0">
              <a:lnSpc>
                <a:spcPct val="100000"/>
              </a:lnSpc>
            </a:pPr>
            <a:r>
              <a:rPr lang="en-US" sz="2000" kern="100" dirty="0">
                <a:effectLst/>
                <a:ea typeface="Aptos" panose="020B0004020202020204" pitchFamily="34" charset="0"/>
                <a:cs typeface="Times New Roman" panose="02020603050405020304" pitchFamily="18" charset="0"/>
              </a:rPr>
              <a:t>Campagne di </a:t>
            </a:r>
            <a:r>
              <a:rPr lang="en-US" sz="2000" kern="100" dirty="0" err="1">
                <a:effectLst/>
                <a:ea typeface="Aptos" panose="020B0004020202020204" pitchFamily="34" charset="0"/>
                <a:cs typeface="Times New Roman" panose="02020603050405020304" pitchFamily="18" charset="0"/>
              </a:rPr>
              <a:t>sensibilizzazione</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sistemi</a:t>
            </a:r>
            <a:r>
              <a:rPr lang="en-US" sz="2000" kern="100" dirty="0">
                <a:effectLst/>
                <a:ea typeface="Aptos" panose="020B0004020202020204" pitchFamily="34" charset="0"/>
                <a:cs typeface="Times New Roman" panose="02020603050405020304" pitchFamily="18" charset="0"/>
              </a:rPr>
              <a:t> di </a:t>
            </a:r>
            <a:r>
              <a:rPr lang="en-US" sz="2000" kern="100" dirty="0" err="1">
                <a:effectLst/>
                <a:ea typeface="Aptos" panose="020B0004020202020204" pitchFamily="34" charset="0"/>
                <a:cs typeface="Times New Roman" panose="02020603050405020304" pitchFamily="18" charset="0"/>
              </a:rPr>
              <a:t>raccolta</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locali</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centri</a:t>
            </a:r>
            <a:r>
              <a:rPr lang="en-US" sz="2000" kern="100" dirty="0">
                <a:effectLst/>
                <a:ea typeface="Aptos" panose="020B0004020202020204" pitchFamily="34" charset="0"/>
                <a:cs typeface="Times New Roman" panose="02020603050405020304" pitchFamily="18" charset="0"/>
              </a:rPr>
              <a:t> di </a:t>
            </a:r>
            <a:r>
              <a:rPr lang="en-US" sz="2000" kern="100" dirty="0" err="1">
                <a:effectLst/>
                <a:ea typeface="Aptos" panose="020B0004020202020204" pitchFamily="34" charset="0"/>
                <a:cs typeface="Times New Roman" panose="02020603050405020304" pitchFamily="18" charset="0"/>
              </a:rPr>
              <a:t>riciclaggio</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comunitari</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iniziative</a:t>
            </a:r>
            <a:r>
              <a:rPr lang="en-US" sz="2000" kern="100" dirty="0">
                <a:effectLst/>
                <a:ea typeface="Aptos" panose="020B0004020202020204" pitchFamily="34" charset="0"/>
                <a:cs typeface="Times New Roman" panose="02020603050405020304" pitchFamily="18" charset="0"/>
              </a:rPr>
              <a:t> di </a:t>
            </a:r>
            <a:r>
              <a:rPr lang="en-US" sz="2000" kern="100" dirty="0" err="1">
                <a:effectLst/>
                <a:ea typeface="Aptos" panose="020B0004020202020204" pitchFamily="34" charset="0"/>
                <a:cs typeface="Times New Roman" panose="02020603050405020304" pitchFamily="18" charset="0"/>
              </a:rPr>
              <a:t>compostaggio</a:t>
            </a: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4E8086D-452A-BE76-3F2E-3320CC72B405}"/>
              </a:ext>
            </a:extLst>
          </p:cNvPr>
          <p:cNvSpPr>
            <a:spLocks noGrp="1"/>
          </p:cNvSpPr>
          <p:nvPr>
            <p:ph type="body" sz="quarter" idx="42"/>
          </p:nvPr>
        </p:nvSpPr>
        <p:spPr>
          <a:xfrm>
            <a:off x="4925767" y="2019815"/>
            <a:ext cx="6562677" cy="339415"/>
          </a:xfrm>
        </p:spPr>
        <p:txBody>
          <a:bodyPr/>
          <a:lstStyle/>
          <a:p>
            <a:r>
              <a:rPr lang="en-US" sz="2000" b="1" kern="100" err="1">
                <a:effectLst/>
                <a:ea typeface="Aptos" panose="020B0004020202020204" pitchFamily="34" charset="0"/>
                <a:cs typeface="Times New Roman" panose="02020603050405020304" pitchFamily="18" charset="0"/>
              </a:rPr>
              <a:t>Programmi </a:t>
            </a:r>
            <a:r>
              <a:rPr lang="en-US" sz="2000" b="1" kern="100">
                <a:effectLst/>
                <a:ea typeface="Aptos" panose="020B0004020202020204" pitchFamily="34" charset="0"/>
                <a:cs typeface="Times New Roman" panose="02020603050405020304" pitchFamily="18" charset="0"/>
              </a:rPr>
              <a:t>aziendali di gestione dei rifiuti</a:t>
            </a:r>
            <a:endParaRPr lang="en-IE" sz="2000"/>
          </a:p>
        </p:txBody>
      </p:sp>
      <p:sp>
        <p:nvSpPr>
          <p:cNvPr id="6" name="Text Placeholder 5">
            <a:extLst>
              <a:ext uri="{FF2B5EF4-FFF2-40B4-BE49-F238E27FC236}">
                <a16:creationId xmlns:a16="http://schemas.microsoft.com/office/drawing/2014/main" id="{3375E2AD-B669-72B3-4814-832A4C89AB4E}"/>
              </a:ext>
            </a:extLst>
          </p:cNvPr>
          <p:cNvSpPr>
            <a:spLocks noGrp="1"/>
          </p:cNvSpPr>
          <p:nvPr>
            <p:ph type="body" sz="quarter" idx="43"/>
          </p:nvPr>
        </p:nvSpPr>
        <p:spPr>
          <a:xfrm>
            <a:off x="4925767" y="2402037"/>
            <a:ext cx="7066347" cy="729122"/>
          </a:xfrm>
        </p:spPr>
        <p:txBody>
          <a:bodyPr/>
          <a:lstStyle/>
          <a:p>
            <a:pPr marL="0" indent="0">
              <a:lnSpc>
                <a:spcPct val="100000"/>
              </a:lnSpc>
            </a:pPr>
            <a:r>
              <a:rPr lang="en-US" sz="2000" kern="100">
                <a:effectLst/>
                <a:ea typeface="Aptos" panose="020B0004020202020204" pitchFamily="34" charset="0"/>
                <a:cs typeface="Times New Roman" panose="02020603050405020304" pitchFamily="18" charset="0"/>
              </a:rPr>
              <a:t>Audit dei rifiuti, strategie di riduzione dei rifiuti, iniziative di riciclaggio, formazione dei dipendenti</a:t>
            </a:r>
          </a:p>
          <a:p>
            <a:pPr marL="0" indent="0">
              <a:lnSpc>
                <a:spcPct val="100000"/>
              </a:lnSpc>
            </a:pPr>
            <a:endParaRPr lang="fi-FI" sz="1600" kern="100">
              <a:effectLst/>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1CD5C42-F06A-F47F-6CFF-7D7B80797CA7}"/>
              </a:ext>
            </a:extLst>
          </p:cNvPr>
          <p:cNvSpPr>
            <a:spLocks noGrp="1"/>
          </p:cNvSpPr>
          <p:nvPr>
            <p:ph type="body" sz="quarter" idx="45"/>
          </p:nvPr>
        </p:nvSpPr>
        <p:spPr>
          <a:xfrm>
            <a:off x="4912291" y="3152774"/>
            <a:ext cx="7838644" cy="349713"/>
          </a:xfrm>
        </p:spPr>
        <p:txBody>
          <a:bodyPr/>
          <a:lstStyle/>
          <a:p>
            <a:r>
              <a:rPr lang="en-US" sz="2000" b="1" kern="100" dirty="0" err="1">
                <a:effectLst/>
                <a:ea typeface="Aptos" panose="020B0004020202020204" pitchFamily="34" charset="0"/>
                <a:cs typeface="Times New Roman" panose="02020603050405020304" pitchFamily="18" charset="0"/>
              </a:rPr>
              <a:t>Programmi</a:t>
            </a:r>
            <a:r>
              <a:rPr lang="en-US" sz="2000" b="1" kern="100" dirty="0">
                <a:effectLst/>
                <a:ea typeface="Aptos" panose="020B0004020202020204" pitchFamily="34" charset="0"/>
                <a:cs typeface="Times New Roman" panose="02020603050405020304" pitchFamily="18" charset="0"/>
              </a:rPr>
              <a:t> di </a:t>
            </a:r>
            <a:r>
              <a:rPr lang="en-US" sz="2000" b="1" kern="100" dirty="0" err="1">
                <a:effectLst/>
                <a:ea typeface="Aptos" panose="020B0004020202020204" pitchFamily="34" charset="0"/>
                <a:cs typeface="Times New Roman" panose="02020603050405020304" pitchFamily="18" charset="0"/>
              </a:rPr>
              <a:t>sviluppo</a:t>
            </a:r>
            <a:r>
              <a:rPr lang="en-US" sz="2000" b="1" kern="100" dirty="0">
                <a:effectLst/>
                <a:ea typeface="Aptos" panose="020B0004020202020204" pitchFamily="34" charset="0"/>
                <a:cs typeface="Times New Roman" panose="02020603050405020304" pitchFamily="18" charset="0"/>
              </a:rPr>
              <a:t> </a:t>
            </a:r>
            <a:r>
              <a:rPr lang="en-US" sz="2000" b="1" kern="100" dirty="0" err="1">
                <a:effectLst/>
                <a:ea typeface="Aptos" panose="020B0004020202020204" pitchFamily="34" charset="0"/>
                <a:cs typeface="Times New Roman" panose="02020603050405020304" pitchFamily="18" charset="0"/>
              </a:rPr>
              <a:t>della</a:t>
            </a:r>
            <a:r>
              <a:rPr lang="en-US" sz="2000" b="1" kern="100" dirty="0">
                <a:effectLst/>
                <a:ea typeface="Aptos" panose="020B0004020202020204" pitchFamily="34" charset="0"/>
                <a:cs typeface="Times New Roman" panose="02020603050405020304" pitchFamily="18" charset="0"/>
              </a:rPr>
              <a:t> </a:t>
            </a:r>
            <a:r>
              <a:rPr lang="en-US" sz="2000" b="1" kern="100" dirty="0" err="1">
                <a:effectLst/>
                <a:ea typeface="Aptos" panose="020B0004020202020204" pitchFamily="34" charset="0"/>
                <a:cs typeface="Times New Roman" panose="02020603050405020304" pitchFamily="18" charset="0"/>
              </a:rPr>
              <a:t>gestione</a:t>
            </a:r>
            <a:r>
              <a:rPr lang="en-US" sz="2000" b="1" kern="100" dirty="0">
                <a:effectLst/>
                <a:ea typeface="Aptos" panose="020B0004020202020204" pitchFamily="34" charset="0"/>
                <a:cs typeface="Times New Roman" panose="02020603050405020304" pitchFamily="18" charset="0"/>
              </a:rPr>
              <a:t> </a:t>
            </a:r>
            <a:r>
              <a:rPr lang="en-US" sz="2000" b="1" kern="100" dirty="0" err="1">
                <a:effectLst/>
                <a:ea typeface="Aptos" panose="020B0004020202020204" pitchFamily="34" charset="0"/>
                <a:cs typeface="Times New Roman" panose="02020603050405020304" pitchFamily="18" charset="0"/>
              </a:rPr>
              <a:t>dei</a:t>
            </a:r>
            <a:r>
              <a:rPr lang="en-US" sz="2000" b="1" kern="100" dirty="0">
                <a:effectLst/>
                <a:ea typeface="Aptos" panose="020B0004020202020204" pitchFamily="34" charset="0"/>
                <a:cs typeface="Times New Roman" panose="02020603050405020304" pitchFamily="18" charset="0"/>
              </a:rPr>
              <a:t> </a:t>
            </a:r>
            <a:r>
              <a:rPr lang="en-US" sz="2000" b="1" kern="100" dirty="0" err="1">
                <a:effectLst/>
                <a:ea typeface="Aptos" panose="020B0004020202020204" pitchFamily="34" charset="0"/>
                <a:cs typeface="Times New Roman" panose="02020603050405020304" pitchFamily="18" charset="0"/>
              </a:rPr>
              <a:t>rifiuti</a:t>
            </a:r>
            <a:r>
              <a:rPr lang="en-US" sz="2000" b="1" kern="100" dirty="0">
                <a:effectLst/>
                <a:ea typeface="Aptos" panose="020B0004020202020204" pitchFamily="34" charset="0"/>
                <a:cs typeface="Times New Roman" panose="02020603050405020304" pitchFamily="18" charset="0"/>
              </a:rPr>
              <a:t> a </a:t>
            </a:r>
            <a:r>
              <a:rPr lang="en-US" sz="2000" b="1" kern="100" dirty="0" err="1">
                <a:effectLst/>
                <a:ea typeface="Aptos" panose="020B0004020202020204" pitchFamily="34" charset="0"/>
                <a:cs typeface="Times New Roman" panose="02020603050405020304" pitchFamily="18" charset="0"/>
              </a:rPr>
              <a:t>guida</a:t>
            </a:r>
            <a:r>
              <a:rPr lang="en-US" sz="2000" b="1" kern="100" dirty="0">
                <a:effectLst/>
                <a:ea typeface="Aptos" panose="020B0004020202020204" pitchFamily="34" charset="0"/>
                <a:cs typeface="Times New Roman" panose="02020603050405020304" pitchFamily="18" charset="0"/>
              </a:rPr>
              <a:t> </a:t>
            </a:r>
            <a:r>
              <a:rPr lang="en-US" sz="2000" b="1" kern="100" dirty="0" err="1">
                <a:effectLst/>
                <a:ea typeface="Aptos" panose="020B0004020202020204" pitchFamily="34" charset="0"/>
                <a:cs typeface="Times New Roman" panose="02020603050405020304" pitchFamily="18" charset="0"/>
              </a:rPr>
              <a:t>governativa</a:t>
            </a:r>
            <a:endParaRPr lang="en-IE" sz="2000" dirty="0"/>
          </a:p>
        </p:txBody>
      </p:sp>
      <p:sp>
        <p:nvSpPr>
          <p:cNvPr id="8" name="Text Placeholder 7">
            <a:extLst>
              <a:ext uri="{FF2B5EF4-FFF2-40B4-BE49-F238E27FC236}">
                <a16:creationId xmlns:a16="http://schemas.microsoft.com/office/drawing/2014/main" id="{537C4040-9312-C1F8-BFB7-C22FF9FC6962}"/>
              </a:ext>
            </a:extLst>
          </p:cNvPr>
          <p:cNvSpPr>
            <a:spLocks noGrp="1"/>
          </p:cNvSpPr>
          <p:nvPr>
            <p:ph type="body" sz="quarter" idx="46"/>
          </p:nvPr>
        </p:nvSpPr>
        <p:spPr>
          <a:xfrm>
            <a:off x="4915470" y="3568497"/>
            <a:ext cx="6739953" cy="999383"/>
          </a:xfrm>
        </p:spPr>
        <p:txBody>
          <a:bodyPr/>
          <a:lstStyle/>
          <a:p>
            <a:r>
              <a:rPr lang="en-US" sz="2000" kern="100" dirty="0">
                <a:effectLst/>
                <a:ea typeface="Aptos" panose="020B0004020202020204" pitchFamily="34" charset="0"/>
                <a:cs typeface="Times New Roman" panose="02020603050405020304" pitchFamily="18" charset="0"/>
              </a:rPr>
              <a:t>Quadri </a:t>
            </a:r>
            <a:r>
              <a:rPr lang="en-US" sz="2000" kern="100" dirty="0" err="1">
                <a:effectLst/>
                <a:ea typeface="Aptos" panose="020B0004020202020204" pitchFamily="34" charset="0"/>
                <a:cs typeface="Times New Roman" panose="02020603050405020304" pitchFamily="18" charset="0"/>
              </a:rPr>
              <a:t>normativi</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Servizi</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pubblici</a:t>
            </a:r>
            <a:r>
              <a:rPr lang="en-US" sz="2000" kern="100" dirty="0">
                <a:effectLst/>
                <a:ea typeface="Aptos" panose="020B0004020202020204" pitchFamily="34" charset="0"/>
                <a:cs typeface="Times New Roman" panose="02020603050405020304" pitchFamily="18" charset="0"/>
              </a:rPr>
              <a:t> di </a:t>
            </a:r>
            <a:r>
              <a:rPr lang="en-US" sz="2000" kern="100" dirty="0" err="1">
                <a:effectLst/>
                <a:ea typeface="Aptos" panose="020B0004020202020204" pitchFamily="34" charset="0"/>
                <a:cs typeface="Times New Roman" panose="02020603050405020304" pitchFamily="18" charset="0"/>
              </a:rPr>
              <a:t>raccolta</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dei</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rifiuti</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Gestione</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delle</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discariche</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Progetti</a:t>
            </a:r>
            <a:r>
              <a:rPr lang="en-US" sz="2000" kern="100" dirty="0">
                <a:effectLst/>
                <a:ea typeface="Aptos" panose="020B0004020202020204" pitchFamily="34" charset="0"/>
                <a:cs typeface="Times New Roman" panose="02020603050405020304" pitchFamily="18" charset="0"/>
              </a:rPr>
              <a:t> di </a:t>
            </a:r>
            <a:r>
              <a:rPr lang="en-US" sz="2000" kern="100" dirty="0" err="1">
                <a:effectLst/>
                <a:ea typeface="Aptos" panose="020B0004020202020204" pitchFamily="34" charset="0"/>
                <a:cs typeface="Times New Roman" panose="02020603050405020304" pitchFamily="18" charset="0"/>
              </a:rPr>
              <a:t>termovalorizzazione</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Responsabilità</a:t>
            </a:r>
            <a:r>
              <a:rPr lang="en-US" sz="2000" kern="100" dirty="0">
                <a:effectLst/>
                <a:ea typeface="Aptos" panose="020B0004020202020204" pitchFamily="34" charset="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estesa</a:t>
            </a:r>
            <a:r>
              <a:rPr lang="en-US" sz="2000" kern="100" dirty="0">
                <a:effectLst/>
                <a:ea typeface="Aptos" panose="020B0004020202020204" pitchFamily="34" charset="0"/>
                <a:cs typeface="Times New Roman" panose="02020603050405020304" pitchFamily="18" charset="0"/>
              </a:rPr>
              <a:t> del </a:t>
            </a:r>
            <a:r>
              <a:rPr lang="en-US" sz="2000" kern="100" dirty="0" err="1">
                <a:effectLst/>
                <a:ea typeface="Aptos" panose="020B0004020202020204" pitchFamily="34" charset="0"/>
                <a:cs typeface="Times New Roman" panose="02020603050405020304" pitchFamily="18" charset="0"/>
              </a:rPr>
              <a:t>produttore</a:t>
            </a:r>
            <a:r>
              <a:rPr lang="en-US" sz="2000" kern="100" dirty="0">
                <a:effectLst/>
                <a:ea typeface="Aptos" panose="020B0004020202020204" pitchFamily="34" charset="0"/>
                <a:cs typeface="Times New Roman" panose="02020603050405020304" pitchFamily="18" charset="0"/>
              </a:rPr>
              <a:t> (EPR)</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6ABA0CB-A6E8-9024-7631-E2EB4611ED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8EADDC11-F2C7-A257-26AB-DA6E0A36CB99}"/>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a:solidFill>
                  <a:schemeClr val="accent1">
                    <a:lumMod val="75000"/>
                  </a:schemeClr>
                </a:solidFill>
              </a:rPr>
              <a:t>TIPI DI PROGRAMMI DI SVILUPPO DELLA GESTIONE DEI RIFIUTI</a:t>
            </a:r>
          </a:p>
          <a:p>
            <a:endParaRPr lang="en-IE" sz="2400">
              <a:ea typeface="+mn-lt"/>
              <a:cs typeface="+mn-lt"/>
            </a:endParaRPr>
          </a:p>
        </p:txBody>
      </p:sp>
      <p:grpSp>
        <p:nvGrpSpPr>
          <p:cNvPr id="31" name="Group 36">
            <a:extLst>
              <a:ext uri="{FF2B5EF4-FFF2-40B4-BE49-F238E27FC236}">
                <a16:creationId xmlns:a16="http://schemas.microsoft.com/office/drawing/2014/main" id="{24E7D3BC-1B9C-8EC8-B74E-F29416696A93}"/>
              </a:ext>
            </a:extLst>
          </p:cNvPr>
          <p:cNvGrpSpPr/>
          <p:nvPr/>
        </p:nvGrpSpPr>
        <p:grpSpPr>
          <a:xfrm>
            <a:off x="4020879" y="972068"/>
            <a:ext cx="442957" cy="470104"/>
            <a:chOff x="3258209" y="1217582"/>
            <a:chExt cx="4712093" cy="4711281"/>
          </a:xfrm>
          <a:solidFill>
            <a:schemeClr val="bg1"/>
          </a:solidFill>
        </p:grpSpPr>
        <p:sp>
          <p:nvSpPr>
            <p:cNvPr id="32" name="Freeform 31">
              <a:extLst>
                <a:ext uri="{FF2B5EF4-FFF2-40B4-BE49-F238E27FC236}">
                  <a16:creationId xmlns:a16="http://schemas.microsoft.com/office/drawing/2014/main" id="{B1EB3F00-60B8-1FB6-66FC-A5C5335F898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474172-7C0E-64FD-9161-60B04D7A077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5B432EF1-2C2C-1485-8CB3-246045AA41F3}"/>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5F0E665E-43AF-EA91-23B6-AEA30EBBA48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B6F996E-9C99-4994-BFF7-F5CE0F3AA34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381F2BC8-D3F7-4513-9BD1-D5790F2A593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2EF2EBF5-F745-734B-82D7-E61C97DF3F78}"/>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D577832B-CDDB-F4D0-0905-CD7F6DB7FA2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F2C8174-4378-2EDF-6567-5820D41BF703}"/>
                  </a:ext>
                </a:extLst>
              </p:cNvPr>
              <p:cNvSpPr/>
              <p:nvPr/>
            </p:nvSpPr>
            <p:spPr>
              <a:xfrm>
                <a:off x="4932335" y="4814471"/>
                <a:ext cx="1818789" cy="146599"/>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7C3257F1-E9A4-0466-46EA-63E29BF5941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D41471BB-0EA2-71ED-FEA2-85AF83A32F2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0073FCD2-917D-EBDF-DA5C-6A32F8FB8D36}"/>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1FF0A1A1-9960-D6E4-5DE2-02A16296324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307D53A0-C3A0-0ED8-95C7-E689327A3E56}"/>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B646203-E95A-4396-45F2-90D6972B1E35}"/>
                  </a:ext>
                </a:extLst>
              </p:cNvPr>
              <p:cNvSpPr/>
              <p:nvPr/>
            </p:nvSpPr>
            <p:spPr>
              <a:xfrm>
                <a:off x="5762254" y="3157459"/>
                <a:ext cx="451128" cy="449327"/>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F5E8630-1BEF-F60D-DAC4-7BF808347EF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0C2211B9-DE26-DF23-0B72-A1B6708F763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5C6A7A1F-FBC8-7D0D-FF2E-3C38EE53A165}"/>
              </a:ext>
            </a:extLst>
          </p:cNvPr>
          <p:cNvGrpSpPr/>
          <p:nvPr/>
        </p:nvGrpSpPr>
        <p:grpSpPr>
          <a:xfrm>
            <a:off x="4006780" y="2216991"/>
            <a:ext cx="488322" cy="386627"/>
            <a:chOff x="6615628" y="2116894"/>
            <a:chExt cx="1066935" cy="1001108"/>
          </a:xfrm>
          <a:solidFill>
            <a:schemeClr val="bg1"/>
          </a:solidFill>
        </p:grpSpPr>
        <p:sp>
          <p:nvSpPr>
            <p:cNvPr id="50" name="Freeform 1128">
              <a:extLst>
                <a:ext uri="{FF2B5EF4-FFF2-40B4-BE49-F238E27FC236}">
                  <a16:creationId xmlns:a16="http://schemas.microsoft.com/office/drawing/2014/main" id="{97FDC32B-2293-1344-CF07-9B96CC451A5B}"/>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9BCD4566-5957-474B-25DC-EDA42A8315CD}"/>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66DB456D-68BC-8218-8944-6CB2C2EBF0DB}"/>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D96290B5-13C1-8123-71C0-5B7F093A9F93}"/>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DDF836B2-7C4C-0B72-0ED4-D6D1189E1FD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5E0604AE-DBF4-82B2-AE70-488C353837A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B81AAE09-47FC-9C90-A54C-835CA4D099F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5124B29C-80CF-9041-B7BB-200DC000D4F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8546805-47B9-29A7-D6FA-AEC11A2683A2}"/>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AB50A103-1EB7-41E9-9DCB-8BE79B2DD5D7}"/>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3666C4C5-C8B5-7BCF-0286-9C78E1BAB62B}"/>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253D7C46-0092-CC60-0C5D-96C5FB74970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EA62CD0A-7778-389C-7BE4-7D557E79158B}"/>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0A13E87-D418-EFE5-7A83-3195528747EE}"/>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CFF7E003-2F8A-999F-D60F-16BE6CF3F079}"/>
              </a:ext>
            </a:extLst>
          </p:cNvPr>
          <p:cNvGrpSpPr/>
          <p:nvPr/>
        </p:nvGrpSpPr>
        <p:grpSpPr>
          <a:xfrm>
            <a:off x="3949096" y="3497924"/>
            <a:ext cx="466250" cy="565978"/>
            <a:chOff x="8360213" y="3458151"/>
            <a:chExt cx="853935" cy="991043"/>
          </a:xfrm>
          <a:solidFill>
            <a:schemeClr val="bg1"/>
          </a:solidFill>
        </p:grpSpPr>
        <p:grpSp>
          <p:nvGrpSpPr>
            <p:cNvPr id="65" name="Graphic 2">
              <a:extLst>
                <a:ext uri="{FF2B5EF4-FFF2-40B4-BE49-F238E27FC236}">
                  <a16:creationId xmlns:a16="http://schemas.microsoft.com/office/drawing/2014/main" id="{9B41A47A-5724-419B-230B-F149C76B86D9}"/>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5D4DD48-62FB-DAB5-E0A4-92BE268199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4E839393-67BE-D020-23F9-22FA65447F8E}"/>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2784EA84-BC17-D19D-9ACD-3B8C33CD4657}"/>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5DF688F9-16E5-8704-FE50-1AA9CC8B5EBC}"/>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E9F90679-3326-B5A9-E178-E1D14D8B55DB}"/>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11A55B4C-A4B2-1A02-BF58-F86A7CEFA7A5}"/>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1015F9E7-4727-E705-BC2D-DEC8DDF565B8}"/>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4" name="Text Placeholder 7">
            <a:extLst>
              <a:ext uri="{FF2B5EF4-FFF2-40B4-BE49-F238E27FC236}">
                <a16:creationId xmlns:a16="http://schemas.microsoft.com/office/drawing/2014/main" id="{BB43A339-B333-1137-7363-3A29C9EDD5DF}"/>
              </a:ext>
            </a:extLst>
          </p:cNvPr>
          <p:cNvSpPr txBox="1">
            <a:spLocks/>
          </p:cNvSpPr>
          <p:nvPr/>
        </p:nvSpPr>
        <p:spPr>
          <a:xfrm>
            <a:off x="4925767" y="5101290"/>
            <a:ext cx="6739953" cy="416407"/>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a:effectLst/>
                <a:ea typeface="Aptos" panose="020B0004020202020204" pitchFamily="34" charset="0"/>
                <a:cs typeface="Times New Roman" panose="02020603050405020304" pitchFamily="18" charset="0"/>
              </a:rPr>
              <a:t>Workshop e corsi di formazione, assistenza tecnica, sviluppo delle infrastrutture</a:t>
            </a:r>
          </a:p>
        </p:txBody>
      </p:sp>
      <p:sp>
        <p:nvSpPr>
          <p:cNvPr id="10" name="Text Placeholder 6">
            <a:extLst>
              <a:ext uri="{FF2B5EF4-FFF2-40B4-BE49-F238E27FC236}">
                <a16:creationId xmlns:a16="http://schemas.microsoft.com/office/drawing/2014/main" id="{03C5E960-F025-30CA-6140-9D97FC5D4AEA}"/>
              </a:ext>
            </a:extLst>
          </p:cNvPr>
          <p:cNvSpPr txBox="1">
            <a:spLocks/>
          </p:cNvSpPr>
          <p:nvPr/>
        </p:nvSpPr>
        <p:spPr>
          <a:xfrm>
            <a:off x="4962583" y="4735628"/>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en-US" sz="2000" b="1" kern="100" err="1">
                <a:effectLst/>
                <a:ea typeface="Aptos" panose="020B0004020202020204" pitchFamily="34" charset="0"/>
                <a:cs typeface="Times New Roman" panose="02020603050405020304" pitchFamily="18" charset="0"/>
              </a:rPr>
              <a:t>Programmi </a:t>
            </a:r>
            <a:r>
              <a:rPr lang="en-US" sz="2000" b="1" kern="100">
                <a:effectLst/>
                <a:ea typeface="Aptos" panose="020B0004020202020204" pitchFamily="34" charset="0"/>
                <a:cs typeface="Times New Roman" panose="02020603050405020304" pitchFamily="18" charset="0"/>
              </a:rPr>
              <a:t>a rifiuti zero</a:t>
            </a:r>
            <a:endParaRPr lang="en-IE" sz="2000"/>
          </a:p>
        </p:txBody>
      </p:sp>
      <p:sp>
        <p:nvSpPr>
          <p:cNvPr id="11" name="Text Placeholder 7">
            <a:extLst>
              <a:ext uri="{FF2B5EF4-FFF2-40B4-BE49-F238E27FC236}">
                <a16:creationId xmlns:a16="http://schemas.microsoft.com/office/drawing/2014/main" id="{AD1FCB5E-77D7-45EB-AEAC-21F520A2F30A}"/>
              </a:ext>
            </a:extLst>
          </p:cNvPr>
          <p:cNvSpPr txBox="1">
            <a:spLocks/>
          </p:cNvSpPr>
          <p:nvPr/>
        </p:nvSpPr>
        <p:spPr>
          <a:xfrm>
            <a:off x="4912291" y="6030512"/>
            <a:ext cx="6903151" cy="46872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kern="0">
                <a:solidFill>
                  <a:srgbClr val="09465E"/>
                </a:solidFill>
                <a:highlight>
                  <a:srgbClr val="F1983D"/>
                </a:highlight>
                <a:cs typeface="Times New Roman" panose="02020603050405020304" pitchFamily="18" charset="0"/>
              </a:rPr>
              <a:t>ESERCIZIO: </a:t>
            </a:r>
            <a:r>
              <a:rPr lang="en-US" sz="2000" kern="0">
                <a:solidFill>
                  <a:srgbClr val="09465E"/>
                </a:solidFill>
                <a:latin typeface="Calibri" panose="020F0502020204030204" pitchFamily="34" charset="0"/>
                <a:cs typeface="Times New Roman" panose="02020603050405020304" pitchFamily="18" charset="0"/>
              </a:rPr>
              <a:t>Trovate esempi di programmi di sviluppo della vostra regione.</a:t>
            </a:r>
            <a:endParaRPr lang="fi-FI" sz="2000" kern="0">
              <a:solidFill>
                <a:srgbClr val="09465E"/>
              </a:solidFill>
              <a:latin typeface="Calibri" panose="020F0502020204030204" pitchFamily="34" charset="0"/>
              <a:cs typeface="Times New Roman" panose="02020603050405020304" pitchFamily="18" charset="0"/>
            </a:endParaRPr>
          </a:p>
        </p:txBody>
      </p:sp>
      <p:grpSp>
        <p:nvGrpSpPr>
          <p:cNvPr id="14" name="Graphic 3">
            <a:extLst>
              <a:ext uri="{FF2B5EF4-FFF2-40B4-BE49-F238E27FC236}">
                <a16:creationId xmlns:a16="http://schemas.microsoft.com/office/drawing/2014/main" id="{559683FB-9A9F-843C-F863-437D377558E5}"/>
              </a:ext>
            </a:extLst>
          </p:cNvPr>
          <p:cNvGrpSpPr/>
          <p:nvPr/>
        </p:nvGrpSpPr>
        <p:grpSpPr>
          <a:xfrm>
            <a:off x="4064198" y="5000547"/>
            <a:ext cx="528800" cy="600209"/>
            <a:chOff x="4643578" y="432838"/>
            <a:chExt cx="1028134" cy="1160188"/>
          </a:xfrm>
          <a:solidFill>
            <a:schemeClr val="bg1"/>
          </a:solidFill>
        </p:grpSpPr>
        <p:sp>
          <p:nvSpPr>
            <p:cNvPr id="15" name="Freeform 1033">
              <a:extLst>
                <a:ext uri="{FF2B5EF4-FFF2-40B4-BE49-F238E27FC236}">
                  <a16:creationId xmlns:a16="http://schemas.microsoft.com/office/drawing/2014/main" id="{D7B818B3-39F1-380F-702B-44EA29C701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0D98A61E-81AB-2091-9B8B-F6B1F4BE1A03}"/>
                </a:ext>
              </a:extLst>
            </p:cNvPr>
            <p:cNvGrpSpPr/>
            <p:nvPr/>
          </p:nvGrpSpPr>
          <p:grpSpPr>
            <a:xfrm>
              <a:off x="4643578" y="432838"/>
              <a:ext cx="1028134" cy="1160188"/>
              <a:chOff x="4643578" y="432838"/>
              <a:chExt cx="1028134" cy="1160188"/>
            </a:xfrm>
            <a:grpFill/>
          </p:grpSpPr>
          <p:sp>
            <p:nvSpPr>
              <p:cNvPr id="17" name="Freeform 1035">
                <a:extLst>
                  <a:ext uri="{FF2B5EF4-FFF2-40B4-BE49-F238E27FC236}">
                    <a16:creationId xmlns:a16="http://schemas.microsoft.com/office/drawing/2014/main" id="{7A1BE547-F40F-0626-E5DF-52DACC0FD0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AB9BCC7-4B0D-19B6-5E54-722BA9B9D0DE}"/>
                  </a:ext>
                </a:extLst>
              </p:cNvPr>
              <p:cNvGrpSpPr/>
              <p:nvPr/>
            </p:nvGrpSpPr>
            <p:grpSpPr>
              <a:xfrm>
                <a:off x="4643578" y="432838"/>
                <a:ext cx="1028134" cy="1160188"/>
                <a:chOff x="4643578" y="432838"/>
                <a:chExt cx="1028134" cy="1160188"/>
              </a:xfrm>
              <a:grpFill/>
            </p:grpSpPr>
            <p:sp>
              <p:nvSpPr>
                <p:cNvPr id="19" name="Freeform 1037">
                  <a:extLst>
                    <a:ext uri="{FF2B5EF4-FFF2-40B4-BE49-F238E27FC236}">
                      <a16:creationId xmlns:a16="http://schemas.microsoft.com/office/drawing/2014/main" id="{71411B9B-DA97-2A94-0238-32DD435FA47C}"/>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20FBA32-7FC3-6AF9-C70A-9C66B3E4539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88278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D9260-5133-7DC3-3ED0-65E17DD444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65EF56-8A8F-A34B-8A92-D7C0A1860913}"/>
              </a:ext>
            </a:extLst>
          </p:cNvPr>
          <p:cNvSpPr>
            <a:spLocks noGrp="1"/>
          </p:cNvSpPr>
          <p:nvPr>
            <p:ph type="body" sz="quarter" idx="35"/>
          </p:nvPr>
        </p:nvSpPr>
        <p:spPr>
          <a:xfrm>
            <a:off x="4962357" y="2447959"/>
            <a:ext cx="6562677" cy="339415"/>
          </a:xfrm>
        </p:spPr>
        <p:txBody>
          <a:bodyPr/>
          <a:lstStyle/>
          <a:p>
            <a:r>
              <a:rPr lang="en-US" sz="2000" b="1" kern="0">
                <a:effectLst/>
                <a:ea typeface="Times New Roman" panose="02020603050405020304" pitchFamily="18" charset="0"/>
                <a:cs typeface="Times New Roman" panose="02020603050405020304" pitchFamily="18" charset="0"/>
              </a:rPr>
              <a:t>Valutazione delle pratiche attuali</a:t>
            </a:r>
            <a:endParaRPr lang="en-US" sz="2000" b="1" kern="0">
              <a:solidFill>
                <a:srgbClr val="92D050"/>
              </a:solidFill>
              <a:cs typeface="Times New Roman" panose="02020603050405020304" pitchFamily="18" charset="0"/>
            </a:endParaRPr>
          </a:p>
          <a:p>
            <a:endParaRPr lang="en-IE"/>
          </a:p>
        </p:txBody>
      </p:sp>
      <p:sp>
        <p:nvSpPr>
          <p:cNvPr id="3" name="Text Placeholder 2">
            <a:extLst>
              <a:ext uri="{FF2B5EF4-FFF2-40B4-BE49-F238E27FC236}">
                <a16:creationId xmlns:a16="http://schemas.microsoft.com/office/drawing/2014/main" id="{E4FC19BD-6B29-4F76-3D5D-740B223893D8}"/>
              </a:ext>
            </a:extLst>
          </p:cNvPr>
          <p:cNvSpPr>
            <a:spLocks noGrp="1"/>
          </p:cNvSpPr>
          <p:nvPr>
            <p:ph type="body" sz="quarter" idx="36"/>
          </p:nvPr>
        </p:nvSpPr>
        <p:spPr>
          <a:xfrm>
            <a:off x="4957373" y="2742785"/>
            <a:ext cx="7166930" cy="999383"/>
          </a:xfrm>
        </p:spPr>
        <p:txBody>
          <a:bodyPr/>
          <a:lstStyle/>
          <a:p>
            <a:pPr marL="0" indent="0">
              <a:lnSpc>
                <a:spcPct val="100000"/>
              </a:lnSpc>
            </a:pPr>
            <a:r>
              <a:rPr lang="en-US" sz="2000" kern="0">
                <a:effectLst/>
                <a:ea typeface="Times New Roman" panose="02020603050405020304" pitchFamily="18" charset="0"/>
                <a:cs typeface="Times New Roman" panose="02020603050405020304" pitchFamily="18" charset="0"/>
              </a:rPr>
              <a:t>Strumenti per valutare i processi esistenti e identificare le aree di miglioramento.</a:t>
            </a:r>
            <a:endParaRPr lang="fi-FI" sz="2000" kern="100">
              <a:effectLst/>
              <a:ea typeface="Aptos" panose="020B0004020202020204" pitchFamily="34" charset="0"/>
              <a:cs typeface="Times New Roman" panose="02020603050405020304" pitchFamily="18" charset="0"/>
            </a:endParaRPr>
          </a:p>
          <a:p>
            <a:pPr marL="0" indent="0">
              <a:lnSpc>
                <a:spcPct val="100000"/>
              </a:lnSpc>
            </a:pPr>
            <a:endParaRPr lang="fi-FI" sz="2000" kern="100">
              <a:effectLst/>
              <a:ea typeface="Aptos" panose="020B0004020202020204" pitchFamily="34" charset="0"/>
              <a:cs typeface="Times New Roman" panose="02020603050405020304" pitchFamily="18" charset="0"/>
            </a:endParaRPr>
          </a:p>
          <a:p>
            <a:pPr marL="0" indent="0">
              <a:lnSpc>
                <a:spcPct val="100000"/>
              </a:lnSpc>
            </a:pPr>
            <a:endParaRPr lang="en-US" sz="2000" kern="10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6E907CE-BF97-0261-3853-125F0A76CAB0}"/>
              </a:ext>
            </a:extLst>
          </p:cNvPr>
          <p:cNvSpPr>
            <a:spLocks noGrp="1"/>
          </p:cNvSpPr>
          <p:nvPr>
            <p:ph type="body" sz="quarter" idx="42"/>
          </p:nvPr>
        </p:nvSpPr>
        <p:spPr>
          <a:xfrm>
            <a:off x="4951064" y="3417313"/>
            <a:ext cx="6562677" cy="339415"/>
          </a:xfrm>
        </p:spPr>
        <p:txBody>
          <a:bodyPr/>
          <a:lstStyle/>
          <a:p>
            <a:r>
              <a:rPr lang="en-US" sz="2000" b="1" kern="0">
                <a:effectLst/>
                <a:ea typeface="Times New Roman" panose="02020603050405020304" pitchFamily="18" charset="0"/>
                <a:cs typeface="Times New Roman" panose="02020603050405020304" pitchFamily="18" charset="0"/>
              </a:rPr>
              <a:t>Modelli di business innovativi</a:t>
            </a:r>
            <a:endParaRPr lang="en-IE"/>
          </a:p>
        </p:txBody>
      </p:sp>
      <p:sp>
        <p:nvSpPr>
          <p:cNvPr id="7" name="Text Placeholder 6">
            <a:extLst>
              <a:ext uri="{FF2B5EF4-FFF2-40B4-BE49-F238E27FC236}">
                <a16:creationId xmlns:a16="http://schemas.microsoft.com/office/drawing/2014/main" id="{635EBB36-6D19-3F8B-3513-9AB8D40C172A}"/>
              </a:ext>
            </a:extLst>
          </p:cNvPr>
          <p:cNvSpPr>
            <a:spLocks noGrp="1"/>
          </p:cNvSpPr>
          <p:nvPr>
            <p:ph type="body" sz="quarter" idx="45"/>
          </p:nvPr>
        </p:nvSpPr>
        <p:spPr>
          <a:xfrm>
            <a:off x="4954608" y="4606310"/>
            <a:ext cx="6562677" cy="339415"/>
          </a:xfrm>
        </p:spPr>
        <p:txBody>
          <a:bodyPr/>
          <a:lstStyle/>
          <a:p>
            <a:r>
              <a:rPr lang="en-US" sz="2000" b="1" kern="0">
                <a:effectLst/>
                <a:ea typeface="Times New Roman" panose="02020603050405020304" pitchFamily="18" charset="0"/>
                <a:cs typeface="Times New Roman" panose="02020603050405020304" pitchFamily="18" charset="0"/>
              </a:rPr>
              <a:t>Collaborazione e partnership</a:t>
            </a:r>
            <a:endParaRPr lang="fi-FI" sz="2000" kern="0">
              <a:solidFill>
                <a:srgbClr val="92D050"/>
              </a:solidFill>
              <a:cs typeface="Times New Roman" panose="02020603050405020304" pitchFamily="18" charset="0"/>
            </a:endParaRPr>
          </a:p>
          <a:p>
            <a:endParaRPr lang="en-IE"/>
          </a:p>
        </p:txBody>
      </p:sp>
      <p:sp>
        <p:nvSpPr>
          <p:cNvPr id="8" name="Text Placeholder 7">
            <a:extLst>
              <a:ext uri="{FF2B5EF4-FFF2-40B4-BE49-F238E27FC236}">
                <a16:creationId xmlns:a16="http://schemas.microsoft.com/office/drawing/2014/main" id="{2BF15B12-AE1D-A1A2-E36F-1733C9F5F67A}"/>
              </a:ext>
            </a:extLst>
          </p:cNvPr>
          <p:cNvSpPr>
            <a:spLocks noGrp="1"/>
          </p:cNvSpPr>
          <p:nvPr>
            <p:ph type="body" sz="quarter" idx="46"/>
          </p:nvPr>
        </p:nvSpPr>
        <p:spPr>
          <a:xfrm>
            <a:off x="4951064" y="4983398"/>
            <a:ext cx="6739953" cy="731382"/>
          </a:xfrm>
        </p:spPr>
        <p:txBody>
          <a:bodyPr/>
          <a:lstStyle/>
          <a:p>
            <a:pPr marL="0" indent="0">
              <a:lnSpc>
                <a:spcPct val="100000"/>
              </a:lnSpc>
            </a:pPr>
            <a:r>
              <a:rPr lang="en-US" sz="2000" kern="0">
                <a:effectLst/>
                <a:ea typeface="Times New Roman" panose="02020603050405020304" pitchFamily="18" charset="0"/>
                <a:cs typeface="Times New Roman" panose="02020603050405020304" pitchFamily="18" charset="0"/>
              </a:rPr>
              <a:t>Importanza della collaborazione con fornitori, clienti e altre parti interessate.</a:t>
            </a:r>
            <a:endParaRPr lang="fi-FI" sz="2000" kern="10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8CCA7961-FD36-6DD5-B5A3-6BC67E00EF4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A566019-8CB1-1516-1986-724B331616BC}"/>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a:solidFill>
                  <a:schemeClr val="accent1">
                    <a:lumMod val="75000"/>
                  </a:schemeClr>
                </a:solidFill>
              </a:rPr>
              <a:t>TIPI DI PROGRAMMI DI SVILUPPO DELLA GESTIONE DEI RIFIUTI</a:t>
            </a:r>
          </a:p>
          <a:p>
            <a:endParaRPr lang="en-IE" sz="2400">
              <a:ea typeface="+mn-lt"/>
              <a:cs typeface="+mn-lt"/>
            </a:endParaRPr>
          </a:p>
        </p:txBody>
      </p:sp>
      <p:grpSp>
        <p:nvGrpSpPr>
          <p:cNvPr id="31" name="Group 36">
            <a:extLst>
              <a:ext uri="{FF2B5EF4-FFF2-40B4-BE49-F238E27FC236}">
                <a16:creationId xmlns:a16="http://schemas.microsoft.com/office/drawing/2014/main" id="{0FDA30E8-F536-C7B5-7C40-471A1DA38941}"/>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9CC623D5-2081-A38B-1542-2084729EB18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2F74BCF-863E-384F-7EC1-A4B7F1A9B06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39F8DCC7-0CE4-1F80-DA87-380C0EB4D104}"/>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76826A3B-61E9-BE16-F0C6-F8F656EC75E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190CA0F-D429-8D2F-BF7F-FE920DEC19A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B8D179D5-17A9-6173-B2A2-9B4699406FF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DE916187-65AB-E9B0-D317-7846A7B09BC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22A046F4-A6EF-49CE-5CCD-7C3A280EE24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9EC1CA6-A28B-FCA3-C69D-49F1B9337A1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012C9F6-A633-E414-D934-F19E05084F88}"/>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167F901D-F36D-764A-268C-DDA700FEB20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627CA58B-4952-D76C-8A8F-A63122F111F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CEE2059B-60E7-7F73-E0CF-E64589C5918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EDA98E05-0096-DBCB-CCAE-925A4E1576A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27D776F-3CF8-1603-CBA9-CD8A6E849E6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5C71DE30-95B8-23F5-19D4-8E34B32A9DB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C31B0C66-9149-3368-1878-DC2B2C89B41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1560B2FA-16D4-DA5E-D681-11BEA9153167}"/>
              </a:ext>
            </a:extLst>
          </p:cNvPr>
          <p:cNvGrpSpPr/>
          <p:nvPr/>
        </p:nvGrpSpPr>
        <p:grpSpPr>
          <a:xfrm>
            <a:off x="3883645" y="3594507"/>
            <a:ext cx="686308" cy="643964"/>
            <a:chOff x="6615628" y="2116894"/>
            <a:chExt cx="1066935" cy="1001107"/>
          </a:xfrm>
          <a:solidFill>
            <a:schemeClr val="bg1"/>
          </a:solidFill>
        </p:grpSpPr>
        <p:sp>
          <p:nvSpPr>
            <p:cNvPr id="50" name="Freeform 1128">
              <a:extLst>
                <a:ext uri="{FF2B5EF4-FFF2-40B4-BE49-F238E27FC236}">
                  <a16:creationId xmlns:a16="http://schemas.microsoft.com/office/drawing/2014/main" id="{8511D47A-5CCC-620D-F2A7-E9177EC8FD8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FCE6D069-327D-DDB3-418F-0F5EE97DDA50}"/>
                </a:ext>
              </a:extLst>
            </p:cNvPr>
            <p:cNvGrpSpPr/>
            <p:nvPr/>
          </p:nvGrpSpPr>
          <p:grpSpPr>
            <a:xfrm>
              <a:off x="6615628" y="2116894"/>
              <a:ext cx="1066935" cy="1001107"/>
              <a:chOff x="6615628" y="2116894"/>
              <a:chExt cx="1066935" cy="1001107"/>
            </a:xfrm>
            <a:grpFill/>
          </p:grpSpPr>
          <p:sp>
            <p:nvSpPr>
              <p:cNvPr id="52" name="Freeform 1130">
                <a:extLst>
                  <a:ext uri="{FF2B5EF4-FFF2-40B4-BE49-F238E27FC236}">
                    <a16:creationId xmlns:a16="http://schemas.microsoft.com/office/drawing/2014/main" id="{8438B20C-5D67-3174-1C86-6800D96649B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1B61C22D-44BD-66A4-FFDF-423E297E0E24}"/>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9F746D2F-A14C-2FE9-238A-FCA9D728ADE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7DE9E11F-10A6-64E3-F902-7BA2B155743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C1A81158-D8F2-F5B9-EFA8-9CFB86B9933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0140E867-41B5-61B6-FA0A-B950B32488E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BE8AB25F-442E-8B5B-E361-C551DE16D9C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43CF60D0-C4B2-8DAF-6291-402FFD5C8ECD}"/>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A08E6A73-032D-3D2C-1FCA-698A5928DE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9E0D35A4-632F-9DEA-8135-6C46929B1E14}"/>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23DD01DC-6988-054B-292E-49D218A6D865}"/>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5F6BE3D-F1B4-5FBE-C897-9B93659BA186}"/>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D2F21C47-5E1A-4603-D2AA-47CCE525CA8D}"/>
              </a:ext>
            </a:extLst>
          </p:cNvPr>
          <p:cNvGrpSpPr/>
          <p:nvPr/>
        </p:nvGrpSpPr>
        <p:grpSpPr>
          <a:xfrm>
            <a:off x="3791644" y="4934129"/>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D2BA1E53-CE76-2DF5-1436-EDC23E8BCC86}"/>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8D46851-FD42-046F-A0AE-9D509189117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6428F47-EF23-93B2-AA8D-191C351B98D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D8A0B4-F929-AEB3-C837-9DE5C71641B5}"/>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44786AB5-192D-03E6-859F-4CE979C4AC5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13032EDC-7995-8A67-6D91-B0068A9201E5}"/>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FAB3070E-53CF-3FC5-F780-4C5EA41D33B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795C3F33-BE65-AD2A-3BEF-F6B3874858B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4" name="Graphic 3">
            <a:extLst>
              <a:ext uri="{FF2B5EF4-FFF2-40B4-BE49-F238E27FC236}">
                <a16:creationId xmlns:a16="http://schemas.microsoft.com/office/drawing/2014/main" id="{2F1E4E0B-2DBB-A560-7971-3BE598462D8A}"/>
              </a:ext>
            </a:extLst>
          </p:cNvPr>
          <p:cNvGrpSpPr/>
          <p:nvPr/>
        </p:nvGrpSpPr>
        <p:grpSpPr>
          <a:xfrm>
            <a:off x="3937950" y="2265216"/>
            <a:ext cx="632992" cy="714294"/>
            <a:chOff x="4643578" y="432838"/>
            <a:chExt cx="1028134" cy="1160188"/>
          </a:xfrm>
          <a:solidFill>
            <a:schemeClr val="bg1"/>
          </a:solidFill>
        </p:grpSpPr>
        <p:sp>
          <p:nvSpPr>
            <p:cNvPr id="10" name="Freeform 1033">
              <a:extLst>
                <a:ext uri="{FF2B5EF4-FFF2-40B4-BE49-F238E27FC236}">
                  <a16:creationId xmlns:a16="http://schemas.microsoft.com/office/drawing/2014/main" id="{FF079225-67CB-84AA-B191-4C2F419A298A}"/>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B7D6987A-28D2-BE66-74E8-AAA844DA7347}"/>
                </a:ext>
              </a:extLst>
            </p:cNvPr>
            <p:cNvGrpSpPr/>
            <p:nvPr/>
          </p:nvGrpSpPr>
          <p:grpSpPr>
            <a:xfrm>
              <a:off x="4643578" y="432838"/>
              <a:ext cx="1028134" cy="1160188"/>
              <a:chOff x="4643578" y="432838"/>
              <a:chExt cx="1028134" cy="1160188"/>
            </a:xfrm>
            <a:grpFill/>
          </p:grpSpPr>
          <p:sp>
            <p:nvSpPr>
              <p:cNvPr id="12" name="Freeform 1035">
                <a:extLst>
                  <a:ext uri="{FF2B5EF4-FFF2-40B4-BE49-F238E27FC236}">
                    <a16:creationId xmlns:a16="http://schemas.microsoft.com/office/drawing/2014/main" id="{12BE8385-1D13-9B0C-46C5-B467086C6B17}"/>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DB31163D-265F-53CE-9FA2-FB82826E77A2}"/>
                  </a:ext>
                </a:extLst>
              </p:cNvPr>
              <p:cNvGrpSpPr/>
              <p:nvPr/>
            </p:nvGrpSpPr>
            <p:grpSpPr>
              <a:xfrm>
                <a:off x="4643578" y="432838"/>
                <a:ext cx="1028134" cy="1160188"/>
                <a:chOff x="4643578" y="432838"/>
                <a:chExt cx="1028134" cy="1160188"/>
              </a:xfrm>
              <a:grpFill/>
            </p:grpSpPr>
            <p:sp>
              <p:nvSpPr>
                <p:cNvPr id="15" name="Freeform 1037">
                  <a:extLst>
                    <a:ext uri="{FF2B5EF4-FFF2-40B4-BE49-F238E27FC236}">
                      <a16:creationId xmlns:a16="http://schemas.microsoft.com/office/drawing/2014/main" id="{8A28D816-47B1-14EE-BF2F-F80EEF4C6CC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6" name="Freeform 1038">
                  <a:extLst>
                    <a:ext uri="{FF2B5EF4-FFF2-40B4-BE49-F238E27FC236}">
                      <a16:creationId xmlns:a16="http://schemas.microsoft.com/office/drawing/2014/main" id="{3778FB60-D20B-360E-9060-3C8ECD9464E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77" name="Group 36">
            <a:extLst>
              <a:ext uri="{FF2B5EF4-FFF2-40B4-BE49-F238E27FC236}">
                <a16:creationId xmlns:a16="http://schemas.microsoft.com/office/drawing/2014/main" id="{6040C49F-20B3-016F-0454-C72D372588DF}"/>
              </a:ext>
            </a:extLst>
          </p:cNvPr>
          <p:cNvGrpSpPr/>
          <p:nvPr/>
        </p:nvGrpSpPr>
        <p:grpSpPr>
          <a:xfrm>
            <a:off x="4098866" y="883398"/>
            <a:ext cx="364682" cy="386627"/>
            <a:chOff x="3258209" y="1217582"/>
            <a:chExt cx="4712093" cy="4711281"/>
          </a:xfrm>
          <a:solidFill>
            <a:schemeClr val="bg1"/>
          </a:solidFill>
        </p:grpSpPr>
        <p:sp>
          <p:nvSpPr>
            <p:cNvPr id="78" name="Freeform 31">
              <a:extLst>
                <a:ext uri="{FF2B5EF4-FFF2-40B4-BE49-F238E27FC236}">
                  <a16:creationId xmlns:a16="http://schemas.microsoft.com/office/drawing/2014/main" id="{3A2E84C3-EAB0-0486-BCD2-CE8954C3DBCE}"/>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9" name="Freeform 32">
              <a:extLst>
                <a:ext uri="{FF2B5EF4-FFF2-40B4-BE49-F238E27FC236}">
                  <a16:creationId xmlns:a16="http://schemas.microsoft.com/office/drawing/2014/main" id="{1A3C762A-3736-5154-A9E1-51E5AE9AD48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80" name="Group 39">
              <a:extLst>
                <a:ext uri="{FF2B5EF4-FFF2-40B4-BE49-F238E27FC236}">
                  <a16:creationId xmlns:a16="http://schemas.microsoft.com/office/drawing/2014/main" id="{D3821A16-49F4-0DC4-B79B-D2D3FF05D49A}"/>
                </a:ext>
              </a:extLst>
            </p:cNvPr>
            <p:cNvGrpSpPr/>
            <p:nvPr/>
          </p:nvGrpSpPr>
          <p:grpSpPr>
            <a:xfrm>
              <a:off x="3258209" y="1217582"/>
              <a:ext cx="4712093" cy="4711281"/>
              <a:chOff x="3258209" y="1217582"/>
              <a:chExt cx="4712093" cy="4711281"/>
            </a:xfrm>
            <a:grpFill/>
          </p:grpSpPr>
          <p:sp>
            <p:nvSpPr>
              <p:cNvPr id="81" name="Freeform 16">
                <a:extLst>
                  <a:ext uri="{FF2B5EF4-FFF2-40B4-BE49-F238E27FC236}">
                    <a16:creationId xmlns:a16="http://schemas.microsoft.com/office/drawing/2014/main" id="{F7E318A0-C1C7-3C49-6BE5-11BAC7DF380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82" name="Freeform 18">
                <a:extLst>
                  <a:ext uri="{FF2B5EF4-FFF2-40B4-BE49-F238E27FC236}">
                    <a16:creationId xmlns:a16="http://schemas.microsoft.com/office/drawing/2014/main" id="{F055AB4A-DF17-EF7C-9747-345CA9269278}"/>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83" name="Freeform 19">
                <a:extLst>
                  <a:ext uri="{FF2B5EF4-FFF2-40B4-BE49-F238E27FC236}">
                    <a16:creationId xmlns:a16="http://schemas.microsoft.com/office/drawing/2014/main" id="{67542BF3-B242-52C6-3BCA-3A30AA7D8EAB}"/>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84" name="Freeform 20">
                <a:extLst>
                  <a:ext uri="{FF2B5EF4-FFF2-40B4-BE49-F238E27FC236}">
                    <a16:creationId xmlns:a16="http://schemas.microsoft.com/office/drawing/2014/main" id="{0E54453E-4DB0-FC96-41A7-9B7E22C9531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5" name="Freeform 21">
                <a:extLst>
                  <a:ext uri="{FF2B5EF4-FFF2-40B4-BE49-F238E27FC236}">
                    <a16:creationId xmlns:a16="http://schemas.microsoft.com/office/drawing/2014/main" id="{B5C3E96A-0540-710D-7E20-CEC42D40D39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6" name="Freeform 22">
                <a:extLst>
                  <a:ext uri="{FF2B5EF4-FFF2-40B4-BE49-F238E27FC236}">
                    <a16:creationId xmlns:a16="http://schemas.microsoft.com/office/drawing/2014/main" id="{74097ABA-9270-5078-00C5-0CB1350A40E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7" name="Freeform 23">
                <a:extLst>
                  <a:ext uri="{FF2B5EF4-FFF2-40B4-BE49-F238E27FC236}">
                    <a16:creationId xmlns:a16="http://schemas.microsoft.com/office/drawing/2014/main" id="{0D5CDE6D-2575-FB1E-E031-E9064117652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8" name="Freeform 24">
                <a:extLst>
                  <a:ext uri="{FF2B5EF4-FFF2-40B4-BE49-F238E27FC236}">
                    <a16:creationId xmlns:a16="http://schemas.microsoft.com/office/drawing/2014/main" id="{DE7E41B8-8B20-DAEC-E772-08441367AA3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9" name="Freeform 25">
                <a:extLst>
                  <a:ext uri="{FF2B5EF4-FFF2-40B4-BE49-F238E27FC236}">
                    <a16:creationId xmlns:a16="http://schemas.microsoft.com/office/drawing/2014/main" id="{C93D529F-8E6E-2DFD-8616-8D7C270CACCB}"/>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90" name="Freeform 26">
                <a:extLst>
                  <a:ext uri="{FF2B5EF4-FFF2-40B4-BE49-F238E27FC236}">
                    <a16:creationId xmlns:a16="http://schemas.microsoft.com/office/drawing/2014/main" id="{667F69F9-8B01-43B3-8A1D-B59CF08904C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91" name="Freeform 27">
                <a:extLst>
                  <a:ext uri="{FF2B5EF4-FFF2-40B4-BE49-F238E27FC236}">
                    <a16:creationId xmlns:a16="http://schemas.microsoft.com/office/drawing/2014/main" id="{2088BAF9-AB6C-A6C4-C125-68FEB9B038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92" name="Freeform 28">
                <a:extLst>
                  <a:ext uri="{FF2B5EF4-FFF2-40B4-BE49-F238E27FC236}">
                    <a16:creationId xmlns:a16="http://schemas.microsoft.com/office/drawing/2014/main" id="{0D217955-47ED-C982-5C45-488A4DB5C20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93" name="Freeform 29">
                <a:extLst>
                  <a:ext uri="{FF2B5EF4-FFF2-40B4-BE49-F238E27FC236}">
                    <a16:creationId xmlns:a16="http://schemas.microsoft.com/office/drawing/2014/main" id="{994CFFA6-165D-15C0-1B42-9EF20401045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94" name="Freeform 30">
                <a:extLst>
                  <a:ext uri="{FF2B5EF4-FFF2-40B4-BE49-F238E27FC236}">
                    <a16:creationId xmlns:a16="http://schemas.microsoft.com/office/drawing/2014/main" id="{37209357-31F4-C4FF-2EF0-7C12710ACFD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5" name="Text Placeholder 2">
            <a:extLst>
              <a:ext uri="{FF2B5EF4-FFF2-40B4-BE49-F238E27FC236}">
                <a16:creationId xmlns:a16="http://schemas.microsoft.com/office/drawing/2014/main" id="{BD984ACE-DE8D-006E-AD8E-C7B2C750073E}"/>
              </a:ext>
            </a:extLst>
          </p:cNvPr>
          <p:cNvSpPr txBox="1">
            <a:spLocks/>
          </p:cNvSpPr>
          <p:nvPr/>
        </p:nvSpPr>
        <p:spPr>
          <a:xfrm>
            <a:off x="4951064" y="3738780"/>
            <a:ext cx="7166930" cy="99938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0">
                <a:effectLst/>
                <a:ea typeface="Times New Roman" panose="02020603050405020304" pitchFamily="18" charset="0"/>
                <a:cs typeface="Times New Roman" panose="02020603050405020304" pitchFamily="18" charset="0"/>
              </a:rPr>
              <a:t>Panoramica dei servizi in abbonamento, del product-as-a-service, delle economie di condivisione.</a:t>
            </a:r>
            <a:endParaRPr lang="en-US" sz="2000" kern="100">
              <a:ea typeface="Aptos" panose="020B0004020202020204" pitchFamily="34" charset="0"/>
              <a:cs typeface="Times New Roman" panose="02020603050405020304" pitchFamily="18" charset="0"/>
            </a:endParaRPr>
          </a:p>
          <a:p>
            <a:endParaRPr lang="en-US" sz="2000" kern="100">
              <a:ea typeface="Aptos" panose="020B0004020202020204" pitchFamily="34" charset="0"/>
              <a:cs typeface="Times New Roman" panose="02020603050405020304" pitchFamily="18" charset="0"/>
            </a:endParaRPr>
          </a:p>
        </p:txBody>
      </p:sp>
      <p:sp>
        <p:nvSpPr>
          <p:cNvPr id="96" name="Text Placeholder 6">
            <a:extLst>
              <a:ext uri="{FF2B5EF4-FFF2-40B4-BE49-F238E27FC236}">
                <a16:creationId xmlns:a16="http://schemas.microsoft.com/office/drawing/2014/main" id="{8FED2237-F262-227A-793E-A613128066C7}"/>
              </a:ext>
            </a:extLst>
          </p:cNvPr>
          <p:cNvSpPr txBox="1">
            <a:spLocks/>
          </p:cNvSpPr>
          <p:nvPr/>
        </p:nvSpPr>
        <p:spPr>
          <a:xfrm>
            <a:off x="4879978" y="713768"/>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err="1">
                <a:ea typeface="Aptos" panose="020B0004020202020204" pitchFamily="34" charset="0"/>
                <a:cs typeface="Times New Roman" panose="02020603050405020304" pitchFamily="18" charset="0"/>
              </a:rPr>
              <a:t>Programmi di </a:t>
            </a:r>
            <a:r>
              <a:rPr lang="en-US" sz="2000" kern="100">
                <a:ea typeface="Aptos" panose="020B0004020202020204" pitchFamily="34" charset="0"/>
                <a:cs typeface="Times New Roman" panose="02020603050405020304" pitchFamily="18" charset="0"/>
              </a:rPr>
              <a:t>sviluppo della gestione dei rifiuti a guida governativa</a:t>
            </a:r>
            <a:endParaRPr lang="en-IE" sz="2000"/>
          </a:p>
        </p:txBody>
      </p:sp>
      <p:sp>
        <p:nvSpPr>
          <p:cNvPr id="98" name="Tekstiruutu 97">
            <a:extLst>
              <a:ext uri="{FF2B5EF4-FFF2-40B4-BE49-F238E27FC236}">
                <a16:creationId xmlns:a16="http://schemas.microsoft.com/office/drawing/2014/main" id="{D05F3AFB-EFD8-CC9C-14A3-B05DB4E829DA}"/>
              </a:ext>
            </a:extLst>
          </p:cNvPr>
          <p:cNvSpPr txBox="1"/>
          <p:nvPr/>
        </p:nvSpPr>
        <p:spPr>
          <a:xfrm>
            <a:off x="4878983" y="1359987"/>
            <a:ext cx="6936136" cy="707886"/>
          </a:xfrm>
          <a:prstGeom prst="rect">
            <a:avLst/>
          </a:prstGeom>
          <a:noFill/>
        </p:spPr>
        <p:txBody>
          <a:bodyPr wrap="square">
            <a:spAutoFit/>
          </a:bodyPr>
          <a:lstStyle/>
          <a:p>
            <a:pPr marL="0" indent="0">
              <a:lnSpc>
                <a:spcPct val="100000"/>
              </a:lnSpc>
            </a:pPr>
            <a:r>
              <a:rPr lang="en-US" sz="2000" kern="0">
                <a:solidFill>
                  <a:srgbClr val="09465E"/>
                </a:solidFill>
                <a:latin typeface="Calibri" panose="020F0502020204030204" pitchFamily="34" charset="0"/>
                <a:cs typeface="Times New Roman" panose="02020603050405020304" pitchFamily="18" charset="0"/>
              </a:rPr>
              <a:t>Design del prodotto: riutilizzare, riparare o riciclare, promuovere un modello di economia circolare, coinvolgere i cittadini nelle attività di riduzione dei rifiuti.  </a:t>
            </a:r>
            <a:endParaRPr lang="fi-FI" sz="2000" kern="0">
              <a:solidFill>
                <a:srgbClr val="09465E"/>
              </a:solidFill>
              <a:latin typeface="Calibri" panose="020F0502020204030204" pitchFamily="34" charset="0"/>
              <a:cs typeface="Times New Roman" panose="02020603050405020304" pitchFamily="18" charset="0"/>
            </a:endParaRPr>
          </a:p>
        </p:txBody>
      </p:sp>
      <p:sp>
        <p:nvSpPr>
          <p:cNvPr id="102" name="Tekstiruutu 101">
            <a:extLst>
              <a:ext uri="{FF2B5EF4-FFF2-40B4-BE49-F238E27FC236}">
                <a16:creationId xmlns:a16="http://schemas.microsoft.com/office/drawing/2014/main" id="{8A656BEC-B2AF-29B7-E64E-473C0AB4CE02}"/>
              </a:ext>
            </a:extLst>
          </p:cNvPr>
          <p:cNvSpPr txBox="1"/>
          <p:nvPr/>
        </p:nvSpPr>
        <p:spPr>
          <a:xfrm>
            <a:off x="4881173" y="6057127"/>
            <a:ext cx="6809844" cy="769441"/>
          </a:xfrm>
          <a:prstGeom prst="rect">
            <a:avLst/>
          </a:prstGeom>
          <a:noFill/>
        </p:spPr>
        <p:txBody>
          <a:bodyPr wrap="square">
            <a:spAutoFit/>
          </a:bodyPr>
          <a:lstStyle/>
          <a:p>
            <a:r>
              <a:rPr lang="en-US" sz="2400" b="1" kern="0">
                <a:solidFill>
                  <a:srgbClr val="09465E"/>
                </a:solidFill>
                <a:highlight>
                  <a:srgbClr val="F1983D"/>
                </a:highlight>
                <a:cs typeface="Times New Roman" panose="02020603050405020304" pitchFamily="18" charset="0"/>
              </a:rPr>
              <a:t>ESERCIZIO: </a:t>
            </a:r>
            <a:r>
              <a:rPr lang="en-US" sz="2000" kern="0">
                <a:solidFill>
                  <a:srgbClr val="09465E"/>
                </a:solidFill>
                <a:latin typeface="Calibri" panose="020F0502020204030204" pitchFamily="34" charset="0"/>
                <a:cs typeface="Times New Roman" panose="02020603050405020304" pitchFamily="18" charset="0"/>
              </a:rPr>
              <a:t>Trovate esempi di </a:t>
            </a:r>
            <a:r>
              <a:rPr lang="en-US" sz="2000" kern="0" err="1">
                <a:solidFill>
                  <a:srgbClr val="09465E"/>
                </a:solidFill>
                <a:latin typeface="Calibri" panose="020F0502020204030204" pitchFamily="34" charset="0"/>
                <a:cs typeface="Times New Roman" panose="02020603050405020304" pitchFamily="18" charset="0"/>
              </a:rPr>
              <a:t>programmi </a:t>
            </a:r>
            <a:r>
              <a:rPr lang="en-US" sz="2000" kern="0">
                <a:solidFill>
                  <a:srgbClr val="09465E"/>
                </a:solidFill>
                <a:latin typeface="Calibri" panose="020F0502020204030204" pitchFamily="34" charset="0"/>
                <a:cs typeface="Times New Roman" panose="02020603050405020304" pitchFamily="18" charset="0"/>
              </a:rPr>
              <a:t>di sviluppo della vostra regione.</a:t>
            </a:r>
            <a:endParaRPr lang="fi-FI" sz="2000" kern="0">
              <a:solidFill>
                <a:srgbClr val="09465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79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D529-9ACD-7469-B017-36F26E181632}"/>
            </a:ext>
          </a:extLst>
        </p:cNvPr>
        <p:cNvGrpSpPr/>
        <p:nvPr/>
      </p:nvGrpSpPr>
      <p:grpSpPr>
        <a:xfrm>
          <a:off x="0" y="0"/>
          <a:ext cx="0" cy="0"/>
          <a:chOff x="0" y="0"/>
          <a:chExt cx="0" cy="0"/>
        </a:xfrm>
      </p:grpSpPr>
      <p:pic>
        <p:nvPicPr>
          <p:cNvPr id="1030" name="Picture 6" descr="Tiedosto:A-tieke-logo-seisova-perus.pdf – Wikipedia">
            <a:extLst>
              <a:ext uri="{FF2B5EF4-FFF2-40B4-BE49-F238E27FC236}">
                <a16:creationId xmlns:a16="http://schemas.microsoft.com/office/drawing/2014/main" id="{364DE335-55A3-C6AA-5721-6A065ECC42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94196" y="4704949"/>
            <a:ext cx="1796871" cy="1796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E07D33D-B4C4-45C7-B904-3F44D2F6C2C1}"/>
              </a:ext>
            </a:extLst>
          </p:cNvPr>
          <p:cNvSpPr>
            <a:spLocks noGrp="1"/>
          </p:cNvSpPr>
          <p:nvPr>
            <p:ph type="body" sz="quarter" idx="16"/>
          </p:nvPr>
        </p:nvSpPr>
        <p:spPr>
          <a:xfrm>
            <a:off x="490184" y="639054"/>
            <a:ext cx="10907915" cy="803654"/>
          </a:xfrm>
          <a:prstGeom prst="rect">
            <a:avLst/>
          </a:prstGeom>
        </p:spPr>
        <p:txBody>
          <a:bodyPr/>
          <a:lstStyle/>
          <a:p>
            <a:r>
              <a:rPr lang="en-IE" sz="3200">
                <a:solidFill>
                  <a:schemeClr val="bg1"/>
                </a:solidFill>
                <a:highlight>
                  <a:srgbClr val="F1983D"/>
                </a:highlight>
                <a:ea typeface="+mn-lt"/>
                <a:cs typeface="+mn-lt"/>
              </a:rPr>
              <a:t>Caso di studio </a:t>
            </a:r>
            <a:r>
              <a:rPr lang="en-IE" sz="2800">
                <a:solidFill>
                  <a:srgbClr val="002060"/>
                </a:solidFill>
                <a:ea typeface="+mn-lt"/>
                <a:cs typeface="+mn-lt"/>
                <a:hlinkClick r:id="rId3"/>
              </a:rPr>
              <a:t>- </a:t>
            </a:r>
            <a:r>
              <a:rPr lang="en-US" sz="2800">
                <a:hlinkClick r:id="rId3"/>
              </a:rPr>
              <a:t>Distintivo di competenza dell'economia circolare</a:t>
            </a:r>
            <a:endParaRPr lang="en-US" sz="2800" b="1" i="0">
              <a:solidFill>
                <a:srgbClr val="0B3A5B"/>
              </a:solidFill>
              <a:effectLst/>
            </a:endParaRPr>
          </a:p>
          <a:p>
            <a:endParaRPr lang="en-US" sz="3200"/>
          </a:p>
        </p:txBody>
      </p:sp>
      <p:sp>
        <p:nvSpPr>
          <p:cNvPr id="3" name="Text Placeholder 2">
            <a:extLst>
              <a:ext uri="{FF2B5EF4-FFF2-40B4-BE49-F238E27FC236}">
                <a16:creationId xmlns:a16="http://schemas.microsoft.com/office/drawing/2014/main" id="{3E9F9328-3395-05D7-7631-C6296FC3F974}"/>
              </a:ext>
            </a:extLst>
          </p:cNvPr>
          <p:cNvSpPr>
            <a:spLocks noGrp="1"/>
          </p:cNvSpPr>
          <p:nvPr>
            <p:ph type="body" sz="quarter" idx="19"/>
          </p:nvPr>
        </p:nvSpPr>
        <p:spPr>
          <a:xfrm>
            <a:off x="573931" y="1314854"/>
            <a:ext cx="10824168" cy="3570591"/>
          </a:xfrm>
          <a:prstGeom prst="rect">
            <a:avLst/>
          </a:prstGeom>
        </p:spPr>
        <p:txBody>
          <a:bodyPr/>
          <a:lstStyle/>
          <a:p>
            <a:pPr marL="0" indent="0">
              <a:lnSpc>
                <a:spcPct val="100000"/>
              </a:lnSpc>
            </a:pPr>
            <a:r>
              <a:rPr lang="en-US" sz="2000"/>
              <a:t>Il badge offre un modello nazionale già pronto per </a:t>
            </a:r>
            <a:r>
              <a:rPr lang="en-US" sz="2000" b="1"/>
              <a:t>identificare e </a:t>
            </a:r>
            <a:r>
              <a:rPr lang="en-US" sz="2000" b="1" err="1"/>
              <a:t>riconoscere le </a:t>
            </a:r>
            <a:r>
              <a:rPr lang="en-US" sz="2000" b="1"/>
              <a:t>competenze in materia di </a:t>
            </a:r>
            <a:r>
              <a:rPr lang="en-US" sz="2000"/>
              <a:t>economia circolare.</a:t>
            </a:r>
          </a:p>
          <a:p>
            <a:pPr marL="0" indent="0">
              <a:lnSpc>
                <a:spcPct val="100000"/>
              </a:lnSpc>
            </a:pPr>
            <a:endParaRPr lang="en-US" sz="2000"/>
          </a:p>
          <a:p>
            <a:pPr marL="0" indent="0">
              <a:lnSpc>
                <a:spcPct val="100000"/>
              </a:lnSpc>
            </a:pPr>
            <a:r>
              <a:rPr lang="en-US" sz="2000"/>
              <a:t>Il quadro delle competenze dell'economia circolare è particolarmente utile per i datori di lavoro che stanno sviluppando la propria organizzazione verso un'economia circolare e quindi aumentano le competenze della propria organizzazione in materia di economia circolare. </a:t>
            </a:r>
          </a:p>
          <a:p>
            <a:pPr marL="0" indent="0">
              <a:lnSpc>
                <a:spcPct val="100000"/>
              </a:lnSpc>
            </a:pPr>
            <a:endParaRPr lang="en-US" sz="2000"/>
          </a:p>
          <a:p>
            <a:pPr marL="0" indent="0">
              <a:lnSpc>
                <a:spcPct val="100000"/>
              </a:lnSpc>
            </a:pPr>
            <a:r>
              <a:rPr lang="en-US" sz="2000"/>
              <a:t>Il quadro fornisce all'organizzazione un'immagine completa dello stato attuale delle </a:t>
            </a:r>
            <a:r>
              <a:rPr lang="en-US" sz="2000" b="1"/>
              <a:t>competenze e delle esigenze di sviluppo dell</a:t>
            </a:r>
            <a:r>
              <a:rPr lang="en-US" sz="2000"/>
              <a:t>'economia circolare</a:t>
            </a:r>
            <a:r>
              <a:rPr lang="en-US" sz="2000" b="1"/>
              <a:t>.</a:t>
            </a:r>
          </a:p>
          <a:p>
            <a:pPr marL="0" indent="0">
              <a:lnSpc>
                <a:spcPct val="100000"/>
              </a:lnSpc>
            </a:pPr>
            <a:endParaRPr lang="en-US" sz="2000"/>
          </a:p>
          <a:p>
            <a:pPr marL="0" indent="0">
              <a:lnSpc>
                <a:spcPct val="100000"/>
              </a:lnSpc>
            </a:pPr>
            <a:r>
              <a:rPr lang="en-US" sz="2000"/>
              <a:t>Inoltre, il quadro di riferimento può essere </a:t>
            </a:r>
            <a:r>
              <a:rPr lang="en-US" sz="2000" err="1"/>
              <a:t>utilizzato</a:t>
            </a:r>
            <a:r>
              <a:rPr lang="en-US" sz="2000"/>
              <a:t>, ad esempio, nei politecnici, nelle università e in altre istituzioni educative per identificare le competenze del personale e degli studenti.</a:t>
            </a:r>
          </a:p>
        </p:txBody>
      </p:sp>
      <p:grpSp>
        <p:nvGrpSpPr>
          <p:cNvPr id="5" name="Graphic 4">
            <a:extLst>
              <a:ext uri="{FF2B5EF4-FFF2-40B4-BE49-F238E27FC236}">
                <a16:creationId xmlns:a16="http://schemas.microsoft.com/office/drawing/2014/main" id="{AB014042-E5DC-7FF5-7EA7-21270F823FC0}"/>
              </a:ext>
            </a:extLst>
          </p:cNvPr>
          <p:cNvGrpSpPr/>
          <p:nvPr/>
        </p:nvGrpSpPr>
        <p:grpSpPr>
          <a:xfrm rot="19582332">
            <a:off x="10526598" y="661252"/>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85CE1D37-2817-51E0-1C6F-1D08B30B9A24}"/>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E013443-1E3F-084B-B800-9E483623CB2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CB470BA-A35E-25B9-69B3-E8B33B1399F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818F77F0-40A3-EDD3-A0D9-74384258BF72}"/>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53944E47-EEF7-005B-7790-38CF6B4099A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A5CB12F-38AE-BAAE-E24E-752E7DA8736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773865C-8CE2-BB87-FD87-75A863DFCFD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619C8316-61DD-163C-6421-5CEF38DC852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52E19EA-92F9-9083-CE79-7743F2AA7C8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991DDCE1-9975-AF98-0B7A-DA4827092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161650E-A328-BA1A-182F-8AC015FC927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0" name="Kuva 19" descr="Kuva, joka sisältää kohteen ympyrä&#10;&#10;Tekoälyn generoima sisältö voi olla virheellistä.">
            <a:extLst>
              <a:ext uri="{FF2B5EF4-FFF2-40B4-BE49-F238E27FC236}">
                <a16:creationId xmlns:a16="http://schemas.microsoft.com/office/drawing/2014/main" id="{ACEFA080-5167-CD7A-0399-6EAFAE9BC206}"/>
              </a:ext>
            </a:extLst>
          </p:cNvPr>
          <p:cNvPicPr>
            <a:picLocks noChangeAspect="1"/>
          </p:cNvPicPr>
          <p:nvPr/>
        </p:nvPicPr>
        <p:blipFill>
          <a:blip r:embed="rId4"/>
          <a:stretch>
            <a:fillRect/>
          </a:stretch>
        </p:blipFill>
        <p:spPr>
          <a:xfrm>
            <a:off x="709256" y="5197869"/>
            <a:ext cx="8102544" cy="1167995"/>
          </a:xfrm>
          <a:prstGeom prst="rect">
            <a:avLst/>
          </a:prstGeom>
        </p:spPr>
      </p:pic>
    </p:spTree>
    <p:extLst>
      <p:ext uri="{BB962C8B-B14F-4D97-AF65-F5344CB8AC3E}">
        <p14:creationId xmlns:p14="http://schemas.microsoft.com/office/powerpoint/2010/main" val="381609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3EADC8B8-20A9-5039-9B82-D3DA67178C2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27598" y="2104693"/>
            <a:ext cx="10122195" cy="4460625"/>
          </a:xfrm>
          <a:prstGeom prst="rect">
            <a:avLst/>
          </a:prstGeom>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3212996" y="3884552"/>
            <a:ext cx="8143627" cy="65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3212996" y="3912492"/>
            <a:ext cx="8392849" cy="646331"/>
          </a:xfrm>
          <a:prstGeom prst="rect">
            <a:avLst/>
          </a:prstGeom>
          <a:noFill/>
        </p:spPr>
        <p:txBody>
          <a:bodyPr wrap="square" rtlCol="0">
            <a:spAutoFit/>
          </a:bodyPr>
          <a:lstStyle/>
          <a:p>
            <a:r>
              <a:rPr lang="en-IE" sz="3600" b="1" spc="324" dirty="0" err="1">
                <a:solidFill>
                  <a:srgbClr val="60BA47"/>
                </a:solidFill>
                <a:latin typeface="Calibri" panose="020F0502020204030204" pitchFamily="34" charset="0"/>
                <a:cs typeface="Calibri" panose="020F0502020204030204" pitchFamily="34" charset="0"/>
              </a:rPr>
              <a:t>Apprendimento</a:t>
            </a:r>
            <a:r>
              <a:rPr lang="en-IE" sz="3600" b="1" spc="324" dirty="0">
                <a:solidFill>
                  <a:srgbClr val="60BA47"/>
                </a:solidFill>
                <a:latin typeface="Calibri" panose="020F0502020204030204" pitchFamily="34" charset="0"/>
                <a:cs typeface="Calibri" panose="020F0502020204030204" pitchFamily="34" charset="0"/>
              </a:rPr>
              <a:t> </a:t>
            </a:r>
            <a:r>
              <a:rPr lang="en-IE" sz="3600" b="1" spc="324" dirty="0" err="1">
                <a:solidFill>
                  <a:srgbClr val="60BA47"/>
                </a:solidFill>
                <a:latin typeface="Calibri" panose="020F0502020204030204" pitchFamily="34" charset="0"/>
                <a:cs typeface="Calibri" panose="020F0502020204030204" pitchFamily="34" charset="0"/>
              </a:rPr>
              <a:t>intergenerazionale</a:t>
            </a:r>
            <a:endParaRPr lang="en-IE" sz="3600" b="1" spc="324" dirty="0">
              <a:solidFill>
                <a:srgbClr val="60BA47"/>
              </a:solidFill>
              <a:latin typeface="Calibri" panose="020F0502020204030204" pitchFamily="34" charset="0"/>
              <a:cs typeface="Calibri" panose="020F0502020204030204" pitchFamily="34" charset="0"/>
            </a:endParaRPr>
          </a:p>
        </p:txBody>
      </p:sp>
      <p:sp>
        <p:nvSpPr>
          <p:cNvPr id="2" name="Rectangle 13">
            <a:extLst>
              <a:ext uri="{FF2B5EF4-FFF2-40B4-BE49-F238E27FC236}">
                <a16:creationId xmlns:a16="http://schemas.microsoft.com/office/drawing/2014/main" id="{A3A9A3FE-A272-17C6-262C-2BA623104096}"/>
              </a:ext>
            </a:extLst>
          </p:cNvPr>
          <p:cNvSpPr/>
          <p:nvPr/>
        </p:nvSpPr>
        <p:spPr>
          <a:xfrm>
            <a:off x="3212996" y="4523356"/>
            <a:ext cx="8143627"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&amp; </a:t>
            </a:r>
            <a:r>
              <a:rPr lang="en-IE" sz="3600" b="1" spc="324" dirty="0" err="1">
                <a:solidFill>
                  <a:srgbClr val="60BA47"/>
                </a:solidFill>
                <a:latin typeface="Calibri" panose="020F0502020204030204" pitchFamily="34" charset="0"/>
                <a:cs typeface="Calibri" panose="020F0502020204030204" pitchFamily="34" charset="0"/>
              </a:rPr>
              <a:t>Cambiamento</a:t>
            </a:r>
            <a:r>
              <a:rPr lang="en-IE" sz="3600" b="1" spc="324" dirty="0">
                <a:solidFill>
                  <a:srgbClr val="60BA47"/>
                </a:solidFill>
                <a:latin typeface="Calibri" panose="020F0502020204030204" pitchFamily="34" charset="0"/>
                <a:cs typeface="Calibri" panose="020F0502020204030204" pitchFamily="34" charset="0"/>
              </a:rPr>
              <a:t> </a:t>
            </a:r>
            <a:r>
              <a:rPr lang="en-IE" sz="3600" b="1" spc="324" dirty="0" err="1">
                <a:solidFill>
                  <a:srgbClr val="60BA47"/>
                </a:solidFill>
                <a:latin typeface="Calibri" panose="020F0502020204030204" pitchFamily="34" charset="0"/>
                <a:cs typeface="Calibri" panose="020F0502020204030204" pitchFamily="34" charset="0"/>
              </a:rPr>
              <a:t>comportamentale</a:t>
            </a:r>
            <a:endParaRPr lang="en-US" sz="3600" dirty="0">
              <a:latin typeface="Montserrat" panose="00000500000000000000" pitchFamily="50" charset="0"/>
            </a:endParaRPr>
          </a:p>
        </p:txBody>
      </p:sp>
    </p:spTree>
    <p:extLst>
      <p:ext uri="{BB962C8B-B14F-4D97-AF65-F5344CB8AC3E}">
        <p14:creationId xmlns:p14="http://schemas.microsoft.com/office/powerpoint/2010/main" val="216793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33670" y="658185"/>
            <a:ext cx="6676222" cy="5541629"/>
          </a:xfrm>
          <a:prstGeom prst="rect">
            <a:avLst/>
          </a:prstGeom>
        </p:spPr>
        <p:txBody>
          <a:bodyPr/>
          <a:lstStyle/>
          <a:p>
            <a:pPr marL="0" indent="0">
              <a:lnSpc>
                <a:spcPct val="100000"/>
              </a:lnSpc>
            </a:pPr>
            <a:r>
              <a:rPr lang="en-US" sz="2300" kern="100">
                <a:ea typeface="Aptos" panose="020B0004020202020204" pitchFamily="34" charset="0"/>
                <a:cs typeface="Times New Roman" panose="02020603050405020304" pitchFamily="18" charset="0"/>
              </a:rPr>
              <a:t>Il cambiamento </a:t>
            </a:r>
            <a:r>
              <a:rPr lang="en-US" sz="2300" kern="100" err="1">
                <a:ea typeface="Aptos" panose="020B0004020202020204" pitchFamily="34" charset="0"/>
                <a:cs typeface="Times New Roman" panose="02020603050405020304" pitchFamily="18" charset="0"/>
              </a:rPr>
              <a:t>comportamentale </a:t>
            </a:r>
            <a:r>
              <a:rPr lang="en-US" sz="2300" kern="100">
                <a:ea typeface="Aptos" panose="020B0004020202020204" pitchFamily="34" charset="0"/>
                <a:cs typeface="Times New Roman" panose="02020603050405020304" pitchFamily="18" charset="0"/>
              </a:rPr>
              <a:t>richiede una combinazione di </a:t>
            </a:r>
            <a:r>
              <a:rPr lang="en-US" sz="2300" b="1" kern="100">
                <a:ea typeface="Aptos" panose="020B0004020202020204" pitchFamily="34" charset="0"/>
                <a:cs typeface="Times New Roman" panose="02020603050405020304" pitchFamily="18" charset="0"/>
              </a:rPr>
              <a:t>educazione, convenienza, incentivi e coinvolgimento della comunità </a:t>
            </a:r>
            <a:r>
              <a:rPr lang="en-US" sz="2300" kern="100">
                <a:ea typeface="Aptos" panose="020B0004020202020204" pitchFamily="34" charset="0"/>
                <a:cs typeface="Times New Roman" panose="02020603050405020304" pitchFamily="18" charset="0"/>
              </a:rPr>
              <a:t>per modificare gli atteggiamenti e le azioni delle persone. </a:t>
            </a:r>
          </a:p>
          <a:p>
            <a:pPr marL="0" indent="0">
              <a:lnSpc>
                <a:spcPct val="100000"/>
              </a:lnSpc>
            </a:pPr>
            <a:r>
              <a:rPr lang="en-US" sz="2300" kern="100">
                <a:effectLst/>
                <a:ea typeface="Aptos" panose="020B0004020202020204" pitchFamily="34" charset="0"/>
                <a:cs typeface="Times New Roman" panose="02020603050405020304" pitchFamily="18" charset="0"/>
              </a:rPr>
              <a:t>Il cambiamento </a:t>
            </a:r>
            <a:r>
              <a:rPr lang="en-US" sz="2300" kern="100" err="1">
                <a:effectLst/>
                <a:ea typeface="Aptos" panose="020B0004020202020204" pitchFamily="34" charset="0"/>
                <a:cs typeface="Times New Roman" panose="02020603050405020304" pitchFamily="18" charset="0"/>
              </a:rPr>
              <a:t>comportamentale </a:t>
            </a:r>
            <a:r>
              <a:rPr lang="en-US" sz="2300" kern="100">
                <a:effectLst/>
                <a:ea typeface="Aptos" panose="020B0004020202020204" pitchFamily="34" charset="0"/>
                <a:cs typeface="Times New Roman" panose="02020603050405020304" pitchFamily="18" charset="0"/>
              </a:rPr>
              <a:t>consiste nel modificare </a:t>
            </a:r>
            <a:r>
              <a:rPr lang="en-US" sz="2300" b="1" kern="100">
                <a:effectLst/>
                <a:ea typeface="Aptos" panose="020B0004020202020204" pitchFamily="34" charset="0"/>
                <a:cs typeface="Times New Roman" panose="02020603050405020304" pitchFamily="18" charset="0"/>
              </a:rPr>
              <a:t>gli atteggiamenti, le abitudini e le azioni </a:t>
            </a:r>
            <a:r>
              <a:rPr lang="en-US" sz="2300" kern="100">
                <a:effectLst/>
                <a:ea typeface="Aptos" panose="020B0004020202020204" pitchFamily="34" charset="0"/>
                <a:cs typeface="Times New Roman" panose="02020603050405020304" pitchFamily="18" charset="0"/>
              </a:rPr>
              <a:t>di individui, comunità e </a:t>
            </a:r>
            <a:r>
              <a:rPr lang="en-US" sz="2300" kern="100" err="1">
                <a:effectLst/>
                <a:ea typeface="Aptos" panose="020B0004020202020204" pitchFamily="34" charset="0"/>
                <a:cs typeface="Times New Roman" panose="02020603050405020304" pitchFamily="18" charset="0"/>
              </a:rPr>
              <a:t>organizzazioni</a:t>
            </a:r>
            <a:r>
              <a:rPr lang="en-US" sz="2300" kern="100">
                <a:effectLst/>
                <a:ea typeface="Aptos" panose="020B0004020202020204" pitchFamily="34" charset="0"/>
                <a:cs typeface="Times New Roman" panose="02020603050405020304" pitchFamily="18" charset="0"/>
              </a:rPr>
              <a:t>, ad esempio per </a:t>
            </a:r>
            <a:r>
              <a:rPr lang="en-US" sz="2300" b="1" kern="100">
                <a:effectLst/>
                <a:ea typeface="Aptos" panose="020B0004020202020204" pitchFamily="34" charset="0"/>
                <a:cs typeface="Times New Roman" panose="02020603050405020304" pitchFamily="18" charset="0"/>
              </a:rPr>
              <a:t>ridurre la produzione di rifiuti, migliorare il riciclaggio e adottare pratiche più sostenibili</a:t>
            </a:r>
            <a:r>
              <a:rPr lang="en-US" sz="2300" kern="100">
                <a:effectLst/>
                <a:ea typeface="Aptos" panose="020B0004020202020204" pitchFamily="34" charset="0"/>
                <a:cs typeface="Times New Roman" panose="02020603050405020304" pitchFamily="18" charset="0"/>
              </a:rPr>
              <a:t>.</a:t>
            </a:r>
            <a:endParaRPr lang="fi-FI" sz="2300" kern="100">
              <a:effectLst/>
              <a:ea typeface="Aptos" panose="020B0004020202020204" pitchFamily="34" charset="0"/>
              <a:cs typeface="Times New Roman" panose="02020603050405020304" pitchFamily="18" charset="0"/>
            </a:endParaRPr>
          </a:p>
          <a:p>
            <a:pPr marL="0" indent="0">
              <a:lnSpc>
                <a:spcPct val="100000"/>
              </a:lnSpc>
            </a:pPr>
            <a:r>
              <a:rPr lang="en-US" sz="2300" kern="100">
                <a:effectLst/>
                <a:ea typeface="Aptos" panose="020B0004020202020204" pitchFamily="34" charset="0"/>
                <a:cs typeface="Times New Roman" panose="02020603050405020304" pitchFamily="18" charset="0"/>
              </a:rPr>
              <a:t>I metodi di apprendimento nella gestione dei rifiuti dovrebbero essere </a:t>
            </a:r>
            <a:r>
              <a:rPr lang="en-US" sz="2300" b="1" kern="100">
                <a:effectLst/>
                <a:ea typeface="Aptos" panose="020B0004020202020204" pitchFamily="34" charset="0"/>
                <a:cs typeface="Times New Roman" panose="02020603050405020304" pitchFamily="18" charset="0"/>
              </a:rPr>
              <a:t>diversi e interattivi </a:t>
            </a:r>
            <a:r>
              <a:rPr lang="en-US" sz="2300" kern="100">
                <a:effectLst/>
                <a:ea typeface="Aptos" panose="020B0004020202020204" pitchFamily="34" charset="0"/>
                <a:cs typeface="Times New Roman" panose="02020603050405020304" pitchFamily="18" charset="0"/>
              </a:rPr>
              <a:t>per garantire un cambiamento efficace e duraturo.</a:t>
            </a:r>
          </a:p>
          <a:p>
            <a:pPr marL="0" indent="0">
              <a:lnSpc>
                <a:spcPct val="100000"/>
              </a:lnSpc>
            </a:pPr>
            <a:r>
              <a:rPr lang="en-US" sz="2300" kern="100">
                <a:effectLst/>
                <a:ea typeface="Aptos" panose="020B0004020202020204" pitchFamily="34" charset="0"/>
                <a:cs typeface="Times New Roman" panose="02020603050405020304" pitchFamily="18" charset="0"/>
              </a:rPr>
              <a:t>La combinazione di istruzione tradizionale, esperienze pratiche e strumenti digitali innovativi può </a:t>
            </a:r>
            <a:r>
              <a:rPr lang="en-US" sz="2300" b="1" kern="100">
                <a:effectLst/>
                <a:ea typeface="Aptos" panose="020B0004020202020204" pitchFamily="34" charset="0"/>
                <a:cs typeface="Times New Roman" panose="02020603050405020304" pitchFamily="18" charset="0"/>
              </a:rPr>
              <a:t>coinvolgere diversi tipi di pubblico</a:t>
            </a:r>
            <a:r>
              <a:rPr lang="en-US" sz="2300" kern="100">
                <a:effectLst/>
                <a:ea typeface="Aptos" panose="020B0004020202020204" pitchFamily="34" charset="0"/>
                <a:cs typeface="Times New Roman" panose="02020603050405020304" pitchFamily="18" charset="0"/>
              </a:rPr>
              <a:t>, dai bambini delle scuole ai dipendenti al pubblico in generale.</a:t>
            </a:r>
            <a:endParaRPr lang="en-US" sz="230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794997"/>
            <a:ext cx="4204122" cy="2434586"/>
          </a:xfrm>
          <a:prstGeom prst="rect">
            <a:avLst/>
          </a:prstGeom>
          <a:solidFill>
            <a:srgbClr val="60BA47"/>
          </a:solidFill>
        </p:spPr>
        <p:txBody>
          <a:bodyPr anchor="ctr"/>
          <a:lstStyle/>
          <a:p>
            <a:pPr marL="411163"/>
            <a:r>
              <a:rPr lang="en-IE" dirty="0" err="1"/>
              <a:t>Apprendimento</a:t>
            </a:r>
            <a:r>
              <a:rPr lang="en-IE" dirty="0"/>
              <a:t> </a:t>
            </a:r>
            <a:r>
              <a:rPr lang="en-IE" dirty="0" err="1"/>
              <a:t>intergenerazionale</a:t>
            </a:r>
            <a:r>
              <a:rPr lang="en-IE" dirty="0"/>
              <a:t> </a:t>
            </a:r>
          </a:p>
          <a:p>
            <a:pPr marL="411163"/>
            <a:r>
              <a:rPr lang="en-US" dirty="0"/>
              <a:t>&amp; </a:t>
            </a:r>
            <a:r>
              <a:rPr lang="en-US" dirty="0" err="1"/>
              <a:t>Cambiamento</a:t>
            </a:r>
            <a:r>
              <a:rPr lang="en-US" dirty="0"/>
              <a:t> </a:t>
            </a:r>
            <a:r>
              <a:rPr lang="en-US" dirty="0" err="1"/>
              <a:t>comportamentale</a:t>
            </a:r>
            <a:endParaRPr lang="en-US"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183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2211-66F4-B477-B1B9-BD1E633812C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E7713B6-2AF2-6120-FE69-BA4849D5A8DF}"/>
              </a:ext>
            </a:extLst>
          </p:cNvPr>
          <p:cNvSpPr>
            <a:spLocks noGrp="1"/>
          </p:cNvSpPr>
          <p:nvPr>
            <p:ph type="body" sz="quarter" idx="16"/>
          </p:nvPr>
        </p:nvSpPr>
        <p:spPr>
          <a:xfrm>
            <a:off x="8434488" y="4777505"/>
            <a:ext cx="2838248" cy="619134"/>
          </a:xfrm>
          <a:prstGeom prst="rect">
            <a:avLst/>
          </a:prstGeom>
        </p:spPr>
        <p:txBody>
          <a:bodyPr/>
          <a:lstStyle/>
          <a:p>
            <a:r>
              <a:rPr lang="en-US" sz="1400">
                <a:hlinkClick r:id="rId4"/>
              </a:rPr>
              <a:t>L'APPRENDIMENTO INTERGENERAZIONALE NEL 21° SECOLO: IMPORTANZA, RUOLO, CARATTERISTICHE E TIPOLOGIE</a:t>
            </a:r>
            <a:endParaRPr lang="en-IE" sz="1400" b="1"/>
          </a:p>
        </p:txBody>
      </p:sp>
      <p:sp>
        <p:nvSpPr>
          <p:cNvPr id="3" name="Text Placeholder 2">
            <a:extLst>
              <a:ext uri="{FF2B5EF4-FFF2-40B4-BE49-F238E27FC236}">
                <a16:creationId xmlns:a16="http://schemas.microsoft.com/office/drawing/2014/main" id="{87E2C92B-6EA0-1297-14A1-D865E440DA4F}"/>
              </a:ext>
            </a:extLst>
          </p:cNvPr>
          <p:cNvSpPr>
            <a:spLocks noGrp="1"/>
          </p:cNvSpPr>
          <p:nvPr>
            <p:ph type="body" sz="quarter" idx="19"/>
          </p:nvPr>
        </p:nvSpPr>
        <p:spPr>
          <a:xfrm>
            <a:off x="724103" y="1140495"/>
            <a:ext cx="6669357" cy="4920937"/>
          </a:xfrm>
          <a:prstGeom prst="rect">
            <a:avLst/>
          </a:prstGeom>
        </p:spPr>
        <p:txBody>
          <a:bodyPr/>
          <a:lstStyle/>
          <a:p>
            <a:pPr marL="0" indent="0">
              <a:lnSpc>
                <a:spcPct val="100000"/>
              </a:lnSpc>
            </a:pPr>
            <a:r>
              <a:rPr lang="en-US" sz="2000" dirty="0" err="1">
                <a:solidFill>
                  <a:srgbClr val="0B3A5B"/>
                </a:solidFill>
              </a:rPr>
              <a:t>L'apprendimento</a:t>
            </a:r>
            <a:r>
              <a:rPr lang="en-US" sz="2000" dirty="0">
                <a:solidFill>
                  <a:srgbClr val="0B3A5B"/>
                </a:solidFill>
              </a:rPr>
              <a:t> </a:t>
            </a:r>
            <a:r>
              <a:rPr lang="en-US" sz="2000" dirty="0" err="1">
                <a:solidFill>
                  <a:srgbClr val="0B3A5B"/>
                </a:solidFill>
              </a:rPr>
              <a:t>intergenerazionale</a:t>
            </a:r>
            <a:r>
              <a:rPr lang="en-US" sz="2000" dirty="0">
                <a:solidFill>
                  <a:srgbClr val="0B3A5B"/>
                </a:solidFill>
              </a:rPr>
              <a:t> (IL) è </a:t>
            </a:r>
            <a:r>
              <a:rPr lang="en-US" sz="2000" dirty="0" err="1">
                <a:solidFill>
                  <a:srgbClr val="0B3A5B"/>
                </a:solidFill>
              </a:rPr>
              <a:t>definito</a:t>
            </a:r>
            <a:r>
              <a:rPr lang="en-US" sz="2000" dirty="0">
                <a:solidFill>
                  <a:srgbClr val="0B3A5B"/>
                </a:solidFill>
              </a:rPr>
              <a:t> </a:t>
            </a:r>
            <a:r>
              <a:rPr lang="en-US" sz="2000" dirty="0" err="1">
                <a:solidFill>
                  <a:srgbClr val="0B3A5B"/>
                </a:solidFill>
              </a:rPr>
              <a:t>dalla</a:t>
            </a:r>
            <a:r>
              <a:rPr lang="en-US" sz="2000" dirty="0">
                <a:solidFill>
                  <a:srgbClr val="0B3A5B"/>
                </a:solidFill>
              </a:rPr>
              <a:t> </a:t>
            </a:r>
            <a:r>
              <a:rPr lang="en-US" sz="2000" b="0" i="0" dirty="0">
                <a:solidFill>
                  <a:srgbClr val="1F1F1F"/>
                </a:solidFill>
                <a:effectLst/>
                <a:hlinkClick r:id="rId5"/>
              </a:rPr>
              <a:t>Carta Europea </a:t>
            </a:r>
            <a:r>
              <a:rPr lang="en-US" sz="2000" b="0" i="0" dirty="0" err="1">
                <a:solidFill>
                  <a:srgbClr val="1F1F1F"/>
                </a:solidFill>
                <a:effectLst/>
                <a:hlinkClick r:id="rId5"/>
              </a:rPr>
              <a:t>dell'Apprendimento</a:t>
            </a:r>
            <a:r>
              <a:rPr lang="en-US" sz="2000" b="0" i="0" dirty="0">
                <a:solidFill>
                  <a:srgbClr val="1F1F1F"/>
                </a:solidFill>
                <a:effectLst/>
                <a:hlinkClick r:id="rId5"/>
              </a:rPr>
              <a:t> </a:t>
            </a:r>
            <a:r>
              <a:rPr lang="en-US" sz="2000" b="0" i="0" dirty="0" err="1">
                <a:solidFill>
                  <a:srgbClr val="1F1F1F"/>
                </a:solidFill>
                <a:effectLst/>
                <a:hlinkClick r:id="rId5"/>
              </a:rPr>
              <a:t>Intergenerazionale</a:t>
            </a:r>
            <a:r>
              <a:rPr lang="en-US" sz="2000" b="0" i="0" dirty="0">
                <a:solidFill>
                  <a:srgbClr val="1F1F1F"/>
                </a:solidFill>
                <a:effectLst/>
                <a:hlinkClick r:id="rId5"/>
              </a:rPr>
              <a:t> (EMIL) </a:t>
            </a:r>
            <a:r>
              <a:rPr lang="en-US" sz="2000" dirty="0">
                <a:solidFill>
                  <a:srgbClr val="0B3A5B"/>
                </a:solidFill>
              </a:rPr>
              <a:t>come</a:t>
            </a:r>
            <a:r>
              <a:rPr lang="en-US" sz="2000" b="0" i="0" dirty="0">
                <a:solidFill>
                  <a:srgbClr val="1F1F1F"/>
                </a:solidFill>
                <a:effectLst/>
              </a:rPr>
              <a:t>: </a:t>
            </a:r>
          </a:p>
          <a:p>
            <a:pPr marL="0" indent="0">
              <a:lnSpc>
                <a:spcPct val="100000"/>
              </a:lnSpc>
            </a:pPr>
            <a:endParaRPr lang="en-US" sz="2000" dirty="0">
              <a:solidFill>
                <a:srgbClr val="1F1F1F"/>
              </a:solidFill>
            </a:endParaRPr>
          </a:p>
          <a:p>
            <a:pPr marL="0" indent="0">
              <a:lnSpc>
                <a:spcPct val="100000"/>
              </a:lnSpc>
            </a:pPr>
            <a:r>
              <a:rPr lang="en-US" sz="2000" b="1" i="1" dirty="0">
                <a:solidFill>
                  <a:srgbClr val="0B3A5B"/>
                </a:solidFill>
                <a:effectLst/>
              </a:rPr>
              <a:t>"Il modo in cui </a:t>
            </a:r>
            <a:r>
              <a:rPr lang="en-US" sz="2000" b="1" i="1" dirty="0" err="1">
                <a:solidFill>
                  <a:srgbClr val="0B3A5B"/>
                </a:solidFill>
                <a:effectLst/>
              </a:rPr>
              <a:t>persone</a:t>
            </a:r>
            <a:r>
              <a:rPr lang="en-US" sz="2000" b="1" i="1" dirty="0">
                <a:solidFill>
                  <a:srgbClr val="0B3A5B"/>
                </a:solidFill>
                <a:effectLst/>
              </a:rPr>
              <a:t> di tutte le </a:t>
            </a:r>
            <a:r>
              <a:rPr lang="en-US" sz="2000" b="1" i="1" dirty="0" err="1">
                <a:solidFill>
                  <a:srgbClr val="0B3A5B"/>
                </a:solidFill>
                <a:effectLst/>
              </a:rPr>
              <a:t>età</a:t>
            </a:r>
            <a:r>
              <a:rPr lang="en-US" sz="2000" b="1" i="1" dirty="0">
                <a:solidFill>
                  <a:srgbClr val="0B3A5B"/>
                </a:solidFill>
                <a:effectLst/>
              </a:rPr>
              <a:t> </a:t>
            </a:r>
            <a:r>
              <a:rPr lang="en-US" sz="2000" b="1" i="1" dirty="0" err="1">
                <a:solidFill>
                  <a:srgbClr val="0B3A5B"/>
                </a:solidFill>
                <a:effectLst/>
              </a:rPr>
              <a:t>possono</a:t>
            </a:r>
            <a:r>
              <a:rPr lang="en-US" sz="2000" b="1" i="1" dirty="0">
                <a:solidFill>
                  <a:srgbClr val="0B3A5B"/>
                </a:solidFill>
                <a:effectLst/>
              </a:rPr>
              <a:t> </a:t>
            </a:r>
            <a:r>
              <a:rPr lang="en-US" sz="2000" b="1" i="1" dirty="0" err="1">
                <a:solidFill>
                  <a:srgbClr val="0B3A5B"/>
                </a:solidFill>
                <a:effectLst/>
              </a:rPr>
              <a:t>imparare</a:t>
            </a:r>
            <a:r>
              <a:rPr lang="en-US" sz="2000" b="1" i="1" dirty="0">
                <a:solidFill>
                  <a:srgbClr val="0B3A5B"/>
                </a:solidFill>
                <a:effectLst/>
              </a:rPr>
              <a:t> </a:t>
            </a:r>
            <a:r>
              <a:rPr lang="en-US" sz="2000" b="1" i="1" dirty="0" err="1">
                <a:solidFill>
                  <a:srgbClr val="0B3A5B"/>
                </a:solidFill>
                <a:effectLst/>
              </a:rPr>
              <a:t>insieme</a:t>
            </a:r>
            <a:r>
              <a:rPr lang="en-US" sz="2000" b="1" i="1" dirty="0">
                <a:solidFill>
                  <a:srgbClr val="0B3A5B"/>
                </a:solidFill>
                <a:effectLst/>
              </a:rPr>
              <a:t> e </a:t>
            </a:r>
            <a:r>
              <a:rPr lang="en-US" sz="2000" b="1" i="1" dirty="0" err="1">
                <a:solidFill>
                  <a:srgbClr val="0B3A5B"/>
                </a:solidFill>
                <a:effectLst/>
              </a:rPr>
              <a:t>gli</a:t>
            </a:r>
            <a:r>
              <a:rPr lang="en-US" sz="2000" b="1" i="1" dirty="0">
                <a:solidFill>
                  <a:srgbClr val="0B3A5B"/>
                </a:solidFill>
                <a:effectLst/>
              </a:rPr>
              <a:t> </a:t>
            </a:r>
            <a:r>
              <a:rPr lang="en-US" sz="2000" b="1" i="1" dirty="0" err="1">
                <a:solidFill>
                  <a:srgbClr val="0B3A5B"/>
                </a:solidFill>
                <a:effectLst/>
              </a:rPr>
              <a:t>uni</a:t>
            </a:r>
            <a:r>
              <a:rPr lang="en-US" sz="2000" b="1" i="1" dirty="0">
                <a:solidFill>
                  <a:srgbClr val="0B3A5B"/>
                </a:solidFill>
                <a:effectLst/>
              </a:rPr>
              <a:t> </a:t>
            </a:r>
            <a:r>
              <a:rPr lang="en-US" sz="2000" b="1" i="1" dirty="0" err="1">
                <a:solidFill>
                  <a:srgbClr val="0B3A5B"/>
                </a:solidFill>
                <a:effectLst/>
              </a:rPr>
              <a:t>dagli</a:t>
            </a:r>
            <a:r>
              <a:rPr lang="en-US" sz="2000" b="1" i="1" dirty="0">
                <a:solidFill>
                  <a:srgbClr val="0B3A5B"/>
                </a:solidFill>
                <a:effectLst/>
              </a:rPr>
              <a:t> </a:t>
            </a:r>
            <a:r>
              <a:rPr lang="en-US" sz="2000" b="1" i="1" dirty="0" err="1">
                <a:solidFill>
                  <a:srgbClr val="0B3A5B"/>
                </a:solidFill>
                <a:effectLst/>
              </a:rPr>
              <a:t>altri</a:t>
            </a:r>
            <a:r>
              <a:rPr lang="en-US" sz="2000" b="1" i="1" dirty="0">
                <a:solidFill>
                  <a:srgbClr val="0B3A5B"/>
                </a:solidFill>
                <a:effectLst/>
              </a:rPr>
              <a:t>. IL è </a:t>
            </a:r>
            <a:r>
              <a:rPr lang="en-US" sz="2000" b="1" i="1" dirty="0" err="1">
                <a:solidFill>
                  <a:srgbClr val="0B3A5B"/>
                </a:solidFill>
                <a:effectLst/>
              </a:rPr>
              <a:t>una</a:t>
            </a:r>
            <a:r>
              <a:rPr lang="en-US" sz="2000" b="1" i="1" dirty="0">
                <a:solidFill>
                  <a:srgbClr val="0B3A5B"/>
                </a:solidFill>
                <a:effectLst/>
              </a:rPr>
              <a:t> </a:t>
            </a:r>
            <a:r>
              <a:rPr lang="en-US" sz="2000" b="1" i="1" dirty="0" err="1">
                <a:solidFill>
                  <a:srgbClr val="0B3A5B"/>
                </a:solidFill>
                <a:effectLst/>
              </a:rPr>
              <a:t>parte</a:t>
            </a:r>
            <a:r>
              <a:rPr lang="en-US" sz="2000" b="1" i="1" dirty="0">
                <a:solidFill>
                  <a:srgbClr val="0B3A5B"/>
                </a:solidFill>
                <a:effectLst/>
              </a:rPr>
              <a:t> </a:t>
            </a:r>
            <a:r>
              <a:rPr lang="en-US" sz="2000" b="1" i="1" dirty="0" err="1">
                <a:solidFill>
                  <a:srgbClr val="0B3A5B"/>
                </a:solidFill>
                <a:effectLst/>
              </a:rPr>
              <a:t>importante</a:t>
            </a:r>
            <a:r>
              <a:rPr lang="en-US" sz="2000" b="1" i="1" dirty="0">
                <a:solidFill>
                  <a:srgbClr val="0B3A5B"/>
                </a:solidFill>
                <a:effectLst/>
              </a:rPr>
              <a:t> </a:t>
            </a:r>
            <a:r>
              <a:rPr lang="en-US" sz="2000" b="1" i="1" dirty="0" err="1">
                <a:solidFill>
                  <a:srgbClr val="0B3A5B"/>
                </a:solidFill>
                <a:effectLst/>
              </a:rPr>
              <a:t>dell'apprendimento</a:t>
            </a:r>
            <a:r>
              <a:rPr lang="en-US" sz="2000" b="1" i="1" dirty="0">
                <a:solidFill>
                  <a:srgbClr val="0B3A5B"/>
                </a:solidFill>
                <a:effectLst/>
              </a:rPr>
              <a:t> </a:t>
            </a:r>
            <a:r>
              <a:rPr lang="en-US" sz="2000" b="1" i="1" dirty="0" err="1">
                <a:solidFill>
                  <a:srgbClr val="0B3A5B"/>
                </a:solidFill>
                <a:effectLst/>
              </a:rPr>
              <a:t>permanente</a:t>
            </a:r>
            <a:r>
              <a:rPr lang="en-US" sz="2000" b="1" i="1" dirty="0">
                <a:solidFill>
                  <a:srgbClr val="0B3A5B"/>
                </a:solidFill>
                <a:effectLst/>
              </a:rPr>
              <a:t>, in cui le </a:t>
            </a:r>
            <a:r>
              <a:rPr lang="en-US" sz="2000" b="1" i="1" dirty="0" err="1">
                <a:solidFill>
                  <a:srgbClr val="0B3A5B"/>
                </a:solidFill>
                <a:effectLst/>
              </a:rPr>
              <a:t>generazioni</a:t>
            </a:r>
            <a:r>
              <a:rPr lang="en-US" sz="2000" b="1" i="1" dirty="0">
                <a:solidFill>
                  <a:srgbClr val="0B3A5B"/>
                </a:solidFill>
                <a:effectLst/>
              </a:rPr>
              <a:t> </a:t>
            </a:r>
            <a:r>
              <a:rPr lang="en-US" sz="2000" b="1" i="1" dirty="0" err="1">
                <a:solidFill>
                  <a:srgbClr val="0B3A5B"/>
                </a:solidFill>
                <a:effectLst/>
              </a:rPr>
              <a:t>lavorano</a:t>
            </a:r>
            <a:r>
              <a:rPr lang="en-US" sz="2000" b="1" i="1" dirty="0">
                <a:solidFill>
                  <a:srgbClr val="0B3A5B"/>
                </a:solidFill>
                <a:effectLst/>
              </a:rPr>
              <a:t> </a:t>
            </a:r>
            <a:r>
              <a:rPr lang="en-US" sz="2000" b="1" i="1" dirty="0" err="1">
                <a:solidFill>
                  <a:srgbClr val="0B3A5B"/>
                </a:solidFill>
                <a:effectLst/>
              </a:rPr>
              <a:t>insieme</a:t>
            </a:r>
            <a:r>
              <a:rPr lang="en-US" sz="2000" b="1" i="1" dirty="0">
                <a:solidFill>
                  <a:srgbClr val="0B3A5B"/>
                </a:solidFill>
                <a:effectLst/>
              </a:rPr>
              <a:t> per </a:t>
            </a:r>
            <a:r>
              <a:rPr lang="en-US" sz="2000" b="1" i="1" dirty="0" err="1">
                <a:solidFill>
                  <a:srgbClr val="0B3A5B"/>
                </a:solidFill>
                <a:effectLst/>
              </a:rPr>
              <a:t>acquisire</a:t>
            </a:r>
            <a:r>
              <a:rPr lang="en-US" sz="2000" b="1" i="1" dirty="0">
                <a:solidFill>
                  <a:srgbClr val="0B3A5B"/>
                </a:solidFill>
                <a:effectLst/>
              </a:rPr>
              <a:t> </a:t>
            </a:r>
            <a:r>
              <a:rPr lang="en-US" sz="2000" b="1" i="1" dirty="0" err="1">
                <a:solidFill>
                  <a:srgbClr val="0B3A5B"/>
                </a:solidFill>
                <a:effectLst/>
              </a:rPr>
              <a:t>competenze</a:t>
            </a:r>
            <a:r>
              <a:rPr lang="en-US" sz="2000" b="1" i="1" dirty="0">
                <a:solidFill>
                  <a:srgbClr val="0B3A5B"/>
                </a:solidFill>
                <a:effectLst/>
              </a:rPr>
              <a:t>, </a:t>
            </a:r>
            <a:r>
              <a:rPr lang="en-US" sz="2000" b="1" i="1" dirty="0" err="1">
                <a:solidFill>
                  <a:srgbClr val="0B3A5B"/>
                </a:solidFill>
                <a:effectLst/>
              </a:rPr>
              <a:t>valori</a:t>
            </a:r>
            <a:r>
              <a:rPr lang="en-US" sz="2000" b="1" i="1" dirty="0">
                <a:solidFill>
                  <a:srgbClr val="0B3A5B"/>
                </a:solidFill>
                <a:effectLst/>
              </a:rPr>
              <a:t> e </a:t>
            </a:r>
            <a:r>
              <a:rPr lang="en-US" sz="2000" b="1" i="1" dirty="0" err="1">
                <a:solidFill>
                  <a:srgbClr val="0B3A5B"/>
                </a:solidFill>
                <a:effectLst/>
              </a:rPr>
              <a:t>conoscenze</a:t>
            </a:r>
            <a:r>
              <a:rPr lang="en-US" sz="2000" b="1" i="1" dirty="0">
                <a:solidFill>
                  <a:srgbClr val="0B3A5B"/>
                </a:solidFill>
                <a:effectLst/>
              </a:rPr>
              <a:t>".</a:t>
            </a:r>
          </a:p>
          <a:p>
            <a:pPr marL="0" indent="0">
              <a:lnSpc>
                <a:spcPct val="100000"/>
              </a:lnSpc>
            </a:pPr>
            <a:endParaRPr lang="en-US" sz="1200" i="1" kern="100" dirty="0">
              <a:solidFill>
                <a:srgbClr val="1F1F1F"/>
              </a:solidFill>
              <a:ea typeface="Aptos" panose="020B0004020202020204" pitchFamily="34" charset="0"/>
              <a:cs typeface="Times New Roman" panose="02020603050405020304" pitchFamily="18" charset="0"/>
            </a:endParaRPr>
          </a:p>
          <a:p>
            <a:pPr marL="0" indent="0">
              <a:lnSpc>
                <a:spcPct val="100000"/>
              </a:lnSpc>
            </a:pPr>
            <a:r>
              <a:rPr lang="en-US" sz="2000" dirty="0">
                <a:solidFill>
                  <a:srgbClr val="0B3A5B"/>
                </a:solidFill>
              </a:rPr>
              <a:t>Ad </a:t>
            </a:r>
            <a:r>
              <a:rPr lang="en-US" sz="2000" dirty="0" err="1">
                <a:solidFill>
                  <a:srgbClr val="0B3A5B"/>
                </a:solidFill>
              </a:rPr>
              <a:t>esempio</a:t>
            </a:r>
            <a:r>
              <a:rPr lang="en-US" sz="2000" dirty="0">
                <a:solidFill>
                  <a:srgbClr val="0B3A5B"/>
                </a:solidFill>
              </a:rPr>
              <a:t>, </a:t>
            </a:r>
            <a:r>
              <a:rPr lang="en-US" sz="2000" dirty="0" err="1">
                <a:solidFill>
                  <a:srgbClr val="0B3A5B"/>
                </a:solidFill>
              </a:rPr>
              <a:t>quando</a:t>
            </a:r>
            <a:r>
              <a:rPr lang="en-US" sz="2000" dirty="0">
                <a:solidFill>
                  <a:srgbClr val="0B3A5B"/>
                </a:solidFill>
              </a:rPr>
              <a:t> </a:t>
            </a:r>
            <a:r>
              <a:rPr lang="en-US" sz="2000" dirty="0" err="1">
                <a:solidFill>
                  <a:srgbClr val="0B3A5B"/>
                </a:solidFill>
              </a:rPr>
              <a:t>genitori</a:t>
            </a:r>
            <a:r>
              <a:rPr lang="en-US" sz="2000" dirty="0">
                <a:solidFill>
                  <a:srgbClr val="0B3A5B"/>
                </a:solidFill>
              </a:rPr>
              <a:t>, </a:t>
            </a:r>
            <a:r>
              <a:rPr lang="en-US" sz="2000" dirty="0" err="1">
                <a:solidFill>
                  <a:srgbClr val="0B3A5B"/>
                </a:solidFill>
              </a:rPr>
              <a:t>nonni</a:t>
            </a:r>
            <a:r>
              <a:rPr lang="en-US" sz="2000" dirty="0">
                <a:solidFill>
                  <a:srgbClr val="0B3A5B"/>
                </a:solidFill>
              </a:rPr>
              <a:t> e bambini </a:t>
            </a:r>
            <a:r>
              <a:rPr lang="en-US" sz="2000" dirty="0" err="1">
                <a:solidFill>
                  <a:srgbClr val="0B3A5B"/>
                </a:solidFill>
              </a:rPr>
              <a:t>vanno</a:t>
            </a:r>
            <a:r>
              <a:rPr lang="en-US" sz="2000" dirty="0">
                <a:solidFill>
                  <a:srgbClr val="0B3A5B"/>
                </a:solidFill>
              </a:rPr>
              <a:t> </a:t>
            </a:r>
            <a:r>
              <a:rPr lang="en-US" sz="2000" dirty="0" err="1">
                <a:solidFill>
                  <a:srgbClr val="0B3A5B"/>
                </a:solidFill>
              </a:rPr>
              <a:t>insieme</a:t>
            </a:r>
            <a:r>
              <a:rPr lang="en-US" sz="2000" dirty="0">
                <a:solidFill>
                  <a:srgbClr val="0B3A5B"/>
                </a:solidFill>
              </a:rPr>
              <a:t> a fare un picnic in un </a:t>
            </a:r>
            <a:r>
              <a:rPr lang="en-US" sz="2000" dirty="0" err="1">
                <a:solidFill>
                  <a:srgbClr val="0B3A5B"/>
                </a:solidFill>
              </a:rPr>
              <a:t>bosco</a:t>
            </a:r>
            <a:r>
              <a:rPr lang="en-US" sz="2000" dirty="0">
                <a:solidFill>
                  <a:srgbClr val="0B3A5B"/>
                </a:solidFill>
              </a:rPr>
              <a:t> e </a:t>
            </a:r>
            <a:r>
              <a:rPr lang="en-US" sz="2000" dirty="0" err="1">
                <a:solidFill>
                  <a:srgbClr val="0B3A5B"/>
                </a:solidFill>
              </a:rPr>
              <a:t>contemporaneamente</a:t>
            </a:r>
            <a:r>
              <a:rPr lang="en-US" sz="2000" dirty="0">
                <a:solidFill>
                  <a:srgbClr val="0B3A5B"/>
                </a:solidFill>
              </a:rPr>
              <a:t> </a:t>
            </a:r>
            <a:r>
              <a:rPr lang="en-US" sz="2000" dirty="0" err="1">
                <a:solidFill>
                  <a:srgbClr val="0B3A5B"/>
                </a:solidFill>
              </a:rPr>
              <a:t>insegnano</a:t>
            </a:r>
            <a:r>
              <a:rPr lang="en-US" sz="2000" dirty="0">
                <a:solidFill>
                  <a:srgbClr val="0B3A5B"/>
                </a:solidFill>
              </a:rPr>
              <a:t> a </a:t>
            </a:r>
            <a:r>
              <a:rPr lang="en-US" sz="2000" dirty="0" err="1">
                <a:solidFill>
                  <a:srgbClr val="0B3A5B"/>
                </a:solidFill>
              </a:rPr>
              <a:t>osservare</a:t>
            </a:r>
            <a:r>
              <a:rPr lang="en-US" sz="2000" dirty="0">
                <a:solidFill>
                  <a:srgbClr val="0B3A5B"/>
                </a:solidFill>
              </a:rPr>
              <a:t> la natura, a </a:t>
            </a:r>
            <a:r>
              <a:rPr lang="en-US" sz="2000" dirty="0" err="1">
                <a:solidFill>
                  <a:srgbClr val="0B3A5B"/>
                </a:solidFill>
              </a:rPr>
              <a:t>raccogliere</a:t>
            </a:r>
            <a:r>
              <a:rPr lang="en-US" sz="2000" dirty="0">
                <a:solidFill>
                  <a:srgbClr val="0B3A5B"/>
                </a:solidFill>
              </a:rPr>
              <a:t> </a:t>
            </a:r>
            <a:r>
              <a:rPr lang="en-US" sz="2000" dirty="0" err="1">
                <a:solidFill>
                  <a:srgbClr val="0B3A5B"/>
                </a:solidFill>
              </a:rPr>
              <a:t>cibo</a:t>
            </a:r>
            <a:r>
              <a:rPr lang="en-US" sz="2000" dirty="0">
                <a:solidFill>
                  <a:srgbClr val="0B3A5B"/>
                </a:solidFill>
              </a:rPr>
              <a:t> </a:t>
            </a:r>
            <a:r>
              <a:rPr lang="en-US" sz="2000" dirty="0" err="1">
                <a:solidFill>
                  <a:srgbClr val="0B3A5B"/>
                </a:solidFill>
              </a:rPr>
              <a:t>commestibile</a:t>
            </a:r>
            <a:r>
              <a:rPr lang="en-US" sz="2000" dirty="0">
                <a:solidFill>
                  <a:srgbClr val="0B3A5B"/>
                </a:solidFill>
              </a:rPr>
              <a:t> </a:t>
            </a:r>
            <a:r>
              <a:rPr lang="en-US" sz="2000" dirty="0" err="1">
                <a:solidFill>
                  <a:srgbClr val="0B3A5B"/>
                </a:solidFill>
              </a:rPr>
              <a:t>dall'ambiente</a:t>
            </a:r>
            <a:r>
              <a:rPr lang="en-US" sz="2000" dirty="0">
                <a:solidFill>
                  <a:srgbClr val="0B3A5B"/>
                </a:solidFill>
              </a:rPr>
              <a:t> </a:t>
            </a:r>
            <a:r>
              <a:rPr lang="en-US" sz="2000" dirty="0" err="1">
                <a:solidFill>
                  <a:srgbClr val="0B3A5B"/>
                </a:solidFill>
              </a:rPr>
              <a:t>circostante</a:t>
            </a:r>
            <a:r>
              <a:rPr lang="en-US" sz="2000" dirty="0">
                <a:solidFill>
                  <a:srgbClr val="0B3A5B"/>
                </a:solidFill>
              </a:rPr>
              <a:t>, a </a:t>
            </a:r>
            <a:r>
              <a:rPr lang="en-US" sz="2000" dirty="0" err="1">
                <a:solidFill>
                  <a:srgbClr val="0B3A5B"/>
                </a:solidFill>
              </a:rPr>
              <a:t>cucinare</a:t>
            </a:r>
            <a:r>
              <a:rPr lang="en-US" sz="2000" dirty="0">
                <a:solidFill>
                  <a:srgbClr val="0B3A5B"/>
                </a:solidFill>
              </a:rPr>
              <a:t> il </a:t>
            </a:r>
            <a:r>
              <a:rPr lang="en-US" sz="2000" dirty="0" err="1">
                <a:solidFill>
                  <a:srgbClr val="0B3A5B"/>
                </a:solidFill>
              </a:rPr>
              <a:t>cibo</a:t>
            </a:r>
            <a:r>
              <a:rPr lang="en-US" sz="2000" dirty="0">
                <a:solidFill>
                  <a:srgbClr val="0B3A5B"/>
                </a:solidFill>
              </a:rPr>
              <a:t> in un </a:t>
            </a:r>
            <a:r>
              <a:rPr lang="en-US" sz="2000" dirty="0" err="1">
                <a:solidFill>
                  <a:srgbClr val="0B3A5B"/>
                </a:solidFill>
              </a:rPr>
              <a:t>camino</a:t>
            </a:r>
            <a:r>
              <a:rPr lang="en-US" sz="2000" dirty="0">
                <a:solidFill>
                  <a:srgbClr val="0B3A5B"/>
                </a:solidFill>
              </a:rPr>
              <a:t> e a </a:t>
            </a:r>
            <a:r>
              <a:rPr lang="en-US" sz="2000" dirty="0" err="1">
                <a:solidFill>
                  <a:srgbClr val="0B3A5B"/>
                </a:solidFill>
              </a:rPr>
              <a:t>spiegare</a:t>
            </a:r>
            <a:r>
              <a:rPr lang="en-US" sz="2000" dirty="0">
                <a:solidFill>
                  <a:srgbClr val="0B3A5B"/>
                </a:solidFill>
              </a:rPr>
              <a:t> </a:t>
            </a:r>
            <a:r>
              <a:rPr lang="en-US" sz="2000" dirty="0" err="1">
                <a:solidFill>
                  <a:srgbClr val="0B3A5B"/>
                </a:solidFill>
              </a:rPr>
              <a:t>i</a:t>
            </a:r>
            <a:r>
              <a:rPr lang="en-US" sz="2000" dirty="0">
                <a:solidFill>
                  <a:srgbClr val="0B3A5B"/>
                </a:solidFill>
              </a:rPr>
              <a:t> </a:t>
            </a:r>
            <a:r>
              <a:rPr lang="en-US" sz="2000" dirty="0" err="1">
                <a:solidFill>
                  <a:srgbClr val="0B3A5B"/>
                </a:solidFill>
              </a:rPr>
              <a:t>cibi</a:t>
            </a:r>
            <a:r>
              <a:rPr lang="en-US" sz="2000" dirty="0">
                <a:solidFill>
                  <a:srgbClr val="0B3A5B"/>
                </a:solidFill>
              </a:rPr>
              <a:t> </a:t>
            </a:r>
            <a:r>
              <a:rPr lang="en-US" sz="2000" dirty="0" err="1">
                <a:solidFill>
                  <a:srgbClr val="0B3A5B"/>
                </a:solidFill>
              </a:rPr>
              <a:t>tradizionali</a:t>
            </a:r>
            <a:r>
              <a:rPr lang="en-US" sz="2000" dirty="0">
                <a:solidFill>
                  <a:srgbClr val="0B3A5B"/>
                </a:solidFill>
              </a:rPr>
              <a:t> e come </a:t>
            </a:r>
            <a:r>
              <a:rPr lang="en-US" sz="2000" dirty="0" err="1">
                <a:solidFill>
                  <a:srgbClr val="0B3A5B"/>
                </a:solidFill>
              </a:rPr>
              <a:t>evitare</a:t>
            </a:r>
            <a:r>
              <a:rPr lang="en-US" sz="2000" dirty="0">
                <a:solidFill>
                  <a:srgbClr val="0B3A5B"/>
                </a:solidFill>
              </a:rPr>
              <a:t> di </a:t>
            </a:r>
            <a:r>
              <a:rPr lang="en-US" sz="2000" dirty="0" err="1">
                <a:solidFill>
                  <a:srgbClr val="0B3A5B"/>
                </a:solidFill>
              </a:rPr>
              <a:t>produrre</a:t>
            </a:r>
            <a:r>
              <a:rPr lang="en-US" sz="2000" dirty="0">
                <a:solidFill>
                  <a:srgbClr val="0B3A5B"/>
                </a:solidFill>
              </a:rPr>
              <a:t> </a:t>
            </a:r>
            <a:r>
              <a:rPr lang="en-US" sz="2000" dirty="0" err="1">
                <a:solidFill>
                  <a:srgbClr val="0B3A5B"/>
                </a:solidFill>
              </a:rPr>
              <a:t>rifiuti</a:t>
            </a:r>
            <a:r>
              <a:rPr lang="en-US" sz="2000" dirty="0">
                <a:solidFill>
                  <a:srgbClr val="0B3A5B"/>
                </a:solidFill>
              </a:rPr>
              <a:t> </a:t>
            </a:r>
            <a:r>
              <a:rPr lang="en-US" sz="2000" dirty="0" err="1">
                <a:solidFill>
                  <a:srgbClr val="0B3A5B"/>
                </a:solidFill>
              </a:rPr>
              <a:t>alimentari</a:t>
            </a:r>
            <a:r>
              <a:rPr lang="en-US" sz="2000" dirty="0">
                <a:solidFill>
                  <a:srgbClr val="0B3A5B"/>
                </a:solidFill>
              </a:rPr>
              <a:t>. In </a:t>
            </a:r>
            <a:r>
              <a:rPr lang="en-US" sz="2000" dirty="0" err="1">
                <a:solidFill>
                  <a:srgbClr val="0B3A5B"/>
                </a:solidFill>
              </a:rPr>
              <a:t>questo</a:t>
            </a:r>
            <a:r>
              <a:rPr lang="en-US" sz="2000" dirty="0">
                <a:solidFill>
                  <a:srgbClr val="0B3A5B"/>
                </a:solidFill>
              </a:rPr>
              <a:t> modo </a:t>
            </a:r>
            <a:r>
              <a:rPr lang="en-US" sz="2000" dirty="0" err="1">
                <a:solidFill>
                  <a:srgbClr val="0B3A5B"/>
                </a:solidFill>
              </a:rPr>
              <a:t>i</a:t>
            </a:r>
            <a:r>
              <a:rPr lang="en-US" sz="2000" dirty="0">
                <a:solidFill>
                  <a:srgbClr val="0B3A5B"/>
                </a:solidFill>
              </a:rPr>
              <a:t> bambini </a:t>
            </a:r>
            <a:r>
              <a:rPr lang="en-US" sz="2000" dirty="0" err="1">
                <a:solidFill>
                  <a:srgbClr val="0B3A5B"/>
                </a:solidFill>
              </a:rPr>
              <a:t>incontrano</a:t>
            </a:r>
            <a:r>
              <a:rPr lang="en-US" sz="2000" dirty="0">
                <a:solidFill>
                  <a:srgbClr val="0B3A5B"/>
                </a:solidFill>
              </a:rPr>
              <a:t> </a:t>
            </a:r>
            <a:r>
              <a:rPr lang="en-US" sz="2000" dirty="0" err="1">
                <a:solidFill>
                  <a:srgbClr val="0B3A5B"/>
                </a:solidFill>
              </a:rPr>
              <a:t>nuovi</a:t>
            </a:r>
            <a:r>
              <a:rPr lang="en-US" sz="2000" dirty="0">
                <a:solidFill>
                  <a:srgbClr val="0B3A5B"/>
                </a:solidFill>
              </a:rPr>
              <a:t> </a:t>
            </a:r>
            <a:r>
              <a:rPr lang="en-US" sz="2000" dirty="0" err="1">
                <a:solidFill>
                  <a:srgbClr val="0B3A5B"/>
                </a:solidFill>
              </a:rPr>
              <a:t>concetti</a:t>
            </a:r>
            <a:r>
              <a:rPr lang="en-US" sz="2000" dirty="0">
                <a:solidFill>
                  <a:srgbClr val="0B3A5B"/>
                </a:solidFill>
              </a:rPr>
              <a:t> </a:t>
            </a:r>
            <a:r>
              <a:rPr lang="en-US" sz="2000" dirty="0" err="1">
                <a:solidFill>
                  <a:srgbClr val="0B3A5B"/>
                </a:solidFill>
              </a:rPr>
              <a:t>attraverso</a:t>
            </a:r>
            <a:r>
              <a:rPr lang="en-US" sz="2000" dirty="0">
                <a:solidFill>
                  <a:srgbClr val="0B3A5B"/>
                </a:solidFill>
              </a:rPr>
              <a:t> </a:t>
            </a:r>
            <a:r>
              <a:rPr lang="en-US" sz="2000" dirty="0" err="1">
                <a:solidFill>
                  <a:srgbClr val="0B3A5B"/>
                </a:solidFill>
              </a:rPr>
              <a:t>l'interazione</a:t>
            </a:r>
            <a:r>
              <a:rPr lang="en-US" sz="2000" dirty="0">
                <a:solidFill>
                  <a:srgbClr val="0B3A5B"/>
                </a:solidFill>
              </a:rPr>
              <a:t> con </a:t>
            </a:r>
            <a:r>
              <a:rPr lang="en-US" sz="2000" dirty="0" err="1">
                <a:solidFill>
                  <a:srgbClr val="0B3A5B"/>
                </a:solidFill>
              </a:rPr>
              <a:t>gli</a:t>
            </a:r>
            <a:r>
              <a:rPr lang="en-US" sz="2000" dirty="0">
                <a:solidFill>
                  <a:srgbClr val="0B3A5B"/>
                </a:solidFill>
              </a:rPr>
              <a:t> </a:t>
            </a:r>
            <a:r>
              <a:rPr lang="en-US" sz="2000" dirty="0" err="1">
                <a:solidFill>
                  <a:srgbClr val="0B3A5B"/>
                </a:solidFill>
              </a:rPr>
              <a:t>altri</a:t>
            </a:r>
            <a:r>
              <a:rPr lang="en-US" sz="2000" dirty="0">
                <a:solidFill>
                  <a:srgbClr val="0B3A5B"/>
                </a:solidFill>
              </a:rPr>
              <a:t> e </a:t>
            </a:r>
            <a:r>
              <a:rPr lang="en-US" sz="2000" dirty="0" err="1">
                <a:solidFill>
                  <a:srgbClr val="0B3A5B"/>
                </a:solidFill>
              </a:rPr>
              <a:t>immagazzinano</a:t>
            </a:r>
            <a:r>
              <a:rPr lang="en-US" sz="2000" dirty="0">
                <a:solidFill>
                  <a:srgbClr val="0B3A5B"/>
                </a:solidFill>
              </a:rPr>
              <a:t> </a:t>
            </a:r>
            <a:r>
              <a:rPr lang="en-US" sz="2000" dirty="0" err="1">
                <a:solidFill>
                  <a:srgbClr val="0B3A5B"/>
                </a:solidFill>
              </a:rPr>
              <a:t>queste</a:t>
            </a:r>
            <a:r>
              <a:rPr lang="en-US" sz="2000" dirty="0">
                <a:solidFill>
                  <a:srgbClr val="0B3A5B"/>
                </a:solidFill>
              </a:rPr>
              <a:t> </a:t>
            </a:r>
            <a:r>
              <a:rPr lang="en-US" sz="2000" dirty="0" err="1">
                <a:solidFill>
                  <a:srgbClr val="0B3A5B"/>
                </a:solidFill>
              </a:rPr>
              <a:t>esperienze</a:t>
            </a:r>
            <a:r>
              <a:rPr lang="en-US" sz="2000" dirty="0">
                <a:solidFill>
                  <a:srgbClr val="0B3A5B"/>
                </a:solidFill>
              </a:rPr>
              <a:t> e idee </a:t>
            </a:r>
            <a:r>
              <a:rPr lang="en-US" sz="2000" dirty="0" err="1">
                <a:solidFill>
                  <a:srgbClr val="0B3A5B"/>
                </a:solidFill>
              </a:rPr>
              <a:t>nella</a:t>
            </a:r>
            <a:r>
              <a:rPr lang="en-US" sz="2000" dirty="0">
                <a:solidFill>
                  <a:srgbClr val="0B3A5B"/>
                </a:solidFill>
              </a:rPr>
              <a:t> loro </a:t>
            </a:r>
            <a:r>
              <a:rPr lang="en-US" sz="2000" dirty="0" err="1">
                <a:solidFill>
                  <a:srgbClr val="0B3A5B"/>
                </a:solidFill>
              </a:rPr>
              <a:t>mente</a:t>
            </a:r>
            <a:r>
              <a:rPr lang="en-US" sz="2000" dirty="0">
                <a:solidFill>
                  <a:srgbClr val="0B3A5B"/>
                </a:solidFill>
              </a:rPr>
              <a:t>.</a:t>
            </a:r>
          </a:p>
          <a:p>
            <a:pPr marL="0" indent="0">
              <a:lnSpc>
                <a:spcPct val="100000"/>
              </a:lnSpc>
            </a:pPr>
            <a:endParaRPr lang="en-US" sz="2000" kern="100" dirty="0">
              <a:solidFill>
                <a:srgbClr val="474747"/>
              </a:solidFill>
              <a:ea typeface="Aptos" panose="020B0004020202020204" pitchFamily="34" charset="0"/>
              <a:cs typeface="Times New Roman" panose="02020603050405020304" pitchFamily="18" charset="0"/>
            </a:endParaRPr>
          </a:p>
          <a:p>
            <a:pPr marL="0" indent="0">
              <a:lnSpc>
                <a:spcPct val="100000"/>
              </a:lnSpc>
            </a:pPr>
            <a:endParaRPr lang="fi-FI" sz="2000" i="1"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6532B90-7D3F-B2AA-C166-5DFCCFD5E7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867"/>
          <a:stretch/>
        </p:blipFill>
        <p:spPr>
          <a:xfrm>
            <a:off x="5400877" y="1046116"/>
            <a:ext cx="6791123" cy="4068027"/>
          </a:xfrm>
          <a:prstGeom prst="rect">
            <a:avLst/>
          </a:prstGeom>
        </p:spPr>
      </p:pic>
      <p:pic>
        <p:nvPicPr>
          <p:cNvPr id="6" name="Online Media 5" title="INTERGENERATIONAL LEARNING IN THE 21ST CENTURY: IMPORTANCE, ROLE, FEATURES, AND TYPES">
            <a:hlinkClick r:id="" action="ppaction://media"/>
            <a:extLst>
              <a:ext uri="{FF2B5EF4-FFF2-40B4-BE49-F238E27FC236}">
                <a16:creationId xmlns:a16="http://schemas.microsoft.com/office/drawing/2014/main" id="{6396BE15-DA12-D6A0-5D57-B59EC66A83E5}"/>
              </a:ext>
            </a:extLst>
          </p:cNvPr>
          <p:cNvPicPr>
            <a:picLocks noRot="1" noChangeAspect="1"/>
          </p:cNvPicPr>
          <p:nvPr>
            <a:videoFile r:link="rId1"/>
          </p:nvPr>
        </p:nvPicPr>
        <p:blipFill>
          <a:blip r:embed="rId7"/>
          <a:stretch>
            <a:fillRect/>
          </a:stretch>
        </p:blipFill>
        <p:spPr>
          <a:xfrm>
            <a:off x="7943850" y="1143732"/>
            <a:ext cx="4248150" cy="3041650"/>
          </a:xfrm>
          <a:prstGeom prst="rect">
            <a:avLst/>
          </a:prstGeom>
        </p:spPr>
      </p:pic>
      <p:sp>
        <p:nvSpPr>
          <p:cNvPr id="9" name="TextBox 8">
            <a:extLst>
              <a:ext uri="{FF2B5EF4-FFF2-40B4-BE49-F238E27FC236}">
                <a16:creationId xmlns:a16="http://schemas.microsoft.com/office/drawing/2014/main" id="{ABF18EE3-271C-E369-8E0C-2033EF7D3D48}"/>
              </a:ext>
            </a:extLst>
          </p:cNvPr>
          <p:cNvSpPr txBox="1"/>
          <p:nvPr/>
        </p:nvSpPr>
        <p:spPr>
          <a:xfrm>
            <a:off x="724103" y="497401"/>
            <a:ext cx="7314685" cy="646331"/>
          </a:xfrm>
          <a:prstGeom prst="rect">
            <a:avLst/>
          </a:prstGeom>
          <a:noFill/>
        </p:spPr>
        <p:txBody>
          <a:bodyPr wrap="square" rtlCol="0">
            <a:spAutoFit/>
          </a:bodyPr>
          <a:lstStyle/>
          <a:p>
            <a:r>
              <a:rPr lang="en-IE" sz="3600" b="1">
                <a:solidFill>
                  <a:srgbClr val="09465E"/>
                </a:solidFill>
              </a:rPr>
              <a:t>Apprendimento intergenerazionale</a:t>
            </a:r>
          </a:p>
        </p:txBody>
      </p:sp>
      <p:grpSp>
        <p:nvGrpSpPr>
          <p:cNvPr id="10" name="Graphic 4">
            <a:extLst>
              <a:ext uri="{FF2B5EF4-FFF2-40B4-BE49-F238E27FC236}">
                <a16:creationId xmlns:a16="http://schemas.microsoft.com/office/drawing/2014/main" id="{27D7C2D0-3B09-9993-5B43-36DDB9EE6951}"/>
              </a:ext>
            </a:extLst>
          </p:cNvPr>
          <p:cNvGrpSpPr/>
          <p:nvPr/>
        </p:nvGrpSpPr>
        <p:grpSpPr>
          <a:xfrm rot="19582332">
            <a:off x="10315374" y="2901548"/>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1D0E65E4-2A40-9E06-2B29-2A8E229163D2}"/>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02431BF0-4517-2E0F-8183-648F559305C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2" name="Freeform 58">
                <a:extLst>
                  <a:ext uri="{FF2B5EF4-FFF2-40B4-BE49-F238E27FC236}">
                    <a16:creationId xmlns:a16="http://schemas.microsoft.com/office/drawing/2014/main" id="{54D81ACF-B51F-2259-AB08-B19651AF83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E349847E-6E47-D1FE-3ED2-B5C014132904}"/>
                </a:ext>
              </a:extLst>
            </p:cNvPr>
            <p:cNvGrpSpPr/>
            <p:nvPr/>
          </p:nvGrpSpPr>
          <p:grpSpPr>
            <a:xfrm>
              <a:off x="9129274" y="2893887"/>
              <a:ext cx="717139" cy="1211724"/>
              <a:chOff x="9129274" y="2893887"/>
              <a:chExt cx="717139" cy="1211724"/>
            </a:xfrm>
            <a:grpFill/>
          </p:grpSpPr>
          <p:sp>
            <p:nvSpPr>
              <p:cNvPr id="14" name="Freeform 50">
                <a:extLst>
                  <a:ext uri="{FF2B5EF4-FFF2-40B4-BE49-F238E27FC236}">
                    <a16:creationId xmlns:a16="http://schemas.microsoft.com/office/drawing/2014/main" id="{6FD98115-BF77-AD33-D7A5-E34D6903526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5" name="Freeform 51">
                <a:extLst>
                  <a:ext uri="{FF2B5EF4-FFF2-40B4-BE49-F238E27FC236}">
                    <a16:creationId xmlns:a16="http://schemas.microsoft.com/office/drawing/2014/main" id="{EB55B02A-6F9F-7FF0-3137-C963DB3ACEC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6" name="Freeform 52">
                <a:extLst>
                  <a:ext uri="{FF2B5EF4-FFF2-40B4-BE49-F238E27FC236}">
                    <a16:creationId xmlns:a16="http://schemas.microsoft.com/office/drawing/2014/main" id="{FA23CE8F-0961-3887-C90C-6C344BD8CFB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7" name="Freeform 53">
                <a:extLst>
                  <a:ext uri="{FF2B5EF4-FFF2-40B4-BE49-F238E27FC236}">
                    <a16:creationId xmlns:a16="http://schemas.microsoft.com/office/drawing/2014/main" id="{3045736A-92B3-8323-F89C-5E3CDEC6C78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8" name="Freeform 54">
                <a:extLst>
                  <a:ext uri="{FF2B5EF4-FFF2-40B4-BE49-F238E27FC236}">
                    <a16:creationId xmlns:a16="http://schemas.microsoft.com/office/drawing/2014/main" id="{FDDBC7FC-1F42-B0D8-6BAA-7CF499E1952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9" name="Freeform 55">
                <a:extLst>
                  <a:ext uri="{FF2B5EF4-FFF2-40B4-BE49-F238E27FC236}">
                    <a16:creationId xmlns:a16="http://schemas.microsoft.com/office/drawing/2014/main" id="{F5D4BB28-E1D8-F35B-8E03-D9C658C43A4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0" name="Freeform 56">
                <a:extLst>
                  <a:ext uri="{FF2B5EF4-FFF2-40B4-BE49-F238E27FC236}">
                    <a16:creationId xmlns:a16="http://schemas.microsoft.com/office/drawing/2014/main" id="{CA1ADF73-D9F2-CC77-2885-C3156880BAA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1" name="Graphic 4">
            <a:extLst>
              <a:ext uri="{FF2B5EF4-FFF2-40B4-BE49-F238E27FC236}">
                <a16:creationId xmlns:a16="http://schemas.microsoft.com/office/drawing/2014/main" id="{FDCE87A7-531D-F2D3-1A6B-B310E2FAA58F}"/>
              </a:ext>
            </a:extLst>
          </p:cNvPr>
          <p:cNvGrpSpPr/>
          <p:nvPr/>
        </p:nvGrpSpPr>
        <p:grpSpPr>
          <a:xfrm rot="19582332">
            <a:off x="7036324" y="1761708"/>
            <a:ext cx="403667" cy="780438"/>
            <a:chOff x="9129274" y="2719113"/>
            <a:chExt cx="717139" cy="1386497"/>
          </a:xfrm>
          <a:solidFill>
            <a:srgbClr val="09465E"/>
          </a:solidFill>
        </p:grpSpPr>
        <p:grpSp>
          <p:nvGrpSpPr>
            <p:cNvPr id="32" name="Graphic 4">
              <a:extLst>
                <a:ext uri="{FF2B5EF4-FFF2-40B4-BE49-F238E27FC236}">
                  <a16:creationId xmlns:a16="http://schemas.microsoft.com/office/drawing/2014/main" id="{7A491C26-C4C7-6708-07DA-530B447BD927}"/>
                </a:ext>
              </a:extLst>
            </p:cNvPr>
            <p:cNvGrpSpPr/>
            <p:nvPr/>
          </p:nvGrpSpPr>
          <p:grpSpPr>
            <a:xfrm>
              <a:off x="9159507" y="2719113"/>
              <a:ext cx="446280" cy="440141"/>
              <a:chOff x="9159507" y="2719113"/>
              <a:chExt cx="446280" cy="440141"/>
            </a:xfrm>
            <a:grpFill/>
          </p:grpSpPr>
          <p:sp>
            <p:nvSpPr>
              <p:cNvPr id="41" name="Freeform 57">
                <a:extLst>
                  <a:ext uri="{FF2B5EF4-FFF2-40B4-BE49-F238E27FC236}">
                    <a16:creationId xmlns:a16="http://schemas.microsoft.com/office/drawing/2014/main" id="{7913C296-7AD7-E941-32BB-5C0AB984F71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2" name="Freeform 58">
                <a:extLst>
                  <a:ext uri="{FF2B5EF4-FFF2-40B4-BE49-F238E27FC236}">
                    <a16:creationId xmlns:a16="http://schemas.microsoft.com/office/drawing/2014/main" id="{A6D6AC45-3EE6-93C1-C460-03348770F8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3" name="Graphic 4">
              <a:extLst>
                <a:ext uri="{FF2B5EF4-FFF2-40B4-BE49-F238E27FC236}">
                  <a16:creationId xmlns:a16="http://schemas.microsoft.com/office/drawing/2014/main" id="{EB8ED930-8AF9-7D50-857F-E420D2DFFE81}"/>
                </a:ext>
              </a:extLst>
            </p:cNvPr>
            <p:cNvGrpSpPr/>
            <p:nvPr/>
          </p:nvGrpSpPr>
          <p:grpSpPr>
            <a:xfrm>
              <a:off x="9129274" y="2893887"/>
              <a:ext cx="717139" cy="1211724"/>
              <a:chOff x="9129274" y="2893887"/>
              <a:chExt cx="717139" cy="1211724"/>
            </a:xfrm>
            <a:grpFill/>
          </p:grpSpPr>
          <p:sp>
            <p:nvSpPr>
              <p:cNvPr id="34" name="Freeform 50">
                <a:extLst>
                  <a:ext uri="{FF2B5EF4-FFF2-40B4-BE49-F238E27FC236}">
                    <a16:creationId xmlns:a16="http://schemas.microsoft.com/office/drawing/2014/main" id="{C3146A23-FCF8-74AD-5A32-F11FFE9F66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5" name="Freeform 51">
                <a:extLst>
                  <a:ext uri="{FF2B5EF4-FFF2-40B4-BE49-F238E27FC236}">
                    <a16:creationId xmlns:a16="http://schemas.microsoft.com/office/drawing/2014/main" id="{BA2BA6C0-1441-7C95-4E1E-FCEBD9A77F9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6" name="Freeform 52">
                <a:extLst>
                  <a:ext uri="{FF2B5EF4-FFF2-40B4-BE49-F238E27FC236}">
                    <a16:creationId xmlns:a16="http://schemas.microsoft.com/office/drawing/2014/main" id="{A9EFE211-4D15-40AE-448C-9DD3CE1F8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7" name="Freeform 53">
                <a:extLst>
                  <a:ext uri="{FF2B5EF4-FFF2-40B4-BE49-F238E27FC236}">
                    <a16:creationId xmlns:a16="http://schemas.microsoft.com/office/drawing/2014/main" id="{602FBD97-7DF5-1F13-3830-411F234A1E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8" name="Freeform 54">
                <a:extLst>
                  <a:ext uri="{FF2B5EF4-FFF2-40B4-BE49-F238E27FC236}">
                    <a16:creationId xmlns:a16="http://schemas.microsoft.com/office/drawing/2014/main" id="{167D4611-F5DF-A40E-28DE-0D09F68331F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9" name="Freeform 55">
                <a:extLst>
                  <a:ext uri="{FF2B5EF4-FFF2-40B4-BE49-F238E27FC236}">
                    <a16:creationId xmlns:a16="http://schemas.microsoft.com/office/drawing/2014/main" id="{B55F5331-81A6-1C99-979E-D15A4E8838A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0" name="Freeform 56">
                <a:extLst>
                  <a:ext uri="{FF2B5EF4-FFF2-40B4-BE49-F238E27FC236}">
                    <a16:creationId xmlns:a16="http://schemas.microsoft.com/office/drawing/2014/main" id="{15DA6FF5-AE9E-E4CA-D839-98BD26F8CC4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87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EADF-AA28-0071-BE90-8050E68DC2C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2516BC-A435-E16C-5A1D-08AB49311CE3}"/>
              </a:ext>
            </a:extLst>
          </p:cNvPr>
          <p:cNvSpPr>
            <a:spLocks noGrp="1"/>
          </p:cNvSpPr>
          <p:nvPr>
            <p:ph type="body" sz="quarter" idx="18"/>
          </p:nvPr>
        </p:nvSpPr>
        <p:spPr>
          <a:xfrm>
            <a:off x="4627603" y="826895"/>
            <a:ext cx="6722096" cy="5166427"/>
          </a:xfrm>
          <a:prstGeom prst="rect">
            <a:avLst/>
          </a:prstGeom>
        </p:spPr>
        <p:txBody>
          <a:bodyPr/>
          <a:lstStyle/>
          <a:p>
            <a:pPr marL="0" indent="0">
              <a:lnSpc>
                <a:spcPct val="100000"/>
              </a:lnSpc>
            </a:pPr>
            <a:r>
              <a:rPr lang="en-US" kern="100">
                <a:cs typeface="Times New Roman" panose="02020603050405020304" pitchFamily="18" charset="0"/>
              </a:rPr>
              <a:t>I materiali didattici di Waste2Worth incoraggiano una mentalità che valorizza le </a:t>
            </a:r>
            <a:r>
              <a:rPr lang="en-US" b="1" kern="100">
                <a:cs typeface="Times New Roman" panose="02020603050405020304" pitchFamily="18" charset="0"/>
              </a:rPr>
              <a:t>soluzioni a lungo termine </a:t>
            </a:r>
            <a:r>
              <a:rPr lang="en-US" kern="100">
                <a:cs typeface="Times New Roman" panose="02020603050405020304" pitchFamily="18" charset="0"/>
              </a:rPr>
              <a:t>e </a:t>
            </a:r>
            <a:r>
              <a:rPr lang="en-US" b="1" kern="100">
                <a:cs typeface="Times New Roman" panose="02020603050405020304" pitchFamily="18" charset="0"/>
              </a:rPr>
              <a:t>prepara gli studenti a essere leader </a:t>
            </a:r>
            <a:r>
              <a:rPr lang="en-US" kern="100">
                <a:cs typeface="Times New Roman" panose="02020603050405020304" pitchFamily="18" charset="0"/>
              </a:rPr>
              <a:t>e partecipanti attivi </a:t>
            </a:r>
            <a:r>
              <a:rPr lang="en-US" b="1" kern="100">
                <a:cs typeface="Times New Roman" panose="02020603050405020304" pitchFamily="18" charset="0"/>
              </a:rPr>
              <a:t>nella costruzione di un futuro sostenibile per tutti</a:t>
            </a:r>
            <a:r>
              <a:rPr lang="en-US" kern="100">
                <a:cs typeface="Times New Roman" panose="02020603050405020304" pitchFamily="18" charset="0"/>
              </a:rPr>
              <a:t>.</a:t>
            </a:r>
          </a:p>
          <a:p>
            <a:pPr marL="0" indent="0">
              <a:lnSpc>
                <a:spcPct val="100000"/>
              </a:lnSpc>
            </a:pPr>
            <a:endParaRPr lang="en-US" kern="100">
              <a:cs typeface="Times New Roman" panose="02020603050405020304" pitchFamily="18" charset="0"/>
            </a:endParaRPr>
          </a:p>
          <a:p>
            <a:pPr marL="0" indent="0">
              <a:lnSpc>
                <a:spcPct val="100000"/>
              </a:lnSpc>
            </a:pPr>
            <a:r>
              <a:rPr lang="en-US" kern="100">
                <a:cs typeface="Times New Roman" panose="02020603050405020304" pitchFamily="18" charset="0"/>
              </a:rPr>
              <a:t>L'attuazione di questa economia circolare, come i </a:t>
            </a:r>
            <a:r>
              <a:rPr lang="en-US" kern="100" err="1">
                <a:cs typeface="Times New Roman" panose="02020603050405020304" pitchFamily="18" charset="0"/>
              </a:rPr>
              <a:t>programmi di </a:t>
            </a:r>
            <a:r>
              <a:rPr lang="en-US" kern="100">
                <a:cs typeface="Times New Roman" panose="02020603050405020304" pitchFamily="18" charset="0"/>
              </a:rPr>
              <a:t>sviluppo della gestione dei rifiuti, sia a </a:t>
            </a:r>
            <a:r>
              <a:rPr lang="en-US" b="1" kern="100">
                <a:cs typeface="Times New Roman" panose="02020603050405020304" pitchFamily="18" charset="0"/>
              </a:rPr>
              <a:t>livello di comunità che di aziende o di governo</a:t>
            </a:r>
            <a:r>
              <a:rPr lang="en-US" kern="100">
                <a:cs typeface="Times New Roman" panose="02020603050405020304" pitchFamily="18" charset="0"/>
              </a:rPr>
              <a:t>, consente di </a:t>
            </a:r>
            <a:r>
              <a:rPr lang="en-US" kern="100" err="1">
                <a:cs typeface="Times New Roman" panose="02020603050405020304" pitchFamily="18" charset="0"/>
              </a:rPr>
              <a:t>ridurre al minimo la </a:t>
            </a:r>
            <a:r>
              <a:rPr lang="en-US" kern="100">
                <a:cs typeface="Times New Roman" panose="02020603050405020304" pitchFamily="18" charset="0"/>
              </a:rPr>
              <a:t>produzione di rifiuti, di aumentare i tassi di riciclaggio e di ridurre l'impatto ambientale complessivo dei rifiuti.</a:t>
            </a:r>
          </a:p>
          <a:p>
            <a:pPr marL="0" indent="0">
              <a:lnSpc>
                <a:spcPct val="100000"/>
              </a:lnSpc>
            </a:pPr>
            <a:endParaRPr lang="en-US" kern="100">
              <a:latin typeface="Aptos" panose="020B0004020202020204" pitchFamily="34" charset="0"/>
              <a:cs typeface="Times New Roman" panose="02020603050405020304" pitchFamily="18" charset="0"/>
            </a:endParaRPr>
          </a:p>
          <a:p>
            <a:pPr marL="0" indent="0">
              <a:lnSpc>
                <a:spcPct val="100000"/>
              </a:lnSpc>
            </a:pPr>
            <a:endParaRPr lang="en-US" kern="100">
              <a:latin typeface="Aptos" panose="020B0004020202020204" pitchFamily="34" charset="0"/>
              <a:cs typeface="Times New Roman" panose="02020603050405020304" pitchFamily="18" charset="0"/>
            </a:endParaRPr>
          </a:p>
          <a:p>
            <a:endParaRPr lang="en-US"/>
          </a:p>
        </p:txBody>
      </p:sp>
      <p:sp>
        <p:nvSpPr>
          <p:cNvPr id="4" name="Text Placeholder 3">
            <a:extLst>
              <a:ext uri="{FF2B5EF4-FFF2-40B4-BE49-F238E27FC236}">
                <a16:creationId xmlns:a16="http://schemas.microsoft.com/office/drawing/2014/main" id="{CBC10B72-806B-2321-0CE1-67B65BEFF915}"/>
              </a:ext>
            </a:extLst>
          </p:cNvPr>
          <p:cNvSpPr>
            <a:spLocks noGrp="1"/>
          </p:cNvSpPr>
          <p:nvPr>
            <p:ph type="body" sz="quarter" idx="16"/>
          </p:nvPr>
        </p:nvSpPr>
        <p:spPr>
          <a:xfrm>
            <a:off x="0" y="651841"/>
            <a:ext cx="3706223" cy="879310"/>
          </a:xfrm>
          <a:prstGeom prst="rect">
            <a:avLst/>
          </a:prstGeom>
          <a:solidFill>
            <a:srgbClr val="60BA47"/>
          </a:solidFill>
        </p:spPr>
        <p:txBody>
          <a:bodyPr anchor="ctr"/>
          <a:lstStyle/>
          <a:p>
            <a:pPr marL="411163"/>
            <a:r>
              <a:rPr lang="en-US"/>
              <a:t>Focus del modulo 9</a:t>
            </a:r>
          </a:p>
        </p:txBody>
      </p:sp>
      <p:sp>
        <p:nvSpPr>
          <p:cNvPr id="2" name="Freeform 1">
            <a:extLst>
              <a:ext uri="{FF2B5EF4-FFF2-40B4-BE49-F238E27FC236}">
                <a16:creationId xmlns:a16="http://schemas.microsoft.com/office/drawing/2014/main" id="{9655CE79-3C95-B845-2428-8D0EEC7F4236}"/>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4DAC7865-2950-AD73-5072-8DD4B62CA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6783" y="5206773"/>
            <a:ext cx="1832916" cy="1231415"/>
          </a:xfrm>
          <a:prstGeom prst="rect">
            <a:avLst/>
          </a:prstGeom>
        </p:spPr>
      </p:pic>
      <p:pic>
        <p:nvPicPr>
          <p:cNvPr id="11" name="Kuva 10">
            <a:extLst>
              <a:ext uri="{FF2B5EF4-FFF2-40B4-BE49-F238E27FC236}">
                <a16:creationId xmlns:a16="http://schemas.microsoft.com/office/drawing/2014/main" id="{D45C0966-0062-0824-0B03-0F267FEC4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606" y="1756381"/>
            <a:ext cx="1916935" cy="1672619"/>
          </a:xfrm>
          <a:prstGeom prst="rect">
            <a:avLst/>
          </a:prstGeom>
        </p:spPr>
      </p:pic>
    </p:spTree>
    <p:extLst>
      <p:ext uri="{BB962C8B-B14F-4D97-AF65-F5344CB8AC3E}">
        <p14:creationId xmlns:p14="http://schemas.microsoft.com/office/powerpoint/2010/main" val="167278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D37F-B58F-5D17-8E0A-1C40BD4A49CE}"/>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31913410-A52B-4531-8F4B-8E7E3B5304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6237484" y="3512335"/>
            <a:ext cx="4933015" cy="2929584"/>
          </a:xfrm>
          <a:prstGeom prst="rect">
            <a:avLst/>
          </a:prstGeom>
        </p:spPr>
      </p:pic>
      <p:sp>
        <p:nvSpPr>
          <p:cNvPr id="4" name="Text Placeholder 3">
            <a:extLst>
              <a:ext uri="{FF2B5EF4-FFF2-40B4-BE49-F238E27FC236}">
                <a16:creationId xmlns:a16="http://schemas.microsoft.com/office/drawing/2014/main" id="{E310DA0F-C170-F252-A205-61A9D571199B}"/>
              </a:ext>
            </a:extLst>
          </p:cNvPr>
          <p:cNvSpPr>
            <a:spLocks noGrp="1"/>
          </p:cNvSpPr>
          <p:nvPr>
            <p:ph type="body" sz="quarter" idx="16"/>
          </p:nvPr>
        </p:nvSpPr>
        <p:spPr>
          <a:xfrm>
            <a:off x="612977" y="404205"/>
            <a:ext cx="10052954" cy="619134"/>
          </a:xfrm>
          <a:prstGeom prst="rect">
            <a:avLst/>
          </a:prstGeom>
        </p:spPr>
        <p:txBody>
          <a:bodyPr/>
          <a:lstStyle/>
          <a:p>
            <a:r>
              <a:rPr lang="en-IE">
                <a:cs typeface="Calibri"/>
              </a:rPr>
              <a:t>Apprendimento intergenerazionale e cambiamento comportamentale</a:t>
            </a:r>
          </a:p>
          <a:p>
            <a:endParaRPr lang="en-IE" b="1"/>
          </a:p>
        </p:txBody>
      </p:sp>
      <p:sp>
        <p:nvSpPr>
          <p:cNvPr id="3" name="Text Placeholder 2">
            <a:extLst>
              <a:ext uri="{FF2B5EF4-FFF2-40B4-BE49-F238E27FC236}">
                <a16:creationId xmlns:a16="http://schemas.microsoft.com/office/drawing/2014/main" id="{1584522D-3854-D216-64ED-A117F8EAAB8C}"/>
              </a:ext>
            </a:extLst>
          </p:cNvPr>
          <p:cNvSpPr>
            <a:spLocks noGrp="1"/>
          </p:cNvSpPr>
          <p:nvPr>
            <p:ph type="body" sz="quarter" idx="19"/>
          </p:nvPr>
        </p:nvSpPr>
        <p:spPr>
          <a:xfrm>
            <a:off x="611504" y="1403911"/>
            <a:ext cx="10546409" cy="4920937"/>
          </a:xfrm>
          <a:prstGeom prst="rect">
            <a:avLst/>
          </a:prstGeom>
        </p:spPr>
        <p:txBody>
          <a:bodyPr/>
          <a:lstStyle/>
          <a:p>
            <a:pPr marL="0" indent="0">
              <a:lnSpc>
                <a:spcPct val="100000"/>
              </a:lnSpc>
            </a:pPr>
            <a:r>
              <a:rPr lang="en-US" b="1" kern="100">
                <a:effectLst/>
                <a:ea typeface="Aptos" panose="020B0004020202020204" pitchFamily="34" charset="0"/>
                <a:cs typeface="Times New Roman" panose="02020603050405020304" pitchFamily="18" charset="0"/>
              </a:rPr>
              <a:t>Barriere al cambiamento </a:t>
            </a:r>
            <a:r>
              <a:rPr lang="en-US" b="1" kern="100" err="1">
                <a:effectLst/>
                <a:ea typeface="Aptos" panose="020B0004020202020204" pitchFamily="34" charset="0"/>
                <a:cs typeface="Times New Roman" panose="02020603050405020304" pitchFamily="18" charset="0"/>
              </a:rPr>
              <a:t>comportamentale </a:t>
            </a:r>
            <a:r>
              <a:rPr lang="en-US" b="1" kern="100">
                <a:effectLst/>
                <a:ea typeface="Aptos" panose="020B0004020202020204" pitchFamily="34" charset="0"/>
                <a:cs typeface="Times New Roman" panose="02020603050405020304" pitchFamily="18" charset="0"/>
              </a:rPr>
              <a:t>nell'economia circolare - Gestione dei rifiuti</a:t>
            </a:r>
          </a:p>
          <a:p>
            <a:pPr marL="0" indent="0">
              <a:lnSpc>
                <a:spcPct val="100000"/>
              </a:lnSpc>
            </a:pPr>
            <a:endParaRPr lang="en-US" b="1" kern="100">
              <a:effectLst/>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a:effectLst/>
                <a:ea typeface="Aptos" panose="020B0004020202020204" pitchFamily="34" charset="0"/>
                <a:cs typeface="Times New Roman" panose="02020603050405020304" pitchFamily="18" charset="0"/>
              </a:rPr>
              <a:t>Mancanza di conoscenza e di feedback</a:t>
            </a:r>
          </a:p>
          <a:p>
            <a:pPr marL="450900" indent="-342900">
              <a:lnSpc>
                <a:spcPct val="100000"/>
              </a:lnSpc>
              <a:buFont typeface="Arial" panose="020B0604020202020204" pitchFamily="34" charset="0"/>
              <a:buChar char="•"/>
            </a:pPr>
            <a:r>
              <a:rPr lang="en-US" kern="100">
                <a:cs typeface="Times New Roman" panose="02020603050405020304" pitchFamily="18" charset="0"/>
              </a:rPr>
              <a:t>Sforzo e tempo percepiti, disagi</a:t>
            </a:r>
          </a:p>
          <a:p>
            <a:pPr marL="450900" indent="-342900">
              <a:lnSpc>
                <a:spcPct val="100000"/>
              </a:lnSpc>
              <a:buFont typeface="Arial" panose="020B0604020202020204" pitchFamily="34" charset="0"/>
              <a:buChar char="•"/>
            </a:pPr>
            <a:r>
              <a:rPr lang="en-US" kern="100">
                <a:cs typeface="Times New Roman" panose="02020603050405020304" pitchFamily="18" charset="0"/>
              </a:rPr>
              <a:t>Norme culturali, mancanza di supporto da parte dell'ambiente o del processo</a:t>
            </a:r>
          </a:p>
          <a:p>
            <a:pPr marL="450900" indent="-342900">
              <a:lnSpc>
                <a:spcPct val="100000"/>
              </a:lnSpc>
              <a:buFont typeface="Arial" panose="020B0604020202020204" pitchFamily="34" charset="0"/>
              <a:buChar char="•"/>
            </a:pPr>
            <a:r>
              <a:rPr lang="en-US" kern="100">
                <a:cs typeface="Times New Roman" panose="02020603050405020304" pitchFamily="18" charset="0"/>
              </a:rPr>
              <a:t>Mancanza di impatto immediato</a:t>
            </a:r>
            <a:r>
              <a:rPr lang="fi-FI" kern="100">
                <a:cs typeface="Times New Roman" panose="02020603050405020304" pitchFamily="18" charset="0"/>
              </a:rPr>
              <a:t>, </a:t>
            </a:r>
            <a:r>
              <a:rPr lang="en-US" kern="100">
                <a:cs typeface="Times New Roman" panose="02020603050405020304" pitchFamily="18" charset="0"/>
              </a:rPr>
              <a:t>prova sociale</a:t>
            </a:r>
          </a:p>
          <a:p>
            <a:pPr marL="450900" indent="-342900">
              <a:lnSpc>
                <a:spcPct val="100000"/>
              </a:lnSpc>
              <a:buFont typeface="Arial" panose="020B0604020202020204" pitchFamily="34" charset="0"/>
              <a:buChar char="•"/>
            </a:pPr>
            <a:r>
              <a:rPr lang="en-US" kern="100">
                <a:cs typeface="Times New Roman" panose="02020603050405020304" pitchFamily="18" charset="0"/>
              </a:rPr>
              <a:t>Mancanza di autonomia o di proprietà</a:t>
            </a:r>
          </a:p>
          <a:p>
            <a:pPr marL="0" indent="0">
              <a:lnSpc>
                <a:spcPct val="100000"/>
              </a:lnSpc>
            </a:pPr>
            <a:r>
              <a:rPr lang="en-US" sz="1800" b="1" kern="100">
                <a:effectLst/>
                <a:latin typeface="Aptos" panose="020B0004020202020204" pitchFamily="34" charset="0"/>
                <a:ea typeface="Aptos" panose="020B0004020202020204" pitchFamily="34" charset="0"/>
                <a:cs typeface="Times New Roman" panose="02020603050405020304" pitchFamily="18" charset="0"/>
              </a:rPr>
              <a:t> </a:t>
            </a:r>
            <a:endParaRPr lang="fi-FI"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510B0A4-5F63-C818-8157-01529BACD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545" y="4980305"/>
            <a:ext cx="1680534" cy="1129041"/>
          </a:xfrm>
          <a:prstGeom prst="rect">
            <a:avLst/>
          </a:prstGeom>
        </p:spPr>
      </p:pic>
      <p:pic>
        <p:nvPicPr>
          <p:cNvPr id="6" name="Kuva 5" descr="Kuva, joka sisältää kohteen teksti, Fontti, kuvakaappaus, logo&#10;&#10;Tekoälyn generoima sisältö voi olla virheellistä.">
            <a:hlinkClick r:id="rId4"/>
            <a:extLst>
              <a:ext uri="{FF2B5EF4-FFF2-40B4-BE49-F238E27FC236}">
                <a16:creationId xmlns:a16="http://schemas.microsoft.com/office/drawing/2014/main" id="{CC7FC47E-8E91-BCE1-B888-74D902A1A748}"/>
              </a:ext>
            </a:extLst>
          </p:cNvPr>
          <p:cNvPicPr>
            <a:picLocks noChangeAspect="1"/>
          </p:cNvPicPr>
          <p:nvPr/>
        </p:nvPicPr>
        <p:blipFill>
          <a:blip r:embed="rId5"/>
          <a:stretch>
            <a:fillRect/>
          </a:stretch>
        </p:blipFill>
        <p:spPr>
          <a:xfrm>
            <a:off x="7127479" y="4000074"/>
            <a:ext cx="3402246" cy="1948422"/>
          </a:xfrm>
          <a:prstGeom prst="rect">
            <a:avLst/>
          </a:prstGeom>
        </p:spPr>
      </p:pic>
      <p:grpSp>
        <p:nvGrpSpPr>
          <p:cNvPr id="8" name="Graphic 4">
            <a:extLst>
              <a:ext uri="{FF2B5EF4-FFF2-40B4-BE49-F238E27FC236}">
                <a16:creationId xmlns:a16="http://schemas.microsoft.com/office/drawing/2014/main" id="{C15374D8-5CBB-6414-F4AD-38677D427518}"/>
              </a:ext>
            </a:extLst>
          </p:cNvPr>
          <p:cNvGrpSpPr/>
          <p:nvPr/>
        </p:nvGrpSpPr>
        <p:grpSpPr>
          <a:xfrm rot="19582332">
            <a:off x="8626552" y="4785466"/>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0515B560-ECFF-F2C8-F168-4A0E7DFD48BC}"/>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BAAEE804-C95A-7D7D-81A2-60ED95ACE4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3C8E820-E9D6-8576-70ED-B0E46453B4B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770FAD0A-7DED-7895-3DD8-4CB73794264B}"/>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4BD03736-4DC5-CE93-07B2-55EF37636D0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CB552437-3C2B-1AB4-BA73-CB0B430A88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8AA95A69-4332-2A0B-94F8-361A8D32B30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ED0B86D8-A783-3BBC-0095-5FB876A8187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0F72F989-F2CF-9361-F577-86CC01548D1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67528-4BCD-2422-1F84-4B62423217C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36A6108D-BEF1-880C-8D90-83F7FC21DC8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7E941CFD-D993-BB1F-F7AC-CF9319D99A08}"/>
              </a:ext>
            </a:extLst>
          </p:cNvPr>
          <p:cNvSpPr txBox="1"/>
          <p:nvPr/>
        </p:nvSpPr>
        <p:spPr>
          <a:xfrm>
            <a:off x="2979457" y="5299761"/>
            <a:ext cx="3249943" cy="830997"/>
          </a:xfrm>
          <a:prstGeom prst="rect">
            <a:avLst/>
          </a:prstGeom>
          <a:noFill/>
        </p:spPr>
        <p:txBody>
          <a:bodyPr wrap="square">
            <a:spAutoFit/>
          </a:bodyPr>
          <a:lstStyle/>
          <a:p>
            <a:pPr marL="108000"/>
            <a:r>
              <a:rPr lang="en-US" sz="1600" kern="100">
                <a:solidFill>
                  <a:srgbClr val="09465E"/>
                </a:solidFill>
                <a:cs typeface="Times New Roman" panose="02020603050405020304" pitchFamily="18" charset="0"/>
                <a:hlinkClick r:id="rId4"/>
              </a:rPr>
              <a:t>Ostacoli all'attuazione di strategie di economia circolare nelle industrie manifatturiere della plastica</a:t>
            </a:r>
            <a:endParaRPr lang="en-US" sz="1600" kern="100">
              <a:solidFill>
                <a:srgbClr val="09465E"/>
              </a:solidFill>
              <a:cs typeface="Times New Roman" panose="02020603050405020304" pitchFamily="18" charset="0"/>
            </a:endParaRPr>
          </a:p>
        </p:txBody>
      </p:sp>
    </p:spTree>
    <p:extLst>
      <p:ext uri="{BB962C8B-B14F-4D97-AF65-F5344CB8AC3E}">
        <p14:creationId xmlns:p14="http://schemas.microsoft.com/office/powerpoint/2010/main" val="384447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3B64-605E-9804-6C6B-EBC6846AD8DB}"/>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15AC2DA5-71DA-E1D8-9C37-F507021D7D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439889" y="3552709"/>
            <a:ext cx="4933015" cy="2929584"/>
          </a:xfrm>
          <a:prstGeom prst="rect">
            <a:avLst/>
          </a:prstGeom>
        </p:spPr>
      </p:pic>
      <p:sp>
        <p:nvSpPr>
          <p:cNvPr id="4" name="Text Placeholder 3">
            <a:extLst>
              <a:ext uri="{FF2B5EF4-FFF2-40B4-BE49-F238E27FC236}">
                <a16:creationId xmlns:a16="http://schemas.microsoft.com/office/drawing/2014/main" id="{170E59CF-5D68-CE45-BEAD-137B49705A61}"/>
              </a:ext>
            </a:extLst>
          </p:cNvPr>
          <p:cNvSpPr>
            <a:spLocks noGrp="1"/>
          </p:cNvSpPr>
          <p:nvPr>
            <p:ph type="body" sz="quarter" idx="16"/>
          </p:nvPr>
        </p:nvSpPr>
        <p:spPr>
          <a:xfrm>
            <a:off x="649674" y="468113"/>
            <a:ext cx="10052954" cy="619134"/>
          </a:xfrm>
          <a:prstGeom prst="rect">
            <a:avLst/>
          </a:prstGeom>
        </p:spPr>
        <p:txBody>
          <a:bodyPr/>
          <a:lstStyle/>
          <a:p>
            <a:r>
              <a:rPr lang="en-IE">
                <a:cs typeface="Calibri"/>
              </a:rPr>
              <a:t>Apprendimento intergenerazionale e cambiamento comportamentale</a:t>
            </a:r>
          </a:p>
          <a:p>
            <a:endParaRPr lang="en-IE" b="1"/>
          </a:p>
        </p:txBody>
      </p:sp>
      <p:sp>
        <p:nvSpPr>
          <p:cNvPr id="3" name="Text Placeholder 2">
            <a:extLst>
              <a:ext uri="{FF2B5EF4-FFF2-40B4-BE49-F238E27FC236}">
                <a16:creationId xmlns:a16="http://schemas.microsoft.com/office/drawing/2014/main" id="{3FED4AFC-3EAB-A564-3BBF-DD21B9749633}"/>
              </a:ext>
            </a:extLst>
          </p:cNvPr>
          <p:cNvSpPr>
            <a:spLocks noGrp="1"/>
          </p:cNvSpPr>
          <p:nvPr>
            <p:ph type="body" sz="quarter" idx="19"/>
          </p:nvPr>
        </p:nvSpPr>
        <p:spPr>
          <a:xfrm>
            <a:off x="649674" y="1095154"/>
            <a:ext cx="10546409" cy="4920937"/>
          </a:xfrm>
          <a:prstGeom prst="rect">
            <a:avLst/>
          </a:prstGeom>
        </p:spPr>
        <p:txBody>
          <a:bodyPr/>
          <a:lstStyle/>
          <a:p>
            <a:pPr marL="0" indent="0">
              <a:lnSpc>
                <a:spcPct val="100000"/>
              </a:lnSpc>
            </a:pPr>
            <a:endParaRPr lang="fi-FI" kern="100">
              <a:effectLst/>
              <a:ea typeface="Aptos" panose="020B0004020202020204" pitchFamily="34" charset="0"/>
              <a:cs typeface="Times New Roman" panose="02020603050405020304" pitchFamily="18" charset="0"/>
            </a:endParaRPr>
          </a:p>
          <a:p>
            <a:pPr marL="0" indent="0">
              <a:lnSpc>
                <a:spcPct val="100000"/>
              </a:lnSpc>
            </a:pPr>
            <a:r>
              <a:rPr lang="en-US" b="1" kern="100">
                <a:effectLst/>
                <a:ea typeface="Aptos" panose="020B0004020202020204" pitchFamily="34" charset="0"/>
                <a:cs typeface="Times New Roman" panose="02020603050405020304" pitchFamily="18" charset="0"/>
              </a:rPr>
              <a:t>Monitoraggio e rafforzamento del cambiamento </a:t>
            </a:r>
            <a:r>
              <a:rPr lang="en-US" b="1" kern="100" err="1">
                <a:effectLst/>
                <a:ea typeface="Aptos" panose="020B0004020202020204" pitchFamily="34" charset="0"/>
                <a:cs typeface="Times New Roman" panose="02020603050405020304" pitchFamily="18" charset="0"/>
              </a:rPr>
              <a:t>comportamentale</a:t>
            </a:r>
          </a:p>
          <a:p>
            <a:pPr marL="0" indent="0">
              <a:lnSpc>
                <a:spcPct val="100000"/>
              </a:lnSpc>
            </a:pPr>
            <a:endParaRPr lang="en-US" b="1" kern="100">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a:cs typeface="Times New Roman" panose="02020603050405020304" pitchFamily="18" charset="0"/>
              </a:rPr>
              <a:t>Monitoraggio dei progressi: indagini periodiche, valutazioni, coach, navigatore.</a:t>
            </a:r>
          </a:p>
          <a:p>
            <a:pPr marL="450900" indent="-342900">
              <a:lnSpc>
                <a:spcPct val="100000"/>
              </a:lnSpc>
              <a:buFont typeface="Arial" panose="020B0604020202020204" pitchFamily="34" charset="0"/>
              <a:buChar char="•"/>
            </a:pPr>
            <a:r>
              <a:rPr lang="en-US" kern="100">
                <a:cs typeface="Times New Roman" panose="02020603050405020304" pitchFamily="18" charset="0"/>
              </a:rPr>
              <a:t>Campagne di follow-up</a:t>
            </a:r>
          </a:p>
          <a:p>
            <a:pPr marL="450900" indent="-342900">
              <a:lnSpc>
                <a:spcPct val="100000"/>
              </a:lnSpc>
              <a:buFont typeface="Arial" panose="020B0604020202020204" pitchFamily="34" charset="0"/>
              <a:buChar char="•"/>
            </a:pPr>
            <a:r>
              <a:rPr lang="en-US" kern="100">
                <a:cs typeface="Times New Roman" panose="02020603050405020304" pitchFamily="18" charset="0"/>
                <a:hlinkClick r:id="rId3"/>
              </a:rPr>
              <a:t>Rinforzo comportamentale</a:t>
            </a:r>
            <a:r>
              <a:rPr lang="en-US" kern="100">
                <a:cs typeface="Times New Roman" panose="02020603050405020304" pitchFamily="18" charset="0"/>
              </a:rPr>
              <a:t>: rinforzo positivo, apprendimento dell'evitamento/rinforzo negativo, estinzione, punizione. </a:t>
            </a:r>
          </a:p>
          <a:p>
            <a:pPr marL="450900" indent="-342900">
              <a:lnSpc>
                <a:spcPct val="100000"/>
              </a:lnSpc>
              <a:buFont typeface="Arial" panose="020B0604020202020204" pitchFamily="34" charset="0"/>
              <a:buChar char="•"/>
            </a:pPr>
            <a:r>
              <a:rPr lang="en-US" kern="100">
                <a:cs typeface="Times New Roman" panose="02020603050405020304" pitchFamily="18" charset="0"/>
                <a:hlinkClick r:id="rId4"/>
              </a:rPr>
              <a:t>Coinvolgimento della comunità</a:t>
            </a:r>
            <a:endParaRPr lang="fi-FI" i="1" kern="100">
              <a:solidFill>
                <a:schemeClr val="accent4">
                  <a:lumMod val="50000"/>
                </a:schemeClr>
              </a:solidFill>
              <a:cs typeface="Times New Roman" panose="02020603050405020304" pitchFamily="18" charset="0"/>
            </a:endParaRPr>
          </a:p>
          <a:p>
            <a:pPr marL="0" indent="0">
              <a:lnSpc>
                <a:spcPct val="100000"/>
              </a:lnSpc>
            </a:pPr>
            <a:endParaRPr lang="fi-FI" sz="1800" kern="100">
              <a:effectLst/>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F6FBB10-CAAB-E30B-7A7E-DFD24CBD1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674" y="5139214"/>
            <a:ext cx="1732019" cy="1163630"/>
          </a:xfrm>
          <a:prstGeom prst="rect">
            <a:avLst/>
          </a:prstGeom>
        </p:spPr>
      </p:pic>
      <p:pic>
        <p:nvPicPr>
          <p:cNvPr id="9" name="Kuva 8" descr="Kuva, joka sisältää kohteen kuvakaappaus, Kuulokkeet, henkilö&#10;&#10;Tekoälyn generoima sisältö voi olla virheellistä.">
            <a:hlinkClick r:id="rId6"/>
            <a:extLst>
              <a:ext uri="{FF2B5EF4-FFF2-40B4-BE49-F238E27FC236}">
                <a16:creationId xmlns:a16="http://schemas.microsoft.com/office/drawing/2014/main" id="{0A4851AA-A341-B3B0-1C4A-5FA0B955ECE6}"/>
              </a:ext>
            </a:extLst>
          </p:cNvPr>
          <p:cNvPicPr>
            <a:picLocks noChangeAspect="1"/>
          </p:cNvPicPr>
          <p:nvPr/>
        </p:nvPicPr>
        <p:blipFill>
          <a:blip r:embed="rId7"/>
          <a:stretch>
            <a:fillRect/>
          </a:stretch>
        </p:blipFill>
        <p:spPr>
          <a:xfrm>
            <a:off x="6321235" y="4094276"/>
            <a:ext cx="3487279" cy="1896590"/>
          </a:xfrm>
          <a:prstGeom prst="rect">
            <a:avLst/>
          </a:prstGeom>
        </p:spPr>
      </p:pic>
      <p:grpSp>
        <p:nvGrpSpPr>
          <p:cNvPr id="8" name="Graphic 4">
            <a:extLst>
              <a:ext uri="{FF2B5EF4-FFF2-40B4-BE49-F238E27FC236}">
                <a16:creationId xmlns:a16="http://schemas.microsoft.com/office/drawing/2014/main" id="{92F62C95-D339-150E-54AF-FE5CB2A8B024}"/>
              </a:ext>
            </a:extLst>
          </p:cNvPr>
          <p:cNvGrpSpPr/>
          <p:nvPr/>
        </p:nvGrpSpPr>
        <p:grpSpPr>
          <a:xfrm rot="19582332">
            <a:off x="10117431" y="4748994"/>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8C0B3D5B-F863-117E-C015-C829E346C7D4}"/>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18FCF6B-8235-8B3C-ACF8-AB4731435C8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C08F69B5-7A22-667D-BD1B-48F448AFDA1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690908C-3969-D9B4-9E72-5ED99772CAD2}"/>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559BBADA-B534-1847-3A7D-35270950400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55AEB16B-8970-E11A-59B6-AFDC606C645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F03E4A28-43C7-710C-A5F0-2C92DDEAF90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1BB6552-D716-4313-E924-D382C004CB2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54B15105-69F5-A240-4980-1034272517D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4895F1EA-5378-2B4B-A4DD-0AC9CBDB4F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17319F6B-CB8F-9E31-D28D-03975FB1A0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53FD3EF6-174D-6BF8-E0AD-C16430C9233B}"/>
              </a:ext>
            </a:extLst>
          </p:cNvPr>
          <p:cNvSpPr txBox="1"/>
          <p:nvPr/>
        </p:nvSpPr>
        <p:spPr>
          <a:xfrm>
            <a:off x="3277911" y="5297694"/>
            <a:ext cx="2320555" cy="861774"/>
          </a:xfrm>
          <a:prstGeom prst="rect">
            <a:avLst/>
          </a:prstGeom>
          <a:noFill/>
        </p:spPr>
        <p:txBody>
          <a:bodyPr wrap="square">
            <a:spAutoFit/>
          </a:bodyPr>
          <a:lstStyle/>
          <a:p>
            <a:pPr algn="l"/>
            <a:r>
              <a:rPr lang="en-US" sz="1600" kern="100">
                <a:solidFill>
                  <a:srgbClr val="09465E"/>
                </a:solidFill>
                <a:cs typeface="Times New Roman" panose="02020603050405020304" pitchFamily="18" charset="0"/>
                <a:hlinkClick r:id="rId6"/>
              </a:rPr>
              <a:t>Pensiero sistemico e cambiamento dei </a:t>
            </a:r>
            <a:r>
              <a:rPr lang="en-US" sz="1600" kern="100" err="1">
                <a:solidFill>
                  <a:srgbClr val="09465E"/>
                </a:solidFill>
                <a:cs typeface="Times New Roman" panose="02020603050405020304" pitchFamily="18" charset="0"/>
                <a:hlinkClick r:id="rId6"/>
              </a:rPr>
              <a:t>comportamenti </a:t>
            </a:r>
            <a:r>
              <a:rPr lang="en-US" sz="1600" kern="100">
                <a:solidFill>
                  <a:srgbClr val="09465E"/>
                </a:solidFill>
                <a:cs typeface="Times New Roman" panose="02020603050405020304" pitchFamily="18" charset="0"/>
                <a:hlinkClick r:id="rId6"/>
              </a:rPr>
              <a:t>in un'economia circolare</a:t>
            </a:r>
            <a:endParaRPr lang="en-US" sz="1600" kern="100">
              <a:solidFill>
                <a:srgbClr val="09465E"/>
              </a:solidFill>
              <a:cs typeface="Times New Roman" panose="02020603050405020304" pitchFamily="18" charset="0"/>
            </a:endParaRPr>
          </a:p>
        </p:txBody>
      </p:sp>
      <p:grpSp>
        <p:nvGrpSpPr>
          <p:cNvPr id="44" name="Graphic 4">
            <a:extLst>
              <a:ext uri="{FF2B5EF4-FFF2-40B4-BE49-F238E27FC236}">
                <a16:creationId xmlns:a16="http://schemas.microsoft.com/office/drawing/2014/main" id="{883F82BF-057B-B7F3-7B21-5C51CEE67837}"/>
              </a:ext>
            </a:extLst>
          </p:cNvPr>
          <p:cNvGrpSpPr/>
          <p:nvPr/>
        </p:nvGrpSpPr>
        <p:grpSpPr>
          <a:xfrm rot="19582332">
            <a:off x="5091333" y="4142524"/>
            <a:ext cx="403667" cy="780438"/>
            <a:chOff x="9129274" y="2719113"/>
            <a:chExt cx="717139" cy="1386497"/>
          </a:xfrm>
          <a:solidFill>
            <a:srgbClr val="09465E"/>
          </a:solidFill>
        </p:grpSpPr>
        <p:grpSp>
          <p:nvGrpSpPr>
            <p:cNvPr id="45" name="Graphic 4">
              <a:extLst>
                <a:ext uri="{FF2B5EF4-FFF2-40B4-BE49-F238E27FC236}">
                  <a16:creationId xmlns:a16="http://schemas.microsoft.com/office/drawing/2014/main" id="{BEEC83DC-1289-EBAD-8A6F-99EF85EC9B43}"/>
                </a:ext>
              </a:extLst>
            </p:cNvPr>
            <p:cNvGrpSpPr/>
            <p:nvPr/>
          </p:nvGrpSpPr>
          <p:grpSpPr>
            <a:xfrm>
              <a:off x="9159507" y="2719113"/>
              <a:ext cx="446280" cy="440141"/>
              <a:chOff x="9159507" y="2719113"/>
              <a:chExt cx="446280" cy="440141"/>
            </a:xfrm>
            <a:grpFill/>
          </p:grpSpPr>
          <p:sp>
            <p:nvSpPr>
              <p:cNvPr id="54" name="Freeform 57">
                <a:extLst>
                  <a:ext uri="{FF2B5EF4-FFF2-40B4-BE49-F238E27FC236}">
                    <a16:creationId xmlns:a16="http://schemas.microsoft.com/office/drawing/2014/main" id="{1D1B88C6-7099-AC92-79CF-DCB3146FFA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5" name="Freeform 58">
                <a:extLst>
                  <a:ext uri="{FF2B5EF4-FFF2-40B4-BE49-F238E27FC236}">
                    <a16:creationId xmlns:a16="http://schemas.microsoft.com/office/drawing/2014/main" id="{4DBDEA3B-5974-693D-ABD5-1CD2B34769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6" name="Graphic 4">
              <a:extLst>
                <a:ext uri="{FF2B5EF4-FFF2-40B4-BE49-F238E27FC236}">
                  <a16:creationId xmlns:a16="http://schemas.microsoft.com/office/drawing/2014/main" id="{6898563A-073C-F09E-491B-345084046B7E}"/>
                </a:ext>
              </a:extLst>
            </p:cNvPr>
            <p:cNvGrpSpPr/>
            <p:nvPr/>
          </p:nvGrpSpPr>
          <p:grpSpPr>
            <a:xfrm>
              <a:off x="9129274" y="2893887"/>
              <a:ext cx="717139" cy="1211724"/>
              <a:chOff x="9129274" y="2893887"/>
              <a:chExt cx="717139" cy="1211724"/>
            </a:xfrm>
            <a:grpFill/>
          </p:grpSpPr>
          <p:sp>
            <p:nvSpPr>
              <p:cNvPr id="47" name="Freeform 50">
                <a:extLst>
                  <a:ext uri="{FF2B5EF4-FFF2-40B4-BE49-F238E27FC236}">
                    <a16:creationId xmlns:a16="http://schemas.microsoft.com/office/drawing/2014/main" id="{441742BB-1820-43F8-8EA7-049E1A3C270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8" name="Freeform 51">
                <a:extLst>
                  <a:ext uri="{FF2B5EF4-FFF2-40B4-BE49-F238E27FC236}">
                    <a16:creationId xmlns:a16="http://schemas.microsoft.com/office/drawing/2014/main" id="{E8B6BAC3-179A-3D36-C726-A3C47A58A99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9" name="Freeform 52">
                <a:extLst>
                  <a:ext uri="{FF2B5EF4-FFF2-40B4-BE49-F238E27FC236}">
                    <a16:creationId xmlns:a16="http://schemas.microsoft.com/office/drawing/2014/main" id="{195F917C-90BE-0C98-FC82-3A27AC45746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0" name="Freeform 53">
                <a:extLst>
                  <a:ext uri="{FF2B5EF4-FFF2-40B4-BE49-F238E27FC236}">
                    <a16:creationId xmlns:a16="http://schemas.microsoft.com/office/drawing/2014/main" id="{6D4B00FC-8393-76B5-C5CA-2C7A7BB17CF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1" name="Freeform 54">
                <a:extLst>
                  <a:ext uri="{FF2B5EF4-FFF2-40B4-BE49-F238E27FC236}">
                    <a16:creationId xmlns:a16="http://schemas.microsoft.com/office/drawing/2014/main" id="{748AFD65-EFE0-2C5F-6F42-1416D7004C6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2" name="Freeform 55">
                <a:extLst>
                  <a:ext uri="{FF2B5EF4-FFF2-40B4-BE49-F238E27FC236}">
                    <a16:creationId xmlns:a16="http://schemas.microsoft.com/office/drawing/2014/main" id="{0151997B-C8E5-893E-BF57-375CAA20A20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53" name="Freeform 56">
                <a:extLst>
                  <a:ext uri="{FF2B5EF4-FFF2-40B4-BE49-F238E27FC236}">
                    <a16:creationId xmlns:a16="http://schemas.microsoft.com/office/drawing/2014/main" id="{2D75D367-BB2E-9087-65AD-9D8B49F8751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5862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8FFC-0D9F-F866-F1C3-50F534AF7975}"/>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41FA5F80-1D52-9A81-2CF5-F5DAF7BBF3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676553" y="3820122"/>
            <a:ext cx="4673446" cy="2778353"/>
          </a:xfrm>
          <a:prstGeom prst="rect">
            <a:avLst/>
          </a:prstGeom>
        </p:spPr>
      </p:pic>
      <p:sp>
        <p:nvSpPr>
          <p:cNvPr id="4" name="Text Placeholder 3">
            <a:extLst>
              <a:ext uri="{FF2B5EF4-FFF2-40B4-BE49-F238E27FC236}">
                <a16:creationId xmlns:a16="http://schemas.microsoft.com/office/drawing/2014/main" id="{E258707C-73A2-4F38-A981-63F0A46D3681}"/>
              </a:ext>
            </a:extLst>
          </p:cNvPr>
          <p:cNvSpPr>
            <a:spLocks noGrp="1"/>
          </p:cNvSpPr>
          <p:nvPr>
            <p:ph type="body" sz="quarter" idx="16"/>
          </p:nvPr>
        </p:nvSpPr>
        <p:spPr>
          <a:xfrm>
            <a:off x="649674" y="544661"/>
            <a:ext cx="10052954" cy="619134"/>
          </a:xfrm>
          <a:prstGeom prst="rect">
            <a:avLst/>
          </a:prstGeom>
        </p:spPr>
        <p:txBody>
          <a:bodyPr/>
          <a:lstStyle/>
          <a:p>
            <a:r>
              <a:rPr lang="en-IE">
                <a:cs typeface="Calibri"/>
              </a:rPr>
              <a:t>Apprendimento intergenerazionale e cambiamento comportamentale</a:t>
            </a:r>
          </a:p>
          <a:p>
            <a:endParaRPr lang="en-IE" b="1"/>
          </a:p>
        </p:txBody>
      </p:sp>
      <p:sp>
        <p:nvSpPr>
          <p:cNvPr id="3" name="Text Placeholder 2">
            <a:extLst>
              <a:ext uri="{FF2B5EF4-FFF2-40B4-BE49-F238E27FC236}">
                <a16:creationId xmlns:a16="http://schemas.microsoft.com/office/drawing/2014/main" id="{53015262-4636-B753-EEF1-94412432C3DF}"/>
              </a:ext>
            </a:extLst>
          </p:cNvPr>
          <p:cNvSpPr>
            <a:spLocks noGrp="1"/>
          </p:cNvSpPr>
          <p:nvPr>
            <p:ph type="body" sz="quarter" idx="19"/>
          </p:nvPr>
        </p:nvSpPr>
        <p:spPr>
          <a:xfrm>
            <a:off x="649674" y="1562795"/>
            <a:ext cx="10546409" cy="4920937"/>
          </a:xfrm>
          <a:prstGeom prst="rect">
            <a:avLst/>
          </a:prstGeom>
        </p:spPr>
        <p:txBody>
          <a:bodyPr/>
          <a:lstStyle/>
          <a:p>
            <a:pPr marL="0" indent="0">
              <a:lnSpc>
                <a:spcPct val="100000"/>
              </a:lnSpc>
            </a:pPr>
            <a:r>
              <a:rPr lang="en-US" b="1" kern="100">
                <a:effectLst/>
                <a:ea typeface="Aptos" panose="020B0004020202020204" pitchFamily="34" charset="0"/>
                <a:cs typeface="Times New Roman" panose="02020603050405020304" pitchFamily="18" charset="0"/>
              </a:rPr>
              <a:t>Il ruolo della tecnologia nel cambiamento </a:t>
            </a:r>
            <a:r>
              <a:rPr lang="en-US" b="1" kern="100" err="1">
                <a:effectLst/>
                <a:ea typeface="Aptos" panose="020B0004020202020204" pitchFamily="34" charset="0"/>
                <a:cs typeface="Times New Roman" panose="02020603050405020304" pitchFamily="18" charset="0"/>
              </a:rPr>
              <a:t>comportamentale</a:t>
            </a:r>
            <a:r>
              <a:rPr lang="en-US" b="1" kern="100">
                <a:effectLst/>
                <a:ea typeface="Aptos" panose="020B0004020202020204" pitchFamily="34" charset="0"/>
                <a:cs typeface="Times New Roman" panose="02020603050405020304" pitchFamily="18" charset="0"/>
              </a:rPr>
              <a:t>, esempi:</a:t>
            </a:r>
          </a:p>
          <a:p>
            <a:pPr marL="0" indent="0">
              <a:lnSpc>
                <a:spcPct val="100000"/>
              </a:lnSpc>
            </a:pPr>
            <a:endParaRPr lang="en-US" sz="1200" b="1" kern="100">
              <a:effectLst/>
              <a:ea typeface="Aptos" panose="020B0004020202020204" pitchFamily="34" charset="0"/>
              <a:cs typeface="Times New Roman" panose="02020603050405020304" pitchFamily="18" charset="0"/>
            </a:endParaRPr>
          </a:p>
          <a:p>
            <a:pPr marL="393750" indent="-285750">
              <a:lnSpc>
                <a:spcPct val="100000"/>
              </a:lnSpc>
              <a:buFont typeface="Arial" panose="020B0604020202020204" pitchFamily="34" charset="0"/>
              <a:buChar char="•"/>
            </a:pPr>
            <a:r>
              <a:rPr lang="en-US" kern="100">
                <a:cs typeface="Times New Roman" panose="02020603050405020304" pitchFamily="18" charset="0"/>
              </a:rPr>
              <a:t>Applicazioni mobili e strumenti digitali che forniscono promemoria, contenuti educativi o suggerimenti per la gestione dei rifiuti.</a:t>
            </a:r>
          </a:p>
          <a:p>
            <a:pPr marL="393750" indent="-285750">
              <a:lnSpc>
                <a:spcPct val="100000"/>
              </a:lnSpc>
              <a:buFont typeface="Arial" panose="020B0604020202020204" pitchFamily="34" charset="0"/>
              <a:buChar char="•"/>
            </a:pPr>
            <a:r>
              <a:rPr lang="en-US" kern="100">
                <a:cs typeface="Times New Roman" panose="02020603050405020304" pitchFamily="18" charset="0"/>
                <a:hlinkClick r:id="rId3"/>
              </a:rPr>
              <a:t>I bidoni intelligenti </a:t>
            </a:r>
            <a:r>
              <a:rPr lang="en-US" kern="100">
                <a:cs typeface="Times New Roman" panose="02020603050405020304" pitchFamily="18" charset="0"/>
              </a:rPr>
              <a:t>selezionano automaticamente i materiali riciclabili, fornendo agli utenti un feedback sulle loro abitudini di smaltimento dei rifiuti.</a:t>
            </a:r>
          </a:p>
          <a:p>
            <a:pPr marL="393750" indent="-285750">
              <a:lnSpc>
                <a:spcPct val="100000"/>
              </a:lnSpc>
              <a:buFont typeface="Arial" panose="020B0604020202020204" pitchFamily="34" charset="0"/>
              <a:buChar char="•"/>
            </a:pPr>
            <a:r>
              <a:rPr lang="en-US" kern="100">
                <a:cs typeface="Times New Roman" panose="02020603050405020304" pitchFamily="18" charset="0"/>
              </a:rPr>
              <a:t>Condivisione sui social media di suggerimenti, progressi e storie di successo</a:t>
            </a:r>
            <a:endParaRPr lang="fi-FI" kern="10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DD816C8-B8BD-4200-5AED-CA3DCBFA9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849" y="5155359"/>
            <a:ext cx="1755413" cy="1179347"/>
          </a:xfrm>
          <a:prstGeom prst="rect">
            <a:avLst/>
          </a:prstGeom>
        </p:spPr>
      </p:pic>
      <p:pic>
        <p:nvPicPr>
          <p:cNvPr id="11" name="Kuva 10" descr="Kuva, joka sisältää kohteen teksti, kuvakaappaus, Fontti, logo&#10;&#10;Tekoälyn generoima sisältö voi olla virheellistä.">
            <a:hlinkClick r:id="rId5"/>
            <a:extLst>
              <a:ext uri="{FF2B5EF4-FFF2-40B4-BE49-F238E27FC236}">
                <a16:creationId xmlns:a16="http://schemas.microsoft.com/office/drawing/2014/main" id="{F57517EB-BEE9-FCE9-A430-A94EA44A630A}"/>
              </a:ext>
            </a:extLst>
          </p:cNvPr>
          <p:cNvPicPr>
            <a:picLocks noChangeAspect="1"/>
          </p:cNvPicPr>
          <p:nvPr/>
        </p:nvPicPr>
        <p:blipFill>
          <a:blip r:embed="rId6"/>
          <a:stretch>
            <a:fillRect/>
          </a:stretch>
        </p:blipFill>
        <p:spPr>
          <a:xfrm>
            <a:off x="6584419" y="4278215"/>
            <a:ext cx="3184226" cy="1746279"/>
          </a:xfrm>
          <a:prstGeom prst="rect">
            <a:avLst/>
          </a:prstGeom>
        </p:spPr>
      </p:pic>
      <p:grpSp>
        <p:nvGrpSpPr>
          <p:cNvPr id="8" name="Graphic 4">
            <a:extLst>
              <a:ext uri="{FF2B5EF4-FFF2-40B4-BE49-F238E27FC236}">
                <a16:creationId xmlns:a16="http://schemas.microsoft.com/office/drawing/2014/main" id="{687F7122-1F86-84AF-2466-D44572DCDD3A}"/>
              </a:ext>
            </a:extLst>
          </p:cNvPr>
          <p:cNvGrpSpPr/>
          <p:nvPr/>
        </p:nvGrpSpPr>
        <p:grpSpPr>
          <a:xfrm rot="19582332">
            <a:off x="8268356" y="481446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EA268259-04FB-F029-F4E8-C0EC3CF10B2B}"/>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F7815F2A-3643-6691-7BC4-E3E002A021C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6CBD12AD-032D-C7B0-A363-AFDC8DBE06A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B9E26FB4-1575-F185-5678-2E4D7453A8E0}"/>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EA640904-C6DE-74A6-F7D5-99604BAB73B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A1D457B5-EE92-AF81-AD71-B8957A62B09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A86A25AD-5759-AD27-1451-C549BE4D049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97049FF-8E97-BE93-F309-5CA78AD8A14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C838A1D5-4F5B-CB83-F167-11D0D55DD65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EBBD22B2-6107-4812-8B37-BD87273A26F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D79B0229-C38D-66C6-3950-65E41EFD62D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C923180D-2AC6-9CD8-E986-ED22D49213F1}"/>
              </a:ext>
            </a:extLst>
          </p:cNvPr>
          <p:cNvSpPr txBox="1"/>
          <p:nvPr/>
        </p:nvSpPr>
        <p:spPr>
          <a:xfrm>
            <a:off x="3429421" y="5275833"/>
            <a:ext cx="2530973" cy="830997"/>
          </a:xfrm>
          <a:prstGeom prst="rect">
            <a:avLst/>
          </a:prstGeom>
          <a:noFill/>
        </p:spPr>
        <p:txBody>
          <a:bodyPr wrap="square">
            <a:spAutoFit/>
          </a:bodyPr>
          <a:lstStyle/>
          <a:p>
            <a:pPr algn="l"/>
            <a:r>
              <a:rPr lang="en-US" sz="1600" kern="100">
                <a:solidFill>
                  <a:srgbClr val="09465E"/>
                </a:solidFill>
                <a:cs typeface="Times New Roman" panose="02020603050405020304" pitchFamily="18" charset="0"/>
                <a:hlinkClick r:id="rId5"/>
              </a:rPr>
              <a:t>Utilizzare il marketing sociale a livello di comunità per favorire il cambiamento dei </a:t>
            </a:r>
            <a:r>
              <a:rPr lang="en-US" sz="1600" kern="100" err="1">
                <a:solidFill>
                  <a:srgbClr val="09465E"/>
                </a:solidFill>
                <a:cs typeface="Times New Roman" panose="02020603050405020304" pitchFamily="18" charset="0"/>
                <a:hlinkClick r:id="rId5"/>
              </a:rPr>
              <a:t>comportamenti</a:t>
            </a:r>
            <a:endParaRPr lang="en-US" sz="1600" kern="100">
              <a:solidFill>
                <a:srgbClr val="09465E"/>
              </a:solidFill>
              <a:cs typeface="Times New Roman" panose="02020603050405020304" pitchFamily="18" charset="0"/>
            </a:endParaRPr>
          </a:p>
        </p:txBody>
      </p:sp>
    </p:spTree>
    <p:extLst>
      <p:ext uri="{BB962C8B-B14F-4D97-AF65-F5344CB8AC3E}">
        <p14:creationId xmlns:p14="http://schemas.microsoft.com/office/powerpoint/2010/main" val="148563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135C3-1580-17F2-314A-386C30DABE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203B53-2FA8-8784-051E-77B55DBD86E0}"/>
              </a:ext>
            </a:extLst>
          </p:cNvPr>
          <p:cNvSpPr>
            <a:spLocks noGrp="1"/>
          </p:cNvSpPr>
          <p:nvPr>
            <p:ph type="body" sz="quarter" idx="16"/>
          </p:nvPr>
        </p:nvSpPr>
        <p:spPr>
          <a:xfrm>
            <a:off x="722819" y="533771"/>
            <a:ext cx="10052954" cy="803654"/>
          </a:xfrm>
        </p:spPr>
        <p:txBody>
          <a:bodyPr/>
          <a:lstStyle/>
          <a:p>
            <a:r>
              <a:rPr lang="en-US">
                <a:cs typeface="Calibri"/>
              </a:rPr>
              <a:t>STRATEGIE DI CAMBIAMENTO COMPORTAMENTALE NELL'ECONOMIA CIRCOLARE - GESTIONE DEI RIFIUTI</a:t>
            </a:r>
          </a:p>
          <a:p>
            <a:endParaRPr lang="en-IE"/>
          </a:p>
        </p:txBody>
      </p:sp>
      <p:sp>
        <p:nvSpPr>
          <p:cNvPr id="4" name="Freeform 1">
            <a:extLst>
              <a:ext uri="{FF2B5EF4-FFF2-40B4-BE49-F238E27FC236}">
                <a16:creationId xmlns:a16="http://schemas.microsoft.com/office/drawing/2014/main" id="{4A174214-8D04-BC52-E91D-98B52B9445A6}"/>
              </a:ext>
            </a:extLst>
          </p:cNvPr>
          <p:cNvSpPr>
            <a:spLocks noChangeArrowheads="1"/>
          </p:cNvSpPr>
          <p:nvPr/>
        </p:nvSpPr>
        <p:spPr bwMode="auto">
          <a:xfrm>
            <a:off x="827744" y="183880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05051EDF-E1AD-86C9-5142-66CDFACE4B19}"/>
              </a:ext>
            </a:extLst>
          </p:cNvPr>
          <p:cNvSpPr>
            <a:spLocks noChangeArrowheads="1"/>
          </p:cNvSpPr>
          <p:nvPr/>
        </p:nvSpPr>
        <p:spPr bwMode="auto">
          <a:xfrm>
            <a:off x="909057" y="1874440"/>
            <a:ext cx="2398853"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2E07803F-8902-429B-40B2-55E6BFED168F}"/>
              </a:ext>
            </a:extLst>
          </p:cNvPr>
          <p:cNvSpPr>
            <a:spLocks noChangeArrowheads="1"/>
          </p:cNvSpPr>
          <p:nvPr/>
        </p:nvSpPr>
        <p:spPr bwMode="auto">
          <a:xfrm>
            <a:off x="835838" y="1729391"/>
            <a:ext cx="2347443" cy="24256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BB15F21-8696-80B5-0139-14EF7F8889E8}"/>
              </a:ext>
            </a:extLst>
          </p:cNvPr>
          <p:cNvSpPr>
            <a:spLocks noChangeArrowheads="1"/>
          </p:cNvSpPr>
          <p:nvPr/>
        </p:nvSpPr>
        <p:spPr bwMode="auto">
          <a:xfrm>
            <a:off x="2724178" y="402651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874CA497-14A7-893B-C79B-D1B533D1F6DD}"/>
              </a:ext>
            </a:extLst>
          </p:cNvPr>
          <p:cNvSpPr>
            <a:spLocks noChangeArrowheads="1"/>
          </p:cNvSpPr>
          <p:nvPr/>
        </p:nvSpPr>
        <p:spPr bwMode="auto">
          <a:xfrm>
            <a:off x="2692549" y="407163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2C5834D2-D0DF-804F-F62F-4FE3096C17AE}"/>
              </a:ext>
            </a:extLst>
          </p:cNvPr>
          <p:cNvSpPr>
            <a:spLocks noChangeArrowheads="1"/>
          </p:cNvSpPr>
          <p:nvPr/>
        </p:nvSpPr>
        <p:spPr bwMode="auto">
          <a:xfrm>
            <a:off x="2648414" y="414796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99F1258-D175-AB26-8685-F11855B25A72}"/>
              </a:ext>
            </a:extLst>
          </p:cNvPr>
          <p:cNvSpPr>
            <a:spLocks noChangeArrowheads="1"/>
          </p:cNvSpPr>
          <p:nvPr/>
        </p:nvSpPr>
        <p:spPr bwMode="auto">
          <a:xfrm>
            <a:off x="4067838" y="186652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AB4AC5C-2A13-6BAC-99E4-E839E8F69E17}"/>
              </a:ext>
            </a:extLst>
          </p:cNvPr>
          <p:cNvSpPr>
            <a:spLocks noChangeArrowheads="1"/>
          </p:cNvSpPr>
          <p:nvPr/>
        </p:nvSpPr>
        <p:spPr bwMode="auto">
          <a:xfrm>
            <a:off x="3890432" y="1686574"/>
            <a:ext cx="2679995" cy="2385606"/>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EE800384-175F-ADDC-2A13-BCC7D96E8C05}"/>
              </a:ext>
            </a:extLst>
          </p:cNvPr>
          <p:cNvSpPr>
            <a:spLocks noChangeArrowheads="1"/>
          </p:cNvSpPr>
          <p:nvPr/>
        </p:nvSpPr>
        <p:spPr bwMode="auto">
          <a:xfrm>
            <a:off x="3928626" y="1987985"/>
            <a:ext cx="2512666"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4B05EEFB-D1C0-B40C-D36A-99CCB1E65086}"/>
              </a:ext>
            </a:extLst>
          </p:cNvPr>
          <p:cNvSpPr>
            <a:spLocks noChangeArrowheads="1"/>
          </p:cNvSpPr>
          <p:nvPr/>
        </p:nvSpPr>
        <p:spPr bwMode="auto">
          <a:xfrm>
            <a:off x="8904525" y="396934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408F8FE8-2D9E-54BF-8DCD-F4EDC8964B40}"/>
              </a:ext>
            </a:extLst>
          </p:cNvPr>
          <p:cNvSpPr>
            <a:spLocks noChangeArrowheads="1"/>
          </p:cNvSpPr>
          <p:nvPr/>
        </p:nvSpPr>
        <p:spPr bwMode="auto">
          <a:xfrm>
            <a:off x="8711101" y="3852157"/>
            <a:ext cx="2595323" cy="247147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0110A6AE-76E6-AECA-7F57-18DFA5FBF55D}"/>
              </a:ext>
            </a:extLst>
          </p:cNvPr>
          <p:cNvSpPr>
            <a:spLocks noChangeArrowheads="1"/>
          </p:cNvSpPr>
          <p:nvPr/>
        </p:nvSpPr>
        <p:spPr bwMode="auto">
          <a:xfrm>
            <a:off x="8607561" y="3872794"/>
            <a:ext cx="2675382" cy="2369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9B08AB4F-C47C-38A3-E049-D3B21DEA6302}"/>
              </a:ext>
            </a:extLst>
          </p:cNvPr>
          <p:cNvSpPr txBox="1"/>
          <p:nvPr/>
        </p:nvSpPr>
        <p:spPr>
          <a:xfrm>
            <a:off x="975221" y="2240783"/>
            <a:ext cx="2070500" cy="1323439"/>
          </a:xfrm>
          <a:prstGeom prst="rect">
            <a:avLst/>
          </a:prstGeom>
          <a:noFill/>
        </p:spPr>
        <p:txBody>
          <a:bodyPr wrap="square" rtlCol="0">
            <a:spAutoFit/>
          </a:bodyPr>
          <a:lstStyle/>
          <a:p>
            <a:pPr marL="0" indent="0" algn="ctr">
              <a:lnSpc>
                <a:spcPct val="100000"/>
              </a:lnSpc>
            </a:pPr>
            <a:r>
              <a:rPr lang="en-US" sz="1600" b="1" kern="100" dirty="0">
                <a:solidFill>
                  <a:schemeClr val="bg1"/>
                </a:solidFill>
                <a:effectLst/>
                <a:ea typeface="Aptos" panose="020B0004020202020204" pitchFamily="34" charset="0"/>
                <a:cs typeface="Times New Roman" panose="02020603050405020304" pitchFamily="18" charset="0"/>
              </a:rPr>
              <a:t>Campagne di </a:t>
            </a:r>
            <a:r>
              <a:rPr lang="en-US" sz="1600" b="1" kern="100" dirty="0" err="1">
                <a:solidFill>
                  <a:schemeClr val="bg1"/>
                </a:solidFill>
                <a:effectLst/>
                <a:ea typeface="Aptos" panose="020B0004020202020204" pitchFamily="34" charset="0"/>
                <a:cs typeface="Times New Roman" panose="02020603050405020304" pitchFamily="18" charset="0"/>
              </a:rPr>
              <a:t>educazione</a:t>
            </a:r>
            <a:r>
              <a:rPr lang="en-US" sz="1600" b="1" kern="100" dirty="0">
                <a:solidFill>
                  <a:schemeClr val="bg1"/>
                </a:solidFill>
                <a:effectLst/>
                <a:ea typeface="Aptos" panose="020B0004020202020204" pitchFamily="34" charset="0"/>
                <a:cs typeface="Times New Roman" panose="02020603050405020304" pitchFamily="18" charset="0"/>
              </a:rPr>
              <a:t> e </a:t>
            </a:r>
            <a:r>
              <a:rPr lang="en-US" sz="1600" b="1" kern="100" dirty="0" err="1">
                <a:solidFill>
                  <a:schemeClr val="bg1"/>
                </a:solidFill>
                <a:effectLst/>
                <a:ea typeface="Aptos" panose="020B0004020202020204" pitchFamily="34" charset="0"/>
                <a:cs typeface="Times New Roman" panose="02020603050405020304" pitchFamily="18" charset="0"/>
              </a:rPr>
              <a:t>sensibilizzazione</a:t>
            </a:r>
            <a:r>
              <a:rPr lang="en-US" sz="1600" b="1" kern="100" dirty="0">
                <a:solidFill>
                  <a:schemeClr val="bg1"/>
                </a:solidFill>
                <a:effectLst/>
                <a:ea typeface="Aptos" panose="020B0004020202020204" pitchFamily="34" charset="0"/>
                <a:cs typeface="Times New Roman" panose="02020603050405020304" pitchFamily="18" charset="0"/>
              </a:rPr>
              <a:t> </a:t>
            </a:r>
            <a:r>
              <a:rPr lang="en-US" sz="1600" kern="100" dirty="0">
                <a:solidFill>
                  <a:schemeClr val="bg1"/>
                </a:solidFill>
                <a:effectLst/>
                <a:ea typeface="Aptos" panose="020B0004020202020204" pitchFamily="34" charset="0"/>
                <a:cs typeface="Times New Roman" panose="02020603050405020304" pitchFamily="18" charset="0"/>
              </a:rPr>
              <a:t>- </a:t>
            </a:r>
            <a:r>
              <a:rPr lang="en-US" sz="1600" kern="100" dirty="0" err="1">
                <a:solidFill>
                  <a:schemeClr val="bg1"/>
                </a:solidFill>
                <a:effectLst/>
                <a:ea typeface="Aptos" panose="020B0004020202020204" pitchFamily="34" charset="0"/>
                <a:cs typeface="Times New Roman" panose="02020603050405020304" pitchFamily="18" charset="0"/>
              </a:rPr>
              <a:t>Educazione</a:t>
            </a:r>
            <a:r>
              <a:rPr lang="en-US" sz="1600" kern="100" dirty="0">
                <a:solidFill>
                  <a:schemeClr val="bg1"/>
                </a:solidFill>
                <a:effectLst/>
                <a:ea typeface="Aptos" panose="020B0004020202020204" pitchFamily="34" charset="0"/>
                <a:cs typeface="Times New Roman" panose="02020603050405020304" pitchFamily="18" charset="0"/>
              </a:rPr>
              <a:t> </a:t>
            </a:r>
            <a:r>
              <a:rPr lang="en-US" sz="1600" kern="100" dirty="0" err="1">
                <a:solidFill>
                  <a:schemeClr val="bg1"/>
                </a:solidFill>
                <a:effectLst/>
                <a:ea typeface="Aptos" panose="020B0004020202020204" pitchFamily="34" charset="0"/>
                <a:cs typeface="Times New Roman" panose="02020603050405020304" pitchFamily="18" charset="0"/>
              </a:rPr>
              <a:t>pubblica</a:t>
            </a:r>
            <a:r>
              <a:rPr lang="en-US" sz="1600" kern="100" dirty="0">
                <a:solidFill>
                  <a:schemeClr val="bg1"/>
                </a:solidFill>
                <a:effectLst/>
                <a:ea typeface="Aptos" panose="020B0004020202020204" pitchFamily="34" charset="0"/>
                <a:cs typeface="Times New Roman" panose="02020603050405020304" pitchFamily="18" charset="0"/>
              </a:rPr>
              <a:t>, </a:t>
            </a:r>
            <a:r>
              <a:rPr lang="en-US" sz="1600" kern="100" dirty="0" err="1">
                <a:solidFill>
                  <a:schemeClr val="bg1"/>
                </a:solidFill>
                <a:effectLst/>
                <a:ea typeface="Aptos" panose="020B0004020202020204" pitchFamily="34" charset="0"/>
                <a:cs typeface="Times New Roman" panose="02020603050405020304" pitchFamily="18" charset="0"/>
              </a:rPr>
              <a:t>campagne</a:t>
            </a:r>
            <a:r>
              <a:rPr lang="en-US" sz="1600" kern="100" dirty="0">
                <a:solidFill>
                  <a:schemeClr val="bg1"/>
                </a:solidFill>
                <a:effectLst/>
                <a:ea typeface="Aptos" panose="020B0004020202020204" pitchFamily="34" charset="0"/>
                <a:cs typeface="Times New Roman" panose="02020603050405020304" pitchFamily="18" charset="0"/>
              </a:rPr>
              <a:t> visive</a:t>
            </a:r>
          </a:p>
        </p:txBody>
      </p:sp>
      <p:sp>
        <p:nvSpPr>
          <p:cNvPr id="25" name="CuadroTexto 555">
            <a:extLst>
              <a:ext uri="{FF2B5EF4-FFF2-40B4-BE49-F238E27FC236}">
                <a16:creationId xmlns:a16="http://schemas.microsoft.com/office/drawing/2014/main" id="{C50E23F7-5090-2FF4-6C6C-DD54002F92B5}"/>
              </a:ext>
            </a:extLst>
          </p:cNvPr>
          <p:cNvSpPr txBox="1"/>
          <p:nvPr/>
        </p:nvSpPr>
        <p:spPr>
          <a:xfrm>
            <a:off x="2681273" y="4801300"/>
            <a:ext cx="2282396" cy="830997"/>
          </a:xfrm>
          <a:prstGeom prst="rect">
            <a:avLst/>
          </a:prstGeom>
          <a:noFill/>
        </p:spPr>
        <p:txBody>
          <a:bodyPr wrap="square" rtlCol="0">
            <a:spAutoFit/>
          </a:bodyPr>
          <a:lstStyle/>
          <a:p>
            <a:pPr algn="ctr"/>
            <a:r>
              <a:rPr lang="en-US" sz="1600" b="1" kern="100">
                <a:solidFill>
                  <a:schemeClr val="bg1"/>
                </a:solidFill>
                <a:cs typeface="Times New Roman" panose="02020603050405020304" pitchFamily="18" charset="0"/>
              </a:rPr>
              <a:t>Incentivi e premi - </a:t>
            </a:r>
            <a:r>
              <a:rPr lang="en-US" sz="1600" kern="100">
                <a:solidFill>
                  <a:schemeClr val="bg1"/>
                </a:solidFill>
                <a:cs typeface="Times New Roman" panose="02020603050405020304" pitchFamily="18" charset="0"/>
              </a:rPr>
              <a:t>Incentivi finanziari e programmi di riconoscimento</a:t>
            </a:r>
          </a:p>
        </p:txBody>
      </p:sp>
      <p:sp>
        <p:nvSpPr>
          <p:cNvPr id="26" name="CuadroTexto 557">
            <a:extLst>
              <a:ext uri="{FF2B5EF4-FFF2-40B4-BE49-F238E27FC236}">
                <a16:creationId xmlns:a16="http://schemas.microsoft.com/office/drawing/2014/main" id="{1E9D9B9B-C0C1-96FB-B233-584868E2F8C2}"/>
              </a:ext>
            </a:extLst>
          </p:cNvPr>
          <p:cNvSpPr txBox="1"/>
          <p:nvPr/>
        </p:nvSpPr>
        <p:spPr>
          <a:xfrm>
            <a:off x="4315456" y="2087143"/>
            <a:ext cx="2247292" cy="1569660"/>
          </a:xfrm>
          <a:prstGeom prst="rect">
            <a:avLst/>
          </a:prstGeom>
          <a:noFill/>
        </p:spPr>
        <p:txBody>
          <a:bodyPr wrap="square" rtlCol="0">
            <a:spAutoFit/>
          </a:bodyPr>
          <a:lstStyle/>
          <a:p>
            <a:r>
              <a:rPr lang="en-US" sz="1600" b="1" kern="100">
                <a:solidFill>
                  <a:schemeClr val="bg1"/>
                </a:solidFill>
                <a:ea typeface="Aptos" panose="020B0004020202020204" pitchFamily="34" charset="0"/>
                <a:cs typeface="Times New Roman" panose="02020603050405020304" pitchFamily="18" charset="0"/>
              </a:rPr>
              <a:t>Convenienza - </a:t>
            </a:r>
            <a:r>
              <a:rPr lang="en-US" sz="1600" b="1" kern="100">
                <a:solidFill>
                  <a:schemeClr val="bg1"/>
                </a:solidFill>
                <a:effectLst/>
                <a:ea typeface="Aptos" panose="020B0004020202020204" pitchFamily="34" charset="0"/>
                <a:cs typeface="Times New Roman" panose="02020603050405020304" pitchFamily="18" charset="0"/>
              </a:rPr>
              <a:t>Semplificare il processo - </a:t>
            </a:r>
            <a:r>
              <a:rPr lang="en-US" sz="1600" kern="100">
                <a:solidFill>
                  <a:schemeClr val="bg1"/>
                </a:solidFill>
                <a:effectLst/>
                <a:ea typeface="Aptos" panose="020B0004020202020204" pitchFamily="34" charset="0"/>
                <a:cs typeface="Times New Roman" panose="02020603050405020304" pitchFamily="18" charset="0"/>
              </a:rPr>
              <a:t>Facilitare l'adozione di pratiche sostenibili, Segregazione dei rifiuti, Facilità di riciclaggio</a:t>
            </a:r>
          </a:p>
        </p:txBody>
      </p:sp>
      <p:sp>
        <p:nvSpPr>
          <p:cNvPr id="27" name="CuadroTexto 559">
            <a:extLst>
              <a:ext uri="{FF2B5EF4-FFF2-40B4-BE49-F238E27FC236}">
                <a16:creationId xmlns:a16="http://schemas.microsoft.com/office/drawing/2014/main" id="{A0CD5EF8-DDF2-0DE4-4CAC-A4E840A001DD}"/>
              </a:ext>
            </a:extLst>
          </p:cNvPr>
          <p:cNvSpPr txBox="1"/>
          <p:nvPr/>
        </p:nvSpPr>
        <p:spPr>
          <a:xfrm>
            <a:off x="8910926" y="4301638"/>
            <a:ext cx="2245597" cy="2123658"/>
          </a:xfrm>
          <a:prstGeom prst="rect">
            <a:avLst/>
          </a:prstGeom>
          <a:noFill/>
        </p:spPr>
        <p:txBody>
          <a:bodyPr wrap="square" rtlCol="0">
            <a:spAutoFit/>
          </a:bodyPr>
          <a:lstStyle/>
          <a:p>
            <a:pPr algn="ctr"/>
            <a:r>
              <a:rPr lang="en-US" sz="1600" b="1" kern="100">
                <a:solidFill>
                  <a:schemeClr val="bg1"/>
                </a:solidFill>
                <a:cs typeface="Times New Roman" panose="02020603050405020304" pitchFamily="18" charset="0"/>
              </a:rPr>
              <a:t>Coinvolgere i bambini e i giovani </a:t>
            </a:r>
            <a:r>
              <a:rPr lang="en-US" sz="1600" kern="100">
                <a:solidFill>
                  <a:schemeClr val="bg1"/>
                </a:solidFill>
                <a:cs typeface="Times New Roman" panose="02020603050405020304" pitchFamily="18" charset="0"/>
              </a:rPr>
              <a:t>- </a:t>
            </a:r>
            <a:r>
              <a:rPr lang="en-US" sz="1600" kern="100" err="1">
                <a:solidFill>
                  <a:schemeClr val="bg1"/>
                </a:solidFill>
                <a:cs typeface="Times New Roman" panose="02020603050405020304" pitchFamily="18" charset="0"/>
              </a:rPr>
              <a:t>Programmi </a:t>
            </a:r>
            <a:r>
              <a:rPr lang="en-US" sz="1600" kern="100">
                <a:solidFill>
                  <a:schemeClr val="bg1"/>
                </a:solidFill>
                <a:cs typeface="Times New Roman" panose="02020603050405020304" pitchFamily="18" charset="0"/>
              </a:rPr>
              <a:t>scolastici, club e laboratori giovanili, materiali didattici, come giochi, app o cartoni animati.</a:t>
            </a:r>
            <a:endParaRPr lang="fi-FI" sz="1600" kern="100">
              <a:solidFill>
                <a:schemeClr val="bg1"/>
              </a:solidFill>
              <a:cs typeface="Times New Roman" panose="02020603050405020304" pitchFamily="18" charset="0"/>
            </a:endParaRP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F06F6770-5536-B224-9EDC-2EC8B8A52080}"/>
              </a:ext>
            </a:extLst>
          </p:cNvPr>
          <p:cNvSpPr>
            <a:spLocks noChangeArrowheads="1"/>
          </p:cNvSpPr>
          <p:nvPr/>
        </p:nvSpPr>
        <p:spPr bwMode="auto">
          <a:xfrm>
            <a:off x="5625311" y="403433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D5315EA1-0099-D5FD-5340-C32192D3BC0E}"/>
              </a:ext>
            </a:extLst>
          </p:cNvPr>
          <p:cNvSpPr>
            <a:spLocks noChangeArrowheads="1"/>
          </p:cNvSpPr>
          <p:nvPr/>
        </p:nvSpPr>
        <p:spPr bwMode="auto">
          <a:xfrm>
            <a:off x="5686039" y="4095064"/>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DD7D5352-3998-8403-1CE0-8BAFF8E36F68}"/>
              </a:ext>
            </a:extLst>
          </p:cNvPr>
          <p:cNvSpPr>
            <a:spLocks noChangeArrowheads="1"/>
          </p:cNvSpPr>
          <p:nvPr/>
        </p:nvSpPr>
        <p:spPr bwMode="auto">
          <a:xfrm>
            <a:off x="5749296" y="415579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7A9D4A6-0E10-BBC8-B232-1FF126919096}"/>
              </a:ext>
            </a:extLst>
          </p:cNvPr>
          <p:cNvSpPr txBox="1"/>
          <p:nvPr/>
        </p:nvSpPr>
        <p:spPr>
          <a:xfrm>
            <a:off x="5742983" y="4462090"/>
            <a:ext cx="2245597" cy="1631216"/>
          </a:xfrm>
          <a:prstGeom prst="rect">
            <a:avLst/>
          </a:prstGeom>
          <a:noFill/>
        </p:spPr>
        <p:txBody>
          <a:bodyPr wrap="square" rtlCol="0">
            <a:spAutoFit/>
          </a:bodyPr>
          <a:lstStyle/>
          <a:p>
            <a:pPr algn="ctr"/>
            <a:r>
              <a:rPr lang="en-US" sz="1600" b="1" kern="100">
                <a:solidFill>
                  <a:schemeClr val="bg1"/>
                </a:solidFill>
                <a:cs typeface="Times New Roman" panose="02020603050405020304" pitchFamily="18" charset="0"/>
              </a:rPr>
              <a:t>Norme sociali e influenza tra pari </a:t>
            </a:r>
            <a:r>
              <a:rPr lang="en-US" sz="1600" kern="100">
                <a:solidFill>
                  <a:schemeClr val="bg1"/>
                </a:solidFill>
                <a:cs typeface="Times New Roman" panose="02020603050405020304" pitchFamily="18" charset="0"/>
              </a:rPr>
              <a:t>- Campagne sociali, influenza tra pari, attività di gruppo.</a:t>
            </a: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B0116609-856C-7B0D-A018-EEAE5427B795}"/>
              </a:ext>
            </a:extLst>
          </p:cNvPr>
          <p:cNvSpPr>
            <a:spLocks noChangeArrowheads="1"/>
          </p:cNvSpPr>
          <p:nvPr/>
        </p:nvSpPr>
        <p:spPr bwMode="auto">
          <a:xfrm>
            <a:off x="7226919" y="1853611"/>
            <a:ext cx="2372131"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7E094E9-22D6-43D8-01D2-282AEB51568F}"/>
              </a:ext>
            </a:extLst>
          </p:cNvPr>
          <p:cNvSpPr>
            <a:spLocks noChangeArrowheads="1"/>
          </p:cNvSpPr>
          <p:nvPr/>
        </p:nvSpPr>
        <p:spPr bwMode="auto">
          <a:xfrm>
            <a:off x="7152948" y="1563795"/>
            <a:ext cx="2860260" cy="2677417"/>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60A84177-A762-3221-6959-6CBA1D1C5BA6}"/>
              </a:ext>
            </a:extLst>
          </p:cNvPr>
          <p:cNvSpPr>
            <a:spLocks noChangeArrowheads="1"/>
          </p:cNvSpPr>
          <p:nvPr/>
        </p:nvSpPr>
        <p:spPr bwMode="auto">
          <a:xfrm>
            <a:off x="7308463" y="1594833"/>
            <a:ext cx="2642805" cy="2531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BB2BB8A8-B413-0633-1A34-4BFC287017B7}"/>
              </a:ext>
            </a:extLst>
          </p:cNvPr>
          <p:cNvSpPr txBox="1"/>
          <p:nvPr/>
        </p:nvSpPr>
        <p:spPr>
          <a:xfrm>
            <a:off x="7280084" y="1943887"/>
            <a:ext cx="2595705" cy="2338989"/>
          </a:xfrm>
          <a:prstGeom prst="rect">
            <a:avLst/>
          </a:prstGeom>
          <a:noFill/>
        </p:spPr>
        <p:txBody>
          <a:bodyPr wrap="square" rtlCol="0">
            <a:spAutoFit/>
          </a:bodyPr>
          <a:lstStyle/>
          <a:p>
            <a:pPr algn="ctr"/>
            <a:r>
              <a:rPr lang="en-US" sz="1600" b="1" kern="100">
                <a:solidFill>
                  <a:schemeClr val="bg1"/>
                </a:solidFill>
                <a:cs typeface="Times New Roman" panose="02020603050405020304" pitchFamily="18" charset="0"/>
              </a:rPr>
              <a:t>Nudge comportamentali - Architettura della scelta: </a:t>
            </a:r>
            <a:r>
              <a:rPr lang="en-US" sz="1600" kern="100">
                <a:solidFill>
                  <a:schemeClr val="bg1"/>
                </a:solidFill>
                <a:cs typeface="Times New Roman" panose="02020603050405020304" pitchFamily="18" charset="0"/>
              </a:rPr>
              <a:t>Progettazione di sistemi che "spingono" le persone verso comportamenti positivi, Social Proof: Mostrare pubblicamente la quantità di rifiuti riciclati.</a:t>
            </a:r>
          </a:p>
          <a:p>
            <a:pPr algn="ctr"/>
            <a:endParaRPr lang="en-US" sz="1600" b="1" kern="100">
              <a:solidFill>
                <a:schemeClr val="bg1"/>
              </a:solidFill>
              <a:cs typeface="Times New Roman" panose="02020603050405020304" pitchFamily="18" charset="0"/>
            </a:endParaRPr>
          </a:p>
        </p:txBody>
      </p:sp>
      <p:sp>
        <p:nvSpPr>
          <p:cNvPr id="3" name="Tekstiruutu 2">
            <a:extLst>
              <a:ext uri="{FF2B5EF4-FFF2-40B4-BE49-F238E27FC236}">
                <a16:creationId xmlns:a16="http://schemas.microsoft.com/office/drawing/2014/main" id="{D70D6536-E6F9-3586-1B72-D5285F77D5D3}"/>
              </a:ext>
            </a:extLst>
          </p:cNvPr>
          <p:cNvSpPr txBox="1"/>
          <p:nvPr/>
        </p:nvSpPr>
        <p:spPr>
          <a:xfrm>
            <a:off x="622056" y="4670970"/>
            <a:ext cx="2018723" cy="1754326"/>
          </a:xfrm>
          <a:prstGeom prst="rect">
            <a:avLst/>
          </a:prstGeom>
          <a:noFill/>
        </p:spPr>
        <p:txBody>
          <a:bodyPr wrap="square">
            <a:spAutoFit/>
          </a:bodyPr>
          <a:lstStyle/>
          <a:p>
            <a:r>
              <a:rPr lang="en-US" b="1" kern="0">
                <a:solidFill>
                  <a:srgbClr val="09465E"/>
                </a:solidFill>
                <a:highlight>
                  <a:srgbClr val="F1983D"/>
                </a:highlight>
                <a:cs typeface="Times New Roman" panose="02020603050405020304" pitchFamily="18" charset="0"/>
              </a:rPr>
              <a:t>ESERCIZIO: </a:t>
            </a:r>
          </a:p>
          <a:p>
            <a:r>
              <a:rPr lang="en-US" b="1" kern="0">
                <a:solidFill>
                  <a:srgbClr val="2094D2"/>
                </a:solidFill>
                <a:cs typeface="Times New Roman" panose="02020603050405020304" pitchFamily="18" charset="0"/>
              </a:rPr>
              <a:t>Trovate esempi di azioni realizzate nella vostra regione.</a:t>
            </a:r>
          </a:p>
        </p:txBody>
      </p:sp>
    </p:spTree>
    <p:extLst>
      <p:ext uri="{BB962C8B-B14F-4D97-AF65-F5344CB8AC3E}">
        <p14:creationId xmlns:p14="http://schemas.microsoft.com/office/powerpoint/2010/main" val="144359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C128-B891-7F3F-CEE0-604916D0879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B29387-704E-07B5-6055-FE21CE0021C7}"/>
              </a:ext>
            </a:extLst>
          </p:cNvPr>
          <p:cNvSpPr>
            <a:spLocks noGrp="1"/>
          </p:cNvSpPr>
          <p:nvPr>
            <p:ph type="body" sz="quarter" idx="16"/>
          </p:nvPr>
        </p:nvSpPr>
        <p:spPr>
          <a:xfrm>
            <a:off x="638073" y="422977"/>
            <a:ext cx="10854069" cy="767990"/>
          </a:xfrm>
          <a:prstGeom prst="rect">
            <a:avLst/>
          </a:prstGeom>
        </p:spPr>
        <p:txBody>
          <a:bodyPr/>
          <a:lstStyle/>
          <a:p>
            <a:r>
              <a:rPr lang="en-US" sz="3200"/>
              <a:t>PROGRAMMI DI CAMBIAMENTO COMPORTAMENTALE DI SUCCESSO</a:t>
            </a:r>
          </a:p>
          <a:p>
            <a:endParaRPr lang="en-IE" b="1"/>
          </a:p>
        </p:txBody>
      </p:sp>
      <p:sp>
        <p:nvSpPr>
          <p:cNvPr id="3" name="Text Placeholder 2">
            <a:extLst>
              <a:ext uri="{FF2B5EF4-FFF2-40B4-BE49-F238E27FC236}">
                <a16:creationId xmlns:a16="http://schemas.microsoft.com/office/drawing/2014/main" id="{A0FE3376-A3D1-21B0-B10D-A7337709870F}"/>
              </a:ext>
            </a:extLst>
          </p:cNvPr>
          <p:cNvSpPr>
            <a:spLocks noGrp="1"/>
          </p:cNvSpPr>
          <p:nvPr>
            <p:ph type="body" sz="quarter" idx="19"/>
          </p:nvPr>
        </p:nvSpPr>
        <p:spPr>
          <a:xfrm>
            <a:off x="905803" y="1479291"/>
            <a:ext cx="10312493" cy="2623409"/>
          </a:xfrm>
          <a:prstGeom prst="rect">
            <a:avLst/>
          </a:prstGeom>
        </p:spPr>
        <p:txBody>
          <a:bodyPr/>
          <a:lstStyle/>
          <a:p>
            <a:pPr marL="0" lvl="0" indent="0">
              <a:lnSpc>
                <a:spcPct val="100000"/>
              </a:lnSpc>
            </a:pPr>
            <a:endParaRPr lang="fi-FI" kern="100" dirty="0">
              <a:effectLst/>
              <a:ea typeface="Aptos" panose="020B0004020202020204" pitchFamily="34" charset="0"/>
              <a:cs typeface="Times New Roman" panose="02020603050405020304" pitchFamily="18" charset="0"/>
            </a:endParaRPr>
          </a:p>
          <a:p>
            <a:pPr marL="0" lvl="0" indent="0">
              <a:lnSpc>
                <a:spcPct val="100000"/>
              </a:lnSpc>
            </a:pPr>
            <a:r>
              <a:rPr lang="en-US" b="1" kern="100" dirty="0" err="1">
                <a:effectLst/>
                <a:ea typeface="Aptos" panose="020B0004020202020204" pitchFamily="34" charset="0"/>
                <a:cs typeface="Times New Roman" panose="02020603050405020304" pitchFamily="18" charset="0"/>
                <a:hlinkClick r:id="rId2"/>
              </a:rPr>
              <a:t>Programmi</a:t>
            </a:r>
            <a:r>
              <a:rPr lang="en-US" b="1" kern="100" dirty="0">
                <a:effectLst/>
                <a:ea typeface="Aptos" panose="020B0004020202020204" pitchFamily="34" charset="0"/>
                <a:cs typeface="Times New Roman" panose="02020603050405020304" pitchFamily="18" charset="0"/>
                <a:hlinkClick r:id="rId2"/>
              </a:rPr>
              <a:t> "Pay-As-You-Throw"</a:t>
            </a:r>
            <a:r>
              <a:rPr lang="en-US" b="1" kern="100" dirty="0">
                <a:effectLst/>
                <a:ea typeface="Aptos" panose="020B0004020202020204" pitchFamily="34" charset="0"/>
                <a:cs typeface="Times New Roman" panose="02020603050405020304" pitchFamily="18" charset="0"/>
              </a:rPr>
              <a:t>: le </a:t>
            </a:r>
            <a:r>
              <a:rPr lang="en-US" kern="100" dirty="0" err="1">
                <a:effectLst/>
                <a:ea typeface="Aptos" panose="020B0004020202020204" pitchFamily="34" charset="0"/>
                <a:cs typeface="Times New Roman" panose="02020603050405020304" pitchFamily="18" charset="0"/>
              </a:rPr>
              <a:t>famiglie</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pagano</a:t>
            </a:r>
            <a:r>
              <a:rPr lang="en-US" kern="100" dirty="0">
                <a:effectLst/>
                <a:ea typeface="Aptos" panose="020B0004020202020204" pitchFamily="34" charset="0"/>
                <a:cs typeface="Times New Roman" panose="02020603050405020304" pitchFamily="18" charset="0"/>
              </a:rPr>
              <a:t> in base </a:t>
            </a:r>
            <a:r>
              <a:rPr lang="en-US" kern="100" dirty="0" err="1">
                <a:effectLst/>
                <a:ea typeface="Aptos" panose="020B0004020202020204" pitchFamily="34" charset="0"/>
                <a:cs typeface="Times New Roman" panose="02020603050405020304" pitchFamily="18" charset="0"/>
              </a:rPr>
              <a:t>alla</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quantità</a:t>
            </a:r>
            <a:r>
              <a:rPr lang="en-US" kern="100" dirty="0">
                <a:effectLst/>
                <a:ea typeface="Aptos" panose="020B0004020202020204" pitchFamily="34" charset="0"/>
                <a:cs typeface="Times New Roman" panose="02020603050405020304" pitchFamily="18" charset="0"/>
              </a:rPr>
              <a:t> di </a:t>
            </a:r>
            <a:r>
              <a:rPr lang="en-US" kern="100" dirty="0" err="1">
                <a:effectLst/>
                <a:ea typeface="Aptos" panose="020B0004020202020204" pitchFamily="34" charset="0"/>
                <a:cs typeface="Times New Roman" panose="02020603050405020304" pitchFamily="18" charset="0"/>
              </a:rPr>
              <a:t>rifiuti</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prodotti</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riducendo</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i</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rifiuti</a:t>
            </a:r>
            <a:r>
              <a:rPr lang="en-US" kern="100" dirty="0">
                <a:effectLst/>
                <a:ea typeface="Aptos" panose="020B0004020202020204" pitchFamily="34" charset="0"/>
                <a:cs typeface="Times New Roman" panose="02020603050405020304" pitchFamily="18" charset="0"/>
              </a:rPr>
              <a:t> e </a:t>
            </a:r>
            <a:r>
              <a:rPr lang="en-US" kern="100" dirty="0" err="1">
                <a:effectLst/>
                <a:ea typeface="Aptos" panose="020B0004020202020204" pitchFamily="34" charset="0"/>
                <a:cs typeface="Times New Roman" panose="02020603050405020304" pitchFamily="18" charset="0"/>
              </a:rPr>
              <a:t>riciclando</a:t>
            </a:r>
            <a:r>
              <a:rPr lang="en-US" kern="100" dirty="0">
                <a:effectLst/>
                <a:ea typeface="Aptos" panose="020B0004020202020204" pitchFamily="34" charset="0"/>
                <a:cs typeface="Times New Roman" panose="02020603050405020304" pitchFamily="18" charset="0"/>
              </a:rPr>
              <a:t> di </a:t>
            </a:r>
            <a:r>
              <a:rPr lang="en-US" kern="100" dirty="0" err="1">
                <a:effectLst/>
                <a:ea typeface="Aptos" panose="020B0004020202020204" pitchFamily="34" charset="0"/>
                <a:cs typeface="Times New Roman" panose="02020603050405020304" pitchFamily="18" charset="0"/>
              </a:rPr>
              <a:t>più</a:t>
            </a:r>
            <a:r>
              <a:rPr lang="en-US" kern="100" dirty="0">
                <a:effectLst/>
                <a:ea typeface="Aptos" panose="020B0004020202020204" pitchFamily="34" charset="0"/>
                <a:cs typeface="Times New Roman" panose="02020603050405020304" pitchFamily="18" charset="0"/>
              </a:rPr>
              <a:t>. </a:t>
            </a:r>
            <a:endParaRPr lang="fi-FI" kern="100" dirty="0">
              <a:effectLst/>
              <a:ea typeface="Aptos" panose="020B0004020202020204" pitchFamily="34" charset="0"/>
              <a:cs typeface="Times New Roman" panose="02020603050405020304" pitchFamily="18" charset="0"/>
            </a:endParaRPr>
          </a:p>
          <a:p>
            <a:pPr marL="0" indent="0">
              <a:lnSpc>
                <a:spcPct val="100000"/>
              </a:lnSpc>
            </a:pPr>
            <a:endParaRPr lang="en-US" b="1" kern="100" dirty="0">
              <a:effectLst/>
              <a:ea typeface="Aptos" panose="020B0004020202020204" pitchFamily="34" charset="0"/>
              <a:cs typeface="Times New Roman" panose="02020603050405020304" pitchFamily="18" charset="0"/>
              <a:hlinkClick r:id="rId3"/>
            </a:endParaRPr>
          </a:p>
          <a:p>
            <a:pPr marL="0" indent="0">
              <a:lnSpc>
                <a:spcPct val="100000"/>
              </a:lnSpc>
            </a:pPr>
            <a:r>
              <a:rPr lang="en-US" b="1" kern="100" dirty="0" err="1">
                <a:effectLst/>
                <a:ea typeface="Aptos" panose="020B0004020202020204" pitchFamily="34" charset="0"/>
                <a:cs typeface="Times New Roman" panose="02020603050405020304" pitchFamily="18" charset="0"/>
                <a:hlinkClick r:id="rId3"/>
              </a:rPr>
              <a:t>Comunità</a:t>
            </a:r>
            <a:r>
              <a:rPr lang="en-US" b="1" kern="100" dirty="0">
                <a:effectLst/>
                <a:ea typeface="Aptos" panose="020B0004020202020204" pitchFamily="34" charset="0"/>
                <a:cs typeface="Times New Roman" panose="02020603050405020304" pitchFamily="18" charset="0"/>
                <a:hlinkClick r:id="rId3"/>
              </a:rPr>
              <a:t> a </a:t>
            </a:r>
            <a:r>
              <a:rPr lang="en-US" b="1" kern="100" dirty="0" err="1">
                <a:effectLst/>
                <a:ea typeface="Aptos" panose="020B0004020202020204" pitchFamily="34" charset="0"/>
                <a:cs typeface="Times New Roman" panose="02020603050405020304" pitchFamily="18" charset="0"/>
                <a:hlinkClick r:id="rId3"/>
              </a:rPr>
              <a:t>rifiuti</a:t>
            </a:r>
            <a:r>
              <a:rPr lang="en-US" b="1" kern="100" dirty="0">
                <a:effectLst/>
                <a:ea typeface="Aptos" panose="020B0004020202020204" pitchFamily="34" charset="0"/>
                <a:cs typeface="Times New Roman" panose="02020603050405020304" pitchFamily="18" charset="0"/>
                <a:hlinkClick r:id="rId3"/>
              </a:rPr>
              <a:t> zero</a:t>
            </a:r>
            <a:r>
              <a:rPr lang="en-US" b="1"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adottare</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obiettivi</a:t>
            </a:r>
            <a:r>
              <a:rPr lang="en-US" kern="100" dirty="0">
                <a:effectLst/>
                <a:ea typeface="Aptos" panose="020B0004020202020204" pitchFamily="34" charset="0"/>
                <a:cs typeface="Times New Roman" panose="02020603050405020304" pitchFamily="18" charset="0"/>
              </a:rPr>
              <a:t> di </a:t>
            </a:r>
            <a:r>
              <a:rPr lang="en-US" kern="100" dirty="0" err="1">
                <a:effectLst/>
                <a:ea typeface="Aptos" panose="020B0004020202020204" pitchFamily="34" charset="0"/>
                <a:cs typeface="Times New Roman" panose="02020603050405020304" pitchFamily="18" charset="0"/>
              </a:rPr>
              <a:t>rifiuti</a:t>
            </a:r>
            <a:r>
              <a:rPr lang="en-US" kern="100" dirty="0">
                <a:effectLst/>
                <a:ea typeface="Aptos" panose="020B0004020202020204" pitchFamily="34" charset="0"/>
                <a:cs typeface="Times New Roman" panose="02020603050405020304" pitchFamily="18" charset="0"/>
              </a:rPr>
              <a:t> zero, </a:t>
            </a:r>
            <a:r>
              <a:rPr lang="en-US" kern="100" dirty="0" err="1">
                <a:effectLst/>
                <a:ea typeface="Aptos" panose="020B0004020202020204" pitchFamily="34" charset="0"/>
                <a:cs typeface="Times New Roman" panose="02020603050405020304" pitchFamily="18" charset="0"/>
              </a:rPr>
              <a:t>incoraggiando</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i</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cittadini</a:t>
            </a:r>
            <a:r>
              <a:rPr lang="en-US" kern="100" dirty="0">
                <a:effectLst/>
                <a:ea typeface="Aptos" panose="020B0004020202020204" pitchFamily="34" charset="0"/>
                <a:cs typeface="Times New Roman" panose="02020603050405020304" pitchFamily="18" charset="0"/>
              </a:rPr>
              <a:t> a </a:t>
            </a:r>
            <a:r>
              <a:rPr lang="en-US" kern="100" dirty="0" err="1">
                <a:effectLst/>
                <a:ea typeface="Aptos" panose="020B0004020202020204" pitchFamily="34" charset="0"/>
                <a:cs typeface="Times New Roman" panose="02020603050405020304" pitchFamily="18" charset="0"/>
              </a:rPr>
              <a:t>ridurre</a:t>
            </a:r>
            <a:r>
              <a:rPr lang="en-US" kern="100" dirty="0">
                <a:effectLst/>
                <a:ea typeface="Aptos" panose="020B0004020202020204" pitchFamily="34" charset="0"/>
                <a:cs typeface="Times New Roman" panose="02020603050405020304" pitchFamily="18" charset="0"/>
              </a:rPr>
              <a:t> al </a:t>
            </a:r>
            <a:r>
              <a:rPr lang="en-US" kern="100" dirty="0" err="1">
                <a:effectLst/>
                <a:ea typeface="Aptos" panose="020B0004020202020204" pitchFamily="34" charset="0"/>
                <a:cs typeface="Times New Roman" panose="02020603050405020304" pitchFamily="18" charset="0"/>
              </a:rPr>
              <a:t>minimo</a:t>
            </a:r>
            <a:r>
              <a:rPr lang="en-US" kern="100" dirty="0">
                <a:effectLst/>
                <a:ea typeface="Aptos" panose="020B0004020202020204" pitchFamily="34" charset="0"/>
                <a:cs typeface="Times New Roman" panose="02020603050405020304" pitchFamily="18" charset="0"/>
              </a:rPr>
              <a:t> la </a:t>
            </a:r>
            <a:r>
              <a:rPr lang="en-US" kern="100" dirty="0" err="1">
                <a:effectLst/>
                <a:ea typeface="Aptos" panose="020B0004020202020204" pitchFamily="34" charset="0"/>
                <a:cs typeface="Times New Roman" panose="02020603050405020304" pitchFamily="18" charset="0"/>
              </a:rPr>
              <a:t>produzione</a:t>
            </a:r>
            <a:r>
              <a:rPr lang="en-US" kern="100" dirty="0">
                <a:effectLst/>
                <a:ea typeface="Aptos" panose="020B0004020202020204" pitchFamily="34" charset="0"/>
                <a:cs typeface="Times New Roman" panose="02020603050405020304" pitchFamily="18" charset="0"/>
              </a:rPr>
              <a:t> di </a:t>
            </a:r>
            <a:r>
              <a:rPr lang="en-US" kern="100" dirty="0" err="1">
                <a:effectLst/>
                <a:ea typeface="Aptos" panose="020B0004020202020204" pitchFamily="34" charset="0"/>
                <a:cs typeface="Times New Roman" panose="02020603050405020304" pitchFamily="18" charset="0"/>
              </a:rPr>
              <a:t>rifiuti</a:t>
            </a:r>
            <a:r>
              <a:rPr lang="en-US" kern="100" dirty="0">
                <a:effectLst/>
                <a:ea typeface="Aptos" panose="020B0004020202020204" pitchFamily="34" charset="0"/>
                <a:cs typeface="Times New Roman" panose="02020603050405020304" pitchFamily="18" charset="0"/>
              </a:rPr>
              <a:t> e ad </a:t>
            </a:r>
            <a:r>
              <a:rPr lang="en-US" kern="100" dirty="0" err="1">
                <a:effectLst/>
                <a:ea typeface="Aptos" panose="020B0004020202020204" pitchFamily="34" charset="0"/>
                <a:cs typeface="Times New Roman" panose="02020603050405020304" pitchFamily="18" charset="0"/>
              </a:rPr>
              <a:t>adottare</a:t>
            </a:r>
            <a:r>
              <a:rPr lang="en-US" kern="100" dirty="0">
                <a:effectLst/>
                <a:ea typeface="Aptos" panose="020B0004020202020204" pitchFamily="34" charset="0"/>
                <a:cs typeface="Times New Roman" panose="02020603050405020304" pitchFamily="18" charset="0"/>
              </a:rPr>
              <a:t> </a:t>
            </a:r>
            <a:r>
              <a:rPr lang="en-US" kern="100" dirty="0" err="1">
                <a:effectLst/>
                <a:ea typeface="Aptos" panose="020B0004020202020204" pitchFamily="34" charset="0"/>
                <a:cs typeface="Times New Roman" panose="02020603050405020304" pitchFamily="18" charset="0"/>
              </a:rPr>
              <a:t>pratiche</a:t>
            </a:r>
            <a:r>
              <a:rPr lang="en-US" kern="100" dirty="0">
                <a:effectLst/>
                <a:ea typeface="Aptos" panose="020B0004020202020204" pitchFamily="34" charset="0"/>
                <a:cs typeface="Times New Roman" panose="02020603050405020304" pitchFamily="18" charset="0"/>
              </a:rPr>
              <a:t> come il </a:t>
            </a:r>
            <a:r>
              <a:rPr lang="en-US" kern="100" dirty="0" err="1">
                <a:effectLst/>
                <a:ea typeface="Aptos" panose="020B0004020202020204" pitchFamily="34" charset="0"/>
                <a:cs typeface="Times New Roman" panose="02020603050405020304" pitchFamily="18" charset="0"/>
              </a:rPr>
              <a:t>compostaggio</a:t>
            </a:r>
            <a:r>
              <a:rPr lang="en-US" kern="100" dirty="0">
                <a:effectLst/>
                <a:ea typeface="Aptos" panose="020B0004020202020204" pitchFamily="34" charset="0"/>
                <a:cs typeface="Times New Roman" panose="02020603050405020304" pitchFamily="18" charset="0"/>
              </a:rPr>
              <a:t> e il </a:t>
            </a:r>
            <a:r>
              <a:rPr lang="en-US" kern="100" dirty="0" err="1">
                <a:effectLst/>
                <a:ea typeface="Aptos" panose="020B0004020202020204" pitchFamily="34" charset="0"/>
                <a:cs typeface="Times New Roman" panose="02020603050405020304" pitchFamily="18" charset="0"/>
              </a:rPr>
              <a:t>riciclaggio</a:t>
            </a:r>
            <a:r>
              <a:rPr lang="en-US" kern="100" dirty="0">
                <a:effectLst/>
                <a:ea typeface="Aptos" panose="020B0004020202020204" pitchFamily="34" charset="0"/>
                <a:cs typeface="Times New Roman" panose="02020603050405020304" pitchFamily="18" charset="0"/>
              </a:rPr>
              <a:t>. </a:t>
            </a:r>
            <a:endParaRPr lang="en-US" kern="100" dirty="0">
              <a:ea typeface="Aptos" panose="020B0004020202020204" pitchFamily="34" charset="0"/>
              <a:cs typeface="Times New Roman" panose="02020603050405020304" pitchFamily="18" charset="0"/>
            </a:endParaRPr>
          </a:p>
          <a:p>
            <a:pPr marL="0" indent="0">
              <a:lnSpc>
                <a:spcPct val="100000"/>
              </a:lnSpc>
            </a:pPr>
            <a:endParaRPr lang="en-US" b="1" kern="0" dirty="0">
              <a:solidFill>
                <a:srgbClr val="002060"/>
              </a:solidFill>
              <a:cs typeface="Times New Roman" panose="02020603050405020304" pitchFamily="18" charset="0"/>
            </a:endParaRPr>
          </a:p>
          <a:p>
            <a:pPr marL="0" indent="0">
              <a:lnSpc>
                <a:spcPct val="100000"/>
              </a:lnSpc>
            </a:pPr>
            <a:endParaRPr lang="en-US" b="1" kern="0" dirty="0">
              <a:cs typeface="Times New Roman" panose="02020603050405020304" pitchFamily="18" charset="0"/>
            </a:endParaRPr>
          </a:p>
          <a:p>
            <a:pPr marL="0" lvl="0" indent="0">
              <a:lnSpc>
                <a:spcPct val="100000"/>
              </a:lnSpc>
            </a:pPr>
            <a:endParaRPr lang="fi-FI"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pSp>
        <p:nvGrpSpPr>
          <p:cNvPr id="2" name="Group 1">
            <a:extLst>
              <a:ext uri="{FF2B5EF4-FFF2-40B4-BE49-F238E27FC236}">
                <a16:creationId xmlns:a16="http://schemas.microsoft.com/office/drawing/2014/main" id="{3C81633B-E255-7E72-BA7B-FEEBC15DEF18}"/>
              </a:ext>
            </a:extLst>
          </p:cNvPr>
          <p:cNvGrpSpPr/>
          <p:nvPr/>
        </p:nvGrpSpPr>
        <p:grpSpPr>
          <a:xfrm>
            <a:off x="10245383" y="1092300"/>
            <a:ext cx="977641" cy="784404"/>
            <a:chOff x="-4712685" y="3328877"/>
            <a:chExt cx="3646852" cy="3163039"/>
          </a:xfrm>
          <a:solidFill>
            <a:srgbClr val="09465E"/>
          </a:solidFill>
        </p:grpSpPr>
        <p:sp>
          <p:nvSpPr>
            <p:cNvPr id="6" name="Freeform 4">
              <a:extLst>
                <a:ext uri="{FF2B5EF4-FFF2-40B4-BE49-F238E27FC236}">
                  <a16:creationId xmlns:a16="http://schemas.microsoft.com/office/drawing/2014/main" id="{16A2639B-83D6-4D80-A3E1-A47049C79F3A}"/>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60BA47"/>
            </a:solidFill>
            <a:ln w="951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B3F097F3-FB95-7C18-04D0-2785246EE4B4}"/>
                </a:ext>
              </a:extLst>
            </p:cNvPr>
            <p:cNvGrpSpPr/>
            <p:nvPr/>
          </p:nvGrpSpPr>
          <p:grpSpPr>
            <a:xfrm>
              <a:off x="-4712685" y="3328877"/>
              <a:ext cx="3646852" cy="3163039"/>
              <a:chOff x="3595127" y="1330866"/>
              <a:chExt cx="3646852" cy="3163039"/>
            </a:xfrm>
            <a:grpFill/>
          </p:grpSpPr>
          <p:sp>
            <p:nvSpPr>
              <p:cNvPr id="8" name="Freeform 6">
                <a:extLst>
                  <a:ext uri="{FF2B5EF4-FFF2-40B4-BE49-F238E27FC236}">
                    <a16:creationId xmlns:a16="http://schemas.microsoft.com/office/drawing/2014/main" id="{4CC9DE63-60E2-2B14-F8BA-CDE385070946}"/>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p>
            </p:txBody>
          </p:sp>
          <p:sp>
            <p:nvSpPr>
              <p:cNvPr id="9" name="Freeform 7">
                <a:extLst>
                  <a:ext uri="{FF2B5EF4-FFF2-40B4-BE49-F238E27FC236}">
                    <a16:creationId xmlns:a16="http://schemas.microsoft.com/office/drawing/2014/main" id="{942A5CCA-7B99-286A-916D-0B103DBC4A4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F0ABC6A8-2946-366B-4367-878D351AA601}"/>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3E2E3C45-A213-D42C-FD4F-E8D86305F6D4}"/>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90F97FD9-1C36-7D76-9A65-7C00FE3AD058}"/>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B5342B09-2E44-A0F8-8174-13BD4B8D9BCD}"/>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C066F1D6-2F51-DF4C-C715-12A684EE87E3}"/>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sp>
        <p:nvSpPr>
          <p:cNvPr id="16" name="TextBox 15">
            <a:extLst>
              <a:ext uri="{FF2B5EF4-FFF2-40B4-BE49-F238E27FC236}">
                <a16:creationId xmlns:a16="http://schemas.microsoft.com/office/drawing/2014/main" id="{586A6093-0ECC-BD9A-1179-335888D713B9}"/>
              </a:ext>
            </a:extLst>
          </p:cNvPr>
          <p:cNvSpPr txBox="1"/>
          <p:nvPr/>
        </p:nvSpPr>
        <p:spPr>
          <a:xfrm>
            <a:off x="4312128" y="4768183"/>
            <a:ext cx="6764256" cy="1384995"/>
          </a:xfrm>
          <a:prstGeom prst="rect">
            <a:avLst/>
          </a:prstGeom>
          <a:noFill/>
        </p:spPr>
        <p:txBody>
          <a:bodyPr wrap="square">
            <a:spAutoFit/>
          </a:bodyPr>
          <a:lstStyle/>
          <a:p>
            <a:pPr marL="0" indent="0">
              <a:lnSpc>
                <a:spcPct val="100000"/>
              </a:lnSpc>
            </a:pPr>
            <a:r>
              <a:rPr lang="en-US" sz="3600" b="1" kern="0" dirty="0">
                <a:solidFill>
                  <a:srgbClr val="09465E"/>
                </a:solidFill>
                <a:highlight>
                  <a:srgbClr val="F1983D"/>
                </a:highlight>
                <a:cs typeface="Times New Roman" panose="02020603050405020304" pitchFamily="18" charset="0"/>
              </a:rPr>
              <a:t>ESERCIZIO: </a:t>
            </a:r>
          </a:p>
          <a:p>
            <a:pPr marL="0" indent="0">
              <a:lnSpc>
                <a:spcPct val="100000"/>
              </a:lnSpc>
            </a:pPr>
            <a:r>
              <a:rPr lang="en-US" sz="2400" b="1" kern="0" dirty="0" err="1">
                <a:solidFill>
                  <a:srgbClr val="2094D2"/>
                </a:solidFill>
                <a:cs typeface="Times New Roman" panose="02020603050405020304" pitchFamily="18" charset="0"/>
              </a:rPr>
              <a:t>Trovate</a:t>
            </a:r>
            <a:r>
              <a:rPr lang="en-US" sz="2400" b="1" kern="0" dirty="0">
                <a:solidFill>
                  <a:srgbClr val="2094D2"/>
                </a:solidFill>
                <a:cs typeface="Times New Roman" panose="02020603050405020304" pitchFamily="18" charset="0"/>
              </a:rPr>
              <a:t> </a:t>
            </a:r>
            <a:r>
              <a:rPr lang="en-US" sz="2400" b="1" kern="0" dirty="0" err="1">
                <a:solidFill>
                  <a:srgbClr val="2094D2"/>
                </a:solidFill>
                <a:cs typeface="Times New Roman" panose="02020603050405020304" pitchFamily="18" charset="0"/>
              </a:rPr>
              <a:t>esempi</a:t>
            </a:r>
            <a:r>
              <a:rPr lang="en-US" sz="2400" b="1" kern="0" dirty="0">
                <a:solidFill>
                  <a:srgbClr val="2094D2"/>
                </a:solidFill>
                <a:cs typeface="Times New Roman" panose="02020603050405020304" pitchFamily="18" charset="0"/>
              </a:rPr>
              <a:t> di </a:t>
            </a:r>
            <a:r>
              <a:rPr lang="en-US" sz="2400" b="1" kern="0" dirty="0" err="1">
                <a:solidFill>
                  <a:srgbClr val="2094D2"/>
                </a:solidFill>
                <a:cs typeface="Times New Roman" panose="02020603050405020304" pitchFamily="18" charset="0"/>
              </a:rPr>
              <a:t>programmi</a:t>
            </a:r>
            <a:r>
              <a:rPr lang="en-US" sz="2400" b="1" kern="0" dirty="0">
                <a:solidFill>
                  <a:srgbClr val="2094D2"/>
                </a:solidFill>
                <a:cs typeface="Times New Roman" panose="02020603050405020304" pitchFamily="18" charset="0"/>
              </a:rPr>
              <a:t> di </a:t>
            </a:r>
            <a:r>
              <a:rPr lang="en-US" sz="2400" b="1" kern="0" dirty="0" err="1">
                <a:solidFill>
                  <a:srgbClr val="2094D2"/>
                </a:solidFill>
                <a:cs typeface="Times New Roman" panose="02020603050405020304" pitchFamily="18" charset="0"/>
              </a:rPr>
              <a:t>cambiamento</a:t>
            </a:r>
            <a:r>
              <a:rPr lang="en-US" sz="2400" b="1" kern="0" dirty="0">
                <a:solidFill>
                  <a:srgbClr val="2094D2"/>
                </a:solidFill>
                <a:cs typeface="Times New Roman" panose="02020603050405020304" pitchFamily="18" charset="0"/>
              </a:rPr>
              <a:t> </a:t>
            </a:r>
            <a:r>
              <a:rPr lang="en-US" sz="2400" b="1" kern="0" dirty="0" err="1">
                <a:solidFill>
                  <a:srgbClr val="2094D2"/>
                </a:solidFill>
                <a:cs typeface="Times New Roman" panose="02020603050405020304" pitchFamily="18" charset="0"/>
              </a:rPr>
              <a:t>comportamentale</a:t>
            </a:r>
            <a:r>
              <a:rPr lang="en-US" sz="2400" b="1" kern="0" dirty="0">
                <a:solidFill>
                  <a:srgbClr val="2094D2"/>
                </a:solidFill>
                <a:cs typeface="Times New Roman" panose="02020603050405020304" pitchFamily="18" charset="0"/>
              </a:rPr>
              <a:t> di </a:t>
            </a:r>
            <a:r>
              <a:rPr lang="en-US" sz="2400" b="1" kern="0" dirty="0" err="1">
                <a:solidFill>
                  <a:srgbClr val="2094D2"/>
                </a:solidFill>
                <a:cs typeface="Times New Roman" panose="02020603050405020304" pitchFamily="18" charset="0"/>
              </a:rPr>
              <a:t>successo</a:t>
            </a:r>
            <a:r>
              <a:rPr lang="en-US" sz="2400" b="1" kern="0" dirty="0">
                <a:solidFill>
                  <a:srgbClr val="2094D2"/>
                </a:solidFill>
                <a:cs typeface="Times New Roman" panose="02020603050405020304" pitchFamily="18" charset="0"/>
              </a:rPr>
              <a:t> </a:t>
            </a:r>
            <a:r>
              <a:rPr lang="en-US" sz="2400" b="1" kern="0" dirty="0" err="1">
                <a:solidFill>
                  <a:srgbClr val="2094D2"/>
                </a:solidFill>
                <a:cs typeface="Times New Roman" panose="02020603050405020304" pitchFamily="18" charset="0"/>
              </a:rPr>
              <a:t>nella</a:t>
            </a:r>
            <a:r>
              <a:rPr lang="en-US" sz="2400" b="1" kern="0" dirty="0">
                <a:solidFill>
                  <a:srgbClr val="2094D2"/>
                </a:solidFill>
                <a:cs typeface="Times New Roman" panose="02020603050405020304" pitchFamily="18" charset="0"/>
              </a:rPr>
              <a:t> </a:t>
            </a:r>
            <a:r>
              <a:rPr lang="en-US" sz="2400" b="1" kern="0" dirty="0" err="1">
                <a:solidFill>
                  <a:srgbClr val="2094D2"/>
                </a:solidFill>
                <a:cs typeface="Times New Roman" panose="02020603050405020304" pitchFamily="18" charset="0"/>
              </a:rPr>
              <a:t>vostra</a:t>
            </a:r>
            <a:r>
              <a:rPr lang="en-US" sz="2400" b="1" kern="0" dirty="0">
                <a:solidFill>
                  <a:srgbClr val="2094D2"/>
                </a:solidFill>
                <a:cs typeface="Times New Roman" panose="02020603050405020304" pitchFamily="18" charset="0"/>
              </a:rPr>
              <a:t> </a:t>
            </a:r>
            <a:r>
              <a:rPr lang="en-US" sz="2400" b="1" kern="0" dirty="0" err="1">
                <a:solidFill>
                  <a:srgbClr val="2094D2"/>
                </a:solidFill>
                <a:cs typeface="Times New Roman" panose="02020603050405020304" pitchFamily="18" charset="0"/>
              </a:rPr>
              <a:t>regione</a:t>
            </a:r>
            <a:r>
              <a:rPr lang="en-US" sz="2400" b="1" kern="0" dirty="0">
                <a:solidFill>
                  <a:srgbClr val="2094D2"/>
                </a:solidFill>
                <a:cs typeface="Times New Roman" panose="02020603050405020304" pitchFamily="18" charset="0"/>
              </a:rPr>
              <a:t>.</a:t>
            </a:r>
            <a:endParaRPr lang="fi-FI" sz="2400" b="1" kern="0" dirty="0">
              <a:solidFill>
                <a:srgbClr val="2094D2"/>
              </a:solidFill>
              <a:cs typeface="Times New Roman" panose="02020603050405020304" pitchFamily="18" charset="0"/>
            </a:endParaRPr>
          </a:p>
        </p:txBody>
      </p:sp>
      <p:grpSp>
        <p:nvGrpSpPr>
          <p:cNvPr id="17" name="Google Shape;518;p39">
            <a:extLst>
              <a:ext uri="{FF2B5EF4-FFF2-40B4-BE49-F238E27FC236}">
                <a16:creationId xmlns:a16="http://schemas.microsoft.com/office/drawing/2014/main" id="{B7C9F10D-218A-A2AB-EF45-1E613121DECB}"/>
              </a:ext>
            </a:extLst>
          </p:cNvPr>
          <p:cNvGrpSpPr/>
          <p:nvPr/>
        </p:nvGrpSpPr>
        <p:grpSpPr>
          <a:xfrm>
            <a:off x="1755174" y="4763150"/>
            <a:ext cx="1495425" cy="1484324"/>
            <a:chOff x="1923675" y="1633650"/>
            <a:chExt cx="436000" cy="435975"/>
          </a:xfrm>
          <a:solidFill>
            <a:srgbClr val="09465E"/>
          </a:solidFill>
        </p:grpSpPr>
        <p:sp>
          <p:nvSpPr>
            <p:cNvPr id="18" name="Google Shape;519;p39">
              <a:extLst>
                <a:ext uri="{FF2B5EF4-FFF2-40B4-BE49-F238E27FC236}">
                  <a16:creationId xmlns:a16="http://schemas.microsoft.com/office/drawing/2014/main" id="{E15001D7-174D-F847-3DDE-0B8FE335BBB1}"/>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6262F6F2-29C8-2A6B-579F-F82B25AA3E7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A4054B20-FFE2-D301-A5EE-F212ADAB4CA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22F7BC44-CFFC-0E47-BACF-A909B15EBE3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4952A139-16AA-F6E7-D81A-4AC92A37247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9B99D555-1302-EE6D-2614-06202CC1645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aphic 4">
            <a:extLst>
              <a:ext uri="{FF2B5EF4-FFF2-40B4-BE49-F238E27FC236}">
                <a16:creationId xmlns:a16="http://schemas.microsoft.com/office/drawing/2014/main" id="{96D602B8-CEDE-2434-12EE-C1881B99C0A7}"/>
              </a:ext>
            </a:extLst>
          </p:cNvPr>
          <p:cNvGrpSpPr/>
          <p:nvPr/>
        </p:nvGrpSpPr>
        <p:grpSpPr>
          <a:xfrm rot="3307841">
            <a:off x="892401" y="4115069"/>
            <a:ext cx="387965" cy="595473"/>
            <a:chOff x="9129274" y="2719113"/>
            <a:chExt cx="717016" cy="1385205"/>
          </a:xfrm>
          <a:solidFill>
            <a:srgbClr val="09465E"/>
          </a:solidFill>
        </p:grpSpPr>
        <p:grpSp>
          <p:nvGrpSpPr>
            <p:cNvPr id="15" name="Graphic 4">
              <a:extLst>
                <a:ext uri="{FF2B5EF4-FFF2-40B4-BE49-F238E27FC236}">
                  <a16:creationId xmlns:a16="http://schemas.microsoft.com/office/drawing/2014/main" id="{8F69DC53-077F-EC0F-AA66-5E014252BB6D}"/>
                </a:ext>
              </a:extLst>
            </p:cNvPr>
            <p:cNvGrpSpPr/>
            <p:nvPr/>
          </p:nvGrpSpPr>
          <p:grpSpPr>
            <a:xfrm>
              <a:off x="9159507" y="2719113"/>
              <a:ext cx="446280" cy="440141"/>
              <a:chOff x="9159507" y="2719113"/>
              <a:chExt cx="446280" cy="440141"/>
            </a:xfrm>
            <a:grpFill/>
          </p:grpSpPr>
          <p:sp>
            <p:nvSpPr>
              <p:cNvPr id="32" name="Freeform 57">
                <a:extLst>
                  <a:ext uri="{FF2B5EF4-FFF2-40B4-BE49-F238E27FC236}">
                    <a16:creationId xmlns:a16="http://schemas.microsoft.com/office/drawing/2014/main" id="{B07D2D37-F2B9-D98E-A2CD-16A65892E3C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3" name="Freeform 58">
                <a:extLst>
                  <a:ext uri="{FF2B5EF4-FFF2-40B4-BE49-F238E27FC236}">
                    <a16:creationId xmlns:a16="http://schemas.microsoft.com/office/drawing/2014/main" id="{275EEFFA-EBC3-C361-CA91-984DDADB96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D477AB08-3DD2-91DB-9540-E7A8D672ACE5}"/>
                </a:ext>
              </a:extLst>
            </p:cNvPr>
            <p:cNvGrpSpPr/>
            <p:nvPr/>
          </p:nvGrpSpPr>
          <p:grpSpPr>
            <a:xfrm>
              <a:off x="9129274" y="2893887"/>
              <a:ext cx="717016" cy="1210431"/>
              <a:chOff x="9129274" y="2893887"/>
              <a:chExt cx="717016" cy="1210431"/>
            </a:xfrm>
            <a:grpFill/>
          </p:grpSpPr>
          <p:sp>
            <p:nvSpPr>
              <p:cNvPr id="25" name="Freeform 50">
                <a:extLst>
                  <a:ext uri="{FF2B5EF4-FFF2-40B4-BE49-F238E27FC236}">
                    <a16:creationId xmlns:a16="http://schemas.microsoft.com/office/drawing/2014/main" id="{ABF10A86-31CC-57F2-9729-6D47BE286B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3799C39F-35BF-0564-B52B-7F78A63BF6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7C169F91-77DA-003C-02D7-DE74C87B0B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85E3CE14-1EB9-0C80-9C56-979E4E2C22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AB7F2B49-F78A-C0B5-C301-710BAC0079E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D9EF0399-9372-5F29-D622-140E91A9BAC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4" name="Graphic 4">
            <a:extLst>
              <a:ext uri="{FF2B5EF4-FFF2-40B4-BE49-F238E27FC236}">
                <a16:creationId xmlns:a16="http://schemas.microsoft.com/office/drawing/2014/main" id="{5C31B1E8-6196-E7A9-9B50-71A98F1359F2}"/>
              </a:ext>
            </a:extLst>
          </p:cNvPr>
          <p:cNvGrpSpPr/>
          <p:nvPr/>
        </p:nvGrpSpPr>
        <p:grpSpPr>
          <a:xfrm rot="9189280">
            <a:off x="537923" y="1417260"/>
            <a:ext cx="388032" cy="596029"/>
            <a:chOff x="9129274" y="2719113"/>
            <a:chExt cx="717139" cy="1386497"/>
          </a:xfrm>
          <a:solidFill>
            <a:srgbClr val="09465E"/>
          </a:solidFill>
        </p:grpSpPr>
        <p:grpSp>
          <p:nvGrpSpPr>
            <p:cNvPr id="35" name="Graphic 4">
              <a:extLst>
                <a:ext uri="{FF2B5EF4-FFF2-40B4-BE49-F238E27FC236}">
                  <a16:creationId xmlns:a16="http://schemas.microsoft.com/office/drawing/2014/main" id="{300A7BD7-70AD-B9B1-1979-0CA0B1BEADA2}"/>
                </a:ext>
              </a:extLst>
            </p:cNvPr>
            <p:cNvGrpSpPr/>
            <p:nvPr/>
          </p:nvGrpSpPr>
          <p:grpSpPr>
            <a:xfrm>
              <a:off x="9159507" y="2719113"/>
              <a:ext cx="446280" cy="440141"/>
              <a:chOff x="9159507" y="2719113"/>
              <a:chExt cx="446280" cy="440141"/>
            </a:xfrm>
            <a:grpFill/>
          </p:grpSpPr>
          <p:sp>
            <p:nvSpPr>
              <p:cNvPr id="44" name="Freeform 57">
                <a:extLst>
                  <a:ext uri="{FF2B5EF4-FFF2-40B4-BE49-F238E27FC236}">
                    <a16:creationId xmlns:a16="http://schemas.microsoft.com/office/drawing/2014/main" id="{326D3E5A-3629-9B99-0CEE-F9C2ADB8ED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5" name="Freeform 58">
                <a:extLst>
                  <a:ext uri="{FF2B5EF4-FFF2-40B4-BE49-F238E27FC236}">
                    <a16:creationId xmlns:a16="http://schemas.microsoft.com/office/drawing/2014/main" id="{8ED476E2-1CA0-26F2-4A8E-974F02C29AD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59CA1CE3-B7BC-6271-D380-4BC5A447C098}"/>
                </a:ext>
              </a:extLst>
            </p:cNvPr>
            <p:cNvGrpSpPr/>
            <p:nvPr/>
          </p:nvGrpSpPr>
          <p:grpSpPr>
            <a:xfrm>
              <a:off x="9129274" y="2893887"/>
              <a:ext cx="717139" cy="1211724"/>
              <a:chOff x="9129274" y="2893887"/>
              <a:chExt cx="717139" cy="1211724"/>
            </a:xfrm>
            <a:grpFill/>
          </p:grpSpPr>
          <p:sp>
            <p:nvSpPr>
              <p:cNvPr id="37" name="Freeform 50">
                <a:extLst>
                  <a:ext uri="{FF2B5EF4-FFF2-40B4-BE49-F238E27FC236}">
                    <a16:creationId xmlns:a16="http://schemas.microsoft.com/office/drawing/2014/main" id="{6E8B8E5C-4F78-5D84-2234-9514555EABB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8" name="Freeform 51">
                <a:extLst>
                  <a:ext uri="{FF2B5EF4-FFF2-40B4-BE49-F238E27FC236}">
                    <a16:creationId xmlns:a16="http://schemas.microsoft.com/office/drawing/2014/main" id="{906D9582-9311-47A0-437C-E45A30BC7CB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9" name="Freeform 52">
                <a:extLst>
                  <a:ext uri="{FF2B5EF4-FFF2-40B4-BE49-F238E27FC236}">
                    <a16:creationId xmlns:a16="http://schemas.microsoft.com/office/drawing/2014/main" id="{AD1A5EB4-0708-1E78-4BA7-D0EDED1D3E0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0" name="Freeform 53">
                <a:extLst>
                  <a:ext uri="{FF2B5EF4-FFF2-40B4-BE49-F238E27FC236}">
                    <a16:creationId xmlns:a16="http://schemas.microsoft.com/office/drawing/2014/main" id="{77BECC29-DC3A-AD82-BA66-B13E02166D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1" name="Freeform 54">
                <a:extLst>
                  <a:ext uri="{FF2B5EF4-FFF2-40B4-BE49-F238E27FC236}">
                    <a16:creationId xmlns:a16="http://schemas.microsoft.com/office/drawing/2014/main" id="{DC9DA19B-BF9E-8BCD-D98F-869D4A5A8F7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2" name="Freeform 55">
                <a:extLst>
                  <a:ext uri="{FF2B5EF4-FFF2-40B4-BE49-F238E27FC236}">
                    <a16:creationId xmlns:a16="http://schemas.microsoft.com/office/drawing/2014/main" id="{970465D0-F67C-C913-4720-3B18D80D04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3" name="Freeform 56">
                <a:extLst>
                  <a:ext uri="{FF2B5EF4-FFF2-40B4-BE49-F238E27FC236}">
                    <a16:creationId xmlns:a16="http://schemas.microsoft.com/office/drawing/2014/main" id="{162875C6-D8C4-BCEC-05AD-A3F2E3B9850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6438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44A3-6067-2C00-435F-E7605F294EA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7E976D7-D1B8-D4CA-162D-E36517D41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256"/>
            <a:ext cx="6547747" cy="473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389D633-694D-BFB2-527C-2D7BEB6A29F3}"/>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BAF37F09-909F-ACA2-DB86-3C425230144B}"/>
              </a:ext>
            </a:extLst>
          </p:cNvPr>
          <p:cNvSpPr/>
          <p:nvPr/>
        </p:nvSpPr>
        <p:spPr>
          <a:xfrm>
            <a:off x="5123217" y="3429000"/>
            <a:ext cx="2416536" cy="65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D44B60B5-F326-DB18-FF90-234C530F805E}"/>
              </a:ext>
            </a:extLst>
          </p:cNvPr>
          <p:cNvSpPr txBox="1"/>
          <p:nvPr/>
        </p:nvSpPr>
        <p:spPr>
          <a:xfrm>
            <a:off x="5134541" y="3429000"/>
            <a:ext cx="3193759" cy="646331"/>
          </a:xfrm>
          <a:prstGeom prst="rect">
            <a:avLst/>
          </a:prstGeom>
          <a:noFill/>
        </p:spPr>
        <p:txBody>
          <a:bodyPr wrap="none" rtlCol="0">
            <a:spAutoFit/>
          </a:bodyPr>
          <a:lstStyle/>
          <a:p>
            <a:r>
              <a:rPr lang="en-IE" sz="3600" b="1" spc="324">
                <a:solidFill>
                  <a:srgbClr val="60BA47"/>
                </a:solidFill>
                <a:latin typeface="Calibri" panose="020F0502020204030204" pitchFamily="34" charset="0"/>
                <a:cs typeface="Calibri" panose="020F0502020204030204" pitchFamily="34" charset="0"/>
              </a:rPr>
              <a:t>Metodi e</a:t>
            </a:r>
          </a:p>
        </p:txBody>
      </p:sp>
      <p:sp>
        <p:nvSpPr>
          <p:cNvPr id="3" name="Rectangle 13">
            <a:extLst>
              <a:ext uri="{FF2B5EF4-FFF2-40B4-BE49-F238E27FC236}">
                <a16:creationId xmlns:a16="http://schemas.microsoft.com/office/drawing/2014/main" id="{C95E142A-4A95-728E-1052-6A494E780C1F}"/>
              </a:ext>
            </a:extLst>
          </p:cNvPr>
          <p:cNvSpPr/>
          <p:nvPr/>
        </p:nvSpPr>
        <p:spPr>
          <a:xfrm>
            <a:off x="5123216" y="4076719"/>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err="1">
                <a:solidFill>
                  <a:srgbClr val="60BA47"/>
                </a:solidFill>
                <a:latin typeface="Calibri" panose="020F0502020204030204" pitchFamily="34" charset="0"/>
                <a:cs typeface="Calibri" panose="020F0502020204030204" pitchFamily="34" charset="0"/>
              </a:rPr>
              <a:t>fasi</a:t>
            </a:r>
            <a:r>
              <a:rPr lang="en-IE" sz="3600" b="1" spc="324" dirty="0">
                <a:solidFill>
                  <a:srgbClr val="60BA47"/>
                </a:solidFill>
                <a:latin typeface="Calibri" panose="020F0502020204030204" pitchFamily="34" charset="0"/>
                <a:cs typeface="Calibri" panose="020F0502020204030204" pitchFamily="34" charset="0"/>
              </a:rPr>
              <a:t> di </a:t>
            </a:r>
            <a:r>
              <a:rPr lang="en-IE" sz="3600" b="1" spc="324" dirty="0" err="1">
                <a:solidFill>
                  <a:srgbClr val="60BA47"/>
                </a:solidFill>
                <a:latin typeface="Calibri" panose="020F0502020204030204" pitchFamily="34" charset="0"/>
                <a:cs typeface="Calibri" panose="020F0502020204030204" pitchFamily="34" charset="0"/>
              </a:rPr>
              <a:t>apprendimento</a:t>
            </a:r>
            <a:endParaRPr lang="en-US" sz="3600" dirty="0">
              <a:latin typeface="Montserrat" panose="00000500000000000000" pitchFamily="50" charset="0"/>
            </a:endParaRPr>
          </a:p>
        </p:txBody>
      </p:sp>
    </p:spTree>
    <p:extLst>
      <p:ext uri="{BB962C8B-B14F-4D97-AF65-F5344CB8AC3E}">
        <p14:creationId xmlns:p14="http://schemas.microsoft.com/office/powerpoint/2010/main" val="10239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BEF5-E10E-7C08-95EF-6528B6C385A9}"/>
            </a:ext>
          </a:extLst>
        </p:cNvPr>
        <p:cNvGrpSpPr/>
        <p:nvPr/>
      </p:nvGrpSpPr>
      <p:grpSpPr>
        <a:xfrm>
          <a:off x="0" y="0"/>
          <a:ext cx="0" cy="0"/>
          <a:chOff x="0" y="0"/>
          <a:chExt cx="0" cy="0"/>
        </a:xfrm>
      </p:grpSpPr>
      <p:sp>
        <p:nvSpPr>
          <p:cNvPr id="8" name="Freeform 177">
            <a:extLst>
              <a:ext uri="{FF2B5EF4-FFF2-40B4-BE49-F238E27FC236}">
                <a16:creationId xmlns:a16="http://schemas.microsoft.com/office/drawing/2014/main" id="{977A56E5-2911-6708-0EA6-EB6943B92736}"/>
              </a:ext>
            </a:extLst>
          </p:cNvPr>
          <p:cNvSpPr>
            <a:spLocks noChangeArrowheads="1"/>
          </p:cNvSpPr>
          <p:nvPr/>
        </p:nvSpPr>
        <p:spPr bwMode="auto">
          <a:xfrm>
            <a:off x="4084860" y="3573804"/>
            <a:ext cx="3288973" cy="129545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4" name="Text Placeholder 3">
            <a:extLst>
              <a:ext uri="{FF2B5EF4-FFF2-40B4-BE49-F238E27FC236}">
                <a16:creationId xmlns:a16="http://schemas.microsoft.com/office/drawing/2014/main" id="{6C415E78-9A6A-5170-AA2B-FE006B584AE4}"/>
              </a:ext>
            </a:extLst>
          </p:cNvPr>
          <p:cNvSpPr>
            <a:spLocks noGrp="1"/>
          </p:cNvSpPr>
          <p:nvPr>
            <p:ph type="body" sz="quarter" idx="16"/>
          </p:nvPr>
        </p:nvSpPr>
        <p:spPr>
          <a:xfrm>
            <a:off x="617777" y="420701"/>
            <a:ext cx="10052954" cy="395850"/>
          </a:xfrm>
          <a:prstGeom prst="rect">
            <a:avLst/>
          </a:prstGeom>
        </p:spPr>
        <p:txBody>
          <a:bodyPr/>
          <a:lstStyle/>
          <a:p>
            <a:r>
              <a:rPr lang="en-IE">
                <a:cs typeface="Calibri"/>
              </a:rPr>
              <a:t>Metodi e fasi di apprendimento</a:t>
            </a:r>
            <a:endParaRPr lang="en-IE" b="1"/>
          </a:p>
        </p:txBody>
      </p:sp>
      <p:sp>
        <p:nvSpPr>
          <p:cNvPr id="3" name="Text Placeholder 2">
            <a:extLst>
              <a:ext uri="{FF2B5EF4-FFF2-40B4-BE49-F238E27FC236}">
                <a16:creationId xmlns:a16="http://schemas.microsoft.com/office/drawing/2014/main" id="{1D5AF5FE-E65C-B8EB-300F-0CAFD4EFEB3D}"/>
              </a:ext>
            </a:extLst>
          </p:cNvPr>
          <p:cNvSpPr>
            <a:spLocks noGrp="1"/>
          </p:cNvSpPr>
          <p:nvPr>
            <p:ph type="body" sz="quarter" idx="19"/>
          </p:nvPr>
        </p:nvSpPr>
        <p:spPr>
          <a:xfrm>
            <a:off x="679938" y="1201479"/>
            <a:ext cx="10546905" cy="5050464"/>
          </a:xfrm>
          <a:prstGeom prst="rect">
            <a:avLst/>
          </a:prstGeom>
        </p:spPr>
        <p:txBody>
          <a:bodyPr/>
          <a:lstStyle/>
          <a:p>
            <a:pPr marL="0" indent="0" fontAlgn="base">
              <a:lnSpc>
                <a:spcPct val="100000"/>
              </a:lnSpc>
            </a:pPr>
            <a:r>
              <a:rPr lang="en-US" kern="100">
                <a:cs typeface="Times New Roman" panose="02020603050405020304" pitchFamily="18" charset="0"/>
              </a:rPr>
              <a:t>Questi stadi, o fasi, dell'apprendimento si muovono tipicamente attraverso un ciclo che inizia con un'esperienza concreta dello studente e termina con la sperimentazione attiva delle conoscenze acquisite.</a:t>
            </a:r>
          </a:p>
          <a:p>
            <a:pPr marL="0" indent="0" algn="l" fontAlgn="base">
              <a:lnSpc>
                <a:spcPct val="100000"/>
              </a:lnSpc>
            </a:pPr>
            <a:endParaRPr lang="en-US" sz="1400" b="0" i="0">
              <a:solidFill>
                <a:srgbClr val="333132"/>
              </a:solidFill>
              <a:effectLst/>
              <a:latin typeface="IBM Plex Sans" panose="020B0503050203000203" pitchFamily="34" charset="0"/>
            </a:endParaRPr>
          </a:p>
        </p:txBody>
      </p:sp>
      <p:sp>
        <p:nvSpPr>
          <p:cNvPr id="5" name="CuadroTexto 598">
            <a:extLst>
              <a:ext uri="{FF2B5EF4-FFF2-40B4-BE49-F238E27FC236}">
                <a16:creationId xmlns:a16="http://schemas.microsoft.com/office/drawing/2014/main" id="{17261313-6B2F-8A59-1E79-894ED1B4E6E8}"/>
              </a:ext>
            </a:extLst>
          </p:cNvPr>
          <p:cNvSpPr txBox="1"/>
          <p:nvPr/>
        </p:nvSpPr>
        <p:spPr>
          <a:xfrm>
            <a:off x="4401310" y="3726354"/>
            <a:ext cx="2798548" cy="1107996"/>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Il </a:t>
            </a:r>
            <a:r>
              <a:rPr lang="en-US" sz="2200" b="1" dirty="0" err="1">
                <a:solidFill>
                  <a:schemeClr val="bg1"/>
                </a:solidFill>
                <a:latin typeface="Calibri" panose="020F0502020204030204" pitchFamily="34" charset="0"/>
                <a:ea typeface="Lato" charset="0"/>
                <a:cs typeface="Calibri" panose="020F0502020204030204" pitchFamily="34" charset="0"/>
              </a:rPr>
              <a:t>modello</a:t>
            </a:r>
            <a:r>
              <a:rPr lang="en-US" sz="2200" b="1" dirty="0">
                <a:solidFill>
                  <a:schemeClr val="bg1"/>
                </a:solidFill>
                <a:latin typeface="Calibri" panose="020F0502020204030204" pitchFamily="34" charset="0"/>
                <a:ea typeface="Lato" charset="0"/>
                <a:cs typeface="Calibri" panose="020F0502020204030204" pitchFamily="34" charset="0"/>
              </a:rPr>
              <a:t> di </a:t>
            </a:r>
            <a:r>
              <a:rPr lang="en-US" sz="2200" b="1" dirty="0" err="1">
                <a:solidFill>
                  <a:schemeClr val="bg1"/>
                </a:solidFill>
                <a:latin typeface="Calibri" panose="020F0502020204030204" pitchFamily="34" charset="0"/>
                <a:ea typeface="Lato" charset="0"/>
                <a:cs typeface="Calibri" panose="020F0502020204030204" pitchFamily="34" charset="0"/>
              </a:rPr>
              <a:t>apprendimento</a:t>
            </a:r>
            <a:r>
              <a:rPr lang="en-US" sz="2200" b="1" dirty="0">
                <a:solidFill>
                  <a:schemeClr val="bg1"/>
                </a:solidFill>
                <a:latin typeface="Calibri" panose="020F0502020204030204" pitchFamily="34" charset="0"/>
                <a:ea typeface="Lato" charset="0"/>
                <a:cs typeface="Calibri" panose="020F0502020204030204" pitchFamily="34" charset="0"/>
              </a:rPr>
              <a:t> di Kolb</a:t>
            </a:r>
          </a:p>
        </p:txBody>
      </p:sp>
      <p:sp>
        <p:nvSpPr>
          <p:cNvPr id="9" name="Freeform 176">
            <a:extLst>
              <a:ext uri="{FF2B5EF4-FFF2-40B4-BE49-F238E27FC236}">
                <a16:creationId xmlns:a16="http://schemas.microsoft.com/office/drawing/2014/main" id="{D1AF9589-23F1-C207-EB36-F0464156AACE}"/>
              </a:ext>
            </a:extLst>
          </p:cNvPr>
          <p:cNvSpPr>
            <a:spLocks noChangeArrowheads="1"/>
          </p:cNvSpPr>
          <p:nvPr/>
        </p:nvSpPr>
        <p:spPr bwMode="auto">
          <a:xfrm>
            <a:off x="4043694" y="2530869"/>
            <a:ext cx="320112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0" name="Freeform 176">
            <a:extLst>
              <a:ext uri="{FF2B5EF4-FFF2-40B4-BE49-F238E27FC236}">
                <a16:creationId xmlns:a16="http://schemas.microsoft.com/office/drawing/2014/main" id="{B331D12F-0166-5625-E033-F93AC84CE72C}"/>
              </a:ext>
            </a:extLst>
          </p:cNvPr>
          <p:cNvSpPr>
            <a:spLocks noChangeArrowheads="1"/>
          </p:cNvSpPr>
          <p:nvPr/>
        </p:nvSpPr>
        <p:spPr bwMode="auto">
          <a:xfrm>
            <a:off x="4150489" y="5494775"/>
            <a:ext cx="330019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Rectángulo 602">
            <a:extLst>
              <a:ext uri="{FF2B5EF4-FFF2-40B4-BE49-F238E27FC236}">
                <a16:creationId xmlns:a16="http://schemas.microsoft.com/office/drawing/2014/main" id="{721DF485-C091-90C6-0D45-54602176187D}"/>
              </a:ext>
            </a:extLst>
          </p:cNvPr>
          <p:cNvSpPr/>
          <p:nvPr/>
        </p:nvSpPr>
        <p:spPr>
          <a:xfrm>
            <a:off x="4341774" y="2512720"/>
            <a:ext cx="2604960" cy="400110"/>
          </a:xfrm>
          <a:prstGeom prst="rect">
            <a:avLst/>
          </a:prstGeom>
        </p:spPr>
        <p:txBody>
          <a:bodyPr wrap="square">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Esperienza nel calcestruzzo</a:t>
            </a:r>
          </a:p>
        </p:txBody>
      </p:sp>
      <p:sp>
        <p:nvSpPr>
          <p:cNvPr id="12" name="Rectángulo 602">
            <a:extLst>
              <a:ext uri="{FF2B5EF4-FFF2-40B4-BE49-F238E27FC236}">
                <a16:creationId xmlns:a16="http://schemas.microsoft.com/office/drawing/2014/main" id="{F8879C20-41C5-216D-1942-6F7901CC477C}"/>
              </a:ext>
            </a:extLst>
          </p:cNvPr>
          <p:cNvSpPr/>
          <p:nvPr/>
        </p:nvSpPr>
        <p:spPr>
          <a:xfrm>
            <a:off x="4341774" y="5470495"/>
            <a:ext cx="3025199" cy="400110"/>
          </a:xfrm>
          <a:prstGeom prst="rect">
            <a:avLst/>
          </a:prstGeom>
        </p:spPr>
        <p:txBody>
          <a:bodyPr wrap="square">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Concettualizzazione</a:t>
            </a:r>
            <a:r>
              <a:rPr lang="en-US" sz="2000" b="1" dirty="0">
                <a:solidFill>
                  <a:schemeClr val="bg1"/>
                </a:solidFill>
                <a:latin typeface="Calibri" panose="020F0502020204030204" pitchFamily="34" charset="0"/>
                <a:ea typeface="Lato" charset="0"/>
                <a:cs typeface="Calibri" panose="020F0502020204030204" pitchFamily="34" charset="0"/>
              </a:rPr>
              <a:t> </a:t>
            </a:r>
            <a:r>
              <a:rPr lang="en-US" sz="2000" b="1" dirty="0" err="1">
                <a:solidFill>
                  <a:schemeClr val="bg1"/>
                </a:solidFill>
                <a:latin typeface="Calibri" panose="020F0502020204030204" pitchFamily="34" charset="0"/>
                <a:ea typeface="Lato" charset="0"/>
                <a:cs typeface="Calibri" panose="020F0502020204030204" pitchFamily="34" charset="0"/>
              </a:rPr>
              <a:t>astratta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3" name="Freeform 179">
            <a:extLst>
              <a:ext uri="{FF2B5EF4-FFF2-40B4-BE49-F238E27FC236}">
                <a16:creationId xmlns:a16="http://schemas.microsoft.com/office/drawing/2014/main" id="{6E886F0E-368C-9B68-500B-E9A050123D46}"/>
              </a:ext>
            </a:extLst>
          </p:cNvPr>
          <p:cNvSpPr>
            <a:spLocks noChangeArrowheads="1"/>
          </p:cNvSpPr>
          <p:nvPr/>
        </p:nvSpPr>
        <p:spPr bwMode="auto">
          <a:xfrm>
            <a:off x="744691" y="3725775"/>
            <a:ext cx="3201119" cy="658007"/>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a:p>
        </p:txBody>
      </p:sp>
      <p:sp>
        <p:nvSpPr>
          <p:cNvPr id="14" name="Freeform 179">
            <a:extLst>
              <a:ext uri="{FF2B5EF4-FFF2-40B4-BE49-F238E27FC236}">
                <a16:creationId xmlns:a16="http://schemas.microsoft.com/office/drawing/2014/main" id="{C88DE4AC-302F-D3A6-2512-0CD2D0C086C8}"/>
              </a:ext>
            </a:extLst>
          </p:cNvPr>
          <p:cNvSpPr>
            <a:spLocks noChangeArrowheads="1"/>
          </p:cNvSpPr>
          <p:nvPr/>
        </p:nvSpPr>
        <p:spPr bwMode="auto">
          <a:xfrm>
            <a:off x="7723669" y="3787370"/>
            <a:ext cx="3296898" cy="620365"/>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a:p>
        </p:txBody>
      </p:sp>
      <p:sp>
        <p:nvSpPr>
          <p:cNvPr id="15" name="Rectángulo 602">
            <a:extLst>
              <a:ext uri="{FF2B5EF4-FFF2-40B4-BE49-F238E27FC236}">
                <a16:creationId xmlns:a16="http://schemas.microsoft.com/office/drawing/2014/main" id="{A530C0B6-CCFA-38EA-6C62-CFF75C01AFA4}"/>
              </a:ext>
            </a:extLst>
          </p:cNvPr>
          <p:cNvSpPr/>
          <p:nvPr/>
        </p:nvSpPr>
        <p:spPr>
          <a:xfrm>
            <a:off x="965156" y="3854723"/>
            <a:ext cx="2760188" cy="400110"/>
          </a:xfrm>
          <a:prstGeom prst="rect">
            <a:avLst/>
          </a:prstGeom>
        </p:spPr>
        <p:txBody>
          <a:bodyPr wrap="square">
            <a:spAutoFit/>
          </a:bodyPr>
          <a:lstStyle/>
          <a:p>
            <a:r>
              <a:rPr lang="en-US" sz="2000" b="1">
                <a:solidFill>
                  <a:schemeClr val="bg1"/>
                </a:solidFill>
                <a:latin typeface="Calibri" panose="020F0502020204030204" pitchFamily="34" charset="0"/>
                <a:ea typeface="Lato" charset="0"/>
                <a:cs typeface="Calibri" panose="020F0502020204030204" pitchFamily="34" charset="0"/>
              </a:rPr>
              <a:t>Sperimentazione attiva</a:t>
            </a:r>
          </a:p>
        </p:txBody>
      </p:sp>
      <p:sp>
        <p:nvSpPr>
          <p:cNvPr id="16" name="Rectángulo 602">
            <a:extLst>
              <a:ext uri="{FF2B5EF4-FFF2-40B4-BE49-F238E27FC236}">
                <a16:creationId xmlns:a16="http://schemas.microsoft.com/office/drawing/2014/main" id="{FCA8E2E4-1C22-8BAD-2D71-B68B2C9BA9AA}"/>
              </a:ext>
            </a:extLst>
          </p:cNvPr>
          <p:cNvSpPr/>
          <p:nvPr/>
        </p:nvSpPr>
        <p:spPr>
          <a:xfrm>
            <a:off x="8069638" y="3897497"/>
            <a:ext cx="2604960" cy="400110"/>
          </a:xfrm>
          <a:prstGeom prst="rect">
            <a:avLst/>
          </a:prstGeom>
        </p:spPr>
        <p:txBody>
          <a:bodyPr wrap="square">
            <a:spAutoFit/>
          </a:bodyPr>
          <a:lstStyle/>
          <a:p>
            <a:r>
              <a:rPr lang="en-US" sz="2000" b="1">
                <a:solidFill>
                  <a:schemeClr val="bg1"/>
                </a:solidFill>
                <a:latin typeface="Calibri" panose="020F0502020204030204" pitchFamily="34" charset="0"/>
                <a:ea typeface="Lato" charset="0"/>
                <a:cs typeface="Calibri" panose="020F0502020204030204" pitchFamily="34" charset="0"/>
              </a:rPr>
              <a:t>Osservazione riflessiva</a:t>
            </a:r>
          </a:p>
        </p:txBody>
      </p:sp>
      <p:sp>
        <p:nvSpPr>
          <p:cNvPr id="17" name="Nuoli: Oikea 16">
            <a:extLst>
              <a:ext uri="{FF2B5EF4-FFF2-40B4-BE49-F238E27FC236}">
                <a16:creationId xmlns:a16="http://schemas.microsoft.com/office/drawing/2014/main" id="{BDA0A78C-BB44-AB22-A80F-990C27E9861C}"/>
              </a:ext>
            </a:extLst>
          </p:cNvPr>
          <p:cNvSpPr/>
          <p:nvPr/>
        </p:nvSpPr>
        <p:spPr>
          <a:xfrm rot="2560217">
            <a:off x="7576850" y="2994847"/>
            <a:ext cx="564279" cy="2412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AC2FC799-3175-3714-4FDF-38A31006C04C}"/>
              </a:ext>
            </a:extLst>
          </p:cNvPr>
          <p:cNvSpPr/>
          <p:nvPr/>
        </p:nvSpPr>
        <p:spPr>
          <a:xfrm rot="7833253">
            <a:off x="7543241" y="5013138"/>
            <a:ext cx="588887" cy="3134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52E12283-E941-5300-00EE-0EEB2140E704}"/>
              </a:ext>
            </a:extLst>
          </p:cNvPr>
          <p:cNvSpPr/>
          <p:nvPr/>
        </p:nvSpPr>
        <p:spPr>
          <a:xfrm rot="13960932">
            <a:off x="3245272" y="5022869"/>
            <a:ext cx="531875" cy="29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Oikea 19">
            <a:extLst>
              <a:ext uri="{FF2B5EF4-FFF2-40B4-BE49-F238E27FC236}">
                <a16:creationId xmlns:a16="http://schemas.microsoft.com/office/drawing/2014/main" id="{C239C6C5-322D-E4F4-6648-79C42C66A367}"/>
              </a:ext>
            </a:extLst>
          </p:cNvPr>
          <p:cNvSpPr/>
          <p:nvPr/>
        </p:nvSpPr>
        <p:spPr>
          <a:xfrm rot="19185843">
            <a:off x="3290580" y="3047837"/>
            <a:ext cx="510245" cy="2454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Kuva 20" descr="Kuva, joka sisältää kohteen teksti, Grafiikka, Fontti, ympyrä&#10;&#10;Kuvaus luotu automaattisesti">
            <a:extLst>
              <a:ext uri="{FF2B5EF4-FFF2-40B4-BE49-F238E27FC236}">
                <a16:creationId xmlns:a16="http://schemas.microsoft.com/office/drawing/2014/main" id="{005D81EA-CE4D-810D-64F3-F26DF17694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51264" y="5305647"/>
            <a:ext cx="1637228" cy="1099946"/>
          </a:xfrm>
          <a:prstGeom prst="rect">
            <a:avLst/>
          </a:prstGeom>
        </p:spPr>
      </p:pic>
    </p:spTree>
    <p:extLst>
      <p:ext uri="{BB962C8B-B14F-4D97-AF65-F5344CB8AC3E}">
        <p14:creationId xmlns:p14="http://schemas.microsoft.com/office/powerpoint/2010/main" val="302028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9C88-2EF6-A206-0DA0-FBC806C508D3}"/>
            </a:ext>
          </a:extLst>
        </p:cNvPr>
        <p:cNvGrpSpPr/>
        <p:nvPr/>
      </p:nvGrpSpPr>
      <p:grpSpPr>
        <a:xfrm>
          <a:off x="0" y="0"/>
          <a:ext cx="0" cy="0"/>
          <a:chOff x="0" y="0"/>
          <a:chExt cx="0" cy="0"/>
        </a:xfrm>
      </p:grpSpPr>
      <p:pic>
        <p:nvPicPr>
          <p:cNvPr id="4100" name="Picture 4" descr="Education concept vector">
            <a:extLst>
              <a:ext uri="{FF2B5EF4-FFF2-40B4-BE49-F238E27FC236}">
                <a16:creationId xmlns:a16="http://schemas.microsoft.com/office/drawing/2014/main" id="{F825A32F-3E2B-033B-ECAC-CAF548047D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163" y="4261268"/>
            <a:ext cx="2067851" cy="206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281D537-F2A5-38F1-8DCB-A7A0DB8EA1AD}"/>
              </a:ext>
            </a:extLst>
          </p:cNvPr>
          <p:cNvSpPr>
            <a:spLocks noGrp="1"/>
          </p:cNvSpPr>
          <p:nvPr>
            <p:ph type="body" sz="quarter" idx="16"/>
          </p:nvPr>
        </p:nvSpPr>
        <p:spPr>
          <a:xfrm>
            <a:off x="617777" y="420701"/>
            <a:ext cx="10052954" cy="395850"/>
          </a:xfrm>
          <a:prstGeom prst="rect">
            <a:avLst/>
          </a:prstGeom>
        </p:spPr>
        <p:txBody>
          <a:bodyPr/>
          <a:lstStyle/>
          <a:p>
            <a:r>
              <a:rPr lang="en-IE">
                <a:cs typeface="Calibri"/>
              </a:rPr>
              <a:t>Metodi e fasi di apprendimento</a:t>
            </a:r>
            <a:endParaRPr lang="en-IE" b="1"/>
          </a:p>
        </p:txBody>
      </p:sp>
      <p:sp>
        <p:nvSpPr>
          <p:cNvPr id="3" name="Text Placeholder 2">
            <a:extLst>
              <a:ext uri="{FF2B5EF4-FFF2-40B4-BE49-F238E27FC236}">
                <a16:creationId xmlns:a16="http://schemas.microsoft.com/office/drawing/2014/main" id="{58DD1ABF-7F5B-3CF5-8DBC-BEB6C44A3278}"/>
              </a:ext>
            </a:extLst>
          </p:cNvPr>
          <p:cNvSpPr>
            <a:spLocks noGrp="1"/>
          </p:cNvSpPr>
          <p:nvPr>
            <p:ph type="body" sz="quarter" idx="19"/>
          </p:nvPr>
        </p:nvSpPr>
        <p:spPr>
          <a:xfrm>
            <a:off x="756865" y="1423201"/>
            <a:ext cx="10508149" cy="5134775"/>
          </a:xfrm>
          <a:prstGeom prst="rect">
            <a:avLst/>
          </a:prstGeom>
        </p:spPr>
        <p:txBody>
          <a:bodyPr/>
          <a:lstStyle/>
          <a:p>
            <a:pPr marL="0" indent="0" algn="l">
              <a:lnSpc>
                <a:spcPct val="100000"/>
              </a:lnSpc>
            </a:pPr>
            <a:r>
              <a:rPr lang="en-US" b="1" i="0" dirty="0">
                <a:solidFill>
                  <a:srgbClr val="002060"/>
                </a:solidFill>
                <a:effectLst/>
                <a:hlinkClick r:id="rId3"/>
              </a:rPr>
              <a:t>Le </a:t>
            </a:r>
            <a:r>
              <a:rPr lang="en-US" b="1" i="0" dirty="0" err="1">
                <a:solidFill>
                  <a:srgbClr val="002060"/>
                </a:solidFill>
                <a:effectLst/>
                <a:hlinkClick r:id="rId3"/>
              </a:rPr>
              <a:t>fasi</a:t>
            </a:r>
            <a:r>
              <a:rPr lang="en-US" b="1" i="0" dirty="0">
                <a:solidFill>
                  <a:srgbClr val="002060"/>
                </a:solidFill>
                <a:effectLst/>
                <a:hlinkClick r:id="rId3"/>
              </a:rPr>
              <a:t> </a:t>
            </a:r>
            <a:r>
              <a:rPr lang="en-US" b="1" i="0" dirty="0" err="1">
                <a:solidFill>
                  <a:srgbClr val="002060"/>
                </a:solidFill>
                <a:effectLst/>
                <a:hlinkClick r:id="rId3"/>
              </a:rPr>
              <a:t>dell'apprendimento</a:t>
            </a:r>
            <a:r>
              <a:rPr lang="en-US" b="1" i="0" dirty="0">
                <a:solidFill>
                  <a:srgbClr val="002060"/>
                </a:solidFill>
                <a:effectLst/>
                <a:hlinkClick r:id="rId3"/>
              </a:rPr>
              <a:t> </a:t>
            </a:r>
            <a:r>
              <a:rPr lang="en-US" b="1" i="0" dirty="0" err="1">
                <a:solidFill>
                  <a:srgbClr val="002060"/>
                </a:solidFill>
                <a:effectLst/>
                <a:hlinkClick r:id="rId3"/>
              </a:rPr>
              <a:t>riflettono</a:t>
            </a:r>
            <a:r>
              <a:rPr lang="en-US" b="1" i="0" dirty="0">
                <a:solidFill>
                  <a:srgbClr val="002060"/>
                </a:solidFill>
                <a:effectLst/>
                <a:hlinkClick r:id="rId3"/>
              </a:rPr>
              <a:t> il modo in cui </a:t>
            </a:r>
            <a:r>
              <a:rPr lang="en-US" b="1" i="0" dirty="0" err="1">
                <a:solidFill>
                  <a:srgbClr val="002060"/>
                </a:solidFill>
                <a:effectLst/>
                <a:hlinkClick r:id="rId3"/>
              </a:rPr>
              <a:t>gli</a:t>
            </a:r>
            <a:r>
              <a:rPr lang="en-US" b="1" i="0" dirty="0">
                <a:solidFill>
                  <a:srgbClr val="002060"/>
                </a:solidFill>
                <a:effectLst/>
                <a:hlinkClick r:id="rId3"/>
              </a:rPr>
              <a:t> </a:t>
            </a:r>
            <a:r>
              <a:rPr lang="en-US" b="1" i="0" dirty="0" err="1">
                <a:solidFill>
                  <a:srgbClr val="002060"/>
                </a:solidFill>
                <a:effectLst/>
                <a:hlinkClick r:id="rId3"/>
              </a:rPr>
              <a:t>studenti</a:t>
            </a:r>
            <a:r>
              <a:rPr lang="en-US" b="1" i="0" dirty="0">
                <a:solidFill>
                  <a:srgbClr val="002060"/>
                </a:solidFill>
                <a:effectLst/>
                <a:hlinkClick r:id="rId3"/>
              </a:rPr>
              <a:t> </a:t>
            </a:r>
            <a:r>
              <a:rPr lang="en-US" b="1" i="0" dirty="0" err="1">
                <a:solidFill>
                  <a:srgbClr val="002060"/>
                </a:solidFill>
                <a:effectLst/>
                <a:hlinkClick r:id="rId3"/>
              </a:rPr>
              <a:t>elaborano</a:t>
            </a:r>
            <a:r>
              <a:rPr lang="en-US" b="1" i="0" dirty="0">
                <a:solidFill>
                  <a:srgbClr val="002060"/>
                </a:solidFill>
                <a:effectLst/>
                <a:hlinkClick r:id="rId3"/>
              </a:rPr>
              <a:t> e </a:t>
            </a:r>
            <a:r>
              <a:rPr lang="en-US" b="1" i="0" dirty="0" err="1">
                <a:solidFill>
                  <a:srgbClr val="002060"/>
                </a:solidFill>
                <a:effectLst/>
                <a:hlinkClick r:id="rId3"/>
              </a:rPr>
              <a:t>assimilano</a:t>
            </a:r>
            <a:r>
              <a:rPr lang="en-US" b="1" i="0" dirty="0">
                <a:solidFill>
                  <a:srgbClr val="002060"/>
                </a:solidFill>
                <a:effectLst/>
                <a:hlinkClick r:id="rId3"/>
              </a:rPr>
              <a:t> le </a:t>
            </a:r>
            <a:r>
              <a:rPr lang="en-US" b="1" i="0" dirty="0" err="1">
                <a:solidFill>
                  <a:schemeClr val="tx1"/>
                </a:solidFill>
                <a:effectLst/>
                <a:hlinkClick r:id="rId3"/>
              </a:rPr>
              <a:t>informazioni</a:t>
            </a:r>
            <a:r>
              <a:rPr lang="en-US" b="1" i="0" dirty="0">
                <a:solidFill>
                  <a:srgbClr val="002060"/>
                </a:solidFill>
                <a:effectLst/>
                <a:hlinkClick r:id="rId3"/>
              </a:rPr>
              <a:t>:</a:t>
            </a:r>
            <a:endParaRPr lang="en-US" b="0" i="0" dirty="0">
              <a:solidFill>
                <a:srgbClr val="002060"/>
              </a:solidFill>
              <a:effectLst/>
            </a:endParaRPr>
          </a:p>
          <a:p>
            <a:pPr marL="0" indent="0" algn="l">
              <a:lnSpc>
                <a:spcPct val="100000"/>
              </a:lnSpc>
            </a:pPr>
            <a:endParaRPr lang="en-US" b="0" i="0" dirty="0">
              <a:solidFill>
                <a:srgbClr val="1F1F1F"/>
              </a:solidFill>
              <a:effectLst/>
            </a:endParaRPr>
          </a:p>
          <a:p>
            <a:pPr marL="0" indent="0" algn="l">
              <a:lnSpc>
                <a:spcPct val="100000"/>
              </a:lnSpc>
            </a:pPr>
            <a:r>
              <a:rPr lang="en-US" b="1" kern="100" dirty="0">
                <a:cs typeface="Times New Roman" panose="02020603050405020304" pitchFamily="18" charset="0"/>
              </a:rPr>
              <a:t>Fase 1: </a:t>
            </a:r>
            <a:r>
              <a:rPr lang="en-US" kern="100" dirty="0" err="1">
                <a:cs typeface="Times New Roman" panose="02020603050405020304" pitchFamily="18" charset="0"/>
              </a:rPr>
              <a:t>Esperienza</a:t>
            </a:r>
            <a:r>
              <a:rPr lang="en-US" kern="100" dirty="0">
                <a:cs typeface="Times New Roman" panose="02020603050405020304" pitchFamily="18" charset="0"/>
              </a:rPr>
              <a:t> </a:t>
            </a:r>
            <a:r>
              <a:rPr lang="en-US" kern="100" dirty="0" err="1">
                <a:cs typeface="Times New Roman" panose="02020603050405020304" pitchFamily="18" charset="0"/>
              </a:rPr>
              <a:t>concreta</a:t>
            </a:r>
            <a:r>
              <a:rPr lang="en-US" kern="100" dirty="0">
                <a:cs typeface="Times New Roman" panose="02020603050405020304" pitchFamily="18" charset="0"/>
              </a:rPr>
              <a:t> (CE) </a:t>
            </a:r>
            <a:r>
              <a:rPr lang="en-US" kern="100" dirty="0" err="1">
                <a:cs typeface="Times New Roman" panose="02020603050405020304" pitchFamily="18" charset="0"/>
              </a:rPr>
              <a:t>assimilare</a:t>
            </a:r>
            <a:r>
              <a:rPr lang="en-US" kern="100" dirty="0">
                <a:cs typeface="Times New Roman" panose="02020603050405020304" pitchFamily="18" charset="0"/>
              </a:rPr>
              <a:t> le </a:t>
            </a:r>
            <a:r>
              <a:rPr lang="en-US" kern="100" dirty="0" err="1">
                <a:cs typeface="Times New Roman" panose="02020603050405020304" pitchFamily="18" charset="0"/>
              </a:rPr>
              <a:t>informazioni</a:t>
            </a:r>
            <a:r>
              <a:rPr lang="en-US" kern="100" dirty="0">
                <a:cs typeface="Times New Roman" panose="02020603050405020304" pitchFamily="18" charset="0"/>
              </a:rPr>
              <a:t> - </a:t>
            </a:r>
            <a:r>
              <a:rPr lang="en-US" kern="100" dirty="0" err="1">
                <a:cs typeface="Times New Roman" panose="02020603050405020304" pitchFamily="18" charset="0"/>
              </a:rPr>
              <a:t>sentire</a:t>
            </a:r>
            <a:endParaRPr lang="en-US" kern="100" dirty="0">
              <a:cs typeface="Times New Roman" panose="02020603050405020304" pitchFamily="18" charset="0"/>
            </a:endParaRP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Fase 2: </a:t>
            </a:r>
            <a:r>
              <a:rPr lang="en-US" kern="100" dirty="0" err="1">
                <a:cs typeface="Times New Roman" panose="02020603050405020304" pitchFamily="18" charset="0"/>
              </a:rPr>
              <a:t>osservazione</a:t>
            </a:r>
            <a:r>
              <a:rPr lang="en-US" kern="100" dirty="0">
                <a:cs typeface="Times New Roman" panose="02020603050405020304" pitchFamily="18" charset="0"/>
              </a:rPr>
              <a:t> </a:t>
            </a:r>
            <a:r>
              <a:rPr lang="en-US" kern="100" dirty="0" err="1">
                <a:cs typeface="Times New Roman" panose="02020603050405020304" pitchFamily="18" charset="0"/>
              </a:rPr>
              <a:t>riflessiva</a:t>
            </a:r>
            <a:r>
              <a:rPr lang="en-US" kern="100" dirty="0">
                <a:cs typeface="Times New Roman" panose="02020603050405020304" pitchFamily="18" charset="0"/>
              </a:rPr>
              <a:t> (RO) </a:t>
            </a:r>
            <a:r>
              <a:rPr lang="en-US" kern="100" dirty="0" err="1">
                <a:cs typeface="Times New Roman" panose="02020603050405020304" pitchFamily="18" charset="0"/>
              </a:rPr>
              <a:t>elaborazione</a:t>
            </a:r>
            <a:r>
              <a:rPr lang="en-US" kern="100" dirty="0">
                <a:cs typeface="Times New Roman" panose="02020603050405020304" pitchFamily="18" charset="0"/>
              </a:rPr>
              <a:t> </a:t>
            </a:r>
            <a:r>
              <a:rPr lang="en-US" kern="100" dirty="0" err="1">
                <a:cs typeface="Times New Roman" panose="02020603050405020304" pitchFamily="18" charset="0"/>
              </a:rPr>
              <a:t>delle</a:t>
            </a:r>
            <a:r>
              <a:rPr lang="en-US" kern="100" dirty="0">
                <a:cs typeface="Times New Roman" panose="02020603050405020304" pitchFamily="18" charset="0"/>
              </a:rPr>
              <a:t> </a:t>
            </a:r>
            <a:r>
              <a:rPr lang="en-US" kern="100" dirty="0" err="1">
                <a:cs typeface="Times New Roman" panose="02020603050405020304" pitchFamily="18" charset="0"/>
              </a:rPr>
              <a:t>informazioni</a:t>
            </a:r>
            <a:r>
              <a:rPr lang="en-US" kern="100" dirty="0">
                <a:cs typeface="Times New Roman" panose="02020603050405020304" pitchFamily="18" charset="0"/>
              </a:rPr>
              <a:t> - </a:t>
            </a:r>
            <a:r>
              <a:rPr lang="en-US" kern="100" dirty="0" err="1">
                <a:cs typeface="Times New Roman" panose="02020603050405020304" pitchFamily="18" charset="0"/>
              </a:rPr>
              <a:t>osservazione</a:t>
            </a:r>
            <a:endParaRPr lang="en-US" kern="100" dirty="0">
              <a:cs typeface="Times New Roman" panose="02020603050405020304" pitchFamily="18" charset="0"/>
            </a:endParaRP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Fase 3: </a:t>
            </a:r>
            <a:r>
              <a:rPr lang="en-US" kern="100" dirty="0" err="1">
                <a:cs typeface="Times New Roman" panose="02020603050405020304" pitchFamily="18" charset="0"/>
              </a:rPr>
              <a:t>Concettualizzazione</a:t>
            </a:r>
            <a:r>
              <a:rPr lang="en-US" kern="100" dirty="0">
                <a:cs typeface="Times New Roman" panose="02020603050405020304" pitchFamily="18" charset="0"/>
              </a:rPr>
              <a:t> </a:t>
            </a:r>
            <a:r>
              <a:rPr lang="en-US" kern="100" dirty="0" err="1">
                <a:cs typeface="Times New Roman" panose="02020603050405020304" pitchFamily="18" charset="0"/>
              </a:rPr>
              <a:t>astratta</a:t>
            </a:r>
            <a:r>
              <a:rPr lang="en-US" kern="100" dirty="0">
                <a:cs typeface="Times New Roman" panose="02020603050405020304" pitchFamily="18" charset="0"/>
              </a:rPr>
              <a:t> (AC) </a:t>
            </a:r>
            <a:r>
              <a:rPr lang="en-US" kern="100" dirty="0" err="1">
                <a:cs typeface="Times New Roman" panose="02020603050405020304" pitchFamily="18" charset="0"/>
              </a:rPr>
              <a:t>assimilare</a:t>
            </a:r>
            <a:r>
              <a:rPr lang="en-US" kern="100" dirty="0">
                <a:cs typeface="Times New Roman" panose="02020603050405020304" pitchFamily="18" charset="0"/>
              </a:rPr>
              <a:t> le </a:t>
            </a:r>
            <a:r>
              <a:rPr lang="en-US" kern="100" dirty="0" err="1">
                <a:cs typeface="Times New Roman" panose="02020603050405020304" pitchFamily="18" charset="0"/>
              </a:rPr>
              <a:t>informazioni</a:t>
            </a:r>
            <a:r>
              <a:rPr lang="en-US" kern="100" dirty="0">
                <a:cs typeface="Times New Roman" panose="02020603050405020304" pitchFamily="18" charset="0"/>
              </a:rPr>
              <a:t> - </a:t>
            </a:r>
            <a:r>
              <a:rPr lang="en-US" kern="100" dirty="0" err="1">
                <a:cs typeface="Times New Roman" panose="02020603050405020304" pitchFamily="18" charset="0"/>
              </a:rPr>
              <a:t>pensare</a:t>
            </a:r>
            <a:endParaRPr lang="en-US" kern="100" dirty="0">
              <a:cs typeface="Times New Roman" panose="02020603050405020304" pitchFamily="18" charset="0"/>
            </a:endParaRP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Fase 4: </a:t>
            </a:r>
            <a:r>
              <a:rPr lang="en-US" kern="100" dirty="0" err="1">
                <a:cs typeface="Times New Roman" panose="02020603050405020304" pitchFamily="18" charset="0"/>
              </a:rPr>
              <a:t>Sperimentazione</a:t>
            </a:r>
            <a:r>
              <a:rPr lang="en-US" kern="100" dirty="0">
                <a:cs typeface="Times New Roman" panose="02020603050405020304" pitchFamily="18" charset="0"/>
              </a:rPr>
              <a:t> </a:t>
            </a:r>
            <a:r>
              <a:rPr lang="en-US" kern="100" dirty="0" err="1">
                <a:cs typeface="Times New Roman" panose="02020603050405020304" pitchFamily="18" charset="0"/>
              </a:rPr>
              <a:t>attiva</a:t>
            </a:r>
            <a:r>
              <a:rPr lang="en-US" kern="100" dirty="0">
                <a:cs typeface="Times New Roman" panose="02020603050405020304" pitchFamily="18" charset="0"/>
              </a:rPr>
              <a:t> (AE) - fare</a:t>
            </a:r>
          </a:p>
          <a:p>
            <a:pPr marL="0" indent="0" algn="l" fontAlgn="base">
              <a:lnSpc>
                <a:spcPct val="100000"/>
              </a:lnSpc>
            </a:pPr>
            <a:endParaRPr lang="en-US" sz="2000" b="0" i="0" dirty="0">
              <a:solidFill>
                <a:srgbClr val="333132"/>
              </a:solidFill>
              <a:effectLst/>
            </a:endParaRPr>
          </a:p>
          <a:p>
            <a:pPr marL="0" indent="0" algn="l" fontAlgn="base">
              <a:lnSpc>
                <a:spcPct val="100000"/>
              </a:lnSpc>
            </a:pPr>
            <a:endParaRPr lang="en-US" sz="2000" b="0" i="0" dirty="0">
              <a:solidFill>
                <a:srgbClr val="333132"/>
              </a:solidFill>
              <a:effectLst/>
            </a:endParaRPr>
          </a:p>
          <a:p>
            <a:pPr marL="0" indent="0" algn="l" fontAlgn="base">
              <a:lnSpc>
                <a:spcPct val="100000"/>
              </a:lnSpc>
            </a:pPr>
            <a:r>
              <a:rPr lang="en-US" sz="1600" i="1" kern="100" dirty="0">
                <a:cs typeface="Times New Roman" panose="02020603050405020304" pitchFamily="18" charset="0"/>
              </a:rPr>
              <a:t>In </a:t>
            </a:r>
            <a:r>
              <a:rPr lang="en-US" sz="1600" i="1" kern="100" dirty="0" err="1">
                <a:cs typeface="Times New Roman" panose="02020603050405020304" pitchFamily="18" charset="0"/>
              </a:rPr>
              <a:t>Apprendimento</a:t>
            </a:r>
            <a:r>
              <a:rPr lang="en-US" sz="1600" i="1" kern="100" dirty="0">
                <a:cs typeface="Times New Roman" panose="02020603050405020304" pitchFamily="18" charset="0"/>
              </a:rPr>
              <a:t> </a:t>
            </a:r>
            <a:r>
              <a:rPr lang="en-US" sz="1600" i="1" kern="100" dirty="0" err="1">
                <a:cs typeface="Times New Roman" panose="02020603050405020304" pitchFamily="18" charset="0"/>
              </a:rPr>
              <a:t>esperienziale</a:t>
            </a:r>
            <a:r>
              <a:rPr lang="en-US" sz="1600" i="1" kern="100" dirty="0">
                <a:cs typeface="Times New Roman" panose="02020603050405020304" pitchFamily="18" charset="0"/>
              </a:rPr>
              <a:t>: </a:t>
            </a:r>
            <a:r>
              <a:rPr lang="en-US" sz="1600" i="1" kern="100" dirty="0" err="1">
                <a:cs typeface="Times New Roman" panose="02020603050405020304" pitchFamily="18" charset="0"/>
              </a:rPr>
              <a:t>L'esperienza</a:t>
            </a:r>
            <a:r>
              <a:rPr lang="en-US" sz="1600" i="1" kern="100" dirty="0">
                <a:cs typeface="Times New Roman" panose="02020603050405020304" pitchFamily="18" charset="0"/>
              </a:rPr>
              <a:t> come </a:t>
            </a:r>
            <a:r>
              <a:rPr lang="en-US" sz="1600" i="1" kern="100" dirty="0" err="1">
                <a:cs typeface="Times New Roman" panose="02020603050405020304" pitchFamily="18" charset="0"/>
              </a:rPr>
              <a:t>fonte</a:t>
            </a:r>
            <a:r>
              <a:rPr lang="en-US" sz="1600" i="1" kern="100" dirty="0">
                <a:cs typeface="Times New Roman" panose="02020603050405020304" pitchFamily="18" charset="0"/>
              </a:rPr>
              <a:t> di </a:t>
            </a:r>
            <a:r>
              <a:rPr lang="en-US" sz="1600" i="1" kern="100" dirty="0" err="1">
                <a:cs typeface="Times New Roman" panose="02020603050405020304" pitchFamily="18" charset="0"/>
              </a:rPr>
              <a:t>apprendimento</a:t>
            </a:r>
            <a:r>
              <a:rPr lang="en-US" sz="1600" i="1" kern="100" dirty="0">
                <a:cs typeface="Times New Roman" panose="02020603050405020304" pitchFamily="18" charset="0"/>
              </a:rPr>
              <a:t> e </a:t>
            </a:r>
            <a:r>
              <a:rPr lang="en-US" sz="1600" i="1" kern="100" dirty="0" err="1">
                <a:cs typeface="Times New Roman" panose="02020603050405020304" pitchFamily="18" charset="0"/>
              </a:rPr>
              <a:t>sviluppo</a:t>
            </a:r>
            <a:r>
              <a:rPr lang="en-US" sz="1600" i="1" kern="100" dirty="0">
                <a:cs typeface="Times New Roman" panose="02020603050405020304" pitchFamily="18" charset="0"/>
              </a:rPr>
              <a:t> (1984)</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21601BA8-DD2B-784B-0743-7DDBFE154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5787" y="420701"/>
            <a:ext cx="1362164" cy="915149"/>
          </a:xfrm>
          <a:prstGeom prst="rect">
            <a:avLst/>
          </a:prstGeom>
        </p:spPr>
      </p:pic>
      <p:grpSp>
        <p:nvGrpSpPr>
          <p:cNvPr id="5" name="Graphic 4">
            <a:extLst>
              <a:ext uri="{FF2B5EF4-FFF2-40B4-BE49-F238E27FC236}">
                <a16:creationId xmlns:a16="http://schemas.microsoft.com/office/drawing/2014/main" id="{E3437B3F-A8F5-86D3-27C9-91A559A472C8}"/>
              </a:ext>
            </a:extLst>
          </p:cNvPr>
          <p:cNvGrpSpPr/>
          <p:nvPr/>
        </p:nvGrpSpPr>
        <p:grpSpPr>
          <a:xfrm rot="19582332">
            <a:off x="10520990" y="2007825"/>
            <a:ext cx="388032" cy="596029"/>
            <a:chOff x="9129274" y="2719113"/>
            <a:chExt cx="717139" cy="1386497"/>
          </a:xfrm>
          <a:solidFill>
            <a:srgbClr val="09465E"/>
          </a:solidFill>
        </p:grpSpPr>
        <p:grpSp>
          <p:nvGrpSpPr>
            <p:cNvPr id="6" name="Graphic 4">
              <a:extLst>
                <a:ext uri="{FF2B5EF4-FFF2-40B4-BE49-F238E27FC236}">
                  <a16:creationId xmlns:a16="http://schemas.microsoft.com/office/drawing/2014/main" id="{02612DED-7313-13AE-AA32-9CAE10C9BEF4}"/>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9F74BD2-5238-0C88-4DC2-5F54C68E10F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84B98915-BDDC-351B-0732-95D1EA96B1F8}"/>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2A4EF6A6-DF8B-237C-F9FB-1009E3849E1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9779981E-991A-453F-6C66-E1459D1ABDE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F443F22-DEC5-45F7-CF5B-0CE6447589A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59A5678-36AA-6325-649F-8C9E59C9146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24D77A5-BB30-F644-03DB-772BFBE6B21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BF399D2-162B-DA90-72FA-6E3FA7CCBD6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43AA53A-45D0-48EE-73EB-BEE88F972B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37F344A8-983F-8FAA-97E9-36435FC3395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0170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AC976E-6C57-0A30-63B9-5BC03FE34EDC}"/>
              </a:ext>
            </a:extLst>
          </p:cNvPr>
          <p:cNvSpPr>
            <a:spLocks noGrp="1"/>
          </p:cNvSpPr>
          <p:nvPr>
            <p:ph type="body" sz="quarter" idx="16"/>
          </p:nvPr>
        </p:nvSpPr>
        <p:spPr>
          <a:xfrm>
            <a:off x="568643" y="235343"/>
            <a:ext cx="7692595" cy="557998"/>
          </a:xfrm>
        </p:spPr>
        <p:txBody>
          <a:bodyPr/>
          <a:lstStyle/>
          <a:p>
            <a:r>
              <a:rPr lang="en-IE">
                <a:cs typeface="Calibri"/>
              </a:rPr>
              <a:t>Metodi e fasi di apprendimento</a:t>
            </a:r>
            <a:endParaRPr lang="en-IE" b="1"/>
          </a:p>
          <a:p>
            <a:endParaRPr lang="en-IE"/>
          </a:p>
        </p:txBody>
      </p:sp>
      <p:sp>
        <p:nvSpPr>
          <p:cNvPr id="5" name="Freeform 170">
            <a:extLst>
              <a:ext uri="{FF2B5EF4-FFF2-40B4-BE49-F238E27FC236}">
                <a16:creationId xmlns:a16="http://schemas.microsoft.com/office/drawing/2014/main" id="{A8EB48A7-DAFC-0BD0-E66D-4615637521CC}"/>
              </a:ext>
            </a:extLst>
          </p:cNvPr>
          <p:cNvSpPr>
            <a:spLocks noChangeArrowheads="1"/>
          </p:cNvSpPr>
          <p:nvPr/>
        </p:nvSpPr>
        <p:spPr bwMode="auto">
          <a:xfrm>
            <a:off x="379379" y="2632489"/>
            <a:ext cx="10603149" cy="342078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6" name="Freeform 171">
            <a:extLst>
              <a:ext uri="{FF2B5EF4-FFF2-40B4-BE49-F238E27FC236}">
                <a16:creationId xmlns:a16="http://schemas.microsoft.com/office/drawing/2014/main" id="{8D1A787D-60FF-B7A5-B8EE-3F58F4975177}"/>
              </a:ext>
            </a:extLst>
          </p:cNvPr>
          <p:cNvSpPr>
            <a:spLocks noChangeArrowheads="1"/>
          </p:cNvSpPr>
          <p:nvPr/>
        </p:nvSpPr>
        <p:spPr bwMode="auto">
          <a:xfrm>
            <a:off x="379379" y="1611670"/>
            <a:ext cx="10603149" cy="1014525"/>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F1983D"/>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E943F27-880B-FA59-CBAF-A548BFE65573}"/>
              </a:ext>
            </a:extLst>
          </p:cNvPr>
          <p:cNvSpPr txBox="1"/>
          <p:nvPr/>
        </p:nvSpPr>
        <p:spPr>
          <a:xfrm>
            <a:off x="1750874" y="1719320"/>
            <a:ext cx="8159754" cy="830997"/>
          </a:xfrm>
          <a:prstGeom prst="rect">
            <a:avLst/>
          </a:prstGeom>
          <a:noFill/>
        </p:spPr>
        <p:txBody>
          <a:bodyPr wrap="square" rtlCol="0">
            <a:spAutoFit/>
          </a:bodyPr>
          <a:lstStyle/>
          <a:p>
            <a:pPr algn="ctr"/>
            <a:r>
              <a:rPr lang="en-US" sz="2400" b="1" kern="0">
                <a:solidFill>
                  <a:schemeClr val="bg1"/>
                </a:solidFill>
                <a:cs typeface="Times New Roman" panose="02020603050405020304" pitchFamily="18" charset="0"/>
              </a:rPr>
              <a:t>ISTITUZIONI EDUCATIVE - </a:t>
            </a:r>
          </a:p>
          <a:p>
            <a:pPr algn="ctr"/>
            <a:r>
              <a:rPr lang="en-US" sz="2400" b="1" kern="0">
                <a:solidFill>
                  <a:schemeClr val="bg1"/>
                </a:solidFill>
                <a:cs typeface="Times New Roman" panose="02020603050405020304" pitchFamily="18" charset="0"/>
              </a:rPr>
              <a:t>ISTRUZIONE FORMALE E SVILUPPO DI PROGRAMMI DI STUDIO</a:t>
            </a:r>
            <a:endParaRPr lang="en-US" sz="2400" b="1">
              <a:solidFill>
                <a:schemeClr val="bg1"/>
              </a:solidFill>
              <a:latin typeface="Calibri" panose="020F0502020204030204" pitchFamily="34" charset="0"/>
              <a:ea typeface="Lato" charset="0"/>
              <a:cs typeface="Calibri" panose="020F0502020204030204" pitchFamily="34" charset="0"/>
            </a:endParaRPr>
          </a:p>
        </p:txBody>
      </p:sp>
      <p:sp>
        <p:nvSpPr>
          <p:cNvPr id="21" name="Rectángulo 602">
            <a:extLst>
              <a:ext uri="{FF2B5EF4-FFF2-40B4-BE49-F238E27FC236}">
                <a16:creationId xmlns:a16="http://schemas.microsoft.com/office/drawing/2014/main" id="{47E98206-026C-B721-F741-2087AD818BEB}"/>
              </a:ext>
            </a:extLst>
          </p:cNvPr>
          <p:cNvSpPr/>
          <p:nvPr/>
        </p:nvSpPr>
        <p:spPr>
          <a:xfrm>
            <a:off x="478575" y="2760065"/>
            <a:ext cx="10503953" cy="3293209"/>
          </a:xfrm>
          <a:prstGeom prst="rect">
            <a:avLst/>
          </a:prstGeom>
          <a:solidFill>
            <a:srgbClr val="09465E"/>
          </a:solidFill>
        </p:spPr>
        <p:txBody>
          <a:bodyPr wrap="square">
            <a:spAutoFit/>
          </a:bodyPr>
          <a:lstStyle/>
          <a:p>
            <a:r>
              <a:rPr lang="en-US" sz="2400" b="1" kern="100" err="1">
                <a:solidFill>
                  <a:schemeClr val="bg1"/>
                </a:solidFill>
                <a:effectLst/>
                <a:ea typeface="Aptos" panose="020B0004020202020204" pitchFamily="34" charset="0"/>
                <a:cs typeface="Times New Roman" panose="02020603050405020304" pitchFamily="18" charset="0"/>
              </a:rPr>
              <a:t>Programmi </a:t>
            </a:r>
            <a:r>
              <a:rPr lang="en-US" sz="2400" b="1" kern="100">
                <a:solidFill>
                  <a:schemeClr val="bg1"/>
                </a:solidFill>
                <a:effectLst/>
                <a:ea typeface="Aptos" panose="020B0004020202020204" pitchFamily="34" charset="0"/>
                <a:cs typeface="Times New Roman" panose="02020603050405020304" pitchFamily="18" charset="0"/>
              </a:rPr>
              <a:t>scolastici </a:t>
            </a:r>
            <a:r>
              <a:rPr lang="en-US" sz="2400" kern="100">
                <a:solidFill>
                  <a:schemeClr val="bg1"/>
                </a:solidFill>
                <a:effectLst/>
                <a:ea typeface="Aptos" panose="020B0004020202020204" pitchFamily="34" charset="0"/>
                <a:cs typeface="Times New Roman" panose="02020603050405020304" pitchFamily="18" charset="0"/>
              </a:rPr>
              <a:t>per educare le persone all'importanza della gestione dei rifiuti, del riciclaggio e della sostenibilità a qualsiasi età, ma soprattutto fin dalla più tenera età.</a:t>
            </a:r>
            <a:r>
              <a:rPr lang="en-US" sz="2400" kern="0">
                <a:solidFill>
                  <a:schemeClr val="bg1"/>
                </a:solidFill>
                <a:cs typeface="Times New Roman" panose="02020603050405020304" pitchFamily="18" charset="0"/>
                <a:hlinkClick r:id="rId2"/>
              </a:rPr>
              <a:t> Vedi articolo</a:t>
            </a:r>
            <a:endParaRPr lang="en-US" sz="2400" kern="10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400" kern="10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400" b="1" kern="100">
                <a:solidFill>
                  <a:schemeClr val="bg1"/>
                </a:solidFill>
                <a:effectLst/>
                <a:ea typeface="Aptos" panose="020B0004020202020204" pitchFamily="34" charset="0"/>
                <a:cs typeface="Times New Roman" panose="02020603050405020304" pitchFamily="18" charset="0"/>
              </a:rPr>
              <a:t>Programma di college e università </a:t>
            </a:r>
            <a:r>
              <a:rPr lang="en-US" sz="2400" kern="100">
                <a:solidFill>
                  <a:schemeClr val="bg1"/>
                </a:solidFill>
                <a:effectLst/>
                <a:ea typeface="Aptos" panose="020B0004020202020204" pitchFamily="34" charset="0"/>
                <a:cs typeface="Times New Roman" panose="02020603050405020304" pitchFamily="18" charset="0"/>
              </a:rPr>
              <a:t>per fornire agli studenti conoscenze più specialistiche sulla gestione dei rifiuti, offrendo corsi, apprendimento pratico attraverso stage, progetti di ricerca o collaborazione con organizzazioni locali di gestione dei rifiuti. </a:t>
            </a:r>
            <a:r>
              <a:rPr lang="en-US" sz="2400" kern="100">
                <a:solidFill>
                  <a:schemeClr val="bg1"/>
                </a:solidFill>
                <a:ea typeface="Aptos" panose="020B0004020202020204" pitchFamily="34" charset="0"/>
                <a:cs typeface="Times New Roman" panose="02020603050405020304" pitchFamily="18" charset="0"/>
              </a:rPr>
              <a:t>Vedi anche </a:t>
            </a:r>
            <a:r>
              <a:rPr lang="en-US" sz="2400" kern="100">
                <a:solidFill>
                  <a:schemeClr val="bg1"/>
                </a:solidFill>
                <a:ea typeface="Aptos" panose="020B0004020202020204" pitchFamily="34" charset="0"/>
                <a:cs typeface="Times New Roman" panose="02020603050405020304" pitchFamily="18" charset="0"/>
                <a:hlinkClick r:id="rId3"/>
              </a:rPr>
              <a:t>Università del clima.</a:t>
            </a:r>
            <a:endParaRPr lang="fi-FI" sz="2400" kern="100">
              <a:solidFill>
                <a:schemeClr val="bg1"/>
              </a:solidFill>
              <a:effectLst/>
              <a:ea typeface="Aptos" panose="020B0004020202020204" pitchFamily="34" charset="0"/>
              <a:cs typeface="Times New Roman" panose="02020603050405020304" pitchFamily="18" charset="0"/>
            </a:endParaRPr>
          </a:p>
          <a:p>
            <a:pPr algn="ctr"/>
            <a:endParaRPr lang="en-US" sz="1600">
              <a:solidFill>
                <a:schemeClr val="bg1"/>
              </a:solidFill>
              <a:latin typeface="Calibri" panose="020F0502020204030204" pitchFamily="34" charset="0"/>
              <a:ea typeface="Lato" charset="0"/>
              <a:cs typeface="Calibri" panose="020F0502020204030204" pitchFamily="34" charset="0"/>
            </a:endParaRPr>
          </a:p>
        </p:txBody>
      </p:sp>
      <p:grpSp>
        <p:nvGrpSpPr>
          <p:cNvPr id="47" name="Group 46">
            <a:extLst>
              <a:ext uri="{FF2B5EF4-FFF2-40B4-BE49-F238E27FC236}">
                <a16:creationId xmlns:a16="http://schemas.microsoft.com/office/drawing/2014/main" id="{556428F9-BE32-D0B1-3EA9-CBC67488E5B6}"/>
              </a:ext>
            </a:extLst>
          </p:cNvPr>
          <p:cNvGrpSpPr/>
          <p:nvPr/>
        </p:nvGrpSpPr>
        <p:grpSpPr>
          <a:xfrm>
            <a:off x="5077603" y="855163"/>
            <a:ext cx="753148" cy="676171"/>
            <a:chOff x="3258209" y="1217582"/>
            <a:chExt cx="4712093" cy="4711281"/>
          </a:xfrm>
          <a:solidFill>
            <a:srgbClr val="086575"/>
          </a:solidFill>
        </p:grpSpPr>
        <p:sp>
          <p:nvSpPr>
            <p:cNvPr id="48" name="Freeform 31">
              <a:extLst>
                <a:ext uri="{FF2B5EF4-FFF2-40B4-BE49-F238E27FC236}">
                  <a16:creationId xmlns:a16="http://schemas.microsoft.com/office/drawing/2014/main" id="{13E456CE-1156-A201-18B8-60CFCB82D76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49" name="Freeform 32">
              <a:extLst>
                <a:ext uri="{FF2B5EF4-FFF2-40B4-BE49-F238E27FC236}">
                  <a16:creationId xmlns:a16="http://schemas.microsoft.com/office/drawing/2014/main" id="{FCEB43D1-42A2-A973-4F36-1CD63242A07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0" name="Group 49">
              <a:extLst>
                <a:ext uri="{FF2B5EF4-FFF2-40B4-BE49-F238E27FC236}">
                  <a16:creationId xmlns:a16="http://schemas.microsoft.com/office/drawing/2014/main" id="{31C98C48-5704-1FDD-EA7A-B97AF253D3D9}"/>
                </a:ext>
              </a:extLst>
            </p:cNvPr>
            <p:cNvGrpSpPr/>
            <p:nvPr/>
          </p:nvGrpSpPr>
          <p:grpSpPr>
            <a:xfrm>
              <a:off x="3258209" y="1217582"/>
              <a:ext cx="4712093" cy="4711281"/>
              <a:chOff x="3258209" y="1217582"/>
              <a:chExt cx="4712093" cy="4711281"/>
            </a:xfrm>
            <a:grpFill/>
          </p:grpSpPr>
          <p:sp>
            <p:nvSpPr>
              <p:cNvPr id="51" name="Freeform 16">
                <a:extLst>
                  <a:ext uri="{FF2B5EF4-FFF2-40B4-BE49-F238E27FC236}">
                    <a16:creationId xmlns:a16="http://schemas.microsoft.com/office/drawing/2014/main" id="{2CF449AC-FF9A-007D-48C1-C55DD43EB40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2" name="Freeform 18">
                <a:extLst>
                  <a:ext uri="{FF2B5EF4-FFF2-40B4-BE49-F238E27FC236}">
                    <a16:creationId xmlns:a16="http://schemas.microsoft.com/office/drawing/2014/main" id="{0588B53C-D9D2-4994-30CA-CADA2EEE7B7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3" name="Freeform 19">
                <a:extLst>
                  <a:ext uri="{FF2B5EF4-FFF2-40B4-BE49-F238E27FC236}">
                    <a16:creationId xmlns:a16="http://schemas.microsoft.com/office/drawing/2014/main" id="{C746BCA0-09FF-C610-2ACD-15D0FAAC3C5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4" name="Freeform 20">
                <a:extLst>
                  <a:ext uri="{FF2B5EF4-FFF2-40B4-BE49-F238E27FC236}">
                    <a16:creationId xmlns:a16="http://schemas.microsoft.com/office/drawing/2014/main" id="{15D8E96C-8FFF-C557-070A-81A69713DE6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5" name="Freeform 21">
                <a:extLst>
                  <a:ext uri="{FF2B5EF4-FFF2-40B4-BE49-F238E27FC236}">
                    <a16:creationId xmlns:a16="http://schemas.microsoft.com/office/drawing/2014/main" id="{22C27DB6-9A58-A385-04E0-62F7CEF180C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6" name="Freeform 22">
                <a:extLst>
                  <a:ext uri="{FF2B5EF4-FFF2-40B4-BE49-F238E27FC236}">
                    <a16:creationId xmlns:a16="http://schemas.microsoft.com/office/drawing/2014/main" id="{9760055B-54A3-2CA0-CDBE-59E0CD1ECE4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7" name="Freeform 23">
                <a:extLst>
                  <a:ext uri="{FF2B5EF4-FFF2-40B4-BE49-F238E27FC236}">
                    <a16:creationId xmlns:a16="http://schemas.microsoft.com/office/drawing/2014/main" id="{04C14199-EC89-362A-925D-C23CF536175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8" name="Freeform 24">
                <a:extLst>
                  <a:ext uri="{FF2B5EF4-FFF2-40B4-BE49-F238E27FC236}">
                    <a16:creationId xmlns:a16="http://schemas.microsoft.com/office/drawing/2014/main" id="{DA64EFD3-9120-B4EE-C1C4-9A6394BE8FE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9" name="Freeform 25">
                <a:extLst>
                  <a:ext uri="{FF2B5EF4-FFF2-40B4-BE49-F238E27FC236}">
                    <a16:creationId xmlns:a16="http://schemas.microsoft.com/office/drawing/2014/main" id="{56BCBF24-F5D5-8E04-0DCD-C98A44C333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0" name="Freeform 26">
                <a:extLst>
                  <a:ext uri="{FF2B5EF4-FFF2-40B4-BE49-F238E27FC236}">
                    <a16:creationId xmlns:a16="http://schemas.microsoft.com/office/drawing/2014/main" id="{B40D1928-59BD-E0F4-3A5C-CA20A87D4A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1" name="Freeform 27">
                <a:extLst>
                  <a:ext uri="{FF2B5EF4-FFF2-40B4-BE49-F238E27FC236}">
                    <a16:creationId xmlns:a16="http://schemas.microsoft.com/office/drawing/2014/main" id="{BD3E0912-F18A-C1D1-BCCD-B5D0A84090A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2" name="Freeform 28">
                <a:extLst>
                  <a:ext uri="{FF2B5EF4-FFF2-40B4-BE49-F238E27FC236}">
                    <a16:creationId xmlns:a16="http://schemas.microsoft.com/office/drawing/2014/main" id="{59F4F07E-9E58-1AAB-A394-F985255A186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3" name="Freeform 29">
                <a:extLst>
                  <a:ext uri="{FF2B5EF4-FFF2-40B4-BE49-F238E27FC236}">
                    <a16:creationId xmlns:a16="http://schemas.microsoft.com/office/drawing/2014/main" id="{58488382-76BF-21BF-C6B1-B7D34D7418A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4" name="Freeform 30">
                <a:extLst>
                  <a:ext uri="{FF2B5EF4-FFF2-40B4-BE49-F238E27FC236}">
                    <a16:creationId xmlns:a16="http://schemas.microsoft.com/office/drawing/2014/main" id="{35959F6D-29E9-F88D-0B90-84DBB2EFDAF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75" name="Tekstiruutu 74">
            <a:extLst>
              <a:ext uri="{FF2B5EF4-FFF2-40B4-BE49-F238E27FC236}">
                <a16:creationId xmlns:a16="http://schemas.microsoft.com/office/drawing/2014/main" id="{764EF2F9-D43F-C974-259F-1F0064D1A42A}"/>
              </a:ext>
            </a:extLst>
          </p:cNvPr>
          <p:cNvSpPr txBox="1"/>
          <p:nvPr/>
        </p:nvSpPr>
        <p:spPr>
          <a:xfrm>
            <a:off x="339661" y="6180850"/>
            <a:ext cx="10003739" cy="461665"/>
          </a:xfrm>
          <a:prstGeom prst="rect">
            <a:avLst/>
          </a:prstGeom>
          <a:noFill/>
        </p:spPr>
        <p:txBody>
          <a:bodyPr wrap="square">
            <a:spAutoFit/>
          </a:bodyPr>
          <a:lstStyle/>
          <a:p>
            <a:pPr marL="0" indent="0">
              <a:lnSpc>
                <a:spcPct val="100000"/>
              </a:lnSpc>
            </a:pPr>
            <a:r>
              <a:rPr lang="en-US" sz="2400" b="1" kern="0">
                <a:solidFill>
                  <a:srgbClr val="09465E"/>
                </a:solidFill>
                <a:highlight>
                  <a:srgbClr val="F1983D"/>
                </a:highlight>
                <a:cs typeface="Times New Roman" panose="02020603050405020304" pitchFamily="18" charset="0"/>
              </a:rPr>
              <a:t>ESERCIZIO: </a:t>
            </a:r>
            <a:r>
              <a:rPr lang="en-US" b="1" kern="0">
                <a:solidFill>
                  <a:srgbClr val="2094D2"/>
                </a:solidFill>
                <a:cs typeface="Times New Roman" panose="02020603050405020304" pitchFamily="18" charset="0"/>
              </a:rPr>
              <a:t>TROVARE ESEMPI DI OPPORTUNITÀ EDUCATIVE NELLA VOSTRA REGIONE.</a:t>
            </a:r>
          </a:p>
        </p:txBody>
      </p:sp>
    </p:spTree>
    <p:extLst>
      <p:ext uri="{BB962C8B-B14F-4D97-AF65-F5344CB8AC3E}">
        <p14:creationId xmlns:p14="http://schemas.microsoft.com/office/powerpoint/2010/main" val="188827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B096-956E-C80D-37B8-82204CEEF7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4CF171-4661-05EA-3710-23FCB25E1FED}"/>
              </a:ext>
            </a:extLst>
          </p:cNvPr>
          <p:cNvSpPr>
            <a:spLocks noGrp="1"/>
          </p:cNvSpPr>
          <p:nvPr>
            <p:ph type="body" sz="quarter" idx="16"/>
          </p:nvPr>
        </p:nvSpPr>
        <p:spPr>
          <a:xfrm>
            <a:off x="607554" y="288868"/>
            <a:ext cx="7692595" cy="557998"/>
          </a:xfrm>
        </p:spPr>
        <p:txBody>
          <a:bodyPr/>
          <a:lstStyle/>
          <a:p>
            <a:r>
              <a:rPr lang="en-IE">
                <a:cs typeface="Calibri"/>
              </a:rPr>
              <a:t>Metodi e fasi di apprendimento</a:t>
            </a:r>
            <a:endParaRPr lang="en-IE" b="1"/>
          </a:p>
          <a:p>
            <a:endParaRPr lang="en-IE"/>
          </a:p>
        </p:txBody>
      </p:sp>
      <p:sp>
        <p:nvSpPr>
          <p:cNvPr id="8" name="Freeform 246">
            <a:extLst>
              <a:ext uri="{FF2B5EF4-FFF2-40B4-BE49-F238E27FC236}">
                <a16:creationId xmlns:a16="http://schemas.microsoft.com/office/drawing/2014/main" id="{93FE14D4-0775-3752-70B0-337A11418A48}"/>
              </a:ext>
            </a:extLst>
          </p:cNvPr>
          <p:cNvSpPr>
            <a:spLocks noChangeArrowheads="1"/>
          </p:cNvSpPr>
          <p:nvPr/>
        </p:nvSpPr>
        <p:spPr bwMode="auto">
          <a:xfrm>
            <a:off x="721764" y="2795101"/>
            <a:ext cx="10376321" cy="3354681"/>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indent="0">
              <a:lnSpc>
                <a:spcPct val="100000"/>
              </a:lnSpc>
            </a:pPr>
            <a:endParaRPr lang="en-US" sz="900" b="1" kern="100">
              <a:effectLst/>
              <a:highlight>
                <a:srgbClr val="FFFF00"/>
              </a:highlight>
              <a:ea typeface="Aptos" panose="020B0004020202020204" pitchFamily="34" charset="0"/>
              <a:cs typeface="Times New Roman" panose="02020603050405020304" pitchFamily="18" charset="0"/>
            </a:endParaRPr>
          </a:p>
        </p:txBody>
      </p:sp>
      <p:sp>
        <p:nvSpPr>
          <p:cNvPr id="9" name="Freeform 247">
            <a:extLst>
              <a:ext uri="{FF2B5EF4-FFF2-40B4-BE49-F238E27FC236}">
                <a16:creationId xmlns:a16="http://schemas.microsoft.com/office/drawing/2014/main" id="{6A66C646-DCB1-EAA4-F074-874AFF6434EA}"/>
              </a:ext>
            </a:extLst>
          </p:cNvPr>
          <p:cNvSpPr>
            <a:spLocks noChangeArrowheads="1"/>
          </p:cNvSpPr>
          <p:nvPr/>
        </p:nvSpPr>
        <p:spPr bwMode="auto">
          <a:xfrm>
            <a:off x="721765" y="1784481"/>
            <a:ext cx="10381998"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9" name="CuadroTexto 600">
            <a:extLst>
              <a:ext uri="{FF2B5EF4-FFF2-40B4-BE49-F238E27FC236}">
                <a16:creationId xmlns:a16="http://schemas.microsoft.com/office/drawing/2014/main" id="{01D510DB-CAA9-FE97-299D-14B955C0173A}"/>
              </a:ext>
            </a:extLst>
          </p:cNvPr>
          <p:cNvSpPr txBox="1"/>
          <p:nvPr/>
        </p:nvSpPr>
        <p:spPr>
          <a:xfrm>
            <a:off x="1230228" y="1990055"/>
            <a:ext cx="8986810" cy="830997"/>
          </a:xfrm>
          <a:prstGeom prst="rect">
            <a:avLst/>
          </a:prstGeom>
          <a:noFill/>
        </p:spPr>
        <p:txBody>
          <a:bodyPr wrap="square" rtlCol="0">
            <a:spAutoFit/>
          </a:bodyPr>
          <a:lstStyle/>
          <a:p>
            <a:pPr algn="ctr"/>
            <a:r>
              <a:rPr lang="en-US" sz="2400" b="1" kern="0">
                <a:solidFill>
                  <a:schemeClr val="bg1"/>
                </a:solidFill>
                <a:cs typeface="Times New Roman" panose="02020603050405020304" pitchFamily="18" charset="0"/>
              </a:rPr>
              <a:t>SEMINARI, WORKSHOP E SESSIONI DI FORMAZIONE </a:t>
            </a:r>
          </a:p>
          <a:p>
            <a:pPr algn="ctr"/>
            <a:r>
              <a:rPr lang="en-US" sz="2400" b="1" kern="0">
                <a:solidFill>
                  <a:schemeClr val="bg1"/>
                </a:solidFill>
                <a:cs typeface="Times New Roman" panose="02020603050405020304" pitchFamily="18" charset="0"/>
              </a:rPr>
              <a:t>PER LE IMPRESE E L'ISTRUZIONE PROFESSIONALE</a:t>
            </a:r>
          </a:p>
        </p:txBody>
      </p:sp>
      <p:sp>
        <p:nvSpPr>
          <p:cNvPr id="22" name="Rectángulo 603">
            <a:extLst>
              <a:ext uri="{FF2B5EF4-FFF2-40B4-BE49-F238E27FC236}">
                <a16:creationId xmlns:a16="http://schemas.microsoft.com/office/drawing/2014/main" id="{8A70A850-598B-B621-7AAE-5F7127FF9084}"/>
              </a:ext>
            </a:extLst>
          </p:cNvPr>
          <p:cNvSpPr/>
          <p:nvPr/>
        </p:nvSpPr>
        <p:spPr>
          <a:xfrm>
            <a:off x="924129" y="3162113"/>
            <a:ext cx="10053528" cy="2923877"/>
          </a:xfrm>
          <a:prstGeom prst="rect">
            <a:avLst/>
          </a:prstGeom>
          <a:solidFill>
            <a:srgbClr val="09465E"/>
          </a:solidFill>
        </p:spPr>
        <p:txBody>
          <a:bodyPr wrap="square">
            <a:spAutoFit/>
          </a:bodyPr>
          <a:lstStyle/>
          <a:p>
            <a:pPr marL="0" indent="0">
              <a:lnSpc>
                <a:spcPct val="100000"/>
              </a:lnSpc>
            </a:pPr>
            <a:r>
              <a:rPr lang="en-US" sz="2400" b="1" kern="100">
                <a:solidFill>
                  <a:schemeClr val="bg1"/>
                </a:solidFill>
                <a:effectLst/>
                <a:ea typeface="Aptos" panose="020B0004020202020204" pitchFamily="34" charset="0"/>
                <a:cs typeface="Times New Roman" panose="02020603050405020304" pitchFamily="18" charset="0"/>
              </a:rPr>
              <a:t>Formazione in loco </a:t>
            </a:r>
            <a:r>
              <a:rPr lang="fi-FI" sz="2400" b="1" kern="100">
                <a:solidFill>
                  <a:schemeClr val="bg1"/>
                </a:solidFill>
                <a:ea typeface="Aptos" panose="020B0004020202020204" pitchFamily="34" charset="0"/>
                <a:cs typeface="Times New Roman" panose="02020603050405020304" pitchFamily="18" charset="0"/>
              </a:rPr>
              <a:t>- </a:t>
            </a:r>
            <a:r>
              <a:rPr lang="fi-FI" sz="2400" b="1" kern="100" err="1">
                <a:solidFill>
                  <a:schemeClr val="bg1"/>
                </a:solidFill>
                <a:ea typeface="Aptos" panose="020B0004020202020204" pitchFamily="34" charset="0"/>
                <a:cs typeface="Times New Roman" panose="02020603050405020304" pitchFamily="18" charset="0"/>
              </a:rPr>
              <a:t>Job-Shadowing </a:t>
            </a:r>
            <a:r>
              <a:rPr lang="fi-FI" sz="2400" b="1" kern="100">
                <a:solidFill>
                  <a:schemeClr val="bg1"/>
                </a:solidFill>
                <a:ea typeface="Aptos" panose="020B0004020202020204" pitchFamily="34" charset="0"/>
                <a:cs typeface="Times New Roman" panose="02020603050405020304" pitchFamily="18" charset="0"/>
              </a:rPr>
              <a:t>- </a:t>
            </a:r>
            <a:r>
              <a:rPr lang="fi-FI" sz="2400" b="1" kern="100" err="1">
                <a:solidFill>
                  <a:schemeClr val="bg1"/>
                </a:solidFill>
                <a:ea typeface="Aptos" panose="020B0004020202020204" pitchFamily="34" charset="0"/>
                <a:cs typeface="Times New Roman" panose="02020603050405020304" pitchFamily="18" charset="0"/>
              </a:rPr>
              <a:t>Benchmarking</a:t>
            </a:r>
            <a:endParaRPr lang="fi-FI" sz="2400" kern="100">
              <a:solidFill>
                <a:schemeClr val="bg1"/>
              </a:solidFill>
              <a:ea typeface="Aptos" panose="020B0004020202020204" pitchFamily="34" charset="0"/>
              <a:cs typeface="Times New Roman" panose="02020603050405020304" pitchFamily="18" charset="0"/>
            </a:endParaRPr>
          </a:p>
          <a:p>
            <a:pPr marL="0" indent="0">
              <a:lnSpc>
                <a:spcPct val="100000"/>
              </a:lnSpc>
            </a:pPr>
            <a:r>
              <a:rPr lang="en-US" sz="2400" kern="100">
                <a:solidFill>
                  <a:schemeClr val="bg1"/>
                </a:solidFill>
                <a:effectLst/>
                <a:ea typeface="Aptos" panose="020B0004020202020204" pitchFamily="34" charset="0"/>
                <a:cs typeface="Times New Roman" panose="02020603050405020304" pitchFamily="18" charset="0"/>
              </a:rPr>
              <a:t>Consentire ai dipendenti di osservare e partecipare a processi reali sul </a:t>
            </a:r>
            <a:r>
              <a:rPr lang="en-US" sz="2400" kern="100" err="1">
                <a:solidFill>
                  <a:schemeClr val="bg1"/>
                </a:solidFill>
                <a:effectLst/>
                <a:ea typeface="Aptos" panose="020B0004020202020204" pitchFamily="34" charset="0"/>
                <a:cs typeface="Times New Roman" panose="02020603050405020304" pitchFamily="18" charset="0"/>
              </a:rPr>
              <a:t>posto di lavoro</a:t>
            </a:r>
            <a:r>
              <a:rPr lang="en-US" sz="2400" kern="100">
                <a:solidFill>
                  <a:schemeClr val="bg1"/>
                </a:solidFill>
                <a:effectLst/>
                <a:ea typeface="Aptos" panose="020B0004020202020204" pitchFamily="34" charset="0"/>
                <a:cs typeface="Times New Roman" panose="02020603050405020304" pitchFamily="18" charset="0"/>
              </a:rPr>
              <a:t>, per acquisire un'esperienza concreta.</a:t>
            </a:r>
          </a:p>
          <a:p>
            <a:pPr marL="0" lvl="0" indent="0">
              <a:lnSpc>
                <a:spcPct val="100000"/>
              </a:lnSpc>
              <a:buSzPts val="1000"/>
              <a:tabLst>
                <a:tab pos="457200" algn="l"/>
              </a:tabLst>
            </a:pPr>
            <a:endParaRPr lang="fi-FI" sz="2400" kern="10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fi-FI" sz="2400" b="1" kern="100">
                <a:solidFill>
                  <a:schemeClr val="bg1"/>
                </a:solidFill>
                <a:ea typeface="Aptos" panose="020B0004020202020204" pitchFamily="34" charset="0"/>
                <a:cs typeface="Times New Roman" panose="02020603050405020304" pitchFamily="18" charset="0"/>
              </a:rPr>
              <a:t>Corsi </a:t>
            </a:r>
            <a:r>
              <a:rPr lang="fi-FI" sz="2400" b="1" kern="100" err="1">
                <a:solidFill>
                  <a:schemeClr val="bg1"/>
                </a:solidFill>
                <a:ea typeface="Aptos" panose="020B0004020202020204" pitchFamily="34" charset="0"/>
                <a:cs typeface="Times New Roman" panose="02020603050405020304" pitchFamily="18" charset="0"/>
              </a:rPr>
              <a:t>di aggiornamento regolari</a:t>
            </a:r>
            <a:r>
              <a:rPr lang="fi-FI" sz="2400" kern="100">
                <a:solidFill>
                  <a:schemeClr val="bg1"/>
                </a:solidFill>
                <a:ea typeface="Aptos" panose="020B0004020202020204" pitchFamily="34" charset="0"/>
                <a:cs typeface="Times New Roman" panose="02020603050405020304" pitchFamily="18" charset="0"/>
              </a:rPr>
              <a:t>, </a:t>
            </a:r>
            <a:r>
              <a:rPr lang="en-US" sz="2400" b="1" kern="100">
                <a:solidFill>
                  <a:schemeClr val="bg1"/>
                </a:solidFill>
                <a:effectLst/>
                <a:ea typeface="Aptos" panose="020B0004020202020204" pitchFamily="34" charset="0"/>
                <a:cs typeface="Times New Roman" panose="02020603050405020304" pitchFamily="18" charset="0"/>
              </a:rPr>
              <a:t>seminari e workshop</a:t>
            </a:r>
          </a:p>
          <a:p>
            <a:pPr marL="0" indent="0">
              <a:lnSpc>
                <a:spcPct val="100000"/>
              </a:lnSpc>
            </a:pPr>
            <a:r>
              <a:rPr lang="en-US" sz="2400" kern="100">
                <a:solidFill>
                  <a:schemeClr val="bg1"/>
                </a:solidFill>
                <a:effectLst/>
                <a:ea typeface="Aptos" panose="020B0004020202020204" pitchFamily="34" charset="0"/>
                <a:cs typeface="Times New Roman" panose="02020603050405020304" pitchFamily="18" charset="0"/>
              </a:rPr>
              <a:t>Sessioni interattive, pratiche pratiche</a:t>
            </a:r>
            <a:r>
              <a:rPr lang="en-US" sz="2400" kern="100">
                <a:solidFill>
                  <a:schemeClr val="bg1"/>
                </a:solidFill>
                <a:ea typeface="Aptos" panose="020B0004020202020204" pitchFamily="34" charset="0"/>
                <a:cs typeface="Times New Roman" panose="02020603050405020304" pitchFamily="18" charset="0"/>
              </a:rPr>
              <a:t>, ad esempio, relative alla </a:t>
            </a:r>
            <a:r>
              <a:rPr lang="en-US" sz="2400" kern="100">
                <a:solidFill>
                  <a:schemeClr val="bg1"/>
                </a:solidFill>
                <a:effectLst/>
                <a:ea typeface="Aptos" panose="020B0004020202020204" pitchFamily="34" charset="0"/>
                <a:cs typeface="Times New Roman" panose="02020603050405020304" pitchFamily="18" charset="0"/>
              </a:rPr>
              <a:t>separazione dei rifiuti, alle tecniche di riciclaggio, alle strategie di riduzione dei rifiuti, agli </a:t>
            </a:r>
            <a:r>
              <a:rPr lang="en-US" sz="2400" kern="100">
                <a:solidFill>
                  <a:schemeClr val="bg1"/>
                </a:solidFill>
                <a:ea typeface="Aptos" panose="020B0004020202020204" pitchFamily="34" charset="0"/>
                <a:cs typeface="Times New Roman" panose="02020603050405020304" pitchFamily="18" charset="0"/>
              </a:rPr>
              <a:t>audit sui rifiuti</a:t>
            </a:r>
            <a:r>
              <a:rPr lang="en-US" sz="2400" kern="100">
                <a:solidFill>
                  <a:schemeClr val="bg1"/>
                </a:solidFill>
                <a:effectLst/>
                <a:ea typeface="Aptos" panose="020B0004020202020204" pitchFamily="34" charset="0"/>
                <a:cs typeface="Times New Roman" panose="02020603050405020304" pitchFamily="18" charset="0"/>
              </a:rPr>
              <a:t>.</a:t>
            </a:r>
          </a:p>
          <a:p>
            <a:pPr algn="ctr"/>
            <a:endParaRPr lang="en-US" sz="1600">
              <a:solidFill>
                <a:schemeClr val="bg1"/>
              </a:solidFill>
              <a:latin typeface="Calibri" panose="020F0502020204030204" pitchFamily="34" charset="0"/>
              <a:ea typeface="Lato" charset="0"/>
              <a:cs typeface="Calibri" panose="020F0502020204030204" pitchFamily="34" charset="0"/>
            </a:endParaRPr>
          </a:p>
        </p:txBody>
      </p:sp>
      <p:grpSp>
        <p:nvGrpSpPr>
          <p:cNvPr id="25" name="Graphic 3">
            <a:extLst>
              <a:ext uri="{FF2B5EF4-FFF2-40B4-BE49-F238E27FC236}">
                <a16:creationId xmlns:a16="http://schemas.microsoft.com/office/drawing/2014/main" id="{AFB5CDAB-DBD9-3901-D3CA-5A531BBE129B}"/>
              </a:ext>
            </a:extLst>
          </p:cNvPr>
          <p:cNvGrpSpPr/>
          <p:nvPr/>
        </p:nvGrpSpPr>
        <p:grpSpPr>
          <a:xfrm>
            <a:off x="5613394" y="943728"/>
            <a:ext cx="674997" cy="670886"/>
            <a:chOff x="4643578" y="432838"/>
            <a:chExt cx="1028134" cy="1160188"/>
          </a:xfrm>
          <a:solidFill>
            <a:srgbClr val="086575"/>
          </a:solidFill>
        </p:grpSpPr>
        <p:sp>
          <p:nvSpPr>
            <p:cNvPr id="26" name="Freeform 1033">
              <a:extLst>
                <a:ext uri="{FF2B5EF4-FFF2-40B4-BE49-F238E27FC236}">
                  <a16:creationId xmlns:a16="http://schemas.microsoft.com/office/drawing/2014/main" id="{7AE204B0-A9B7-579C-EFAA-5FF762D4EE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7C2C0239-AB67-1982-10EB-C93FFC97B9D5}"/>
                </a:ext>
              </a:extLst>
            </p:cNvPr>
            <p:cNvGrpSpPr/>
            <p:nvPr/>
          </p:nvGrpSpPr>
          <p:grpSpPr>
            <a:xfrm>
              <a:off x="4643578" y="432838"/>
              <a:ext cx="1028134" cy="1160188"/>
              <a:chOff x="4643578" y="432838"/>
              <a:chExt cx="1028134" cy="1160188"/>
            </a:xfrm>
            <a:grpFill/>
          </p:grpSpPr>
          <p:sp>
            <p:nvSpPr>
              <p:cNvPr id="28" name="Freeform 1035">
                <a:extLst>
                  <a:ext uri="{FF2B5EF4-FFF2-40B4-BE49-F238E27FC236}">
                    <a16:creationId xmlns:a16="http://schemas.microsoft.com/office/drawing/2014/main" id="{574C6A0D-09E5-521B-05B7-B319FA2C31C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6336DE53-6EFB-4959-332C-FA97E39B2869}"/>
                  </a:ext>
                </a:extLst>
              </p:cNvPr>
              <p:cNvGrpSpPr/>
              <p:nvPr/>
            </p:nvGrpSpPr>
            <p:grpSpPr>
              <a:xfrm>
                <a:off x="4643578" y="432838"/>
                <a:ext cx="1028134" cy="1160188"/>
                <a:chOff x="4643578" y="432838"/>
                <a:chExt cx="1028134" cy="1160188"/>
              </a:xfrm>
              <a:grpFill/>
            </p:grpSpPr>
            <p:sp>
              <p:nvSpPr>
                <p:cNvPr id="30" name="Freeform 1037">
                  <a:extLst>
                    <a:ext uri="{FF2B5EF4-FFF2-40B4-BE49-F238E27FC236}">
                      <a16:creationId xmlns:a16="http://schemas.microsoft.com/office/drawing/2014/main" id="{87228720-C42F-A1D1-6305-C9E5F88B028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1" name="Freeform 1038">
                  <a:extLst>
                    <a:ext uri="{FF2B5EF4-FFF2-40B4-BE49-F238E27FC236}">
                      <a16:creationId xmlns:a16="http://schemas.microsoft.com/office/drawing/2014/main" id="{609BD511-7962-B8D5-1F34-C02BF2C9DFBC}"/>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
        <p:nvSpPr>
          <p:cNvPr id="75" name="Tekstiruutu 74">
            <a:extLst>
              <a:ext uri="{FF2B5EF4-FFF2-40B4-BE49-F238E27FC236}">
                <a16:creationId xmlns:a16="http://schemas.microsoft.com/office/drawing/2014/main" id="{F5EE6516-B7A1-15D9-D6EC-3B161A19DDB6}"/>
              </a:ext>
            </a:extLst>
          </p:cNvPr>
          <p:cNvSpPr txBox="1"/>
          <p:nvPr/>
        </p:nvSpPr>
        <p:spPr>
          <a:xfrm>
            <a:off x="611524" y="6260010"/>
            <a:ext cx="10003739" cy="461665"/>
          </a:xfrm>
          <a:prstGeom prst="rect">
            <a:avLst/>
          </a:prstGeom>
          <a:noFill/>
        </p:spPr>
        <p:txBody>
          <a:bodyPr wrap="square">
            <a:spAutoFit/>
          </a:bodyPr>
          <a:lstStyle/>
          <a:p>
            <a:pPr marL="0" indent="0">
              <a:lnSpc>
                <a:spcPct val="100000"/>
              </a:lnSpc>
            </a:pPr>
            <a:r>
              <a:rPr lang="en-US" sz="2400" b="1" kern="0">
                <a:solidFill>
                  <a:srgbClr val="09465E"/>
                </a:solidFill>
                <a:highlight>
                  <a:srgbClr val="F1983D"/>
                </a:highlight>
                <a:cs typeface="Times New Roman" panose="02020603050405020304" pitchFamily="18" charset="0"/>
              </a:rPr>
              <a:t>ESERCIZIO: </a:t>
            </a:r>
            <a:r>
              <a:rPr lang="en-US" b="1" kern="0">
                <a:solidFill>
                  <a:srgbClr val="2094D2"/>
                </a:solidFill>
                <a:cs typeface="Times New Roman" panose="02020603050405020304" pitchFamily="18" charset="0"/>
              </a:rPr>
              <a:t>TROVARE ESEMPI DI OPPORTUNITÀ EDUCATIVE NELLA VOSTRA REGIONE.</a:t>
            </a:r>
          </a:p>
        </p:txBody>
      </p:sp>
    </p:spTree>
    <p:extLst>
      <p:ext uri="{BB962C8B-B14F-4D97-AF65-F5344CB8AC3E}">
        <p14:creationId xmlns:p14="http://schemas.microsoft.com/office/powerpoint/2010/main" val="9779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A9309E-48EF-8651-32BC-B500923FC4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148" y="1021910"/>
            <a:ext cx="6659025" cy="4234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797694" y="3583459"/>
            <a:ext cx="6319139" cy="134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4895406" y="3583458"/>
            <a:ext cx="6453566" cy="1754326"/>
          </a:xfrm>
          <a:prstGeom prst="rect">
            <a:avLst/>
          </a:prstGeom>
          <a:noFill/>
        </p:spPr>
        <p:txBody>
          <a:bodyPr wrap="square" rtlCol="0">
            <a:spAutoFit/>
          </a:bodyPr>
          <a:lstStyle/>
          <a:p>
            <a:r>
              <a:rPr lang="en-IE" sz="3600" b="1" dirty="0" err="1">
                <a:solidFill>
                  <a:srgbClr val="60BA47"/>
                </a:solidFill>
                <a:latin typeface="Calibri" panose="020F0502020204030204" pitchFamily="34" charset="0"/>
                <a:cs typeface="Calibri" panose="020F0502020204030204" pitchFamily="34" charset="0"/>
              </a:rPr>
              <a:t>Introduzione</a:t>
            </a:r>
            <a:r>
              <a:rPr lang="en-IE" sz="3600" b="1" dirty="0">
                <a:solidFill>
                  <a:srgbClr val="60BA47"/>
                </a:solidFill>
                <a:latin typeface="Calibri" panose="020F0502020204030204" pitchFamily="34" charset="0"/>
                <a:cs typeface="Calibri" panose="020F0502020204030204" pitchFamily="34" charset="0"/>
              </a:rPr>
              <a:t> </a:t>
            </a:r>
            <a:r>
              <a:rPr lang="en-IE" sz="3600" b="1" dirty="0" err="1">
                <a:solidFill>
                  <a:srgbClr val="60BA47"/>
                </a:solidFill>
                <a:latin typeface="Calibri" panose="020F0502020204030204" pitchFamily="34" charset="0"/>
                <a:cs typeface="Calibri" panose="020F0502020204030204" pitchFamily="34" charset="0"/>
              </a:rPr>
              <a:t>all'istruzione</a:t>
            </a:r>
            <a:r>
              <a:rPr lang="en-IE" sz="3600" b="1" dirty="0">
                <a:solidFill>
                  <a:srgbClr val="60BA47"/>
                </a:solidFill>
                <a:latin typeface="Calibri" panose="020F0502020204030204" pitchFamily="34" charset="0"/>
                <a:cs typeface="Calibri" panose="020F0502020204030204" pitchFamily="34" charset="0"/>
              </a:rPr>
              <a:t> &amp; </a:t>
            </a:r>
            <a:r>
              <a:rPr lang="en-IE" sz="3600" b="1" dirty="0" err="1">
                <a:solidFill>
                  <a:srgbClr val="60BA47"/>
                </a:solidFill>
                <a:latin typeface="Calibri" panose="020F0502020204030204" pitchFamily="34" charset="0"/>
                <a:cs typeface="Calibri" panose="020F0502020204030204" pitchFamily="34" charset="0"/>
              </a:rPr>
              <a:t>Consapevolezza</a:t>
            </a:r>
            <a:r>
              <a:rPr lang="en-IE" sz="3600" b="1" dirty="0">
                <a:solidFill>
                  <a:srgbClr val="60BA47"/>
                </a:solidFill>
                <a:latin typeface="Calibri" panose="020F0502020204030204" pitchFamily="34" charset="0"/>
                <a:cs typeface="Calibri" panose="020F0502020204030204" pitchFamily="34" charset="0"/>
              </a:rPr>
              <a:t> </a:t>
            </a:r>
            <a:r>
              <a:rPr lang="en-IE" sz="3600" b="1" dirty="0" err="1">
                <a:solidFill>
                  <a:srgbClr val="60BA47"/>
                </a:solidFill>
                <a:latin typeface="Calibri" panose="020F0502020204030204" pitchFamily="34" charset="0"/>
                <a:cs typeface="Calibri" panose="020F0502020204030204" pitchFamily="34" charset="0"/>
              </a:rPr>
              <a:t>nelle</a:t>
            </a:r>
            <a:r>
              <a:rPr lang="en-IE" sz="3600" b="1" dirty="0">
                <a:solidFill>
                  <a:srgbClr val="60BA47"/>
                </a:solidFill>
                <a:latin typeface="Calibri" panose="020F0502020204030204" pitchFamily="34" charset="0"/>
                <a:cs typeface="Calibri" panose="020F0502020204030204" pitchFamily="34" charset="0"/>
              </a:rPr>
              <a:t> </a:t>
            </a:r>
            <a:r>
              <a:rPr lang="en-IE" sz="3600" b="1" dirty="0" err="1">
                <a:solidFill>
                  <a:srgbClr val="60BA47"/>
                </a:solidFill>
                <a:latin typeface="Calibri" panose="020F0502020204030204" pitchFamily="34" charset="0"/>
                <a:cs typeface="Calibri" panose="020F0502020204030204" pitchFamily="34" charset="0"/>
              </a:rPr>
              <a:t>aziende</a:t>
            </a:r>
            <a:endParaRPr lang="en-US" sz="3600" dirty="0">
              <a:latin typeface="Montserrat" panose="00000500000000000000" pitchFamily="50" charset="0"/>
            </a:endParaRPr>
          </a:p>
          <a:p>
            <a:r>
              <a:rPr lang="en-IE" sz="3600" b="1" dirty="0">
                <a:solidFill>
                  <a:srgbClr val="60BA47"/>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5963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A53B-40B3-405B-77B5-E303E03C99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C226DC-2779-6619-1745-59387987A8F4}"/>
              </a:ext>
            </a:extLst>
          </p:cNvPr>
          <p:cNvSpPr>
            <a:spLocks noGrp="1"/>
          </p:cNvSpPr>
          <p:nvPr>
            <p:ph type="body" sz="quarter" idx="16"/>
          </p:nvPr>
        </p:nvSpPr>
        <p:spPr>
          <a:xfrm>
            <a:off x="365353" y="915"/>
            <a:ext cx="7449762" cy="502752"/>
          </a:xfrm>
        </p:spPr>
        <p:txBody>
          <a:bodyPr/>
          <a:lstStyle/>
          <a:p>
            <a:r>
              <a:rPr lang="en-IE">
                <a:cs typeface="Calibri"/>
              </a:rPr>
              <a:t>Metodi e fasi di apprendimento</a:t>
            </a:r>
            <a:endParaRPr lang="en-IE" b="1"/>
          </a:p>
          <a:p>
            <a:endParaRPr lang="en-IE"/>
          </a:p>
        </p:txBody>
      </p:sp>
      <p:sp>
        <p:nvSpPr>
          <p:cNvPr id="12" name="Freeform 325">
            <a:extLst>
              <a:ext uri="{FF2B5EF4-FFF2-40B4-BE49-F238E27FC236}">
                <a16:creationId xmlns:a16="http://schemas.microsoft.com/office/drawing/2014/main" id="{DBD33CF9-7203-7354-BA4F-A819C897608B}"/>
              </a:ext>
            </a:extLst>
          </p:cNvPr>
          <p:cNvSpPr>
            <a:spLocks noChangeArrowheads="1"/>
          </p:cNvSpPr>
          <p:nvPr/>
        </p:nvSpPr>
        <p:spPr bwMode="auto">
          <a:xfrm>
            <a:off x="524234" y="1163538"/>
            <a:ext cx="10757573"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a:p>
        </p:txBody>
      </p:sp>
      <p:sp>
        <p:nvSpPr>
          <p:cNvPr id="23" name="Rectángulo 604">
            <a:extLst>
              <a:ext uri="{FF2B5EF4-FFF2-40B4-BE49-F238E27FC236}">
                <a16:creationId xmlns:a16="http://schemas.microsoft.com/office/drawing/2014/main" id="{A1740F52-BB80-1DE7-4E67-8276B82CB8CC}"/>
              </a:ext>
            </a:extLst>
          </p:cNvPr>
          <p:cNvSpPr/>
          <p:nvPr/>
        </p:nvSpPr>
        <p:spPr>
          <a:xfrm>
            <a:off x="534530" y="2206333"/>
            <a:ext cx="10752972" cy="3531736"/>
          </a:xfrm>
          <a:prstGeom prst="rect">
            <a:avLst/>
          </a:prstGeom>
          <a:solidFill>
            <a:srgbClr val="09465E"/>
          </a:solidFill>
        </p:spPr>
        <p:txBody>
          <a:bodyPr wrap="square" lIns="91440" tIns="45720" rIns="91440" bIns="45720" anchor="t">
            <a:spAutoFit/>
          </a:bodyPr>
          <a:lstStyle/>
          <a:p>
            <a:pPr marL="0" indent="0">
              <a:lnSpc>
                <a:spcPct val="100000"/>
              </a:lnSpc>
            </a:pPr>
            <a:r>
              <a:rPr lang="en-US" sz="2350" b="1" kern="100" dirty="0">
                <a:solidFill>
                  <a:schemeClr val="bg1"/>
                </a:solidFill>
                <a:effectLst/>
                <a:ea typeface="Aptos" panose="020B0004020202020204" pitchFamily="34" charset="0"/>
                <a:cs typeface="Times New Roman"/>
              </a:rPr>
              <a:t>E-Learning e </a:t>
            </a:r>
            <a:r>
              <a:rPr lang="en-US" sz="2350" b="1" kern="100" dirty="0" err="1">
                <a:solidFill>
                  <a:schemeClr val="bg1"/>
                </a:solidFill>
                <a:effectLst/>
                <a:ea typeface="Aptos" panose="020B0004020202020204" pitchFamily="34" charset="0"/>
                <a:cs typeface="Times New Roman"/>
              </a:rPr>
              <a:t>corsi</a:t>
            </a:r>
            <a:r>
              <a:rPr lang="en-US" sz="2350" b="1" kern="100" dirty="0">
                <a:solidFill>
                  <a:schemeClr val="bg1"/>
                </a:solidFill>
                <a:effectLst/>
                <a:ea typeface="Aptos" panose="020B0004020202020204" pitchFamily="34" charset="0"/>
                <a:cs typeface="Times New Roman"/>
              </a:rPr>
              <a:t> online </a:t>
            </a:r>
            <a:r>
              <a:rPr lang="en-US" sz="2350" kern="100" dirty="0">
                <a:solidFill>
                  <a:schemeClr val="bg1"/>
                </a:solidFill>
                <a:effectLst/>
                <a:ea typeface="Aptos" panose="020B0004020202020204" pitchFamily="34" charset="0"/>
                <a:cs typeface="Times New Roman"/>
              </a:rPr>
              <a:t>per </a:t>
            </a:r>
            <a:r>
              <a:rPr lang="en-US" sz="2350" kern="100" dirty="0" err="1">
                <a:solidFill>
                  <a:schemeClr val="bg1"/>
                </a:solidFill>
                <a:effectLst/>
                <a:ea typeface="Aptos" panose="020B0004020202020204" pitchFamily="34" charset="0"/>
                <a:cs typeface="Times New Roman"/>
              </a:rPr>
              <a:t>offrire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una</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formazione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sull</a:t>
            </a:r>
            <a:r>
              <a:rPr lang="en-US" sz="2350" kern="100" dirty="0" err="1">
                <a:solidFill>
                  <a:schemeClr val="bg1"/>
                </a:solidFill>
                <a:ea typeface="Aptos" panose="020B0004020202020204" pitchFamily="34" charset="0"/>
                <a:cs typeface="Times New Roman"/>
              </a:rPr>
              <a:t>'economia</a:t>
            </a:r>
            <a:r>
              <a:rPr lang="en-US" sz="2350" kern="100" dirty="0">
                <a:solidFill>
                  <a:schemeClr val="bg1"/>
                </a:solidFill>
                <a:ea typeface="Aptos" panose="020B0004020202020204" pitchFamily="34" charset="0"/>
                <a:cs typeface="Times New Roman"/>
              </a:rPr>
              <a:t> </a:t>
            </a:r>
            <a:r>
              <a:rPr lang="en-US" sz="2350" kern="100" dirty="0" err="1">
                <a:solidFill>
                  <a:schemeClr val="bg1"/>
                </a:solidFill>
                <a:ea typeface="Aptos" panose="020B0004020202020204" pitchFamily="34" charset="0"/>
                <a:cs typeface="Times New Roman"/>
              </a:rPr>
              <a:t>circolare</a:t>
            </a:r>
            <a:r>
              <a:rPr lang="en-US" sz="2350" kern="100" dirty="0">
                <a:solidFill>
                  <a:schemeClr val="bg1"/>
                </a:solidFill>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flessibile</a:t>
            </a:r>
            <a:r>
              <a:rPr lang="en-US" sz="2350" kern="100" dirty="0">
                <a:solidFill>
                  <a:schemeClr val="bg1"/>
                </a:solidFill>
                <a:effectLst/>
                <a:ea typeface="Aptos" panose="020B0004020202020204" pitchFamily="34" charset="0"/>
                <a:cs typeface="Times New Roman"/>
              </a:rPr>
              <a:t> e </a:t>
            </a:r>
            <a:r>
              <a:rPr lang="en-US" sz="2350" kern="100" dirty="0" err="1">
                <a:solidFill>
                  <a:schemeClr val="bg1"/>
                </a:solidFill>
                <a:effectLst/>
                <a:ea typeface="Aptos" panose="020B0004020202020204" pitchFamily="34" charset="0"/>
                <a:cs typeface="Times New Roman"/>
              </a:rPr>
              <a:t>accessibile</a:t>
            </a:r>
            <a:r>
              <a:rPr lang="en-US" sz="2350" kern="100" dirty="0">
                <a:solidFill>
                  <a:schemeClr val="bg1"/>
                </a:solidFill>
                <a:effectLst/>
                <a:ea typeface="Aptos" panose="020B0004020202020204" pitchFamily="34" charset="0"/>
                <a:cs typeface="Times New Roman"/>
              </a:rPr>
              <a:t> a un </a:t>
            </a:r>
            <a:r>
              <a:rPr lang="en-US" sz="2350" kern="100" dirty="0" err="1">
                <a:solidFill>
                  <a:schemeClr val="bg1"/>
                </a:solidFill>
                <a:effectLst/>
                <a:ea typeface="Aptos" panose="020B0004020202020204" pitchFamily="34" charset="0"/>
                <a:cs typeface="Times New Roman"/>
              </a:rPr>
              <a:t>ampio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pubblico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fornendo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corsi</a:t>
            </a:r>
            <a:r>
              <a:rPr lang="en-US" sz="2350" kern="100" dirty="0">
                <a:solidFill>
                  <a:schemeClr val="bg1"/>
                </a:solidFill>
                <a:effectLst/>
                <a:ea typeface="Aptos" panose="020B0004020202020204" pitchFamily="34" charset="0"/>
                <a:cs typeface="Times New Roman"/>
              </a:rPr>
              <a:t> e moduli online </a:t>
            </a:r>
            <a:r>
              <a:rPr lang="en-US" sz="2350" kern="100" dirty="0" err="1">
                <a:solidFill>
                  <a:schemeClr val="bg1"/>
                </a:solidFill>
                <a:effectLst/>
                <a:ea typeface="Aptos" panose="020B0004020202020204" pitchFamily="34" charset="0"/>
                <a:cs typeface="Times New Roman"/>
              </a:rPr>
              <a:t>che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utilizzano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piattaforme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digitali</a:t>
            </a:r>
            <a:r>
              <a:rPr lang="en-US" sz="2350" kern="100" dirty="0">
                <a:solidFill>
                  <a:schemeClr val="bg1"/>
                </a:solidFill>
                <a:effectLst/>
                <a:ea typeface="Aptos" panose="020B0004020202020204" pitchFamily="34" charset="0"/>
                <a:cs typeface="Times New Roman"/>
              </a:rPr>
              <a:t>, come </a:t>
            </a:r>
            <a:r>
              <a:rPr lang="en-US" sz="2350" b="1" kern="0" dirty="0">
                <a:solidFill>
                  <a:schemeClr val="bg1"/>
                </a:solidFill>
                <a:cs typeface="Times New Roman"/>
                <a:hlinkClick r:id="rId2">
                  <a:extLst>
                    <a:ext uri="{A12FA001-AC4F-418D-AE19-62706E023703}">
                      <ahyp:hlinkClr xmlns:ahyp="http://schemas.microsoft.com/office/drawing/2018/hyperlinkcolor" val="tx"/>
                    </a:ext>
                  </a:extLst>
                </a:hlinkClick>
              </a:rPr>
              <a:t>Waste2Worth</a:t>
            </a:r>
            <a:r>
              <a:rPr lang="en-US" sz="2350" b="1" kern="0" dirty="0">
                <a:solidFill>
                  <a:schemeClr val="bg1"/>
                </a:solidFill>
                <a:cs typeface="Times New Roman"/>
              </a:rPr>
              <a:t>, </a:t>
            </a:r>
            <a:r>
              <a:rPr lang="en-US" sz="2350" b="1" kern="0" dirty="0">
                <a:solidFill>
                  <a:schemeClr val="bg1"/>
                </a:solidFill>
                <a:cs typeface="Times New Roman"/>
                <a:hlinkClick r:id="rId3">
                  <a:extLst>
                    <a:ext uri="{A12FA001-AC4F-418D-AE19-62706E023703}">
                      <ahyp:hlinkClr xmlns:ahyp="http://schemas.microsoft.com/office/drawing/2018/hyperlinkcolor" val="tx"/>
                    </a:ext>
                  </a:extLst>
                </a:hlinkClick>
              </a:rPr>
              <a:t>Ethical Food Entrepreneurship</a:t>
            </a:r>
            <a:endParaRPr lang="fi-FI" sz="2350" b="1" kern="0" dirty="0">
              <a:solidFill>
                <a:schemeClr val="bg1"/>
              </a:solidFill>
              <a:ea typeface="Calibri"/>
              <a:cs typeface="Times New Roman"/>
            </a:endParaRPr>
          </a:p>
          <a:p>
            <a:pPr marL="0" indent="0">
              <a:lnSpc>
                <a:spcPct val="100000"/>
              </a:lnSpc>
            </a:pPr>
            <a:endParaRPr lang="fi-FI" sz="1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350" b="1" kern="100" dirty="0" err="1">
                <a:solidFill>
                  <a:schemeClr val="bg1"/>
                </a:solidFill>
                <a:effectLst/>
                <a:ea typeface="Aptos" panose="020B0004020202020204" pitchFamily="34" charset="0"/>
                <a:cs typeface="Times New Roman"/>
              </a:rPr>
              <a:t>Applicazioni</a:t>
            </a:r>
            <a:r>
              <a:rPr lang="en-US" sz="2350" b="1" kern="100" dirty="0">
                <a:solidFill>
                  <a:schemeClr val="bg1"/>
                </a:solidFill>
                <a:effectLst/>
                <a:ea typeface="Aptos" panose="020B0004020202020204" pitchFamily="34" charset="0"/>
                <a:cs typeface="Times New Roman"/>
              </a:rPr>
              <a:t> </a:t>
            </a:r>
            <a:r>
              <a:rPr lang="en-US" sz="2350" b="1" kern="100" dirty="0" err="1">
                <a:solidFill>
                  <a:schemeClr val="bg1"/>
                </a:solidFill>
                <a:effectLst/>
                <a:ea typeface="Aptos" panose="020B0004020202020204" pitchFamily="34" charset="0"/>
                <a:cs typeface="Times New Roman"/>
              </a:rPr>
              <a:t>mobili</a:t>
            </a:r>
            <a:r>
              <a:rPr lang="en-US" sz="2350" b="1" kern="100" dirty="0">
                <a:solidFill>
                  <a:schemeClr val="bg1"/>
                </a:solidFill>
                <a:effectLst/>
                <a:ea typeface="Aptos" panose="020B0004020202020204" pitchFamily="34" charset="0"/>
                <a:cs typeface="Times New Roman"/>
              </a:rPr>
              <a:t> e </a:t>
            </a:r>
            <a:r>
              <a:rPr lang="en-US" sz="2350" b="1" kern="100" dirty="0" err="1">
                <a:solidFill>
                  <a:schemeClr val="bg1"/>
                </a:solidFill>
                <a:effectLst/>
                <a:ea typeface="Aptos" panose="020B0004020202020204" pitchFamily="34" charset="0"/>
                <a:cs typeface="Times New Roman"/>
              </a:rPr>
              <a:t>strumenti</a:t>
            </a:r>
            <a:r>
              <a:rPr lang="en-US" sz="2350" b="1" kern="100" dirty="0">
                <a:solidFill>
                  <a:schemeClr val="bg1"/>
                </a:solidFill>
                <a:effectLst/>
                <a:ea typeface="Aptos" panose="020B0004020202020204" pitchFamily="34" charset="0"/>
                <a:cs typeface="Times New Roman"/>
              </a:rPr>
              <a:t> </a:t>
            </a:r>
            <a:r>
              <a:rPr lang="en-US" sz="2350" b="1" kern="100" dirty="0" err="1">
                <a:solidFill>
                  <a:schemeClr val="bg1"/>
                </a:solidFill>
                <a:effectLst/>
                <a:ea typeface="Aptos" panose="020B0004020202020204" pitchFamily="34" charset="0"/>
                <a:cs typeface="Times New Roman"/>
              </a:rPr>
              <a:t>digitali</a:t>
            </a:r>
            <a:r>
              <a:rPr lang="en-US" sz="2350" b="1" kern="100" dirty="0">
                <a:solidFill>
                  <a:schemeClr val="bg1"/>
                </a:solidFill>
                <a:effectLst/>
                <a:ea typeface="Aptos" panose="020B0004020202020204" pitchFamily="34" charset="0"/>
                <a:cs typeface="Times New Roman"/>
              </a:rPr>
              <a:t> </a:t>
            </a:r>
            <a:r>
              <a:rPr lang="en-US" sz="2350" kern="100" dirty="0">
                <a:solidFill>
                  <a:schemeClr val="bg1"/>
                </a:solidFill>
                <a:effectLst/>
                <a:ea typeface="Aptos" panose="020B0004020202020204" pitchFamily="34" charset="0"/>
                <a:cs typeface="Times New Roman"/>
              </a:rPr>
              <a:t>per </a:t>
            </a:r>
            <a:r>
              <a:rPr lang="en-US" sz="2350" kern="100" dirty="0" err="1">
                <a:solidFill>
                  <a:schemeClr val="bg1"/>
                </a:solidFill>
                <a:effectLst/>
                <a:ea typeface="Aptos" panose="020B0004020202020204" pitchFamily="34" charset="0"/>
                <a:cs typeface="Times New Roman"/>
              </a:rPr>
              <a:t>coinvolgere</a:t>
            </a:r>
            <a:r>
              <a:rPr lang="en-US" sz="2350" kern="100" dirty="0">
                <a:solidFill>
                  <a:schemeClr val="bg1"/>
                </a:solidFill>
                <a:effectLst/>
                <a:ea typeface="Aptos" panose="020B0004020202020204" pitchFamily="34" charset="0"/>
                <a:cs typeface="Times New Roman"/>
              </a:rPr>
              <a:t> le </a:t>
            </a:r>
            <a:r>
              <a:rPr lang="en-US" sz="2350" kern="100" dirty="0" err="1">
                <a:solidFill>
                  <a:schemeClr val="bg1"/>
                </a:solidFill>
                <a:effectLst/>
                <a:ea typeface="Aptos" panose="020B0004020202020204" pitchFamily="34" charset="0"/>
                <a:cs typeface="Times New Roman"/>
              </a:rPr>
              <a:t>persone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nell'economia</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circolare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attraverso</a:t>
            </a:r>
            <a:r>
              <a:rPr lang="en-US" sz="2350" kern="100" dirty="0">
                <a:solidFill>
                  <a:schemeClr val="bg1"/>
                </a:solidFill>
                <a:effectLst/>
                <a:ea typeface="Aptos" panose="020B0004020202020204" pitchFamily="34" charset="0"/>
                <a:cs typeface="Times New Roman"/>
              </a:rPr>
              <a:t> la </a:t>
            </a:r>
            <a:r>
              <a:rPr lang="en-US" sz="2350" kern="100" dirty="0" err="1">
                <a:solidFill>
                  <a:schemeClr val="bg1"/>
                </a:solidFill>
                <a:effectLst/>
                <a:ea typeface="Aptos" panose="020B0004020202020204" pitchFamily="34" charset="0"/>
                <a:cs typeface="Times New Roman"/>
              </a:rPr>
              <a:t>tecnologia</a:t>
            </a:r>
            <a:r>
              <a:rPr lang="en-US" sz="2350" kern="100" dirty="0">
                <a:solidFill>
                  <a:schemeClr val="bg1"/>
                </a:solidFill>
                <a:effectLst/>
                <a:ea typeface="Aptos" panose="020B0004020202020204" pitchFamily="34" charset="0"/>
                <a:cs typeface="Times New Roman"/>
              </a:rPr>
              <a:t> e </a:t>
            </a:r>
            <a:r>
              <a:rPr lang="en-US" sz="2350" kern="100" dirty="0" err="1">
                <a:solidFill>
                  <a:schemeClr val="bg1"/>
                </a:solidFill>
                <a:effectLst/>
                <a:ea typeface="Aptos" panose="020B0004020202020204" pitchFamily="34" charset="0"/>
                <a:cs typeface="Times New Roman"/>
              </a:rPr>
              <a:t>aumentare</a:t>
            </a:r>
            <a:r>
              <a:rPr lang="en-US" sz="2350" kern="100" dirty="0">
                <a:solidFill>
                  <a:schemeClr val="bg1"/>
                </a:solidFill>
                <a:effectLst/>
                <a:ea typeface="Aptos" panose="020B0004020202020204" pitchFamily="34" charset="0"/>
                <a:cs typeface="Times New Roman"/>
              </a:rPr>
              <a:t> il loro </a:t>
            </a:r>
            <a:r>
              <a:rPr lang="en-US" sz="2350" kern="100" dirty="0" err="1">
                <a:solidFill>
                  <a:schemeClr val="bg1"/>
                </a:solidFill>
                <a:effectLst/>
                <a:ea typeface="Aptos" panose="020B0004020202020204" pitchFamily="34" charset="0"/>
                <a:cs typeface="Times New Roman"/>
              </a:rPr>
              <a:t>coinvolgimento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sviluppando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applicazioni</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che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aiutino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gli</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utenti</a:t>
            </a:r>
            <a:r>
              <a:rPr lang="en-US" sz="2350" kern="100" dirty="0">
                <a:solidFill>
                  <a:schemeClr val="bg1"/>
                </a:solidFill>
                <a:effectLst/>
                <a:ea typeface="Aptos" panose="020B0004020202020204" pitchFamily="34" charset="0"/>
                <a:cs typeface="Times New Roman"/>
              </a:rPr>
              <a:t> a </a:t>
            </a:r>
            <a:r>
              <a:rPr lang="en-US" sz="2350" kern="100" dirty="0" err="1">
                <a:solidFill>
                  <a:schemeClr val="bg1"/>
                </a:solidFill>
                <a:effectLst/>
                <a:ea typeface="Aptos" panose="020B0004020202020204" pitchFamily="34" charset="0"/>
                <a:cs typeface="Times New Roman"/>
              </a:rPr>
              <a:t>tenere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traccia</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dei</a:t>
            </a:r>
            <a:r>
              <a:rPr lang="en-US" sz="2350" kern="100" dirty="0">
                <a:solidFill>
                  <a:schemeClr val="bg1"/>
                </a:solidFill>
                <a:effectLst/>
                <a:ea typeface="Aptos" panose="020B0004020202020204" pitchFamily="34" charset="0"/>
                <a:cs typeface="Times New Roman"/>
              </a:rPr>
              <a:t> loro </a:t>
            </a:r>
            <a:r>
              <a:rPr lang="en-US" sz="2350" kern="100" dirty="0" err="1">
                <a:solidFill>
                  <a:schemeClr val="bg1"/>
                </a:solidFill>
                <a:effectLst/>
                <a:ea typeface="Aptos" panose="020B0004020202020204" pitchFamily="34" charset="0"/>
                <a:cs typeface="Times New Roman"/>
              </a:rPr>
              <a:t>rifiuti</a:t>
            </a:r>
            <a:r>
              <a:rPr lang="en-US" sz="2350" kern="100" dirty="0">
                <a:solidFill>
                  <a:schemeClr val="bg1"/>
                </a:solidFill>
                <a:effectLst/>
                <a:ea typeface="Aptos" panose="020B0004020202020204" pitchFamily="34" charset="0"/>
                <a:cs typeface="Times New Roman"/>
              </a:rPr>
              <a:t>, a </a:t>
            </a:r>
            <a:r>
              <a:rPr lang="en-US" sz="2350" kern="100" dirty="0" err="1">
                <a:solidFill>
                  <a:schemeClr val="bg1"/>
                </a:solidFill>
                <a:effectLst/>
                <a:ea typeface="Aptos" panose="020B0004020202020204" pitchFamily="34" charset="0"/>
                <a:cs typeface="Times New Roman"/>
              </a:rPr>
              <a:t>monitorare</a:t>
            </a:r>
            <a:r>
              <a:rPr lang="en-US" sz="2350" kern="100" dirty="0">
                <a:solidFill>
                  <a:schemeClr val="bg1"/>
                </a:solidFill>
                <a:effectLst/>
                <a:ea typeface="Aptos" panose="020B0004020202020204" pitchFamily="34" charset="0"/>
                <a:cs typeface="Times New Roman"/>
              </a:rPr>
              <a:t> le </a:t>
            </a:r>
            <a:r>
              <a:rPr lang="en-US" sz="2350" kern="100" dirty="0" err="1">
                <a:solidFill>
                  <a:schemeClr val="bg1"/>
                </a:solidFill>
                <a:effectLst/>
                <a:ea typeface="Aptos" panose="020B0004020202020204" pitchFamily="34" charset="0"/>
                <a:cs typeface="Times New Roman"/>
              </a:rPr>
              <a:t>abitudini</a:t>
            </a:r>
            <a:r>
              <a:rPr lang="en-US" sz="2350" kern="100" dirty="0">
                <a:solidFill>
                  <a:schemeClr val="bg1"/>
                </a:solidFill>
                <a:effectLst/>
                <a:ea typeface="Aptos" panose="020B0004020202020204" pitchFamily="34" charset="0"/>
                <a:cs typeface="Times New Roman"/>
              </a:rPr>
              <a:t> di </a:t>
            </a:r>
            <a:r>
              <a:rPr lang="en-US" sz="2350" kern="100" dirty="0" err="1">
                <a:solidFill>
                  <a:schemeClr val="bg1"/>
                </a:solidFill>
                <a:effectLst/>
                <a:ea typeface="Aptos" panose="020B0004020202020204" pitchFamily="34" charset="0"/>
                <a:cs typeface="Times New Roman"/>
              </a:rPr>
              <a:t>riciclaggio</a:t>
            </a:r>
            <a:r>
              <a:rPr lang="en-US" sz="2350" kern="100" dirty="0">
                <a:solidFill>
                  <a:schemeClr val="bg1"/>
                </a:solidFill>
                <a:effectLst/>
                <a:ea typeface="Aptos" panose="020B0004020202020204" pitchFamily="34" charset="0"/>
                <a:cs typeface="Times New Roman"/>
              </a:rPr>
              <a:t> o a </a:t>
            </a:r>
            <a:r>
              <a:rPr lang="en-US" sz="2350" kern="100" dirty="0" err="1">
                <a:solidFill>
                  <a:schemeClr val="bg1"/>
                </a:solidFill>
                <a:effectLst/>
                <a:ea typeface="Aptos" panose="020B0004020202020204" pitchFamily="34" charset="0"/>
                <a:cs typeface="Times New Roman"/>
              </a:rPr>
              <a:t>trovare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centri</a:t>
            </a:r>
            <a:r>
              <a:rPr lang="en-US" sz="2350" kern="100" dirty="0">
                <a:solidFill>
                  <a:schemeClr val="bg1"/>
                </a:solidFill>
                <a:effectLst/>
                <a:ea typeface="Aptos" panose="020B0004020202020204" pitchFamily="34" charset="0"/>
                <a:cs typeface="Times New Roman"/>
              </a:rPr>
              <a:t> di </a:t>
            </a:r>
            <a:r>
              <a:rPr lang="en-US" sz="2350" kern="100" dirty="0" err="1">
                <a:solidFill>
                  <a:schemeClr val="bg1"/>
                </a:solidFill>
                <a:effectLst/>
                <a:ea typeface="Aptos" panose="020B0004020202020204" pitchFamily="34" charset="0"/>
                <a:cs typeface="Times New Roman"/>
              </a:rPr>
              <a:t>riciclaggio</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locali</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utilizzando</a:t>
            </a:r>
            <a:r>
              <a:rPr lang="en-US" sz="2350" kern="100" dirty="0">
                <a:solidFill>
                  <a:schemeClr val="bg1"/>
                </a:solidFill>
                <a:effectLst/>
                <a:ea typeface="Aptos" panose="020B0004020202020204" pitchFamily="34" charset="0"/>
                <a:cs typeface="Times New Roman"/>
              </a:rPr>
              <a:t> la gamification </a:t>
            </a:r>
            <a:r>
              <a:rPr lang="en-US" sz="2350" kern="100" dirty="0" err="1">
                <a:solidFill>
                  <a:schemeClr val="bg1"/>
                </a:solidFill>
                <a:effectLst/>
                <a:ea typeface="Aptos" panose="020B0004020202020204" pitchFamily="34" charset="0"/>
                <a:cs typeface="Times New Roman"/>
              </a:rPr>
              <a:t>nelle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applicazioni</a:t>
            </a:r>
            <a:r>
              <a:rPr lang="en-US" sz="2350" kern="100" dirty="0">
                <a:solidFill>
                  <a:schemeClr val="bg1"/>
                </a:solidFill>
                <a:effectLst/>
                <a:ea typeface="Aptos" panose="020B0004020202020204" pitchFamily="34" charset="0"/>
                <a:cs typeface="Times New Roman"/>
              </a:rPr>
              <a:t> per </a:t>
            </a:r>
            <a:r>
              <a:rPr lang="en-US" sz="2350" kern="100" dirty="0" err="1">
                <a:solidFill>
                  <a:schemeClr val="bg1"/>
                </a:solidFill>
                <a:effectLst/>
                <a:ea typeface="Aptos" panose="020B0004020202020204" pitchFamily="34" charset="0"/>
                <a:cs typeface="Times New Roman"/>
              </a:rPr>
              <a:t>incoraggiare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gli</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utenti</a:t>
            </a:r>
            <a:r>
              <a:rPr lang="en-US" sz="2350" kern="100" dirty="0">
                <a:solidFill>
                  <a:schemeClr val="bg1"/>
                </a:solidFill>
                <a:effectLst/>
                <a:ea typeface="Aptos" panose="020B0004020202020204" pitchFamily="34" charset="0"/>
                <a:cs typeface="Times New Roman"/>
              </a:rPr>
              <a:t> a </a:t>
            </a:r>
            <a:r>
              <a:rPr lang="en-US" sz="2350" kern="100" dirty="0" err="1">
                <a:solidFill>
                  <a:schemeClr val="bg1"/>
                </a:solidFill>
                <a:effectLst/>
                <a:ea typeface="Aptos" panose="020B0004020202020204" pitchFamily="34" charset="0"/>
                <a:cs typeface="Times New Roman"/>
              </a:rPr>
              <a:t>ridurre</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i</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rifiuti</a:t>
            </a:r>
            <a:r>
              <a:rPr lang="en-US" sz="2350" kern="100" dirty="0">
                <a:solidFill>
                  <a:schemeClr val="bg1"/>
                </a:solidFill>
                <a:effectLst/>
                <a:ea typeface="Aptos" panose="020B0004020202020204" pitchFamily="34" charset="0"/>
                <a:cs typeface="Times New Roman"/>
              </a:rPr>
              <a:t> o a </a:t>
            </a:r>
            <a:r>
              <a:rPr lang="en-US" sz="2350" kern="100" dirty="0" err="1">
                <a:solidFill>
                  <a:schemeClr val="bg1"/>
                </a:solidFill>
                <a:effectLst/>
                <a:ea typeface="Aptos" panose="020B0004020202020204" pitchFamily="34" charset="0"/>
                <a:cs typeface="Times New Roman"/>
              </a:rPr>
              <a:t>riciclare</a:t>
            </a:r>
            <a:r>
              <a:rPr lang="en-US" sz="2350" kern="100" dirty="0">
                <a:solidFill>
                  <a:schemeClr val="bg1"/>
                </a:solidFill>
                <a:effectLst/>
                <a:ea typeface="Aptos" panose="020B0004020202020204" pitchFamily="34" charset="0"/>
                <a:cs typeface="Times New Roman"/>
              </a:rPr>
              <a:t> </a:t>
            </a:r>
            <a:r>
              <a:rPr lang="en-US" sz="2350" kern="100" dirty="0">
                <a:solidFill>
                  <a:schemeClr val="bg1"/>
                </a:solidFill>
                <a:ea typeface="Aptos" panose="020B0004020202020204" pitchFamily="34" charset="0"/>
                <a:cs typeface="Times New Roman"/>
              </a:rPr>
              <a:t>pi</a:t>
            </a:r>
            <a:r>
              <a:rPr lang="en-US" sz="2350" kern="100" dirty="0">
                <a:solidFill>
                  <a:schemeClr val="bg1"/>
                </a:solidFill>
                <a:effectLst/>
                <a:ea typeface="Aptos" panose="020B0004020202020204" pitchFamily="34" charset="0"/>
                <a:cs typeface="Times New Roman"/>
              </a:rPr>
              <a:t> </a:t>
            </a:r>
            <a:r>
              <a:rPr lang="en-US" sz="2350" kern="100" dirty="0" err="1">
                <a:solidFill>
                  <a:schemeClr val="bg1"/>
                </a:solidFill>
                <a:effectLst/>
                <a:ea typeface="Aptos" panose="020B0004020202020204" pitchFamily="34" charset="0"/>
                <a:cs typeface="Times New Roman"/>
              </a:rPr>
              <a:t>frequentemente</a:t>
            </a:r>
            <a:r>
              <a:rPr lang="en-US" sz="2350" kern="100" dirty="0">
                <a:solidFill>
                  <a:schemeClr val="bg1"/>
                </a:solidFill>
                <a:effectLst/>
                <a:ea typeface="Aptos" panose="020B0004020202020204" pitchFamily="34" charset="0"/>
                <a:cs typeface="Times New Roman"/>
              </a:rPr>
              <a:t>.</a:t>
            </a:r>
            <a:endParaRPr lang="fi-FI" sz="2350" kern="100" dirty="0">
              <a:solidFill>
                <a:schemeClr val="bg1"/>
              </a:solidFill>
              <a:effectLst/>
              <a:ea typeface="Aptos" panose="020B0004020202020204" pitchFamily="34" charset="0"/>
              <a:cs typeface="Times New Roman"/>
            </a:endParaRPr>
          </a:p>
        </p:txBody>
      </p:sp>
      <p:grpSp>
        <p:nvGrpSpPr>
          <p:cNvPr id="32" name="Graphic 3">
            <a:extLst>
              <a:ext uri="{FF2B5EF4-FFF2-40B4-BE49-F238E27FC236}">
                <a16:creationId xmlns:a16="http://schemas.microsoft.com/office/drawing/2014/main" id="{8FEAA01D-87C5-4AC0-7FF9-79B133388CA5}"/>
              </a:ext>
            </a:extLst>
          </p:cNvPr>
          <p:cNvGrpSpPr/>
          <p:nvPr/>
        </p:nvGrpSpPr>
        <p:grpSpPr>
          <a:xfrm>
            <a:off x="5865349" y="580532"/>
            <a:ext cx="767205" cy="570243"/>
            <a:chOff x="6615628" y="2116894"/>
            <a:chExt cx="1066935" cy="1001108"/>
          </a:xfrm>
          <a:solidFill>
            <a:srgbClr val="086575"/>
          </a:solidFill>
        </p:grpSpPr>
        <p:sp>
          <p:nvSpPr>
            <p:cNvPr id="33" name="Freeform 1128">
              <a:extLst>
                <a:ext uri="{FF2B5EF4-FFF2-40B4-BE49-F238E27FC236}">
                  <a16:creationId xmlns:a16="http://schemas.microsoft.com/office/drawing/2014/main" id="{4A4E5DBB-BFFB-7460-A8BA-1C545EE469B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3511EA6B-0994-DBE7-F458-094EAA646FD7}"/>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0CDE6F4C-6424-4C2E-E9FA-FB57699DCC9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9B74D0C1-CABB-52E2-3F59-9EFFBF2A37F2}"/>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37" name="Freeform 1132">
                <a:extLst>
                  <a:ext uri="{FF2B5EF4-FFF2-40B4-BE49-F238E27FC236}">
                    <a16:creationId xmlns:a16="http://schemas.microsoft.com/office/drawing/2014/main" id="{EAB600EE-582E-8032-B40E-D2A649B81E9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95E6F674-EC04-3997-F0DC-87083D8DB9E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EE11813D-EF41-D1BF-86C5-D2F6DEBFE48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A82EF0AA-88B0-ED1A-DC22-BA95127CD3D3}"/>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245C22D9-8CDD-72B8-C422-38D1C67F91A4}"/>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E6872AEE-5D10-D92D-2AD9-D800669D32C0}"/>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B4FC8127-A1A8-9AEB-6884-7EB53C1DED99}"/>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7610796A-F5B3-28E4-6AB9-A989D920A9DB}"/>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EE46B7AD-BB94-F828-33B5-7316D4AD528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4B8DFE18-BDE0-DC37-97A3-EAED59CF0A3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
        <p:nvSpPr>
          <p:cNvPr id="3" name="CuadroTexto 601">
            <a:extLst>
              <a:ext uri="{FF2B5EF4-FFF2-40B4-BE49-F238E27FC236}">
                <a16:creationId xmlns:a16="http://schemas.microsoft.com/office/drawing/2014/main" id="{D6C5948C-0F7D-F68F-3CA3-37E728280C32}"/>
              </a:ext>
            </a:extLst>
          </p:cNvPr>
          <p:cNvSpPr txBox="1"/>
          <p:nvPr/>
        </p:nvSpPr>
        <p:spPr>
          <a:xfrm>
            <a:off x="1754353" y="1457460"/>
            <a:ext cx="8394970" cy="461665"/>
          </a:xfrm>
          <a:prstGeom prst="rect">
            <a:avLst/>
          </a:prstGeom>
          <a:noFill/>
        </p:spPr>
        <p:txBody>
          <a:bodyPr wrap="square" rtlCol="0">
            <a:spAutoFit/>
          </a:bodyPr>
          <a:lstStyle/>
          <a:p>
            <a:pPr marL="0" indent="0" algn="ctr">
              <a:lnSpc>
                <a:spcPct val="100000"/>
              </a:lnSpc>
            </a:pPr>
            <a:r>
              <a:rPr lang="en-US" sz="2400" b="1" kern="0">
                <a:solidFill>
                  <a:schemeClr val="bg1"/>
                </a:solidFill>
                <a:cs typeface="Times New Roman" panose="02020603050405020304" pitchFamily="18" charset="0"/>
              </a:rPr>
              <a:t>APPRENDIMENTO BASATO SULLA TECNOLOGIA </a:t>
            </a:r>
            <a:r>
              <a:rPr lang="fi-FI" sz="2400" b="1" kern="0">
                <a:solidFill>
                  <a:schemeClr val="bg1"/>
                </a:solidFill>
                <a:cs typeface="Times New Roman" panose="02020603050405020304" pitchFamily="18" charset="0"/>
              </a:rPr>
              <a:t>PER CITTADINI E IMPRESE</a:t>
            </a:r>
            <a:endParaRPr lang="fi-FI" sz="2400" kern="100">
              <a:solidFill>
                <a:schemeClr val="bg1"/>
              </a:solidFill>
              <a:effectLst/>
              <a:ea typeface="Aptos" panose="020B0004020202020204" pitchFamily="34" charset="0"/>
              <a:cs typeface="Times New Roman" panose="02020603050405020304" pitchFamily="18" charset="0"/>
            </a:endParaRPr>
          </a:p>
        </p:txBody>
      </p:sp>
      <p:sp>
        <p:nvSpPr>
          <p:cNvPr id="74" name="Tekstiruutu 73">
            <a:extLst>
              <a:ext uri="{FF2B5EF4-FFF2-40B4-BE49-F238E27FC236}">
                <a16:creationId xmlns:a16="http://schemas.microsoft.com/office/drawing/2014/main" id="{FA58A6B3-0CB5-0B0C-5FAC-993F9AB28FC4}"/>
              </a:ext>
            </a:extLst>
          </p:cNvPr>
          <p:cNvSpPr txBox="1"/>
          <p:nvPr/>
        </p:nvSpPr>
        <p:spPr>
          <a:xfrm>
            <a:off x="361507" y="5761512"/>
            <a:ext cx="11265070" cy="707886"/>
          </a:xfrm>
          <a:prstGeom prst="rect">
            <a:avLst/>
          </a:prstGeom>
          <a:noFill/>
        </p:spPr>
        <p:txBody>
          <a:bodyPr wrap="square">
            <a:spAutoFit/>
          </a:bodyPr>
          <a:lstStyle/>
          <a:p>
            <a:pPr marL="0" indent="0">
              <a:lnSpc>
                <a:spcPct val="100000"/>
              </a:lnSpc>
            </a:pPr>
            <a:endParaRPr lang="en-US" sz="1600" kern="100">
              <a:ea typeface="Aptos" panose="020B0004020202020204" pitchFamily="34" charset="0"/>
              <a:cs typeface="Times New Roman" panose="02020603050405020304" pitchFamily="18" charset="0"/>
            </a:endParaRPr>
          </a:p>
          <a:p>
            <a:pPr marL="0" indent="0">
              <a:lnSpc>
                <a:spcPct val="100000"/>
              </a:lnSpc>
            </a:pPr>
            <a:r>
              <a:rPr lang="en-US" sz="2400" b="1" kern="0">
                <a:solidFill>
                  <a:srgbClr val="09465E"/>
                </a:solidFill>
                <a:highlight>
                  <a:srgbClr val="F1983D"/>
                </a:highlight>
                <a:cs typeface="Times New Roman" panose="02020603050405020304" pitchFamily="18" charset="0"/>
              </a:rPr>
              <a:t>ESERCIZIO: </a:t>
            </a:r>
            <a:r>
              <a:rPr lang="en-US" sz="1600" b="1">
                <a:solidFill>
                  <a:srgbClr val="09465E"/>
                </a:solidFill>
                <a:cs typeface="Calibri"/>
              </a:rPr>
              <a:t>TROVARE ESEMPI DI APPLICAZIONI MOBILI/STRUMENTI DIGITALI SVILUPPATI PER SUPPORTARE LA GESTIONE DEI RIFIUTI</a:t>
            </a:r>
            <a:r>
              <a:rPr lang="en-US" sz="1600" b="1"/>
              <a:t>.</a:t>
            </a:r>
          </a:p>
        </p:txBody>
      </p:sp>
    </p:spTree>
    <p:extLst>
      <p:ext uri="{BB962C8B-B14F-4D97-AF65-F5344CB8AC3E}">
        <p14:creationId xmlns:p14="http://schemas.microsoft.com/office/powerpoint/2010/main" val="26387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4CE4-CE69-06B6-4D9D-2578D232C3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2956B6-E18F-1AFA-B24E-28DE16D5DED5}"/>
              </a:ext>
            </a:extLst>
          </p:cNvPr>
          <p:cNvSpPr>
            <a:spLocks noGrp="1"/>
          </p:cNvSpPr>
          <p:nvPr>
            <p:ph type="body" sz="quarter" idx="16"/>
          </p:nvPr>
        </p:nvSpPr>
        <p:spPr>
          <a:xfrm>
            <a:off x="437434" y="165672"/>
            <a:ext cx="7449762" cy="502752"/>
          </a:xfrm>
        </p:spPr>
        <p:txBody>
          <a:bodyPr/>
          <a:lstStyle/>
          <a:p>
            <a:r>
              <a:rPr lang="en-IE">
                <a:cs typeface="Calibri"/>
              </a:rPr>
              <a:t>Metodi e fasi di apprendimento</a:t>
            </a:r>
            <a:endParaRPr lang="en-IE" b="1"/>
          </a:p>
          <a:p>
            <a:endParaRPr lang="en-IE"/>
          </a:p>
        </p:txBody>
      </p:sp>
      <p:sp>
        <p:nvSpPr>
          <p:cNvPr id="14" name="Freeform 400">
            <a:extLst>
              <a:ext uri="{FF2B5EF4-FFF2-40B4-BE49-F238E27FC236}">
                <a16:creationId xmlns:a16="http://schemas.microsoft.com/office/drawing/2014/main" id="{E2DA27ED-1B1C-B2FC-141D-36B5316BC75D}"/>
              </a:ext>
            </a:extLst>
          </p:cNvPr>
          <p:cNvSpPr>
            <a:spLocks noChangeArrowheads="1"/>
          </p:cNvSpPr>
          <p:nvPr/>
        </p:nvSpPr>
        <p:spPr bwMode="auto">
          <a:xfrm>
            <a:off x="565424" y="2721164"/>
            <a:ext cx="10266044" cy="251231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15" name="Freeform 401">
            <a:extLst>
              <a:ext uri="{FF2B5EF4-FFF2-40B4-BE49-F238E27FC236}">
                <a16:creationId xmlns:a16="http://schemas.microsoft.com/office/drawing/2014/main" id="{7D873C63-4036-A21B-AE20-E80B5AD56805}"/>
              </a:ext>
            </a:extLst>
          </p:cNvPr>
          <p:cNvSpPr>
            <a:spLocks noChangeArrowheads="1"/>
          </p:cNvSpPr>
          <p:nvPr/>
        </p:nvSpPr>
        <p:spPr bwMode="auto">
          <a:xfrm>
            <a:off x="565424" y="1759368"/>
            <a:ext cx="10231589" cy="1012568"/>
          </a:xfrm>
          <a:custGeom>
            <a:avLst/>
            <a:gdLst>
              <a:gd name="T0" fmla="*/ 0 w 3506"/>
              <a:gd name="T1" fmla="*/ 1751 h 1752"/>
              <a:gd name="T2" fmla="*/ 0 w 3506"/>
              <a:gd name="T3" fmla="*/ 1751 h 1752"/>
              <a:gd name="T4" fmla="*/ 1753 w 3506"/>
              <a:gd name="T5" fmla="*/ 0 h 1752"/>
              <a:gd name="T6" fmla="*/ 1753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3" y="0"/>
                </a:cubicBezTo>
                <a:lnTo>
                  <a:pt x="1753"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F0A89F22-0DB3-2A40-15D1-8C08C713F9AF}"/>
              </a:ext>
            </a:extLst>
          </p:cNvPr>
          <p:cNvSpPr txBox="1"/>
          <p:nvPr/>
        </p:nvSpPr>
        <p:spPr>
          <a:xfrm>
            <a:off x="1983253" y="2003215"/>
            <a:ext cx="7616756" cy="830997"/>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TECNICHE DI CAMBIAMENTO COMPORTAMENTALE </a:t>
            </a:r>
          </a:p>
          <a:p>
            <a:pPr marL="0" indent="0" algn="ctr">
              <a:lnSpc>
                <a:spcPct val="100000"/>
              </a:lnSpc>
            </a:pPr>
            <a:r>
              <a:rPr lang="fi-FI" sz="2400" b="1" kern="0" dirty="0">
                <a:solidFill>
                  <a:schemeClr val="bg1"/>
                </a:solidFill>
                <a:cs typeface="Times New Roman" panose="02020603050405020304" pitchFamily="18" charset="0"/>
              </a:rPr>
              <a:t>PER LE AZIENDE</a:t>
            </a:r>
          </a:p>
        </p:txBody>
      </p:sp>
      <p:sp>
        <p:nvSpPr>
          <p:cNvPr id="24" name="Rectángulo 605">
            <a:extLst>
              <a:ext uri="{FF2B5EF4-FFF2-40B4-BE49-F238E27FC236}">
                <a16:creationId xmlns:a16="http://schemas.microsoft.com/office/drawing/2014/main" id="{F9E58409-65A8-EC63-B97D-570FEBF6D7EA}"/>
              </a:ext>
            </a:extLst>
          </p:cNvPr>
          <p:cNvSpPr/>
          <p:nvPr/>
        </p:nvSpPr>
        <p:spPr>
          <a:xfrm>
            <a:off x="914400" y="3053400"/>
            <a:ext cx="9781953" cy="1815882"/>
          </a:xfrm>
          <a:prstGeom prst="rect">
            <a:avLst/>
          </a:prstGeom>
          <a:solidFill>
            <a:srgbClr val="09465E"/>
          </a:solidFill>
        </p:spPr>
        <p:txBody>
          <a:bodyPr wrap="square">
            <a:spAutoFit/>
          </a:bodyPr>
          <a:lstStyle/>
          <a:p>
            <a:pPr marL="0" indent="0">
              <a:lnSpc>
                <a:spcPct val="100000"/>
              </a:lnSpc>
            </a:pPr>
            <a:r>
              <a:rPr lang="en-US" sz="2400" b="1" kern="100">
                <a:solidFill>
                  <a:schemeClr val="bg1"/>
                </a:solidFill>
                <a:effectLst/>
                <a:ea typeface="Aptos" panose="020B0004020202020204" pitchFamily="34" charset="0"/>
                <a:cs typeface="Times New Roman" panose="02020603050405020304" pitchFamily="18" charset="0"/>
              </a:rPr>
              <a:t>Nudging </a:t>
            </a:r>
            <a:r>
              <a:rPr lang="en-US" sz="2400" b="1" kern="100" err="1">
                <a:solidFill>
                  <a:schemeClr val="bg1"/>
                </a:solidFill>
                <a:effectLst/>
                <a:ea typeface="Aptos" panose="020B0004020202020204" pitchFamily="34" charset="0"/>
                <a:cs typeface="Times New Roman" panose="02020603050405020304" pitchFamily="18" charset="0"/>
              </a:rPr>
              <a:t>comportamentale </a:t>
            </a:r>
            <a:r>
              <a:rPr lang="en-US" sz="2400" kern="100">
                <a:solidFill>
                  <a:schemeClr val="bg1"/>
                </a:solidFill>
                <a:effectLst/>
                <a:ea typeface="Aptos" panose="020B0004020202020204" pitchFamily="34" charset="0"/>
                <a:cs typeface="Times New Roman" panose="02020603050405020304" pitchFamily="18" charset="0"/>
              </a:rPr>
              <a:t>per influenzare le abitudini di gestione dei rifiuti delle persone, progettando ambienti che rendano il riciclo la scelta predefinita, utilizzando promemoria (ad esempio, notifiche push o poster) per incoraggiare le persone a separare i rifiuti.</a:t>
            </a:r>
          </a:p>
          <a:p>
            <a:pPr algn="ctr"/>
            <a:endParaRPr lang="en-US" sz="1600">
              <a:solidFill>
                <a:schemeClr val="bg1"/>
              </a:solidFill>
              <a:latin typeface="Calibri" panose="020F0502020204030204" pitchFamily="34" charset="0"/>
              <a:ea typeface="Lato" charset="0"/>
              <a:cs typeface="Calibri" panose="020F0502020204030204" pitchFamily="34" charset="0"/>
            </a:endParaRPr>
          </a:p>
        </p:txBody>
      </p:sp>
      <p:grpSp>
        <p:nvGrpSpPr>
          <p:cNvPr id="65" name="Group 64">
            <a:extLst>
              <a:ext uri="{FF2B5EF4-FFF2-40B4-BE49-F238E27FC236}">
                <a16:creationId xmlns:a16="http://schemas.microsoft.com/office/drawing/2014/main" id="{B764B1F4-C4AB-3F2E-F603-6B61AA61401E}"/>
              </a:ext>
            </a:extLst>
          </p:cNvPr>
          <p:cNvGrpSpPr/>
          <p:nvPr/>
        </p:nvGrpSpPr>
        <p:grpSpPr>
          <a:xfrm>
            <a:off x="5145164" y="938836"/>
            <a:ext cx="950836" cy="685683"/>
            <a:chOff x="8360213" y="3458151"/>
            <a:chExt cx="853935" cy="991043"/>
          </a:xfrm>
          <a:solidFill>
            <a:srgbClr val="086575"/>
          </a:solidFill>
        </p:grpSpPr>
        <p:grpSp>
          <p:nvGrpSpPr>
            <p:cNvPr id="66" name="Graphic 2">
              <a:extLst>
                <a:ext uri="{FF2B5EF4-FFF2-40B4-BE49-F238E27FC236}">
                  <a16:creationId xmlns:a16="http://schemas.microsoft.com/office/drawing/2014/main" id="{B51F7393-73EE-8060-57A8-BC9D7734BFF7}"/>
                </a:ext>
              </a:extLst>
            </p:cNvPr>
            <p:cNvGrpSpPr/>
            <p:nvPr userDrawn="1"/>
          </p:nvGrpSpPr>
          <p:grpSpPr>
            <a:xfrm>
              <a:off x="8599192" y="3595917"/>
              <a:ext cx="375982" cy="204367"/>
              <a:chOff x="2642504" y="3763150"/>
              <a:chExt cx="375982" cy="204367"/>
            </a:xfrm>
            <a:grpFill/>
          </p:grpSpPr>
          <p:sp>
            <p:nvSpPr>
              <p:cNvPr id="72" name="Freeform 96">
                <a:extLst>
                  <a:ext uri="{FF2B5EF4-FFF2-40B4-BE49-F238E27FC236}">
                    <a16:creationId xmlns:a16="http://schemas.microsoft.com/office/drawing/2014/main" id="{C21069A0-83A8-40AE-42C8-8D3FD0F60941}"/>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3" name="Freeform 97">
                <a:extLst>
                  <a:ext uri="{FF2B5EF4-FFF2-40B4-BE49-F238E27FC236}">
                    <a16:creationId xmlns:a16="http://schemas.microsoft.com/office/drawing/2014/main" id="{9D6F4A84-01F3-1643-E3D8-DE263648D60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7FB1C38C-D30B-57DE-130A-C7C3D3F0D5A5}"/>
                </a:ext>
              </a:extLst>
            </p:cNvPr>
            <p:cNvGrpSpPr/>
            <p:nvPr userDrawn="1"/>
          </p:nvGrpSpPr>
          <p:grpSpPr>
            <a:xfrm>
              <a:off x="8360213" y="3458151"/>
              <a:ext cx="853935" cy="991043"/>
              <a:chOff x="2403525" y="3625384"/>
              <a:chExt cx="853935" cy="991043"/>
            </a:xfrm>
            <a:grpFill/>
          </p:grpSpPr>
          <p:sp>
            <p:nvSpPr>
              <p:cNvPr id="68" name="Freeform 92">
                <a:extLst>
                  <a:ext uri="{FF2B5EF4-FFF2-40B4-BE49-F238E27FC236}">
                    <a16:creationId xmlns:a16="http://schemas.microsoft.com/office/drawing/2014/main" id="{BC0F3261-0118-974F-CFB9-128DB50EFF3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9" name="Freeform 93">
                <a:extLst>
                  <a:ext uri="{FF2B5EF4-FFF2-40B4-BE49-F238E27FC236}">
                    <a16:creationId xmlns:a16="http://schemas.microsoft.com/office/drawing/2014/main" id="{80F42E14-8C46-A972-5AD0-EAA5AD1712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0" name="Freeform 94">
                <a:extLst>
                  <a:ext uri="{FF2B5EF4-FFF2-40B4-BE49-F238E27FC236}">
                    <a16:creationId xmlns:a16="http://schemas.microsoft.com/office/drawing/2014/main" id="{C0DF44FF-454D-6201-AC8C-55D60D759487}"/>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1" name="Freeform 95">
                <a:extLst>
                  <a:ext uri="{FF2B5EF4-FFF2-40B4-BE49-F238E27FC236}">
                    <a16:creationId xmlns:a16="http://schemas.microsoft.com/office/drawing/2014/main" id="{58A7F943-0338-A92F-05E9-4154D41FC159}"/>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74" name="Tekstiruutu 73">
            <a:extLst>
              <a:ext uri="{FF2B5EF4-FFF2-40B4-BE49-F238E27FC236}">
                <a16:creationId xmlns:a16="http://schemas.microsoft.com/office/drawing/2014/main" id="{05F5D41F-1A1C-26A1-458C-5F130A6241E6}"/>
              </a:ext>
            </a:extLst>
          </p:cNvPr>
          <p:cNvSpPr txBox="1"/>
          <p:nvPr/>
        </p:nvSpPr>
        <p:spPr>
          <a:xfrm>
            <a:off x="437434" y="5469844"/>
            <a:ext cx="11265070" cy="1015663"/>
          </a:xfrm>
          <a:prstGeom prst="rect">
            <a:avLst/>
          </a:prstGeom>
          <a:noFill/>
        </p:spPr>
        <p:txBody>
          <a:bodyPr wrap="square">
            <a:spAutoFit/>
          </a:bodyPr>
          <a:lstStyle/>
          <a:p>
            <a:pPr marL="0" indent="0">
              <a:lnSpc>
                <a:spcPct val="100000"/>
              </a:lnSpc>
            </a:pPr>
            <a:endParaRPr lang="en-US" sz="1600" kern="100">
              <a:ea typeface="Aptos" panose="020B0004020202020204" pitchFamily="34" charset="0"/>
              <a:cs typeface="Times New Roman" panose="02020603050405020304" pitchFamily="18" charset="0"/>
            </a:endParaRPr>
          </a:p>
          <a:p>
            <a:pPr marL="0" indent="0">
              <a:lnSpc>
                <a:spcPct val="100000"/>
              </a:lnSpc>
            </a:pPr>
            <a:r>
              <a:rPr lang="en-US" sz="2400" b="1" kern="0">
                <a:solidFill>
                  <a:srgbClr val="09465E"/>
                </a:solidFill>
                <a:highlight>
                  <a:srgbClr val="F1983D"/>
                </a:highlight>
                <a:cs typeface="Times New Roman" panose="02020603050405020304" pitchFamily="18" charset="0"/>
              </a:rPr>
              <a:t>ESERCIZIO: </a:t>
            </a:r>
            <a:r>
              <a:rPr lang="en-US" sz="2000" b="1">
                <a:solidFill>
                  <a:srgbClr val="09465E"/>
                </a:solidFill>
                <a:cs typeface="Calibri"/>
              </a:rPr>
              <a:t>TROVARE ESEMPI DI TECNICHE DI CAMBIAMENTO COMPORTAMENTALE PER SOSTENERE LA GESTIONE DEI RIFIUTI</a:t>
            </a:r>
            <a:r>
              <a:rPr lang="en-US" sz="2000" b="1"/>
              <a:t>.</a:t>
            </a:r>
          </a:p>
        </p:txBody>
      </p:sp>
    </p:spTree>
    <p:extLst>
      <p:ext uri="{BB962C8B-B14F-4D97-AF65-F5344CB8AC3E}">
        <p14:creationId xmlns:p14="http://schemas.microsoft.com/office/powerpoint/2010/main" val="1732116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E4B8-8C94-7FDF-3B60-D2D6FDE7D1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003637-2C09-2807-B7CB-0FA0F387E61B}"/>
              </a:ext>
            </a:extLst>
          </p:cNvPr>
          <p:cNvSpPr>
            <a:spLocks noGrp="1"/>
          </p:cNvSpPr>
          <p:nvPr>
            <p:ph type="body" sz="quarter" idx="16"/>
          </p:nvPr>
        </p:nvSpPr>
        <p:spPr>
          <a:xfrm>
            <a:off x="362021" y="102429"/>
            <a:ext cx="7992156" cy="529360"/>
          </a:xfrm>
        </p:spPr>
        <p:txBody>
          <a:bodyPr/>
          <a:lstStyle/>
          <a:p>
            <a:r>
              <a:rPr lang="en-IE">
                <a:cs typeface="Calibri"/>
              </a:rPr>
              <a:t>Metodi e fasi di apprendimento</a:t>
            </a:r>
            <a:endParaRPr lang="en-IE" b="1"/>
          </a:p>
          <a:p>
            <a:endParaRPr lang="en-IE"/>
          </a:p>
        </p:txBody>
      </p:sp>
      <p:sp>
        <p:nvSpPr>
          <p:cNvPr id="8" name="Freeform 246">
            <a:extLst>
              <a:ext uri="{FF2B5EF4-FFF2-40B4-BE49-F238E27FC236}">
                <a16:creationId xmlns:a16="http://schemas.microsoft.com/office/drawing/2014/main" id="{E4534E0F-DC58-54D2-5926-98E2DFA1F03C}"/>
              </a:ext>
            </a:extLst>
          </p:cNvPr>
          <p:cNvSpPr>
            <a:spLocks noChangeArrowheads="1"/>
          </p:cNvSpPr>
          <p:nvPr/>
        </p:nvSpPr>
        <p:spPr bwMode="auto">
          <a:xfrm>
            <a:off x="456095" y="2174758"/>
            <a:ext cx="10571572" cy="359388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9" name="Freeform 247">
            <a:extLst>
              <a:ext uri="{FF2B5EF4-FFF2-40B4-BE49-F238E27FC236}">
                <a16:creationId xmlns:a16="http://schemas.microsoft.com/office/drawing/2014/main" id="{19A605C1-A5C6-34EB-A162-5B695B165027}"/>
              </a:ext>
            </a:extLst>
          </p:cNvPr>
          <p:cNvSpPr>
            <a:spLocks noChangeArrowheads="1"/>
          </p:cNvSpPr>
          <p:nvPr/>
        </p:nvSpPr>
        <p:spPr bwMode="auto">
          <a:xfrm>
            <a:off x="464036" y="1160258"/>
            <a:ext cx="10571572"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C3E10AB-AAFA-0849-6890-B685CBDC11F7}"/>
              </a:ext>
            </a:extLst>
          </p:cNvPr>
          <p:cNvSpPr txBox="1"/>
          <p:nvPr/>
        </p:nvSpPr>
        <p:spPr>
          <a:xfrm>
            <a:off x="1302774" y="1376910"/>
            <a:ext cx="8946186" cy="461665"/>
          </a:xfrm>
          <a:prstGeom prst="rect">
            <a:avLst/>
          </a:prstGeom>
          <a:noFill/>
        </p:spPr>
        <p:txBody>
          <a:bodyPr wrap="square" rtlCol="0">
            <a:spAutoFit/>
          </a:bodyPr>
          <a:lstStyle/>
          <a:p>
            <a:pPr algn="ctr"/>
            <a:r>
              <a:rPr lang="en-US" sz="2400" b="1" kern="0">
                <a:solidFill>
                  <a:schemeClr val="bg1"/>
                </a:solidFill>
                <a:cs typeface="Times New Roman" panose="02020603050405020304" pitchFamily="18" charset="0"/>
              </a:rPr>
              <a:t>CAMPAGNE DI SENSIBILIZZAZIONE</a:t>
            </a:r>
            <a:endParaRPr lang="fi-FI" sz="2400" b="1" kern="0">
              <a:solidFill>
                <a:schemeClr val="bg1"/>
              </a:solidFill>
              <a:cs typeface="Times New Roman" panose="02020603050405020304" pitchFamily="18" charset="0"/>
            </a:endParaRPr>
          </a:p>
        </p:txBody>
      </p:sp>
      <p:sp>
        <p:nvSpPr>
          <p:cNvPr id="22" name="Rectángulo 603">
            <a:extLst>
              <a:ext uri="{FF2B5EF4-FFF2-40B4-BE49-F238E27FC236}">
                <a16:creationId xmlns:a16="http://schemas.microsoft.com/office/drawing/2014/main" id="{7BEA63C8-196B-1593-452A-F02B3F9DE6AC}"/>
              </a:ext>
            </a:extLst>
          </p:cNvPr>
          <p:cNvSpPr/>
          <p:nvPr/>
        </p:nvSpPr>
        <p:spPr>
          <a:xfrm>
            <a:off x="468650" y="2197006"/>
            <a:ext cx="10571089" cy="3970318"/>
          </a:xfrm>
          <a:prstGeom prst="rect">
            <a:avLst/>
          </a:prstGeom>
          <a:solidFill>
            <a:srgbClr val="09465E"/>
          </a:solidFill>
        </p:spPr>
        <p:txBody>
          <a:bodyPr wrap="square" lIns="91440" tIns="45720" rIns="91440" bIns="45720" anchor="t">
            <a:spAutoFit/>
          </a:bodyPr>
          <a:lstStyle/>
          <a:p>
            <a:endParaRPr lang="en-US" sz="2100" b="1" kern="100" dirty="0">
              <a:solidFill>
                <a:schemeClr val="bg1"/>
              </a:solidFill>
              <a:ea typeface="Aptos" panose="020B0004020202020204" pitchFamily="34" charset="0"/>
              <a:cs typeface="Times New Roman"/>
            </a:endParaRPr>
          </a:p>
          <a:p>
            <a:pPr marL="0" indent="0">
              <a:lnSpc>
                <a:spcPct val="100000"/>
              </a:lnSpc>
            </a:pPr>
            <a:r>
              <a:rPr lang="en-US" sz="2100" b="1" kern="100" dirty="0">
                <a:solidFill>
                  <a:schemeClr val="bg1"/>
                </a:solidFill>
                <a:effectLst/>
                <a:ea typeface="Aptos" panose="020B0004020202020204" pitchFamily="34" charset="0"/>
                <a:cs typeface="Times New Roman"/>
              </a:rPr>
              <a:t>Campagne di </a:t>
            </a:r>
            <a:r>
              <a:rPr lang="en-US" sz="2100" b="1" kern="100" dirty="0" err="1">
                <a:solidFill>
                  <a:schemeClr val="bg1"/>
                </a:solidFill>
                <a:effectLst/>
                <a:ea typeface="Aptos" panose="020B0004020202020204" pitchFamily="34" charset="0"/>
                <a:cs typeface="Times New Roman"/>
              </a:rPr>
              <a:t>sensibilizzazione</a:t>
            </a:r>
            <a:r>
              <a:rPr lang="en-US" sz="2100" b="1" kern="100" dirty="0">
                <a:solidFill>
                  <a:schemeClr val="bg1"/>
                </a:solidFill>
                <a:effectLst/>
                <a:ea typeface="Aptos" panose="020B0004020202020204" pitchFamily="34" charset="0"/>
                <a:cs typeface="Times New Roman"/>
              </a:rPr>
              <a:t> </a:t>
            </a:r>
            <a:r>
              <a:rPr lang="en-US" sz="2100" kern="100" dirty="0">
                <a:solidFill>
                  <a:schemeClr val="bg1"/>
                </a:solidFill>
                <a:effectLst/>
                <a:ea typeface="Aptos" panose="020B0004020202020204" pitchFamily="34" charset="0"/>
                <a:cs typeface="Times New Roman"/>
              </a:rPr>
              <a:t>per </a:t>
            </a:r>
            <a:r>
              <a:rPr lang="en-US" sz="2100" kern="100" dirty="0" err="1">
                <a:solidFill>
                  <a:schemeClr val="bg1"/>
                </a:solidFill>
                <a:effectLst/>
                <a:ea typeface="Aptos" panose="020B0004020202020204" pitchFamily="34" charset="0"/>
                <a:cs typeface="Times New Roman"/>
              </a:rPr>
              <a:t>informare</a:t>
            </a:r>
            <a:r>
              <a:rPr lang="en-US" sz="2100" kern="100" dirty="0">
                <a:solidFill>
                  <a:schemeClr val="bg1"/>
                </a:solidFill>
                <a:effectLst/>
                <a:ea typeface="Aptos" panose="020B0004020202020204" pitchFamily="34" charset="0"/>
                <a:cs typeface="Times New Roman"/>
              </a:rPr>
              <a:t> il </a:t>
            </a:r>
            <a:r>
              <a:rPr lang="en-US" sz="2100" kern="100" dirty="0" err="1">
                <a:solidFill>
                  <a:schemeClr val="bg1"/>
                </a:solidFill>
                <a:effectLst/>
                <a:ea typeface="Aptos" panose="020B0004020202020204" pitchFamily="34" charset="0"/>
                <a:cs typeface="Times New Roman"/>
              </a:rPr>
              <a:t>pubblico</a:t>
            </a:r>
            <a:r>
              <a:rPr lang="en-US" sz="2100" kern="100" dirty="0">
                <a:solidFill>
                  <a:schemeClr val="bg1"/>
                </a:solidFill>
                <a:effectLst/>
                <a:ea typeface="Aptos" panose="020B0004020202020204" pitchFamily="34" charset="0"/>
                <a:cs typeface="Times New Roman"/>
              </a:rPr>
              <a:t> in generale </a:t>
            </a:r>
            <a:r>
              <a:rPr lang="en-US" sz="2100" kern="100" dirty="0" err="1">
                <a:solidFill>
                  <a:schemeClr val="bg1"/>
                </a:solidFill>
                <a:effectLst/>
                <a:ea typeface="Aptos" panose="020B0004020202020204" pitchFamily="34" charset="0"/>
                <a:cs typeface="Times New Roman"/>
              </a:rPr>
              <a:t>attraverso</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campagne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mediatiche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che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spiegano</a:t>
            </a:r>
            <a:r>
              <a:rPr lang="en-US" sz="2100" kern="100" dirty="0">
                <a:solidFill>
                  <a:schemeClr val="bg1"/>
                </a:solidFill>
                <a:effectLst/>
                <a:ea typeface="Aptos" panose="020B0004020202020204" pitchFamily="34" charset="0"/>
                <a:cs typeface="Times New Roman"/>
              </a:rPr>
              <a:t> le </a:t>
            </a:r>
            <a:r>
              <a:rPr lang="en-US" sz="2100" kern="100" dirty="0" err="1">
                <a:solidFill>
                  <a:schemeClr val="bg1"/>
                </a:solidFill>
                <a:effectLst/>
                <a:ea typeface="Aptos" panose="020B0004020202020204" pitchFamily="34" charset="0"/>
                <a:cs typeface="Times New Roman"/>
              </a:rPr>
              <a:t>conseguenze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ambientali</a:t>
            </a:r>
            <a:r>
              <a:rPr lang="en-US" sz="2100" kern="100" dirty="0">
                <a:solidFill>
                  <a:schemeClr val="bg1"/>
                </a:solidFill>
                <a:effectLst/>
                <a:ea typeface="Aptos" panose="020B0004020202020204" pitchFamily="34" charset="0"/>
                <a:cs typeface="Times New Roman"/>
              </a:rPr>
              <a:t> di </a:t>
            </a:r>
            <a:r>
              <a:rPr lang="en-US" sz="2100" kern="100" dirty="0" err="1">
                <a:solidFill>
                  <a:schemeClr val="bg1"/>
                </a:solidFill>
                <a:effectLst/>
                <a:ea typeface="Aptos" panose="020B0004020202020204" pitchFamily="34" charset="0"/>
                <a:cs typeface="Times New Roman"/>
              </a:rPr>
              <a:t>una</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cattiva</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gestione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dei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rifiuti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l'organizzazione</a:t>
            </a:r>
            <a:r>
              <a:rPr lang="en-US" sz="2100" kern="100" dirty="0">
                <a:solidFill>
                  <a:schemeClr val="bg1"/>
                </a:solidFill>
                <a:effectLst/>
                <a:ea typeface="Aptos" panose="020B0004020202020204" pitchFamily="34" charset="0"/>
                <a:cs typeface="Times New Roman"/>
              </a:rPr>
              <a:t> di </a:t>
            </a:r>
            <a:r>
              <a:rPr lang="en-US" sz="2100" kern="100" dirty="0" err="1">
                <a:solidFill>
                  <a:schemeClr val="bg1"/>
                </a:solidFill>
                <a:effectLst/>
                <a:ea typeface="Aptos" panose="020B0004020202020204" pitchFamily="34" charset="0"/>
                <a:cs typeface="Times New Roman"/>
              </a:rPr>
              <a:t>eventi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comunitari</a:t>
            </a:r>
            <a:r>
              <a:rPr lang="en-US" sz="2100" kern="100" dirty="0">
                <a:solidFill>
                  <a:schemeClr val="bg1"/>
                </a:solidFill>
                <a:effectLst/>
                <a:ea typeface="Aptos" panose="020B0004020202020204" pitchFamily="34" charset="0"/>
                <a:cs typeface="Times New Roman"/>
              </a:rPr>
              <a:t> come </a:t>
            </a:r>
            <a:r>
              <a:rPr lang="en-US" sz="2100" kern="100" dirty="0" err="1">
                <a:solidFill>
                  <a:schemeClr val="bg1"/>
                </a:solidFill>
                <a:effectLst/>
                <a:ea typeface="Aptos" panose="020B0004020202020204" pitchFamily="34" charset="0"/>
                <a:cs typeface="Times New Roman"/>
              </a:rPr>
              <a:t>giornate</a:t>
            </a:r>
            <a:r>
              <a:rPr lang="en-US" sz="2100" kern="100" dirty="0">
                <a:solidFill>
                  <a:schemeClr val="bg1"/>
                </a:solidFill>
                <a:effectLst/>
                <a:ea typeface="Aptos" panose="020B0004020202020204" pitchFamily="34" charset="0"/>
                <a:cs typeface="Times New Roman"/>
              </a:rPr>
              <a:t> di </a:t>
            </a:r>
            <a:r>
              <a:rPr lang="en-US" sz="2100" kern="100" dirty="0" err="1">
                <a:solidFill>
                  <a:schemeClr val="bg1"/>
                </a:solidFill>
                <a:effectLst/>
                <a:ea typeface="Aptos" panose="020B0004020202020204" pitchFamily="34" charset="0"/>
                <a:cs typeface="Times New Roman"/>
              </a:rPr>
              <a:t>pulizia</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laboratori</a:t>
            </a:r>
            <a:r>
              <a:rPr lang="en-US" sz="2100" kern="100" dirty="0">
                <a:solidFill>
                  <a:schemeClr val="bg1"/>
                </a:solidFill>
                <a:effectLst/>
                <a:ea typeface="Aptos" panose="020B0004020202020204" pitchFamily="34" charset="0"/>
                <a:cs typeface="Times New Roman"/>
              </a:rPr>
              <a:t> di </a:t>
            </a:r>
            <a:r>
              <a:rPr lang="en-US" sz="2100" kern="100" dirty="0" err="1">
                <a:solidFill>
                  <a:schemeClr val="bg1"/>
                </a:solidFill>
                <a:effectLst/>
                <a:ea typeface="Aptos" panose="020B0004020202020204" pitchFamily="34" charset="0"/>
                <a:cs typeface="Times New Roman"/>
              </a:rPr>
              <a:t>differenziazione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dei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rifiuti</a:t>
            </a:r>
            <a:r>
              <a:rPr lang="en-US" sz="2100" kern="100" dirty="0">
                <a:solidFill>
                  <a:schemeClr val="bg1"/>
                </a:solidFill>
                <a:effectLst/>
                <a:ea typeface="Aptos" panose="020B0004020202020204" pitchFamily="34" charset="0"/>
                <a:cs typeface="Times New Roman"/>
              </a:rPr>
              <a:t> e stand </a:t>
            </a:r>
            <a:r>
              <a:rPr lang="en-US" sz="2100" kern="100" dirty="0" err="1">
                <a:solidFill>
                  <a:schemeClr val="bg1"/>
                </a:solidFill>
                <a:effectLst/>
                <a:ea typeface="Aptos" panose="020B0004020202020204" pitchFamily="34" charset="0"/>
                <a:cs typeface="Times New Roman"/>
              </a:rPr>
              <a:t>informativi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l'utilizzo</a:t>
            </a:r>
            <a:r>
              <a:rPr lang="en-US" sz="2100" kern="100" dirty="0">
                <a:solidFill>
                  <a:schemeClr val="bg1"/>
                </a:solidFill>
                <a:effectLst/>
                <a:ea typeface="Aptos" panose="020B0004020202020204" pitchFamily="34" charset="0"/>
                <a:cs typeface="Times New Roman"/>
              </a:rPr>
              <a:t> di poster, </a:t>
            </a:r>
            <a:r>
              <a:rPr lang="en-US" sz="2100" kern="100" dirty="0" err="1">
                <a:solidFill>
                  <a:schemeClr val="bg1"/>
                </a:solidFill>
                <a:effectLst/>
                <a:ea typeface="Aptos" panose="020B0004020202020204" pitchFamily="34" charset="0"/>
                <a:cs typeface="Times New Roman"/>
              </a:rPr>
              <a:t>infografiche</a:t>
            </a:r>
            <a:r>
              <a:rPr lang="en-US" sz="2100" kern="100" dirty="0">
                <a:solidFill>
                  <a:schemeClr val="bg1"/>
                </a:solidFill>
                <a:effectLst/>
                <a:ea typeface="Aptos" panose="020B0004020202020204" pitchFamily="34" charset="0"/>
                <a:cs typeface="Times New Roman"/>
              </a:rPr>
              <a:t> e social media per </a:t>
            </a:r>
            <a:r>
              <a:rPr lang="en-US" sz="2100" kern="100" dirty="0" err="1">
                <a:solidFill>
                  <a:schemeClr val="bg1"/>
                </a:solidFill>
                <a:effectLst/>
                <a:ea typeface="Aptos" panose="020B0004020202020204" pitchFamily="34" charset="0"/>
                <a:cs typeface="Times New Roman"/>
              </a:rPr>
              <a:t>diffondere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semplici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consigli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sulla</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gestione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dei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rifiuti</a:t>
            </a:r>
            <a:r>
              <a:rPr lang="en-US" sz="2100" kern="100" dirty="0">
                <a:solidFill>
                  <a:schemeClr val="bg1"/>
                </a:solidFill>
                <a:effectLst/>
                <a:ea typeface="Aptos" panose="020B0004020202020204" pitchFamily="34" charset="0"/>
                <a:cs typeface="Times New Roman"/>
              </a:rPr>
              <a:t>.</a:t>
            </a:r>
            <a:endParaRPr lang="en-US" dirty="0">
              <a:solidFill>
                <a:schemeClr val="bg1"/>
              </a:solidFill>
              <a:ea typeface="Calibri"/>
              <a:cs typeface="Calibri"/>
            </a:endParaRPr>
          </a:p>
          <a:p>
            <a:pPr marL="0" indent="0">
              <a:lnSpc>
                <a:spcPct val="100000"/>
              </a:lnSpc>
            </a:pPr>
            <a:endParaRPr lang="fi-FI" sz="1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100" b="1" kern="100" dirty="0">
                <a:solidFill>
                  <a:schemeClr val="bg1"/>
                </a:solidFill>
                <a:effectLst/>
                <a:ea typeface="Aptos" panose="020B0004020202020204" pitchFamily="34" charset="0"/>
                <a:cs typeface="Times New Roman"/>
              </a:rPr>
              <a:t>Campagne sui social media e </a:t>
            </a:r>
            <a:r>
              <a:rPr lang="en-US" sz="2100" b="1" kern="100" dirty="0" err="1">
                <a:solidFill>
                  <a:schemeClr val="bg1"/>
                </a:solidFill>
                <a:effectLst/>
                <a:ea typeface="Aptos" panose="020B0004020202020204" pitchFamily="34" charset="0"/>
                <a:cs typeface="Times New Roman"/>
              </a:rPr>
              <a:t>digitali</a:t>
            </a:r>
            <a:r>
              <a:rPr lang="en-US" sz="2100" b="1" kern="100" dirty="0">
                <a:solidFill>
                  <a:schemeClr val="bg1"/>
                </a:solidFill>
                <a:effectLst/>
                <a:ea typeface="Aptos" panose="020B0004020202020204" pitchFamily="34" charset="0"/>
                <a:cs typeface="Times New Roman"/>
              </a:rPr>
              <a:t> </a:t>
            </a:r>
            <a:r>
              <a:rPr lang="en-US" sz="2100" kern="100" dirty="0">
                <a:solidFill>
                  <a:schemeClr val="bg1"/>
                </a:solidFill>
                <a:effectLst/>
                <a:ea typeface="Aptos" panose="020B0004020202020204" pitchFamily="34" charset="0"/>
                <a:cs typeface="Times New Roman"/>
              </a:rPr>
              <a:t>per </a:t>
            </a:r>
            <a:r>
              <a:rPr lang="en-US" sz="2100" kern="100" dirty="0" err="1">
                <a:solidFill>
                  <a:schemeClr val="bg1"/>
                </a:solidFill>
                <a:effectLst/>
                <a:ea typeface="Aptos" panose="020B0004020202020204" pitchFamily="34" charset="0"/>
                <a:cs typeface="Times New Roman"/>
              </a:rPr>
              <a:t>raggiungere</a:t>
            </a:r>
            <a:r>
              <a:rPr lang="en-US" sz="2100" kern="100" dirty="0">
                <a:solidFill>
                  <a:schemeClr val="bg1"/>
                </a:solidFill>
                <a:effectLst/>
                <a:ea typeface="Aptos" panose="020B0004020202020204" pitchFamily="34" charset="0"/>
                <a:cs typeface="Times New Roman"/>
              </a:rPr>
              <a:t> un </a:t>
            </a:r>
            <a:r>
              <a:rPr lang="en-US" sz="2100" kern="100" dirty="0" err="1">
                <a:solidFill>
                  <a:schemeClr val="bg1"/>
                </a:solidFill>
                <a:effectLst/>
                <a:ea typeface="Aptos" panose="020B0004020202020204" pitchFamily="34" charset="0"/>
                <a:cs typeface="Times New Roman"/>
              </a:rPr>
              <a:t>pubblico</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più</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ampio</a:t>
            </a:r>
            <a:r>
              <a:rPr lang="en-US" sz="2100" kern="100" dirty="0">
                <a:solidFill>
                  <a:schemeClr val="bg1"/>
                </a:solidFill>
                <a:effectLst/>
                <a:ea typeface="Aptos" panose="020B0004020202020204" pitchFamily="34" charset="0"/>
                <a:cs typeface="Times New Roman"/>
              </a:rPr>
              <a:t> e </a:t>
            </a:r>
            <a:r>
              <a:rPr lang="en-US" sz="2100" kern="100" dirty="0" err="1">
                <a:solidFill>
                  <a:schemeClr val="bg1"/>
                </a:solidFill>
                <a:effectLst/>
                <a:ea typeface="Aptos" panose="020B0004020202020204" pitchFamily="34" charset="0"/>
                <a:cs typeface="Times New Roman"/>
              </a:rPr>
              <a:t>coinvolgere</a:t>
            </a:r>
            <a:r>
              <a:rPr lang="en-US" sz="2100" kern="100" dirty="0">
                <a:solidFill>
                  <a:schemeClr val="bg1"/>
                </a:solidFill>
                <a:effectLst/>
                <a:ea typeface="Aptos" panose="020B0004020202020204" pitchFamily="34" charset="0"/>
                <a:cs typeface="Times New Roman"/>
              </a:rPr>
              <a:t> le </a:t>
            </a:r>
            <a:r>
              <a:rPr lang="en-US" sz="2100" kern="100" dirty="0" err="1">
                <a:solidFill>
                  <a:schemeClr val="bg1"/>
                </a:solidFill>
                <a:effectLst/>
                <a:ea typeface="Aptos" panose="020B0004020202020204" pitchFamily="34" charset="0"/>
                <a:cs typeface="Times New Roman"/>
              </a:rPr>
              <a:t>persone</a:t>
            </a:r>
            <a:r>
              <a:rPr lang="en-US" sz="2100" kern="100" dirty="0">
                <a:solidFill>
                  <a:schemeClr val="bg1"/>
                </a:solidFill>
                <a:effectLst/>
                <a:ea typeface="Aptos" panose="020B0004020202020204" pitchFamily="34" charset="0"/>
                <a:cs typeface="Times New Roman"/>
              </a:rPr>
              <a:t> online </a:t>
            </a:r>
            <a:r>
              <a:rPr lang="en-US" sz="2100" kern="100" dirty="0" err="1">
                <a:solidFill>
                  <a:schemeClr val="bg1"/>
                </a:solidFill>
                <a:effectLst/>
                <a:ea typeface="Aptos" panose="020B0004020202020204" pitchFamily="34" charset="0"/>
                <a:cs typeface="Times New Roman"/>
              </a:rPr>
              <a:t>condividendo</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consigli</a:t>
            </a:r>
            <a:r>
              <a:rPr lang="en-US" sz="2100" kern="100" dirty="0">
                <a:solidFill>
                  <a:schemeClr val="bg1"/>
                </a:solidFill>
                <a:effectLst/>
                <a:ea typeface="Aptos" panose="020B0004020202020204" pitchFamily="34" charset="0"/>
                <a:cs typeface="Times New Roman"/>
              </a:rPr>
              <a:t>, tutorial e </a:t>
            </a:r>
            <a:r>
              <a:rPr lang="en-US" sz="2100" kern="100" dirty="0" err="1">
                <a:solidFill>
                  <a:schemeClr val="bg1"/>
                </a:solidFill>
                <a:effectLst/>
                <a:ea typeface="Aptos" panose="020B0004020202020204" pitchFamily="34" charset="0"/>
                <a:cs typeface="Times New Roman"/>
              </a:rPr>
              <a:t>storie</a:t>
            </a:r>
            <a:r>
              <a:rPr lang="en-US" sz="2100" kern="100" dirty="0">
                <a:solidFill>
                  <a:schemeClr val="bg1"/>
                </a:solidFill>
                <a:effectLst/>
                <a:ea typeface="Aptos" panose="020B0004020202020204" pitchFamily="34" charset="0"/>
                <a:cs typeface="Times New Roman"/>
              </a:rPr>
              <a:t> di </a:t>
            </a:r>
            <a:r>
              <a:rPr lang="en-US" sz="2100" kern="100" dirty="0" err="1">
                <a:solidFill>
                  <a:schemeClr val="bg1"/>
                </a:solidFill>
                <a:effectLst/>
                <a:ea typeface="Aptos" panose="020B0004020202020204" pitchFamily="34" charset="0"/>
                <a:cs typeface="Times New Roman"/>
              </a:rPr>
              <a:t>successo</a:t>
            </a:r>
            <a:r>
              <a:rPr lang="en-US" sz="2100" kern="100" dirty="0">
                <a:solidFill>
                  <a:schemeClr val="bg1"/>
                </a:solidFill>
                <a:effectLst/>
                <a:ea typeface="Aptos" panose="020B0004020202020204" pitchFamily="34" charset="0"/>
                <a:cs typeface="Times New Roman"/>
              </a:rPr>
              <a:t> relative </a:t>
            </a:r>
            <a:r>
              <a:rPr lang="en-US" sz="2100" kern="100" dirty="0" err="1">
                <a:solidFill>
                  <a:schemeClr val="bg1"/>
                </a:solidFill>
                <a:effectLst/>
                <a:ea typeface="Aptos" panose="020B0004020202020204" pitchFamily="34" charset="0"/>
                <a:cs typeface="Times New Roman"/>
              </a:rPr>
              <a:t>alla</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riduzione</a:t>
            </a:r>
            <a:r>
              <a:rPr lang="en-US" sz="2100" kern="100" dirty="0">
                <a:solidFill>
                  <a:schemeClr val="bg1"/>
                </a:solidFill>
                <a:effectLst/>
                <a:ea typeface="Aptos" panose="020B0004020202020204" pitchFamily="34" charset="0"/>
                <a:cs typeface="Times New Roman"/>
              </a:rPr>
              <a:t> e al </a:t>
            </a:r>
            <a:r>
              <a:rPr lang="en-US" sz="2100" kern="100" dirty="0" err="1">
                <a:solidFill>
                  <a:schemeClr val="bg1"/>
                </a:solidFill>
                <a:effectLst/>
                <a:ea typeface="Aptos" panose="020B0004020202020204" pitchFamily="34" charset="0"/>
                <a:cs typeface="Times New Roman"/>
              </a:rPr>
              <a:t>riciclo</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dei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rifiuti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creando</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sfide</a:t>
            </a:r>
            <a:r>
              <a:rPr lang="en-US" sz="2100" kern="100" dirty="0">
                <a:solidFill>
                  <a:schemeClr val="bg1"/>
                </a:solidFill>
                <a:effectLst/>
                <a:ea typeface="Aptos" panose="020B0004020202020204" pitchFamily="34" charset="0"/>
                <a:cs typeface="Times New Roman"/>
              </a:rPr>
              <a:t> o </a:t>
            </a:r>
            <a:r>
              <a:rPr lang="en-US" sz="2100" kern="100" dirty="0" err="1">
                <a:solidFill>
                  <a:schemeClr val="bg1"/>
                </a:solidFill>
                <a:effectLst/>
                <a:ea typeface="Aptos" panose="020B0004020202020204" pitchFamily="34" charset="0"/>
                <a:cs typeface="Times New Roman"/>
              </a:rPr>
              <a:t>campagne</a:t>
            </a:r>
            <a:r>
              <a:rPr lang="en-US" sz="2100" kern="100" dirty="0">
                <a:solidFill>
                  <a:schemeClr val="bg1"/>
                </a:solidFill>
                <a:effectLst/>
                <a:ea typeface="Aptos" panose="020B0004020202020204" pitchFamily="34" charset="0"/>
                <a:cs typeface="Times New Roman"/>
              </a:rPr>
              <a:t>, ad </a:t>
            </a:r>
            <a:r>
              <a:rPr lang="en-US" sz="2100" kern="100" dirty="0" err="1">
                <a:solidFill>
                  <a:schemeClr val="bg1"/>
                </a:solidFill>
                <a:effectLst/>
                <a:ea typeface="Aptos" panose="020B0004020202020204" pitchFamily="34" charset="0"/>
                <a:cs typeface="Times New Roman"/>
              </a:rPr>
              <a:t>esempio</a:t>
            </a:r>
            <a:r>
              <a:rPr lang="en-US" sz="2100" kern="100" dirty="0">
                <a:solidFill>
                  <a:schemeClr val="bg1"/>
                </a:solidFill>
                <a:effectLst/>
                <a:ea typeface="Aptos" panose="020B0004020202020204" pitchFamily="34" charset="0"/>
                <a:cs typeface="Times New Roman"/>
              </a:rPr>
              <a:t> "</a:t>
            </a:r>
            <a:r>
              <a:rPr lang="en-US" sz="2100" i="1" kern="100" dirty="0">
                <a:solidFill>
                  <a:schemeClr val="bg1"/>
                </a:solidFill>
                <a:effectLst/>
                <a:ea typeface="Aptos" panose="020B0004020202020204" pitchFamily="34" charset="0"/>
                <a:cs typeface="Times New Roman"/>
              </a:rPr>
              <a:t>Settimana </a:t>
            </a:r>
            <a:r>
              <a:rPr lang="en-US" sz="2100" i="1" kern="100" dirty="0" err="1">
                <a:solidFill>
                  <a:schemeClr val="bg1"/>
                </a:solidFill>
                <a:effectLst/>
                <a:ea typeface="Aptos" panose="020B0004020202020204" pitchFamily="34" charset="0"/>
                <a:cs typeface="Times New Roman"/>
              </a:rPr>
              <a:t>rifiuti</a:t>
            </a:r>
            <a:r>
              <a:rPr lang="en-US" sz="2100" i="1" kern="100" dirty="0">
                <a:solidFill>
                  <a:schemeClr val="bg1"/>
                </a:solidFill>
                <a:effectLst/>
                <a:ea typeface="Aptos" panose="020B0004020202020204" pitchFamily="34" charset="0"/>
                <a:cs typeface="Times New Roman"/>
              </a:rPr>
              <a:t> zero</a:t>
            </a:r>
            <a:r>
              <a:rPr lang="en-US" sz="2100" kern="100" dirty="0">
                <a:solidFill>
                  <a:schemeClr val="bg1"/>
                </a:solidFill>
                <a:effectLst/>
                <a:ea typeface="Aptos" panose="020B0004020202020204" pitchFamily="34" charset="0"/>
                <a:cs typeface="Times New Roman"/>
              </a:rPr>
              <a:t>", "</a:t>
            </a:r>
            <a:r>
              <a:rPr lang="en-US" sz="2100" i="1" kern="100" dirty="0" err="1">
                <a:solidFill>
                  <a:schemeClr val="bg1"/>
                </a:solidFill>
                <a:effectLst/>
                <a:ea typeface="Aptos" panose="020B0004020202020204" pitchFamily="34" charset="0"/>
                <a:cs typeface="Times New Roman"/>
              </a:rPr>
              <a:t>Luglio</a:t>
            </a:r>
            <a:r>
              <a:rPr lang="en-US" sz="2100" i="1" kern="100" dirty="0">
                <a:solidFill>
                  <a:schemeClr val="bg1"/>
                </a:solidFill>
                <a:effectLst/>
                <a:ea typeface="Aptos" panose="020B0004020202020204" pitchFamily="34" charset="0"/>
                <a:cs typeface="Times New Roman"/>
              </a:rPr>
              <a:t> senza </a:t>
            </a:r>
            <a:r>
              <a:rPr lang="en-US" sz="2100" i="1" kern="100" dirty="0" err="1">
                <a:solidFill>
                  <a:schemeClr val="bg1"/>
                </a:solidFill>
                <a:effectLst/>
                <a:ea typeface="Aptos" panose="020B0004020202020204" pitchFamily="34" charset="0"/>
                <a:cs typeface="Times New Roman"/>
              </a:rPr>
              <a:t>plastica</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utilizzando</a:t>
            </a:r>
            <a:r>
              <a:rPr lang="en-US" sz="2100" kern="100" dirty="0">
                <a:solidFill>
                  <a:schemeClr val="bg1"/>
                </a:solidFill>
                <a:effectLst/>
                <a:ea typeface="Aptos" panose="020B0004020202020204" pitchFamily="34" charset="0"/>
                <a:cs typeface="Times New Roman"/>
              </a:rPr>
              <a:t> influencer o </a:t>
            </a:r>
            <a:r>
              <a:rPr lang="en-US" sz="2100" kern="100" dirty="0" err="1">
                <a:solidFill>
                  <a:schemeClr val="bg1"/>
                </a:solidFill>
                <a:effectLst/>
                <a:ea typeface="Aptos" panose="020B0004020202020204" pitchFamily="34" charset="0"/>
                <a:cs typeface="Times New Roman"/>
              </a:rPr>
              <a:t>personaggi</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locali</a:t>
            </a:r>
            <a:r>
              <a:rPr lang="en-US" sz="2100" kern="100" dirty="0">
                <a:solidFill>
                  <a:schemeClr val="bg1"/>
                </a:solidFill>
                <a:effectLst/>
                <a:ea typeface="Aptos" panose="020B0004020202020204" pitchFamily="34" charset="0"/>
                <a:cs typeface="Times New Roman"/>
              </a:rPr>
              <a:t> per </a:t>
            </a:r>
            <a:r>
              <a:rPr lang="en-US" sz="2100" kern="100" dirty="0" err="1">
                <a:solidFill>
                  <a:schemeClr val="bg1"/>
                </a:solidFill>
                <a:effectLst/>
                <a:ea typeface="Aptos" panose="020B0004020202020204" pitchFamily="34" charset="0"/>
                <a:cs typeface="Times New Roman"/>
              </a:rPr>
              <a:t>promuovere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pratiche</a:t>
            </a:r>
            <a:r>
              <a:rPr lang="en-US" sz="2100" kern="100" dirty="0">
                <a:solidFill>
                  <a:schemeClr val="bg1"/>
                </a:solidFill>
                <a:effectLst/>
                <a:ea typeface="Aptos" panose="020B0004020202020204" pitchFamily="34" charset="0"/>
                <a:cs typeface="Times New Roman"/>
              </a:rPr>
              <a:t> </a:t>
            </a:r>
            <a:r>
              <a:rPr lang="en-US" sz="2100" kern="100" dirty="0" err="1">
                <a:solidFill>
                  <a:schemeClr val="bg1"/>
                </a:solidFill>
                <a:effectLst/>
                <a:ea typeface="Aptos" panose="020B0004020202020204" pitchFamily="34" charset="0"/>
                <a:cs typeface="Times New Roman"/>
              </a:rPr>
              <a:t>sostenibili</a:t>
            </a:r>
            <a:r>
              <a:rPr lang="en-US" sz="2100" kern="100" dirty="0">
                <a:solidFill>
                  <a:schemeClr val="bg1"/>
                </a:solidFill>
                <a:effectLst/>
                <a:ea typeface="Aptos" panose="020B0004020202020204" pitchFamily="34" charset="0"/>
                <a:cs typeface="Times New Roman"/>
              </a:rPr>
              <a:t> in </a:t>
            </a:r>
            <a:r>
              <a:rPr lang="en-US" sz="2100" kern="100" dirty="0" err="1">
                <a:solidFill>
                  <a:schemeClr val="bg1"/>
                </a:solidFill>
                <a:effectLst/>
                <a:ea typeface="Aptos" panose="020B0004020202020204" pitchFamily="34" charset="0"/>
                <a:cs typeface="Times New Roman"/>
              </a:rPr>
              <a:t>materia</a:t>
            </a:r>
            <a:r>
              <a:rPr lang="en-US" sz="2100" kern="100" dirty="0">
                <a:solidFill>
                  <a:schemeClr val="bg1"/>
                </a:solidFill>
                <a:effectLst/>
                <a:ea typeface="Aptos" panose="020B0004020202020204" pitchFamily="34" charset="0"/>
                <a:cs typeface="Times New Roman"/>
              </a:rPr>
              <a:t> di </a:t>
            </a:r>
            <a:r>
              <a:rPr lang="en-US" sz="2100" kern="100" dirty="0" err="1">
                <a:solidFill>
                  <a:schemeClr val="bg1"/>
                </a:solidFill>
                <a:effectLst/>
                <a:ea typeface="Aptos" panose="020B0004020202020204" pitchFamily="34" charset="0"/>
                <a:cs typeface="Times New Roman"/>
              </a:rPr>
              <a:t>rifiuti</a:t>
            </a:r>
            <a:r>
              <a:rPr lang="en-US" sz="2100" kern="100" dirty="0">
                <a:solidFill>
                  <a:schemeClr val="bg1"/>
                </a:solidFill>
                <a:ea typeface="Aptos" panose="020B0004020202020204" pitchFamily="34" charset="0"/>
                <a:cs typeface="Times New Roman"/>
              </a:rPr>
              <a:t>.</a:t>
            </a:r>
            <a:endParaRPr lang="fi-FI" sz="2100" kern="100" dirty="0">
              <a:solidFill>
                <a:schemeClr val="bg1"/>
              </a:solidFill>
              <a:effectLst/>
              <a:ea typeface="Aptos" panose="020B0004020202020204" pitchFamily="34" charset="0"/>
              <a:cs typeface="Times New Roman"/>
            </a:endParaRPr>
          </a:p>
        </p:txBody>
      </p:sp>
      <p:grpSp>
        <p:nvGrpSpPr>
          <p:cNvPr id="3" name="Group 46">
            <a:extLst>
              <a:ext uri="{FF2B5EF4-FFF2-40B4-BE49-F238E27FC236}">
                <a16:creationId xmlns:a16="http://schemas.microsoft.com/office/drawing/2014/main" id="{9CC538F7-7CC0-56F7-EB8D-278437D21E7D}"/>
              </a:ext>
            </a:extLst>
          </p:cNvPr>
          <p:cNvGrpSpPr/>
          <p:nvPr/>
        </p:nvGrpSpPr>
        <p:grpSpPr>
          <a:xfrm>
            <a:off x="5574239" y="628573"/>
            <a:ext cx="524185" cy="426911"/>
            <a:chOff x="3258209" y="1217582"/>
            <a:chExt cx="4712093" cy="4711281"/>
          </a:xfrm>
          <a:solidFill>
            <a:srgbClr val="086575"/>
          </a:solidFill>
        </p:grpSpPr>
        <p:sp>
          <p:nvSpPr>
            <p:cNvPr id="4" name="Freeform 31">
              <a:extLst>
                <a:ext uri="{FF2B5EF4-FFF2-40B4-BE49-F238E27FC236}">
                  <a16:creationId xmlns:a16="http://schemas.microsoft.com/office/drawing/2014/main" id="{2BE2E7F2-6293-75D7-2A3E-FA7722488FC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4" name="Freeform 32">
              <a:extLst>
                <a:ext uri="{FF2B5EF4-FFF2-40B4-BE49-F238E27FC236}">
                  <a16:creationId xmlns:a16="http://schemas.microsoft.com/office/drawing/2014/main" id="{C4602DAD-E3EF-6945-E551-BB57099A63B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75" name="Group 49">
              <a:extLst>
                <a:ext uri="{FF2B5EF4-FFF2-40B4-BE49-F238E27FC236}">
                  <a16:creationId xmlns:a16="http://schemas.microsoft.com/office/drawing/2014/main" id="{5BFE8481-7AFF-F8D2-B43C-366418A748E1}"/>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9E4CF3D0-6E6F-7B05-D92F-5C7028080A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77" name="Freeform 18">
                <a:extLst>
                  <a:ext uri="{FF2B5EF4-FFF2-40B4-BE49-F238E27FC236}">
                    <a16:creationId xmlns:a16="http://schemas.microsoft.com/office/drawing/2014/main" id="{1BE74682-2530-9FD2-A783-1C1BF6CC9DB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78" name="Freeform 19">
                <a:extLst>
                  <a:ext uri="{FF2B5EF4-FFF2-40B4-BE49-F238E27FC236}">
                    <a16:creationId xmlns:a16="http://schemas.microsoft.com/office/drawing/2014/main" id="{FB7CD057-94A8-1FCC-7DCA-1A6233B2C26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79" name="Freeform 20">
                <a:extLst>
                  <a:ext uri="{FF2B5EF4-FFF2-40B4-BE49-F238E27FC236}">
                    <a16:creationId xmlns:a16="http://schemas.microsoft.com/office/drawing/2014/main" id="{4E7E815B-54E5-4373-8F1D-ED553A46B30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0" name="Freeform 21">
                <a:extLst>
                  <a:ext uri="{FF2B5EF4-FFF2-40B4-BE49-F238E27FC236}">
                    <a16:creationId xmlns:a16="http://schemas.microsoft.com/office/drawing/2014/main" id="{670442B1-0BDE-8C86-5AEC-3817B6EA6F4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1" name="Freeform 22">
                <a:extLst>
                  <a:ext uri="{FF2B5EF4-FFF2-40B4-BE49-F238E27FC236}">
                    <a16:creationId xmlns:a16="http://schemas.microsoft.com/office/drawing/2014/main" id="{AE7722B8-2A03-2246-881B-90DC2CA461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2" name="Freeform 23">
                <a:extLst>
                  <a:ext uri="{FF2B5EF4-FFF2-40B4-BE49-F238E27FC236}">
                    <a16:creationId xmlns:a16="http://schemas.microsoft.com/office/drawing/2014/main" id="{472A79DD-7D70-D419-061C-B0F5D356234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3" name="Freeform 24">
                <a:extLst>
                  <a:ext uri="{FF2B5EF4-FFF2-40B4-BE49-F238E27FC236}">
                    <a16:creationId xmlns:a16="http://schemas.microsoft.com/office/drawing/2014/main" id="{1485945E-7098-4DF8-B58B-C211C0D6498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4" name="Freeform 25">
                <a:extLst>
                  <a:ext uri="{FF2B5EF4-FFF2-40B4-BE49-F238E27FC236}">
                    <a16:creationId xmlns:a16="http://schemas.microsoft.com/office/drawing/2014/main" id="{CFF0E1E6-B181-92C5-36C6-C2885D574FDA}"/>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5" name="Freeform 26">
                <a:extLst>
                  <a:ext uri="{FF2B5EF4-FFF2-40B4-BE49-F238E27FC236}">
                    <a16:creationId xmlns:a16="http://schemas.microsoft.com/office/drawing/2014/main" id="{44F6556D-FD35-188C-6426-F5CCFA37D8B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86" name="Freeform 27">
                <a:extLst>
                  <a:ext uri="{FF2B5EF4-FFF2-40B4-BE49-F238E27FC236}">
                    <a16:creationId xmlns:a16="http://schemas.microsoft.com/office/drawing/2014/main" id="{C8212A9F-8577-74EE-D90C-2360B3551FF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87" name="Freeform 28">
                <a:extLst>
                  <a:ext uri="{FF2B5EF4-FFF2-40B4-BE49-F238E27FC236}">
                    <a16:creationId xmlns:a16="http://schemas.microsoft.com/office/drawing/2014/main" id="{FEB7D2C4-4E60-C5AA-BC9D-3ED2E96AB46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88" name="Freeform 29">
                <a:extLst>
                  <a:ext uri="{FF2B5EF4-FFF2-40B4-BE49-F238E27FC236}">
                    <a16:creationId xmlns:a16="http://schemas.microsoft.com/office/drawing/2014/main" id="{B8AC65DA-990B-1565-A023-62B5DE6E81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89" name="Freeform 30">
                <a:extLst>
                  <a:ext uri="{FF2B5EF4-FFF2-40B4-BE49-F238E27FC236}">
                    <a16:creationId xmlns:a16="http://schemas.microsoft.com/office/drawing/2014/main" id="{130A8DF6-A59B-CC68-D3C4-9126749CE18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1" name="Tekstiruutu 90">
            <a:extLst>
              <a:ext uri="{FF2B5EF4-FFF2-40B4-BE49-F238E27FC236}">
                <a16:creationId xmlns:a16="http://schemas.microsoft.com/office/drawing/2014/main" id="{A86049AC-920F-A59F-C28D-9F114B96B5FC}"/>
              </a:ext>
            </a:extLst>
          </p:cNvPr>
          <p:cNvSpPr txBox="1"/>
          <p:nvPr/>
        </p:nvSpPr>
        <p:spPr>
          <a:xfrm>
            <a:off x="465944" y="6273113"/>
            <a:ext cx="10645876" cy="461665"/>
          </a:xfrm>
          <a:prstGeom prst="rect">
            <a:avLst/>
          </a:prstGeom>
          <a:noFill/>
        </p:spPr>
        <p:txBody>
          <a:bodyPr wrap="square">
            <a:spAutoFit/>
          </a:bodyPr>
          <a:lstStyle/>
          <a:p>
            <a:pPr marL="0" indent="0">
              <a:lnSpc>
                <a:spcPct val="100000"/>
              </a:lnSpc>
            </a:pPr>
            <a:r>
              <a:rPr lang="en-US" sz="2400" b="1" kern="0">
                <a:solidFill>
                  <a:srgbClr val="09465E"/>
                </a:solidFill>
                <a:highlight>
                  <a:srgbClr val="F1983D"/>
                </a:highlight>
                <a:cs typeface="Times New Roman" panose="02020603050405020304" pitchFamily="18" charset="0"/>
              </a:rPr>
              <a:t>ESERCIZIO: </a:t>
            </a:r>
            <a:r>
              <a:rPr lang="en-US" b="1">
                <a:solidFill>
                  <a:srgbClr val="09465E"/>
                </a:solidFill>
                <a:cs typeface="Calibri"/>
              </a:rPr>
              <a:t>TROVATE ESEMPI DI CAMPAGNE DI SENSIBILIZZAZIONE NELLA VOSTRA REGIONE.</a:t>
            </a:r>
          </a:p>
        </p:txBody>
      </p:sp>
    </p:spTree>
    <p:extLst>
      <p:ext uri="{BB962C8B-B14F-4D97-AF65-F5344CB8AC3E}">
        <p14:creationId xmlns:p14="http://schemas.microsoft.com/office/powerpoint/2010/main" val="2270437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1302-7DE3-3BFB-02EF-091092DA89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5F5B26-82DA-3BEA-CB53-E0D6820D053D}"/>
              </a:ext>
            </a:extLst>
          </p:cNvPr>
          <p:cNvSpPr>
            <a:spLocks noGrp="1"/>
          </p:cNvSpPr>
          <p:nvPr>
            <p:ph type="body" sz="quarter" idx="16"/>
          </p:nvPr>
        </p:nvSpPr>
        <p:spPr>
          <a:xfrm>
            <a:off x="403210" y="-544"/>
            <a:ext cx="7992156" cy="529360"/>
          </a:xfrm>
        </p:spPr>
        <p:txBody>
          <a:bodyPr/>
          <a:lstStyle/>
          <a:p>
            <a:r>
              <a:rPr lang="en-IE">
                <a:cs typeface="Calibri"/>
              </a:rPr>
              <a:t>Metodi e fasi di apprendimento</a:t>
            </a:r>
            <a:endParaRPr lang="en-IE" b="1"/>
          </a:p>
          <a:p>
            <a:endParaRPr lang="en-IE"/>
          </a:p>
        </p:txBody>
      </p:sp>
      <p:sp>
        <p:nvSpPr>
          <p:cNvPr id="11" name="Freeform 324">
            <a:extLst>
              <a:ext uri="{FF2B5EF4-FFF2-40B4-BE49-F238E27FC236}">
                <a16:creationId xmlns:a16="http://schemas.microsoft.com/office/drawing/2014/main" id="{33615B2B-803F-52C8-8230-393039D82CF4}"/>
              </a:ext>
            </a:extLst>
          </p:cNvPr>
          <p:cNvSpPr>
            <a:spLocks noChangeArrowheads="1"/>
          </p:cNvSpPr>
          <p:nvPr/>
        </p:nvSpPr>
        <p:spPr bwMode="auto">
          <a:xfrm>
            <a:off x="515566" y="2414470"/>
            <a:ext cx="10786843" cy="3875797"/>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79C5BF1A-5865-06F7-6F05-E78656C0F881}"/>
              </a:ext>
            </a:extLst>
          </p:cNvPr>
          <p:cNvSpPr>
            <a:spLocks noChangeArrowheads="1"/>
          </p:cNvSpPr>
          <p:nvPr/>
        </p:nvSpPr>
        <p:spPr bwMode="auto">
          <a:xfrm>
            <a:off x="515566" y="1389809"/>
            <a:ext cx="1077185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EBD04693-03CE-0965-FE6C-3B830B259855}"/>
              </a:ext>
            </a:extLst>
          </p:cNvPr>
          <p:cNvSpPr txBox="1"/>
          <p:nvPr/>
        </p:nvSpPr>
        <p:spPr>
          <a:xfrm>
            <a:off x="1828800" y="1731856"/>
            <a:ext cx="8385243" cy="461665"/>
          </a:xfrm>
          <a:prstGeom prst="rect">
            <a:avLst/>
          </a:prstGeom>
          <a:noFill/>
        </p:spPr>
        <p:txBody>
          <a:bodyPr wrap="square" rtlCol="0">
            <a:spAutoFit/>
          </a:bodyPr>
          <a:lstStyle/>
          <a:p>
            <a:pPr marL="0" indent="0" algn="ctr">
              <a:lnSpc>
                <a:spcPct val="100000"/>
              </a:lnSpc>
            </a:pPr>
            <a:r>
              <a:rPr lang="en-US" sz="2400" b="1" kern="0">
                <a:solidFill>
                  <a:schemeClr val="bg1"/>
                </a:solidFill>
                <a:cs typeface="Times New Roman" panose="02020603050405020304" pitchFamily="18" charset="0"/>
              </a:rPr>
              <a:t>ESPERIENZA PRATICA </a:t>
            </a:r>
            <a:r>
              <a:rPr lang="fi-FI" sz="2400" b="1" kern="0">
                <a:solidFill>
                  <a:schemeClr val="bg1"/>
                </a:solidFill>
                <a:cs typeface="Times New Roman" panose="02020603050405020304" pitchFamily="18" charset="0"/>
              </a:rPr>
              <a:t>PER LE AZIENDE</a:t>
            </a:r>
          </a:p>
        </p:txBody>
      </p:sp>
      <p:sp>
        <p:nvSpPr>
          <p:cNvPr id="23" name="Rectángulo 604">
            <a:extLst>
              <a:ext uri="{FF2B5EF4-FFF2-40B4-BE49-F238E27FC236}">
                <a16:creationId xmlns:a16="http://schemas.microsoft.com/office/drawing/2014/main" id="{1A773D77-D04E-5FED-E5CE-E44F177A0431}"/>
              </a:ext>
            </a:extLst>
          </p:cNvPr>
          <p:cNvSpPr/>
          <p:nvPr/>
        </p:nvSpPr>
        <p:spPr>
          <a:xfrm>
            <a:off x="899888" y="2419099"/>
            <a:ext cx="10397829" cy="3600986"/>
          </a:xfrm>
          <a:prstGeom prst="rect">
            <a:avLst/>
          </a:prstGeom>
          <a:solidFill>
            <a:srgbClr val="09465E"/>
          </a:solidFill>
        </p:spPr>
        <p:txBody>
          <a:bodyPr wrap="square">
            <a:spAutoFit/>
          </a:bodyPr>
          <a:lstStyle/>
          <a:p>
            <a:pPr marL="0" indent="0">
              <a:lnSpc>
                <a:spcPct val="100000"/>
              </a:lnSpc>
            </a:pPr>
            <a:r>
              <a:rPr lang="en-US" sz="2400" b="1" kern="100" dirty="0" err="1">
                <a:solidFill>
                  <a:schemeClr val="bg1"/>
                </a:solidFill>
                <a:effectLst/>
                <a:ea typeface="Aptos" panose="020B0004020202020204" pitchFamily="34" charset="0"/>
                <a:cs typeface="Times New Roman" panose="02020603050405020304" pitchFamily="18" charset="0"/>
              </a:rPr>
              <a:t>Progetti</a:t>
            </a:r>
            <a:r>
              <a:rPr lang="en-US" sz="2400" b="1" kern="100" dirty="0">
                <a:solidFill>
                  <a:schemeClr val="bg1"/>
                </a:solidFill>
                <a:effectLst/>
                <a:ea typeface="Aptos" panose="020B0004020202020204" pitchFamily="34" charset="0"/>
                <a:cs typeface="Times New Roman" panose="02020603050405020304" pitchFamily="18" charset="0"/>
              </a:rPr>
              <a:t> </a:t>
            </a:r>
            <a:r>
              <a:rPr lang="en-US" sz="2400" b="1" kern="100" dirty="0" err="1">
                <a:solidFill>
                  <a:schemeClr val="bg1"/>
                </a:solidFill>
                <a:effectLst/>
                <a:ea typeface="Aptos" panose="020B0004020202020204" pitchFamily="34" charset="0"/>
                <a:cs typeface="Times New Roman" panose="02020603050405020304" pitchFamily="18" charset="0"/>
              </a:rPr>
              <a:t>comunitari</a:t>
            </a:r>
            <a:r>
              <a:rPr lang="en-US" sz="2400" b="1" kern="100" dirty="0">
                <a:solidFill>
                  <a:schemeClr val="bg1"/>
                </a:solidFill>
                <a:effectLst/>
                <a:ea typeface="Aptos" panose="020B0004020202020204" pitchFamily="34" charset="0"/>
                <a:cs typeface="Times New Roman" panose="02020603050405020304" pitchFamily="18" charset="0"/>
              </a:rPr>
              <a:t> </a:t>
            </a:r>
            <a:r>
              <a:rPr lang="en-US" sz="2400" kern="100" dirty="0">
                <a:solidFill>
                  <a:schemeClr val="bg1"/>
                </a:solidFill>
                <a:effectLst/>
                <a:ea typeface="Aptos" panose="020B0004020202020204" pitchFamily="34" charset="0"/>
                <a:cs typeface="Times New Roman" panose="02020603050405020304" pitchFamily="18" charset="0"/>
              </a:rPr>
              <a:t>per </a:t>
            </a:r>
            <a:r>
              <a:rPr lang="en-US" sz="2400" kern="100" dirty="0" err="1">
                <a:solidFill>
                  <a:schemeClr val="bg1"/>
                </a:solidFill>
                <a:effectLst/>
                <a:ea typeface="Aptos" panose="020B0004020202020204" pitchFamily="34" charset="0"/>
                <a:cs typeface="Times New Roman" panose="02020603050405020304" pitchFamily="18" charset="0"/>
              </a:rPr>
              <a:t>coinvolgere</a:t>
            </a:r>
            <a:r>
              <a:rPr lang="en-US" sz="2400" kern="100" dirty="0">
                <a:solidFill>
                  <a:schemeClr val="bg1"/>
                </a:solidFill>
                <a:effectLst/>
                <a:ea typeface="Aptos" panose="020B0004020202020204" pitchFamily="34" charset="0"/>
                <a:cs typeface="Times New Roman" panose="02020603050405020304" pitchFamily="18" charset="0"/>
              </a:rPr>
              <a:t> le </a:t>
            </a:r>
            <a:r>
              <a:rPr lang="en-US" sz="2400" kern="100" dirty="0" err="1">
                <a:solidFill>
                  <a:schemeClr val="bg1"/>
                </a:solidFill>
                <a:effectLst/>
                <a:ea typeface="Aptos" panose="020B0004020202020204" pitchFamily="34" charset="0"/>
                <a:cs typeface="Times New Roman" panose="02020603050405020304" pitchFamily="18" charset="0"/>
              </a:rPr>
              <a:t>persone</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nella</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gestione</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attiva</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dei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rifiuti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organizzando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programmi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regolari</a:t>
            </a:r>
            <a:r>
              <a:rPr lang="en-US" sz="2400" kern="100" dirty="0">
                <a:solidFill>
                  <a:schemeClr val="bg1"/>
                </a:solidFill>
                <a:effectLst/>
                <a:ea typeface="Aptos" panose="020B0004020202020204" pitchFamily="34" charset="0"/>
                <a:cs typeface="Times New Roman" panose="02020603050405020304" pitchFamily="18" charset="0"/>
              </a:rPr>
              <a:t> di </a:t>
            </a:r>
            <a:r>
              <a:rPr lang="en-US" sz="2400" kern="100" dirty="0" err="1">
                <a:solidFill>
                  <a:schemeClr val="bg1"/>
                </a:solidFill>
                <a:effectLst/>
                <a:ea typeface="Aptos" panose="020B0004020202020204" pitchFamily="34" charset="0"/>
                <a:cs typeface="Times New Roman" panose="02020603050405020304" pitchFamily="18" charset="0"/>
              </a:rPr>
              <a:t>raccolta</a:t>
            </a:r>
            <a:r>
              <a:rPr lang="en-US" sz="2400" kern="100" dirty="0">
                <a:solidFill>
                  <a:schemeClr val="bg1"/>
                </a:solidFill>
                <a:effectLst/>
                <a:ea typeface="Aptos" panose="020B0004020202020204" pitchFamily="34" charset="0"/>
                <a:cs typeface="Times New Roman" panose="02020603050405020304" pitchFamily="18" charset="0"/>
              </a:rPr>
              <a:t> e </a:t>
            </a:r>
            <a:r>
              <a:rPr lang="en-US" sz="2400" kern="100" dirty="0" err="1">
                <a:solidFill>
                  <a:schemeClr val="bg1"/>
                </a:solidFill>
                <a:effectLst/>
                <a:ea typeface="Aptos" panose="020B0004020202020204" pitchFamily="34" charset="0"/>
                <a:cs typeface="Times New Roman" panose="02020603050405020304" pitchFamily="18" charset="0"/>
              </a:rPr>
              <a:t>riciclaggio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dei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rifiuti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nei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quartieri</a:t>
            </a:r>
            <a:r>
              <a:rPr lang="en-US" sz="2400" kern="100" dirty="0">
                <a:solidFill>
                  <a:schemeClr val="bg1"/>
                </a:solidFill>
                <a:effectLst/>
                <a:ea typeface="Aptos" panose="020B0004020202020204" pitchFamily="34" charset="0"/>
                <a:cs typeface="Times New Roman" panose="02020603050405020304" pitchFamily="18" charset="0"/>
              </a:rPr>
              <a:t> o </a:t>
            </a:r>
            <a:r>
              <a:rPr lang="en-US" sz="2400" kern="100" dirty="0" err="1">
                <a:solidFill>
                  <a:schemeClr val="bg1"/>
                </a:solidFill>
                <a:effectLst/>
                <a:ea typeface="Aptos" panose="020B0004020202020204" pitchFamily="34" charset="0"/>
                <a:cs typeface="Times New Roman" panose="02020603050405020304" pitchFamily="18" charset="0"/>
              </a:rPr>
              <a:t>nei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villaggi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promuovendo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iniziative</a:t>
            </a:r>
            <a:r>
              <a:rPr lang="en-US" sz="2400" kern="100" dirty="0">
                <a:solidFill>
                  <a:schemeClr val="bg1"/>
                </a:solidFill>
                <a:effectLst/>
                <a:ea typeface="Aptos" panose="020B0004020202020204" pitchFamily="34" charset="0"/>
                <a:cs typeface="Times New Roman" panose="02020603050405020304" pitchFamily="18" charset="0"/>
              </a:rPr>
              <a:t> di </a:t>
            </a:r>
            <a:r>
              <a:rPr lang="en-US" sz="2400" kern="100" dirty="0" err="1">
                <a:solidFill>
                  <a:schemeClr val="bg1"/>
                </a:solidFill>
                <a:effectLst/>
                <a:ea typeface="Aptos" panose="020B0004020202020204" pitchFamily="34" charset="0"/>
                <a:cs typeface="Times New Roman" panose="02020603050405020304" pitchFamily="18" charset="0"/>
              </a:rPr>
              <a:t>giardinaggio</a:t>
            </a:r>
            <a:r>
              <a:rPr lang="en-US" sz="2400" kern="100" dirty="0">
                <a:solidFill>
                  <a:schemeClr val="bg1"/>
                </a:solidFill>
                <a:effectLst/>
                <a:ea typeface="Aptos" panose="020B0004020202020204" pitchFamily="34" charset="0"/>
                <a:cs typeface="Times New Roman" panose="02020603050405020304" pitchFamily="18" charset="0"/>
              </a:rPr>
              <a:t> e </a:t>
            </a:r>
            <a:r>
              <a:rPr lang="en-US" sz="2400" kern="100" dirty="0" err="1">
                <a:solidFill>
                  <a:schemeClr val="bg1"/>
                </a:solidFill>
                <a:effectLst/>
                <a:ea typeface="Aptos" panose="020B0004020202020204" pitchFamily="34" charset="0"/>
                <a:cs typeface="Times New Roman" panose="02020603050405020304" pitchFamily="18" charset="0"/>
              </a:rPr>
              <a:t>compostaggio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comunitario</a:t>
            </a:r>
            <a:r>
              <a:rPr lang="en-US" sz="2400" kern="100" dirty="0">
                <a:solidFill>
                  <a:schemeClr val="bg1"/>
                </a:solidFill>
                <a:effectLst/>
                <a:ea typeface="Aptos" panose="020B0004020202020204" pitchFamily="34" charset="0"/>
                <a:cs typeface="Times New Roman" panose="02020603050405020304" pitchFamily="18" charset="0"/>
              </a:rPr>
              <a:t> per </a:t>
            </a:r>
            <a:r>
              <a:rPr lang="en-US" sz="2400" kern="100" dirty="0" err="1">
                <a:solidFill>
                  <a:schemeClr val="bg1"/>
                </a:solidFill>
                <a:effectLst/>
                <a:ea typeface="Aptos" panose="020B0004020202020204" pitchFamily="34" charset="0"/>
                <a:cs typeface="Times New Roman" panose="02020603050405020304" pitchFamily="18" charset="0"/>
              </a:rPr>
              <a:t>gestire</a:t>
            </a:r>
            <a:r>
              <a:rPr lang="en-US" sz="2400" kern="100" dirty="0">
                <a:solidFill>
                  <a:schemeClr val="bg1"/>
                </a:solidFill>
                <a:effectLst/>
                <a:ea typeface="Aptos" panose="020B0004020202020204" pitchFamily="34" charset="0"/>
                <a:cs typeface="Times New Roman" panose="02020603050405020304" pitchFamily="18" charset="0"/>
              </a:rPr>
              <a:t> i </a:t>
            </a:r>
            <a:r>
              <a:rPr lang="en-US" sz="2400" kern="100" dirty="0" err="1">
                <a:solidFill>
                  <a:schemeClr val="bg1"/>
                </a:solidFill>
                <a:effectLst/>
                <a:ea typeface="Aptos" panose="020B0004020202020204" pitchFamily="34" charset="0"/>
                <a:cs typeface="Times New Roman" panose="02020603050405020304" pitchFamily="18" charset="0"/>
              </a:rPr>
              <a:t>rifiuti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organici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creando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centri</a:t>
            </a:r>
            <a:r>
              <a:rPr lang="en-US" sz="2400" kern="100" dirty="0">
                <a:solidFill>
                  <a:schemeClr val="bg1"/>
                </a:solidFill>
                <a:effectLst/>
                <a:ea typeface="Aptos" panose="020B0004020202020204" pitchFamily="34" charset="0"/>
                <a:cs typeface="Times New Roman" panose="02020603050405020304" pitchFamily="18" charset="0"/>
              </a:rPr>
              <a:t> di </a:t>
            </a:r>
            <a:r>
              <a:rPr lang="en-US" sz="2400" kern="100" dirty="0" err="1">
                <a:solidFill>
                  <a:schemeClr val="bg1"/>
                </a:solidFill>
                <a:effectLst/>
                <a:ea typeface="Aptos" panose="020B0004020202020204" pitchFamily="34" charset="0"/>
                <a:cs typeface="Times New Roman" panose="02020603050405020304" pitchFamily="18" charset="0"/>
              </a:rPr>
              <a:t>riciclaggio</a:t>
            </a:r>
            <a:r>
              <a:rPr lang="en-US" sz="2400" kern="100" dirty="0">
                <a:solidFill>
                  <a:schemeClr val="bg1"/>
                </a:solidFill>
                <a:effectLst/>
                <a:ea typeface="Aptos" panose="020B0004020202020204" pitchFamily="34" charset="0"/>
                <a:cs typeface="Times New Roman" panose="02020603050405020304" pitchFamily="18" charset="0"/>
              </a:rPr>
              <a:t> dove le </a:t>
            </a:r>
            <a:r>
              <a:rPr lang="en-US" sz="2400" kern="100" dirty="0" err="1">
                <a:solidFill>
                  <a:schemeClr val="bg1"/>
                </a:solidFill>
                <a:effectLst/>
                <a:ea typeface="Aptos" panose="020B0004020202020204" pitchFamily="34" charset="0"/>
                <a:cs typeface="Times New Roman" panose="02020603050405020304" pitchFamily="18" charset="0"/>
              </a:rPr>
              <a:t>persone</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possono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consegnare</a:t>
            </a:r>
            <a:r>
              <a:rPr lang="en-US" sz="2400" kern="100" dirty="0">
                <a:solidFill>
                  <a:schemeClr val="bg1"/>
                </a:solidFill>
                <a:effectLst/>
                <a:ea typeface="Aptos" panose="020B0004020202020204" pitchFamily="34" charset="0"/>
                <a:cs typeface="Times New Roman" panose="02020603050405020304" pitchFamily="18" charset="0"/>
              </a:rPr>
              <a:t> i </a:t>
            </a:r>
            <a:r>
              <a:rPr lang="en-US" sz="2400" kern="100" dirty="0" err="1">
                <a:solidFill>
                  <a:schemeClr val="bg1"/>
                </a:solidFill>
                <a:effectLst/>
                <a:ea typeface="Aptos" panose="020B0004020202020204" pitchFamily="34" charset="0"/>
                <a:cs typeface="Times New Roman" panose="02020603050405020304" pitchFamily="18" charset="0"/>
              </a:rPr>
              <a:t>materiali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riciclabili</a:t>
            </a:r>
            <a:r>
              <a:rPr lang="en-US" sz="2400" kern="100" dirty="0">
                <a:solidFill>
                  <a:schemeClr val="bg1"/>
                </a:solidFill>
                <a:effectLst/>
                <a:ea typeface="Aptos" panose="020B0004020202020204" pitchFamily="34" charset="0"/>
                <a:cs typeface="Times New Roman" panose="02020603050405020304" pitchFamily="18" charset="0"/>
              </a:rPr>
              <a:t>.</a:t>
            </a: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1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Workshop "</a:t>
            </a:r>
            <a:r>
              <a:rPr lang="en-US" sz="2400" b="1" kern="100" dirty="0" err="1">
                <a:solidFill>
                  <a:schemeClr val="bg1"/>
                </a:solidFill>
                <a:effectLst/>
                <a:ea typeface="Aptos" panose="020B0004020202020204" pitchFamily="34" charset="0"/>
                <a:cs typeface="Times New Roman" panose="02020603050405020304" pitchFamily="18" charset="0"/>
              </a:rPr>
              <a:t>Rifiuti</a:t>
            </a:r>
            <a:r>
              <a:rPr lang="en-US" sz="2400" b="1" kern="100" dirty="0">
                <a:solidFill>
                  <a:schemeClr val="bg1"/>
                </a:solidFill>
                <a:effectLst/>
                <a:ea typeface="Aptos" panose="020B0004020202020204" pitchFamily="34" charset="0"/>
                <a:cs typeface="Times New Roman" panose="02020603050405020304" pitchFamily="18" charset="0"/>
              </a:rPr>
              <a:t> zero" </a:t>
            </a:r>
            <a:r>
              <a:rPr lang="en-US" sz="2400" kern="100" dirty="0">
                <a:solidFill>
                  <a:schemeClr val="bg1"/>
                </a:solidFill>
                <a:effectLst/>
                <a:ea typeface="Aptos" panose="020B0004020202020204" pitchFamily="34" charset="0"/>
                <a:cs typeface="Times New Roman" panose="02020603050405020304" pitchFamily="18" charset="0"/>
              </a:rPr>
              <a:t>per </a:t>
            </a:r>
            <a:r>
              <a:rPr lang="en-US" sz="2400" kern="100" dirty="0" err="1">
                <a:solidFill>
                  <a:schemeClr val="bg1"/>
                </a:solidFill>
                <a:effectLst/>
                <a:ea typeface="Aptos" panose="020B0004020202020204" pitchFamily="34" charset="0"/>
                <a:cs typeface="Times New Roman" panose="02020603050405020304" pitchFamily="18" charset="0"/>
              </a:rPr>
              <a:t>insegnare</a:t>
            </a:r>
            <a:r>
              <a:rPr lang="en-US" sz="2400" kern="100" dirty="0">
                <a:solidFill>
                  <a:schemeClr val="bg1"/>
                </a:solidFill>
                <a:effectLst/>
                <a:ea typeface="Aptos" panose="020B0004020202020204" pitchFamily="34" charset="0"/>
                <a:cs typeface="Times New Roman" panose="02020603050405020304" pitchFamily="18" charset="0"/>
              </a:rPr>
              <a:t> ad </a:t>
            </a:r>
            <a:r>
              <a:rPr lang="en-US" sz="2400" kern="100" dirty="0" err="1">
                <a:solidFill>
                  <a:schemeClr val="bg1"/>
                </a:solidFill>
                <a:effectLst/>
                <a:ea typeface="Aptos" panose="020B0004020202020204" pitchFamily="34" charset="0"/>
                <a:cs typeface="Times New Roman" panose="02020603050405020304" pitchFamily="18" charset="0"/>
              </a:rPr>
              <a:t>individui</a:t>
            </a:r>
            <a:r>
              <a:rPr lang="en-US" sz="2400" kern="100" dirty="0">
                <a:solidFill>
                  <a:schemeClr val="bg1"/>
                </a:solidFill>
                <a:effectLst/>
                <a:ea typeface="Aptos" panose="020B0004020202020204" pitchFamily="34" charset="0"/>
                <a:cs typeface="Times New Roman" panose="02020603050405020304" pitchFamily="18" charset="0"/>
              </a:rPr>
              <a:t> e </a:t>
            </a:r>
            <a:r>
              <a:rPr lang="en-US" sz="2400" kern="100" dirty="0" err="1">
                <a:solidFill>
                  <a:schemeClr val="bg1"/>
                </a:solidFill>
                <a:effectLst/>
                <a:ea typeface="Aptos" panose="020B0004020202020204" pitchFamily="34" charset="0"/>
                <a:cs typeface="Times New Roman" panose="02020603050405020304" pitchFamily="18" charset="0"/>
              </a:rPr>
              <a:t>comunità</a:t>
            </a:r>
            <a:r>
              <a:rPr lang="en-US" sz="2400" kern="100" dirty="0">
                <a:solidFill>
                  <a:schemeClr val="bg1"/>
                </a:solidFill>
                <a:effectLst/>
                <a:ea typeface="Aptos" panose="020B0004020202020204" pitchFamily="34" charset="0"/>
                <a:cs typeface="Times New Roman" panose="02020603050405020304" pitchFamily="18" charset="0"/>
              </a:rPr>
              <a:t> come </a:t>
            </a:r>
            <a:r>
              <a:rPr lang="en-US" sz="2400" kern="100" dirty="0" err="1">
                <a:solidFill>
                  <a:schemeClr val="bg1"/>
                </a:solidFill>
                <a:effectLst/>
                <a:ea typeface="Aptos" panose="020B0004020202020204" pitchFamily="34" charset="0"/>
                <a:cs typeface="Times New Roman" panose="02020603050405020304" pitchFamily="18" charset="0"/>
              </a:rPr>
              <a:t>ridurre</a:t>
            </a:r>
            <a:r>
              <a:rPr lang="en-US" sz="2400" kern="100" dirty="0">
                <a:solidFill>
                  <a:schemeClr val="bg1"/>
                </a:solidFill>
                <a:effectLst/>
                <a:ea typeface="Aptos" panose="020B0004020202020204" pitchFamily="34" charset="0"/>
                <a:cs typeface="Times New Roman" panose="02020603050405020304" pitchFamily="18" charset="0"/>
              </a:rPr>
              <a:t> i </a:t>
            </a:r>
            <a:r>
              <a:rPr lang="en-US" sz="2400" kern="100" dirty="0" err="1">
                <a:solidFill>
                  <a:schemeClr val="bg1"/>
                </a:solidFill>
                <a:effectLst/>
                <a:ea typeface="Aptos" panose="020B0004020202020204" pitchFamily="34" charset="0"/>
                <a:cs typeface="Times New Roman" panose="02020603050405020304" pitchFamily="18" charset="0"/>
              </a:rPr>
              <a:t>rifiuti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nella</a:t>
            </a:r>
            <a:r>
              <a:rPr lang="en-US" sz="2400" kern="100" dirty="0">
                <a:solidFill>
                  <a:schemeClr val="bg1"/>
                </a:solidFill>
                <a:effectLst/>
                <a:ea typeface="Aptos" panose="020B0004020202020204" pitchFamily="34" charset="0"/>
                <a:cs typeface="Times New Roman" panose="02020603050405020304" pitchFamily="18" charset="0"/>
              </a:rPr>
              <a:t> vita di tutti i </a:t>
            </a:r>
            <a:r>
              <a:rPr lang="en-US" sz="2400" kern="100" dirty="0" err="1">
                <a:solidFill>
                  <a:schemeClr val="bg1"/>
                </a:solidFill>
                <a:effectLst/>
                <a:ea typeface="Aptos" panose="020B0004020202020204" pitchFamily="34" charset="0"/>
                <a:cs typeface="Times New Roman" panose="02020603050405020304" pitchFamily="18" charset="0"/>
              </a:rPr>
              <a:t>giorni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attraverso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attività</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pratiche</a:t>
            </a:r>
            <a:r>
              <a:rPr lang="en-US" sz="2400" kern="100" dirty="0">
                <a:solidFill>
                  <a:schemeClr val="bg1"/>
                </a:solidFill>
                <a:effectLst/>
                <a:ea typeface="Aptos" panose="020B0004020202020204" pitchFamily="34" charset="0"/>
                <a:cs typeface="Times New Roman" panose="02020603050405020304" pitchFamily="18" charset="0"/>
              </a:rPr>
              <a:t> come il </a:t>
            </a:r>
            <a:r>
              <a:rPr lang="en-US" sz="2400" kern="100" dirty="0" err="1">
                <a:solidFill>
                  <a:schemeClr val="bg1"/>
                </a:solidFill>
                <a:effectLst/>
                <a:ea typeface="Aptos" panose="020B0004020202020204" pitchFamily="34" charset="0"/>
                <a:cs typeface="Times New Roman" panose="02020603050405020304" pitchFamily="18" charset="0"/>
              </a:rPr>
              <a:t>compostaggio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dei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rifiuti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organici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offrendo</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dimostrazioni</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sulla</a:t>
            </a:r>
            <a:r>
              <a:rPr lang="en-US" sz="2400" kern="100" dirty="0">
                <a:solidFill>
                  <a:schemeClr val="bg1"/>
                </a:solidFill>
                <a:effectLst/>
                <a:ea typeface="Aptos" panose="020B0004020202020204" pitchFamily="34" charset="0"/>
                <a:cs typeface="Times New Roman" panose="02020603050405020304" pitchFamily="18" charset="0"/>
              </a:rPr>
              <a:t> </a:t>
            </a:r>
            <a:r>
              <a:rPr lang="en-US" sz="2400" kern="100" dirty="0" err="1">
                <a:solidFill>
                  <a:schemeClr val="bg1"/>
                </a:solidFill>
                <a:effectLst/>
                <a:ea typeface="Aptos" panose="020B0004020202020204" pitchFamily="34" charset="0"/>
                <a:cs typeface="Times New Roman" panose="02020603050405020304" pitchFamily="18" charset="0"/>
              </a:rPr>
              <a:t>realizzazione</a:t>
            </a:r>
            <a:r>
              <a:rPr lang="en-US" sz="2400" kern="100" dirty="0">
                <a:solidFill>
                  <a:schemeClr val="bg1"/>
                </a:solidFill>
                <a:effectLst/>
                <a:ea typeface="Aptos" panose="020B0004020202020204" pitchFamily="34" charset="0"/>
                <a:cs typeface="Times New Roman" panose="02020603050405020304" pitchFamily="18" charset="0"/>
              </a:rPr>
              <a:t> di </a:t>
            </a:r>
            <a:r>
              <a:rPr lang="en-US" sz="2400" kern="100" dirty="0" err="1">
                <a:solidFill>
                  <a:schemeClr val="bg1"/>
                </a:solidFill>
                <a:effectLst/>
                <a:ea typeface="Aptos" panose="020B0004020202020204" pitchFamily="34" charset="0"/>
                <a:cs typeface="Times New Roman" panose="02020603050405020304" pitchFamily="18" charset="0"/>
              </a:rPr>
              <a:t>prodotti</a:t>
            </a:r>
            <a:r>
              <a:rPr lang="en-US" sz="2400" kern="100" dirty="0">
                <a:solidFill>
                  <a:schemeClr val="bg1"/>
                </a:solidFill>
                <a:effectLst/>
                <a:ea typeface="Aptos" panose="020B0004020202020204" pitchFamily="34" charset="0"/>
                <a:cs typeface="Times New Roman" panose="02020603050405020304" pitchFamily="18" charset="0"/>
              </a:rPr>
              <a:t> eco-</a:t>
            </a:r>
            <a:r>
              <a:rPr lang="en-US" sz="2400" kern="100" dirty="0" err="1">
                <a:solidFill>
                  <a:schemeClr val="bg1"/>
                </a:solidFill>
                <a:effectLst/>
                <a:ea typeface="Aptos" panose="020B0004020202020204" pitchFamily="34" charset="0"/>
                <a:cs typeface="Times New Roman" panose="02020603050405020304" pitchFamily="18" charset="0"/>
              </a:rPr>
              <a:t>compatibili</a:t>
            </a:r>
            <a:r>
              <a:rPr lang="en-US" sz="2400" kern="100" dirty="0">
                <a:solidFill>
                  <a:schemeClr val="bg1"/>
                </a:solidFill>
                <a:effectLst/>
                <a:ea typeface="Aptos" panose="020B0004020202020204" pitchFamily="34" charset="0"/>
                <a:cs typeface="Times New Roman" panose="02020603050405020304" pitchFamily="18" charset="0"/>
              </a:rPr>
              <a:t>.</a:t>
            </a: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32" name="Graphic 3">
            <a:extLst>
              <a:ext uri="{FF2B5EF4-FFF2-40B4-BE49-F238E27FC236}">
                <a16:creationId xmlns:a16="http://schemas.microsoft.com/office/drawing/2014/main" id="{0B400F42-B5B1-97F4-F35F-3CC328272CCD}"/>
              </a:ext>
            </a:extLst>
          </p:cNvPr>
          <p:cNvGrpSpPr/>
          <p:nvPr/>
        </p:nvGrpSpPr>
        <p:grpSpPr>
          <a:xfrm>
            <a:off x="5475427" y="781493"/>
            <a:ext cx="620573" cy="582762"/>
            <a:chOff x="6615628" y="2012154"/>
            <a:chExt cx="1066935" cy="1105848"/>
          </a:xfrm>
          <a:solidFill>
            <a:srgbClr val="086575"/>
          </a:solidFill>
        </p:grpSpPr>
        <p:sp>
          <p:nvSpPr>
            <p:cNvPr id="33" name="Freeform 1128">
              <a:extLst>
                <a:ext uri="{FF2B5EF4-FFF2-40B4-BE49-F238E27FC236}">
                  <a16:creationId xmlns:a16="http://schemas.microsoft.com/office/drawing/2014/main" id="{47A0B5CB-8089-B068-834D-CDD936AEB144}"/>
                </a:ext>
              </a:extLst>
            </p:cNvPr>
            <p:cNvSpPr/>
            <p:nvPr/>
          </p:nvSpPr>
          <p:spPr>
            <a:xfrm>
              <a:off x="7205857" y="2012154"/>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C1DDB4EC-C679-C0A6-4217-CDD78166DA40}"/>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B9D1981F-E1EC-59D7-F316-C3F51B032D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12F0741E-6AB8-959C-DCAC-AED731BDF20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37" name="Freeform 1132">
                <a:extLst>
                  <a:ext uri="{FF2B5EF4-FFF2-40B4-BE49-F238E27FC236}">
                    <a16:creationId xmlns:a16="http://schemas.microsoft.com/office/drawing/2014/main" id="{6DC50900-41A5-CEBE-5B57-329855E3C8E3}"/>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E911D712-9BA6-6A5A-051C-0F0B2F6D12B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BFB18EA0-340B-C122-9109-DCC3139EB9E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E23D941E-6792-391F-0707-0EBC076108C5}"/>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9EB2922E-1733-4682-5846-C39F1B8C4BAA}"/>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2F7DF039-6555-A080-4870-07CE228D145A}"/>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E777DA61-E164-CBAE-E779-FDAA681AA94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9CC6F26F-B6AB-4451-1A61-ACAB55F3B34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14199565-65D9-510B-5AB8-5D5B756369E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E85F3169-CC3A-0D93-CC5D-ECF84E050DF2}"/>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
        <p:nvSpPr>
          <p:cNvPr id="91" name="Tekstiruutu 90">
            <a:extLst>
              <a:ext uri="{FF2B5EF4-FFF2-40B4-BE49-F238E27FC236}">
                <a16:creationId xmlns:a16="http://schemas.microsoft.com/office/drawing/2014/main" id="{869D3519-7384-AFE0-E690-233457BF4866}"/>
              </a:ext>
            </a:extLst>
          </p:cNvPr>
          <p:cNvSpPr txBox="1"/>
          <p:nvPr/>
        </p:nvSpPr>
        <p:spPr>
          <a:xfrm>
            <a:off x="404161" y="6372409"/>
            <a:ext cx="10645876" cy="461665"/>
          </a:xfrm>
          <a:prstGeom prst="rect">
            <a:avLst/>
          </a:prstGeom>
          <a:noFill/>
        </p:spPr>
        <p:txBody>
          <a:bodyPr wrap="square">
            <a:spAutoFit/>
          </a:bodyPr>
          <a:lstStyle/>
          <a:p>
            <a:pPr marL="0" indent="0">
              <a:lnSpc>
                <a:spcPct val="100000"/>
              </a:lnSpc>
            </a:pPr>
            <a:r>
              <a:rPr lang="en-US" sz="2400" b="1" kern="0">
                <a:solidFill>
                  <a:srgbClr val="09465E"/>
                </a:solidFill>
                <a:highlight>
                  <a:srgbClr val="F1983D"/>
                </a:highlight>
                <a:cs typeface="Times New Roman" panose="02020603050405020304" pitchFamily="18" charset="0"/>
              </a:rPr>
              <a:t>ESERCIZIO: </a:t>
            </a:r>
            <a:r>
              <a:rPr lang="en-US" b="1">
                <a:solidFill>
                  <a:srgbClr val="09465E"/>
                </a:solidFill>
                <a:cs typeface="Calibri"/>
              </a:rPr>
              <a:t>TROVATE ESEMPI DI ATTIVITÀ EDUCATIVE NELLA VOSTRA REGIONE.</a:t>
            </a:r>
          </a:p>
        </p:txBody>
      </p:sp>
    </p:spTree>
    <p:extLst>
      <p:ext uri="{BB962C8B-B14F-4D97-AF65-F5344CB8AC3E}">
        <p14:creationId xmlns:p14="http://schemas.microsoft.com/office/powerpoint/2010/main" val="29225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E34B-3421-9EF9-15D7-15A2A61C165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A090C0-9E60-F612-1F23-698423F3A299}"/>
              </a:ext>
            </a:extLst>
          </p:cNvPr>
          <p:cNvSpPr>
            <a:spLocks noGrp="1"/>
          </p:cNvSpPr>
          <p:nvPr>
            <p:ph type="body" sz="quarter" idx="16"/>
          </p:nvPr>
        </p:nvSpPr>
        <p:spPr>
          <a:xfrm>
            <a:off x="495165" y="424662"/>
            <a:ext cx="10996933" cy="803654"/>
          </a:xfrm>
          <a:prstGeom prst="rect">
            <a:avLst/>
          </a:prstGeom>
        </p:spPr>
        <p:txBody>
          <a:bodyPr lIns="91440" tIns="45720" rIns="91440" bIns="45720" anchor="t">
            <a:noAutofit/>
          </a:bodyPr>
          <a:lstStyle/>
          <a:p>
            <a:pPr marL="0" indent="0">
              <a:lnSpc>
                <a:spcPct val="100000"/>
              </a:lnSpc>
              <a:spcAft>
                <a:spcPts val="600"/>
              </a:spcAft>
            </a:pPr>
            <a:r>
              <a:rPr lang="en-IE" sz="3200">
                <a:solidFill>
                  <a:schemeClr val="bg1"/>
                </a:solidFill>
                <a:highlight>
                  <a:srgbClr val="F1983D"/>
                </a:highlight>
                <a:ea typeface="+mn-lt"/>
                <a:cs typeface="+mn-lt"/>
              </a:rPr>
              <a:t>Casi di studio </a:t>
            </a:r>
            <a:r>
              <a:rPr lang="en-IE" sz="3200">
                <a:solidFill>
                  <a:srgbClr val="002060"/>
                </a:solidFill>
                <a:ea typeface="+mn-lt"/>
                <a:cs typeface="+mn-lt"/>
              </a:rPr>
              <a:t>- </a:t>
            </a:r>
            <a:r>
              <a:rPr lang="en-IE" sz="3200" b="1" kern="100" err="1">
                <a:effectLst/>
                <a:ea typeface="Aptos" panose="020B0004020202020204" pitchFamily="34" charset="0"/>
                <a:cs typeface="Times New Roman"/>
              </a:rPr>
              <a:t>Sensibilizzazione</a:t>
            </a:r>
            <a:r>
              <a:rPr lang="en-IE" sz="3200" b="1" kern="100">
                <a:effectLst/>
                <a:ea typeface="Aptos" panose="020B0004020202020204" pitchFamily="34" charset="0"/>
                <a:cs typeface="Times New Roman"/>
              </a:rPr>
              <a:t> ed </a:t>
            </a:r>
            <a:r>
              <a:rPr lang="en-IE" sz="3200" b="1" kern="100" err="1">
                <a:effectLst/>
                <a:ea typeface="Aptos" panose="020B0004020202020204" pitchFamily="34" charset="0"/>
                <a:cs typeface="Times New Roman"/>
              </a:rPr>
              <a:t>educazione</a:t>
            </a:r>
            <a:r>
              <a:rPr lang="en-IE" sz="3200" b="1" kern="100">
                <a:effectLst/>
                <a:ea typeface="Aptos" panose="020B0004020202020204" pitchFamily="34" charset="0"/>
                <a:cs typeface="Times New Roman"/>
              </a:rPr>
              <a:t> </a:t>
            </a:r>
            <a:r>
              <a:rPr lang="en-IE" sz="3200" b="1" kern="100" err="1">
                <a:effectLst/>
                <a:ea typeface="Aptos" panose="020B0004020202020204" pitchFamily="34" charset="0"/>
                <a:cs typeface="Times New Roman"/>
              </a:rPr>
              <a:t>dei</a:t>
            </a:r>
            <a:r>
              <a:rPr lang="en-IE" sz="3200" b="1" kern="100">
                <a:effectLst/>
                <a:ea typeface="Aptos" panose="020B0004020202020204" pitchFamily="34" charset="0"/>
                <a:cs typeface="Times New Roman"/>
              </a:rPr>
              <a:t> </a:t>
            </a:r>
            <a:r>
              <a:rPr lang="en-IE" sz="3200" b="1" kern="100" err="1">
                <a:effectLst/>
                <a:ea typeface="Aptos" panose="020B0004020202020204" pitchFamily="34" charset="0"/>
                <a:cs typeface="Times New Roman"/>
              </a:rPr>
              <a:t>consumatori</a:t>
            </a:r>
            <a:endParaRPr lang="fi-FI" sz="3200" kern="100">
              <a:effectLst/>
              <a:ea typeface="Aptos" panose="020B0004020202020204" pitchFamily="34" charset="0"/>
              <a:cs typeface="Times New Roman"/>
            </a:endParaRPr>
          </a:p>
          <a:p>
            <a:endParaRPr lang="en-IE" sz="3200" b="1"/>
          </a:p>
        </p:txBody>
      </p:sp>
      <p:sp>
        <p:nvSpPr>
          <p:cNvPr id="3" name="Text Placeholder 2">
            <a:extLst>
              <a:ext uri="{FF2B5EF4-FFF2-40B4-BE49-F238E27FC236}">
                <a16:creationId xmlns:a16="http://schemas.microsoft.com/office/drawing/2014/main" id="{39666BAC-B666-9ABE-5B80-8FE565A4A8B6}"/>
              </a:ext>
            </a:extLst>
          </p:cNvPr>
          <p:cNvSpPr>
            <a:spLocks noGrp="1"/>
          </p:cNvSpPr>
          <p:nvPr>
            <p:ph type="body" sz="quarter" idx="19"/>
          </p:nvPr>
        </p:nvSpPr>
        <p:spPr>
          <a:xfrm>
            <a:off x="2548837" y="2415719"/>
            <a:ext cx="8550813" cy="4301821"/>
          </a:xfrm>
          <a:prstGeom prst="rect">
            <a:avLst/>
          </a:prstGeom>
        </p:spPr>
        <p:txBody>
          <a:bodyPr/>
          <a:lstStyle/>
          <a:p>
            <a:pPr marL="0" indent="0">
              <a:lnSpc>
                <a:spcPct val="100000"/>
              </a:lnSpc>
            </a:pPr>
            <a:r>
              <a:rPr lang="en-US" sz="2000" b="1" u="sng">
                <a:solidFill>
                  <a:srgbClr val="000000"/>
                </a:solidFill>
                <a:effectLst/>
                <a:ea typeface="Times New Roman" panose="02020603050405020304" pitchFamily="18" charset="0"/>
                <a:hlinkClick r:id="rId2"/>
              </a:rPr>
              <a:t>Spreco alimentare (Associazione dei consumatori)</a:t>
            </a:r>
            <a:endParaRPr lang="fi-FI" sz="2000">
              <a:effectLst/>
              <a:ea typeface="Times New Roman" panose="02020603050405020304" pitchFamily="18" charset="0"/>
            </a:endParaRPr>
          </a:p>
          <a:p>
            <a:pPr marL="0" indent="0">
              <a:lnSpc>
                <a:spcPct val="100000"/>
              </a:lnSpc>
              <a:spcAft>
                <a:spcPts val="600"/>
              </a:spcAft>
            </a:pPr>
            <a:r>
              <a:rPr lang="en-US" sz="2000" kern="100">
                <a:cs typeface="Times New Roman" panose="02020603050405020304" pitchFamily="18" charset="0"/>
              </a:rPr>
              <a:t>Il pacchetto di materiali dell'associazione dei consumatori sui rifiuti. Informazioni di base e materiale adatto all'insegnamento.</a:t>
            </a:r>
            <a:endParaRPr lang="fi-FI" sz="2000" kern="100">
              <a:cs typeface="Times New Roman" panose="02020603050405020304" pitchFamily="18" charset="0"/>
            </a:endParaRPr>
          </a:p>
          <a:p>
            <a:pPr marL="0" indent="0">
              <a:lnSpc>
                <a:spcPct val="100000"/>
              </a:lnSpc>
            </a:pPr>
            <a:r>
              <a:rPr lang="en-US" sz="2000" b="1" u="sng">
                <a:solidFill>
                  <a:srgbClr val="000000"/>
                </a:solidFill>
                <a:effectLst/>
                <a:ea typeface="Times New Roman" panose="02020603050405020304" pitchFamily="18" charset="0"/>
                <a:hlinkClick r:id="rId3"/>
              </a:rPr>
              <a:t>Forum sullo spreco alimentare (Associazione dei consumatori)</a:t>
            </a:r>
            <a:endParaRPr lang="fi-FI" sz="2000">
              <a:effectLst/>
              <a:ea typeface="Times New Roman" panose="02020603050405020304" pitchFamily="18" charset="0"/>
            </a:endParaRPr>
          </a:p>
          <a:p>
            <a:pPr marL="0" indent="0">
              <a:lnSpc>
                <a:spcPct val="100000"/>
              </a:lnSpc>
              <a:spcAft>
                <a:spcPts val="600"/>
              </a:spcAft>
            </a:pPr>
            <a:r>
              <a:rPr lang="en-US" sz="2000" kern="100">
                <a:cs typeface="Times New Roman" panose="02020603050405020304" pitchFamily="18" charset="0"/>
              </a:rPr>
              <a:t>Il Forum nazionale sui rifiuti (2020-2023), coordinato dall'Associazione dei consumatori, mira a essere il più grande progetto finlandese sui rifiuti alimentari, riunendo tutti gli attori interessati dell'industria alimentare, le aziende, le organizzazioni, gli attori locali di base e altre parti per realizzare una cooperazione e una comunicazione efficaci al fine di dimezzare i rifiuti alimentari domestici.</a:t>
            </a:r>
            <a:endParaRPr lang="fi-FI" sz="2000" kern="100">
              <a:cs typeface="Times New Roman" panose="02020603050405020304" pitchFamily="18" charset="0"/>
            </a:endParaRPr>
          </a:p>
          <a:p>
            <a:pPr marL="0" indent="0">
              <a:lnSpc>
                <a:spcPct val="100000"/>
              </a:lnSpc>
            </a:pPr>
            <a:r>
              <a:rPr lang="en-US" sz="2000" b="1" u="sng">
                <a:solidFill>
                  <a:srgbClr val="000000"/>
                </a:solidFill>
                <a:effectLst/>
                <a:ea typeface="Times New Roman" panose="02020603050405020304" pitchFamily="18" charset="0"/>
                <a:hlinkClick r:id="rId4"/>
              </a:rPr>
              <a:t>Informazioni sui rifiuti alimentari (Settimana dei rifiuti)</a:t>
            </a:r>
            <a:endParaRPr lang="fi-FI" sz="2000">
              <a:effectLst/>
              <a:ea typeface="Times New Roman" panose="02020603050405020304" pitchFamily="18" charset="0"/>
            </a:endParaRPr>
          </a:p>
          <a:p>
            <a:pPr marL="0" indent="0">
              <a:lnSpc>
                <a:spcPct val="100000"/>
              </a:lnSpc>
              <a:spcAft>
                <a:spcPts val="600"/>
              </a:spcAft>
            </a:pPr>
            <a:r>
              <a:rPr lang="en-US" sz="2000" kern="100">
                <a:cs typeface="Times New Roman" panose="02020603050405020304" pitchFamily="18" charset="0"/>
              </a:rPr>
              <a:t>Materiale della settimana dello spreco alimentare: Dal 22 al 28 settembre 2025.</a:t>
            </a:r>
            <a:endParaRPr lang="fi-FI" sz="2000" kern="100">
              <a:cs typeface="Times New Roman" panose="02020603050405020304" pitchFamily="18" charset="0"/>
            </a:endParaRPr>
          </a:p>
          <a:p>
            <a:pPr>
              <a:lnSpc>
                <a:spcPct val="107000"/>
              </a:lnSpc>
              <a:spcAft>
                <a:spcPts val="600"/>
              </a:spcAft>
            </a:pP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Consumers' Association">
            <a:extLst>
              <a:ext uri="{FF2B5EF4-FFF2-40B4-BE49-F238E27FC236}">
                <a16:creationId xmlns:a16="http://schemas.microsoft.com/office/drawing/2014/main" id="{20623368-DF72-7687-3F58-74D651357E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119" y="2844551"/>
            <a:ext cx="1835687" cy="752919"/>
          </a:xfrm>
          <a:prstGeom prst="rect">
            <a:avLst/>
          </a:prstGeom>
          <a:solidFill>
            <a:srgbClr val="09465E"/>
          </a:solidFill>
        </p:spPr>
      </p:pic>
      <p:pic>
        <p:nvPicPr>
          <p:cNvPr id="1028" name="Picture 4">
            <a:extLst>
              <a:ext uri="{FF2B5EF4-FFF2-40B4-BE49-F238E27FC236}">
                <a16:creationId xmlns:a16="http://schemas.microsoft.com/office/drawing/2014/main" id="{BF515565-DA14-700B-DF7B-480D7323F7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0412" y="3689450"/>
            <a:ext cx="2451100" cy="1397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B87770-F4F1-806C-4113-12DB227F2D90}"/>
              </a:ext>
            </a:extLst>
          </p:cNvPr>
          <p:cNvSpPr txBox="1"/>
          <p:nvPr/>
        </p:nvSpPr>
        <p:spPr>
          <a:xfrm>
            <a:off x="609331" y="1226492"/>
            <a:ext cx="10892171" cy="1384995"/>
          </a:xfrm>
          <a:prstGeom prst="rect">
            <a:avLst/>
          </a:prstGeom>
          <a:noFill/>
        </p:spPr>
        <p:txBody>
          <a:bodyPr wrap="square" lIns="91440" tIns="45720" rIns="91440" bIns="45720" anchor="t">
            <a:spAutoFit/>
          </a:bodyPr>
          <a:lstStyle/>
          <a:p>
            <a:pPr marL="0" indent="0">
              <a:lnSpc>
                <a:spcPct val="100000"/>
              </a:lnSpc>
              <a:spcAft>
                <a:spcPts val="600"/>
              </a:spcAft>
            </a:pPr>
            <a:r>
              <a:rPr lang="en-IE" sz="2100" kern="100">
                <a:solidFill>
                  <a:srgbClr val="09465E"/>
                </a:solidFill>
                <a:effectLst/>
                <a:ea typeface="Aptos" panose="020B0004020202020204" pitchFamily="34" charset="0"/>
                <a:cs typeface="Times New Roman"/>
              </a:rPr>
              <a:t>La </a:t>
            </a:r>
            <a:r>
              <a:rPr lang="en-IE" sz="2100" kern="100" err="1">
                <a:solidFill>
                  <a:srgbClr val="09465E"/>
                </a:solidFill>
                <a:effectLst/>
                <a:ea typeface="Aptos" panose="020B0004020202020204" pitchFamily="34" charset="0"/>
                <a:cs typeface="Times New Roman"/>
              </a:rPr>
              <a:t>consapevolezza</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dei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consumatori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gioca</a:t>
            </a:r>
            <a:r>
              <a:rPr lang="en-IE" sz="2100" kern="100">
                <a:solidFill>
                  <a:srgbClr val="09465E"/>
                </a:solidFill>
                <a:effectLst/>
                <a:ea typeface="Aptos" panose="020B0004020202020204" pitchFamily="34" charset="0"/>
                <a:cs typeface="Times New Roman"/>
              </a:rPr>
              <a:t> un </a:t>
            </a:r>
            <a:r>
              <a:rPr lang="en-IE" sz="2100" kern="100" err="1">
                <a:solidFill>
                  <a:srgbClr val="09465E"/>
                </a:solidFill>
                <a:effectLst/>
                <a:ea typeface="Aptos" panose="020B0004020202020204" pitchFamily="34" charset="0"/>
                <a:cs typeface="Times New Roman"/>
              </a:rPr>
              <a:t>ruolo</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fondamentale</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nella</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riduzione</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degli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sprechi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alimentari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soprattutto</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quando</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si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tratta</a:t>
            </a:r>
            <a:r>
              <a:rPr lang="en-IE" sz="2100" kern="100">
                <a:solidFill>
                  <a:srgbClr val="09465E"/>
                </a:solidFill>
                <a:effectLst/>
                <a:ea typeface="Aptos" panose="020B0004020202020204" pitchFamily="34" charset="0"/>
                <a:cs typeface="Times New Roman"/>
              </a:rPr>
              <a:t> di </a:t>
            </a:r>
            <a:r>
              <a:rPr lang="en-IE" sz="2100" kern="100" err="1">
                <a:solidFill>
                  <a:srgbClr val="09465E"/>
                </a:solidFill>
                <a:effectLst/>
                <a:ea typeface="Aptos" panose="020B0004020202020204" pitchFamily="34" charset="0"/>
                <a:cs typeface="Times New Roman"/>
              </a:rPr>
              <a:t>capire</a:t>
            </a:r>
            <a:r>
              <a:rPr lang="en-IE" sz="2100" kern="100">
                <a:solidFill>
                  <a:srgbClr val="09465E"/>
                </a:solidFill>
                <a:effectLst/>
                <a:ea typeface="Aptos" panose="020B0004020202020204" pitchFamily="34" charset="0"/>
                <a:cs typeface="Times New Roman"/>
              </a:rPr>
              <a:t> le </a:t>
            </a:r>
            <a:r>
              <a:rPr lang="en-IE" sz="2100" kern="100" err="1">
                <a:solidFill>
                  <a:srgbClr val="09465E"/>
                </a:solidFill>
                <a:effectLst/>
                <a:ea typeface="Aptos" panose="020B0004020202020204" pitchFamily="34" charset="0"/>
                <a:cs typeface="Times New Roman"/>
              </a:rPr>
              <a:t>etichette</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dei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prodotti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alimentari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L'Unione</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dei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consumatori</a:t>
            </a:r>
            <a:r>
              <a:rPr lang="en-IE" sz="2100" kern="100">
                <a:solidFill>
                  <a:srgbClr val="09465E"/>
                </a:solidFill>
                <a:effectLst/>
                <a:ea typeface="Aptos" panose="020B0004020202020204" pitchFamily="34" charset="0"/>
                <a:cs typeface="Times New Roman"/>
              </a:rPr>
              <a:t> </a:t>
            </a:r>
            <a:r>
              <a:rPr lang="en-IE" sz="2100" b="1" kern="100" err="1">
                <a:solidFill>
                  <a:srgbClr val="09465E"/>
                </a:solidFill>
                <a:effectLst/>
                <a:ea typeface="Aptos" panose="020B0004020202020204" pitchFamily="34" charset="0"/>
                <a:cs typeface="Times New Roman"/>
              </a:rPr>
              <a:t>finlandesi</a:t>
            </a:r>
            <a:r>
              <a:rPr lang="en-IE" sz="2100" b="1" kern="100">
                <a:solidFill>
                  <a:srgbClr val="09465E"/>
                </a:solidFill>
                <a:effectLst/>
                <a:ea typeface="Aptos" panose="020B0004020202020204" pitchFamily="34" charset="0"/>
                <a:cs typeface="Times New Roman"/>
              </a:rPr>
              <a:t> </a:t>
            </a:r>
            <a:r>
              <a:rPr lang="en-IE" sz="2100" kern="100">
                <a:solidFill>
                  <a:srgbClr val="09465E"/>
                </a:solidFill>
                <a:effectLst/>
                <a:ea typeface="Aptos" panose="020B0004020202020204" pitchFamily="34" charset="0"/>
                <a:cs typeface="Times New Roman"/>
              </a:rPr>
              <a:t>produce </a:t>
            </a:r>
            <a:r>
              <a:rPr lang="en-IE" sz="2100" kern="100" err="1">
                <a:solidFill>
                  <a:srgbClr val="09465E"/>
                </a:solidFill>
                <a:effectLst/>
                <a:ea typeface="Aptos" panose="020B0004020202020204" pitchFamily="34" charset="0"/>
                <a:cs typeface="Times New Roman"/>
              </a:rPr>
              <a:t>molte</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informazioni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utili</a:t>
            </a:r>
            <a:r>
              <a:rPr lang="en-IE" sz="2100" kern="100">
                <a:solidFill>
                  <a:srgbClr val="09465E"/>
                </a:solidFill>
                <a:effectLst/>
                <a:ea typeface="Aptos" panose="020B0004020202020204" pitchFamily="34" charset="0"/>
                <a:cs typeface="Times New Roman"/>
              </a:rPr>
              <a:t> e concrete </a:t>
            </a:r>
            <a:r>
              <a:rPr lang="en-IE" sz="2100" kern="100" err="1">
                <a:solidFill>
                  <a:srgbClr val="09465E"/>
                </a:solidFill>
                <a:effectLst/>
                <a:ea typeface="Aptos" panose="020B0004020202020204" pitchFamily="34" charset="0"/>
                <a:cs typeface="Times New Roman"/>
              </a:rPr>
              <a:t>su</a:t>
            </a:r>
            <a:r>
              <a:rPr lang="en-IE" sz="2100" kern="100">
                <a:solidFill>
                  <a:srgbClr val="09465E"/>
                </a:solidFill>
                <a:effectLst/>
                <a:ea typeface="Aptos" panose="020B0004020202020204" pitchFamily="34" charset="0"/>
                <a:cs typeface="Times New Roman"/>
              </a:rPr>
              <a:t> come </a:t>
            </a:r>
            <a:r>
              <a:rPr lang="en-IE" sz="2100" kern="100" err="1">
                <a:solidFill>
                  <a:srgbClr val="09465E"/>
                </a:solidFill>
                <a:effectLst/>
                <a:ea typeface="Aptos" panose="020B0004020202020204" pitchFamily="34" charset="0"/>
                <a:cs typeface="Times New Roman"/>
              </a:rPr>
              <a:t>evitare</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gli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sprechi</a:t>
            </a:r>
            <a:r>
              <a:rPr lang="en-IE" sz="2100" kern="100">
                <a:solidFill>
                  <a:srgbClr val="09465E"/>
                </a:solidFill>
                <a:effectLst/>
                <a:ea typeface="Aptos" panose="020B0004020202020204" pitchFamily="34" charset="0"/>
                <a:cs typeface="Times New Roman"/>
              </a:rPr>
              <a:t> </a:t>
            </a:r>
            <a:r>
              <a:rPr lang="en-IE" sz="2100" kern="100" err="1">
                <a:solidFill>
                  <a:srgbClr val="09465E"/>
                </a:solidFill>
                <a:effectLst/>
                <a:ea typeface="Aptos" panose="020B0004020202020204" pitchFamily="34" charset="0"/>
                <a:cs typeface="Times New Roman"/>
              </a:rPr>
              <a:t>alimentari</a:t>
            </a:r>
            <a:r>
              <a:rPr lang="en-IE" sz="2100" kern="100">
                <a:solidFill>
                  <a:srgbClr val="09465E"/>
                </a:solidFill>
                <a:effectLst/>
                <a:ea typeface="Aptos" panose="020B0004020202020204" pitchFamily="34" charset="0"/>
                <a:cs typeface="Times New Roman"/>
              </a:rPr>
              <a:t>.</a:t>
            </a:r>
            <a:endParaRPr lang="fi-FI" sz="2100">
              <a:solidFill>
                <a:srgbClr val="09465E"/>
              </a:solidFill>
              <a:effectLst/>
              <a:ea typeface="Times New Roman" panose="02020603050405020304" pitchFamily="18" charset="0"/>
              <a:cs typeface="Times New Roman"/>
            </a:endParaRPr>
          </a:p>
        </p:txBody>
      </p:sp>
    </p:spTree>
    <p:extLst>
      <p:ext uri="{BB962C8B-B14F-4D97-AF65-F5344CB8AC3E}">
        <p14:creationId xmlns:p14="http://schemas.microsoft.com/office/powerpoint/2010/main" val="1004005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1D2D-CD57-FA11-BB71-AA3D67DA611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7DA3069-0C6D-6CF8-1A36-B8813AD6BF8F}"/>
              </a:ext>
            </a:extLst>
          </p:cNvPr>
          <p:cNvSpPr>
            <a:spLocks noGrp="1"/>
          </p:cNvSpPr>
          <p:nvPr>
            <p:ph type="body" sz="quarter" idx="16"/>
          </p:nvPr>
        </p:nvSpPr>
        <p:spPr>
          <a:xfrm>
            <a:off x="564614" y="380327"/>
            <a:ext cx="10052954" cy="803654"/>
          </a:xfrm>
          <a:prstGeom prst="rect">
            <a:avLst/>
          </a:prstGeom>
        </p:spPr>
        <p:txBody>
          <a:bodyPr/>
          <a:lstStyle/>
          <a:p>
            <a:r>
              <a:rPr lang="en-IE" sz="3600">
                <a:solidFill>
                  <a:schemeClr val="bg1"/>
                </a:solidFill>
                <a:highlight>
                  <a:srgbClr val="F1983D"/>
                </a:highlight>
                <a:ea typeface="+mn-lt"/>
                <a:cs typeface="+mn-lt"/>
              </a:rPr>
              <a:t>Caso di studio </a:t>
            </a:r>
            <a:r>
              <a:rPr lang="en-IE" sz="3600">
                <a:solidFill>
                  <a:srgbClr val="002060"/>
                </a:solidFill>
                <a:ea typeface="+mn-lt"/>
                <a:cs typeface="+mn-lt"/>
              </a:rPr>
              <a:t>- </a:t>
            </a:r>
            <a:r>
              <a:rPr lang="en-IE">
                <a:cs typeface="Calibri"/>
              </a:rPr>
              <a:t>Metodi di apprendimento</a:t>
            </a:r>
          </a:p>
          <a:p>
            <a:endParaRPr lang="en-IE" b="1"/>
          </a:p>
        </p:txBody>
      </p:sp>
      <p:sp>
        <p:nvSpPr>
          <p:cNvPr id="3" name="Text Placeholder 2">
            <a:extLst>
              <a:ext uri="{FF2B5EF4-FFF2-40B4-BE49-F238E27FC236}">
                <a16:creationId xmlns:a16="http://schemas.microsoft.com/office/drawing/2014/main" id="{59D1641D-87AF-CC13-A9F7-BEB7624A988E}"/>
              </a:ext>
            </a:extLst>
          </p:cNvPr>
          <p:cNvSpPr>
            <a:spLocks noGrp="1"/>
          </p:cNvSpPr>
          <p:nvPr>
            <p:ph type="body" sz="quarter" idx="19"/>
          </p:nvPr>
        </p:nvSpPr>
        <p:spPr>
          <a:xfrm>
            <a:off x="717827" y="1088629"/>
            <a:ext cx="10052954" cy="4250335"/>
          </a:xfrm>
          <a:prstGeom prst="rect">
            <a:avLst/>
          </a:prstGeom>
        </p:spPr>
        <p:txBody>
          <a:bodyPr/>
          <a:lstStyle/>
          <a:p>
            <a:pPr marL="0" indent="0" algn="just">
              <a:lnSpc>
                <a:spcPct val="100000"/>
              </a:lnSpc>
            </a:pPr>
            <a:r>
              <a:rPr lang="en-US">
                <a:effectLst/>
                <a:ea typeface="Times New Roman" panose="02020603050405020304" pitchFamily="18" charset="0"/>
              </a:rPr>
              <a:t>STRUMENTI E MATERIALI PER L'ECONOMIA CIRCOLARE</a:t>
            </a:r>
          </a:p>
          <a:p>
            <a:pPr marL="0" indent="0" algn="just">
              <a:lnSpc>
                <a:spcPct val="100000"/>
              </a:lnSpc>
            </a:pPr>
            <a:endParaRPr lang="en-US">
              <a:ea typeface="Times New Roman" panose="02020603050405020304" pitchFamily="18" charset="0"/>
            </a:endParaRPr>
          </a:p>
          <a:p>
            <a:pPr marL="0" indent="0" algn="just">
              <a:lnSpc>
                <a:spcPct val="100000"/>
              </a:lnSpc>
            </a:pPr>
            <a:r>
              <a:rPr lang="en-US">
                <a:ea typeface="Times New Roman" panose="02020603050405020304" pitchFamily="18" charset="0"/>
              </a:rPr>
              <a:t>Formazione sull'economia circolare in Finlandia: Questo sito web raccoglie i corsi e la formazione sull'economia circolare </a:t>
            </a:r>
            <a:r>
              <a:rPr lang="en-US" err="1">
                <a:ea typeface="Times New Roman" panose="02020603050405020304" pitchFamily="18" charset="0"/>
              </a:rPr>
              <a:t>organizzati </a:t>
            </a:r>
            <a:r>
              <a:rPr lang="en-US">
                <a:ea typeface="Times New Roman" panose="02020603050405020304" pitchFamily="18" charset="0"/>
              </a:rPr>
              <a:t>in Finlandia. </a:t>
            </a:r>
            <a:endParaRPr lang="fi-FI">
              <a:ea typeface="Times New Roman" panose="02020603050405020304" pitchFamily="18" charset="0"/>
            </a:endParaRPr>
          </a:p>
          <a:p>
            <a:pPr marL="0" indent="0" algn="just">
              <a:lnSpc>
                <a:spcPct val="100000"/>
              </a:lnSpc>
            </a:pPr>
            <a:r>
              <a:rPr lang="fi-FI" sz="2000">
                <a:hlinkClick r:id="rId2"/>
              </a:rPr>
              <a:t>https://koulutustakiertotalouteen.turkuamk.fi/in-english/</a:t>
            </a:r>
            <a:endParaRPr lang="fi-FI" sz="2000"/>
          </a:p>
          <a:p>
            <a:pPr marL="0" indent="0" algn="just">
              <a:lnSpc>
                <a:spcPct val="100000"/>
              </a:lnSpc>
            </a:pPr>
            <a:endParaRPr lang="fi-FI" sz="2000"/>
          </a:p>
          <a:p>
            <a:pPr marL="0" indent="0" algn="just">
              <a:lnSpc>
                <a:spcPct val="100000"/>
              </a:lnSpc>
            </a:pPr>
            <a:r>
              <a:rPr lang="en-US">
                <a:effectLst/>
                <a:ea typeface="Times New Roman" panose="02020603050405020304" pitchFamily="18" charset="0"/>
              </a:rPr>
              <a:t>Circular Economy Finland (</a:t>
            </a:r>
            <a:r>
              <a:rPr lang="en-US" err="1">
                <a:effectLst/>
                <a:ea typeface="Times New Roman" panose="02020603050405020304" pitchFamily="18" charset="0"/>
              </a:rPr>
              <a:t>KiSu</a:t>
            </a:r>
            <a:r>
              <a:rPr lang="en-US">
                <a:effectLst/>
                <a:ea typeface="Times New Roman" panose="02020603050405020304" pitchFamily="18" charset="0"/>
              </a:rPr>
              <a:t>) ha raccolto strumenti di economia circolare, modelli operativi e materiali per diversi gruppi target.</a:t>
            </a:r>
          </a:p>
          <a:p>
            <a:pPr marL="0" indent="0" algn="just">
              <a:lnSpc>
                <a:spcPct val="100000"/>
              </a:lnSpc>
            </a:pPr>
            <a:r>
              <a:rPr lang="fi-FI" sz="2000">
                <a:hlinkClick r:id="rId3"/>
              </a:rPr>
              <a:t>https://kiertotaloussuomi.fi/taito-ja-tyokalut/kiertotalouden-tyokalut-ja-toimintamallit</a:t>
            </a:r>
            <a:endParaRPr lang="fi-FI" sz="2000"/>
          </a:p>
          <a:p>
            <a:pPr marL="0" indent="0" algn="just">
              <a:lnSpc>
                <a:spcPct val="100000"/>
              </a:lnSpc>
            </a:pPr>
            <a:endParaRPr lang="en-US">
              <a:ea typeface="Times New Roman" panose="02020603050405020304" pitchFamily="18" charset="0"/>
            </a:endParaRPr>
          </a:p>
          <a:p>
            <a:pPr marL="0" indent="0" algn="just">
              <a:lnSpc>
                <a:spcPct val="100000"/>
              </a:lnSpc>
            </a:pPr>
            <a:endParaRPr lang="fi-FI" sz="2000">
              <a:effectLst/>
              <a:ea typeface="Times New Roman" panose="02020603050405020304" pitchFamily="18" charset="0"/>
            </a:endParaRPr>
          </a:p>
          <a:p>
            <a:pPr algn="just">
              <a:lnSpc>
                <a:spcPct val="107000"/>
              </a:lnSpc>
              <a:spcAft>
                <a:spcPts val="800"/>
              </a:spcAft>
            </a:pPr>
            <a:endParaRPr lang="fi-FI"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ACDDC64-900A-28A7-5DCD-22996608D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885" y="4915802"/>
            <a:ext cx="1895130" cy="1273213"/>
          </a:xfrm>
          <a:prstGeom prst="rect">
            <a:avLst/>
          </a:prstGeom>
        </p:spPr>
      </p:pic>
      <p:pic>
        <p:nvPicPr>
          <p:cNvPr id="2052" name="Picture 4" descr="Etusivu - Kiertotalous-Suomi">
            <a:extLst>
              <a:ext uri="{FF2B5EF4-FFF2-40B4-BE49-F238E27FC236}">
                <a16:creationId xmlns:a16="http://schemas.microsoft.com/office/drawing/2014/main" id="{812AE23E-8233-EAED-F6A7-B1788F21F3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18316" y="4985610"/>
            <a:ext cx="2943408" cy="981136"/>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A47D1838-41A7-3CD2-FBC8-F2EA225E9A3E}"/>
              </a:ext>
            </a:extLst>
          </p:cNvPr>
          <p:cNvPicPr>
            <a:picLocks noChangeAspect="1"/>
          </p:cNvPicPr>
          <p:nvPr/>
        </p:nvPicPr>
        <p:blipFill>
          <a:blip r:embed="rId6"/>
          <a:stretch>
            <a:fillRect/>
          </a:stretch>
        </p:blipFill>
        <p:spPr>
          <a:xfrm>
            <a:off x="3377078" y="4915802"/>
            <a:ext cx="3686175" cy="1238250"/>
          </a:xfrm>
          <a:prstGeom prst="rect">
            <a:avLst/>
          </a:prstGeom>
        </p:spPr>
      </p:pic>
    </p:spTree>
    <p:extLst>
      <p:ext uri="{BB962C8B-B14F-4D97-AF65-F5344CB8AC3E}">
        <p14:creationId xmlns:p14="http://schemas.microsoft.com/office/powerpoint/2010/main" val="172307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CD27-8D36-E0D7-3FB3-3C2ED72F3226}"/>
            </a:ext>
          </a:extLst>
        </p:cNvPr>
        <p:cNvGrpSpPr/>
        <p:nvPr/>
      </p:nvGrpSpPr>
      <p:grpSpPr>
        <a:xfrm>
          <a:off x="0" y="0"/>
          <a:ext cx="0" cy="0"/>
          <a:chOff x="0" y="0"/>
          <a:chExt cx="0" cy="0"/>
        </a:xfrm>
      </p:grpSpPr>
      <p:pic>
        <p:nvPicPr>
          <p:cNvPr id="7" name="Picture 3">
            <a:extLst>
              <a:ext uri="{FF2B5EF4-FFF2-40B4-BE49-F238E27FC236}">
                <a16:creationId xmlns:a16="http://schemas.microsoft.com/office/drawing/2014/main" id="{4702B330-ABEC-2F60-795F-8B1D686DEC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707324" y="3060834"/>
            <a:ext cx="4933015" cy="2929584"/>
          </a:xfrm>
          <a:prstGeom prst="rect">
            <a:avLst/>
          </a:prstGeom>
        </p:spPr>
      </p:pic>
      <p:pic>
        <p:nvPicPr>
          <p:cNvPr id="8" name="Picture 3">
            <a:extLst>
              <a:ext uri="{FF2B5EF4-FFF2-40B4-BE49-F238E27FC236}">
                <a16:creationId xmlns:a16="http://schemas.microsoft.com/office/drawing/2014/main" id="{225C6164-DA62-F0A9-2E09-326B59168F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51026" y="3060834"/>
            <a:ext cx="4933015" cy="2929584"/>
          </a:xfrm>
          <a:prstGeom prst="rect">
            <a:avLst/>
          </a:prstGeom>
        </p:spPr>
      </p:pic>
      <p:sp>
        <p:nvSpPr>
          <p:cNvPr id="4" name="Text Placeholder 3">
            <a:extLst>
              <a:ext uri="{FF2B5EF4-FFF2-40B4-BE49-F238E27FC236}">
                <a16:creationId xmlns:a16="http://schemas.microsoft.com/office/drawing/2014/main" id="{F7AE33B4-C9B8-1F1A-EE60-CEDE3AD7D1F4}"/>
              </a:ext>
            </a:extLst>
          </p:cNvPr>
          <p:cNvSpPr>
            <a:spLocks noGrp="1"/>
          </p:cNvSpPr>
          <p:nvPr>
            <p:ph type="body" sz="quarter" idx="16"/>
          </p:nvPr>
        </p:nvSpPr>
        <p:spPr>
          <a:xfrm>
            <a:off x="1078260" y="600490"/>
            <a:ext cx="10052954" cy="803654"/>
          </a:xfrm>
          <a:prstGeom prst="rect">
            <a:avLst/>
          </a:prstGeom>
        </p:spPr>
        <p:txBody>
          <a:bodyPr/>
          <a:lstStyle/>
          <a:p>
            <a:r>
              <a:rPr lang="en-US">
                <a:highlight>
                  <a:srgbClr val="F1983D"/>
                </a:highlight>
              </a:rPr>
              <a:t>Podcast</a:t>
            </a:r>
            <a:endParaRPr lang="en-IE">
              <a:highlight>
                <a:srgbClr val="F1983D"/>
              </a:highlight>
              <a:cs typeface="Calibri"/>
            </a:endParaRPr>
          </a:p>
          <a:p>
            <a:endParaRPr lang="en-IE" b="1"/>
          </a:p>
        </p:txBody>
      </p:sp>
      <p:sp>
        <p:nvSpPr>
          <p:cNvPr id="3" name="Text Placeholder 2">
            <a:extLst>
              <a:ext uri="{FF2B5EF4-FFF2-40B4-BE49-F238E27FC236}">
                <a16:creationId xmlns:a16="http://schemas.microsoft.com/office/drawing/2014/main" id="{68D71A64-46EF-2C88-7F01-76F9526949A1}"/>
              </a:ext>
            </a:extLst>
          </p:cNvPr>
          <p:cNvSpPr>
            <a:spLocks noGrp="1"/>
          </p:cNvSpPr>
          <p:nvPr>
            <p:ph type="body" sz="quarter" idx="19"/>
          </p:nvPr>
        </p:nvSpPr>
        <p:spPr>
          <a:xfrm>
            <a:off x="1078259" y="1428571"/>
            <a:ext cx="4747209" cy="4250335"/>
          </a:xfrm>
          <a:prstGeom prst="rect">
            <a:avLst/>
          </a:prstGeom>
        </p:spPr>
        <p:txBody>
          <a:bodyPr/>
          <a:lstStyle/>
          <a:p>
            <a:endParaRPr lang="en-US" sz="2400"/>
          </a:p>
          <a:p>
            <a:r>
              <a:rPr lang="en-US" b="1"/>
              <a:t>Podcast: </a:t>
            </a:r>
            <a:r>
              <a:rPr lang="fi-FI" b="0" i="0">
                <a:effectLst/>
                <a:hlinkClick r:id="rId3"/>
              </a:rPr>
              <a:t>Il Podcast Oltre i Rifiuti</a:t>
            </a:r>
            <a:endParaRPr lang="en-US" b="0" i="0">
              <a:solidFill>
                <a:srgbClr val="0B3A5B"/>
              </a:solidFill>
              <a:effectLst/>
            </a:endParaRPr>
          </a:p>
          <a:p>
            <a:pPr marL="0" indent="0">
              <a:lnSpc>
                <a:spcPct val="100000"/>
              </a:lnSpc>
            </a:pPr>
            <a:r>
              <a:rPr lang="en-US" b="0" i="0">
                <a:solidFill>
                  <a:srgbClr val="0B3A5B"/>
                </a:solidFill>
                <a:effectLst/>
                <a:hlinkClick r:id="rId4"/>
              </a:rPr>
              <a:t>Riflettori puntati: </a:t>
            </a:r>
            <a:r>
              <a:rPr lang="en-US" b="0" i="0" err="1">
                <a:solidFill>
                  <a:srgbClr val="0B3A5B"/>
                </a:solidFill>
                <a:effectLst/>
                <a:hlinkClick r:id="rId4"/>
              </a:rPr>
              <a:t>RethinkResource </a:t>
            </a:r>
            <a:r>
              <a:rPr lang="en-US" b="0" i="0">
                <a:solidFill>
                  <a:srgbClr val="0B3A5B"/>
                </a:solidFill>
                <a:effectLst/>
                <a:hlinkClick r:id="rId4"/>
              </a:rPr>
              <a:t>sulla creazione di valore dai </a:t>
            </a:r>
            <a:r>
              <a:rPr lang="en-US" sz="1800">
                <a:effectLst/>
                <a:latin typeface="Arial" panose="020B0604020202020204" pitchFamily="34" charset="0"/>
                <a:ea typeface="Times New Roman" panose="02020603050405020304" pitchFamily="18" charset="0"/>
              </a:rPr>
              <a:t>rifiuti</a:t>
            </a:r>
            <a:r>
              <a:rPr lang="en-US" b="0" i="0">
                <a:solidFill>
                  <a:srgbClr val="0B3A5B"/>
                </a:solidFill>
                <a:effectLst/>
                <a:hlinkClick r:id="rId4"/>
              </a:rPr>
              <a:t> alimentari </a:t>
            </a:r>
            <a:endParaRPr lang="fi-FI" sz="180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Kuva 4" descr="Kuva, joka sisältää kohteen teksti, Fontti, keltainen, graafinen suunnittelu&#10;&#10;Tekoälyn generoima sisältö voi olla virheellistä.">
            <a:hlinkClick r:id="rId4"/>
            <a:extLst>
              <a:ext uri="{FF2B5EF4-FFF2-40B4-BE49-F238E27FC236}">
                <a16:creationId xmlns:a16="http://schemas.microsoft.com/office/drawing/2014/main" id="{8ECF536F-6FF7-8303-1A27-0DF8352E9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1660" y="3429000"/>
            <a:ext cx="3200687" cy="2000429"/>
          </a:xfrm>
          <a:prstGeom prst="rect">
            <a:avLst/>
          </a:prstGeom>
        </p:spPr>
      </p:pic>
      <p:pic>
        <p:nvPicPr>
          <p:cNvPr id="6" name="Kuva 5" descr="Kuva, joka sisältää kohteen Ihmisen kasvot, teksti, hymy, vaate&#10;&#10;Tekoälyn generoima sisältö voi olla virheellistä.">
            <a:extLst>
              <a:ext uri="{FF2B5EF4-FFF2-40B4-BE49-F238E27FC236}">
                <a16:creationId xmlns:a16="http://schemas.microsoft.com/office/drawing/2014/main" id="{2C8B3D56-7229-EB7C-7574-D554C2F69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2084" y="3433207"/>
            <a:ext cx="3445091" cy="1957500"/>
          </a:xfrm>
          <a:prstGeom prst="rect">
            <a:avLst/>
          </a:prstGeom>
        </p:spPr>
      </p:pic>
      <p:sp>
        <p:nvSpPr>
          <p:cNvPr id="9" name="Text Placeholder 2">
            <a:extLst>
              <a:ext uri="{FF2B5EF4-FFF2-40B4-BE49-F238E27FC236}">
                <a16:creationId xmlns:a16="http://schemas.microsoft.com/office/drawing/2014/main" id="{45F606FC-25A0-A756-E046-13893471D73C}"/>
              </a:ext>
            </a:extLst>
          </p:cNvPr>
          <p:cNvSpPr txBox="1">
            <a:spLocks/>
          </p:cNvSpPr>
          <p:nvPr/>
        </p:nvSpPr>
        <p:spPr>
          <a:xfrm>
            <a:off x="5938435" y="1303832"/>
            <a:ext cx="4814871" cy="425033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endParaRPr lang="en-US">
              <a:solidFill>
                <a:srgbClr val="0B3A5B"/>
              </a:solidFill>
            </a:endParaRPr>
          </a:p>
          <a:p>
            <a:pPr marL="0" indent="0">
              <a:lnSpc>
                <a:spcPct val="100000"/>
              </a:lnSpc>
            </a:pPr>
            <a:r>
              <a:rPr lang="en-US" b="1"/>
              <a:t>Podcast: </a:t>
            </a:r>
            <a:r>
              <a:rPr lang="en-US">
                <a:solidFill>
                  <a:srgbClr val="0F0F0F"/>
                </a:solidFill>
                <a:hlinkClick r:id="rId7"/>
              </a:rPr>
              <a:t>Imparare quali sono le strategie di riduzione degli sprechi alimentari che le persone farebbero davvero</a:t>
            </a:r>
            <a:endParaRPr lang="en-US">
              <a:solidFill>
                <a:srgbClr val="0F0F0F"/>
              </a:solidFill>
            </a:endParaRPr>
          </a:p>
          <a:p>
            <a:pPr marL="0" indent="0">
              <a:lnSpc>
                <a:spcPct val="100000"/>
              </a:lnSpc>
            </a:pPr>
            <a:endParaRPr lang="en-US" sz="1800">
              <a:solidFill>
                <a:srgbClr val="0F0F0F"/>
              </a:solidFill>
            </a:endParaRPr>
          </a:p>
          <a:p>
            <a:pPr marL="0" indent="0">
              <a:lnSpc>
                <a:spcPct val="100000"/>
              </a:lnSpc>
            </a:pPr>
            <a:endParaRPr lang="en-US">
              <a:solidFill>
                <a:srgbClr val="0B3A5B"/>
              </a:solidFill>
            </a:endParaRPr>
          </a:p>
          <a:p>
            <a:endParaRPr lang="en-US">
              <a:solidFill>
                <a:srgbClr val="0B3A5B"/>
              </a:solidFill>
            </a:endParaRPr>
          </a:p>
          <a:p>
            <a:pPr marL="0" indent="0" algn="just">
              <a:lnSpc>
                <a:spcPct val="100000"/>
              </a:lnSpc>
            </a:pPr>
            <a:r>
              <a:rPr lang="en-US" sz="1800">
                <a:latin typeface="Arial" panose="020B0604020202020204" pitchFamily="34" charset="0"/>
                <a:ea typeface="Times New Roman" panose="02020603050405020304" pitchFamily="18" charset="0"/>
              </a:rPr>
              <a:t> </a:t>
            </a:r>
            <a:endParaRPr lang="fi-FI" sz="1800">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aphic 4">
            <a:extLst>
              <a:ext uri="{FF2B5EF4-FFF2-40B4-BE49-F238E27FC236}">
                <a16:creationId xmlns:a16="http://schemas.microsoft.com/office/drawing/2014/main" id="{44C51026-3176-1833-BDF6-FC25E9FE366F}"/>
              </a:ext>
            </a:extLst>
          </p:cNvPr>
          <p:cNvGrpSpPr/>
          <p:nvPr/>
        </p:nvGrpSpPr>
        <p:grpSpPr>
          <a:xfrm rot="19582332">
            <a:off x="10438505" y="4091926"/>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71DA7187-26A6-ABAD-0063-73FDCACA842A}"/>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4A1EDBA-F714-B5B2-D9EC-8522D61C8D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723B4832-E36B-182D-407B-3D7610389EE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2DD1838-9B9C-391E-D4D5-33B4BDE32C96}"/>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092663FE-9274-39E0-05C7-C795152F96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DB3F57D-C396-FC4D-7270-F6FE42C9E3B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450C9313-2847-AABA-F82B-1DA53249D1F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CB68EBB3-4211-0EF9-FE00-B1D52890D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E097A947-43FF-F8B0-4D55-5DE21118120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62E1D804-29C8-B1CE-EC4E-01C6BC43682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7D9E466C-47DF-A993-96E4-489B52F04BD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2" name="Graphic 4">
            <a:extLst>
              <a:ext uri="{FF2B5EF4-FFF2-40B4-BE49-F238E27FC236}">
                <a16:creationId xmlns:a16="http://schemas.microsoft.com/office/drawing/2014/main" id="{FE8759C4-BD5A-0C1E-6005-C95A03BDB5F7}"/>
              </a:ext>
            </a:extLst>
          </p:cNvPr>
          <p:cNvGrpSpPr/>
          <p:nvPr/>
        </p:nvGrpSpPr>
        <p:grpSpPr>
          <a:xfrm rot="19582332">
            <a:off x="5283822" y="4135406"/>
            <a:ext cx="403667" cy="780438"/>
            <a:chOff x="9129274" y="2719113"/>
            <a:chExt cx="717139" cy="1386497"/>
          </a:xfrm>
          <a:solidFill>
            <a:srgbClr val="09465E"/>
          </a:solidFill>
        </p:grpSpPr>
        <p:grpSp>
          <p:nvGrpSpPr>
            <p:cNvPr id="23" name="Graphic 4">
              <a:extLst>
                <a:ext uri="{FF2B5EF4-FFF2-40B4-BE49-F238E27FC236}">
                  <a16:creationId xmlns:a16="http://schemas.microsoft.com/office/drawing/2014/main" id="{C7EA8315-675B-1681-914B-1B8B2D8564C2}"/>
                </a:ext>
              </a:extLst>
            </p:cNvPr>
            <p:cNvGrpSpPr/>
            <p:nvPr/>
          </p:nvGrpSpPr>
          <p:grpSpPr>
            <a:xfrm>
              <a:off x="9159507" y="2719113"/>
              <a:ext cx="446280" cy="440141"/>
              <a:chOff x="9159507" y="2719113"/>
              <a:chExt cx="446280" cy="440141"/>
            </a:xfrm>
            <a:grpFill/>
          </p:grpSpPr>
          <p:sp>
            <p:nvSpPr>
              <p:cNvPr id="1024" name="Freeform 57">
                <a:extLst>
                  <a:ext uri="{FF2B5EF4-FFF2-40B4-BE49-F238E27FC236}">
                    <a16:creationId xmlns:a16="http://schemas.microsoft.com/office/drawing/2014/main" id="{7570BE48-B32D-568A-6802-708F3AE0411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25" name="Freeform 58">
                <a:extLst>
                  <a:ext uri="{FF2B5EF4-FFF2-40B4-BE49-F238E27FC236}">
                    <a16:creationId xmlns:a16="http://schemas.microsoft.com/office/drawing/2014/main" id="{959665EA-2C90-7C0F-7324-EF56A9AB01C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EB48A043-E39D-2D0F-4059-97059DC6C0D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2CA4A3F3-7279-BE4E-C75E-4DC1B220871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62E83DBA-8C56-B44D-9C27-A7495635AE3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E7010E43-90CD-0CEB-94FD-1FCE5779DF1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33B70221-1BCB-2382-2C84-3A71F6FD72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11332789-205E-310D-4F0D-9C35406DE2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1C2D4E36-6C71-E778-D833-DB209F023A3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F5731115-0C57-730E-EF21-597BE484D60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 name="Kuva 1" descr="Kuva, joka sisältää kohteen teksti, Grafiikka, Fontti, ympyrä&#10;&#10;Kuvaus luotu automaattisesti">
            <a:extLst>
              <a:ext uri="{FF2B5EF4-FFF2-40B4-BE49-F238E27FC236}">
                <a16:creationId xmlns:a16="http://schemas.microsoft.com/office/drawing/2014/main" id="{2A134B14-8D2D-8591-C871-73BACA80C8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82286" y="409778"/>
            <a:ext cx="1802726" cy="1211133"/>
          </a:xfrm>
          <a:prstGeom prst="rect">
            <a:avLst/>
          </a:prstGeom>
        </p:spPr>
      </p:pic>
    </p:spTree>
    <p:extLst>
      <p:ext uri="{BB962C8B-B14F-4D97-AF65-F5344CB8AC3E}">
        <p14:creationId xmlns:p14="http://schemas.microsoft.com/office/powerpoint/2010/main" val="4203345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UN PICCOLO PROGRESSO OGNI GIORNO PORTA A GRANDI RISULTATI.</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3118338" y="5093204"/>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C677-9EB3-F078-1704-27EEA7BABD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458CF5-49B2-7A3D-3E85-7B776B3F953C}"/>
              </a:ext>
            </a:extLst>
          </p:cNvPr>
          <p:cNvSpPr>
            <a:spLocks noGrp="1"/>
          </p:cNvSpPr>
          <p:nvPr>
            <p:ph type="body" sz="quarter" idx="18"/>
          </p:nvPr>
        </p:nvSpPr>
        <p:spPr>
          <a:xfrm>
            <a:off x="4672390" y="687867"/>
            <a:ext cx="6727129" cy="5288242"/>
          </a:xfrm>
          <a:prstGeom prst="rect">
            <a:avLst/>
          </a:prstGeom>
        </p:spPr>
        <p:txBody>
          <a:bodyPr/>
          <a:lstStyle/>
          <a:p>
            <a:pPr marL="0">
              <a:lnSpc>
                <a:spcPct val="100000"/>
              </a:lnSpc>
              <a:spcAft>
                <a:spcPts val="1200"/>
              </a:spcAft>
            </a:pPr>
            <a:r>
              <a:rPr lang="en-US" sz="2200" kern="100" dirty="0" err="1">
                <a:cs typeface="Times New Roman" panose="02020603050405020304" pitchFamily="18" charset="0"/>
              </a:rPr>
              <a:t>L'educazione</a:t>
            </a:r>
            <a:r>
              <a:rPr lang="en-US" sz="2200" kern="100" dirty="0">
                <a:cs typeface="Times New Roman" panose="02020603050405020304" pitchFamily="18" charset="0"/>
              </a:rPr>
              <a:t> </a:t>
            </a:r>
            <a:r>
              <a:rPr lang="en-US" sz="2200" kern="100" dirty="0" err="1">
                <a:cs typeface="Times New Roman" panose="02020603050405020304" pitchFamily="18" charset="0"/>
              </a:rPr>
              <a:t>sostenibile</a:t>
            </a:r>
            <a:r>
              <a:rPr lang="en-US" sz="2200" kern="100" dirty="0">
                <a:cs typeface="Times New Roman" panose="02020603050405020304" pitchFamily="18" charset="0"/>
              </a:rPr>
              <a:t> </a:t>
            </a:r>
            <a:r>
              <a:rPr lang="en-US" sz="2200" kern="100" dirty="0" err="1">
                <a:cs typeface="Times New Roman" panose="02020603050405020304" pitchFamily="18" charset="0"/>
              </a:rPr>
              <a:t>svolge</a:t>
            </a:r>
            <a:r>
              <a:rPr lang="en-US" sz="2200" kern="100" dirty="0">
                <a:cs typeface="Times New Roman" panose="02020603050405020304" pitchFamily="18" charset="0"/>
              </a:rPr>
              <a:t> un </a:t>
            </a:r>
            <a:r>
              <a:rPr lang="en-US" sz="2200" kern="100" dirty="0" err="1">
                <a:cs typeface="Times New Roman" panose="02020603050405020304" pitchFamily="18" charset="0"/>
              </a:rPr>
              <a:t>ruolo</a:t>
            </a:r>
            <a:r>
              <a:rPr lang="en-US" sz="2200" kern="100" dirty="0">
                <a:cs typeface="Times New Roman" panose="02020603050405020304" pitchFamily="18" charset="0"/>
              </a:rPr>
              <a:t> </a:t>
            </a:r>
            <a:r>
              <a:rPr lang="en-US" sz="2200" kern="100" dirty="0" err="1">
                <a:cs typeface="Times New Roman" panose="02020603050405020304" pitchFamily="18" charset="0"/>
              </a:rPr>
              <a:t>cruciale</a:t>
            </a:r>
            <a:r>
              <a:rPr lang="en-US" sz="2200" kern="100" dirty="0">
                <a:cs typeface="Times New Roman" panose="02020603050405020304" pitchFamily="18" charset="0"/>
              </a:rPr>
              <a:t> </a:t>
            </a:r>
            <a:r>
              <a:rPr lang="en-US" sz="2200" kern="100" dirty="0" err="1">
                <a:cs typeface="Times New Roman" panose="02020603050405020304" pitchFamily="18" charset="0"/>
              </a:rPr>
              <a:t>nell'affrontare</a:t>
            </a:r>
            <a:r>
              <a:rPr lang="en-US" sz="2200" kern="100" dirty="0">
                <a:cs typeface="Times New Roman" panose="02020603050405020304" pitchFamily="18" charset="0"/>
              </a:rPr>
              <a:t> </a:t>
            </a:r>
            <a:r>
              <a:rPr lang="en-US" sz="2200" kern="100" dirty="0" err="1">
                <a:cs typeface="Times New Roman" panose="02020603050405020304" pitchFamily="18" charset="0"/>
              </a:rPr>
              <a:t>sfide</a:t>
            </a:r>
            <a:r>
              <a:rPr lang="en-US" sz="2200" kern="100" dirty="0">
                <a:cs typeface="Times New Roman" panose="02020603050405020304" pitchFamily="18" charset="0"/>
              </a:rPr>
              <a:t> </a:t>
            </a:r>
            <a:r>
              <a:rPr lang="en-US" sz="2200" kern="100" dirty="0" err="1">
                <a:cs typeface="Times New Roman" panose="02020603050405020304" pitchFamily="18" charset="0"/>
              </a:rPr>
              <a:t>globali</a:t>
            </a:r>
            <a:r>
              <a:rPr lang="en-US" sz="2200" kern="100" dirty="0">
                <a:cs typeface="Times New Roman" panose="02020603050405020304" pitchFamily="18" charset="0"/>
              </a:rPr>
              <a:t> come il </a:t>
            </a:r>
            <a:r>
              <a:rPr lang="en-US" sz="2200" kern="100" dirty="0" err="1">
                <a:cs typeface="Times New Roman" panose="02020603050405020304" pitchFamily="18" charset="0"/>
              </a:rPr>
              <a:t>cambiamento</a:t>
            </a:r>
            <a:r>
              <a:rPr lang="en-US" sz="2200" kern="100" dirty="0">
                <a:cs typeface="Times New Roman" panose="02020603050405020304" pitchFamily="18" charset="0"/>
              </a:rPr>
              <a:t> </a:t>
            </a:r>
            <a:r>
              <a:rPr lang="en-US" sz="2200" kern="100" dirty="0" err="1">
                <a:cs typeface="Times New Roman" panose="02020603050405020304" pitchFamily="18" charset="0"/>
              </a:rPr>
              <a:t>climatico</a:t>
            </a:r>
            <a:r>
              <a:rPr lang="en-US" sz="2200" kern="100" dirty="0">
                <a:cs typeface="Times New Roman" panose="02020603050405020304" pitchFamily="18" charset="0"/>
              </a:rPr>
              <a:t>, la </a:t>
            </a:r>
            <a:r>
              <a:rPr lang="en-US" sz="2200" kern="100" dirty="0" err="1">
                <a:cs typeface="Times New Roman" panose="02020603050405020304" pitchFamily="18" charset="0"/>
              </a:rPr>
              <a:t>perdita</a:t>
            </a:r>
            <a:r>
              <a:rPr lang="en-US" sz="2200" kern="100" dirty="0">
                <a:cs typeface="Times New Roman" panose="02020603050405020304" pitchFamily="18" charset="0"/>
              </a:rPr>
              <a:t> di </a:t>
            </a:r>
            <a:r>
              <a:rPr lang="en-US" sz="2200" kern="100" dirty="0" err="1">
                <a:cs typeface="Times New Roman" panose="02020603050405020304" pitchFamily="18" charset="0"/>
              </a:rPr>
              <a:t>biodiversità</a:t>
            </a:r>
            <a:r>
              <a:rPr lang="en-US" sz="2200" kern="100" dirty="0">
                <a:cs typeface="Times New Roman" panose="02020603050405020304" pitchFamily="18" charset="0"/>
              </a:rPr>
              <a:t> e la </a:t>
            </a:r>
            <a:r>
              <a:rPr lang="en-US" sz="2200" kern="100" dirty="0" err="1">
                <a:cs typeface="Times New Roman" panose="02020603050405020304" pitchFamily="18" charset="0"/>
              </a:rPr>
              <a:t>necessità</a:t>
            </a:r>
            <a:r>
              <a:rPr lang="en-US" sz="2200" kern="100" dirty="0">
                <a:cs typeface="Times New Roman" panose="02020603050405020304" pitchFamily="18" charset="0"/>
              </a:rPr>
              <a:t> di </a:t>
            </a:r>
            <a:r>
              <a:rPr lang="en-US" sz="2200" kern="100" dirty="0" err="1">
                <a:cs typeface="Times New Roman" panose="02020603050405020304" pitchFamily="18" charset="0"/>
              </a:rPr>
              <a:t>comunità</a:t>
            </a:r>
            <a:r>
              <a:rPr lang="en-US" sz="2200" kern="100" dirty="0">
                <a:cs typeface="Times New Roman" panose="02020603050405020304" pitchFamily="18" charset="0"/>
              </a:rPr>
              <a:t> </a:t>
            </a:r>
            <a:r>
              <a:rPr lang="en-US" sz="2200" kern="100" dirty="0" err="1">
                <a:cs typeface="Times New Roman" panose="02020603050405020304" pitchFamily="18" charset="0"/>
              </a:rPr>
              <a:t>più</a:t>
            </a:r>
            <a:r>
              <a:rPr lang="en-US" sz="2200" kern="100" dirty="0">
                <a:cs typeface="Times New Roman" panose="02020603050405020304" pitchFamily="18" charset="0"/>
              </a:rPr>
              <a:t> </a:t>
            </a:r>
            <a:r>
              <a:rPr lang="en-US" sz="2200" kern="100" dirty="0" err="1">
                <a:cs typeface="Times New Roman" panose="02020603050405020304" pitchFamily="18" charset="0"/>
              </a:rPr>
              <a:t>resilienti</a:t>
            </a:r>
            <a:r>
              <a:rPr lang="en-US" sz="2200" kern="100" dirty="0">
                <a:cs typeface="Times New Roman" panose="02020603050405020304" pitchFamily="18" charset="0"/>
              </a:rPr>
              <a:t>. </a:t>
            </a:r>
          </a:p>
          <a:p>
            <a:pPr marL="0" indent="0">
              <a:lnSpc>
                <a:spcPct val="100000"/>
              </a:lnSpc>
              <a:spcAft>
                <a:spcPts val="1200"/>
              </a:spcAft>
            </a:pPr>
            <a:r>
              <a:rPr lang="en-US" sz="2200" kern="100" dirty="0">
                <a:cs typeface="Times New Roman" panose="02020603050405020304" pitchFamily="18" charset="0"/>
              </a:rPr>
              <a:t>La </a:t>
            </a:r>
            <a:r>
              <a:rPr lang="en-US" sz="2200" kern="100" dirty="0" err="1">
                <a:cs typeface="Times New Roman" panose="02020603050405020304" pitchFamily="18" charset="0"/>
              </a:rPr>
              <a:t>sensibilizzazione</a:t>
            </a:r>
            <a:r>
              <a:rPr lang="en-US" sz="2200" kern="100" dirty="0">
                <a:cs typeface="Times New Roman" panose="02020603050405020304" pitchFamily="18" charset="0"/>
              </a:rPr>
              <a:t> </a:t>
            </a:r>
            <a:r>
              <a:rPr lang="en-US" sz="2200" kern="100" dirty="0" err="1">
                <a:cs typeface="Times New Roman" panose="02020603050405020304" pitchFamily="18" charset="0"/>
              </a:rPr>
              <a:t>all'economia</a:t>
            </a:r>
            <a:r>
              <a:rPr lang="en-US" sz="2200" kern="100" dirty="0">
                <a:cs typeface="Times New Roman" panose="02020603050405020304" pitchFamily="18" charset="0"/>
              </a:rPr>
              <a:t> </a:t>
            </a:r>
            <a:r>
              <a:rPr lang="en-US" sz="2200" kern="100" dirty="0" err="1">
                <a:cs typeface="Times New Roman" panose="02020603050405020304" pitchFamily="18" charset="0"/>
              </a:rPr>
              <a:t>circolare</a:t>
            </a:r>
            <a:r>
              <a:rPr lang="en-US" sz="2200" kern="100" dirty="0">
                <a:cs typeface="Times New Roman" panose="02020603050405020304" pitchFamily="18" charset="0"/>
              </a:rPr>
              <a:t> </a:t>
            </a:r>
            <a:r>
              <a:rPr lang="en-US" sz="2200" kern="100" dirty="0" err="1">
                <a:cs typeface="Times New Roman" panose="02020603050405020304" pitchFamily="18" charset="0"/>
              </a:rPr>
              <a:t>nelle</a:t>
            </a:r>
            <a:r>
              <a:rPr lang="en-US" sz="2200" kern="100" dirty="0">
                <a:cs typeface="Times New Roman" panose="02020603050405020304" pitchFamily="18" charset="0"/>
              </a:rPr>
              <a:t> </a:t>
            </a:r>
            <a:r>
              <a:rPr lang="en-US" sz="2200" kern="100" dirty="0" err="1">
                <a:cs typeface="Times New Roman" panose="02020603050405020304" pitchFamily="18" charset="0"/>
              </a:rPr>
              <a:t>aziende</a:t>
            </a:r>
            <a:r>
              <a:rPr lang="en-US" sz="2200" kern="100" dirty="0">
                <a:cs typeface="Times New Roman" panose="02020603050405020304" pitchFamily="18" charset="0"/>
              </a:rPr>
              <a:t> </a:t>
            </a:r>
            <a:r>
              <a:rPr lang="en-US" sz="2200" kern="100" dirty="0" err="1">
                <a:cs typeface="Times New Roman" panose="02020603050405020304" pitchFamily="18" charset="0"/>
              </a:rPr>
              <a:t>alimentari</a:t>
            </a:r>
            <a:r>
              <a:rPr lang="en-US" sz="2200" kern="100" dirty="0">
                <a:cs typeface="Times New Roman" panose="02020603050405020304" pitchFamily="18" charset="0"/>
              </a:rPr>
              <a:t>, a tutti </a:t>
            </a:r>
            <a:r>
              <a:rPr lang="en-US" sz="2200" kern="100" dirty="0" err="1">
                <a:cs typeface="Times New Roman" panose="02020603050405020304" pitchFamily="18" charset="0"/>
              </a:rPr>
              <a:t>i</a:t>
            </a:r>
            <a:r>
              <a:rPr lang="en-US" sz="2200" kern="100" dirty="0">
                <a:cs typeface="Times New Roman" panose="02020603050405020304" pitchFamily="18" charset="0"/>
              </a:rPr>
              <a:t> </a:t>
            </a:r>
            <a:r>
              <a:rPr lang="en-US" sz="2200" kern="100" dirty="0" err="1">
                <a:cs typeface="Times New Roman" panose="02020603050405020304" pitchFamily="18" charset="0"/>
              </a:rPr>
              <a:t>livelli</a:t>
            </a:r>
            <a:r>
              <a:rPr lang="en-US" sz="2200" kern="100" dirty="0">
                <a:cs typeface="Times New Roman" panose="02020603050405020304" pitchFamily="18" charset="0"/>
              </a:rPr>
              <a:t>, </a:t>
            </a:r>
            <a:r>
              <a:rPr lang="en-US" sz="2200" b="1" kern="100" dirty="0" err="1">
                <a:cs typeface="Times New Roman" panose="02020603050405020304" pitchFamily="18" charset="0"/>
              </a:rPr>
              <a:t>contribuisce</a:t>
            </a:r>
            <a:r>
              <a:rPr lang="en-US" sz="2200" b="1" kern="100" dirty="0">
                <a:cs typeface="Times New Roman" panose="02020603050405020304" pitchFamily="18" charset="0"/>
              </a:rPr>
              <a:t> a </a:t>
            </a:r>
            <a:r>
              <a:rPr lang="en-US" sz="2200" b="1" kern="100" dirty="0" err="1">
                <a:cs typeface="Times New Roman" panose="02020603050405020304" pitchFamily="18" charset="0"/>
              </a:rPr>
              <a:t>guidare</a:t>
            </a:r>
            <a:r>
              <a:rPr lang="en-US" sz="2200" b="1" kern="100" dirty="0">
                <a:cs typeface="Times New Roman" panose="02020603050405020304" pitchFamily="18" charset="0"/>
              </a:rPr>
              <a:t> la </a:t>
            </a:r>
            <a:r>
              <a:rPr lang="en-US" sz="2200" b="1" kern="100" dirty="0" err="1">
                <a:cs typeface="Times New Roman" panose="02020603050405020304" pitchFamily="18" charset="0"/>
              </a:rPr>
              <a:t>trasformazione</a:t>
            </a:r>
            <a:r>
              <a:rPr lang="en-US" sz="2200" b="1" kern="100" dirty="0">
                <a:cs typeface="Times New Roman" panose="02020603050405020304" pitchFamily="18" charset="0"/>
              </a:rPr>
              <a:t> </a:t>
            </a:r>
            <a:r>
              <a:rPr lang="en-US" sz="2200" kern="100" dirty="0">
                <a:cs typeface="Times New Roman" panose="02020603050405020304" pitchFamily="18" charset="0"/>
              </a:rPr>
              <a:t>verso </a:t>
            </a:r>
            <a:r>
              <a:rPr lang="en-US" sz="2200" kern="100" dirty="0" err="1">
                <a:cs typeface="Times New Roman" panose="02020603050405020304" pitchFamily="18" charset="0"/>
              </a:rPr>
              <a:t>un'economia</a:t>
            </a:r>
            <a:r>
              <a:rPr lang="en-US" sz="2200" kern="100" dirty="0">
                <a:cs typeface="Times New Roman" panose="02020603050405020304" pitchFamily="18" charset="0"/>
              </a:rPr>
              <a:t> </a:t>
            </a:r>
            <a:r>
              <a:rPr lang="en-US" sz="2200" kern="100" dirty="0" err="1">
                <a:cs typeface="Times New Roman" panose="02020603050405020304" pitchFamily="18" charset="0"/>
              </a:rPr>
              <a:t>globale</a:t>
            </a:r>
            <a:r>
              <a:rPr lang="en-US" sz="2200" kern="100" dirty="0">
                <a:cs typeface="Times New Roman" panose="02020603050405020304" pitchFamily="18" charset="0"/>
              </a:rPr>
              <a:t> </a:t>
            </a:r>
            <a:r>
              <a:rPr lang="en-US" sz="2200" kern="100" dirty="0" err="1">
                <a:cs typeface="Times New Roman" panose="02020603050405020304" pitchFamily="18" charset="0"/>
              </a:rPr>
              <a:t>più</a:t>
            </a:r>
            <a:r>
              <a:rPr lang="en-US" sz="2200" kern="100" dirty="0">
                <a:cs typeface="Times New Roman" panose="02020603050405020304" pitchFamily="18" charset="0"/>
              </a:rPr>
              <a:t> </a:t>
            </a:r>
            <a:r>
              <a:rPr lang="en-US" sz="2200" kern="100" dirty="0" err="1">
                <a:cs typeface="Times New Roman" panose="02020603050405020304" pitchFamily="18" charset="0"/>
              </a:rPr>
              <a:t>responsabile</a:t>
            </a:r>
            <a:r>
              <a:rPr lang="en-US" sz="2200" kern="100" dirty="0">
                <a:cs typeface="Times New Roman" panose="02020603050405020304" pitchFamily="18" charset="0"/>
              </a:rPr>
              <a:t> e </a:t>
            </a:r>
            <a:r>
              <a:rPr lang="en-US" sz="2200" kern="100" dirty="0" err="1">
                <a:cs typeface="Times New Roman" panose="02020603050405020304" pitchFamily="18" charset="0"/>
              </a:rPr>
              <a:t>sostenibile</a:t>
            </a:r>
            <a:r>
              <a:rPr lang="en-US" sz="2200" kern="100" dirty="0">
                <a:cs typeface="Times New Roman" panose="02020603050405020304" pitchFamily="18" charset="0"/>
              </a:rPr>
              <a:t>.</a:t>
            </a:r>
          </a:p>
          <a:p>
            <a:pPr marL="0" indent="0">
              <a:lnSpc>
                <a:spcPct val="100000"/>
              </a:lnSpc>
              <a:spcAft>
                <a:spcPts val="1200"/>
              </a:spcAft>
            </a:pPr>
            <a:r>
              <a:rPr lang="en-US" sz="2200" kern="100" dirty="0">
                <a:cs typeface="Times New Roman" panose="02020603050405020304" pitchFamily="18" charset="0"/>
              </a:rPr>
              <a:t>Le PMI del </a:t>
            </a:r>
            <a:r>
              <a:rPr lang="en-US" sz="2200" kern="100" dirty="0" err="1">
                <a:cs typeface="Times New Roman" panose="02020603050405020304" pitchFamily="18" charset="0"/>
              </a:rPr>
              <a:t>settore</a:t>
            </a:r>
            <a:r>
              <a:rPr lang="en-US" sz="2200" kern="100" dirty="0">
                <a:cs typeface="Times New Roman" panose="02020603050405020304" pitchFamily="18" charset="0"/>
              </a:rPr>
              <a:t> </a:t>
            </a:r>
            <a:r>
              <a:rPr lang="en-US" sz="2200" kern="100" dirty="0" err="1">
                <a:cs typeface="Times New Roman" panose="02020603050405020304" pitchFamily="18" charset="0"/>
              </a:rPr>
              <a:t>alimentare</a:t>
            </a:r>
            <a:r>
              <a:rPr lang="en-US" sz="2200" kern="100" dirty="0">
                <a:cs typeface="Times New Roman" panose="02020603050405020304" pitchFamily="18" charset="0"/>
              </a:rPr>
              <a:t> </a:t>
            </a:r>
            <a:r>
              <a:rPr lang="en-US" sz="2200" kern="100" dirty="0" err="1">
                <a:cs typeface="Times New Roman" panose="02020603050405020304" pitchFamily="18" charset="0"/>
              </a:rPr>
              <a:t>che</a:t>
            </a:r>
            <a:r>
              <a:rPr lang="en-US" sz="2200" kern="100" dirty="0">
                <a:cs typeface="Times New Roman" panose="02020603050405020304" pitchFamily="18" charset="0"/>
              </a:rPr>
              <a:t> </a:t>
            </a:r>
            <a:r>
              <a:rPr lang="en-US" sz="2200" kern="100" dirty="0" err="1">
                <a:cs typeface="Times New Roman" panose="02020603050405020304" pitchFamily="18" charset="0"/>
              </a:rPr>
              <a:t>abbracciano</a:t>
            </a:r>
            <a:r>
              <a:rPr lang="en-US" sz="2200" kern="100" dirty="0">
                <a:cs typeface="Times New Roman" panose="02020603050405020304" pitchFamily="18" charset="0"/>
              </a:rPr>
              <a:t> la </a:t>
            </a:r>
            <a:r>
              <a:rPr lang="en-US" sz="2200" kern="100" dirty="0" err="1">
                <a:cs typeface="Times New Roman" panose="02020603050405020304" pitchFamily="18" charset="0"/>
              </a:rPr>
              <a:t>sostenibilità</a:t>
            </a:r>
            <a:r>
              <a:rPr lang="en-US" sz="2200" kern="100" dirty="0">
                <a:cs typeface="Times New Roman" panose="02020603050405020304" pitchFamily="18" charset="0"/>
              </a:rPr>
              <a:t> non solo </a:t>
            </a:r>
            <a:r>
              <a:rPr lang="en-US" sz="2200" kern="100" dirty="0" err="1">
                <a:cs typeface="Times New Roman" panose="02020603050405020304" pitchFamily="18" charset="0"/>
              </a:rPr>
              <a:t>contribuiscono</a:t>
            </a:r>
            <a:r>
              <a:rPr lang="en-US" sz="2200" kern="100" dirty="0">
                <a:cs typeface="Times New Roman" panose="02020603050405020304" pitchFamily="18" charset="0"/>
              </a:rPr>
              <a:t> </a:t>
            </a:r>
            <a:r>
              <a:rPr lang="en-US" sz="2200" b="1" kern="100" dirty="0">
                <a:cs typeface="Times New Roman" panose="02020603050405020304" pitchFamily="18" charset="0"/>
              </a:rPr>
              <a:t>a </a:t>
            </a:r>
            <a:r>
              <a:rPr lang="en-US" sz="2200" b="1" kern="100" dirty="0" err="1">
                <a:cs typeface="Times New Roman" panose="02020603050405020304" pitchFamily="18" charset="0"/>
              </a:rPr>
              <a:t>risolvere</a:t>
            </a:r>
            <a:r>
              <a:rPr lang="en-US" sz="2200" b="1" kern="100" dirty="0">
                <a:cs typeface="Times New Roman" panose="02020603050405020304" pitchFamily="18" charset="0"/>
              </a:rPr>
              <a:t> </a:t>
            </a:r>
            <a:r>
              <a:rPr lang="en-US" sz="2200" b="1" kern="100" dirty="0" err="1">
                <a:cs typeface="Times New Roman" panose="02020603050405020304" pitchFamily="18" charset="0"/>
              </a:rPr>
              <a:t>sfide</a:t>
            </a:r>
            <a:r>
              <a:rPr lang="en-US" sz="2200" b="1" kern="100" dirty="0">
                <a:cs typeface="Times New Roman" panose="02020603050405020304" pitchFamily="18" charset="0"/>
              </a:rPr>
              <a:t> </a:t>
            </a:r>
            <a:r>
              <a:rPr lang="en-US" sz="2200" b="1" kern="100" dirty="0" err="1">
                <a:cs typeface="Times New Roman" panose="02020603050405020304" pitchFamily="18" charset="0"/>
              </a:rPr>
              <a:t>globali</a:t>
            </a:r>
            <a:r>
              <a:rPr lang="en-US" sz="2200" b="1" kern="100" dirty="0">
                <a:cs typeface="Times New Roman" panose="02020603050405020304" pitchFamily="18" charset="0"/>
              </a:rPr>
              <a:t> </a:t>
            </a:r>
            <a:r>
              <a:rPr lang="en-US" sz="2200" b="1" kern="100" dirty="0" err="1">
                <a:cs typeface="Times New Roman" panose="02020603050405020304" pitchFamily="18" charset="0"/>
              </a:rPr>
              <a:t>cruciali</a:t>
            </a:r>
            <a:r>
              <a:rPr lang="en-US" sz="2200" b="1" kern="100" dirty="0">
                <a:cs typeface="Times New Roman" panose="02020603050405020304" pitchFamily="18" charset="0"/>
              </a:rPr>
              <a:t> </a:t>
            </a:r>
            <a:r>
              <a:rPr lang="en-US" sz="2200" kern="100" dirty="0">
                <a:cs typeface="Times New Roman" panose="02020603050405020304" pitchFamily="18" charset="0"/>
              </a:rPr>
              <a:t>come il </a:t>
            </a:r>
            <a:r>
              <a:rPr lang="en-US" sz="2200" kern="100" dirty="0" err="1">
                <a:cs typeface="Times New Roman" panose="02020603050405020304" pitchFamily="18" charset="0"/>
              </a:rPr>
              <a:t>cambiamento</a:t>
            </a:r>
            <a:r>
              <a:rPr lang="en-US" sz="2200" kern="100" dirty="0">
                <a:cs typeface="Times New Roman" panose="02020603050405020304" pitchFamily="18" charset="0"/>
              </a:rPr>
              <a:t> </a:t>
            </a:r>
            <a:r>
              <a:rPr lang="en-US" sz="2200" kern="100" dirty="0" err="1">
                <a:cs typeface="Times New Roman" panose="02020603050405020304" pitchFamily="18" charset="0"/>
              </a:rPr>
              <a:t>climatico</a:t>
            </a:r>
            <a:r>
              <a:rPr lang="en-US" sz="2200" kern="100" dirty="0">
                <a:cs typeface="Times New Roman" panose="02020603050405020304" pitchFamily="18" charset="0"/>
              </a:rPr>
              <a:t> e la </a:t>
            </a:r>
            <a:r>
              <a:rPr lang="en-US" sz="2200" kern="100" dirty="0" err="1">
                <a:cs typeface="Times New Roman" panose="02020603050405020304" pitchFamily="18" charset="0"/>
              </a:rPr>
              <a:t>disuguaglianza</a:t>
            </a:r>
            <a:r>
              <a:rPr lang="en-US" sz="2200" kern="100" dirty="0">
                <a:cs typeface="Times New Roman" panose="02020603050405020304" pitchFamily="18" charset="0"/>
              </a:rPr>
              <a:t>, ma </a:t>
            </a:r>
            <a:r>
              <a:rPr lang="en-US" sz="2200" kern="100" dirty="0" err="1">
                <a:cs typeface="Times New Roman" panose="02020603050405020304" pitchFamily="18" charset="0"/>
              </a:rPr>
              <a:t>godono</a:t>
            </a:r>
            <a:r>
              <a:rPr lang="en-US" sz="2200" kern="100" dirty="0">
                <a:cs typeface="Times New Roman" panose="02020603050405020304" pitchFamily="18" charset="0"/>
              </a:rPr>
              <a:t> </a:t>
            </a:r>
            <a:r>
              <a:rPr lang="en-US" sz="2200" kern="100" dirty="0" err="1">
                <a:cs typeface="Times New Roman" panose="02020603050405020304" pitchFamily="18" charset="0"/>
              </a:rPr>
              <a:t>anche</a:t>
            </a:r>
            <a:r>
              <a:rPr lang="en-US" sz="2200" kern="100" dirty="0">
                <a:cs typeface="Times New Roman" panose="02020603050405020304" pitchFamily="18" charset="0"/>
              </a:rPr>
              <a:t> di </a:t>
            </a:r>
            <a:r>
              <a:rPr lang="en-US" sz="2200" kern="100" dirty="0" err="1">
                <a:cs typeface="Times New Roman" panose="02020603050405020304" pitchFamily="18" charset="0"/>
              </a:rPr>
              <a:t>vantaggi</a:t>
            </a:r>
            <a:r>
              <a:rPr lang="en-US" sz="2200" kern="100" dirty="0">
                <a:cs typeface="Times New Roman" panose="02020603050405020304" pitchFamily="18" charset="0"/>
              </a:rPr>
              <a:t> come </a:t>
            </a:r>
            <a:r>
              <a:rPr lang="en-US" sz="2200" kern="100" dirty="0" err="1">
                <a:cs typeface="Times New Roman" panose="02020603050405020304" pitchFamily="18" charset="0"/>
              </a:rPr>
              <a:t>una</a:t>
            </a:r>
            <a:r>
              <a:rPr lang="en-US" sz="2200" kern="100" dirty="0">
                <a:cs typeface="Times New Roman" panose="02020603050405020304" pitchFamily="18" charset="0"/>
              </a:rPr>
              <a:t> </a:t>
            </a:r>
            <a:r>
              <a:rPr lang="en-US" sz="2200" kern="100" dirty="0" err="1">
                <a:cs typeface="Times New Roman" panose="02020603050405020304" pitchFamily="18" charset="0"/>
              </a:rPr>
              <a:t>maggiore</a:t>
            </a:r>
            <a:r>
              <a:rPr lang="en-US" sz="2200" kern="100" dirty="0">
                <a:cs typeface="Times New Roman" panose="02020603050405020304" pitchFamily="18" charset="0"/>
              </a:rPr>
              <a:t> </a:t>
            </a:r>
            <a:r>
              <a:rPr lang="en-US" sz="2200" kern="100" dirty="0" err="1">
                <a:cs typeface="Times New Roman" panose="02020603050405020304" pitchFamily="18" charset="0"/>
              </a:rPr>
              <a:t>efficienza</a:t>
            </a:r>
            <a:r>
              <a:rPr lang="en-US" sz="2200" kern="100" dirty="0">
                <a:cs typeface="Times New Roman" panose="02020603050405020304" pitchFamily="18" charset="0"/>
              </a:rPr>
              <a:t>, </a:t>
            </a:r>
            <a:r>
              <a:rPr lang="en-US" sz="2200" kern="100" dirty="0" err="1">
                <a:cs typeface="Times New Roman" panose="02020603050405020304" pitchFamily="18" charset="0"/>
              </a:rPr>
              <a:t>risparmi</a:t>
            </a:r>
            <a:r>
              <a:rPr lang="en-US" sz="2200" kern="100" dirty="0">
                <a:cs typeface="Times New Roman" panose="02020603050405020304" pitchFamily="18" charset="0"/>
              </a:rPr>
              <a:t> sui </a:t>
            </a:r>
            <a:r>
              <a:rPr lang="en-US" sz="2200" kern="100" dirty="0" err="1">
                <a:cs typeface="Times New Roman" panose="02020603050405020304" pitchFamily="18" charset="0"/>
              </a:rPr>
              <a:t>costi</a:t>
            </a:r>
            <a:r>
              <a:rPr lang="en-US" sz="2200" kern="100" dirty="0">
                <a:cs typeface="Times New Roman" panose="02020603050405020304" pitchFamily="18" charset="0"/>
              </a:rPr>
              <a:t> e </a:t>
            </a:r>
            <a:r>
              <a:rPr lang="en-US" sz="2200" kern="100" dirty="0" err="1">
                <a:cs typeface="Times New Roman" panose="02020603050405020304" pitchFamily="18" charset="0"/>
              </a:rPr>
              <a:t>una</a:t>
            </a:r>
            <a:r>
              <a:rPr lang="en-US" sz="2200" kern="100" dirty="0">
                <a:cs typeface="Times New Roman" panose="02020603050405020304" pitchFamily="18" charset="0"/>
              </a:rPr>
              <a:t> </a:t>
            </a:r>
            <a:r>
              <a:rPr lang="en-US" sz="2200" kern="100" dirty="0" err="1">
                <a:cs typeface="Times New Roman" panose="02020603050405020304" pitchFamily="18" charset="0"/>
              </a:rPr>
              <a:t>maggiore</a:t>
            </a:r>
            <a:r>
              <a:rPr lang="en-US" sz="2200" kern="100" dirty="0">
                <a:cs typeface="Times New Roman" panose="02020603050405020304" pitchFamily="18" charset="0"/>
              </a:rPr>
              <a:t> </a:t>
            </a:r>
            <a:r>
              <a:rPr lang="en-US" sz="2200" kern="100" dirty="0" err="1">
                <a:cs typeface="Times New Roman" panose="02020603050405020304" pitchFamily="18" charset="0"/>
              </a:rPr>
              <a:t>fedeltà</a:t>
            </a:r>
            <a:r>
              <a:rPr lang="en-US" sz="2200" kern="100" dirty="0">
                <a:cs typeface="Times New Roman" panose="02020603050405020304" pitchFamily="18" charset="0"/>
              </a:rPr>
              <a:t> </a:t>
            </a:r>
            <a:r>
              <a:rPr lang="en-US" sz="2200" kern="100" dirty="0" err="1">
                <a:cs typeface="Times New Roman" panose="02020603050405020304" pitchFamily="18" charset="0"/>
              </a:rPr>
              <a:t>dei</a:t>
            </a:r>
            <a:r>
              <a:rPr lang="en-US" sz="2200" kern="100" dirty="0">
                <a:cs typeface="Times New Roman" panose="02020603050405020304" pitchFamily="18" charset="0"/>
              </a:rPr>
              <a:t> </a:t>
            </a:r>
            <a:r>
              <a:rPr lang="en-US" sz="2200" kern="100" dirty="0" err="1">
                <a:cs typeface="Times New Roman" panose="02020603050405020304" pitchFamily="18" charset="0"/>
              </a:rPr>
              <a:t>clienti</a:t>
            </a:r>
            <a:r>
              <a:rPr lang="en-US" sz="2200" kern="100" dirty="0">
                <a:cs typeface="Times New Roman" panose="02020603050405020304" pitchFamily="18" charset="0"/>
              </a:rPr>
              <a:t>.</a:t>
            </a:r>
          </a:p>
        </p:txBody>
      </p:sp>
      <p:sp>
        <p:nvSpPr>
          <p:cNvPr id="4" name="Text Placeholder 3">
            <a:extLst>
              <a:ext uri="{FF2B5EF4-FFF2-40B4-BE49-F238E27FC236}">
                <a16:creationId xmlns:a16="http://schemas.microsoft.com/office/drawing/2014/main" id="{9907396C-9CF2-8BDA-CC99-501B7C460CFF}"/>
              </a:ext>
            </a:extLst>
          </p:cNvPr>
          <p:cNvSpPr>
            <a:spLocks noGrp="1"/>
          </p:cNvSpPr>
          <p:nvPr>
            <p:ph type="body" sz="quarter" idx="16"/>
          </p:nvPr>
        </p:nvSpPr>
        <p:spPr>
          <a:xfrm>
            <a:off x="0" y="826895"/>
            <a:ext cx="3850327" cy="1665386"/>
          </a:xfrm>
          <a:prstGeom prst="rect">
            <a:avLst/>
          </a:prstGeom>
          <a:solidFill>
            <a:srgbClr val="60BA47"/>
          </a:solidFill>
        </p:spPr>
        <p:txBody>
          <a:bodyPr anchor="ctr"/>
          <a:lstStyle/>
          <a:p>
            <a:pPr marL="411163"/>
            <a:r>
              <a:rPr lang="en-US" sz="2800"/>
              <a:t>Introduzione alla formazione e alla consapevolezza nel mondo degli affari</a:t>
            </a:r>
          </a:p>
        </p:txBody>
      </p:sp>
      <p:sp>
        <p:nvSpPr>
          <p:cNvPr id="2" name="Freeform 1">
            <a:extLst>
              <a:ext uri="{FF2B5EF4-FFF2-40B4-BE49-F238E27FC236}">
                <a16:creationId xmlns:a16="http://schemas.microsoft.com/office/drawing/2014/main" id="{A40DED1E-DAEF-6CAA-8684-055BD77D3E10}"/>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1026" name="Picture 2" descr="february 17,, adobestock">
            <a:extLst>
              <a:ext uri="{FF2B5EF4-FFF2-40B4-BE49-F238E27FC236}">
                <a16:creationId xmlns:a16="http://schemas.microsoft.com/office/drawing/2014/main" id="{DABB81DB-F44C-4FA3-64A5-A9A02AB67E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92281"/>
            <a:ext cx="3850327" cy="157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1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68BF67-99E9-215E-2CB5-355B7D81944D}"/>
              </a:ext>
            </a:extLst>
          </p:cNvPr>
          <p:cNvSpPr txBox="1"/>
          <p:nvPr/>
        </p:nvSpPr>
        <p:spPr>
          <a:xfrm>
            <a:off x="11490467" y="3514342"/>
            <a:ext cx="593207" cy="3248285"/>
          </a:xfrm>
          <a:prstGeom prst="rect">
            <a:avLst/>
          </a:prstGeom>
          <a:solidFill>
            <a:schemeClr val="bg1"/>
          </a:solidFill>
        </p:spPr>
        <p:txBody>
          <a:bodyPr wrap="square" rtlCol="0">
            <a:spAutoFit/>
          </a:bodyPr>
          <a:lstStyle/>
          <a:p>
            <a:endParaRPr lang="en-IE"/>
          </a:p>
        </p:txBody>
      </p:sp>
      <p:sp>
        <p:nvSpPr>
          <p:cNvPr id="2" name="Text Placeholder 1">
            <a:extLst>
              <a:ext uri="{FF2B5EF4-FFF2-40B4-BE49-F238E27FC236}">
                <a16:creationId xmlns:a16="http://schemas.microsoft.com/office/drawing/2014/main" id="{B65D6350-C9AF-7D05-3A21-139519FF20DF}"/>
              </a:ext>
            </a:extLst>
          </p:cNvPr>
          <p:cNvSpPr>
            <a:spLocks noGrp="1"/>
          </p:cNvSpPr>
          <p:nvPr>
            <p:ph type="body" sz="quarter" idx="35"/>
          </p:nvPr>
        </p:nvSpPr>
        <p:spPr>
          <a:xfrm>
            <a:off x="5004967" y="119695"/>
            <a:ext cx="6562677" cy="339415"/>
          </a:xfrm>
        </p:spPr>
        <p:txBody>
          <a:bodyPr/>
          <a:lstStyle/>
          <a:p>
            <a:r>
              <a:rPr lang="en-US" dirty="0" err="1"/>
              <a:t>Migliora</a:t>
            </a:r>
            <a:r>
              <a:rPr lang="en-US" dirty="0"/>
              <a:t> </a:t>
            </a:r>
            <a:r>
              <a:rPr lang="en-US" dirty="0" err="1"/>
              <a:t>l'efficienza</a:t>
            </a:r>
            <a:r>
              <a:rPr lang="en-US" dirty="0"/>
              <a:t> </a:t>
            </a:r>
            <a:r>
              <a:rPr lang="en-US" dirty="0" err="1"/>
              <a:t>operativa</a:t>
            </a:r>
            <a:r>
              <a:rPr lang="en-US" dirty="0"/>
              <a:t> e </a:t>
            </a:r>
            <a:r>
              <a:rPr lang="en-US" dirty="0" err="1"/>
              <a:t>riduce</a:t>
            </a:r>
            <a:r>
              <a:rPr lang="en-US" dirty="0"/>
              <a:t> </a:t>
            </a:r>
            <a:r>
              <a:rPr lang="en-US" dirty="0" err="1"/>
              <a:t>i</a:t>
            </a:r>
            <a:r>
              <a:rPr lang="en-US" dirty="0"/>
              <a:t> </a:t>
            </a:r>
            <a:r>
              <a:rPr lang="en-US" dirty="0" err="1"/>
              <a:t>costi</a:t>
            </a:r>
            <a:endParaRPr lang="en-IE" dirty="0"/>
          </a:p>
        </p:txBody>
      </p:sp>
      <p:sp>
        <p:nvSpPr>
          <p:cNvPr id="3" name="Text Placeholder 2">
            <a:extLst>
              <a:ext uri="{FF2B5EF4-FFF2-40B4-BE49-F238E27FC236}">
                <a16:creationId xmlns:a16="http://schemas.microsoft.com/office/drawing/2014/main" id="{CE1DD86C-5684-A55C-3C5B-C1A594105195}"/>
              </a:ext>
            </a:extLst>
          </p:cNvPr>
          <p:cNvSpPr>
            <a:spLocks noGrp="1"/>
          </p:cNvSpPr>
          <p:nvPr>
            <p:ph type="body" sz="quarter" idx="36"/>
          </p:nvPr>
        </p:nvSpPr>
        <p:spPr>
          <a:xfrm>
            <a:off x="5004966" y="462683"/>
            <a:ext cx="7187033" cy="999383"/>
          </a:xfrm>
        </p:spPr>
        <p:txBody>
          <a:bodyPr/>
          <a:lstStyle/>
          <a:p>
            <a:r>
              <a:rPr lang="en-US" sz="2150" dirty="0" err="1"/>
              <a:t>Educare</a:t>
            </a:r>
            <a:r>
              <a:rPr lang="en-US" sz="2150" dirty="0"/>
              <a:t> le </a:t>
            </a:r>
            <a:r>
              <a:rPr lang="en-US" sz="2150" dirty="0" err="1"/>
              <a:t>aziende</a:t>
            </a:r>
            <a:r>
              <a:rPr lang="en-US" sz="2150" dirty="0"/>
              <a:t> </a:t>
            </a:r>
            <a:r>
              <a:rPr lang="en-US" sz="2150" dirty="0" err="1"/>
              <a:t>allo</a:t>
            </a:r>
            <a:r>
              <a:rPr lang="en-US" sz="2150" dirty="0"/>
              <a:t> </a:t>
            </a:r>
            <a:r>
              <a:rPr lang="en-US" sz="2150" dirty="0" err="1"/>
              <a:t>spreco</a:t>
            </a:r>
            <a:r>
              <a:rPr lang="en-US" sz="2150" dirty="0"/>
              <a:t> </a:t>
            </a:r>
            <a:r>
              <a:rPr lang="en-US" sz="2150" dirty="0" err="1"/>
              <a:t>alimentare</a:t>
            </a:r>
            <a:r>
              <a:rPr lang="en-US" sz="2150" dirty="0"/>
              <a:t> </a:t>
            </a:r>
            <a:r>
              <a:rPr lang="en-US" sz="2150" dirty="0" err="1"/>
              <a:t>consente</a:t>
            </a:r>
            <a:r>
              <a:rPr lang="en-US" sz="2150" dirty="0"/>
              <a:t> loro di </a:t>
            </a:r>
            <a:r>
              <a:rPr lang="en-US" sz="2150" dirty="0" err="1"/>
              <a:t>identificare</a:t>
            </a:r>
            <a:r>
              <a:rPr lang="en-US" sz="2150" dirty="0"/>
              <a:t> le </a:t>
            </a:r>
            <a:r>
              <a:rPr lang="en-US" sz="2150" dirty="0" err="1"/>
              <a:t>inefficienze</a:t>
            </a:r>
            <a:r>
              <a:rPr lang="en-US" sz="2150" dirty="0"/>
              <a:t> nelle loro </a:t>
            </a:r>
            <a:r>
              <a:rPr lang="en-US" sz="2150" dirty="0" err="1"/>
              <a:t>catene</a:t>
            </a:r>
            <a:r>
              <a:rPr lang="en-US" sz="2150" dirty="0"/>
              <a:t> di </a:t>
            </a:r>
            <a:r>
              <a:rPr lang="en-US" sz="2150" dirty="0" err="1"/>
              <a:t>approvvigionamento</a:t>
            </a:r>
            <a:r>
              <a:rPr lang="en-US" sz="2150" dirty="0"/>
              <a:t>, </a:t>
            </a:r>
            <a:r>
              <a:rPr lang="en-US" sz="2150" dirty="0" err="1"/>
              <a:t>produzione</a:t>
            </a:r>
            <a:r>
              <a:rPr lang="en-US" sz="2150" dirty="0"/>
              <a:t> e </a:t>
            </a:r>
            <a:r>
              <a:rPr lang="en-US" sz="2150" dirty="0" err="1"/>
              <a:t>stoccaggio</a:t>
            </a:r>
            <a:r>
              <a:rPr lang="en-US" sz="2150" dirty="0"/>
              <a:t>. </a:t>
            </a:r>
            <a:r>
              <a:rPr lang="en-US" sz="2150" dirty="0" err="1"/>
              <a:t>Questo</a:t>
            </a:r>
            <a:r>
              <a:rPr lang="en-US" sz="2150" dirty="0"/>
              <a:t> porta a </a:t>
            </a:r>
            <a:r>
              <a:rPr lang="en-US" sz="2150" dirty="0" err="1"/>
              <a:t>una</a:t>
            </a:r>
            <a:r>
              <a:rPr lang="en-US" sz="2150" dirty="0"/>
              <a:t> </a:t>
            </a:r>
            <a:r>
              <a:rPr lang="en-US" sz="2150" dirty="0" err="1"/>
              <a:t>migliore</a:t>
            </a:r>
            <a:r>
              <a:rPr lang="en-US" sz="2150" dirty="0"/>
              <a:t> </a:t>
            </a:r>
            <a:r>
              <a:rPr lang="en-US" sz="2150" dirty="0" err="1"/>
              <a:t>gestione</a:t>
            </a:r>
            <a:r>
              <a:rPr lang="en-US" sz="2150" dirty="0"/>
              <a:t> </a:t>
            </a:r>
            <a:r>
              <a:rPr lang="en-US" sz="2150" dirty="0" err="1"/>
              <a:t>delle</a:t>
            </a:r>
            <a:r>
              <a:rPr lang="en-US" sz="2150" dirty="0"/>
              <a:t> </a:t>
            </a:r>
            <a:r>
              <a:rPr lang="en-US" sz="2150" dirty="0" err="1"/>
              <a:t>risorse</a:t>
            </a:r>
            <a:r>
              <a:rPr lang="en-US" sz="2150" dirty="0"/>
              <a:t>, a </a:t>
            </a:r>
            <a:r>
              <a:rPr lang="en-US" sz="2150" dirty="0" err="1"/>
              <a:t>una</a:t>
            </a:r>
            <a:r>
              <a:rPr lang="en-US" sz="2150" dirty="0"/>
              <a:t> </a:t>
            </a:r>
            <a:r>
              <a:rPr lang="en-US" sz="2150" dirty="0" err="1"/>
              <a:t>riduzione</a:t>
            </a:r>
            <a:r>
              <a:rPr lang="en-US" sz="2150" dirty="0"/>
              <a:t> </a:t>
            </a:r>
            <a:r>
              <a:rPr lang="en-US" sz="2150" dirty="0" err="1"/>
              <a:t>dei</a:t>
            </a:r>
            <a:r>
              <a:rPr lang="en-US" sz="2150" dirty="0"/>
              <a:t> </a:t>
            </a:r>
            <a:r>
              <a:rPr lang="en-US" sz="2150" dirty="0" err="1"/>
              <a:t>costi</a:t>
            </a:r>
            <a:r>
              <a:rPr lang="en-US" sz="2150" dirty="0"/>
              <a:t> di </a:t>
            </a:r>
            <a:r>
              <a:rPr lang="en-US" sz="2150" dirty="0" err="1"/>
              <a:t>smaltimento</a:t>
            </a:r>
            <a:r>
              <a:rPr lang="en-US" sz="2150" dirty="0"/>
              <a:t> </a:t>
            </a:r>
            <a:r>
              <a:rPr lang="en-US" sz="2150" dirty="0" err="1"/>
              <a:t>dei</a:t>
            </a:r>
            <a:r>
              <a:rPr lang="en-US" sz="2150" dirty="0"/>
              <a:t> </a:t>
            </a:r>
            <a:r>
              <a:rPr lang="en-US" sz="2150" dirty="0" err="1"/>
              <a:t>rifiuti</a:t>
            </a:r>
            <a:r>
              <a:rPr lang="en-US" sz="2150" dirty="0"/>
              <a:t> e a un </a:t>
            </a:r>
            <a:r>
              <a:rPr lang="en-US" sz="2150" dirty="0" err="1"/>
              <a:t>miglioramento</a:t>
            </a:r>
            <a:r>
              <a:rPr lang="en-US" sz="2150" dirty="0"/>
              <a:t> </a:t>
            </a:r>
            <a:r>
              <a:rPr lang="en-US" sz="2150" dirty="0" err="1"/>
              <a:t>dei</a:t>
            </a:r>
            <a:r>
              <a:rPr lang="en-US" sz="2150" dirty="0"/>
              <a:t> </a:t>
            </a:r>
            <a:r>
              <a:rPr lang="en-US" sz="2150" dirty="0" err="1"/>
              <a:t>margini</a:t>
            </a:r>
            <a:r>
              <a:rPr lang="en-US" sz="2150" dirty="0"/>
              <a:t> di </a:t>
            </a:r>
            <a:r>
              <a:rPr lang="en-US" sz="2150" dirty="0" err="1"/>
              <a:t>profitto</a:t>
            </a:r>
            <a:r>
              <a:rPr lang="en-US" dirty="0"/>
              <a:t>.</a:t>
            </a:r>
            <a:endParaRPr lang="en-IE" dirty="0"/>
          </a:p>
        </p:txBody>
      </p:sp>
      <p:sp>
        <p:nvSpPr>
          <p:cNvPr id="4" name="Text Placeholder 3">
            <a:extLst>
              <a:ext uri="{FF2B5EF4-FFF2-40B4-BE49-F238E27FC236}">
                <a16:creationId xmlns:a16="http://schemas.microsoft.com/office/drawing/2014/main" id="{C2D37B59-8B53-1ACA-C1A8-4F96460376E4}"/>
              </a:ext>
            </a:extLst>
          </p:cNvPr>
          <p:cNvSpPr>
            <a:spLocks noGrp="1"/>
          </p:cNvSpPr>
          <p:nvPr>
            <p:ph type="body" sz="quarter" idx="37"/>
          </p:nvPr>
        </p:nvSpPr>
        <p:spPr>
          <a:xfrm>
            <a:off x="3880376" y="817012"/>
            <a:ext cx="1232765" cy="955625"/>
          </a:xfrm>
        </p:spPr>
        <p:txBody>
          <a:bodyPr/>
          <a:lstStyle/>
          <a:p>
            <a:pPr algn="ctr"/>
            <a:r>
              <a:rPr lang="en-IE" dirty="0"/>
              <a:t>1</a:t>
            </a:r>
          </a:p>
        </p:txBody>
      </p:sp>
      <p:sp>
        <p:nvSpPr>
          <p:cNvPr id="5" name="Text Placeholder 4">
            <a:extLst>
              <a:ext uri="{FF2B5EF4-FFF2-40B4-BE49-F238E27FC236}">
                <a16:creationId xmlns:a16="http://schemas.microsoft.com/office/drawing/2014/main" id="{F74A7CC3-9409-1214-2551-A2A1D565CC9E}"/>
              </a:ext>
            </a:extLst>
          </p:cNvPr>
          <p:cNvSpPr>
            <a:spLocks noGrp="1"/>
          </p:cNvSpPr>
          <p:nvPr>
            <p:ph type="body" sz="quarter" idx="42"/>
          </p:nvPr>
        </p:nvSpPr>
        <p:spPr>
          <a:xfrm>
            <a:off x="5061655" y="2448605"/>
            <a:ext cx="6562677" cy="339415"/>
          </a:xfrm>
        </p:spPr>
        <p:txBody>
          <a:bodyPr/>
          <a:lstStyle/>
          <a:p>
            <a:r>
              <a:rPr lang="en-IE"/>
              <a:t>Sostiene gli obiettivi di sostenibilità ambientale</a:t>
            </a:r>
          </a:p>
        </p:txBody>
      </p:sp>
      <p:sp>
        <p:nvSpPr>
          <p:cNvPr id="6" name="Text Placeholder 5">
            <a:extLst>
              <a:ext uri="{FF2B5EF4-FFF2-40B4-BE49-F238E27FC236}">
                <a16:creationId xmlns:a16="http://schemas.microsoft.com/office/drawing/2014/main" id="{6281AA3B-F17F-418A-914B-A10BFBE546C3}"/>
              </a:ext>
            </a:extLst>
          </p:cNvPr>
          <p:cNvSpPr>
            <a:spLocks noGrp="1"/>
          </p:cNvSpPr>
          <p:nvPr>
            <p:ph type="body" sz="quarter" idx="43"/>
          </p:nvPr>
        </p:nvSpPr>
        <p:spPr>
          <a:xfrm>
            <a:off x="5061655" y="2785635"/>
            <a:ext cx="6832115" cy="999383"/>
          </a:xfrm>
        </p:spPr>
        <p:txBody>
          <a:bodyPr/>
          <a:lstStyle/>
          <a:p>
            <a:r>
              <a:rPr lang="en-US" sz="2150" dirty="0"/>
              <a:t>La </a:t>
            </a:r>
            <a:r>
              <a:rPr lang="en-US" sz="2150" dirty="0" err="1"/>
              <a:t>consapevolezza</a:t>
            </a:r>
            <a:r>
              <a:rPr lang="en-US" sz="2150" dirty="0"/>
              <a:t> </a:t>
            </a:r>
            <a:r>
              <a:rPr lang="en-US" sz="2150" dirty="0" err="1"/>
              <a:t>consente</a:t>
            </a:r>
            <a:r>
              <a:rPr lang="en-US" sz="2150" dirty="0"/>
              <a:t> alle </a:t>
            </a:r>
            <a:r>
              <a:rPr lang="en-US" sz="2150" dirty="0" err="1"/>
              <a:t>aziende</a:t>
            </a:r>
            <a:r>
              <a:rPr lang="en-US" sz="2150" dirty="0"/>
              <a:t> di </a:t>
            </a:r>
            <a:r>
              <a:rPr lang="en-US" sz="2150" dirty="0" err="1"/>
              <a:t>attuare</a:t>
            </a:r>
            <a:r>
              <a:rPr lang="en-US" sz="2150" dirty="0"/>
              <a:t> </a:t>
            </a:r>
            <a:r>
              <a:rPr lang="en-US" sz="2150" dirty="0" err="1"/>
              <a:t>pratiche</a:t>
            </a:r>
            <a:r>
              <a:rPr lang="en-US" sz="2150" dirty="0"/>
              <a:t> </a:t>
            </a:r>
            <a:r>
              <a:rPr lang="en-US" sz="2150" dirty="0" err="1"/>
              <a:t>sostenibili</a:t>
            </a:r>
            <a:r>
              <a:rPr lang="en-US" sz="2150" dirty="0"/>
              <a:t>, come </a:t>
            </a:r>
            <a:r>
              <a:rPr lang="en-US" sz="2150" dirty="0" err="1"/>
              <a:t>l'upcycling</a:t>
            </a:r>
            <a:r>
              <a:rPr lang="en-US" sz="2150" dirty="0"/>
              <a:t> </a:t>
            </a:r>
            <a:r>
              <a:rPr lang="en-US" sz="2150" dirty="0" err="1"/>
              <a:t>dei</a:t>
            </a:r>
            <a:r>
              <a:rPr lang="en-US" sz="2150" dirty="0"/>
              <a:t> </a:t>
            </a:r>
            <a:r>
              <a:rPr lang="en-US" sz="2150" dirty="0" err="1"/>
              <a:t>sottoprodotti</a:t>
            </a:r>
            <a:r>
              <a:rPr lang="en-US" sz="2150" dirty="0"/>
              <a:t> </a:t>
            </a:r>
            <a:r>
              <a:rPr lang="en-US" sz="2150" dirty="0" err="1"/>
              <a:t>alimentari</a:t>
            </a:r>
            <a:r>
              <a:rPr lang="en-US" sz="2150" dirty="0"/>
              <a:t> o la </a:t>
            </a:r>
            <a:r>
              <a:rPr lang="en-US" sz="2150" dirty="0" err="1"/>
              <a:t>partecipazione</a:t>
            </a:r>
            <a:r>
              <a:rPr lang="en-US" sz="2150" dirty="0"/>
              <a:t> a </a:t>
            </a:r>
            <a:r>
              <a:rPr lang="en-US" sz="2150" dirty="0" err="1"/>
              <a:t>iniziative</a:t>
            </a:r>
            <a:r>
              <a:rPr lang="en-US" sz="2150" dirty="0"/>
              <a:t> di </a:t>
            </a:r>
            <a:r>
              <a:rPr lang="en-US" sz="2150" dirty="0" err="1"/>
              <a:t>economia</a:t>
            </a:r>
            <a:r>
              <a:rPr lang="en-US" sz="2150" dirty="0"/>
              <a:t> </a:t>
            </a:r>
            <a:r>
              <a:rPr lang="en-US" sz="2150" dirty="0" err="1"/>
              <a:t>circolare</a:t>
            </a:r>
            <a:r>
              <a:rPr lang="en-US" sz="2150" dirty="0"/>
              <a:t>. </a:t>
            </a:r>
            <a:r>
              <a:rPr lang="en-US" sz="2150" dirty="0" err="1"/>
              <a:t>Questo</a:t>
            </a:r>
            <a:r>
              <a:rPr lang="en-US" sz="2150" dirty="0"/>
              <a:t> </a:t>
            </a:r>
            <a:r>
              <a:rPr lang="en-US" sz="2150" dirty="0" err="1"/>
              <a:t>riduce</a:t>
            </a:r>
            <a:r>
              <a:rPr lang="en-US" sz="2150" dirty="0"/>
              <a:t> </a:t>
            </a:r>
            <a:r>
              <a:rPr lang="en-US" sz="2150" dirty="0" err="1"/>
              <a:t>l'impatto</a:t>
            </a:r>
            <a:r>
              <a:rPr lang="en-US" sz="2150" dirty="0"/>
              <a:t> </a:t>
            </a:r>
            <a:r>
              <a:rPr lang="en-US" sz="2150" dirty="0" err="1"/>
              <a:t>ambientale</a:t>
            </a:r>
            <a:r>
              <a:rPr lang="en-US" sz="2150" dirty="0"/>
              <a:t> e </a:t>
            </a:r>
            <a:r>
              <a:rPr lang="en-US" sz="2150" dirty="0" err="1"/>
              <a:t>si</a:t>
            </a:r>
            <a:r>
              <a:rPr lang="en-US" sz="2150" dirty="0"/>
              <a:t> </a:t>
            </a:r>
            <a:r>
              <a:rPr lang="en-US" sz="2150" dirty="0" err="1"/>
              <a:t>allinea</a:t>
            </a:r>
            <a:r>
              <a:rPr lang="en-US" sz="2150" dirty="0"/>
              <a:t> alle </a:t>
            </a:r>
            <a:r>
              <a:rPr lang="en-US" sz="2150" dirty="0" err="1"/>
              <a:t>aspettative</a:t>
            </a:r>
            <a:r>
              <a:rPr lang="en-US" sz="2150" dirty="0"/>
              <a:t> </a:t>
            </a:r>
            <a:r>
              <a:rPr lang="en-US" sz="2150" dirty="0" err="1"/>
              <a:t>dei</a:t>
            </a:r>
            <a:r>
              <a:rPr lang="en-US" sz="2150" dirty="0"/>
              <a:t> </a:t>
            </a:r>
            <a:r>
              <a:rPr lang="en-US" sz="2150" dirty="0" err="1"/>
              <a:t>consumatori</a:t>
            </a:r>
            <a:r>
              <a:rPr lang="en-US" sz="2150" dirty="0"/>
              <a:t> </a:t>
            </a:r>
            <a:r>
              <a:rPr lang="en-US" sz="2150" dirty="0" err="1"/>
              <a:t>nei</a:t>
            </a:r>
            <a:r>
              <a:rPr lang="en-US" sz="2150" dirty="0"/>
              <a:t> </a:t>
            </a:r>
            <a:r>
              <a:rPr lang="en-US" sz="2150" dirty="0" err="1"/>
              <a:t>confronti</a:t>
            </a:r>
            <a:r>
              <a:rPr lang="en-US" sz="2150" dirty="0"/>
              <a:t> di </a:t>
            </a:r>
            <a:r>
              <a:rPr lang="en-US" sz="2150" dirty="0" err="1"/>
              <a:t>marchi</a:t>
            </a:r>
            <a:r>
              <a:rPr lang="en-US" sz="2150" dirty="0"/>
              <a:t> eco-</a:t>
            </a:r>
            <a:r>
              <a:rPr lang="en-US" sz="2150" dirty="0" err="1"/>
              <a:t>responsabili</a:t>
            </a:r>
            <a:r>
              <a:rPr lang="en-US" sz="2150" dirty="0"/>
              <a:t>.</a:t>
            </a:r>
          </a:p>
          <a:p>
            <a:endParaRPr lang="en-IE" sz="1500" dirty="0"/>
          </a:p>
        </p:txBody>
      </p:sp>
      <p:sp>
        <p:nvSpPr>
          <p:cNvPr id="7" name="Text Placeholder 6">
            <a:extLst>
              <a:ext uri="{FF2B5EF4-FFF2-40B4-BE49-F238E27FC236}">
                <a16:creationId xmlns:a16="http://schemas.microsoft.com/office/drawing/2014/main" id="{7109F510-C263-50BE-3245-6D3F9000739E}"/>
              </a:ext>
            </a:extLst>
          </p:cNvPr>
          <p:cNvSpPr>
            <a:spLocks noGrp="1"/>
          </p:cNvSpPr>
          <p:nvPr>
            <p:ph type="body" sz="quarter" idx="45"/>
          </p:nvPr>
        </p:nvSpPr>
        <p:spPr>
          <a:xfrm>
            <a:off x="5113141" y="4647378"/>
            <a:ext cx="6562677" cy="339415"/>
          </a:xfrm>
        </p:spPr>
        <p:txBody>
          <a:bodyPr/>
          <a:lstStyle/>
          <a:p>
            <a:r>
              <a:rPr lang="en-IE" dirty="0" err="1"/>
              <a:t>Innovazione</a:t>
            </a:r>
            <a:r>
              <a:rPr lang="en-IE" dirty="0"/>
              <a:t> e </a:t>
            </a:r>
            <a:r>
              <a:rPr lang="en-IE" dirty="0" err="1"/>
              <a:t>opportunità</a:t>
            </a:r>
            <a:r>
              <a:rPr lang="en-IE" dirty="0"/>
              <a:t> di </a:t>
            </a:r>
            <a:r>
              <a:rPr lang="en-IE" dirty="0" err="1"/>
              <a:t>mercato</a:t>
            </a:r>
            <a:endParaRPr lang="en-IE" dirty="0"/>
          </a:p>
        </p:txBody>
      </p:sp>
      <p:sp>
        <p:nvSpPr>
          <p:cNvPr id="8" name="Text Placeholder 7">
            <a:extLst>
              <a:ext uri="{FF2B5EF4-FFF2-40B4-BE49-F238E27FC236}">
                <a16:creationId xmlns:a16="http://schemas.microsoft.com/office/drawing/2014/main" id="{08743AD3-BF66-5E13-A0DF-59FF00DBEDDF}"/>
              </a:ext>
            </a:extLst>
          </p:cNvPr>
          <p:cNvSpPr>
            <a:spLocks noGrp="1"/>
          </p:cNvSpPr>
          <p:nvPr>
            <p:ph type="body" sz="quarter" idx="46"/>
          </p:nvPr>
        </p:nvSpPr>
        <p:spPr>
          <a:xfrm>
            <a:off x="5113141" y="5041605"/>
            <a:ext cx="7155883" cy="999383"/>
          </a:xfrm>
        </p:spPr>
        <p:txBody>
          <a:bodyPr/>
          <a:lstStyle/>
          <a:p>
            <a:r>
              <a:rPr lang="en-US" sz="2150" dirty="0"/>
              <a:t>Le </a:t>
            </a:r>
            <a:r>
              <a:rPr lang="en-US" sz="2150" dirty="0" err="1"/>
              <a:t>aziende</a:t>
            </a:r>
            <a:r>
              <a:rPr lang="en-US" sz="2150" dirty="0"/>
              <a:t> </a:t>
            </a:r>
            <a:r>
              <a:rPr lang="en-US" sz="2150" dirty="0" err="1"/>
              <a:t>informate</a:t>
            </a:r>
            <a:r>
              <a:rPr lang="en-US" sz="2150" dirty="0"/>
              <a:t> </a:t>
            </a:r>
            <a:r>
              <a:rPr lang="en-US" sz="2150" dirty="0" err="1"/>
              <a:t>hanno</a:t>
            </a:r>
            <a:r>
              <a:rPr lang="en-US" sz="2150" dirty="0"/>
              <a:t> </a:t>
            </a:r>
            <a:r>
              <a:rPr lang="en-US" sz="2150" dirty="0" err="1"/>
              <a:t>maggiori</a:t>
            </a:r>
            <a:r>
              <a:rPr lang="en-US" sz="2150" dirty="0"/>
              <a:t> </a:t>
            </a:r>
            <a:r>
              <a:rPr lang="en-US" sz="2150" dirty="0" err="1"/>
              <a:t>probabilità</a:t>
            </a:r>
            <a:r>
              <a:rPr lang="en-US" sz="2150" dirty="0"/>
              <a:t> di </a:t>
            </a:r>
            <a:r>
              <a:rPr lang="en-US" sz="2150" dirty="0" err="1"/>
              <a:t>innovare</a:t>
            </a:r>
            <a:r>
              <a:rPr lang="en-US" sz="2150" dirty="0"/>
              <a:t>, </a:t>
            </a:r>
            <a:r>
              <a:rPr lang="en-US" sz="2150" dirty="0" err="1"/>
              <a:t>sviluppando</a:t>
            </a:r>
            <a:r>
              <a:rPr lang="en-US" sz="2150" dirty="0"/>
              <a:t> </a:t>
            </a:r>
            <a:r>
              <a:rPr lang="en-US" sz="2150" dirty="0" err="1"/>
              <a:t>nuovi</a:t>
            </a:r>
            <a:r>
              <a:rPr lang="en-US" sz="2150" dirty="0"/>
              <a:t> </a:t>
            </a:r>
            <a:r>
              <a:rPr lang="en-US" sz="2150" dirty="0" err="1"/>
              <a:t>prodotti</a:t>
            </a:r>
            <a:r>
              <a:rPr lang="en-US" sz="2150" dirty="0"/>
              <a:t>, </a:t>
            </a:r>
            <a:r>
              <a:rPr lang="en-US" sz="2150" dirty="0" err="1"/>
              <a:t>servizi</a:t>
            </a:r>
            <a:r>
              <a:rPr lang="en-US" sz="2150" dirty="0"/>
              <a:t> o </a:t>
            </a:r>
            <a:r>
              <a:rPr lang="en-US" sz="2150" dirty="0" err="1"/>
              <a:t>modelli</a:t>
            </a:r>
            <a:r>
              <a:rPr lang="en-US" sz="2150" dirty="0"/>
              <a:t> di business a </a:t>
            </a:r>
            <a:r>
              <a:rPr lang="en-US" sz="2150" dirty="0" err="1"/>
              <a:t>partire</a:t>
            </a:r>
            <a:r>
              <a:rPr lang="en-US" sz="2150" dirty="0"/>
              <a:t> </a:t>
            </a:r>
            <a:r>
              <a:rPr lang="en-US" sz="2150" dirty="0" err="1"/>
              <a:t>dai</a:t>
            </a:r>
            <a:r>
              <a:rPr lang="en-US" sz="2150" dirty="0"/>
              <a:t> </a:t>
            </a:r>
            <a:r>
              <a:rPr lang="en-US" sz="2150" dirty="0" err="1"/>
              <a:t>flussi</a:t>
            </a:r>
            <a:r>
              <a:rPr lang="en-US" sz="2150" dirty="0"/>
              <a:t> di </a:t>
            </a:r>
            <a:r>
              <a:rPr lang="en-US" sz="2150" dirty="0" err="1"/>
              <a:t>rifiuti</a:t>
            </a:r>
            <a:r>
              <a:rPr lang="en-US" sz="2150" dirty="0"/>
              <a:t> </a:t>
            </a:r>
            <a:r>
              <a:rPr lang="en-US" sz="2150" dirty="0" err="1"/>
              <a:t>alimentari</a:t>
            </a:r>
            <a:r>
              <a:rPr lang="en-US" sz="2150" dirty="0"/>
              <a:t>. </a:t>
            </a:r>
            <a:r>
              <a:rPr lang="en-US" sz="2150" dirty="0" err="1"/>
              <a:t>Questo</a:t>
            </a:r>
            <a:r>
              <a:rPr lang="en-US" sz="2150" dirty="0"/>
              <a:t> </a:t>
            </a:r>
            <a:r>
              <a:rPr lang="en-US" sz="2150" dirty="0" err="1"/>
              <a:t>apre</a:t>
            </a:r>
            <a:r>
              <a:rPr lang="en-US" sz="2150" dirty="0"/>
              <a:t> </a:t>
            </a:r>
            <a:r>
              <a:rPr lang="en-US" sz="2150" dirty="0" err="1"/>
              <a:t>nuovi</a:t>
            </a:r>
            <a:r>
              <a:rPr lang="en-US" sz="2150" dirty="0"/>
              <a:t> </a:t>
            </a:r>
            <a:r>
              <a:rPr lang="en-US" sz="2150" dirty="0" err="1"/>
              <a:t>canali</a:t>
            </a:r>
            <a:r>
              <a:rPr lang="en-US" sz="2150" dirty="0"/>
              <a:t> di </a:t>
            </a:r>
            <a:r>
              <a:rPr lang="en-US" sz="2150" dirty="0" err="1"/>
              <a:t>guadagno</a:t>
            </a:r>
            <a:r>
              <a:rPr lang="en-US" sz="2150" dirty="0"/>
              <a:t> e </a:t>
            </a:r>
            <a:r>
              <a:rPr lang="en-US" sz="2150" dirty="0" err="1"/>
              <a:t>posiziona</a:t>
            </a:r>
            <a:r>
              <a:rPr lang="en-US" sz="2150" dirty="0"/>
              <a:t> </a:t>
            </a:r>
            <a:r>
              <a:rPr lang="en-US" sz="2150" dirty="0" err="1"/>
              <a:t>l'azienda</a:t>
            </a:r>
            <a:r>
              <a:rPr lang="en-US" sz="2150" dirty="0"/>
              <a:t> come leader </a:t>
            </a:r>
            <a:r>
              <a:rPr lang="en-US" sz="2150" dirty="0" err="1"/>
              <a:t>nei</a:t>
            </a:r>
            <a:r>
              <a:rPr lang="en-US" sz="2150" dirty="0"/>
              <a:t> </a:t>
            </a:r>
            <a:r>
              <a:rPr lang="en-US" sz="2150" dirty="0" err="1"/>
              <a:t>mercati</a:t>
            </a:r>
            <a:r>
              <a:rPr lang="en-US" sz="2150" dirty="0"/>
              <a:t> </a:t>
            </a:r>
            <a:r>
              <a:rPr lang="en-US" sz="2150" dirty="0" err="1"/>
              <a:t>orientati</a:t>
            </a:r>
            <a:r>
              <a:rPr lang="en-US" sz="2150" dirty="0"/>
              <a:t> </a:t>
            </a:r>
            <a:r>
              <a:rPr lang="en-US" sz="2150" dirty="0" err="1"/>
              <a:t>alla</a:t>
            </a:r>
            <a:r>
              <a:rPr lang="en-US" sz="2150" dirty="0"/>
              <a:t> </a:t>
            </a:r>
            <a:r>
              <a:rPr lang="en-US" sz="2150" dirty="0" err="1"/>
              <a:t>sostenibilità</a:t>
            </a:r>
            <a:r>
              <a:rPr lang="en-US" sz="2150" dirty="0"/>
              <a:t>.</a:t>
            </a:r>
            <a:endParaRPr lang="en-IE" sz="2150" dirty="0"/>
          </a:p>
        </p:txBody>
      </p:sp>
      <p:pic>
        <p:nvPicPr>
          <p:cNvPr id="14" name="Picture Placeholder 13" descr="People working on ideas">
            <a:extLst>
              <a:ext uri="{FF2B5EF4-FFF2-40B4-BE49-F238E27FC236}">
                <a16:creationId xmlns:a16="http://schemas.microsoft.com/office/drawing/2014/main" id="{92112DAF-A0CE-D051-4E4D-DD3975B8EA2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48344" y="0"/>
            <a:ext cx="3570477" cy="6858000"/>
          </a:xfrm>
        </p:spPr>
      </p:pic>
      <p:sp>
        <p:nvSpPr>
          <p:cNvPr id="10" name="Text Placeholder 9">
            <a:extLst>
              <a:ext uri="{FF2B5EF4-FFF2-40B4-BE49-F238E27FC236}">
                <a16:creationId xmlns:a16="http://schemas.microsoft.com/office/drawing/2014/main" id="{9E03944B-73C7-6FB4-3719-25DFF6425DEB}"/>
              </a:ext>
            </a:extLst>
          </p:cNvPr>
          <p:cNvSpPr>
            <a:spLocks noGrp="1"/>
          </p:cNvSpPr>
          <p:nvPr>
            <p:ph type="body" sz="quarter" idx="47"/>
          </p:nvPr>
        </p:nvSpPr>
        <p:spPr>
          <a:xfrm>
            <a:off x="3918848" y="2951187"/>
            <a:ext cx="1232765" cy="955625"/>
          </a:xfrm>
        </p:spPr>
        <p:txBody>
          <a:bodyPr/>
          <a:lstStyle/>
          <a:p>
            <a:pPr algn="ctr"/>
            <a:r>
              <a:rPr lang="en-IE" dirty="0"/>
              <a:t>2</a:t>
            </a:r>
          </a:p>
        </p:txBody>
      </p:sp>
      <p:sp>
        <p:nvSpPr>
          <p:cNvPr id="11" name="Text Placeholder 10">
            <a:extLst>
              <a:ext uri="{FF2B5EF4-FFF2-40B4-BE49-F238E27FC236}">
                <a16:creationId xmlns:a16="http://schemas.microsoft.com/office/drawing/2014/main" id="{3A7DBB2F-AF05-2824-0DF6-E8C2FD2028A1}"/>
              </a:ext>
            </a:extLst>
          </p:cNvPr>
          <p:cNvSpPr>
            <a:spLocks noGrp="1"/>
          </p:cNvSpPr>
          <p:nvPr>
            <p:ph type="body" sz="quarter" idx="48"/>
          </p:nvPr>
        </p:nvSpPr>
        <p:spPr>
          <a:xfrm>
            <a:off x="3918847" y="5108587"/>
            <a:ext cx="1232765" cy="955625"/>
          </a:xfrm>
        </p:spPr>
        <p:txBody>
          <a:bodyPr/>
          <a:lstStyle/>
          <a:p>
            <a:pPr algn="ctr"/>
            <a:r>
              <a:rPr lang="en-IE" dirty="0"/>
              <a:t>3</a:t>
            </a:r>
          </a:p>
        </p:txBody>
      </p:sp>
      <p:sp>
        <p:nvSpPr>
          <p:cNvPr id="15" name="TextBox 14">
            <a:extLst>
              <a:ext uri="{FF2B5EF4-FFF2-40B4-BE49-F238E27FC236}">
                <a16:creationId xmlns:a16="http://schemas.microsoft.com/office/drawing/2014/main" id="{B6240A26-E887-0DA0-0A14-6124E700463F}"/>
              </a:ext>
            </a:extLst>
          </p:cNvPr>
          <p:cNvSpPr txBox="1"/>
          <p:nvPr/>
        </p:nvSpPr>
        <p:spPr>
          <a:xfrm>
            <a:off x="83077" y="575377"/>
            <a:ext cx="3314442" cy="1015663"/>
          </a:xfrm>
          <a:prstGeom prst="rect">
            <a:avLst/>
          </a:prstGeom>
          <a:solidFill>
            <a:schemeClr val="bg1"/>
          </a:solidFill>
        </p:spPr>
        <p:txBody>
          <a:bodyPr wrap="square" rtlCol="0">
            <a:spAutoFit/>
          </a:bodyPr>
          <a:lstStyle/>
          <a:p>
            <a:r>
              <a:rPr lang="en-IE" sz="6000" i="1">
                <a:solidFill>
                  <a:srgbClr val="0B3A5B"/>
                </a:solidFill>
              </a:rPr>
              <a:t>PERCHÉ?</a:t>
            </a:r>
          </a:p>
        </p:txBody>
      </p:sp>
    </p:spTree>
    <p:extLst>
      <p:ext uri="{BB962C8B-B14F-4D97-AF65-F5344CB8AC3E}">
        <p14:creationId xmlns:p14="http://schemas.microsoft.com/office/powerpoint/2010/main" val="382027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D361-4275-3AE0-BDC3-479944C5FFC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E75D9B-40A8-E0CD-8B76-F959BABC4691}"/>
              </a:ext>
            </a:extLst>
          </p:cNvPr>
          <p:cNvSpPr>
            <a:spLocks noGrp="1"/>
          </p:cNvSpPr>
          <p:nvPr>
            <p:ph type="body" sz="quarter" idx="16"/>
          </p:nvPr>
        </p:nvSpPr>
        <p:spPr>
          <a:xfrm>
            <a:off x="458792" y="381788"/>
            <a:ext cx="10780325" cy="803654"/>
          </a:xfrm>
          <a:prstGeom prst="rect">
            <a:avLst/>
          </a:prstGeom>
        </p:spPr>
        <p:txBody>
          <a:bodyPr/>
          <a:lstStyle/>
          <a:p>
            <a:r>
              <a:rPr lang="en-IE">
                <a:ea typeface="+mn-lt"/>
                <a:cs typeface="+mn-lt"/>
              </a:rPr>
              <a:t>Introduzione alla formazione e alla sensibilizzazione nel mondo degli affari</a:t>
            </a:r>
          </a:p>
          <a:p>
            <a:endParaRPr lang="en-US"/>
          </a:p>
        </p:txBody>
      </p:sp>
      <p:sp>
        <p:nvSpPr>
          <p:cNvPr id="3" name="Text Placeholder 2">
            <a:extLst>
              <a:ext uri="{FF2B5EF4-FFF2-40B4-BE49-F238E27FC236}">
                <a16:creationId xmlns:a16="http://schemas.microsoft.com/office/drawing/2014/main" id="{13208E9D-10FF-9AD6-C23B-62A56DE0FED6}"/>
              </a:ext>
            </a:extLst>
          </p:cNvPr>
          <p:cNvSpPr>
            <a:spLocks noGrp="1"/>
          </p:cNvSpPr>
          <p:nvPr>
            <p:ph type="body" sz="quarter" idx="19"/>
          </p:nvPr>
        </p:nvSpPr>
        <p:spPr>
          <a:xfrm>
            <a:off x="1698834" y="5769035"/>
            <a:ext cx="9381276" cy="1092397"/>
          </a:xfrm>
          <a:prstGeom prst="rect">
            <a:avLst/>
          </a:prstGeom>
        </p:spPr>
        <p:txBody>
          <a:bodyPr/>
          <a:lstStyle/>
          <a:p>
            <a:pPr marL="0" indent="0">
              <a:lnSpc>
                <a:spcPct val="100000"/>
              </a:lnSpc>
            </a:pPr>
            <a:r>
              <a:rPr lang="en-US" sz="2000" b="0" i="0">
                <a:solidFill>
                  <a:srgbClr val="0B3A5B"/>
                </a:solidFill>
                <a:effectLst/>
                <a:latin typeface="Calibri" panose="020F0502020204030204" pitchFamily="34" charset="0"/>
                <a:cs typeface="Calibri" panose="020F0502020204030204" pitchFamily="34" charset="0"/>
              </a:rPr>
              <a:t>Per ulteriori informazioni sull'Educazione allo sviluppo sostenibile, consultare il sito:</a:t>
            </a:r>
          </a:p>
          <a:p>
            <a:pPr marL="0" indent="0">
              <a:lnSpc>
                <a:spcPct val="100000"/>
              </a:lnSpc>
            </a:pPr>
            <a:r>
              <a:rPr lang="en-US" sz="2000" b="0" i="0" u="none" strike="noStrike">
                <a:solidFill>
                  <a:srgbClr val="065FD4"/>
                </a:solidFill>
                <a:effectLst/>
                <a:latin typeface="Calibri" panose="020F0502020204030204" pitchFamily="34" charset="0"/>
                <a:cs typeface="Calibri" panose="020F0502020204030204" pitchFamily="34" charset="0"/>
                <a:hlinkClick r:id="rId3"/>
              </a:rPr>
              <a:t> http://on.unesco.org/esd E </a:t>
            </a:r>
            <a:r>
              <a:rPr lang="en-US" sz="2000">
                <a:solidFill>
                  <a:srgbClr val="0B3A5B"/>
                </a:solidFill>
                <a:latin typeface="Calibri" panose="020F0502020204030204" pitchFamily="34" charset="0"/>
                <a:cs typeface="Calibri" panose="020F0502020204030204" pitchFamily="34" charset="0"/>
              </a:rPr>
              <a:t>https://www.bne</a:t>
            </a:r>
            <a:r>
              <a:rPr lang="en-US" sz="2000" b="0" i="0" u="none" strike="noStrike">
                <a:solidFill>
                  <a:srgbClr val="065FD4"/>
                </a:solidFill>
                <a:effectLst/>
                <a:latin typeface="Calibri" panose="020F0502020204030204" pitchFamily="34" charset="0"/>
                <a:cs typeface="Calibri" panose="020F0502020204030204" pitchFamily="34" charset="0"/>
                <a:hlinkClick r:id="rId4"/>
              </a:rPr>
              <a:t>-portal.de/en/</a:t>
            </a: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0EB67AC-A81E-560F-448B-6EBA246330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91"/>
          <a:stretch/>
        </p:blipFill>
        <p:spPr>
          <a:xfrm>
            <a:off x="2295122" y="1555036"/>
            <a:ext cx="7097455" cy="4214986"/>
          </a:xfrm>
          <a:prstGeom prst="rect">
            <a:avLst/>
          </a:prstGeom>
        </p:spPr>
      </p:pic>
      <p:pic>
        <p:nvPicPr>
          <p:cNvPr id="20" name="Online Media 19" title="Learning to change the world! What is Education for Sustainable Development?">
            <a:hlinkClick r:id="" action="ppaction://media"/>
            <a:extLst>
              <a:ext uri="{FF2B5EF4-FFF2-40B4-BE49-F238E27FC236}">
                <a16:creationId xmlns:a16="http://schemas.microsoft.com/office/drawing/2014/main" id="{B0BD876C-3B28-9BC2-B91C-8F3508767213}"/>
              </a:ext>
            </a:extLst>
          </p:cNvPr>
          <p:cNvPicPr>
            <a:picLocks noRot="1" noChangeAspect="1"/>
          </p:cNvPicPr>
          <p:nvPr>
            <a:videoFile r:link="rId1"/>
          </p:nvPr>
        </p:nvPicPr>
        <p:blipFill>
          <a:blip r:embed="rId6"/>
          <a:stretch>
            <a:fillRect/>
          </a:stretch>
        </p:blipFill>
        <p:spPr>
          <a:xfrm>
            <a:off x="3521461" y="2185970"/>
            <a:ext cx="4976778" cy="2946958"/>
          </a:xfrm>
          <a:prstGeom prst="rect">
            <a:avLst/>
          </a:prstGeom>
        </p:spPr>
      </p:pic>
      <p:grpSp>
        <p:nvGrpSpPr>
          <p:cNvPr id="21" name="Graphic 4">
            <a:extLst>
              <a:ext uri="{FF2B5EF4-FFF2-40B4-BE49-F238E27FC236}">
                <a16:creationId xmlns:a16="http://schemas.microsoft.com/office/drawing/2014/main" id="{06F82C27-4037-D803-C35B-87B04B178019}"/>
              </a:ext>
            </a:extLst>
          </p:cNvPr>
          <p:cNvGrpSpPr/>
          <p:nvPr/>
        </p:nvGrpSpPr>
        <p:grpSpPr>
          <a:xfrm rot="19582332">
            <a:off x="9321463" y="4306018"/>
            <a:ext cx="403667" cy="780438"/>
            <a:chOff x="9129274" y="2719113"/>
            <a:chExt cx="717139" cy="1386497"/>
          </a:xfrm>
          <a:solidFill>
            <a:srgbClr val="09465E"/>
          </a:solidFill>
        </p:grpSpPr>
        <p:grpSp>
          <p:nvGrpSpPr>
            <p:cNvPr id="22" name="Graphic 4">
              <a:extLst>
                <a:ext uri="{FF2B5EF4-FFF2-40B4-BE49-F238E27FC236}">
                  <a16:creationId xmlns:a16="http://schemas.microsoft.com/office/drawing/2014/main" id="{21D1C041-569C-E62F-1087-FF6B9E816286}"/>
                </a:ext>
              </a:extLst>
            </p:cNvPr>
            <p:cNvGrpSpPr/>
            <p:nvPr/>
          </p:nvGrpSpPr>
          <p:grpSpPr>
            <a:xfrm>
              <a:off x="9159507" y="2719113"/>
              <a:ext cx="446280" cy="440141"/>
              <a:chOff x="9159507" y="2719113"/>
              <a:chExt cx="446280" cy="440141"/>
            </a:xfrm>
            <a:grpFill/>
          </p:grpSpPr>
          <p:sp>
            <p:nvSpPr>
              <p:cNvPr id="31" name="Freeform 57">
                <a:extLst>
                  <a:ext uri="{FF2B5EF4-FFF2-40B4-BE49-F238E27FC236}">
                    <a16:creationId xmlns:a16="http://schemas.microsoft.com/office/drawing/2014/main" id="{8BD606FA-F177-816B-51FC-8A2340CFDA0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2" name="Freeform 58">
                <a:extLst>
                  <a:ext uri="{FF2B5EF4-FFF2-40B4-BE49-F238E27FC236}">
                    <a16:creationId xmlns:a16="http://schemas.microsoft.com/office/drawing/2014/main" id="{DE5A3FBA-4890-1C08-9DF9-DC09CA4AF3C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9AF176B0-E2A7-CDF5-E064-EEEA12662A6E}"/>
                </a:ext>
              </a:extLst>
            </p:cNvPr>
            <p:cNvGrpSpPr/>
            <p:nvPr/>
          </p:nvGrpSpPr>
          <p:grpSpPr>
            <a:xfrm>
              <a:off x="9129274" y="2893887"/>
              <a:ext cx="717139" cy="1211724"/>
              <a:chOff x="9129274" y="2893887"/>
              <a:chExt cx="717139" cy="1211724"/>
            </a:xfrm>
            <a:grpFill/>
          </p:grpSpPr>
          <p:sp>
            <p:nvSpPr>
              <p:cNvPr id="24" name="Freeform 50">
                <a:extLst>
                  <a:ext uri="{FF2B5EF4-FFF2-40B4-BE49-F238E27FC236}">
                    <a16:creationId xmlns:a16="http://schemas.microsoft.com/office/drawing/2014/main" id="{9D677EB9-3EBE-3B4B-01E9-2CA0B3E96F4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5" name="Freeform 51">
                <a:extLst>
                  <a:ext uri="{FF2B5EF4-FFF2-40B4-BE49-F238E27FC236}">
                    <a16:creationId xmlns:a16="http://schemas.microsoft.com/office/drawing/2014/main" id="{0EF2EF92-CC57-98CE-5189-9353653E24C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6" name="Freeform 52">
                <a:extLst>
                  <a:ext uri="{FF2B5EF4-FFF2-40B4-BE49-F238E27FC236}">
                    <a16:creationId xmlns:a16="http://schemas.microsoft.com/office/drawing/2014/main" id="{E8FBED11-3655-E3BC-92A3-054B52A61AF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7" name="Freeform 53">
                <a:extLst>
                  <a:ext uri="{FF2B5EF4-FFF2-40B4-BE49-F238E27FC236}">
                    <a16:creationId xmlns:a16="http://schemas.microsoft.com/office/drawing/2014/main" id="{4B78CDB6-C288-8FFF-53CC-4CC3610D47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8" name="Freeform 54">
                <a:extLst>
                  <a:ext uri="{FF2B5EF4-FFF2-40B4-BE49-F238E27FC236}">
                    <a16:creationId xmlns:a16="http://schemas.microsoft.com/office/drawing/2014/main" id="{8CF25271-D442-FF83-3D3F-5769C8142B5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9" name="Freeform 55">
                <a:extLst>
                  <a:ext uri="{FF2B5EF4-FFF2-40B4-BE49-F238E27FC236}">
                    <a16:creationId xmlns:a16="http://schemas.microsoft.com/office/drawing/2014/main" id="{0105EC95-E71A-E81C-B944-9B45FC38B60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0" name="Freeform 56">
                <a:extLst>
                  <a:ext uri="{FF2B5EF4-FFF2-40B4-BE49-F238E27FC236}">
                    <a16:creationId xmlns:a16="http://schemas.microsoft.com/office/drawing/2014/main" id="{3DEB7E1C-99E3-6682-DA2C-197B9084497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2DF12090-2C24-DEBB-5F62-1FA05F88EF9B}"/>
              </a:ext>
            </a:extLst>
          </p:cNvPr>
          <p:cNvSpPr txBox="1"/>
          <p:nvPr/>
        </p:nvSpPr>
        <p:spPr>
          <a:xfrm>
            <a:off x="1001346" y="1405726"/>
            <a:ext cx="10189307" cy="461665"/>
          </a:xfrm>
          <a:prstGeom prst="rect">
            <a:avLst/>
          </a:prstGeom>
          <a:noFill/>
        </p:spPr>
        <p:txBody>
          <a:bodyPr wrap="square">
            <a:spAutoFit/>
          </a:bodyPr>
          <a:lstStyle/>
          <a:p>
            <a:r>
              <a:rPr lang="en-US" sz="2400">
                <a:hlinkClick r:id="rId7"/>
              </a:rPr>
              <a:t>Imparare per cambiare il mondo! Cos'è l'educazione allo sviluppo sostenibile?</a:t>
            </a:r>
            <a:endParaRPr lang="en-IE" sz="2400"/>
          </a:p>
        </p:txBody>
      </p:sp>
    </p:spTree>
    <p:extLst>
      <p:ext uri="{BB962C8B-B14F-4D97-AF65-F5344CB8AC3E}">
        <p14:creationId xmlns:p14="http://schemas.microsoft.com/office/powerpoint/2010/main" val="30417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021B8C0-C3DA-D0A6-DF84-3D9292F5DAF5}"/>
              </a:ext>
            </a:extLst>
          </p:cNvPr>
          <p:cNvSpPr txBox="1">
            <a:spLocks/>
          </p:cNvSpPr>
          <p:nvPr/>
        </p:nvSpPr>
        <p:spPr>
          <a:xfrm>
            <a:off x="711380" y="364497"/>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TERMINI CHIAVE DELLA CONSAPEVOLEZZA DEL BUSINESS SOSTENIBILE</a:t>
            </a:r>
          </a:p>
          <a:p>
            <a:endParaRPr lang="en-IE" dirty="0"/>
          </a:p>
        </p:txBody>
      </p:sp>
      <p:sp>
        <p:nvSpPr>
          <p:cNvPr id="5" name="Freeform 1">
            <a:extLst>
              <a:ext uri="{FF2B5EF4-FFF2-40B4-BE49-F238E27FC236}">
                <a16:creationId xmlns:a16="http://schemas.microsoft.com/office/drawing/2014/main" id="{AB436E89-D197-C8FD-6BAB-33B46C048410}"/>
              </a:ext>
            </a:extLst>
          </p:cNvPr>
          <p:cNvSpPr>
            <a:spLocks noChangeArrowheads="1"/>
          </p:cNvSpPr>
          <p:nvPr/>
        </p:nvSpPr>
        <p:spPr bwMode="auto">
          <a:xfrm>
            <a:off x="918037"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6" name="Freeform 246">
            <a:extLst>
              <a:ext uri="{FF2B5EF4-FFF2-40B4-BE49-F238E27FC236}">
                <a16:creationId xmlns:a16="http://schemas.microsoft.com/office/drawing/2014/main" id="{C6A6A519-9586-21F9-FA9C-61391CE0F7AA}"/>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7" name="Freeform 247">
            <a:extLst>
              <a:ext uri="{FF2B5EF4-FFF2-40B4-BE49-F238E27FC236}">
                <a16:creationId xmlns:a16="http://schemas.microsoft.com/office/drawing/2014/main" id="{82A9F147-5178-1BF0-40DE-1CE42AAC1802}"/>
              </a:ext>
            </a:extLst>
          </p:cNvPr>
          <p:cNvSpPr>
            <a:spLocks noChangeArrowheads="1"/>
          </p:cNvSpPr>
          <p:nvPr/>
        </p:nvSpPr>
        <p:spPr bwMode="auto">
          <a:xfrm>
            <a:off x="3581564" y="2428283"/>
            <a:ext cx="2323597"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8" name="Freeform 249">
            <a:extLst>
              <a:ext uri="{FF2B5EF4-FFF2-40B4-BE49-F238E27FC236}">
                <a16:creationId xmlns:a16="http://schemas.microsoft.com/office/drawing/2014/main" id="{422B7587-D754-CE9C-1AC3-0307FE3A497E}"/>
              </a:ext>
            </a:extLst>
          </p:cNvPr>
          <p:cNvSpPr>
            <a:spLocks noChangeArrowheads="1"/>
          </p:cNvSpPr>
          <p:nvPr/>
        </p:nvSpPr>
        <p:spPr bwMode="auto">
          <a:xfrm>
            <a:off x="3528329" y="5881413"/>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9" name="Freeform 250">
            <a:extLst>
              <a:ext uri="{FF2B5EF4-FFF2-40B4-BE49-F238E27FC236}">
                <a16:creationId xmlns:a16="http://schemas.microsoft.com/office/drawing/2014/main" id="{C675DF73-30C7-3159-2DA0-FA1A95309BA4}"/>
              </a:ext>
            </a:extLst>
          </p:cNvPr>
          <p:cNvSpPr>
            <a:spLocks noChangeArrowheads="1"/>
          </p:cNvSpPr>
          <p:nvPr/>
        </p:nvSpPr>
        <p:spPr bwMode="auto">
          <a:xfrm>
            <a:off x="6243938"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10" name="Freeform 252">
            <a:extLst>
              <a:ext uri="{FF2B5EF4-FFF2-40B4-BE49-F238E27FC236}">
                <a16:creationId xmlns:a16="http://schemas.microsoft.com/office/drawing/2014/main" id="{6A5A3C69-75FB-64E3-9ACE-4454B0532C9A}"/>
              </a:ext>
            </a:extLst>
          </p:cNvPr>
          <p:cNvSpPr>
            <a:spLocks noChangeArrowheads="1"/>
          </p:cNvSpPr>
          <p:nvPr/>
        </p:nvSpPr>
        <p:spPr bwMode="auto">
          <a:xfrm>
            <a:off x="6191280" y="13960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US" sz="900"/>
          </a:p>
        </p:txBody>
      </p:sp>
      <p:sp>
        <p:nvSpPr>
          <p:cNvPr id="11" name="Freeform 253">
            <a:extLst>
              <a:ext uri="{FF2B5EF4-FFF2-40B4-BE49-F238E27FC236}">
                <a16:creationId xmlns:a16="http://schemas.microsoft.com/office/drawing/2014/main" id="{926B8870-161A-AAE7-AD42-E2B3A2F4D7C0}"/>
              </a:ext>
            </a:extLst>
          </p:cNvPr>
          <p:cNvSpPr>
            <a:spLocks noChangeArrowheads="1"/>
          </p:cNvSpPr>
          <p:nvPr/>
        </p:nvSpPr>
        <p:spPr bwMode="auto">
          <a:xfrm>
            <a:off x="8888172" y="2436314"/>
            <a:ext cx="2353016"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E25684"/>
          </a:solidFill>
          <a:ln>
            <a:noFill/>
          </a:ln>
          <a:effectLst/>
        </p:spPr>
        <p:txBody>
          <a:bodyPr wrap="none" anchor="ctr"/>
          <a:lstStyle/>
          <a:p>
            <a:endParaRPr lang="en-US" sz="900"/>
          </a:p>
        </p:txBody>
      </p:sp>
      <p:sp>
        <p:nvSpPr>
          <p:cNvPr id="12" name="Freeform 255">
            <a:extLst>
              <a:ext uri="{FF2B5EF4-FFF2-40B4-BE49-F238E27FC236}">
                <a16:creationId xmlns:a16="http://schemas.microsoft.com/office/drawing/2014/main" id="{28C50914-EE1D-C9AF-B5B4-BF3FBC1690D0}"/>
              </a:ext>
            </a:extLst>
          </p:cNvPr>
          <p:cNvSpPr>
            <a:spLocks noChangeArrowheads="1"/>
          </p:cNvSpPr>
          <p:nvPr/>
        </p:nvSpPr>
        <p:spPr bwMode="auto">
          <a:xfrm>
            <a:off x="8843985" y="5888837"/>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86575"/>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085EF70E-0A94-E109-A3DF-BCA15185DC75}"/>
              </a:ext>
            </a:extLst>
          </p:cNvPr>
          <p:cNvSpPr txBox="1"/>
          <p:nvPr/>
        </p:nvSpPr>
        <p:spPr>
          <a:xfrm>
            <a:off x="1097843" y="5725972"/>
            <a:ext cx="2466886" cy="400110"/>
          </a:xfrm>
          <a:prstGeom prst="rect">
            <a:avLst/>
          </a:prstGeom>
          <a:noFill/>
        </p:spPr>
        <p:txBody>
          <a:bodyPr wrap="square" rtlCol="0">
            <a:spAutoFit/>
          </a:bodyPr>
          <a:lstStyle/>
          <a:p>
            <a:pPr algn="ctr"/>
            <a:r>
              <a:rPr lang="en-US" sz="2000" b="1">
                <a:solidFill>
                  <a:schemeClr val="bg1"/>
                </a:solidFill>
                <a:latin typeface="Lato" charset="0"/>
                <a:ea typeface="Lato" charset="0"/>
                <a:cs typeface="Lato" charset="0"/>
              </a:rPr>
              <a:t>Titolo primo</a:t>
            </a:r>
          </a:p>
        </p:txBody>
      </p:sp>
      <p:grpSp>
        <p:nvGrpSpPr>
          <p:cNvPr id="15" name="Graphic 3">
            <a:extLst>
              <a:ext uri="{FF2B5EF4-FFF2-40B4-BE49-F238E27FC236}">
                <a16:creationId xmlns:a16="http://schemas.microsoft.com/office/drawing/2014/main" id="{88CAAE78-1F89-B300-FBB3-0F059FF44E4A}"/>
              </a:ext>
            </a:extLst>
          </p:cNvPr>
          <p:cNvGrpSpPr/>
          <p:nvPr/>
        </p:nvGrpSpPr>
        <p:grpSpPr>
          <a:xfrm>
            <a:off x="5014777" y="5067880"/>
            <a:ext cx="632992" cy="714294"/>
            <a:chOff x="4643578" y="432838"/>
            <a:chExt cx="1028134" cy="1160188"/>
          </a:xfrm>
          <a:solidFill>
            <a:schemeClr val="bg1"/>
          </a:solidFill>
        </p:grpSpPr>
        <p:sp>
          <p:nvSpPr>
            <p:cNvPr id="16" name="Freeform 1033">
              <a:extLst>
                <a:ext uri="{FF2B5EF4-FFF2-40B4-BE49-F238E27FC236}">
                  <a16:creationId xmlns:a16="http://schemas.microsoft.com/office/drawing/2014/main" id="{07439C47-7DA4-179E-FC27-20D08360ACBF}"/>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897B601F-7DD8-E33D-B025-C98B2D22CE76}"/>
                </a:ext>
              </a:extLst>
            </p:cNvPr>
            <p:cNvGrpSpPr/>
            <p:nvPr/>
          </p:nvGrpSpPr>
          <p:grpSpPr>
            <a:xfrm>
              <a:off x="4643578" y="432838"/>
              <a:ext cx="1028134" cy="1160188"/>
              <a:chOff x="4643578" y="432838"/>
              <a:chExt cx="1028134" cy="1160188"/>
            </a:xfrm>
            <a:grpFill/>
          </p:grpSpPr>
          <p:sp>
            <p:nvSpPr>
              <p:cNvPr id="18" name="Freeform 1035">
                <a:extLst>
                  <a:ext uri="{FF2B5EF4-FFF2-40B4-BE49-F238E27FC236}">
                    <a16:creationId xmlns:a16="http://schemas.microsoft.com/office/drawing/2014/main" id="{FE8DFA9E-5870-3D53-F32A-999BD4C518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57436E40-5312-98D6-625C-A3F9C2B6AD02}"/>
                  </a:ext>
                </a:extLst>
              </p:cNvPr>
              <p:cNvGrpSpPr/>
              <p:nvPr/>
            </p:nvGrpSpPr>
            <p:grpSpPr>
              <a:xfrm>
                <a:off x="4643578" y="432838"/>
                <a:ext cx="1028134" cy="1160188"/>
                <a:chOff x="4643578" y="432838"/>
                <a:chExt cx="1028134" cy="1160188"/>
              </a:xfrm>
              <a:grpFill/>
            </p:grpSpPr>
            <p:sp>
              <p:nvSpPr>
                <p:cNvPr id="20" name="Freeform 1037">
                  <a:extLst>
                    <a:ext uri="{FF2B5EF4-FFF2-40B4-BE49-F238E27FC236}">
                      <a16:creationId xmlns:a16="http://schemas.microsoft.com/office/drawing/2014/main" id="{ED9F7B3C-2EE6-D511-EFB0-DDC750AD8C5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1" name="Freeform 1038">
                  <a:extLst>
                    <a:ext uri="{FF2B5EF4-FFF2-40B4-BE49-F238E27FC236}">
                      <a16:creationId xmlns:a16="http://schemas.microsoft.com/office/drawing/2014/main" id="{FA182E0C-7FDC-A418-B133-4332433E84F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2" name="Graphic 3">
            <a:extLst>
              <a:ext uri="{FF2B5EF4-FFF2-40B4-BE49-F238E27FC236}">
                <a16:creationId xmlns:a16="http://schemas.microsoft.com/office/drawing/2014/main" id="{1DC42833-8710-4555-20F7-15C5871F33BD}"/>
              </a:ext>
            </a:extLst>
          </p:cNvPr>
          <p:cNvGrpSpPr/>
          <p:nvPr/>
        </p:nvGrpSpPr>
        <p:grpSpPr>
          <a:xfrm>
            <a:off x="7686772" y="4264396"/>
            <a:ext cx="686308" cy="643965"/>
            <a:chOff x="6615628" y="2116894"/>
            <a:chExt cx="1066935" cy="1001108"/>
          </a:xfrm>
          <a:solidFill>
            <a:schemeClr val="bg1"/>
          </a:solidFill>
        </p:grpSpPr>
        <p:sp>
          <p:nvSpPr>
            <p:cNvPr id="23" name="Freeform 1128">
              <a:extLst>
                <a:ext uri="{FF2B5EF4-FFF2-40B4-BE49-F238E27FC236}">
                  <a16:creationId xmlns:a16="http://schemas.microsoft.com/office/drawing/2014/main" id="{EEB45DF6-6293-B525-245F-82F1E94BAD80}"/>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ED210677-638E-7A1F-F5A9-AE44034846F6}"/>
                </a:ext>
              </a:extLst>
            </p:cNvPr>
            <p:cNvGrpSpPr/>
            <p:nvPr/>
          </p:nvGrpSpPr>
          <p:grpSpPr>
            <a:xfrm>
              <a:off x="6615628" y="2116894"/>
              <a:ext cx="1066935" cy="1001108"/>
              <a:chOff x="6615628" y="2116894"/>
              <a:chExt cx="1066935" cy="1001108"/>
            </a:xfrm>
            <a:grpFill/>
          </p:grpSpPr>
          <p:sp>
            <p:nvSpPr>
              <p:cNvPr id="25" name="Freeform 1130">
                <a:extLst>
                  <a:ext uri="{FF2B5EF4-FFF2-40B4-BE49-F238E27FC236}">
                    <a16:creationId xmlns:a16="http://schemas.microsoft.com/office/drawing/2014/main" id="{D10C2F79-564F-6A9D-3450-48267925A73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6" name="Freeform 1131">
                <a:extLst>
                  <a:ext uri="{FF2B5EF4-FFF2-40B4-BE49-F238E27FC236}">
                    <a16:creationId xmlns:a16="http://schemas.microsoft.com/office/drawing/2014/main" id="{F9922C0F-97DF-C122-3300-EC81B667D92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7" name="Freeform 1132">
                <a:extLst>
                  <a:ext uri="{FF2B5EF4-FFF2-40B4-BE49-F238E27FC236}">
                    <a16:creationId xmlns:a16="http://schemas.microsoft.com/office/drawing/2014/main" id="{FC8485F8-EC39-7AE0-4F2F-A38369EEC55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8" name="Freeform 1133">
                <a:extLst>
                  <a:ext uri="{FF2B5EF4-FFF2-40B4-BE49-F238E27FC236}">
                    <a16:creationId xmlns:a16="http://schemas.microsoft.com/office/drawing/2014/main" id="{E478A7F6-47A3-B204-1565-05088B19023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9" name="Freeform 1134">
                <a:extLst>
                  <a:ext uri="{FF2B5EF4-FFF2-40B4-BE49-F238E27FC236}">
                    <a16:creationId xmlns:a16="http://schemas.microsoft.com/office/drawing/2014/main" id="{C32A7C84-7DF4-DDC4-B817-6BF8DB97729B}"/>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0" name="Freeform 1135">
                <a:extLst>
                  <a:ext uri="{FF2B5EF4-FFF2-40B4-BE49-F238E27FC236}">
                    <a16:creationId xmlns:a16="http://schemas.microsoft.com/office/drawing/2014/main" id="{0283174B-ABB1-E847-FC5E-4608C7F2B78C}"/>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1" name="Freeform 1136">
                <a:extLst>
                  <a:ext uri="{FF2B5EF4-FFF2-40B4-BE49-F238E27FC236}">
                    <a16:creationId xmlns:a16="http://schemas.microsoft.com/office/drawing/2014/main" id="{5B4680BC-A09A-7CEF-1444-88FD7762077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2" name="Freeform 1137">
                <a:extLst>
                  <a:ext uri="{FF2B5EF4-FFF2-40B4-BE49-F238E27FC236}">
                    <a16:creationId xmlns:a16="http://schemas.microsoft.com/office/drawing/2014/main" id="{5074E2C2-493A-08CB-9C34-2EB7916C976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3" name="Freeform 1138">
                <a:extLst>
                  <a:ext uri="{FF2B5EF4-FFF2-40B4-BE49-F238E27FC236}">
                    <a16:creationId xmlns:a16="http://schemas.microsoft.com/office/drawing/2014/main" id="{C756DDA4-93A9-7DEE-3726-8AECBF0C735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4" name="Freeform 1139">
                <a:extLst>
                  <a:ext uri="{FF2B5EF4-FFF2-40B4-BE49-F238E27FC236}">
                    <a16:creationId xmlns:a16="http://schemas.microsoft.com/office/drawing/2014/main" id="{5EE1C7E9-69AE-EB3A-6B10-A113BFCEFD4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5" name="Freeform 1140">
                <a:extLst>
                  <a:ext uri="{FF2B5EF4-FFF2-40B4-BE49-F238E27FC236}">
                    <a16:creationId xmlns:a16="http://schemas.microsoft.com/office/drawing/2014/main" id="{33ED6536-595E-A3CD-FC50-4DC7A307C73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6" name="Freeform 1141">
                <a:extLst>
                  <a:ext uri="{FF2B5EF4-FFF2-40B4-BE49-F238E27FC236}">
                    <a16:creationId xmlns:a16="http://schemas.microsoft.com/office/drawing/2014/main" id="{8D3AF472-CB6D-CA38-1B72-A9AF46B4CC5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C3A0952A-C1A1-3F78-3CCE-476F981389E7}"/>
              </a:ext>
            </a:extLst>
          </p:cNvPr>
          <p:cNvGrpSpPr/>
          <p:nvPr/>
        </p:nvGrpSpPr>
        <p:grpSpPr>
          <a:xfrm>
            <a:off x="2656585" y="4397725"/>
            <a:ext cx="554299" cy="554203"/>
            <a:chOff x="3258209" y="1217582"/>
            <a:chExt cx="4712093" cy="4711281"/>
          </a:xfrm>
          <a:solidFill>
            <a:schemeClr val="bg1"/>
          </a:solidFill>
        </p:grpSpPr>
        <p:sp>
          <p:nvSpPr>
            <p:cNvPr id="38" name="Freeform 31">
              <a:extLst>
                <a:ext uri="{FF2B5EF4-FFF2-40B4-BE49-F238E27FC236}">
                  <a16:creationId xmlns:a16="http://schemas.microsoft.com/office/drawing/2014/main" id="{BB765738-5E94-7BAF-6B52-D3FADFF9AB5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E41FDDD7-1BBB-F677-E291-9F3E654D88E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FF6089FF-B40B-C1A3-1D8A-5E1E48C12B20}"/>
                </a:ext>
              </a:extLst>
            </p:cNvPr>
            <p:cNvGrpSpPr/>
            <p:nvPr/>
          </p:nvGrpSpPr>
          <p:grpSpPr>
            <a:xfrm>
              <a:off x="3258209" y="1217582"/>
              <a:ext cx="4712093" cy="4711281"/>
              <a:chOff x="3258209" y="1217582"/>
              <a:chExt cx="4712093" cy="4711281"/>
            </a:xfrm>
            <a:grpFill/>
          </p:grpSpPr>
          <p:sp>
            <p:nvSpPr>
              <p:cNvPr id="41" name="Freeform 16">
                <a:extLst>
                  <a:ext uri="{FF2B5EF4-FFF2-40B4-BE49-F238E27FC236}">
                    <a16:creationId xmlns:a16="http://schemas.microsoft.com/office/drawing/2014/main" id="{09C0E281-A136-BCAB-A39A-B642AF4B42F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2" name="Freeform 18">
                <a:extLst>
                  <a:ext uri="{FF2B5EF4-FFF2-40B4-BE49-F238E27FC236}">
                    <a16:creationId xmlns:a16="http://schemas.microsoft.com/office/drawing/2014/main" id="{B2ABA8A4-8EAC-9CBB-F667-E301B4E84AF5}"/>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3" name="Freeform 19">
                <a:extLst>
                  <a:ext uri="{FF2B5EF4-FFF2-40B4-BE49-F238E27FC236}">
                    <a16:creationId xmlns:a16="http://schemas.microsoft.com/office/drawing/2014/main" id="{86906BA0-AD46-4218-C194-F0326682308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4" name="Freeform 20">
                <a:extLst>
                  <a:ext uri="{FF2B5EF4-FFF2-40B4-BE49-F238E27FC236}">
                    <a16:creationId xmlns:a16="http://schemas.microsoft.com/office/drawing/2014/main" id="{FCA11960-A01E-7551-CC5B-1F6DF12360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5" name="Freeform 21">
                <a:extLst>
                  <a:ext uri="{FF2B5EF4-FFF2-40B4-BE49-F238E27FC236}">
                    <a16:creationId xmlns:a16="http://schemas.microsoft.com/office/drawing/2014/main" id="{C56D36DB-A74D-F9E1-E463-E61FA069191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6" name="Freeform 22">
                <a:extLst>
                  <a:ext uri="{FF2B5EF4-FFF2-40B4-BE49-F238E27FC236}">
                    <a16:creationId xmlns:a16="http://schemas.microsoft.com/office/drawing/2014/main" id="{AF7D8CD8-1E7C-7F67-44D5-B7F0A67FAB3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7" name="Freeform 23">
                <a:extLst>
                  <a:ext uri="{FF2B5EF4-FFF2-40B4-BE49-F238E27FC236}">
                    <a16:creationId xmlns:a16="http://schemas.microsoft.com/office/drawing/2014/main" id="{E8BA5F4A-E101-4CE1-D4CB-C05C7D1E3A0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8" name="Freeform 24">
                <a:extLst>
                  <a:ext uri="{FF2B5EF4-FFF2-40B4-BE49-F238E27FC236}">
                    <a16:creationId xmlns:a16="http://schemas.microsoft.com/office/drawing/2014/main" id="{828A148F-875B-43A5-355F-03A26E5DD82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9" name="Freeform 25">
                <a:extLst>
                  <a:ext uri="{FF2B5EF4-FFF2-40B4-BE49-F238E27FC236}">
                    <a16:creationId xmlns:a16="http://schemas.microsoft.com/office/drawing/2014/main" id="{C944023E-8C68-14F0-4D9C-12ABA270DC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0" name="Freeform 26">
                <a:extLst>
                  <a:ext uri="{FF2B5EF4-FFF2-40B4-BE49-F238E27FC236}">
                    <a16:creationId xmlns:a16="http://schemas.microsoft.com/office/drawing/2014/main" id="{58789DEC-2177-92A2-A30F-98FCD237DB2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1" name="Freeform 27">
                <a:extLst>
                  <a:ext uri="{FF2B5EF4-FFF2-40B4-BE49-F238E27FC236}">
                    <a16:creationId xmlns:a16="http://schemas.microsoft.com/office/drawing/2014/main" id="{CD1F015E-EAD0-AACF-5660-BB0403B4307B}"/>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2" name="Freeform 28">
                <a:extLst>
                  <a:ext uri="{FF2B5EF4-FFF2-40B4-BE49-F238E27FC236}">
                    <a16:creationId xmlns:a16="http://schemas.microsoft.com/office/drawing/2014/main" id="{ED180629-B933-C44F-6740-EA4BF45EDC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3" name="Freeform 29">
                <a:extLst>
                  <a:ext uri="{FF2B5EF4-FFF2-40B4-BE49-F238E27FC236}">
                    <a16:creationId xmlns:a16="http://schemas.microsoft.com/office/drawing/2014/main" id="{CF702BD1-1041-9CD9-A35F-39FF2701731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4" name="Freeform 30">
                <a:extLst>
                  <a:ext uri="{FF2B5EF4-FFF2-40B4-BE49-F238E27FC236}">
                    <a16:creationId xmlns:a16="http://schemas.microsoft.com/office/drawing/2014/main" id="{74D8C3EE-26BC-85F3-1670-97930C13D306}"/>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63E61AA4-4629-D6BE-20B6-6A40474D12D1}"/>
              </a:ext>
            </a:extLst>
          </p:cNvPr>
          <p:cNvGrpSpPr/>
          <p:nvPr/>
        </p:nvGrpSpPr>
        <p:grpSpPr>
          <a:xfrm>
            <a:off x="10448343" y="5119960"/>
            <a:ext cx="645814" cy="664904"/>
            <a:chOff x="8360213" y="3458151"/>
            <a:chExt cx="853935" cy="991043"/>
          </a:xfrm>
          <a:solidFill>
            <a:schemeClr val="bg1"/>
          </a:solidFill>
        </p:grpSpPr>
        <p:grpSp>
          <p:nvGrpSpPr>
            <p:cNvPr id="56" name="Graphic 2">
              <a:extLst>
                <a:ext uri="{FF2B5EF4-FFF2-40B4-BE49-F238E27FC236}">
                  <a16:creationId xmlns:a16="http://schemas.microsoft.com/office/drawing/2014/main" id="{BCF0DAC6-95E0-0A11-80F7-3EAC2A398C68}"/>
                </a:ext>
              </a:extLst>
            </p:cNvPr>
            <p:cNvGrpSpPr/>
            <p:nvPr userDrawn="1"/>
          </p:nvGrpSpPr>
          <p:grpSpPr>
            <a:xfrm>
              <a:off x="8599192" y="3595917"/>
              <a:ext cx="375982" cy="204367"/>
              <a:chOff x="2642504" y="3763150"/>
              <a:chExt cx="375982" cy="204367"/>
            </a:xfrm>
            <a:grpFill/>
          </p:grpSpPr>
          <p:sp>
            <p:nvSpPr>
              <p:cNvPr id="62" name="Freeform 102">
                <a:extLst>
                  <a:ext uri="{FF2B5EF4-FFF2-40B4-BE49-F238E27FC236}">
                    <a16:creationId xmlns:a16="http://schemas.microsoft.com/office/drawing/2014/main" id="{C209D37B-4F79-5565-1708-34CB9DB660A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63" name="Freeform 103">
                <a:extLst>
                  <a:ext uri="{FF2B5EF4-FFF2-40B4-BE49-F238E27FC236}">
                    <a16:creationId xmlns:a16="http://schemas.microsoft.com/office/drawing/2014/main" id="{0DDE623F-B7D9-F22F-F2FD-A530E48177FC}"/>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FC008A28-7EFF-B32E-3E47-F8E249CE61A0}"/>
                </a:ext>
              </a:extLst>
            </p:cNvPr>
            <p:cNvGrpSpPr/>
            <p:nvPr userDrawn="1"/>
          </p:nvGrpSpPr>
          <p:grpSpPr>
            <a:xfrm>
              <a:off x="8360213" y="3458151"/>
              <a:ext cx="853935" cy="991043"/>
              <a:chOff x="2403525" y="3625384"/>
              <a:chExt cx="853935" cy="991043"/>
            </a:xfrm>
            <a:grpFill/>
          </p:grpSpPr>
          <p:sp>
            <p:nvSpPr>
              <p:cNvPr id="58" name="Freeform 98">
                <a:extLst>
                  <a:ext uri="{FF2B5EF4-FFF2-40B4-BE49-F238E27FC236}">
                    <a16:creationId xmlns:a16="http://schemas.microsoft.com/office/drawing/2014/main" id="{6A66CA47-C6D1-C2F3-85BC-5EB27B79EAA6}"/>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9" name="Freeform 99">
                <a:extLst>
                  <a:ext uri="{FF2B5EF4-FFF2-40B4-BE49-F238E27FC236}">
                    <a16:creationId xmlns:a16="http://schemas.microsoft.com/office/drawing/2014/main" id="{4346AAE1-1E16-B7E7-B9A0-034754DF14F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0" name="Freeform 100">
                <a:extLst>
                  <a:ext uri="{FF2B5EF4-FFF2-40B4-BE49-F238E27FC236}">
                    <a16:creationId xmlns:a16="http://schemas.microsoft.com/office/drawing/2014/main" id="{5A7FC3AF-84A3-B909-7573-615BFB1FDF3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61" name="Freeform 101">
                <a:extLst>
                  <a:ext uri="{FF2B5EF4-FFF2-40B4-BE49-F238E27FC236}">
                    <a16:creationId xmlns:a16="http://schemas.microsoft.com/office/drawing/2014/main" id="{15B4F82C-0C23-6007-AD44-2A0830B80FC2}"/>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4" name="CuadroTexto 553">
            <a:extLst>
              <a:ext uri="{FF2B5EF4-FFF2-40B4-BE49-F238E27FC236}">
                <a16:creationId xmlns:a16="http://schemas.microsoft.com/office/drawing/2014/main" id="{4184291D-B174-A28B-55BC-64C2D749AD15}"/>
              </a:ext>
            </a:extLst>
          </p:cNvPr>
          <p:cNvSpPr txBox="1"/>
          <p:nvPr/>
        </p:nvSpPr>
        <p:spPr>
          <a:xfrm>
            <a:off x="918036" y="1580136"/>
            <a:ext cx="2291547" cy="707886"/>
          </a:xfrm>
          <a:prstGeom prst="rect">
            <a:avLst/>
          </a:prstGeom>
          <a:noFill/>
        </p:spPr>
        <p:txBody>
          <a:bodyPr wrap="square" rtlCol="0">
            <a:spAutoFit/>
          </a:bodyPr>
          <a:lstStyle/>
          <a:p>
            <a:pPr algn="ctr"/>
            <a:r>
              <a:rPr lang="en-US" sz="2000" b="1" kern="100">
                <a:solidFill>
                  <a:schemeClr val="bg1"/>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Responsabilità ambientale</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5" name="CuadroTexto 555">
            <a:extLst>
              <a:ext uri="{FF2B5EF4-FFF2-40B4-BE49-F238E27FC236}">
                <a16:creationId xmlns:a16="http://schemas.microsoft.com/office/drawing/2014/main" id="{838AC1AE-98ED-46E0-8A3E-7EFDCC315730}"/>
              </a:ext>
            </a:extLst>
          </p:cNvPr>
          <p:cNvSpPr txBox="1"/>
          <p:nvPr/>
        </p:nvSpPr>
        <p:spPr>
          <a:xfrm>
            <a:off x="3609043" y="2879377"/>
            <a:ext cx="2359072"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Governance, </a:t>
            </a:r>
            <a:r>
              <a:rPr lang="en-US" sz="2000" b="1" kern="100" dirty="0" err="1">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etica</a:t>
            </a:r>
            <a:r>
              <a:rPr lang="en-US" sz="2000" b="1" kern="100" dirty="0">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e </a:t>
            </a:r>
            <a:r>
              <a:rPr lang="en-US" sz="2000" b="1" kern="100" dirty="0" err="1">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trasparenza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6" name="CuadroTexto 557">
            <a:extLst>
              <a:ext uri="{FF2B5EF4-FFF2-40B4-BE49-F238E27FC236}">
                <a16:creationId xmlns:a16="http://schemas.microsoft.com/office/drawing/2014/main" id="{5A045DA0-7BD5-57A7-9749-D387392098A4}"/>
              </a:ext>
            </a:extLst>
          </p:cNvPr>
          <p:cNvSpPr txBox="1"/>
          <p:nvPr/>
        </p:nvSpPr>
        <p:spPr>
          <a:xfrm>
            <a:off x="6243939" y="1764875"/>
            <a:ext cx="2334470" cy="707886"/>
          </a:xfrm>
          <a:prstGeom prst="rect">
            <a:avLst/>
          </a:prstGeom>
          <a:noFill/>
        </p:spPr>
        <p:txBody>
          <a:bodyPr wrap="square" rtlCol="0">
            <a:spAutoFit/>
          </a:bodyPr>
          <a:lstStyle/>
          <a:p>
            <a:pPr algn="ctr"/>
            <a:r>
              <a:rPr lang="en-US" sz="2000" b="1" kern="100">
                <a:solidFill>
                  <a:schemeClr val="bg1"/>
                </a:solidFill>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Sostenibilità economica</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7" name="CuadroTexto 559">
            <a:extLst>
              <a:ext uri="{FF2B5EF4-FFF2-40B4-BE49-F238E27FC236}">
                <a16:creationId xmlns:a16="http://schemas.microsoft.com/office/drawing/2014/main" id="{554A21FE-6D89-10FE-7D9E-5B68ACE73555}"/>
              </a:ext>
            </a:extLst>
          </p:cNvPr>
          <p:cNvSpPr txBox="1"/>
          <p:nvPr/>
        </p:nvSpPr>
        <p:spPr>
          <a:xfrm>
            <a:off x="8834554" y="2410620"/>
            <a:ext cx="2387128" cy="1015663"/>
          </a:xfrm>
          <a:prstGeom prst="rect">
            <a:avLst/>
          </a:prstGeom>
          <a:noFill/>
        </p:spPr>
        <p:txBody>
          <a:bodyPr wrap="square" rtlCol="0">
            <a:spAutoFit/>
          </a:bodyPr>
          <a:lstStyle/>
          <a:p>
            <a:pPr algn="ctr"/>
            <a:r>
              <a:rPr lang="en-US" sz="2000" b="1" kern="100">
                <a:solidFill>
                  <a:schemeClr val="bg1"/>
                </a:solidFill>
                <a:effectLs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Consapevolezza e domanda dei consumatori</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8" name="Rectángulo 602">
            <a:extLst>
              <a:ext uri="{FF2B5EF4-FFF2-40B4-BE49-F238E27FC236}">
                <a16:creationId xmlns:a16="http://schemas.microsoft.com/office/drawing/2014/main" id="{4EEC5A85-C0E3-B18D-21D7-C78EC650FE3D}"/>
              </a:ext>
            </a:extLst>
          </p:cNvPr>
          <p:cNvSpPr/>
          <p:nvPr/>
        </p:nvSpPr>
        <p:spPr>
          <a:xfrm>
            <a:off x="962131" y="2121975"/>
            <a:ext cx="2291547" cy="2554545"/>
          </a:xfrm>
          <a:prstGeom prst="rect">
            <a:avLst/>
          </a:prstGeom>
        </p:spPr>
        <p:txBody>
          <a:bodyPr wrap="square">
            <a:spAutoFit/>
          </a:bodyPr>
          <a:lstStyle/>
          <a:p>
            <a:r>
              <a:rPr lang="en-US" sz="2000" kern="100" dirty="0">
                <a:solidFill>
                  <a:srgbClr val="09465E"/>
                </a:solidFill>
                <a:effectLst/>
                <a:ea typeface="Aptos" panose="020B0004020202020204" pitchFamily="34" charset="0"/>
                <a:cs typeface="Times New Roman" panose="02020603050405020304" pitchFamily="18" charset="0"/>
              </a:rPr>
              <a:t>come</a:t>
            </a:r>
            <a:r>
              <a:rPr lang="en-US" sz="2000" kern="100" dirty="0">
                <a:effectLst/>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sz="2000" kern="100" dirty="0" err="1">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Efficienza</a:t>
            </a:r>
            <a:r>
              <a:rPr lang="en-US" sz="2000" kern="100" dirty="0">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000" kern="100" dirty="0" err="1">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delle</a:t>
            </a:r>
            <a:r>
              <a:rPr lang="en-US" sz="2000" kern="100" dirty="0">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2000" kern="100" dirty="0" err="1">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risorse</a:t>
            </a:r>
            <a:r>
              <a:rPr lang="en-US" sz="2000" kern="100" dirty="0">
                <a:solidFill>
                  <a:schemeClr val="bg1"/>
                </a:solidFill>
                <a:effectLst/>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pPr>
            <a:r>
              <a:rPr lang="en-US" sz="2000" kern="100" dirty="0" err="1">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Riduzione</a:t>
            </a:r>
            <a:r>
              <a:rPr lang="en-US" sz="2000" kern="100" dirty="0">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 </a:t>
            </a:r>
            <a:r>
              <a:rPr lang="en-US" sz="2000" kern="100" dirty="0" err="1">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dell'impronta</a:t>
            </a:r>
            <a:r>
              <a:rPr lang="en-US" sz="2000" kern="100" dirty="0">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 di </a:t>
            </a:r>
            <a:r>
              <a:rPr lang="en-US" sz="2000" kern="100" dirty="0" err="1">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carbonio</a:t>
            </a:r>
            <a:r>
              <a:rPr lang="en-US" sz="2000" kern="100" dirty="0">
                <a:solidFill>
                  <a:schemeClr val="bg1"/>
                </a:solidFill>
                <a:effectLst/>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sz="2000" kern="100" dirty="0" err="1">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Protezione</a:t>
            </a:r>
            <a:r>
              <a:rPr lang="en-US" sz="2000" kern="100" dirty="0">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2000" kern="100" dirty="0" err="1">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della</a:t>
            </a:r>
            <a:r>
              <a:rPr lang="en-US" sz="2000" kern="100" dirty="0">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2000" kern="100" dirty="0" err="1">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biodiversità</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69" name="Rectángulo 603">
            <a:extLst>
              <a:ext uri="{FF2B5EF4-FFF2-40B4-BE49-F238E27FC236}">
                <a16:creationId xmlns:a16="http://schemas.microsoft.com/office/drawing/2014/main" id="{BEDF4894-4B96-3376-7567-6DCED5C42FB7}"/>
              </a:ext>
            </a:extLst>
          </p:cNvPr>
          <p:cNvSpPr/>
          <p:nvPr/>
        </p:nvSpPr>
        <p:spPr>
          <a:xfrm>
            <a:off x="3624580" y="3624680"/>
            <a:ext cx="2110231" cy="1323439"/>
          </a:xfrm>
          <a:prstGeom prst="rect">
            <a:avLst/>
          </a:prstGeom>
        </p:spPr>
        <p:txBody>
          <a:bodyPr wrap="square">
            <a:spAutoFit/>
          </a:bodyPr>
          <a:lstStyle/>
          <a:p>
            <a:r>
              <a:rPr lang="en-US" sz="2000">
                <a:solidFill>
                  <a:srgbClr val="09465E"/>
                </a:solidFill>
                <a:cs typeface="Calibri" panose="020F0502020204030204" pitchFamily="34" charset="0"/>
              </a:rPr>
              <a:t>come </a:t>
            </a:r>
          </a:p>
          <a:p>
            <a:pPr marL="284400" indent="-285750">
              <a:buFont typeface="Arial" panose="020B0604020202020204" pitchFamily="34" charset="0"/>
              <a:buChar char="•"/>
            </a:pPr>
            <a:r>
              <a:rPr lang="en-US" sz="2000">
                <a:solidFill>
                  <a:srgbClr val="09465E"/>
                </a:solidFill>
                <a:cs typeface="Calibri" panose="020F0502020204030204" pitchFamily="34" charset="0"/>
              </a:rPr>
              <a:t>Governance aziendale, </a:t>
            </a:r>
          </a:p>
          <a:p>
            <a:pPr indent="-285750">
              <a:buFont typeface="Arial" panose="020B0604020202020204" pitchFamily="34" charset="0"/>
              <a:buChar char="•"/>
            </a:pPr>
            <a:r>
              <a:rPr lang="en-US" sz="2000">
                <a:solidFill>
                  <a:srgbClr val="09465E"/>
                </a:solidFill>
                <a:cs typeface="Calibri" panose="020F0502020204030204" pitchFamily="34" charset="0"/>
              </a:rPr>
              <a:t>Trasparenza</a:t>
            </a:r>
          </a:p>
        </p:txBody>
      </p:sp>
      <p:sp>
        <p:nvSpPr>
          <p:cNvPr id="70" name="Rectángulo 604">
            <a:extLst>
              <a:ext uri="{FF2B5EF4-FFF2-40B4-BE49-F238E27FC236}">
                <a16:creationId xmlns:a16="http://schemas.microsoft.com/office/drawing/2014/main" id="{E190B6FF-9AAE-34DE-8171-E49C9291BAC2}"/>
              </a:ext>
            </a:extLst>
          </p:cNvPr>
          <p:cNvSpPr/>
          <p:nvPr/>
        </p:nvSpPr>
        <p:spPr>
          <a:xfrm>
            <a:off x="6272219" y="2634254"/>
            <a:ext cx="2396730" cy="1323439"/>
          </a:xfrm>
          <a:prstGeom prst="rect">
            <a:avLst/>
          </a:prstGeom>
        </p:spPr>
        <p:txBody>
          <a:bodyPr wrap="square">
            <a:spAutoFit/>
          </a:bodyPr>
          <a:lstStyle/>
          <a:p>
            <a:r>
              <a:rPr lang="en-US" sz="2000">
                <a:solidFill>
                  <a:srgbClr val="09465E"/>
                </a:solidFill>
                <a:latin typeface="Calibri" panose="020F0502020204030204" pitchFamily="34" charset="0"/>
                <a:cs typeface="Calibri" panose="020F0502020204030204" pitchFamily="34" charset="0"/>
              </a:rPr>
              <a:t>come </a:t>
            </a:r>
          </a:p>
          <a:p>
            <a:pPr marL="284400" indent="-285750">
              <a:buFont typeface="Arial" panose="020B0604020202020204" pitchFamily="34" charset="0"/>
              <a:buChar char="•"/>
            </a:pPr>
            <a:r>
              <a:rPr lang="en-US" sz="2000">
                <a:solidFill>
                  <a:srgbClr val="09465E"/>
                </a:solidFill>
                <a:latin typeface="Calibri" panose="020F0502020204030204" pitchFamily="34" charset="0"/>
                <a:cs typeface="Calibri" panose="020F0502020204030204" pitchFamily="34" charset="0"/>
              </a:rPr>
              <a:t>Redditività a lungo termine, </a:t>
            </a:r>
          </a:p>
          <a:p>
            <a:pPr indent="-285750">
              <a:buFont typeface="Arial" panose="020B0604020202020204" pitchFamily="34" charset="0"/>
              <a:buChar char="•"/>
            </a:pPr>
            <a:r>
              <a:rPr lang="en-US" sz="2000">
                <a:solidFill>
                  <a:srgbClr val="09465E"/>
                </a:solidFill>
                <a:latin typeface="Calibri" panose="020F0502020204030204" pitchFamily="34" charset="0"/>
                <a:cs typeface="Calibri" panose="020F0502020204030204" pitchFamily="34" charset="0"/>
              </a:rPr>
              <a:t>Innovazioni verdi</a:t>
            </a:r>
          </a:p>
        </p:txBody>
      </p:sp>
      <p:sp>
        <p:nvSpPr>
          <p:cNvPr id="71" name="Rectángulo 605">
            <a:extLst>
              <a:ext uri="{FF2B5EF4-FFF2-40B4-BE49-F238E27FC236}">
                <a16:creationId xmlns:a16="http://schemas.microsoft.com/office/drawing/2014/main" id="{E770FD52-C930-CAD4-CE2D-4E82DBC97233}"/>
              </a:ext>
            </a:extLst>
          </p:cNvPr>
          <p:cNvSpPr/>
          <p:nvPr/>
        </p:nvSpPr>
        <p:spPr>
          <a:xfrm>
            <a:off x="9015465" y="3497297"/>
            <a:ext cx="2215648" cy="1631216"/>
          </a:xfrm>
          <a:prstGeom prst="rect">
            <a:avLst/>
          </a:prstGeom>
        </p:spPr>
        <p:txBody>
          <a:bodyPr wrap="square">
            <a:spAutoFit/>
          </a:bodyPr>
          <a:lstStyle/>
          <a:p>
            <a:r>
              <a:rPr lang="en-US" sz="2000">
                <a:solidFill>
                  <a:srgbClr val="09465E"/>
                </a:solidFill>
                <a:latin typeface="Calibri" panose="020F0502020204030204" pitchFamily="34" charset="0"/>
                <a:cs typeface="Calibri" panose="020F0502020204030204" pitchFamily="34" charset="0"/>
              </a:rPr>
              <a:t>come </a:t>
            </a:r>
          </a:p>
          <a:p>
            <a:pPr marL="284400" indent="-285750">
              <a:buFont typeface="Arial" panose="020B0604020202020204" pitchFamily="34" charset="0"/>
              <a:buChar char="•"/>
            </a:pPr>
            <a:r>
              <a:rPr lang="en-US" sz="2000">
                <a:solidFill>
                  <a:srgbClr val="09465E"/>
                </a:solidFill>
                <a:latin typeface="Calibri" panose="020F0502020204030204" pitchFamily="34" charset="0"/>
                <a:cs typeface="Calibri" panose="020F0502020204030204" pitchFamily="34" charset="0"/>
              </a:rPr>
              <a:t>Consumismo etico, </a:t>
            </a:r>
          </a:p>
          <a:p>
            <a:pPr marL="284400" indent="-285750">
              <a:buFont typeface="Arial" panose="020B0604020202020204" pitchFamily="34" charset="0"/>
              <a:buChar char="•"/>
            </a:pPr>
            <a:r>
              <a:rPr lang="en-US" sz="2000">
                <a:solidFill>
                  <a:srgbClr val="09465E"/>
                </a:solidFill>
                <a:latin typeface="Calibri" panose="020F0502020204030204" pitchFamily="34" charset="0"/>
                <a:cs typeface="Calibri" panose="020F0502020204030204" pitchFamily="34" charset="0"/>
              </a:rPr>
              <a:t>Marketing sostenibile</a:t>
            </a:r>
            <a:endParaRPr lang="en-US" sz="2000">
              <a:solidFill>
                <a:schemeClr val="bg1"/>
              </a:solidFill>
              <a:latin typeface="Calibri" panose="020F0502020204030204" pitchFamily="34" charset="0"/>
              <a:ea typeface="Lato" charset="0"/>
              <a:cs typeface="Calibri" panose="020F0502020204030204" pitchFamily="34" charset="0"/>
            </a:endParaRPr>
          </a:p>
        </p:txBody>
      </p:sp>
      <p:sp>
        <p:nvSpPr>
          <p:cNvPr id="2" name="Tekstiruutu 1">
            <a:extLst>
              <a:ext uri="{FF2B5EF4-FFF2-40B4-BE49-F238E27FC236}">
                <a16:creationId xmlns:a16="http://schemas.microsoft.com/office/drawing/2014/main" id="{A922F47E-7502-56E5-453E-C6D744764A70}"/>
              </a:ext>
            </a:extLst>
          </p:cNvPr>
          <p:cNvSpPr txBox="1"/>
          <p:nvPr/>
        </p:nvSpPr>
        <p:spPr>
          <a:xfrm>
            <a:off x="531629" y="6050001"/>
            <a:ext cx="10709560" cy="461665"/>
          </a:xfrm>
          <a:prstGeom prst="rect">
            <a:avLst/>
          </a:prstGeom>
          <a:noFill/>
        </p:spPr>
        <p:txBody>
          <a:bodyPr wrap="square">
            <a:spAutoFit/>
          </a:bodyPr>
          <a:lstStyle/>
          <a:p>
            <a:r>
              <a:rPr lang="en-US" sz="2400" b="1" kern="0">
                <a:solidFill>
                  <a:srgbClr val="09465E"/>
                </a:solidFill>
                <a:highlight>
                  <a:srgbClr val="F1983D"/>
                </a:highlight>
                <a:cs typeface="Times New Roman" panose="02020603050405020304" pitchFamily="18" charset="0"/>
              </a:rPr>
              <a:t>ESERCIZIO: </a:t>
            </a:r>
            <a:r>
              <a:rPr lang="en-US" sz="2000" b="1">
                <a:solidFill>
                  <a:srgbClr val="09465E"/>
                </a:solidFill>
                <a:latin typeface="Calibri" panose="020F0502020204030204" pitchFamily="34" charset="0"/>
                <a:cs typeface="Calibri" panose="020F0502020204030204" pitchFamily="34" charset="0"/>
              </a:rPr>
              <a:t>Trovate e studiate le definizioni non collegate di altri termini chiave dell'economia circolare in blu.</a:t>
            </a:r>
          </a:p>
        </p:txBody>
      </p:sp>
      <p:grpSp>
        <p:nvGrpSpPr>
          <p:cNvPr id="3" name="Graphic 4">
            <a:extLst>
              <a:ext uri="{FF2B5EF4-FFF2-40B4-BE49-F238E27FC236}">
                <a16:creationId xmlns:a16="http://schemas.microsoft.com/office/drawing/2014/main" id="{C125A2C7-C0A7-6AC6-C499-945D86303204}"/>
              </a:ext>
            </a:extLst>
          </p:cNvPr>
          <p:cNvGrpSpPr/>
          <p:nvPr/>
        </p:nvGrpSpPr>
        <p:grpSpPr>
          <a:xfrm rot="19582332">
            <a:off x="5604782" y="357480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3933C6A3-1DE9-B60E-9E23-7D40A194DEAD}"/>
                </a:ext>
              </a:extLst>
            </p:cNvPr>
            <p:cNvGrpSpPr/>
            <p:nvPr/>
          </p:nvGrpSpPr>
          <p:grpSpPr>
            <a:xfrm>
              <a:off x="9159507" y="2719113"/>
              <a:ext cx="446280" cy="440141"/>
              <a:chOff x="9159507" y="2719113"/>
              <a:chExt cx="446280" cy="440141"/>
            </a:xfrm>
            <a:grpFill/>
          </p:grpSpPr>
          <p:sp>
            <p:nvSpPr>
              <p:cNvPr id="80" name="Freeform 57">
                <a:extLst>
                  <a:ext uri="{FF2B5EF4-FFF2-40B4-BE49-F238E27FC236}">
                    <a16:creationId xmlns:a16="http://schemas.microsoft.com/office/drawing/2014/main" id="{8BCBDBB3-C8F1-5DED-4B30-213098CBB9F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1" name="Freeform 58">
                <a:extLst>
                  <a:ext uri="{FF2B5EF4-FFF2-40B4-BE49-F238E27FC236}">
                    <a16:creationId xmlns:a16="http://schemas.microsoft.com/office/drawing/2014/main" id="{9A3D0B61-C7CE-7D5C-C48B-C558DC649DA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2" name="Graphic 4">
              <a:extLst>
                <a:ext uri="{FF2B5EF4-FFF2-40B4-BE49-F238E27FC236}">
                  <a16:creationId xmlns:a16="http://schemas.microsoft.com/office/drawing/2014/main" id="{0A428571-AF17-00BC-2ECF-3A21E0DFA062}"/>
                </a:ext>
              </a:extLst>
            </p:cNvPr>
            <p:cNvGrpSpPr/>
            <p:nvPr/>
          </p:nvGrpSpPr>
          <p:grpSpPr>
            <a:xfrm>
              <a:off x="9129274" y="2893887"/>
              <a:ext cx="717139" cy="1211724"/>
              <a:chOff x="9129274" y="2893887"/>
              <a:chExt cx="717139" cy="1211724"/>
            </a:xfrm>
            <a:grpFill/>
          </p:grpSpPr>
          <p:sp>
            <p:nvSpPr>
              <p:cNvPr id="73" name="Freeform 50">
                <a:extLst>
                  <a:ext uri="{FF2B5EF4-FFF2-40B4-BE49-F238E27FC236}">
                    <a16:creationId xmlns:a16="http://schemas.microsoft.com/office/drawing/2014/main" id="{E1A2AA4D-3484-7EE0-F0E5-B09E4EF4CDB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4" name="Freeform 51">
                <a:extLst>
                  <a:ext uri="{FF2B5EF4-FFF2-40B4-BE49-F238E27FC236}">
                    <a16:creationId xmlns:a16="http://schemas.microsoft.com/office/drawing/2014/main" id="{D4FB5577-9BC9-036B-95C6-FFCA7FC54E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75" name="Freeform 52">
                <a:extLst>
                  <a:ext uri="{FF2B5EF4-FFF2-40B4-BE49-F238E27FC236}">
                    <a16:creationId xmlns:a16="http://schemas.microsoft.com/office/drawing/2014/main" id="{C76A0BDF-086F-C0F9-9E04-C85123B2588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76" name="Freeform 53">
                <a:extLst>
                  <a:ext uri="{FF2B5EF4-FFF2-40B4-BE49-F238E27FC236}">
                    <a16:creationId xmlns:a16="http://schemas.microsoft.com/office/drawing/2014/main" id="{C27428BE-34F8-1443-8EE9-002638CD22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7" name="Freeform 54">
                <a:extLst>
                  <a:ext uri="{FF2B5EF4-FFF2-40B4-BE49-F238E27FC236}">
                    <a16:creationId xmlns:a16="http://schemas.microsoft.com/office/drawing/2014/main" id="{6FF128D4-E217-AAA9-3D66-73C3108009C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8" name="Freeform 55">
                <a:extLst>
                  <a:ext uri="{FF2B5EF4-FFF2-40B4-BE49-F238E27FC236}">
                    <a16:creationId xmlns:a16="http://schemas.microsoft.com/office/drawing/2014/main" id="{32F31D2D-1AE1-89D7-A702-28669D16A9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9" name="Freeform 56">
                <a:extLst>
                  <a:ext uri="{FF2B5EF4-FFF2-40B4-BE49-F238E27FC236}">
                    <a16:creationId xmlns:a16="http://schemas.microsoft.com/office/drawing/2014/main" id="{27499C79-5052-BCDE-5EA5-CCFE036AF6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2" name="Graphic 4">
            <a:extLst>
              <a:ext uri="{FF2B5EF4-FFF2-40B4-BE49-F238E27FC236}">
                <a16:creationId xmlns:a16="http://schemas.microsoft.com/office/drawing/2014/main" id="{0DE6B77C-4EB9-0C74-40BC-CEF6CD3F468B}"/>
              </a:ext>
            </a:extLst>
          </p:cNvPr>
          <p:cNvGrpSpPr/>
          <p:nvPr/>
        </p:nvGrpSpPr>
        <p:grpSpPr>
          <a:xfrm rot="19582332">
            <a:off x="10799120" y="3054299"/>
            <a:ext cx="403667" cy="780438"/>
            <a:chOff x="9129274" y="2719113"/>
            <a:chExt cx="717139" cy="1386497"/>
          </a:xfrm>
          <a:solidFill>
            <a:srgbClr val="09465E"/>
          </a:solidFill>
        </p:grpSpPr>
        <p:grpSp>
          <p:nvGrpSpPr>
            <p:cNvPr id="83" name="Graphic 4">
              <a:extLst>
                <a:ext uri="{FF2B5EF4-FFF2-40B4-BE49-F238E27FC236}">
                  <a16:creationId xmlns:a16="http://schemas.microsoft.com/office/drawing/2014/main" id="{BD400CD9-44E5-414D-09A2-E6A5241F687B}"/>
                </a:ext>
              </a:extLst>
            </p:cNvPr>
            <p:cNvGrpSpPr/>
            <p:nvPr/>
          </p:nvGrpSpPr>
          <p:grpSpPr>
            <a:xfrm>
              <a:off x="9159507" y="2719113"/>
              <a:ext cx="446280" cy="440141"/>
              <a:chOff x="9159507" y="2719113"/>
              <a:chExt cx="446280" cy="440141"/>
            </a:xfrm>
            <a:grpFill/>
          </p:grpSpPr>
          <p:sp>
            <p:nvSpPr>
              <p:cNvPr id="92" name="Freeform 57">
                <a:extLst>
                  <a:ext uri="{FF2B5EF4-FFF2-40B4-BE49-F238E27FC236}">
                    <a16:creationId xmlns:a16="http://schemas.microsoft.com/office/drawing/2014/main" id="{629B43D4-2BBE-ECA4-3C7D-BFEDF5F0E0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3" name="Freeform 58">
                <a:extLst>
                  <a:ext uri="{FF2B5EF4-FFF2-40B4-BE49-F238E27FC236}">
                    <a16:creationId xmlns:a16="http://schemas.microsoft.com/office/drawing/2014/main" id="{5D362B72-2230-4F56-1D50-680723D297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4" name="Graphic 4">
              <a:extLst>
                <a:ext uri="{FF2B5EF4-FFF2-40B4-BE49-F238E27FC236}">
                  <a16:creationId xmlns:a16="http://schemas.microsoft.com/office/drawing/2014/main" id="{2F7B3CD6-231B-1FF0-145F-278385F2BD78}"/>
                </a:ext>
              </a:extLst>
            </p:cNvPr>
            <p:cNvGrpSpPr/>
            <p:nvPr/>
          </p:nvGrpSpPr>
          <p:grpSpPr>
            <a:xfrm>
              <a:off x="9129274" y="2893887"/>
              <a:ext cx="717139" cy="1211724"/>
              <a:chOff x="9129274" y="2893887"/>
              <a:chExt cx="717139" cy="1211724"/>
            </a:xfrm>
            <a:grpFill/>
          </p:grpSpPr>
          <p:sp>
            <p:nvSpPr>
              <p:cNvPr id="85" name="Freeform 50">
                <a:extLst>
                  <a:ext uri="{FF2B5EF4-FFF2-40B4-BE49-F238E27FC236}">
                    <a16:creationId xmlns:a16="http://schemas.microsoft.com/office/drawing/2014/main" id="{6816263C-7D19-1B7A-DE23-0B9C88B19EA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6" name="Freeform 51">
                <a:extLst>
                  <a:ext uri="{FF2B5EF4-FFF2-40B4-BE49-F238E27FC236}">
                    <a16:creationId xmlns:a16="http://schemas.microsoft.com/office/drawing/2014/main" id="{A7DDE42C-8BF1-49D4-DC81-9C07ACDC40D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7" name="Freeform 52">
                <a:extLst>
                  <a:ext uri="{FF2B5EF4-FFF2-40B4-BE49-F238E27FC236}">
                    <a16:creationId xmlns:a16="http://schemas.microsoft.com/office/drawing/2014/main" id="{B17FC872-8DFF-DC24-23F2-31819D1F83C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8" name="Freeform 53">
                <a:extLst>
                  <a:ext uri="{FF2B5EF4-FFF2-40B4-BE49-F238E27FC236}">
                    <a16:creationId xmlns:a16="http://schemas.microsoft.com/office/drawing/2014/main" id="{650C07A4-2CFF-8551-F08C-0EC48F04B32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9" name="Freeform 54">
                <a:extLst>
                  <a:ext uri="{FF2B5EF4-FFF2-40B4-BE49-F238E27FC236}">
                    <a16:creationId xmlns:a16="http://schemas.microsoft.com/office/drawing/2014/main" id="{93878B6D-F2EC-372A-AAF5-B321EC2A8AA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0" name="Freeform 55">
                <a:extLst>
                  <a:ext uri="{FF2B5EF4-FFF2-40B4-BE49-F238E27FC236}">
                    <a16:creationId xmlns:a16="http://schemas.microsoft.com/office/drawing/2014/main" id="{431CF7D0-DF58-2C39-0EF0-A6A201E58B4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1" name="Freeform 56">
                <a:extLst>
                  <a:ext uri="{FF2B5EF4-FFF2-40B4-BE49-F238E27FC236}">
                    <a16:creationId xmlns:a16="http://schemas.microsoft.com/office/drawing/2014/main" id="{F9190DE7-AA3E-660E-7D1B-FAACECE0EAB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94" name="Graphic 4">
            <a:extLst>
              <a:ext uri="{FF2B5EF4-FFF2-40B4-BE49-F238E27FC236}">
                <a16:creationId xmlns:a16="http://schemas.microsoft.com/office/drawing/2014/main" id="{2CF757EB-1D30-4834-9E0A-6BFE1F025326}"/>
              </a:ext>
            </a:extLst>
          </p:cNvPr>
          <p:cNvGrpSpPr/>
          <p:nvPr/>
        </p:nvGrpSpPr>
        <p:grpSpPr>
          <a:xfrm rot="2879611">
            <a:off x="644835" y="5034808"/>
            <a:ext cx="403667" cy="780438"/>
            <a:chOff x="9129274" y="2719113"/>
            <a:chExt cx="717139" cy="1386497"/>
          </a:xfrm>
          <a:solidFill>
            <a:srgbClr val="09465E"/>
          </a:solidFill>
        </p:grpSpPr>
        <p:grpSp>
          <p:nvGrpSpPr>
            <p:cNvPr id="95" name="Graphic 4">
              <a:extLst>
                <a:ext uri="{FF2B5EF4-FFF2-40B4-BE49-F238E27FC236}">
                  <a16:creationId xmlns:a16="http://schemas.microsoft.com/office/drawing/2014/main" id="{9A34B975-9EC8-BFFE-4C0C-1B7214C53FE6}"/>
                </a:ext>
              </a:extLst>
            </p:cNvPr>
            <p:cNvGrpSpPr/>
            <p:nvPr/>
          </p:nvGrpSpPr>
          <p:grpSpPr>
            <a:xfrm>
              <a:off x="9159507" y="2719113"/>
              <a:ext cx="446280" cy="440141"/>
              <a:chOff x="9159507" y="2719113"/>
              <a:chExt cx="446280" cy="440141"/>
            </a:xfrm>
            <a:grpFill/>
          </p:grpSpPr>
          <p:sp>
            <p:nvSpPr>
              <p:cNvPr id="104" name="Freeform 57">
                <a:extLst>
                  <a:ext uri="{FF2B5EF4-FFF2-40B4-BE49-F238E27FC236}">
                    <a16:creationId xmlns:a16="http://schemas.microsoft.com/office/drawing/2014/main" id="{32B81D18-16F0-7788-EF4E-898484228E6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5" name="Freeform 58">
                <a:extLst>
                  <a:ext uri="{FF2B5EF4-FFF2-40B4-BE49-F238E27FC236}">
                    <a16:creationId xmlns:a16="http://schemas.microsoft.com/office/drawing/2014/main" id="{529F3011-FF5A-ED6A-CB27-154EFFB7938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6" name="Graphic 4">
              <a:extLst>
                <a:ext uri="{FF2B5EF4-FFF2-40B4-BE49-F238E27FC236}">
                  <a16:creationId xmlns:a16="http://schemas.microsoft.com/office/drawing/2014/main" id="{4EEED55A-8E5B-A813-38E0-8DB8434C5D9B}"/>
                </a:ext>
              </a:extLst>
            </p:cNvPr>
            <p:cNvGrpSpPr/>
            <p:nvPr/>
          </p:nvGrpSpPr>
          <p:grpSpPr>
            <a:xfrm>
              <a:off x="9129274" y="2893887"/>
              <a:ext cx="717139" cy="1211724"/>
              <a:chOff x="9129274" y="2893887"/>
              <a:chExt cx="717139" cy="1211724"/>
            </a:xfrm>
            <a:grpFill/>
          </p:grpSpPr>
          <p:sp>
            <p:nvSpPr>
              <p:cNvPr id="97" name="Freeform 50">
                <a:extLst>
                  <a:ext uri="{FF2B5EF4-FFF2-40B4-BE49-F238E27FC236}">
                    <a16:creationId xmlns:a16="http://schemas.microsoft.com/office/drawing/2014/main" id="{111EBE07-BA6D-2A7F-6016-566B02A4E1A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8" name="Freeform 51">
                <a:extLst>
                  <a:ext uri="{FF2B5EF4-FFF2-40B4-BE49-F238E27FC236}">
                    <a16:creationId xmlns:a16="http://schemas.microsoft.com/office/drawing/2014/main" id="{245C1BB3-0CFA-A2E9-E995-79FE44D8034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9" name="Freeform 52">
                <a:extLst>
                  <a:ext uri="{FF2B5EF4-FFF2-40B4-BE49-F238E27FC236}">
                    <a16:creationId xmlns:a16="http://schemas.microsoft.com/office/drawing/2014/main" id="{2710CC40-6918-A5F3-227D-5A59CB6D37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0" name="Freeform 53">
                <a:extLst>
                  <a:ext uri="{FF2B5EF4-FFF2-40B4-BE49-F238E27FC236}">
                    <a16:creationId xmlns:a16="http://schemas.microsoft.com/office/drawing/2014/main" id="{C6C52220-BF1E-8A19-957C-BC3EFB622E6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01" name="Freeform 54">
                <a:extLst>
                  <a:ext uri="{FF2B5EF4-FFF2-40B4-BE49-F238E27FC236}">
                    <a16:creationId xmlns:a16="http://schemas.microsoft.com/office/drawing/2014/main" id="{3C014C3D-E86E-9DC0-F6B6-3CA4F3399A9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02" name="Freeform 55">
                <a:extLst>
                  <a:ext uri="{FF2B5EF4-FFF2-40B4-BE49-F238E27FC236}">
                    <a16:creationId xmlns:a16="http://schemas.microsoft.com/office/drawing/2014/main" id="{3D03C428-3DDD-7153-E7ED-79B69A5ED82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03" name="Freeform 56">
                <a:extLst>
                  <a:ext uri="{FF2B5EF4-FFF2-40B4-BE49-F238E27FC236}">
                    <a16:creationId xmlns:a16="http://schemas.microsoft.com/office/drawing/2014/main" id="{B5D9ECD1-7288-1BC4-26DF-A23C8844EA2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106" name="Graphic 4">
            <a:extLst>
              <a:ext uri="{FF2B5EF4-FFF2-40B4-BE49-F238E27FC236}">
                <a16:creationId xmlns:a16="http://schemas.microsoft.com/office/drawing/2014/main" id="{B8B76851-207F-C933-3AA0-77F583E5BE9C}"/>
              </a:ext>
            </a:extLst>
          </p:cNvPr>
          <p:cNvGrpSpPr/>
          <p:nvPr/>
        </p:nvGrpSpPr>
        <p:grpSpPr>
          <a:xfrm rot="19245031">
            <a:off x="8694758" y="1652658"/>
            <a:ext cx="403667" cy="780438"/>
            <a:chOff x="9129274" y="2719113"/>
            <a:chExt cx="717139" cy="1386497"/>
          </a:xfrm>
          <a:solidFill>
            <a:srgbClr val="09465E"/>
          </a:solidFill>
        </p:grpSpPr>
        <p:grpSp>
          <p:nvGrpSpPr>
            <p:cNvPr id="107" name="Graphic 4">
              <a:extLst>
                <a:ext uri="{FF2B5EF4-FFF2-40B4-BE49-F238E27FC236}">
                  <a16:creationId xmlns:a16="http://schemas.microsoft.com/office/drawing/2014/main" id="{E5999A6F-D72C-7B97-1537-CDE31F76AB46}"/>
                </a:ext>
              </a:extLst>
            </p:cNvPr>
            <p:cNvGrpSpPr/>
            <p:nvPr/>
          </p:nvGrpSpPr>
          <p:grpSpPr>
            <a:xfrm>
              <a:off x="9159507" y="2719113"/>
              <a:ext cx="446280" cy="440141"/>
              <a:chOff x="9159507" y="2719113"/>
              <a:chExt cx="446280" cy="440141"/>
            </a:xfrm>
            <a:grpFill/>
          </p:grpSpPr>
          <p:sp>
            <p:nvSpPr>
              <p:cNvPr id="116" name="Freeform 57">
                <a:extLst>
                  <a:ext uri="{FF2B5EF4-FFF2-40B4-BE49-F238E27FC236}">
                    <a16:creationId xmlns:a16="http://schemas.microsoft.com/office/drawing/2014/main" id="{28EB1762-BAA4-64F2-95AE-BC15B58F19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17" name="Freeform 58">
                <a:extLst>
                  <a:ext uri="{FF2B5EF4-FFF2-40B4-BE49-F238E27FC236}">
                    <a16:creationId xmlns:a16="http://schemas.microsoft.com/office/drawing/2014/main" id="{B7865316-CCCA-4E85-489E-1A652212AD1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8" name="Graphic 4">
              <a:extLst>
                <a:ext uri="{FF2B5EF4-FFF2-40B4-BE49-F238E27FC236}">
                  <a16:creationId xmlns:a16="http://schemas.microsoft.com/office/drawing/2014/main" id="{69622476-57B8-E1F4-75D7-2BB96505B858}"/>
                </a:ext>
              </a:extLst>
            </p:cNvPr>
            <p:cNvGrpSpPr/>
            <p:nvPr/>
          </p:nvGrpSpPr>
          <p:grpSpPr>
            <a:xfrm>
              <a:off x="9129274" y="2893887"/>
              <a:ext cx="717139" cy="1211724"/>
              <a:chOff x="9129274" y="2893887"/>
              <a:chExt cx="717139" cy="1211724"/>
            </a:xfrm>
            <a:grpFill/>
          </p:grpSpPr>
          <p:sp>
            <p:nvSpPr>
              <p:cNvPr id="109" name="Freeform 50">
                <a:extLst>
                  <a:ext uri="{FF2B5EF4-FFF2-40B4-BE49-F238E27FC236}">
                    <a16:creationId xmlns:a16="http://schemas.microsoft.com/office/drawing/2014/main" id="{8BF1B437-E506-6886-6D2E-683593CEE8B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0" name="Freeform 51">
                <a:extLst>
                  <a:ext uri="{FF2B5EF4-FFF2-40B4-BE49-F238E27FC236}">
                    <a16:creationId xmlns:a16="http://schemas.microsoft.com/office/drawing/2014/main" id="{0AFE9C72-9828-5180-0FB1-124ED4EFC42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1" name="Freeform 52">
                <a:extLst>
                  <a:ext uri="{FF2B5EF4-FFF2-40B4-BE49-F238E27FC236}">
                    <a16:creationId xmlns:a16="http://schemas.microsoft.com/office/drawing/2014/main" id="{E7CD50F9-1C50-4C49-EFC3-0C186E0315C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2" name="Freeform 53">
                <a:extLst>
                  <a:ext uri="{FF2B5EF4-FFF2-40B4-BE49-F238E27FC236}">
                    <a16:creationId xmlns:a16="http://schemas.microsoft.com/office/drawing/2014/main" id="{6B9A13C7-4B6F-B064-D704-1C0C28184BD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3" name="Freeform 54">
                <a:extLst>
                  <a:ext uri="{FF2B5EF4-FFF2-40B4-BE49-F238E27FC236}">
                    <a16:creationId xmlns:a16="http://schemas.microsoft.com/office/drawing/2014/main" id="{E19BF0FC-75F7-DF96-B4D8-08135B76C5A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14" name="Freeform 55">
                <a:extLst>
                  <a:ext uri="{FF2B5EF4-FFF2-40B4-BE49-F238E27FC236}">
                    <a16:creationId xmlns:a16="http://schemas.microsoft.com/office/drawing/2014/main" id="{46F36EAD-8485-8BE2-38FB-2C371131D9A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15" name="Freeform 56">
                <a:extLst>
                  <a:ext uri="{FF2B5EF4-FFF2-40B4-BE49-F238E27FC236}">
                    <a16:creationId xmlns:a16="http://schemas.microsoft.com/office/drawing/2014/main" id="{F229C595-034C-0881-0196-BE45D032CC7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685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860226" y="1404990"/>
            <a:ext cx="4511149" cy="3601328"/>
          </a:xfrm>
          <a:prstGeom prst="rect">
            <a:avLst/>
          </a:prstGeom>
        </p:spPr>
        <p:txBody>
          <a:bodyPr/>
          <a:lstStyle/>
          <a:p>
            <a:pPr marL="0" lvl="0" indent="0">
              <a:lnSpc>
                <a:spcPct val="100000"/>
              </a:lnSpc>
              <a:tabLst>
                <a:tab pos="457200" algn="l"/>
              </a:tabLst>
            </a:pPr>
            <a:endParaRPr lang="fi-FI" sz="1600" kern="10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600" kern="10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2BCA65D-CEB9-82C6-D4C3-1EA8FBCA52D4}"/>
              </a:ext>
            </a:extLst>
          </p:cNvPr>
          <p:cNvSpPr>
            <a:spLocks noGrp="1"/>
          </p:cNvSpPr>
          <p:nvPr>
            <p:ph type="body" sz="quarter" idx="16"/>
          </p:nvPr>
        </p:nvSpPr>
        <p:spPr>
          <a:xfrm>
            <a:off x="701083" y="601335"/>
            <a:ext cx="10052954" cy="803654"/>
          </a:xfrm>
        </p:spPr>
        <p:txBody>
          <a:bodyPr/>
          <a:lstStyle/>
          <a:p>
            <a:r>
              <a:rPr lang="en-US"/>
              <a:t>TERMINI CHIAVE DELLA CONSAPEVOLEZZA DEL BUSINESS SOSTENIBILE</a:t>
            </a:r>
          </a:p>
          <a:p>
            <a:endParaRPr lang="en-IE"/>
          </a:p>
        </p:txBody>
      </p:sp>
      <p:sp>
        <p:nvSpPr>
          <p:cNvPr id="2" name="Freeform 1">
            <a:extLst>
              <a:ext uri="{FF2B5EF4-FFF2-40B4-BE49-F238E27FC236}">
                <a16:creationId xmlns:a16="http://schemas.microsoft.com/office/drawing/2014/main" id="{34C1B254-57A7-DEAE-57F0-6A8F281B08DA}"/>
              </a:ext>
            </a:extLst>
          </p:cNvPr>
          <p:cNvSpPr>
            <a:spLocks noChangeArrowheads="1"/>
          </p:cNvSpPr>
          <p:nvPr/>
        </p:nvSpPr>
        <p:spPr bwMode="auto">
          <a:xfrm>
            <a:off x="1094137" y="2065517"/>
            <a:ext cx="4041389" cy="338597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pPr marL="0" indent="0">
              <a:lnSpc>
                <a:spcPct val="100000"/>
              </a:lnSpc>
              <a:tabLst>
                <a:tab pos="457200" algn="l"/>
              </a:tabLst>
            </a:pPr>
            <a:endParaRPr lang="en-US" sz="2000" kern="100">
              <a:effectLst/>
              <a:ea typeface="Aptos" panose="020B0004020202020204" pitchFamily="34" charset="0"/>
              <a:cs typeface="Times New Roman" panose="02020603050405020304" pitchFamily="18" charset="0"/>
            </a:endParaRPr>
          </a:p>
          <a:p>
            <a:pPr>
              <a:lnSpc>
                <a:spcPct val="100000"/>
              </a:lnSpc>
              <a:tabLst>
                <a:tab pos="457200" algn="l"/>
              </a:tabLst>
            </a:pPr>
            <a:r>
              <a:rPr lang="en-US" sz="2000">
                <a:solidFill>
                  <a:srgbClr val="09465E"/>
                </a:solidFill>
                <a:latin typeface="Calibri" panose="020F0502020204030204" pitchFamily="34" charset="0"/>
                <a:cs typeface="Calibri" panose="020F0502020204030204" pitchFamily="34" charset="0"/>
              </a:rPr>
              <a:t>come </a:t>
            </a:r>
          </a:p>
          <a:p>
            <a:pPr marL="285750" indent="-285750">
              <a:lnSpc>
                <a:spcPct val="100000"/>
              </a:lnSpc>
              <a:buFont typeface="Arial" panose="020B0604020202020204" pitchFamily="34" charset="0"/>
              <a:buChar char="•"/>
              <a:tabLst>
                <a:tab pos="457200" algn="l"/>
              </a:tabLst>
            </a:pPr>
            <a:r>
              <a:rPr lang="en-US" sz="2000">
                <a:solidFill>
                  <a:srgbClr val="09465E"/>
                </a:solidFill>
                <a:latin typeface="Calibri" panose="020F0502020204030204" pitchFamily="34" charset="0"/>
                <a:cs typeface="Calibri" panose="020F0502020204030204" pitchFamily="34" charset="0"/>
              </a:rPr>
              <a:t>Pratiche di</a:t>
            </a:r>
            <a:r>
              <a:rPr lang="en-US" sz="2000" err="1">
                <a:solidFill>
                  <a:srgbClr val="09465E"/>
                </a:solidFill>
                <a:latin typeface="Calibri" panose="020F0502020204030204" pitchFamily="34" charset="0"/>
                <a:cs typeface="Calibri" panose="020F0502020204030204" pitchFamily="34" charset="0"/>
              </a:rPr>
              <a:t> lavoro </a:t>
            </a:r>
            <a:r>
              <a:rPr lang="en-US" sz="2000">
                <a:solidFill>
                  <a:srgbClr val="09465E"/>
                </a:solidFill>
                <a:latin typeface="Calibri" panose="020F0502020204030204" pitchFamily="34" charset="0"/>
                <a:cs typeface="Calibri" panose="020F0502020204030204" pitchFamily="34" charset="0"/>
              </a:rPr>
              <a:t>eque</a:t>
            </a:r>
          </a:p>
          <a:p>
            <a:pPr marL="285750" indent="-285750">
              <a:lnSpc>
                <a:spcPct val="100000"/>
              </a:lnSpc>
              <a:buFont typeface="Arial" panose="020B0604020202020204" pitchFamily="34" charset="0"/>
              <a:buChar char="•"/>
              <a:tabLst>
                <a:tab pos="457200" algn="l"/>
              </a:tabLst>
            </a:pPr>
            <a:r>
              <a:rPr lang="en-US" sz="2000">
                <a:solidFill>
                  <a:srgbClr val="09465E"/>
                </a:solidFill>
                <a:latin typeface="Calibri" panose="020F0502020204030204" pitchFamily="34" charset="0"/>
                <a:cs typeface="Calibri" panose="020F0502020204030204" pitchFamily="34" charset="0"/>
              </a:rPr>
              <a:t>Coinvolgimento della comunità</a:t>
            </a:r>
          </a:p>
          <a:p>
            <a:pPr marL="285750" indent="-285750">
              <a:lnSpc>
                <a:spcPct val="100000"/>
              </a:lnSpc>
              <a:buFont typeface="Arial" panose="020B0604020202020204" pitchFamily="34" charset="0"/>
              <a:buChar char="•"/>
              <a:tabLst>
                <a:tab pos="457200" algn="l"/>
              </a:tabLst>
            </a:pPr>
            <a:r>
              <a:rPr lang="en-US" sz="2000">
                <a:solidFill>
                  <a:srgbClr val="09465E"/>
                </a:solidFill>
                <a:latin typeface="Calibri" panose="020F0502020204030204" pitchFamily="34" charset="0"/>
                <a:cs typeface="Calibri" panose="020F0502020204030204" pitchFamily="34" charset="0"/>
              </a:rPr>
              <a:t>Diversità e inclusione. </a:t>
            </a:r>
          </a:p>
        </p:txBody>
      </p:sp>
      <p:sp>
        <p:nvSpPr>
          <p:cNvPr id="4" name="Freeform 247">
            <a:extLst>
              <a:ext uri="{FF2B5EF4-FFF2-40B4-BE49-F238E27FC236}">
                <a16:creationId xmlns:a16="http://schemas.microsoft.com/office/drawing/2014/main" id="{24817CE1-0BFC-AE06-50EC-B59A0FAEC203}"/>
              </a:ext>
            </a:extLst>
          </p:cNvPr>
          <p:cNvSpPr>
            <a:spLocks noChangeArrowheads="1"/>
          </p:cNvSpPr>
          <p:nvPr/>
        </p:nvSpPr>
        <p:spPr bwMode="auto">
          <a:xfrm>
            <a:off x="6301750" y="1863700"/>
            <a:ext cx="4280286"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2000" b="0" i="0" u="none" strike="noStrike" kern="100" cap="none" spc="0" normalizeH="0" baseline="0" noProof="0">
              <a:ln>
                <a:noFill/>
              </a:ln>
              <a:solidFill>
                <a:srgbClr val="09465E"/>
              </a:solidFill>
              <a:effectLst/>
              <a:uLnTx/>
              <a:uFillTx/>
              <a:ea typeface="Aptos" panose="020B0004020202020204" pitchFamily="34" charset="0"/>
              <a:cs typeface="Times New Roman" panose="02020603050405020304" pitchFamily="18" charset="0"/>
            </a:endParaRPr>
          </a:p>
          <a:p>
            <a:pPr marL="0" marR="0" lvl="0" indent="0" fontAlgn="auto">
              <a:lnSpc>
                <a:spcPct val="100000"/>
              </a:lnSpc>
              <a:spcBef>
                <a:spcPts val="0"/>
              </a:spcBef>
              <a:spcAft>
                <a:spcPts val="0"/>
              </a:spcAft>
              <a:buClrTx/>
              <a:buSzTx/>
              <a:buFont typeface="Arial" panose="020B0604020202020204" pitchFamily="34" charset="0"/>
              <a:buNone/>
              <a:tabLst>
                <a:tab pos="457200" algn="l"/>
              </a:tabLst>
              <a:defRPr/>
            </a:pPr>
            <a:r>
              <a:rPr lang="en-US" sz="2000">
                <a:solidFill>
                  <a:srgbClr val="09465E"/>
                </a:solidFill>
                <a:latin typeface="Calibri" panose="020F0502020204030204" pitchFamily="34" charset="0"/>
                <a:cs typeface="Calibri" panose="020F0502020204030204" pitchFamily="34" charset="0"/>
              </a:rPr>
              <a:t>come </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a:solidFill>
                  <a:srgbClr val="09465E"/>
                </a:solidFill>
                <a:latin typeface="Calibri" panose="020F0502020204030204" pitchFamily="34" charset="0"/>
                <a:cs typeface="Calibri" panose="020F0502020204030204" pitchFamily="34" charset="0"/>
              </a:rPr>
              <a:t>Rispetto delle leggi ambientali</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a:solidFill>
                  <a:srgbClr val="09465E"/>
                </a:solidFill>
                <a:latin typeface="Calibri" panose="020F0502020204030204" pitchFamily="34" charset="0"/>
                <a:cs typeface="Calibri" panose="020F0502020204030204" pitchFamily="34" charset="0"/>
              </a:rPr>
              <a:t>Reporting e standard</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a:solidFill>
                  <a:srgbClr val="09465E"/>
                </a:solidFill>
                <a:latin typeface="Calibri" panose="020F0502020204030204" pitchFamily="34" charset="0"/>
                <a:cs typeface="Calibri" panose="020F0502020204030204" pitchFamily="34" charset="0"/>
              </a:rPr>
              <a:t>GRI, OSNU.</a:t>
            </a:r>
          </a:p>
        </p:txBody>
      </p:sp>
      <p:grpSp>
        <p:nvGrpSpPr>
          <p:cNvPr id="7" name="Group 36">
            <a:extLst>
              <a:ext uri="{FF2B5EF4-FFF2-40B4-BE49-F238E27FC236}">
                <a16:creationId xmlns:a16="http://schemas.microsoft.com/office/drawing/2014/main" id="{C08EE766-B750-C969-8BEB-4BD06DEFA169}"/>
              </a:ext>
            </a:extLst>
          </p:cNvPr>
          <p:cNvGrpSpPr/>
          <p:nvPr/>
        </p:nvGrpSpPr>
        <p:grpSpPr>
          <a:xfrm>
            <a:off x="9739423" y="4498097"/>
            <a:ext cx="640998" cy="582633"/>
            <a:chOff x="3258209" y="1217582"/>
            <a:chExt cx="4712093" cy="4711281"/>
          </a:xfrm>
          <a:solidFill>
            <a:schemeClr val="bg1"/>
          </a:solidFill>
        </p:grpSpPr>
        <p:sp>
          <p:nvSpPr>
            <p:cNvPr id="10" name="Freeform 31">
              <a:extLst>
                <a:ext uri="{FF2B5EF4-FFF2-40B4-BE49-F238E27FC236}">
                  <a16:creationId xmlns:a16="http://schemas.microsoft.com/office/drawing/2014/main" id="{E6F268C0-FCA0-25B8-4426-DDF74E55152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B0456B5E-C9E7-6757-CC95-7B1FC1898A9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13" name="Group 39">
              <a:extLst>
                <a:ext uri="{FF2B5EF4-FFF2-40B4-BE49-F238E27FC236}">
                  <a16:creationId xmlns:a16="http://schemas.microsoft.com/office/drawing/2014/main" id="{E13C2E59-BF9A-18E2-5FA7-C5D3F1F0367A}"/>
                </a:ext>
              </a:extLst>
            </p:cNvPr>
            <p:cNvGrpSpPr/>
            <p:nvPr/>
          </p:nvGrpSpPr>
          <p:grpSpPr>
            <a:xfrm>
              <a:off x="3258209" y="1217582"/>
              <a:ext cx="4712093" cy="4711281"/>
              <a:chOff x="3258209" y="1217582"/>
              <a:chExt cx="4712093" cy="4711281"/>
            </a:xfrm>
            <a:grpFill/>
          </p:grpSpPr>
          <p:sp>
            <p:nvSpPr>
              <p:cNvPr id="14" name="Freeform 16">
                <a:extLst>
                  <a:ext uri="{FF2B5EF4-FFF2-40B4-BE49-F238E27FC236}">
                    <a16:creationId xmlns:a16="http://schemas.microsoft.com/office/drawing/2014/main" id="{FD47E597-B343-B29D-8B0E-5D5921CCC54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0EB5AA2F-B974-A9CD-166A-0C11A2B60AD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6" name="Freeform 19">
                <a:extLst>
                  <a:ext uri="{FF2B5EF4-FFF2-40B4-BE49-F238E27FC236}">
                    <a16:creationId xmlns:a16="http://schemas.microsoft.com/office/drawing/2014/main" id="{C09C7E78-2FC0-F77C-B6D9-4E5D55E2E49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7" name="Freeform 20">
                <a:extLst>
                  <a:ext uri="{FF2B5EF4-FFF2-40B4-BE49-F238E27FC236}">
                    <a16:creationId xmlns:a16="http://schemas.microsoft.com/office/drawing/2014/main" id="{5ED6AE6F-2710-250C-FE48-BB5FC6BC0175}"/>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8" name="Freeform 21">
                <a:extLst>
                  <a:ext uri="{FF2B5EF4-FFF2-40B4-BE49-F238E27FC236}">
                    <a16:creationId xmlns:a16="http://schemas.microsoft.com/office/drawing/2014/main" id="{3EC493DD-1BDE-373B-C768-E1A64A0FB67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9" name="Freeform 22">
                <a:extLst>
                  <a:ext uri="{FF2B5EF4-FFF2-40B4-BE49-F238E27FC236}">
                    <a16:creationId xmlns:a16="http://schemas.microsoft.com/office/drawing/2014/main" id="{EB82CA54-8F09-9E68-FF7A-69F76FD6794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0" name="Freeform 23">
                <a:extLst>
                  <a:ext uri="{FF2B5EF4-FFF2-40B4-BE49-F238E27FC236}">
                    <a16:creationId xmlns:a16="http://schemas.microsoft.com/office/drawing/2014/main" id="{BCC25B9C-58DA-4976-3E5A-BFC94F98A510}"/>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21" name="Freeform 24">
                <a:extLst>
                  <a:ext uri="{FF2B5EF4-FFF2-40B4-BE49-F238E27FC236}">
                    <a16:creationId xmlns:a16="http://schemas.microsoft.com/office/drawing/2014/main" id="{3344C242-A5AC-A716-39E4-2897B43BF9BC}"/>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2" name="Freeform 25">
                <a:extLst>
                  <a:ext uri="{FF2B5EF4-FFF2-40B4-BE49-F238E27FC236}">
                    <a16:creationId xmlns:a16="http://schemas.microsoft.com/office/drawing/2014/main" id="{BE20F866-E1A9-4F5D-8149-E6B666BD8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3" name="Freeform 26">
                <a:extLst>
                  <a:ext uri="{FF2B5EF4-FFF2-40B4-BE49-F238E27FC236}">
                    <a16:creationId xmlns:a16="http://schemas.microsoft.com/office/drawing/2014/main" id="{32ECC35D-130C-88F5-DDCA-D0BC84702ED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24" name="Freeform 27">
                <a:extLst>
                  <a:ext uri="{FF2B5EF4-FFF2-40B4-BE49-F238E27FC236}">
                    <a16:creationId xmlns:a16="http://schemas.microsoft.com/office/drawing/2014/main" id="{FCA1E132-8FE2-E015-C080-AD544847A43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5" name="Freeform 28">
                <a:extLst>
                  <a:ext uri="{FF2B5EF4-FFF2-40B4-BE49-F238E27FC236}">
                    <a16:creationId xmlns:a16="http://schemas.microsoft.com/office/drawing/2014/main" id="{042A6F76-4C3F-19D5-C83D-F90E51361ED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6" name="Freeform 29">
                <a:extLst>
                  <a:ext uri="{FF2B5EF4-FFF2-40B4-BE49-F238E27FC236}">
                    <a16:creationId xmlns:a16="http://schemas.microsoft.com/office/drawing/2014/main" id="{954D7194-AC33-BDA1-8FFB-72A01DF40F2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7" name="Freeform 30">
                <a:extLst>
                  <a:ext uri="{FF2B5EF4-FFF2-40B4-BE49-F238E27FC236}">
                    <a16:creationId xmlns:a16="http://schemas.microsoft.com/office/drawing/2014/main" id="{97944B2A-A820-3B54-4031-2D582F8E4CF5}"/>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28" name="Group 54">
            <a:extLst>
              <a:ext uri="{FF2B5EF4-FFF2-40B4-BE49-F238E27FC236}">
                <a16:creationId xmlns:a16="http://schemas.microsoft.com/office/drawing/2014/main" id="{73E5BFD8-933A-0614-7281-7736B201A6AB}"/>
              </a:ext>
            </a:extLst>
          </p:cNvPr>
          <p:cNvGrpSpPr/>
          <p:nvPr/>
        </p:nvGrpSpPr>
        <p:grpSpPr>
          <a:xfrm>
            <a:off x="4061637" y="4284921"/>
            <a:ext cx="738744" cy="820113"/>
            <a:chOff x="8360213" y="3458151"/>
            <a:chExt cx="853935" cy="991043"/>
          </a:xfrm>
          <a:solidFill>
            <a:schemeClr val="bg1"/>
          </a:solidFill>
        </p:grpSpPr>
        <p:grpSp>
          <p:nvGrpSpPr>
            <p:cNvPr id="29" name="Graphic 2">
              <a:extLst>
                <a:ext uri="{FF2B5EF4-FFF2-40B4-BE49-F238E27FC236}">
                  <a16:creationId xmlns:a16="http://schemas.microsoft.com/office/drawing/2014/main" id="{56D74113-3C42-188C-FD48-3FBCC20B40BF}"/>
                </a:ext>
              </a:extLst>
            </p:cNvPr>
            <p:cNvGrpSpPr/>
            <p:nvPr userDrawn="1"/>
          </p:nvGrpSpPr>
          <p:grpSpPr>
            <a:xfrm>
              <a:off x="8599192" y="3595917"/>
              <a:ext cx="375982" cy="204367"/>
              <a:chOff x="2642504" y="3763150"/>
              <a:chExt cx="375982" cy="204367"/>
            </a:xfrm>
            <a:grpFill/>
          </p:grpSpPr>
          <p:sp>
            <p:nvSpPr>
              <p:cNvPr id="35" name="Freeform 102">
                <a:extLst>
                  <a:ext uri="{FF2B5EF4-FFF2-40B4-BE49-F238E27FC236}">
                    <a16:creationId xmlns:a16="http://schemas.microsoft.com/office/drawing/2014/main" id="{D5DCE694-623C-97E6-642E-9256E1B0C9B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6" name="Freeform 103">
                <a:extLst>
                  <a:ext uri="{FF2B5EF4-FFF2-40B4-BE49-F238E27FC236}">
                    <a16:creationId xmlns:a16="http://schemas.microsoft.com/office/drawing/2014/main" id="{17DB4D9E-2CCC-0155-47DF-AFDE8B803C91}"/>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B1F0372-E6E8-9BAA-3827-E758CFCB700E}"/>
                </a:ext>
              </a:extLst>
            </p:cNvPr>
            <p:cNvGrpSpPr/>
            <p:nvPr userDrawn="1"/>
          </p:nvGrpSpPr>
          <p:grpSpPr>
            <a:xfrm>
              <a:off x="8360213" y="3458151"/>
              <a:ext cx="853935" cy="991043"/>
              <a:chOff x="2403525" y="3625384"/>
              <a:chExt cx="853935" cy="991043"/>
            </a:xfrm>
            <a:grpFill/>
          </p:grpSpPr>
          <p:sp>
            <p:nvSpPr>
              <p:cNvPr id="31" name="Freeform 98">
                <a:extLst>
                  <a:ext uri="{FF2B5EF4-FFF2-40B4-BE49-F238E27FC236}">
                    <a16:creationId xmlns:a16="http://schemas.microsoft.com/office/drawing/2014/main" id="{F193E4B1-4660-C83F-0E0B-96BC2482A34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2" name="Freeform 99">
                <a:extLst>
                  <a:ext uri="{FF2B5EF4-FFF2-40B4-BE49-F238E27FC236}">
                    <a16:creationId xmlns:a16="http://schemas.microsoft.com/office/drawing/2014/main" id="{EC03CEDA-BBAE-8D25-9FB9-3D8DE6880F82}"/>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3" name="Freeform 100">
                <a:extLst>
                  <a:ext uri="{FF2B5EF4-FFF2-40B4-BE49-F238E27FC236}">
                    <a16:creationId xmlns:a16="http://schemas.microsoft.com/office/drawing/2014/main" id="{07A7D623-E978-0537-FFC3-431FD9A2EB29}"/>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4" name="Freeform 101">
                <a:extLst>
                  <a:ext uri="{FF2B5EF4-FFF2-40B4-BE49-F238E27FC236}">
                    <a16:creationId xmlns:a16="http://schemas.microsoft.com/office/drawing/2014/main" id="{6DB5B621-C047-696F-CF01-6AA115D4B77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37" name="Freeform 246">
            <a:extLst>
              <a:ext uri="{FF2B5EF4-FFF2-40B4-BE49-F238E27FC236}">
                <a16:creationId xmlns:a16="http://schemas.microsoft.com/office/drawing/2014/main" id="{1DF7FE6A-6C5C-1FA5-771D-BE32E16FD3A2}"/>
              </a:ext>
            </a:extLst>
          </p:cNvPr>
          <p:cNvSpPr>
            <a:spLocks noChangeArrowheads="1"/>
          </p:cNvSpPr>
          <p:nvPr/>
        </p:nvSpPr>
        <p:spPr bwMode="auto">
          <a:xfrm>
            <a:off x="1002281" y="1816104"/>
            <a:ext cx="4133245" cy="244361"/>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38" name="Freeform 249">
            <a:extLst>
              <a:ext uri="{FF2B5EF4-FFF2-40B4-BE49-F238E27FC236}">
                <a16:creationId xmlns:a16="http://schemas.microsoft.com/office/drawing/2014/main" id="{6999E450-FCDC-4A5C-928D-F77DD0913076}"/>
              </a:ext>
            </a:extLst>
          </p:cNvPr>
          <p:cNvSpPr>
            <a:spLocks noChangeArrowheads="1"/>
          </p:cNvSpPr>
          <p:nvPr/>
        </p:nvSpPr>
        <p:spPr bwMode="auto">
          <a:xfrm>
            <a:off x="6246802" y="5218324"/>
            <a:ext cx="4332944" cy="233173"/>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39" name="CuadroTexto 553">
            <a:extLst>
              <a:ext uri="{FF2B5EF4-FFF2-40B4-BE49-F238E27FC236}">
                <a16:creationId xmlns:a16="http://schemas.microsoft.com/office/drawing/2014/main" id="{F1AA4163-DFCC-24D5-54F7-B8C09ED27247}"/>
              </a:ext>
            </a:extLst>
          </p:cNvPr>
          <p:cNvSpPr txBox="1"/>
          <p:nvPr/>
        </p:nvSpPr>
        <p:spPr>
          <a:xfrm>
            <a:off x="1125760" y="2261283"/>
            <a:ext cx="3674621" cy="738664"/>
          </a:xfrm>
          <a:prstGeom prst="rect">
            <a:avLst/>
          </a:prstGeom>
          <a:noFill/>
        </p:spPr>
        <p:txBody>
          <a:bodyPr wrap="square" rtlCol="0">
            <a:spAutoFit/>
          </a:bodyPr>
          <a:lstStyle/>
          <a:p>
            <a:pPr marL="0" indent="0">
              <a:lnSpc>
                <a:spcPct val="100000"/>
              </a:lnSpc>
              <a:tabLst>
                <a:tab pos="457200" algn="l"/>
              </a:tabLst>
            </a:pPr>
            <a:r>
              <a:rPr lang="en-US" sz="2200" b="1" kern="100">
                <a:solidFill>
                  <a:schemeClr val="bg1"/>
                </a:solidFill>
                <a:cs typeface="Times New Roman" panose="02020603050405020304" pitchFamily="18" charset="0"/>
                <a:hlinkClick r:id="rId2">
                  <a:extLst>
                    <a:ext uri="{A12FA001-AC4F-418D-AE19-62706E023703}">
                      <ahyp:hlinkClr xmlns:ahyp="http://schemas.microsoft.com/office/drawing/2018/hyperlinkcolor" val="tx"/>
                    </a:ext>
                  </a:extLst>
                </a:hlinkClick>
              </a:rPr>
              <a:t>Equità e responsabilità sociale </a:t>
            </a:r>
            <a:endParaRPr lang="en-US" sz="2200" b="1" kern="100">
              <a:solidFill>
                <a:schemeClr val="bg1"/>
              </a:solidFill>
              <a:cs typeface="Times New Roman" panose="02020603050405020304" pitchFamily="18" charset="0"/>
            </a:endParaRPr>
          </a:p>
          <a:p>
            <a:pPr algn="ct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40" name="CuadroTexto 553">
            <a:extLst>
              <a:ext uri="{FF2B5EF4-FFF2-40B4-BE49-F238E27FC236}">
                <a16:creationId xmlns:a16="http://schemas.microsoft.com/office/drawing/2014/main" id="{7DF5D032-167F-ADAF-FA57-009550871DCD}"/>
              </a:ext>
            </a:extLst>
          </p:cNvPr>
          <p:cNvSpPr txBox="1"/>
          <p:nvPr/>
        </p:nvSpPr>
        <p:spPr>
          <a:xfrm>
            <a:off x="6400195" y="2226814"/>
            <a:ext cx="4179551" cy="677108"/>
          </a:xfrm>
          <a:prstGeom prst="rect">
            <a:avLst/>
          </a:prstGeom>
          <a:noFill/>
        </p:spPr>
        <p:txBody>
          <a:bodyPr wrap="square" rtlCol="0">
            <a:spAutoFit/>
          </a:bodyPr>
          <a:lstStyle/>
          <a:p>
            <a:pPr marR="0" lvl="0" fontAlgn="auto">
              <a:spcBef>
                <a:spcPts val="0"/>
              </a:spcBef>
              <a:spcAft>
                <a:spcPts val="0"/>
              </a:spcAft>
              <a:buClrTx/>
              <a:buSzTx/>
              <a:buFont typeface="Arial" panose="020B0604020202020204" pitchFamily="34" charset="0"/>
              <a:buNone/>
              <a:tabLst>
                <a:tab pos="457200" algn="l"/>
              </a:tabLst>
              <a:defRPr/>
            </a:pPr>
            <a:r>
              <a:rPr lang="en-US" sz="2200" b="1" kern="100">
                <a:solidFill>
                  <a:schemeClr val="bg1"/>
                </a:solidFill>
                <a:cs typeface="Times New Roman" panose="02020603050405020304" pitchFamily="18" charset="0"/>
                <a:hlinkClick r:id="rId3">
                  <a:extLst>
                    <a:ext uri="{A12FA001-AC4F-418D-AE19-62706E023703}">
                      <ahyp:hlinkClr xmlns:ahyp="http://schemas.microsoft.com/office/drawing/2018/hyperlinkcolor" val="tx"/>
                    </a:ext>
                  </a:extLst>
                </a:hlinkClick>
              </a:rPr>
              <a:t>Conformità normativa e legale </a:t>
            </a:r>
            <a:endParaRPr lang="en-US" sz="2200" b="1" kern="100">
              <a:solidFill>
                <a:schemeClr val="bg1"/>
              </a:solidFill>
              <a:cs typeface="Times New Roman" panose="02020603050405020304" pitchFamily="18" charset="0"/>
            </a:endParaRPr>
          </a:p>
          <a:p>
            <a:pPr algn="ctr"/>
            <a:endParaRPr lang="en-US" sz="1600" kern="100">
              <a:cs typeface="Times New Roman" panose="02020603050405020304" pitchFamily="18" charset="0"/>
            </a:endParaRPr>
          </a:p>
        </p:txBody>
      </p:sp>
      <p:sp>
        <p:nvSpPr>
          <p:cNvPr id="44" name="Tekstiruutu 43">
            <a:extLst>
              <a:ext uri="{FF2B5EF4-FFF2-40B4-BE49-F238E27FC236}">
                <a16:creationId xmlns:a16="http://schemas.microsoft.com/office/drawing/2014/main" id="{6DE9D207-FD9C-567F-1A04-F621BDB6ECC2}"/>
              </a:ext>
            </a:extLst>
          </p:cNvPr>
          <p:cNvSpPr txBox="1"/>
          <p:nvPr/>
        </p:nvSpPr>
        <p:spPr>
          <a:xfrm>
            <a:off x="510363" y="5761068"/>
            <a:ext cx="10791621" cy="461665"/>
          </a:xfrm>
          <a:prstGeom prst="rect">
            <a:avLst/>
          </a:prstGeom>
          <a:noFill/>
        </p:spPr>
        <p:txBody>
          <a:bodyPr wrap="square">
            <a:spAutoFit/>
          </a:bodyPr>
          <a:lstStyle/>
          <a:p>
            <a:r>
              <a:rPr lang="en-US" sz="2400" b="1" kern="0">
                <a:solidFill>
                  <a:srgbClr val="09465E"/>
                </a:solidFill>
                <a:highlight>
                  <a:srgbClr val="F1983D"/>
                </a:highlight>
                <a:cs typeface="Times New Roman" panose="02020603050405020304" pitchFamily="18" charset="0"/>
              </a:rPr>
              <a:t>ESERCIZIO: </a:t>
            </a:r>
            <a:r>
              <a:rPr lang="en-US" sz="2000" b="1">
                <a:solidFill>
                  <a:srgbClr val="09465E"/>
                </a:solidFill>
                <a:latin typeface="Calibri" panose="020F0502020204030204" pitchFamily="34" charset="0"/>
                <a:cs typeface="Calibri" panose="020F0502020204030204" pitchFamily="34" charset="0"/>
              </a:rPr>
              <a:t>Trovate e studiate le definizioni non collegate di altri termini chiave dell'economia circolare in blu.</a:t>
            </a:r>
          </a:p>
        </p:txBody>
      </p:sp>
      <p:grpSp>
        <p:nvGrpSpPr>
          <p:cNvPr id="6" name="Graphic 4">
            <a:extLst>
              <a:ext uri="{FF2B5EF4-FFF2-40B4-BE49-F238E27FC236}">
                <a16:creationId xmlns:a16="http://schemas.microsoft.com/office/drawing/2014/main" id="{0DA53075-7C2F-A583-07A2-88B0D79D4987}"/>
              </a:ext>
            </a:extLst>
          </p:cNvPr>
          <p:cNvGrpSpPr/>
          <p:nvPr/>
        </p:nvGrpSpPr>
        <p:grpSpPr>
          <a:xfrm rot="19582332">
            <a:off x="5396301" y="2611841"/>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A7590DA6-BA8A-4189-26DB-A003C7AF04A5}"/>
                </a:ext>
              </a:extLst>
            </p:cNvPr>
            <p:cNvGrpSpPr/>
            <p:nvPr/>
          </p:nvGrpSpPr>
          <p:grpSpPr>
            <a:xfrm>
              <a:off x="9159507" y="2719113"/>
              <a:ext cx="446280" cy="440141"/>
              <a:chOff x="9159507" y="2719113"/>
              <a:chExt cx="446280" cy="440141"/>
            </a:xfrm>
            <a:grpFill/>
          </p:grpSpPr>
          <p:sp>
            <p:nvSpPr>
              <p:cNvPr id="48" name="Freeform 57">
                <a:extLst>
                  <a:ext uri="{FF2B5EF4-FFF2-40B4-BE49-F238E27FC236}">
                    <a16:creationId xmlns:a16="http://schemas.microsoft.com/office/drawing/2014/main" id="{027955B1-84A0-24CE-EE39-06CBD13B005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9" name="Freeform 58">
                <a:extLst>
                  <a:ext uri="{FF2B5EF4-FFF2-40B4-BE49-F238E27FC236}">
                    <a16:creationId xmlns:a16="http://schemas.microsoft.com/office/drawing/2014/main" id="{7DBB57D2-56B6-6E23-26A3-4EFB65E5744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EA132BEE-9B45-1640-77FA-6558DB48C9DF}"/>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5DD91945-ABC5-2732-4D8F-F4DEEF70EAD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1" name="Freeform 51">
                <a:extLst>
                  <a:ext uri="{FF2B5EF4-FFF2-40B4-BE49-F238E27FC236}">
                    <a16:creationId xmlns:a16="http://schemas.microsoft.com/office/drawing/2014/main" id="{D36C7587-30CD-205E-CAF5-E1839C7BAC8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2" name="Freeform 52">
                <a:extLst>
                  <a:ext uri="{FF2B5EF4-FFF2-40B4-BE49-F238E27FC236}">
                    <a16:creationId xmlns:a16="http://schemas.microsoft.com/office/drawing/2014/main" id="{52786F10-5624-B25F-9B7B-F0530FD326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3" name="Freeform 53">
                <a:extLst>
                  <a:ext uri="{FF2B5EF4-FFF2-40B4-BE49-F238E27FC236}">
                    <a16:creationId xmlns:a16="http://schemas.microsoft.com/office/drawing/2014/main" id="{2C56B14B-230F-7468-783B-14A677E9353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5" name="Freeform 54">
                <a:extLst>
                  <a:ext uri="{FF2B5EF4-FFF2-40B4-BE49-F238E27FC236}">
                    <a16:creationId xmlns:a16="http://schemas.microsoft.com/office/drawing/2014/main" id="{B9487631-A901-80CA-50FD-9C4DC635DC4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6" name="Freeform 55">
                <a:extLst>
                  <a:ext uri="{FF2B5EF4-FFF2-40B4-BE49-F238E27FC236}">
                    <a16:creationId xmlns:a16="http://schemas.microsoft.com/office/drawing/2014/main" id="{B3012F95-3AB3-8328-79D5-3B0773CD1F0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7" name="Freeform 56">
                <a:extLst>
                  <a:ext uri="{FF2B5EF4-FFF2-40B4-BE49-F238E27FC236}">
                    <a16:creationId xmlns:a16="http://schemas.microsoft.com/office/drawing/2014/main" id="{29DF955C-C30F-BED1-1614-1069B5C405C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33016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e un nuovo documento." ma:contentTypeScope="" ma:versionID="47d4d1bfca8721598fafcab86a7239f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63d959d78decec17132a4f1975762e02"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7E8C7-9F72-4237-B647-4F56E976B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1CF85-FD03-49DF-8D37-92E207B3E431}">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4292</Words>
  <Application>Microsoft Office PowerPoint</Application>
  <PresentationFormat>Widescreen</PresentationFormat>
  <Paragraphs>381</Paragraphs>
  <Slides>48</Slides>
  <Notes>8</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Aptos</vt:lpstr>
      <vt:lpstr>Arial</vt:lpstr>
      <vt:lpstr>Calibri</vt:lpstr>
      <vt:lpstr>IBM Plex Sans</vt:lpstr>
      <vt:lpstr>Lato</vt:lpstr>
      <vt:lpstr>Montserrat</vt:lpstr>
      <vt:lpstr>Montserrat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docId:66AECE1DFFF62366D7A95E4E4862CEDB</cp:keywords>
  <cp:lastModifiedBy>Paula Whyte ( Momentum Consulting )</cp:lastModifiedBy>
  <cp:revision>2</cp:revision>
  <dcterms:created xsi:type="dcterms:W3CDTF">2020-10-14T13:32:04Z</dcterms:created>
  <dcterms:modified xsi:type="dcterms:W3CDTF">2025-07-08T06:08:57Z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