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2"/>
  </p:notesMasterIdLst>
  <p:sldIdLst>
    <p:sldId id="4345" r:id="rId5"/>
    <p:sldId id="4404" r:id="rId6"/>
    <p:sldId id="4352" r:id="rId7"/>
    <p:sldId id="4350" r:id="rId8"/>
    <p:sldId id="4364" r:id="rId9"/>
    <p:sldId id="4386" r:id="rId10"/>
    <p:sldId id="4388" r:id="rId11"/>
    <p:sldId id="4377" r:id="rId12"/>
    <p:sldId id="4365" r:id="rId13"/>
    <p:sldId id="4390" r:id="rId14"/>
    <p:sldId id="4387" r:id="rId15"/>
    <p:sldId id="4363" r:id="rId16"/>
    <p:sldId id="4378" r:id="rId17"/>
    <p:sldId id="4366" r:id="rId18"/>
    <p:sldId id="4389" r:id="rId19"/>
    <p:sldId id="4406" r:id="rId20"/>
    <p:sldId id="4407" r:id="rId21"/>
    <p:sldId id="4368" r:id="rId22"/>
    <p:sldId id="4385" r:id="rId23"/>
    <p:sldId id="4371" r:id="rId24"/>
    <p:sldId id="4405" r:id="rId25"/>
    <p:sldId id="4410" r:id="rId26"/>
    <p:sldId id="4411" r:id="rId27"/>
    <p:sldId id="4409" r:id="rId28"/>
    <p:sldId id="4340" r:id="rId29"/>
    <p:sldId id="4300" r:id="rId30"/>
    <p:sldId id="4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E9CD3170-23D0-F17C-EA56-C7AF4EFE314C}" name="DILPREET KAUR" initials="DK" userId="S::dilpreet.kaur@clerici.lombardia.it::d84e70b7-3246-4f41-a9ab-794cfc8d8178" providerId="AD"/>
  <p188:author id="{49C9AC9B-AC04-B40A-D827-74D2F9A498AA}" name="Paula Whyte ( Momentum Consulting )" initials="P)" userId="S::paula_momentumconsulting.ie#ext#@biainnovatorcampus.onmicrosoft.com::f0db49ca-a56d-4261-b8a6-819acd09e0a3" providerId="AD"/>
  <p188:author id="{D4AC3FBA-4C38-C4F8-6F13-31740F22B3B3}" name="NADIA GLAESERER" initials="NG" userId="S::n.glaeserer@clerici.lombardia.it::8e95a992-59e0-41ab-b5fc-69d04a8fba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26650"/>
    <a:srgbClr val="E25684"/>
    <a:srgbClr val="1D4C60"/>
    <a:srgbClr val="60BA47"/>
    <a:srgbClr val="012A2A"/>
    <a:srgbClr val="2094D2"/>
    <a:srgbClr val="0B3A5B"/>
    <a:srgbClr val="3CBEB3"/>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3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va.com/design/DAGgN4sssJ0/O2KWmcIH0_7bkzgFbaYQbQ/edit?utm_content=DAGgN4sssJ0&amp;utm_campaign=designshare&amp;utm_medium=link2&amp;utm_source=sharebutt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EBA5-B263-7DC0-9E69-DC75A33C8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9FCFA-47EC-752D-2A8D-173390767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51CF5-D1AC-7544-7DEC-4669A7323178}"/>
              </a:ext>
            </a:extLst>
          </p:cNvPr>
          <p:cNvSpPr>
            <a:spLocks noGrp="1"/>
          </p:cNvSpPr>
          <p:nvPr>
            <p:ph type="body" idx="1"/>
          </p:nvPr>
        </p:nvSpPr>
        <p:spPr/>
        <p:txBody>
          <a:bodyPr/>
          <a:lstStyle/>
          <a:p>
            <a:r>
              <a:rPr lang="en-GB"/>
              <a:t>Soluzioni. </a:t>
            </a:r>
          </a:p>
          <a:p>
            <a:r>
              <a:rPr lang="en-GB"/>
              <a:t>1 - c</a:t>
            </a:r>
          </a:p>
          <a:p>
            <a:r>
              <a:rPr lang="en-GB"/>
              <a:t>2 - a</a:t>
            </a:r>
          </a:p>
          <a:p>
            <a:r>
              <a:rPr lang="en-GB"/>
              <a:t>3 - c</a:t>
            </a:r>
          </a:p>
          <a:p>
            <a:endParaRPr lang="en-GB"/>
          </a:p>
        </p:txBody>
      </p:sp>
      <p:sp>
        <p:nvSpPr>
          <p:cNvPr id="4" name="Slide Number Placeholder 3">
            <a:extLst>
              <a:ext uri="{FF2B5EF4-FFF2-40B4-BE49-F238E27FC236}">
                <a16:creationId xmlns:a16="http://schemas.microsoft.com/office/drawing/2014/main" id="{E61E1D41-A7F7-134E-F51C-D21B22AD66B3}"/>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354754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1A22-D845-1DCC-36D6-61CCCDB92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EAED9-240B-69B2-8E31-A76490E59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A1A75-483E-35DE-454F-D60DDC6F20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93A138-BD87-6FAA-931F-60E8420EEBF7}"/>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87104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Link per la traduzione: </a:t>
            </a:r>
            <a:r>
              <a:rPr lang="en-US">
                <a:hlinkClick r:id="rId3"/>
              </a:rPr>
              <a:t>https://www.canva.com/design/DAGgN4sssJ0/O2KWmcIH0_7bkzgFbaYQbQ/edit?utm_content=DAGgN4sssJ0&amp;utm_campaign=designshare&amp;utm_medium=link2&amp;utm_source=sharebutton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132119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9FE72-19EC-DA83-4B18-5169E22CC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B1B09-28BA-3151-9EAC-95FFB3E7E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275EF-3BBF-E3FA-93EA-A3E0F771CF74}"/>
              </a:ext>
            </a:extLst>
          </p:cNvPr>
          <p:cNvSpPr>
            <a:spLocks noGrp="1"/>
          </p:cNvSpPr>
          <p:nvPr>
            <p:ph type="body" idx="1"/>
          </p:nvPr>
        </p:nvSpPr>
        <p:spPr/>
        <p:txBody>
          <a:bodyPr/>
          <a:lstStyle/>
          <a:p>
            <a:r>
              <a:rPr lang="en-GB"/>
              <a:t>Soluzioni. </a:t>
            </a:r>
          </a:p>
          <a:p>
            <a:r>
              <a:rPr lang="en-GB"/>
              <a:t>1 - c</a:t>
            </a:r>
          </a:p>
          <a:p>
            <a:r>
              <a:rPr lang="en-GB"/>
              <a:t>2 - a</a:t>
            </a:r>
          </a:p>
          <a:p>
            <a:r>
              <a:rPr lang="en-GB"/>
              <a:t>3 - c</a:t>
            </a:r>
          </a:p>
        </p:txBody>
      </p:sp>
      <p:sp>
        <p:nvSpPr>
          <p:cNvPr id="4" name="Slide Number Placeholder 3">
            <a:extLst>
              <a:ext uri="{FF2B5EF4-FFF2-40B4-BE49-F238E27FC236}">
                <a16:creationId xmlns:a16="http://schemas.microsoft.com/office/drawing/2014/main" id="{852CAB85-EB0A-4BA3-F3DD-7FFD424DA80E}"/>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3842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Soluzioni. </a:t>
            </a:r>
          </a:p>
          <a:p>
            <a:r>
              <a:rPr lang="en-GB"/>
              <a:t>1 - c</a:t>
            </a:r>
          </a:p>
          <a:p>
            <a:r>
              <a:rPr lang="en-GB"/>
              <a:t>2 - a</a:t>
            </a:r>
          </a:p>
          <a:p>
            <a:r>
              <a:rPr lang="en-GB"/>
              <a:t>3 - c</a:t>
            </a:r>
          </a:p>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322615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23860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C448A626-EA8C-3582-37D5-3A90FEA161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6465AC-D00A-A9C5-7750-58373FA4C9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20/09/top-reasons-why-seo-optimisation-is-necessary-to-enhance-your-local-busin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5.xml"/><Relationship Id="rId1" Type="http://schemas.openxmlformats.org/officeDocument/2006/relationships/video" Target="https://www.youtube.com/embed/fkWIbLc8l1U?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5.xml"/><Relationship Id="rId1" Type="http://schemas.openxmlformats.org/officeDocument/2006/relationships/video" Target="https://www.youtube.com/embed/4EDYfSl-fmc?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5.xml"/><Relationship Id="rId1" Type="http://schemas.openxmlformats.org/officeDocument/2006/relationships/video" Target="https://www.youtube.com/embed/s2HCrhNVfak?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accesstraininguk.co.uk/blended-training-cours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labmanager.com/food-labs-offer-a-cozy-sense-of-community-2248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working on fruit packing line">
            <a:extLst>
              <a:ext uri="{FF2B5EF4-FFF2-40B4-BE49-F238E27FC236}">
                <a16:creationId xmlns:a16="http://schemas.microsoft.com/office/drawing/2014/main" id="{4CD6076F-E3A1-B768-41D3-F237490F460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Rectangle 8">
            <a:extLst>
              <a:ext uri="{FF2B5EF4-FFF2-40B4-BE49-F238E27FC236}">
                <a16:creationId xmlns:a16="http://schemas.microsoft.com/office/drawing/2014/main" id="{1C649D26-280B-9DCA-8DAE-3F92754507FD}"/>
              </a:ext>
            </a:extLst>
          </p:cNvPr>
          <p:cNvSpPr/>
          <p:nvPr/>
        </p:nvSpPr>
        <p:spPr>
          <a:xfrm>
            <a:off x="1902693" y="4329222"/>
            <a:ext cx="7592999" cy="69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7408977" cy="646331"/>
          </a:xfrm>
          <a:prstGeom prst="rect">
            <a:avLst/>
          </a:prstGeom>
          <a:noFill/>
        </p:spPr>
        <p:txBody>
          <a:bodyPr wrap="square" rtlCol="0">
            <a:spAutoFit/>
          </a:bodyPr>
          <a:lstStyle/>
          <a:p>
            <a:r>
              <a:rPr lang="en-US" sz="3600" b="1">
                <a:solidFill>
                  <a:srgbClr val="60BA47"/>
                </a:solidFill>
                <a:latin typeface="Calibri" panose="020F0502020204030204" pitchFamily="34" charset="0"/>
                <a:cs typeface="Calibri" panose="020F0502020204030204" pitchFamily="34" charset="0"/>
              </a:rPr>
              <a:t>OTTIMIZZARE I PROCESSI PRODUTTIVI</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MODULO 7</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AF03-97DE-4B1D-8E92-BC0B48F8AFA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734384-B579-2323-86DA-81E3ECFFECF8}"/>
              </a:ext>
            </a:extLst>
          </p:cNvPr>
          <p:cNvSpPr>
            <a:spLocks noGrp="1"/>
          </p:cNvSpPr>
          <p:nvPr>
            <p:ph type="body" sz="quarter" idx="16"/>
          </p:nvPr>
        </p:nvSpPr>
        <p:spPr>
          <a:xfrm>
            <a:off x="626655" y="566250"/>
            <a:ext cx="12130205" cy="1294928"/>
          </a:xfrm>
          <a:prstGeom prst="rect">
            <a:avLst/>
          </a:prstGeom>
        </p:spPr>
        <p:txBody>
          <a:bodyPr/>
          <a:lstStyle/>
          <a:p>
            <a:r>
              <a:rPr lang="en-GB" sz="2800"/>
              <a:t>Perché si verificano i rifiuti?</a:t>
            </a:r>
            <a:endParaRPr lang="en-US" sz="2800"/>
          </a:p>
        </p:txBody>
      </p:sp>
      <p:sp>
        <p:nvSpPr>
          <p:cNvPr id="2" name="Text Placeholder 2">
            <a:extLst>
              <a:ext uri="{FF2B5EF4-FFF2-40B4-BE49-F238E27FC236}">
                <a16:creationId xmlns:a16="http://schemas.microsoft.com/office/drawing/2014/main" id="{463D47DB-E3B7-04F8-413E-ABE34356CD08}"/>
              </a:ext>
            </a:extLst>
          </p:cNvPr>
          <p:cNvSpPr txBox="1">
            <a:spLocks/>
          </p:cNvSpPr>
          <p:nvPr/>
        </p:nvSpPr>
        <p:spPr>
          <a:xfrm>
            <a:off x="631622" y="1516285"/>
            <a:ext cx="3501775"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a:solidFill>
                  <a:srgbClr val="E25684"/>
                </a:solidFill>
              </a:rPr>
              <a:t>     Approvvigionamento</a:t>
            </a:r>
          </a:p>
          <a:p>
            <a:pPr marL="285750" indent="-285750">
              <a:buFont typeface="Arial" panose="020B0604020202020204" pitchFamily="34" charset="0"/>
              <a:buChar char="•"/>
            </a:pPr>
            <a:r>
              <a:rPr lang="en-US"/>
              <a:t>Previsione imprecisa della domanda</a:t>
            </a:r>
          </a:p>
          <a:p>
            <a:pPr marL="285750" indent="-285750">
              <a:buFont typeface="Arial" panose="020B0604020202020204" pitchFamily="34" charset="0"/>
              <a:buChar char="•"/>
            </a:pPr>
            <a:r>
              <a:rPr lang="en-US"/>
              <a:t>Previsioni non pianificate per le rinfuse </a:t>
            </a:r>
          </a:p>
          <a:p>
            <a:pPr marL="285750" indent="-285750">
              <a:buFont typeface="Arial" panose="020B0604020202020204" pitchFamily="34" charset="0"/>
              <a:buChar char="•"/>
            </a:pPr>
            <a:r>
              <a:rPr lang="en-US"/>
              <a:t>Overordering guidato dai fornitori</a:t>
            </a:r>
          </a:p>
        </p:txBody>
      </p:sp>
      <p:sp>
        <p:nvSpPr>
          <p:cNvPr id="5" name="Text Placeholder 2">
            <a:extLst>
              <a:ext uri="{FF2B5EF4-FFF2-40B4-BE49-F238E27FC236}">
                <a16:creationId xmlns:a16="http://schemas.microsoft.com/office/drawing/2014/main" id="{40671986-0BD1-CBD8-A2FD-5B313EFD99D0}"/>
              </a:ext>
            </a:extLst>
          </p:cNvPr>
          <p:cNvSpPr txBox="1">
            <a:spLocks/>
          </p:cNvSpPr>
          <p:nvPr/>
        </p:nvSpPr>
        <p:spPr>
          <a:xfrm>
            <a:off x="8180347" y="1530883"/>
            <a:ext cx="3155601" cy="282025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a:solidFill>
                  <a:srgbClr val="E25684"/>
                </a:solidFill>
              </a:rPr>
              <a:t>     Preparazione</a:t>
            </a:r>
          </a:p>
          <a:p>
            <a:pPr marL="285750" indent="-285750">
              <a:buFont typeface="Arial" panose="020B0604020202020204" pitchFamily="34" charset="0"/>
              <a:buChar char="•"/>
            </a:pPr>
            <a:r>
              <a:rPr lang="en-US"/>
              <a:t>Taglio eccessivo</a:t>
            </a:r>
          </a:p>
          <a:p>
            <a:pPr marL="285750" indent="-285750">
              <a:buFont typeface="Arial" panose="020B0604020202020204" pitchFamily="34" charset="0"/>
              <a:buChar char="•"/>
            </a:pPr>
            <a:r>
              <a:rPr lang="en-US"/>
              <a:t>Sovrapproduzione</a:t>
            </a:r>
          </a:p>
          <a:p>
            <a:pPr marL="285750" indent="-285750">
              <a:buFont typeface="Arial" panose="020B0604020202020204" pitchFamily="34" charset="0"/>
              <a:buChar char="•"/>
            </a:pPr>
            <a:r>
              <a:rPr lang="en-US"/>
              <a:t>Porzioni incoerenti</a:t>
            </a:r>
          </a:p>
          <a:p>
            <a:pPr marL="0" indent="0"/>
            <a:endParaRPr lang="en-US" u="sng"/>
          </a:p>
        </p:txBody>
      </p:sp>
      <p:sp>
        <p:nvSpPr>
          <p:cNvPr id="6" name="Text Placeholder 2">
            <a:extLst>
              <a:ext uri="{FF2B5EF4-FFF2-40B4-BE49-F238E27FC236}">
                <a16:creationId xmlns:a16="http://schemas.microsoft.com/office/drawing/2014/main" id="{35839A66-1302-D6F3-26EC-28B7462F3237}"/>
              </a:ext>
            </a:extLst>
          </p:cNvPr>
          <p:cNvSpPr txBox="1">
            <a:spLocks/>
          </p:cNvSpPr>
          <p:nvPr/>
        </p:nvSpPr>
        <p:spPr>
          <a:xfrm>
            <a:off x="4057255" y="1149644"/>
            <a:ext cx="3927083"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solidFill>
                  <a:srgbClr val="E25684"/>
                </a:solidFill>
              </a:rPr>
              <a:t>     </a:t>
            </a:r>
            <a:r>
              <a:rPr lang="en-US" b="1" u="sng" dirty="0" err="1">
                <a:solidFill>
                  <a:srgbClr val="E25684"/>
                </a:solidFill>
              </a:rPr>
              <a:t>Immagazzinamento</a:t>
            </a:r>
            <a:endParaRPr lang="en-US" b="1" u="sng" dirty="0">
              <a:solidFill>
                <a:srgbClr val="E25684"/>
              </a:solidFill>
            </a:endParaRPr>
          </a:p>
          <a:p>
            <a:pPr marL="285750" indent="-285750">
              <a:buFont typeface="Arial" panose="020B0604020202020204" pitchFamily="34" charset="0"/>
              <a:buChar char="•"/>
            </a:pPr>
            <a:r>
              <a:rPr lang="en-US" dirty="0"/>
              <a:t>Controllo </a:t>
            </a:r>
            <a:r>
              <a:rPr lang="en-US" dirty="0" err="1"/>
              <a:t>improprio</a:t>
            </a:r>
            <a:r>
              <a:rPr lang="en-US" dirty="0"/>
              <a:t> </a:t>
            </a:r>
            <a:r>
              <a:rPr lang="en-US" dirty="0" err="1"/>
              <a:t>della</a:t>
            </a:r>
            <a:r>
              <a:rPr lang="en-US" dirty="0"/>
              <a:t> </a:t>
            </a:r>
            <a:r>
              <a:rPr lang="en-US" dirty="0" err="1"/>
              <a:t>temperatura</a:t>
            </a:r>
            <a:endParaRPr lang="en-US" dirty="0"/>
          </a:p>
          <a:p>
            <a:pPr marL="285750" indent="-285750">
              <a:buFont typeface="Arial" panose="020B0604020202020204" pitchFamily="34" charset="0"/>
              <a:buChar char="•"/>
            </a:pPr>
            <a:r>
              <a:rPr lang="en-US" dirty="0" err="1"/>
              <a:t>Mancanza</a:t>
            </a:r>
            <a:r>
              <a:rPr lang="en-US" dirty="0"/>
              <a:t> di </a:t>
            </a:r>
            <a:r>
              <a:rPr lang="en-US" dirty="0" err="1"/>
              <a:t>organizzazione</a:t>
            </a:r>
            <a:endParaRPr lang="en-US" dirty="0"/>
          </a:p>
          <a:p>
            <a:pPr marL="285750" indent="-285750">
              <a:buFont typeface="Arial" panose="020B0604020202020204" pitchFamily="34" charset="0"/>
              <a:buChar char="•"/>
            </a:pPr>
            <a:r>
              <a:rPr lang="en-US" dirty="0" err="1"/>
              <a:t>Mancato</a:t>
            </a:r>
            <a:r>
              <a:rPr lang="en-US" dirty="0"/>
              <a:t> </a:t>
            </a:r>
            <a:r>
              <a:rPr lang="en-US" dirty="0" err="1"/>
              <a:t>monitoraggio</a:t>
            </a:r>
            <a:r>
              <a:rPr lang="en-US" dirty="0"/>
              <a:t> </a:t>
            </a:r>
            <a:r>
              <a:rPr lang="en-US" dirty="0" err="1"/>
              <a:t>delle</a:t>
            </a:r>
            <a:r>
              <a:rPr lang="en-US" dirty="0"/>
              <a:t> date di </a:t>
            </a:r>
            <a:r>
              <a:rPr lang="en-US" dirty="0" err="1"/>
              <a:t>scadenza</a:t>
            </a:r>
            <a:r>
              <a:rPr lang="en-US" dirty="0"/>
              <a:t> </a:t>
            </a:r>
          </a:p>
        </p:txBody>
      </p:sp>
      <p:cxnSp>
        <p:nvCxnSpPr>
          <p:cNvPr id="8" name="Straight Arrow Connector 7">
            <a:extLst>
              <a:ext uri="{FF2B5EF4-FFF2-40B4-BE49-F238E27FC236}">
                <a16:creationId xmlns:a16="http://schemas.microsoft.com/office/drawing/2014/main" id="{7F1C5E62-7FA2-33FD-540E-09F0D9A07233}"/>
              </a:ext>
            </a:extLst>
          </p:cNvPr>
          <p:cNvCxnSpPr>
            <a:cxnSpLocks/>
          </p:cNvCxnSpPr>
          <p:nvPr/>
        </p:nvCxnSpPr>
        <p:spPr>
          <a:xfrm>
            <a:off x="1180748" y="3838137"/>
            <a:ext cx="0" cy="39512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AF783D4-76A2-CAE5-A56C-86AF69383E84}"/>
              </a:ext>
            </a:extLst>
          </p:cNvPr>
          <p:cNvSpPr txBox="1">
            <a:spLocks/>
          </p:cNvSpPr>
          <p:nvPr/>
        </p:nvSpPr>
        <p:spPr>
          <a:xfrm>
            <a:off x="544074" y="4259538"/>
            <a:ext cx="312558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err="1"/>
              <a:t>Mancato</a:t>
            </a:r>
            <a:r>
              <a:rPr lang="en-US" sz="2000" b="1" dirty="0"/>
              <a:t> </a:t>
            </a:r>
            <a:r>
              <a:rPr lang="en-US" sz="2000" dirty="0" err="1"/>
              <a:t>allineamento</a:t>
            </a:r>
            <a:r>
              <a:rPr lang="en-US" sz="2000" dirty="0"/>
              <a:t> </a:t>
            </a:r>
            <a:r>
              <a:rPr lang="en-US" sz="2000" dirty="0" err="1"/>
              <a:t>degli</a:t>
            </a:r>
            <a:r>
              <a:rPr lang="en-US" sz="2000" dirty="0"/>
              <a:t> </a:t>
            </a:r>
            <a:r>
              <a:rPr lang="en-US" sz="2000" dirty="0" err="1"/>
              <a:t>acquisti</a:t>
            </a:r>
            <a:r>
              <a:rPr lang="en-US" sz="2000" dirty="0"/>
              <a:t> ai </a:t>
            </a:r>
            <a:r>
              <a:rPr lang="en-US" sz="2000" dirty="0" err="1"/>
              <a:t>consumi</a:t>
            </a:r>
            <a:endParaRPr lang="en-US" sz="2000" dirty="0"/>
          </a:p>
        </p:txBody>
      </p:sp>
      <p:cxnSp>
        <p:nvCxnSpPr>
          <p:cNvPr id="11" name="Straight Arrow Connector 10">
            <a:extLst>
              <a:ext uri="{FF2B5EF4-FFF2-40B4-BE49-F238E27FC236}">
                <a16:creationId xmlns:a16="http://schemas.microsoft.com/office/drawing/2014/main" id="{DB86B0ED-B6DA-663C-85DA-3EA7B6036B9C}"/>
              </a:ext>
            </a:extLst>
          </p:cNvPr>
          <p:cNvCxnSpPr>
            <a:cxnSpLocks/>
          </p:cNvCxnSpPr>
          <p:nvPr/>
        </p:nvCxnSpPr>
        <p:spPr>
          <a:xfrm>
            <a:off x="2024284" y="5033844"/>
            <a:ext cx="0" cy="41597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9583AD6-5D3F-89A9-70D9-247B8BEECB44}"/>
              </a:ext>
            </a:extLst>
          </p:cNvPr>
          <p:cNvSpPr txBox="1">
            <a:spLocks/>
          </p:cNvSpPr>
          <p:nvPr/>
        </p:nvSpPr>
        <p:spPr>
          <a:xfrm>
            <a:off x="679859" y="5540425"/>
            <a:ext cx="1737919"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a:t>Prodotti </a:t>
            </a:r>
            <a:r>
              <a:rPr lang="en-US" sz="2000" b="1"/>
              <a:t>non utilizzati </a:t>
            </a:r>
          </a:p>
        </p:txBody>
      </p:sp>
      <p:cxnSp>
        <p:nvCxnSpPr>
          <p:cNvPr id="13" name="Straight Arrow Connector 12">
            <a:extLst>
              <a:ext uri="{FF2B5EF4-FFF2-40B4-BE49-F238E27FC236}">
                <a16:creationId xmlns:a16="http://schemas.microsoft.com/office/drawing/2014/main" id="{820110B4-5282-FCE6-FBD3-8EE747115746}"/>
              </a:ext>
            </a:extLst>
          </p:cNvPr>
          <p:cNvCxnSpPr>
            <a:cxnSpLocks/>
          </p:cNvCxnSpPr>
          <p:nvPr/>
        </p:nvCxnSpPr>
        <p:spPr>
          <a:xfrm>
            <a:off x="5911353" y="3153261"/>
            <a:ext cx="0" cy="32193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4A35C74-8415-DF2E-B545-2CA4AA0AA53C}"/>
              </a:ext>
            </a:extLst>
          </p:cNvPr>
          <p:cNvSpPr txBox="1">
            <a:spLocks/>
          </p:cNvSpPr>
          <p:nvPr/>
        </p:nvSpPr>
        <p:spPr>
          <a:xfrm>
            <a:off x="4258289" y="3393383"/>
            <a:ext cx="367542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err="1"/>
              <a:t>Mancato</a:t>
            </a:r>
            <a:r>
              <a:rPr lang="en-US" sz="2000" b="1" dirty="0"/>
              <a:t> </a:t>
            </a:r>
            <a:r>
              <a:rPr lang="en-US" sz="2000" dirty="0" err="1"/>
              <a:t>allineamento</a:t>
            </a:r>
            <a:r>
              <a:rPr lang="en-US" sz="2000" dirty="0"/>
              <a:t>/</a:t>
            </a:r>
            <a:r>
              <a:rPr lang="en-US" sz="2000" dirty="0" err="1"/>
              <a:t>gestione</a:t>
            </a:r>
            <a:r>
              <a:rPr lang="en-US" sz="2000" dirty="0"/>
              <a:t> </a:t>
            </a:r>
            <a:r>
              <a:rPr lang="en-US" sz="2000" dirty="0" err="1"/>
              <a:t>corretta</a:t>
            </a:r>
            <a:r>
              <a:rPr lang="en-US" sz="2000" dirty="0"/>
              <a:t> </a:t>
            </a:r>
            <a:r>
              <a:rPr lang="en-US" sz="2000" dirty="0" err="1"/>
              <a:t>degli</a:t>
            </a:r>
            <a:r>
              <a:rPr lang="en-US" sz="2000" dirty="0"/>
              <a:t> </a:t>
            </a:r>
            <a:r>
              <a:rPr lang="en-US" sz="2000" dirty="0" err="1"/>
              <a:t>articoli</a:t>
            </a:r>
            <a:r>
              <a:rPr lang="en-US" sz="2000" dirty="0"/>
              <a:t> </a:t>
            </a:r>
            <a:r>
              <a:rPr lang="en-US" sz="2000" dirty="0" err="1"/>
              <a:t>acquistati</a:t>
            </a:r>
            <a:endParaRPr lang="en-US" sz="2000" dirty="0"/>
          </a:p>
        </p:txBody>
      </p:sp>
      <p:cxnSp>
        <p:nvCxnSpPr>
          <p:cNvPr id="15" name="Straight Arrow Connector 14">
            <a:extLst>
              <a:ext uri="{FF2B5EF4-FFF2-40B4-BE49-F238E27FC236}">
                <a16:creationId xmlns:a16="http://schemas.microsoft.com/office/drawing/2014/main" id="{1E230BD8-C386-9BFE-2B56-38F7D27AA255}"/>
              </a:ext>
            </a:extLst>
          </p:cNvPr>
          <p:cNvCxnSpPr>
            <a:cxnSpLocks/>
          </p:cNvCxnSpPr>
          <p:nvPr/>
        </p:nvCxnSpPr>
        <p:spPr>
          <a:xfrm>
            <a:off x="5865269" y="4197693"/>
            <a:ext cx="0" cy="43348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2199B08-B910-1670-019B-62C61017A0A4}"/>
              </a:ext>
            </a:extLst>
          </p:cNvPr>
          <p:cNvSpPr txBox="1">
            <a:spLocks/>
          </p:cNvSpPr>
          <p:nvPr/>
        </p:nvSpPr>
        <p:spPr>
          <a:xfrm>
            <a:off x="4234707" y="4631247"/>
            <a:ext cx="3416512"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Gli </a:t>
            </a:r>
            <a:r>
              <a:rPr lang="en-US" sz="2000" dirty="0" err="1"/>
              <a:t>articoli</a:t>
            </a:r>
            <a:r>
              <a:rPr lang="en-US" sz="2000" dirty="0"/>
              <a:t> </a:t>
            </a:r>
            <a:r>
              <a:rPr lang="en-US" sz="2000" dirty="0" err="1"/>
              <a:t>più</a:t>
            </a:r>
            <a:r>
              <a:rPr lang="en-US" sz="2000" dirty="0"/>
              <a:t> </a:t>
            </a:r>
            <a:r>
              <a:rPr lang="en-US" sz="2000" dirty="0" err="1"/>
              <a:t>vecchi</a:t>
            </a:r>
            <a:r>
              <a:rPr lang="en-US" sz="2000" dirty="0"/>
              <a:t> </a:t>
            </a:r>
            <a:r>
              <a:rPr lang="en-US" sz="2000" dirty="0" err="1"/>
              <a:t>vengono</a:t>
            </a:r>
            <a:r>
              <a:rPr lang="en-US" sz="2000" dirty="0"/>
              <a:t> </a:t>
            </a:r>
            <a:r>
              <a:rPr lang="en-US" sz="2000" dirty="0" err="1"/>
              <a:t>dimenticati</a:t>
            </a:r>
            <a:r>
              <a:rPr lang="en-US" sz="2000" dirty="0"/>
              <a:t> e </a:t>
            </a:r>
            <a:r>
              <a:rPr lang="en-US" sz="2000" b="1" dirty="0" err="1"/>
              <a:t>scartati</a:t>
            </a:r>
            <a:endParaRPr lang="en-US" sz="2000" b="1" dirty="0"/>
          </a:p>
        </p:txBody>
      </p:sp>
      <p:sp>
        <p:nvSpPr>
          <p:cNvPr id="17" name="Text Placeholder 2">
            <a:extLst>
              <a:ext uri="{FF2B5EF4-FFF2-40B4-BE49-F238E27FC236}">
                <a16:creationId xmlns:a16="http://schemas.microsoft.com/office/drawing/2014/main" id="{F56D0EAE-7AE9-C297-7CD5-16370F597A5A}"/>
              </a:ext>
            </a:extLst>
          </p:cNvPr>
          <p:cNvSpPr txBox="1">
            <a:spLocks/>
          </p:cNvSpPr>
          <p:nvPr/>
        </p:nvSpPr>
        <p:spPr>
          <a:xfrm>
            <a:off x="8216269" y="5269554"/>
            <a:ext cx="315560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Prodotti freschi </a:t>
            </a:r>
            <a:r>
              <a:rPr lang="en-US" sz="2000" b="1"/>
              <a:t>non consumati </a:t>
            </a:r>
          </a:p>
        </p:txBody>
      </p:sp>
      <p:sp>
        <p:nvSpPr>
          <p:cNvPr id="18" name="Text Placeholder 2">
            <a:extLst>
              <a:ext uri="{FF2B5EF4-FFF2-40B4-BE49-F238E27FC236}">
                <a16:creationId xmlns:a16="http://schemas.microsoft.com/office/drawing/2014/main" id="{6A0CD983-0828-7DEA-0C6C-3B485E3A73E1}"/>
              </a:ext>
            </a:extLst>
          </p:cNvPr>
          <p:cNvSpPr txBox="1">
            <a:spLocks/>
          </p:cNvSpPr>
          <p:nvPr/>
        </p:nvSpPr>
        <p:spPr>
          <a:xfrm>
            <a:off x="8055082" y="3663752"/>
            <a:ext cx="3354889"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err="1"/>
              <a:t>Mancato</a:t>
            </a:r>
            <a:r>
              <a:rPr lang="en-US" sz="2000" b="1" dirty="0"/>
              <a:t> </a:t>
            </a:r>
            <a:r>
              <a:rPr lang="en-US" sz="2000" dirty="0" err="1"/>
              <a:t>adeguamento</a:t>
            </a:r>
            <a:r>
              <a:rPr lang="en-US" sz="2000" dirty="0"/>
              <a:t> </a:t>
            </a:r>
            <a:r>
              <a:rPr lang="en-US" sz="2000" dirty="0" err="1"/>
              <a:t>della</a:t>
            </a:r>
            <a:r>
              <a:rPr lang="en-US" sz="2000" dirty="0"/>
              <a:t> </a:t>
            </a:r>
            <a:r>
              <a:rPr lang="en-US" sz="2000" dirty="0" err="1"/>
              <a:t>produzione</a:t>
            </a:r>
            <a:r>
              <a:rPr lang="en-US" sz="2000" dirty="0"/>
              <a:t> al </a:t>
            </a:r>
            <a:r>
              <a:rPr lang="en-US" sz="2000" dirty="0" err="1"/>
              <a:t>consumo</a:t>
            </a:r>
            <a:endParaRPr lang="en-US" sz="2000" dirty="0"/>
          </a:p>
        </p:txBody>
      </p:sp>
      <p:cxnSp>
        <p:nvCxnSpPr>
          <p:cNvPr id="19" name="Straight Arrow Connector 18">
            <a:extLst>
              <a:ext uri="{FF2B5EF4-FFF2-40B4-BE49-F238E27FC236}">
                <a16:creationId xmlns:a16="http://schemas.microsoft.com/office/drawing/2014/main" id="{DF5AAE99-FC10-1F38-17A3-C6F336A5FAD4}"/>
              </a:ext>
            </a:extLst>
          </p:cNvPr>
          <p:cNvCxnSpPr>
            <a:cxnSpLocks/>
          </p:cNvCxnSpPr>
          <p:nvPr/>
        </p:nvCxnSpPr>
        <p:spPr>
          <a:xfrm>
            <a:off x="9385166" y="3153133"/>
            <a:ext cx="0" cy="46690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CF6CF8C-AE41-F9AA-E995-2FA0DF7DFFBF}"/>
              </a:ext>
            </a:extLst>
          </p:cNvPr>
          <p:cNvCxnSpPr>
            <a:cxnSpLocks/>
          </p:cNvCxnSpPr>
          <p:nvPr/>
        </p:nvCxnSpPr>
        <p:spPr>
          <a:xfrm>
            <a:off x="9437167" y="4632157"/>
            <a:ext cx="0" cy="55061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DF87C693-FA01-CC42-4AA7-B54E60D55BBA}"/>
              </a:ext>
            </a:extLst>
          </p:cNvPr>
          <p:cNvSpPr txBox="1">
            <a:spLocks/>
          </p:cNvSpPr>
          <p:nvPr/>
        </p:nvSpPr>
        <p:spPr>
          <a:xfrm>
            <a:off x="5054413" y="5944080"/>
            <a:ext cx="1825118" cy="107370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a:solidFill>
                  <a:srgbClr val="FFC000"/>
                </a:solidFill>
                <a:effectLst>
                  <a:outerShdw blurRad="38100" dist="38100" dir="2700000" algn="tl">
                    <a:srgbClr val="000000">
                      <a:alpha val="43137"/>
                    </a:srgbClr>
                  </a:outerShdw>
                </a:effectLst>
              </a:rPr>
              <a:t>Rifiuti</a:t>
            </a:r>
            <a:endParaRPr lang="en-US" sz="2400">
              <a:solidFill>
                <a:srgbClr val="FFC000"/>
              </a:solidFill>
              <a:effectLst>
                <a:outerShdw blurRad="38100" dist="38100" dir="2700000" algn="tl">
                  <a:srgbClr val="000000">
                    <a:alpha val="43137"/>
                  </a:srgbClr>
                </a:outerShdw>
              </a:effectLst>
            </a:endParaRPr>
          </a:p>
        </p:txBody>
      </p:sp>
      <p:sp>
        <p:nvSpPr>
          <p:cNvPr id="27" name="Arrow: Right 26">
            <a:extLst>
              <a:ext uri="{FF2B5EF4-FFF2-40B4-BE49-F238E27FC236}">
                <a16:creationId xmlns:a16="http://schemas.microsoft.com/office/drawing/2014/main" id="{032F6144-CC2F-0840-0BD0-3358A6446D46}"/>
              </a:ext>
            </a:extLst>
          </p:cNvPr>
          <p:cNvSpPr/>
          <p:nvPr/>
        </p:nvSpPr>
        <p:spPr>
          <a:xfrm rot="10800000">
            <a:off x="7223787" y="6001151"/>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38" name="Arrow: Right 37">
            <a:extLst>
              <a:ext uri="{FF2B5EF4-FFF2-40B4-BE49-F238E27FC236}">
                <a16:creationId xmlns:a16="http://schemas.microsoft.com/office/drawing/2014/main" id="{EE971092-3DB5-A042-92E5-A7C4BDC7FED2}"/>
              </a:ext>
            </a:extLst>
          </p:cNvPr>
          <p:cNvSpPr/>
          <p:nvPr/>
        </p:nvSpPr>
        <p:spPr>
          <a:xfrm>
            <a:off x="2574460" y="5968194"/>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40" name="Arrow: Right 39">
            <a:extLst>
              <a:ext uri="{FF2B5EF4-FFF2-40B4-BE49-F238E27FC236}">
                <a16:creationId xmlns:a16="http://schemas.microsoft.com/office/drawing/2014/main" id="{7F579BA9-73B0-0FF3-F03C-96E89DD6311E}"/>
              </a:ext>
            </a:extLst>
          </p:cNvPr>
          <p:cNvSpPr/>
          <p:nvPr/>
        </p:nvSpPr>
        <p:spPr>
          <a:xfrm rot="5400000">
            <a:off x="5629607" y="5585482"/>
            <a:ext cx="471326" cy="333741"/>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Tree>
    <p:extLst>
      <p:ext uri="{BB962C8B-B14F-4D97-AF65-F5344CB8AC3E}">
        <p14:creationId xmlns:p14="http://schemas.microsoft.com/office/powerpoint/2010/main" val="255762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AF45-4EB5-5522-0C52-E119F66FAE86}"/>
            </a:ext>
          </a:extLst>
        </p:cNvPr>
        <p:cNvGrpSpPr/>
        <p:nvPr/>
      </p:nvGrpSpPr>
      <p:grpSpPr>
        <a:xfrm>
          <a:off x="0" y="0"/>
          <a:ext cx="0" cy="0"/>
          <a:chOff x="0" y="0"/>
          <a:chExt cx="0" cy="0"/>
        </a:xfrm>
      </p:grpSpPr>
      <p:sp>
        <p:nvSpPr>
          <p:cNvPr id="13" name="CuadroTexto 599">
            <a:extLst>
              <a:ext uri="{FF2B5EF4-FFF2-40B4-BE49-F238E27FC236}">
                <a16:creationId xmlns:a16="http://schemas.microsoft.com/office/drawing/2014/main" id="{299B91C0-A48A-BA31-7D60-E7D3EDD65AC8}"/>
              </a:ext>
            </a:extLst>
          </p:cNvPr>
          <p:cNvSpPr txBox="1"/>
          <p:nvPr/>
        </p:nvSpPr>
        <p:spPr>
          <a:xfrm>
            <a:off x="6961290" y="3929035"/>
            <a:ext cx="2027793"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Titolo secondo</a:t>
            </a:r>
          </a:p>
        </p:txBody>
      </p:sp>
      <p:sp>
        <p:nvSpPr>
          <p:cNvPr id="15" name="CuadroTexto 601">
            <a:extLst>
              <a:ext uri="{FF2B5EF4-FFF2-40B4-BE49-F238E27FC236}">
                <a16:creationId xmlns:a16="http://schemas.microsoft.com/office/drawing/2014/main" id="{03800239-D676-6D89-B7FC-AD9EB29289A1}"/>
              </a:ext>
            </a:extLst>
          </p:cNvPr>
          <p:cNvSpPr txBox="1"/>
          <p:nvPr/>
        </p:nvSpPr>
        <p:spPr>
          <a:xfrm>
            <a:off x="9006497" y="4837921"/>
            <a:ext cx="2133148"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Titolo 4</a:t>
            </a:r>
          </a:p>
        </p:txBody>
      </p:sp>
      <p:sp>
        <p:nvSpPr>
          <p:cNvPr id="17" name="Rectángulo 602">
            <a:extLst>
              <a:ext uri="{FF2B5EF4-FFF2-40B4-BE49-F238E27FC236}">
                <a16:creationId xmlns:a16="http://schemas.microsoft.com/office/drawing/2014/main" id="{7646F716-48BC-4FDD-F3DA-3B2EA3AA68F2}"/>
              </a:ext>
            </a:extLst>
          </p:cNvPr>
          <p:cNvSpPr/>
          <p:nvPr/>
        </p:nvSpPr>
        <p:spPr>
          <a:xfrm>
            <a:off x="597866" y="1013456"/>
            <a:ext cx="6523728" cy="5047536"/>
          </a:xfrm>
          <a:prstGeom prst="rect">
            <a:avLst/>
          </a:prstGeom>
        </p:spPr>
        <p:txBody>
          <a:bodyPr wrap="square" lIns="91440" tIns="45720" rIns="91440" bIns="45720" anchor="t">
            <a:spAutoFit/>
          </a:bodyPr>
          <a:lstStyle/>
          <a:p>
            <a:pPr algn="just"/>
            <a:r>
              <a:rPr lang="en-GB" sz="2400" dirty="0">
                <a:solidFill>
                  <a:srgbClr val="09465E"/>
                </a:solidFill>
                <a:ea typeface="Lato"/>
                <a:cs typeface="Calibri"/>
              </a:rPr>
              <a:t>La </a:t>
            </a:r>
            <a:r>
              <a:rPr lang="en-GB" sz="2400" b="1" dirty="0" err="1">
                <a:solidFill>
                  <a:srgbClr val="09465E"/>
                </a:solidFill>
                <a:ea typeface="Lato"/>
                <a:cs typeface="Calibri"/>
              </a:rPr>
              <a:t>gestione</a:t>
            </a:r>
            <a:r>
              <a:rPr lang="en-GB" sz="2400" b="1" dirty="0">
                <a:solidFill>
                  <a:srgbClr val="09465E"/>
                </a:solidFill>
                <a:ea typeface="Lato"/>
                <a:cs typeface="Calibri"/>
              </a:rPr>
              <a:t> </a:t>
            </a:r>
            <a:r>
              <a:rPr lang="en-GB" sz="2400" b="1" dirty="0" err="1">
                <a:solidFill>
                  <a:srgbClr val="09465E"/>
                </a:solidFill>
                <a:ea typeface="Lato"/>
                <a:cs typeface="Calibri"/>
              </a:rPr>
              <a:t>dei</a:t>
            </a:r>
            <a:r>
              <a:rPr lang="en-GB" sz="2400" b="1" dirty="0">
                <a:solidFill>
                  <a:srgbClr val="09465E"/>
                </a:solidFill>
                <a:ea typeface="Lato"/>
                <a:cs typeface="Calibri"/>
              </a:rPr>
              <a:t> </a:t>
            </a:r>
            <a:r>
              <a:rPr lang="en-GB" sz="2400" b="1" dirty="0" err="1">
                <a:solidFill>
                  <a:srgbClr val="09465E"/>
                </a:solidFill>
                <a:ea typeface="Lato"/>
                <a:cs typeface="Calibri"/>
              </a:rPr>
              <a:t>rifiuti</a:t>
            </a:r>
            <a:r>
              <a:rPr lang="en-GB" sz="2400" b="1" dirty="0">
                <a:solidFill>
                  <a:srgbClr val="09465E"/>
                </a:solidFill>
                <a:ea typeface="Lato"/>
                <a:cs typeface="Calibri"/>
              </a:rPr>
              <a:t> </a:t>
            </a:r>
            <a:r>
              <a:rPr lang="en-GB" sz="2400" dirty="0" err="1">
                <a:solidFill>
                  <a:srgbClr val="09465E"/>
                </a:solidFill>
                <a:ea typeface="Lato"/>
                <a:cs typeface="Calibri"/>
              </a:rPr>
              <a:t>si</a:t>
            </a:r>
            <a:r>
              <a:rPr lang="en-GB" sz="2400" dirty="0">
                <a:solidFill>
                  <a:srgbClr val="09465E"/>
                </a:solidFill>
                <a:ea typeface="Lato"/>
                <a:cs typeface="Calibri"/>
              </a:rPr>
              <a:t> </a:t>
            </a:r>
            <a:r>
              <a:rPr lang="en-GB" sz="2400" dirty="0" err="1">
                <a:solidFill>
                  <a:srgbClr val="09465E"/>
                </a:solidFill>
                <a:ea typeface="Lato"/>
                <a:cs typeface="Calibri"/>
              </a:rPr>
              <a:t>concentra</a:t>
            </a:r>
            <a:r>
              <a:rPr lang="en-GB" sz="2400" dirty="0">
                <a:solidFill>
                  <a:srgbClr val="09465E"/>
                </a:solidFill>
                <a:ea typeface="Lato"/>
                <a:cs typeface="Calibri"/>
              </a:rPr>
              <a:t> </a:t>
            </a:r>
            <a:r>
              <a:rPr lang="en-GB" sz="2400" dirty="0" err="1">
                <a:solidFill>
                  <a:srgbClr val="09465E"/>
                </a:solidFill>
                <a:ea typeface="Lato"/>
                <a:cs typeface="Calibri"/>
              </a:rPr>
              <a:t>sulla</a:t>
            </a:r>
            <a:r>
              <a:rPr lang="en-GB" sz="2400" dirty="0">
                <a:solidFill>
                  <a:srgbClr val="09465E"/>
                </a:solidFill>
                <a:ea typeface="Lato"/>
                <a:cs typeface="Calibri"/>
              </a:rPr>
              <a:t> </a:t>
            </a:r>
            <a:r>
              <a:rPr lang="en-GB" sz="2400" dirty="0" err="1">
                <a:solidFill>
                  <a:srgbClr val="09465E"/>
                </a:solidFill>
                <a:ea typeface="Lato"/>
                <a:cs typeface="Calibri"/>
              </a:rPr>
              <a:t>tracciabilità</a:t>
            </a:r>
            <a:r>
              <a:rPr lang="en-GB" sz="2400" dirty="0">
                <a:solidFill>
                  <a:srgbClr val="09465E"/>
                </a:solidFill>
                <a:ea typeface="Lato"/>
                <a:cs typeface="Calibri"/>
              </a:rPr>
              <a:t> e </a:t>
            </a:r>
            <a:r>
              <a:rPr lang="en-GB" sz="2400" dirty="0" err="1">
                <a:solidFill>
                  <a:srgbClr val="09465E"/>
                </a:solidFill>
                <a:ea typeface="Lato"/>
                <a:cs typeface="Calibri"/>
              </a:rPr>
              <a:t>sulla</a:t>
            </a:r>
            <a:r>
              <a:rPr lang="en-GB" sz="2400" dirty="0">
                <a:solidFill>
                  <a:srgbClr val="09465E"/>
                </a:solidFill>
                <a:ea typeface="Lato"/>
                <a:cs typeface="Calibri"/>
              </a:rPr>
              <a:t> </a:t>
            </a:r>
            <a:r>
              <a:rPr lang="en-GB" sz="2400" dirty="0" err="1">
                <a:solidFill>
                  <a:srgbClr val="09465E"/>
                </a:solidFill>
                <a:ea typeface="Lato"/>
                <a:cs typeface="Calibri"/>
              </a:rPr>
              <a:t>gestione</a:t>
            </a:r>
            <a:r>
              <a:rPr lang="en-GB" sz="2400" dirty="0">
                <a:solidFill>
                  <a:srgbClr val="09465E"/>
                </a:solidFill>
                <a:ea typeface="Lato"/>
                <a:cs typeface="Calibri"/>
              </a:rPr>
              <a:t> </a:t>
            </a:r>
            <a:r>
              <a:rPr lang="en-GB" sz="2400" dirty="0" err="1">
                <a:solidFill>
                  <a:srgbClr val="09465E"/>
                </a:solidFill>
                <a:ea typeface="Lato"/>
                <a:cs typeface="Calibri"/>
              </a:rPr>
              <a:t>dei</a:t>
            </a:r>
            <a:r>
              <a:rPr lang="en-GB" sz="2400" dirty="0">
                <a:solidFill>
                  <a:srgbClr val="09465E"/>
                </a:solidFill>
                <a:ea typeface="Lato"/>
                <a:cs typeface="Calibri"/>
              </a:rPr>
              <a:t> </a:t>
            </a:r>
            <a:r>
              <a:rPr lang="en-GB" sz="2400" dirty="0" err="1">
                <a:solidFill>
                  <a:srgbClr val="09465E"/>
                </a:solidFill>
                <a:ea typeface="Lato"/>
                <a:cs typeface="Calibri"/>
              </a:rPr>
              <a:t>rifiuti</a:t>
            </a:r>
            <a:r>
              <a:rPr lang="en-GB" sz="2400" dirty="0">
                <a:solidFill>
                  <a:srgbClr val="09465E"/>
                </a:solidFill>
                <a:ea typeface="Lato"/>
                <a:cs typeface="Calibri"/>
              </a:rPr>
              <a:t> </a:t>
            </a:r>
            <a:r>
              <a:rPr lang="en-GB" sz="2400" dirty="0" err="1">
                <a:solidFill>
                  <a:srgbClr val="09465E"/>
                </a:solidFill>
                <a:ea typeface="Lato"/>
                <a:cs typeface="Calibri"/>
              </a:rPr>
              <a:t>attraverso</a:t>
            </a:r>
            <a:r>
              <a:rPr lang="en-GB" sz="2400" dirty="0">
                <a:solidFill>
                  <a:srgbClr val="09465E"/>
                </a:solidFill>
                <a:ea typeface="Lato"/>
                <a:cs typeface="Calibri"/>
              </a:rPr>
              <a:t> </a:t>
            </a:r>
            <a:r>
              <a:rPr lang="en-GB" sz="2400" dirty="0" err="1">
                <a:solidFill>
                  <a:srgbClr val="09465E"/>
                </a:solidFill>
                <a:ea typeface="Lato"/>
                <a:cs typeface="Calibri"/>
              </a:rPr>
              <a:t>sistemi</a:t>
            </a:r>
            <a:r>
              <a:rPr lang="en-GB" sz="2400" dirty="0">
                <a:solidFill>
                  <a:srgbClr val="09465E"/>
                </a:solidFill>
                <a:ea typeface="Lato"/>
                <a:cs typeface="Calibri"/>
              </a:rPr>
              <a:t> e </a:t>
            </a:r>
            <a:r>
              <a:rPr lang="en-GB" sz="2400" dirty="0" err="1">
                <a:solidFill>
                  <a:srgbClr val="09465E"/>
                </a:solidFill>
                <a:ea typeface="Lato"/>
                <a:cs typeface="Calibri"/>
              </a:rPr>
              <a:t>fasi</a:t>
            </a:r>
            <a:r>
              <a:rPr lang="en-GB" sz="2400" dirty="0">
                <a:solidFill>
                  <a:srgbClr val="09465E"/>
                </a:solidFill>
                <a:ea typeface="Lato"/>
                <a:cs typeface="Calibri"/>
              </a:rPr>
              <a:t> definite (il </a:t>
            </a:r>
            <a:r>
              <a:rPr lang="en-GB" sz="2400" dirty="0" err="1">
                <a:solidFill>
                  <a:srgbClr val="09465E"/>
                </a:solidFill>
                <a:ea typeface="Lato"/>
                <a:cs typeface="Calibri"/>
              </a:rPr>
              <a:t>flusso</a:t>
            </a:r>
            <a:r>
              <a:rPr lang="en-GB" sz="2400" dirty="0">
                <a:solidFill>
                  <a:srgbClr val="09465E"/>
                </a:solidFill>
                <a:ea typeface="Lato"/>
                <a:cs typeface="Calibri"/>
              </a:rPr>
              <a:t> </a:t>
            </a:r>
            <a:r>
              <a:rPr lang="en-GB" sz="2400" dirty="0" err="1">
                <a:solidFill>
                  <a:srgbClr val="09465E"/>
                </a:solidFill>
                <a:ea typeface="Lato"/>
                <a:cs typeface="Calibri"/>
              </a:rPr>
              <a:t>dei</a:t>
            </a:r>
            <a:r>
              <a:rPr lang="en-GB" sz="2400" dirty="0">
                <a:solidFill>
                  <a:srgbClr val="09465E"/>
                </a:solidFill>
                <a:ea typeface="Lato"/>
                <a:cs typeface="Calibri"/>
              </a:rPr>
              <a:t> </a:t>
            </a:r>
            <a:r>
              <a:rPr lang="en-GB" sz="2400" dirty="0" err="1">
                <a:solidFill>
                  <a:srgbClr val="09465E"/>
                </a:solidFill>
                <a:ea typeface="Lato"/>
                <a:cs typeface="Calibri"/>
              </a:rPr>
              <a:t>rifiuti</a:t>
            </a:r>
            <a:r>
              <a:rPr lang="en-GB" sz="2400" dirty="0">
                <a:solidFill>
                  <a:srgbClr val="09465E"/>
                </a:solidFill>
                <a:ea typeface="Lato"/>
                <a:cs typeface="Calibri"/>
              </a:rPr>
              <a:t>), </a:t>
            </a:r>
            <a:r>
              <a:rPr lang="en-GB" sz="2400" dirty="0" err="1">
                <a:solidFill>
                  <a:srgbClr val="09465E"/>
                </a:solidFill>
                <a:ea typeface="Lato"/>
                <a:cs typeface="Calibri"/>
              </a:rPr>
              <a:t>spesso</a:t>
            </a:r>
            <a:r>
              <a:rPr lang="en-GB" sz="2400" dirty="0">
                <a:solidFill>
                  <a:srgbClr val="09465E"/>
                </a:solidFill>
                <a:ea typeface="Lato"/>
                <a:cs typeface="Calibri"/>
              </a:rPr>
              <a:t> </a:t>
            </a:r>
            <a:r>
              <a:rPr lang="en-GB" sz="2400" dirty="0" err="1">
                <a:solidFill>
                  <a:srgbClr val="09465E"/>
                </a:solidFill>
                <a:ea typeface="Lato"/>
                <a:cs typeface="Calibri"/>
              </a:rPr>
              <a:t>utilizzate</a:t>
            </a:r>
            <a:r>
              <a:rPr lang="en-GB" sz="2400" dirty="0">
                <a:solidFill>
                  <a:srgbClr val="09465E"/>
                </a:solidFill>
                <a:ea typeface="Lato"/>
                <a:cs typeface="Calibri"/>
              </a:rPr>
              <a:t> in </a:t>
            </a:r>
            <a:r>
              <a:rPr lang="en-GB" sz="2400" dirty="0" err="1">
                <a:solidFill>
                  <a:srgbClr val="09465E"/>
                </a:solidFill>
                <a:ea typeface="Lato"/>
                <a:cs typeface="Calibri"/>
              </a:rPr>
              <a:t>contesti</a:t>
            </a:r>
            <a:r>
              <a:rPr lang="en-GB" sz="2400" dirty="0">
                <a:solidFill>
                  <a:srgbClr val="09465E"/>
                </a:solidFill>
                <a:ea typeface="Lato"/>
                <a:cs typeface="Calibri"/>
              </a:rPr>
              <a:t> </a:t>
            </a:r>
            <a:r>
              <a:rPr lang="en-GB" sz="2400" dirty="0" err="1">
                <a:solidFill>
                  <a:srgbClr val="09465E"/>
                </a:solidFill>
                <a:ea typeface="Lato"/>
                <a:cs typeface="Calibri"/>
              </a:rPr>
              <a:t>tecnici</a:t>
            </a:r>
            <a:r>
              <a:rPr lang="en-GB" sz="2400" dirty="0">
                <a:solidFill>
                  <a:srgbClr val="09465E"/>
                </a:solidFill>
                <a:ea typeface="Lato"/>
                <a:cs typeface="Calibri"/>
              </a:rPr>
              <a:t>.</a:t>
            </a:r>
          </a:p>
          <a:p>
            <a:pPr algn="just"/>
            <a:endParaRPr lang="en-GB" sz="1000" dirty="0">
              <a:solidFill>
                <a:srgbClr val="09465E"/>
              </a:solidFill>
              <a:ea typeface="Lato"/>
              <a:cs typeface="Calibri"/>
            </a:endParaRPr>
          </a:p>
          <a:p>
            <a:pPr algn="just"/>
            <a:r>
              <a:rPr lang="en-GB" sz="2400" b="1" dirty="0" err="1">
                <a:solidFill>
                  <a:srgbClr val="09465E"/>
                </a:solidFill>
                <a:ea typeface="Lato"/>
                <a:cs typeface="Calibri"/>
              </a:rPr>
              <a:t>L'ottimizzazione</a:t>
            </a:r>
            <a:r>
              <a:rPr lang="en-GB" sz="2400" dirty="0">
                <a:solidFill>
                  <a:srgbClr val="09465E"/>
                </a:solidFill>
                <a:ea typeface="Lato"/>
                <a:cs typeface="Calibri"/>
              </a:rPr>
              <a:t>, </a:t>
            </a:r>
            <a:r>
              <a:rPr lang="en-GB" sz="2400" dirty="0" err="1">
                <a:solidFill>
                  <a:srgbClr val="09465E"/>
                </a:solidFill>
                <a:ea typeface="Lato"/>
                <a:cs typeface="Calibri"/>
              </a:rPr>
              <a:t>invece</a:t>
            </a:r>
            <a:r>
              <a:rPr lang="en-GB" sz="2400" dirty="0">
                <a:solidFill>
                  <a:srgbClr val="09465E"/>
                </a:solidFill>
                <a:ea typeface="Lato"/>
                <a:cs typeface="Calibri"/>
              </a:rPr>
              <a:t>, è un </a:t>
            </a:r>
            <a:r>
              <a:rPr lang="en-GB" sz="2400" dirty="0" err="1">
                <a:solidFill>
                  <a:srgbClr val="09465E"/>
                </a:solidFill>
                <a:ea typeface="Lato"/>
                <a:cs typeface="Calibri"/>
              </a:rPr>
              <a:t>approccio</a:t>
            </a:r>
            <a:r>
              <a:rPr lang="en-GB" sz="2400" dirty="0">
                <a:solidFill>
                  <a:srgbClr val="09465E"/>
                </a:solidFill>
                <a:ea typeface="Lato"/>
                <a:cs typeface="Calibri"/>
              </a:rPr>
              <a:t> </a:t>
            </a:r>
            <a:r>
              <a:rPr lang="en-GB" sz="2400" dirty="0" err="1">
                <a:solidFill>
                  <a:srgbClr val="09465E"/>
                </a:solidFill>
                <a:ea typeface="Lato"/>
                <a:cs typeface="Calibri"/>
              </a:rPr>
              <a:t>più</a:t>
            </a:r>
            <a:r>
              <a:rPr lang="en-GB" sz="2400" dirty="0">
                <a:solidFill>
                  <a:srgbClr val="09465E"/>
                </a:solidFill>
                <a:ea typeface="Lato"/>
                <a:cs typeface="Calibri"/>
              </a:rPr>
              <a:t> </a:t>
            </a:r>
            <a:r>
              <a:rPr lang="en-GB" sz="2400" dirty="0" err="1">
                <a:solidFill>
                  <a:srgbClr val="09465E"/>
                </a:solidFill>
                <a:ea typeface="Lato"/>
                <a:cs typeface="Calibri"/>
              </a:rPr>
              <a:t>ampio</a:t>
            </a:r>
            <a:r>
              <a:rPr lang="en-GB" sz="2400" dirty="0">
                <a:solidFill>
                  <a:srgbClr val="09465E"/>
                </a:solidFill>
                <a:ea typeface="Lato"/>
                <a:cs typeface="Calibri"/>
              </a:rPr>
              <a:t> e </a:t>
            </a:r>
            <a:r>
              <a:rPr lang="en-GB" sz="2400" dirty="0" err="1">
                <a:solidFill>
                  <a:srgbClr val="09465E"/>
                </a:solidFill>
                <a:ea typeface="Lato"/>
                <a:cs typeface="Calibri"/>
              </a:rPr>
              <a:t>flessibile</a:t>
            </a:r>
            <a:r>
              <a:rPr lang="en-GB" sz="2400" dirty="0">
                <a:solidFill>
                  <a:srgbClr val="09465E"/>
                </a:solidFill>
                <a:ea typeface="Lato"/>
                <a:cs typeface="Calibri"/>
              </a:rPr>
              <a:t> </a:t>
            </a:r>
            <a:r>
              <a:rPr lang="en-GB" sz="2400" dirty="0" err="1">
                <a:solidFill>
                  <a:srgbClr val="09465E"/>
                </a:solidFill>
                <a:ea typeface="Lato"/>
                <a:cs typeface="Calibri"/>
              </a:rPr>
              <a:t>che</a:t>
            </a:r>
            <a:r>
              <a:rPr lang="en-GB" sz="2400" dirty="0">
                <a:solidFill>
                  <a:srgbClr val="09465E"/>
                </a:solidFill>
                <a:ea typeface="Lato"/>
                <a:cs typeface="Calibri"/>
              </a:rPr>
              <a:t> </a:t>
            </a:r>
            <a:r>
              <a:rPr lang="en-GB" sz="2400" dirty="0" err="1">
                <a:solidFill>
                  <a:srgbClr val="09465E"/>
                </a:solidFill>
                <a:ea typeface="Lato"/>
                <a:cs typeface="Calibri"/>
              </a:rPr>
              <a:t>può</a:t>
            </a:r>
            <a:r>
              <a:rPr lang="en-GB" sz="2400" dirty="0">
                <a:solidFill>
                  <a:srgbClr val="09465E"/>
                </a:solidFill>
                <a:ea typeface="Lato"/>
                <a:cs typeface="Calibri"/>
              </a:rPr>
              <a:t> </a:t>
            </a:r>
            <a:r>
              <a:rPr lang="en-GB" sz="2400" dirty="0" err="1">
                <a:solidFill>
                  <a:srgbClr val="09465E"/>
                </a:solidFill>
                <a:ea typeface="Lato"/>
                <a:cs typeface="Calibri"/>
              </a:rPr>
              <a:t>essere</a:t>
            </a:r>
            <a:r>
              <a:rPr lang="en-GB" sz="2400" dirty="0">
                <a:solidFill>
                  <a:srgbClr val="09465E"/>
                </a:solidFill>
                <a:ea typeface="Lato"/>
                <a:cs typeface="Calibri"/>
              </a:rPr>
              <a:t> </a:t>
            </a:r>
            <a:r>
              <a:rPr lang="en-GB" sz="2400" dirty="0" err="1">
                <a:solidFill>
                  <a:srgbClr val="09465E"/>
                </a:solidFill>
                <a:ea typeface="Lato"/>
                <a:cs typeface="Calibri"/>
              </a:rPr>
              <a:t>applicato</a:t>
            </a:r>
            <a:r>
              <a:rPr lang="en-GB" sz="2400" dirty="0">
                <a:solidFill>
                  <a:srgbClr val="09465E"/>
                </a:solidFill>
                <a:ea typeface="Lato"/>
                <a:cs typeface="Calibri"/>
              </a:rPr>
              <a:t> in </a:t>
            </a:r>
            <a:r>
              <a:rPr lang="en-GB" sz="2400" dirty="0" err="1">
                <a:solidFill>
                  <a:srgbClr val="09465E"/>
                </a:solidFill>
                <a:ea typeface="Lato"/>
                <a:cs typeface="Calibri"/>
              </a:rPr>
              <a:t>varie</a:t>
            </a:r>
            <a:r>
              <a:rPr lang="en-GB" sz="2400" dirty="0">
                <a:solidFill>
                  <a:srgbClr val="09465E"/>
                </a:solidFill>
                <a:ea typeface="Lato"/>
                <a:cs typeface="Calibri"/>
              </a:rPr>
              <a:t> </a:t>
            </a:r>
            <a:r>
              <a:rPr lang="en-GB" sz="2400" dirty="0" err="1">
                <a:solidFill>
                  <a:srgbClr val="09465E"/>
                </a:solidFill>
                <a:ea typeface="Lato"/>
                <a:cs typeface="Calibri"/>
              </a:rPr>
              <a:t>situazioni</a:t>
            </a:r>
            <a:r>
              <a:rPr lang="en-GB" sz="2400" dirty="0">
                <a:solidFill>
                  <a:srgbClr val="09465E"/>
                </a:solidFill>
                <a:ea typeface="Lato"/>
                <a:cs typeface="Calibri"/>
              </a:rPr>
              <a:t> per </a:t>
            </a:r>
            <a:r>
              <a:rPr lang="en-GB" sz="2400" dirty="0" err="1">
                <a:solidFill>
                  <a:srgbClr val="09465E"/>
                </a:solidFill>
                <a:ea typeface="Lato"/>
                <a:cs typeface="Calibri"/>
              </a:rPr>
              <a:t>migliorare</a:t>
            </a:r>
            <a:r>
              <a:rPr lang="en-GB" sz="2400" dirty="0">
                <a:solidFill>
                  <a:srgbClr val="09465E"/>
                </a:solidFill>
                <a:ea typeface="Lato"/>
                <a:cs typeface="Calibri"/>
              </a:rPr>
              <a:t> </a:t>
            </a:r>
            <a:r>
              <a:rPr lang="en-GB" sz="2400" dirty="0" err="1">
                <a:solidFill>
                  <a:srgbClr val="09465E"/>
                </a:solidFill>
                <a:ea typeface="Lato"/>
                <a:cs typeface="Calibri"/>
              </a:rPr>
              <a:t>l'efficienza</a:t>
            </a:r>
            <a:r>
              <a:rPr lang="en-GB" sz="2400" dirty="0">
                <a:solidFill>
                  <a:srgbClr val="09465E"/>
                </a:solidFill>
                <a:ea typeface="Lato"/>
                <a:cs typeface="Calibri"/>
              </a:rPr>
              <a:t> </a:t>
            </a:r>
            <a:r>
              <a:rPr lang="en-GB" sz="2400" dirty="0" err="1">
                <a:solidFill>
                  <a:srgbClr val="09465E"/>
                </a:solidFill>
                <a:ea typeface="Lato"/>
                <a:cs typeface="Calibri"/>
              </a:rPr>
              <a:t>complessiva</a:t>
            </a:r>
            <a:r>
              <a:rPr lang="en-GB" sz="2400" dirty="0">
                <a:solidFill>
                  <a:srgbClr val="09465E"/>
                </a:solidFill>
                <a:ea typeface="Lato"/>
                <a:cs typeface="Calibri"/>
              </a:rPr>
              <a:t>.</a:t>
            </a:r>
          </a:p>
          <a:p>
            <a:pPr algn="just"/>
            <a:r>
              <a:rPr lang="en-GB" sz="2400" dirty="0" err="1">
                <a:solidFill>
                  <a:srgbClr val="09465E"/>
                </a:solidFill>
                <a:ea typeface="Lato"/>
                <a:cs typeface="Calibri"/>
              </a:rPr>
              <a:t>L'ottimizzazione</a:t>
            </a:r>
            <a:r>
              <a:rPr lang="en-GB" sz="2400" dirty="0">
                <a:solidFill>
                  <a:srgbClr val="09465E"/>
                </a:solidFill>
                <a:ea typeface="Lato"/>
                <a:cs typeface="Calibri"/>
              </a:rPr>
              <a:t> </a:t>
            </a:r>
            <a:r>
              <a:rPr lang="en-GB" sz="2400" dirty="0" err="1">
                <a:solidFill>
                  <a:srgbClr val="09465E"/>
                </a:solidFill>
                <a:ea typeface="Lato"/>
                <a:cs typeface="Calibri"/>
              </a:rPr>
              <a:t>fornisce</a:t>
            </a:r>
            <a:r>
              <a:rPr lang="en-GB" sz="2400" dirty="0">
                <a:solidFill>
                  <a:srgbClr val="09465E"/>
                </a:solidFill>
                <a:ea typeface="Lato"/>
                <a:cs typeface="Calibri"/>
              </a:rPr>
              <a:t> le </a:t>
            </a:r>
            <a:r>
              <a:rPr lang="en-GB" sz="2400" dirty="0" err="1">
                <a:solidFill>
                  <a:srgbClr val="09465E"/>
                </a:solidFill>
                <a:ea typeface="Lato"/>
                <a:cs typeface="Calibri"/>
              </a:rPr>
              <a:t>basi</a:t>
            </a:r>
            <a:r>
              <a:rPr lang="en-GB" sz="2400" dirty="0">
                <a:solidFill>
                  <a:srgbClr val="09465E"/>
                </a:solidFill>
                <a:ea typeface="Lato"/>
                <a:cs typeface="Calibri"/>
              </a:rPr>
              <a:t> per </a:t>
            </a:r>
            <a:r>
              <a:rPr lang="en-GB" sz="2400" dirty="0" err="1">
                <a:solidFill>
                  <a:srgbClr val="09465E"/>
                </a:solidFill>
                <a:ea typeface="Lato"/>
                <a:cs typeface="Calibri"/>
              </a:rPr>
              <a:t>strategie</a:t>
            </a:r>
            <a:r>
              <a:rPr lang="en-GB" sz="2400" dirty="0">
                <a:solidFill>
                  <a:srgbClr val="09465E"/>
                </a:solidFill>
                <a:ea typeface="Lato"/>
                <a:cs typeface="Calibri"/>
              </a:rPr>
              <a:t> </a:t>
            </a:r>
            <a:r>
              <a:rPr lang="en-GB" sz="2400" dirty="0" err="1">
                <a:solidFill>
                  <a:srgbClr val="09465E"/>
                </a:solidFill>
                <a:ea typeface="Lato"/>
                <a:cs typeface="Calibri"/>
              </a:rPr>
              <a:t>più</a:t>
            </a:r>
            <a:r>
              <a:rPr lang="en-GB" sz="2400" dirty="0">
                <a:solidFill>
                  <a:srgbClr val="09465E"/>
                </a:solidFill>
                <a:ea typeface="Lato"/>
                <a:cs typeface="Calibri"/>
              </a:rPr>
              <a:t> </a:t>
            </a:r>
            <a:r>
              <a:rPr lang="en-GB" sz="2400" dirty="0" err="1">
                <a:solidFill>
                  <a:srgbClr val="09465E"/>
                </a:solidFill>
                <a:ea typeface="Lato"/>
                <a:cs typeface="Calibri"/>
              </a:rPr>
              <a:t>adattabili</a:t>
            </a:r>
            <a:r>
              <a:rPr lang="en-GB" sz="2400" dirty="0">
                <a:solidFill>
                  <a:srgbClr val="09465E"/>
                </a:solidFill>
                <a:ea typeface="Lato"/>
                <a:cs typeface="Calibri"/>
              </a:rPr>
              <a:t> in </a:t>
            </a:r>
            <a:r>
              <a:rPr lang="en-GB" sz="2400" dirty="0" err="1">
                <a:solidFill>
                  <a:srgbClr val="09465E"/>
                </a:solidFill>
                <a:ea typeface="Lato"/>
                <a:cs typeface="Calibri"/>
              </a:rPr>
              <a:t>materia</a:t>
            </a:r>
            <a:r>
              <a:rPr lang="en-GB" sz="2400" dirty="0">
                <a:solidFill>
                  <a:srgbClr val="09465E"/>
                </a:solidFill>
                <a:ea typeface="Lato"/>
                <a:cs typeface="Calibri"/>
              </a:rPr>
              <a:t> di </a:t>
            </a:r>
            <a:r>
              <a:rPr lang="en-GB" sz="2400" dirty="0" err="1">
                <a:solidFill>
                  <a:srgbClr val="09465E"/>
                </a:solidFill>
                <a:ea typeface="Lato"/>
                <a:cs typeface="Calibri"/>
              </a:rPr>
              <a:t>rifiuti</a:t>
            </a:r>
            <a:r>
              <a:rPr lang="en-GB" sz="2400" dirty="0">
                <a:solidFill>
                  <a:srgbClr val="09465E"/>
                </a:solidFill>
                <a:ea typeface="Lato"/>
                <a:cs typeface="Calibri"/>
              </a:rPr>
              <a:t>, </a:t>
            </a:r>
            <a:r>
              <a:rPr lang="en-GB" sz="2400" dirty="0" err="1">
                <a:solidFill>
                  <a:srgbClr val="09465E"/>
                </a:solidFill>
                <a:ea typeface="Lato"/>
                <a:cs typeface="Calibri"/>
              </a:rPr>
              <a:t>mentre</a:t>
            </a:r>
            <a:r>
              <a:rPr lang="en-GB" sz="2400" dirty="0">
                <a:solidFill>
                  <a:srgbClr val="09465E"/>
                </a:solidFill>
                <a:ea typeface="Lato"/>
                <a:cs typeface="Calibri"/>
              </a:rPr>
              <a:t> la </a:t>
            </a:r>
            <a:r>
              <a:rPr lang="en-GB" sz="2400" dirty="0" err="1">
                <a:solidFill>
                  <a:srgbClr val="09465E"/>
                </a:solidFill>
                <a:ea typeface="Lato"/>
                <a:cs typeface="Calibri"/>
              </a:rPr>
              <a:t>gestione</a:t>
            </a:r>
            <a:r>
              <a:rPr lang="en-GB" sz="2400" dirty="0">
                <a:solidFill>
                  <a:srgbClr val="09465E"/>
                </a:solidFill>
                <a:ea typeface="Lato"/>
                <a:cs typeface="Calibri"/>
              </a:rPr>
              <a:t> </a:t>
            </a:r>
            <a:r>
              <a:rPr lang="en-GB" sz="2400" dirty="0" err="1">
                <a:solidFill>
                  <a:srgbClr val="09465E"/>
                </a:solidFill>
                <a:ea typeface="Lato"/>
                <a:cs typeface="Calibri"/>
              </a:rPr>
              <a:t>dei</a:t>
            </a:r>
            <a:r>
              <a:rPr lang="en-GB" sz="2400" dirty="0">
                <a:solidFill>
                  <a:srgbClr val="09465E"/>
                </a:solidFill>
                <a:ea typeface="Lato"/>
                <a:cs typeface="Calibri"/>
              </a:rPr>
              <a:t> </a:t>
            </a:r>
            <a:r>
              <a:rPr lang="en-GB" sz="2400" dirty="0" err="1">
                <a:solidFill>
                  <a:srgbClr val="09465E"/>
                </a:solidFill>
                <a:ea typeface="Lato"/>
                <a:cs typeface="Calibri"/>
              </a:rPr>
              <a:t>rifiuti</a:t>
            </a:r>
            <a:r>
              <a:rPr lang="en-GB" sz="2400" dirty="0">
                <a:solidFill>
                  <a:srgbClr val="09465E"/>
                </a:solidFill>
                <a:ea typeface="Lato"/>
                <a:cs typeface="Calibri"/>
              </a:rPr>
              <a:t> è </a:t>
            </a:r>
            <a:r>
              <a:rPr lang="en-GB" sz="2400" dirty="0" err="1">
                <a:solidFill>
                  <a:srgbClr val="09465E"/>
                </a:solidFill>
                <a:ea typeface="Lato"/>
                <a:cs typeface="Calibri"/>
              </a:rPr>
              <a:t>migliore</a:t>
            </a:r>
            <a:r>
              <a:rPr lang="en-GB" sz="2400" dirty="0">
                <a:solidFill>
                  <a:srgbClr val="09465E"/>
                </a:solidFill>
                <a:ea typeface="Lato"/>
                <a:cs typeface="Calibri"/>
              </a:rPr>
              <a:t> per le </a:t>
            </a:r>
            <a:r>
              <a:rPr lang="en-GB" sz="2400" dirty="0" err="1">
                <a:solidFill>
                  <a:srgbClr val="09465E"/>
                </a:solidFill>
                <a:ea typeface="Lato"/>
                <a:cs typeface="Calibri"/>
              </a:rPr>
              <a:t>sfide</a:t>
            </a:r>
            <a:r>
              <a:rPr lang="en-GB" sz="2400" dirty="0">
                <a:solidFill>
                  <a:srgbClr val="09465E"/>
                </a:solidFill>
                <a:ea typeface="Lato"/>
                <a:cs typeface="Calibri"/>
              </a:rPr>
              <a:t> </a:t>
            </a:r>
            <a:r>
              <a:rPr lang="en-GB" sz="2400" dirty="0" err="1">
                <a:solidFill>
                  <a:srgbClr val="09465E"/>
                </a:solidFill>
                <a:ea typeface="Lato"/>
                <a:cs typeface="Calibri"/>
              </a:rPr>
              <a:t>specifiche</a:t>
            </a:r>
            <a:r>
              <a:rPr lang="en-GB" sz="2400" dirty="0">
                <a:solidFill>
                  <a:srgbClr val="09465E"/>
                </a:solidFill>
                <a:ea typeface="Lato"/>
                <a:cs typeface="Calibri"/>
              </a:rPr>
              <a:t> e </a:t>
            </a:r>
            <a:r>
              <a:rPr lang="en-GB" sz="2400" dirty="0" err="1">
                <a:solidFill>
                  <a:srgbClr val="09465E"/>
                </a:solidFill>
                <a:ea typeface="Lato"/>
                <a:cs typeface="Calibri"/>
              </a:rPr>
              <a:t>tecniche</a:t>
            </a:r>
            <a:r>
              <a:rPr lang="en-GB" sz="2400" dirty="0">
                <a:solidFill>
                  <a:srgbClr val="09465E"/>
                </a:solidFill>
                <a:ea typeface="Lato"/>
                <a:cs typeface="Calibri"/>
              </a:rPr>
              <a:t> in </a:t>
            </a:r>
            <a:r>
              <a:rPr lang="en-GB" sz="2400" dirty="0" err="1">
                <a:solidFill>
                  <a:srgbClr val="09465E"/>
                </a:solidFill>
                <a:ea typeface="Lato"/>
                <a:cs typeface="Calibri"/>
              </a:rPr>
              <a:t>materia</a:t>
            </a:r>
            <a:r>
              <a:rPr lang="en-GB" sz="2400" dirty="0">
                <a:solidFill>
                  <a:srgbClr val="09465E"/>
                </a:solidFill>
                <a:ea typeface="Lato"/>
                <a:cs typeface="Calibri"/>
              </a:rPr>
              <a:t> di </a:t>
            </a:r>
            <a:r>
              <a:rPr lang="en-GB" sz="2400" dirty="0" err="1">
                <a:solidFill>
                  <a:srgbClr val="09465E"/>
                </a:solidFill>
                <a:ea typeface="Lato"/>
                <a:cs typeface="Calibri"/>
              </a:rPr>
              <a:t>rifiuti</a:t>
            </a:r>
            <a:r>
              <a:rPr lang="en-GB" sz="2400" dirty="0">
                <a:solidFill>
                  <a:srgbClr val="09465E"/>
                </a:solidFill>
                <a:ea typeface="Lato"/>
                <a:cs typeface="Calibri"/>
              </a:rPr>
              <a:t>. La </a:t>
            </a:r>
            <a:r>
              <a:rPr lang="en-GB" sz="2400" dirty="0" err="1">
                <a:solidFill>
                  <a:srgbClr val="09465E"/>
                </a:solidFill>
                <a:ea typeface="Lato"/>
                <a:cs typeface="Calibri"/>
              </a:rPr>
              <a:t>comprensione</a:t>
            </a:r>
            <a:r>
              <a:rPr lang="en-GB" sz="2400" dirty="0">
                <a:solidFill>
                  <a:srgbClr val="09465E"/>
                </a:solidFill>
                <a:ea typeface="Lato"/>
                <a:cs typeface="Calibri"/>
              </a:rPr>
              <a:t> di </a:t>
            </a:r>
            <a:r>
              <a:rPr lang="en-GB" sz="2400" dirty="0" err="1">
                <a:solidFill>
                  <a:srgbClr val="09465E"/>
                </a:solidFill>
                <a:ea typeface="Lato"/>
                <a:cs typeface="Calibri"/>
              </a:rPr>
              <a:t>entrambi</a:t>
            </a:r>
            <a:r>
              <a:rPr lang="en-GB" sz="2400" dirty="0">
                <a:solidFill>
                  <a:srgbClr val="09465E"/>
                </a:solidFill>
                <a:ea typeface="Lato"/>
                <a:cs typeface="Calibri"/>
              </a:rPr>
              <a:t> </a:t>
            </a:r>
            <a:r>
              <a:rPr lang="en-GB" sz="2400" dirty="0" err="1">
                <a:solidFill>
                  <a:srgbClr val="09465E"/>
                </a:solidFill>
                <a:ea typeface="Lato"/>
                <a:cs typeface="Calibri"/>
              </a:rPr>
              <a:t>aiuta</a:t>
            </a:r>
            <a:r>
              <a:rPr lang="en-GB" sz="2400" dirty="0">
                <a:solidFill>
                  <a:srgbClr val="09465E"/>
                </a:solidFill>
                <a:ea typeface="Lato"/>
                <a:cs typeface="Calibri"/>
              </a:rPr>
              <a:t> le PMI </a:t>
            </a:r>
            <a:r>
              <a:rPr lang="en-GB" sz="2400" dirty="0" err="1">
                <a:solidFill>
                  <a:srgbClr val="09465E"/>
                </a:solidFill>
                <a:ea typeface="Lato"/>
                <a:cs typeface="Calibri"/>
              </a:rPr>
              <a:t>alimentari</a:t>
            </a:r>
            <a:r>
              <a:rPr lang="en-GB" sz="2400" dirty="0">
                <a:solidFill>
                  <a:srgbClr val="09465E"/>
                </a:solidFill>
                <a:ea typeface="Lato"/>
                <a:cs typeface="Calibri"/>
              </a:rPr>
              <a:t> a </a:t>
            </a:r>
            <a:r>
              <a:rPr lang="en-GB" sz="2400" dirty="0" err="1">
                <a:solidFill>
                  <a:srgbClr val="09465E"/>
                </a:solidFill>
                <a:ea typeface="Lato"/>
                <a:cs typeface="Calibri"/>
              </a:rPr>
              <a:t>pianificare</a:t>
            </a:r>
            <a:r>
              <a:rPr lang="en-GB" sz="2400" dirty="0">
                <a:solidFill>
                  <a:srgbClr val="09465E"/>
                </a:solidFill>
                <a:ea typeface="Lato"/>
                <a:cs typeface="Calibri"/>
              </a:rPr>
              <a:t> in modo </a:t>
            </a:r>
            <a:r>
              <a:rPr lang="en-GB" sz="2400" dirty="0" err="1">
                <a:solidFill>
                  <a:srgbClr val="09465E"/>
                </a:solidFill>
                <a:ea typeface="Lato"/>
                <a:cs typeface="Calibri"/>
              </a:rPr>
              <a:t>efficace</a:t>
            </a:r>
            <a:r>
              <a:rPr lang="en-GB" sz="2400" dirty="0">
                <a:solidFill>
                  <a:srgbClr val="09465E"/>
                </a:solidFill>
                <a:ea typeface="Lato"/>
                <a:cs typeface="Calibri"/>
              </a:rPr>
              <a:t> e a </a:t>
            </a:r>
            <a:r>
              <a:rPr lang="en-GB" sz="2400" dirty="0" err="1">
                <a:solidFill>
                  <a:srgbClr val="09465E"/>
                </a:solidFill>
                <a:ea typeface="Lato"/>
                <a:cs typeface="Calibri"/>
              </a:rPr>
              <a:t>ridurre</a:t>
            </a:r>
            <a:r>
              <a:rPr lang="en-GB" sz="2400" dirty="0">
                <a:solidFill>
                  <a:srgbClr val="09465E"/>
                </a:solidFill>
                <a:ea typeface="Lato"/>
                <a:cs typeface="Calibri"/>
              </a:rPr>
              <a:t> </a:t>
            </a:r>
            <a:r>
              <a:rPr lang="en-GB" sz="2400" dirty="0" err="1">
                <a:solidFill>
                  <a:srgbClr val="09465E"/>
                </a:solidFill>
                <a:ea typeface="Lato"/>
                <a:cs typeface="Calibri"/>
              </a:rPr>
              <a:t>i</a:t>
            </a:r>
            <a:r>
              <a:rPr lang="en-GB" sz="2400" dirty="0">
                <a:solidFill>
                  <a:srgbClr val="09465E"/>
                </a:solidFill>
                <a:ea typeface="Lato"/>
                <a:cs typeface="Calibri"/>
              </a:rPr>
              <a:t> </a:t>
            </a:r>
            <a:r>
              <a:rPr lang="en-GB" sz="2400" dirty="0" err="1">
                <a:solidFill>
                  <a:srgbClr val="09465E"/>
                </a:solidFill>
                <a:ea typeface="Lato"/>
                <a:cs typeface="Calibri"/>
              </a:rPr>
              <a:t>rifiuti</a:t>
            </a:r>
            <a:r>
              <a:rPr lang="en-GB" sz="2400" dirty="0">
                <a:solidFill>
                  <a:srgbClr val="09465E"/>
                </a:solidFill>
                <a:ea typeface="Lato"/>
                <a:cs typeface="Calibri"/>
              </a:rPr>
              <a:t> in modo </a:t>
            </a:r>
            <a:r>
              <a:rPr lang="en-GB" sz="2400" dirty="0" err="1">
                <a:solidFill>
                  <a:srgbClr val="09465E"/>
                </a:solidFill>
                <a:ea typeface="Lato"/>
                <a:cs typeface="Calibri"/>
              </a:rPr>
              <a:t>pratico</a:t>
            </a:r>
            <a:r>
              <a:rPr lang="en-GB" sz="2400" dirty="0">
                <a:solidFill>
                  <a:srgbClr val="09465E"/>
                </a:solidFill>
                <a:ea typeface="Lato"/>
                <a:cs typeface="Calibri"/>
              </a:rPr>
              <a:t> e </a:t>
            </a:r>
            <a:r>
              <a:rPr lang="en-GB" sz="2400" dirty="0" err="1">
                <a:solidFill>
                  <a:srgbClr val="09465E"/>
                </a:solidFill>
                <a:ea typeface="Lato"/>
                <a:cs typeface="Calibri"/>
              </a:rPr>
              <a:t>gestibile</a:t>
            </a:r>
            <a:r>
              <a:rPr lang="en-GB" sz="2400" dirty="0">
                <a:solidFill>
                  <a:srgbClr val="09465E"/>
                </a:solidFill>
                <a:ea typeface="Lato"/>
                <a:cs typeface="Calibri"/>
              </a:rPr>
              <a:t>.</a:t>
            </a:r>
          </a:p>
        </p:txBody>
      </p:sp>
      <p:sp>
        <p:nvSpPr>
          <p:cNvPr id="19" name="Rectángulo 602">
            <a:extLst>
              <a:ext uri="{FF2B5EF4-FFF2-40B4-BE49-F238E27FC236}">
                <a16:creationId xmlns:a16="http://schemas.microsoft.com/office/drawing/2014/main" id="{C4703548-424F-E33D-C1AD-CF9E470D7F0E}"/>
              </a:ext>
            </a:extLst>
          </p:cNvPr>
          <p:cNvSpPr/>
          <p:nvPr/>
        </p:nvSpPr>
        <p:spPr>
          <a:xfrm>
            <a:off x="8935695" y="5507340"/>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 name="Text Placeholder 3">
            <a:extLst>
              <a:ext uri="{FF2B5EF4-FFF2-40B4-BE49-F238E27FC236}">
                <a16:creationId xmlns:a16="http://schemas.microsoft.com/office/drawing/2014/main" id="{D2C9BADB-E6F5-B72F-A048-4591C118BE99}"/>
              </a:ext>
            </a:extLst>
          </p:cNvPr>
          <p:cNvSpPr>
            <a:spLocks noGrp="1"/>
          </p:cNvSpPr>
          <p:nvPr>
            <p:ph type="body" sz="quarter" idx="16"/>
          </p:nvPr>
        </p:nvSpPr>
        <p:spPr>
          <a:xfrm>
            <a:off x="475903" y="503733"/>
            <a:ext cx="11713749" cy="506450"/>
          </a:xfrm>
          <a:prstGeom prst="rect">
            <a:avLst/>
          </a:prstGeom>
        </p:spPr>
        <p:txBody>
          <a:bodyPr lIns="91440" tIns="45720" rIns="91440" bIns="45720" anchor="t">
            <a:noAutofit/>
          </a:bodyPr>
          <a:lstStyle/>
          <a:p>
            <a:r>
              <a:rPr lang="en-GB" sz="3500"/>
              <a:t>Processo di ottimizzazione vs Sistema di gestione dei rifiuti</a:t>
            </a:r>
            <a:endParaRPr lang="en-US" sz="3500">
              <a:ea typeface="Calibri"/>
              <a:cs typeface="Calibri"/>
            </a:endParaRPr>
          </a:p>
        </p:txBody>
      </p:sp>
      <p:sp>
        <p:nvSpPr>
          <p:cNvPr id="31" name="CuadroTexto 601">
            <a:extLst>
              <a:ext uri="{FF2B5EF4-FFF2-40B4-BE49-F238E27FC236}">
                <a16:creationId xmlns:a16="http://schemas.microsoft.com/office/drawing/2014/main" id="{FE7C042C-C481-94AE-EC90-44A7A5143B7E}"/>
              </a:ext>
            </a:extLst>
          </p:cNvPr>
          <p:cNvSpPr txBox="1"/>
          <p:nvPr/>
        </p:nvSpPr>
        <p:spPr>
          <a:xfrm>
            <a:off x="8596135" y="7275783"/>
            <a:ext cx="2133148"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Titolo 4</a:t>
            </a:r>
          </a:p>
        </p:txBody>
      </p:sp>
      <p:sp>
        <p:nvSpPr>
          <p:cNvPr id="33" name="Rectángulo 602">
            <a:extLst>
              <a:ext uri="{FF2B5EF4-FFF2-40B4-BE49-F238E27FC236}">
                <a16:creationId xmlns:a16="http://schemas.microsoft.com/office/drawing/2014/main" id="{C5BD524A-622E-2B16-EBC2-8ED963617CE1}"/>
              </a:ext>
            </a:extLst>
          </p:cNvPr>
          <p:cNvSpPr/>
          <p:nvPr/>
        </p:nvSpPr>
        <p:spPr>
          <a:xfrm>
            <a:off x="5253940" y="7556902"/>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4" name="Rectángulo 602">
            <a:extLst>
              <a:ext uri="{FF2B5EF4-FFF2-40B4-BE49-F238E27FC236}">
                <a16:creationId xmlns:a16="http://schemas.microsoft.com/office/drawing/2014/main" id="{A3E5F6DE-77D3-7CEC-9144-895BD0681B08}"/>
              </a:ext>
            </a:extLst>
          </p:cNvPr>
          <p:cNvSpPr/>
          <p:nvPr/>
        </p:nvSpPr>
        <p:spPr>
          <a:xfrm>
            <a:off x="8576852" y="7595983"/>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pic>
        <p:nvPicPr>
          <p:cNvPr id="4" name="Immagine 3" descr="Immagine che contiene testo, Carattere, cerchio, logo&#10;&#10;Il contenuto generato dall'IA potrebbe non essere corretto.">
            <a:extLst>
              <a:ext uri="{FF2B5EF4-FFF2-40B4-BE49-F238E27FC236}">
                <a16:creationId xmlns:a16="http://schemas.microsoft.com/office/drawing/2014/main" id="{7A5799C2-4CA1-AE10-FD6F-8B809589B5E7}"/>
              </a:ext>
            </a:extLst>
          </p:cNvPr>
          <p:cNvPicPr>
            <a:picLocks noChangeAspect="1"/>
          </p:cNvPicPr>
          <p:nvPr/>
        </p:nvPicPr>
        <p:blipFill>
          <a:blip r:embed="rId3"/>
          <a:stretch>
            <a:fillRect/>
          </a:stretch>
        </p:blipFill>
        <p:spPr>
          <a:xfrm>
            <a:off x="7281897" y="1215850"/>
            <a:ext cx="3857748" cy="4822185"/>
          </a:xfrm>
          <a:prstGeom prst="rect">
            <a:avLst/>
          </a:prstGeom>
        </p:spPr>
      </p:pic>
    </p:spTree>
    <p:extLst>
      <p:ext uri="{BB962C8B-B14F-4D97-AF65-F5344CB8AC3E}">
        <p14:creationId xmlns:p14="http://schemas.microsoft.com/office/powerpoint/2010/main" val="130115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B7C0-3D4F-F7BA-CA64-252FD7AE411A}"/>
            </a:ext>
          </a:extLst>
        </p:cNvPr>
        <p:cNvGrpSpPr/>
        <p:nvPr/>
      </p:nvGrpSpPr>
      <p:grpSpPr>
        <a:xfrm>
          <a:off x="0" y="0"/>
          <a:ext cx="0" cy="0"/>
          <a:chOff x="0" y="0"/>
          <a:chExt cx="0" cy="0"/>
        </a:xfrm>
      </p:grpSpPr>
      <p:sp>
        <p:nvSpPr>
          <p:cNvPr id="2" name="Freeform 176">
            <a:extLst>
              <a:ext uri="{FF2B5EF4-FFF2-40B4-BE49-F238E27FC236}">
                <a16:creationId xmlns:a16="http://schemas.microsoft.com/office/drawing/2014/main" id="{982A0AC8-7294-415F-686D-0FBFA04400CA}"/>
              </a:ext>
            </a:extLst>
          </p:cNvPr>
          <p:cNvSpPr>
            <a:spLocks noChangeArrowheads="1"/>
          </p:cNvSpPr>
          <p:nvPr/>
        </p:nvSpPr>
        <p:spPr bwMode="auto">
          <a:xfrm>
            <a:off x="6071754" y="1496148"/>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7FAB3D39-E0BC-0F23-C141-40CB0A76E10D}"/>
              </a:ext>
            </a:extLst>
          </p:cNvPr>
          <p:cNvSpPr>
            <a:spLocks noChangeArrowheads="1"/>
          </p:cNvSpPr>
          <p:nvPr/>
        </p:nvSpPr>
        <p:spPr bwMode="auto">
          <a:xfrm>
            <a:off x="637346" y="1493857"/>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6AF8DA8-6DD2-6863-8890-2BC344251534}"/>
              </a:ext>
            </a:extLst>
          </p:cNvPr>
          <p:cNvSpPr>
            <a:spLocks noChangeArrowheads="1"/>
          </p:cNvSpPr>
          <p:nvPr/>
        </p:nvSpPr>
        <p:spPr bwMode="auto">
          <a:xfrm>
            <a:off x="1120976" y="1181361"/>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47CEE5A-9E74-7B0A-87E7-93372EB5144F}"/>
              </a:ext>
            </a:extLst>
          </p:cNvPr>
          <p:cNvSpPr txBox="1"/>
          <p:nvPr/>
        </p:nvSpPr>
        <p:spPr>
          <a:xfrm>
            <a:off x="1320842" y="1278143"/>
            <a:ext cx="5645043"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Definizione e raccolta dati</a:t>
            </a:r>
          </a:p>
        </p:txBody>
      </p:sp>
      <p:sp>
        <p:nvSpPr>
          <p:cNvPr id="13" name="CuadroTexto 599">
            <a:extLst>
              <a:ext uri="{FF2B5EF4-FFF2-40B4-BE49-F238E27FC236}">
                <a16:creationId xmlns:a16="http://schemas.microsoft.com/office/drawing/2014/main" id="{5233031F-7BA8-D219-11D3-FD1836CD8FE5}"/>
              </a:ext>
            </a:extLst>
          </p:cNvPr>
          <p:cNvSpPr txBox="1"/>
          <p:nvPr/>
        </p:nvSpPr>
        <p:spPr>
          <a:xfrm>
            <a:off x="6961290" y="3929035"/>
            <a:ext cx="2027793"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Titolo secondo</a:t>
            </a:r>
          </a:p>
        </p:txBody>
      </p:sp>
      <p:sp>
        <p:nvSpPr>
          <p:cNvPr id="15" name="CuadroTexto 601">
            <a:extLst>
              <a:ext uri="{FF2B5EF4-FFF2-40B4-BE49-F238E27FC236}">
                <a16:creationId xmlns:a16="http://schemas.microsoft.com/office/drawing/2014/main" id="{41861AF5-A680-A1CE-955F-3052DA579103}"/>
              </a:ext>
            </a:extLst>
          </p:cNvPr>
          <p:cNvSpPr txBox="1"/>
          <p:nvPr/>
        </p:nvSpPr>
        <p:spPr>
          <a:xfrm>
            <a:off x="9006497" y="4837921"/>
            <a:ext cx="2133148"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Titolo 4</a:t>
            </a:r>
          </a:p>
        </p:txBody>
      </p:sp>
      <p:sp>
        <p:nvSpPr>
          <p:cNvPr id="17" name="Rectángulo 602">
            <a:extLst>
              <a:ext uri="{FF2B5EF4-FFF2-40B4-BE49-F238E27FC236}">
                <a16:creationId xmlns:a16="http://schemas.microsoft.com/office/drawing/2014/main" id="{C8B50979-E38D-4AE1-1DE7-B3DC7B7E9F0C}"/>
              </a:ext>
            </a:extLst>
          </p:cNvPr>
          <p:cNvSpPr/>
          <p:nvPr/>
        </p:nvSpPr>
        <p:spPr>
          <a:xfrm>
            <a:off x="751973" y="1950420"/>
            <a:ext cx="5096737" cy="1477328"/>
          </a:xfrm>
          <a:prstGeom prst="rect">
            <a:avLst/>
          </a:prstGeom>
        </p:spPr>
        <p:txBody>
          <a:bodyPr wrap="square" lIns="91440" tIns="45720" rIns="91440" bIns="45720" anchor="t">
            <a:spAutoFit/>
          </a:bodyPr>
          <a:lstStyle/>
          <a:p>
            <a:r>
              <a:rPr lang="en-GB">
                <a:solidFill>
                  <a:schemeClr val="bg1"/>
                </a:solidFill>
                <a:latin typeface="Calibri"/>
                <a:ea typeface="Lato"/>
                <a:cs typeface="Calibri"/>
              </a:rPr>
              <a:t>Il primo passo per l'ottimizzazione è l'identificazione di ciò che deve essere migliorato. Una volta individuati i punti in cui si verificano gli sprechi, è necessario raccogliere e analizzare i dati per comprendere la funzione di ciascun componente.</a:t>
            </a:r>
            <a:endParaRPr lang="en-GB" noProof="0">
              <a:solidFill>
                <a:schemeClr val="bg1"/>
              </a:solidFill>
              <a:latin typeface="Calibri"/>
              <a:ea typeface="Lato"/>
              <a:cs typeface="Calibri"/>
            </a:endParaRPr>
          </a:p>
        </p:txBody>
      </p:sp>
      <p:sp>
        <p:nvSpPr>
          <p:cNvPr id="18" name="Rectángulo 602">
            <a:extLst>
              <a:ext uri="{FF2B5EF4-FFF2-40B4-BE49-F238E27FC236}">
                <a16:creationId xmlns:a16="http://schemas.microsoft.com/office/drawing/2014/main" id="{4999A548-ADDD-B8EF-67F8-88D12E2052D4}"/>
              </a:ext>
            </a:extLst>
          </p:cNvPr>
          <p:cNvSpPr/>
          <p:nvPr/>
        </p:nvSpPr>
        <p:spPr>
          <a:xfrm>
            <a:off x="5612783" y="5468259"/>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9" name="Rectángulo 602">
            <a:extLst>
              <a:ext uri="{FF2B5EF4-FFF2-40B4-BE49-F238E27FC236}">
                <a16:creationId xmlns:a16="http://schemas.microsoft.com/office/drawing/2014/main" id="{D2DF770F-E775-B5D6-95FC-C3852D553939}"/>
              </a:ext>
            </a:extLst>
          </p:cNvPr>
          <p:cNvSpPr/>
          <p:nvPr/>
        </p:nvSpPr>
        <p:spPr>
          <a:xfrm>
            <a:off x="8935695" y="5507340"/>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 name="Text Placeholder 3">
            <a:extLst>
              <a:ext uri="{FF2B5EF4-FFF2-40B4-BE49-F238E27FC236}">
                <a16:creationId xmlns:a16="http://schemas.microsoft.com/office/drawing/2014/main" id="{F2C510D2-12A9-3BA6-CE8E-EB0ADEDD97EE}"/>
              </a:ext>
            </a:extLst>
          </p:cNvPr>
          <p:cNvSpPr>
            <a:spLocks noGrp="1"/>
          </p:cNvSpPr>
          <p:nvPr>
            <p:ph type="body" sz="quarter" idx="16"/>
          </p:nvPr>
        </p:nvSpPr>
        <p:spPr>
          <a:xfrm>
            <a:off x="712741" y="472841"/>
            <a:ext cx="10096086" cy="653915"/>
          </a:xfrm>
          <a:prstGeom prst="rect">
            <a:avLst/>
          </a:prstGeom>
        </p:spPr>
        <p:txBody>
          <a:bodyPr lIns="91440" tIns="45720" rIns="91440" bIns="45720" anchor="t">
            <a:noAutofit/>
          </a:bodyPr>
          <a:lstStyle/>
          <a:p>
            <a:r>
              <a:rPr lang="en-GB"/>
              <a:t>Processo di ottimizzazione - Fasi generali</a:t>
            </a:r>
            <a:endParaRPr lang="en-US"/>
          </a:p>
        </p:txBody>
      </p:sp>
      <p:sp>
        <p:nvSpPr>
          <p:cNvPr id="22" name="Rectángulo 602">
            <a:extLst>
              <a:ext uri="{FF2B5EF4-FFF2-40B4-BE49-F238E27FC236}">
                <a16:creationId xmlns:a16="http://schemas.microsoft.com/office/drawing/2014/main" id="{9DF46860-39F6-037B-85E7-5C2310F8F774}"/>
              </a:ext>
            </a:extLst>
          </p:cNvPr>
          <p:cNvSpPr/>
          <p:nvPr/>
        </p:nvSpPr>
        <p:spPr>
          <a:xfrm>
            <a:off x="1708359" y="3699809"/>
            <a:ext cx="2604960" cy="338554"/>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24" name="Rectángulo 602">
            <a:extLst>
              <a:ext uri="{FF2B5EF4-FFF2-40B4-BE49-F238E27FC236}">
                <a16:creationId xmlns:a16="http://schemas.microsoft.com/office/drawing/2014/main" id="{BFB7C1A3-090E-D6DA-706D-113520677037}"/>
              </a:ext>
            </a:extLst>
          </p:cNvPr>
          <p:cNvSpPr/>
          <p:nvPr/>
        </p:nvSpPr>
        <p:spPr>
          <a:xfrm>
            <a:off x="6286561" y="1762838"/>
            <a:ext cx="4580581" cy="1477328"/>
          </a:xfrm>
          <a:prstGeom prst="rect">
            <a:avLst/>
          </a:prstGeom>
        </p:spPr>
        <p:txBody>
          <a:bodyPr wrap="square">
            <a:spAutoFit/>
          </a:bodyPr>
          <a:lstStyle/>
          <a:p>
            <a:pPr algn="just"/>
            <a:r>
              <a:rPr lang="en-GB">
                <a:solidFill>
                  <a:schemeClr val="bg1"/>
                </a:solidFill>
              </a:rPr>
              <a:t>Se non siamo sicuri di dove si verifichino gli sprechi, dobbiamo prima raccogliere i dati per identificarli. In tutti i casi, la comprensione del problema, del sistema e delle prestazioni attuali è fondamentale per assegnare allo specialista giusto la gestione del processo.</a:t>
            </a:r>
            <a:endParaRPr lang="en-GB" noProof="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90675602-33EE-EC0B-6C0A-F02FA5B652D8}"/>
              </a:ext>
            </a:extLst>
          </p:cNvPr>
          <p:cNvSpPr>
            <a:spLocks noChangeArrowheads="1"/>
          </p:cNvSpPr>
          <p:nvPr/>
        </p:nvSpPr>
        <p:spPr bwMode="auto">
          <a:xfrm>
            <a:off x="623967" y="3950189"/>
            <a:ext cx="5170472"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28" name="Freeform 177">
            <a:extLst>
              <a:ext uri="{FF2B5EF4-FFF2-40B4-BE49-F238E27FC236}">
                <a16:creationId xmlns:a16="http://schemas.microsoft.com/office/drawing/2014/main" id="{CBC2C977-1CAD-58FA-A320-F2BBE7F159D3}"/>
              </a:ext>
            </a:extLst>
          </p:cNvPr>
          <p:cNvSpPr>
            <a:spLocks noChangeArrowheads="1"/>
          </p:cNvSpPr>
          <p:nvPr/>
        </p:nvSpPr>
        <p:spPr bwMode="auto">
          <a:xfrm>
            <a:off x="1142701" y="3742122"/>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A2E68611-28EC-10A6-03A8-866CB50392EF}"/>
              </a:ext>
            </a:extLst>
          </p:cNvPr>
          <p:cNvSpPr txBox="1"/>
          <p:nvPr/>
        </p:nvSpPr>
        <p:spPr>
          <a:xfrm>
            <a:off x="1670953" y="3830746"/>
            <a:ext cx="5645043" cy="430887"/>
          </a:xfrm>
          <a:prstGeom prst="rect">
            <a:avLst/>
          </a:prstGeom>
          <a:noFill/>
        </p:spPr>
        <p:txBody>
          <a:bodyPr wrap="square" rtlCol="0">
            <a:spAutoFit/>
          </a:bodyPr>
          <a:lstStyle/>
          <a:p>
            <a:r>
              <a:rPr lang="en-US" sz="2200" b="1" dirty="0" err="1">
                <a:solidFill>
                  <a:schemeClr val="bg1"/>
                </a:solidFill>
                <a:latin typeface="Calibri" panose="020F0502020204030204" pitchFamily="34" charset="0"/>
                <a:ea typeface="Lato" charset="0"/>
                <a:cs typeface="Calibri" panose="020F0502020204030204" pitchFamily="34" charset="0"/>
              </a:rPr>
              <a:t>Selezione</a:t>
            </a:r>
            <a:r>
              <a:rPr lang="en-US" sz="2200" b="1" dirty="0">
                <a:solidFill>
                  <a:schemeClr val="bg1"/>
                </a:solidFill>
                <a:latin typeface="Calibri" panose="020F0502020204030204" pitchFamily="34" charset="0"/>
                <a:ea typeface="Lato" charset="0"/>
                <a:cs typeface="Calibri" panose="020F0502020204030204" pitchFamily="34" charset="0"/>
              </a:rPr>
              <a:t> di un </a:t>
            </a:r>
            <a:r>
              <a:rPr lang="en-US" sz="2200" b="1" dirty="0" err="1">
                <a:solidFill>
                  <a:schemeClr val="bg1"/>
                </a:solidFill>
                <a:latin typeface="Calibri" panose="020F0502020204030204" pitchFamily="34" charset="0"/>
                <a:ea typeface="Lato" charset="0"/>
                <a:cs typeface="Calibri" panose="020F0502020204030204" pitchFamily="34" charset="0"/>
              </a:rPr>
              <a:t>metodo</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31" name="CuadroTexto 601">
            <a:extLst>
              <a:ext uri="{FF2B5EF4-FFF2-40B4-BE49-F238E27FC236}">
                <a16:creationId xmlns:a16="http://schemas.microsoft.com/office/drawing/2014/main" id="{817CC659-5F00-BD37-81C8-DDDAEFA955F3}"/>
              </a:ext>
            </a:extLst>
          </p:cNvPr>
          <p:cNvSpPr txBox="1"/>
          <p:nvPr/>
        </p:nvSpPr>
        <p:spPr>
          <a:xfrm>
            <a:off x="8596135" y="7275783"/>
            <a:ext cx="2133148"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Titolo 4</a:t>
            </a:r>
          </a:p>
        </p:txBody>
      </p:sp>
      <p:sp>
        <p:nvSpPr>
          <p:cNvPr id="32" name="Rectángulo 602">
            <a:extLst>
              <a:ext uri="{FF2B5EF4-FFF2-40B4-BE49-F238E27FC236}">
                <a16:creationId xmlns:a16="http://schemas.microsoft.com/office/drawing/2014/main" id="{0DD7BA35-993D-554C-6AA8-8BC318A89438}"/>
              </a:ext>
            </a:extLst>
          </p:cNvPr>
          <p:cNvSpPr/>
          <p:nvPr/>
        </p:nvSpPr>
        <p:spPr>
          <a:xfrm>
            <a:off x="897831" y="4646023"/>
            <a:ext cx="4622704" cy="1200329"/>
          </a:xfrm>
          <a:prstGeom prst="rect">
            <a:avLst/>
          </a:prstGeom>
        </p:spPr>
        <p:txBody>
          <a:bodyPr wrap="square" lIns="91440" tIns="45720" rIns="91440" bIns="45720" anchor="t">
            <a:spAutoFit/>
          </a:bodyPr>
          <a:lstStyle/>
          <a:p>
            <a:r>
              <a:rPr lang="en-GB" noProof="0">
                <a:solidFill>
                  <a:schemeClr val="bg1"/>
                </a:solidFill>
                <a:latin typeface="Calibri"/>
                <a:ea typeface="Lato"/>
                <a:cs typeface="Calibri"/>
              </a:rPr>
              <a:t>I metodi di ottimizzazione variano a seconda dell'azienda, per cui ogni impresa dovrebbe sviluppare il proprio piano sulla base delle seguenti linee guida generali:</a:t>
            </a:r>
          </a:p>
        </p:txBody>
      </p:sp>
      <p:sp>
        <p:nvSpPr>
          <p:cNvPr id="33" name="Rectángulo 602">
            <a:extLst>
              <a:ext uri="{FF2B5EF4-FFF2-40B4-BE49-F238E27FC236}">
                <a16:creationId xmlns:a16="http://schemas.microsoft.com/office/drawing/2014/main" id="{A8C77B8A-8BBA-3C05-C151-F59188E28C93}"/>
              </a:ext>
            </a:extLst>
          </p:cNvPr>
          <p:cNvSpPr/>
          <p:nvPr/>
        </p:nvSpPr>
        <p:spPr>
          <a:xfrm>
            <a:off x="5253940" y="7556902"/>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4" name="Rectángulo 602">
            <a:extLst>
              <a:ext uri="{FF2B5EF4-FFF2-40B4-BE49-F238E27FC236}">
                <a16:creationId xmlns:a16="http://schemas.microsoft.com/office/drawing/2014/main" id="{B5A51810-46E8-9268-934C-3AE5B06AD652}"/>
              </a:ext>
            </a:extLst>
          </p:cNvPr>
          <p:cNvSpPr/>
          <p:nvPr/>
        </p:nvSpPr>
        <p:spPr>
          <a:xfrm>
            <a:off x="8576852" y="7595983"/>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5" name="Rectángulo 602">
            <a:extLst>
              <a:ext uri="{FF2B5EF4-FFF2-40B4-BE49-F238E27FC236}">
                <a16:creationId xmlns:a16="http://schemas.microsoft.com/office/drawing/2014/main" id="{247A1786-643E-4F09-A5BA-79F74169D2DF}"/>
              </a:ext>
            </a:extLst>
          </p:cNvPr>
          <p:cNvSpPr/>
          <p:nvPr/>
        </p:nvSpPr>
        <p:spPr>
          <a:xfrm>
            <a:off x="1297997" y="6137671"/>
            <a:ext cx="2604960" cy="338554"/>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 name="Freeform 176">
            <a:extLst>
              <a:ext uri="{FF2B5EF4-FFF2-40B4-BE49-F238E27FC236}">
                <a16:creationId xmlns:a16="http://schemas.microsoft.com/office/drawing/2014/main" id="{47278D81-E7CA-97C5-35E8-27149AA4181C}"/>
              </a:ext>
            </a:extLst>
          </p:cNvPr>
          <p:cNvSpPr>
            <a:spLocks noChangeArrowheads="1"/>
          </p:cNvSpPr>
          <p:nvPr/>
        </p:nvSpPr>
        <p:spPr bwMode="auto">
          <a:xfrm>
            <a:off x="5972279" y="3949568"/>
            <a:ext cx="5407315"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36" name="Rectángulo 602">
            <a:extLst>
              <a:ext uri="{FF2B5EF4-FFF2-40B4-BE49-F238E27FC236}">
                <a16:creationId xmlns:a16="http://schemas.microsoft.com/office/drawing/2014/main" id="{F3A60A08-68AE-7099-F8C3-C34272C9EE01}"/>
              </a:ext>
            </a:extLst>
          </p:cNvPr>
          <p:cNvSpPr/>
          <p:nvPr/>
        </p:nvSpPr>
        <p:spPr>
          <a:xfrm>
            <a:off x="6288835" y="4140726"/>
            <a:ext cx="4902724" cy="1754326"/>
          </a:xfrm>
          <a:prstGeom prst="rect">
            <a:avLst/>
          </a:prstGeom>
        </p:spPr>
        <p:txBody>
          <a:bodyPr wrap="square" lIns="91440" tIns="45720" rIns="91440" bIns="45720" anchor="t">
            <a:spAutoFit/>
          </a:bodyPr>
          <a:lstStyle/>
          <a:p>
            <a:r>
              <a:rPr lang="en-GB" b="1" noProof="0">
                <a:solidFill>
                  <a:schemeClr val="bg1"/>
                </a:solidFill>
                <a:latin typeface="Calibri"/>
                <a:ea typeface="Lato"/>
                <a:cs typeface="Calibri"/>
              </a:rPr>
              <a:t>Durata: </a:t>
            </a:r>
            <a:r>
              <a:rPr lang="en-GB" noProof="0">
                <a:solidFill>
                  <a:schemeClr val="bg1"/>
                </a:solidFill>
                <a:latin typeface="Calibri"/>
                <a:ea typeface="Lato"/>
                <a:cs typeface="Calibri"/>
              </a:rPr>
              <a:t>Stabilite un calendario preciso: i ritardi compromettono l'ottimizzazione.</a:t>
            </a:r>
          </a:p>
          <a:p>
            <a:r>
              <a:rPr lang="en-GB" b="1" noProof="0">
                <a:solidFill>
                  <a:schemeClr val="bg1"/>
                </a:solidFill>
                <a:latin typeface="Calibri"/>
                <a:ea typeface="Lato"/>
                <a:cs typeface="Calibri"/>
              </a:rPr>
              <a:t>KPI</a:t>
            </a:r>
            <a:r>
              <a:rPr lang="en-GB" noProof="0">
                <a:solidFill>
                  <a:schemeClr val="bg1"/>
                </a:solidFill>
                <a:latin typeface="Calibri"/>
                <a:ea typeface="Lato"/>
                <a:cs typeface="Calibri"/>
              </a:rPr>
              <a:t>: Definire obiettivi "SMART" per monitorare i progressi.</a:t>
            </a:r>
          </a:p>
          <a:p>
            <a:r>
              <a:rPr lang="en-GB" b="1" noProof="0">
                <a:solidFill>
                  <a:schemeClr val="bg1"/>
                </a:solidFill>
                <a:latin typeface="Calibri"/>
                <a:ea typeface="Lato"/>
                <a:cs typeface="Calibri"/>
              </a:rPr>
              <a:t>Rischio e controllo: </a:t>
            </a:r>
            <a:r>
              <a:rPr lang="en-GB" noProof="0">
                <a:solidFill>
                  <a:schemeClr val="bg1"/>
                </a:solidFill>
                <a:latin typeface="Calibri"/>
                <a:ea typeface="Lato"/>
                <a:cs typeface="Calibri"/>
              </a:rPr>
              <a:t>Identificare i rischi potenziali e delineare le modalità di gestione.</a:t>
            </a:r>
          </a:p>
        </p:txBody>
      </p:sp>
    </p:spTree>
    <p:extLst>
      <p:ext uri="{BB962C8B-B14F-4D97-AF65-F5344CB8AC3E}">
        <p14:creationId xmlns:p14="http://schemas.microsoft.com/office/powerpoint/2010/main" val="421811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25A8-458A-2B2E-5399-1DECC2C02812}"/>
            </a:ext>
          </a:extLst>
        </p:cNvPr>
        <p:cNvGrpSpPr/>
        <p:nvPr/>
      </p:nvGrpSpPr>
      <p:grpSpPr>
        <a:xfrm>
          <a:off x="0" y="0"/>
          <a:ext cx="0" cy="0"/>
          <a:chOff x="0" y="0"/>
          <a:chExt cx="0" cy="0"/>
        </a:xfrm>
      </p:grpSpPr>
      <p:sp>
        <p:nvSpPr>
          <p:cNvPr id="5" name="Freeform 176">
            <a:extLst>
              <a:ext uri="{FF2B5EF4-FFF2-40B4-BE49-F238E27FC236}">
                <a16:creationId xmlns:a16="http://schemas.microsoft.com/office/drawing/2014/main" id="{B630A147-54A6-E459-5F13-54D75A333F60}"/>
              </a:ext>
            </a:extLst>
          </p:cNvPr>
          <p:cNvSpPr>
            <a:spLocks noChangeArrowheads="1"/>
          </p:cNvSpPr>
          <p:nvPr/>
        </p:nvSpPr>
        <p:spPr bwMode="auto">
          <a:xfrm>
            <a:off x="5859912" y="4106990"/>
            <a:ext cx="5405411"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4" name="Freeform 176">
            <a:extLst>
              <a:ext uri="{FF2B5EF4-FFF2-40B4-BE49-F238E27FC236}">
                <a16:creationId xmlns:a16="http://schemas.microsoft.com/office/drawing/2014/main" id="{3660A2AA-E8D6-34F6-03E5-0840AA680C75}"/>
              </a:ext>
            </a:extLst>
          </p:cNvPr>
          <p:cNvSpPr>
            <a:spLocks noChangeArrowheads="1"/>
          </p:cNvSpPr>
          <p:nvPr/>
        </p:nvSpPr>
        <p:spPr bwMode="auto">
          <a:xfrm>
            <a:off x="5740907" y="1658346"/>
            <a:ext cx="5524416"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F31DB13A-6715-21C4-39E5-39665E6F333E}"/>
              </a:ext>
            </a:extLst>
          </p:cNvPr>
          <p:cNvSpPr>
            <a:spLocks noChangeArrowheads="1"/>
          </p:cNvSpPr>
          <p:nvPr/>
        </p:nvSpPr>
        <p:spPr bwMode="auto">
          <a:xfrm>
            <a:off x="650117" y="1644329"/>
            <a:ext cx="4838708"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E09E145-9B2A-A6A5-98F1-991F74F0C750}"/>
              </a:ext>
            </a:extLst>
          </p:cNvPr>
          <p:cNvSpPr>
            <a:spLocks noChangeArrowheads="1"/>
          </p:cNvSpPr>
          <p:nvPr/>
        </p:nvSpPr>
        <p:spPr bwMode="auto">
          <a:xfrm>
            <a:off x="753496" y="1360692"/>
            <a:ext cx="4483071" cy="579903"/>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7" name="Rectángulo 602">
            <a:extLst>
              <a:ext uri="{FF2B5EF4-FFF2-40B4-BE49-F238E27FC236}">
                <a16:creationId xmlns:a16="http://schemas.microsoft.com/office/drawing/2014/main" id="{9029DF8E-C11F-D493-63EF-EBF9D82BFAC5}"/>
              </a:ext>
            </a:extLst>
          </p:cNvPr>
          <p:cNvSpPr/>
          <p:nvPr/>
        </p:nvSpPr>
        <p:spPr>
          <a:xfrm>
            <a:off x="845733" y="2069672"/>
            <a:ext cx="4366999" cy="1477328"/>
          </a:xfrm>
          <a:prstGeom prst="rect">
            <a:avLst/>
          </a:prstGeom>
        </p:spPr>
        <p:txBody>
          <a:bodyPr wrap="square" lIns="91440" tIns="45720" rIns="91440" bIns="45720" anchor="t">
            <a:spAutoFit/>
          </a:bodyPr>
          <a:lstStyle/>
          <a:p>
            <a:pPr algn="just"/>
            <a:r>
              <a:rPr lang="en-GB">
                <a:solidFill>
                  <a:schemeClr val="bg1"/>
                </a:solidFill>
                <a:latin typeface="Calibri"/>
                <a:ea typeface="Lato"/>
                <a:cs typeface="Calibri"/>
              </a:rPr>
              <a:t>Una volta che il piano e il team sono stati predisposti, le azioni dovrebbero iniziare, spesso concentrandosi sul miglioramento economico della gestione dei rifiuti e sulla riduzione dei colli di bottiglia. </a:t>
            </a:r>
            <a:endParaRPr lang="en-GB" noProof="0">
              <a:solidFill>
                <a:schemeClr val="bg1"/>
              </a:solidFill>
              <a:latin typeface="Calibri"/>
              <a:ea typeface="Lato"/>
              <a:cs typeface="Calibri"/>
            </a:endParaRPr>
          </a:p>
        </p:txBody>
      </p:sp>
      <p:sp>
        <p:nvSpPr>
          <p:cNvPr id="3" name="Text Placeholder 3">
            <a:extLst>
              <a:ext uri="{FF2B5EF4-FFF2-40B4-BE49-F238E27FC236}">
                <a16:creationId xmlns:a16="http://schemas.microsoft.com/office/drawing/2014/main" id="{7AB36102-5DE2-E508-9531-23B80D6BF46F}"/>
              </a:ext>
            </a:extLst>
          </p:cNvPr>
          <p:cNvSpPr>
            <a:spLocks noGrp="1"/>
          </p:cNvSpPr>
          <p:nvPr>
            <p:ph type="body" sz="quarter" idx="16"/>
          </p:nvPr>
        </p:nvSpPr>
        <p:spPr>
          <a:xfrm>
            <a:off x="712741" y="472841"/>
            <a:ext cx="10096086" cy="567651"/>
          </a:xfrm>
          <a:prstGeom prst="rect">
            <a:avLst/>
          </a:prstGeom>
        </p:spPr>
        <p:txBody>
          <a:bodyPr lIns="91440" tIns="45720" rIns="91440" bIns="45720" anchor="t">
            <a:noAutofit/>
          </a:bodyPr>
          <a:lstStyle/>
          <a:p>
            <a:r>
              <a:rPr lang="en-GB"/>
              <a:t>Processo di ottimizzazione - Fasi generali</a:t>
            </a:r>
            <a:endParaRPr lang="en-US"/>
          </a:p>
        </p:txBody>
      </p:sp>
      <p:sp>
        <p:nvSpPr>
          <p:cNvPr id="22" name="Rectángulo 602">
            <a:extLst>
              <a:ext uri="{FF2B5EF4-FFF2-40B4-BE49-F238E27FC236}">
                <a16:creationId xmlns:a16="http://schemas.microsoft.com/office/drawing/2014/main" id="{C3CB9AFB-1F79-937F-7F6A-C0C3C1AAF29B}"/>
              </a:ext>
            </a:extLst>
          </p:cNvPr>
          <p:cNvSpPr/>
          <p:nvPr/>
        </p:nvSpPr>
        <p:spPr>
          <a:xfrm>
            <a:off x="1688481" y="4007296"/>
            <a:ext cx="2604960" cy="338554"/>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24" name="Rectángulo 602">
            <a:extLst>
              <a:ext uri="{FF2B5EF4-FFF2-40B4-BE49-F238E27FC236}">
                <a16:creationId xmlns:a16="http://schemas.microsoft.com/office/drawing/2014/main" id="{AB73E700-DE72-B761-81F0-47CE838FC0A3}"/>
              </a:ext>
            </a:extLst>
          </p:cNvPr>
          <p:cNvSpPr/>
          <p:nvPr/>
        </p:nvSpPr>
        <p:spPr>
          <a:xfrm>
            <a:off x="6007734" y="1685351"/>
            <a:ext cx="5157865" cy="1754326"/>
          </a:xfrm>
          <a:prstGeom prst="rect">
            <a:avLst/>
          </a:prstGeom>
        </p:spPr>
        <p:txBody>
          <a:bodyPr wrap="square">
            <a:spAutoFit/>
          </a:bodyPr>
          <a:lstStyle/>
          <a:p>
            <a:r>
              <a:rPr lang="en-GB">
                <a:solidFill>
                  <a:schemeClr val="bg1"/>
                </a:solidFill>
                <a:latin typeface="Calibri" panose="020F0502020204030204" pitchFamily="34" charset="0"/>
                <a:ea typeface="Lato" charset="0"/>
                <a:cs typeface="Calibri" panose="020F0502020204030204" pitchFamily="34" charset="0"/>
              </a:rPr>
              <a:t>Se l'impatto economico è comune, le azioni possono anche essere finalizzate alla qualità o al benessere. In ogni caso, devono mirare all'ottimizzazione, sia attraverso il risparmio dei costi, sia investendo in macchinari, assumendo o sostituendo personale, sviluppando nuovi prodotti o tagliando quelli inefficienti. Tutte le azioni iniziano da qui.</a:t>
            </a:r>
            <a:endParaRPr lang="en-GB" noProof="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7C7CE7D6-2177-1077-EB1D-F6E0B1B456A1}"/>
              </a:ext>
            </a:extLst>
          </p:cNvPr>
          <p:cNvSpPr>
            <a:spLocks noChangeArrowheads="1"/>
          </p:cNvSpPr>
          <p:nvPr/>
        </p:nvSpPr>
        <p:spPr bwMode="auto">
          <a:xfrm>
            <a:off x="617468" y="4157937"/>
            <a:ext cx="5072252"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28" name="Freeform 177">
            <a:extLst>
              <a:ext uri="{FF2B5EF4-FFF2-40B4-BE49-F238E27FC236}">
                <a16:creationId xmlns:a16="http://schemas.microsoft.com/office/drawing/2014/main" id="{94E59BBE-8842-D677-6E33-6852B1583BC3}"/>
              </a:ext>
            </a:extLst>
          </p:cNvPr>
          <p:cNvSpPr>
            <a:spLocks noChangeArrowheads="1"/>
          </p:cNvSpPr>
          <p:nvPr/>
        </p:nvSpPr>
        <p:spPr bwMode="auto">
          <a:xfrm>
            <a:off x="751366" y="3993450"/>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6F4D12A6-1501-4930-BC79-D80BFE866C38}"/>
              </a:ext>
            </a:extLst>
          </p:cNvPr>
          <p:cNvSpPr txBox="1"/>
          <p:nvPr/>
        </p:nvSpPr>
        <p:spPr>
          <a:xfrm>
            <a:off x="1081007" y="1430781"/>
            <a:ext cx="4174564"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Azioni di implementazione</a:t>
            </a:r>
          </a:p>
        </p:txBody>
      </p:sp>
      <p:sp>
        <p:nvSpPr>
          <p:cNvPr id="31" name="CuadroTexto 601">
            <a:extLst>
              <a:ext uri="{FF2B5EF4-FFF2-40B4-BE49-F238E27FC236}">
                <a16:creationId xmlns:a16="http://schemas.microsoft.com/office/drawing/2014/main" id="{53DB4A53-FC77-7AE9-2CBB-01AE7E085A9F}"/>
              </a:ext>
            </a:extLst>
          </p:cNvPr>
          <p:cNvSpPr txBox="1"/>
          <p:nvPr/>
        </p:nvSpPr>
        <p:spPr>
          <a:xfrm>
            <a:off x="8596135" y="7275783"/>
            <a:ext cx="2133148"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Titolo 4</a:t>
            </a:r>
          </a:p>
        </p:txBody>
      </p:sp>
      <p:sp>
        <p:nvSpPr>
          <p:cNvPr id="32" name="Rectángulo 602">
            <a:extLst>
              <a:ext uri="{FF2B5EF4-FFF2-40B4-BE49-F238E27FC236}">
                <a16:creationId xmlns:a16="http://schemas.microsoft.com/office/drawing/2014/main" id="{E447C4A6-8CC6-3AE0-D01D-BAB967E7DE76}"/>
              </a:ext>
            </a:extLst>
          </p:cNvPr>
          <p:cNvSpPr/>
          <p:nvPr/>
        </p:nvSpPr>
        <p:spPr>
          <a:xfrm>
            <a:off x="950034" y="4833140"/>
            <a:ext cx="4230931" cy="1200329"/>
          </a:xfrm>
          <a:prstGeom prst="rect">
            <a:avLst/>
          </a:prstGeom>
        </p:spPr>
        <p:txBody>
          <a:bodyPr wrap="square" lIns="91440" tIns="45720" rIns="91440" bIns="45720" anchor="t">
            <a:spAutoFit/>
          </a:bodyPr>
          <a:lstStyle/>
          <a:p>
            <a:pPr algn="just"/>
            <a:r>
              <a:rPr lang="en-GB" noProof="0">
                <a:solidFill>
                  <a:schemeClr val="bg1"/>
                </a:solidFill>
                <a:latin typeface="Calibri"/>
                <a:ea typeface="Lato"/>
                <a:cs typeface="Calibri"/>
              </a:rPr>
              <a:t>Durante l'ottimizzazione, l'</a:t>
            </a:r>
            <a:r>
              <a:rPr lang="en-GB" b="1" noProof="0">
                <a:solidFill>
                  <a:schemeClr val="bg1"/>
                </a:solidFill>
                <a:latin typeface="Calibri"/>
                <a:ea typeface="Lato"/>
                <a:cs typeface="Calibri"/>
              </a:rPr>
              <a:t>osservazione e la stretta comunicazione </a:t>
            </a:r>
            <a:r>
              <a:rPr lang="en-GB" noProof="0">
                <a:solidFill>
                  <a:schemeClr val="bg1"/>
                </a:solidFill>
                <a:latin typeface="Calibri"/>
                <a:ea typeface="Lato"/>
                <a:cs typeface="Calibri"/>
              </a:rPr>
              <a:t>tra il team sono fondamentali e rappresentano la forma più diretta di monitoraggio</a:t>
            </a:r>
            <a:r>
              <a:rPr lang="en-GB">
                <a:solidFill>
                  <a:schemeClr val="bg1"/>
                </a:solidFill>
                <a:latin typeface="Calibri"/>
                <a:ea typeface="Lato"/>
                <a:cs typeface="Calibri"/>
              </a:rPr>
              <a:t>. </a:t>
            </a:r>
            <a:endParaRPr lang="en-GB" noProof="0">
              <a:solidFill>
                <a:schemeClr val="bg1"/>
              </a:solidFill>
              <a:latin typeface="Calibri"/>
              <a:ea typeface="Lato"/>
              <a:cs typeface="Calibri"/>
            </a:endParaRPr>
          </a:p>
        </p:txBody>
      </p:sp>
      <p:sp>
        <p:nvSpPr>
          <p:cNvPr id="33" name="Rectángulo 602">
            <a:extLst>
              <a:ext uri="{FF2B5EF4-FFF2-40B4-BE49-F238E27FC236}">
                <a16:creationId xmlns:a16="http://schemas.microsoft.com/office/drawing/2014/main" id="{651C869E-F745-9088-4D6B-C27EE591B94F}"/>
              </a:ext>
            </a:extLst>
          </p:cNvPr>
          <p:cNvSpPr/>
          <p:nvPr/>
        </p:nvSpPr>
        <p:spPr>
          <a:xfrm>
            <a:off x="5253940" y="7556902"/>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4" name="Rectángulo 602">
            <a:extLst>
              <a:ext uri="{FF2B5EF4-FFF2-40B4-BE49-F238E27FC236}">
                <a16:creationId xmlns:a16="http://schemas.microsoft.com/office/drawing/2014/main" id="{9F9DC484-078C-EC55-BF40-54F86662EE47}"/>
              </a:ext>
            </a:extLst>
          </p:cNvPr>
          <p:cNvSpPr/>
          <p:nvPr/>
        </p:nvSpPr>
        <p:spPr>
          <a:xfrm>
            <a:off x="8576852" y="7595983"/>
            <a:ext cx="2604960" cy="338554"/>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5" name="Rectángulo 602">
            <a:extLst>
              <a:ext uri="{FF2B5EF4-FFF2-40B4-BE49-F238E27FC236}">
                <a16:creationId xmlns:a16="http://schemas.microsoft.com/office/drawing/2014/main" id="{AC5D0DD9-950C-1A26-31B3-1290FAC2ECE0}"/>
              </a:ext>
            </a:extLst>
          </p:cNvPr>
          <p:cNvSpPr/>
          <p:nvPr/>
        </p:nvSpPr>
        <p:spPr>
          <a:xfrm>
            <a:off x="1347693" y="6186025"/>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Fare </a:t>
            </a:r>
            <a:r>
              <a:rPr lang="en-GB" sz="1600" noProof="0" dirty="0" err="1">
                <a:solidFill>
                  <a:schemeClr val="bg1"/>
                </a:solidFill>
                <a:latin typeface="Calibri" panose="020F0502020204030204" pitchFamily="34" charset="0"/>
                <a:ea typeface="Lato" charset="0"/>
                <a:cs typeface="Calibri" panose="020F0502020204030204" pitchFamily="34" charset="0"/>
              </a:rPr>
              <a:t>clic</a:t>
            </a:r>
            <a:r>
              <a:rPr lang="en-GB" sz="1600" noProof="0" dirty="0">
                <a:solidFill>
                  <a:schemeClr val="bg1"/>
                </a:solidFill>
                <a:latin typeface="Calibri" panose="020F0502020204030204" pitchFamily="34" charset="0"/>
                <a:ea typeface="Lato" charset="0"/>
                <a:cs typeface="Calibri" panose="020F0502020204030204" pitchFamily="34" charset="0"/>
              </a:rPr>
              <a:t> per </a:t>
            </a:r>
            <a:r>
              <a:rPr lang="en-GB" sz="1600" noProof="0" dirty="0" err="1">
                <a:solidFill>
                  <a:schemeClr val="bg1"/>
                </a:solidFill>
                <a:latin typeface="Calibri" panose="020F0502020204030204" pitchFamily="34" charset="0"/>
                <a:ea typeface="Lato" charset="0"/>
                <a:cs typeface="Calibri" panose="020F0502020204030204" pitchFamily="34" charset="0"/>
              </a:rPr>
              <a:t>digitare</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36" name="Rectángulo 602">
            <a:extLst>
              <a:ext uri="{FF2B5EF4-FFF2-40B4-BE49-F238E27FC236}">
                <a16:creationId xmlns:a16="http://schemas.microsoft.com/office/drawing/2014/main" id="{611B9B23-7523-4A85-B074-F4852A327D8A}"/>
              </a:ext>
            </a:extLst>
          </p:cNvPr>
          <p:cNvSpPr/>
          <p:nvPr/>
        </p:nvSpPr>
        <p:spPr>
          <a:xfrm>
            <a:off x="6360043" y="4350911"/>
            <a:ext cx="4802215" cy="1754326"/>
          </a:xfrm>
          <a:prstGeom prst="rect">
            <a:avLst/>
          </a:prstGeom>
        </p:spPr>
        <p:txBody>
          <a:bodyPr wrap="square" lIns="91440" tIns="45720" rIns="91440" bIns="45720" anchor="t">
            <a:spAutoFit/>
          </a:bodyPr>
          <a:lstStyle/>
          <a:p>
            <a:r>
              <a:rPr lang="en-GB">
                <a:solidFill>
                  <a:schemeClr val="bg1"/>
                </a:solidFill>
              </a:rPr>
              <a:t>La maggior parte dei KPI e degli obiettivi, garantire l'allineamento delle azioni con le tempistiche, gli indicatori e la gestione dei rischi. I controlli tecnici e le valutazioni dei dati sono essenziali per confermare che si sta verificando un cambiamento reale.</a:t>
            </a:r>
            <a:endParaRPr lang="en-IE">
              <a:solidFill>
                <a:schemeClr val="bg1"/>
              </a:solidFill>
              <a:latin typeface="Calibri" panose="020F0502020204030204" pitchFamily="34" charset="0"/>
              <a:ea typeface="Lato" charset="0"/>
              <a:cs typeface="Calibri" panose="020F0502020204030204" pitchFamily="34" charset="0"/>
            </a:endParaRPr>
          </a:p>
        </p:txBody>
      </p:sp>
      <p:sp>
        <p:nvSpPr>
          <p:cNvPr id="2" name="CuadroTexto 598">
            <a:extLst>
              <a:ext uri="{FF2B5EF4-FFF2-40B4-BE49-F238E27FC236}">
                <a16:creationId xmlns:a16="http://schemas.microsoft.com/office/drawing/2014/main" id="{BD3391AC-8812-BD1D-F396-23E945B6A2BD}"/>
              </a:ext>
            </a:extLst>
          </p:cNvPr>
          <p:cNvSpPr txBox="1"/>
          <p:nvPr/>
        </p:nvSpPr>
        <p:spPr>
          <a:xfrm>
            <a:off x="1194752" y="4098849"/>
            <a:ext cx="3237510"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Osservazione in corso</a:t>
            </a:r>
          </a:p>
        </p:txBody>
      </p:sp>
    </p:spTree>
    <p:extLst>
      <p:ext uri="{BB962C8B-B14F-4D97-AF65-F5344CB8AC3E}">
        <p14:creationId xmlns:p14="http://schemas.microsoft.com/office/powerpoint/2010/main" val="365258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8" name="Picture Placeholder 7" descr="A magnifying glass over a graph&#10;&#10;AI-generated content may be incorrect.">
            <a:extLst>
              <a:ext uri="{FF2B5EF4-FFF2-40B4-BE49-F238E27FC236}">
                <a16:creationId xmlns:a16="http://schemas.microsoft.com/office/drawing/2014/main" id="{987DF2D4-54B7-7DCD-5FAB-6EC11ADD3C3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1800172"/>
          </a:xfrm>
        </p:spPr>
        <p:txBody>
          <a:bodyPr/>
          <a:lstStyle/>
          <a:p>
            <a:r>
              <a:rPr lang="en-US"/>
              <a:t>03</a:t>
            </a:r>
          </a:p>
        </p:txBody>
      </p:sp>
      <p:sp>
        <p:nvSpPr>
          <p:cNvPr id="14" name="Rectangle 13">
            <a:extLst>
              <a:ext uri="{FF2B5EF4-FFF2-40B4-BE49-F238E27FC236}">
                <a16:creationId xmlns:a16="http://schemas.microsoft.com/office/drawing/2014/main" id="{72562939-738E-FB21-A25D-599F65FCBD3E}"/>
              </a:ext>
            </a:extLst>
          </p:cNvPr>
          <p:cNvSpPr/>
          <p:nvPr/>
        </p:nvSpPr>
        <p:spPr>
          <a:xfrm>
            <a:off x="5722298" y="3429000"/>
            <a:ext cx="4214182" cy="133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 name="TextBox 1">
            <a:extLst>
              <a:ext uri="{FF2B5EF4-FFF2-40B4-BE49-F238E27FC236}">
                <a16:creationId xmlns:a16="http://schemas.microsoft.com/office/drawing/2014/main" id="{8C1CA686-FD67-C631-0610-BDC1F5936AB4}"/>
              </a:ext>
            </a:extLst>
          </p:cNvPr>
          <p:cNvSpPr txBox="1"/>
          <p:nvPr/>
        </p:nvSpPr>
        <p:spPr>
          <a:xfrm>
            <a:off x="5906320" y="3481298"/>
            <a:ext cx="4578800" cy="1200329"/>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STRATEGIE DI OTTIMIZZAZIONE</a:t>
            </a:r>
          </a:p>
        </p:txBody>
      </p:sp>
      <p:sp>
        <p:nvSpPr>
          <p:cNvPr id="9" name="TextBox 8">
            <a:extLst>
              <a:ext uri="{FF2B5EF4-FFF2-40B4-BE49-F238E27FC236}">
                <a16:creationId xmlns:a16="http://schemas.microsoft.com/office/drawing/2014/main" id="{C5A64DE4-C47A-D7ED-7286-2A3AA1C0F976}"/>
              </a:ext>
            </a:extLst>
          </p:cNvPr>
          <p:cNvSpPr txBox="1"/>
          <p:nvPr/>
        </p:nvSpPr>
        <p:spPr>
          <a:xfrm>
            <a:off x="238772" y="6023651"/>
            <a:ext cx="7708195" cy="230832"/>
          </a:xfrm>
          <a:prstGeom prst="rect">
            <a:avLst/>
          </a:prstGeom>
          <a:noFill/>
        </p:spPr>
        <p:txBody>
          <a:bodyPr wrap="square" rtlCol="0">
            <a:spAutoFit/>
          </a:bodyPr>
          <a:lstStyle/>
          <a:p>
            <a:r>
              <a:rPr lang="en-GB" sz="900">
                <a:hlinkClick r:id="rId4" tooltip="https://technofaq.org/posts/2020/09/top-reasons-why-seo-optimisation-is-necessary-to-enhance-your-local-business/"/>
              </a:rPr>
              <a:t>Questa foto </a:t>
            </a:r>
            <a:r>
              <a:rPr lang="en-GB" sz="900"/>
              <a:t>di Autore sconosciuto è concessa in licenza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284046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257BB-E4D2-2F88-A18A-8CC4AE82C305}"/>
              </a:ext>
            </a:extLst>
          </p:cNvPr>
          <p:cNvSpPr>
            <a:spLocks noGrp="1"/>
          </p:cNvSpPr>
          <p:nvPr>
            <p:ph type="body" sz="quarter" idx="16"/>
          </p:nvPr>
        </p:nvSpPr>
        <p:spPr>
          <a:xfrm>
            <a:off x="1732484" y="593866"/>
            <a:ext cx="9837386" cy="992652"/>
          </a:xfrm>
        </p:spPr>
        <p:txBody>
          <a:bodyPr/>
          <a:lstStyle/>
          <a:p>
            <a:r>
              <a:rPr lang="en-US" sz="3600" b="1"/>
              <a:t>Panoramica dell'industria manifatturiera - </a:t>
            </a:r>
            <a:r>
              <a:rPr lang="en-US" sz="3600" b="1" err="1"/>
              <a:t>Ottimizzazione</a:t>
            </a:r>
            <a:endParaRPr lang="en-US" sz="3600" b="1"/>
          </a:p>
          <a:p>
            <a:endParaRPr lang="en-US"/>
          </a:p>
        </p:txBody>
      </p:sp>
      <p:sp>
        <p:nvSpPr>
          <p:cNvPr id="3" name="Picture Placeholder 2">
            <a:extLst>
              <a:ext uri="{FF2B5EF4-FFF2-40B4-BE49-F238E27FC236}">
                <a16:creationId xmlns:a16="http://schemas.microsoft.com/office/drawing/2014/main" id="{B5DFD73D-2371-3641-874E-12FCF1A39A3E}"/>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B46C6030-4815-4EF6-062E-3C37990F2CFD}"/>
              </a:ext>
            </a:extLst>
          </p:cNvPr>
          <p:cNvSpPr>
            <a:spLocks noGrp="1"/>
          </p:cNvSpPr>
          <p:nvPr>
            <p:ph type="body" sz="quarter" idx="19"/>
          </p:nvPr>
        </p:nvSpPr>
        <p:spPr>
          <a:xfrm>
            <a:off x="6647793" y="1904667"/>
            <a:ext cx="4990998" cy="4102937"/>
          </a:xfrm>
        </p:spPr>
        <p:txBody>
          <a:bodyPr/>
          <a:lstStyle/>
          <a:p>
            <a:pPr>
              <a:lnSpc>
                <a:spcPct val="100000"/>
              </a:lnSpc>
            </a:pPr>
            <a:r>
              <a:rPr lang="en-GB"/>
              <a:t>Questo video esplora e spiega le strategie di ottimizzazione operativa, concentrandosi su metodologie come Lean, Six Sigma, Total Quality Management..., mirate a migliorare l'efficienza e a ridurre gli sprechi, compresa l'ottimizzazione della catena di approvvigionamento, i miglioramenti dei processi ed esempi reali.</a:t>
            </a:r>
          </a:p>
          <a:p>
            <a:endParaRPr lang="en-US"/>
          </a:p>
        </p:txBody>
      </p:sp>
      <p:pic>
        <p:nvPicPr>
          <p:cNvPr id="17" name="Online Media 16" title="Manufacturing Industry Overview - Optimization">
            <a:hlinkClick r:id="" action="ppaction://media"/>
            <a:extLst>
              <a:ext uri="{FF2B5EF4-FFF2-40B4-BE49-F238E27FC236}">
                <a16:creationId xmlns:a16="http://schemas.microsoft.com/office/drawing/2014/main" id="{429F0A1C-5916-6A9F-2736-2F531BC67765}"/>
              </a:ext>
            </a:extLst>
          </p:cNvPr>
          <p:cNvPicPr>
            <a:picLocks noRot="1" noChangeAspect="1"/>
          </p:cNvPicPr>
          <p:nvPr>
            <a:videoFile r:link="rId1"/>
          </p:nvPr>
        </p:nvPicPr>
        <p:blipFill>
          <a:blip r:embed="rId3"/>
          <a:stretch>
            <a:fillRect/>
          </a:stretch>
        </p:blipFill>
        <p:spPr>
          <a:xfrm>
            <a:off x="635271" y="2169117"/>
            <a:ext cx="4990999" cy="3839656"/>
          </a:xfrm>
          <a:prstGeom prst="rect">
            <a:avLst/>
          </a:prstGeom>
        </p:spPr>
      </p:pic>
      <p:grpSp>
        <p:nvGrpSpPr>
          <p:cNvPr id="18" name="Graphic 4">
            <a:extLst>
              <a:ext uri="{FF2B5EF4-FFF2-40B4-BE49-F238E27FC236}">
                <a16:creationId xmlns:a16="http://schemas.microsoft.com/office/drawing/2014/main" id="{8F25743B-D9F4-A5FC-40CC-6710B855E354}"/>
              </a:ext>
            </a:extLst>
          </p:cNvPr>
          <p:cNvGrpSpPr/>
          <p:nvPr/>
        </p:nvGrpSpPr>
        <p:grpSpPr>
          <a:xfrm rot="19582332">
            <a:off x="6306158" y="510975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CF90B2EC-5694-436F-0979-6E5D81D045A0}"/>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BD958234-5FBC-F17C-C640-8551DF4C3C1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DA7C6B6A-A378-FE01-BE6F-552A545400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AB9613B0-0D62-5CB0-1EC7-C018540D2699}"/>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99E72753-0DDD-C44C-B927-0A968C7CC06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832D203B-2AD5-EED1-0EB1-13BE1093914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2DF96E05-B780-456D-3718-80B21834C29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79AE1EDB-095E-F026-952F-236BA97CD4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1130165F-62ED-41EA-B5AA-4D045856403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352DD753-B8F4-DB01-1C61-B935D888155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6080074E-675E-6280-98C3-A3884207A9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649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07229-5D47-3201-789F-C03AA6CFBC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209427-5006-C4A9-C57F-1826F7813160}"/>
              </a:ext>
            </a:extLst>
          </p:cNvPr>
          <p:cNvSpPr>
            <a:spLocks noGrp="1"/>
          </p:cNvSpPr>
          <p:nvPr>
            <p:ph type="body" sz="quarter" idx="16"/>
          </p:nvPr>
        </p:nvSpPr>
        <p:spPr>
          <a:xfrm>
            <a:off x="1732484" y="593866"/>
            <a:ext cx="9837386" cy="992652"/>
          </a:xfrm>
        </p:spPr>
        <p:txBody>
          <a:bodyPr/>
          <a:lstStyle/>
          <a:p>
            <a:r>
              <a:rPr lang="en-US"/>
              <a:t>Che cos'è Six Sigma?</a:t>
            </a:r>
            <a:endParaRPr lang="en-US" sz="3600" b="1"/>
          </a:p>
          <a:p>
            <a:endParaRPr lang="en-US"/>
          </a:p>
        </p:txBody>
      </p:sp>
      <p:sp>
        <p:nvSpPr>
          <p:cNvPr id="3" name="Picture Placeholder 2">
            <a:extLst>
              <a:ext uri="{FF2B5EF4-FFF2-40B4-BE49-F238E27FC236}">
                <a16:creationId xmlns:a16="http://schemas.microsoft.com/office/drawing/2014/main" id="{47F2B891-8961-5BF9-CA60-6BE7409ACB86}"/>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07584F14-89EA-D7CB-1242-E65AE10E0890}"/>
              </a:ext>
            </a:extLst>
          </p:cNvPr>
          <p:cNvSpPr>
            <a:spLocks noGrp="1"/>
          </p:cNvSpPr>
          <p:nvPr>
            <p:ph type="body" sz="quarter" idx="19"/>
          </p:nvPr>
        </p:nvSpPr>
        <p:spPr>
          <a:xfrm>
            <a:off x="6874091" y="1574021"/>
            <a:ext cx="5039875" cy="4102937"/>
          </a:xfrm>
        </p:spPr>
        <p:txBody>
          <a:bodyPr/>
          <a:lstStyle/>
          <a:p>
            <a:pPr>
              <a:lnSpc>
                <a:spcPct val="100000"/>
              </a:lnSpc>
            </a:pPr>
            <a:r>
              <a:rPr lang="en-GB"/>
              <a:t>Questo video di 8 minuti spiega il concetto alla base della strategia di ottimizzazione </a:t>
            </a:r>
            <a:r>
              <a:rPr lang="en-GB" b="1"/>
              <a:t>Six Sigma</a:t>
            </a:r>
            <a:r>
              <a:rPr lang="en-GB"/>
              <a:t>. </a:t>
            </a:r>
          </a:p>
          <a:p>
            <a:pPr>
              <a:lnSpc>
                <a:spcPct val="100000"/>
              </a:lnSpc>
            </a:pPr>
            <a:endParaRPr lang="en-GB" sz="1000"/>
          </a:p>
          <a:p>
            <a:pPr>
              <a:lnSpc>
                <a:spcPct val="100000"/>
              </a:lnSpc>
            </a:pPr>
            <a:r>
              <a:rPr lang="en-GB"/>
              <a:t>Six Sigma è una metodologia basata sui dati che mira a ridurre le variazioni e a eliminare i difetti, compresi gli sprechi, in qualsiasi processo di lavorazione. </a:t>
            </a:r>
          </a:p>
          <a:p>
            <a:pPr>
              <a:lnSpc>
                <a:spcPct val="100000"/>
              </a:lnSpc>
            </a:pPr>
            <a:endParaRPr lang="en-GB" sz="1000"/>
          </a:p>
          <a:p>
            <a:pPr>
              <a:lnSpc>
                <a:spcPct val="100000"/>
              </a:lnSpc>
            </a:pPr>
            <a:r>
              <a:rPr lang="en-GB"/>
              <a:t>Applicato al settore alimentare, Six Sigma è descritto come un metodo efficiente che migliora le prestazioni della qualità.</a:t>
            </a:r>
          </a:p>
          <a:p>
            <a:endParaRPr lang="en-US"/>
          </a:p>
        </p:txBody>
      </p:sp>
      <p:pic>
        <p:nvPicPr>
          <p:cNvPr id="18" name="Online Media 17" title="Six Sigma In 9 Minutes | What Is Six Sigma? | Six Sigma Explained | Six Sigma Training | Simplilearn">
            <a:hlinkClick r:id="" action="ppaction://media"/>
            <a:extLst>
              <a:ext uri="{FF2B5EF4-FFF2-40B4-BE49-F238E27FC236}">
                <a16:creationId xmlns:a16="http://schemas.microsoft.com/office/drawing/2014/main" id="{AC3D7C18-EB20-CC2C-F495-83C32F06BAE6}"/>
              </a:ext>
            </a:extLst>
          </p:cNvPr>
          <p:cNvPicPr>
            <a:picLocks noRot="1" noChangeAspect="1"/>
          </p:cNvPicPr>
          <p:nvPr>
            <a:videoFile r:link="rId1"/>
          </p:nvPr>
        </p:nvPicPr>
        <p:blipFill>
          <a:blip r:embed="rId3"/>
          <a:stretch>
            <a:fillRect/>
          </a:stretch>
        </p:blipFill>
        <p:spPr>
          <a:xfrm>
            <a:off x="601404" y="2044742"/>
            <a:ext cx="5164667" cy="3962862"/>
          </a:xfrm>
          <a:prstGeom prst="rect">
            <a:avLst/>
          </a:prstGeom>
        </p:spPr>
      </p:pic>
      <p:grpSp>
        <p:nvGrpSpPr>
          <p:cNvPr id="17" name="Graphic 4">
            <a:extLst>
              <a:ext uri="{FF2B5EF4-FFF2-40B4-BE49-F238E27FC236}">
                <a16:creationId xmlns:a16="http://schemas.microsoft.com/office/drawing/2014/main" id="{4BA5FCFF-1943-6587-99D8-75DD5DAC0826}"/>
              </a:ext>
            </a:extLst>
          </p:cNvPr>
          <p:cNvGrpSpPr/>
          <p:nvPr/>
        </p:nvGrpSpPr>
        <p:grpSpPr>
          <a:xfrm rot="19582332">
            <a:off x="6278324" y="521156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66820801-D4A5-52F3-F18F-C3E244C15ED7}"/>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D010A6AC-5C07-69F2-DBD0-F8714473E9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41A69089-988B-50F4-2C36-B39FF525141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D795CE6D-DDBA-192C-17E5-D457E1F3A680}"/>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4380B62D-520E-C862-7AA0-7DD4E06BD0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32D2245F-5484-045E-BC41-6D2C99EB120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4108D982-D7DB-4707-A4E4-3D56DED82ED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E1E2BBDD-EA99-B1F6-48DC-65693F8E664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08F02A74-0CEB-9309-F1A1-01DA0F7E15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0D268CD5-A103-6AAA-CA00-ABA29872228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4060EC9F-2104-3CAD-4FCF-F562339D60B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370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3AE3A-8C1A-9838-6C11-734C8493EB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C7EE70-7C9B-5A8E-DF6A-E5BEEDE39C3F}"/>
              </a:ext>
            </a:extLst>
          </p:cNvPr>
          <p:cNvSpPr>
            <a:spLocks noGrp="1"/>
          </p:cNvSpPr>
          <p:nvPr>
            <p:ph type="body" sz="quarter" idx="16"/>
          </p:nvPr>
        </p:nvSpPr>
        <p:spPr>
          <a:xfrm>
            <a:off x="1732484" y="593866"/>
            <a:ext cx="9837386" cy="992652"/>
          </a:xfrm>
        </p:spPr>
        <p:txBody>
          <a:bodyPr/>
          <a:lstStyle/>
          <a:p>
            <a:r>
              <a:rPr lang="en-US"/>
              <a:t>Che cos'è il Lean Six Sigma?</a:t>
            </a:r>
            <a:endParaRPr lang="en-US" sz="3600" b="1"/>
          </a:p>
          <a:p>
            <a:endParaRPr lang="en-US"/>
          </a:p>
        </p:txBody>
      </p:sp>
      <p:sp>
        <p:nvSpPr>
          <p:cNvPr id="4" name="Text Placeholder 3">
            <a:extLst>
              <a:ext uri="{FF2B5EF4-FFF2-40B4-BE49-F238E27FC236}">
                <a16:creationId xmlns:a16="http://schemas.microsoft.com/office/drawing/2014/main" id="{A65FF907-6A72-3144-E384-00EBA44283EC}"/>
              </a:ext>
            </a:extLst>
          </p:cNvPr>
          <p:cNvSpPr>
            <a:spLocks noGrp="1"/>
          </p:cNvSpPr>
          <p:nvPr>
            <p:ph type="body" sz="quarter" idx="19"/>
          </p:nvPr>
        </p:nvSpPr>
        <p:spPr>
          <a:xfrm>
            <a:off x="6647793" y="1904667"/>
            <a:ext cx="4990998" cy="4102937"/>
          </a:xfrm>
        </p:spPr>
        <p:txBody>
          <a:bodyPr/>
          <a:lstStyle/>
          <a:p>
            <a:pPr>
              <a:lnSpc>
                <a:spcPct val="100000"/>
              </a:lnSpc>
            </a:pPr>
            <a:r>
              <a:rPr lang="en-GB"/>
              <a:t>Questo video è una variante del processo di ottimizzazione Six Sigma che può essere applicato meglio alle aziende alimentari per affrontare gli sprechi. </a:t>
            </a:r>
          </a:p>
          <a:p>
            <a:pPr>
              <a:lnSpc>
                <a:spcPct val="100000"/>
              </a:lnSpc>
            </a:pPr>
            <a:endParaRPr lang="en-GB"/>
          </a:p>
          <a:p>
            <a:pPr>
              <a:lnSpc>
                <a:spcPct val="100000"/>
              </a:lnSpc>
            </a:pPr>
            <a:r>
              <a:rPr lang="en-GB"/>
              <a:t>Questo perché la metodologia </a:t>
            </a:r>
            <a:r>
              <a:rPr lang="en-GB" b="1"/>
              <a:t>Lean Six Sigma </a:t>
            </a:r>
            <a:r>
              <a:rPr lang="en-GB"/>
              <a:t>si concentra specificamente sull'eliminazione degli sprechi e sul miglioramento del flusso nei processi produttivi. </a:t>
            </a:r>
          </a:p>
          <a:p>
            <a:pPr>
              <a:lnSpc>
                <a:spcPct val="100000"/>
              </a:lnSpc>
            </a:pPr>
            <a:endParaRPr lang="en-GB"/>
          </a:p>
          <a:p>
            <a:endParaRPr lang="en-US"/>
          </a:p>
        </p:txBody>
      </p:sp>
      <p:pic>
        <p:nvPicPr>
          <p:cNvPr id="18" name="Online Media 17" title="Lean Six Sigma In 8 Minutes | What Is Lean Six Sigma? | Lean Six Sigma Explained | Simplilearn">
            <a:hlinkClick r:id="" action="ppaction://media"/>
            <a:extLst>
              <a:ext uri="{FF2B5EF4-FFF2-40B4-BE49-F238E27FC236}">
                <a16:creationId xmlns:a16="http://schemas.microsoft.com/office/drawing/2014/main" id="{3C336074-B959-8EB7-5219-8F116452AA7A}"/>
              </a:ext>
            </a:extLst>
          </p:cNvPr>
          <p:cNvPicPr>
            <a:picLocks noRot="1" noChangeAspect="1"/>
          </p:cNvPicPr>
          <p:nvPr>
            <a:videoFile r:link="rId1"/>
          </p:nvPr>
        </p:nvPicPr>
        <p:blipFill>
          <a:blip r:embed="rId3"/>
          <a:stretch>
            <a:fillRect/>
          </a:stretch>
        </p:blipFill>
        <p:spPr>
          <a:xfrm>
            <a:off x="641427" y="2068979"/>
            <a:ext cx="5262375" cy="3870471"/>
          </a:xfrm>
          <a:prstGeom prst="rect">
            <a:avLst/>
          </a:prstGeom>
        </p:spPr>
      </p:pic>
      <p:grpSp>
        <p:nvGrpSpPr>
          <p:cNvPr id="3" name="Graphic 4">
            <a:extLst>
              <a:ext uri="{FF2B5EF4-FFF2-40B4-BE49-F238E27FC236}">
                <a16:creationId xmlns:a16="http://schemas.microsoft.com/office/drawing/2014/main" id="{4EA925FA-639A-3A57-9C11-8234ADF81F79}"/>
              </a:ext>
            </a:extLst>
          </p:cNvPr>
          <p:cNvGrpSpPr/>
          <p:nvPr/>
        </p:nvGrpSpPr>
        <p:grpSpPr>
          <a:xfrm rot="19582332">
            <a:off x="6289689" y="5148488"/>
            <a:ext cx="403667" cy="780438"/>
            <a:chOff x="9129274" y="2719113"/>
            <a:chExt cx="717139" cy="1386497"/>
          </a:xfrm>
          <a:solidFill>
            <a:srgbClr val="09465E"/>
          </a:solidFill>
        </p:grpSpPr>
        <p:grpSp>
          <p:nvGrpSpPr>
            <p:cNvPr id="17" name="Graphic 4">
              <a:extLst>
                <a:ext uri="{FF2B5EF4-FFF2-40B4-BE49-F238E27FC236}">
                  <a16:creationId xmlns:a16="http://schemas.microsoft.com/office/drawing/2014/main" id="{B36885B7-747A-12CD-2DF6-8D0B1651E66F}"/>
                </a:ext>
              </a:extLst>
            </p:cNvPr>
            <p:cNvGrpSpPr/>
            <p:nvPr/>
          </p:nvGrpSpPr>
          <p:grpSpPr>
            <a:xfrm>
              <a:off x="9159507" y="2719113"/>
              <a:ext cx="446280" cy="440141"/>
              <a:chOff x="9159507" y="2719113"/>
              <a:chExt cx="446280" cy="440141"/>
            </a:xfrm>
            <a:grpFill/>
          </p:grpSpPr>
          <p:sp>
            <p:nvSpPr>
              <p:cNvPr id="27" name="Freeform 57">
                <a:extLst>
                  <a:ext uri="{FF2B5EF4-FFF2-40B4-BE49-F238E27FC236}">
                    <a16:creationId xmlns:a16="http://schemas.microsoft.com/office/drawing/2014/main" id="{E65CA562-CC75-83F6-6F1B-BCAE4DC50EA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8" name="Freeform 58">
                <a:extLst>
                  <a:ext uri="{FF2B5EF4-FFF2-40B4-BE49-F238E27FC236}">
                    <a16:creationId xmlns:a16="http://schemas.microsoft.com/office/drawing/2014/main" id="{8224ED35-C09E-E3AF-4643-272FD71D671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9" name="Graphic 4">
              <a:extLst>
                <a:ext uri="{FF2B5EF4-FFF2-40B4-BE49-F238E27FC236}">
                  <a16:creationId xmlns:a16="http://schemas.microsoft.com/office/drawing/2014/main" id="{3CD4A639-BE94-1BCB-CC5E-1CEE2F8688DC}"/>
                </a:ext>
              </a:extLst>
            </p:cNvPr>
            <p:cNvGrpSpPr/>
            <p:nvPr/>
          </p:nvGrpSpPr>
          <p:grpSpPr>
            <a:xfrm>
              <a:off x="9129274" y="2893887"/>
              <a:ext cx="717139" cy="1211724"/>
              <a:chOff x="9129274" y="2893887"/>
              <a:chExt cx="717139" cy="1211724"/>
            </a:xfrm>
            <a:grpFill/>
          </p:grpSpPr>
          <p:sp>
            <p:nvSpPr>
              <p:cNvPr id="20" name="Freeform 50">
                <a:extLst>
                  <a:ext uri="{FF2B5EF4-FFF2-40B4-BE49-F238E27FC236}">
                    <a16:creationId xmlns:a16="http://schemas.microsoft.com/office/drawing/2014/main" id="{CF185A3E-894C-7EE2-99AD-0688C42375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1" name="Freeform 51">
                <a:extLst>
                  <a:ext uri="{FF2B5EF4-FFF2-40B4-BE49-F238E27FC236}">
                    <a16:creationId xmlns:a16="http://schemas.microsoft.com/office/drawing/2014/main" id="{69AA7F9F-F371-A88F-37A3-C14544F1F37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2" name="Freeform 52">
                <a:extLst>
                  <a:ext uri="{FF2B5EF4-FFF2-40B4-BE49-F238E27FC236}">
                    <a16:creationId xmlns:a16="http://schemas.microsoft.com/office/drawing/2014/main" id="{B1414ECF-9989-1F37-6A78-0C20E1D1BA7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3" name="Freeform 53">
                <a:extLst>
                  <a:ext uri="{FF2B5EF4-FFF2-40B4-BE49-F238E27FC236}">
                    <a16:creationId xmlns:a16="http://schemas.microsoft.com/office/drawing/2014/main" id="{B4989D6D-07D8-C6FC-0EFD-1FEFE15391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4" name="Freeform 54">
                <a:extLst>
                  <a:ext uri="{FF2B5EF4-FFF2-40B4-BE49-F238E27FC236}">
                    <a16:creationId xmlns:a16="http://schemas.microsoft.com/office/drawing/2014/main" id="{1E7A8F64-B1A5-1E44-08AF-1EE0613465A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5" name="Freeform 55">
                <a:extLst>
                  <a:ext uri="{FF2B5EF4-FFF2-40B4-BE49-F238E27FC236}">
                    <a16:creationId xmlns:a16="http://schemas.microsoft.com/office/drawing/2014/main" id="{392F59BF-DF8F-ADD3-3062-FD5B58AC1D6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6" name="Freeform 56">
                <a:extLst>
                  <a:ext uri="{FF2B5EF4-FFF2-40B4-BE49-F238E27FC236}">
                    <a16:creationId xmlns:a16="http://schemas.microsoft.com/office/drawing/2014/main" id="{61E01B37-9359-B983-C07E-6D76EDDF4C3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171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472280" y="409112"/>
            <a:ext cx="6264054" cy="834545"/>
          </a:xfrm>
          <a:prstGeom prst="rect">
            <a:avLst/>
          </a:prstGeom>
        </p:spPr>
        <p:txBody>
          <a:bodyPr/>
          <a:lstStyle/>
          <a:p>
            <a:r>
              <a:rPr lang="en-IE"/>
              <a:t>Strategie di ottimizzazione </a:t>
            </a:r>
            <a:endParaRPr lang="en-US"/>
          </a:p>
        </p:txBody>
      </p:sp>
      <p:sp>
        <p:nvSpPr>
          <p:cNvPr id="5" name="Freeform 1">
            <a:extLst>
              <a:ext uri="{FF2B5EF4-FFF2-40B4-BE49-F238E27FC236}">
                <a16:creationId xmlns:a16="http://schemas.microsoft.com/office/drawing/2014/main" id="{429D42E8-DDBB-11D1-A929-B6B134158A4D}"/>
              </a:ext>
            </a:extLst>
          </p:cNvPr>
          <p:cNvSpPr>
            <a:spLocks noChangeArrowheads="1"/>
          </p:cNvSpPr>
          <p:nvPr/>
        </p:nvSpPr>
        <p:spPr bwMode="auto">
          <a:xfrm>
            <a:off x="4303540" y="1603261"/>
            <a:ext cx="3367213" cy="484095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Text Placeholder 9">
            <a:extLst>
              <a:ext uri="{FF2B5EF4-FFF2-40B4-BE49-F238E27FC236}">
                <a16:creationId xmlns:a16="http://schemas.microsoft.com/office/drawing/2014/main" id="{52BEF958-8B96-D3A1-EF5E-6139FAA89CE2}"/>
              </a:ext>
            </a:extLst>
          </p:cNvPr>
          <p:cNvSpPr>
            <a:spLocks noGrp="1"/>
          </p:cNvSpPr>
          <p:nvPr>
            <p:ph type="body" sz="quarter" idx="19"/>
          </p:nvPr>
        </p:nvSpPr>
        <p:spPr>
          <a:xfrm>
            <a:off x="4229100" y="2279144"/>
            <a:ext cx="3519860" cy="4016929"/>
          </a:xfrm>
        </p:spPr>
        <p:txBody>
          <a:bodyPr lIns="91440" tIns="45720" rIns="91440" bIns="45720" anchor="t"/>
          <a:lstStyle/>
          <a:p>
            <a:r>
              <a:rPr lang="en-IE" sz="1800" b="1"/>
              <a:t>Utilizzo dello spazio</a:t>
            </a:r>
            <a:r>
              <a:rPr lang="en-IE" sz="1800" b="1">
                <a:solidFill>
                  <a:schemeClr val="bg1"/>
                </a:solidFill>
              </a:rPr>
              <a:t>: </a:t>
            </a:r>
            <a:r>
              <a:rPr lang="en-IE" sz="1800">
                <a:solidFill>
                  <a:schemeClr val="bg1"/>
                </a:solidFill>
              </a:rPr>
              <a:t>Massimizzazione dello spazio attraverso lo stoccaggio verticale, le scaffalature dinamiche, il cross-docking, ecc. </a:t>
            </a:r>
          </a:p>
          <a:p>
            <a:r>
              <a:rPr lang="en-IE" sz="1800" b="1"/>
              <a:t>Controlli periodici delle scorte</a:t>
            </a:r>
            <a:r>
              <a:rPr lang="en-IE" sz="1800"/>
              <a:t>: </a:t>
            </a:r>
            <a:r>
              <a:rPr lang="en-IE" sz="1800">
                <a:solidFill>
                  <a:schemeClr val="bg1"/>
                </a:solidFill>
              </a:rPr>
              <a:t>Settimanale per gli articoli deperibili, mensile per le materie prime, trimestrale per tutte le scorte. Aggiornamenti giornalieri</a:t>
            </a:r>
          </a:p>
          <a:p>
            <a:r>
              <a:rPr lang="en-IE" sz="1800" b="1"/>
              <a:t> Chi entra per primo esce: </a:t>
            </a:r>
            <a:endParaRPr lang="en-GB"/>
          </a:p>
          <a:p>
            <a:r>
              <a:rPr lang="en-IE" sz="1800" err="1">
                <a:solidFill>
                  <a:schemeClr val="bg1"/>
                </a:solidFill>
              </a:rPr>
              <a:t>Gli</a:t>
            </a:r>
            <a:r>
              <a:rPr lang="en-IE" sz="1800">
                <a:solidFill>
                  <a:schemeClr val="bg1"/>
                </a:solidFill>
              </a:rPr>
              <a:t> </a:t>
            </a:r>
            <a:r>
              <a:rPr lang="en-IE" sz="1800" err="1">
                <a:solidFill>
                  <a:schemeClr val="bg1"/>
                </a:solidFill>
              </a:rPr>
              <a:t>articoli</a:t>
            </a:r>
            <a:r>
              <a:rPr lang="en-IE" sz="1800">
                <a:solidFill>
                  <a:schemeClr val="bg1"/>
                </a:solidFill>
              </a:rPr>
              <a:t> </a:t>
            </a:r>
            <a:r>
              <a:rPr lang="en-IE" sz="1800" err="1">
                <a:solidFill>
                  <a:schemeClr val="bg1"/>
                </a:solidFill>
              </a:rPr>
              <a:t>più</a:t>
            </a:r>
            <a:r>
              <a:rPr lang="en-IE" sz="1800">
                <a:solidFill>
                  <a:schemeClr val="bg1"/>
                </a:solidFill>
              </a:rPr>
              <a:t> vecchi devono avere la priorità rispetto a quelli nuovi.</a:t>
            </a:r>
            <a:endParaRPr lang="en-GB">
              <a:solidFill>
                <a:schemeClr val="bg1"/>
              </a:solidFill>
              <a:ea typeface="Calibri"/>
              <a:cs typeface="Calibri"/>
            </a:endParaRPr>
          </a:p>
        </p:txBody>
      </p:sp>
      <p:sp>
        <p:nvSpPr>
          <p:cNvPr id="69" name="Freeform 1">
            <a:extLst>
              <a:ext uri="{FF2B5EF4-FFF2-40B4-BE49-F238E27FC236}">
                <a16:creationId xmlns:a16="http://schemas.microsoft.com/office/drawing/2014/main" id="{025FBF88-E205-8560-C3D6-4EC90E2B52CE}"/>
              </a:ext>
            </a:extLst>
          </p:cNvPr>
          <p:cNvSpPr>
            <a:spLocks noChangeArrowheads="1"/>
          </p:cNvSpPr>
          <p:nvPr/>
        </p:nvSpPr>
        <p:spPr bwMode="auto">
          <a:xfrm>
            <a:off x="701868" y="2126619"/>
            <a:ext cx="3253943" cy="4316611"/>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0" name="Text Placeholder 9">
            <a:extLst>
              <a:ext uri="{FF2B5EF4-FFF2-40B4-BE49-F238E27FC236}">
                <a16:creationId xmlns:a16="http://schemas.microsoft.com/office/drawing/2014/main" id="{F1C62612-03F4-4511-287F-FFED80862CD5}"/>
              </a:ext>
            </a:extLst>
          </p:cNvPr>
          <p:cNvSpPr txBox="1">
            <a:spLocks/>
          </p:cNvSpPr>
          <p:nvPr/>
        </p:nvSpPr>
        <p:spPr>
          <a:xfrm>
            <a:off x="698709" y="2586058"/>
            <a:ext cx="3125492" cy="3392599"/>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a:t>Partnership strategiche</a:t>
            </a:r>
            <a:r>
              <a:rPr lang="en-IE" sz="1800"/>
              <a:t>: </a:t>
            </a:r>
            <a:endParaRPr lang="en-US"/>
          </a:p>
          <a:p>
            <a:r>
              <a:rPr lang="en-IE" sz="1800">
                <a:solidFill>
                  <a:schemeClr val="bg1"/>
                </a:solidFill>
              </a:rPr>
              <a:t>Le </a:t>
            </a:r>
            <a:r>
              <a:rPr lang="en-IE" sz="1800" err="1">
                <a:solidFill>
                  <a:schemeClr val="bg1"/>
                </a:solidFill>
              </a:rPr>
              <a:t>relazioni</a:t>
            </a:r>
            <a:r>
              <a:rPr lang="en-IE" sz="1800">
                <a:solidFill>
                  <a:schemeClr val="bg1"/>
                </a:solidFill>
              </a:rPr>
              <a:t> a lungo termine possono portare a condizioni migliori, come ad esempio sconti.</a:t>
            </a:r>
            <a:endParaRPr lang="en-IE">
              <a:solidFill>
                <a:schemeClr val="bg1"/>
              </a:solidFill>
            </a:endParaRPr>
          </a:p>
          <a:p>
            <a:r>
              <a:rPr lang="en-IE" sz="1800" b="1"/>
              <a:t>Previsione della domanda</a:t>
            </a:r>
            <a:r>
              <a:rPr lang="en-IE" sz="1800" b="1">
                <a:solidFill>
                  <a:schemeClr val="bg1"/>
                </a:solidFill>
              </a:rPr>
              <a:t>: </a:t>
            </a:r>
            <a:r>
              <a:rPr lang="en-IE" sz="1800">
                <a:solidFill>
                  <a:schemeClr val="bg1"/>
                </a:solidFill>
              </a:rPr>
              <a:t>Utilizzo dell'intelligenza artificiale e di strumenti/conoscenze specializzate per prevedere la domanda, </a:t>
            </a:r>
            <a:r>
              <a:rPr lang="en-IE" sz="1800" err="1">
                <a:solidFill>
                  <a:schemeClr val="bg1"/>
                </a:solidFill>
              </a:rPr>
              <a:t>allineandola</a:t>
            </a:r>
            <a:r>
              <a:rPr lang="en-IE" sz="1800">
                <a:solidFill>
                  <a:schemeClr val="bg1"/>
                </a:solidFill>
              </a:rPr>
              <a:t> con gli acquisti pianificati.</a:t>
            </a:r>
            <a:endParaRPr lang="en-IE" sz="1800">
              <a:solidFill>
                <a:schemeClr val="bg1"/>
              </a:solidFill>
              <a:ea typeface="Calibri"/>
              <a:cs typeface="Calibri"/>
            </a:endParaRPr>
          </a:p>
          <a:p>
            <a:r>
              <a:rPr lang="en-IE" sz="1800"/>
              <a:t> </a:t>
            </a:r>
            <a:endParaRPr lang="en-GB"/>
          </a:p>
        </p:txBody>
      </p:sp>
      <p:sp>
        <p:nvSpPr>
          <p:cNvPr id="72" name="Freeform 243">
            <a:extLst>
              <a:ext uri="{FF2B5EF4-FFF2-40B4-BE49-F238E27FC236}">
                <a16:creationId xmlns:a16="http://schemas.microsoft.com/office/drawing/2014/main" id="{7934C309-9843-B782-D087-7760B47EFD46}"/>
              </a:ext>
            </a:extLst>
          </p:cNvPr>
          <p:cNvSpPr>
            <a:spLocks noChangeArrowheads="1"/>
          </p:cNvSpPr>
          <p:nvPr/>
        </p:nvSpPr>
        <p:spPr bwMode="auto">
          <a:xfrm>
            <a:off x="5134433" y="824924"/>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a:p>
        </p:txBody>
      </p:sp>
      <p:sp>
        <p:nvSpPr>
          <p:cNvPr id="6" name="Freeform 243">
            <a:extLst>
              <a:ext uri="{FF2B5EF4-FFF2-40B4-BE49-F238E27FC236}">
                <a16:creationId xmlns:a16="http://schemas.microsoft.com/office/drawing/2014/main" id="{94551345-7EA7-1361-C095-232E723F1D3F}"/>
              </a:ext>
            </a:extLst>
          </p:cNvPr>
          <p:cNvSpPr>
            <a:spLocks noChangeArrowheads="1"/>
          </p:cNvSpPr>
          <p:nvPr/>
        </p:nvSpPr>
        <p:spPr bwMode="auto">
          <a:xfrm>
            <a:off x="1583826" y="1057516"/>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1D4C60"/>
          </a:solidFill>
          <a:ln>
            <a:noFill/>
          </a:ln>
          <a:effectLst/>
        </p:spPr>
        <p:txBody>
          <a:bodyPr wrap="none" anchor="ctr"/>
          <a:lstStyle/>
          <a:p>
            <a:endParaRPr lang="en-US" sz="900">
              <a:solidFill>
                <a:srgbClr val="1D4C60"/>
              </a:solidFill>
            </a:endParaRPr>
          </a:p>
        </p:txBody>
      </p:sp>
      <p:pic>
        <p:nvPicPr>
          <p:cNvPr id="68" name="Picture 67">
            <a:extLst>
              <a:ext uri="{FF2B5EF4-FFF2-40B4-BE49-F238E27FC236}">
                <a16:creationId xmlns:a16="http://schemas.microsoft.com/office/drawing/2014/main" id="{896DAFD4-BCD4-C87A-C2F5-3B1B2A93A343}"/>
              </a:ext>
            </a:extLst>
          </p:cNvPr>
          <p:cNvPicPr>
            <a:picLocks noChangeAspect="1"/>
          </p:cNvPicPr>
          <p:nvPr/>
        </p:nvPicPr>
        <p:blipFill>
          <a:blip r:embed="rId2" cstate="screen">
            <a:extLst>
              <a:ext uri="{28A0092B-C50C-407E-A947-70E740481C1C}">
                <a14:useLocalDpi xmlns:a14="http://schemas.microsoft.com/office/drawing/2010/main"/>
              </a:ext>
            </a:extLst>
          </a:blip>
          <a:srcRect r="-12839"/>
          <a:stretch/>
        </p:blipFill>
        <p:spPr>
          <a:xfrm>
            <a:off x="1582314" y="1229609"/>
            <a:ext cx="1182676" cy="1279353"/>
          </a:xfrm>
          <a:prstGeom prst="rect">
            <a:avLst/>
          </a:prstGeom>
        </p:spPr>
      </p:pic>
      <p:pic>
        <p:nvPicPr>
          <p:cNvPr id="73" name="Picture 72">
            <a:extLst>
              <a:ext uri="{FF2B5EF4-FFF2-40B4-BE49-F238E27FC236}">
                <a16:creationId xmlns:a16="http://schemas.microsoft.com/office/drawing/2014/main" id="{7C838524-35AE-3338-3031-34F20FFC2A2A}"/>
              </a:ext>
            </a:extLst>
          </p:cNvPr>
          <p:cNvPicPr>
            <a:picLocks noChangeAspect="1"/>
          </p:cNvPicPr>
          <p:nvPr/>
        </p:nvPicPr>
        <p:blipFill>
          <a:blip r:embed="rId3" cstate="screen">
            <a:extLst>
              <a:ext uri="{28A0092B-C50C-407E-A947-70E740481C1C}">
                <a14:useLocalDpi xmlns:a14="http://schemas.microsoft.com/office/drawing/2010/main"/>
              </a:ext>
            </a:extLst>
          </a:blip>
          <a:srcRect l="-27884" t="-11908"/>
          <a:stretch/>
        </p:blipFill>
        <p:spPr>
          <a:xfrm>
            <a:off x="5133795" y="822783"/>
            <a:ext cx="1213761" cy="1312979"/>
          </a:xfrm>
          <a:prstGeom prst="rect">
            <a:avLst/>
          </a:prstGeom>
        </p:spPr>
      </p:pic>
      <p:sp>
        <p:nvSpPr>
          <p:cNvPr id="75" name="Freeform 1">
            <a:extLst>
              <a:ext uri="{FF2B5EF4-FFF2-40B4-BE49-F238E27FC236}">
                <a16:creationId xmlns:a16="http://schemas.microsoft.com/office/drawing/2014/main" id="{5AACAEFD-75E5-1153-B820-25050EED0F3E}"/>
              </a:ext>
            </a:extLst>
          </p:cNvPr>
          <p:cNvSpPr>
            <a:spLocks noChangeArrowheads="1"/>
          </p:cNvSpPr>
          <p:nvPr/>
        </p:nvSpPr>
        <p:spPr bwMode="auto">
          <a:xfrm>
            <a:off x="7958212" y="2054537"/>
            <a:ext cx="3346618" cy="4369081"/>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6" name="Text Placeholder 9">
            <a:extLst>
              <a:ext uri="{FF2B5EF4-FFF2-40B4-BE49-F238E27FC236}">
                <a16:creationId xmlns:a16="http://schemas.microsoft.com/office/drawing/2014/main" id="{49D93069-D58A-5130-1C81-3DD1E3C166FD}"/>
              </a:ext>
            </a:extLst>
          </p:cNvPr>
          <p:cNvSpPr txBox="1">
            <a:spLocks/>
          </p:cNvSpPr>
          <p:nvPr/>
        </p:nvSpPr>
        <p:spPr>
          <a:xfrm>
            <a:off x="8074008" y="2583771"/>
            <a:ext cx="3231536" cy="3188787"/>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a:t>Regolare la tempistica dei lotti</a:t>
            </a:r>
            <a:r>
              <a:rPr lang="en-IE" sz="1800" b="1">
                <a:solidFill>
                  <a:schemeClr val="bg1"/>
                </a:solidFill>
              </a:rPr>
              <a:t>: </a:t>
            </a:r>
            <a:endParaRPr lang="en-US">
              <a:solidFill>
                <a:schemeClr val="bg1"/>
              </a:solidFill>
            </a:endParaRPr>
          </a:p>
          <a:p>
            <a:r>
              <a:rPr lang="en-IE" sz="1800" err="1">
                <a:solidFill>
                  <a:schemeClr val="bg1"/>
                </a:solidFill>
              </a:rPr>
              <a:t>Ridurre</a:t>
            </a:r>
            <a:r>
              <a:rPr lang="en-IE" sz="1800">
                <a:solidFill>
                  <a:schemeClr val="bg1"/>
                </a:solidFill>
              </a:rPr>
              <a:t> al </a:t>
            </a:r>
            <a:r>
              <a:rPr lang="en-IE" sz="1800" err="1">
                <a:solidFill>
                  <a:schemeClr val="bg1"/>
                </a:solidFill>
              </a:rPr>
              <a:t>minimo</a:t>
            </a:r>
            <a:r>
              <a:rPr lang="en-IE" sz="1800">
                <a:solidFill>
                  <a:schemeClr val="bg1"/>
                </a:solidFill>
              </a:rPr>
              <a:t> </a:t>
            </a:r>
            <a:r>
              <a:rPr lang="en-IE" sz="1800" err="1">
                <a:solidFill>
                  <a:schemeClr val="bg1"/>
                </a:solidFill>
              </a:rPr>
              <a:t>gli</a:t>
            </a:r>
            <a:r>
              <a:rPr lang="en-IE" sz="1800">
                <a:solidFill>
                  <a:schemeClr val="bg1"/>
                </a:solidFill>
              </a:rPr>
              <a:t> </a:t>
            </a:r>
            <a:r>
              <a:rPr lang="en-IE" sz="1800" err="1">
                <a:solidFill>
                  <a:schemeClr val="bg1"/>
                </a:solidFill>
              </a:rPr>
              <a:t>avanzi</a:t>
            </a:r>
            <a:r>
              <a:rPr lang="en-IE" sz="1800">
                <a:solidFill>
                  <a:schemeClr val="bg1"/>
                </a:solidFill>
              </a:rPr>
              <a:t> di brodo e garantire la freschezza. </a:t>
            </a:r>
            <a:endParaRPr lang="en-IE">
              <a:solidFill>
                <a:schemeClr val="bg1"/>
              </a:solidFill>
            </a:endParaRPr>
          </a:p>
          <a:p>
            <a:r>
              <a:rPr lang="en-IE" sz="1800" b="1"/>
              <a:t>Monitorare la domanda: </a:t>
            </a:r>
            <a:r>
              <a:rPr lang="en-IE" sz="1800">
                <a:solidFill>
                  <a:schemeClr val="bg1"/>
                </a:solidFill>
              </a:rPr>
              <a:t>Allineare la produzione ai programmi di lavoro e alla domanda effettiva.</a:t>
            </a:r>
          </a:p>
          <a:p>
            <a:r>
              <a:rPr lang="en-IE" sz="1800" b="1"/>
              <a:t> Mentalità di ottimizzazione: </a:t>
            </a:r>
            <a:r>
              <a:rPr lang="en-IE" sz="1800">
                <a:solidFill>
                  <a:schemeClr val="bg1"/>
                </a:solidFill>
              </a:rPr>
              <a:t>Promuovere una cultura interna del miglioramento continuo </a:t>
            </a:r>
            <a:endParaRPr lang="en-GB"/>
          </a:p>
        </p:txBody>
      </p:sp>
      <p:sp>
        <p:nvSpPr>
          <p:cNvPr id="77" name="Freeform 243">
            <a:extLst>
              <a:ext uri="{FF2B5EF4-FFF2-40B4-BE49-F238E27FC236}">
                <a16:creationId xmlns:a16="http://schemas.microsoft.com/office/drawing/2014/main" id="{E35F5969-0DB3-7D6A-253B-BBA5ED3385FE}"/>
              </a:ext>
            </a:extLst>
          </p:cNvPr>
          <p:cNvSpPr>
            <a:spLocks noChangeArrowheads="1"/>
          </p:cNvSpPr>
          <p:nvPr/>
        </p:nvSpPr>
        <p:spPr bwMode="auto">
          <a:xfrm>
            <a:off x="8765034" y="1031081"/>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a:p>
        </p:txBody>
      </p:sp>
      <p:pic>
        <p:nvPicPr>
          <p:cNvPr id="74" name="Picture 73">
            <a:extLst>
              <a:ext uri="{FF2B5EF4-FFF2-40B4-BE49-F238E27FC236}">
                <a16:creationId xmlns:a16="http://schemas.microsoft.com/office/drawing/2014/main" id="{A5AADA57-422A-20B5-E9A5-5ACA5EB780E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39857" y="1301960"/>
            <a:ext cx="1194439" cy="987719"/>
          </a:xfrm>
          <a:prstGeom prst="rect">
            <a:avLst/>
          </a:prstGeom>
        </p:spPr>
      </p:pic>
      <p:sp>
        <p:nvSpPr>
          <p:cNvPr id="78" name="Text Placeholder 3">
            <a:extLst>
              <a:ext uri="{FF2B5EF4-FFF2-40B4-BE49-F238E27FC236}">
                <a16:creationId xmlns:a16="http://schemas.microsoft.com/office/drawing/2014/main" id="{450EDEB7-59F5-A12A-49FC-8CCB002BF352}"/>
              </a:ext>
            </a:extLst>
          </p:cNvPr>
          <p:cNvSpPr txBox="1">
            <a:spLocks/>
          </p:cNvSpPr>
          <p:nvPr/>
        </p:nvSpPr>
        <p:spPr>
          <a:xfrm>
            <a:off x="807977" y="2235169"/>
            <a:ext cx="3144697" cy="3699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a:solidFill>
                  <a:srgbClr val="FFC000"/>
                </a:solidFill>
                <a:effectLst>
                  <a:outerShdw blurRad="38100" dist="38100" dir="2700000" algn="tl">
                    <a:srgbClr val="000000">
                      <a:alpha val="43137"/>
                    </a:srgbClr>
                  </a:outerShdw>
                </a:effectLst>
              </a:rPr>
              <a:t>Approvvigionamento</a:t>
            </a:r>
            <a:endParaRPr lang="en-US" sz="2400">
              <a:solidFill>
                <a:srgbClr val="FFC000"/>
              </a:solidFill>
              <a:effectLst>
                <a:outerShdw blurRad="38100" dist="38100" dir="2700000" algn="tl">
                  <a:srgbClr val="000000">
                    <a:alpha val="43137"/>
                  </a:srgbClr>
                </a:outerShdw>
              </a:effectLst>
            </a:endParaRPr>
          </a:p>
        </p:txBody>
      </p:sp>
      <p:sp>
        <p:nvSpPr>
          <p:cNvPr id="79" name="Text Placeholder 3">
            <a:extLst>
              <a:ext uri="{FF2B5EF4-FFF2-40B4-BE49-F238E27FC236}">
                <a16:creationId xmlns:a16="http://schemas.microsoft.com/office/drawing/2014/main" id="{CBF44E20-CF36-EE91-5BCB-EC00AEDA2487}"/>
              </a:ext>
            </a:extLst>
          </p:cNvPr>
          <p:cNvSpPr txBox="1">
            <a:spLocks/>
          </p:cNvSpPr>
          <p:nvPr/>
        </p:nvSpPr>
        <p:spPr>
          <a:xfrm>
            <a:off x="5373997" y="2068495"/>
            <a:ext cx="1484024" cy="3433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a:solidFill>
                  <a:schemeClr val="bg1"/>
                </a:solidFill>
              </a:rPr>
              <a:t>Stock </a:t>
            </a:r>
            <a:endParaRPr lang="en-US" sz="2400">
              <a:solidFill>
                <a:schemeClr val="bg1"/>
              </a:solidFill>
            </a:endParaRPr>
          </a:p>
        </p:txBody>
      </p:sp>
      <p:sp>
        <p:nvSpPr>
          <p:cNvPr id="80" name="Text Placeholder 3">
            <a:extLst>
              <a:ext uri="{FF2B5EF4-FFF2-40B4-BE49-F238E27FC236}">
                <a16:creationId xmlns:a16="http://schemas.microsoft.com/office/drawing/2014/main" id="{30134814-C9A6-8879-89FD-72E476BCDF0C}"/>
              </a:ext>
            </a:extLst>
          </p:cNvPr>
          <p:cNvSpPr txBox="1">
            <a:spLocks/>
          </p:cNvSpPr>
          <p:nvPr/>
        </p:nvSpPr>
        <p:spPr>
          <a:xfrm>
            <a:off x="8761741" y="2309299"/>
            <a:ext cx="1727127" cy="3182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err="1">
                <a:solidFill>
                  <a:srgbClr val="FFC000"/>
                </a:solidFill>
                <a:effectLst>
                  <a:outerShdw blurRad="38100" dist="38100" dir="2700000" algn="tl">
                    <a:srgbClr val="000000">
                      <a:alpha val="43137"/>
                    </a:srgbClr>
                  </a:outerShdw>
                </a:effectLst>
              </a:rPr>
              <a:t>Produzione</a:t>
            </a:r>
            <a:r>
              <a:rPr lang="en-IE" sz="1800" dirty="0">
                <a:solidFill>
                  <a:schemeClr val="bg1"/>
                </a:solidFill>
              </a:rPr>
              <a:t> </a:t>
            </a:r>
            <a:endParaRPr lang="en-US" sz="1800" dirty="0">
              <a:solidFill>
                <a:schemeClr val="bg1"/>
              </a:solidFill>
            </a:endParaRPr>
          </a:p>
        </p:txBody>
      </p:sp>
    </p:spTree>
    <p:extLst>
      <p:ext uri="{BB962C8B-B14F-4D97-AF65-F5344CB8AC3E}">
        <p14:creationId xmlns:p14="http://schemas.microsoft.com/office/powerpoint/2010/main" val="2997418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C6305-9D9B-FDD4-E3F2-D1F464C06BB2}"/>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B30FCFA-DC26-4AA0-15C0-83F8BF01DDB7}"/>
              </a:ext>
            </a:extLst>
          </p:cNvPr>
          <p:cNvGraphicFramePr>
            <a:graphicFrameLocks noGrp="1"/>
          </p:cNvGraphicFramePr>
          <p:nvPr>
            <p:extLst>
              <p:ext uri="{D42A27DB-BD31-4B8C-83A1-F6EECF244321}">
                <p14:modId xmlns:p14="http://schemas.microsoft.com/office/powerpoint/2010/main" val="1697252945"/>
              </p:ext>
            </p:extLst>
          </p:nvPr>
        </p:nvGraphicFramePr>
        <p:xfrm>
          <a:off x="2349157" y="449576"/>
          <a:ext cx="8962252" cy="5897880"/>
        </p:xfrm>
        <a:graphic>
          <a:graphicData uri="http://schemas.openxmlformats.org/drawingml/2006/table">
            <a:tbl>
              <a:tblPr firstRow="1" bandRow="1">
                <a:tableStyleId>{5C22544A-7EE6-4342-B048-85BDC9FD1C3A}</a:tableStyleId>
              </a:tblPr>
              <a:tblGrid>
                <a:gridCol w="3006640">
                  <a:extLst>
                    <a:ext uri="{9D8B030D-6E8A-4147-A177-3AD203B41FA5}">
                      <a16:colId xmlns:a16="http://schemas.microsoft.com/office/drawing/2014/main" val="4015929642"/>
                    </a:ext>
                  </a:extLst>
                </a:gridCol>
                <a:gridCol w="2968195">
                  <a:extLst>
                    <a:ext uri="{9D8B030D-6E8A-4147-A177-3AD203B41FA5}">
                      <a16:colId xmlns:a16="http://schemas.microsoft.com/office/drawing/2014/main" val="2002786399"/>
                    </a:ext>
                  </a:extLst>
                </a:gridCol>
                <a:gridCol w="2987417">
                  <a:extLst>
                    <a:ext uri="{9D8B030D-6E8A-4147-A177-3AD203B41FA5}">
                      <a16:colId xmlns:a16="http://schemas.microsoft.com/office/drawing/2014/main" val="1739550577"/>
                    </a:ext>
                  </a:extLst>
                </a:gridCol>
              </a:tblGrid>
              <a:tr h="290214">
                <a:tc>
                  <a:txBody>
                    <a:bodyPr/>
                    <a:lstStyle/>
                    <a:p>
                      <a:r>
                        <a:rPr lang="en-GB" sz="1700"/>
                        <a:t>Approvvigionamento </a:t>
                      </a:r>
                    </a:p>
                  </a:txBody>
                  <a:tcPr/>
                </a:tc>
                <a:tc>
                  <a:txBody>
                    <a:bodyPr/>
                    <a:lstStyle/>
                    <a:p>
                      <a:r>
                        <a:rPr lang="en-GB" sz="1700"/>
                        <a:t>Stock</a:t>
                      </a:r>
                    </a:p>
                  </a:txBody>
                  <a:tcPr/>
                </a:tc>
                <a:tc>
                  <a:txBody>
                    <a:bodyPr/>
                    <a:lstStyle/>
                    <a:p>
                      <a:r>
                        <a:rPr lang="en-GB" sz="1700"/>
                        <a:t>Produzione</a:t>
                      </a:r>
                    </a:p>
                  </a:txBody>
                  <a:tcPr/>
                </a:tc>
                <a:extLst>
                  <a:ext uri="{0D108BD9-81ED-4DB2-BD59-A6C34878D82A}">
                    <a16:rowId xmlns:a16="http://schemas.microsoft.com/office/drawing/2014/main" val="2266994767"/>
                  </a:ext>
                </a:extLst>
              </a:tr>
              <a:tr h="1003891">
                <a:tc>
                  <a:txBody>
                    <a:bodyPr/>
                    <a:lstStyle/>
                    <a:p>
                      <a:r>
                        <a:rPr lang="en-GB" sz="1700"/>
                        <a:t>Approvvigionamento di </a:t>
                      </a:r>
                      <a:r>
                        <a:rPr lang="en-GB" sz="1700" err="1"/>
                        <a:t>fornitori</a:t>
                      </a:r>
                      <a:r>
                        <a:rPr lang="en-GB" sz="1700"/>
                        <a:t> </a:t>
                      </a:r>
                      <a:r>
                        <a:rPr lang="en-GB" sz="1700" err="1"/>
                        <a:t>locali</a:t>
                      </a:r>
                    </a:p>
                    <a:p>
                      <a:r>
                        <a:rPr lang="en-GB" sz="1700"/>
                        <a:t>AI Analisi dei dati per prevedere la domanda</a:t>
                      </a:r>
                    </a:p>
                  </a:txBody>
                  <a:tcPr/>
                </a:tc>
                <a:tc>
                  <a:txBody>
                    <a:bodyPr/>
                    <a:lstStyle/>
                    <a:p>
                      <a:r>
                        <a:rPr lang="en-GB" sz="1700"/>
                        <a:t>Il primo ad entrare, il primo ad </a:t>
                      </a:r>
                      <a:r>
                        <a:rPr lang="en-GB" sz="1700" err="1"/>
                        <a:t>uscire</a:t>
                      </a:r>
                    </a:p>
                    <a:p>
                      <a:r>
                        <a:rPr lang="en-GB" sz="1700"/>
                        <a:t>Stoccaggio centralizzato che facilita il monitoraggio delle scorte </a:t>
                      </a:r>
                    </a:p>
                  </a:txBody>
                  <a:tcPr/>
                </a:tc>
                <a:tc>
                  <a:txBody>
                    <a:bodyPr/>
                    <a:lstStyle/>
                    <a:p>
                      <a:r>
                        <a:rPr lang="en-GB" sz="1700"/>
                        <a:t>Riciclaggio e riutilizzo di </a:t>
                      </a:r>
                      <a:r>
                        <a:rPr lang="en-GB" sz="1700" err="1"/>
                        <a:t>articoli</a:t>
                      </a:r>
                      <a:r>
                        <a:rPr lang="en-GB" sz="1700"/>
                        <a:t> non </a:t>
                      </a:r>
                      <a:r>
                        <a:rPr lang="en-GB" sz="1700" err="1"/>
                        <a:t>fabbricati</a:t>
                      </a:r>
                      <a:r>
                        <a:rPr lang="en-GB" sz="1700"/>
                        <a:t>.</a:t>
                      </a:r>
                    </a:p>
                    <a:p>
                      <a:r>
                        <a:rPr lang="en-GB" sz="1700"/>
                        <a:t>Standardizzazione dell'imballaggio</a:t>
                      </a:r>
                    </a:p>
                  </a:txBody>
                  <a:tcPr/>
                </a:tc>
                <a:extLst>
                  <a:ext uri="{0D108BD9-81ED-4DB2-BD59-A6C34878D82A}">
                    <a16:rowId xmlns:a16="http://schemas.microsoft.com/office/drawing/2014/main" val="361076303"/>
                  </a:ext>
                </a:extLst>
              </a:tr>
              <a:tr h="1160857">
                <a:tc>
                  <a:txBody>
                    <a:bodyPr/>
                    <a:lstStyle/>
                    <a:p>
                      <a:r>
                        <a:rPr lang="en-GB" sz="1700"/>
                        <a:t>Approvvigionamento di </a:t>
                      </a:r>
                      <a:r>
                        <a:rPr lang="en-GB" sz="1700" err="1"/>
                        <a:t>fornitori</a:t>
                      </a:r>
                      <a:r>
                        <a:rPr lang="en-GB" sz="1700"/>
                        <a:t> </a:t>
                      </a:r>
                      <a:r>
                        <a:rPr lang="en-GB" sz="1700" err="1"/>
                        <a:t>locali</a:t>
                      </a:r>
                    </a:p>
                    <a:p>
                      <a:r>
                        <a:rPr lang="en-GB" sz="1700"/>
                        <a:t>Acquisti di massa, in base alla domanda precedente/usuale</a:t>
                      </a:r>
                    </a:p>
                  </a:txBody>
                  <a:tcPr/>
                </a:tc>
                <a:tc>
                  <a:txBody>
                    <a:bodyPr/>
                    <a:lstStyle/>
                    <a:p>
                      <a:r>
                        <a:rPr lang="en-GB" sz="1700"/>
                        <a:t>Riduzione delle scorte deperibili e aumento di quelle non deperibili.</a:t>
                      </a:r>
                    </a:p>
                    <a:p>
                      <a:r>
                        <a:rPr lang="en-GB" sz="1700"/>
                        <a:t>Avanzi </a:t>
                      </a:r>
                      <a:r>
                        <a:rPr lang="en-GB" sz="1700" err="1"/>
                        <a:t>riutilizzati</a:t>
                      </a:r>
                      <a:r>
                        <a:rPr lang="en-GB" sz="1700"/>
                        <a:t> </a:t>
                      </a:r>
                      <a:r>
                        <a:rPr lang="en-GB" sz="1700" err="1"/>
                        <a:t>nella</a:t>
                      </a:r>
                      <a:r>
                        <a:rPr lang="en-GB" sz="1700"/>
                        <a:t> </a:t>
                      </a:r>
                      <a:r>
                        <a:rPr lang="en-GB" sz="1700" err="1"/>
                        <a:t>produzione</a:t>
                      </a:r>
                      <a:endParaRPr lang="en-GB" sz="1700"/>
                    </a:p>
                  </a:txBody>
                  <a:tcPr/>
                </a:tc>
                <a:tc>
                  <a:txBody>
                    <a:bodyPr/>
                    <a:lstStyle/>
                    <a:p>
                      <a:r>
                        <a:rPr lang="en-GB" sz="1700"/>
                        <a:t>Cottura in batch</a:t>
                      </a:r>
                    </a:p>
                    <a:p>
                      <a:r>
                        <a:rPr lang="en-GB" sz="1700"/>
                        <a:t>Creazione di strategie di marketing per i beni non consumati (</a:t>
                      </a:r>
                      <a:r>
                        <a:rPr lang="en-GB" sz="1700" err="1"/>
                        <a:t>piatti</a:t>
                      </a:r>
                      <a:r>
                        <a:rPr lang="en-GB" sz="1700"/>
                        <a:t> </a:t>
                      </a:r>
                      <a:r>
                        <a:rPr lang="en-GB" sz="1700" err="1"/>
                        <a:t>speciali</a:t>
                      </a:r>
                      <a:r>
                        <a:rPr lang="en-GB" sz="1700"/>
                        <a:t>, </a:t>
                      </a:r>
                      <a:r>
                        <a:rPr lang="en-GB" sz="1700" err="1"/>
                        <a:t>biologico</a:t>
                      </a:r>
                      <a:r>
                        <a:rPr lang="en-GB" sz="1700"/>
                        <a:t>)</a:t>
                      </a:r>
                    </a:p>
                  </a:txBody>
                  <a:tcPr/>
                </a:tc>
                <a:extLst>
                  <a:ext uri="{0D108BD9-81ED-4DB2-BD59-A6C34878D82A}">
                    <a16:rowId xmlns:a16="http://schemas.microsoft.com/office/drawing/2014/main" val="2052762313"/>
                  </a:ext>
                </a:extLst>
              </a:tr>
              <a:tr h="1175636">
                <a:tc>
                  <a:txBody>
                    <a:bodyPr/>
                    <a:lstStyle/>
                    <a:p>
                      <a:r>
                        <a:rPr lang="en-GB" sz="1700"/>
                        <a:t>Monitorare i fornitori di prodotti non </a:t>
                      </a:r>
                      <a:r>
                        <a:rPr lang="en-GB" sz="1700" err="1"/>
                        <a:t>deperibili</a:t>
                      </a:r>
                      <a:r>
                        <a:rPr lang="en-GB" sz="1700"/>
                        <a:t>, </a:t>
                      </a:r>
                      <a:r>
                        <a:rPr lang="en-GB" sz="1700" err="1"/>
                        <a:t>cambiando</a:t>
                      </a:r>
                      <a:r>
                        <a:rPr lang="en-GB" sz="1700"/>
                        <a:t> </a:t>
                      </a:r>
                      <a:r>
                        <a:rPr lang="en-GB" sz="1700" err="1"/>
                        <a:t>quando</a:t>
                      </a:r>
                      <a:r>
                        <a:rPr lang="en-GB" sz="1700"/>
                        <a:t> ci </a:t>
                      </a:r>
                      <a:r>
                        <a:rPr lang="en-GB" sz="1700" err="1"/>
                        <a:t>sono</a:t>
                      </a:r>
                      <a:r>
                        <a:rPr lang="en-GB" sz="1700"/>
                        <a:t> </a:t>
                      </a:r>
                      <a:r>
                        <a:rPr lang="en-GB" sz="1700" err="1"/>
                        <a:t>offerte</a:t>
                      </a:r>
                      <a:r>
                        <a:rPr lang="en-GB" sz="1700"/>
                        <a:t> </a:t>
                      </a:r>
                      <a:r>
                        <a:rPr lang="en-GB" sz="1700" err="1"/>
                        <a:t>migliori</a:t>
                      </a:r>
                      <a:r>
                        <a:rPr lang="en-GB" sz="1700"/>
                        <a:t>.</a:t>
                      </a:r>
                    </a:p>
                    <a:p>
                      <a:r>
                        <a:rPr lang="en-GB" sz="1700"/>
                        <a:t>Acquisti in blocco</a:t>
                      </a:r>
                    </a:p>
                  </a:txBody>
                  <a:tcPr/>
                </a:tc>
                <a:tc>
                  <a:txBody>
                    <a:bodyPr/>
                    <a:lstStyle/>
                    <a:p>
                      <a:r>
                        <a:rPr lang="en-GB" sz="1700"/>
                        <a:t>Chi entra per primo </a:t>
                      </a:r>
                      <a:r>
                        <a:rPr lang="en-GB" sz="1700" err="1"/>
                        <a:t>esce</a:t>
                      </a:r>
                      <a:r>
                        <a:rPr lang="en-GB" sz="1700"/>
                        <a:t> per primo</a:t>
                      </a:r>
                    </a:p>
                    <a:p>
                      <a:r>
                        <a:rPr lang="en-GB" sz="1700"/>
                        <a:t>Adattare l'allocazione delle scorte alla domanda</a:t>
                      </a:r>
                    </a:p>
                  </a:txBody>
                  <a:tcPr/>
                </a:tc>
                <a:tc>
                  <a:txBody>
                    <a:bodyPr/>
                    <a:lstStyle/>
                    <a:p>
                      <a:r>
                        <a:rPr lang="en-GB" sz="1700"/>
                        <a:t>Sconti per 'in scadenza'</a:t>
                      </a:r>
                    </a:p>
                    <a:p>
                      <a:r>
                        <a:rPr lang="en-GB" sz="1700"/>
                        <a:t>Ingredienti freschi offerti in base alla richiesta</a:t>
                      </a:r>
                    </a:p>
                    <a:p>
                      <a:r>
                        <a:rPr lang="en-GB" sz="1700"/>
                        <a:t>Ottimizzazione energetica degli ingredienti freschi</a:t>
                      </a:r>
                    </a:p>
                  </a:txBody>
                  <a:tcPr/>
                </a:tc>
                <a:extLst>
                  <a:ext uri="{0D108BD9-81ED-4DB2-BD59-A6C34878D82A}">
                    <a16:rowId xmlns:a16="http://schemas.microsoft.com/office/drawing/2014/main" val="3607535716"/>
                  </a:ext>
                </a:extLst>
              </a:tr>
              <a:tr h="974100">
                <a:tc>
                  <a:txBody>
                    <a:bodyPr/>
                    <a:lstStyle/>
                    <a:p>
                      <a:r>
                        <a:rPr lang="en-GB" sz="1700"/>
                        <a:t>Preparazione dei pasti settimanali</a:t>
                      </a:r>
                    </a:p>
                    <a:p>
                      <a:r>
                        <a:rPr lang="en-GB" sz="1700"/>
                        <a:t>Aumentare gli acquisti di prodotti non deperibili</a:t>
                      </a:r>
                    </a:p>
                    <a:p>
                      <a:r>
                        <a:rPr lang="en-GB" sz="1700"/>
                        <a:t>Ingredienti stagionali e locali</a:t>
                      </a:r>
                    </a:p>
                  </a:txBody>
                  <a:tcPr/>
                </a:tc>
                <a:tc>
                  <a:txBody>
                    <a:bodyPr/>
                    <a:lstStyle/>
                    <a:p>
                      <a:r>
                        <a:rPr lang="en-GB" sz="1700"/>
                        <a:t>Chi entra per primo esce per primo</a:t>
                      </a:r>
                    </a:p>
                    <a:p>
                      <a:r>
                        <a:rPr lang="en-GB" sz="1700"/>
                        <a:t>Etichettatura - date di scadenza</a:t>
                      </a:r>
                    </a:p>
                    <a:p>
                      <a:r>
                        <a:rPr lang="en-GB" sz="1700"/>
                        <a:t>Aumentare il congelamento degli alimenti</a:t>
                      </a:r>
                    </a:p>
                  </a:txBody>
                  <a:tcPr/>
                </a:tc>
                <a:tc>
                  <a:txBody>
                    <a:bodyPr/>
                    <a:lstStyle/>
                    <a:p>
                      <a:r>
                        <a:rPr lang="en-GB" sz="1700"/>
                        <a:t>Riutilizzare gli avanzi</a:t>
                      </a:r>
                    </a:p>
                    <a:p>
                      <a:r>
                        <a:rPr lang="en-GB" sz="1700"/>
                        <a:t>Controllo delle porzioni</a:t>
                      </a:r>
                    </a:p>
                    <a:p>
                      <a:r>
                        <a:rPr lang="en-GB" sz="1700"/>
                        <a:t>Controllo ed efficienza energetica</a:t>
                      </a:r>
                    </a:p>
                  </a:txBody>
                  <a:tcPr/>
                </a:tc>
                <a:extLst>
                  <a:ext uri="{0D108BD9-81ED-4DB2-BD59-A6C34878D82A}">
                    <a16:rowId xmlns:a16="http://schemas.microsoft.com/office/drawing/2014/main" val="3297921246"/>
                  </a:ext>
                </a:extLst>
              </a:tr>
            </a:tbl>
          </a:graphicData>
        </a:graphic>
      </p:graphicFrame>
      <p:sp>
        <p:nvSpPr>
          <p:cNvPr id="12" name="Text Placeholder 2">
            <a:extLst>
              <a:ext uri="{FF2B5EF4-FFF2-40B4-BE49-F238E27FC236}">
                <a16:creationId xmlns:a16="http://schemas.microsoft.com/office/drawing/2014/main" id="{32BB8156-67FA-452A-A082-87AB1A9972EB}"/>
              </a:ext>
            </a:extLst>
          </p:cNvPr>
          <p:cNvSpPr txBox="1">
            <a:spLocks/>
          </p:cNvSpPr>
          <p:nvPr/>
        </p:nvSpPr>
        <p:spPr>
          <a:xfrm>
            <a:off x="506922" y="1114458"/>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Lavorazione degli alimenti</a:t>
            </a:r>
          </a:p>
        </p:txBody>
      </p:sp>
      <p:sp>
        <p:nvSpPr>
          <p:cNvPr id="13" name="Text Placeholder 2">
            <a:extLst>
              <a:ext uri="{FF2B5EF4-FFF2-40B4-BE49-F238E27FC236}">
                <a16:creationId xmlns:a16="http://schemas.microsoft.com/office/drawing/2014/main" id="{EB5FBD74-F8FF-1A7D-707C-737B1D134DD6}"/>
              </a:ext>
            </a:extLst>
          </p:cNvPr>
          <p:cNvSpPr txBox="1">
            <a:spLocks/>
          </p:cNvSpPr>
          <p:nvPr/>
        </p:nvSpPr>
        <p:spPr>
          <a:xfrm>
            <a:off x="574655" y="2561403"/>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Ristoranti</a:t>
            </a:r>
          </a:p>
        </p:txBody>
      </p:sp>
      <p:sp>
        <p:nvSpPr>
          <p:cNvPr id="14" name="Text Placeholder 2">
            <a:extLst>
              <a:ext uri="{FF2B5EF4-FFF2-40B4-BE49-F238E27FC236}">
                <a16:creationId xmlns:a16="http://schemas.microsoft.com/office/drawing/2014/main" id="{60FE0007-5B2A-C078-D3DC-2397A70038AE}"/>
              </a:ext>
            </a:extLst>
          </p:cNvPr>
          <p:cNvSpPr txBox="1">
            <a:spLocks/>
          </p:cNvSpPr>
          <p:nvPr/>
        </p:nvSpPr>
        <p:spPr>
          <a:xfrm>
            <a:off x="574653" y="4000308"/>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Supermercati</a:t>
            </a:r>
          </a:p>
        </p:txBody>
      </p:sp>
      <p:sp>
        <p:nvSpPr>
          <p:cNvPr id="15" name="Text Placeholder 2">
            <a:extLst>
              <a:ext uri="{FF2B5EF4-FFF2-40B4-BE49-F238E27FC236}">
                <a16:creationId xmlns:a16="http://schemas.microsoft.com/office/drawing/2014/main" id="{1501EE3C-7821-7A6F-7341-860FA5D63CF5}"/>
              </a:ext>
            </a:extLst>
          </p:cNvPr>
          <p:cNvSpPr txBox="1">
            <a:spLocks/>
          </p:cNvSpPr>
          <p:nvPr/>
        </p:nvSpPr>
        <p:spPr>
          <a:xfrm>
            <a:off x="574654" y="5233682"/>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Famiglie</a:t>
            </a:r>
          </a:p>
        </p:txBody>
      </p:sp>
    </p:spTree>
    <p:extLst>
      <p:ext uri="{BB962C8B-B14F-4D97-AF65-F5344CB8AC3E}">
        <p14:creationId xmlns:p14="http://schemas.microsoft.com/office/powerpoint/2010/main" val="27611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206220" y="1442119"/>
            <a:ext cx="4938888" cy="5016648"/>
          </a:xfrm>
        </p:spPr>
        <p:txBody>
          <a:bodyPr/>
          <a:lstStyle/>
          <a:p>
            <a:pPr marL="0" indent="0">
              <a:lnSpc>
                <a:spcPct val="100000"/>
              </a:lnSpc>
              <a:spcBef>
                <a:spcPts val="0"/>
              </a:spcBef>
            </a:pPr>
            <a:r>
              <a:rPr lang="en-GB" sz="2400" dirty="0" err="1">
                <a:solidFill>
                  <a:srgbClr val="FFFFFF"/>
                </a:solidFill>
                <a:latin typeface="Calibri" panose="020F0502020204030204" pitchFamily="34" charset="0"/>
              </a:rPr>
              <a:t>Questo</a:t>
            </a:r>
            <a:r>
              <a:rPr lang="en-GB" sz="2400" dirty="0">
                <a:solidFill>
                  <a:srgbClr val="FFFFFF"/>
                </a:solidFill>
                <a:latin typeface="Calibri" panose="020F0502020204030204" pitchFamily="34" charset="0"/>
              </a:rPr>
              <a:t> modulo </a:t>
            </a:r>
            <a:r>
              <a:rPr lang="en-GB" sz="2400" dirty="0" err="1">
                <a:solidFill>
                  <a:srgbClr val="FFFFFF"/>
                </a:solidFill>
                <a:latin typeface="Calibri" panose="020F0502020204030204" pitchFamily="34" charset="0"/>
              </a:rPr>
              <a:t>si</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concentra</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sul</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concetto</a:t>
            </a:r>
            <a:r>
              <a:rPr lang="en-GB" sz="2400" dirty="0">
                <a:solidFill>
                  <a:srgbClr val="FFFFFF"/>
                </a:solidFill>
                <a:latin typeface="Calibri" panose="020F0502020204030204" pitchFamily="34" charset="0"/>
              </a:rPr>
              <a:t> di </a:t>
            </a:r>
            <a:r>
              <a:rPr lang="en-GB" sz="2400" dirty="0" err="1">
                <a:solidFill>
                  <a:srgbClr val="FFFFFF"/>
                </a:solidFill>
                <a:latin typeface="Calibri" panose="020F0502020204030204" pitchFamily="34" charset="0"/>
              </a:rPr>
              <a:t>ottimizzazione</a:t>
            </a:r>
            <a:r>
              <a:rPr lang="en-GB" sz="2400" dirty="0">
                <a:solidFill>
                  <a:srgbClr val="FFFFFF"/>
                </a:solidFill>
                <a:latin typeface="Calibri" panose="020F0502020204030204" pitchFamily="34" charset="0"/>
              </a:rPr>
              <a:t> e </a:t>
            </a:r>
            <a:r>
              <a:rPr lang="en-GB" sz="2400" dirty="0" err="1">
                <a:solidFill>
                  <a:srgbClr val="FFFFFF"/>
                </a:solidFill>
                <a:latin typeface="Calibri" panose="020F0502020204030204" pitchFamily="34" charset="0"/>
              </a:rPr>
              <a:t>su</a:t>
            </a:r>
            <a:r>
              <a:rPr lang="en-GB" sz="2400" dirty="0">
                <a:solidFill>
                  <a:srgbClr val="FFFFFF"/>
                </a:solidFill>
                <a:latin typeface="Calibri" panose="020F0502020204030204" pitchFamily="34" charset="0"/>
              </a:rPr>
              <a:t> come </a:t>
            </a:r>
            <a:r>
              <a:rPr lang="en-GB" sz="2400" dirty="0" err="1">
                <a:solidFill>
                  <a:srgbClr val="FFFFFF"/>
                </a:solidFill>
                <a:latin typeface="Calibri" panose="020F0502020204030204" pitchFamily="34" charset="0"/>
              </a:rPr>
              <a:t>può</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essere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applicato</a:t>
            </a:r>
            <a:r>
              <a:rPr lang="en-GB" sz="2400" dirty="0">
                <a:solidFill>
                  <a:srgbClr val="FFFFFF"/>
                </a:solidFill>
                <a:latin typeface="Calibri" panose="020F0502020204030204" pitchFamily="34" charset="0"/>
              </a:rPr>
              <a:t> al </a:t>
            </a:r>
            <a:r>
              <a:rPr lang="en-GB" sz="2400" dirty="0" err="1">
                <a:solidFill>
                  <a:srgbClr val="FFFFFF"/>
                </a:solidFill>
                <a:latin typeface="Calibri" panose="020F0502020204030204" pitchFamily="34" charset="0"/>
              </a:rPr>
              <a:t>settore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alimentare</a:t>
            </a:r>
            <a:r>
              <a:rPr lang="en-GB" sz="2400" dirty="0">
                <a:solidFill>
                  <a:srgbClr val="FFFFFF"/>
                </a:solidFill>
                <a:latin typeface="Calibri" panose="020F0502020204030204" pitchFamily="34" charset="0"/>
              </a:rPr>
              <a:t> per </a:t>
            </a:r>
            <a:r>
              <a:rPr lang="en-GB" sz="2400" dirty="0" err="1">
                <a:solidFill>
                  <a:srgbClr val="FFFFFF"/>
                </a:solidFill>
                <a:latin typeface="Calibri" panose="020F0502020204030204" pitchFamily="34" charset="0"/>
              </a:rPr>
              <a:t>prevenire</a:t>
            </a:r>
            <a:r>
              <a:rPr lang="en-GB" sz="2400" dirty="0">
                <a:solidFill>
                  <a:srgbClr val="FFFFFF"/>
                </a:solidFill>
                <a:latin typeface="Calibri" panose="020F0502020204030204" pitchFamily="34" charset="0"/>
              </a:rPr>
              <a:t> e </a:t>
            </a:r>
            <a:r>
              <a:rPr lang="en-GB" sz="2400" dirty="0" err="1">
                <a:solidFill>
                  <a:srgbClr val="FFFFFF"/>
                </a:solidFill>
                <a:latin typeface="Calibri" panose="020F0502020204030204" pitchFamily="34" charset="0"/>
              </a:rPr>
              <a:t>gestire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gli</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sprechi</a:t>
            </a:r>
            <a:r>
              <a:rPr lang="en-GB" sz="2400" dirty="0">
                <a:solidFill>
                  <a:srgbClr val="FFFFFF"/>
                </a:solidFill>
                <a:latin typeface="Calibri" panose="020F0502020204030204" pitchFamily="34" charset="0"/>
              </a:rPr>
              <a:t>. Le </a:t>
            </a:r>
            <a:r>
              <a:rPr lang="en-GB" sz="2400" dirty="0" err="1">
                <a:solidFill>
                  <a:srgbClr val="FFFFFF"/>
                </a:solidFill>
                <a:latin typeface="Calibri" panose="020F0502020204030204" pitchFamily="34" charset="0"/>
              </a:rPr>
              <a:t>strategie</a:t>
            </a:r>
            <a:r>
              <a:rPr lang="en-GB" sz="2400" dirty="0">
                <a:solidFill>
                  <a:srgbClr val="FFFFFF"/>
                </a:solidFill>
                <a:latin typeface="Calibri" panose="020F0502020204030204" pitchFamily="34" charset="0"/>
              </a:rPr>
              <a:t> di </a:t>
            </a:r>
            <a:r>
              <a:rPr lang="en-GB" sz="2400" dirty="0" err="1">
                <a:solidFill>
                  <a:srgbClr val="FFFFFF"/>
                </a:solidFill>
                <a:latin typeface="Calibri" panose="020F0502020204030204" pitchFamily="34" charset="0"/>
              </a:rPr>
              <a:t>ottimizzazione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sono</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fondamentali</a:t>
            </a:r>
            <a:r>
              <a:rPr lang="en-GB" sz="2400" dirty="0">
                <a:solidFill>
                  <a:srgbClr val="FFFFFF"/>
                </a:solidFill>
                <a:latin typeface="Calibri" panose="020F0502020204030204" pitchFamily="34" charset="0"/>
              </a:rPr>
              <a:t> per </a:t>
            </a:r>
            <a:r>
              <a:rPr lang="en-GB" sz="2400" dirty="0" err="1">
                <a:solidFill>
                  <a:srgbClr val="FFFFFF"/>
                </a:solidFill>
                <a:latin typeface="Calibri" panose="020F0502020204030204" pitchFamily="34" charset="0"/>
              </a:rPr>
              <a:t>affrontare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gli</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sprechi</a:t>
            </a:r>
            <a:r>
              <a:rPr lang="en-GB" sz="2400" dirty="0">
                <a:solidFill>
                  <a:srgbClr val="FFFFFF"/>
                </a:solidFill>
                <a:latin typeface="Calibri" panose="020F0502020204030204" pitchFamily="34" charset="0"/>
              </a:rPr>
              <a:t> in tutte le </a:t>
            </a:r>
            <a:r>
              <a:rPr lang="en-GB" sz="2400" dirty="0" err="1">
                <a:solidFill>
                  <a:srgbClr val="FFFFFF"/>
                </a:solidFill>
                <a:latin typeface="Calibri" panose="020F0502020204030204" pitchFamily="34" charset="0"/>
              </a:rPr>
              <a:t>fasi</a:t>
            </a:r>
            <a:r>
              <a:rPr lang="en-GB" sz="2400" dirty="0">
                <a:solidFill>
                  <a:srgbClr val="FFFFFF"/>
                </a:solidFill>
                <a:latin typeface="Calibri" panose="020F0502020204030204" pitchFamily="34" charset="0"/>
              </a:rPr>
              <a:t>. </a:t>
            </a:r>
          </a:p>
          <a:p>
            <a:pPr marL="0" indent="0">
              <a:lnSpc>
                <a:spcPct val="100000"/>
              </a:lnSpc>
              <a:spcBef>
                <a:spcPts val="0"/>
              </a:spcBef>
            </a:pPr>
            <a:r>
              <a:rPr lang="en-GB" sz="2400" dirty="0" err="1">
                <a:solidFill>
                  <a:srgbClr val="FFFFFF"/>
                </a:solidFill>
                <a:latin typeface="Calibri" panose="020F0502020204030204" pitchFamily="34" charset="0"/>
              </a:rPr>
              <a:t>Questo</a:t>
            </a:r>
            <a:r>
              <a:rPr lang="en-GB" sz="2400" dirty="0">
                <a:solidFill>
                  <a:srgbClr val="FFFFFF"/>
                </a:solidFill>
                <a:latin typeface="Calibri" panose="020F0502020204030204" pitchFamily="34" charset="0"/>
              </a:rPr>
              <a:t> modulo </a:t>
            </a:r>
            <a:r>
              <a:rPr lang="en-GB" sz="2400" dirty="0" err="1">
                <a:solidFill>
                  <a:srgbClr val="FFFFFF"/>
                </a:solidFill>
                <a:latin typeface="Calibri" panose="020F0502020204030204" pitchFamily="34" charset="0"/>
              </a:rPr>
              <a:t>esplorerà</a:t>
            </a:r>
            <a:r>
              <a:rPr lang="en-GB" sz="2400" dirty="0">
                <a:solidFill>
                  <a:srgbClr val="FFFFFF"/>
                </a:solidFill>
                <a:latin typeface="Calibri" panose="020F0502020204030204" pitchFamily="34" charset="0"/>
              </a:rPr>
              <a:t> un </a:t>
            </a:r>
            <a:r>
              <a:rPr lang="en-GB" sz="2400" dirty="0" err="1">
                <a:solidFill>
                  <a:srgbClr val="FFFFFF"/>
                </a:solidFill>
                <a:latin typeface="Calibri" panose="020F0502020204030204" pitchFamily="34" charset="0"/>
              </a:rPr>
              <a:t>quadro</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concettuale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rivedendo</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i</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concetti</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chiave</a:t>
            </a:r>
            <a:r>
              <a:rPr lang="en-GB" sz="2400" dirty="0">
                <a:solidFill>
                  <a:srgbClr val="FFFFFF"/>
                </a:solidFill>
                <a:latin typeface="Calibri" panose="020F0502020204030204" pitchFamily="34" charset="0"/>
              </a:rPr>
              <a:t> e </a:t>
            </a:r>
            <a:r>
              <a:rPr lang="en-GB" sz="2400" dirty="0" err="1">
                <a:solidFill>
                  <a:srgbClr val="FFFFFF"/>
                </a:solidFill>
                <a:latin typeface="Calibri" panose="020F0502020204030204" pitchFamily="34" charset="0"/>
              </a:rPr>
              <a:t>affrontando</a:t>
            </a:r>
            <a:r>
              <a:rPr lang="en-GB" sz="2400" dirty="0">
                <a:solidFill>
                  <a:srgbClr val="FFFFFF"/>
                </a:solidFill>
                <a:latin typeface="Calibri" panose="020F0502020204030204" pitchFamily="34" charset="0"/>
              </a:rPr>
              <a:t> in modo </a:t>
            </a:r>
            <a:r>
              <a:rPr lang="en-GB" sz="2400" dirty="0" err="1">
                <a:solidFill>
                  <a:srgbClr val="FFFFFF"/>
                </a:solidFill>
                <a:latin typeface="Calibri" panose="020F0502020204030204" pitchFamily="34" charset="0"/>
              </a:rPr>
              <a:t>visivamente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accattivante</a:t>
            </a:r>
            <a:r>
              <a:rPr lang="en-GB" sz="2400" dirty="0">
                <a:solidFill>
                  <a:srgbClr val="FFFFFF"/>
                </a:solidFill>
                <a:latin typeface="Calibri" panose="020F0502020204030204" pitchFamily="34" charset="0"/>
              </a:rPr>
              <a:t> il modo in cui </a:t>
            </a:r>
            <a:r>
              <a:rPr lang="en-GB" sz="2400" dirty="0" err="1">
                <a:solidFill>
                  <a:srgbClr val="FFFFFF"/>
                </a:solidFill>
                <a:latin typeface="Calibri" panose="020F0502020204030204" pitchFamily="34" charset="0"/>
              </a:rPr>
              <a:t>un'azienda</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può</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ottimizzare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i</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propri</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processi</a:t>
            </a:r>
            <a:r>
              <a:rPr lang="en-GB" sz="2400" dirty="0">
                <a:solidFill>
                  <a:srgbClr val="FFFFFF"/>
                </a:solidFill>
                <a:latin typeface="Calibri" panose="020F0502020204030204" pitchFamily="34" charset="0"/>
              </a:rPr>
              <a:t> per </a:t>
            </a:r>
            <a:r>
              <a:rPr lang="en-GB" sz="2400" dirty="0" err="1">
                <a:solidFill>
                  <a:srgbClr val="FFFFFF"/>
                </a:solidFill>
                <a:latin typeface="Calibri" panose="020F0502020204030204" pitchFamily="34" charset="0"/>
              </a:rPr>
              <a:t>diventare</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più</a:t>
            </a:r>
            <a:r>
              <a:rPr lang="en-GB" sz="2400" dirty="0">
                <a:solidFill>
                  <a:srgbClr val="FFFFFF"/>
                </a:solidFill>
                <a:latin typeface="Calibri" panose="020F0502020204030204" pitchFamily="34" charset="0"/>
              </a:rPr>
              <a:t> </a:t>
            </a:r>
            <a:r>
              <a:rPr lang="en-GB" sz="2400" dirty="0" err="1">
                <a:solidFill>
                  <a:srgbClr val="FFFFFF"/>
                </a:solidFill>
                <a:latin typeface="Calibri" panose="020F0502020204030204" pitchFamily="34" charset="0"/>
              </a:rPr>
              <a:t>efficiente</a:t>
            </a:r>
            <a:r>
              <a:rPr lang="en-US" sz="2400" dirty="0">
                <a:solidFill>
                  <a:srgbClr val="FFFFFF"/>
                </a:solidFill>
                <a:latin typeface="Calibri" panose="020F0502020204030204" pitchFamily="34" charset="0"/>
              </a:rPr>
              <a:t>.</a:t>
            </a:r>
          </a:p>
          <a:p>
            <a:pPr marL="0" indent="0">
              <a:lnSpc>
                <a:spcPct val="100000"/>
              </a:lnSpc>
              <a:spcBef>
                <a:spcPts val="0"/>
              </a:spcBef>
            </a:pPr>
            <a:endParaRPr lang="en-US" sz="2400" b="0" i="0" u="none" strike="noStrike" dirty="0">
              <a:solidFill>
                <a:srgbClr val="FFFFFF"/>
              </a:solidFill>
              <a:effectLst/>
              <a:latin typeface="Calibri" panose="020F0502020204030204" pitchFamily="34" charset="0"/>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405573" y="61283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CONTENUTI</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529052" y="1158252"/>
            <a:ext cx="700387" cy="566443"/>
          </a:xfrm>
        </p:spPr>
        <p:txBody>
          <a:bodyPr/>
          <a:lstStyle/>
          <a:p>
            <a:r>
              <a:rPr lang="en-GB" noProof="0"/>
              <a:t>01</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529052" y="1977724"/>
            <a:ext cx="700387" cy="566443"/>
          </a:xfrm>
        </p:spPr>
        <p:txBody>
          <a:bodyPr/>
          <a:lstStyle/>
          <a:p>
            <a:r>
              <a:rPr lang="en-GB" noProof="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6254116" y="1185977"/>
            <a:ext cx="5937884" cy="566444"/>
          </a:xfrm>
          <a:prstGeom prst="rect">
            <a:avLst/>
          </a:prstGeom>
        </p:spPr>
        <p:txBody>
          <a:bodyPr/>
          <a:lstStyle/>
          <a:p>
            <a:r>
              <a:rPr lang="en-US" sz="2400" b="1"/>
              <a:t>Concetto e definizione</a:t>
            </a:r>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529052" y="2796692"/>
            <a:ext cx="700387" cy="566443"/>
          </a:xfrm>
        </p:spPr>
        <p:txBody>
          <a:bodyPr/>
          <a:lstStyle/>
          <a:p>
            <a:r>
              <a:rPr lang="en-GB" noProof="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6224008" y="1977724"/>
            <a:ext cx="6385575" cy="566444"/>
          </a:xfrm>
          <a:prstGeom prst="rect">
            <a:avLst/>
          </a:prstGeom>
        </p:spPr>
        <p:txBody>
          <a:bodyPr/>
          <a:lstStyle/>
          <a:p>
            <a:r>
              <a:rPr lang="en-US" sz="2400" b="1"/>
              <a:t>Processi di</a:t>
            </a:r>
            <a:r>
              <a:rPr lang="en-US" sz="2400" b="1" err="1"/>
              <a:t> ottimizzazione</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529052" y="3614649"/>
            <a:ext cx="700387" cy="566443"/>
          </a:xfrm>
        </p:spPr>
        <p:txBody>
          <a:bodyPr/>
          <a:lstStyle/>
          <a:p>
            <a:r>
              <a:rPr lang="en-GB" noProof="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6224008" y="2809152"/>
            <a:ext cx="5355642" cy="566444"/>
          </a:xfrm>
          <a:prstGeom prst="rect">
            <a:avLst/>
          </a:prstGeom>
        </p:spPr>
        <p:txBody>
          <a:bodyPr/>
          <a:lstStyle/>
          <a:p>
            <a:r>
              <a:rPr lang="en-US" sz="2400" b="1"/>
              <a:t>Strategie </a:t>
            </a:r>
            <a:r>
              <a:rPr lang="en-US" sz="2400" b="1" err="1"/>
              <a:t>di ottimizzazione</a:t>
            </a:r>
            <a:endParaRPr lang="en-US" sz="2400" b="1"/>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529052" y="1836413"/>
            <a:ext cx="6088790"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3549B37-7D7A-7EF9-E7BF-9016A6802B53}"/>
              </a:ext>
            </a:extLst>
          </p:cNvPr>
          <p:cNvSpPr txBox="1"/>
          <p:nvPr/>
        </p:nvSpPr>
        <p:spPr>
          <a:xfrm>
            <a:off x="11617841" y="3778874"/>
            <a:ext cx="439404" cy="295279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 Placeholder 17">
            <a:extLst>
              <a:ext uri="{FF2B5EF4-FFF2-40B4-BE49-F238E27FC236}">
                <a16:creationId xmlns:a16="http://schemas.microsoft.com/office/drawing/2014/main" id="{5B8F01F1-DB74-D7B0-CEE5-FFF823F28E65}"/>
              </a:ext>
            </a:extLst>
          </p:cNvPr>
          <p:cNvSpPr txBox="1">
            <a:spLocks/>
          </p:cNvSpPr>
          <p:nvPr/>
        </p:nvSpPr>
        <p:spPr>
          <a:xfrm>
            <a:off x="6224008" y="3610889"/>
            <a:ext cx="7646734"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Autovalutazione </a:t>
            </a:r>
          </a:p>
        </p:txBody>
      </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1632302"/>
          </a:xfrm>
        </p:spPr>
        <p:txBody>
          <a:bodyPr/>
          <a:lstStyle/>
          <a:p>
            <a:r>
              <a:rPr lang="en-US"/>
              <a:t>04</a:t>
            </a:r>
          </a:p>
        </p:txBody>
      </p:sp>
      <p:pic>
        <p:nvPicPr>
          <p:cNvPr id="7" name="Picture Placeholder 6" descr="A person wearing headphones and holding a pen&#10;&#10;AI-generated content may be incorrect.">
            <a:extLst>
              <a:ext uri="{FF2B5EF4-FFF2-40B4-BE49-F238E27FC236}">
                <a16:creationId xmlns:a16="http://schemas.microsoft.com/office/drawing/2014/main" id="{281CBC19-6767-0B7E-20E5-FF04BFCCF7D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8191" y="2626822"/>
            <a:ext cx="7708195" cy="3396829"/>
          </a:xfrm>
        </p:spPr>
      </p:pic>
      <p:sp>
        <p:nvSpPr>
          <p:cNvPr id="14" name="Rectangle 13">
            <a:extLst>
              <a:ext uri="{FF2B5EF4-FFF2-40B4-BE49-F238E27FC236}">
                <a16:creationId xmlns:a16="http://schemas.microsoft.com/office/drawing/2014/main" id="{613D110F-884D-9B57-6509-66D0F82728B5}"/>
              </a:ext>
            </a:extLst>
          </p:cNvPr>
          <p:cNvSpPr/>
          <p:nvPr/>
        </p:nvSpPr>
        <p:spPr>
          <a:xfrm>
            <a:off x="5722296" y="3429000"/>
            <a:ext cx="4333237"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598255" y="3455148"/>
            <a:ext cx="4333238"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AUTOVALUTAZIONE</a:t>
            </a:r>
          </a:p>
        </p:txBody>
      </p:sp>
    </p:spTree>
    <p:extLst>
      <p:ext uri="{BB962C8B-B14F-4D97-AF65-F5344CB8AC3E}">
        <p14:creationId xmlns:p14="http://schemas.microsoft.com/office/powerpoint/2010/main" val="21679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685FF-670B-A129-C466-B12F020B9DF6}"/>
              </a:ext>
            </a:extLst>
          </p:cNvPr>
          <p:cNvSpPr>
            <a:spLocks noGrp="1"/>
          </p:cNvSpPr>
          <p:nvPr>
            <p:ph type="body" sz="quarter" idx="18"/>
          </p:nvPr>
        </p:nvSpPr>
        <p:spPr/>
        <p:txBody>
          <a:bodyPr/>
          <a:lstStyle/>
          <a:p>
            <a:r>
              <a:rPr lang="en-GB" dirty="0" err="1"/>
              <a:t>Pensate</a:t>
            </a:r>
            <a:r>
              <a:rPr lang="en-GB" dirty="0"/>
              <a:t> a un </a:t>
            </a:r>
            <a:r>
              <a:rPr lang="en-GB" dirty="0" err="1"/>
              <a:t>prodotto</a:t>
            </a:r>
            <a:r>
              <a:rPr lang="en-GB" dirty="0"/>
              <a:t> </a:t>
            </a:r>
            <a:r>
              <a:rPr lang="en-GB" dirty="0" err="1"/>
              <a:t>alimentare</a:t>
            </a:r>
            <a:r>
              <a:rPr lang="en-GB" dirty="0"/>
              <a:t> e </a:t>
            </a:r>
            <a:r>
              <a:rPr lang="en-GB" dirty="0" err="1"/>
              <a:t>riflettete</a:t>
            </a:r>
            <a:r>
              <a:rPr lang="en-GB" dirty="0"/>
              <a:t> </a:t>
            </a:r>
            <a:r>
              <a:rPr lang="en-GB" dirty="0" err="1"/>
              <a:t>sul</a:t>
            </a:r>
            <a:r>
              <a:rPr lang="en-GB" dirty="0"/>
              <a:t> </a:t>
            </a:r>
            <a:r>
              <a:rPr lang="en-GB" dirty="0" err="1"/>
              <a:t>flusso</a:t>
            </a:r>
            <a:r>
              <a:rPr lang="en-GB" dirty="0"/>
              <a:t> </a:t>
            </a:r>
            <a:r>
              <a:rPr lang="en-GB" dirty="0" err="1"/>
              <a:t>dei</a:t>
            </a:r>
            <a:r>
              <a:rPr lang="en-GB" dirty="0"/>
              <a:t> </a:t>
            </a:r>
            <a:r>
              <a:rPr lang="en-GB" dirty="0" err="1"/>
              <a:t>rifiuti</a:t>
            </a:r>
            <a:r>
              <a:rPr lang="en-GB" dirty="0"/>
              <a:t>, secondo </a:t>
            </a:r>
            <a:r>
              <a:rPr lang="en-GB" dirty="0" err="1"/>
              <a:t>i</a:t>
            </a:r>
            <a:r>
              <a:rPr lang="en-GB" dirty="0"/>
              <a:t> </a:t>
            </a:r>
            <a:r>
              <a:rPr lang="en-GB" dirty="0" err="1"/>
              <a:t>seguenti</a:t>
            </a:r>
            <a:r>
              <a:rPr lang="en-GB" dirty="0"/>
              <a:t> </a:t>
            </a:r>
            <a:r>
              <a:rPr lang="en-GB" dirty="0" err="1"/>
              <a:t>suggerimenti</a:t>
            </a:r>
            <a:r>
              <a:rPr lang="en-GB" dirty="0"/>
              <a:t>: </a:t>
            </a:r>
          </a:p>
          <a:p>
            <a:pPr marL="342900" indent="-342900">
              <a:buFont typeface="Arial" panose="020B0604020202020204" pitchFamily="34" charset="0"/>
              <a:buChar char="•"/>
            </a:pPr>
            <a:r>
              <a:rPr lang="en-GB" dirty="0" err="1"/>
              <a:t>Processo</a:t>
            </a:r>
            <a:r>
              <a:rPr lang="en-GB" dirty="0"/>
              <a:t> </a:t>
            </a:r>
            <a:r>
              <a:rPr lang="en-GB" dirty="0" err="1"/>
              <a:t>aziendale</a:t>
            </a:r>
            <a:endParaRPr lang="en-GB" dirty="0"/>
          </a:p>
          <a:p>
            <a:pPr marL="342900" indent="-342900">
              <a:buFont typeface="Arial" panose="020B0604020202020204" pitchFamily="34" charset="0"/>
              <a:buChar char="•"/>
            </a:pPr>
            <a:r>
              <a:rPr lang="en-GB" dirty="0"/>
              <a:t>Tipi di </a:t>
            </a:r>
            <a:r>
              <a:rPr lang="en-GB" dirty="0" err="1"/>
              <a:t>rifiuti</a:t>
            </a:r>
            <a:endParaRPr lang="en-GB" dirty="0"/>
          </a:p>
          <a:p>
            <a:pPr marL="342900" indent="-342900">
              <a:buFont typeface="Arial" panose="020B0604020202020204" pitchFamily="34" charset="0"/>
              <a:buChar char="•"/>
            </a:pPr>
            <a:r>
              <a:rPr lang="en-GB" dirty="0"/>
              <a:t>È </a:t>
            </a:r>
            <a:r>
              <a:rPr lang="en-GB" dirty="0" err="1"/>
              <a:t>evitabile</a:t>
            </a:r>
            <a:r>
              <a:rPr lang="en-GB" dirty="0"/>
              <a:t>?</a:t>
            </a:r>
          </a:p>
          <a:p>
            <a:pPr marL="342900" indent="-342900">
              <a:buFont typeface="Arial" panose="020B0604020202020204" pitchFamily="34" charset="0"/>
              <a:buChar char="•"/>
            </a:pPr>
            <a:r>
              <a:rPr lang="en-GB" dirty="0" err="1"/>
              <a:t>Metodo</a:t>
            </a:r>
            <a:r>
              <a:rPr lang="en-GB" dirty="0"/>
              <a:t> di </a:t>
            </a:r>
            <a:r>
              <a:rPr lang="en-GB" dirty="0" err="1"/>
              <a:t>smaltimento</a:t>
            </a:r>
            <a:r>
              <a:rPr lang="en-GB" dirty="0"/>
              <a:t>/</a:t>
            </a:r>
            <a:r>
              <a:rPr lang="en-GB" dirty="0" err="1"/>
              <a:t>riutilizzo</a:t>
            </a:r>
            <a:endParaRPr lang="en-GB" dirty="0"/>
          </a:p>
          <a:p>
            <a:pPr marL="342900" indent="-342900">
              <a:buFont typeface="Arial" panose="020B0604020202020204" pitchFamily="34" charset="0"/>
              <a:buChar char="•"/>
            </a:pPr>
            <a:endParaRPr lang="en-GB" dirty="0"/>
          </a:p>
          <a:p>
            <a:pPr marL="0" indent="0"/>
            <a:r>
              <a:rPr lang="en-GB" dirty="0"/>
              <a:t>Ad </a:t>
            </a:r>
            <a:r>
              <a:rPr lang="en-GB" dirty="0" err="1"/>
              <a:t>esempio</a:t>
            </a:r>
            <a:r>
              <a:rPr lang="en-GB" dirty="0"/>
              <a:t>: </a:t>
            </a:r>
          </a:p>
          <a:p>
            <a:pPr marL="0" indent="0"/>
            <a:r>
              <a:rPr lang="en-GB" dirty="0" err="1"/>
              <a:t>Prodotto</a:t>
            </a:r>
            <a:r>
              <a:rPr lang="en-GB" dirty="0"/>
              <a:t>: </a:t>
            </a:r>
            <a:r>
              <a:rPr lang="en-GB" dirty="0" err="1"/>
              <a:t>Formaggio</a:t>
            </a:r>
            <a:endParaRPr lang="en-GB" dirty="0"/>
          </a:p>
          <a:p>
            <a:pPr marL="0" indent="0"/>
            <a:endParaRPr lang="en-GB" sz="1200" dirty="0"/>
          </a:p>
          <a:p>
            <a:pPr marL="342900" indent="-342900">
              <a:buFont typeface="Arial" panose="020B0604020202020204" pitchFamily="34" charset="0"/>
              <a:buChar char="•"/>
            </a:pPr>
            <a:r>
              <a:rPr lang="en-GB" dirty="0" err="1"/>
              <a:t>Processo</a:t>
            </a:r>
            <a:r>
              <a:rPr lang="en-GB" dirty="0"/>
              <a:t> </a:t>
            </a:r>
            <a:r>
              <a:rPr lang="en-GB" dirty="0" err="1"/>
              <a:t>aziendale</a:t>
            </a:r>
            <a:r>
              <a:rPr lang="en-GB" dirty="0"/>
              <a:t>: </a:t>
            </a:r>
            <a:r>
              <a:rPr lang="en-GB" i="1" dirty="0" err="1"/>
              <a:t>Taglio</a:t>
            </a:r>
            <a:r>
              <a:rPr lang="en-GB" i="1" dirty="0"/>
              <a:t> </a:t>
            </a:r>
            <a:r>
              <a:rPr lang="en-GB" i="1" dirty="0" err="1"/>
              <a:t>della</a:t>
            </a:r>
            <a:r>
              <a:rPr lang="en-GB" i="1" dirty="0"/>
              <a:t> </a:t>
            </a:r>
            <a:r>
              <a:rPr lang="en-GB" i="1" dirty="0" err="1"/>
              <a:t>cagliata</a:t>
            </a:r>
            <a:endParaRPr lang="en-GB" i="1" dirty="0"/>
          </a:p>
          <a:p>
            <a:pPr marL="342900" indent="-342900">
              <a:buFont typeface="Arial" panose="020B0604020202020204" pitchFamily="34" charset="0"/>
              <a:buChar char="•"/>
            </a:pPr>
            <a:r>
              <a:rPr lang="en-GB" dirty="0"/>
              <a:t>Tipi di </a:t>
            </a:r>
            <a:r>
              <a:rPr lang="en-GB" dirty="0" err="1"/>
              <a:t>scarti</a:t>
            </a:r>
            <a:r>
              <a:rPr lang="en-GB" dirty="0"/>
              <a:t>: </a:t>
            </a:r>
            <a:r>
              <a:rPr lang="en-GB" i="1" dirty="0"/>
              <a:t>Perdita di </a:t>
            </a:r>
            <a:r>
              <a:rPr lang="en-GB" i="1" dirty="0" err="1"/>
              <a:t>siero</a:t>
            </a:r>
            <a:r>
              <a:rPr lang="en-GB" i="1" dirty="0"/>
              <a:t> di latte, </a:t>
            </a:r>
            <a:r>
              <a:rPr lang="en-GB" i="1" dirty="0" err="1"/>
              <a:t>fini</a:t>
            </a:r>
            <a:r>
              <a:rPr lang="en-GB" i="1" dirty="0"/>
              <a:t> di </a:t>
            </a:r>
            <a:r>
              <a:rPr lang="en-GB" i="1" dirty="0" err="1"/>
              <a:t>cagliata</a:t>
            </a:r>
            <a:r>
              <a:rPr lang="en-GB" i="1" dirty="0"/>
              <a:t> </a:t>
            </a:r>
            <a:r>
              <a:rPr lang="en-GB" i="1" dirty="0" err="1"/>
              <a:t>nel</a:t>
            </a:r>
            <a:r>
              <a:rPr lang="en-GB" i="1" dirty="0"/>
              <a:t> </a:t>
            </a:r>
            <a:r>
              <a:rPr lang="en-GB" i="1" dirty="0" err="1"/>
              <a:t>siero</a:t>
            </a:r>
            <a:r>
              <a:rPr lang="en-GB" i="1" dirty="0"/>
              <a:t> di latte</a:t>
            </a:r>
          </a:p>
          <a:p>
            <a:pPr marL="342900" indent="-342900">
              <a:buFont typeface="Arial" panose="020B0604020202020204" pitchFamily="34" charset="0"/>
              <a:buChar char="•"/>
            </a:pPr>
            <a:r>
              <a:rPr lang="en-GB" dirty="0"/>
              <a:t>È </a:t>
            </a:r>
            <a:r>
              <a:rPr lang="en-GB" dirty="0" err="1"/>
              <a:t>evitabile</a:t>
            </a:r>
            <a:r>
              <a:rPr lang="en-GB" dirty="0"/>
              <a:t>? </a:t>
            </a:r>
            <a:r>
              <a:rPr lang="en-GB" i="1" dirty="0" err="1"/>
              <a:t>Sì</a:t>
            </a:r>
            <a:endParaRPr lang="en-GB" i="1" dirty="0"/>
          </a:p>
          <a:p>
            <a:pPr marL="342900" indent="-342900">
              <a:buFont typeface="Arial" panose="020B0604020202020204" pitchFamily="34" charset="0"/>
              <a:buChar char="•"/>
            </a:pPr>
            <a:r>
              <a:rPr lang="en-GB" dirty="0" err="1"/>
              <a:t>Metodo</a:t>
            </a:r>
            <a:r>
              <a:rPr lang="en-GB" dirty="0"/>
              <a:t> di </a:t>
            </a:r>
            <a:r>
              <a:rPr lang="en-GB" dirty="0" err="1"/>
              <a:t>smaltimento</a:t>
            </a:r>
            <a:r>
              <a:rPr lang="en-GB" dirty="0"/>
              <a:t>/</a:t>
            </a:r>
            <a:r>
              <a:rPr lang="en-GB" dirty="0" err="1"/>
              <a:t>riutilizzo</a:t>
            </a:r>
            <a:r>
              <a:rPr lang="en-GB" dirty="0"/>
              <a:t>: </a:t>
            </a:r>
            <a:r>
              <a:rPr lang="en-GB" i="1" dirty="0" err="1"/>
              <a:t>Utilizzare</a:t>
            </a:r>
            <a:r>
              <a:rPr lang="en-GB" i="1" dirty="0"/>
              <a:t> per </a:t>
            </a:r>
            <a:r>
              <a:rPr lang="en-GB" i="1" dirty="0" err="1"/>
              <a:t>l'alimentazione</a:t>
            </a:r>
            <a:r>
              <a:rPr lang="en-GB" i="1" dirty="0"/>
              <a:t> </a:t>
            </a:r>
            <a:r>
              <a:rPr lang="en-GB" i="1" dirty="0" err="1"/>
              <a:t>animale</a:t>
            </a:r>
            <a:endParaRPr lang="en-GB" i="1" dirty="0"/>
          </a:p>
          <a:p>
            <a:endParaRPr lang="en-GB" dirty="0"/>
          </a:p>
        </p:txBody>
      </p:sp>
      <p:sp>
        <p:nvSpPr>
          <p:cNvPr id="4" name="Rectangle 3">
            <a:extLst>
              <a:ext uri="{FF2B5EF4-FFF2-40B4-BE49-F238E27FC236}">
                <a16:creationId xmlns:a16="http://schemas.microsoft.com/office/drawing/2014/main" id="{CD25F917-363F-7A97-13FB-C466181917C7}"/>
              </a:ext>
            </a:extLst>
          </p:cNvPr>
          <p:cNvSpPr/>
          <p:nvPr/>
        </p:nvSpPr>
        <p:spPr>
          <a:xfrm>
            <a:off x="316992" y="826894"/>
            <a:ext cx="3630384" cy="640758"/>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3A1DE1-B09D-516E-73B0-69A37011ED60}"/>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208BF330-F0FA-83B6-8F65-52462C675E8F}"/>
              </a:ext>
            </a:extLst>
          </p:cNvPr>
          <p:cNvSpPr>
            <a:spLocks noGrp="1"/>
          </p:cNvSpPr>
          <p:nvPr>
            <p:ph type="body" sz="quarter" idx="16"/>
          </p:nvPr>
        </p:nvSpPr>
        <p:spPr>
          <a:xfrm>
            <a:off x="312675" y="886578"/>
            <a:ext cx="3805439" cy="1784816"/>
          </a:xfrm>
        </p:spPr>
        <p:txBody>
          <a:bodyPr/>
          <a:lstStyle/>
          <a:p>
            <a:r>
              <a:rPr lang="en-GB"/>
              <a:t>APPRENDIMENTO </a:t>
            </a:r>
          </a:p>
          <a:p>
            <a:r>
              <a:rPr lang="en-GB"/>
              <a:t>ESERCIZIO</a:t>
            </a:r>
          </a:p>
        </p:txBody>
      </p:sp>
      <p:grpSp>
        <p:nvGrpSpPr>
          <p:cNvPr id="6" name="Google Shape;518;p39">
            <a:extLst>
              <a:ext uri="{FF2B5EF4-FFF2-40B4-BE49-F238E27FC236}">
                <a16:creationId xmlns:a16="http://schemas.microsoft.com/office/drawing/2014/main" id="{FB1DA840-63B3-D701-B435-DC3A2E6E8163}"/>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75518D4-C3BD-9DA8-9A6D-C0A52271663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6A270B85-0929-0F58-09F2-D49269673CF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52958B57-9F98-0B3B-CA2F-1F4927C65A85}"/>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4592569-D881-5611-FD0B-6D9D7CAB02F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A6BB3403-D02D-C8FD-C82E-724E33BF87D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ADBB284-7AD6-82E1-B35C-D5B675316B10}"/>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71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008E-DDB8-1046-3918-C423D9BB96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8870F7-DFFA-B5E6-15C6-61577EFFCFCF}"/>
              </a:ext>
            </a:extLst>
          </p:cNvPr>
          <p:cNvSpPr/>
          <p:nvPr/>
        </p:nvSpPr>
        <p:spPr>
          <a:xfrm>
            <a:off x="316992" y="826894"/>
            <a:ext cx="3918709" cy="630461"/>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26C5C36-1164-ACE5-63CC-65A89018CC5C}"/>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C18B9CBB-FEA6-6D99-26F8-90DD5AC3810C}"/>
              </a:ext>
            </a:extLst>
          </p:cNvPr>
          <p:cNvSpPr>
            <a:spLocks noGrp="1"/>
          </p:cNvSpPr>
          <p:nvPr>
            <p:ph type="body" sz="quarter" idx="16"/>
          </p:nvPr>
        </p:nvSpPr>
        <p:spPr>
          <a:xfrm>
            <a:off x="600999" y="824793"/>
            <a:ext cx="3908412" cy="1784816"/>
          </a:xfrm>
        </p:spPr>
        <p:txBody>
          <a:bodyPr/>
          <a:lstStyle/>
          <a:p>
            <a:r>
              <a:rPr lang="en-GB"/>
              <a:t>APPRENDIMENTO </a:t>
            </a:r>
          </a:p>
          <a:p>
            <a:r>
              <a:rPr lang="en-GB"/>
              <a:t>ESERCIZIO</a:t>
            </a:r>
          </a:p>
        </p:txBody>
      </p:sp>
      <p:grpSp>
        <p:nvGrpSpPr>
          <p:cNvPr id="6" name="Google Shape;518;p39">
            <a:extLst>
              <a:ext uri="{FF2B5EF4-FFF2-40B4-BE49-F238E27FC236}">
                <a16:creationId xmlns:a16="http://schemas.microsoft.com/office/drawing/2014/main" id="{8FC1C997-FD24-79C1-74B9-E5C8FA48AE12}"/>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D499786-EB3E-7A53-691C-822D1A994D2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84B2D9E-9EEB-DFEE-DFE1-FE0544EEEE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392D711C-540E-E26B-D7BA-6549309943F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4382C406-EB45-FC9B-C192-DF9F71B39BE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69812202-7FE9-43DA-A066-76712800A5F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25821AD3-3549-C85F-71FF-A2CA6D4861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2">
            <a:extLst>
              <a:ext uri="{FF2B5EF4-FFF2-40B4-BE49-F238E27FC236}">
                <a16:creationId xmlns:a16="http://schemas.microsoft.com/office/drawing/2014/main" id="{3D924E35-7FA8-63A4-BAC1-0E0A98C0DD38}"/>
              </a:ext>
            </a:extLst>
          </p:cNvPr>
          <p:cNvSpPr>
            <a:spLocks noGrp="1"/>
          </p:cNvSpPr>
          <p:nvPr>
            <p:ph type="body" sz="quarter" idx="18"/>
          </p:nvPr>
        </p:nvSpPr>
        <p:spPr>
          <a:xfrm>
            <a:off x="4641303" y="649453"/>
            <a:ext cx="6692864" cy="5165725"/>
          </a:xfrm>
          <a:prstGeom prst="rect">
            <a:avLst/>
          </a:prstGeom>
        </p:spPr>
        <p:txBody>
          <a:bodyPr/>
          <a:lstStyle/>
          <a:p>
            <a:pPr marL="457200" indent="-457200">
              <a:buAutoNum type="arabicPeriod"/>
            </a:pPr>
            <a:r>
              <a:rPr lang="en-US" b="1" dirty="0"/>
              <a:t>Dove </a:t>
            </a:r>
            <a:r>
              <a:rPr lang="en-US" b="1" dirty="0" err="1"/>
              <a:t>si</a:t>
            </a:r>
            <a:r>
              <a:rPr lang="en-US" b="1" dirty="0"/>
              <a:t> </a:t>
            </a:r>
            <a:r>
              <a:rPr lang="en-US" b="1" dirty="0" err="1"/>
              <a:t>verificano</a:t>
            </a:r>
            <a:r>
              <a:rPr lang="en-US" b="1" dirty="0"/>
              <a:t> le </a:t>
            </a:r>
            <a:r>
              <a:rPr lang="en-US" b="1" dirty="0" err="1"/>
              <a:t>maggiori</a:t>
            </a:r>
            <a:r>
              <a:rPr lang="en-US" b="1" dirty="0"/>
              <a:t> </a:t>
            </a:r>
            <a:r>
              <a:rPr lang="en-US" b="1" dirty="0" err="1"/>
              <a:t>inefficienze</a:t>
            </a:r>
            <a:r>
              <a:rPr lang="en-US" b="1" dirty="0"/>
              <a:t> in termini di </a:t>
            </a:r>
            <a:r>
              <a:rPr lang="en-US" b="1" dirty="0" err="1"/>
              <a:t>spreco</a:t>
            </a:r>
            <a:r>
              <a:rPr lang="en-US" b="1" dirty="0"/>
              <a:t> </a:t>
            </a:r>
            <a:r>
              <a:rPr lang="en-US" b="1" dirty="0" err="1"/>
              <a:t>alimentare</a:t>
            </a:r>
            <a:r>
              <a:rPr lang="en-US" b="1" dirty="0"/>
              <a:t>? </a:t>
            </a:r>
          </a:p>
          <a:p>
            <a:pPr marL="457200" indent="-457200">
              <a:buAutoNum type="alphaLcParenR"/>
            </a:pPr>
            <a:r>
              <a:rPr lang="en-US" sz="2200" dirty="0"/>
              <a:t>Marketing, </a:t>
            </a:r>
            <a:r>
              <a:rPr lang="en-US" sz="2200" dirty="0" err="1"/>
              <a:t>servizio</a:t>
            </a:r>
            <a:r>
              <a:rPr lang="en-US" sz="2200" dirty="0"/>
              <a:t> </a:t>
            </a:r>
            <a:r>
              <a:rPr lang="en-US" sz="2200" dirty="0" err="1"/>
              <a:t>clienti</a:t>
            </a:r>
            <a:r>
              <a:rPr lang="en-US" sz="2200" dirty="0"/>
              <a:t> e </a:t>
            </a:r>
            <a:r>
              <a:rPr lang="en-US" sz="2200" dirty="0" err="1"/>
              <a:t>consegna</a:t>
            </a:r>
            <a:endParaRPr lang="en-US" sz="2200" dirty="0"/>
          </a:p>
          <a:p>
            <a:pPr marL="457200" indent="-457200">
              <a:buAutoNum type="alphaLcParenR"/>
            </a:pPr>
            <a:r>
              <a:rPr lang="en-US" sz="2200" dirty="0" err="1"/>
              <a:t>Approvvigionamento</a:t>
            </a:r>
            <a:r>
              <a:rPr lang="en-US" sz="2200" dirty="0"/>
              <a:t>, </a:t>
            </a:r>
            <a:r>
              <a:rPr lang="en-US" sz="2200" dirty="0" err="1"/>
              <a:t>stoccaggio</a:t>
            </a:r>
            <a:r>
              <a:rPr lang="en-US" sz="2200" dirty="0"/>
              <a:t> e </a:t>
            </a:r>
            <a:r>
              <a:rPr lang="en-US" sz="2200" dirty="0" err="1"/>
              <a:t>produzione</a:t>
            </a:r>
            <a:endParaRPr lang="en-US" sz="2200" dirty="0"/>
          </a:p>
          <a:p>
            <a:pPr marL="457200" indent="-457200">
              <a:buAutoNum type="alphaLcParenR"/>
            </a:pPr>
            <a:r>
              <a:rPr lang="en-US" sz="2200" dirty="0" err="1"/>
              <a:t>Approvvigionamento</a:t>
            </a:r>
            <a:r>
              <a:rPr lang="en-US" sz="2200" dirty="0"/>
              <a:t>, </a:t>
            </a:r>
            <a:r>
              <a:rPr lang="en-US" sz="2200" dirty="0" err="1"/>
              <a:t>stoccaggio</a:t>
            </a:r>
            <a:r>
              <a:rPr lang="en-US" sz="2200" dirty="0"/>
              <a:t> e </a:t>
            </a:r>
            <a:r>
              <a:rPr lang="en-US" sz="2200" dirty="0" err="1"/>
              <a:t>preparazione</a:t>
            </a:r>
            <a:endParaRPr lang="en-US" sz="2200" dirty="0"/>
          </a:p>
          <a:p>
            <a:pPr marL="0" indent="0"/>
            <a:endParaRPr lang="en-US" dirty="0"/>
          </a:p>
          <a:p>
            <a:pPr marL="457200" indent="-457200">
              <a:buAutoNum type="arabicPeriod" startAt="2"/>
            </a:pPr>
            <a:r>
              <a:rPr lang="en-US" b="1" dirty="0"/>
              <a:t>Quale </a:t>
            </a:r>
            <a:r>
              <a:rPr lang="en-US" b="1" dirty="0" err="1"/>
              <a:t>dei</a:t>
            </a:r>
            <a:r>
              <a:rPr lang="en-US" b="1" dirty="0"/>
              <a:t> </a:t>
            </a:r>
            <a:r>
              <a:rPr lang="en-US" b="1" dirty="0" err="1"/>
              <a:t>seguenti</a:t>
            </a:r>
            <a:r>
              <a:rPr lang="en-US" b="1" dirty="0"/>
              <a:t> è un </a:t>
            </a:r>
            <a:r>
              <a:rPr lang="en-US" b="1" dirty="0" err="1"/>
              <a:t>errore</a:t>
            </a:r>
            <a:r>
              <a:rPr lang="en-US" b="1" dirty="0"/>
              <a:t> </a:t>
            </a:r>
            <a:r>
              <a:rPr lang="en-US" b="1" dirty="0" err="1"/>
              <a:t>comune</a:t>
            </a:r>
            <a:r>
              <a:rPr lang="en-US" b="1" dirty="0"/>
              <a:t> </a:t>
            </a:r>
            <a:r>
              <a:rPr lang="en-US" b="1" dirty="0" err="1"/>
              <a:t>negli</a:t>
            </a:r>
            <a:r>
              <a:rPr lang="en-US" b="1" dirty="0"/>
              <a:t> </a:t>
            </a:r>
            <a:r>
              <a:rPr lang="en-US" b="1" dirty="0" err="1"/>
              <a:t>appalti</a:t>
            </a:r>
            <a:r>
              <a:rPr lang="en-US" b="1" dirty="0"/>
              <a:t>? </a:t>
            </a:r>
          </a:p>
          <a:p>
            <a:pPr marL="457200" indent="-457200">
              <a:buAutoNum type="alphaLcParenR"/>
            </a:pPr>
            <a:r>
              <a:rPr lang="en-US" sz="2200" dirty="0"/>
              <a:t>Acquistare prima di </a:t>
            </a:r>
            <a:r>
              <a:rPr lang="en-US" sz="2200" dirty="0" err="1"/>
              <a:t>ordinare</a:t>
            </a:r>
            <a:endParaRPr lang="en-US" sz="2200" dirty="0"/>
          </a:p>
          <a:p>
            <a:pPr marL="457200" indent="-457200">
              <a:buAutoNum type="alphaLcParenR"/>
            </a:pPr>
            <a:r>
              <a:rPr lang="en-US" sz="2200" dirty="0"/>
              <a:t>Controllo </a:t>
            </a:r>
            <a:r>
              <a:rPr lang="en-US" sz="2200" dirty="0" err="1"/>
              <a:t>dell'inventario</a:t>
            </a:r>
            <a:r>
              <a:rPr lang="en-US" sz="2200" dirty="0"/>
              <a:t> prima </a:t>
            </a:r>
            <a:r>
              <a:rPr lang="en-US" sz="2200" dirty="0" err="1"/>
              <a:t>dell'ordine</a:t>
            </a:r>
            <a:endParaRPr lang="en-US" sz="2200" dirty="0"/>
          </a:p>
          <a:p>
            <a:pPr marL="457200" indent="-457200">
              <a:buAutoNum type="alphaLcParenR"/>
            </a:pPr>
            <a:r>
              <a:rPr lang="en-US" sz="2200" dirty="0" err="1"/>
              <a:t>Sovrapposizione</a:t>
            </a:r>
            <a:r>
              <a:rPr lang="en-US" sz="2200" dirty="0"/>
              <a:t> di </a:t>
            </a:r>
            <a:r>
              <a:rPr lang="en-US" sz="2200" dirty="0" err="1"/>
              <a:t>ordini</a:t>
            </a:r>
            <a:r>
              <a:rPr lang="en-US" sz="2200" dirty="0"/>
              <a:t> a causa di </a:t>
            </a:r>
            <a:r>
              <a:rPr lang="en-US" sz="2200" dirty="0" err="1"/>
              <a:t>previsioni</a:t>
            </a:r>
            <a:r>
              <a:rPr lang="en-US" sz="2200" dirty="0"/>
              <a:t> </a:t>
            </a:r>
            <a:r>
              <a:rPr lang="en-US" sz="2200" dirty="0" err="1"/>
              <a:t>errate</a:t>
            </a:r>
            <a:endParaRPr lang="en-US" sz="2200" dirty="0"/>
          </a:p>
          <a:p>
            <a:pPr marL="0" indent="0"/>
            <a:endParaRPr lang="en-US" dirty="0"/>
          </a:p>
          <a:p>
            <a:pPr marL="457200" indent="-457200">
              <a:buAutoNum type="arabicPeriod" startAt="3"/>
            </a:pPr>
            <a:r>
              <a:rPr lang="en-US" b="1" dirty="0"/>
              <a:t>In </a:t>
            </a:r>
            <a:r>
              <a:rPr lang="en-US" b="1" dirty="0" err="1"/>
              <a:t>che</a:t>
            </a:r>
            <a:r>
              <a:rPr lang="en-US" b="1" dirty="0"/>
              <a:t> modo la </a:t>
            </a:r>
            <a:r>
              <a:rPr lang="en-US" b="1" dirty="0" err="1"/>
              <a:t>preparazione</a:t>
            </a:r>
            <a:r>
              <a:rPr lang="en-US" b="1" dirty="0"/>
              <a:t> </a:t>
            </a:r>
            <a:r>
              <a:rPr lang="en-US" b="1" dirty="0" err="1"/>
              <a:t>degli</a:t>
            </a:r>
            <a:r>
              <a:rPr lang="en-US" b="1" dirty="0"/>
              <a:t> </a:t>
            </a:r>
            <a:r>
              <a:rPr lang="en-US" b="1" dirty="0" err="1"/>
              <a:t>alimenti</a:t>
            </a:r>
            <a:r>
              <a:rPr lang="en-US" b="1" dirty="0"/>
              <a:t> </a:t>
            </a:r>
            <a:r>
              <a:rPr lang="en-US" b="1" dirty="0" err="1"/>
              <a:t>contribuisce</a:t>
            </a:r>
            <a:r>
              <a:rPr lang="en-US" b="1" dirty="0"/>
              <a:t> </a:t>
            </a:r>
            <a:r>
              <a:rPr lang="en-US" b="1" dirty="0" err="1"/>
              <a:t>allo</a:t>
            </a:r>
            <a:r>
              <a:rPr lang="en-US" b="1" dirty="0"/>
              <a:t> </a:t>
            </a:r>
            <a:r>
              <a:rPr lang="en-US" b="1" dirty="0" err="1"/>
              <a:t>spreco</a:t>
            </a:r>
            <a:r>
              <a:rPr lang="en-US" b="1" dirty="0"/>
              <a:t>? </a:t>
            </a:r>
          </a:p>
          <a:p>
            <a:pPr marL="457200" indent="-457200">
              <a:buAutoNum type="alphaLcParenR"/>
            </a:pPr>
            <a:r>
              <a:rPr lang="en-US" sz="2200" dirty="0"/>
              <a:t>Controllo </a:t>
            </a:r>
            <a:r>
              <a:rPr lang="en-US" sz="2200" dirty="0" err="1"/>
              <a:t>delle</a:t>
            </a:r>
            <a:r>
              <a:rPr lang="en-US" sz="2200" dirty="0"/>
              <a:t> </a:t>
            </a:r>
            <a:r>
              <a:rPr lang="en-US" sz="2200" dirty="0" err="1"/>
              <a:t>porzioni</a:t>
            </a:r>
            <a:r>
              <a:rPr lang="en-US" sz="2200" dirty="0"/>
              <a:t> </a:t>
            </a:r>
          </a:p>
          <a:p>
            <a:pPr marL="457200" indent="-457200">
              <a:buAutoNum type="alphaLcParenR"/>
            </a:pPr>
            <a:r>
              <a:rPr lang="en-US" sz="2200" dirty="0" err="1"/>
              <a:t>Utilizzare</a:t>
            </a:r>
            <a:r>
              <a:rPr lang="en-US" sz="2200" dirty="0"/>
              <a:t> tutte le parti </a:t>
            </a:r>
            <a:r>
              <a:rPr lang="en-US" sz="2200" dirty="0" err="1"/>
              <a:t>commestibili</a:t>
            </a:r>
            <a:r>
              <a:rPr lang="en-US" sz="2200" dirty="0"/>
              <a:t> </a:t>
            </a:r>
            <a:r>
              <a:rPr lang="en-US" sz="2200" dirty="0" err="1"/>
              <a:t>degli</a:t>
            </a:r>
            <a:r>
              <a:rPr lang="en-US" sz="2200" dirty="0"/>
              <a:t> </a:t>
            </a:r>
            <a:r>
              <a:rPr lang="en-US" sz="2200" dirty="0" err="1"/>
              <a:t>ingredienti</a:t>
            </a:r>
            <a:endParaRPr lang="en-US" sz="2200" dirty="0"/>
          </a:p>
          <a:p>
            <a:pPr marL="457200" indent="-457200">
              <a:buAutoNum type="alphaLcParenR"/>
            </a:pPr>
            <a:r>
              <a:rPr lang="en-US" sz="2200" dirty="0" err="1"/>
              <a:t>Sovrapproduzione</a:t>
            </a:r>
            <a:r>
              <a:rPr lang="en-US" sz="2200" dirty="0"/>
              <a:t> </a:t>
            </a:r>
          </a:p>
          <a:p>
            <a:endParaRPr lang="en-US" dirty="0"/>
          </a:p>
        </p:txBody>
      </p:sp>
    </p:spTree>
    <p:extLst>
      <p:ext uri="{BB962C8B-B14F-4D97-AF65-F5344CB8AC3E}">
        <p14:creationId xmlns:p14="http://schemas.microsoft.com/office/powerpoint/2010/main" val="400752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59ED-B502-7B7A-C0EB-77B8774383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9456B0-3BBD-D849-001B-CD9A8134BF75}"/>
              </a:ext>
            </a:extLst>
          </p:cNvPr>
          <p:cNvSpPr/>
          <p:nvPr/>
        </p:nvSpPr>
        <p:spPr>
          <a:xfrm>
            <a:off x="316992" y="826894"/>
            <a:ext cx="3929007" cy="630461"/>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902507-F08A-6480-E528-39ACC7EF8655}"/>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6DECBE83-D8DC-207D-B0A6-9E4CA3F18E23}"/>
              </a:ext>
            </a:extLst>
          </p:cNvPr>
          <p:cNvSpPr>
            <a:spLocks noGrp="1"/>
          </p:cNvSpPr>
          <p:nvPr>
            <p:ph type="body" sz="quarter" idx="16"/>
          </p:nvPr>
        </p:nvSpPr>
        <p:spPr>
          <a:xfrm>
            <a:off x="600999" y="824793"/>
            <a:ext cx="3929007" cy="1784816"/>
          </a:xfrm>
        </p:spPr>
        <p:txBody>
          <a:bodyPr/>
          <a:lstStyle/>
          <a:p>
            <a:r>
              <a:rPr lang="en-GB"/>
              <a:t>APPRENDIMENTO </a:t>
            </a:r>
          </a:p>
          <a:p>
            <a:r>
              <a:rPr lang="en-GB"/>
              <a:t>ESERCIZIO</a:t>
            </a:r>
          </a:p>
        </p:txBody>
      </p:sp>
      <p:grpSp>
        <p:nvGrpSpPr>
          <p:cNvPr id="6" name="Google Shape;518;p39">
            <a:extLst>
              <a:ext uri="{FF2B5EF4-FFF2-40B4-BE49-F238E27FC236}">
                <a16:creationId xmlns:a16="http://schemas.microsoft.com/office/drawing/2014/main" id="{8B306E35-0FD0-C130-8826-903FD349B421}"/>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5C48B22B-00B6-8CC4-87BB-262507F8102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FA59837-5444-C3C2-6B7F-D8840E7C62F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0209660-8775-F7D7-1298-49D54B382A54}"/>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8803F513-8883-184F-A71F-F6B33B2127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FC7277DC-412B-AF37-F211-803C5233667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1E50BF01-75F8-6728-2D00-7D808E6173B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1334B2AB-011C-054B-40A8-C1B8922BAFD8}"/>
              </a:ext>
            </a:extLst>
          </p:cNvPr>
          <p:cNvSpPr>
            <a:spLocks noGrp="1"/>
          </p:cNvSpPr>
          <p:nvPr>
            <p:ph type="body" sz="quarter" idx="18"/>
          </p:nvPr>
        </p:nvSpPr>
        <p:spPr>
          <a:xfrm>
            <a:off x="4675188" y="649288"/>
            <a:ext cx="6595786" cy="5848350"/>
          </a:xfrm>
          <a:prstGeom prst="rect">
            <a:avLst/>
          </a:prstGeom>
        </p:spPr>
        <p:txBody>
          <a:bodyPr/>
          <a:lstStyle/>
          <a:p>
            <a:r>
              <a:rPr lang="en-US" dirty="0"/>
              <a:t>Nella </a:t>
            </a:r>
            <a:r>
              <a:rPr lang="en-US" dirty="0" err="1"/>
              <a:t>situazione</a:t>
            </a:r>
            <a:r>
              <a:rPr lang="en-US" dirty="0"/>
              <a:t> data: </a:t>
            </a:r>
          </a:p>
          <a:p>
            <a:endParaRPr lang="en-US" dirty="0"/>
          </a:p>
          <a:p>
            <a:r>
              <a:rPr lang="en-US" i="1" dirty="0"/>
              <a:t>Un ristorante </a:t>
            </a:r>
            <a:r>
              <a:rPr lang="en-US" i="1" dirty="0" err="1"/>
              <a:t>registra</a:t>
            </a:r>
            <a:r>
              <a:rPr lang="en-US" i="1" dirty="0"/>
              <a:t> alti </a:t>
            </a:r>
            <a:r>
              <a:rPr lang="en-US" i="1" dirty="0" err="1"/>
              <a:t>livelli</a:t>
            </a:r>
            <a:r>
              <a:rPr lang="en-US" i="1" dirty="0"/>
              <a:t> di </a:t>
            </a:r>
            <a:r>
              <a:rPr lang="en-US" i="1" dirty="0" err="1"/>
              <a:t>spreco</a:t>
            </a:r>
            <a:r>
              <a:rPr lang="en-US" i="1" dirty="0"/>
              <a:t> </a:t>
            </a:r>
            <a:r>
              <a:rPr lang="en-US" i="1" dirty="0" err="1"/>
              <a:t>alimentare</a:t>
            </a:r>
            <a:r>
              <a:rPr lang="en-US" i="1" dirty="0"/>
              <a:t>. Il </a:t>
            </a:r>
            <a:r>
              <a:rPr lang="en-US" i="1" dirty="0" err="1"/>
              <a:t>proprietario</a:t>
            </a:r>
            <a:r>
              <a:rPr lang="en-US" i="1" dirty="0"/>
              <a:t> nota </a:t>
            </a:r>
            <a:r>
              <a:rPr lang="en-US" i="1" dirty="0" err="1"/>
              <a:t>che</a:t>
            </a:r>
            <a:r>
              <a:rPr lang="en-US" i="1" dirty="0"/>
              <a:t> </a:t>
            </a:r>
            <a:r>
              <a:rPr lang="en-US" i="1" dirty="0" err="1"/>
              <a:t>gli</a:t>
            </a:r>
            <a:r>
              <a:rPr lang="en-US" i="1" dirty="0"/>
              <a:t> </a:t>
            </a:r>
            <a:r>
              <a:rPr lang="en-US" i="1" dirty="0" err="1"/>
              <a:t>ingredienti</a:t>
            </a:r>
            <a:r>
              <a:rPr lang="en-US" i="1" dirty="0"/>
              <a:t> </a:t>
            </a:r>
            <a:r>
              <a:rPr lang="en-US" i="1" dirty="0" err="1"/>
              <a:t>spesso</a:t>
            </a:r>
            <a:r>
              <a:rPr lang="en-US" i="1" dirty="0"/>
              <a:t> </a:t>
            </a:r>
            <a:r>
              <a:rPr lang="en-US" i="1" dirty="0" err="1"/>
              <a:t>vanno</a:t>
            </a:r>
            <a:r>
              <a:rPr lang="en-US" i="1" dirty="0"/>
              <a:t> a male prima di </a:t>
            </a:r>
            <a:r>
              <a:rPr lang="en-US" i="1" dirty="0" err="1"/>
              <a:t>essere</a:t>
            </a:r>
            <a:r>
              <a:rPr lang="en-US" i="1" dirty="0"/>
              <a:t> </a:t>
            </a:r>
            <a:r>
              <a:rPr lang="en-US" i="1" dirty="0" err="1"/>
              <a:t>consumati</a:t>
            </a:r>
            <a:r>
              <a:rPr lang="en-US" i="1" dirty="0"/>
              <a:t> e </a:t>
            </a:r>
            <a:r>
              <a:rPr lang="en-US" i="1" dirty="0" err="1"/>
              <a:t>che</a:t>
            </a:r>
            <a:r>
              <a:rPr lang="en-US" i="1" dirty="0"/>
              <a:t> </a:t>
            </a:r>
            <a:r>
              <a:rPr lang="en-US" i="1" dirty="0" err="1"/>
              <a:t>spesso</a:t>
            </a:r>
            <a:r>
              <a:rPr lang="en-US" i="1" dirty="0"/>
              <a:t> </a:t>
            </a:r>
            <a:r>
              <a:rPr lang="en-US" i="1" dirty="0" err="1"/>
              <a:t>vengono</a:t>
            </a:r>
            <a:r>
              <a:rPr lang="en-US" i="1" dirty="0"/>
              <a:t> </a:t>
            </a:r>
            <a:r>
              <a:rPr lang="en-US" i="1" dirty="0" err="1"/>
              <a:t>preparati</a:t>
            </a:r>
            <a:r>
              <a:rPr lang="en-US" i="1" dirty="0"/>
              <a:t> in </a:t>
            </a:r>
            <a:r>
              <a:rPr lang="en-US" i="1" dirty="0" err="1"/>
              <a:t>eccesso</a:t>
            </a:r>
            <a:r>
              <a:rPr lang="en-US" i="1" dirty="0"/>
              <a:t>, </a:t>
            </a:r>
            <a:r>
              <a:rPr lang="en-US" i="1" dirty="0" err="1"/>
              <a:t>essendo</a:t>
            </a:r>
            <a:r>
              <a:rPr lang="en-US" i="1" dirty="0"/>
              <a:t> </a:t>
            </a:r>
            <a:r>
              <a:rPr lang="en-US" i="1" dirty="0" err="1"/>
              <a:t>l'area</a:t>
            </a:r>
            <a:r>
              <a:rPr lang="en-US" i="1" dirty="0"/>
              <a:t> di </a:t>
            </a:r>
            <a:r>
              <a:rPr lang="en-US" i="1" dirty="0" err="1"/>
              <a:t>stoccaggio</a:t>
            </a:r>
            <a:r>
              <a:rPr lang="en-US" i="1" dirty="0"/>
              <a:t> </a:t>
            </a:r>
            <a:r>
              <a:rPr lang="en-US" i="1" dirty="0" err="1"/>
              <a:t>spesso</a:t>
            </a:r>
            <a:r>
              <a:rPr lang="en-US" i="1" dirty="0"/>
              <a:t> </a:t>
            </a:r>
            <a:r>
              <a:rPr lang="en-US" i="1" dirty="0" err="1"/>
              <a:t>disorganizzata</a:t>
            </a:r>
            <a:r>
              <a:rPr lang="en-US" dirty="0"/>
              <a:t>.</a:t>
            </a:r>
          </a:p>
          <a:p>
            <a:endParaRPr lang="en-US" dirty="0"/>
          </a:p>
          <a:p>
            <a:r>
              <a:rPr lang="en-US" dirty="0"/>
              <a:t>Dove </a:t>
            </a:r>
            <a:r>
              <a:rPr lang="en-US" dirty="0" err="1"/>
              <a:t>pensate</a:t>
            </a:r>
            <a:r>
              <a:rPr lang="en-US" dirty="0"/>
              <a:t> </a:t>
            </a:r>
            <a:r>
              <a:rPr lang="en-US" dirty="0" err="1"/>
              <a:t>che</a:t>
            </a:r>
            <a:r>
              <a:rPr lang="en-US" dirty="0"/>
              <a:t> </a:t>
            </a:r>
            <a:r>
              <a:rPr lang="en-US" dirty="0" err="1"/>
              <a:t>sia</a:t>
            </a:r>
            <a:r>
              <a:rPr lang="en-US" dirty="0"/>
              <a:t> il </a:t>
            </a:r>
            <a:r>
              <a:rPr lang="en-US" dirty="0" err="1"/>
              <a:t>principale</a:t>
            </a:r>
            <a:r>
              <a:rPr lang="en-US" dirty="0"/>
              <a:t> </a:t>
            </a:r>
            <a:r>
              <a:rPr lang="en-US" dirty="0" err="1"/>
              <a:t>collo</a:t>
            </a:r>
            <a:r>
              <a:rPr lang="en-US" dirty="0"/>
              <a:t> di </a:t>
            </a:r>
            <a:r>
              <a:rPr lang="en-US" dirty="0" err="1"/>
              <a:t>bottiglia</a:t>
            </a:r>
            <a:r>
              <a:rPr lang="en-US" dirty="0"/>
              <a:t>? </a:t>
            </a:r>
            <a:r>
              <a:rPr lang="en-US" dirty="0" err="1"/>
              <a:t>Scegliete</a:t>
            </a:r>
            <a:r>
              <a:rPr lang="en-US" dirty="0"/>
              <a:t> il </a:t>
            </a:r>
            <a:r>
              <a:rPr lang="en-US" dirty="0" err="1"/>
              <a:t>più</a:t>
            </a:r>
            <a:r>
              <a:rPr lang="en-US" dirty="0"/>
              <a:t> </a:t>
            </a:r>
            <a:r>
              <a:rPr lang="en-US" dirty="0" err="1"/>
              <a:t>probabile</a:t>
            </a:r>
            <a:r>
              <a:rPr lang="en-US" dirty="0"/>
              <a:t>: </a:t>
            </a:r>
          </a:p>
          <a:p>
            <a:endParaRPr lang="en-US" dirty="0"/>
          </a:p>
          <a:p>
            <a:pPr marL="457200" indent="-457200">
              <a:buAutoNum type="alphaLcParenR"/>
            </a:pPr>
            <a:r>
              <a:rPr lang="en-US" sz="2200" dirty="0" err="1"/>
              <a:t>Ordinare</a:t>
            </a:r>
            <a:r>
              <a:rPr lang="en-US" sz="2200" dirty="0"/>
              <a:t> </a:t>
            </a:r>
            <a:r>
              <a:rPr lang="en-US" sz="2200" dirty="0" err="1"/>
              <a:t>troppo</a:t>
            </a:r>
            <a:r>
              <a:rPr lang="en-US" sz="2200" dirty="0"/>
              <a:t> </a:t>
            </a:r>
            <a:r>
              <a:rPr lang="en-US" sz="2200" dirty="0" err="1"/>
              <a:t>cibo</a:t>
            </a:r>
            <a:r>
              <a:rPr lang="en-US" sz="2200" dirty="0"/>
              <a:t> senza </a:t>
            </a:r>
            <a:r>
              <a:rPr lang="en-US" sz="2200" dirty="0" err="1"/>
              <a:t>prevedere</a:t>
            </a:r>
            <a:r>
              <a:rPr lang="en-US" sz="2200" dirty="0"/>
              <a:t> la </a:t>
            </a:r>
            <a:r>
              <a:rPr lang="en-US" sz="2200" dirty="0" err="1"/>
              <a:t>domanda</a:t>
            </a:r>
            <a:endParaRPr lang="en-US" sz="2200" dirty="0"/>
          </a:p>
          <a:p>
            <a:pPr marL="457200" indent="-457200">
              <a:buAutoNum type="alphaLcParenR"/>
            </a:pPr>
            <a:r>
              <a:rPr lang="en-US" sz="2200" dirty="0" err="1"/>
              <a:t>Organizzare</a:t>
            </a:r>
            <a:r>
              <a:rPr lang="en-US" sz="2200" dirty="0"/>
              <a:t> male, non </a:t>
            </a:r>
            <a:r>
              <a:rPr lang="en-US" sz="2200" dirty="0" err="1"/>
              <a:t>tenere</a:t>
            </a:r>
            <a:r>
              <a:rPr lang="en-US" sz="2200" dirty="0"/>
              <a:t> </a:t>
            </a:r>
            <a:r>
              <a:rPr lang="en-US" sz="2200" dirty="0" err="1"/>
              <a:t>traccia</a:t>
            </a:r>
            <a:r>
              <a:rPr lang="en-US" sz="2200" dirty="0"/>
              <a:t> </a:t>
            </a:r>
            <a:r>
              <a:rPr lang="en-US" sz="2200" dirty="0" err="1"/>
              <a:t>delle</a:t>
            </a:r>
            <a:r>
              <a:rPr lang="en-US" sz="2200" dirty="0"/>
              <a:t> date di </a:t>
            </a:r>
            <a:r>
              <a:rPr lang="en-US" sz="2200" dirty="0" err="1"/>
              <a:t>scadenza</a:t>
            </a:r>
            <a:endParaRPr lang="en-US" sz="2200" dirty="0"/>
          </a:p>
          <a:p>
            <a:pPr marL="457200" indent="-457200">
              <a:buAutoNum type="alphaLcParenR"/>
            </a:pPr>
            <a:r>
              <a:rPr lang="en-US" sz="2200" dirty="0" err="1"/>
              <a:t>Sovrapposizione</a:t>
            </a:r>
            <a:r>
              <a:rPr lang="en-US" sz="2200" dirty="0"/>
              <a:t> </a:t>
            </a:r>
            <a:r>
              <a:rPr lang="en-US" sz="2200" dirty="0" err="1"/>
              <a:t>nei</a:t>
            </a:r>
            <a:r>
              <a:rPr lang="en-US" sz="2200" dirty="0"/>
              <a:t> </a:t>
            </a:r>
            <a:r>
              <a:rPr lang="en-US" sz="2200" dirty="0" err="1"/>
              <a:t>piatti</a:t>
            </a:r>
            <a:r>
              <a:rPr lang="en-US" sz="2200" dirty="0"/>
              <a:t> </a:t>
            </a:r>
            <a:r>
              <a:rPr lang="en-US" sz="2200" dirty="0" err="1"/>
              <a:t>finali</a:t>
            </a:r>
            <a:endParaRPr lang="en-US" sz="2200" dirty="0"/>
          </a:p>
          <a:p>
            <a:pPr marL="457200" indent="-457200">
              <a:buAutoNum type="alphaLcParenR"/>
            </a:pPr>
            <a:endParaRPr lang="en-US" dirty="0"/>
          </a:p>
          <a:p>
            <a:endParaRPr lang="en-US" dirty="0"/>
          </a:p>
        </p:txBody>
      </p:sp>
    </p:spTree>
    <p:extLst>
      <p:ext uri="{BB962C8B-B14F-4D97-AF65-F5344CB8AC3E}">
        <p14:creationId xmlns:p14="http://schemas.microsoft.com/office/powerpoint/2010/main" val="217285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7A4E-00E1-7627-BC12-0ADA2312674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CADB1B-8039-9D61-7171-86EB2661AB05}"/>
              </a:ext>
            </a:extLst>
          </p:cNvPr>
          <p:cNvSpPr/>
          <p:nvPr/>
        </p:nvSpPr>
        <p:spPr>
          <a:xfrm>
            <a:off x="316992" y="826894"/>
            <a:ext cx="3949601" cy="630461"/>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E0095A7-FF81-97D0-4431-F91AE0B3910F}"/>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DB33F8C-8CDB-F63C-A8C5-E2D6D3D38115}"/>
              </a:ext>
            </a:extLst>
          </p:cNvPr>
          <p:cNvSpPr>
            <a:spLocks noGrp="1"/>
          </p:cNvSpPr>
          <p:nvPr>
            <p:ph type="body" sz="quarter" idx="16"/>
          </p:nvPr>
        </p:nvSpPr>
        <p:spPr>
          <a:xfrm>
            <a:off x="600999" y="824793"/>
            <a:ext cx="3661277" cy="1784816"/>
          </a:xfrm>
        </p:spPr>
        <p:txBody>
          <a:bodyPr/>
          <a:lstStyle/>
          <a:p>
            <a:r>
              <a:rPr lang="en-GB"/>
              <a:t>APPRENDIMENTO </a:t>
            </a:r>
          </a:p>
          <a:p>
            <a:r>
              <a:rPr lang="en-GB"/>
              <a:t>ESERCIZIO</a:t>
            </a:r>
          </a:p>
        </p:txBody>
      </p:sp>
      <p:grpSp>
        <p:nvGrpSpPr>
          <p:cNvPr id="6" name="Google Shape;518;p39">
            <a:extLst>
              <a:ext uri="{FF2B5EF4-FFF2-40B4-BE49-F238E27FC236}">
                <a16:creationId xmlns:a16="http://schemas.microsoft.com/office/drawing/2014/main" id="{0CB37FF1-896F-2122-E8B2-DC8DCF94261A}"/>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E2B4B00C-F386-892E-0ED7-835846F349C2}"/>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D7DB7637-9B81-AAD4-750D-0C968AF7EC4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F8EDF86-EB54-F0FD-D285-82ABFACEA00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EBC5E0B-7E3C-6DA8-AB36-6340BD7E0CE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54764AFB-AFA2-4154-7FFA-300E636E463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CE2CC7A-38B3-50FE-48AD-1E796D1939B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 Placeholder 2">
            <a:extLst>
              <a:ext uri="{FF2B5EF4-FFF2-40B4-BE49-F238E27FC236}">
                <a16:creationId xmlns:a16="http://schemas.microsoft.com/office/drawing/2014/main" id="{E67BC112-B525-BCF0-D860-FFF8DC8F6B1C}"/>
              </a:ext>
            </a:extLst>
          </p:cNvPr>
          <p:cNvSpPr>
            <a:spLocks noGrp="1"/>
          </p:cNvSpPr>
          <p:nvPr>
            <p:ph type="body" sz="quarter" idx="18"/>
          </p:nvPr>
        </p:nvSpPr>
        <p:spPr>
          <a:xfrm>
            <a:off x="4826000" y="827088"/>
            <a:ext cx="6542421" cy="5165725"/>
          </a:xfrm>
          <a:prstGeom prst="rect">
            <a:avLst/>
          </a:prstGeom>
        </p:spPr>
        <p:txBody>
          <a:bodyPr/>
          <a:lstStyle/>
          <a:p>
            <a:r>
              <a:rPr lang="en-US" b="1"/>
              <a:t>Piano d'azione</a:t>
            </a:r>
          </a:p>
          <a:p>
            <a:endParaRPr lang="en-US"/>
          </a:p>
          <a:p>
            <a:r>
              <a:rPr lang="en-US"/>
              <a:t>Creare un semplice piano d'azione per ridurre gli sprechi alimentari e </a:t>
            </a:r>
            <a:r>
              <a:rPr lang="en-US" err="1"/>
              <a:t>ottimizzare la </a:t>
            </a:r>
            <a:r>
              <a:rPr lang="en-US"/>
              <a:t>produzione sul posto di lavoro, basandosi sul concetto di conservazione e produzione degli approvvigionamenti, osservato in precedenza: </a:t>
            </a:r>
          </a:p>
          <a:p>
            <a:endParaRPr lang="en-US"/>
          </a:p>
          <a:p>
            <a:pPr marL="342900" indent="-342900">
              <a:buFontTx/>
              <a:buChar char="-"/>
            </a:pPr>
            <a:r>
              <a:rPr lang="en-US"/>
              <a:t>Come potete assicurarvi di procurarvi la quantità giusta?</a:t>
            </a:r>
          </a:p>
          <a:p>
            <a:pPr marL="342900" indent="-342900">
              <a:buFontTx/>
              <a:buChar char="-"/>
            </a:pPr>
            <a:r>
              <a:rPr lang="en-US"/>
              <a:t>Quali modifiche si possono apportare al processo di conservazione?</a:t>
            </a:r>
          </a:p>
          <a:p>
            <a:pPr marL="342900" indent="-342900">
              <a:buFontTx/>
              <a:buChar char="-"/>
            </a:pPr>
            <a:r>
              <a:rPr lang="en-US"/>
              <a:t>Come </a:t>
            </a:r>
            <a:r>
              <a:rPr lang="en-US" err="1"/>
              <a:t>ottimizzare la </a:t>
            </a:r>
            <a:r>
              <a:rPr lang="en-US"/>
              <a:t>produzione?</a:t>
            </a:r>
          </a:p>
          <a:p>
            <a:endParaRPr lang="en-US"/>
          </a:p>
        </p:txBody>
      </p:sp>
    </p:spTree>
    <p:extLst>
      <p:ext uri="{BB962C8B-B14F-4D97-AF65-F5344CB8AC3E}">
        <p14:creationId xmlns:p14="http://schemas.microsoft.com/office/powerpoint/2010/main" val="309764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a:lstStyle/>
          <a:p>
            <a:r>
              <a:rPr lang="en-US"/>
              <a:t>Questo modulo fornisce approfondimenti e informazioni rilevanti sull'</a:t>
            </a:r>
            <a:r>
              <a:rPr lang="en-US" err="1"/>
              <a:t>ottimizzazione </a:t>
            </a:r>
            <a:r>
              <a:rPr lang="en-US"/>
              <a:t>e sulle strategie e i concetti chiave per aumentare l'efficienza. Sono stati affrontati e spiegati concetti cruciali come i colli di bottiglia, i sistemi di gestione dei rifiuti, le metodologie e le strategie </a:t>
            </a:r>
            <a:r>
              <a:rPr lang="en-US" err="1"/>
              <a:t>di ottimizzazione</a:t>
            </a:r>
            <a:r>
              <a:rPr lang="en-US"/>
              <a:t>, utilizzando esempi pratici e come possono essere applicati nella vita reale. </a:t>
            </a:r>
          </a:p>
          <a:p>
            <a:endParaRPr lang="en-US"/>
          </a:p>
          <a:p>
            <a:r>
              <a:rPr lang="en-US" err="1"/>
              <a:t>L'ottimizzazione </a:t>
            </a:r>
            <a:r>
              <a:rPr lang="en-US"/>
              <a:t>deve essere sviluppata in modo specifico per ogni caso concreto, poiché ogni azienda e sistema ha le sue peculiarità. Tuttavia, l'approccio all'</a:t>
            </a:r>
            <a:r>
              <a:rPr lang="en-US" err="1"/>
              <a:t>ottimizzazione </a:t>
            </a:r>
            <a:r>
              <a:rPr lang="en-US"/>
              <a:t>può essere effettuato seguendo alcune fasi generali, che possono essere ulteriormente rimodellate in base al caso concreto applicato. </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1044067"/>
          </a:xfrm>
          <a:prstGeom prst="rect">
            <a:avLst/>
          </a:prstGeom>
          <a:solidFill>
            <a:srgbClr val="60BA47"/>
          </a:solidFill>
        </p:spPr>
        <p:txBody>
          <a:bodyPr anchor="ctr"/>
          <a:lstStyle/>
          <a:p>
            <a:pPr marL="411163"/>
            <a:r>
              <a:rPr lang="en-US"/>
              <a:t>Osservazioni finali</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UN PICCOLO PROGRESSO OGNI GIORNO PORTA A GRANDI RISULTATI.</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355457"/>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Segui il nostro viaggio</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52484"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holding tablet in dairy factory">
            <a:extLst>
              <a:ext uri="{FF2B5EF4-FFF2-40B4-BE49-F238E27FC236}">
                <a16:creationId xmlns:a16="http://schemas.microsoft.com/office/drawing/2014/main" id="{FC65BD5B-9034-AB11-8B6E-90E39C78CD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06054" y="3545408"/>
            <a:ext cx="6041201" cy="58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494428" y="3543081"/>
            <a:ext cx="6050190" cy="646331"/>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CONCETTO E DEFINIZIONE</a:t>
            </a:r>
          </a:p>
        </p:txBody>
      </p:sp>
    </p:spTree>
    <p:extLst>
      <p:ext uri="{BB962C8B-B14F-4D97-AF65-F5344CB8AC3E}">
        <p14:creationId xmlns:p14="http://schemas.microsoft.com/office/powerpoint/2010/main" val="355963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512292" y="1307478"/>
            <a:ext cx="4867011" cy="3666574"/>
          </a:xfrm>
        </p:spPr>
        <p:txBody>
          <a:bodyPr lIns="91440" tIns="45720" rIns="91440" bIns="45720">
            <a:noAutofit/>
          </a:bodyPr>
          <a:lstStyle/>
          <a:p>
            <a:pPr>
              <a:lnSpc>
                <a:spcPct val="110000"/>
              </a:lnSpc>
              <a:spcBef>
                <a:spcPts val="1200"/>
              </a:spcBef>
            </a:pPr>
            <a:r>
              <a:rPr lang="en-GB" dirty="0" err="1"/>
              <a:t>Ottimizzare</a:t>
            </a:r>
            <a:r>
              <a:rPr lang="en-GB" dirty="0"/>
              <a:t> </a:t>
            </a:r>
            <a:r>
              <a:rPr lang="en-GB" dirty="0" err="1"/>
              <a:t>significa</a:t>
            </a:r>
            <a:r>
              <a:rPr lang="en-GB" dirty="0"/>
              <a:t> far </a:t>
            </a:r>
            <a:r>
              <a:rPr lang="en-GB" dirty="0" err="1"/>
              <a:t>funzionare</a:t>
            </a:r>
            <a:r>
              <a:rPr lang="en-GB" dirty="0"/>
              <a:t> </a:t>
            </a:r>
            <a:r>
              <a:rPr lang="en-GB" dirty="0" err="1"/>
              <a:t>qualcosa</a:t>
            </a:r>
            <a:r>
              <a:rPr lang="en-GB" dirty="0"/>
              <a:t> al </a:t>
            </a:r>
            <a:r>
              <a:rPr lang="en-GB" dirty="0" err="1"/>
              <a:t>meglio</a:t>
            </a:r>
            <a:r>
              <a:rPr lang="en-GB" dirty="0"/>
              <a:t>. Nella </a:t>
            </a:r>
            <a:r>
              <a:rPr lang="en-GB" dirty="0" err="1"/>
              <a:t>produzione</a:t>
            </a:r>
            <a:r>
              <a:rPr lang="en-GB" dirty="0"/>
              <a:t> </a:t>
            </a:r>
            <a:r>
              <a:rPr lang="en-GB" dirty="0" err="1"/>
              <a:t>alimentare</a:t>
            </a:r>
            <a:r>
              <a:rPr lang="en-GB" dirty="0"/>
              <a:t>, </a:t>
            </a:r>
            <a:r>
              <a:rPr lang="en-GB" dirty="0" err="1"/>
              <a:t>si</a:t>
            </a:r>
            <a:r>
              <a:rPr lang="en-GB" dirty="0"/>
              <a:t> </a:t>
            </a:r>
            <a:r>
              <a:rPr lang="en-GB" dirty="0" err="1"/>
              <a:t>tratta</a:t>
            </a:r>
            <a:r>
              <a:rPr lang="en-GB" dirty="0"/>
              <a:t> di </a:t>
            </a:r>
            <a:r>
              <a:rPr lang="en-GB" dirty="0" err="1"/>
              <a:t>migliorare</a:t>
            </a:r>
            <a:r>
              <a:rPr lang="en-GB" dirty="0"/>
              <a:t> il modo in cui </a:t>
            </a:r>
            <a:r>
              <a:rPr lang="en-GB" dirty="0" err="1"/>
              <a:t>vengono</a:t>
            </a:r>
            <a:r>
              <a:rPr lang="en-GB" dirty="0"/>
              <a:t> </a:t>
            </a:r>
            <a:r>
              <a:rPr lang="en-GB" dirty="0" err="1"/>
              <a:t>svolti</a:t>
            </a:r>
            <a:r>
              <a:rPr lang="en-GB" dirty="0"/>
              <a:t> </a:t>
            </a:r>
            <a:r>
              <a:rPr lang="en-GB" dirty="0" err="1"/>
              <a:t>i</a:t>
            </a:r>
            <a:r>
              <a:rPr lang="en-GB" dirty="0"/>
              <a:t> </a:t>
            </a:r>
            <a:r>
              <a:rPr lang="en-GB" dirty="0" err="1"/>
              <a:t>compiti</a:t>
            </a:r>
            <a:r>
              <a:rPr lang="en-GB" dirty="0"/>
              <a:t> e </a:t>
            </a:r>
            <a:r>
              <a:rPr lang="en-GB" dirty="0" err="1"/>
              <a:t>i</a:t>
            </a:r>
            <a:r>
              <a:rPr lang="en-GB" dirty="0"/>
              <a:t> </a:t>
            </a:r>
            <a:r>
              <a:rPr lang="en-GB" dirty="0" err="1"/>
              <a:t>processi</a:t>
            </a:r>
            <a:r>
              <a:rPr lang="en-GB" dirty="0"/>
              <a:t>, </a:t>
            </a:r>
            <a:r>
              <a:rPr lang="en-GB" dirty="0" err="1"/>
              <a:t>compresi</a:t>
            </a:r>
            <a:r>
              <a:rPr lang="en-GB" dirty="0"/>
              <a:t> </a:t>
            </a:r>
            <a:r>
              <a:rPr lang="en-GB" dirty="0" err="1"/>
              <a:t>i</a:t>
            </a:r>
            <a:r>
              <a:rPr lang="en-GB" dirty="0"/>
              <a:t> </a:t>
            </a:r>
            <a:r>
              <a:rPr lang="en-GB" dirty="0" err="1"/>
              <a:t>sistemi</a:t>
            </a:r>
            <a:r>
              <a:rPr lang="en-GB" dirty="0"/>
              <a:t> </a:t>
            </a:r>
            <a:r>
              <a:rPr lang="en-GB" dirty="0" err="1"/>
              <a:t>che</a:t>
            </a:r>
            <a:r>
              <a:rPr lang="en-GB" dirty="0"/>
              <a:t> li </a:t>
            </a:r>
            <a:r>
              <a:rPr lang="en-GB" dirty="0" err="1"/>
              <a:t>supportano</a:t>
            </a:r>
            <a:r>
              <a:rPr lang="en-GB" dirty="0"/>
              <a:t>. </a:t>
            </a:r>
          </a:p>
          <a:p>
            <a:pPr>
              <a:lnSpc>
                <a:spcPct val="110000"/>
              </a:lnSpc>
              <a:spcBef>
                <a:spcPts val="1200"/>
              </a:spcBef>
            </a:pPr>
            <a:r>
              <a:rPr lang="en-GB" dirty="0" err="1"/>
              <a:t>L'obiettivo</a:t>
            </a:r>
            <a:r>
              <a:rPr lang="en-GB" dirty="0"/>
              <a:t> è </a:t>
            </a:r>
            <a:r>
              <a:rPr lang="en-GB" dirty="0" err="1"/>
              <a:t>aumentare</a:t>
            </a:r>
            <a:r>
              <a:rPr lang="en-GB" dirty="0"/>
              <a:t> </a:t>
            </a:r>
            <a:r>
              <a:rPr lang="en-GB" dirty="0" err="1"/>
              <a:t>gli</a:t>
            </a:r>
            <a:r>
              <a:rPr lang="en-GB" dirty="0"/>
              <a:t> standard di </a:t>
            </a:r>
            <a:r>
              <a:rPr lang="en-GB" dirty="0" err="1"/>
              <a:t>produzione</a:t>
            </a:r>
            <a:r>
              <a:rPr lang="en-GB" dirty="0"/>
              <a:t>, </a:t>
            </a:r>
            <a:r>
              <a:rPr lang="en-GB" dirty="0" err="1"/>
              <a:t>sia</a:t>
            </a:r>
            <a:r>
              <a:rPr lang="en-GB" dirty="0"/>
              <a:t> in termini di </a:t>
            </a:r>
            <a:r>
              <a:rPr lang="en-GB" dirty="0" err="1"/>
              <a:t>qualità</a:t>
            </a:r>
            <a:r>
              <a:rPr lang="en-GB" dirty="0"/>
              <a:t> </a:t>
            </a:r>
            <a:r>
              <a:rPr lang="en-GB" dirty="0" err="1"/>
              <a:t>che</a:t>
            </a:r>
            <a:r>
              <a:rPr lang="en-GB" dirty="0"/>
              <a:t> di </a:t>
            </a:r>
            <a:r>
              <a:rPr lang="en-GB" dirty="0" err="1"/>
              <a:t>quantità</a:t>
            </a:r>
            <a:r>
              <a:rPr lang="en-GB" dirty="0"/>
              <a:t>. Il </a:t>
            </a:r>
            <a:r>
              <a:rPr lang="en-GB" dirty="0" err="1"/>
              <a:t>successo</a:t>
            </a:r>
            <a:r>
              <a:rPr lang="en-GB" dirty="0"/>
              <a:t> </a:t>
            </a:r>
            <a:r>
              <a:rPr lang="en-GB" dirty="0" err="1"/>
              <a:t>dipende</a:t>
            </a:r>
            <a:r>
              <a:rPr lang="en-GB" dirty="0"/>
              <a:t> </a:t>
            </a:r>
            <a:r>
              <a:rPr lang="en-GB" dirty="0" err="1"/>
              <a:t>spesso</a:t>
            </a:r>
            <a:r>
              <a:rPr lang="en-GB" dirty="0"/>
              <a:t> </a:t>
            </a:r>
            <a:r>
              <a:rPr lang="en-GB" dirty="0" err="1"/>
              <a:t>dalla</a:t>
            </a:r>
            <a:r>
              <a:rPr lang="en-GB" dirty="0"/>
              <a:t> </a:t>
            </a:r>
            <a:r>
              <a:rPr lang="en-GB" dirty="0" err="1"/>
              <a:t>capacità</a:t>
            </a:r>
            <a:r>
              <a:rPr lang="en-GB" dirty="0"/>
              <a:t> di </a:t>
            </a:r>
            <a:r>
              <a:rPr lang="en-GB" dirty="0" err="1"/>
              <a:t>coordinare</a:t>
            </a:r>
            <a:r>
              <a:rPr lang="en-GB" dirty="0"/>
              <a:t> le diverse </a:t>
            </a:r>
            <a:r>
              <a:rPr lang="en-GB" dirty="0" err="1"/>
              <a:t>attività</a:t>
            </a:r>
            <a:r>
              <a:rPr lang="en-GB" dirty="0"/>
              <a:t>.</a:t>
            </a:r>
            <a:endParaRPr lang="en-US" dirty="0"/>
          </a:p>
          <a:p>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512292" y="581016"/>
            <a:ext cx="4990998" cy="992652"/>
          </a:xfrm>
        </p:spPr>
        <p:txBody>
          <a:bodyPr>
            <a:normAutofit/>
          </a:bodyPr>
          <a:lstStyle/>
          <a:p>
            <a:r>
              <a:rPr lang="en-GB" dirty="0" err="1"/>
              <a:t>Ottimizzazione</a:t>
            </a:r>
            <a:endParaRPr lang="en-US" dirty="0"/>
          </a:p>
        </p:txBody>
      </p:sp>
      <p:pic>
        <p:nvPicPr>
          <p:cNvPr id="2050" name="Picture 2" descr="Manufacturing process optimization: the role of Artificial Intelligence -  Cefriel">
            <a:extLst>
              <a:ext uri="{FF2B5EF4-FFF2-40B4-BE49-F238E27FC236}">
                <a16:creationId xmlns:a16="http://schemas.microsoft.com/office/drawing/2014/main" id="{62562BB5-29A7-CCBB-7514-82D92E2CEEA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84031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6DA0F4-59E6-5200-E3D7-55894445541C}"/>
              </a:ext>
            </a:extLst>
          </p:cNvPr>
          <p:cNvSpPr>
            <a:spLocks noGrp="1"/>
          </p:cNvSpPr>
          <p:nvPr>
            <p:ph type="body" sz="quarter" idx="16"/>
          </p:nvPr>
        </p:nvSpPr>
        <p:spPr>
          <a:xfrm>
            <a:off x="577686" y="425067"/>
            <a:ext cx="10052954" cy="803654"/>
          </a:xfrm>
          <a:prstGeom prst="rect">
            <a:avLst/>
          </a:prstGeom>
        </p:spPr>
        <p:txBody>
          <a:bodyPr/>
          <a:lstStyle/>
          <a:p>
            <a:r>
              <a:rPr lang="en-GB"/>
              <a:t>Identificare il collo di bottiglia</a:t>
            </a:r>
            <a:endParaRPr lang="en-US"/>
          </a:p>
        </p:txBody>
      </p:sp>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577686" y="1153439"/>
            <a:ext cx="10747452" cy="1960422"/>
          </a:xfrm>
          <a:prstGeom prst="rect">
            <a:avLst/>
          </a:prstGeom>
        </p:spPr>
        <p:txBody>
          <a:bodyPr lIns="91440" tIns="45720" rIns="91440" bIns="45720" anchor="t"/>
          <a:lstStyle/>
          <a:p>
            <a:pPr>
              <a:lnSpc>
                <a:spcPct val="100000"/>
              </a:lnSpc>
            </a:pPr>
            <a:r>
              <a:rPr lang="en-US"/>
              <a:t>Per collo di bottiglia si intende quel processo della catena produttiva la cui capacità limitata riduce la capacità dell'intera catena (</a:t>
            </a:r>
            <a:r>
              <a:rPr lang="en-US" err="1"/>
              <a:t>Grznar </a:t>
            </a:r>
            <a:r>
              <a:rPr lang="en-US"/>
              <a:t>et. Al, 2019). I colli di bottiglia sono normali, poiché nessun sistema è perfetto. Tuttavia, </a:t>
            </a:r>
            <a:r>
              <a:rPr lang="en-US" err="1"/>
              <a:t>ridurre al minimo </a:t>
            </a:r>
            <a:r>
              <a:rPr lang="en-US"/>
              <a:t>l'impatto che i colli di bottiglia hanno sulla performance finale è fondamentale. Altrimenti, il prodotto finale non rispecchierebbe mai le risorse investite:</a:t>
            </a:r>
          </a:p>
          <a:p>
            <a:endParaRPr lang="en-US"/>
          </a:p>
        </p:txBody>
      </p:sp>
      <p:pic>
        <p:nvPicPr>
          <p:cNvPr id="5" name="Picture 4" descr="A blue bottle with dots&#10;&#10;AI-generated content may be incorrect.">
            <a:extLst>
              <a:ext uri="{FF2B5EF4-FFF2-40B4-BE49-F238E27FC236}">
                <a16:creationId xmlns:a16="http://schemas.microsoft.com/office/drawing/2014/main" id="{5C927425-93AD-1B17-A878-412A1CA3CD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5399076" y="1847468"/>
            <a:ext cx="2155968" cy="6858000"/>
          </a:xfrm>
          <a:prstGeom prst="rect">
            <a:avLst/>
          </a:prstGeom>
        </p:spPr>
      </p:pic>
      <p:pic>
        <p:nvPicPr>
          <p:cNvPr id="6" name="Picture 5" descr="A blue bottle with dots&#10;&#10;AI-generated content may be incorrect.">
            <a:extLst>
              <a:ext uri="{FF2B5EF4-FFF2-40B4-BE49-F238E27FC236}">
                <a16:creationId xmlns:a16="http://schemas.microsoft.com/office/drawing/2014/main" id="{03AA411C-D488-43C2-DED2-9DEC1B1945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761750" y="5047231"/>
            <a:ext cx="2155968" cy="458476"/>
          </a:xfrm>
          <a:prstGeom prst="rect">
            <a:avLst/>
          </a:prstGeom>
        </p:spPr>
      </p:pic>
      <p:pic>
        <p:nvPicPr>
          <p:cNvPr id="7" name="Picture 6" descr="A blue bottle with dots&#10;&#10;AI-generated content may be incorrect.">
            <a:extLst>
              <a:ext uri="{FF2B5EF4-FFF2-40B4-BE49-F238E27FC236}">
                <a16:creationId xmlns:a16="http://schemas.microsoft.com/office/drawing/2014/main" id="{AFE4E862-2ABE-F14A-6BB1-63281B31A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328717" y="5047227"/>
            <a:ext cx="2155968" cy="458476"/>
          </a:xfrm>
          <a:prstGeom prst="rect">
            <a:avLst/>
          </a:prstGeom>
        </p:spPr>
      </p:pic>
      <p:pic>
        <p:nvPicPr>
          <p:cNvPr id="8" name="Picture 7" descr="A blue bottle with dots&#10;&#10;AI-generated content may be incorrect.">
            <a:extLst>
              <a:ext uri="{FF2B5EF4-FFF2-40B4-BE49-F238E27FC236}">
                <a16:creationId xmlns:a16="http://schemas.microsoft.com/office/drawing/2014/main" id="{0AF473FB-18DB-8E7C-EA68-C0C1005337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9828811" y="4943860"/>
            <a:ext cx="571149" cy="458476"/>
          </a:xfrm>
          <a:prstGeom prst="rect">
            <a:avLst/>
          </a:prstGeom>
        </p:spPr>
      </p:pic>
      <p:sp>
        <p:nvSpPr>
          <p:cNvPr id="10" name="Rectangle 9">
            <a:extLst>
              <a:ext uri="{FF2B5EF4-FFF2-40B4-BE49-F238E27FC236}">
                <a16:creationId xmlns:a16="http://schemas.microsoft.com/office/drawing/2014/main" id="{EDDBAE1F-58C9-86A2-C413-AA99B6920EB4}"/>
              </a:ext>
            </a:extLst>
          </p:cNvPr>
          <p:cNvSpPr/>
          <p:nvPr/>
        </p:nvSpPr>
        <p:spPr>
          <a:xfrm>
            <a:off x="6645416" y="4155324"/>
            <a:ext cx="1817177" cy="219913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5124E8-2552-F5F1-C6CC-C6B9D2A1A139}"/>
              </a:ext>
            </a:extLst>
          </p:cNvPr>
          <p:cNvSpPr/>
          <p:nvPr/>
        </p:nvSpPr>
        <p:spPr>
          <a:xfrm>
            <a:off x="2145927" y="4322513"/>
            <a:ext cx="496105" cy="411060"/>
          </a:xfrm>
          <a:prstGeom prst="rect">
            <a:avLst/>
          </a:prstGeom>
          <a:noFill/>
          <a:ln w="19050">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C05583BC-2697-E23D-9F54-7C882B39EC00}"/>
              </a:ext>
            </a:extLst>
          </p:cNvPr>
          <p:cNvCxnSpPr>
            <a:cxnSpLocks/>
          </p:cNvCxnSpPr>
          <p:nvPr/>
        </p:nvCxnSpPr>
        <p:spPr>
          <a:xfrm flipH="1" flipV="1">
            <a:off x="1922415" y="3924464"/>
            <a:ext cx="456038" cy="39804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9DB06064-F05B-A29C-59E0-43DE26DE9584}"/>
              </a:ext>
            </a:extLst>
          </p:cNvPr>
          <p:cNvSpPr txBox="1">
            <a:spLocks/>
          </p:cNvSpPr>
          <p:nvPr/>
        </p:nvSpPr>
        <p:spPr>
          <a:xfrm>
            <a:off x="868192" y="3271924"/>
            <a:ext cx="2618542"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rgbClr val="2094D2"/>
                </a:solidFill>
              </a:rPr>
              <a:t>Operazione di produzione</a:t>
            </a:r>
            <a:endParaRPr lang="en-US" sz="3600">
              <a:solidFill>
                <a:srgbClr val="2094D2"/>
              </a:solidFill>
            </a:endParaRPr>
          </a:p>
        </p:txBody>
      </p:sp>
      <p:cxnSp>
        <p:nvCxnSpPr>
          <p:cNvPr id="17" name="Straight Connector 16">
            <a:extLst>
              <a:ext uri="{FF2B5EF4-FFF2-40B4-BE49-F238E27FC236}">
                <a16:creationId xmlns:a16="http://schemas.microsoft.com/office/drawing/2014/main" id="{4115259F-7CD5-3C67-C581-9175640DEBBE}"/>
              </a:ext>
            </a:extLst>
          </p:cNvPr>
          <p:cNvCxnSpPr>
            <a:cxnSpLocks/>
          </p:cNvCxnSpPr>
          <p:nvPr/>
        </p:nvCxnSpPr>
        <p:spPr>
          <a:xfrm flipV="1">
            <a:off x="7638225" y="3734108"/>
            <a:ext cx="0" cy="421216"/>
          </a:xfrm>
          <a:prstGeom prst="line">
            <a:avLst/>
          </a:prstGeom>
          <a:ln>
            <a:solidFill>
              <a:srgbClr val="012A2A"/>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CF164CD-F23C-7F47-57F2-15642DB7F12A}"/>
              </a:ext>
            </a:extLst>
          </p:cNvPr>
          <p:cNvSpPr txBox="1">
            <a:spLocks/>
          </p:cNvSpPr>
          <p:nvPr/>
        </p:nvSpPr>
        <p:spPr>
          <a:xfrm>
            <a:off x="7008874" y="3113861"/>
            <a:ext cx="1542043"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rgbClr val="012A2A"/>
                </a:solidFill>
              </a:rPr>
              <a:t>Collo di bottiglia</a:t>
            </a:r>
            <a:endParaRPr lang="en-US">
              <a:solidFill>
                <a:srgbClr val="012A2A"/>
              </a:solidFill>
            </a:endParaRPr>
          </a:p>
        </p:txBody>
      </p:sp>
      <p:sp>
        <p:nvSpPr>
          <p:cNvPr id="21" name="Text Placeholder 2">
            <a:extLst>
              <a:ext uri="{FF2B5EF4-FFF2-40B4-BE49-F238E27FC236}">
                <a16:creationId xmlns:a16="http://schemas.microsoft.com/office/drawing/2014/main" id="{1BB10CB8-68EC-06D7-A49B-D24FBE59A3D8}"/>
              </a:ext>
            </a:extLst>
          </p:cNvPr>
          <p:cNvSpPr txBox="1">
            <a:spLocks/>
          </p:cNvSpPr>
          <p:nvPr/>
        </p:nvSpPr>
        <p:spPr>
          <a:xfrm>
            <a:off x="4061651" y="3503248"/>
            <a:ext cx="2492998"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Produzione a catena</a:t>
            </a:r>
            <a:endParaRPr lang="en-US" sz="3600" b="1"/>
          </a:p>
        </p:txBody>
      </p:sp>
      <p:sp>
        <p:nvSpPr>
          <p:cNvPr id="22" name="Arrow: Right 21">
            <a:extLst>
              <a:ext uri="{FF2B5EF4-FFF2-40B4-BE49-F238E27FC236}">
                <a16:creationId xmlns:a16="http://schemas.microsoft.com/office/drawing/2014/main" id="{11BC548A-6024-E6F1-6D8B-46CCE176A184}"/>
              </a:ext>
            </a:extLst>
          </p:cNvPr>
          <p:cNvSpPr/>
          <p:nvPr/>
        </p:nvSpPr>
        <p:spPr>
          <a:xfrm>
            <a:off x="4585635" y="3893539"/>
            <a:ext cx="977219" cy="163173"/>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3" name="Rectangle 22">
            <a:extLst>
              <a:ext uri="{FF2B5EF4-FFF2-40B4-BE49-F238E27FC236}">
                <a16:creationId xmlns:a16="http://schemas.microsoft.com/office/drawing/2014/main" id="{75E8D1EC-3BF4-F414-6753-7076DBD80E29}"/>
              </a:ext>
            </a:extLst>
          </p:cNvPr>
          <p:cNvSpPr/>
          <p:nvPr/>
        </p:nvSpPr>
        <p:spPr>
          <a:xfrm>
            <a:off x="2075162" y="4073533"/>
            <a:ext cx="1529591" cy="2199130"/>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D253FE1-EA48-D3BD-E70C-0BB21CF42FBB}"/>
              </a:ext>
            </a:extLst>
          </p:cNvPr>
          <p:cNvSpPr/>
          <p:nvPr/>
        </p:nvSpPr>
        <p:spPr>
          <a:xfrm>
            <a:off x="8868622" y="4901042"/>
            <a:ext cx="1529591" cy="699545"/>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8503141D-53E7-C4A1-1A40-04E61BE3629B}"/>
              </a:ext>
            </a:extLst>
          </p:cNvPr>
          <p:cNvCxnSpPr>
            <a:cxnSpLocks/>
          </p:cNvCxnSpPr>
          <p:nvPr/>
        </p:nvCxnSpPr>
        <p:spPr>
          <a:xfrm flipH="1">
            <a:off x="1391648" y="4942760"/>
            <a:ext cx="68351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5F4500-B785-87E2-4307-F2A62714B87F}"/>
              </a:ext>
            </a:extLst>
          </p:cNvPr>
          <p:cNvCxnSpPr>
            <a:cxnSpLocks/>
          </p:cNvCxnSpPr>
          <p:nvPr/>
        </p:nvCxnSpPr>
        <p:spPr>
          <a:xfrm flipV="1">
            <a:off x="9865553" y="4068144"/>
            <a:ext cx="446535" cy="83289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DD83F9DF-C40A-D0EF-F7DE-0D6887A7712F}"/>
              </a:ext>
            </a:extLst>
          </p:cNvPr>
          <p:cNvSpPr txBox="1">
            <a:spLocks/>
          </p:cNvSpPr>
          <p:nvPr/>
        </p:nvSpPr>
        <p:spPr>
          <a:xfrm>
            <a:off x="416079" y="4737584"/>
            <a:ext cx="1380538" cy="421216"/>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Ingresso</a:t>
            </a:r>
            <a:endParaRPr lang="en-US" b="1"/>
          </a:p>
        </p:txBody>
      </p:sp>
      <p:sp>
        <p:nvSpPr>
          <p:cNvPr id="30" name="Text Placeholder 2">
            <a:extLst>
              <a:ext uri="{FF2B5EF4-FFF2-40B4-BE49-F238E27FC236}">
                <a16:creationId xmlns:a16="http://schemas.microsoft.com/office/drawing/2014/main" id="{B732D973-AD9A-DEEE-DBBF-94811EC2995F}"/>
              </a:ext>
            </a:extLst>
          </p:cNvPr>
          <p:cNvSpPr txBox="1">
            <a:spLocks/>
          </p:cNvSpPr>
          <p:nvPr/>
        </p:nvSpPr>
        <p:spPr>
          <a:xfrm>
            <a:off x="9987362" y="3767089"/>
            <a:ext cx="1083577"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rgbClr val="FFC000"/>
                </a:solidFill>
              </a:rPr>
              <a:t>Uscita</a:t>
            </a:r>
            <a:endParaRPr lang="en-US">
              <a:solidFill>
                <a:srgbClr val="FFC000"/>
              </a:solidFill>
            </a:endParaRPr>
          </a:p>
        </p:txBody>
      </p:sp>
    </p:spTree>
    <p:extLst>
      <p:ext uri="{BB962C8B-B14F-4D97-AF65-F5344CB8AC3E}">
        <p14:creationId xmlns:p14="http://schemas.microsoft.com/office/powerpoint/2010/main" val="356363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40B2-1175-82DA-8BF0-C898C82C8F1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3E4E59C-C212-E20F-361B-4F600076E735}"/>
              </a:ext>
            </a:extLst>
          </p:cNvPr>
          <p:cNvSpPr>
            <a:spLocks noGrp="1"/>
          </p:cNvSpPr>
          <p:nvPr>
            <p:ph type="body" sz="quarter" idx="16"/>
          </p:nvPr>
        </p:nvSpPr>
        <p:spPr>
          <a:xfrm>
            <a:off x="577215" y="420271"/>
            <a:ext cx="10052954" cy="803654"/>
          </a:xfrm>
          <a:prstGeom prst="rect">
            <a:avLst/>
          </a:prstGeom>
        </p:spPr>
        <p:txBody>
          <a:bodyPr lIns="91440" tIns="45720" rIns="91440" bIns="45720" anchor="t">
            <a:noAutofit/>
          </a:bodyPr>
          <a:lstStyle/>
          <a:p>
            <a:r>
              <a:rPr lang="en-GB"/>
              <a:t>Sistemi di gestione dei rifiuti</a:t>
            </a:r>
          </a:p>
          <a:p>
            <a:endParaRPr lang="en-GB">
              <a:ea typeface="Calibri"/>
              <a:cs typeface="Calibri"/>
            </a:endParaRPr>
          </a:p>
        </p:txBody>
      </p:sp>
      <p:sp>
        <p:nvSpPr>
          <p:cNvPr id="3" name="Text Placeholder 2">
            <a:extLst>
              <a:ext uri="{FF2B5EF4-FFF2-40B4-BE49-F238E27FC236}">
                <a16:creationId xmlns:a16="http://schemas.microsoft.com/office/drawing/2014/main" id="{7FCA3C94-58FA-4FD1-83D5-3D4B3DC20C3B}"/>
              </a:ext>
            </a:extLst>
          </p:cNvPr>
          <p:cNvSpPr>
            <a:spLocks noGrp="1"/>
          </p:cNvSpPr>
          <p:nvPr>
            <p:ph type="body" sz="quarter" idx="19"/>
          </p:nvPr>
        </p:nvSpPr>
        <p:spPr>
          <a:xfrm>
            <a:off x="663592" y="1192564"/>
            <a:ext cx="10579671" cy="5107772"/>
          </a:xfrm>
          <a:prstGeom prst="rect">
            <a:avLst/>
          </a:prstGeom>
        </p:spPr>
        <p:txBody>
          <a:bodyPr/>
          <a:lstStyle/>
          <a:p>
            <a:pPr>
              <a:lnSpc>
                <a:spcPct val="150000"/>
              </a:lnSpc>
            </a:pPr>
            <a:endParaRPr lang="en-US"/>
          </a:p>
          <a:p>
            <a:endParaRPr lang="en-US"/>
          </a:p>
        </p:txBody>
      </p:sp>
      <p:sp>
        <p:nvSpPr>
          <p:cNvPr id="2" name="Text Placeholder 2">
            <a:extLst>
              <a:ext uri="{FF2B5EF4-FFF2-40B4-BE49-F238E27FC236}">
                <a16:creationId xmlns:a16="http://schemas.microsoft.com/office/drawing/2014/main" id="{8EAD1F78-479B-E472-3FEA-5DA8DEA0520F}"/>
              </a:ext>
            </a:extLst>
          </p:cNvPr>
          <p:cNvSpPr txBox="1">
            <a:spLocks/>
          </p:cNvSpPr>
          <p:nvPr/>
        </p:nvSpPr>
        <p:spPr>
          <a:xfrm>
            <a:off x="577686" y="1007765"/>
            <a:ext cx="10751954" cy="5471153"/>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150" dirty="0"/>
              <a:t>In </a:t>
            </a:r>
            <a:r>
              <a:rPr lang="en-GB" sz="2150" dirty="0" err="1"/>
              <a:t>un'azienda</a:t>
            </a:r>
            <a:r>
              <a:rPr lang="en-GB" sz="2150" dirty="0"/>
              <a:t> </a:t>
            </a:r>
            <a:r>
              <a:rPr lang="en-GB" sz="2150" dirty="0" err="1"/>
              <a:t>alimentare</a:t>
            </a:r>
            <a:r>
              <a:rPr lang="en-GB" sz="2150" dirty="0"/>
              <a:t>, </a:t>
            </a:r>
            <a:r>
              <a:rPr lang="en-GB" sz="2150" dirty="0" err="1"/>
              <a:t>gli</a:t>
            </a:r>
            <a:r>
              <a:rPr lang="en-GB" sz="2150" dirty="0"/>
              <a:t> </a:t>
            </a:r>
            <a:r>
              <a:rPr lang="en-GB" sz="2150" dirty="0" err="1"/>
              <a:t>sprechi</a:t>
            </a:r>
            <a:r>
              <a:rPr lang="en-GB" sz="2150" dirty="0"/>
              <a:t> </a:t>
            </a:r>
            <a:r>
              <a:rPr lang="en-GB" sz="2150" dirty="0" err="1"/>
              <a:t>possono</a:t>
            </a:r>
            <a:r>
              <a:rPr lang="en-GB" sz="2150" dirty="0"/>
              <a:t> </a:t>
            </a:r>
            <a:r>
              <a:rPr lang="en-GB" sz="2150" dirty="0" err="1"/>
              <a:t>rallentare</a:t>
            </a:r>
            <a:r>
              <a:rPr lang="en-GB" sz="2150" dirty="0"/>
              <a:t> le </a:t>
            </a:r>
            <a:r>
              <a:rPr lang="en-GB" sz="2150" dirty="0" err="1"/>
              <a:t>attività</a:t>
            </a:r>
            <a:r>
              <a:rPr lang="en-GB" sz="2150" dirty="0"/>
              <a:t> e </a:t>
            </a:r>
            <a:r>
              <a:rPr lang="en-GB" sz="2150" dirty="0" err="1"/>
              <a:t>costare</a:t>
            </a:r>
            <a:r>
              <a:rPr lang="en-GB" sz="2150" dirty="0"/>
              <a:t> </a:t>
            </a:r>
            <a:r>
              <a:rPr lang="en-GB" sz="2150" dirty="0" err="1"/>
              <a:t>denaro</a:t>
            </a:r>
            <a:r>
              <a:rPr lang="en-GB" sz="2150" dirty="0"/>
              <a:t>. Ecco </a:t>
            </a:r>
            <a:r>
              <a:rPr lang="en-GB" sz="2150" dirty="0" err="1"/>
              <a:t>perché</a:t>
            </a:r>
            <a:r>
              <a:rPr lang="en-GB" sz="2150" dirty="0"/>
              <a:t> </a:t>
            </a:r>
            <a:r>
              <a:rPr lang="en-GB" sz="2150" dirty="0" err="1"/>
              <a:t>molti</a:t>
            </a:r>
            <a:r>
              <a:rPr lang="en-GB" sz="2150" dirty="0"/>
              <a:t> </a:t>
            </a:r>
            <a:r>
              <a:rPr lang="en-GB" sz="2150" dirty="0" err="1"/>
              <a:t>piccoli</a:t>
            </a:r>
            <a:r>
              <a:rPr lang="en-GB" sz="2150" dirty="0"/>
              <a:t> </a:t>
            </a:r>
            <a:r>
              <a:rPr lang="en-GB" sz="2150" dirty="0" err="1"/>
              <a:t>produttori</a:t>
            </a:r>
            <a:r>
              <a:rPr lang="en-GB" sz="2150" dirty="0"/>
              <a:t> </a:t>
            </a:r>
            <a:r>
              <a:rPr lang="en-GB" sz="2150" dirty="0" err="1"/>
              <a:t>utilizzano</a:t>
            </a:r>
            <a:r>
              <a:rPr lang="en-GB" sz="2150" dirty="0"/>
              <a:t> </a:t>
            </a:r>
            <a:r>
              <a:rPr lang="en-GB" sz="2150" dirty="0" err="1"/>
              <a:t>sistemi</a:t>
            </a:r>
            <a:r>
              <a:rPr lang="en-GB" sz="2150" dirty="0"/>
              <a:t> di </a:t>
            </a:r>
            <a:r>
              <a:rPr lang="en-GB" sz="2150" dirty="0" err="1"/>
              <a:t>gestione</a:t>
            </a:r>
            <a:r>
              <a:rPr lang="en-GB" sz="2150" dirty="0"/>
              <a:t> </a:t>
            </a:r>
            <a:r>
              <a:rPr lang="en-GB" sz="2150" dirty="0" err="1"/>
              <a:t>degli</a:t>
            </a:r>
            <a:r>
              <a:rPr lang="en-GB" sz="2150" dirty="0"/>
              <a:t> </a:t>
            </a:r>
            <a:r>
              <a:rPr lang="en-GB" sz="2150" dirty="0" err="1"/>
              <a:t>sprechi</a:t>
            </a:r>
            <a:r>
              <a:rPr lang="en-GB" sz="2150" dirty="0"/>
              <a:t> per </a:t>
            </a:r>
            <a:r>
              <a:rPr lang="en-GB" sz="2150" dirty="0" err="1"/>
              <a:t>individuare</a:t>
            </a:r>
            <a:r>
              <a:rPr lang="en-GB" sz="2150" dirty="0"/>
              <a:t> </a:t>
            </a:r>
            <a:r>
              <a:rPr lang="en-GB" sz="2150" dirty="0" err="1"/>
              <a:t>i</a:t>
            </a:r>
            <a:r>
              <a:rPr lang="en-GB" sz="2150" dirty="0"/>
              <a:t> </a:t>
            </a:r>
            <a:r>
              <a:rPr lang="en-GB" sz="2150" dirty="0" err="1"/>
              <a:t>problemi</a:t>
            </a:r>
            <a:r>
              <a:rPr lang="en-GB" sz="2150" dirty="0"/>
              <a:t> (colli di </a:t>
            </a:r>
            <a:r>
              <a:rPr lang="en-GB" sz="2150" dirty="0" err="1"/>
              <a:t>bottiglia</a:t>
            </a:r>
            <a:r>
              <a:rPr lang="en-GB" sz="2150" dirty="0"/>
              <a:t>) e </a:t>
            </a:r>
            <a:r>
              <a:rPr lang="en-GB" sz="2150" dirty="0" err="1"/>
              <a:t>trovare</a:t>
            </a:r>
            <a:r>
              <a:rPr lang="en-GB" sz="2150" dirty="0"/>
              <a:t> </a:t>
            </a:r>
            <a:r>
              <a:rPr lang="en-GB" sz="2150" dirty="0" err="1"/>
              <a:t>modi</a:t>
            </a:r>
            <a:r>
              <a:rPr lang="en-GB" sz="2150" dirty="0"/>
              <a:t> </a:t>
            </a:r>
            <a:r>
              <a:rPr lang="en-GB" sz="2150" dirty="0" err="1"/>
              <a:t>migliori</a:t>
            </a:r>
            <a:r>
              <a:rPr lang="en-GB" sz="2150" dirty="0"/>
              <a:t> per </a:t>
            </a:r>
            <a:r>
              <a:rPr lang="en-GB" sz="2150" dirty="0" err="1"/>
              <a:t>gestire</a:t>
            </a:r>
            <a:r>
              <a:rPr lang="en-GB" sz="2150" dirty="0"/>
              <a:t> </a:t>
            </a:r>
            <a:r>
              <a:rPr lang="en-GB" sz="2150" dirty="0" err="1"/>
              <a:t>i</a:t>
            </a:r>
            <a:r>
              <a:rPr lang="en-GB" sz="2150" dirty="0"/>
              <a:t> </a:t>
            </a:r>
            <a:r>
              <a:rPr lang="en-GB" sz="2150" dirty="0" err="1"/>
              <a:t>rifiuti</a:t>
            </a:r>
            <a:r>
              <a:rPr lang="en-GB" sz="2150" dirty="0"/>
              <a:t>. </a:t>
            </a:r>
            <a:endParaRPr lang="en-GB" sz="2150" dirty="0">
              <a:ea typeface="Calibri"/>
              <a:cs typeface="Calibri"/>
            </a:endParaRPr>
          </a:p>
          <a:p>
            <a:pPr>
              <a:lnSpc>
                <a:spcPct val="100000"/>
              </a:lnSpc>
            </a:pPr>
            <a:endParaRPr lang="en-GB" sz="1200" dirty="0">
              <a:ea typeface="Calibri"/>
              <a:cs typeface="Calibri"/>
            </a:endParaRPr>
          </a:p>
          <a:p>
            <a:pPr>
              <a:lnSpc>
                <a:spcPct val="100000"/>
              </a:lnSpc>
            </a:pPr>
            <a:r>
              <a:rPr lang="en-GB" sz="2150" dirty="0" err="1"/>
              <a:t>Questi</a:t>
            </a:r>
            <a:r>
              <a:rPr lang="en-GB" sz="2150" dirty="0"/>
              <a:t> </a:t>
            </a:r>
            <a:r>
              <a:rPr lang="en-GB" sz="2150" dirty="0" err="1"/>
              <a:t>sistemi</a:t>
            </a:r>
            <a:r>
              <a:rPr lang="en-GB" sz="2150" dirty="0"/>
              <a:t> </a:t>
            </a:r>
            <a:r>
              <a:rPr lang="en-GB" sz="2150" dirty="0" err="1"/>
              <a:t>possono</a:t>
            </a:r>
            <a:r>
              <a:rPr lang="en-GB" sz="2150" dirty="0"/>
              <a:t> </a:t>
            </a:r>
            <a:r>
              <a:rPr lang="en-GB" sz="2150" dirty="0" err="1"/>
              <a:t>aiutare</a:t>
            </a:r>
            <a:r>
              <a:rPr lang="en-GB" sz="2150" dirty="0"/>
              <a:t> a </a:t>
            </a:r>
            <a:r>
              <a:rPr lang="en-GB" sz="2150" dirty="0" err="1"/>
              <a:t>ridurre</a:t>
            </a:r>
            <a:r>
              <a:rPr lang="en-GB" sz="2150" dirty="0"/>
              <a:t> la </a:t>
            </a:r>
            <a:r>
              <a:rPr lang="en-GB" sz="2150" dirty="0" err="1"/>
              <a:t>quantità</a:t>
            </a:r>
            <a:r>
              <a:rPr lang="en-GB" sz="2150" dirty="0"/>
              <a:t> di </a:t>
            </a:r>
            <a:r>
              <a:rPr lang="en-GB" sz="2150" dirty="0" err="1"/>
              <a:t>ingredienti</a:t>
            </a:r>
            <a:r>
              <a:rPr lang="en-GB" sz="2150" dirty="0"/>
              <a:t> </a:t>
            </a:r>
            <a:r>
              <a:rPr lang="en-GB" sz="2150" dirty="0" err="1"/>
              <a:t>inutilizzati</a:t>
            </a:r>
            <a:r>
              <a:rPr lang="en-GB" sz="2150" dirty="0"/>
              <a:t> o a </a:t>
            </a:r>
            <a:r>
              <a:rPr lang="en-GB" sz="2150" dirty="0" err="1"/>
              <a:t>trasformare</a:t>
            </a:r>
            <a:r>
              <a:rPr lang="en-GB" sz="2150" dirty="0"/>
              <a:t> </a:t>
            </a:r>
            <a:r>
              <a:rPr lang="en-GB" sz="2150" dirty="0" err="1"/>
              <a:t>i</a:t>
            </a:r>
            <a:r>
              <a:rPr lang="en-GB" sz="2150" dirty="0"/>
              <a:t> </a:t>
            </a:r>
            <a:r>
              <a:rPr lang="en-GB" sz="2150" dirty="0" err="1"/>
              <a:t>materiali</a:t>
            </a:r>
            <a:r>
              <a:rPr lang="en-GB" sz="2150" dirty="0"/>
              <a:t> di </a:t>
            </a:r>
            <a:r>
              <a:rPr lang="en-GB" sz="2150" dirty="0" err="1"/>
              <a:t>scarto</a:t>
            </a:r>
            <a:r>
              <a:rPr lang="en-GB" sz="2150" dirty="0"/>
              <a:t> in </a:t>
            </a:r>
            <a:r>
              <a:rPr lang="en-GB" sz="2150" dirty="0" err="1"/>
              <a:t>qualcosa</a:t>
            </a:r>
            <a:r>
              <a:rPr lang="en-GB" sz="2150" dirty="0"/>
              <a:t> di </a:t>
            </a:r>
            <a:r>
              <a:rPr lang="en-GB" sz="2150" dirty="0" err="1"/>
              <a:t>prezioso</a:t>
            </a:r>
            <a:r>
              <a:rPr lang="en-GB" sz="2150" dirty="0"/>
              <a:t>.</a:t>
            </a:r>
            <a:endParaRPr lang="en-GB" sz="2150" dirty="0">
              <a:ea typeface="Calibri"/>
              <a:cs typeface="Calibri"/>
            </a:endParaRPr>
          </a:p>
          <a:p>
            <a:pPr>
              <a:lnSpc>
                <a:spcPct val="100000"/>
              </a:lnSpc>
            </a:pPr>
            <a:r>
              <a:rPr lang="en-GB" sz="2150" dirty="0"/>
              <a:t>Una </a:t>
            </a:r>
            <a:r>
              <a:rPr lang="en-GB" sz="2150" dirty="0" err="1"/>
              <a:t>parte</a:t>
            </a:r>
            <a:r>
              <a:rPr lang="en-GB" sz="2150" dirty="0"/>
              <a:t> </a:t>
            </a:r>
            <a:r>
              <a:rPr lang="en-GB" sz="2150" dirty="0" err="1"/>
              <a:t>importante</a:t>
            </a:r>
            <a:r>
              <a:rPr lang="en-GB" sz="2150" dirty="0"/>
              <a:t> di </a:t>
            </a:r>
            <a:r>
              <a:rPr lang="en-GB" sz="2150" dirty="0" err="1"/>
              <a:t>questo</a:t>
            </a:r>
            <a:r>
              <a:rPr lang="en-GB" sz="2150" dirty="0"/>
              <a:t> </a:t>
            </a:r>
            <a:r>
              <a:rPr lang="en-GB" sz="2150" dirty="0" err="1"/>
              <a:t>aspetto</a:t>
            </a:r>
            <a:r>
              <a:rPr lang="en-GB" sz="2150" dirty="0"/>
              <a:t> è la </a:t>
            </a:r>
            <a:r>
              <a:rPr lang="en-GB" sz="2150" dirty="0" err="1"/>
              <a:t>conoscenza</a:t>
            </a:r>
            <a:r>
              <a:rPr lang="en-GB" sz="2150" dirty="0"/>
              <a:t> del </a:t>
            </a:r>
            <a:r>
              <a:rPr lang="en-GB" sz="2150" b="1" dirty="0" err="1"/>
              <a:t>flusso</a:t>
            </a:r>
            <a:r>
              <a:rPr lang="en-GB" sz="2150" b="1" dirty="0"/>
              <a:t> di </a:t>
            </a:r>
            <a:r>
              <a:rPr lang="en-GB" sz="2150" b="1" dirty="0" err="1"/>
              <a:t>rifiuti</a:t>
            </a:r>
            <a:r>
              <a:rPr lang="en-GB" sz="2150" b="1" dirty="0"/>
              <a:t>, </a:t>
            </a:r>
            <a:r>
              <a:rPr lang="en-GB" sz="2150" b="1" dirty="0" err="1"/>
              <a:t>ovvero</a:t>
            </a:r>
            <a:r>
              <a:rPr lang="en-GB" sz="2150" b="1" dirty="0"/>
              <a:t> </a:t>
            </a:r>
            <a:r>
              <a:rPr lang="en-GB" sz="2150" dirty="0" err="1"/>
              <a:t>l'intero</a:t>
            </a:r>
            <a:r>
              <a:rPr lang="en-GB" sz="2150" dirty="0"/>
              <a:t> </a:t>
            </a:r>
            <a:r>
              <a:rPr lang="en-GB" sz="2150" dirty="0" err="1"/>
              <a:t>percorso</a:t>
            </a:r>
            <a:r>
              <a:rPr lang="en-GB" sz="2150" dirty="0"/>
              <a:t> </a:t>
            </a:r>
            <a:r>
              <a:rPr lang="en-GB" sz="2150" dirty="0" err="1"/>
              <a:t>dei</a:t>
            </a:r>
            <a:r>
              <a:rPr lang="en-GB" sz="2150" dirty="0"/>
              <a:t> </a:t>
            </a:r>
            <a:r>
              <a:rPr lang="en-GB" sz="2150" dirty="0" err="1"/>
              <a:t>rifiuti</a:t>
            </a:r>
            <a:r>
              <a:rPr lang="en-GB" sz="2150" dirty="0"/>
              <a:t>, da dove </a:t>
            </a:r>
            <a:r>
              <a:rPr lang="en-GB" sz="2150" dirty="0" err="1"/>
              <a:t>iniziano</a:t>
            </a:r>
            <a:r>
              <a:rPr lang="en-GB" sz="2150" dirty="0"/>
              <a:t> a dove </a:t>
            </a:r>
            <a:r>
              <a:rPr lang="en-GB" sz="2150" dirty="0" err="1"/>
              <a:t>finiscono</a:t>
            </a:r>
            <a:r>
              <a:rPr lang="en-GB" sz="2150" dirty="0"/>
              <a:t>. La </a:t>
            </a:r>
            <a:r>
              <a:rPr lang="en-GB" sz="2150" dirty="0" err="1"/>
              <a:t>comprensione</a:t>
            </a:r>
            <a:r>
              <a:rPr lang="en-GB" sz="2150" dirty="0"/>
              <a:t> di </a:t>
            </a:r>
            <a:r>
              <a:rPr lang="en-GB" sz="2150" dirty="0" err="1"/>
              <a:t>questo</a:t>
            </a:r>
            <a:r>
              <a:rPr lang="en-GB" sz="2150" dirty="0"/>
              <a:t> </a:t>
            </a:r>
            <a:r>
              <a:rPr lang="en-GB" sz="2150" dirty="0" err="1"/>
              <a:t>aspetto</a:t>
            </a:r>
            <a:r>
              <a:rPr lang="en-GB" sz="2150" dirty="0"/>
              <a:t> </a:t>
            </a:r>
            <a:r>
              <a:rPr lang="en-GB" sz="2150" dirty="0" err="1"/>
              <a:t>consente</a:t>
            </a:r>
            <a:r>
              <a:rPr lang="en-GB" sz="2150" dirty="0"/>
              <a:t> di </a:t>
            </a:r>
            <a:r>
              <a:rPr lang="en-GB" sz="2150" dirty="0" err="1"/>
              <a:t>prendere</a:t>
            </a:r>
            <a:r>
              <a:rPr lang="en-GB" sz="2150" dirty="0"/>
              <a:t> </a:t>
            </a:r>
            <a:r>
              <a:rPr lang="en-GB" sz="2150" dirty="0" err="1"/>
              <a:t>decisioni</a:t>
            </a:r>
            <a:r>
              <a:rPr lang="en-GB" sz="2150" dirty="0"/>
              <a:t> </a:t>
            </a:r>
            <a:r>
              <a:rPr lang="en-GB" sz="2150" dirty="0" err="1"/>
              <a:t>più</a:t>
            </a:r>
            <a:r>
              <a:rPr lang="en-GB" sz="2150" dirty="0"/>
              <a:t> </a:t>
            </a:r>
            <a:r>
              <a:rPr lang="en-GB" sz="2150" dirty="0" err="1"/>
              <a:t>intelligenti</a:t>
            </a:r>
            <a:r>
              <a:rPr lang="en-GB" sz="2150" dirty="0"/>
              <a:t>, di </a:t>
            </a:r>
            <a:r>
              <a:rPr lang="en-GB" sz="2150" dirty="0" err="1"/>
              <a:t>ridurre</a:t>
            </a:r>
            <a:r>
              <a:rPr lang="en-GB" sz="2150" dirty="0"/>
              <a:t> </a:t>
            </a:r>
            <a:r>
              <a:rPr lang="en-GB" sz="2150" dirty="0" err="1"/>
              <a:t>i</a:t>
            </a:r>
            <a:r>
              <a:rPr lang="en-GB" sz="2150" dirty="0"/>
              <a:t> </a:t>
            </a:r>
            <a:r>
              <a:rPr lang="en-GB" sz="2150" dirty="0" err="1"/>
              <a:t>costi</a:t>
            </a:r>
            <a:r>
              <a:rPr lang="en-GB" sz="2150" dirty="0"/>
              <a:t> e di </a:t>
            </a:r>
            <a:r>
              <a:rPr lang="en-GB" sz="2150" dirty="0" err="1"/>
              <a:t>gestire</a:t>
            </a:r>
            <a:r>
              <a:rPr lang="en-GB" sz="2150" dirty="0"/>
              <a:t> la </a:t>
            </a:r>
            <a:r>
              <a:rPr lang="en-GB" sz="2150" dirty="0" err="1"/>
              <a:t>produzione</a:t>
            </a:r>
            <a:r>
              <a:rPr lang="en-GB" sz="2150" dirty="0"/>
              <a:t> in modo </a:t>
            </a:r>
            <a:r>
              <a:rPr lang="en-GB" sz="2150" dirty="0" err="1"/>
              <a:t>più</a:t>
            </a:r>
            <a:r>
              <a:rPr lang="en-GB" sz="2150" dirty="0"/>
              <a:t> </a:t>
            </a:r>
            <a:r>
              <a:rPr lang="en-GB" sz="2150" dirty="0" err="1"/>
              <a:t>efficiente</a:t>
            </a:r>
            <a:r>
              <a:rPr lang="en-GB" sz="2150" dirty="0"/>
              <a:t>.</a:t>
            </a:r>
            <a:endParaRPr lang="en-GB" sz="2150" dirty="0">
              <a:ea typeface="Calibri"/>
              <a:cs typeface="Calibri"/>
            </a:endParaRPr>
          </a:p>
          <a:p>
            <a:pPr marL="342900" indent="-342900">
              <a:lnSpc>
                <a:spcPct val="100000"/>
              </a:lnSpc>
              <a:buFont typeface="Arial" panose="020B0604020202020204" pitchFamily="34" charset="0"/>
              <a:buChar char="•"/>
            </a:pPr>
            <a:r>
              <a:rPr lang="en-US" sz="2150" dirty="0" err="1"/>
              <a:t>Mappatura</a:t>
            </a:r>
            <a:r>
              <a:rPr lang="en-US" sz="2150" dirty="0"/>
              <a:t> del </a:t>
            </a:r>
            <a:r>
              <a:rPr lang="en-US" sz="2150" dirty="0" err="1"/>
              <a:t>flusso</a:t>
            </a:r>
            <a:r>
              <a:rPr lang="en-US" sz="2150" dirty="0"/>
              <a:t> di </a:t>
            </a:r>
            <a:r>
              <a:rPr lang="en-US" sz="2150" dirty="0" err="1"/>
              <a:t>rifiuti</a:t>
            </a:r>
            <a:endParaRPr lang="en-US" sz="2150" dirty="0">
              <a:ea typeface="Calibri"/>
              <a:cs typeface="Calibri"/>
            </a:endParaRPr>
          </a:p>
          <a:p>
            <a:pPr marL="342900" indent="-342900">
              <a:lnSpc>
                <a:spcPct val="100000"/>
              </a:lnSpc>
              <a:buFont typeface="Arial" panose="020B0604020202020204" pitchFamily="34" charset="0"/>
              <a:buChar char="•"/>
            </a:pPr>
            <a:r>
              <a:rPr lang="en-US" sz="2150" dirty="0" err="1"/>
              <a:t>Misurazione</a:t>
            </a:r>
            <a:r>
              <a:rPr lang="en-US" sz="2150" dirty="0"/>
              <a:t> del peso </a:t>
            </a:r>
            <a:r>
              <a:rPr lang="en-US" sz="2150" dirty="0" err="1"/>
              <a:t>dei</a:t>
            </a:r>
            <a:r>
              <a:rPr lang="en-US" sz="2150" dirty="0"/>
              <a:t> </a:t>
            </a:r>
            <a:r>
              <a:rPr lang="en-US" sz="2150" dirty="0" err="1"/>
              <a:t>rifiuti</a:t>
            </a:r>
            <a:endParaRPr lang="en-US" sz="2150" dirty="0">
              <a:ea typeface="Calibri"/>
              <a:cs typeface="Calibri"/>
            </a:endParaRPr>
          </a:p>
          <a:p>
            <a:pPr marL="342900" indent="-342900">
              <a:lnSpc>
                <a:spcPct val="100000"/>
              </a:lnSpc>
              <a:buFont typeface="Arial" panose="020B0604020202020204" pitchFamily="34" charset="0"/>
              <a:buChar char="•"/>
            </a:pPr>
            <a:r>
              <a:rPr lang="en-US" sz="2150" dirty="0" err="1"/>
              <a:t>Identificazione</a:t>
            </a:r>
            <a:r>
              <a:rPr lang="en-US" sz="2150" dirty="0"/>
              <a:t> </a:t>
            </a:r>
            <a:r>
              <a:rPr lang="en-US" sz="2150" dirty="0" err="1"/>
              <a:t>delle</a:t>
            </a:r>
            <a:r>
              <a:rPr lang="en-US" sz="2150" dirty="0"/>
              <a:t> cause </a:t>
            </a:r>
            <a:r>
              <a:rPr lang="en-US" sz="2150" dirty="0" err="1"/>
              <a:t>dei</a:t>
            </a:r>
            <a:r>
              <a:rPr lang="en-US" sz="2150" dirty="0"/>
              <a:t> </a:t>
            </a:r>
            <a:r>
              <a:rPr lang="en-US" sz="2150" dirty="0" err="1"/>
              <a:t>rifiuti</a:t>
            </a:r>
            <a:endParaRPr lang="en-US" sz="2150" dirty="0">
              <a:ea typeface="Calibri"/>
              <a:cs typeface="Calibri"/>
            </a:endParaRPr>
          </a:p>
          <a:p>
            <a:pPr marL="342900" indent="-342900">
              <a:lnSpc>
                <a:spcPct val="100000"/>
              </a:lnSpc>
              <a:buFont typeface="Arial" panose="020B0604020202020204" pitchFamily="34" charset="0"/>
              <a:buChar char="•"/>
            </a:pPr>
            <a:r>
              <a:rPr lang="en-US" sz="2150" dirty="0" err="1"/>
              <a:t>Analisi</a:t>
            </a:r>
            <a:r>
              <a:rPr lang="en-US" sz="2150" dirty="0"/>
              <a:t> e </a:t>
            </a:r>
            <a:r>
              <a:rPr lang="en-US" sz="2150" dirty="0" err="1"/>
              <a:t>conclusioni</a:t>
            </a:r>
            <a:r>
              <a:rPr lang="en-US" sz="2150" dirty="0"/>
              <a:t> </a:t>
            </a:r>
            <a:r>
              <a:rPr lang="en-US" sz="2150" dirty="0" err="1"/>
              <a:t>sulle</a:t>
            </a:r>
            <a:r>
              <a:rPr lang="en-US" sz="2150" dirty="0"/>
              <a:t> </a:t>
            </a:r>
            <a:r>
              <a:rPr lang="en-US" sz="2150" dirty="0" err="1"/>
              <a:t>azioni</a:t>
            </a:r>
            <a:r>
              <a:rPr lang="en-US" sz="2150" dirty="0"/>
              <a:t> da </a:t>
            </a:r>
            <a:r>
              <a:rPr lang="en-US" sz="2150" dirty="0" err="1"/>
              <a:t>intraprendere</a:t>
            </a:r>
            <a:endParaRPr lang="en-US" sz="2150" dirty="0">
              <a:ea typeface="Calibri"/>
              <a:cs typeface="Calibri"/>
            </a:endParaRPr>
          </a:p>
          <a:p>
            <a:pPr marL="342900" indent="-342900">
              <a:lnSpc>
                <a:spcPct val="100000"/>
              </a:lnSpc>
              <a:buFont typeface="Arial" panose="020B0604020202020204" pitchFamily="34" charset="0"/>
              <a:buChar char="•"/>
            </a:pPr>
            <a:r>
              <a:rPr lang="en-US" sz="2150" dirty="0" err="1"/>
              <a:t>Attuazione</a:t>
            </a:r>
            <a:endParaRPr lang="en-US" sz="2150" dirty="0">
              <a:ea typeface="Calibri"/>
              <a:cs typeface="Calibri"/>
            </a:endParaRPr>
          </a:p>
          <a:p>
            <a:pPr marL="342900" indent="-342900">
              <a:lnSpc>
                <a:spcPct val="100000"/>
              </a:lnSpc>
              <a:buFont typeface="Arial" panose="020B0604020202020204" pitchFamily="34" charset="0"/>
              <a:buChar char="•"/>
            </a:pPr>
            <a:r>
              <a:rPr lang="en-US" sz="2150" dirty="0" err="1"/>
              <a:t>Monitoraggio</a:t>
            </a:r>
            <a:r>
              <a:rPr lang="en-US" sz="2150" dirty="0"/>
              <a:t> e </a:t>
            </a:r>
            <a:r>
              <a:rPr lang="en-US" sz="2150" dirty="0" err="1"/>
              <a:t>mappatura</a:t>
            </a:r>
            <a:r>
              <a:rPr lang="en-US" sz="2150" dirty="0"/>
              <a:t> </a:t>
            </a:r>
            <a:r>
              <a:rPr lang="en-US" sz="2150" dirty="0" err="1"/>
              <a:t>dei</a:t>
            </a:r>
            <a:r>
              <a:rPr lang="en-US" sz="2150" dirty="0"/>
              <a:t> </a:t>
            </a:r>
            <a:r>
              <a:rPr lang="en-US" sz="2150" dirty="0" err="1"/>
              <a:t>futuri</a:t>
            </a:r>
            <a:r>
              <a:rPr lang="en-US" sz="2150" dirty="0"/>
              <a:t> </a:t>
            </a:r>
            <a:r>
              <a:rPr lang="en-US" sz="2150" dirty="0" err="1"/>
              <a:t>flussi</a:t>
            </a:r>
            <a:r>
              <a:rPr lang="en-US" sz="2150" dirty="0"/>
              <a:t> di </a:t>
            </a:r>
            <a:r>
              <a:rPr lang="en-US" sz="2150" dirty="0" err="1"/>
              <a:t>rifiuti</a:t>
            </a:r>
            <a:endParaRPr lang="en-US" sz="2150" dirty="0">
              <a:ea typeface="Calibri"/>
              <a:cs typeface="Calibri"/>
            </a:endParaRPr>
          </a:p>
        </p:txBody>
      </p:sp>
      <p:pic>
        <p:nvPicPr>
          <p:cNvPr id="3074" name="Picture 2" descr="Food processing | Definition, Purpose, Examples, &amp; Facts | Britannica">
            <a:extLst>
              <a:ext uri="{FF2B5EF4-FFF2-40B4-BE49-F238E27FC236}">
                <a16:creationId xmlns:a16="http://schemas.microsoft.com/office/drawing/2014/main" id="{CA17E451-53D5-872B-86F4-0DA61B37810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2842" y="4388886"/>
            <a:ext cx="2953107" cy="20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5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4E5A1-7E43-42F3-6EBF-4DEC450A2487}"/>
              </a:ext>
            </a:extLst>
          </p:cNvPr>
          <p:cNvSpPr>
            <a:spLocks noGrp="1"/>
          </p:cNvSpPr>
          <p:nvPr>
            <p:ph type="body" sz="quarter" idx="16"/>
          </p:nvPr>
        </p:nvSpPr>
        <p:spPr>
          <a:xfrm>
            <a:off x="3605459" y="379641"/>
            <a:ext cx="8040508" cy="803654"/>
          </a:xfrm>
        </p:spPr>
        <p:txBody>
          <a:bodyPr/>
          <a:lstStyle/>
          <a:p>
            <a:r>
              <a:rPr lang="en-US"/>
              <a:t>Capire il flusso dei rifiuti</a:t>
            </a:r>
          </a:p>
        </p:txBody>
      </p:sp>
      <p:sp>
        <p:nvSpPr>
          <p:cNvPr id="4" name="Arrow: Pentagon 3">
            <a:extLst>
              <a:ext uri="{FF2B5EF4-FFF2-40B4-BE49-F238E27FC236}">
                <a16:creationId xmlns:a16="http://schemas.microsoft.com/office/drawing/2014/main" id="{A2621288-9DB5-C537-AD8B-A6AB88F9EA28}"/>
              </a:ext>
            </a:extLst>
          </p:cNvPr>
          <p:cNvSpPr/>
          <p:nvPr/>
        </p:nvSpPr>
        <p:spPr>
          <a:xfrm>
            <a:off x="609363" y="3637212"/>
            <a:ext cx="2521494" cy="2150805"/>
          </a:xfrm>
          <a:prstGeom prst="homePlat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DD9028BB-B6FA-1D0B-A48F-E16BC53B2A4B}"/>
              </a:ext>
            </a:extLst>
          </p:cNvPr>
          <p:cNvSpPr/>
          <p:nvPr/>
        </p:nvSpPr>
        <p:spPr>
          <a:xfrm>
            <a:off x="2127219" y="3627371"/>
            <a:ext cx="2396611"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EC751608-B5E7-A507-0CB6-64D05E0D6CA7}"/>
              </a:ext>
            </a:extLst>
          </p:cNvPr>
          <p:cNvSpPr/>
          <p:nvPr/>
        </p:nvSpPr>
        <p:spPr>
          <a:xfrm>
            <a:off x="3528966" y="3627370"/>
            <a:ext cx="2359739"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3F65EB2E-110A-61F6-96D5-C19569E49E7D}"/>
              </a:ext>
            </a:extLst>
          </p:cNvPr>
          <p:cNvSpPr/>
          <p:nvPr/>
        </p:nvSpPr>
        <p:spPr>
          <a:xfrm>
            <a:off x="4898345" y="3617912"/>
            <a:ext cx="2605547" cy="2150803"/>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5203057E-AA65-82AE-4A8E-1A846B5722B3}"/>
              </a:ext>
            </a:extLst>
          </p:cNvPr>
          <p:cNvSpPr/>
          <p:nvPr/>
        </p:nvSpPr>
        <p:spPr>
          <a:xfrm>
            <a:off x="6513532" y="3627370"/>
            <a:ext cx="2605547"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B47474E-EAFC-9191-A428-DC4042C5DDDD}"/>
              </a:ext>
            </a:extLst>
          </p:cNvPr>
          <p:cNvSpPr/>
          <p:nvPr/>
        </p:nvSpPr>
        <p:spPr>
          <a:xfrm>
            <a:off x="8128719" y="3627372"/>
            <a:ext cx="3118605"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8A2C146-8DC3-01AB-ADE4-5DCBC1CF53F3}"/>
              </a:ext>
            </a:extLst>
          </p:cNvPr>
          <p:cNvSpPr txBox="1"/>
          <p:nvPr/>
        </p:nvSpPr>
        <p:spPr>
          <a:xfrm>
            <a:off x="944676" y="4120892"/>
            <a:ext cx="15082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2"/>
                </a:solidFill>
                <a:ea typeface="Calibri"/>
                <a:cs typeface="Calibri"/>
              </a:rPr>
              <a:t>Mappatura del flusso di rifiuti</a:t>
            </a:r>
            <a:endParaRPr lang="en-US" b="1">
              <a:solidFill>
                <a:schemeClr val="bg2"/>
              </a:solidFill>
            </a:endParaRPr>
          </a:p>
        </p:txBody>
      </p:sp>
      <p:sp>
        <p:nvSpPr>
          <p:cNvPr id="11" name="TextBox 10">
            <a:extLst>
              <a:ext uri="{FF2B5EF4-FFF2-40B4-BE49-F238E27FC236}">
                <a16:creationId xmlns:a16="http://schemas.microsoft.com/office/drawing/2014/main" id="{C55026C5-9D40-E241-AE24-155892F2F985}"/>
              </a:ext>
            </a:extLst>
          </p:cNvPr>
          <p:cNvSpPr txBox="1"/>
          <p:nvPr/>
        </p:nvSpPr>
        <p:spPr>
          <a:xfrm>
            <a:off x="9158630" y="4038603"/>
            <a:ext cx="18977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solidFill>
                  <a:schemeClr val="bg2"/>
                </a:solidFill>
                <a:ea typeface="Calibri"/>
                <a:cs typeface="Calibri"/>
              </a:rPr>
              <a:t>Monitoraggio</a:t>
            </a:r>
            <a:r>
              <a:rPr lang="en-US" sz="2000" b="1" dirty="0">
                <a:solidFill>
                  <a:schemeClr val="bg2"/>
                </a:solidFill>
                <a:ea typeface="Calibri"/>
                <a:cs typeface="Calibri"/>
              </a:rPr>
              <a:t> </a:t>
            </a:r>
          </a:p>
          <a:p>
            <a:r>
              <a:rPr lang="en-US" sz="2000" b="1" dirty="0">
                <a:solidFill>
                  <a:schemeClr val="bg2"/>
                </a:solidFill>
                <a:ea typeface="Calibri"/>
                <a:cs typeface="Calibri"/>
              </a:rPr>
              <a:t>e </a:t>
            </a:r>
            <a:r>
              <a:rPr lang="en-US" sz="2000" b="1" dirty="0" err="1">
                <a:solidFill>
                  <a:schemeClr val="bg2"/>
                </a:solidFill>
                <a:ea typeface="Calibri"/>
                <a:cs typeface="Calibri"/>
              </a:rPr>
              <a:t>mappatura</a:t>
            </a:r>
            <a:r>
              <a:rPr lang="en-US" sz="2000" b="1" dirty="0">
                <a:solidFill>
                  <a:schemeClr val="bg2"/>
                </a:solidFill>
                <a:ea typeface="Calibri"/>
                <a:cs typeface="Calibri"/>
              </a:rPr>
              <a:t> </a:t>
            </a:r>
            <a:r>
              <a:rPr lang="en-US" sz="2000" b="1" dirty="0" err="1">
                <a:solidFill>
                  <a:schemeClr val="bg2"/>
                </a:solidFill>
                <a:ea typeface="Calibri"/>
                <a:cs typeface="Calibri"/>
              </a:rPr>
              <a:t>dei</a:t>
            </a:r>
            <a:r>
              <a:rPr lang="en-US" sz="2000" b="1" dirty="0">
                <a:solidFill>
                  <a:schemeClr val="bg2"/>
                </a:solidFill>
                <a:ea typeface="Calibri"/>
                <a:cs typeface="Calibri"/>
              </a:rPr>
              <a:t> </a:t>
            </a:r>
            <a:r>
              <a:rPr lang="en-US" sz="2000" b="1" dirty="0" err="1">
                <a:solidFill>
                  <a:schemeClr val="bg2"/>
                </a:solidFill>
                <a:ea typeface="Calibri"/>
                <a:cs typeface="Calibri"/>
              </a:rPr>
              <a:t>futuri</a:t>
            </a:r>
            <a:r>
              <a:rPr lang="en-US" sz="2000" b="1" dirty="0">
                <a:solidFill>
                  <a:schemeClr val="bg2"/>
                </a:solidFill>
                <a:ea typeface="Calibri"/>
                <a:cs typeface="Calibri"/>
              </a:rPr>
              <a:t> </a:t>
            </a:r>
            <a:r>
              <a:rPr lang="en-US" sz="2000" b="1" dirty="0" err="1">
                <a:solidFill>
                  <a:schemeClr val="bg2"/>
                </a:solidFill>
                <a:ea typeface="Calibri"/>
                <a:cs typeface="Calibri"/>
              </a:rPr>
              <a:t>flussi</a:t>
            </a:r>
            <a:r>
              <a:rPr lang="en-US" sz="2000" b="1" dirty="0">
                <a:solidFill>
                  <a:schemeClr val="bg2"/>
                </a:solidFill>
                <a:ea typeface="Calibri"/>
                <a:cs typeface="Calibri"/>
              </a:rPr>
              <a:t> di </a:t>
            </a:r>
            <a:r>
              <a:rPr lang="en-US" sz="2000" b="1" dirty="0" err="1">
                <a:solidFill>
                  <a:schemeClr val="bg2"/>
                </a:solidFill>
                <a:ea typeface="Calibri"/>
                <a:cs typeface="Calibri"/>
              </a:rPr>
              <a:t>rifiuti</a:t>
            </a:r>
            <a:endParaRPr lang="en-US" b="1" dirty="0">
              <a:solidFill>
                <a:schemeClr val="bg2"/>
              </a:solidFill>
            </a:endParaRPr>
          </a:p>
        </p:txBody>
      </p:sp>
      <p:sp>
        <p:nvSpPr>
          <p:cNvPr id="12" name="TextBox 11">
            <a:extLst>
              <a:ext uri="{FF2B5EF4-FFF2-40B4-BE49-F238E27FC236}">
                <a16:creationId xmlns:a16="http://schemas.microsoft.com/office/drawing/2014/main" id="{98CBBED3-43AE-3916-F831-B4A19DA2668A}"/>
              </a:ext>
            </a:extLst>
          </p:cNvPr>
          <p:cNvSpPr txBox="1"/>
          <p:nvPr/>
        </p:nvSpPr>
        <p:spPr>
          <a:xfrm>
            <a:off x="7180605" y="5909838"/>
            <a:ext cx="24079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solidFill>
                  <a:srgbClr val="09465E"/>
                </a:solidFill>
                <a:ea typeface="Calibri"/>
                <a:cs typeface="Calibri"/>
              </a:rPr>
              <a:t>Attuazione</a:t>
            </a:r>
            <a:endParaRPr lang="en-US" b="1" dirty="0"/>
          </a:p>
        </p:txBody>
      </p:sp>
      <p:sp>
        <p:nvSpPr>
          <p:cNvPr id="13" name="TextBox 12">
            <a:extLst>
              <a:ext uri="{FF2B5EF4-FFF2-40B4-BE49-F238E27FC236}">
                <a16:creationId xmlns:a16="http://schemas.microsoft.com/office/drawing/2014/main" id="{28FA03C8-3563-5E25-CAD2-72EE755DF279}"/>
              </a:ext>
            </a:extLst>
          </p:cNvPr>
          <p:cNvSpPr txBox="1"/>
          <p:nvPr/>
        </p:nvSpPr>
        <p:spPr>
          <a:xfrm>
            <a:off x="4484051" y="2554146"/>
            <a:ext cx="28021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9465E"/>
                </a:solidFill>
                <a:ea typeface="Calibri"/>
                <a:cs typeface="Calibri"/>
              </a:rPr>
              <a:t>Analisi e conclusioni sulle azioni da intraprendere</a:t>
            </a:r>
            <a:endParaRPr lang="en-US" b="1"/>
          </a:p>
        </p:txBody>
      </p:sp>
      <p:sp>
        <p:nvSpPr>
          <p:cNvPr id="14" name="TextBox 13">
            <a:extLst>
              <a:ext uri="{FF2B5EF4-FFF2-40B4-BE49-F238E27FC236}">
                <a16:creationId xmlns:a16="http://schemas.microsoft.com/office/drawing/2014/main" id="{9C026559-48B7-6646-87D6-059523746DF5}"/>
              </a:ext>
            </a:extLst>
          </p:cNvPr>
          <p:cNvSpPr txBox="1"/>
          <p:nvPr/>
        </p:nvSpPr>
        <p:spPr>
          <a:xfrm>
            <a:off x="1801933" y="6028791"/>
            <a:ext cx="52397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9465E"/>
                </a:solidFill>
                <a:ea typeface="Calibri"/>
                <a:cs typeface="Calibri"/>
              </a:rPr>
              <a:t>Identificare le cause degli sprechi</a:t>
            </a:r>
            <a:endParaRPr lang="en-US" b="1"/>
          </a:p>
        </p:txBody>
      </p:sp>
      <p:sp>
        <p:nvSpPr>
          <p:cNvPr id="15" name="TextBox 14">
            <a:extLst>
              <a:ext uri="{FF2B5EF4-FFF2-40B4-BE49-F238E27FC236}">
                <a16:creationId xmlns:a16="http://schemas.microsoft.com/office/drawing/2014/main" id="{B94C7C59-C3A3-4795-4466-9BE9355A791B}"/>
              </a:ext>
            </a:extLst>
          </p:cNvPr>
          <p:cNvSpPr txBox="1"/>
          <p:nvPr/>
        </p:nvSpPr>
        <p:spPr>
          <a:xfrm>
            <a:off x="1954932" y="2611748"/>
            <a:ext cx="20904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err="1">
                <a:solidFill>
                  <a:srgbClr val="09465E"/>
                </a:solidFill>
                <a:ea typeface="Calibri"/>
                <a:cs typeface="Calibri"/>
              </a:rPr>
              <a:t>Misurazione</a:t>
            </a:r>
            <a:r>
              <a:rPr lang="en-US" sz="2000" b="1" dirty="0">
                <a:solidFill>
                  <a:srgbClr val="09465E"/>
                </a:solidFill>
                <a:ea typeface="Calibri"/>
                <a:cs typeface="Calibri"/>
              </a:rPr>
              <a:t> del peso </a:t>
            </a:r>
            <a:r>
              <a:rPr lang="en-US" sz="2000" b="1" dirty="0" err="1">
                <a:solidFill>
                  <a:srgbClr val="09465E"/>
                </a:solidFill>
                <a:ea typeface="Calibri"/>
                <a:cs typeface="Calibri"/>
              </a:rPr>
              <a:t>dei</a:t>
            </a:r>
            <a:r>
              <a:rPr lang="en-US" sz="2000" b="1" dirty="0">
                <a:solidFill>
                  <a:srgbClr val="09465E"/>
                </a:solidFill>
                <a:ea typeface="Calibri"/>
                <a:cs typeface="Calibri"/>
              </a:rPr>
              <a:t> </a:t>
            </a:r>
            <a:r>
              <a:rPr lang="en-US" sz="2000" b="1" dirty="0" err="1">
                <a:solidFill>
                  <a:srgbClr val="09465E"/>
                </a:solidFill>
                <a:ea typeface="Calibri"/>
                <a:cs typeface="Calibri"/>
              </a:rPr>
              <a:t>rifiuti</a:t>
            </a:r>
            <a:endParaRPr lang="en-US" b="1" dirty="0"/>
          </a:p>
        </p:txBody>
      </p:sp>
      <p:cxnSp>
        <p:nvCxnSpPr>
          <p:cNvPr id="17" name="Straight Connector 16">
            <a:extLst>
              <a:ext uri="{FF2B5EF4-FFF2-40B4-BE49-F238E27FC236}">
                <a16:creationId xmlns:a16="http://schemas.microsoft.com/office/drawing/2014/main" id="{B3D286B4-7367-D5A0-351D-464A861FF643}"/>
              </a:ext>
            </a:extLst>
          </p:cNvPr>
          <p:cNvCxnSpPr>
            <a:cxnSpLocks/>
          </p:cNvCxnSpPr>
          <p:nvPr/>
        </p:nvCxnSpPr>
        <p:spPr>
          <a:xfrm>
            <a:off x="3000145" y="3312696"/>
            <a:ext cx="0" cy="1045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D7AD8E-291B-44A6-A8BD-C703C5312D8E}"/>
              </a:ext>
            </a:extLst>
          </p:cNvPr>
          <p:cNvCxnSpPr>
            <a:cxnSpLocks/>
          </p:cNvCxnSpPr>
          <p:nvPr/>
        </p:nvCxnSpPr>
        <p:spPr>
          <a:xfrm>
            <a:off x="4473754" y="5088203"/>
            <a:ext cx="26482" cy="937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910109-E3B5-EB81-543D-DE34D874A620}"/>
              </a:ext>
            </a:extLst>
          </p:cNvPr>
          <p:cNvCxnSpPr>
            <a:cxnSpLocks/>
          </p:cNvCxnSpPr>
          <p:nvPr/>
        </p:nvCxnSpPr>
        <p:spPr>
          <a:xfrm>
            <a:off x="5916039" y="3570951"/>
            <a:ext cx="56483" cy="893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97C543-DE34-4ED5-C6BE-B8C4428601EB}"/>
              </a:ext>
            </a:extLst>
          </p:cNvPr>
          <p:cNvCxnSpPr/>
          <p:nvPr/>
        </p:nvCxnSpPr>
        <p:spPr>
          <a:xfrm>
            <a:off x="7843361" y="5186931"/>
            <a:ext cx="0" cy="737232"/>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descr="A black background with a person holding a light bulb&#10;&#10;AI-generated content may be incorrect.">
            <a:extLst>
              <a:ext uri="{FF2B5EF4-FFF2-40B4-BE49-F238E27FC236}">
                <a16:creationId xmlns:a16="http://schemas.microsoft.com/office/drawing/2014/main" id="{53AE9DCD-713F-1398-568B-CF4AE5A906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73641" y="4242843"/>
            <a:ext cx="1260028" cy="803654"/>
          </a:xfrm>
          <a:prstGeom prst="rect">
            <a:avLst/>
          </a:prstGeom>
        </p:spPr>
      </p:pic>
      <p:pic>
        <p:nvPicPr>
          <p:cNvPr id="23" name="Picture 22" descr="A black background with a person holding a light bulb&#10;&#10;AI-generated content may be incorrect.">
            <a:extLst>
              <a:ext uri="{FF2B5EF4-FFF2-40B4-BE49-F238E27FC236}">
                <a16:creationId xmlns:a16="http://schemas.microsoft.com/office/drawing/2014/main" id="{E0D59B0D-32B6-29AC-54F5-822BDE4C12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3754" y="4357705"/>
            <a:ext cx="1260028" cy="737232"/>
          </a:xfrm>
          <a:prstGeom prst="rect">
            <a:avLst/>
          </a:prstGeom>
        </p:spPr>
      </p:pic>
      <p:pic>
        <p:nvPicPr>
          <p:cNvPr id="24" name="Picture 23" descr="A black background with a person holding a light bulb&#10;&#10;AI-generated content may be incorrect.">
            <a:extLst>
              <a:ext uri="{FF2B5EF4-FFF2-40B4-BE49-F238E27FC236}">
                <a16:creationId xmlns:a16="http://schemas.microsoft.com/office/drawing/2014/main" id="{3EA9D1A0-BAF4-AA0D-CBE2-499ED82DC1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40508" y="4115089"/>
            <a:ext cx="1054948" cy="1128816"/>
          </a:xfrm>
          <a:prstGeom prst="rect">
            <a:avLst/>
          </a:prstGeom>
        </p:spPr>
      </p:pic>
      <p:pic>
        <p:nvPicPr>
          <p:cNvPr id="25" name="Picture 24" descr="A black background with a person holding a light bulb&#10;&#10;AI-generated content may be incorrect.">
            <a:extLst>
              <a:ext uri="{FF2B5EF4-FFF2-40B4-BE49-F238E27FC236}">
                <a16:creationId xmlns:a16="http://schemas.microsoft.com/office/drawing/2014/main" id="{56D6C8CE-7720-92B7-10CC-73C0C0EA2DC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668169" y="4137642"/>
            <a:ext cx="1029911" cy="1083710"/>
          </a:xfrm>
          <a:prstGeom prst="rect">
            <a:avLst/>
          </a:prstGeom>
        </p:spPr>
      </p:pic>
      <p:sp>
        <p:nvSpPr>
          <p:cNvPr id="27" name="TextBox 26">
            <a:extLst>
              <a:ext uri="{FF2B5EF4-FFF2-40B4-BE49-F238E27FC236}">
                <a16:creationId xmlns:a16="http://schemas.microsoft.com/office/drawing/2014/main" id="{6B1BF15D-F21F-07BB-3B1E-AEA304235C10}"/>
              </a:ext>
            </a:extLst>
          </p:cNvPr>
          <p:cNvSpPr txBox="1"/>
          <p:nvPr/>
        </p:nvSpPr>
        <p:spPr>
          <a:xfrm>
            <a:off x="609363" y="948162"/>
            <a:ext cx="10156675" cy="1200329"/>
          </a:xfrm>
          <a:prstGeom prst="rect">
            <a:avLst/>
          </a:prstGeom>
          <a:noFill/>
        </p:spPr>
        <p:txBody>
          <a:bodyPr wrap="square">
            <a:spAutoFit/>
          </a:bodyPr>
          <a:lstStyle/>
          <a:p>
            <a:pPr algn="just"/>
            <a:r>
              <a:rPr lang="en-GB" sz="2400">
                <a:solidFill>
                  <a:srgbClr val="09465E"/>
                </a:solidFill>
              </a:rPr>
              <a:t>La comprensione del flusso di rifiuti è fondamentale, perché consente di identificare le opportunità di riduzione dei costi, di miglioramento dell'efficienza delle risorse, di minimizzazione dell'impatto ambientale e di scoprire il potenziale di riutilizzo o valorizzazione.</a:t>
            </a:r>
          </a:p>
        </p:txBody>
      </p:sp>
    </p:spTree>
    <p:extLst>
      <p:ext uri="{BB962C8B-B14F-4D97-AF65-F5344CB8AC3E}">
        <p14:creationId xmlns:p14="http://schemas.microsoft.com/office/powerpoint/2010/main" val="369489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30F6B-5922-ADB6-B4EC-54C885850751}"/>
            </a:ext>
          </a:extLst>
        </p:cNvPr>
        <p:cNvGrpSpPr/>
        <p:nvPr/>
      </p:nvGrpSpPr>
      <p:grpSpPr>
        <a:xfrm>
          <a:off x="0" y="0"/>
          <a:ext cx="0" cy="0"/>
          <a:chOff x="0" y="0"/>
          <a:chExt cx="0" cy="0"/>
        </a:xfrm>
      </p:grpSpPr>
      <p:pic>
        <p:nvPicPr>
          <p:cNvPr id="7" name="Picture Placeholder 6" descr="A group of people in a lab&#10;&#10;AI-generated content may be incorrect.">
            <a:extLst>
              <a:ext uri="{FF2B5EF4-FFF2-40B4-BE49-F238E27FC236}">
                <a16:creationId xmlns:a16="http://schemas.microsoft.com/office/drawing/2014/main" id="{D5D7FDCD-F52C-60B3-AB89-7718E032210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238772" y="2626822"/>
            <a:ext cx="7423669" cy="3396829"/>
          </a:xfrm>
        </p:spPr>
      </p:pic>
      <p:sp>
        <p:nvSpPr>
          <p:cNvPr id="5" name="Text Placeholder 4">
            <a:extLst>
              <a:ext uri="{FF2B5EF4-FFF2-40B4-BE49-F238E27FC236}">
                <a16:creationId xmlns:a16="http://schemas.microsoft.com/office/drawing/2014/main" id="{5D61970A-B083-34CB-3D43-3819E037AD9F}"/>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F3C2AB1D-A0BC-F694-5245-3BEC16853489}"/>
              </a:ext>
            </a:extLst>
          </p:cNvPr>
          <p:cNvSpPr/>
          <p:nvPr/>
        </p:nvSpPr>
        <p:spPr>
          <a:xfrm>
            <a:off x="4136500" y="3429000"/>
            <a:ext cx="7037637"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D2207E37-7932-3D5C-0445-FB323DEFA0C9}"/>
              </a:ext>
            </a:extLst>
          </p:cNvPr>
          <p:cNvSpPr txBox="1"/>
          <p:nvPr/>
        </p:nvSpPr>
        <p:spPr>
          <a:xfrm>
            <a:off x="4136499" y="3450406"/>
            <a:ext cx="6216702"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PROCESSI DI OTTIMIZZAZIONE</a:t>
            </a:r>
          </a:p>
        </p:txBody>
      </p:sp>
    </p:spTree>
    <p:extLst>
      <p:ext uri="{BB962C8B-B14F-4D97-AF65-F5344CB8AC3E}">
        <p14:creationId xmlns:p14="http://schemas.microsoft.com/office/powerpoint/2010/main" val="247653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98E83-BB3D-41B0-F2FE-D96A1E7476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F4AD15-DA61-32B4-EAE3-672DF784038A}"/>
              </a:ext>
            </a:extLst>
          </p:cNvPr>
          <p:cNvSpPr>
            <a:spLocks noGrp="1"/>
          </p:cNvSpPr>
          <p:nvPr>
            <p:ph type="body" sz="quarter" idx="18"/>
          </p:nvPr>
        </p:nvSpPr>
        <p:spPr>
          <a:xfrm>
            <a:off x="403528" y="887079"/>
            <a:ext cx="5680147" cy="5085358"/>
          </a:xfrm>
        </p:spPr>
        <p:txBody>
          <a:bodyPr lIns="91440" tIns="45720" rIns="91440" bIns="45720">
            <a:noAutofit/>
          </a:bodyPr>
          <a:lstStyle/>
          <a:p>
            <a:pPr>
              <a:lnSpc>
                <a:spcPct val="110000"/>
              </a:lnSpc>
            </a:pPr>
            <a:r>
              <a:rPr lang="en-US"/>
              <a:t>Il processo di </a:t>
            </a:r>
            <a:r>
              <a:rPr lang="en-US" err="1"/>
              <a:t>massimizzazione </a:t>
            </a:r>
            <a:r>
              <a:rPr lang="en-US"/>
              <a:t>dello sviluppo della produzione richiede strategie concrete, ma è fondamentale impegnarsi nell'</a:t>
            </a:r>
            <a:r>
              <a:rPr lang="en-US" err="1"/>
              <a:t>ottimizzazione </a:t>
            </a:r>
            <a:r>
              <a:rPr lang="en-US"/>
              <a:t>dei processi per una gestione sostenibile ed efficiente degli alimenti, evitando gli sprechi e fornendo un rendimento più efficace degli input. </a:t>
            </a:r>
          </a:p>
          <a:p>
            <a:pPr>
              <a:lnSpc>
                <a:spcPct val="110000"/>
              </a:lnSpc>
            </a:pPr>
            <a:r>
              <a:rPr lang="en-US"/>
              <a:t>È importante prima di tutto affrontare dove e come si verificano gli sprechi, in modo che le soluzioni implementate si basino su casi specifici e su misura. La maggior parte delle inefficienze si verifica nelle fasi critiche (Dewi et.al, 2021):   </a:t>
            </a:r>
          </a:p>
        </p:txBody>
      </p:sp>
      <p:sp>
        <p:nvSpPr>
          <p:cNvPr id="4" name="Text Placeholder 3">
            <a:extLst>
              <a:ext uri="{FF2B5EF4-FFF2-40B4-BE49-F238E27FC236}">
                <a16:creationId xmlns:a16="http://schemas.microsoft.com/office/drawing/2014/main" id="{8E34EB32-20A2-4D9D-FC28-98DFB01B66D7}"/>
              </a:ext>
            </a:extLst>
          </p:cNvPr>
          <p:cNvSpPr>
            <a:spLocks noGrp="1"/>
          </p:cNvSpPr>
          <p:nvPr>
            <p:ph type="body" sz="quarter" idx="16"/>
          </p:nvPr>
        </p:nvSpPr>
        <p:spPr>
          <a:xfrm>
            <a:off x="403529" y="291082"/>
            <a:ext cx="6031025" cy="992652"/>
          </a:xfrm>
        </p:spPr>
        <p:txBody>
          <a:bodyPr>
            <a:normAutofit/>
          </a:bodyPr>
          <a:lstStyle/>
          <a:p>
            <a:r>
              <a:rPr lang="en-GB"/>
              <a:t>Perché si verificano i rifiuti?</a:t>
            </a:r>
            <a:endParaRPr lang="en-US"/>
          </a:p>
        </p:txBody>
      </p:sp>
      <p:pic>
        <p:nvPicPr>
          <p:cNvPr id="4098" name="Picture 2" descr="Food is waste in American restaurants – How to solve a super-sized problem?  - Recycle Track Systems">
            <a:extLst>
              <a:ext uri="{FF2B5EF4-FFF2-40B4-BE49-F238E27FC236}">
                <a16:creationId xmlns:a16="http://schemas.microsoft.com/office/drawing/2014/main" id="{80311B6E-5AFC-F801-775F-8250A8E1EB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226157379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e un nuovo documento." ma:contentTypeScope="" ma:versionID="47d4d1bfca8721598fafcab86a7239f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63d959d78decec17132a4f1975762e02"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ECBAB4-323F-4D71-B3CF-DA0050EA7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C694AF-FF7F-4AAA-9F78-44F6B83EA027}">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FA6794-60D8-423E-89AA-F479EADC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2233</Words>
  <Application>Microsoft Office PowerPoint</Application>
  <PresentationFormat>Widescreen</PresentationFormat>
  <Paragraphs>264</Paragraphs>
  <Slides>27</Slides>
  <Notes>11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Lato</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docId:467880A83911DDBD63D380933C022199</cp:keywords>
  <cp:lastModifiedBy>Paula Whyte ( Momentum Consulting )</cp:lastModifiedBy>
  <cp:revision>3</cp:revision>
  <dcterms:created xsi:type="dcterms:W3CDTF">2020-10-14T13:32:04Z</dcterms:created>
  <dcterms:modified xsi:type="dcterms:W3CDTF">2025-07-08T05:36:47Z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