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0" r:id="rId5"/>
    <p:sldMasterId id="2147483717" r:id="rId6"/>
    <p:sldMasterId id="2147483724" r:id="rId7"/>
    <p:sldMasterId id="2147483746" r:id="rId8"/>
  </p:sldMasterIdLst>
  <p:notesMasterIdLst>
    <p:notesMasterId r:id="rId45"/>
  </p:notesMasterIdLst>
  <p:sldIdLst>
    <p:sldId id="4418" r:id="rId9"/>
    <p:sldId id="4404" r:id="rId10"/>
    <p:sldId id="259" r:id="rId11"/>
    <p:sldId id="4481" r:id="rId12"/>
    <p:sldId id="282" r:id="rId13"/>
    <p:sldId id="285" r:id="rId14"/>
    <p:sldId id="4394" r:id="rId15"/>
    <p:sldId id="286" r:id="rId16"/>
    <p:sldId id="4395" r:id="rId17"/>
    <p:sldId id="4396" r:id="rId18"/>
    <p:sldId id="4478" r:id="rId19"/>
    <p:sldId id="4479" r:id="rId20"/>
    <p:sldId id="4352" r:id="rId21"/>
    <p:sldId id="4471" r:id="rId22"/>
    <p:sldId id="4473" r:id="rId23"/>
    <p:sldId id="4474" r:id="rId24"/>
    <p:sldId id="4477" r:id="rId25"/>
    <p:sldId id="4475" r:id="rId26"/>
    <p:sldId id="4476" r:id="rId27"/>
    <p:sldId id="4414" r:id="rId28"/>
    <p:sldId id="269" r:id="rId29"/>
    <p:sldId id="4482" r:id="rId30"/>
    <p:sldId id="4399" r:id="rId31"/>
    <p:sldId id="4400" r:id="rId32"/>
    <p:sldId id="4401" r:id="rId33"/>
    <p:sldId id="4402" r:id="rId34"/>
    <p:sldId id="4403" r:id="rId35"/>
    <p:sldId id="4415" r:id="rId36"/>
    <p:sldId id="4483" r:id="rId37"/>
    <p:sldId id="4439" r:id="rId38"/>
    <p:sldId id="4440" r:id="rId39"/>
    <p:sldId id="4413" r:id="rId40"/>
    <p:sldId id="4480" r:id="rId41"/>
    <p:sldId id="4340" r:id="rId42"/>
    <p:sldId id="4417" r:id="rId43"/>
    <p:sldId id="4263" r:id="rId4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24A7BE-E75B-5654-140B-A0CA8295EFA3}" name="Irida Tase" initials="IT" userId="S-1-5-21-2071598336-1086135306-134157935-336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47833"/>
    <a:srgbClr val="2094D2"/>
    <a:srgbClr val="DF2D64"/>
    <a:srgbClr val="F1983D"/>
    <a:srgbClr val="60B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3DE0C-E47E-4646-B626-F7091A164E70}" v="1" dt="2025-07-04T10:14:40.28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322"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BCA0C81-B982-4E0B-8F51-4FDF809D7554}" type="datetimeFigureOut">
              <a:rPr lang="es-ES" smtClean="0"/>
              <a:t>07/07/2025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Fare clic per modificare gli estratti di testo del marchio.</a:t>
            </a:r>
          </a:p>
          <a:p>
            <a:pPr lvl="1"/>
            <a:r>
              <a:rPr lang="es-ES"/>
              <a:t>Segundo nivel</a:t>
            </a:r>
          </a:p>
          <a:p>
            <a:pPr lvl="2"/>
            <a:r>
              <a:rPr lang="es-ES"/>
              <a:t>Tercer nivel</a:t>
            </a:r>
          </a:p>
          <a:p>
            <a:pPr lvl="3"/>
            <a:r>
              <a:rPr lang="es-ES"/>
              <a:t>Cuarto nivel</a:t>
            </a:r>
          </a:p>
          <a:p>
            <a:pPr lvl="4"/>
            <a:r>
              <a:rPr lang="es-ES"/>
              <a:t>Quinto livello</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0C52C55-EDB8-4A06-8144-B794ECC2385A}" type="slidenum">
              <a:rPr lang="es-ES" smtClean="0"/>
              <a:t>‹#›</a:t>
            </a:fld>
            <a:endParaRPr lang="es-ES"/>
          </a:p>
        </p:txBody>
      </p:sp>
    </p:spTree>
    <p:extLst>
      <p:ext uri="{BB962C8B-B14F-4D97-AF65-F5344CB8AC3E}">
        <p14:creationId xmlns:p14="http://schemas.microsoft.com/office/powerpoint/2010/main" val="58745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5BF4159-2ACB-BF1C-446E-D5D6D228BBF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7E8E3CD5-B83D-81FD-B147-C7EE7098C80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rPr>
              <a:t>23</a:t>
            </a:fld>
            <a:endPar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endParaRPr>
          </a:p>
        </p:txBody>
      </p:sp>
      <p:sp>
        <p:nvSpPr>
          <p:cNvPr id="4099" name="Text Box 1">
            <a:extLst>
              <a:ext uri="{FF2B5EF4-FFF2-40B4-BE49-F238E27FC236}">
                <a16:creationId xmlns:a16="http://schemas.microsoft.com/office/drawing/2014/main" id="{E4FB2A18-96A4-AAC2-AC94-DEF74F3D82F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12639F0-0207-B4A0-E579-8D8811B7E861}"/>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p14="http://schemas.microsoft.com/office/powerpoint/2010/main" xmlns:a14="http://schemas.microsoft.com/office/drawing/2010/main" xmlns:a16="http://schemas.microsoft.com/office/drawing/2014/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27365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D4AD2F-57A0-B17F-D091-8134CEF746BB}"/>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5A796BB-87A1-0EB0-8E66-9A796BE09DE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24</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CE569614-7E97-0D0F-DC10-F6504874913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FA57054-91AB-B021-C896-75CBC65B38C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p14="http://schemas.microsoft.com/office/powerpoint/2010/main" xmlns:a14="http://schemas.microsoft.com/office/drawing/2010/main" xmlns:a16="http://schemas.microsoft.com/office/drawing/2014/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68929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637-827C-E1FE-1B20-22CE768C9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AA899-9055-0522-088D-7DA66E9F93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CBC1D-FC47-1A05-D424-E455AD8DE1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709EB-60AE-E0C8-6DFE-3559CE53B5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016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0C52C55-EDB8-4A06-8144-B794ECC2385A}" type="slidenum">
              <a:rPr lang="es-ES" smtClean="0"/>
              <a:t>11</a:t>
            </a:fld>
            <a:endParaRPr lang="es-ES"/>
          </a:p>
        </p:txBody>
      </p:sp>
    </p:spTree>
    <p:extLst>
      <p:ext uri="{BB962C8B-B14F-4D97-AF65-F5344CB8AC3E}">
        <p14:creationId xmlns:p14="http://schemas.microsoft.com/office/powerpoint/2010/main" val="381201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B0E7E-1F33-216F-CA68-7C7DC62CA2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5FF5AC-467D-0E38-D9D3-63649A5FF3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ED15860-9F15-0C91-5498-F662E8EFFA0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FFD9A4A-8AED-EAC4-4690-764405E366C4}"/>
              </a:ext>
            </a:extLst>
          </p:cNvPr>
          <p:cNvSpPr>
            <a:spLocks noGrp="1"/>
          </p:cNvSpPr>
          <p:nvPr>
            <p:ph type="sldNum" sz="quarter" idx="5"/>
          </p:nvPr>
        </p:nvSpPr>
        <p:spPr/>
        <p:txBody>
          <a:bodyPr/>
          <a:lstStyle/>
          <a:p>
            <a:fld id="{30C52C55-EDB8-4A06-8144-B794ECC2385A}" type="slidenum">
              <a:rPr lang="es-ES" smtClean="0"/>
              <a:t>12</a:t>
            </a:fld>
            <a:endParaRPr lang="es-ES"/>
          </a:p>
        </p:txBody>
      </p:sp>
    </p:spTree>
    <p:extLst>
      <p:ext uri="{BB962C8B-B14F-4D97-AF65-F5344CB8AC3E}">
        <p14:creationId xmlns:p14="http://schemas.microsoft.com/office/powerpoint/2010/main" val="23792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02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F106-AA3F-A38D-9054-C2A314A5C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F3E74-683A-7561-27AF-DF64ED632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2BDD0-EC76-1B2C-BBF2-90E3713379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A2B862-CAA3-26AB-3EA3-052116E9C39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69398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8B30-9573-CCA5-605C-76F775FE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A4493-8D8B-C331-D7FB-CFACACD1F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108F-6507-144A-E918-B3979A2BC2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CBAF74-298D-345D-7332-4D04EA0C5DC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86808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24A-F86B-1EC8-7957-4A788FEF8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37292-6A27-FADB-9164-071D0123D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67EE6-C161-1FD9-670F-20AD70F2ED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129215-D8EB-4945-8183-97B09F25232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32338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7F19-2076-E303-0273-90E91661B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A280D-4318-88F0-558B-00A29650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2122F-14AA-10C0-E856-86003633A4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ACD351-A71C-58FB-29FE-7AD00F1C02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09362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56201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4081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3147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787675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3893851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006854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580500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59992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790491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22846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2445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95566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976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02196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61198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299213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172197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3173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40101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735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5492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51301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01637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0779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962628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5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253568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665255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15655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4070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15822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689935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14834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3653808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774510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984765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55146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922683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33406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132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337981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427242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502106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200065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99952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064083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53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7390152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73861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79879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0783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8607790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519257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9784016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99218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441141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377592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59455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7686121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19293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6752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8628173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235343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304728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960059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0579132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643599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79053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60603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5.png"/><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15.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243001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2" r:id="rId21"/>
    <p:sldLayoutId id="2147483693" r:id="rId22"/>
    <p:sldLayoutId id="214748369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5536281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56365434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9850934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hyperlink" Target="https://rexcatering.com/Web/Rexcatering/Rexcatering.aspx" TargetMode="External"/><Relationship Id="rId7" Type="http://schemas.openxmlformats.org/officeDocument/2006/relationships/hyperlink" Target="https://info.mercadona.es/en/lets-protect-the-planet/our-actions/plastic/new-tag#:~:text=By%202025%2C%20Mercadona%20will%20have,in%20this%20plan%20by%202025." TargetMode="External"/><Relationship Id="rId12" Type="http://schemas.openxmlformats.org/officeDocument/2006/relationships/image" Target="../media/image44.jpeg"/><Relationship Id="rId2" Type="http://schemas.openxmlformats.org/officeDocument/2006/relationships/hyperlink" Target="https://www.fesbal.org.es/quienes-somos?utm_source=chatgpt.com" TargetMode="External"/><Relationship Id="rId1" Type="http://schemas.openxmlformats.org/officeDocument/2006/relationships/slideLayout" Target="../slideLayouts/slideLayout27.xml"/><Relationship Id="rId6" Type="http://schemas.openxmlformats.org/officeDocument/2006/relationships/hyperlink" Target="https://financialfood.es/eroski-refuerza-su-lucha-contra-el-desperdicio-alimentario" TargetMode="External"/><Relationship Id="rId11" Type="http://schemas.openxmlformats.org/officeDocument/2006/relationships/image" Target="../media/image43.png"/><Relationship Id="rId5" Type="http://schemas.openxmlformats.org/officeDocument/2006/relationships/hyperlink" Target="https://yonodesperdicio.org/guia-para-reducir-las-perdidas-desperdicio-alimentos" TargetMode="External"/><Relationship Id="rId10" Type="http://schemas.openxmlformats.org/officeDocument/2006/relationships/image" Target="../media/image42.jpeg"/><Relationship Id="rId4" Type="http://schemas.openxmlformats.org/officeDocument/2006/relationships/hyperlink" Target="https://www.linkedin.com/company/olio-share-more-waste-less/" TargetMode="External"/><Relationship Id="rId9" Type="http://schemas.openxmlformats.org/officeDocument/2006/relationships/image" Target="../media/image41.jpe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boe.es/diario_boe/txt.php?id=BOE-A-2025-6597" TargetMode="External"/><Relationship Id="rId7" Type="http://schemas.openxmlformats.org/officeDocument/2006/relationships/image" Target="../media/image47.png"/><Relationship Id="rId2" Type="http://schemas.openxmlformats.org/officeDocument/2006/relationships/hyperlink" Target="https://www.aecoc.es/" TargetMode="External"/><Relationship Id="rId1" Type="http://schemas.openxmlformats.org/officeDocument/2006/relationships/slideLayout" Target="../slideLayouts/slideLayout27.xml"/><Relationship Id="rId6" Type="http://schemas.openxmlformats.org/officeDocument/2006/relationships/image" Target="../media/image46.png"/><Relationship Id="rId5" Type="http://schemas.openxmlformats.org/officeDocument/2006/relationships/hyperlink" Target="https://food.cloud/" TargetMode="External"/><Relationship Id="rId4" Type="http://schemas.openxmlformats.org/officeDocument/2006/relationships/hyperlink" Target="https://www.wasteless.com/"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food.ec.europa.eu/safety/food-waste/date-marking_en" TargetMode="External"/><Relationship Id="rId3" Type="http://schemas.openxmlformats.org/officeDocument/2006/relationships/hyperlink" Target="https://espigoladors.cat/en/" TargetMode="External"/><Relationship Id="rId7" Type="http://schemas.openxmlformats.org/officeDocument/2006/relationships/image" Target="../media/image49.png"/><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27.xml"/><Relationship Id="rId6" Type="http://schemas.openxmlformats.org/officeDocument/2006/relationships/image" Target="../media/image31.png"/><Relationship Id="rId5" Type="http://schemas.openxmlformats.org/officeDocument/2006/relationships/hyperlink" Target="https://www.epa.gov/sustainable-management-food/food-too-good-waste" TargetMode="External"/><Relationship Id="rId10" Type="http://schemas.openxmlformats.org/officeDocument/2006/relationships/hyperlink" Target="https://food.ec.europa.eu/safety/food-waste_en" TargetMode="External"/><Relationship Id="rId4" Type="http://schemas.openxmlformats.org/officeDocument/2006/relationships/hyperlink" Target="https://www.fao.org/sustainable-development-goals/food-waste/toolkit" TargetMode="External"/><Relationship Id="rId9" Type="http://schemas.openxmlformats.org/officeDocument/2006/relationships/hyperlink" Target="https://feedbackglobal.org/the-label-to-end-food-wast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zerodespilfarro.elika.eus/es/" TargetMode="External"/><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hyperlink" Target="https://recircular.net/sobre-nosotros"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51.jpg"/><Relationship Id="rId4" Type="http://schemas.openxmlformats.org/officeDocument/2006/relationships/hyperlink" Target="https://recircular.net/recursos/agroalimentacion-y-bebida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JPr7jO2L7LE&amp;t=29s" TargetMode="External"/><Relationship Id="rId3" Type="http://schemas.openxmlformats.org/officeDocument/2006/relationships/notesSlide" Target="../notesSlides/notesSlide8.xml"/><Relationship Id="rId7" Type="http://schemas.openxmlformats.org/officeDocument/2006/relationships/image" Target="../media/image53.jpeg"/><Relationship Id="rId2" Type="http://schemas.openxmlformats.org/officeDocument/2006/relationships/slideLayout" Target="../slideLayouts/slideLayout24.xml"/><Relationship Id="rId1" Type="http://schemas.openxmlformats.org/officeDocument/2006/relationships/video" Target="https://www.youtube.com/embed/JPr7jO2L7LE?start=29&amp;feature=oembed" TargetMode="External"/><Relationship Id="rId6" Type="http://schemas.openxmlformats.org/officeDocument/2006/relationships/image" Target="../media/image52.png"/><Relationship Id="rId5" Type="http://schemas.openxmlformats.org/officeDocument/2006/relationships/image" Target="../media/image31.png"/><Relationship Id="rId4" Type="http://schemas.openxmlformats.org/officeDocument/2006/relationships/hyperlink" Target="https://planb.org.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hyperlink" Target="https://waste2worth.eu/" TargetMode="External"/><Relationship Id="rId1" Type="http://schemas.openxmlformats.org/officeDocument/2006/relationships/slideLayout" Target="../slideLayouts/slideLayout17.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55.png"/><Relationship Id="rId4" Type="http://schemas.openxmlformats.org/officeDocument/2006/relationships/hyperlink" Target="https://waste2worth.eu/regional-community-maps-of-waste-strea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hyperlink" Target="https://www.glasgowdeclaration.org/about" TargetMode="Externa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hyperlink" Target="https://paturpat.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europadecentraal.nl/voorrangsbeginsel-europees-recht-staat-boven-het-nationale-rech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53.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Waste" TargetMode="External"/><Relationship Id="rId7" Type="http://schemas.openxmlformats.org/officeDocument/2006/relationships/image" Target="../media/image31.png"/><Relationship Id="rId2" Type="http://schemas.openxmlformats.org/officeDocument/2006/relationships/hyperlink" Target="https://ec.europa.eu/eurostat/statistics-explained/index.php?title=Glossary:European_Union_(EU)" TargetMode="External"/><Relationship Id="rId1" Type="http://schemas.openxmlformats.org/officeDocument/2006/relationships/slideLayout" Target="../slideLayouts/slideLayout2.xml"/><Relationship Id="rId6" Type="http://schemas.openxmlformats.org/officeDocument/2006/relationships/hyperlink" Target="https://ec.europa.eu/eurostat/web/products-eurostat-news/w/ddn-20240927-2" TargetMode="External"/><Relationship Id="rId5" Type="http://schemas.openxmlformats.org/officeDocument/2006/relationships/image" Target="../media/image30.png"/><Relationship Id="rId4" Type="http://schemas.openxmlformats.org/officeDocument/2006/relationships/hyperlink" Target="https://ec.europa.eu/eurostat/statistics-explained/index.php?title=Glossary:Foo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Close-up of rows of produce in boxes: Roma tomatoes, string beans, jalapeños, plums">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2332632"/>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840910" y="4421725"/>
            <a:ext cx="8538459" cy="6005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29" b="0" i="0" u="none" strike="noStrike" kern="0" cap="none" spc="0" normalizeH="0" baseline="0" noProof="0">
                <a:ln>
                  <a:noFill/>
                </a:ln>
                <a:solidFill>
                  <a:prstClr val="white"/>
                </a:solidFill>
                <a:effectLst/>
                <a:uLnTx/>
                <a:uFillTx/>
                <a:latin typeface="Montserrat" panose="00000500000000000000" pitchFamily="50" charset="0"/>
                <a:ea typeface="+mn-ea"/>
                <a:cs typeface="+mn-cs"/>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11922"/>
            <a:ext cx="8559111" cy="12106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a:ln>
                <a:noFill/>
              </a:ln>
              <a:solidFill>
                <a:srgbClr val="60BA47"/>
              </a:solidFill>
              <a:effectLst/>
              <a:uLnTx/>
              <a:uFillTx/>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panose="020F0502020204030204" pitchFamily="34" charset="0"/>
                <a:cs typeface="Calibri" panose="020F0502020204030204" pitchFamily="34" charset="0"/>
              </a:rPr>
              <a:t>REINDIRIZZARE LE ECCEDENZE ALIMENTARI</a:t>
            </a:r>
          </a:p>
        </p:txBody>
      </p:sp>
      <p:sp>
        <p:nvSpPr>
          <p:cNvPr id="27" name="Rectangle 26">
            <a:extLst>
              <a:ext uri="{FF2B5EF4-FFF2-40B4-BE49-F238E27FC236}">
                <a16:creationId xmlns:a16="http://schemas.microsoft.com/office/drawing/2014/main" id="{99497C1B-B593-0A46-5D9E-2FB78AA921C2}"/>
              </a:ext>
            </a:extLst>
          </p:cNvPr>
          <p:cNvSpPr/>
          <p:nvPr/>
        </p:nvSpPr>
        <p:spPr>
          <a:xfrm>
            <a:off x="1840910" y="3429000"/>
            <a:ext cx="311997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29" b="0" i="0" u="none" strike="noStrike" kern="0" cap="none" spc="0" normalizeH="0" baseline="0" noProof="0">
              <a:ln>
                <a:noFill/>
              </a:ln>
              <a:solidFill>
                <a:prstClr val="white"/>
              </a:solidFill>
              <a:effectLst/>
              <a:uLnTx/>
              <a:uFillTx/>
              <a:latin typeface="Montserrat" panose="00000500000000000000" pitchFamily="50" charset="0"/>
              <a:ea typeface="+mn-ea"/>
              <a:cs typeface="+mn-cs"/>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23351" y="3460906"/>
            <a:ext cx="2730684"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324" normalizeH="0" baseline="0" noProof="0" dirty="0">
                <a:ln>
                  <a:noFill/>
                </a:ln>
                <a:solidFill>
                  <a:srgbClr val="60BA47"/>
                </a:solidFill>
                <a:effectLst/>
                <a:uLnTx/>
                <a:uFillTx/>
                <a:latin typeface="Calibri" panose="020F0502020204030204" pitchFamily="34" charset="0"/>
                <a:cs typeface="Calibri" panose="020F0502020204030204" pitchFamily="34" charset="0"/>
              </a:rPr>
              <a:t>MODULO 6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612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9AC3-3558-AA3B-9D6F-474B9D1C80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950B92-2243-6601-F6A8-C1525ADB5436}"/>
              </a:ext>
            </a:extLst>
          </p:cNvPr>
          <p:cNvSpPr/>
          <p:nvPr/>
        </p:nvSpPr>
        <p:spPr>
          <a:xfrm>
            <a:off x="485775" y="358457"/>
            <a:ext cx="1105566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5D6F98DD-036C-DD1D-F592-4FC5FF64223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2EC9268E-1794-860C-8B1A-697A38589B1A}"/>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err="1"/>
              <a:t>Tipi di </a:t>
            </a:r>
            <a:r>
              <a:rPr lang="es-ES" spc="-10"/>
              <a:t>eccedenze</a:t>
            </a:r>
            <a:endParaRPr i="1" spc="-10"/>
          </a:p>
        </p:txBody>
      </p:sp>
      <p:sp>
        <p:nvSpPr>
          <p:cNvPr id="5" name="object 5">
            <a:extLst>
              <a:ext uri="{FF2B5EF4-FFF2-40B4-BE49-F238E27FC236}">
                <a16:creationId xmlns:a16="http://schemas.microsoft.com/office/drawing/2014/main" id="{8100EE14-5D5A-13B3-95AF-9B83B15AF97A}"/>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65F48ECC-3E1D-932E-7DD5-846A176A624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10" name="CuadroTexto 9">
            <a:extLst>
              <a:ext uri="{FF2B5EF4-FFF2-40B4-BE49-F238E27FC236}">
                <a16:creationId xmlns:a16="http://schemas.microsoft.com/office/drawing/2014/main" id="{F3DDA634-DD2C-A055-D61C-B4972770B19F}"/>
              </a:ext>
            </a:extLst>
          </p:cNvPr>
          <p:cNvSpPr txBox="1"/>
          <p:nvPr/>
        </p:nvSpPr>
        <p:spPr>
          <a:xfrm>
            <a:off x="724308" y="1982311"/>
            <a:ext cx="5365659" cy="2677656"/>
          </a:xfrm>
          <a:prstGeom prst="rect">
            <a:avLst/>
          </a:prstGeom>
          <a:noFill/>
        </p:spPr>
        <p:txBody>
          <a:bodyPr wrap="square" rtlCol="0">
            <a:spAutoFit/>
          </a:bodyPr>
          <a:lstStyle/>
          <a:p>
            <a:pPr marL="108000" marR="0" lvl="1" indent="0" defTabSz="914400" eaLnBrk="1" fontAlgn="auto" latinLnBrk="0" hangingPunct="1">
              <a:spcBef>
                <a:spcPts val="0"/>
              </a:spcBef>
              <a:buClrTx/>
              <a:buSzPts val="1000"/>
              <a:buFontTx/>
              <a:buNone/>
              <a:tabLst>
                <a:tab pos="914400" algn="l"/>
              </a:tabLst>
              <a:defRPr/>
            </a:pPr>
            <a:r>
              <a:rPr lang="en-US" sz="2400" dirty="0">
                <a:solidFill>
                  <a:srgbClr val="09465E"/>
                </a:solidFill>
                <a:latin typeface="+mn-lt"/>
                <a:cs typeface="Calibri"/>
              </a:rPr>
              <a:t>Cibo </a:t>
            </a:r>
            <a:r>
              <a:rPr lang="en-US" sz="2400" dirty="0" err="1">
                <a:solidFill>
                  <a:srgbClr val="09465E"/>
                </a:solidFill>
                <a:latin typeface="+mn-lt"/>
                <a:cs typeface="Calibri"/>
              </a:rPr>
              <a:t>acquistato</a:t>
            </a:r>
            <a:r>
              <a:rPr lang="en-US" sz="2400" dirty="0">
                <a:solidFill>
                  <a:srgbClr val="09465E"/>
                </a:solidFill>
                <a:latin typeface="+mn-lt"/>
                <a:cs typeface="Calibri"/>
              </a:rPr>
              <a:t> ma non </a:t>
            </a:r>
            <a:r>
              <a:rPr lang="en-US" sz="2400" dirty="0" err="1">
                <a:solidFill>
                  <a:srgbClr val="09465E"/>
                </a:solidFill>
                <a:latin typeface="+mn-lt"/>
                <a:cs typeface="Calibri"/>
              </a:rPr>
              <a:t>consumato</a:t>
            </a:r>
            <a:r>
              <a:rPr lang="en-US" sz="2400" dirty="0">
                <a:solidFill>
                  <a:srgbClr val="09465E"/>
                </a:solidFill>
                <a:latin typeface="+mn-lt"/>
                <a:cs typeface="Calibri"/>
              </a:rPr>
              <a:t> da </a:t>
            </a:r>
            <a:r>
              <a:rPr lang="en-US" sz="2400" dirty="0" err="1">
                <a:solidFill>
                  <a:srgbClr val="09465E"/>
                </a:solidFill>
                <a:latin typeface="+mn-lt"/>
                <a:cs typeface="Calibri"/>
              </a:rPr>
              <a:t>individui</a:t>
            </a:r>
            <a:r>
              <a:rPr lang="en-US" sz="2400" dirty="0">
                <a:solidFill>
                  <a:srgbClr val="09465E"/>
                </a:solidFill>
                <a:latin typeface="+mn-lt"/>
                <a:cs typeface="Calibri"/>
              </a:rPr>
              <a:t> o </a:t>
            </a:r>
            <a:r>
              <a:rPr lang="en-US" sz="2400" dirty="0" err="1">
                <a:solidFill>
                  <a:srgbClr val="09465E"/>
                </a:solidFill>
                <a:latin typeface="+mn-lt"/>
                <a:cs typeface="Calibri"/>
              </a:rPr>
              <a:t>famiglie</a:t>
            </a:r>
            <a:r>
              <a:rPr lang="en-US" sz="2400" dirty="0">
                <a:solidFill>
                  <a:srgbClr val="09465E"/>
                </a:solidFill>
                <a:latin typeface="+mn-lt"/>
                <a:cs typeface="Calibri"/>
              </a:rPr>
              <a:t>.</a:t>
            </a:r>
          </a:p>
          <a:p>
            <a:pPr marL="108000" marR="0" lvl="1" indent="0" defTabSz="914400" eaLnBrk="1" fontAlgn="auto" latinLnBrk="0" hangingPunct="1">
              <a:spcBef>
                <a:spcPts val="0"/>
              </a:spcBef>
              <a:buClrTx/>
              <a:buSzPts val="1000"/>
              <a:buFontTx/>
              <a:buNone/>
              <a:tabLst>
                <a:tab pos="914400" algn="l"/>
              </a:tabLst>
              <a:defRPr/>
            </a:pPr>
            <a:endParaRPr lang="es-ES" sz="1200" dirty="0">
              <a:solidFill>
                <a:srgbClr val="09465E"/>
              </a:solidFill>
              <a:latin typeface="+mn-lt"/>
              <a:cs typeface="Calibri"/>
            </a:endParaRPr>
          </a:p>
          <a:p>
            <a:pPr marL="108000" marR="0" lvl="1" indent="0" defTabSz="914400" eaLnBrk="1" fontAlgn="auto" latinLnBrk="0" hangingPunct="1">
              <a:spcBef>
                <a:spcPts val="0"/>
              </a:spcBef>
              <a:buClrTx/>
              <a:buSzPts val="1000"/>
              <a:buFontTx/>
              <a:buNone/>
              <a:tabLst>
                <a:tab pos="914400" algn="l"/>
              </a:tabLst>
              <a:defRPr/>
            </a:pPr>
            <a:r>
              <a:rPr lang="en-US" sz="2400" dirty="0">
                <a:solidFill>
                  <a:srgbClr val="09465E"/>
                </a:solidFill>
                <a:latin typeface="+mn-lt"/>
                <a:cs typeface="Calibri"/>
              </a:rPr>
              <a:t>Include: </a:t>
            </a:r>
            <a:r>
              <a:rPr lang="en-US" sz="2400" dirty="0" err="1">
                <a:solidFill>
                  <a:srgbClr val="09465E"/>
                </a:solidFill>
                <a:latin typeface="+mn-lt"/>
                <a:cs typeface="Calibri"/>
              </a:rPr>
              <a:t>Prodotti</a:t>
            </a:r>
            <a:r>
              <a:rPr lang="en-US" sz="2400" dirty="0">
                <a:solidFill>
                  <a:srgbClr val="09465E"/>
                </a:solidFill>
                <a:latin typeface="+mn-lt"/>
                <a:cs typeface="Calibri"/>
              </a:rPr>
              <a:t> </a:t>
            </a:r>
            <a:r>
              <a:rPr lang="en-US" sz="2400" dirty="0" err="1">
                <a:solidFill>
                  <a:srgbClr val="09465E"/>
                </a:solidFill>
                <a:latin typeface="+mn-lt"/>
                <a:cs typeface="Calibri"/>
              </a:rPr>
              <a:t>scaduti</a:t>
            </a:r>
            <a:r>
              <a:rPr lang="en-US" sz="2400" dirty="0">
                <a:solidFill>
                  <a:srgbClr val="09465E"/>
                </a:solidFill>
                <a:latin typeface="+mn-lt"/>
                <a:cs typeface="Calibri"/>
              </a:rPr>
              <a:t>, </a:t>
            </a:r>
            <a:r>
              <a:rPr lang="en-US" sz="2400" dirty="0" err="1">
                <a:solidFill>
                  <a:srgbClr val="09465E"/>
                </a:solidFill>
                <a:latin typeface="+mn-lt"/>
                <a:cs typeface="Calibri"/>
              </a:rPr>
              <a:t>avanzi</a:t>
            </a:r>
            <a:r>
              <a:rPr lang="en-US" sz="2400" dirty="0">
                <a:solidFill>
                  <a:srgbClr val="09465E"/>
                </a:solidFill>
                <a:latin typeface="+mn-lt"/>
                <a:cs typeface="Calibri"/>
              </a:rPr>
              <a:t> o </a:t>
            </a:r>
            <a:r>
              <a:rPr lang="en-US" sz="2400" dirty="0" err="1">
                <a:solidFill>
                  <a:srgbClr val="09465E"/>
                </a:solidFill>
                <a:latin typeface="+mn-lt"/>
                <a:cs typeface="Calibri"/>
              </a:rPr>
              <a:t>ingredienti</a:t>
            </a:r>
            <a:r>
              <a:rPr lang="en-US" sz="2400" dirty="0">
                <a:solidFill>
                  <a:srgbClr val="09465E"/>
                </a:solidFill>
                <a:latin typeface="+mn-lt"/>
                <a:cs typeface="Calibri"/>
              </a:rPr>
              <a:t> </a:t>
            </a:r>
            <a:r>
              <a:rPr lang="en-US" sz="2400" dirty="0" err="1">
                <a:solidFill>
                  <a:srgbClr val="09465E"/>
                </a:solidFill>
                <a:latin typeface="+mn-lt"/>
                <a:cs typeface="Calibri"/>
              </a:rPr>
              <a:t>acquistati</a:t>
            </a:r>
            <a:r>
              <a:rPr lang="en-US" sz="2400" dirty="0">
                <a:solidFill>
                  <a:srgbClr val="09465E"/>
                </a:solidFill>
                <a:latin typeface="+mn-lt"/>
                <a:cs typeface="Calibri"/>
              </a:rPr>
              <a:t> </a:t>
            </a:r>
            <a:r>
              <a:rPr lang="en-US" sz="2400" dirty="0" err="1">
                <a:solidFill>
                  <a:srgbClr val="09465E"/>
                </a:solidFill>
                <a:latin typeface="+mn-lt"/>
                <a:cs typeface="Calibri"/>
              </a:rPr>
              <a:t>all'ingrosso</a:t>
            </a:r>
            <a:r>
              <a:rPr lang="en-US" sz="2400" dirty="0">
                <a:solidFill>
                  <a:srgbClr val="09465E"/>
                </a:solidFill>
                <a:latin typeface="+mn-lt"/>
                <a:cs typeface="Calibri"/>
              </a:rPr>
              <a:t>.</a:t>
            </a:r>
          </a:p>
          <a:p>
            <a:pPr marL="108000" marR="0" lvl="1" indent="0" defTabSz="914400" eaLnBrk="1" fontAlgn="auto" latinLnBrk="0" hangingPunct="1">
              <a:spcBef>
                <a:spcPts val="0"/>
              </a:spcBef>
              <a:buClrTx/>
              <a:buSzPts val="1000"/>
              <a:buFontTx/>
              <a:buNone/>
              <a:tabLst>
                <a:tab pos="914400" algn="l"/>
              </a:tabLst>
              <a:defRPr/>
            </a:pPr>
            <a:endParaRPr kumimoji="0" lang="es-ES" sz="1200" b="0" i="0" u="none" strike="noStrike" kern="100" cap="none" spc="0" normalizeH="0" baseline="0" noProof="0" dirty="0">
              <a:ln>
                <a:noFill/>
              </a:ln>
              <a:solidFill>
                <a:srgbClr val="002060"/>
              </a:solidFill>
              <a:effectLst/>
              <a:uLnTx/>
              <a:uFillTx/>
              <a:latin typeface="+mn-lt"/>
              <a:ea typeface="Times New Roman" panose="02020603050405020304" pitchFamily="18" charset="0"/>
              <a:cs typeface="Times New Roman" panose="02020603050405020304" pitchFamily="18" charset="0"/>
            </a:endParaRPr>
          </a:p>
          <a:p>
            <a:pPr marL="108000" marR="0" lvl="1" indent="0" defTabSz="914400" eaLnBrk="1" fontAlgn="auto" latinLnBrk="0" hangingPunct="1">
              <a:spcBef>
                <a:spcPts val="0"/>
              </a:spcBef>
              <a:buClrTx/>
              <a:buSzPts val="1000"/>
              <a:buFontTx/>
              <a:buNone/>
              <a:tabLst>
                <a:tab pos="457200" algn="l"/>
              </a:tabLst>
              <a:defRPr/>
            </a:pPr>
            <a:r>
              <a:rPr lang="es-ES" sz="2400" dirty="0">
                <a:solidFill>
                  <a:srgbClr val="09465E"/>
                </a:solidFill>
                <a:latin typeface="+mn-lt"/>
                <a:cs typeface="Calibri"/>
              </a:rPr>
              <a:t>A causa di: </a:t>
            </a:r>
          </a:p>
          <a:p>
            <a:pPr marL="108000" marR="0" lvl="1" indent="0" defTabSz="914400" eaLnBrk="1" fontAlgn="auto" latinLnBrk="0" hangingPunct="1">
              <a:spcBef>
                <a:spcPts val="0"/>
              </a:spcBef>
              <a:buClrTx/>
              <a:buSzPts val="1000"/>
              <a:buFontTx/>
              <a:buNone/>
              <a:tabLst>
                <a:tab pos="457200" algn="l"/>
              </a:tabLst>
              <a:defRPr/>
            </a:pPr>
            <a:endParaRPr lang="es-ES" sz="2400" dirty="0">
              <a:solidFill>
                <a:srgbClr val="09465E"/>
              </a:solidFill>
              <a:latin typeface="+mn-lt"/>
              <a:cs typeface="Calibri"/>
            </a:endParaRPr>
          </a:p>
        </p:txBody>
      </p:sp>
      <p:pic>
        <p:nvPicPr>
          <p:cNvPr id="4098" name="Picture 2" descr="Surplus food: The key to boosting household food security">
            <a:extLst>
              <a:ext uri="{FF2B5EF4-FFF2-40B4-BE49-F238E27FC236}">
                <a16:creationId xmlns:a16="http://schemas.microsoft.com/office/drawing/2014/main" id="{40246830-22D6-D9AA-E672-93929C7682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55641" y="1707428"/>
            <a:ext cx="4950534" cy="372190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E5E53C1-2411-672E-E6B1-921179161F44}"/>
              </a:ext>
            </a:extLst>
          </p:cNvPr>
          <p:cNvSpPr txBox="1"/>
          <p:nvPr/>
        </p:nvSpPr>
        <p:spPr>
          <a:xfrm>
            <a:off x="885824" y="4240116"/>
            <a:ext cx="4619626" cy="2375009"/>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Scarsa</a:t>
            </a:r>
            <a:r>
              <a:rPr lang="es-ES" sz="2000" b="1" dirty="0">
                <a:solidFill>
                  <a:srgbClr val="09465E"/>
                </a:solidFill>
                <a:latin typeface="Calibri"/>
                <a:cs typeface="Calibri"/>
              </a:rPr>
              <a:t> </a:t>
            </a:r>
            <a:r>
              <a:rPr lang="es-ES" sz="2000" b="1" dirty="0" err="1">
                <a:solidFill>
                  <a:srgbClr val="09465E"/>
                </a:solidFill>
                <a:latin typeface="Calibri"/>
                <a:cs typeface="Calibri"/>
              </a:rPr>
              <a:t>pianificazione</a:t>
            </a:r>
            <a:r>
              <a:rPr lang="es-ES" sz="2000" b="1" dirty="0">
                <a:solidFill>
                  <a:srgbClr val="09465E"/>
                </a:solidFill>
                <a:latin typeface="Calibri"/>
                <a:cs typeface="Calibri"/>
              </a:rPr>
              <a:t> </a:t>
            </a:r>
            <a:r>
              <a:rPr lang="es-ES" sz="2000" b="1" dirty="0" err="1">
                <a:solidFill>
                  <a:srgbClr val="09465E"/>
                </a:solidFill>
                <a:latin typeface="Calibri"/>
                <a:cs typeface="Calibri"/>
              </a:rPr>
              <a:t>dei</a:t>
            </a:r>
            <a:r>
              <a:rPr lang="es-ES" sz="2000" b="1" dirty="0">
                <a:solidFill>
                  <a:srgbClr val="09465E"/>
                </a:solidFill>
                <a:latin typeface="Calibri"/>
                <a:cs typeface="Calibri"/>
              </a:rPr>
              <a:t> </a:t>
            </a:r>
            <a:r>
              <a:rPr lang="es-ES" sz="2000" b="1" dirty="0" err="1">
                <a:solidFill>
                  <a:srgbClr val="09465E"/>
                </a:solidFill>
                <a:latin typeface="Calibri"/>
                <a:cs typeface="Calibri"/>
              </a:rPr>
              <a:t>pasti</a:t>
            </a:r>
            <a:r>
              <a:rPr lang="es-ES" sz="2000" b="1" dirty="0">
                <a:solidFill>
                  <a:srgbClr val="09465E"/>
                </a:solidFill>
                <a:latin typeface="Calibri"/>
                <a:cs typeface="Calibri"/>
              </a:rPr>
              <a:t> </a:t>
            </a:r>
          </a:p>
          <a:p>
            <a:pPr marL="342900" indent="-342900">
              <a:lnSpc>
                <a:spcPct val="115000"/>
              </a:lnSpc>
              <a:spcAft>
                <a:spcPts val="800"/>
              </a:spcAft>
              <a:buFont typeface="Arial" panose="020B0604020202020204" pitchFamily="34" charset="0"/>
              <a:buChar char="•"/>
              <a:tabLst>
                <a:tab pos="457200" algn="l"/>
              </a:tabLst>
              <a:defRPr/>
            </a:pPr>
            <a:r>
              <a:rPr lang="en-US" sz="2000" b="1" dirty="0" err="1">
                <a:solidFill>
                  <a:srgbClr val="09465E"/>
                </a:solidFill>
                <a:latin typeface="Calibri"/>
                <a:cs typeface="Calibri"/>
              </a:rPr>
              <a:t>Incomprensione</a:t>
            </a:r>
            <a:r>
              <a:rPr lang="en-US" sz="2000" b="1" dirty="0">
                <a:solidFill>
                  <a:srgbClr val="09465E"/>
                </a:solidFill>
                <a:latin typeface="Calibri"/>
                <a:cs typeface="Calibri"/>
              </a:rPr>
              <a:t> </a:t>
            </a:r>
            <a:r>
              <a:rPr lang="en-US" sz="2000" b="1" dirty="0" err="1">
                <a:solidFill>
                  <a:srgbClr val="09465E"/>
                </a:solidFill>
                <a:latin typeface="Calibri"/>
                <a:cs typeface="Calibri"/>
              </a:rPr>
              <a:t>delle</a:t>
            </a:r>
            <a:r>
              <a:rPr lang="en-US" sz="2000" b="1" dirty="0">
                <a:solidFill>
                  <a:srgbClr val="09465E"/>
                </a:solidFill>
                <a:latin typeface="Calibri"/>
                <a:cs typeface="Calibri"/>
              </a:rPr>
              <a:t> </a:t>
            </a:r>
            <a:r>
              <a:rPr lang="en-US" sz="2000" b="1" dirty="0" err="1">
                <a:solidFill>
                  <a:srgbClr val="09465E"/>
                </a:solidFill>
                <a:latin typeface="Calibri"/>
                <a:cs typeface="Calibri"/>
              </a:rPr>
              <a:t>etichette</a:t>
            </a:r>
            <a:r>
              <a:rPr lang="en-US" sz="2000" b="1" dirty="0">
                <a:solidFill>
                  <a:srgbClr val="09465E"/>
                </a:solidFill>
                <a:latin typeface="Calibri"/>
                <a:cs typeface="Calibri"/>
              </a:rPr>
              <a:t> di </a:t>
            </a:r>
            <a:r>
              <a:rPr lang="en-US" sz="2000" b="1" dirty="0" err="1">
                <a:solidFill>
                  <a:srgbClr val="09465E"/>
                </a:solidFill>
                <a:latin typeface="Calibri"/>
                <a:cs typeface="Calibri"/>
              </a:rPr>
              <a:t>scadenza</a:t>
            </a:r>
            <a:r>
              <a:rPr lang="en-US" sz="2000" b="1" dirty="0">
                <a:solidFill>
                  <a:srgbClr val="09465E"/>
                </a:solidFill>
                <a:latin typeface="Calibri"/>
                <a:cs typeface="Calibri"/>
              </a:rPr>
              <a:t> (ad </a:t>
            </a:r>
            <a:r>
              <a:rPr lang="en-US" sz="2000" b="1" dirty="0" err="1">
                <a:solidFill>
                  <a:srgbClr val="09465E"/>
                </a:solidFill>
                <a:latin typeface="Calibri"/>
                <a:cs typeface="Calibri"/>
              </a:rPr>
              <a:t>esempio</a:t>
            </a:r>
            <a:r>
              <a:rPr lang="en-US" sz="2000" b="1" dirty="0">
                <a:solidFill>
                  <a:srgbClr val="09465E"/>
                </a:solidFill>
                <a:latin typeface="Calibri"/>
                <a:cs typeface="Calibri"/>
              </a:rPr>
              <a:t>, "da </a:t>
            </a:r>
            <a:r>
              <a:rPr lang="en-US" sz="2000" b="1" dirty="0" err="1">
                <a:solidFill>
                  <a:srgbClr val="09465E"/>
                </a:solidFill>
                <a:latin typeface="Calibri"/>
                <a:cs typeface="Calibri"/>
              </a:rPr>
              <a:t>consumarsi</a:t>
            </a:r>
            <a:r>
              <a:rPr lang="en-US" sz="2000" b="1" dirty="0">
                <a:solidFill>
                  <a:srgbClr val="09465E"/>
                </a:solidFill>
                <a:latin typeface="Calibri"/>
                <a:cs typeface="Calibri"/>
              </a:rPr>
              <a:t> </a:t>
            </a:r>
            <a:r>
              <a:rPr lang="en-US" sz="2000" b="1" dirty="0" err="1">
                <a:solidFill>
                  <a:srgbClr val="09465E"/>
                </a:solidFill>
                <a:latin typeface="Calibri"/>
                <a:cs typeface="Calibri"/>
              </a:rPr>
              <a:t>preferibilmente</a:t>
            </a:r>
            <a:r>
              <a:rPr lang="en-US" sz="2000" b="1" dirty="0">
                <a:solidFill>
                  <a:srgbClr val="09465E"/>
                </a:solidFill>
                <a:latin typeface="Calibri"/>
                <a:cs typeface="Calibri"/>
              </a:rPr>
              <a:t> </a:t>
            </a:r>
            <a:r>
              <a:rPr lang="en-US" sz="2000" b="1" dirty="0" err="1">
                <a:solidFill>
                  <a:srgbClr val="09465E"/>
                </a:solidFill>
                <a:latin typeface="Calibri"/>
                <a:cs typeface="Calibri"/>
              </a:rPr>
              <a:t>entro</a:t>
            </a:r>
            <a:r>
              <a:rPr lang="en-US" sz="2000" b="1" dirty="0">
                <a:solidFill>
                  <a:srgbClr val="09465E"/>
                </a:solidFill>
                <a:latin typeface="Calibri"/>
                <a:cs typeface="Calibri"/>
              </a:rPr>
              <a:t>" o </a:t>
            </a:r>
            <a:r>
              <a:rPr lang="es-ES" sz="2000" b="1" dirty="0">
                <a:solidFill>
                  <a:srgbClr val="09465E"/>
                </a:solidFill>
                <a:latin typeface="Calibri"/>
                <a:cs typeface="Calibri"/>
              </a:rPr>
              <a:t>"da usare entro").</a:t>
            </a:r>
          </a:p>
          <a:p>
            <a:endParaRPr lang="es-ES" sz="2000" b="1" dirty="0"/>
          </a:p>
        </p:txBody>
      </p:sp>
      <p:sp>
        <p:nvSpPr>
          <p:cNvPr id="9" name="CuadroTexto 8">
            <a:extLst>
              <a:ext uri="{FF2B5EF4-FFF2-40B4-BE49-F238E27FC236}">
                <a16:creationId xmlns:a16="http://schemas.microsoft.com/office/drawing/2014/main" id="{1FBE7E65-7B01-7C71-66F2-F413899580C4}"/>
              </a:ext>
            </a:extLst>
          </p:cNvPr>
          <p:cNvSpPr txBox="1"/>
          <p:nvPr/>
        </p:nvSpPr>
        <p:spPr>
          <a:xfrm>
            <a:off x="885824" y="1428057"/>
            <a:ext cx="3695186"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a:solidFill>
                  <a:schemeClr val="bg1"/>
                </a:solidFill>
                <a:latin typeface="Calibri"/>
                <a:cs typeface="Calibri"/>
              </a:rPr>
              <a:t>Eccedenze </a:t>
            </a:r>
            <a:r>
              <a:rPr lang="es-ES" sz="2800" b="1" err="1">
                <a:solidFill>
                  <a:schemeClr val="bg1"/>
                </a:solidFill>
                <a:latin typeface="Calibri"/>
                <a:cs typeface="Calibri"/>
              </a:rPr>
              <a:t>domestiche</a:t>
            </a:r>
          </a:p>
        </p:txBody>
      </p:sp>
    </p:spTree>
    <p:extLst>
      <p:ext uri="{BB962C8B-B14F-4D97-AF65-F5344CB8AC3E}">
        <p14:creationId xmlns:p14="http://schemas.microsoft.com/office/powerpoint/2010/main" val="3777720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60B5-50A0-D421-C816-DCC1CA34A2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D78441E-4364-D99C-A83B-2D04005C903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573A5C04-DFFF-16DE-A046-306CA130CE21}"/>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CAA3EEDC-2F90-ADF4-0638-E88A82F7F891}"/>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71F0A6AD-86C4-26DF-EBF6-845DDA420182}"/>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75E70BD7-03A6-3FCD-DAF5-DB6AC1BC581D}"/>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0DC65370-1651-A429-31F9-584889F8F9FF}"/>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809FAA80-F107-F072-F73E-4FA23646BB3A}"/>
              </a:ext>
            </a:extLst>
          </p:cNvPr>
          <p:cNvSpPr txBox="1"/>
          <p:nvPr/>
        </p:nvSpPr>
        <p:spPr>
          <a:xfrm>
            <a:off x="656079" y="728055"/>
            <a:ext cx="4583428"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a:solidFill>
                  <a:srgbClr val="09465E"/>
                </a:solidFill>
                <a:latin typeface="Calibri"/>
                <a:cs typeface="Calibri"/>
              </a:rPr>
              <a:t>Esercizio di riflessione:</a:t>
            </a:r>
            <a:endParaRPr sz="3700">
              <a:latin typeface="Calibri"/>
              <a:cs typeface="Calibri"/>
            </a:endParaRPr>
          </a:p>
        </p:txBody>
      </p:sp>
      <p:sp>
        <p:nvSpPr>
          <p:cNvPr id="9" name="object 9">
            <a:extLst>
              <a:ext uri="{FF2B5EF4-FFF2-40B4-BE49-F238E27FC236}">
                <a16:creationId xmlns:a16="http://schemas.microsoft.com/office/drawing/2014/main" id="{2FE1C13B-7634-95AB-E0EB-E308E38B4322}"/>
              </a:ext>
            </a:extLst>
          </p:cNvPr>
          <p:cNvSpPr txBox="1"/>
          <p:nvPr/>
        </p:nvSpPr>
        <p:spPr>
          <a:xfrm>
            <a:off x="738457" y="1491258"/>
            <a:ext cx="9310004" cy="5551520"/>
          </a:xfrm>
          <a:prstGeom prst="rect">
            <a:avLst/>
          </a:prstGeom>
        </p:spPr>
        <p:txBody>
          <a:bodyPr vert="horz" wrap="square" lIns="0" tIns="11430" rIns="0" bIns="0" rtlCol="0">
            <a:spAutoFit/>
          </a:bodyPr>
          <a:lstStyle/>
          <a:p>
            <a:pPr>
              <a:buNone/>
            </a:pPr>
            <a:r>
              <a:rPr lang="en-US" sz="2400" b="1" dirty="0">
                <a:solidFill>
                  <a:srgbClr val="09465E"/>
                </a:solidFill>
                <a:latin typeface="Calibri"/>
                <a:cs typeface="Calibri"/>
              </a:rPr>
              <a:t>Q1. Quale </a:t>
            </a:r>
            <a:r>
              <a:rPr lang="en-US" sz="2400" b="1" dirty="0" err="1">
                <a:solidFill>
                  <a:srgbClr val="09465E"/>
                </a:solidFill>
                <a:latin typeface="Calibri"/>
                <a:cs typeface="Calibri"/>
              </a:rPr>
              <a:t>dei</a:t>
            </a:r>
            <a:r>
              <a:rPr lang="en-US" sz="2400" b="1" dirty="0">
                <a:solidFill>
                  <a:srgbClr val="09465E"/>
                </a:solidFill>
                <a:latin typeface="Calibri"/>
                <a:cs typeface="Calibri"/>
              </a:rPr>
              <a:t> </a:t>
            </a:r>
            <a:r>
              <a:rPr lang="en-US" sz="2400" b="1" dirty="0" err="1">
                <a:solidFill>
                  <a:srgbClr val="09465E"/>
                </a:solidFill>
                <a:latin typeface="Calibri"/>
                <a:cs typeface="Calibri"/>
              </a:rPr>
              <a:t>seguenti</a:t>
            </a:r>
            <a:r>
              <a:rPr lang="en-US" sz="2400" b="1" dirty="0">
                <a:solidFill>
                  <a:srgbClr val="09465E"/>
                </a:solidFill>
                <a:latin typeface="Calibri"/>
                <a:cs typeface="Calibri"/>
              </a:rPr>
              <a:t> non è un </a:t>
            </a:r>
            <a:r>
              <a:rPr lang="en-US" sz="2400" b="1" dirty="0" err="1">
                <a:solidFill>
                  <a:srgbClr val="09465E"/>
                </a:solidFill>
                <a:latin typeface="Calibri"/>
                <a:cs typeface="Calibri"/>
              </a:rPr>
              <a:t>tipo</a:t>
            </a:r>
            <a:r>
              <a:rPr lang="en-US" sz="2400" b="1" dirty="0">
                <a:solidFill>
                  <a:srgbClr val="09465E"/>
                </a:solidFill>
                <a:latin typeface="Calibri"/>
                <a:cs typeface="Calibri"/>
              </a:rPr>
              <a:t> di </a:t>
            </a:r>
            <a:r>
              <a:rPr lang="en-US" sz="2400" b="1" dirty="0" err="1">
                <a:solidFill>
                  <a:srgbClr val="09465E"/>
                </a:solidFill>
                <a:latin typeface="Calibri"/>
                <a:cs typeface="Calibri"/>
              </a:rPr>
              <a:t>eccedenza</a:t>
            </a:r>
            <a:r>
              <a:rPr lang="en-US" sz="2400" b="1" dirty="0">
                <a:solidFill>
                  <a:srgbClr val="09465E"/>
                </a:solidFill>
                <a:latin typeface="Calibri"/>
                <a:cs typeface="Calibri"/>
              </a:rPr>
              <a:t> </a:t>
            </a:r>
            <a:r>
              <a:rPr lang="en-US" sz="2400" b="1" dirty="0" err="1">
                <a:solidFill>
                  <a:srgbClr val="09465E"/>
                </a:solidFill>
                <a:latin typeface="Calibri"/>
                <a:cs typeface="Calibri"/>
              </a:rPr>
              <a:t>alimentare</a:t>
            </a:r>
            <a:r>
              <a:rPr lang="en-US" sz="2400" b="1" dirty="0">
                <a:solidFill>
                  <a:srgbClr val="09465E"/>
                </a:solidFill>
                <a:latin typeface="Calibri"/>
                <a:cs typeface="Calibri"/>
              </a:rPr>
              <a:t>?</a:t>
            </a:r>
            <a:br>
              <a:rPr lang="en-US" sz="2400" dirty="0">
                <a:solidFill>
                  <a:srgbClr val="09465E"/>
                </a:solidFill>
                <a:latin typeface="Calibri"/>
                <a:cs typeface="Calibri"/>
              </a:rPr>
            </a:br>
            <a:r>
              <a:rPr lang="en-US" sz="2400" dirty="0">
                <a:solidFill>
                  <a:srgbClr val="09465E"/>
                </a:solidFill>
                <a:latin typeface="Calibri"/>
                <a:cs typeface="Calibri"/>
              </a:rPr>
              <a:t>A. </a:t>
            </a:r>
            <a:r>
              <a:rPr lang="en-US" sz="2400" dirty="0" err="1">
                <a:solidFill>
                  <a:srgbClr val="09465E"/>
                </a:solidFill>
                <a:latin typeface="Calibri"/>
                <a:cs typeface="Calibri"/>
              </a:rPr>
              <a:t>Eccedenza</a:t>
            </a:r>
            <a:r>
              <a:rPr lang="en-US" sz="2400" dirty="0">
                <a:solidFill>
                  <a:srgbClr val="09465E"/>
                </a:solidFill>
                <a:latin typeface="Calibri"/>
                <a:cs typeface="Calibri"/>
              </a:rPr>
              <a:t> </a:t>
            </a:r>
            <a:r>
              <a:rPr lang="en-US" sz="2400" dirty="0" err="1">
                <a:solidFill>
                  <a:srgbClr val="09465E"/>
                </a:solidFill>
                <a:latin typeface="Calibri"/>
                <a:cs typeface="Calibri"/>
              </a:rPr>
              <a:t>agricola</a:t>
            </a:r>
            <a:br>
              <a:rPr lang="en-US" sz="2400" dirty="0">
                <a:solidFill>
                  <a:srgbClr val="09465E"/>
                </a:solidFill>
                <a:latin typeface="Calibri"/>
                <a:cs typeface="Calibri"/>
              </a:rPr>
            </a:br>
            <a:r>
              <a:rPr lang="en-US" sz="2400" dirty="0">
                <a:solidFill>
                  <a:srgbClr val="09465E"/>
                </a:solidFill>
                <a:latin typeface="Calibri"/>
                <a:cs typeface="Calibri"/>
              </a:rPr>
              <a:t>B. </a:t>
            </a:r>
            <a:r>
              <a:rPr lang="en-US" sz="2400" dirty="0" err="1">
                <a:solidFill>
                  <a:srgbClr val="09465E"/>
                </a:solidFill>
                <a:latin typeface="Calibri"/>
                <a:cs typeface="Calibri"/>
              </a:rPr>
              <a:t>Eccedenza</a:t>
            </a:r>
            <a:r>
              <a:rPr lang="en-US" sz="2400" dirty="0">
                <a:solidFill>
                  <a:srgbClr val="09465E"/>
                </a:solidFill>
                <a:latin typeface="Calibri"/>
                <a:cs typeface="Calibri"/>
              </a:rPr>
              <a:t> di </a:t>
            </a:r>
            <a:r>
              <a:rPr lang="en-US" sz="2400" dirty="0" err="1">
                <a:solidFill>
                  <a:srgbClr val="09465E"/>
                </a:solidFill>
                <a:latin typeface="Calibri"/>
                <a:cs typeface="Calibri"/>
              </a:rPr>
              <a:t>lavorazione</a:t>
            </a:r>
            <a:br>
              <a:rPr lang="en-US" sz="2400" dirty="0">
                <a:solidFill>
                  <a:srgbClr val="09465E"/>
                </a:solidFill>
                <a:latin typeface="Calibri"/>
                <a:cs typeface="Calibri"/>
              </a:rPr>
            </a:br>
            <a:r>
              <a:rPr lang="en-US" sz="2400" dirty="0">
                <a:solidFill>
                  <a:srgbClr val="09465E"/>
                </a:solidFill>
                <a:latin typeface="Calibri"/>
                <a:cs typeface="Calibri"/>
              </a:rPr>
              <a:t>C. </a:t>
            </a:r>
            <a:r>
              <a:rPr lang="en-US" sz="2400" dirty="0" err="1">
                <a:solidFill>
                  <a:srgbClr val="09465E"/>
                </a:solidFill>
                <a:latin typeface="Calibri"/>
                <a:cs typeface="Calibri"/>
              </a:rPr>
              <a:t>Eccedenze</a:t>
            </a:r>
            <a:r>
              <a:rPr lang="en-US" sz="2400" dirty="0">
                <a:solidFill>
                  <a:srgbClr val="09465E"/>
                </a:solidFill>
                <a:latin typeface="Calibri"/>
                <a:cs typeface="Calibri"/>
              </a:rPr>
              <a:t> </a:t>
            </a:r>
            <a:r>
              <a:rPr lang="en-US" sz="2400" dirty="0" err="1">
                <a:solidFill>
                  <a:srgbClr val="09465E"/>
                </a:solidFill>
                <a:latin typeface="Calibri"/>
                <a:cs typeface="Calibri"/>
              </a:rPr>
              <a:t>didattiche</a:t>
            </a:r>
            <a:br>
              <a:rPr lang="en-US" sz="2400" dirty="0">
                <a:solidFill>
                  <a:srgbClr val="09465E"/>
                </a:solidFill>
                <a:latin typeface="Calibri"/>
                <a:cs typeface="Calibri"/>
              </a:rPr>
            </a:br>
            <a:r>
              <a:rPr lang="en-US" sz="2400" dirty="0">
                <a:solidFill>
                  <a:srgbClr val="09465E"/>
                </a:solidFill>
                <a:latin typeface="Calibri"/>
                <a:cs typeface="Calibri"/>
              </a:rPr>
              <a:t>D. </a:t>
            </a:r>
            <a:r>
              <a:rPr lang="en-US" sz="2400" dirty="0" err="1">
                <a:solidFill>
                  <a:srgbClr val="09465E"/>
                </a:solidFill>
                <a:latin typeface="Calibri"/>
                <a:cs typeface="Calibri"/>
              </a:rPr>
              <a:t>Eccedenza</a:t>
            </a:r>
            <a:r>
              <a:rPr lang="en-US" sz="2400" dirty="0">
                <a:solidFill>
                  <a:srgbClr val="09465E"/>
                </a:solidFill>
                <a:latin typeface="Calibri"/>
                <a:cs typeface="Calibri"/>
              </a:rPr>
              <a:t> di </a:t>
            </a:r>
            <a:r>
              <a:rPr lang="en-US" sz="2400" dirty="0" err="1">
                <a:solidFill>
                  <a:srgbClr val="09465E"/>
                </a:solidFill>
                <a:latin typeface="Calibri"/>
                <a:cs typeface="Calibri"/>
              </a:rPr>
              <a:t>servizi</a:t>
            </a:r>
            <a:r>
              <a:rPr lang="en-US" sz="2400" dirty="0">
                <a:solidFill>
                  <a:srgbClr val="09465E"/>
                </a:solidFill>
                <a:latin typeface="Calibri"/>
                <a:cs typeface="Calibri"/>
              </a:rPr>
              <a:t> di </a:t>
            </a:r>
            <a:r>
              <a:rPr lang="en-US" sz="2400" dirty="0" err="1">
                <a:solidFill>
                  <a:srgbClr val="09465E"/>
                </a:solidFill>
                <a:latin typeface="Calibri"/>
                <a:cs typeface="Calibri"/>
              </a:rPr>
              <a:t>ospitalità</a:t>
            </a:r>
            <a:r>
              <a:rPr lang="en-US" sz="2400" dirty="0">
                <a:solidFill>
                  <a:srgbClr val="09465E"/>
                </a:solidFill>
                <a:latin typeface="Calibri"/>
                <a:cs typeface="Calibri"/>
              </a:rPr>
              <a:t> e </a:t>
            </a:r>
            <a:r>
              <a:rPr lang="en-US" sz="2400" dirty="0" err="1">
                <a:solidFill>
                  <a:srgbClr val="09465E"/>
                </a:solidFill>
                <a:latin typeface="Calibri"/>
                <a:cs typeface="Calibri"/>
              </a:rPr>
              <a:t>ristorazione</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r>
              <a:rPr lang="en-US" sz="2400" b="1" dirty="0">
                <a:solidFill>
                  <a:srgbClr val="09465E"/>
                </a:solidFill>
                <a:latin typeface="Calibri"/>
                <a:cs typeface="Calibri"/>
              </a:rPr>
              <a:t>Q2. Quale </a:t>
            </a:r>
            <a:r>
              <a:rPr lang="en-US" sz="2400" b="1" dirty="0" err="1">
                <a:solidFill>
                  <a:srgbClr val="09465E"/>
                </a:solidFill>
                <a:latin typeface="Calibri"/>
                <a:cs typeface="Calibri"/>
              </a:rPr>
              <a:t>percentuale</a:t>
            </a:r>
            <a:r>
              <a:rPr lang="en-US" sz="2400" b="1" dirty="0">
                <a:solidFill>
                  <a:srgbClr val="09465E"/>
                </a:solidFill>
                <a:latin typeface="Calibri"/>
                <a:cs typeface="Calibri"/>
              </a:rPr>
              <a:t> di </a:t>
            </a:r>
            <a:r>
              <a:rPr lang="en-US" sz="2400" b="1" dirty="0" err="1">
                <a:solidFill>
                  <a:srgbClr val="09465E"/>
                </a:solidFill>
                <a:latin typeface="Calibri"/>
                <a:cs typeface="Calibri"/>
              </a:rPr>
              <a:t>rifiuti</a:t>
            </a:r>
            <a:r>
              <a:rPr lang="en-US" sz="2400" b="1" dirty="0">
                <a:solidFill>
                  <a:srgbClr val="09465E"/>
                </a:solidFill>
                <a:latin typeface="Calibri"/>
                <a:cs typeface="Calibri"/>
              </a:rPr>
              <a:t> </a:t>
            </a:r>
            <a:r>
              <a:rPr lang="en-US" sz="2400" b="1" dirty="0" err="1">
                <a:solidFill>
                  <a:srgbClr val="09465E"/>
                </a:solidFill>
                <a:latin typeface="Calibri"/>
                <a:cs typeface="Calibri"/>
              </a:rPr>
              <a:t>alimentari</a:t>
            </a:r>
            <a:r>
              <a:rPr lang="en-US" sz="2400" b="1" dirty="0">
                <a:solidFill>
                  <a:srgbClr val="09465E"/>
                </a:solidFill>
                <a:latin typeface="Calibri"/>
                <a:cs typeface="Calibri"/>
              </a:rPr>
              <a:t> </a:t>
            </a:r>
            <a:r>
              <a:rPr lang="en-US" sz="2400" b="1" dirty="0" err="1">
                <a:solidFill>
                  <a:srgbClr val="09465E"/>
                </a:solidFill>
                <a:latin typeface="Calibri"/>
                <a:cs typeface="Calibri"/>
              </a:rPr>
              <a:t>nell'UE</a:t>
            </a:r>
            <a:r>
              <a:rPr lang="en-US" sz="2400" b="1" dirty="0">
                <a:solidFill>
                  <a:srgbClr val="09465E"/>
                </a:solidFill>
                <a:latin typeface="Calibri"/>
                <a:cs typeface="Calibri"/>
              </a:rPr>
              <a:t> è </a:t>
            </a:r>
            <a:r>
              <a:rPr lang="en-US" sz="2400" b="1" dirty="0" err="1">
                <a:solidFill>
                  <a:srgbClr val="09465E"/>
                </a:solidFill>
                <a:latin typeface="Calibri"/>
                <a:cs typeface="Calibri"/>
              </a:rPr>
              <a:t>stata</a:t>
            </a:r>
            <a:r>
              <a:rPr lang="en-US" sz="2400" b="1" dirty="0">
                <a:solidFill>
                  <a:srgbClr val="09465E"/>
                </a:solidFill>
                <a:latin typeface="Calibri"/>
                <a:cs typeface="Calibri"/>
              </a:rPr>
              <a:t> </a:t>
            </a:r>
            <a:r>
              <a:rPr lang="en-US" sz="2400" b="1" dirty="0" err="1">
                <a:solidFill>
                  <a:srgbClr val="09465E"/>
                </a:solidFill>
                <a:latin typeface="Calibri"/>
                <a:cs typeface="Calibri"/>
              </a:rPr>
              <a:t>attribuita</a:t>
            </a:r>
            <a:r>
              <a:rPr lang="en-US" sz="2400" b="1" dirty="0">
                <a:solidFill>
                  <a:srgbClr val="09465E"/>
                </a:solidFill>
                <a:latin typeface="Calibri"/>
                <a:cs typeface="Calibri"/>
              </a:rPr>
              <a:t> alle </a:t>
            </a:r>
            <a:r>
              <a:rPr lang="en-US" sz="2400" b="1" dirty="0" err="1">
                <a:solidFill>
                  <a:srgbClr val="09465E"/>
                </a:solidFill>
                <a:latin typeface="Calibri"/>
                <a:cs typeface="Calibri"/>
              </a:rPr>
              <a:t>famiglie</a:t>
            </a:r>
            <a:r>
              <a:rPr lang="en-US" sz="2400" b="1" dirty="0">
                <a:solidFill>
                  <a:srgbClr val="09465E"/>
                </a:solidFill>
                <a:latin typeface="Calibri"/>
                <a:cs typeface="Calibri"/>
              </a:rPr>
              <a:t> </a:t>
            </a:r>
            <a:r>
              <a:rPr lang="en-US" sz="2400" b="1" dirty="0" err="1">
                <a:solidFill>
                  <a:srgbClr val="09465E"/>
                </a:solidFill>
                <a:latin typeface="Calibri"/>
                <a:cs typeface="Calibri"/>
              </a:rPr>
              <a:t>nel</a:t>
            </a:r>
            <a:r>
              <a:rPr lang="en-US" sz="2400" b="1" dirty="0">
                <a:solidFill>
                  <a:srgbClr val="09465E"/>
                </a:solidFill>
                <a:latin typeface="Calibri"/>
                <a:cs typeface="Calibri"/>
              </a:rPr>
              <a:t> 2022?</a:t>
            </a:r>
            <a:br>
              <a:rPr lang="en-US" sz="2400" dirty="0">
                <a:solidFill>
                  <a:srgbClr val="09465E"/>
                </a:solidFill>
                <a:latin typeface="Calibri"/>
                <a:cs typeface="Calibri"/>
              </a:rPr>
            </a:br>
            <a:r>
              <a:rPr lang="en-US" sz="2400" dirty="0">
                <a:solidFill>
                  <a:srgbClr val="09465E"/>
                </a:solidFill>
                <a:latin typeface="Calibri"/>
                <a:cs typeface="Calibri"/>
              </a:rPr>
              <a:t>A. 25%</a:t>
            </a:r>
            <a:br>
              <a:rPr lang="en-US" sz="2400" dirty="0">
                <a:solidFill>
                  <a:srgbClr val="09465E"/>
                </a:solidFill>
                <a:latin typeface="Calibri"/>
                <a:cs typeface="Calibri"/>
              </a:rPr>
            </a:br>
            <a:r>
              <a:rPr lang="en-US" sz="2400" dirty="0">
                <a:solidFill>
                  <a:srgbClr val="09465E"/>
                </a:solidFill>
                <a:latin typeface="Calibri"/>
                <a:cs typeface="Calibri"/>
              </a:rPr>
              <a:t>B. 54%</a:t>
            </a:r>
            <a:br>
              <a:rPr lang="en-US" sz="2400" dirty="0">
                <a:solidFill>
                  <a:srgbClr val="09465E"/>
                </a:solidFill>
                <a:latin typeface="Calibri"/>
                <a:cs typeface="Calibri"/>
              </a:rPr>
            </a:br>
            <a:r>
              <a:rPr lang="en-US" sz="2400" dirty="0">
                <a:solidFill>
                  <a:srgbClr val="09465E"/>
                </a:solidFill>
                <a:latin typeface="Calibri"/>
                <a:cs typeface="Calibri"/>
              </a:rPr>
              <a:t>C. 11%</a:t>
            </a:r>
            <a:br>
              <a:rPr lang="en-US" sz="2400" dirty="0">
                <a:solidFill>
                  <a:srgbClr val="09465E"/>
                </a:solidFill>
                <a:latin typeface="Calibri"/>
                <a:cs typeface="Calibri"/>
              </a:rPr>
            </a:br>
            <a:r>
              <a:rPr lang="en-US" sz="2400" dirty="0">
                <a:solidFill>
                  <a:srgbClr val="09465E"/>
                </a:solidFill>
                <a:latin typeface="Calibri"/>
                <a:cs typeface="Calibri"/>
              </a:rPr>
              <a:t>D. 8%</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br>
              <a:rPr lang="en-US" sz="2400" dirty="0">
                <a:latin typeface="+mn-lt"/>
              </a:rPr>
            </a:br>
            <a:endParaRPr lang="en-US" sz="2400" dirty="0">
              <a:latin typeface="+mn-lt"/>
            </a:endParaRPr>
          </a:p>
        </p:txBody>
      </p:sp>
    </p:spTree>
    <p:extLst>
      <p:ext uri="{BB962C8B-B14F-4D97-AF65-F5344CB8AC3E}">
        <p14:creationId xmlns:p14="http://schemas.microsoft.com/office/powerpoint/2010/main" val="103234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B90E-5FC4-307F-C4D2-C65A456CE0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0295AE-D9C5-051C-6530-4D2FAFACBA43}"/>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18D4BC62-A0CF-BFBD-A3F2-941F240EC49B}"/>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A5BADDBB-F847-3525-3A3A-705EC9D8849D}"/>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6CCDDE8-56F5-6539-C7AF-DE0DDD904987}"/>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467D7E6B-83B7-9559-90E7-26A895B4492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1A32EB78-ACA0-9597-EF25-EEA87F1EA990}"/>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DE10DEE0-86F7-113A-7C69-E36C8D695CA8}"/>
              </a:ext>
            </a:extLst>
          </p:cNvPr>
          <p:cNvSpPr txBox="1"/>
          <p:nvPr/>
        </p:nvSpPr>
        <p:spPr>
          <a:xfrm>
            <a:off x="977264" y="789038"/>
            <a:ext cx="4459861"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a:solidFill>
                  <a:srgbClr val="09465E"/>
                </a:solidFill>
                <a:latin typeface="Calibri"/>
                <a:cs typeface="Calibri"/>
              </a:rPr>
              <a:t>Esercizio di riflessione:</a:t>
            </a:r>
            <a:endParaRPr sz="3700">
              <a:latin typeface="Calibri"/>
              <a:cs typeface="Calibri"/>
            </a:endParaRPr>
          </a:p>
        </p:txBody>
      </p:sp>
      <p:graphicFrame>
        <p:nvGraphicFramePr>
          <p:cNvPr id="10" name="Tabla 9">
            <a:extLst>
              <a:ext uri="{FF2B5EF4-FFF2-40B4-BE49-F238E27FC236}">
                <a16:creationId xmlns:a16="http://schemas.microsoft.com/office/drawing/2014/main" id="{416587B3-693B-5BCB-F664-B3A1196E72E7}"/>
              </a:ext>
            </a:extLst>
          </p:cNvPr>
          <p:cNvGraphicFramePr>
            <a:graphicFrameLocks noGrp="1"/>
          </p:cNvGraphicFramePr>
          <p:nvPr>
            <p:extLst>
              <p:ext uri="{D42A27DB-BD31-4B8C-83A1-F6EECF244321}">
                <p14:modId xmlns:p14="http://schemas.microsoft.com/office/powerpoint/2010/main" val="3591051286"/>
              </p:ext>
            </p:extLst>
          </p:nvPr>
        </p:nvGraphicFramePr>
        <p:xfrm>
          <a:off x="1119677" y="3145165"/>
          <a:ext cx="9020176" cy="2468880"/>
        </p:xfrm>
        <a:graphic>
          <a:graphicData uri="http://schemas.openxmlformats.org/drawingml/2006/table">
            <a:tbl>
              <a:tblPr>
                <a:tableStyleId>{08FB837D-C827-4EFA-A057-4D05807E0F7C}</a:tableStyleId>
              </a:tblPr>
              <a:tblGrid>
                <a:gridCol w="4510088">
                  <a:extLst>
                    <a:ext uri="{9D8B030D-6E8A-4147-A177-3AD203B41FA5}">
                      <a16:colId xmlns:a16="http://schemas.microsoft.com/office/drawing/2014/main" val="141950746"/>
                    </a:ext>
                  </a:extLst>
                </a:gridCol>
                <a:gridCol w="4510088">
                  <a:extLst>
                    <a:ext uri="{9D8B030D-6E8A-4147-A177-3AD203B41FA5}">
                      <a16:colId xmlns:a16="http://schemas.microsoft.com/office/drawing/2014/main" val="3786068049"/>
                    </a:ext>
                  </a:extLst>
                </a:gridCol>
              </a:tblGrid>
              <a:tr h="0">
                <a:tc>
                  <a:txBody>
                    <a:bodyPr/>
                    <a:lstStyle/>
                    <a:p>
                      <a:pPr>
                        <a:buNone/>
                      </a:pPr>
                      <a:r>
                        <a:rPr lang="es-ES" b="1">
                          <a:solidFill>
                            <a:srgbClr val="09465E"/>
                          </a:solidFill>
                        </a:rPr>
                        <a:t>Tipo di eccedenza</a:t>
                      </a:r>
                      <a:endParaRPr lang="es-ES" b="1">
                        <a:solidFill>
                          <a:srgbClr val="09465E"/>
                        </a:solidFill>
                        <a:latin typeface="Calibri"/>
                        <a:cs typeface="Calibri"/>
                      </a:endParaRPr>
                    </a:p>
                  </a:txBody>
                  <a:tcPr anchor="ctr"/>
                </a:tc>
                <a:tc>
                  <a:txBody>
                    <a:bodyPr/>
                    <a:lstStyle/>
                    <a:p>
                      <a:pPr>
                        <a:buNone/>
                      </a:pPr>
                      <a:r>
                        <a:rPr lang="es-ES" b="1">
                          <a:solidFill>
                            <a:srgbClr val="09465E"/>
                          </a:solidFill>
                        </a:rPr>
                        <a:t>Cause</a:t>
                      </a:r>
                      <a:endParaRPr lang="es-ES" b="1">
                        <a:solidFill>
                          <a:srgbClr val="09465E"/>
                        </a:solidFill>
                        <a:latin typeface="Calibri"/>
                        <a:cs typeface="Calibri"/>
                      </a:endParaRPr>
                    </a:p>
                  </a:txBody>
                  <a:tcPr anchor="ctr"/>
                </a:tc>
                <a:extLst>
                  <a:ext uri="{0D108BD9-81ED-4DB2-BD59-A6C34878D82A}">
                    <a16:rowId xmlns:a16="http://schemas.microsoft.com/office/drawing/2014/main" val="2594257299"/>
                  </a:ext>
                </a:extLst>
              </a:tr>
              <a:tr h="0">
                <a:tc>
                  <a:txBody>
                    <a:bodyPr/>
                    <a:lstStyle/>
                    <a:p>
                      <a:pPr>
                        <a:buNone/>
                      </a:pPr>
                      <a:r>
                        <a:rPr lang="es-ES">
                          <a:solidFill>
                            <a:srgbClr val="09465E"/>
                          </a:solidFill>
                        </a:rPr>
                        <a:t>A. Eccedenze agricole</a:t>
                      </a:r>
                      <a:endParaRPr lang="es-ES">
                        <a:solidFill>
                          <a:srgbClr val="09465E"/>
                        </a:solidFill>
                        <a:latin typeface="Calibri"/>
                        <a:cs typeface="Calibri"/>
                      </a:endParaRPr>
                    </a:p>
                  </a:txBody>
                  <a:tcPr anchor="ctr"/>
                </a:tc>
                <a:tc>
                  <a:txBody>
                    <a:bodyPr/>
                    <a:lstStyle/>
                    <a:p>
                      <a:pPr>
                        <a:buNone/>
                      </a:pPr>
                      <a:r>
                        <a:rPr lang="en-US">
                          <a:solidFill>
                            <a:srgbClr val="09465E"/>
                          </a:solidFill>
                        </a:rPr>
                        <a:t>1. Acquisti eccessivi, scarsa comprensione delle etichette</a:t>
                      </a:r>
                      <a:endParaRPr lang="en-US">
                        <a:solidFill>
                          <a:srgbClr val="09465E"/>
                        </a:solidFill>
                        <a:latin typeface="Calibri"/>
                        <a:cs typeface="Calibri"/>
                      </a:endParaRPr>
                    </a:p>
                  </a:txBody>
                  <a:tcPr anchor="ctr"/>
                </a:tc>
                <a:extLst>
                  <a:ext uri="{0D108BD9-81ED-4DB2-BD59-A6C34878D82A}">
                    <a16:rowId xmlns:a16="http://schemas.microsoft.com/office/drawing/2014/main" val="3678644702"/>
                  </a:ext>
                </a:extLst>
              </a:tr>
              <a:tr h="0">
                <a:tc>
                  <a:txBody>
                    <a:bodyPr/>
                    <a:lstStyle/>
                    <a:p>
                      <a:pPr>
                        <a:buNone/>
                      </a:pPr>
                      <a:r>
                        <a:rPr lang="es-ES">
                          <a:solidFill>
                            <a:srgbClr val="09465E"/>
                          </a:solidFill>
                        </a:rPr>
                        <a:t>B. Eccedenza di lavorazione</a:t>
                      </a:r>
                      <a:endParaRPr lang="es-ES">
                        <a:solidFill>
                          <a:srgbClr val="09465E"/>
                        </a:solidFill>
                        <a:latin typeface="Calibri"/>
                        <a:cs typeface="Calibri"/>
                      </a:endParaRPr>
                    </a:p>
                  </a:txBody>
                  <a:tcPr anchor="ctr"/>
                </a:tc>
                <a:tc>
                  <a:txBody>
                    <a:bodyPr/>
                    <a:lstStyle/>
                    <a:p>
                      <a:pPr>
                        <a:buNone/>
                      </a:pPr>
                      <a:r>
                        <a:rPr lang="es-ES">
                          <a:solidFill>
                            <a:srgbClr val="09465E"/>
                          </a:solidFill>
                        </a:rPr>
                        <a:t>2. </a:t>
                      </a:r>
                      <a:r>
                        <a:rPr lang="es-ES" err="1">
                          <a:solidFill>
                            <a:srgbClr val="09465E"/>
                          </a:solidFill>
                        </a:rPr>
                        <a:t>Standard cosmetici</a:t>
                      </a:r>
                      <a:r>
                        <a:rPr lang="es-ES">
                          <a:solidFill>
                            <a:srgbClr val="09465E"/>
                          </a:solidFill>
                        </a:rPr>
                        <a:t>, </a:t>
                      </a:r>
                      <a:r>
                        <a:rPr lang="es-ES" err="1">
                          <a:solidFill>
                            <a:srgbClr val="09465E"/>
                          </a:solidFill>
                        </a:rPr>
                        <a:t>eccesso di scorte</a:t>
                      </a:r>
                      <a:endParaRPr lang="es-ES">
                        <a:solidFill>
                          <a:srgbClr val="09465E"/>
                        </a:solidFill>
                        <a:latin typeface="Calibri"/>
                        <a:cs typeface="Calibri"/>
                      </a:endParaRPr>
                    </a:p>
                  </a:txBody>
                  <a:tcPr anchor="ctr"/>
                </a:tc>
                <a:extLst>
                  <a:ext uri="{0D108BD9-81ED-4DB2-BD59-A6C34878D82A}">
                    <a16:rowId xmlns:a16="http://schemas.microsoft.com/office/drawing/2014/main" val="74893300"/>
                  </a:ext>
                </a:extLst>
              </a:tr>
              <a:tr h="0">
                <a:tc>
                  <a:txBody>
                    <a:bodyPr/>
                    <a:lstStyle/>
                    <a:p>
                      <a:pPr>
                        <a:buNone/>
                      </a:pPr>
                      <a:r>
                        <a:rPr lang="es-ES">
                          <a:solidFill>
                            <a:srgbClr val="09465E"/>
                          </a:solidFill>
                        </a:rPr>
                        <a:t>C. Eccedenza </a:t>
                      </a:r>
                      <a:r>
                        <a:rPr lang="es-ES" err="1">
                          <a:solidFill>
                            <a:srgbClr val="09465E"/>
                          </a:solidFill>
                        </a:rPr>
                        <a:t>dell'ospitalità</a:t>
                      </a:r>
                      <a:endParaRPr lang="es-ES">
                        <a:solidFill>
                          <a:srgbClr val="09465E"/>
                        </a:solidFill>
                        <a:latin typeface="Calibri"/>
                        <a:cs typeface="Calibri"/>
                      </a:endParaRPr>
                    </a:p>
                  </a:txBody>
                  <a:tcPr anchor="ctr"/>
                </a:tc>
                <a:tc>
                  <a:txBody>
                    <a:bodyPr/>
                    <a:lstStyle/>
                    <a:p>
                      <a:pPr>
                        <a:buNone/>
                      </a:pPr>
                      <a:r>
                        <a:rPr lang="en-US">
                          <a:solidFill>
                            <a:srgbClr val="09465E"/>
                          </a:solidFill>
                        </a:rPr>
                        <a:t>3. Produzione inefficiente, errori di previsione</a:t>
                      </a:r>
                      <a:endParaRPr lang="en-US">
                        <a:solidFill>
                          <a:srgbClr val="09465E"/>
                        </a:solidFill>
                        <a:latin typeface="Calibri"/>
                        <a:cs typeface="Calibri"/>
                      </a:endParaRPr>
                    </a:p>
                  </a:txBody>
                  <a:tcPr anchor="ctr"/>
                </a:tc>
                <a:extLst>
                  <a:ext uri="{0D108BD9-81ED-4DB2-BD59-A6C34878D82A}">
                    <a16:rowId xmlns:a16="http://schemas.microsoft.com/office/drawing/2014/main" val="728273020"/>
                  </a:ext>
                </a:extLst>
              </a:tr>
              <a:tr h="0">
                <a:tc>
                  <a:txBody>
                    <a:bodyPr/>
                    <a:lstStyle/>
                    <a:p>
                      <a:pPr>
                        <a:buNone/>
                      </a:pPr>
                      <a:r>
                        <a:rPr lang="es-ES">
                          <a:solidFill>
                            <a:srgbClr val="09465E"/>
                          </a:solidFill>
                        </a:rPr>
                        <a:t>D. Eccedenza di vendita al dettaglio</a:t>
                      </a:r>
                      <a:endParaRPr lang="es-ES">
                        <a:solidFill>
                          <a:srgbClr val="09465E"/>
                        </a:solidFill>
                        <a:latin typeface="Calibri"/>
                        <a:cs typeface="Calibri"/>
                      </a:endParaRPr>
                    </a:p>
                  </a:txBody>
                  <a:tcPr anchor="ctr"/>
                </a:tc>
                <a:tc>
                  <a:txBody>
                    <a:bodyPr/>
                    <a:lstStyle/>
                    <a:p>
                      <a:pPr>
                        <a:buNone/>
                      </a:pPr>
                      <a:r>
                        <a:rPr lang="en-US">
                          <a:solidFill>
                            <a:srgbClr val="09465E"/>
                          </a:solidFill>
                        </a:rPr>
                        <a:t>4. Avanzi di ristoranti e buffet</a:t>
                      </a:r>
                      <a:endParaRPr lang="en-US">
                        <a:solidFill>
                          <a:srgbClr val="09465E"/>
                        </a:solidFill>
                        <a:latin typeface="Calibri"/>
                        <a:cs typeface="Calibri"/>
                      </a:endParaRPr>
                    </a:p>
                  </a:txBody>
                  <a:tcPr anchor="ctr"/>
                </a:tc>
                <a:extLst>
                  <a:ext uri="{0D108BD9-81ED-4DB2-BD59-A6C34878D82A}">
                    <a16:rowId xmlns:a16="http://schemas.microsoft.com/office/drawing/2014/main" val="1966276758"/>
                  </a:ext>
                </a:extLst>
              </a:tr>
              <a:tr h="0">
                <a:tc>
                  <a:txBody>
                    <a:bodyPr/>
                    <a:lstStyle/>
                    <a:p>
                      <a:pPr>
                        <a:buNone/>
                      </a:pPr>
                      <a:r>
                        <a:rPr lang="es-ES">
                          <a:solidFill>
                            <a:srgbClr val="09465E"/>
                          </a:solidFill>
                        </a:rPr>
                        <a:t>E. Eccedenze domestiche</a:t>
                      </a:r>
                      <a:endParaRPr lang="es-ES">
                        <a:solidFill>
                          <a:srgbClr val="09465E"/>
                        </a:solidFill>
                        <a:latin typeface="Calibri"/>
                        <a:cs typeface="Calibri"/>
                      </a:endParaRPr>
                    </a:p>
                  </a:txBody>
                  <a:tcPr anchor="ctr"/>
                </a:tc>
                <a:tc>
                  <a:txBody>
                    <a:bodyPr/>
                    <a:lstStyle/>
                    <a:p>
                      <a:pPr>
                        <a:buNone/>
                      </a:pPr>
                      <a:r>
                        <a:rPr lang="es-ES">
                          <a:solidFill>
                            <a:srgbClr val="09465E"/>
                          </a:solidFill>
                        </a:rPr>
                        <a:t>5. </a:t>
                      </a:r>
                      <a:r>
                        <a:rPr lang="es-ES" err="1">
                          <a:solidFill>
                            <a:srgbClr val="09465E"/>
                          </a:solidFill>
                        </a:rPr>
                        <a:t>Sovrapproduzione</a:t>
                      </a:r>
                      <a:r>
                        <a:rPr lang="es-ES">
                          <a:solidFill>
                            <a:srgbClr val="09465E"/>
                          </a:solidFill>
                        </a:rPr>
                        <a:t>, </a:t>
                      </a:r>
                      <a:r>
                        <a:rPr lang="es-ES" err="1">
                          <a:solidFill>
                            <a:srgbClr val="09465E"/>
                          </a:solidFill>
                        </a:rPr>
                        <a:t>calo dei prezzi</a:t>
                      </a:r>
                      <a:endParaRPr lang="es-ES">
                        <a:solidFill>
                          <a:srgbClr val="09465E"/>
                        </a:solidFill>
                        <a:latin typeface="Calibri"/>
                        <a:cs typeface="Calibri"/>
                      </a:endParaRPr>
                    </a:p>
                  </a:txBody>
                  <a:tcPr anchor="ctr"/>
                </a:tc>
                <a:extLst>
                  <a:ext uri="{0D108BD9-81ED-4DB2-BD59-A6C34878D82A}">
                    <a16:rowId xmlns:a16="http://schemas.microsoft.com/office/drawing/2014/main" val="248786715"/>
                  </a:ext>
                </a:extLst>
              </a:tr>
            </a:tbl>
          </a:graphicData>
        </a:graphic>
      </p:graphicFrame>
      <p:sp>
        <p:nvSpPr>
          <p:cNvPr id="11" name="Rectangle 1">
            <a:extLst>
              <a:ext uri="{FF2B5EF4-FFF2-40B4-BE49-F238E27FC236}">
                <a16:creationId xmlns:a16="http://schemas.microsoft.com/office/drawing/2014/main" id="{74E2A399-43AA-3444-BE39-7F59624AE8CA}"/>
              </a:ext>
            </a:extLst>
          </p:cNvPr>
          <p:cNvSpPr>
            <a:spLocks noChangeArrowheads="1"/>
          </p:cNvSpPr>
          <p:nvPr/>
        </p:nvSpPr>
        <p:spPr bwMode="auto">
          <a:xfrm>
            <a:off x="1095375" y="1842570"/>
            <a:ext cx="6623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a:solidFill>
                  <a:srgbClr val="09465E"/>
                </a:solidFill>
                <a:latin typeface="Calibri"/>
                <a:cs typeface="Calibri"/>
              </a:rPr>
              <a:t>Abbinare </a:t>
            </a:r>
            <a:r>
              <a:rPr lang="es-ES" altLang="es-ES" sz="2400" err="1">
                <a:solidFill>
                  <a:srgbClr val="09465E"/>
                </a:solidFill>
                <a:latin typeface="Calibri"/>
                <a:cs typeface="Calibri"/>
              </a:rPr>
              <a:t>il tipo di </a:t>
            </a:r>
            <a:r>
              <a:rPr lang="es-ES" altLang="es-ES" sz="2400">
                <a:solidFill>
                  <a:srgbClr val="09465E"/>
                </a:solidFill>
                <a:latin typeface="Calibri"/>
                <a:cs typeface="Calibri"/>
              </a:rPr>
              <a:t>eccedenza </a:t>
            </a:r>
            <a:r>
              <a:rPr lang="es-ES" altLang="es-ES" sz="2400" err="1">
                <a:solidFill>
                  <a:srgbClr val="09465E"/>
                </a:solidFill>
                <a:latin typeface="Calibri"/>
                <a:cs typeface="Calibri"/>
              </a:rPr>
              <a:t>alimentare alla sua </a:t>
            </a:r>
            <a:r>
              <a:rPr lang="es-ES" altLang="es-ES" sz="2400">
                <a:solidFill>
                  <a:srgbClr val="09465E"/>
                </a:solidFill>
                <a:latin typeface="Calibri"/>
                <a:cs typeface="Calibri"/>
              </a:rPr>
              <a:t>causa </a:t>
            </a:r>
            <a:r>
              <a:rPr lang="es-ES" altLang="es-ES" sz="2400" err="1">
                <a:solidFill>
                  <a:srgbClr val="09465E"/>
                </a:solidFill>
                <a:latin typeface="Calibri"/>
                <a:cs typeface="Calibri"/>
              </a:rPr>
              <a:t>principale</a:t>
            </a:r>
            <a:r>
              <a:rPr lang="es-ES" altLang="es-ES" sz="2400">
                <a:solidFill>
                  <a:srgbClr val="09465E"/>
                </a:solidFill>
                <a:latin typeface="Calibri"/>
                <a:cs typeface="Calib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9696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E59536B-CB14-6A49-9925-C70C0915408D}"/>
              </a:ext>
            </a:extLst>
          </p:cNvPr>
          <p:cNvSpPr/>
          <p:nvPr/>
        </p:nvSpPr>
        <p:spPr>
          <a:xfrm>
            <a:off x="5765242" y="2828835"/>
            <a:ext cx="55245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Iniziative</a:t>
            </a: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per la </a:t>
            </a:r>
            <a:r>
              <a:rPr kumimoji="0" lang="en-US" sz="3600" b="1" i="0" u="none" strike="noStrike" kern="1200" cap="none"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riduzione</a:t>
            </a: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delle</a:t>
            </a: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eccedenze</a:t>
            </a: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alimentari</a:t>
            </a:r>
            <a:endPar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472A-4C9E-EB40-7C4D-9E44D65B45B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AE264E6-98AC-1A09-E9BE-FBD8D2933E7A}"/>
              </a:ext>
            </a:extLst>
          </p:cNvPr>
          <p:cNvSpPr txBox="1">
            <a:spLocks/>
          </p:cNvSpPr>
          <p:nvPr/>
        </p:nvSpPr>
        <p:spPr>
          <a:xfrm>
            <a:off x="390988" y="288015"/>
            <a:ext cx="11802048"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nSpc>
                <a:spcPct val="100000"/>
              </a:lnSpc>
              <a:spcBef>
                <a:spcPts val="0"/>
              </a:spcBef>
              <a:defRPr/>
            </a:pPr>
            <a:r>
              <a:rPr lang="en-US" sz="3600"/>
              <a:t>Diverse iniziative per la riduzione delle </a:t>
            </a:r>
            <a:r>
              <a:rPr lang="en-US" sz="3600" spc="-10"/>
              <a:t>eccedenze </a:t>
            </a:r>
            <a:r>
              <a:rPr lang="en-US" sz="3600" spc="-20"/>
              <a:t>alimentari</a:t>
            </a:r>
            <a:endParaRPr lang="es-ES" sz="2000"/>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0232A653-E853-BB03-CD3E-25C3F3F061B3}"/>
              </a:ext>
            </a:extLst>
          </p:cNvPr>
          <p:cNvSpPr txBox="1"/>
          <p:nvPr/>
        </p:nvSpPr>
        <p:spPr>
          <a:xfrm>
            <a:off x="1375410" y="1086220"/>
            <a:ext cx="10147118" cy="6165021"/>
          </a:xfrm>
          <a:prstGeom prst="rect">
            <a:avLst/>
          </a:prstGeom>
          <a:noFill/>
        </p:spPr>
        <p:txBody>
          <a:bodyPr wrap="square">
            <a:spAutoFit/>
          </a:bodyPr>
          <a:lstStyle/>
          <a:p>
            <a:pPr>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Ridistribuzione</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delle</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eccedenze</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alimentari</a:t>
            </a:r>
            <a:endParaRPr lang="es-ES" sz="2200" b="1" dirty="0">
              <a:solidFill>
                <a:srgbClr val="2094D2"/>
              </a:solidFill>
              <a:latin typeface="Calibri" panose="020F0502020204030204" pitchFamily="34" charset="0"/>
              <a:cs typeface="Times New Roman" panose="02020603050405020304" pitchFamily="18" charset="0"/>
            </a:endParaRPr>
          </a:p>
          <a:p>
            <a:pPr>
              <a:spcAft>
                <a:spcPts val="600"/>
              </a:spcAft>
              <a:buSzPts val="1000"/>
              <a:tabLst>
                <a:tab pos="457200" algn="l"/>
              </a:tabLst>
            </a:pPr>
            <a:r>
              <a:rPr lang="en-US" sz="2000" kern="0" spc="-10" dirty="0" err="1">
                <a:solidFill>
                  <a:srgbClr val="09465E"/>
                </a:solidFill>
                <a:latin typeface="+mn-lt"/>
                <a:cs typeface="Calibri"/>
              </a:rPr>
              <a:t>Federación</a:t>
            </a:r>
            <a:r>
              <a:rPr lang="en-US" sz="2000" kern="0" spc="-10" dirty="0">
                <a:solidFill>
                  <a:srgbClr val="09465E"/>
                </a:solidFill>
                <a:latin typeface="+mn-lt"/>
                <a:cs typeface="Calibri"/>
              </a:rPr>
              <a:t> Española de </a:t>
            </a:r>
            <a:r>
              <a:rPr lang="en-US" sz="2000" kern="0" spc="-10" dirty="0" err="1">
                <a:solidFill>
                  <a:srgbClr val="09465E"/>
                </a:solidFill>
                <a:latin typeface="+mn-lt"/>
                <a:cs typeface="Calibri"/>
              </a:rPr>
              <a:t>Bancos</a:t>
            </a:r>
            <a:r>
              <a:rPr lang="en-US" sz="2000" kern="0" spc="-10" dirty="0">
                <a:solidFill>
                  <a:srgbClr val="09465E"/>
                </a:solidFill>
                <a:latin typeface="+mn-lt"/>
                <a:cs typeface="Calibri"/>
              </a:rPr>
              <a:t> de Alimentos </a:t>
            </a:r>
            <a:r>
              <a:rPr lang="en-US" sz="2000" kern="0" spc="-10" dirty="0">
                <a:solidFill>
                  <a:srgbClr val="09465E"/>
                </a:solidFill>
                <a:latin typeface="+mn-lt"/>
                <a:cs typeface="Calibri"/>
                <a:hlinkClick r:id="rId2"/>
              </a:rPr>
              <a:t>(FESBAL): </a:t>
            </a:r>
            <a:r>
              <a:rPr lang="en-US" sz="2000" kern="0" spc="-10" dirty="0" err="1">
                <a:solidFill>
                  <a:srgbClr val="09465E"/>
                </a:solidFill>
                <a:latin typeface="+mn-lt"/>
                <a:cs typeface="Calibri"/>
              </a:rPr>
              <a:t>una</a:t>
            </a:r>
            <a:r>
              <a:rPr lang="en-US" sz="2000" kern="0" spc="-10" dirty="0">
                <a:solidFill>
                  <a:srgbClr val="09465E"/>
                </a:solidFill>
                <a:latin typeface="+mn-lt"/>
                <a:cs typeface="Calibri"/>
              </a:rPr>
              <a:t> rete </a:t>
            </a:r>
            <a:r>
              <a:rPr lang="en-US" sz="2000" kern="0" spc="-10" dirty="0" err="1">
                <a:solidFill>
                  <a:srgbClr val="09465E"/>
                </a:solidFill>
                <a:latin typeface="+mn-lt"/>
                <a:cs typeface="Calibri"/>
              </a:rPr>
              <a:t>nazionale</a:t>
            </a:r>
            <a:r>
              <a:rPr lang="en-US" sz="2000" kern="0" spc="-10" dirty="0">
                <a:solidFill>
                  <a:srgbClr val="09465E"/>
                </a:solidFill>
                <a:latin typeface="+mn-lt"/>
                <a:cs typeface="Calibri"/>
              </a:rPr>
              <a:t> di </a:t>
            </a:r>
            <a:r>
              <a:rPr lang="en-US" sz="2000" kern="0" spc="-10" dirty="0" err="1">
                <a:solidFill>
                  <a:srgbClr val="09465E"/>
                </a:solidFill>
                <a:latin typeface="+mn-lt"/>
                <a:cs typeface="Calibri"/>
              </a:rPr>
              <a:t>banche</a:t>
            </a:r>
            <a:r>
              <a:rPr lang="en-US" sz="2000" kern="0" spc="-10" dirty="0">
                <a:solidFill>
                  <a:srgbClr val="09465E"/>
                </a:solidFill>
                <a:latin typeface="+mn-lt"/>
                <a:cs typeface="Calibri"/>
              </a:rPr>
              <a:t> </a:t>
            </a:r>
            <a:r>
              <a:rPr lang="en-US" sz="2000" kern="0" spc="-10" dirty="0" err="1">
                <a:solidFill>
                  <a:srgbClr val="09465E"/>
                </a:solidFill>
                <a:latin typeface="+mn-lt"/>
                <a:cs typeface="Calibri"/>
              </a:rPr>
              <a:t>alimentari</a:t>
            </a:r>
            <a:r>
              <a:rPr lang="en-US" sz="2000" kern="0" spc="-10" dirty="0">
                <a:solidFill>
                  <a:srgbClr val="09465E"/>
                </a:solidFill>
                <a:latin typeface="+mn-lt"/>
                <a:cs typeface="Calibri"/>
              </a:rPr>
              <a:t> in Spagna </a:t>
            </a:r>
            <a:r>
              <a:rPr lang="en-US" sz="2000" kern="0" spc="-10" dirty="0" err="1">
                <a:solidFill>
                  <a:srgbClr val="09465E"/>
                </a:solidFill>
                <a:latin typeface="+mn-lt"/>
                <a:cs typeface="Calibri"/>
              </a:rPr>
              <a:t>che</a:t>
            </a:r>
            <a:r>
              <a:rPr lang="en-US" sz="2000" kern="0" spc="-10" dirty="0">
                <a:solidFill>
                  <a:srgbClr val="09465E"/>
                </a:solidFill>
                <a:latin typeface="+mn-lt"/>
                <a:cs typeface="Calibri"/>
              </a:rPr>
              <a:t> </a:t>
            </a:r>
            <a:r>
              <a:rPr lang="en-US" sz="2000" kern="0" spc="-10" dirty="0" err="1">
                <a:solidFill>
                  <a:srgbClr val="09465E"/>
                </a:solidFill>
                <a:latin typeface="+mn-lt"/>
                <a:cs typeface="Calibri"/>
              </a:rPr>
              <a:t>ridistribuisce</a:t>
            </a:r>
            <a:r>
              <a:rPr lang="en-US" sz="2000" kern="0" spc="-10" dirty="0">
                <a:solidFill>
                  <a:srgbClr val="09465E"/>
                </a:solidFill>
                <a:latin typeface="+mn-lt"/>
                <a:cs typeface="Calibri"/>
              </a:rPr>
              <a:t> le </a:t>
            </a:r>
            <a:r>
              <a:rPr lang="en-US" sz="2000" kern="0" spc="-10" dirty="0" err="1">
                <a:solidFill>
                  <a:srgbClr val="09465E"/>
                </a:solidFill>
                <a:latin typeface="+mn-lt"/>
                <a:cs typeface="Calibri"/>
              </a:rPr>
              <a:t>eccedenze</a:t>
            </a:r>
            <a:r>
              <a:rPr lang="en-US" sz="2000" kern="0" spc="-10" dirty="0">
                <a:solidFill>
                  <a:srgbClr val="09465E"/>
                </a:solidFill>
                <a:latin typeface="+mn-lt"/>
                <a:cs typeface="Calibri"/>
              </a:rPr>
              <a:t> </a:t>
            </a:r>
            <a:r>
              <a:rPr lang="en-US" sz="2000" kern="0" spc="-10" dirty="0" err="1">
                <a:solidFill>
                  <a:srgbClr val="09465E"/>
                </a:solidFill>
                <a:latin typeface="+mn-lt"/>
                <a:cs typeface="Calibri"/>
              </a:rPr>
              <a:t>alimentari</a:t>
            </a:r>
            <a:r>
              <a:rPr lang="en-US" sz="2000" kern="0" spc="-10" dirty="0">
                <a:solidFill>
                  <a:srgbClr val="09465E"/>
                </a:solidFill>
                <a:latin typeface="+mn-lt"/>
                <a:cs typeface="Calibri"/>
              </a:rPr>
              <a:t> di </a:t>
            </a:r>
            <a:r>
              <a:rPr lang="en-US" sz="2000" kern="0" spc="-10" dirty="0" err="1">
                <a:solidFill>
                  <a:srgbClr val="09465E"/>
                </a:solidFill>
                <a:latin typeface="+mn-lt"/>
                <a:cs typeface="Calibri"/>
              </a:rPr>
              <a:t>supermercati</a:t>
            </a:r>
            <a:r>
              <a:rPr lang="en-US" sz="2000" kern="0" spc="-10" dirty="0">
                <a:solidFill>
                  <a:srgbClr val="09465E"/>
                </a:solidFill>
                <a:latin typeface="+mn-lt"/>
                <a:cs typeface="Calibri"/>
              </a:rPr>
              <a:t>, </a:t>
            </a:r>
            <a:r>
              <a:rPr lang="en-US" sz="2000" kern="0" spc="-10" dirty="0" err="1">
                <a:solidFill>
                  <a:srgbClr val="09465E"/>
                </a:solidFill>
                <a:latin typeface="+mn-lt"/>
                <a:cs typeface="Calibri"/>
              </a:rPr>
              <a:t>ristoranti</a:t>
            </a:r>
            <a:r>
              <a:rPr lang="en-US" sz="2000" kern="0" spc="-10" dirty="0">
                <a:solidFill>
                  <a:srgbClr val="09465E"/>
                </a:solidFill>
                <a:latin typeface="+mn-lt"/>
                <a:cs typeface="Calibri"/>
              </a:rPr>
              <a:t> e </a:t>
            </a:r>
            <a:r>
              <a:rPr lang="en-US" sz="2000" kern="0" spc="-10" dirty="0" err="1">
                <a:solidFill>
                  <a:srgbClr val="09465E"/>
                </a:solidFill>
                <a:latin typeface="+mn-lt"/>
                <a:cs typeface="Calibri"/>
              </a:rPr>
              <a:t>produttori</a:t>
            </a:r>
            <a:r>
              <a:rPr lang="en-US" sz="2000" kern="0" spc="-10" dirty="0">
                <a:solidFill>
                  <a:srgbClr val="09465E"/>
                </a:solidFill>
                <a:latin typeface="+mn-lt"/>
                <a:cs typeface="Calibri"/>
              </a:rPr>
              <a:t> a chi ne ha </a:t>
            </a:r>
            <a:r>
              <a:rPr lang="en-US" sz="2000" kern="0" spc="-10" dirty="0" err="1">
                <a:solidFill>
                  <a:srgbClr val="09465E"/>
                </a:solidFill>
                <a:latin typeface="+mn-lt"/>
                <a:cs typeface="Calibri"/>
              </a:rPr>
              <a:t>bisogno</a:t>
            </a:r>
            <a:r>
              <a:rPr lang="en-US" sz="2000" kern="0" spc="-10" dirty="0">
                <a:solidFill>
                  <a:srgbClr val="09465E"/>
                </a:solidFill>
                <a:latin typeface="+mn-lt"/>
                <a:cs typeface="Calibri"/>
              </a:rPr>
              <a:t>.</a:t>
            </a:r>
          </a:p>
          <a:p>
            <a:pPr>
              <a:spcAft>
                <a:spcPts val="600"/>
              </a:spcAft>
              <a:buSzPts val="1000"/>
              <a:tabLst>
                <a:tab pos="457200" algn="l"/>
              </a:tabLst>
            </a:pPr>
            <a:r>
              <a:rPr lang="en-US" sz="2000" dirty="0" err="1">
                <a:solidFill>
                  <a:srgbClr val="09465E"/>
                </a:solidFill>
                <a:latin typeface="Calibri"/>
                <a:cs typeface="Calibri"/>
                <a:hlinkClick r:id="rId3"/>
              </a:rPr>
              <a:t>Rexcatering</a:t>
            </a:r>
            <a:r>
              <a:rPr lang="en-US" sz="2000" dirty="0">
                <a:solidFill>
                  <a:srgbClr val="09465E"/>
                </a:solidFill>
                <a:latin typeface="Calibri"/>
                <a:cs typeface="Calibri"/>
                <a:hlinkClick r:id="rId3"/>
              </a:rPr>
              <a:t> </a:t>
            </a:r>
            <a:r>
              <a:rPr lang="en-US" sz="2000" dirty="0">
                <a:solidFill>
                  <a:srgbClr val="09465E"/>
                </a:solidFill>
                <a:latin typeface="Calibri"/>
                <a:cs typeface="Calibri"/>
              </a:rPr>
              <a:t>è un </a:t>
            </a:r>
            <a:r>
              <a:rPr lang="en-US" sz="2000" dirty="0" err="1">
                <a:solidFill>
                  <a:srgbClr val="09465E"/>
                </a:solidFill>
                <a:latin typeface="Calibri"/>
                <a:cs typeface="Calibri"/>
              </a:rPr>
              <a:t>progetto</a:t>
            </a:r>
            <a:r>
              <a:rPr lang="en-US" sz="2000" dirty="0">
                <a:solidFill>
                  <a:srgbClr val="09465E"/>
                </a:solidFill>
                <a:latin typeface="Calibri"/>
                <a:cs typeface="Calibri"/>
              </a:rPr>
              <a:t> </a:t>
            </a:r>
            <a:r>
              <a:rPr lang="en-US" sz="2000" spc="-10" dirty="0" err="1">
                <a:solidFill>
                  <a:srgbClr val="09465E"/>
                </a:solidFill>
                <a:latin typeface="Calibri"/>
                <a:cs typeface="Calibri"/>
              </a:rPr>
              <a:t>completo</a:t>
            </a:r>
            <a:r>
              <a:rPr lang="en-US" sz="2000" spc="-10" dirty="0">
                <a:solidFill>
                  <a:srgbClr val="09465E"/>
                </a:solidFill>
                <a:latin typeface="Calibri"/>
                <a:cs typeface="Calibri"/>
              </a:rPr>
              <a:t> </a:t>
            </a:r>
            <a:r>
              <a:rPr lang="en-US" sz="2000" dirty="0" err="1">
                <a:solidFill>
                  <a:srgbClr val="09465E"/>
                </a:solidFill>
                <a:latin typeface="Calibri"/>
                <a:cs typeface="Calibri"/>
              </a:rPr>
              <a:t>incentrato</a:t>
            </a:r>
            <a:r>
              <a:rPr lang="en-US" sz="2000" dirty="0">
                <a:solidFill>
                  <a:srgbClr val="09465E"/>
                </a:solidFill>
                <a:latin typeface="Calibri"/>
                <a:cs typeface="Calibri"/>
              </a:rPr>
              <a:t> </a:t>
            </a:r>
            <a:r>
              <a:rPr lang="en-US" sz="2000" dirty="0" err="1">
                <a:solidFill>
                  <a:srgbClr val="09465E"/>
                </a:solidFill>
                <a:latin typeface="Calibri"/>
                <a:cs typeface="Calibri"/>
              </a:rPr>
              <a:t>sul</a:t>
            </a:r>
            <a:r>
              <a:rPr lang="en-US" sz="2000" dirty="0">
                <a:solidFill>
                  <a:srgbClr val="09465E"/>
                </a:solidFill>
                <a:latin typeface="Calibri"/>
                <a:cs typeface="Calibri"/>
              </a:rPr>
              <a:t> </a:t>
            </a:r>
            <a:r>
              <a:rPr lang="en-US" sz="2000" dirty="0" err="1">
                <a:solidFill>
                  <a:srgbClr val="09465E"/>
                </a:solidFill>
                <a:latin typeface="Calibri"/>
                <a:cs typeface="Calibri"/>
              </a:rPr>
              <a:t>recupero</a:t>
            </a:r>
            <a:r>
              <a:rPr lang="en-US" sz="2000" dirty="0">
                <a:solidFill>
                  <a:srgbClr val="09465E"/>
                </a:solidFill>
                <a:latin typeface="Calibri"/>
                <a:cs typeface="Calibri"/>
              </a:rPr>
              <a:t> </a:t>
            </a:r>
            <a:r>
              <a:rPr lang="en-US" sz="2000" dirty="0" err="1">
                <a:solidFill>
                  <a:srgbClr val="09465E"/>
                </a:solidFill>
                <a:latin typeface="Calibri"/>
                <a:cs typeface="Calibri"/>
              </a:rPr>
              <a:t>delle</a:t>
            </a:r>
            <a:r>
              <a:rPr lang="en-US" sz="2000" dirty="0">
                <a:solidFill>
                  <a:srgbClr val="09465E"/>
                </a:solidFill>
                <a:latin typeface="Calibri"/>
                <a:cs typeface="Calibri"/>
              </a:rPr>
              <a:t> </a:t>
            </a:r>
            <a:r>
              <a:rPr lang="en-US" sz="2000" dirty="0" err="1">
                <a:solidFill>
                  <a:srgbClr val="09465E"/>
                </a:solidFill>
                <a:latin typeface="Calibri"/>
                <a:cs typeface="Calibri"/>
              </a:rPr>
              <a:t>eccedenze</a:t>
            </a:r>
            <a:r>
              <a:rPr lang="en-US" sz="2000" dirty="0">
                <a:solidFill>
                  <a:srgbClr val="09465E"/>
                </a:solidFill>
                <a:latin typeface="Calibri"/>
                <a:cs typeface="Calibri"/>
              </a:rPr>
              <a:t> </a:t>
            </a:r>
            <a:r>
              <a:rPr lang="en-US" sz="2000" dirty="0" err="1">
                <a:solidFill>
                  <a:srgbClr val="09465E"/>
                </a:solidFill>
                <a:latin typeface="Calibri"/>
                <a:cs typeface="Calibri"/>
              </a:rPr>
              <a:t>alimentari</a:t>
            </a:r>
            <a:r>
              <a:rPr lang="en-US" sz="2000" dirty="0">
                <a:solidFill>
                  <a:srgbClr val="09465E"/>
                </a:solidFill>
                <a:latin typeface="Calibri"/>
                <a:cs typeface="Calibri"/>
              </a:rPr>
              <a:t> </a:t>
            </a:r>
            <a:r>
              <a:rPr lang="en-US" sz="2000" dirty="0" err="1">
                <a:solidFill>
                  <a:srgbClr val="09465E"/>
                </a:solidFill>
                <a:latin typeface="Calibri"/>
                <a:cs typeface="Calibri"/>
              </a:rPr>
              <a:t>dalle</a:t>
            </a:r>
            <a:r>
              <a:rPr lang="en-US" sz="2000" dirty="0">
                <a:solidFill>
                  <a:srgbClr val="09465E"/>
                </a:solidFill>
                <a:latin typeface="Calibri"/>
                <a:cs typeface="Calibri"/>
              </a:rPr>
              <a:t> </a:t>
            </a:r>
            <a:r>
              <a:rPr lang="en-US" sz="2000" spc="-10" dirty="0" err="1">
                <a:solidFill>
                  <a:srgbClr val="09465E"/>
                </a:solidFill>
                <a:latin typeface="Calibri"/>
                <a:cs typeface="Calibri"/>
              </a:rPr>
              <a:t>cucine</a:t>
            </a:r>
            <a:r>
              <a:rPr lang="en-US" sz="2000" spc="-10" dirty="0">
                <a:solidFill>
                  <a:srgbClr val="09465E"/>
                </a:solidFill>
                <a:latin typeface="Calibri"/>
                <a:cs typeface="Calibri"/>
              </a:rPr>
              <a:t> </a:t>
            </a:r>
            <a:r>
              <a:rPr lang="en-US" sz="2000" dirty="0" err="1">
                <a:solidFill>
                  <a:srgbClr val="09465E"/>
                </a:solidFill>
                <a:latin typeface="Calibri"/>
                <a:cs typeface="Calibri"/>
              </a:rPr>
              <a:t>centrali</a:t>
            </a:r>
            <a:r>
              <a:rPr lang="en-US" sz="2000" dirty="0">
                <a:solidFill>
                  <a:srgbClr val="09465E"/>
                </a:solidFill>
                <a:latin typeface="Calibri"/>
                <a:cs typeface="Calibri"/>
              </a:rPr>
              <a:t> e </a:t>
            </a:r>
            <a:r>
              <a:rPr lang="en-US" sz="2000" dirty="0" err="1">
                <a:solidFill>
                  <a:srgbClr val="09465E"/>
                </a:solidFill>
                <a:latin typeface="Calibri"/>
                <a:cs typeface="Calibri"/>
              </a:rPr>
              <a:t>dalle</a:t>
            </a:r>
            <a:r>
              <a:rPr lang="en-US" sz="2000" dirty="0">
                <a:solidFill>
                  <a:srgbClr val="09465E"/>
                </a:solidFill>
                <a:latin typeface="Calibri"/>
                <a:cs typeface="Calibri"/>
              </a:rPr>
              <a:t> </a:t>
            </a:r>
            <a:r>
              <a:rPr lang="en-US" sz="2000" spc="-10" dirty="0" err="1">
                <a:solidFill>
                  <a:srgbClr val="09465E"/>
                </a:solidFill>
                <a:latin typeface="Calibri"/>
                <a:cs typeface="Calibri"/>
              </a:rPr>
              <a:t>mense</a:t>
            </a:r>
            <a:r>
              <a:rPr lang="en-US" sz="2000" spc="-10" dirty="0">
                <a:solidFill>
                  <a:srgbClr val="09465E"/>
                </a:solidFill>
                <a:latin typeface="Calibri"/>
                <a:cs typeface="Calibri"/>
              </a:rPr>
              <a:t> </a:t>
            </a:r>
            <a:r>
              <a:rPr lang="en-US" sz="2000" dirty="0" err="1">
                <a:solidFill>
                  <a:srgbClr val="09465E"/>
                </a:solidFill>
                <a:latin typeface="Calibri"/>
                <a:cs typeface="Calibri"/>
              </a:rPr>
              <a:t>collettive</a:t>
            </a:r>
            <a:r>
              <a:rPr lang="en-US" sz="2000" spc="-10" dirty="0">
                <a:solidFill>
                  <a:srgbClr val="09465E"/>
                </a:solidFill>
                <a:latin typeface="Calibri"/>
                <a:cs typeface="Calibri"/>
              </a:rPr>
              <a:t>.</a:t>
            </a:r>
            <a:endParaRPr lang="en-US" sz="2000" spc="-10" dirty="0">
              <a:solidFill>
                <a:srgbClr val="09465E"/>
              </a:solidFill>
              <a:latin typeface="+mn-lt"/>
              <a:cs typeface="Calibri"/>
            </a:endParaRPr>
          </a:p>
          <a:p>
            <a:pPr>
              <a:spcAft>
                <a:spcPts val="600"/>
              </a:spcAft>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Piattaforme</a:t>
            </a:r>
            <a:r>
              <a:rPr lang="es-ES" sz="2200" b="1" dirty="0">
                <a:solidFill>
                  <a:srgbClr val="2094D2"/>
                </a:solidFill>
                <a:latin typeface="Calibri" panose="020F0502020204030204" pitchFamily="34" charset="0"/>
                <a:cs typeface="Times New Roman" panose="02020603050405020304" pitchFamily="18" charset="0"/>
              </a:rPr>
              <a:t> di </a:t>
            </a:r>
            <a:r>
              <a:rPr lang="es-ES" sz="2200" b="1" dirty="0" err="1">
                <a:solidFill>
                  <a:srgbClr val="2094D2"/>
                </a:solidFill>
                <a:latin typeface="Calibri" panose="020F0502020204030204" pitchFamily="34" charset="0"/>
                <a:cs typeface="Times New Roman" panose="02020603050405020304" pitchFamily="18" charset="0"/>
              </a:rPr>
              <a:t>condivisione</a:t>
            </a:r>
            <a:r>
              <a:rPr lang="es-ES" sz="2200" b="1" dirty="0">
                <a:solidFill>
                  <a:srgbClr val="2094D2"/>
                </a:solidFill>
                <a:latin typeface="Calibri" panose="020F0502020204030204" pitchFamily="34" charset="0"/>
                <a:cs typeface="Times New Roman" panose="02020603050405020304" pitchFamily="18" charset="0"/>
              </a:rPr>
              <a:t> del cibo</a:t>
            </a:r>
          </a:p>
          <a:p>
            <a:pPr lvl="0">
              <a:spcAft>
                <a:spcPts val="600"/>
              </a:spcAft>
              <a:buSzPts val="1000"/>
              <a:tabLst>
                <a:tab pos="457200" algn="l"/>
              </a:tabLst>
            </a:pPr>
            <a:r>
              <a:rPr lang="es-ES" sz="2000" b="1" dirty="0">
                <a:latin typeface="+mn-lt"/>
                <a:ea typeface="Times New Roman" panose="02020603050405020304" pitchFamily="18" charset="0"/>
                <a:cs typeface="Times New Roman" panose="02020603050405020304" pitchFamily="18" charset="0"/>
                <a:hlinkClick r:id="rId4"/>
              </a:rPr>
              <a:t>OLIO </a:t>
            </a:r>
            <a:r>
              <a:rPr lang="en-US" sz="2000" spc="-10" dirty="0" err="1">
                <a:solidFill>
                  <a:srgbClr val="09465E"/>
                </a:solidFill>
                <a:latin typeface="+mn-lt"/>
                <a:cs typeface="Calibri"/>
              </a:rPr>
              <a:t>Un'applicazione</a:t>
            </a:r>
            <a:r>
              <a:rPr lang="en-US" sz="2000" spc="-10" dirty="0">
                <a:solidFill>
                  <a:srgbClr val="09465E"/>
                </a:solidFill>
                <a:latin typeface="+mn-lt"/>
                <a:cs typeface="Calibri"/>
              </a:rPr>
              <a:t> </a:t>
            </a:r>
            <a:r>
              <a:rPr lang="en-US" sz="2000" spc="-10" dirty="0" err="1">
                <a:solidFill>
                  <a:srgbClr val="09465E"/>
                </a:solidFill>
                <a:latin typeface="+mn-lt"/>
                <a:cs typeface="Calibri"/>
              </a:rPr>
              <a:t>globale</a:t>
            </a:r>
            <a:r>
              <a:rPr lang="en-US" sz="2000" spc="-10" dirty="0">
                <a:solidFill>
                  <a:srgbClr val="09465E"/>
                </a:solidFill>
                <a:latin typeface="+mn-lt"/>
                <a:cs typeface="Calibri"/>
              </a:rPr>
              <a:t> </a:t>
            </a:r>
            <a:r>
              <a:rPr lang="en-US" sz="2000" spc="-10" dirty="0" err="1">
                <a:solidFill>
                  <a:srgbClr val="09465E"/>
                </a:solidFill>
                <a:latin typeface="+mn-lt"/>
                <a:cs typeface="Calibri"/>
              </a:rPr>
              <a:t>che</a:t>
            </a:r>
            <a:r>
              <a:rPr lang="en-US" sz="2000" spc="-10" dirty="0">
                <a:solidFill>
                  <a:srgbClr val="09465E"/>
                </a:solidFill>
                <a:latin typeface="+mn-lt"/>
                <a:cs typeface="Calibri"/>
              </a:rPr>
              <a:t> </a:t>
            </a:r>
            <a:r>
              <a:rPr lang="en-US" sz="2000" spc="-10" dirty="0" err="1">
                <a:solidFill>
                  <a:srgbClr val="09465E"/>
                </a:solidFill>
                <a:latin typeface="+mn-lt"/>
                <a:cs typeface="Calibri"/>
              </a:rPr>
              <a:t>consente</a:t>
            </a:r>
            <a:r>
              <a:rPr lang="en-US" sz="2000" spc="-10" dirty="0">
                <a:solidFill>
                  <a:srgbClr val="09465E"/>
                </a:solidFill>
                <a:latin typeface="+mn-lt"/>
                <a:cs typeface="Calibri"/>
              </a:rPr>
              <a:t> a </a:t>
            </a:r>
            <a:r>
              <a:rPr lang="en-US" sz="2000" spc="-10" dirty="0" err="1">
                <a:solidFill>
                  <a:srgbClr val="09465E"/>
                </a:solidFill>
                <a:latin typeface="+mn-lt"/>
                <a:cs typeface="Calibri"/>
              </a:rPr>
              <a:t>privati</a:t>
            </a:r>
            <a:r>
              <a:rPr lang="en-US" sz="2000" spc="-10" dirty="0">
                <a:solidFill>
                  <a:srgbClr val="09465E"/>
                </a:solidFill>
                <a:latin typeface="+mn-lt"/>
                <a:cs typeface="Calibri"/>
              </a:rPr>
              <a:t> e </a:t>
            </a:r>
            <a:r>
              <a:rPr lang="en-US" sz="2000" spc="-10" dirty="0" err="1">
                <a:solidFill>
                  <a:srgbClr val="09465E"/>
                </a:solidFill>
                <a:latin typeface="+mn-lt"/>
                <a:cs typeface="Calibri"/>
              </a:rPr>
              <a:t>aziende</a:t>
            </a:r>
            <a:r>
              <a:rPr lang="en-US" sz="2000" spc="-10" dirty="0">
                <a:solidFill>
                  <a:srgbClr val="09465E"/>
                </a:solidFill>
                <a:latin typeface="+mn-lt"/>
                <a:cs typeface="Calibri"/>
              </a:rPr>
              <a:t> di </a:t>
            </a:r>
            <a:r>
              <a:rPr lang="en-US" sz="2000" spc="-10" dirty="0" err="1">
                <a:solidFill>
                  <a:srgbClr val="09465E"/>
                </a:solidFill>
                <a:latin typeface="+mn-lt"/>
                <a:cs typeface="Calibri"/>
              </a:rPr>
              <a:t>condividere</a:t>
            </a:r>
            <a:r>
              <a:rPr lang="en-US" sz="2000" spc="-10" dirty="0">
                <a:solidFill>
                  <a:srgbClr val="09465E"/>
                </a:solidFill>
                <a:latin typeface="+mn-lt"/>
                <a:cs typeface="Calibri"/>
              </a:rPr>
              <a:t> </a:t>
            </a:r>
            <a:r>
              <a:rPr lang="en-US" sz="2000" spc="-10" dirty="0" err="1">
                <a:solidFill>
                  <a:srgbClr val="09465E"/>
                </a:solidFill>
                <a:latin typeface="+mn-lt"/>
                <a:cs typeface="Calibri"/>
              </a:rPr>
              <a:t>gratuitamente</a:t>
            </a:r>
            <a:r>
              <a:rPr lang="en-US" sz="2000" spc="-10" dirty="0">
                <a:solidFill>
                  <a:srgbClr val="09465E"/>
                </a:solidFill>
                <a:latin typeface="+mn-lt"/>
                <a:cs typeface="Calibri"/>
              </a:rPr>
              <a:t> le </a:t>
            </a:r>
            <a:r>
              <a:rPr lang="en-US" sz="2000" spc="-10" dirty="0" err="1">
                <a:solidFill>
                  <a:srgbClr val="09465E"/>
                </a:solidFill>
                <a:latin typeface="+mn-lt"/>
                <a:cs typeface="Calibri"/>
              </a:rPr>
              <a:t>eccedenze</a:t>
            </a:r>
            <a:r>
              <a:rPr lang="en-US" sz="2000" spc="-10" dirty="0">
                <a:solidFill>
                  <a:srgbClr val="09465E"/>
                </a:solidFill>
                <a:latin typeface="+mn-lt"/>
                <a:cs typeface="Calibri"/>
              </a:rPr>
              <a:t> </a:t>
            </a:r>
            <a:r>
              <a:rPr lang="en-US" sz="2000" spc="-10" dirty="0" err="1">
                <a:solidFill>
                  <a:srgbClr val="09465E"/>
                </a:solidFill>
                <a:latin typeface="+mn-lt"/>
                <a:cs typeface="Calibri"/>
              </a:rPr>
              <a:t>alimentari</a:t>
            </a:r>
            <a:r>
              <a:rPr lang="en-US" sz="2000" spc="-10" dirty="0">
                <a:solidFill>
                  <a:srgbClr val="09465E"/>
                </a:solidFill>
                <a:latin typeface="+mn-lt"/>
                <a:cs typeface="Calibri"/>
              </a:rPr>
              <a:t>. </a:t>
            </a:r>
          </a:p>
          <a:p>
            <a:pPr>
              <a:spcAft>
                <a:spcPts val="600"/>
              </a:spcAft>
              <a:buSzPts val="1000"/>
              <a:tabLst>
                <a:tab pos="457200" algn="l"/>
              </a:tabLst>
            </a:pPr>
            <a:r>
              <a:rPr lang="es-ES" b="1" kern="0" dirty="0">
                <a:effectLst/>
                <a:latin typeface="+mn-lt"/>
                <a:ea typeface="Times New Roman" panose="02020603050405020304" pitchFamily="18" charset="0"/>
                <a:cs typeface="Times New Roman" panose="02020603050405020304" pitchFamily="18" charset="0"/>
                <a:hlinkClick r:id="rId5"/>
              </a:rPr>
              <a:t>Yo No Desperdicio (</a:t>
            </a:r>
            <a:r>
              <a:rPr lang="es-ES" sz="2000" spc="-10" dirty="0" err="1">
                <a:solidFill>
                  <a:srgbClr val="09465E"/>
                </a:solidFill>
                <a:latin typeface="+mn-lt"/>
                <a:cs typeface="Calibri"/>
              </a:rPr>
              <a:t>Io</a:t>
            </a:r>
            <a:r>
              <a:rPr lang="es-ES" b="1" kern="0" dirty="0">
                <a:effectLst/>
                <a:latin typeface="+mn-lt"/>
                <a:ea typeface="Times New Roman" panose="02020603050405020304" pitchFamily="18" charset="0"/>
                <a:cs typeface="Times New Roman" panose="02020603050405020304" pitchFamily="18" charset="0"/>
                <a:hlinkClick r:id="rId5"/>
              </a:rPr>
              <a:t> </a:t>
            </a:r>
            <a:r>
              <a:rPr lang="es-ES" sz="2000" spc="-10" dirty="0">
                <a:solidFill>
                  <a:srgbClr val="09465E"/>
                </a:solidFill>
                <a:latin typeface="+mn-lt"/>
                <a:cs typeface="Calibri"/>
              </a:rPr>
              <a:t>non </a:t>
            </a:r>
            <a:r>
              <a:rPr lang="es-ES" sz="2000" spc="-10" dirty="0" err="1">
                <a:solidFill>
                  <a:srgbClr val="09465E"/>
                </a:solidFill>
                <a:latin typeface="+mn-lt"/>
                <a:cs typeface="Calibri"/>
              </a:rPr>
              <a:t>spreco</a:t>
            </a:r>
            <a:r>
              <a:rPr lang="es-ES" sz="2000" spc="-10" dirty="0">
                <a:solidFill>
                  <a:srgbClr val="09465E"/>
                </a:solidFill>
                <a:latin typeface="+mn-lt"/>
                <a:cs typeface="Calibri"/>
              </a:rPr>
              <a:t>): </a:t>
            </a:r>
            <a:r>
              <a:rPr lang="en-US" sz="2000" spc="-10" dirty="0" err="1">
                <a:solidFill>
                  <a:srgbClr val="09465E"/>
                </a:solidFill>
                <a:latin typeface="+mn-lt"/>
                <a:cs typeface="Calibri"/>
              </a:rPr>
              <a:t>Un'iniziativa</a:t>
            </a:r>
            <a:r>
              <a:rPr lang="en-US" sz="2000" spc="-10" dirty="0">
                <a:solidFill>
                  <a:srgbClr val="09465E"/>
                </a:solidFill>
                <a:latin typeface="+mn-lt"/>
                <a:cs typeface="Calibri"/>
              </a:rPr>
              <a:t> </a:t>
            </a:r>
            <a:r>
              <a:rPr lang="en-US" sz="2000" spc="-10" dirty="0" err="1">
                <a:solidFill>
                  <a:srgbClr val="09465E"/>
                </a:solidFill>
                <a:latin typeface="+mn-lt"/>
                <a:cs typeface="Calibri"/>
              </a:rPr>
              <a:t>spagnola</a:t>
            </a:r>
            <a:r>
              <a:rPr lang="en-US" sz="2000" spc="-10" dirty="0">
                <a:solidFill>
                  <a:srgbClr val="09465E"/>
                </a:solidFill>
                <a:latin typeface="+mn-lt"/>
                <a:cs typeface="Calibri"/>
              </a:rPr>
              <a:t> </a:t>
            </a:r>
            <a:r>
              <a:rPr lang="en-US" sz="2000" spc="-10" dirty="0" err="1">
                <a:solidFill>
                  <a:srgbClr val="09465E"/>
                </a:solidFill>
                <a:latin typeface="+mn-lt"/>
                <a:cs typeface="Calibri"/>
              </a:rPr>
              <a:t>che</a:t>
            </a:r>
            <a:r>
              <a:rPr lang="en-US" sz="2000" spc="-10" dirty="0">
                <a:solidFill>
                  <a:srgbClr val="09465E"/>
                </a:solidFill>
                <a:latin typeface="+mn-lt"/>
                <a:cs typeface="Calibri"/>
              </a:rPr>
              <a:t> </a:t>
            </a:r>
            <a:r>
              <a:rPr lang="en-US" sz="2000" spc="-10" dirty="0" err="1">
                <a:solidFill>
                  <a:srgbClr val="09465E"/>
                </a:solidFill>
                <a:latin typeface="+mn-lt"/>
                <a:cs typeface="Calibri"/>
              </a:rPr>
              <a:t>incoraggia</a:t>
            </a:r>
            <a:r>
              <a:rPr lang="en-US" sz="2000" spc="-10" dirty="0">
                <a:solidFill>
                  <a:srgbClr val="09465E"/>
                </a:solidFill>
                <a:latin typeface="+mn-lt"/>
                <a:cs typeface="Calibri"/>
              </a:rPr>
              <a:t> le </a:t>
            </a:r>
            <a:r>
              <a:rPr lang="en-US" sz="2000" spc="-10" dirty="0" err="1">
                <a:solidFill>
                  <a:srgbClr val="09465E"/>
                </a:solidFill>
                <a:latin typeface="+mn-lt"/>
                <a:cs typeface="Calibri"/>
              </a:rPr>
              <a:t>persone</a:t>
            </a:r>
            <a:r>
              <a:rPr lang="en-US" sz="2000" spc="-10" dirty="0">
                <a:solidFill>
                  <a:srgbClr val="09465E"/>
                </a:solidFill>
                <a:latin typeface="+mn-lt"/>
                <a:cs typeface="Calibri"/>
              </a:rPr>
              <a:t> a </a:t>
            </a:r>
            <a:r>
              <a:rPr lang="en-US" sz="2000" spc="-10" dirty="0" err="1">
                <a:solidFill>
                  <a:srgbClr val="09465E"/>
                </a:solidFill>
                <a:latin typeface="+mn-lt"/>
                <a:cs typeface="Calibri"/>
              </a:rPr>
              <a:t>condividere</a:t>
            </a:r>
            <a:r>
              <a:rPr lang="en-US" sz="2000" spc="-10" dirty="0">
                <a:solidFill>
                  <a:srgbClr val="09465E"/>
                </a:solidFill>
                <a:latin typeface="+mn-lt"/>
                <a:cs typeface="Calibri"/>
              </a:rPr>
              <a:t> il </a:t>
            </a:r>
            <a:r>
              <a:rPr lang="en-US" sz="2000" spc="-10" dirty="0" err="1">
                <a:solidFill>
                  <a:srgbClr val="09465E"/>
                </a:solidFill>
                <a:latin typeface="+mn-lt"/>
                <a:cs typeface="Calibri"/>
              </a:rPr>
              <a:t>cibo</a:t>
            </a:r>
            <a:r>
              <a:rPr lang="en-US" sz="2000" spc="-10" dirty="0">
                <a:solidFill>
                  <a:srgbClr val="09465E"/>
                </a:solidFill>
                <a:latin typeface="+mn-lt"/>
                <a:cs typeface="Calibri"/>
              </a:rPr>
              <a:t> in </a:t>
            </a:r>
            <a:r>
              <a:rPr lang="en-US" sz="2000" spc="-10" dirty="0" err="1">
                <a:solidFill>
                  <a:srgbClr val="09465E"/>
                </a:solidFill>
                <a:latin typeface="+mn-lt"/>
                <a:cs typeface="Calibri"/>
              </a:rPr>
              <a:t>eccesso</a:t>
            </a:r>
            <a:r>
              <a:rPr lang="en-US" sz="2000" spc="-10" dirty="0">
                <a:solidFill>
                  <a:srgbClr val="09465E"/>
                </a:solidFill>
                <a:latin typeface="+mn-lt"/>
                <a:cs typeface="Calibri"/>
              </a:rPr>
              <a:t> a </a:t>
            </a:r>
            <a:r>
              <a:rPr lang="en-US" sz="2000" spc="-10" dirty="0" err="1">
                <a:solidFill>
                  <a:srgbClr val="09465E"/>
                </a:solidFill>
                <a:latin typeface="+mn-lt"/>
                <a:cs typeface="Calibri"/>
              </a:rPr>
              <a:t>livello</a:t>
            </a:r>
            <a:r>
              <a:rPr lang="en-US" sz="2000" spc="-10" dirty="0">
                <a:solidFill>
                  <a:srgbClr val="09465E"/>
                </a:solidFill>
                <a:latin typeface="+mn-lt"/>
                <a:cs typeface="Calibri"/>
              </a:rPr>
              <a:t> locale. </a:t>
            </a:r>
          </a:p>
          <a:p>
            <a:pPr>
              <a:lnSpc>
                <a:spcPct val="115000"/>
              </a:lnSpc>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Partnership</a:t>
            </a:r>
            <a:r>
              <a:rPr lang="es-ES" sz="2200" b="1" dirty="0">
                <a:solidFill>
                  <a:srgbClr val="2094D2"/>
                </a:solidFill>
                <a:latin typeface="Calibri" panose="020F0502020204030204" pitchFamily="34" charset="0"/>
                <a:cs typeface="Times New Roman" panose="02020603050405020304" pitchFamily="18" charset="0"/>
              </a:rPr>
              <a:t> con </a:t>
            </a:r>
            <a:r>
              <a:rPr lang="es-ES" sz="2200" b="1" dirty="0" err="1">
                <a:solidFill>
                  <a:srgbClr val="2094D2"/>
                </a:solidFill>
                <a:latin typeface="Calibri" panose="020F0502020204030204" pitchFamily="34" charset="0"/>
                <a:cs typeface="Times New Roman" panose="02020603050405020304" pitchFamily="18" charset="0"/>
              </a:rPr>
              <a:t>supermercati</a:t>
            </a:r>
            <a:r>
              <a:rPr lang="es-ES" sz="2200" b="1" dirty="0">
                <a:solidFill>
                  <a:srgbClr val="2094D2"/>
                </a:solidFill>
                <a:latin typeface="Calibri" panose="020F0502020204030204" pitchFamily="34" charset="0"/>
                <a:cs typeface="Times New Roman" panose="02020603050405020304" pitchFamily="18" charset="0"/>
              </a:rPr>
              <a:t> e </a:t>
            </a:r>
            <a:r>
              <a:rPr lang="es-ES" sz="2200" b="1" dirty="0" err="1">
                <a:solidFill>
                  <a:srgbClr val="2094D2"/>
                </a:solidFill>
                <a:latin typeface="Calibri" panose="020F0502020204030204" pitchFamily="34" charset="0"/>
                <a:cs typeface="Times New Roman" panose="02020603050405020304" pitchFamily="18" charset="0"/>
              </a:rPr>
              <a:t>ristoranti</a:t>
            </a:r>
            <a:endParaRPr lang="es-ES" sz="2200" b="1" dirty="0">
              <a:solidFill>
                <a:srgbClr val="2094D2"/>
              </a:solidFill>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15000"/>
              </a:lnSpc>
              <a:spcBef>
                <a:spcPts val="0"/>
              </a:spcBef>
              <a:buClrTx/>
              <a:buSzPts val="1000"/>
              <a:buFontTx/>
              <a:buNone/>
              <a:tabLst>
                <a:tab pos="457200" algn="l"/>
              </a:tabLst>
              <a:defRPr/>
            </a:pPr>
            <a:r>
              <a:rPr lang="es-ES" sz="2000" b="1" kern="0" dirty="0">
                <a:effectLst/>
                <a:latin typeface="Calibri" panose="020F0502020204030204" pitchFamily="34" charset="0"/>
                <a:ea typeface="Times New Roman" panose="02020603050405020304" pitchFamily="18" charset="0"/>
                <a:cs typeface="Times New Roman" panose="02020603050405020304" pitchFamily="18" charset="0"/>
                <a:hlinkClick r:id="rId6"/>
              </a:rPr>
              <a:t>Eroski </a:t>
            </a:r>
            <a:r>
              <a:rPr lang="es-ES" sz="2000" spc="-10" dirty="0">
                <a:solidFill>
                  <a:srgbClr val="09465E"/>
                </a:solidFill>
                <a:latin typeface="+mn-lt"/>
                <a:cs typeface="Calibri"/>
              </a:rPr>
              <a:t>(</a:t>
            </a:r>
            <a:r>
              <a:rPr lang="es-ES" sz="2000" spc="-10" dirty="0" err="1">
                <a:solidFill>
                  <a:srgbClr val="09465E"/>
                </a:solidFill>
                <a:latin typeface="+mn-lt"/>
                <a:cs typeface="Calibri"/>
              </a:rPr>
              <a:t>Paesi</a:t>
            </a:r>
            <a:r>
              <a:rPr lang="es-ES" sz="2000" spc="-10" dirty="0">
                <a:solidFill>
                  <a:srgbClr val="09465E"/>
                </a:solidFill>
                <a:latin typeface="+mn-lt"/>
                <a:cs typeface="Calibri"/>
              </a:rPr>
              <a:t> </a:t>
            </a:r>
            <a:r>
              <a:rPr lang="es-ES" sz="2000" spc="-10" dirty="0" err="1">
                <a:solidFill>
                  <a:srgbClr val="09465E"/>
                </a:solidFill>
                <a:latin typeface="+mn-lt"/>
                <a:cs typeface="Calibri"/>
              </a:rPr>
              <a:t>Baschi</a:t>
            </a:r>
            <a:r>
              <a:rPr lang="es-ES" sz="2000" spc="-10" dirty="0">
                <a:solidFill>
                  <a:srgbClr val="09465E"/>
                </a:solidFill>
                <a:latin typeface="+mn-lt"/>
                <a:cs typeface="Calibri"/>
              </a:rPr>
              <a:t>) </a:t>
            </a:r>
            <a:r>
              <a:rPr lang="en-US" sz="2000" spc="-10" dirty="0">
                <a:solidFill>
                  <a:srgbClr val="09465E"/>
                </a:solidFill>
                <a:latin typeface="+mn-lt"/>
                <a:cs typeface="Calibri"/>
              </a:rPr>
              <a:t>Una catena di </a:t>
            </a:r>
            <a:r>
              <a:rPr lang="en-US" sz="2000" spc="-10" dirty="0" err="1">
                <a:solidFill>
                  <a:srgbClr val="09465E"/>
                </a:solidFill>
                <a:latin typeface="+mn-lt"/>
                <a:cs typeface="Calibri"/>
              </a:rPr>
              <a:t>supermercati</a:t>
            </a:r>
            <a:r>
              <a:rPr lang="en-US" sz="2000" spc="-10" dirty="0">
                <a:solidFill>
                  <a:srgbClr val="09465E"/>
                </a:solidFill>
                <a:latin typeface="+mn-lt"/>
                <a:cs typeface="Calibri"/>
              </a:rPr>
              <a:t> </a:t>
            </a:r>
            <a:r>
              <a:rPr lang="en-US" sz="2000" spc="-10" dirty="0" err="1">
                <a:solidFill>
                  <a:srgbClr val="09465E"/>
                </a:solidFill>
                <a:latin typeface="+mn-lt"/>
                <a:cs typeface="Calibri"/>
              </a:rPr>
              <a:t>dei</a:t>
            </a:r>
            <a:r>
              <a:rPr lang="en-US" sz="2000" spc="-10" dirty="0">
                <a:solidFill>
                  <a:srgbClr val="09465E"/>
                </a:solidFill>
                <a:latin typeface="+mn-lt"/>
                <a:cs typeface="Calibri"/>
              </a:rPr>
              <a:t> </a:t>
            </a:r>
            <a:r>
              <a:rPr lang="en-US" sz="2000" spc="-10" dirty="0" err="1">
                <a:solidFill>
                  <a:srgbClr val="09465E"/>
                </a:solidFill>
                <a:latin typeface="+mn-lt"/>
                <a:cs typeface="Calibri"/>
              </a:rPr>
              <a:t>Paesi</a:t>
            </a:r>
            <a:r>
              <a:rPr lang="en-US" sz="2000" spc="-10" dirty="0">
                <a:solidFill>
                  <a:srgbClr val="09465E"/>
                </a:solidFill>
                <a:latin typeface="+mn-lt"/>
                <a:cs typeface="Calibri"/>
              </a:rPr>
              <a:t> </a:t>
            </a:r>
            <a:r>
              <a:rPr lang="en-US" sz="2000" spc="-10" dirty="0" err="1">
                <a:solidFill>
                  <a:srgbClr val="09465E"/>
                </a:solidFill>
                <a:latin typeface="+mn-lt"/>
                <a:cs typeface="Calibri"/>
              </a:rPr>
              <a:t>Baschi</a:t>
            </a:r>
            <a:r>
              <a:rPr lang="en-US" sz="2000" spc="-10" dirty="0">
                <a:solidFill>
                  <a:srgbClr val="09465E"/>
                </a:solidFill>
                <a:latin typeface="+mn-lt"/>
                <a:cs typeface="Calibri"/>
              </a:rPr>
              <a:t> </a:t>
            </a:r>
            <a:r>
              <a:rPr lang="en-US" sz="2000" spc="-10" dirty="0" err="1">
                <a:solidFill>
                  <a:srgbClr val="09465E"/>
                </a:solidFill>
                <a:latin typeface="+mn-lt"/>
                <a:cs typeface="Calibri"/>
              </a:rPr>
              <a:t>che</a:t>
            </a:r>
            <a:r>
              <a:rPr lang="en-US" sz="2000" spc="-10" dirty="0">
                <a:solidFill>
                  <a:srgbClr val="09465E"/>
                </a:solidFill>
                <a:latin typeface="+mn-lt"/>
                <a:cs typeface="Calibri"/>
              </a:rPr>
              <a:t> </a:t>
            </a:r>
            <a:r>
              <a:rPr lang="en-US" sz="2000" spc="-10" dirty="0" err="1">
                <a:solidFill>
                  <a:srgbClr val="09465E"/>
                </a:solidFill>
                <a:latin typeface="+mn-lt"/>
                <a:cs typeface="Calibri"/>
              </a:rPr>
              <a:t>attua</a:t>
            </a:r>
            <a:r>
              <a:rPr lang="en-US" sz="2000" spc="-10" dirty="0">
                <a:solidFill>
                  <a:srgbClr val="09465E"/>
                </a:solidFill>
                <a:latin typeface="+mn-lt"/>
                <a:cs typeface="Calibri"/>
              </a:rPr>
              <a:t> </a:t>
            </a:r>
            <a:r>
              <a:rPr lang="en-US" sz="2000" spc="-10" dirty="0" err="1">
                <a:solidFill>
                  <a:srgbClr val="09465E"/>
                </a:solidFill>
                <a:latin typeface="+mn-lt"/>
                <a:cs typeface="Calibri"/>
              </a:rPr>
              <a:t>strategie</a:t>
            </a:r>
            <a:r>
              <a:rPr lang="en-US" sz="2000" spc="-10" dirty="0">
                <a:solidFill>
                  <a:srgbClr val="09465E"/>
                </a:solidFill>
                <a:latin typeface="+mn-lt"/>
                <a:cs typeface="Calibri"/>
              </a:rPr>
              <a:t> di </a:t>
            </a:r>
            <a:r>
              <a:rPr lang="en-US" sz="2000" dirty="0" err="1">
                <a:solidFill>
                  <a:srgbClr val="09465E"/>
                </a:solidFill>
                <a:latin typeface="Calibri"/>
                <a:cs typeface="Calibri"/>
              </a:rPr>
              <a:t>riduzione</a:t>
            </a:r>
            <a:r>
              <a:rPr lang="en-US" sz="2000" dirty="0">
                <a:solidFill>
                  <a:srgbClr val="09465E"/>
                </a:solidFill>
                <a:latin typeface="Calibri"/>
                <a:cs typeface="Calibri"/>
              </a:rPr>
              <a:t> </a:t>
            </a:r>
            <a:r>
              <a:rPr lang="en-US" sz="2000" spc="-10" dirty="0" err="1">
                <a:solidFill>
                  <a:srgbClr val="09465E"/>
                </a:solidFill>
                <a:latin typeface="+mn-lt"/>
                <a:cs typeface="Calibri"/>
              </a:rPr>
              <a:t>dei</a:t>
            </a:r>
            <a:r>
              <a:rPr lang="en-US" sz="2000" spc="-10" dirty="0">
                <a:solidFill>
                  <a:srgbClr val="09465E"/>
                </a:solidFill>
                <a:latin typeface="+mn-lt"/>
                <a:cs typeface="Calibri"/>
              </a:rPr>
              <a:t> </a:t>
            </a:r>
            <a:r>
              <a:rPr lang="en-US" sz="2000" spc="-10" dirty="0" err="1">
                <a:solidFill>
                  <a:srgbClr val="09465E"/>
                </a:solidFill>
                <a:latin typeface="+mn-lt"/>
                <a:cs typeface="Calibri"/>
              </a:rPr>
              <a:t>rifiuti</a:t>
            </a:r>
            <a:r>
              <a:rPr lang="en-US" sz="2000" spc="-10" dirty="0">
                <a:solidFill>
                  <a:srgbClr val="09465E"/>
                </a:solidFill>
                <a:latin typeface="+mn-lt"/>
                <a:cs typeface="Calibri"/>
              </a:rPr>
              <a:t> </a:t>
            </a:r>
            <a:r>
              <a:rPr lang="en-US" sz="2000" spc="-10" dirty="0" err="1">
                <a:solidFill>
                  <a:srgbClr val="09465E"/>
                </a:solidFill>
                <a:latin typeface="+mn-lt"/>
                <a:cs typeface="Calibri"/>
              </a:rPr>
              <a:t>alimentari</a:t>
            </a:r>
            <a:r>
              <a:rPr lang="en-US" sz="2000" spc="-10" dirty="0">
                <a:solidFill>
                  <a:srgbClr val="09465E"/>
                </a:solidFill>
                <a:latin typeface="+mn-lt"/>
                <a:cs typeface="Calibri"/>
              </a:rPr>
              <a:t>.</a:t>
            </a: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hlinkClick r:id="rId7"/>
              </a:rPr>
              <a:t>Mercadona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hlinkClick r:id="rId7"/>
              </a:rPr>
              <a:t> </a:t>
            </a:r>
            <a:r>
              <a:rPr lang="en-US" sz="2000" dirty="0" err="1">
                <a:solidFill>
                  <a:srgbClr val="09465E"/>
                </a:solidFill>
                <a:latin typeface="Calibri"/>
                <a:cs typeface="Calibri"/>
              </a:rPr>
              <a:t>collabora</a:t>
            </a:r>
            <a:r>
              <a:rPr lang="en-US" sz="2000" dirty="0">
                <a:solidFill>
                  <a:srgbClr val="09465E"/>
                </a:solidFill>
                <a:latin typeface="Calibri"/>
                <a:cs typeface="Calibri"/>
              </a:rPr>
              <a:t> con </a:t>
            </a:r>
            <a:r>
              <a:rPr lang="en-US" sz="2000" dirty="0" err="1">
                <a:solidFill>
                  <a:srgbClr val="09465E"/>
                </a:solidFill>
                <a:latin typeface="Calibri"/>
                <a:cs typeface="Calibri"/>
              </a:rPr>
              <a:t>banche</a:t>
            </a:r>
            <a:r>
              <a:rPr lang="en-US" sz="2000" dirty="0">
                <a:solidFill>
                  <a:srgbClr val="09465E"/>
                </a:solidFill>
                <a:latin typeface="Calibri"/>
                <a:cs typeface="Calibri"/>
              </a:rPr>
              <a:t> </a:t>
            </a:r>
            <a:r>
              <a:rPr lang="en-US" sz="2000" dirty="0" err="1">
                <a:solidFill>
                  <a:srgbClr val="09465E"/>
                </a:solidFill>
                <a:latin typeface="Calibri"/>
                <a:cs typeface="Calibri"/>
              </a:rPr>
              <a:t>alimentari</a:t>
            </a:r>
            <a:r>
              <a:rPr lang="en-US" sz="2000" dirty="0">
                <a:solidFill>
                  <a:srgbClr val="09465E"/>
                </a:solidFill>
                <a:latin typeface="Calibri"/>
                <a:cs typeface="Calibri"/>
              </a:rPr>
              <a:t> e ONG per </a:t>
            </a:r>
            <a:r>
              <a:rPr lang="en-US" sz="2000" dirty="0" err="1">
                <a:solidFill>
                  <a:srgbClr val="09465E"/>
                </a:solidFill>
                <a:latin typeface="Calibri"/>
                <a:cs typeface="Calibri"/>
              </a:rPr>
              <a:t>garantire</a:t>
            </a:r>
            <a:r>
              <a:rPr lang="en-US" sz="2000" dirty="0">
                <a:solidFill>
                  <a:srgbClr val="09465E"/>
                </a:solidFill>
                <a:latin typeface="Calibri"/>
                <a:cs typeface="Calibri"/>
              </a:rPr>
              <a:t> </a:t>
            </a:r>
            <a:r>
              <a:rPr lang="en-US" sz="2000" dirty="0" err="1">
                <a:solidFill>
                  <a:srgbClr val="09465E"/>
                </a:solidFill>
                <a:latin typeface="Calibri"/>
                <a:cs typeface="Calibri"/>
              </a:rPr>
              <a:t>che</a:t>
            </a:r>
            <a:r>
              <a:rPr lang="en-US" sz="2000" dirty="0">
                <a:solidFill>
                  <a:srgbClr val="09465E"/>
                </a:solidFill>
                <a:latin typeface="Calibri"/>
                <a:cs typeface="Calibri"/>
              </a:rPr>
              <a:t> le </a:t>
            </a:r>
            <a:r>
              <a:rPr lang="en-US" sz="2000" dirty="0" err="1">
                <a:solidFill>
                  <a:srgbClr val="09465E"/>
                </a:solidFill>
                <a:latin typeface="Calibri"/>
                <a:cs typeface="Calibri"/>
              </a:rPr>
              <a:t>eccedenze</a:t>
            </a:r>
            <a:r>
              <a:rPr lang="en-US" sz="2000" dirty="0">
                <a:solidFill>
                  <a:srgbClr val="09465E"/>
                </a:solidFill>
                <a:latin typeface="Calibri"/>
                <a:cs typeface="Calibri"/>
              </a:rPr>
              <a:t> </a:t>
            </a:r>
            <a:r>
              <a:rPr lang="en-US" sz="2000" dirty="0" err="1">
                <a:solidFill>
                  <a:srgbClr val="09465E"/>
                </a:solidFill>
                <a:latin typeface="Calibri"/>
                <a:cs typeface="Calibri"/>
              </a:rPr>
              <a:t>alimentari</a:t>
            </a:r>
            <a:r>
              <a:rPr lang="en-US" sz="2000" dirty="0">
                <a:solidFill>
                  <a:srgbClr val="09465E"/>
                </a:solidFill>
                <a:latin typeface="Calibri"/>
                <a:cs typeface="Calibri"/>
              </a:rPr>
              <a:t> </a:t>
            </a:r>
            <a:r>
              <a:rPr lang="en-US" sz="2000" dirty="0" err="1">
                <a:solidFill>
                  <a:srgbClr val="09465E"/>
                </a:solidFill>
                <a:latin typeface="Calibri"/>
                <a:cs typeface="Calibri"/>
              </a:rPr>
              <a:t>vengano</a:t>
            </a:r>
            <a:r>
              <a:rPr lang="en-US" sz="2000" dirty="0">
                <a:solidFill>
                  <a:srgbClr val="09465E"/>
                </a:solidFill>
                <a:latin typeface="Calibri"/>
                <a:cs typeface="Calibri"/>
              </a:rPr>
              <a:t> donate </a:t>
            </a:r>
            <a:r>
              <a:rPr lang="en-US" sz="2000" dirty="0" err="1">
                <a:solidFill>
                  <a:srgbClr val="09465E"/>
                </a:solidFill>
                <a:latin typeface="Calibri"/>
                <a:cs typeface="Calibri"/>
              </a:rPr>
              <a:t>anziché</a:t>
            </a:r>
            <a:r>
              <a:rPr lang="en-US" sz="2000" dirty="0">
                <a:solidFill>
                  <a:srgbClr val="09465E"/>
                </a:solidFill>
                <a:latin typeface="Calibri"/>
                <a:cs typeface="Calibri"/>
              </a:rPr>
              <a:t> </a:t>
            </a:r>
            <a:r>
              <a:rPr lang="en-US" sz="2000" dirty="0" err="1">
                <a:solidFill>
                  <a:srgbClr val="09465E"/>
                </a:solidFill>
                <a:latin typeface="Calibri"/>
                <a:cs typeface="Calibri"/>
              </a:rPr>
              <a:t>scartate</a:t>
            </a:r>
            <a:r>
              <a:rPr lang="en-US" sz="2000" dirty="0">
                <a:solidFill>
                  <a:srgbClr val="09465E"/>
                </a:solidFill>
                <a:latin typeface="Calibri"/>
                <a:cs typeface="Calibri"/>
              </a:rPr>
              <a:t>.</a:t>
            </a:r>
            <a:endParaRPr lang="es-ES" sz="2000" dirty="0">
              <a:solidFill>
                <a:srgbClr val="09465E"/>
              </a:solidFill>
              <a:latin typeface="Calibri"/>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dirty="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41" name="object 5">
            <a:extLst>
              <a:ext uri="{FF2B5EF4-FFF2-40B4-BE49-F238E27FC236}">
                <a16:creationId xmlns:a16="http://schemas.microsoft.com/office/drawing/2014/main" id="{C514AEA7-30DE-5CE6-78CD-EAA8091A04C5}"/>
              </a:ext>
            </a:extLst>
          </p:cNvPr>
          <p:cNvPicPr/>
          <p:nvPr/>
        </p:nvPicPr>
        <p:blipFill>
          <a:blip r:embed="rId8" cstate="screen">
            <a:extLst>
              <a:ext uri="{28A0092B-C50C-407E-A947-70E740481C1C}">
                <a14:useLocalDpi xmlns:a14="http://schemas.microsoft.com/office/drawing/2010/main"/>
              </a:ext>
            </a:extLst>
          </a:blip>
          <a:stretch>
            <a:fillRect/>
          </a:stretch>
        </p:blipFill>
        <p:spPr>
          <a:xfrm>
            <a:off x="363842" y="1086220"/>
            <a:ext cx="960172" cy="1008914"/>
          </a:xfrm>
          <a:prstGeom prst="rect">
            <a:avLst/>
          </a:prstGeom>
        </p:spPr>
      </p:pic>
      <p:pic>
        <p:nvPicPr>
          <p:cNvPr id="46" name="object 5"/>
          <p:cNvPicPr/>
          <p:nvPr/>
        </p:nvPicPr>
        <p:blipFill>
          <a:blip r:embed="rId9" cstate="screen">
            <a:extLst>
              <a:ext uri="{28A0092B-C50C-407E-A947-70E740481C1C}">
                <a14:useLocalDpi xmlns:a14="http://schemas.microsoft.com/office/drawing/2010/main"/>
              </a:ext>
            </a:extLst>
          </a:blip>
          <a:stretch>
            <a:fillRect/>
          </a:stretch>
        </p:blipFill>
        <p:spPr>
          <a:xfrm>
            <a:off x="247705" y="2306284"/>
            <a:ext cx="1170366" cy="607637"/>
          </a:xfrm>
          <a:prstGeom prst="rect">
            <a:avLst/>
          </a:prstGeom>
        </p:spPr>
      </p:pic>
      <p:pic>
        <p:nvPicPr>
          <p:cNvPr id="2" name="Imagen 1">
            <a:extLst>
              <a:ext uri="{FF2B5EF4-FFF2-40B4-BE49-F238E27FC236}">
                <a16:creationId xmlns:a16="http://schemas.microsoft.com/office/drawing/2014/main" id="{83A00EC4-FA34-4CEF-48D8-0076171EE13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7703" y="3505726"/>
            <a:ext cx="550370" cy="539471"/>
          </a:xfrm>
          <a:prstGeom prst="rect">
            <a:avLst/>
          </a:prstGeom>
        </p:spPr>
      </p:pic>
      <p:pic>
        <p:nvPicPr>
          <p:cNvPr id="4" name="Imagen 3">
            <a:extLst>
              <a:ext uri="{FF2B5EF4-FFF2-40B4-BE49-F238E27FC236}">
                <a16:creationId xmlns:a16="http://schemas.microsoft.com/office/drawing/2014/main" id="{678CE034-C979-D973-9EE9-013C446AD7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78490" y="4209647"/>
            <a:ext cx="530877" cy="567239"/>
          </a:xfrm>
          <a:prstGeom prst="rect">
            <a:avLst/>
          </a:prstGeom>
        </p:spPr>
      </p:pic>
      <p:pic>
        <p:nvPicPr>
          <p:cNvPr id="5" name="Imagen 4">
            <a:extLst>
              <a:ext uri="{FF2B5EF4-FFF2-40B4-BE49-F238E27FC236}">
                <a16:creationId xmlns:a16="http://schemas.microsoft.com/office/drawing/2014/main" id="{9627926C-C503-412E-10BE-559B99C821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3735" y="5316654"/>
            <a:ext cx="674338" cy="539471"/>
          </a:xfrm>
          <a:prstGeom prst="rect">
            <a:avLst/>
          </a:prstGeom>
        </p:spPr>
      </p:pic>
      <p:pic>
        <p:nvPicPr>
          <p:cNvPr id="8" name="Imagen 7">
            <a:extLst>
              <a:ext uri="{FF2B5EF4-FFF2-40B4-BE49-F238E27FC236}">
                <a16:creationId xmlns:a16="http://schemas.microsoft.com/office/drawing/2014/main" id="{129A0CDB-82A4-30AD-D6C2-384F53BE6A1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7898" y="5996305"/>
            <a:ext cx="1170366" cy="306442"/>
          </a:xfrm>
          <a:prstGeom prst="rect">
            <a:avLst/>
          </a:prstGeom>
        </p:spPr>
      </p:pic>
    </p:spTree>
    <p:extLst>
      <p:ext uri="{BB962C8B-B14F-4D97-AF65-F5344CB8AC3E}">
        <p14:creationId xmlns:p14="http://schemas.microsoft.com/office/powerpoint/2010/main" val="406034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90D7A-31A8-C5E3-A450-78D5BD547B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58F35E3-8ADC-2FCF-1E31-316DE868C688}"/>
              </a:ext>
            </a:extLst>
          </p:cNvPr>
          <p:cNvSpPr txBox="1">
            <a:spLocks/>
          </p:cNvSpPr>
          <p:nvPr/>
        </p:nvSpPr>
        <p:spPr>
          <a:xfrm>
            <a:off x="278054" y="310995"/>
            <a:ext cx="12471372"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Diverse iniziative per la riduzione delle </a:t>
            </a:r>
            <a:r>
              <a:rPr kumimoji="0" lang="en-US" sz="3600" b="1" i="0" u="none" strike="noStrike" kern="0" cap="none" spc="-10" normalizeH="0" baseline="0" noProof="0">
                <a:ln>
                  <a:noFill/>
                </a:ln>
                <a:solidFill>
                  <a:srgbClr val="09465E"/>
                </a:solidFill>
                <a:effectLst/>
                <a:uLnTx/>
                <a:uFillTx/>
                <a:latin typeface="Calibri"/>
                <a:ea typeface="+mj-ea"/>
                <a:cs typeface="Calibri"/>
              </a:rPr>
              <a:t>eccedenze </a:t>
            </a:r>
            <a:r>
              <a:rPr kumimoji="0" lang="en-US" sz="3600" b="1" i="0" u="none" strike="noStrike" kern="0" cap="none" spc="-20" normalizeH="0" baseline="0" noProof="0">
                <a:ln>
                  <a:noFill/>
                </a:ln>
                <a:solidFill>
                  <a:srgbClr val="09465E"/>
                </a:solidFill>
                <a:effectLst/>
                <a:uLnTx/>
                <a:uFillTx/>
                <a:latin typeface="Calibri"/>
                <a:ea typeface="+mj-ea"/>
                <a:cs typeface="Calibri"/>
              </a:rPr>
              <a:t>alimentari</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90372994-E90A-5230-7F63-78EA36D7300F}"/>
              </a:ext>
            </a:extLst>
          </p:cNvPr>
          <p:cNvSpPr txBox="1"/>
          <p:nvPr/>
        </p:nvSpPr>
        <p:spPr>
          <a:xfrm>
            <a:off x="1278925" y="906179"/>
            <a:ext cx="10462053" cy="7642861"/>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Campagne educative </a:t>
            </a:r>
            <a:r>
              <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rPr>
              <a:t>e di </a:t>
            </a: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sensibilizzazione</a:t>
            </a:r>
            <a:endPar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000" b="0" i="0" u="none" strike="noStrike" kern="0" cap="none" spc="-10" normalizeH="0" baseline="0" noProof="0">
                <a:ln>
                  <a:noFill/>
                </a:ln>
                <a:solidFill>
                  <a:srgbClr val="09465E"/>
                </a:solidFill>
                <a:effectLst/>
                <a:uLnTx/>
                <a:uFillTx/>
                <a:latin typeface="Calibri" panose="020F0502020204030204"/>
                <a:cs typeface="Calibri"/>
              </a:rPr>
              <a:t>"La Alimentación No Tiene Desperdicio" (</a:t>
            </a:r>
            <a:r>
              <a:rPr kumimoji="0" lang="es-ES" sz="2000" b="0" i="0" u="none" strike="noStrike" kern="0" cap="none" spc="-10" normalizeH="0" baseline="0" noProof="0" err="1">
                <a:ln>
                  <a:noFill/>
                </a:ln>
                <a:solidFill>
                  <a:srgbClr val="09465E"/>
                </a:solidFill>
                <a:effectLst/>
                <a:uLnTx/>
                <a:uFillTx/>
                <a:latin typeface="Calibri" panose="020F0502020204030204"/>
                <a:cs typeface="Calibri"/>
              </a:rPr>
              <a:t>Il</a:t>
            </a:r>
            <a:r>
              <a:rPr kumimoji="0" lang="es-ES" sz="2000" b="0" i="0" u="none" strike="noStrike" kern="0" cap="none" spc="-10" normalizeH="0" baseline="0" noProof="0">
                <a:ln>
                  <a:noFill/>
                </a:ln>
                <a:solidFill>
                  <a:srgbClr val="09465E"/>
                </a:solidFill>
                <a:effectLst/>
                <a:uLnTx/>
                <a:uFillTx/>
                <a:latin typeface="Calibri" panose="020F0502020204030204"/>
                <a:cs typeface="Calibri"/>
              </a:rPr>
              <a:t> cibo </a:t>
            </a:r>
            <a:r>
              <a:rPr kumimoji="0" lang="es-ES" sz="2000" b="0" i="0" u="none" strike="noStrike" kern="0" cap="none" spc="-10" normalizeH="0" baseline="0" noProof="0" err="1">
                <a:ln>
                  <a:noFill/>
                </a:ln>
                <a:solidFill>
                  <a:srgbClr val="09465E"/>
                </a:solidFill>
                <a:effectLst/>
                <a:uLnTx/>
                <a:uFillTx/>
                <a:latin typeface="Calibri" panose="020F0502020204030204"/>
                <a:cs typeface="Calibri"/>
              </a:rPr>
              <a:t>non</a:t>
            </a:r>
            <a:r>
              <a:rPr kumimoji="0" lang="es-ES" sz="2000" b="0" i="0" u="none" strike="noStrike" kern="0" cap="none" spc="-10" normalizeH="0" baseline="0" noProof="0">
                <a:ln>
                  <a:noFill/>
                </a:ln>
                <a:solidFill>
                  <a:srgbClr val="09465E"/>
                </a:solidFill>
                <a:effectLst/>
                <a:uLnTx/>
                <a:uFillTx/>
                <a:latin typeface="Calibri" panose="020F0502020204030204"/>
                <a:cs typeface="Calibri"/>
              </a:rPr>
              <a:t> va </a:t>
            </a:r>
            <a:r>
              <a:rPr kumimoji="0" lang="es-ES" sz="2000" b="0" i="0" u="none" strike="noStrike" kern="0" cap="none" spc="-10" normalizeH="0" baseline="0" noProof="0" err="1">
                <a:ln>
                  <a:noFill/>
                </a:ln>
                <a:solidFill>
                  <a:srgbClr val="09465E"/>
                </a:solidFill>
                <a:effectLst/>
                <a:uLnTx/>
                <a:uFillTx/>
                <a:latin typeface="Calibri" panose="020F0502020204030204"/>
                <a:cs typeface="Calibri"/>
              </a:rPr>
              <a:t>sprecato</a:t>
            </a:r>
            <a:r>
              <a:rPr kumimoji="0" lang="es-ES" sz="2000" b="0" i="0" u="none" strike="noStrike" kern="0" cap="none" spc="-10" normalizeH="0" baseline="0" noProof="0">
                <a:ln>
                  <a:noFill/>
                </a:ln>
                <a:solidFill>
                  <a:srgbClr val="09465E"/>
                </a:solidFill>
                <a:effectLst/>
                <a:uLnTx/>
                <a:uFillTx/>
                <a:latin typeface="Calibri" panose="020F0502020204030204"/>
                <a:cs typeface="Calibri"/>
              </a:rPr>
              <a:t>): </a:t>
            </a:r>
            <a:r>
              <a:rPr kumimoji="0" lang="en-US" sz="2000" b="0" i="0" u="none" strike="noStrike" kern="0" cap="none" spc="-10" normalizeH="0" baseline="0" noProof="0">
                <a:ln>
                  <a:noFill/>
                </a:ln>
                <a:solidFill>
                  <a:srgbClr val="09465E"/>
                </a:solidFill>
                <a:effectLst/>
                <a:uLnTx/>
                <a:uFillTx/>
                <a:latin typeface="Calibri" panose="020F0502020204030204"/>
                <a:cs typeface="Calibri"/>
              </a:rPr>
              <a:t>Una campagna di </a:t>
            </a:r>
            <a:r>
              <a:rPr kumimoji="0" lang="en-US" sz="2000" b="0" i="0" u="none" strike="noStrike" kern="0" cap="none" spc="-10" normalizeH="0" baseline="0" noProof="0">
                <a:ln>
                  <a:noFill/>
                </a:ln>
                <a:solidFill>
                  <a:srgbClr val="09465E"/>
                </a:solidFill>
                <a:effectLst/>
                <a:uLnTx/>
                <a:uFillTx/>
                <a:latin typeface="Calibri" panose="020F0502020204030204"/>
                <a:cs typeface="Calibri"/>
                <a:hlinkClick r:id="rId2">
                  <a:extLst>
                    <a:ext uri="{A12FA001-AC4F-418D-AE19-62706E023703}">
                      <ahyp:hlinkClr xmlns:ahyp="http://schemas.microsoft.com/office/drawing/2018/hyperlinkcolor" val="tx"/>
                    </a:ext>
                  </a:extLst>
                </a:hlinkClick>
              </a:rPr>
              <a:t>AECOC </a:t>
            </a:r>
            <a:r>
              <a:rPr kumimoji="0" lang="en-US" sz="2000" b="0" i="0" u="none" strike="noStrike" kern="0" cap="none" spc="-10" normalizeH="0" baseline="0" noProof="0">
                <a:ln>
                  <a:noFill/>
                </a:ln>
                <a:solidFill>
                  <a:srgbClr val="09465E"/>
                </a:solidFill>
                <a:effectLst/>
                <a:uLnTx/>
                <a:uFillTx/>
                <a:latin typeface="Calibri" panose="020F0502020204030204"/>
                <a:cs typeface="Calibri"/>
              </a:rPr>
              <a:t>(Associazione spagnola dei produttori e distributori) che promuove un consumo alimentare responsabile tra le famiglie e le imprese.</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Politica </a:t>
            </a:r>
            <a:r>
              <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rPr>
              <a:t>e </a:t>
            </a: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legislazione</a:t>
            </a:r>
            <a:endPar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1800" b="0" i="0" u="none" strike="noStrike" kern="0" cap="none" spc="0" normalizeH="0" baseline="0" noProof="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Ley de Prevención de Pérdidas y Desperdicio Alimentario (Legge </a:t>
            </a:r>
            <a:r>
              <a:rPr kumimoji="0" lang="es-ES" sz="1800" b="0" i="0" u="none" strike="noStrike" kern="0" cap="none" spc="0" normalizeH="0" baseline="0" noProof="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per</a:t>
            </a:r>
            <a:r>
              <a:rPr kumimoji="0" lang="es-ES" sz="1800" b="0" i="0" u="none" strike="noStrike" kern="0" cap="none" spc="0" normalizeH="0" baseline="0" noProof="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t>
            </a:r>
            <a:r>
              <a:rPr kumimoji="0" lang="es-ES" sz="1800" b="0" i="0" u="none" strike="noStrike" kern="0" cap="none" spc="0" normalizeH="0" baseline="0" noProof="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la</a:t>
            </a:r>
            <a:r>
              <a:rPr kumimoji="0" lang="es-ES" sz="1800" b="0" i="0" u="none" strike="noStrike" kern="0" cap="none" spc="0" normalizeH="0" baseline="0" noProof="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prevenzione </a:t>
            </a:r>
            <a:r>
              <a:rPr kumimoji="0" lang="es-ES" sz="1800" b="0" i="0" u="none" strike="noStrike" kern="0" cap="none" spc="0" normalizeH="0" baseline="0" noProof="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delle perdite </a:t>
            </a:r>
            <a:r>
              <a:rPr kumimoji="0" lang="es-ES" sz="1800" b="0" i="0" u="none" strike="noStrike" kern="0" cap="none" spc="0" normalizeH="0" baseline="0" noProof="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e degli </a:t>
            </a:r>
            <a:r>
              <a:rPr kumimoji="0" lang="es-ES" sz="1800" b="0" i="0" u="none" strike="noStrike" kern="0" cap="none" spc="0" normalizeH="0" baseline="0" noProof="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sprechi </a:t>
            </a:r>
            <a:r>
              <a:rPr kumimoji="0" lang="es-ES" sz="1800" b="0" i="0" u="none" strike="noStrike" kern="0" cap="none" spc="0" normalizeH="0" baseline="0" noProof="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alimentari): </a:t>
            </a:r>
            <a:r>
              <a:rPr kumimoji="0" lang="en-US" sz="2000" b="0" i="0" u="none" strike="noStrike" kern="0" cap="none" spc="-10" normalizeH="0" baseline="0" noProof="0">
                <a:ln>
                  <a:noFill/>
                </a:ln>
                <a:solidFill>
                  <a:srgbClr val="09465E"/>
                </a:solidFill>
                <a:effectLst/>
                <a:uLnTx/>
                <a:uFillTx/>
                <a:latin typeface="Calibri" panose="020F0502020204030204"/>
                <a:cs typeface="Calibri"/>
              </a:rPr>
              <a:t>Emanata in Spagna, questa legge obbliga le aziende a donare le eccedenze alimentari e ad attuare misure per ridurre al minimo gli sprechi.</a:t>
            </a: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Ricerca </a:t>
            </a:r>
            <a:r>
              <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rPr>
              <a:t>e </a:t>
            </a:r>
            <a:r>
              <a:rPr kumimoji="0" lang="es-ES" sz="2200" b="1" i="0" u="none" strike="noStrike" kern="0" cap="none" spc="0" normalizeH="0" baseline="0" noProof="0" err="1">
                <a:ln>
                  <a:noFill/>
                </a:ln>
                <a:solidFill>
                  <a:srgbClr val="2094D2"/>
                </a:solidFill>
                <a:effectLst/>
                <a:uLnTx/>
                <a:uFillTx/>
                <a:latin typeface="Calibri" panose="020F0502020204030204" pitchFamily="34" charset="0"/>
                <a:cs typeface="Times New Roman" panose="02020603050405020304" pitchFamily="18" charset="0"/>
              </a:rPr>
              <a:t>innovazione</a:t>
            </a:r>
            <a:endParaRPr kumimoji="0" lang="es-ES" sz="2200" b="1" i="0" u="none" strike="noStrike" kern="0" cap="none" spc="0" normalizeH="0" baseline="0" noProof="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10" normalizeH="0" baseline="0" noProof="0">
                <a:ln>
                  <a:noFill/>
                </a:ln>
                <a:solidFill>
                  <a:srgbClr val="09465E"/>
                </a:solidFill>
                <a:effectLst/>
                <a:uLnTx/>
                <a:uFillTx/>
                <a:latin typeface="Calibri" panose="020F0502020204030204"/>
                <a:cs typeface="Calibri"/>
              </a:rPr>
              <a:t>I sistemi e le app di inventario basati sull'intelligenza artificiale aiutano le aziende a prevedere la domanda con maggiore precisione, riducendo la sovrapproduzione e gli sprechi: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10" normalizeH="0" baseline="0" noProof="0">
                <a:ln>
                  <a:noFill/>
                </a:ln>
                <a:solidFill>
                  <a:srgbClr val="09465E"/>
                </a:solidFill>
                <a:effectLst/>
                <a:uLnTx/>
                <a:uFillTx/>
                <a:latin typeface="Calibri" panose="020F0502020204030204"/>
                <a:cs typeface="Calibri"/>
              </a:rPr>
              <a:t>Piattaforma di prezzi AI </a:t>
            </a:r>
            <a:r>
              <a:rPr kumimoji="0" lang="en-US" sz="2000" b="0" i="0" u="none" strike="noStrike" kern="0" cap="none" spc="0" normalizeH="0" baseline="0" noProof="0">
                <a:ln>
                  <a:noFill/>
                </a:ln>
                <a:solidFill>
                  <a:srgbClr val="002060"/>
                </a:solidFill>
                <a:effectLst/>
                <a:uLnTx/>
                <a:uFillTx/>
                <a:latin typeface="Calibri" panose="020F0502020204030204"/>
                <a:hlinkClick r:id="rId4">
                  <a:extLst>
                    <a:ext uri="{A12FA001-AC4F-418D-AE19-62706E023703}">
                      <ahyp:hlinkClr xmlns:ahyp="http://schemas.microsoft.com/office/drawing/2018/hyperlinkcolor" val="tx"/>
                    </a:ext>
                  </a:extLst>
                </a:hlinkClick>
              </a:rPr>
              <a:t>senza sprechi </a:t>
            </a:r>
            <a:r>
              <a:rPr kumimoji="0" lang="en-US" sz="2000" b="0" i="0" u="none" strike="noStrike" kern="0" cap="none" spc="-10" normalizeH="0" baseline="0" noProof="0">
                <a:ln>
                  <a:noFill/>
                </a:ln>
                <a:solidFill>
                  <a:srgbClr val="09465E"/>
                </a:solidFill>
                <a:effectLst/>
                <a:uLnTx/>
                <a:uFillTx/>
                <a:latin typeface="Calibri" panose="020F0502020204030204"/>
                <a:cs typeface="Calibri"/>
              </a:rPr>
              <a:t>per i supermercati; regola dinamicamente i prezzi in base alle date di scadenza.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a:ln>
                <a:noFill/>
              </a:ln>
              <a:solidFill>
                <a:srgbClr val="09465E"/>
              </a:solidFill>
              <a:effectLst/>
              <a:uLnTx/>
              <a:uFillTx/>
              <a:latin typeface="Calibri" panose="020F0502020204030204"/>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0" cap="none" spc="0" normalizeH="0" baseline="0" noProof="0" err="1">
                <a:ln>
                  <a:noFill/>
                </a:ln>
                <a:solidFill>
                  <a:srgbClr val="002060"/>
                </a:solidFill>
                <a:effectLst/>
                <a:uLnTx/>
                <a:uFillTx/>
                <a:latin typeface="Calibri" panose="020F0502020204030204"/>
                <a:hlinkClick r:id="rId5"/>
              </a:rPr>
              <a:t>FoodCloud </a:t>
            </a:r>
            <a:r>
              <a:rPr kumimoji="0" lang="es-ES" sz="2000" b="0" i="0" u="none" strike="noStrike" kern="0" cap="none" spc="0" normalizeH="0" baseline="0" noProof="0">
                <a:ln>
                  <a:noFill/>
                </a:ln>
                <a:solidFill>
                  <a:srgbClr val="002060"/>
                </a:solidFill>
                <a:effectLst/>
                <a:uLnTx/>
                <a:uFillTx/>
                <a:latin typeface="Calibri" panose="020F0502020204030204"/>
                <a:hlinkClick r:id="rId5"/>
              </a:rPr>
              <a:t>&amp; KPMG AI </a:t>
            </a:r>
            <a:r>
              <a:rPr kumimoji="0" lang="es-ES" sz="2000" b="0" i="0" u="none" strike="noStrike" kern="0" cap="none" spc="0" normalizeH="0" baseline="0" noProof="0" err="1">
                <a:ln>
                  <a:noFill/>
                </a:ln>
                <a:solidFill>
                  <a:srgbClr val="002060"/>
                </a:solidFill>
                <a:effectLst/>
                <a:uLnTx/>
                <a:uFillTx/>
                <a:latin typeface="Calibri" panose="020F0502020204030204"/>
                <a:hlinkClick r:id="rId5"/>
              </a:rPr>
              <a:t>Labs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L'organizzazione non profit irlandese utilizza l</a:t>
            </a:r>
            <a:r>
              <a:rPr kumimoji="0" lang="es-ES" altLang="es-ES" sz="2000" b="0" i="0" u="none" strike="noStrike" kern="0" cap="none" spc="-10" normalizeH="0" baseline="0" noProof="0">
                <a:ln>
                  <a:noFill/>
                </a:ln>
                <a:solidFill>
                  <a:srgbClr val="09465E"/>
                </a:solidFill>
                <a:effectLst/>
                <a:uLnTx/>
                <a:uFillTx/>
                <a:latin typeface="Calibri" panose="020F0502020204030204"/>
                <a:cs typeface="Calibri"/>
              </a:rPr>
              <a:t>'intelligenza artificiale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per </a:t>
            </a:r>
            <a:r>
              <a:rPr kumimoji="0" lang="es-ES" altLang="es-ES" sz="2000" b="0" i="0" u="none" strike="noStrike" kern="0" cap="none" spc="-10" normalizeH="0" baseline="0" noProof="0">
                <a:ln>
                  <a:noFill/>
                </a:ln>
                <a:solidFill>
                  <a:srgbClr val="09465E"/>
                </a:solidFill>
                <a:effectLst/>
                <a:uLnTx/>
                <a:uFillTx/>
                <a:latin typeface="Calibri" panose="020F0502020204030204"/>
                <a:cs typeface="Calibri"/>
              </a:rPr>
              <a:t>abbinare le eccedenze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alimentari agli enti di beneficenza</a:t>
            </a:r>
            <a:r>
              <a:rPr kumimoji="0" lang="es-ES" altLang="es-ES" sz="2000" b="0" i="0" u="none" strike="noStrike" kern="0" cap="none" spc="-10" normalizeH="0" baseline="0" noProof="0">
                <a:ln>
                  <a:noFill/>
                </a:ln>
                <a:solidFill>
                  <a:srgbClr val="09465E"/>
                </a:solidFill>
                <a:effectLst/>
                <a:uLnTx/>
                <a:uFillTx/>
                <a:latin typeface="Calibri" panose="020F0502020204030204"/>
                <a:cs typeface="Calibri"/>
              </a:rPr>
              <a:t>; il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motore </a:t>
            </a:r>
            <a:r>
              <a:rPr kumimoji="0" lang="es-ES" altLang="es-ES" sz="2000" b="0" i="0" u="none" strike="noStrike" kern="0" cap="none" spc="-10" normalizeH="0" baseline="0" noProof="0">
                <a:ln>
                  <a:noFill/>
                </a:ln>
                <a:solidFill>
                  <a:srgbClr val="09465E"/>
                </a:solidFill>
                <a:effectLst/>
                <a:uLnTx/>
                <a:uFillTx/>
                <a:latin typeface="Calibri" panose="020F0502020204030204"/>
                <a:cs typeface="Calibri"/>
              </a:rPr>
              <a:t>dell'intelligenza artificiale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consiglia i percorsi </a:t>
            </a:r>
            <a:r>
              <a:rPr kumimoji="0" lang="es-ES" altLang="es-ES" sz="2000" b="0" i="0" u="none" strike="noStrike" kern="0" cap="none" spc="-10" normalizeH="0" baseline="0" noProof="0">
                <a:ln>
                  <a:noFill/>
                </a:ln>
                <a:solidFill>
                  <a:srgbClr val="09465E"/>
                </a:solidFill>
                <a:effectLst/>
                <a:uLnTx/>
                <a:uFillTx/>
                <a:latin typeface="Calibri" panose="020F0502020204030204"/>
                <a:cs typeface="Calibri"/>
              </a:rPr>
              <a:t>e le tempistiche </a:t>
            </a:r>
            <a:r>
              <a:rPr kumimoji="0" lang="es-ES" altLang="es-ES" sz="2000" b="0" i="0" u="none" strike="noStrike" kern="0" cap="none" spc="-10" normalizeH="0" baseline="0" noProof="0" err="1">
                <a:ln>
                  <a:noFill/>
                </a:ln>
                <a:solidFill>
                  <a:srgbClr val="09465E"/>
                </a:solidFill>
                <a:effectLst/>
                <a:uLnTx/>
                <a:uFillTx/>
                <a:latin typeface="Calibri" panose="020F0502020204030204"/>
                <a:cs typeface="Calibri"/>
              </a:rPr>
              <a:t>migliori</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s-ES" sz="2000" b="0" i="0" u="none" strike="noStrike" kern="0" cap="none" spc="-10" normalizeH="0" baseline="0" noProof="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n-US" sz="2000" b="0" i="0" u="none" strike="noStrike" kern="0" cap="none" spc="-10" normalizeH="0" baseline="0" noProof="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0" cap="none" spc="-10" normalizeH="0" baseline="0" noProof="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603D428E-ABD2-7497-D286-70604DB1138E}"/>
              </a:ext>
            </a:extLst>
          </p:cNvPr>
          <p:cNvPicPr>
            <a:picLocks noChangeAspect="1"/>
          </p:cNvPicPr>
          <p:nvPr/>
        </p:nvPicPr>
        <p:blipFill>
          <a:blip r:embed="rId6"/>
          <a:stretch>
            <a:fillRect/>
          </a:stretch>
        </p:blipFill>
        <p:spPr>
          <a:xfrm>
            <a:off x="135911" y="4506333"/>
            <a:ext cx="1129172" cy="433441"/>
          </a:xfrm>
          <a:prstGeom prst="rect">
            <a:avLst/>
          </a:prstGeom>
        </p:spPr>
      </p:pic>
      <p:pic>
        <p:nvPicPr>
          <p:cNvPr id="10" name="Imagen 9">
            <a:extLst>
              <a:ext uri="{FF2B5EF4-FFF2-40B4-BE49-F238E27FC236}">
                <a16:creationId xmlns:a16="http://schemas.microsoft.com/office/drawing/2014/main" id="{AD3D2D4B-F1DB-CC3F-09DE-743F1BD048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5657" y="5876499"/>
            <a:ext cx="1129172" cy="433440"/>
          </a:xfrm>
          <a:prstGeom prst="rect">
            <a:avLst/>
          </a:prstGeom>
        </p:spPr>
      </p:pic>
      <p:pic>
        <p:nvPicPr>
          <p:cNvPr id="3" name="Imagen 2">
            <a:extLst>
              <a:ext uri="{FF2B5EF4-FFF2-40B4-BE49-F238E27FC236}">
                <a16:creationId xmlns:a16="http://schemas.microsoft.com/office/drawing/2014/main" id="{E78B99AC-B610-B3B6-1B9E-574CD7C4E216}"/>
              </a:ext>
            </a:extLst>
          </p:cNvPr>
          <p:cNvPicPr>
            <a:picLocks noChangeAspect="1"/>
          </p:cNvPicPr>
          <p:nvPr/>
        </p:nvPicPr>
        <p:blipFill>
          <a:blip r:embed="rId8"/>
          <a:stretch>
            <a:fillRect/>
          </a:stretch>
        </p:blipFill>
        <p:spPr>
          <a:xfrm rot="20334553">
            <a:off x="-480185" y="2293883"/>
            <a:ext cx="1908213" cy="1908213"/>
          </a:xfrm>
          <a:prstGeom prst="rect">
            <a:avLst/>
          </a:prstGeom>
        </p:spPr>
      </p:pic>
    </p:spTree>
    <p:extLst>
      <p:ext uri="{BB962C8B-B14F-4D97-AF65-F5344CB8AC3E}">
        <p14:creationId xmlns:p14="http://schemas.microsoft.com/office/powerpoint/2010/main" val="153810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ADA9-7C28-F949-6666-3A24A34F676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737938E-9571-DB44-A432-81216E746B62}"/>
              </a:ext>
            </a:extLst>
          </p:cNvPr>
          <p:cNvSpPr txBox="1">
            <a:spLocks/>
          </p:cNvSpPr>
          <p:nvPr/>
        </p:nvSpPr>
        <p:spPr>
          <a:xfrm>
            <a:off x="226567" y="269806"/>
            <a:ext cx="12584643"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Diverse iniziative per la riduzione delle </a:t>
            </a:r>
            <a:r>
              <a:rPr kumimoji="0" lang="en-US" sz="3600" b="1" i="0" u="none" strike="noStrike" kern="0" cap="none" spc="-10" normalizeH="0" baseline="0" noProof="0">
                <a:ln>
                  <a:noFill/>
                </a:ln>
                <a:solidFill>
                  <a:srgbClr val="09465E"/>
                </a:solidFill>
                <a:effectLst/>
                <a:uLnTx/>
                <a:uFillTx/>
                <a:latin typeface="Calibri"/>
                <a:ea typeface="+mj-ea"/>
                <a:cs typeface="Calibri"/>
              </a:rPr>
              <a:t>eccedenze </a:t>
            </a:r>
            <a:r>
              <a:rPr kumimoji="0" lang="en-US" sz="3600" b="1" i="0" u="none" strike="noStrike" kern="0" cap="none" spc="-20" normalizeH="0" baseline="0" noProof="0">
                <a:ln>
                  <a:noFill/>
                </a:ln>
                <a:solidFill>
                  <a:srgbClr val="09465E"/>
                </a:solidFill>
                <a:effectLst/>
                <a:uLnTx/>
                <a:uFillTx/>
                <a:latin typeface="Calibri"/>
                <a:ea typeface="+mj-ea"/>
                <a:cs typeface="Calibri"/>
              </a:rPr>
              <a:t>alimentari</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939D214-4A21-E212-21B5-0C98206DE6C5}"/>
              </a:ext>
            </a:extLst>
          </p:cNvPr>
          <p:cNvSpPr txBox="1"/>
          <p:nvPr/>
        </p:nvSpPr>
        <p:spPr>
          <a:xfrm>
            <a:off x="1318342" y="737636"/>
            <a:ext cx="10286999" cy="4645887"/>
          </a:xfrm>
          <a:prstGeom prst="rect">
            <a:avLst/>
          </a:prstGeom>
          <a:noFill/>
        </p:spPr>
        <p:txBody>
          <a:bodyPr wrap="square" lIns="91440" tIns="45720" rIns="91440" bIns="45720" anchor="t">
            <a:spAutoFit/>
          </a:bodyPr>
          <a:lstStyle/>
          <a:p>
            <a:r>
              <a:rPr lang="es-ES" sz="1925" b="1" dirty="0">
                <a:solidFill>
                  <a:srgbClr val="2094D2"/>
                </a:solidFill>
                <a:latin typeface="Calibri"/>
                <a:ea typeface="Calibri"/>
                <a:cs typeface="Times New Roman"/>
              </a:rPr>
              <a:t>Approcci all'economia circolare</a:t>
            </a:r>
          </a:p>
          <a:p>
            <a:pPr>
              <a:lnSpc>
                <a:spcPct val="115000"/>
              </a:lnSpc>
              <a:spcAft>
                <a:spcPts val="800"/>
              </a:spcAft>
              <a:buSzPts val="1000"/>
              <a:tabLst>
                <a:tab pos="457200" algn="l"/>
              </a:tabLst>
            </a:pPr>
            <a:r>
              <a:rPr lang="es-ES" sz="1925" spc="-10" dirty="0">
                <a:solidFill>
                  <a:srgbClr val="09465E"/>
                </a:solidFill>
                <a:latin typeface="Calibri" panose="020F0502020204030204"/>
                <a:cs typeface="Calibri"/>
              </a:rPr>
              <a:t>Compostaggio e riciclaggio: </a:t>
            </a:r>
            <a:r>
              <a:rPr lang="en-US" sz="1925" spc="-10" dirty="0">
                <a:solidFill>
                  <a:srgbClr val="09465E"/>
                </a:solidFill>
                <a:latin typeface="Calibri" panose="020F0502020204030204"/>
                <a:cs typeface="Calibri"/>
              </a:rPr>
              <a:t>Gli </a:t>
            </a:r>
            <a:r>
              <a:rPr lang="en-US" sz="1925" spc="-10" dirty="0" err="1">
                <a:solidFill>
                  <a:srgbClr val="09465E"/>
                </a:solidFill>
                <a:latin typeface="Calibri" panose="020F0502020204030204"/>
                <a:cs typeface="Calibri"/>
              </a:rPr>
              <a:t>scarti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alimentari</a:t>
            </a:r>
            <a:r>
              <a:rPr lang="en-US" sz="1925" spc="-10" dirty="0">
                <a:solidFill>
                  <a:srgbClr val="09465E"/>
                </a:solidFill>
                <a:latin typeface="Calibri" panose="020F0502020204030204"/>
                <a:cs typeface="Calibri"/>
              </a:rPr>
              <a:t> non </a:t>
            </a:r>
            <a:r>
              <a:rPr lang="en-US" sz="1925" spc="-10" dirty="0" err="1">
                <a:solidFill>
                  <a:srgbClr val="09465E"/>
                </a:solidFill>
                <a:latin typeface="Calibri" panose="020F0502020204030204"/>
                <a:cs typeface="Calibri"/>
              </a:rPr>
              <a:t>adatti</a:t>
            </a:r>
            <a:r>
              <a:rPr lang="en-US" sz="1925" spc="-10" dirty="0">
                <a:solidFill>
                  <a:srgbClr val="09465E"/>
                </a:solidFill>
                <a:latin typeface="Calibri" panose="020F0502020204030204"/>
                <a:cs typeface="Calibri"/>
              </a:rPr>
              <a:t> al </a:t>
            </a:r>
            <a:r>
              <a:rPr lang="en-US" sz="1925" spc="-10" dirty="0" err="1">
                <a:solidFill>
                  <a:srgbClr val="09465E"/>
                </a:solidFill>
                <a:latin typeface="Calibri" panose="020F0502020204030204"/>
                <a:cs typeface="Calibri"/>
              </a:rPr>
              <a:t>consumo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vengono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spesso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reindirizzati</a:t>
            </a:r>
            <a:r>
              <a:rPr lang="en-US" sz="1925" spc="-10" dirty="0">
                <a:solidFill>
                  <a:srgbClr val="09465E"/>
                </a:solidFill>
                <a:latin typeface="Calibri" panose="020F0502020204030204"/>
                <a:cs typeface="Calibri"/>
              </a:rPr>
              <a:t> per </a:t>
            </a:r>
            <a:r>
              <a:rPr lang="en-US" sz="1925" spc="-10" dirty="0" err="1">
                <a:solidFill>
                  <a:srgbClr val="09465E"/>
                </a:solidFill>
                <a:latin typeface="Calibri" panose="020F0502020204030204"/>
                <a:cs typeface="Calibri"/>
              </a:rPr>
              <a:t>l'alimentazione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animale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reimpiegati</a:t>
            </a:r>
            <a:r>
              <a:rPr lang="en-US" sz="1925" spc="-10" dirty="0">
                <a:solidFill>
                  <a:srgbClr val="09465E"/>
                </a:solidFill>
                <a:latin typeface="Calibri" panose="020F0502020204030204"/>
                <a:cs typeface="Calibri"/>
              </a:rPr>
              <a:t> in </a:t>
            </a:r>
            <a:r>
              <a:rPr lang="en-US" sz="1925" spc="-10" dirty="0" err="1">
                <a:solidFill>
                  <a:srgbClr val="09465E"/>
                </a:solidFill>
                <a:latin typeface="Calibri" panose="020F0502020204030204"/>
                <a:cs typeface="Calibri"/>
              </a:rPr>
              <a:t>prodotti</a:t>
            </a:r>
            <a:r>
              <a:rPr lang="en-US" sz="1925" spc="-10" dirty="0">
                <a:solidFill>
                  <a:srgbClr val="09465E"/>
                </a:solidFill>
                <a:latin typeface="Calibri" panose="020F0502020204030204"/>
                <a:cs typeface="Calibri"/>
              </a:rPr>
              <a:t> non </a:t>
            </a:r>
            <a:r>
              <a:rPr lang="en-US" sz="1925" spc="-10" dirty="0" err="1">
                <a:solidFill>
                  <a:srgbClr val="09465E"/>
                </a:solidFill>
                <a:latin typeface="Calibri" panose="020F0502020204030204"/>
                <a:cs typeface="Calibri"/>
              </a:rPr>
              <a:t>commestibili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nel</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compostaggio</a:t>
            </a:r>
            <a:r>
              <a:rPr lang="en-US" sz="1925" spc="-10" dirty="0">
                <a:solidFill>
                  <a:srgbClr val="09465E"/>
                </a:solidFill>
                <a:latin typeface="Calibri" panose="020F0502020204030204"/>
                <a:cs typeface="Calibri"/>
              </a:rPr>
              <a:t> o </a:t>
            </a:r>
            <a:r>
              <a:rPr lang="en-US" sz="1925" spc="-10" dirty="0" err="1">
                <a:solidFill>
                  <a:srgbClr val="09465E"/>
                </a:solidFill>
                <a:latin typeface="Calibri" panose="020F0502020204030204"/>
                <a:cs typeface="Calibri"/>
              </a:rPr>
              <a:t>nella</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produzione</a:t>
            </a:r>
            <a:r>
              <a:rPr lang="en-US" sz="1925" spc="-10" dirty="0">
                <a:solidFill>
                  <a:srgbClr val="09465E"/>
                </a:solidFill>
                <a:latin typeface="Calibri" panose="020F0502020204030204"/>
                <a:cs typeface="Calibri"/>
              </a:rPr>
              <a:t> di biogas, </a:t>
            </a:r>
            <a:r>
              <a:rPr lang="en-US" sz="1925" spc="-10" dirty="0" err="1">
                <a:solidFill>
                  <a:srgbClr val="09465E"/>
                </a:solidFill>
                <a:latin typeface="Calibri" panose="020F0502020204030204"/>
                <a:cs typeface="Calibri"/>
              </a:rPr>
              <a:t>promuovendo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pratiche</a:t>
            </a:r>
            <a:r>
              <a:rPr lang="en-US" sz="1925" spc="-10" dirty="0">
                <a:solidFill>
                  <a:srgbClr val="09465E"/>
                </a:solidFill>
                <a:latin typeface="Calibri" panose="020F0502020204030204"/>
                <a:cs typeface="Calibri"/>
              </a:rPr>
              <a:t> di </a:t>
            </a:r>
            <a:r>
              <a:rPr lang="en-US" sz="1925" spc="-10" dirty="0" err="1">
                <a:solidFill>
                  <a:srgbClr val="09465E"/>
                </a:solidFill>
                <a:latin typeface="Calibri" panose="020F0502020204030204"/>
                <a:cs typeface="Calibri"/>
              </a:rPr>
              <a:t>economia</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circolare</a:t>
            </a:r>
            <a:r>
              <a:rPr lang="en-US" sz="1925" spc="-10" dirty="0">
                <a:solidFill>
                  <a:srgbClr val="09465E"/>
                </a:solidFill>
                <a:latin typeface="Calibri" panose="020F0502020204030204"/>
                <a:cs typeface="Calibri"/>
              </a:rPr>
              <a:t> come quelle </a:t>
            </a:r>
            <a:r>
              <a:rPr lang="en-US" sz="1925" spc="-10" dirty="0" err="1">
                <a:solidFill>
                  <a:srgbClr val="09465E"/>
                </a:solidFill>
                <a:latin typeface="Calibri" panose="020F0502020204030204"/>
                <a:cs typeface="Calibri"/>
              </a:rPr>
              <a:t>descritte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nel</a:t>
            </a:r>
            <a:r>
              <a:rPr lang="en-US" sz="1925" spc="-10" dirty="0">
                <a:solidFill>
                  <a:srgbClr val="09465E"/>
                </a:solidFill>
                <a:latin typeface="Calibri" panose="020F0502020204030204"/>
                <a:cs typeface="Calibri"/>
              </a:rPr>
              <a:t> nostro </a:t>
            </a:r>
            <a:r>
              <a:rPr lang="en-US" sz="1925" spc="-10" dirty="0" err="1">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Compendio</a:t>
            </a:r>
            <a:r>
              <a:rPr lang="en-US" sz="1925" spc="-10" dirty="0">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 di </a:t>
            </a:r>
            <a:r>
              <a:rPr lang="en-US" sz="1925" spc="-10" dirty="0" err="1">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buone</a:t>
            </a:r>
            <a:r>
              <a:rPr lang="en-US" sz="1925" spc="-10" dirty="0">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 </a:t>
            </a:r>
            <a:r>
              <a:rPr lang="en-US" sz="1925" spc="-10" dirty="0" err="1">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pratiche</a:t>
            </a:r>
            <a:r>
              <a:rPr lang="en-US" sz="1925" spc="-10" dirty="0">
                <a:solidFill>
                  <a:srgbClr val="09465E"/>
                </a:solidFill>
                <a:latin typeface="Calibri" panose="020F0502020204030204"/>
                <a:cs typeface="Calibri"/>
              </a:rPr>
              <a:t>.</a:t>
            </a:r>
            <a:endParaRPr lang="en-US" sz="1925" spc="-10" dirty="0">
              <a:solidFill>
                <a:srgbClr val="09465E"/>
              </a:solidFill>
              <a:latin typeface="Calibri" panose="020F0502020204030204"/>
              <a:ea typeface="Calibri"/>
              <a:cs typeface="Calibri"/>
            </a:endParaRPr>
          </a:p>
          <a:p>
            <a:pPr lvl="0">
              <a:buSzPts val="1000"/>
              <a:tabLst>
                <a:tab pos="457200" algn="l"/>
              </a:tabLst>
            </a:pPr>
            <a:r>
              <a:rPr lang="es-ES" sz="1925" spc="-10" dirty="0">
                <a:solidFill>
                  <a:srgbClr val="09465E"/>
                </a:solidFill>
                <a:latin typeface="Calibri" panose="020F0502020204030204"/>
                <a:cs typeface="Calibri"/>
              </a:rPr>
              <a:t>Imprese sociali: </a:t>
            </a:r>
            <a:r>
              <a:rPr lang="en-US" sz="1925" spc="-10" dirty="0" err="1">
                <a:solidFill>
                  <a:srgbClr val="09465E"/>
                </a:solidFill>
                <a:latin typeface="Calibri" panose="020F0502020204030204"/>
                <a:cs typeface="Calibri"/>
              </a:rPr>
              <a:t>Organizzazioni</a:t>
            </a:r>
            <a:r>
              <a:rPr lang="en-US" sz="1925" spc="-10" dirty="0">
                <a:solidFill>
                  <a:srgbClr val="09465E"/>
                </a:solidFill>
                <a:latin typeface="Calibri" panose="020F0502020204030204"/>
                <a:cs typeface="Calibri"/>
              </a:rPr>
              <a:t> come </a:t>
            </a:r>
            <a:r>
              <a:rPr lang="en-US" sz="1925" spc="-10" dirty="0" err="1">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Espigoladors</a:t>
            </a:r>
            <a:r>
              <a:rPr lang="en-US" sz="1925" spc="-10" dirty="0">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 </a:t>
            </a:r>
            <a:r>
              <a:rPr lang="en-US" sz="1925" spc="-10" dirty="0">
                <a:solidFill>
                  <a:srgbClr val="09465E"/>
                </a:solidFill>
                <a:latin typeface="Calibri" panose="020F0502020204030204"/>
                <a:cs typeface="Calibri"/>
              </a:rPr>
              <a:t>in Catalogna </a:t>
            </a:r>
            <a:r>
              <a:rPr lang="en-US" sz="1925" spc="-10" dirty="0" err="1">
                <a:solidFill>
                  <a:srgbClr val="09465E"/>
                </a:solidFill>
                <a:latin typeface="Calibri" panose="020F0502020204030204"/>
                <a:cs typeface="Calibri"/>
              </a:rPr>
              <a:t>raccolgono</a:t>
            </a:r>
            <a:r>
              <a:rPr lang="en-US" sz="1925" spc="-10" dirty="0">
                <a:solidFill>
                  <a:srgbClr val="09465E"/>
                </a:solidFill>
                <a:latin typeface="Calibri" panose="020F0502020204030204"/>
                <a:cs typeface="Calibri"/>
              </a:rPr>
              <a:t> le </a:t>
            </a:r>
            <a:r>
              <a:rPr lang="en-US" sz="1925" spc="-10" dirty="0" err="1">
                <a:solidFill>
                  <a:srgbClr val="09465E"/>
                </a:solidFill>
                <a:latin typeface="Calibri" panose="020F0502020204030204"/>
                <a:cs typeface="Calibri"/>
              </a:rPr>
              <a:t>eccedenze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alimentari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direttamente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dalle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aziende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agricole</a:t>
            </a:r>
            <a:r>
              <a:rPr lang="en-US" sz="1925" spc="-10" dirty="0">
                <a:solidFill>
                  <a:srgbClr val="09465E"/>
                </a:solidFill>
                <a:latin typeface="Calibri" panose="020F0502020204030204"/>
                <a:cs typeface="Calibri"/>
              </a:rPr>
              <a:t> e le </a:t>
            </a:r>
            <a:r>
              <a:rPr lang="en-US" sz="1925" spc="-10" dirty="0" err="1">
                <a:solidFill>
                  <a:srgbClr val="09465E"/>
                </a:solidFill>
                <a:latin typeface="Calibri" panose="020F0502020204030204"/>
                <a:cs typeface="Calibri"/>
              </a:rPr>
              <a:t>ridistribuiscono</a:t>
            </a:r>
            <a:r>
              <a:rPr lang="en-US" sz="1925" spc="-10" dirty="0">
                <a:solidFill>
                  <a:srgbClr val="09465E"/>
                </a:solidFill>
                <a:latin typeface="Calibri" panose="020F0502020204030204"/>
                <a:cs typeface="Calibri"/>
              </a:rPr>
              <a:t> alle </a:t>
            </a:r>
            <a:r>
              <a:rPr lang="en-US" sz="1925" spc="-10" dirty="0" err="1">
                <a:solidFill>
                  <a:srgbClr val="09465E"/>
                </a:solidFill>
                <a:latin typeface="Calibri" panose="020F0502020204030204"/>
                <a:cs typeface="Calibri"/>
              </a:rPr>
              <a:t>comunità</a:t>
            </a:r>
            <a:r>
              <a:rPr lang="en-US" sz="1925" spc="-10" dirty="0">
                <a:solidFill>
                  <a:srgbClr val="09465E"/>
                </a:solidFill>
                <a:latin typeface="Calibri" panose="020F0502020204030204"/>
                <a:cs typeface="Calibri"/>
              </a:rPr>
              <a:t> o le </a:t>
            </a:r>
            <a:r>
              <a:rPr lang="en-US" sz="1925" spc="-10" dirty="0" err="1">
                <a:solidFill>
                  <a:srgbClr val="09465E"/>
                </a:solidFill>
                <a:latin typeface="Calibri" panose="020F0502020204030204"/>
                <a:cs typeface="Calibri"/>
              </a:rPr>
              <a:t>trasformano</a:t>
            </a:r>
            <a:r>
              <a:rPr lang="en-US" sz="1925" spc="-10" dirty="0">
                <a:solidFill>
                  <a:srgbClr val="09465E"/>
                </a:solidFill>
                <a:latin typeface="Calibri" panose="020F0502020204030204"/>
                <a:cs typeface="Calibri"/>
              </a:rPr>
              <a:t> in </a:t>
            </a:r>
            <a:r>
              <a:rPr lang="en-US" sz="1925" spc="-10" dirty="0" err="1">
                <a:solidFill>
                  <a:srgbClr val="09465E"/>
                </a:solidFill>
                <a:latin typeface="Calibri" panose="020F0502020204030204"/>
                <a:cs typeface="Calibri"/>
              </a:rPr>
              <a:t>nuovi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prodotti</a:t>
            </a:r>
            <a:r>
              <a:rPr lang="en-US" sz="1925" spc="-10" dirty="0">
                <a:solidFill>
                  <a:srgbClr val="09465E"/>
                </a:solidFill>
                <a:latin typeface="Calibri" panose="020F0502020204030204"/>
                <a:cs typeface="Calibri"/>
              </a:rPr>
              <a:t>.</a:t>
            </a:r>
            <a:endParaRPr lang="es-ES" sz="1925" spc="-10" dirty="0">
              <a:solidFill>
                <a:srgbClr val="09465E"/>
              </a:solidFill>
              <a:latin typeface="Calibri" panose="020F0502020204030204"/>
              <a:ea typeface="Calibri"/>
              <a:cs typeface="Calibri"/>
            </a:endParaRPr>
          </a:p>
          <a:p>
            <a:pPr lvl="0">
              <a:buSzPts val="1000"/>
              <a:tabLst>
                <a:tab pos="457200" algn="l"/>
              </a:tabLst>
            </a:pPr>
            <a:r>
              <a:rPr lang="es-ES" sz="1925" b="1" dirty="0">
                <a:solidFill>
                  <a:srgbClr val="2094D2"/>
                </a:solidFill>
                <a:latin typeface="Calibri"/>
                <a:ea typeface="Calibri"/>
                <a:cs typeface="Times New Roman"/>
              </a:rPr>
              <a:t>Consapevolezza dei consumatori</a:t>
            </a:r>
          </a:p>
          <a:p>
            <a:pPr lvl="0">
              <a:buSzPts val="1000"/>
              <a:tabLst>
                <a:tab pos="457200" algn="l"/>
              </a:tabLst>
            </a:pPr>
            <a:r>
              <a:rPr lang="es-ES" sz="1925" spc="-10" dirty="0">
                <a:solidFill>
                  <a:srgbClr val="09465E"/>
                </a:solidFill>
                <a:latin typeface="Calibri" panose="020F0502020204030204"/>
                <a:cs typeface="Calibri"/>
              </a:rPr>
              <a:t>Educazione all'etichettatura della data: </a:t>
            </a:r>
            <a:r>
              <a:rPr lang="en-US" sz="1925" spc="-10" dirty="0" err="1">
                <a:solidFill>
                  <a:srgbClr val="09465E"/>
                </a:solidFill>
                <a:latin typeface="Calibri" panose="020F0502020204030204"/>
                <a:cs typeface="Calibri"/>
              </a:rPr>
              <a:t>Iniziative</a:t>
            </a:r>
            <a:r>
              <a:rPr lang="en-US" sz="1925" spc="-10" dirty="0">
                <a:solidFill>
                  <a:srgbClr val="09465E"/>
                </a:solidFill>
                <a:latin typeface="Calibri" panose="020F0502020204030204"/>
                <a:cs typeface="Calibri"/>
              </a:rPr>
              <a:t> volte a </a:t>
            </a:r>
            <a:r>
              <a:rPr lang="en-US" sz="1925" spc="-10" dirty="0" err="1">
                <a:solidFill>
                  <a:srgbClr val="09465E"/>
                </a:solidFill>
                <a:latin typeface="Calibri" panose="020F0502020204030204"/>
                <a:cs typeface="Calibri"/>
              </a:rPr>
              <a:t>educare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consumatori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sulla</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differenza</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tra</a:t>
            </a:r>
            <a:r>
              <a:rPr lang="en-US" sz="1925" spc="-10" dirty="0">
                <a:solidFill>
                  <a:srgbClr val="09465E"/>
                </a:solidFill>
                <a:latin typeface="Calibri" panose="020F0502020204030204"/>
                <a:cs typeface="Calibri"/>
              </a:rPr>
              <a:t> la data di </a:t>
            </a:r>
            <a:r>
              <a:rPr lang="en-US" sz="1925" spc="-10" dirty="0" err="1">
                <a:solidFill>
                  <a:srgbClr val="09465E"/>
                </a:solidFill>
                <a:latin typeface="Calibri" panose="020F0502020204030204"/>
                <a:cs typeface="Calibri"/>
              </a:rPr>
              <a:t>scadenza</a:t>
            </a:r>
            <a:r>
              <a:rPr lang="en-US" sz="1925" spc="-10" dirty="0">
                <a:solidFill>
                  <a:srgbClr val="09465E"/>
                </a:solidFill>
                <a:latin typeface="Calibri" panose="020F0502020204030204"/>
                <a:cs typeface="Calibri"/>
              </a:rPr>
              <a:t> e </a:t>
            </a:r>
            <a:r>
              <a:rPr lang="en-US" sz="1925" spc="-10" dirty="0" err="1">
                <a:solidFill>
                  <a:srgbClr val="09465E"/>
                </a:solidFill>
                <a:latin typeface="Calibri" panose="020F0502020204030204"/>
                <a:cs typeface="Calibri"/>
              </a:rPr>
              <a:t>quella</a:t>
            </a:r>
            <a:r>
              <a:rPr lang="en-US" sz="1925" spc="-10" dirty="0">
                <a:solidFill>
                  <a:srgbClr val="09465E"/>
                </a:solidFill>
                <a:latin typeface="Calibri" panose="020F0502020204030204"/>
                <a:cs typeface="Calibri"/>
              </a:rPr>
              <a:t> di </a:t>
            </a:r>
            <a:r>
              <a:rPr lang="en-US" sz="1925" spc="-10" dirty="0" err="1">
                <a:solidFill>
                  <a:srgbClr val="09465E"/>
                </a:solidFill>
                <a:latin typeface="Calibri" panose="020F0502020204030204"/>
                <a:cs typeface="Calibri"/>
              </a:rPr>
              <a:t>consumo</a:t>
            </a:r>
            <a:r>
              <a:rPr lang="en-US" sz="1925" spc="-10" dirty="0">
                <a:solidFill>
                  <a:srgbClr val="09465E"/>
                </a:solidFill>
                <a:latin typeface="Calibri" panose="020F0502020204030204"/>
                <a:cs typeface="Calibri"/>
              </a:rPr>
              <a:t>, per </a:t>
            </a:r>
            <a:r>
              <a:rPr lang="en-US" sz="1925" spc="-10" dirty="0" err="1">
                <a:solidFill>
                  <a:srgbClr val="09465E"/>
                </a:solidFill>
                <a:latin typeface="Calibri" panose="020F0502020204030204"/>
                <a:cs typeface="Calibri"/>
              </a:rPr>
              <a:t>ridurre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gli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sprechi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inutili</a:t>
            </a:r>
            <a:r>
              <a:rPr lang="en-US" sz="1925" spc="-10" dirty="0">
                <a:solidFill>
                  <a:srgbClr val="09465E"/>
                </a:solidFill>
                <a:latin typeface="Calibri" panose="020F0502020204030204"/>
                <a:cs typeface="Calibri"/>
              </a:rPr>
              <a:t>.</a:t>
            </a:r>
            <a:endParaRPr lang="en-US" sz="1925" spc="-10" dirty="0">
              <a:solidFill>
                <a:srgbClr val="09465E"/>
              </a:solidFill>
              <a:latin typeface="Calibri" panose="020F0502020204030204"/>
              <a:ea typeface="Calibri"/>
              <a:cs typeface="Calibri"/>
            </a:endParaRPr>
          </a:p>
          <a:p>
            <a:pPr lvl="0">
              <a:buSzPts val="1000"/>
              <a:tabLst>
                <a:tab pos="457200" algn="l"/>
              </a:tabLst>
            </a:pPr>
            <a:r>
              <a:rPr lang="es-ES" sz="1925" b="1" dirty="0">
                <a:solidFill>
                  <a:srgbClr val="2094D2"/>
                </a:solidFill>
                <a:latin typeface="Calibri"/>
                <a:ea typeface="Calibri"/>
                <a:cs typeface="Times New Roman"/>
              </a:rPr>
              <a:t>Workshop ed eventi</a:t>
            </a:r>
          </a:p>
          <a:p>
            <a:pPr>
              <a:lnSpc>
                <a:spcPct val="115000"/>
              </a:lnSpc>
              <a:spcAft>
                <a:spcPts val="800"/>
              </a:spcAft>
              <a:buSzPts val="1000"/>
              <a:tabLst>
                <a:tab pos="457200" algn="l"/>
              </a:tabLst>
            </a:pPr>
            <a:r>
              <a:rPr lang="en-US" sz="1925" spc="-10" dirty="0">
                <a:solidFill>
                  <a:srgbClr val="09465E"/>
                </a:solidFill>
                <a:latin typeface="Calibri" panose="020F0502020204030204"/>
                <a:cs typeface="Calibri"/>
              </a:rPr>
              <a:t>I </a:t>
            </a:r>
            <a:r>
              <a:rPr lang="en-US" sz="1925" spc="-10" dirty="0" err="1">
                <a:solidFill>
                  <a:srgbClr val="09465E"/>
                </a:solidFill>
                <a:latin typeface="Calibri" panose="020F0502020204030204"/>
                <a:cs typeface="Calibri"/>
              </a:rPr>
              <a:t>centri</a:t>
            </a:r>
            <a:r>
              <a:rPr lang="en-US" sz="1925" spc="-10" dirty="0">
                <a:solidFill>
                  <a:srgbClr val="09465E"/>
                </a:solidFill>
                <a:latin typeface="Calibri" panose="020F0502020204030204"/>
                <a:cs typeface="Calibri"/>
              </a:rPr>
              <a:t> di </a:t>
            </a:r>
            <a:r>
              <a:rPr lang="en-US" sz="1925" spc="-10" dirty="0" err="1">
                <a:solidFill>
                  <a:srgbClr val="09465E"/>
                </a:solidFill>
                <a:latin typeface="Calibri" panose="020F0502020204030204"/>
                <a:cs typeface="Calibri"/>
              </a:rPr>
              <a:t>formazione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professionale</a:t>
            </a:r>
            <a:r>
              <a:rPr lang="en-US" sz="1925" spc="-10" dirty="0">
                <a:solidFill>
                  <a:srgbClr val="09465E"/>
                </a:solidFill>
                <a:latin typeface="Calibri" panose="020F0502020204030204"/>
                <a:cs typeface="Calibri"/>
              </a:rPr>
              <a:t> e le ONG </a:t>
            </a:r>
            <a:r>
              <a:rPr lang="en-US" sz="1925" spc="-10" dirty="0" err="1">
                <a:solidFill>
                  <a:srgbClr val="09465E"/>
                </a:solidFill>
                <a:latin typeface="Calibri" panose="020F0502020204030204"/>
                <a:cs typeface="Calibri"/>
              </a:rPr>
              <a:t>organizzano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regolarmente</a:t>
            </a:r>
            <a:r>
              <a:rPr lang="en-US" sz="1925" spc="-10" dirty="0">
                <a:solidFill>
                  <a:srgbClr val="09465E"/>
                </a:solidFill>
                <a:latin typeface="Calibri" panose="020F0502020204030204"/>
                <a:cs typeface="Calibri"/>
              </a:rPr>
              <a:t> workshop per </a:t>
            </a:r>
            <a:r>
              <a:rPr lang="en-US" sz="1925" spc="-10" dirty="0" err="1">
                <a:solidFill>
                  <a:srgbClr val="09465E"/>
                </a:solidFill>
                <a:latin typeface="Calibri" panose="020F0502020204030204"/>
                <a:cs typeface="Calibri"/>
              </a:rPr>
              <a:t>sensibilizzare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l'opinione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pubblica</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sulle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eccedenze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alimentari</a:t>
            </a:r>
            <a:r>
              <a:rPr lang="en-US" sz="1925" spc="-10" dirty="0">
                <a:solidFill>
                  <a:srgbClr val="09465E"/>
                </a:solidFill>
                <a:latin typeface="Calibri" panose="020F0502020204030204"/>
                <a:cs typeface="Calibri"/>
              </a:rPr>
              <a:t> e </a:t>
            </a:r>
            <a:r>
              <a:rPr lang="en-US" sz="1925" spc="-10" dirty="0" err="1">
                <a:solidFill>
                  <a:srgbClr val="09465E"/>
                </a:solidFill>
                <a:latin typeface="Calibri" panose="020F0502020204030204"/>
                <a:cs typeface="Calibri"/>
              </a:rPr>
              <a:t>fornire</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consigli</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pratici</a:t>
            </a:r>
            <a:r>
              <a:rPr lang="en-US" sz="1925" spc="-10" dirty="0">
                <a:solidFill>
                  <a:srgbClr val="09465E"/>
                </a:solidFill>
                <a:latin typeface="Calibri" panose="020F0502020204030204"/>
                <a:cs typeface="Calibri"/>
              </a:rPr>
              <a:t> per un </a:t>
            </a:r>
            <a:r>
              <a:rPr lang="en-US" sz="1925" spc="-10" dirty="0" err="1">
                <a:solidFill>
                  <a:srgbClr val="09465E"/>
                </a:solidFill>
                <a:latin typeface="Calibri" panose="020F0502020204030204"/>
                <a:cs typeface="Calibri"/>
              </a:rPr>
              <a:t>consumo</a:t>
            </a:r>
            <a:r>
              <a:rPr lang="en-US" sz="1925" spc="-10" dirty="0">
                <a:solidFill>
                  <a:srgbClr val="09465E"/>
                </a:solidFill>
                <a:latin typeface="Calibri" panose="020F0502020204030204"/>
                <a:cs typeface="Calibri"/>
              </a:rPr>
              <a:t> </a:t>
            </a:r>
            <a:r>
              <a:rPr lang="en-US" sz="1925" spc="-10" dirty="0" err="1">
                <a:solidFill>
                  <a:srgbClr val="09465E"/>
                </a:solidFill>
                <a:latin typeface="Calibri" panose="020F0502020204030204"/>
                <a:cs typeface="Calibri"/>
              </a:rPr>
              <a:t>sostenibile</a:t>
            </a:r>
            <a:r>
              <a:rPr lang="en-US" sz="1925" spc="-10" dirty="0">
                <a:solidFill>
                  <a:srgbClr val="09465E"/>
                </a:solidFill>
                <a:latin typeface="Calibri" panose="020F0502020204030204"/>
                <a:cs typeface="Calibri"/>
              </a:rPr>
              <a:t>.</a:t>
            </a:r>
            <a:endParaRPr lang="en-US" sz="1925" b="1" dirty="0">
              <a:solidFill>
                <a:srgbClr val="2094D2"/>
              </a:solidFill>
              <a:latin typeface="Calibri" panose="020F0502020204030204" pitchFamily="34" charset="0"/>
              <a:ea typeface="Calibri"/>
              <a:cs typeface="Times New Roman" panose="02020603050405020304" pitchFamily="18" charset="0"/>
            </a:endParaRPr>
          </a:p>
        </p:txBody>
      </p:sp>
      <p:sp>
        <p:nvSpPr>
          <p:cNvPr id="2" name="CuadroTexto 1">
            <a:extLst>
              <a:ext uri="{FF2B5EF4-FFF2-40B4-BE49-F238E27FC236}">
                <a16:creationId xmlns:a16="http://schemas.microsoft.com/office/drawing/2014/main" id="{CB8E2213-C2A1-F3F6-F52E-2F8ADDBBBE23}"/>
              </a:ext>
            </a:extLst>
          </p:cNvPr>
          <p:cNvSpPr txBox="1"/>
          <p:nvPr/>
        </p:nvSpPr>
        <p:spPr>
          <a:xfrm>
            <a:off x="6627629" y="5378595"/>
            <a:ext cx="5441089" cy="1477328"/>
          </a:xfrm>
          <a:prstGeom prst="rect">
            <a:avLst/>
          </a:prstGeom>
          <a:no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4"/>
              </a:rPr>
              <a:t>L'iniziativa della FAO "Fai del bene: Salva il cibo! Toolkit: Personalizzato per le scuole e i gruppi di giovani.</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5"/>
              </a:rPr>
              <a:t>Il cibo dell'EPA è troppo buono per essere sprecato: Programmi di studio e modelli comunitari gratuiti.</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p:txBody>
      </p:sp>
      <p:pic>
        <p:nvPicPr>
          <p:cNvPr id="3" name="Imagen 2">
            <a:extLst>
              <a:ext uri="{FF2B5EF4-FFF2-40B4-BE49-F238E27FC236}">
                <a16:creationId xmlns:a16="http://schemas.microsoft.com/office/drawing/2014/main" id="{C210DF85-0243-39E3-029B-6572C236DCA5}"/>
              </a:ext>
            </a:extLst>
          </p:cNvPr>
          <p:cNvPicPr>
            <a:picLocks noChangeAspect="1"/>
          </p:cNvPicPr>
          <p:nvPr/>
        </p:nvPicPr>
        <p:blipFill>
          <a:blip r:embed="rId6"/>
          <a:stretch>
            <a:fillRect/>
          </a:stretch>
        </p:blipFill>
        <p:spPr>
          <a:xfrm rot="6425397">
            <a:off x="-3674" y="5351288"/>
            <a:ext cx="1347333" cy="1341236"/>
          </a:xfrm>
          <a:prstGeom prst="rect">
            <a:avLst/>
          </a:prstGeom>
        </p:spPr>
      </p:pic>
      <p:pic>
        <p:nvPicPr>
          <p:cNvPr id="10" name="Imagen 9">
            <a:extLst>
              <a:ext uri="{FF2B5EF4-FFF2-40B4-BE49-F238E27FC236}">
                <a16:creationId xmlns:a16="http://schemas.microsoft.com/office/drawing/2014/main" id="{329D330A-C5E2-4BE6-C94D-AF0AA16778C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646" y="2305979"/>
            <a:ext cx="1308205" cy="838757"/>
          </a:xfrm>
          <a:prstGeom prst="rect">
            <a:avLst/>
          </a:prstGeom>
        </p:spPr>
      </p:pic>
      <p:cxnSp>
        <p:nvCxnSpPr>
          <p:cNvPr id="12" name="Straight Connector 11">
            <a:extLst>
              <a:ext uri="{FF2B5EF4-FFF2-40B4-BE49-F238E27FC236}">
                <a16:creationId xmlns:a16="http://schemas.microsoft.com/office/drawing/2014/main" id="{28F71C99-5601-8606-0492-52893A7C43D4}"/>
              </a:ext>
            </a:extLst>
          </p:cNvPr>
          <p:cNvCxnSpPr>
            <a:cxnSpLocks/>
          </p:cNvCxnSpPr>
          <p:nvPr/>
        </p:nvCxnSpPr>
        <p:spPr>
          <a:xfrm flipH="1">
            <a:off x="6678085" y="5494638"/>
            <a:ext cx="11297" cy="1257116"/>
          </a:xfrm>
          <a:prstGeom prst="line">
            <a:avLst/>
          </a:prstGeom>
          <a:ln w="28575">
            <a:solidFill>
              <a:srgbClr val="F1983D"/>
            </a:solidFill>
          </a:ln>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07F95835-1488-A88D-34CD-E765224890E9}"/>
              </a:ext>
            </a:extLst>
          </p:cNvPr>
          <p:cNvSpPr txBox="1"/>
          <p:nvPr/>
        </p:nvSpPr>
        <p:spPr>
          <a:xfrm>
            <a:off x="1329850" y="5378595"/>
            <a:ext cx="4234521" cy="1477328"/>
          </a:xfrm>
          <a:prstGeom prst="rect">
            <a:avLst/>
          </a:prstGeom>
          <a:noFill/>
        </p:spPr>
        <p:txBody>
          <a:bodyPr wrap="square" rtlCol="0">
            <a:spAutoFit/>
          </a:bodyPr>
          <a:lstStyle/>
          <a:p>
            <a:pPr>
              <a:buNone/>
            </a:pPr>
            <a:r>
              <a:rPr lang="en-US" b="1" dirty="0" err="1">
                <a:latin typeface="+mn-lt"/>
                <a:hlinkClick r:id="rId8"/>
              </a:rPr>
              <a:t>Commissione</a:t>
            </a:r>
            <a:r>
              <a:rPr lang="en-US" b="1" dirty="0">
                <a:latin typeface="+mn-lt"/>
                <a:hlinkClick r:id="rId8"/>
              </a:rPr>
              <a:t> </a:t>
            </a:r>
            <a:r>
              <a:rPr lang="en-US" b="1" dirty="0" err="1">
                <a:latin typeface="+mn-lt"/>
                <a:hlinkClick r:id="rId8"/>
              </a:rPr>
              <a:t>europea</a:t>
            </a:r>
            <a:r>
              <a:rPr lang="en-US" b="1" dirty="0">
                <a:latin typeface="+mn-lt"/>
                <a:hlinkClick r:id="rId8"/>
              </a:rPr>
              <a:t> - </a:t>
            </a:r>
            <a:r>
              <a:rPr lang="en-US" b="1" dirty="0" err="1">
                <a:latin typeface="+mn-lt"/>
                <a:hlinkClick r:id="rId8"/>
              </a:rPr>
              <a:t>Spiegazione</a:t>
            </a:r>
            <a:r>
              <a:rPr lang="en-US" b="1" dirty="0">
                <a:latin typeface="+mn-lt"/>
                <a:hlinkClick r:id="rId8"/>
              </a:rPr>
              <a:t> </a:t>
            </a:r>
            <a:r>
              <a:rPr lang="en-US" b="1" dirty="0" err="1">
                <a:latin typeface="+mn-lt"/>
                <a:hlinkClick r:id="rId8"/>
              </a:rPr>
              <a:t>sulla</a:t>
            </a:r>
            <a:r>
              <a:rPr lang="en-US" b="1" dirty="0">
                <a:latin typeface="+mn-lt"/>
                <a:hlinkClick r:id="rId8"/>
              </a:rPr>
              <a:t> </a:t>
            </a:r>
            <a:r>
              <a:rPr lang="en-US" b="1" dirty="0" err="1">
                <a:latin typeface="+mn-lt"/>
                <a:hlinkClick r:id="rId8"/>
              </a:rPr>
              <a:t>marcatura</a:t>
            </a:r>
            <a:r>
              <a:rPr lang="en-US" b="1" dirty="0">
                <a:latin typeface="+mn-lt"/>
                <a:hlinkClick r:id="rId8"/>
              </a:rPr>
              <a:t> </a:t>
            </a:r>
            <a:r>
              <a:rPr lang="en-US" b="1" dirty="0" err="1">
                <a:latin typeface="+mn-lt"/>
                <a:hlinkClick r:id="rId8"/>
              </a:rPr>
              <a:t>della</a:t>
            </a:r>
            <a:r>
              <a:rPr lang="en-US" b="1" dirty="0">
                <a:latin typeface="+mn-lt"/>
                <a:hlinkClick r:id="rId8"/>
              </a:rPr>
              <a:t> data</a:t>
            </a:r>
            <a:endParaRPr lang="en-US" b="1" dirty="0">
              <a:latin typeface="+mn-lt"/>
            </a:endParaRPr>
          </a:p>
          <a:p>
            <a:r>
              <a:rPr lang="es-ES" b="1" dirty="0">
                <a:latin typeface="+mn-lt"/>
                <a:hlinkClick r:id="rId9"/>
              </a:rPr>
              <a:t>Global Feedback - Campagne di sensibilizzazione </a:t>
            </a:r>
            <a:endParaRPr lang="es-ES" b="1" dirty="0">
              <a:latin typeface="+mn-lt"/>
            </a:endParaRPr>
          </a:p>
          <a:p>
            <a:pPr>
              <a:buNone/>
            </a:pPr>
            <a:r>
              <a:rPr lang="en-US" b="1" dirty="0" err="1">
                <a:latin typeface="+mn-lt"/>
                <a:hlinkClick r:id="rId10"/>
              </a:rPr>
              <a:t>Spreco</a:t>
            </a:r>
            <a:r>
              <a:rPr lang="en-US" b="1" dirty="0">
                <a:latin typeface="+mn-lt"/>
                <a:hlinkClick r:id="rId10"/>
              </a:rPr>
              <a:t> </a:t>
            </a:r>
            <a:r>
              <a:rPr lang="en-US" b="1" dirty="0" err="1">
                <a:latin typeface="+mn-lt"/>
                <a:hlinkClick r:id="rId10"/>
              </a:rPr>
              <a:t>alimentare</a:t>
            </a:r>
            <a:r>
              <a:rPr lang="en-US" b="1" dirty="0">
                <a:latin typeface="+mn-lt"/>
                <a:hlinkClick r:id="rId10"/>
              </a:rPr>
              <a:t> ed </a:t>
            </a:r>
            <a:r>
              <a:rPr lang="en-US" b="1" dirty="0" err="1">
                <a:latin typeface="+mn-lt"/>
                <a:hlinkClick r:id="rId10"/>
              </a:rPr>
              <a:t>educazione</a:t>
            </a:r>
            <a:endParaRPr lang="en-US" b="1"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071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11A5A-FB04-7265-B849-3F31A8382AE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F659D5-6397-8D11-F2C4-20E7A8B00D7A}"/>
              </a:ext>
            </a:extLst>
          </p:cNvPr>
          <p:cNvSpPr>
            <a:spLocks noGrp="1"/>
          </p:cNvSpPr>
          <p:nvPr>
            <p:ph type="body" sz="quarter" idx="16"/>
          </p:nvPr>
        </p:nvSpPr>
        <p:spPr>
          <a:xfrm>
            <a:off x="607555" y="587575"/>
            <a:ext cx="4068926" cy="557831"/>
          </a:xfrm>
          <a:prstGeom prst="rect">
            <a:avLst/>
          </a:prstGeom>
          <a:solidFill>
            <a:srgbClr val="60BA47"/>
          </a:solidFill>
        </p:spPr>
        <p:txBody>
          <a:bodyPr/>
          <a:lstStyle/>
          <a:p>
            <a:r>
              <a:rPr lang="en-GB" noProof="0"/>
              <a:t>Lasciatevi ispirare...</a:t>
            </a:r>
          </a:p>
        </p:txBody>
      </p:sp>
      <p:grpSp>
        <p:nvGrpSpPr>
          <p:cNvPr id="3" name="Graphic 4">
            <a:extLst>
              <a:ext uri="{FF2B5EF4-FFF2-40B4-BE49-F238E27FC236}">
                <a16:creationId xmlns:a16="http://schemas.microsoft.com/office/drawing/2014/main" id="{399F5925-344B-7E58-0EBC-27D8489BBE17}"/>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0BD117-D21B-998E-2B12-640F5E2A4D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631FCCF-BA19-B637-5F80-8759354DAEA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BE77BD6-0C67-2824-417A-6EB47A749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B012E3F-619A-64EE-CE8A-50F9727C2A00}"/>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4D3B71B-49D2-CCD7-A863-AA951EF6703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3DA18361-17F5-567E-4F16-1F458ECC4C6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8F06618D-1AA2-1167-5798-C4C8E8585E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7A00A825-0EB9-3471-4272-CD929D46079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5382ACA-3943-E19E-20E4-66E9916AEDB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EA2AC394-0803-BC26-1519-B56D3D4CF4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BC65001-98F4-8959-A2F9-87234861EC0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2FD64ADA-4C0E-0589-4473-5713BBDD2DDF}"/>
              </a:ext>
            </a:extLst>
          </p:cNvPr>
          <p:cNvSpPr txBox="1"/>
          <p:nvPr/>
        </p:nvSpPr>
        <p:spPr>
          <a:xfrm>
            <a:off x="760831" y="1272820"/>
            <a:ext cx="5778012" cy="4778872"/>
          </a:xfrm>
          <a:prstGeom prst="rect">
            <a:avLst/>
          </a:prstGeom>
        </p:spPr>
        <p:txBody>
          <a:bodyPr vert="horz" wrap="square" lIns="0" tIns="635" rIns="0" bIns="0" rtlCol="0">
            <a:spAutoFit/>
          </a:bodyPr>
          <a:lstStyle/>
          <a:p>
            <a:pPr algn="l">
              <a:spcAft>
                <a:spcPts val="600"/>
              </a:spcAft>
              <a:buNone/>
            </a:pPr>
            <a:r>
              <a:rPr lang="en-US" sz="2350" dirty="0">
                <a:solidFill>
                  <a:srgbClr val="09465E"/>
                </a:solidFill>
                <a:latin typeface="Calibri"/>
                <a:cs typeface="Calibri"/>
                <a:hlinkClick r:id="rId3"/>
              </a:rPr>
              <a:t>Il </a:t>
            </a:r>
            <a:r>
              <a:rPr lang="en-US" sz="2350" dirty="0" err="1">
                <a:solidFill>
                  <a:srgbClr val="09465E"/>
                </a:solidFill>
                <a:latin typeface="Calibri"/>
                <a:cs typeface="Calibri"/>
                <a:hlinkClick r:id="rId3"/>
              </a:rPr>
              <a:t>programma</a:t>
            </a:r>
            <a:r>
              <a:rPr lang="en-US" sz="2350" dirty="0">
                <a:solidFill>
                  <a:srgbClr val="09465E"/>
                </a:solidFill>
                <a:latin typeface="Calibri"/>
                <a:cs typeface="Calibri"/>
                <a:hlinkClick r:id="rId3"/>
              </a:rPr>
              <a:t> ELIKA No </a:t>
            </a:r>
            <a:r>
              <a:rPr lang="en-US" sz="2350" dirty="0" err="1">
                <a:solidFill>
                  <a:srgbClr val="09465E"/>
                </a:solidFill>
                <a:latin typeface="Calibri"/>
                <a:cs typeface="Calibri"/>
                <a:hlinkClick r:id="rId3"/>
              </a:rPr>
              <a:t>Desperdicio</a:t>
            </a:r>
            <a:r>
              <a:rPr lang="en-US" sz="2350" dirty="0">
                <a:solidFill>
                  <a:srgbClr val="09465E"/>
                </a:solidFill>
                <a:latin typeface="Calibri"/>
                <a:cs typeface="Calibri"/>
              </a:rPr>
              <a:t>, </a:t>
            </a:r>
            <a:r>
              <a:rPr lang="en-US" sz="2350" dirty="0" err="1">
                <a:solidFill>
                  <a:srgbClr val="09465E"/>
                </a:solidFill>
                <a:latin typeface="Calibri"/>
                <a:cs typeface="Calibri"/>
              </a:rPr>
              <a:t>noto</a:t>
            </a:r>
            <a:r>
              <a:rPr lang="en-US" sz="2350" dirty="0">
                <a:solidFill>
                  <a:srgbClr val="09465E"/>
                </a:solidFill>
                <a:latin typeface="Calibri"/>
                <a:cs typeface="Calibri"/>
              </a:rPr>
              <a:t> </a:t>
            </a:r>
            <a:r>
              <a:rPr lang="en-US" sz="2350" dirty="0" err="1">
                <a:solidFill>
                  <a:srgbClr val="09465E"/>
                </a:solidFill>
                <a:latin typeface="Calibri"/>
                <a:cs typeface="Calibri"/>
              </a:rPr>
              <a:t>anche</a:t>
            </a:r>
            <a:r>
              <a:rPr lang="en-US" sz="2350" dirty="0">
                <a:solidFill>
                  <a:srgbClr val="09465E"/>
                </a:solidFill>
                <a:latin typeface="Calibri"/>
                <a:cs typeface="Calibri"/>
              </a:rPr>
              <a:t> come </a:t>
            </a:r>
            <a:r>
              <a:rPr lang="en-US" sz="2350" dirty="0" err="1">
                <a:solidFill>
                  <a:srgbClr val="09465E"/>
                </a:solidFill>
                <a:latin typeface="Calibri"/>
                <a:cs typeface="Calibri"/>
              </a:rPr>
              <a:t>Zerodespilfarro</a:t>
            </a:r>
            <a:r>
              <a:rPr lang="en-US" sz="2350" dirty="0">
                <a:solidFill>
                  <a:srgbClr val="09465E"/>
                </a:solidFill>
                <a:latin typeface="Calibri"/>
                <a:cs typeface="Calibri"/>
              </a:rPr>
              <a:t>, è </a:t>
            </a:r>
            <a:r>
              <a:rPr lang="en-US" sz="2350" dirty="0" err="1">
                <a:solidFill>
                  <a:srgbClr val="09465E"/>
                </a:solidFill>
                <a:latin typeface="Calibri"/>
                <a:cs typeface="Calibri"/>
              </a:rPr>
              <a:t>un'iniziativa</a:t>
            </a:r>
            <a:r>
              <a:rPr lang="en-US" sz="2350" dirty="0">
                <a:solidFill>
                  <a:srgbClr val="09465E"/>
                </a:solidFill>
                <a:latin typeface="Calibri"/>
                <a:cs typeface="Calibri"/>
              </a:rPr>
              <a:t> </a:t>
            </a:r>
            <a:r>
              <a:rPr lang="en-US" sz="2350" dirty="0" err="1">
                <a:solidFill>
                  <a:srgbClr val="09465E"/>
                </a:solidFill>
                <a:latin typeface="Calibri"/>
                <a:cs typeface="Calibri"/>
              </a:rPr>
              <a:t>promossa</a:t>
            </a:r>
            <a:r>
              <a:rPr lang="en-US" sz="2350" dirty="0">
                <a:solidFill>
                  <a:srgbClr val="09465E"/>
                </a:solidFill>
                <a:latin typeface="Calibri"/>
                <a:cs typeface="Calibri"/>
              </a:rPr>
              <a:t> da ELIKA </a:t>
            </a:r>
            <a:r>
              <a:rPr lang="en-US" sz="2350" dirty="0" err="1">
                <a:solidFill>
                  <a:srgbClr val="09465E"/>
                </a:solidFill>
                <a:latin typeface="Calibri"/>
                <a:cs typeface="Calibri"/>
              </a:rPr>
              <a:t>Fundazioa</a:t>
            </a:r>
            <a:r>
              <a:rPr lang="en-US" sz="2350" dirty="0">
                <a:solidFill>
                  <a:srgbClr val="09465E"/>
                </a:solidFill>
                <a:latin typeface="Calibri"/>
                <a:cs typeface="Calibri"/>
              </a:rPr>
              <a:t> in </a:t>
            </a:r>
            <a:r>
              <a:rPr lang="en-US" sz="2350" dirty="0" err="1">
                <a:solidFill>
                  <a:srgbClr val="09465E"/>
                </a:solidFill>
                <a:latin typeface="Calibri"/>
                <a:cs typeface="Calibri"/>
              </a:rPr>
              <a:t>collaborazione</a:t>
            </a:r>
            <a:r>
              <a:rPr lang="en-US" sz="2350" dirty="0">
                <a:solidFill>
                  <a:srgbClr val="09465E"/>
                </a:solidFill>
                <a:latin typeface="Calibri"/>
                <a:cs typeface="Calibri"/>
              </a:rPr>
              <a:t> con il Governo </a:t>
            </a:r>
            <a:r>
              <a:rPr lang="en-US" sz="2350" dirty="0" err="1">
                <a:solidFill>
                  <a:srgbClr val="09465E"/>
                </a:solidFill>
                <a:latin typeface="Calibri"/>
                <a:cs typeface="Calibri"/>
              </a:rPr>
              <a:t>basco</a:t>
            </a:r>
            <a:r>
              <a:rPr lang="en-US" sz="2350" dirty="0">
                <a:solidFill>
                  <a:srgbClr val="09465E"/>
                </a:solidFill>
                <a:latin typeface="Calibri"/>
                <a:cs typeface="Calibri"/>
              </a:rPr>
              <a:t>. Il </a:t>
            </a:r>
            <a:r>
              <a:rPr lang="en-US" sz="2350" dirty="0" err="1">
                <a:solidFill>
                  <a:srgbClr val="09465E"/>
                </a:solidFill>
                <a:latin typeface="Calibri"/>
                <a:cs typeface="Calibri"/>
              </a:rPr>
              <a:t>suo</a:t>
            </a:r>
            <a:r>
              <a:rPr lang="en-US" sz="2350" dirty="0">
                <a:solidFill>
                  <a:srgbClr val="09465E"/>
                </a:solidFill>
                <a:latin typeface="Calibri"/>
                <a:cs typeface="Calibri"/>
              </a:rPr>
              <a:t> </a:t>
            </a:r>
            <a:r>
              <a:rPr lang="en-US" sz="2350" dirty="0" err="1">
                <a:solidFill>
                  <a:srgbClr val="09465E"/>
                </a:solidFill>
                <a:latin typeface="Calibri"/>
                <a:cs typeface="Calibri"/>
              </a:rPr>
              <a:t>obiettivo</a:t>
            </a:r>
            <a:r>
              <a:rPr lang="en-US" sz="2350" dirty="0">
                <a:solidFill>
                  <a:srgbClr val="09465E"/>
                </a:solidFill>
                <a:latin typeface="Calibri"/>
                <a:cs typeface="Calibri"/>
              </a:rPr>
              <a:t> </a:t>
            </a:r>
            <a:r>
              <a:rPr lang="en-US" sz="2350" dirty="0" err="1">
                <a:solidFill>
                  <a:srgbClr val="09465E"/>
                </a:solidFill>
                <a:latin typeface="Calibri"/>
                <a:cs typeface="Calibri"/>
              </a:rPr>
              <a:t>principale</a:t>
            </a:r>
            <a:r>
              <a:rPr lang="en-US" sz="2350" dirty="0">
                <a:solidFill>
                  <a:srgbClr val="09465E"/>
                </a:solidFill>
                <a:latin typeface="Calibri"/>
                <a:cs typeface="Calibri"/>
              </a:rPr>
              <a:t> è </a:t>
            </a:r>
            <a:r>
              <a:rPr lang="en-US" sz="2350" dirty="0" err="1">
                <a:solidFill>
                  <a:srgbClr val="09465E"/>
                </a:solidFill>
                <a:latin typeface="Calibri"/>
                <a:cs typeface="Calibri"/>
              </a:rPr>
              <a:t>combattere</a:t>
            </a:r>
            <a:r>
              <a:rPr lang="en-US" sz="2350" dirty="0">
                <a:solidFill>
                  <a:srgbClr val="09465E"/>
                </a:solidFill>
                <a:latin typeface="Calibri"/>
                <a:cs typeface="Calibri"/>
              </a:rPr>
              <a:t> lo </a:t>
            </a:r>
            <a:r>
              <a:rPr lang="en-US" sz="2350" dirty="0" err="1">
                <a:solidFill>
                  <a:srgbClr val="09465E"/>
                </a:solidFill>
                <a:latin typeface="Calibri"/>
                <a:cs typeface="Calibri"/>
              </a:rPr>
              <a:t>spreco</a:t>
            </a:r>
            <a:r>
              <a:rPr lang="en-US" sz="2350" dirty="0">
                <a:solidFill>
                  <a:srgbClr val="09465E"/>
                </a:solidFill>
                <a:latin typeface="Calibri"/>
                <a:cs typeface="Calibri"/>
              </a:rPr>
              <a:t> </a:t>
            </a:r>
            <a:r>
              <a:rPr lang="en-US" sz="2350" dirty="0" err="1">
                <a:solidFill>
                  <a:srgbClr val="09465E"/>
                </a:solidFill>
                <a:latin typeface="Calibri"/>
                <a:cs typeface="Calibri"/>
              </a:rPr>
              <a:t>alimentare</a:t>
            </a:r>
            <a:r>
              <a:rPr lang="en-US" sz="2350" dirty="0">
                <a:solidFill>
                  <a:srgbClr val="09465E"/>
                </a:solidFill>
                <a:latin typeface="Calibri"/>
                <a:cs typeface="Calibri"/>
              </a:rPr>
              <a:t> </a:t>
            </a:r>
            <a:r>
              <a:rPr lang="en-US" sz="2350" dirty="0" err="1">
                <a:solidFill>
                  <a:srgbClr val="09465E"/>
                </a:solidFill>
                <a:latin typeface="Calibri"/>
                <a:cs typeface="Calibri"/>
              </a:rPr>
              <a:t>nei</a:t>
            </a:r>
            <a:r>
              <a:rPr lang="en-US" sz="2350" dirty="0">
                <a:solidFill>
                  <a:srgbClr val="09465E"/>
                </a:solidFill>
                <a:latin typeface="Calibri"/>
                <a:cs typeface="Calibri"/>
              </a:rPr>
              <a:t> </a:t>
            </a:r>
            <a:r>
              <a:rPr lang="en-US" sz="2350" dirty="0" err="1">
                <a:solidFill>
                  <a:srgbClr val="09465E"/>
                </a:solidFill>
                <a:latin typeface="Calibri"/>
                <a:cs typeface="Calibri"/>
              </a:rPr>
              <a:t>Paesi</a:t>
            </a:r>
            <a:r>
              <a:rPr lang="en-US" sz="2350" dirty="0">
                <a:solidFill>
                  <a:srgbClr val="09465E"/>
                </a:solidFill>
                <a:latin typeface="Calibri"/>
                <a:cs typeface="Calibri"/>
              </a:rPr>
              <a:t> </a:t>
            </a:r>
            <a:r>
              <a:rPr lang="en-US" sz="2350" dirty="0" err="1">
                <a:solidFill>
                  <a:srgbClr val="09465E"/>
                </a:solidFill>
                <a:latin typeface="Calibri"/>
                <a:cs typeface="Calibri"/>
              </a:rPr>
              <a:t>Baschi</a:t>
            </a:r>
            <a:r>
              <a:rPr lang="en-US" sz="2350" dirty="0">
                <a:solidFill>
                  <a:srgbClr val="09465E"/>
                </a:solidFill>
                <a:latin typeface="Calibri"/>
                <a:cs typeface="Calibri"/>
              </a:rPr>
              <a:t> </a:t>
            </a:r>
            <a:r>
              <a:rPr lang="en-US" sz="2350" dirty="0" err="1">
                <a:solidFill>
                  <a:srgbClr val="09465E"/>
                </a:solidFill>
                <a:latin typeface="Calibri"/>
                <a:cs typeface="Calibri"/>
              </a:rPr>
              <a:t>promuovendo</a:t>
            </a:r>
            <a:r>
              <a:rPr lang="en-US" sz="2350" dirty="0">
                <a:solidFill>
                  <a:srgbClr val="09465E"/>
                </a:solidFill>
                <a:latin typeface="Calibri"/>
                <a:cs typeface="Calibri"/>
              </a:rPr>
              <a:t> un </a:t>
            </a:r>
            <a:r>
              <a:rPr lang="en-US" sz="2350" dirty="0" err="1">
                <a:solidFill>
                  <a:srgbClr val="09465E"/>
                </a:solidFill>
                <a:latin typeface="Calibri"/>
                <a:cs typeface="Calibri"/>
              </a:rPr>
              <a:t>sistema</a:t>
            </a:r>
            <a:r>
              <a:rPr lang="en-US" sz="2350" dirty="0">
                <a:solidFill>
                  <a:srgbClr val="09465E"/>
                </a:solidFill>
                <a:latin typeface="Calibri"/>
                <a:cs typeface="Calibri"/>
              </a:rPr>
              <a:t> </a:t>
            </a:r>
            <a:r>
              <a:rPr lang="en-US" sz="2350" dirty="0" err="1">
                <a:solidFill>
                  <a:srgbClr val="09465E"/>
                </a:solidFill>
                <a:latin typeface="Calibri"/>
                <a:cs typeface="Calibri"/>
              </a:rPr>
              <a:t>alimentare</a:t>
            </a:r>
            <a:r>
              <a:rPr lang="en-US" sz="2350" dirty="0">
                <a:solidFill>
                  <a:srgbClr val="09465E"/>
                </a:solidFill>
                <a:latin typeface="Calibri"/>
                <a:cs typeface="Calibri"/>
              </a:rPr>
              <a:t> </a:t>
            </a:r>
            <a:r>
              <a:rPr lang="en-US" sz="2350" dirty="0" err="1">
                <a:solidFill>
                  <a:srgbClr val="09465E"/>
                </a:solidFill>
                <a:latin typeface="Calibri"/>
                <a:cs typeface="Calibri"/>
              </a:rPr>
              <a:t>più</a:t>
            </a:r>
            <a:r>
              <a:rPr lang="en-US" sz="2350" dirty="0">
                <a:solidFill>
                  <a:srgbClr val="09465E"/>
                </a:solidFill>
                <a:latin typeface="Calibri"/>
                <a:cs typeface="Calibri"/>
              </a:rPr>
              <a:t> </a:t>
            </a:r>
            <a:r>
              <a:rPr lang="en-US" sz="2350" dirty="0" err="1">
                <a:solidFill>
                  <a:srgbClr val="09465E"/>
                </a:solidFill>
                <a:latin typeface="Calibri"/>
                <a:cs typeface="Calibri"/>
              </a:rPr>
              <a:t>sostenibile</a:t>
            </a:r>
            <a:r>
              <a:rPr lang="en-US" sz="2350" dirty="0">
                <a:solidFill>
                  <a:srgbClr val="09465E"/>
                </a:solidFill>
                <a:latin typeface="Calibri"/>
                <a:cs typeface="Calibri"/>
              </a:rPr>
              <a:t> ed </a:t>
            </a:r>
            <a:r>
              <a:rPr lang="en-US" sz="2350" dirty="0" err="1">
                <a:solidFill>
                  <a:srgbClr val="09465E"/>
                </a:solidFill>
                <a:latin typeface="Calibri"/>
                <a:cs typeface="Calibri"/>
              </a:rPr>
              <a:t>efficiente</a:t>
            </a:r>
            <a:r>
              <a:rPr lang="en-US" sz="2350" dirty="0">
                <a:solidFill>
                  <a:srgbClr val="09465E"/>
                </a:solidFill>
                <a:latin typeface="Calibri"/>
                <a:cs typeface="Calibri"/>
              </a:rPr>
              <a:t>.</a:t>
            </a:r>
          </a:p>
          <a:p>
            <a:pPr algn="l">
              <a:spcAft>
                <a:spcPts val="600"/>
              </a:spcAft>
              <a:buNone/>
            </a:pPr>
            <a:r>
              <a:rPr lang="en-US" sz="2350" dirty="0">
                <a:solidFill>
                  <a:srgbClr val="09465E"/>
                </a:solidFill>
                <a:latin typeface="Calibri"/>
                <a:cs typeface="Calibri"/>
              </a:rPr>
              <a:t>La </a:t>
            </a:r>
            <a:r>
              <a:rPr lang="en-US" sz="2350" dirty="0" err="1">
                <a:solidFill>
                  <a:srgbClr val="09465E"/>
                </a:solidFill>
                <a:latin typeface="Calibri"/>
                <a:cs typeface="Calibri"/>
              </a:rPr>
              <a:t>strategia</a:t>
            </a:r>
            <a:r>
              <a:rPr lang="en-US" sz="2350" dirty="0">
                <a:solidFill>
                  <a:srgbClr val="09465E"/>
                </a:solidFill>
                <a:latin typeface="Calibri"/>
                <a:cs typeface="Calibri"/>
              </a:rPr>
              <a:t> </a:t>
            </a:r>
            <a:r>
              <a:rPr lang="en-US" sz="2350" dirty="0" err="1">
                <a:solidFill>
                  <a:srgbClr val="09465E"/>
                </a:solidFill>
                <a:latin typeface="Calibri"/>
                <a:cs typeface="Calibri"/>
              </a:rPr>
              <a:t>si</a:t>
            </a:r>
            <a:r>
              <a:rPr lang="en-US" sz="2350" dirty="0">
                <a:solidFill>
                  <a:srgbClr val="09465E"/>
                </a:solidFill>
                <a:latin typeface="Calibri"/>
                <a:cs typeface="Calibri"/>
              </a:rPr>
              <a:t> </a:t>
            </a:r>
            <a:r>
              <a:rPr lang="en-US" sz="2350" dirty="0" err="1">
                <a:solidFill>
                  <a:srgbClr val="09465E"/>
                </a:solidFill>
                <a:latin typeface="Calibri"/>
                <a:cs typeface="Calibri"/>
              </a:rPr>
              <a:t>basa</a:t>
            </a:r>
            <a:r>
              <a:rPr lang="en-US" sz="2350" dirty="0">
                <a:solidFill>
                  <a:srgbClr val="09465E"/>
                </a:solidFill>
                <a:latin typeface="Calibri"/>
                <a:cs typeface="Calibri"/>
              </a:rPr>
              <a:t> </a:t>
            </a:r>
            <a:r>
              <a:rPr lang="en-US" sz="2350" dirty="0" err="1">
                <a:solidFill>
                  <a:srgbClr val="09465E"/>
                </a:solidFill>
                <a:latin typeface="Calibri"/>
                <a:cs typeface="Calibri"/>
              </a:rPr>
              <a:t>sul</a:t>
            </a:r>
            <a:r>
              <a:rPr lang="en-US" sz="2350" dirty="0">
                <a:solidFill>
                  <a:srgbClr val="09465E"/>
                </a:solidFill>
                <a:latin typeface="Calibri"/>
                <a:cs typeface="Calibri"/>
              </a:rPr>
              <a:t> principio </a:t>
            </a:r>
            <a:r>
              <a:rPr lang="en-US" sz="2350" dirty="0" err="1">
                <a:solidFill>
                  <a:srgbClr val="09465E"/>
                </a:solidFill>
                <a:latin typeface="Calibri"/>
                <a:cs typeface="Calibri"/>
              </a:rPr>
              <a:t>delle</a:t>
            </a:r>
            <a:r>
              <a:rPr lang="en-US" sz="2350" dirty="0">
                <a:solidFill>
                  <a:srgbClr val="09465E"/>
                </a:solidFill>
                <a:latin typeface="Calibri"/>
                <a:cs typeface="Calibri"/>
              </a:rPr>
              <a:t> 4R: </a:t>
            </a:r>
            <a:r>
              <a:rPr lang="en-US" sz="2350" b="1" dirty="0" err="1">
                <a:solidFill>
                  <a:srgbClr val="09465E"/>
                </a:solidFill>
                <a:latin typeface="Calibri"/>
                <a:cs typeface="Calibri"/>
              </a:rPr>
              <a:t>Ridurre</a:t>
            </a:r>
            <a:r>
              <a:rPr lang="en-US" sz="2350" b="1" dirty="0">
                <a:solidFill>
                  <a:srgbClr val="09465E"/>
                </a:solidFill>
                <a:latin typeface="Calibri"/>
                <a:cs typeface="Calibri"/>
              </a:rPr>
              <a:t>, </a:t>
            </a:r>
            <a:r>
              <a:rPr lang="en-US" sz="2350" b="1" dirty="0" err="1">
                <a:solidFill>
                  <a:srgbClr val="09465E"/>
                </a:solidFill>
                <a:latin typeface="Calibri"/>
                <a:cs typeface="Calibri"/>
              </a:rPr>
              <a:t>Riutilizzare</a:t>
            </a:r>
            <a:r>
              <a:rPr lang="en-US" sz="2350" b="1" dirty="0">
                <a:solidFill>
                  <a:srgbClr val="09465E"/>
                </a:solidFill>
                <a:latin typeface="Calibri"/>
                <a:cs typeface="Calibri"/>
              </a:rPr>
              <a:t>, </a:t>
            </a:r>
            <a:r>
              <a:rPr lang="en-US" sz="2350" b="1" dirty="0" err="1">
                <a:solidFill>
                  <a:srgbClr val="09465E"/>
                </a:solidFill>
                <a:latin typeface="Calibri"/>
                <a:cs typeface="Calibri"/>
              </a:rPr>
              <a:t>Ridistribuire</a:t>
            </a:r>
            <a:r>
              <a:rPr lang="en-US" sz="2350" b="1" dirty="0">
                <a:solidFill>
                  <a:srgbClr val="09465E"/>
                </a:solidFill>
                <a:latin typeface="Calibri"/>
                <a:cs typeface="Calibri"/>
              </a:rPr>
              <a:t> e </a:t>
            </a:r>
            <a:r>
              <a:rPr lang="en-US" sz="2350" b="1" dirty="0" err="1">
                <a:solidFill>
                  <a:srgbClr val="09465E"/>
                </a:solidFill>
                <a:latin typeface="Calibri"/>
                <a:cs typeface="Calibri"/>
              </a:rPr>
              <a:t>Rivalutare</a:t>
            </a:r>
            <a:r>
              <a:rPr lang="en-US" sz="2350" b="1" dirty="0">
                <a:solidFill>
                  <a:srgbClr val="09465E"/>
                </a:solidFill>
                <a:latin typeface="Calibri"/>
                <a:cs typeface="Calibri"/>
              </a:rPr>
              <a:t> </a:t>
            </a:r>
            <a:r>
              <a:rPr lang="en-US" sz="2350" dirty="0">
                <a:solidFill>
                  <a:srgbClr val="09465E"/>
                </a:solidFill>
                <a:latin typeface="Calibri"/>
                <a:cs typeface="Calibri"/>
              </a:rPr>
              <a:t>le </a:t>
            </a:r>
            <a:r>
              <a:rPr lang="en-US" sz="2350" dirty="0" err="1">
                <a:solidFill>
                  <a:srgbClr val="09465E"/>
                </a:solidFill>
                <a:latin typeface="Calibri"/>
                <a:cs typeface="Calibri"/>
              </a:rPr>
              <a:t>eccedenze</a:t>
            </a:r>
            <a:r>
              <a:rPr lang="en-US" sz="2350" dirty="0">
                <a:solidFill>
                  <a:srgbClr val="09465E"/>
                </a:solidFill>
                <a:latin typeface="Calibri"/>
                <a:cs typeface="Calibri"/>
              </a:rPr>
              <a:t> </a:t>
            </a:r>
            <a:r>
              <a:rPr lang="en-US" sz="2350" dirty="0" err="1">
                <a:solidFill>
                  <a:srgbClr val="09465E"/>
                </a:solidFill>
                <a:latin typeface="Calibri"/>
                <a:cs typeface="Calibri"/>
              </a:rPr>
              <a:t>alimentari</a:t>
            </a:r>
            <a:r>
              <a:rPr lang="en-US" sz="2350" dirty="0">
                <a:solidFill>
                  <a:srgbClr val="09465E"/>
                </a:solidFill>
                <a:latin typeface="Calibri"/>
                <a:cs typeface="Calibri"/>
              </a:rPr>
              <a:t>. Si </a:t>
            </a:r>
            <a:r>
              <a:rPr lang="en-US" sz="2350" dirty="0" err="1">
                <a:solidFill>
                  <a:srgbClr val="09465E"/>
                </a:solidFill>
                <a:latin typeface="Calibri"/>
                <a:cs typeface="Calibri"/>
              </a:rPr>
              <a:t>tratta</a:t>
            </a:r>
            <a:r>
              <a:rPr lang="en-US" sz="2350" dirty="0">
                <a:solidFill>
                  <a:srgbClr val="09465E"/>
                </a:solidFill>
                <a:latin typeface="Calibri"/>
                <a:cs typeface="Calibri"/>
              </a:rPr>
              <a:t> di </a:t>
            </a:r>
            <a:r>
              <a:rPr lang="en-US" sz="2350" dirty="0" err="1">
                <a:solidFill>
                  <a:srgbClr val="09465E"/>
                </a:solidFill>
                <a:latin typeface="Calibri"/>
                <a:cs typeface="Calibri"/>
              </a:rPr>
              <a:t>agire</a:t>
            </a:r>
            <a:r>
              <a:rPr lang="en-US" sz="2350" dirty="0">
                <a:solidFill>
                  <a:srgbClr val="09465E"/>
                </a:solidFill>
                <a:latin typeface="Calibri"/>
                <a:cs typeface="Calibri"/>
              </a:rPr>
              <a:t> in tutte le </a:t>
            </a:r>
            <a:r>
              <a:rPr lang="en-US" sz="2350" dirty="0" err="1">
                <a:solidFill>
                  <a:srgbClr val="09465E"/>
                </a:solidFill>
                <a:latin typeface="Calibri"/>
                <a:cs typeface="Calibri"/>
              </a:rPr>
              <a:t>fasi</a:t>
            </a:r>
            <a:r>
              <a:rPr lang="en-US" sz="2350" dirty="0">
                <a:solidFill>
                  <a:srgbClr val="09465E"/>
                </a:solidFill>
                <a:latin typeface="Calibri"/>
                <a:cs typeface="Calibri"/>
              </a:rPr>
              <a:t> </a:t>
            </a:r>
            <a:r>
              <a:rPr lang="en-US" sz="2350" dirty="0" err="1">
                <a:solidFill>
                  <a:srgbClr val="09465E"/>
                </a:solidFill>
                <a:latin typeface="Calibri"/>
                <a:cs typeface="Calibri"/>
              </a:rPr>
              <a:t>della</a:t>
            </a:r>
            <a:r>
              <a:rPr lang="en-US" sz="2350" dirty="0">
                <a:solidFill>
                  <a:srgbClr val="09465E"/>
                </a:solidFill>
                <a:latin typeface="Calibri"/>
                <a:cs typeface="Calibri"/>
              </a:rPr>
              <a:t> catena </a:t>
            </a:r>
            <a:r>
              <a:rPr lang="en-US" sz="2350" dirty="0" err="1">
                <a:solidFill>
                  <a:srgbClr val="09465E"/>
                </a:solidFill>
                <a:latin typeface="Calibri"/>
                <a:cs typeface="Calibri"/>
              </a:rPr>
              <a:t>agroalimentare</a:t>
            </a:r>
            <a:r>
              <a:rPr lang="en-US" sz="2350" dirty="0">
                <a:solidFill>
                  <a:srgbClr val="09465E"/>
                </a:solidFill>
                <a:latin typeface="Calibri"/>
                <a:cs typeface="Calibri"/>
              </a:rPr>
              <a:t>, </a:t>
            </a:r>
            <a:r>
              <a:rPr lang="en-US" sz="2350" dirty="0" err="1">
                <a:solidFill>
                  <a:srgbClr val="09465E"/>
                </a:solidFill>
                <a:latin typeface="Calibri"/>
                <a:cs typeface="Calibri"/>
              </a:rPr>
              <a:t>dalla</a:t>
            </a:r>
            <a:r>
              <a:rPr lang="en-US" sz="2350" dirty="0">
                <a:solidFill>
                  <a:srgbClr val="09465E"/>
                </a:solidFill>
                <a:latin typeface="Calibri"/>
                <a:cs typeface="Calibri"/>
              </a:rPr>
              <a:t> </a:t>
            </a:r>
            <a:r>
              <a:rPr lang="en-US" sz="2350" dirty="0" err="1">
                <a:solidFill>
                  <a:srgbClr val="09465E"/>
                </a:solidFill>
                <a:latin typeface="Calibri"/>
                <a:cs typeface="Calibri"/>
              </a:rPr>
              <a:t>produzione</a:t>
            </a:r>
            <a:r>
              <a:rPr lang="en-US" sz="2350" dirty="0">
                <a:solidFill>
                  <a:srgbClr val="09465E"/>
                </a:solidFill>
                <a:latin typeface="Calibri"/>
                <a:cs typeface="Calibri"/>
              </a:rPr>
              <a:t> al </a:t>
            </a:r>
            <a:r>
              <a:rPr lang="en-US" sz="2350" dirty="0" err="1">
                <a:solidFill>
                  <a:srgbClr val="09465E"/>
                </a:solidFill>
                <a:latin typeface="Calibri"/>
                <a:cs typeface="Calibri"/>
              </a:rPr>
              <a:t>consumo</a:t>
            </a:r>
            <a:r>
              <a:rPr lang="en-US" sz="2350" dirty="0">
                <a:solidFill>
                  <a:srgbClr val="09465E"/>
                </a:solidFill>
                <a:latin typeface="Calibri"/>
                <a:cs typeface="Calibri"/>
              </a:rPr>
              <a:t> finale, </a:t>
            </a:r>
            <a:r>
              <a:rPr lang="en-US" sz="2350" dirty="0" err="1">
                <a:solidFill>
                  <a:srgbClr val="09465E"/>
                </a:solidFill>
                <a:latin typeface="Calibri"/>
                <a:cs typeface="Calibri"/>
              </a:rPr>
              <a:t>coinvolgendo</a:t>
            </a:r>
            <a:r>
              <a:rPr lang="en-US" sz="2350" dirty="0">
                <a:solidFill>
                  <a:srgbClr val="09465E"/>
                </a:solidFill>
                <a:latin typeface="Calibri"/>
                <a:cs typeface="Calibri"/>
              </a:rPr>
              <a:t> tutti </a:t>
            </a:r>
            <a:r>
              <a:rPr lang="en-US" sz="2350" dirty="0" err="1">
                <a:solidFill>
                  <a:srgbClr val="09465E"/>
                </a:solidFill>
                <a:latin typeface="Calibri"/>
                <a:cs typeface="Calibri"/>
              </a:rPr>
              <a:t>gli</a:t>
            </a:r>
            <a:r>
              <a:rPr lang="en-US" sz="2350" dirty="0">
                <a:solidFill>
                  <a:srgbClr val="09465E"/>
                </a:solidFill>
                <a:latin typeface="Calibri"/>
                <a:cs typeface="Calibri"/>
              </a:rPr>
              <a:t> </a:t>
            </a:r>
            <a:r>
              <a:rPr lang="en-US" sz="2350" dirty="0" err="1">
                <a:solidFill>
                  <a:srgbClr val="09465E"/>
                </a:solidFill>
                <a:latin typeface="Calibri"/>
                <a:cs typeface="Calibri"/>
              </a:rPr>
              <a:t>attori</a:t>
            </a:r>
            <a:r>
              <a:rPr lang="en-US" sz="2350" dirty="0">
                <a:solidFill>
                  <a:srgbClr val="09465E"/>
                </a:solidFill>
                <a:latin typeface="Calibri"/>
                <a:cs typeface="Calibri"/>
              </a:rPr>
              <a:t> del </a:t>
            </a:r>
            <a:r>
              <a:rPr lang="en-US" sz="2350" dirty="0" err="1">
                <a:solidFill>
                  <a:srgbClr val="09465E"/>
                </a:solidFill>
                <a:latin typeface="Calibri"/>
                <a:cs typeface="Calibri"/>
              </a:rPr>
              <a:t>sistema</a:t>
            </a:r>
            <a:r>
              <a:rPr lang="en-US" sz="2350" dirty="0">
                <a:solidFill>
                  <a:srgbClr val="09465E"/>
                </a:solidFill>
                <a:latin typeface="Calibri"/>
                <a:cs typeface="Calibri"/>
              </a:rPr>
              <a:t> </a:t>
            </a:r>
            <a:r>
              <a:rPr lang="en-US" sz="2350" dirty="0" err="1">
                <a:solidFill>
                  <a:srgbClr val="09465E"/>
                </a:solidFill>
                <a:latin typeface="Calibri"/>
                <a:cs typeface="Calibri"/>
              </a:rPr>
              <a:t>alimentare</a:t>
            </a:r>
            <a:r>
              <a:rPr lang="en-US" sz="2350" dirty="0">
                <a:solidFill>
                  <a:srgbClr val="09465E"/>
                </a:solidFill>
                <a:latin typeface="Calibri"/>
                <a:cs typeface="Calibri"/>
              </a:rPr>
              <a:t> </a:t>
            </a:r>
            <a:r>
              <a:rPr lang="en-US" sz="2350" dirty="0" err="1">
                <a:solidFill>
                  <a:srgbClr val="09465E"/>
                </a:solidFill>
                <a:latin typeface="Calibri"/>
                <a:cs typeface="Calibri"/>
              </a:rPr>
              <a:t>basco</a:t>
            </a:r>
            <a:r>
              <a:rPr lang="en-US" sz="2350" dirty="0">
                <a:solidFill>
                  <a:srgbClr val="09465E"/>
                </a:solidFill>
                <a:latin typeface="Calibri"/>
                <a:cs typeface="Calibri"/>
              </a:rPr>
              <a:t>. </a:t>
            </a:r>
            <a:endParaRPr lang="es-ES" sz="235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1EA8103-7617-55F6-0B0B-8498A3C3A226}"/>
              </a:ext>
            </a:extLst>
          </p:cNvPr>
          <p:cNvSpPr txBox="1"/>
          <p:nvPr/>
        </p:nvSpPr>
        <p:spPr>
          <a:xfrm>
            <a:off x="7391400" y="587575"/>
            <a:ext cx="3733800" cy="6118025"/>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24" name="Imagen 23">
            <a:extLst>
              <a:ext uri="{FF2B5EF4-FFF2-40B4-BE49-F238E27FC236}">
                <a16:creationId xmlns:a16="http://schemas.microsoft.com/office/drawing/2014/main" id="{5CE5D4D3-BC44-8D29-01A1-F82A14A5D4DD}"/>
              </a:ext>
            </a:extLst>
          </p:cNvPr>
          <p:cNvPicPr>
            <a:picLocks noChangeAspect="1"/>
          </p:cNvPicPr>
          <p:nvPr/>
        </p:nvPicPr>
        <p:blipFill>
          <a:blip r:embed="rId4"/>
          <a:stretch>
            <a:fillRect/>
          </a:stretch>
        </p:blipFill>
        <p:spPr>
          <a:xfrm rot="5400000">
            <a:off x="6813270" y="4224693"/>
            <a:ext cx="1347333" cy="1341236"/>
          </a:xfrm>
          <a:prstGeom prst="rect">
            <a:avLst/>
          </a:prstGeom>
        </p:spPr>
      </p:pic>
      <p:pic>
        <p:nvPicPr>
          <p:cNvPr id="13" name="Imagen 12">
            <a:hlinkClick r:id="rId3"/>
            <a:extLst>
              <a:ext uri="{FF2B5EF4-FFF2-40B4-BE49-F238E27FC236}">
                <a16:creationId xmlns:a16="http://schemas.microsoft.com/office/drawing/2014/main" id="{A920EA17-B74D-EE36-E7A3-0AE39BA211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6316" y="1886774"/>
            <a:ext cx="4509739" cy="2383004"/>
          </a:xfrm>
          <a:prstGeom prst="rect">
            <a:avLst/>
          </a:prstGeom>
        </p:spPr>
      </p:pic>
    </p:spTree>
    <p:extLst>
      <p:ext uri="{BB962C8B-B14F-4D97-AF65-F5344CB8AC3E}">
        <p14:creationId xmlns:p14="http://schemas.microsoft.com/office/powerpoint/2010/main" val="3092229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FAF3-59BE-3E83-A751-2234CBBCB1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2AD118-7A4E-036E-74D0-D7C5072C9C40}"/>
              </a:ext>
            </a:extLst>
          </p:cNvPr>
          <p:cNvSpPr>
            <a:spLocks noGrp="1"/>
          </p:cNvSpPr>
          <p:nvPr>
            <p:ph type="body" sz="quarter" idx="16"/>
          </p:nvPr>
        </p:nvSpPr>
        <p:spPr>
          <a:xfrm>
            <a:off x="607555" y="587575"/>
            <a:ext cx="4583791" cy="557831"/>
          </a:xfrm>
          <a:prstGeom prst="rect">
            <a:avLst/>
          </a:prstGeom>
          <a:solidFill>
            <a:srgbClr val="60BA47"/>
          </a:solidFill>
        </p:spPr>
        <p:txBody>
          <a:bodyPr/>
          <a:lstStyle/>
          <a:p>
            <a:r>
              <a:rPr lang="en-GB" noProof="0"/>
              <a:t>Lasciatevi ispirare...</a:t>
            </a:r>
          </a:p>
        </p:txBody>
      </p:sp>
      <p:grpSp>
        <p:nvGrpSpPr>
          <p:cNvPr id="3" name="Graphic 4">
            <a:extLst>
              <a:ext uri="{FF2B5EF4-FFF2-40B4-BE49-F238E27FC236}">
                <a16:creationId xmlns:a16="http://schemas.microsoft.com/office/drawing/2014/main" id="{6BD27DE1-26C2-B0AF-8229-ED963869ECA6}"/>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FA2D9A4-A7C8-2683-D51D-6668C6B76E4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DD4B4B94-659D-FF43-D08C-3BAC399828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06A6768D-02D4-1F10-1808-233FA72E82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029AA458-B07F-07F7-BE62-D82BFCA6B6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3D008A5-9F3F-7EC3-E9D8-5E61C8CEE1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5D7BD70E-F8CF-0541-6730-0B95D52AC8E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21EF30A4-4782-295F-4C80-43B0E5DC055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F6293972-E1D9-9F32-8104-16C82E6C129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FEA7D47F-213C-F751-CBCC-0D8EC5936A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09B11A4C-11B6-2090-B3D8-800476FF99B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F81E143-B7B7-1883-9341-3346CD061C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C3988A4A-B835-48C7-739D-39AE91AC44EB}"/>
              </a:ext>
            </a:extLst>
          </p:cNvPr>
          <p:cNvSpPr txBox="1"/>
          <p:nvPr/>
        </p:nvSpPr>
        <p:spPr>
          <a:xfrm>
            <a:off x="607555" y="1676400"/>
            <a:ext cx="5872059" cy="4932312"/>
          </a:xfrm>
          <a:prstGeom prst="rect">
            <a:avLst/>
          </a:prstGeom>
        </p:spPr>
        <p:txBody>
          <a:bodyPr vert="horz" wrap="square" lIns="0" tIns="635" rIns="0" bIns="0" rtlCol="0">
            <a:spAutoFit/>
          </a:bodyPr>
          <a:lstStyle/>
          <a:p>
            <a:pPr marL="12700" marR="5080" algn="l">
              <a:lnSpc>
                <a:spcPct val="103400"/>
              </a:lnSpc>
              <a:spcBef>
                <a:spcPts val="5"/>
              </a:spcBef>
            </a:pPr>
            <a:r>
              <a:rPr lang="es-ES" sz="2400" dirty="0">
                <a:solidFill>
                  <a:srgbClr val="09465E"/>
                </a:solidFill>
                <a:latin typeface="Calibri"/>
                <a:cs typeface="Calibri"/>
              </a:rPr>
              <a:t>La</a:t>
            </a:r>
            <a:r>
              <a:rPr lang="es-ES" sz="2400" b="1" dirty="0">
                <a:solidFill>
                  <a:srgbClr val="09465E"/>
                </a:solidFill>
                <a:latin typeface="Calibri"/>
                <a:cs typeface="Calibri"/>
              </a:rPr>
              <a:t> </a:t>
            </a:r>
            <a:r>
              <a:rPr sz="2400" dirty="0" err="1">
                <a:solidFill>
                  <a:srgbClr val="09465E"/>
                </a:solidFill>
                <a:latin typeface="Calibri"/>
                <a:cs typeface="Calibri"/>
              </a:rPr>
              <a:t>piattaforma</a:t>
            </a:r>
            <a:r>
              <a:rPr sz="2400" dirty="0">
                <a:solidFill>
                  <a:srgbClr val="09465E"/>
                </a:solidFill>
                <a:latin typeface="Calibri"/>
                <a:cs typeface="Calibri"/>
              </a:rPr>
              <a:t> </a:t>
            </a:r>
            <a:r>
              <a:rPr lang="es-ES" sz="2400" b="1" dirty="0">
                <a:solidFill>
                  <a:srgbClr val="09465E"/>
                </a:solidFill>
                <a:latin typeface="Calibri"/>
                <a:cs typeface="Calibri"/>
                <a:hlinkClick r:id="rId3"/>
              </a:rPr>
              <a:t>Recircular </a:t>
            </a:r>
            <a:r>
              <a:rPr sz="2400" dirty="0" err="1">
                <a:solidFill>
                  <a:srgbClr val="09465E"/>
                </a:solidFill>
                <a:latin typeface="Calibri"/>
                <a:cs typeface="Calibri"/>
              </a:rPr>
              <a:t>offre</a:t>
            </a:r>
            <a:r>
              <a:rPr sz="2400" dirty="0">
                <a:solidFill>
                  <a:srgbClr val="09465E"/>
                </a:solidFill>
                <a:latin typeface="Calibri"/>
                <a:cs typeface="Calibri"/>
              </a:rPr>
              <a:t> uno </a:t>
            </a:r>
            <a:r>
              <a:rPr sz="2400" dirty="0" err="1">
                <a:solidFill>
                  <a:srgbClr val="09465E"/>
                </a:solidFill>
                <a:latin typeface="Calibri"/>
                <a:cs typeface="Calibri"/>
              </a:rPr>
              <a:t>spazio</a:t>
            </a:r>
            <a:r>
              <a:rPr sz="2400" dirty="0">
                <a:solidFill>
                  <a:srgbClr val="09465E"/>
                </a:solidFill>
                <a:latin typeface="Calibri"/>
                <a:cs typeface="Calibri"/>
              </a:rPr>
              <a:t> in cui diverse </a:t>
            </a:r>
            <a:r>
              <a:rPr sz="2400" spc="-10" dirty="0" err="1">
                <a:solidFill>
                  <a:srgbClr val="09465E"/>
                </a:solidFill>
                <a:latin typeface="Calibri"/>
                <a:cs typeface="Calibri"/>
              </a:rPr>
              <a:t>aziende</a:t>
            </a:r>
            <a:r>
              <a:rPr sz="2400" spc="-10" dirty="0">
                <a:solidFill>
                  <a:srgbClr val="09465E"/>
                </a:solidFill>
                <a:latin typeface="Calibri"/>
                <a:cs typeface="Calibri"/>
              </a:rPr>
              <a:t> </a:t>
            </a:r>
            <a:r>
              <a:rPr sz="2400" dirty="0" err="1">
                <a:solidFill>
                  <a:srgbClr val="09465E"/>
                </a:solidFill>
                <a:latin typeface="Calibri"/>
                <a:cs typeface="Calibri"/>
              </a:rPr>
              <a:t>possono</a:t>
            </a:r>
            <a:r>
              <a:rPr sz="2400" dirty="0">
                <a:solidFill>
                  <a:srgbClr val="09465E"/>
                </a:solidFill>
                <a:latin typeface="Calibri"/>
                <a:cs typeface="Calibri"/>
              </a:rPr>
              <a:t> </a:t>
            </a:r>
            <a:r>
              <a:rPr sz="2400" dirty="0" err="1">
                <a:solidFill>
                  <a:srgbClr val="09465E"/>
                </a:solidFill>
                <a:latin typeface="Calibri"/>
                <a:cs typeface="Calibri"/>
              </a:rPr>
              <a:t>registrarsi</a:t>
            </a:r>
            <a:r>
              <a:rPr sz="2400" dirty="0">
                <a:solidFill>
                  <a:srgbClr val="09465E"/>
                </a:solidFill>
                <a:latin typeface="Calibri"/>
                <a:cs typeface="Calibri"/>
              </a:rPr>
              <a:t> e </a:t>
            </a:r>
            <a:r>
              <a:rPr sz="2400" dirty="0" err="1">
                <a:solidFill>
                  <a:srgbClr val="09465E"/>
                </a:solidFill>
                <a:latin typeface="Calibri"/>
                <a:cs typeface="Calibri"/>
              </a:rPr>
              <a:t>caricare</a:t>
            </a:r>
            <a:r>
              <a:rPr sz="2400" dirty="0">
                <a:solidFill>
                  <a:srgbClr val="09465E"/>
                </a:solidFill>
                <a:latin typeface="Calibri"/>
                <a:cs typeface="Calibri"/>
              </a:rPr>
              <a:t> </a:t>
            </a:r>
            <a:r>
              <a:rPr sz="2400" dirty="0" err="1">
                <a:solidFill>
                  <a:srgbClr val="09465E"/>
                </a:solidFill>
                <a:latin typeface="Calibri"/>
                <a:cs typeface="Calibri"/>
              </a:rPr>
              <a:t>gratuitamente</a:t>
            </a:r>
            <a:r>
              <a:rPr sz="2400" dirty="0">
                <a:solidFill>
                  <a:srgbClr val="09465E"/>
                </a:solidFill>
                <a:latin typeface="Calibri"/>
                <a:cs typeface="Calibri"/>
              </a:rPr>
              <a:t> le </a:t>
            </a:r>
            <a:r>
              <a:rPr sz="2400" dirty="0" err="1">
                <a:solidFill>
                  <a:srgbClr val="09465E"/>
                </a:solidFill>
                <a:latin typeface="Calibri"/>
                <a:cs typeface="Calibri"/>
              </a:rPr>
              <a:t>proprie</a:t>
            </a:r>
            <a:r>
              <a:rPr sz="2400" dirty="0">
                <a:solidFill>
                  <a:srgbClr val="09465E"/>
                </a:solidFill>
                <a:latin typeface="Calibri"/>
                <a:cs typeface="Calibri"/>
              </a:rPr>
              <a:t> </a:t>
            </a:r>
            <a:r>
              <a:rPr sz="2400" dirty="0" err="1">
                <a:solidFill>
                  <a:srgbClr val="09465E"/>
                </a:solidFill>
                <a:latin typeface="Calibri"/>
                <a:cs typeface="Calibri"/>
              </a:rPr>
              <a:t>eccedenze</a:t>
            </a:r>
            <a:r>
              <a:rPr sz="2400" dirty="0">
                <a:solidFill>
                  <a:srgbClr val="09465E"/>
                </a:solidFill>
                <a:latin typeface="Calibri"/>
                <a:cs typeface="Calibri"/>
              </a:rPr>
              <a:t>. </a:t>
            </a:r>
            <a:r>
              <a:rPr sz="2400" spc="-10" dirty="0" err="1">
                <a:solidFill>
                  <a:srgbClr val="09465E"/>
                </a:solidFill>
                <a:latin typeface="Calibri"/>
                <a:cs typeface="Calibri"/>
              </a:rPr>
              <a:t>Utilizzando</a:t>
            </a:r>
            <a:r>
              <a:rPr sz="2400" spc="-10" dirty="0">
                <a:solidFill>
                  <a:srgbClr val="09465E"/>
                </a:solidFill>
                <a:latin typeface="Calibri"/>
                <a:cs typeface="Calibri"/>
              </a:rPr>
              <a:t> </a:t>
            </a:r>
            <a:r>
              <a:rPr sz="2400" spc="-10" dirty="0" err="1">
                <a:solidFill>
                  <a:srgbClr val="09465E"/>
                </a:solidFill>
                <a:latin typeface="Calibri"/>
                <a:cs typeface="Calibri"/>
              </a:rPr>
              <a:t>l'</a:t>
            </a:r>
            <a:r>
              <a:rPr sz="2400" dirty="0" err="1">
                <a:solidFill>
                  <a:srgbClr val="09465E"/>
                </a:solidFill>
                <a:latin typeface="Calibri"/>
                <a:cs typeface="Calibri"/>
              </a:rPr>
              <a:t>intelligenza</a:t>
            </a:r>
            <a:r>
              <a:rPr sz="2400" dirty="0">
                <a:solidFill>
                  <a:srgbClr val="09465E"/>
                </a:solidFill>
                <a:latin typeface="Calibri"/>
                <a:cs typeface="Calibri"/>
              </a:rPr>
              <a:t> </a:t>
            </a:r>
            <a:r>
              <a:rPr sz="2400" dirty="0" err="1">
                <a:solidFill>
                  <a:srgbClr val="09465E"/>
                </a:solidFill>
                <a:latin typeface="Calibri"/>
                <a:cs typeface="Calibri"/>
              </a:rPr>
              <a:t>artificiale</a:t>
            </a:r>
            <a:r>
              <a:rPr sz="2400" dirty="0">
                <a:solidFill>
                  <a:srgbClr val="09465E"/>
                </a:solidFill>
                <a:latin typeface="Calibri"/>
                <a:cs typeface="Calibri"/>
              </a:rPr>
              <a:t>, </a:t>
            </a:r>
            <a:r>
              <a:rPr sz="2400" dirty="0" err="1">
                <a:solidFill>
                  <a:srgbClr val="09465E"/>
                </a:solidFill>
                <a:latin typeface="Calibri"/>
                <a:cs typeface="Calibri"/>
              </a:rPr>
              <a:t>analizza</a:t>
            </a:r>
            <a:r>
              <a:rPr sz="2400" dirty="0">
                <a:solidFill>
                  <a:srgbClr val="09465E"/>
                </a:solidFill>
                <a:latin typeface="Calibri"/>
                <a:cs typeface="Calibri"/>
              </a:rPr>
              <a:t> le </a:t>
            </a:r>
            <a:r>
              <a:rPr sz="2400" dirty="0" err="1">
                <a:solidFill>
                  <a:srgbClr val="09465E"/>
                </a:solidFill>
                <a:latin typeface="Calibri"/>
                <a:cs typeface="Calibri"/>
              </a:rPr>
              <a:t>risorse</a:t>
            </a:r>
            <a:r>
              <a:rPr sz="2400" dirty="0">
                <a:solidFill>
                  <a:srgbClr val="09465E"/>
                </a:solidFill>
                <a:latin typeface="Calibri"/>
                <a:cs typeface="Calibri"/>
              </a:rPr>
              <a:t> </a:t>
            </a:r>
            <a:r>
              <a:rPr sz="2400" dirty="0" err="1">
                <a:solidFill>
                  <a:srgbClr val="09465E"/>
                </a:solidFill>
                <a:latin typeface="Calibri"/>
                <a:cs typeface="Calibri"/>
              </a:rPr>
              <a:t>disponibili</a:t>
            </a:r>
            <a:r>
              <a:rPr sz="2400" dirty="0">
                <a:solidFill>
                  <a:srgbClr val="09465E"/>
                </a:solidFill>
                <a:latin typeface="Calibri"/>
                <a:cs typeface="Calibri"/>
              </a:rPr>
              <a:t> </a:t>
            </a:r>
            <a:r>
              <a:rPr sz="2400" spc="-25" dirty="0">
                <a:solidFill>
                  <a:srgbClr val="09465E"/>
                </a:solidFill>
                <a:latin typeface="Calibri"/>
                <a:cs typeface="Calibri"/>
              </a:rPr>
              <a:t>e </a:t>
            </a:r>
            <a:r>
              <a:rPr sz="2400" dirty="0" err="1">
                <a:solidFill>
                  <a:srgbClr val="09465E"/>
                </a:solidFill>
                <a:latin typeface="Calibri"/>
                <a:cs typeface="Calibri"/>
              </a:rPr>
              <a:t>identifica</a:t>
            </a:r>
            <a:r>
              <a:rPr sz="2400" dirty="0">
                <a:solidFill>
                  <a:srgbClr val="09465E"/>
                </a:solidFill>
                <a:latin typeface="Calibri"/>
                <a:cs typeface="Calibri"/>
              </a:rPr>
              <a:t> </a:t>
            </a:r>
            <a:r>
              <a:rPr sz="2400" dirty="0" err="1">
                <a:solidFill>
                  <a:srgbClr val="09465E"/>
                </a:solidFill>
                <a:latin typeface="Calibri"/>
                <a:cs typeface="Calibri"/>
              </a:rPr>
              <a:t>automaticamente</a:t>
            </a:r>
            <a:r>
              <a:rPr sz="2400" dirty="0">
                <a:solidFill>
                  <a:srgbClr val="09465E"/>
                </a:solidFill>
                <a:latin typeface="Calibri"/>
                <a:cs typeface="Calibri"/>
              </a:rPr>
              <a:t> </a:t>
            </a:r>
            <a:r>
              <a:rPr sz="2400" spc="-10" dirty="0">
                <a:solidFill>
                  <a:srgbClr val="09465E"/>
                </a:solidFill>
                <a:latin typeface="Calibri"/>
                <a:cs typeface="Calibri"/>
              </a:rPr>
              <a:t>le </a:t>
            </a:r>
            <a:r>
              <a:rPr sz="2400" spc="-10" dirty="0" err="1">
                <a:solidFill>
                  <a:srgbClr val="09465E"/>
                </a:solidFill>
                <a:latin typeface="Calibri"/>
                <a:cs typeface="Calibri"/>
              </a:rPr>
              <a:t>opportunità</a:t>
            </a:r>
            <a:r>
              <a:rPr sz="2400" spc="-10" dirty="0">
                <a:solidFill>
                  <a:srgbClr val="09465E"/>
                </a:solidFill>
                <a:latin typeface="Calibri"/>
                <a:cs typeface="Calibri"/>
              </a:rPr>
              <a:t> </a:t>
            </a:r>
            <a:r>
              <a:rPr sz="2400" dirty="0">
                <a:solidFill>
                  <a:srgbClr val="09465E"/>
                </a:solidFill>
                <a:latin typeface="Calibri"/>
                <a:cs typeface="Calibri"/>
              </a:rPr>
              <a:t>di </a:t>
            </a:r>
            <a:r>
              <a:rPr sz="2400" dirty="0" err="1">
                <a:solidFill>
                  <a:srgbClr val="09465E"/>
                </a:solidFill>
                <a:latin typeface="Calibri"/>
                <a:cs typeface="Calibri"/>
              </a:rPr>
              <a:t>riutilizzo</a:t>
            </a:r>
            <a:r>
              <a:rPr sz="2400" dirty="0">
                <a:solidFill>
                  <a:srgbClr val="09465E"/>
                </a:solidFill>
                <a:latin typeface="Calibri"/>
                <a:cs typeface="Calibri"/>
              </a:rPr>
              <a:t> </a:t>
            </a:r>
            <a:r>
              <a:rPr sz="2400" spc="-25" dirty="0">
                <a:solidFill>
                  <a:srgbClr val="09465E"/>
                </a:solidFill>
                <a:latin typeface="Calibri"/>
                <a:cs typeface="Calibri"/>
              </a:rPr>
              <a:t>e </a:t>
            </a:r>
            <a:r>
              <a:rPr sz="2400" dirty="0" err="1">
                <a:solidFill>
                  <a:srgbClr val="09465E"/>
                </a:solidFill>
                <a:latin typeface="Calibri"/>
                <a:cs typeface="Calibri"/>
              </a:rPr>
              <a:t>riciclo</a:t>
            </a:r>
            <a:r>
              <a:rPr sz="2400" dirty="0">
                <a:solidFill>
                  <a:srgbClr val="09465E"/>
                </a:solidFill>
                <a:latin typeface="Calibri"/>
                <a:cs typeface="Calibri"/>
              </a:rPr>
              <a:t>, </a:t>
            </a:r>
            <a:r>
              <a:rPr sz="2400" dirty="0" err="1">
                <a:solidFill>
                  <a:srgbClr val="09465E"/>
                </a:solidFill>
                <a:latin typeface="Calibri"/>
                <a:cs typeface="Calibri"/>
              </a:rPr>
              <a:t>avvisando</a:t>
            </a:r>
            <a:r>
              <a:rPr sz="2400" dirty="0">
                <a:solidFill>
                  <a:srgbClr val="09465E"/>
                </a:solidFill>
                <a:latin typeface="Calibri"/>
                <a:cs typeface="Calibri"/>
              </a:rPr>
              <a:t> le </a:t>
            </a:r>
            <a:r>
              <a:rPr sz="2400" dirty="0" err="1">
                <a:solidFill>
                  <a:srgbClr val="09465E"/>
                </a:solidFill>
                <a:latin typeface="Calibri"/>
                <a:cs typeface="Calibri"/>
              </a:rPr>
              <a:t>aziende</a:t>
            </a:r>
            <a:r>
              <a:rPr sz="2400" dirty="0">
                <a:solidFill>
                  <a:srgbClr val="09465E"/>
                </a:solidFill>
                <a:latin typeface="Calibri"/>
                <a:cs typeface="Calibri"/>
              </a:rPr>
              <a:t> </a:t>
            </a:r>
            <a:r>
              <a:rPr sz="2400" dirty="0" err="1">
                <a:solidFill>
                  <a:srgbClr val="09465E"/>
                </a:solidFill>
                <a:latin typeface="Calibri"/>
                <a:cs typeface="Calibri"/>
              </a:rPr>
              <a:t>che</a:t>
            </a:r>
            <a:r>
              <a:rPr sz="2400" dirty="0">
                <a:solidFill>
                  <a:srgbClr val="09465E"/>
                </a:solidFill>
                <a:latin typeface="Calibri"/>
                <a:cs typeface="Calibri"/>
              </a:rPr>
              <a:t> </a:t>
            </a:r>
            <a:r>
              <a:rPr sz="2400" dirty="0" err="1">
                <a:solidFill>
                  <a:srgbClr val="09465E"/>
                </a:solidFill>
                <a:latin typeface="Calibri"/>
                <a:cs typeface="Calibri"/>
              </a:rPr>
              <a:t>potrebbero</a:t>
            </a:r>
            <a:r>
              <a:rPr sz="2400" dirty="0">
                <a:solidFill>
                  <a:srgbClr val="09465E"/>
                </a:solidFill>
                <a:latin typeface="Calibri"/>
                <a:cs typeface="Calibri"/>
              </a:rPr>
              <a:t> </a:t>
            </a:r>
            <a:r>
              <a:rPr sz="2400" spc="-20" dirty="0" err="1">
                <a:solidFill>
                  <a:srgbClr val="09465E"/>
                </a:solidFill>
                <a:latin typeface="Calibri"/>
                <a:cs typeface="Calibri"/>
              </a:rPr>
              <a:t>beneficiarne</a:t>
            </a:r>
            <a:r>
              <a:rPr sz="2400" spc="-80" dirty="0">
                <a:solidFill>
                  <a:srgbClr val="09465E"/>
                </a:solidFill>
                <a:latin typeface="Calibri"/>
                <a:cs typeface="Calibri"/>
              </a:rPr>
              <a:t>. </a:t>
            </a:r>
            <a:endParaRPr lang="es-ES" sz="2400" spc="-80" dirty="0">
              <a:solidFill>
                <a:srgbClr val="09465E"/>
              </a:solidFill>
              <a:latin typeface="Calibri"/>
              <a:cs typeface="Calibri"/>
            </a:endParaRPr>
          </a:p>
          <a:p>
            <a:pPr marL="12700" marR="5080" algn="l">
              <a:lnSpc>
                <a:spcPct val="103400"/>
              </a:lnSpc>
              <a:spcBef>
                <a:spcPts val="5"/>
              </a:spcBef>
            </a:pPr>
            <a:r>
              <a:rPr lang="en-US" sz="2400" dirty="0" err="1">
                <a:solidFill>
                  <a:srgbClr val="09465E"/>
                </a:solidFill>
                <a:latin typeface="Calibri"/>
                <a:cs typeface="Calibri"/>
              </a:rPr>
              <a:t>Inoltre</a:t>
            </a:r>
            <a:r>
              <a:rPr lang="en-US" sz="2400" dirty="0">
                <a:solidFill>
                  <a:srgbClr val="09465E"/>
                </a:solidFill>
                <a:latin typeface="Calibri"/>
                <a:cs typeface="Calibri"/>
              </a:rPr>
              <a:t>, le </a:t>
            </a:r>
            <a:r>
              <a:rPr lang="en-US" sz="2400" dirty="0" err="1">
                <a:solidFill>
                  <a:srgbClr val="09465E"/>
                </a:solidFill>
                <a:latin typeface="Calibri"/>
                <a:cs typeface="Calibri"/>
              </a:rPr>
              <a:t>aziende</a:t>
            </a:r>
            <a:r>
              <a:rPr lang="en-US" sz="2400" dirty="0">
                <a:solidFill>
                  <a:srgbClr val="09465E"/>
                </a:solidFill>
                <a:latin typeface="Calibri"/>
                <a:cs typeface="Calibri"/>
              </a:rPr>
              <a:t> </a:t>
            </a:r>
            <a:r>
              <a:rPr lang="en-US" sz="2400" dirty="0" err="1">
                <a:solidFill>
                  <a:srgbClr val="09465E"/>
                </a:solidFill>
                <a:latin typeface="Calibri"/>
                <a:cs typeface="Calibri"/>
              </a:rPr>
              <a:t>generano</a:t>
            </a:r>
            <a:r>
              <a:rPr lang="en-US" sz="2400" dirty="0">
                <a:solidFill>
                  <a:srgbClr val="09465E"/>
                </a:solidFill>
                <a:latin typeface="Calibri"/>
                <a:cs typeface="Calibri"/>
              </a:rPr>
              <a:t> </a:t>
            </a:r>
            <a:r>
              <a:rPr lang="en-US" sz="2400" dirty="0" err="1">
                <a:solidFill>
                  <a:srgbClr val="09465E"/>
                </a:solidFill>
                <a:latin typeface="Calibri"/>
                <a:cs typeface="Calibri"/>
              </a:rPr>
              <a:t>risparmi</a:t>
            </a:r>
            <a:r>
              <a:rPr lang="en-US" sz="2400" dirty="0">
                <a:solidFill>
                  <a:srgbClr val="09465E"/>
                </a:solidFill>
                <a:latin typeface="Calibri"/>
                <a:cs typeface="Calibri"/>
              </a:rPr>
              <a:t> economici e </a:t>
            </a:r>
            <a:r>
              <a:rPr lang="en-US" sz="2400" dirty="0" err="1">
                <a:solidFill>
                  <a:srgbClr val="09465E"/>
                </a:solidFill>
                <a:latin typeface="Calibri"/>
                <a:cs typeface="Calibri"/>
              </a:rPr>
              <a:t>benefici</a:t>
            </a:r>
            <a:r>
              <a:rPr lang="en-US" sz="2400" dirty="0">
                <a:solidFill>
                  <a:srgbClr val="09465E"/>
                </a:solidFill>
                <a:latin typeface="Calibri"/>
                <a:cs typeface="Calibri"/>
              </a:rPr>
              <a:t> </a:t>
            </a:r>
            <a:r>
              <a:rPr lang="en-US" sz="2400" dirty="0" err="1">
                <a:solidFill>
                  <a:srgbClr val="09465E"/>
                </a:solidFill>
                <a:latin typeface="Calibri"/>
                <a:cs typeface="Calibri"/>
              </a:rPr>
              <a:t>ambientali</a:t>
            </a:r>
            <a:r>
              <a:rPr lang="en-US" sz="2400" dirty="0">
                <a:solidFill>
                  <a:srgbClr val="09465E"/>
                </a:solidFill>
                <a:latin typeface="Calibri"/>
                <a:cs typeface="Calibri"/>
              </a:rPr>
              <a:t> e </a:t>
            </a:r>
            <a:r>
              <a:rPr lang="en-US" sz="2400" dirty="0" err="1">
                <a:solidFill>
                  <a:srgbClr val="09465E"/>
                </a:solidFill>
                <a:latin typeface="Calibri"/>
                <a:cs typeface="Calibri"/>
              </a:rPr>
              <a:t>sociali</a:t>
            </a:r>
            <a:r>
              <a:rPr lang="en-US" sz="2400" dirty="0">
                <a:solidFill>
                  <a:srgbClr val="09465E"/>
                </a:solidFill>
                <a:latin typeface="Calibri"/>
                <a:cs typeface="Calibri"/>
              </a:rPr>
              <a:t>.</a:t>
            </a:r>
            <a:endParaRPr lang="en-US" sz="2400" dirty="0">
              <a:solidFill>
                <a:srgbClr val="09465E"/>
              </a:solidFill>
              <a:latin typeface="Calibri"/>
              <a:cs typeface="Calibri"/>
              <a:hlinkClick r:id="rId4">
                <a:extLst>
                  <a:ext uri="{A12FA001-AC4F-418D-AE19-62706E023703}">
                    <ahyp:hlinkClr xmlns:ahyp="http://schemas.microsoft.com/office/drawing/2018/hyperlinkcolor" val="tx"/>
                  </a:ext>
                </a:extLst>
              </a:hlinkClick>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DD30409-F8D7-36EF-0F62-FF1B9C68BEE2}"/>
              </a:ext>
            </a:extLst>
          </p:cNvPr>
          <p:cNvSpPr txBox="1"/>
          <p:nvPr/>
        </p:nvSpPr>
        <p:spPr>
          <a:xfrm>
            <a:off x="7391400" y="587575"/>
            <a:ext cx="3733800" cy="6118025"/>
          </a:xfrm>
          <a:prstGeom prst="rect">
            <a:avLst/>
          </a:prstGeom>
          <a:solidFill>
            <a:schemeClr val="bg1"/>
          </a:solidFill>
        </p:spPr>
        <p:txBody>
          <a:bodyPr wrap="square" rtlCol="0">
            <a:spAutoFit/>
          </a:bodyPr>
          <a:lstStyle/>
          <a:p>
            <a:endParaRPr lang="es-ES"/>
          </a:p>
        </p:txBody>
      </p:sp>
      <p:pic>
        <p:nvPicPr>
          <p:cNvPr id="23" name="object 5">
            <a:hlinkClick r:id="rId3"/>
            <a:extLst>
              <a:ext uri="{FF2B5EF4-FFF2-40B4-BE49-F238E27FC236}">
                <a16:creationId xmlns:a16="http://schemas.microsoft.com/office/drawing/2014/main" id="{F3EC179A-6D6F-5D79-7DF8-448FA742D2A1}"/>
              </a:ext>
            </a:extLst>
          </p:cNvPr>
          <p:cNvPicPr/>
          <p:nvPr/>
        </p:nvPicPr>
        <p:blipFill>
          <a:blip r:embed="rId5" cstate="print"/>
          <a:stretch>
            <a:fillRect/>
          </a:stretch>
        </p:blipFill>
        <p:spPr>
          <a:xfrm>
            <a:off x="6705600" y="1801248"/>
            <a:ext cx="4495799" cy="2701856"/>
          </a:xfrm>
          <a:prstGeom prst="rect">
            <a:avLst/>
          </a:prstGeom>
        </p:spPr>
      </p:pic>
      <p:pic>
        <p:nvPicPr>
          <p:cNvPr id="24" name="Imagen 23">
            <a:extLst>
              <a:ext uri="{FF2B5EF4-FFF2-40B4-BE49-F238E27FC236}">
                <a16:creationId xmlns:a16="http://schemas.microsoft.com/office/drawing/2014/main" id="{63908615-34EF-1AA6-B13C-6730D465E1DE}"/>
              </a:ext>
            </a:extLst>
          </p:cNvPr>
          <p:cNvPicPr>
            <a:picLocks noChangeAspect="1"/>
          </p:cNvPicPr>
          <p:nvPr/>
        </p:nvPicPr>
        <p:blipFill>
          <a:blip r:embed="rId6"/>
          <a:stretch>
            <a:fillRect/>
          </a:stretch>
        </p:blipFill>
        <p:spPr>
          <a:xfrm rot="5400000">
            <a:off x="6854300" y="4441638"/>
            <a:ext cx="1347333" cy="1341236"/>
          </a:xfrm>
          <a:prstGeom prst="rect">
            <a:avLst/>
          </a:prstGeom>
        </p:spPr>
      </p:pic>
    </p:spTree>
    <p:extLst>
      <p:ext uri="{BB962C8B-B14F-4D97-AF65-F5344CB8AC3E}">
        <p14:creationId xmlns:p14="http://schemas.microsoft.com/office/powerpoint/2010/main" val="173154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9108-D627-8CC2-F3D8-407F3ADB60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887B6C-6E33-1FE6-4FA0-38784226A347}"/>
              </a:ext>
            </a:extLst>
          </p:cNvPr>
          <p:cNvSpPr>
            <a:spLocks noGrp="1"/>
          </p:cNvSpPr>
          <p:nvPr>
            <p:ph type="body" sz="quarter" idx="16"/>
          </p:nvPr>
        </p:nvSpPr>
        <p:spPr>
          <a:xfrm>
            <a:off x="586961" y="587575"/>
            <a:ext cx="4295466" cy="557831"/>
          </a:xfrm>
          <a:prstGeom prst="rect">
            <a:avLst/>
          </a:prstGeom>
          <a:solidFill>
            <a:srgbClr val="60BA47"/>
          </a:solidFill>
        </p:spPr>
        <p:txBody>
          <a:bodyPr/>
          <a:lstStyle/>
          <a:p>
            <a:r>
              <a:rPr lang="en-GB" noProof="0"/>
              <a:t>Lasciatevi ispirare...</a:t>
            </a:r>
          </a:p>
        </p:txBody>
      </p:sp>
      <p:grpSp>
        <p:nvGrpSpPr>
          <p:cNvPr id="3" name="Graphic 4">
            <a:extLst>
              <a:ext uri="{FF2B5EF4-FFF2-40B4-BE49-F238E27FC236}">
                <a16:creationId xmlns:a16="http://schemas.microsoft.com/office/drawing/2014/main" id="{100A4D52-F7F5-E78D-7A41-E38598470474}"/>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B1A47EEF-145B-7A11-A2C4-61F43F767D6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BD41799-EAA9-0D70-502F-BDDFB3758D7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22B85A3-87B6-7FA4-46EF-6D20106AD0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DA019D4E-9D81-C539-4073-2520168B4205}"/>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69943F7A-9CE2-08FD-F3FC-CD5F334891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8CDC45AB-2239-801E-D73B-C4ADA0F11AC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3F90838F-6F14-EB33-9BA1-4CCA9395471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5667D3B5-052F-35A2-263E-D0BD548396E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B058A06D-0882-F3B3-2AAD-9F34EE0842A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5CF7257D-2A2A-EA2B-F8F0-2D2AD242F24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D4082F64-B1DD-7AB1-4CC6-F533B2239D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22" name="CuadroTexto 21">
            <a:extLst>
              <a:ext uri="{FF2B5EF4-FFF2-40B4-BE49-F238E27FC236}">
                <a16:creationId xmlns:a16="http://schemas.microsoft.com/office/drawing/2014/main" id="{3DCC2A64-81E5-F5C6-8309-2DA11B3B947A}"/>
              </a:ext>
            </a:extLst>
          </p:cNvPr>
          <p:cNvSpPr txBox="1"/>
          <p:nvPr/>
        </p:nvSpPr>
        <p:spPr>
          <a:xfrm>
            <a:off x="7420800" y="587575"/>
            <a:ext cx="3733800" cy="6118025"/>
          </a:xfrm>
          <a:prstGeom prst="rect">
            <a:avLst/>
          </a:prstGeom>
          <a:solidFill>
            <a:schemeClr val="bg1"/>
          </a:solidFill>
        </p:spPr>
        <p:txBody>
          <a:bodyPr wrap="square" rtlCol="0">
            <a:spAutoFit/>
          </a:bodyPr>
          <a:lstStyle/>
          <a:p>
            <a:endParaRPr lang="es-ES"/>
          </a:p>
        </p:txBody>
      </p:sp>
      <p:sp>
        <p:nvSpPr>
          <p:cNvPr id="2" name="object 7">
            <a:extLst>
              <a:ext uri="{FF2B5EF4-FFF2-40B4-BE49-F238E27FC236}">
                <a16:creationId xmlns:a16="http://schemas.microsoft.com/office/drawing/2014/main" id="{2A2ADB2A-1A9A-449F-7083-53C8917A8865}"/>
              </a:ext>
            </a:extLst>
          </p:cNvPr>
          <p:cNvSpPr txBox="1"/>
          <p:nvPr/>
        </p:nvSpPr>
        <p:spPr>
          <a:xfrm>
            <a:off x="586954" y="1682636"/>
            <a:ext cx="5180573" cy="4170822"/>
          </a:xfrm>
          <a:prstGeom prst="rect">
            <a:avLst/>
          </a:prstGeom>
        </p:spPr>
        <p:txBody>
          <a:bodyPr vert="horz" wrap="square" lIns="0" tIns="0" rIns="0" bIns="0" rtlCol="0">
            <a:spAutoFit/>
          </a:bodyPr>
          <a:lstStyle/>
          <a:p>
            <a:pPr marL="12700" marR="75565" algn="l">
              <a:lnSpc>
                <a:spcPct val="103400"/>
              </a:lnSpc>
            </a:pPr>
            <a:r>
              <a:rPr sz="2400" b="1">
                <a:solidFill>
                  <a:srgbClr val="09465E"/>
                </a:solidFill>
                <a:latin typeface="Calibri"/>
                <a:cs typeface="Calibri"/>
                <a:hlinkClick r:id="rId4"/>
              </a:rPr>
              <a:t>Plan B </a:t>
            </a:r>
            <a:r>
              <a:rPr lang="en-US" sz="2400">
                <a:solidFill>
                  <a:srgbClr val="09465E"/>
                </a:solidFill>
                <a:latin typeface="Calibri"/>
                <a:cs typeface="Calibri"/>
              </a:rPr>
              <a:t>è un'iniziativa innovativa lanciata </a:t>
            </a:r>
            <a:r>
              <a:rPr lang="en-US" sz="2400" err="1">
                <a:solidFill>
                  <a:srgbClr val="09465E"/>
                </a:solidFill>
                <a:latin typeface="Calibri"/>
                <a:cs typeface="Calibri"/>
              </a:rPr>
              <a:t>dalla Federación </a:t>
            </a:r>
            <a:r>
              <a:rPr lang="en-US" sz="2400">
                <a:solidFill>
                  <a:srgbClr val="09465E"/>
                </a:solidFill>
                <a:latin typeface="Calibri"/>
                <a:cs typeface="Calibri"/>
              </a:rPr>
              <a:t>Española de </a:t>
            </a:r>
            <a:r>
              <a:rPr lang="en-US" sz="2400" err="1">
                <a:solidFill>
                  <a:srgbClr val="09465E"/>
                </a:solidFill>
                <a:latin typeface="Calibri"/>
                <a:cs typeface="Calibri"/>
              </a:rPr>
              <a:t>Bancos </a:t>
            </a:r>
            <a:r>
              <a:rPr lang="en-US" sz="2400">
                <a:solidFill>
                  <a:srgbClr val="09465E"/>
                </a:solidFill>
                <a:latin typeface="Calibri"/>
                <a:cs typeface="Calibri"/>
              </a:rPr>
              <a:t>de Alimentos (FESBAL) per migliorare l'efficienza delle banche alimentari in Spagna. Il progetto mira a </a:t>
            </a:r>
            <a:r>
              <a:rPr lang="en-US" sz="2400" err="1">
                <a:solidFill>
                  <a:srgbClr val="09465E"/>
                </a:solidFill>
                <a:latin typeface="Calibri"/>
                <a:cs typeface="Calibri"/>
              </a:rPr>
              <a:t>modernizzare </a:t>
            </a:r>
            <a:r>
              <a:rPr lang="en-US" sz="2400">
                <a:solidFill>
                  <a:srgbClr val="09465E"/>
                </a:solidFill>
                <a:latin typeface="Calibri"/>
                <a:cs typeface="Calibri"/>
              </a:rPr>
              <a:t>i processi di donazione degli alimenti, a migliorare la gestione delle eccedenze alimentari e a garantire che gli aiuti arrivino a chi ne ha bisogno in modo più efficace.</a:t>
            </a:r>
          </a:p>
          <a:p>
            <a:pPr marL="12700" marR="75565" algn="l">
              <a:lnSpc>
                <a:spcPct val="103400"/>
              </a:lnSpc>
            </a:pPr>
            <a:endParaRPr lang="en-US" sz="2400">
              <a:solidFill>
                <a:srgbClr val="09465E"/>
              </a:solidFill>
              <a:latin typeface="Calibri"/>
              <a:cs typeface="Calibri"/>
            </a:endParaRPr>
          </a:p>
          <a:p>
            <a:pPr marL="12700" marR="75565" algn="l">
              <a:lnSpc>
                <a:spcPct val="103400"/>
              </a:lnSpc>
            </a:pPr>
            <a:r>
              <a:rPr lang="es-ES" sz="2400">
                <a:solidFill>
                  <a:srgbClr val="09465E"/>
                </a:solidFill>
                <a:latin typeface="Calibri"/>
                <a:cs typeface="Calibri"/>
              </a:rPr>
              <a:t> </a:t>
            </a:r>
            <a:endParaRPr sz="2400">
              <a:solidFill>
                <a:srgbClr val="92D050"/>
              </a:solidFill>
              <a:latin typeface="Calibri"/>
              <a:cs typeface="Calibri"/>
            </a:endParaRPr>
          </a:p>
        </p:txBody>
      </p:sp>
      <p:pic>
        <p:nvPicPr>
          <p:cNvPr id="19" name="Imagen 18">
            <a:extLst>
              <a:ext uri="{FF2B5EF4-FFF2-40B4-BE49-F238E27FC236}">
                <a16:creationId xmlns:a16="http://schemas.microsoft.com/office/drawing/2014/main" id="{C40008B4-5B40-06EB-D8A9-7C532AF58058}"/>
              </a:ext>
            </a:extLst>
          </p:cNvPr>
          <p:cNvPicPr>
            <a:picLocks noChangeAspect="1"/>
          </p:cNvPicPr>
          <p:nvPr/>
        </p:nvPicPr>
        <p:blipFill>
          <a:blip r:embed="rId5"/>
          <a:stretch>
            <a:fillRect/>
          </a:stretch>
        </p:blipFill>
        <p:spPr>
          <a:xfrm rot="5400000">
            <a:off x="5394828" y="5138217"/>
            <a:ext cx="1347333" cy="1341236"/>
          </a:xfrm>
          <a:prstGeom prst="rect">
            <a:avLst/>
          </a:prstGeom>
        </p:spPr>
      </p:pic>
      <p:pic>
        <p:nvPicPr>
          <p:cNvPr id="7" name="Picture 6">
            <a:extLst>
              <a:ext uri="{FF2B5EF4-FFF2-40B4-BE49-F238E27FC236}">
                <a16:creationId xmlns:a16="http://schemas.microsoft.com/office/drawing/2014/main" id="{A6890707-18D9-3201-E89B-764FD6C766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4994276" y="1244581"/>
            <a:ext cx="7402286" cy="4396017"/>
          </a:xfrm>
          <a:prstGeom prst="rect">
            <a:avLst/>
          </a:prstGeom>
        </p:spPr>
      </p:pic>
      <p:pic>
        <p:nvPicPr>
          <p:cNvPr id="13" name="Online Media 12" title="Lanzamiento PLANB">
            <a:hlinkClick r:id="" action="ppaction://media"/>
            <a:extLst>
              <a:ext uri="{FF2B5EF4-FFF2-40B4-BE49-F238E27FC236}">
                <a16:creationId xmlns:a16="http://schemas.microsoft.com/office/drawing/2014/main" id="{705D697A-4C7B-4196-78FB-5C564D1C318C}"/>
              </a:ext>
            </a:extLst>
          </p:cNvPr>
          <p:cNvPicPr>
            <a:picLocks noRot="1" noChangeAspect="1"/>
          </p:cNvPicPr>
          <p:nvPr>
            <a:videoFile r:link="rId1"/>
          </p:nvPr>
        </p:nvPicPr>
        <p:blipFill>
          <a:blip r:embed="rId7"/>
          <a:stretch>
            <a:fillRect/>
          </a:stretch>
        </p:blipFill>
        <p:spPr>
          <a:xfrm>
            <a:off x="6334125" y="1740979"/>
            <a:ext cx="5080000" cy="3202496"/>
          </a:xfrm>
          <a:prstGeom prst="rect">
            <a:avLst/>
          </a:prstGeom>
        </p:spPr>
      </p:pic>
      <p:sp>
        <p:nvSpPr>
          <p:cNvPr id="21" name="TextBox 20">
            <a:extLst>
              <a:ext uri="{FF2B5EF4-FFF2-40B4-BE49-F238E27FC236}">
                <a16:creationId xmlns:a16="http://schemas.microsoft.com/office/drawing/2014/main" id="{AAA19A1C-AEF0-C3A6-8BA4-6A82CD38C013}"/>
              </a:ext>
            </a:extLst>
          </p:cNvPr>
          <p:cNvSpPr txBox="1"/>
          <p:nvPr/>
        </p:nvSpPr>
        <p:spPr>
          <a:xfrm>
            <a:off x="6645242" y="5568102"/>
            <a:ext cx="3584608" cy="369332"/>
          </a:xfrm>
          <a:prstGeom prst="rect">
            <a:avLst/>
          </a:prstGeom>
          <a:noFill/>
        </p:spPr>
        <p:txBody>
          <a:bodyPr wrap="square">
            <a:spAutoFit/>
          </a:bodyPr>
          <a:lstStyle/>
          <a:p>
            <a:r>
              <a:rPr lang="en-IE" err="1">
                <a:hlinkClick r:id="rId8"/>
              </a:rPr>
              <a:t>Lanzamiento </a:t>
            </a:r>
            <a:r>
              <a:rPr lang="en-IE">
                <a:hlinkClick r:id="rId8"/>
              </a:rPr>
              <a:t>PLANB - YouTube</a:t>
            </a:r>
            <a:endParaRPr lang="en-IE"/>
          </a:p>
        </p:txBody>
      </p:sp>
    </p:spTree>
    <p:extLst>
      <p:ext uri="{BB962C8B-B14F-4D97-AF65-F5344CB8AC3E}">
        <p14:creationId xmlns:p14="http://schemas.microsoft.com/office/powerpoint/2010/main" val="371949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105E8B-E98D-B2D2-5D08-F29F12CFC557}"/>
              </a:ext>
            </a:extLst>
          </p:cNvPr>
          <p:cNvSpPr txBox="1"/>
          <p:nvPr/>
        </p:nvSpPr>
        <p:spPr>
          <a:xfrm>
            <a:off x="11706018" y="3800475"/>
            <a:ext cx="476488" cy="2733675"/>
          </a:xfrm>
          <a:prstGeom prst="rect">
            <a:avLst/>
          </a:prstGeom>
          <a:solidFill>
            <a:schemeClr val="bg1"/>
          </a:solidFill>
        </p:spPr>
        <p:txBody>
          <a:bodyPr wrap="square" rtlCol="0">
            <a:spAutoFit/>
          </a:bodyPr>
          <a:lstStyle/>
          <a:p>
            <a:endParaRPr lang="en-IE"/>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165031" y="1442119"/>
            <a:ext cx="5123403" cy="5078431"/>
          </a:xfrm>
        </p:spPr>
        <p:txBody>
          <a:bodyPr/>
          <a:lstStyle/>
          <a:p>
            <a:pPr marL="0" indent="0"/>
            <a:r>
              <a:rPr lang="en-US">
                <a:ea typeface="Calibri"/>
                <a:cs typeface="Calibri"/>
              </a:rPr>
              <a:t>Questo modulo si propone di aiutare gli studenti a comprendere il concetto di eccedenza alimentare, i suoi tipi, le sue cause e il suo ruolo significativo nel contribuire allo spreco alimentare. Esplora strategie pratiche e iniziative innovative per reindirizzare le eccedenze alimentari all'interno del sistema alimentare, in linea con i principi dell'economia circolare. Gli studenti potranno comprendere i benefici ambientali e sociali della ridistribuzione delle eccedenze, esaminando al contempo le sfide poste dalle normative alimentari.</a:t>
            </a:r>
            <a:endParaRPr lang="en-US"/>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26092" y="61272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CONTENUTI</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09397" y="1176289"/>
            <a:ext cx="6273109" cy="566444"/>
          </a:xfrm>
          <a:prstGeom prst="rect">
            <a:avLst/>
          </a:prstGeom>
        </p:spPr>
        <p:txBody>
          <a:bodyPr/>
          <a:lstStyle/>
          <a:p>
            <a:r>
              <a:rPr lang="en-IE" b="1">
                <a:ea typeface="+mn-lt"/>
                <a:cs typeface="+mn-lt"/>
              </a:rPr>
              <a:t>Che cos'è il cibo in eccedenza?</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09396" y="1995762"/>
            <a:ext cx="6144703" cy="566444"/>
          </a:xfrm>
          <a:prstGeom prst="rect">
            <a:avLst/>
          </a:prstGeom>
        </p:spPr>
        <p:txBody>
          <a:bodyPr/>
          <a:lstStyle/>
          <a:p>
            <a:r>
              <a:rPr lang="en-US" b="1">
                <a:ea typeface="+mn-lt"/>
                <a:cs typeface="+mn-lt"/>
              </a:rPr>
              <a:t>Iniziative per la riduzione delle eccedenze alimentari</a:t>
            </a:r>
            <a:endParaRPr lang="en-US" b="1"/>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09397" y="2814729"/>
            <a:ext cx="6075705" cy="566444"/>
          </a:xfrm>
          <a:prstGeom prst="rect">
            <a:avLst/>
          </a:prstGeom>
        </p:spPr>
        <p:txBody>
          <a:bodyPr/>
          <a:lstStyle/>
          <a:p>
            <a:r>
              <a:rPr lang="en-IE" b="1">
                <a:cs typeface="Calibri"/>
              </a:rPr>
              <a:t>Cambiamenti climatici e sfide</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09398" y="3632686"/>
            <a:ext cx="5996852" cy="566444"/>
          </a:xfrm>
          <a:prstGeom prst="rect">
            <a:avLst/>
          </a:prstGeom>
        </p:spPr>
        <p:txBody>
          <a:bodyPr/>
          <a:lstStyle/>
          <a:p>
            <a:r>
              <a:rPr lang="en-US" b="1">
                <a:cs typeface="Calibri"/>
              </a:rPr>
              <a:t>Svantaggi di una regolamentazione rigorosa degli standard alimentari</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15152" y="657355"/>
            <a:ext cx="4236247" cy="648821"/>
          </a:xfrm>
          <a:solidFill>
            <a:srgbClr val="60BA47"/>
          </a:solidFill>
        </p:spPr>
        <p:txBody>
          <a:bodyPr/>
          <a:lstStyle/>
          <a:p>
            <a:r>
              <a:rPr lang="en-IE"/>
              <a:t>Lasciatevi ispirare...</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a:t>Consultate il sito web di </a:t>
            </a:r>
            <a:r>
              <a:rPr lang="en-IE" b="1">
                <a:hlinkClick r:id="rId2"/>
              </a:rPr>
              <a:t>Waste2Worth </a:t>
            </a:r>
            <a:r>
              <a:rPr lang="en-IE"/>
              <a:t>per scoprire la Guida all'esplorazione dello spreco alimentare delle PMI e le mappe delle comunità regionali... progettate per creare consapevolezza e motivazione nei confronti dei benefici delle comunità circolari.</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421614" y="2839156"/>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21360002">
            <a:off x="5428908" y="490234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p:cNvGrpSpPr/>
          <p:nvPr/>
        </p:nvGrpSpPr>
        <p:grpSpPr>
          <a:xfrm>
            <a:off x="504373" y="358482"/>
            <a:ext cx="10911205" cy="6141085"/>
            <a:chOff x="473481" y="358482"/>
            <a:chExt cx="10911205" cy="6141085"/>
          </a:xfrm>
        </p:grpSpPr>
        <p:sp>
          <p:nvSpPr>
            <p:cNvPr id="4" name="object 4"/>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4642600" y="3824615"/>
              <a:ext cx="2245702" cy="2245701"/>
            </a:xfrm>
            <a:prstGeom prst="rect">
              <a:avLst/>
            </a:prstGeom>
          </p:spPr>
        </p:pic>
      </p:grpSp>
      <p:pic>
        <p:nvPicPr>
          <p:cNvPr id="6" name="object 6"/>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p:cNvSpPr txBox="1"/>
          <p:nvPr/>
        </p:nvSpPr>
        <p:spPr>
          <a:xfrm>
            <a:off x="966967" y="778741"/>
            <a:ext cx="4995320"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a:solidFill>
                  <a:srgbClr val="09465E"/>
                </a:solidFill>
                <a:latin typeface="Calibri"/>
                <a:cs typeface="Calibri"/>
              </a:rPr>
              <a:t>Esercizio di riflessione:</a:t>
            </a:r>
            <a:endParaRPr sz="3700">
              <a:solidFill>
                <a:srgbClr val="09465E"/>
              </a:solidFill>
              <a:latin typeface="Calibri"/>
              <a:cs typeface="Calibri"/>
            </a:endParaRPr>
          </a:p>
        </p:txBody>
      </p:sp>
      <p:sp>
        <p:nvSpPr>
          <p:cNvPr id="9" name="object 9"/>
          <p:cNvSpPr txBox="1"/>
          <p:nvPr/>
        </p:nvSpPr>
        <p:spPr>
          <a:xfrm>
            <a:off x="2029829" y="2328067"/>
            <a:ext cx="8665210" cy="878205"/>
          </a:xfrm>
          <a:prstGeom prst="rect">
            <a:avLst/>
          </a:prstGeom>
        </p:spPr>
        <p:txBody>
          <a:bodyPr vert="horz" wrap="square" lIns="0" tIns="11430" rIns="0" bIns="0" rtlCol="0">
            <a:spAutoFit/>
          </a:bodyPr>
          <a:lstStyle/>
          <a:p>
            <a:pPr marL="12700" marR="5080" algn="ctr">
              <a:lnSpc>
                <a:spcPts val="3410"/>
              </a:lnSpc>
              <a:spcBef>
                <a:spcPts val="90"/>
              </a:spcBef>
            </a:pPr>
            <a:r>
              <a:rPr sz="2750" dirty="0">
                <a:solidFill>
                  <a:srgbClr val="09465E"/>
                </a:solidFill>
                <a:latin typeface="Calibri"/>
                <a:cs typeface="Calibri"/>
              </a:rPr>
              <a:t>Che </a:t>
            </a:r>
            <a:r>
              <a:rPr sz="2750" dirty="0" err="1">
                <a:solidFill>
                  <a:srgbClr val="09465E"/>
                </a:solidFill>
                <a:latin typeface="Calibri"/>
                <a:cs typeface="Calibri"/>
              </a:rPr>
              <a:t>tipo</a:t>
            </a:r>
            <a:r>
              <a:rPr sz="2750" dirty="0">
                <a:solidFill>
                  <a:srgbClr val="09465E"/>
                </a:solidFill>
                <a:latin typeface="Calibri"/>
                <a:cs typeface="Calibri"/>
              </a:rPr>
              <a:t> di </a:t>
            </a:r>
            <a:r>
              <a:rPr sz="2750" dirty="0" err="1">
                <a:solidFill>
                  <a:srgbClr val="09465E"/>
                </a:solidFill>
                <a:latin typeface="Calibri"/>
                <a:cs typeface="Calibri"/>
              </a:rPr>
              <a:t>iniziativa</a:t>
            </a:r>
            <a:r>
              <a:rPr sz="2750" dirty="0">
                <a:solidFill>
                  <a:srgbClr val="09465E"/>
                </a:solidFill>
                <a:latin typeface="Calibri"/>
                <a:cs typeface="Calibri"/>
              </a:rPr>
              <a:t> </a:t>
            </a:r>
            <a:r>
              <a:rPr sz="2750" dirty="0" err="1">
                <a:solidFill>
                  <a:srgbClr val="09465E"/>
                </a:solidFill>
                <a:latin typeface="Calibri"/>
                <a:cs typeface="Calibri"/>
              </a:rPr>
              <a:t>proporrebbe</a:t>
            </a:r>
            <a:r>
              <a:rPr sz="2750" dirty="0">
                <a:solidFill>
                  <a:srgbClr val="09465E"/>
                </a:solidFill>
                <a:latin typeface="Calibri"/>
                <a:cs typeface="Calibri"/>
              </a:rPr>
              <a:t> per </a:t>
            </a:r>
            <a:r>
              <a:rPr sz="2750" dirty="0" err="1">
                <a:solidFill>
                  <a:srgbClr val="09465E"/>
                </a:solidFill>
                <a:latin typeface="Calibri"/>
                <a:cs typeface="Calibri"/>
              </a:rPr>
              <a:t>evitare</a:t>
            </a:r>
            <a:r>
              <a:rPr sz="2750" dirty="0">
                <a:solidFill>
                  <a:srgbClr val="09465E"/>
                </a:solidFill>
                <a:latin typeface="Calibri"/>
                <a:cs typeface="Calibri"/>
              </a:rPr>
              <a:t> o </a:t>
            </a:r>
            <a:r>
              <a:rPr sz="2750" spc="-10" dirty="0" err="1">
                <a:solidFill>
                  <a:srgbClr val="09465E"/>
                </a:solidFill>
                <a:latin typeface="Calibri"/>
                <a:cs typeface="Calibri"/>
              </a:rPr>
              <a:t>ridurre</a:t>
            </a:r>
            <a:r>
              <a:rPr sz="2750" spc="-10" dirty="0">
                <a:solidFill>
                  <a:srgbClr val="09465E"/>
                </a:solidFill>
                <a:latin typeface="Calibri"/>
                <a:cs typeface="Calibri"/>
              </a:rPr>
              <a:t> </a:t>
            </a:r>
            <a:r>
              <a:rPr sz="2750" dirty="0">
                <a:solidFill>
                  <a:srgbClr val="09465E"/>
                </a:solidFill>
                <a:latin typeface="Calibri"/>
                <a:cs typeface="Calibri"/>
              </a:rPr>
              <a:t>le </a:t>
            </a:r>
            <a:r>
              <a:rPr sz="2750" dirty="0" err="1">
                <a:solidFill>
                  <a:srgbClr val="09465E"/>
                </a:solidFill>
                <a:latin typeface="Calibri"/>
                <a:cs typeface="Calibri"/>
              </a:rPr>
              <a:t>eccedenze</a:t>
            </a:r>
            <a:r>
              <a:rPr sz="2750" dirty="0">
                <a:solidFill>
                  <a:srgbClr val="09465E"/>
                </a:solidFill>
                <a:latin typeface="Calibri"/>
                <a:cs typeface="Calibri"/>
              </a:rPr>
              <a:t> </a:t>
            </a:r>
            <a:r>
              <a:rPr sz="2750" dirty="0" err="1">
                <a:solidFill>
                  <a:srgbClr val="09465E"/>
                </a:solidFill>
                <a:latin typeface="Calibri"/>
                <a:cs typeface="Calibri"/>
              </a:rPr>
              <a:t>alimentari</a:t>
            </a:r>
            <a:r>
              <a:rPr sz="2750" dirty="0">
                <a:solidFill>
                  <a:srgbClr val="09465E"/>
                </a:solidFill>
                <a:latin typeface="Calibri"/>
                <a:cs typeface="Calibri"/>
              </a:rPr>
              <a:t> </a:t>
            </a:r>
            <a:r>
              <a:rPr sz="2750" spc="-10" dirty="0" err="1">
                <a:solidFill>
                  <a:srgbClr val="09465E"/>
                </a:solidFill>
                <a:latin typeface="Calibri"/>
                <a:cs typeface="Calibri"/>
              </a:rPr>
              <a:t>lungo</a:t>
            </a:r>
            <a:r>
              <a:rPr sz="2750" spc="-10" dirty="0">
                <a:solidFill>
                  <a:srgbClr val="09465E"/>
                </a:solidFill>
                <a:latin typeface="Calibri"/>
                <a:cs typeface="Calibri"/>
              </a:rPr>
              <a:t> la catena </a:t>
            </a:r>
            <a:r>
              <a:rPr sz="2750" dirty="0" err="1">
                <a:solidFill>
                  <a:srgbClr val="09465E"/>
                </a:solidFill>
                <a:latin typeface="Calibri"/>
                <a:cs typeface="Calibri"/>
              </a:rPr>
              <a:t>alimentare</a:t>
            </a:r>
            <a:r>
              <a:rPr sz="2750" spc="-10" dirty="0">
                <a:solidFill>
                  <a:srgbClr val="09465E"/>
                </a:solidFill>
                <a:latin typeface="Calibri"/>
                <a:cs typeface="Calibri"/>
              </a:rPr>
              <a:t>?</a:t>
            </a:r>
            <a:endParaRPr sz="2750" dirty="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85400-57C0-1F76-57EA-5787037695FC}"/>
            </a:ext>
          </a:extLst>
        </p:cNvPr>
        <p:cNvGrpSpPr/>
        <p:nvPr/>
      </p:nvGrpSpPr>
      <p:grpSpPr>
        <a:xfrm>
          <a:off x="0" y="0"/>
          <a:ext cx="0" cy="0"/>
          <a:chOff x="0" y="0"/>
          <a:chExt cx="0" cy="0"/>
        </a:xfrm>
      </p:grpSpPr>
      <p:pic>
        <p:nvPicPr>
          <p:cNvPr id="8" name="Symbol zastępczy obrazu 7" descr="Person holding grassy sphere">
            <a:extLst>
              <a:ext uri="{FF2B5EF4-FFF2-40B4-BE49-F238E27FC236}">
                <a16:creationId xmlns:a16="http://schemas.microsoft.com/office/drawing/2014/main" id="{3056C428-4AC1-1EC6-C8F5-79135CD3103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21B993D-4904-6603-C710-8E23BA42604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26C9886-5E3D-2389-D740-A3F8DB70F98F}"/>
              </a:ext>
            </a:extLst>
          </p:cNvPr>
          <p:cNvSpPr/>
          <p:nvPr/>
        </p:nvSpPr>
        <p:spPr>
          <a:xfrm>
            <a:off x="5543550" y="2828835"/>
            <a:ext cx="4615334"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Cambiamenti</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climatici</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e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sfide</a:t>
            </a:r>
            <a:endPar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78FA74E8-3103-1808-9BEE-821C9FD31B1F}"/>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3602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90BBB-69A0-8718-31A2-5B74D6BBC5B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0F6243D4-774E-F896-C4B7-94EE9D44DEEC}"/>
              </a:ext>
            </a:extLst>
          </p:cNvPr>
          <p:cNvSpPr>
            <a:spLocks noChangeArrowheads="1"/>
          </p:cNvSpPr>
          <p:nvPr/>
        </p:nvSpPr>
        <p:spPr bwMode="auto">
          <a:xfrm>
            <a:off x="467698" y="1677710"/>
            <a:ext cx="3562090" cy="5059505"/>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47833"/>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59" name="Freeform 246">
            <a:extLst>
              <a:ext uri="{FF2B5EF4-FFF2-40B4-BE49-F238E27FC236}">
                <a16:creationId xmlns:a16="http://schemas.microsoft.com/office/drawing/2014/main" id="{9B51F252-06F2-3804-5ACE-455605A965B4}"/>
              </a:ext>
            </a:extLst>
          </p:cNvPr>
          <p:cNvSpPr>
            <a:spLocks noChangeArrowheads="1"/>
          </p:cNvSpPr>
          <p:nvPr/>
        </p:nvSpPr>
        <p:spPr bwMode="auto">
          <a:xfrm>
            <a:off x="377686" y="1400098"/>
            <a:ext cx="3652102" cy="680423"/>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63" name="Freeform 250">
            <a:extLst>
              <a:ext uri="{FF2B5EF4-FFF2-40B4-BE49-F238E27FC236}">
                <a16:creationId xmlns:a16="http://schemas.microsoft.com/office/drawing/2014/main" id="{A26AC501-3835-D181-B884-8C281989EA65}"/>
              </a:ext>
            </a:extLst>
          </p:cNvPr>
          <p:cNvSpPr>
            <a:spLocks noChangeArrowheads="1"/>
          </p:cNvSpPr>
          <p:nvPr/>
        </p:nvSpPr>
        <p:spPr bwMode="auto">
          <a:xfrm>
            <a:off x="8090433" y="1677710"/>
            <a:ext cx="2907898" cy="5052083"/>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65" name="Freeform 252">
            <a:extLst>
              <a:ext uri="{FF2B5EF4-FFF2-40B4-BE49-F238E27FC236}">
                <a16:creationId xmlns:a16="http://schemas.microsoft.com/office/drawing/2014/main" id="{14AA2DFE-EAE3-4C31-2B05-F846D7A2DF92}"/>
              </a:ext>
            </a:extLst>
          </p:cNvPr>
          <p:cNvSpPr>
            <a:spLocks noChangeArrowheads="1"/>
          </p:cNvSpPr>
          <p:nvPr/>
        </p:nvSpPr>
        <p:spPr bwMode="auto">
          <a:xfrm>
            <a:off x="8047183" y="1392627"/>
            <a:ext cx="2951148" cy="68489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5" name="CuadroTexto 553">
            <a:extLst>
              <a:ext uri="{FF2B5EF4-FFF2-40B4-BE49-F238E27FC236}">
                <a16:creationId xmlns:a16="http://schemas.microsoft.com/office/drawing/2014/main" id="{A12707EC-AE3F-1EEE-0043-9F2D60E1633E}"/>
              </a:ext>
            </a:extLst>
          </p:cNvPr>
          <p:cNvSpPr txBox="1"/>
          <p:nvPr/>
        </p:nvSpPr>
        <p:spPr>
          <a:xfrm>
            <a:off x="884646" y="1415481"/>
            <a:ext cx="2763461"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Ridotta produttività agricola</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7" name="CuadroTexto 557">
            <a:extLst>
              <a:ext uri="{FF2B5EF4-FFF2-40B4-BE49-F238E27FC236}">
                <a16:creationId xmlns:a16="http://schemas.microsoft.com/office/drawing/2014/main" id="{3ACE430E-E4DA-DE5C-1BBB-1CD5A4C28B03}"/>
              </a:ext>
            </a:extLst>
          </p:cNvPr>
          <p:cNvSpPr txBox="1"/>
          <p:nvPr/>
        </p:nvSpPr>
        <p:spPr>
          <a:xfrm>
            <a:off x="8392736" y="1478003"/>
            <a:ext cx="2166678" cy="707886"/>
          </a:xfrm>
          <a:prstGeom prst="rect">
            <a:avLst/>
          </a:prstGeom>
          <a:noFill/>
        </p:spPr>
        <p:txBody>
          <a:bodyPr wrap="square" rtlCol="0">
            <a:spAutoFit/>
          </a:bodyPr>
          <a:lstStyle/>
          <a:p>
            <a:pPr algn="ctr">
              <a:buNone/>
            </a:pPr>
            <a:r>
              <a:rPr lang="es-ES" sz="20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Costi ambientali</a:t>
            </a:r>
            <a:endParaRPr lang="es-ES" sz="20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9" name="Rectángulo 602">
            <a:extLst>
              <a:ext uri="{FF2B5EF4-FFF2-40B4-BE49-F238E27FC236}">
                <a16:creationId xmlns:a16="http://schemas.microsoft.com/office/drawing/2014/main" id="{A7DE80AF-82CA-B34A-8F2F-1B534CCAB15E}"/>
              </a:ext>
            </a:extLst>
          </p:cNvPr>
          <p:cNvSpPr/>
          <p:nvPr/>
        </p:nvSpPr>
        <p:spPr>
          <a:xfrm>
            <a:off x="646043" y="2143221"/>
            <a:ext cx="3403659" cy="4247317"/>
          </a:xfrm>
          <a:prstGeom prst="rect">
            <a:avLst/>
          </a:prstGeom>
        </p:spPr>
        <p:txBody>
          <a:bodyPr wrap="square" lIns="91440" tIns="45720" rIns="91440" bIns="45720" anchor="t">
            <a:spAutoFit/>
          </a:bodyPr>
          <a:lstStyle/>
          <a:p>
            <a:pPr marL="107950" indent="-107950">
              <a:buSzPts val="1000"/>
              <a:buFont typeface="Wingdings" panose="05000000000000000000" pitchFamily="2" charset="2"/>
              <a:buChar char="§"/>
              <a:tabLst>
                <a:tab pos="457200" algn="l"/>
              </a:tabLst>
            </a:pPr>
            <a:r>
              <a:rPr lang="es-ES" b="1" dirty="0" err="1">
                <a:solidFill>
                  <a:schemeClr val="accent1">
                    <a:lumMod val="50000"/>
                  </a:schemeClr>
                </a:solidFill>
                <a:latin typeface="Calibri"/>
                <a:ea typeface="Calibri"/>
                <a:cs typeface="Times New Roman"/>
              </a:rPr>
              <a:t>Eventi</a:t>
            </a:r>
            <a:r>
              <a:rPr lang="es-ES" b="1" dirty="0">
                <a:solidFill>
                  <a:schemeClr val="accent1">
                    <a:lumMod val="50000"/>
                  </a:schemeClr>
                </a:solidFill>
                <a:latin typeface="Calibri"/>
                <a:ea typeface="Calibri"/>
                <a:cs typeface="Times New Roman"/>
              </a:rPr>
              <a:t> </a:t>
            </a:r>
            <a:r>
              <a:rPr lang="es-ES" b="1" dirty="0" err="1">
                <a:solidFill>
                  <a:schemeClr val="accent1">
                    <a:lumMod val="50000"/>
                  </a:schemeClr>
                </a:solidFill>
                <a:latin typeface="Calibri"/>
                <a:ea typeface="Calibri"/>
                <a:cs typeface="Times New Roman"/>
              </a:rPr>
              <a:t>meteorologici</a:t>
            </a:r>
            <a:r>
              <a:rPr lang="es-ES" b="1" dirty="0">
                <a:solidFill>
                  <a:schemeClr val="accent1">
                    <a:lumMod val="50000"/>
                  </a:schemeClr>
                </a:solidFill>
                <a:latin typeface="Calibri"/>
                <a:ea typeface="Calibri"/>
                <a:cs typeface="Times New Roman"/>
              </a:rPr>
              <a:t> </a:t>
            </a:r>
            <a:r>
              <a:rPr lang="es-ES" b="1" dirty="0" err="1">
                <a:solidFill>
                  <a:schemeClr val="accent1">
                    <a:lumMod val="50000"/>
                  </a:schemeClr>
                </a:solidFill>
                <a:latin typeface="Calibri"/>
                <a:ea typeface="Calibri"/>
                <a:cs typeface="Times New Roman"/>
              </a:rPr>
              <a:t>estremi</a:t>
            </a:r>
            <a:r>
              <a:rPr lang="es-ES" b="1" dirty="0">
                <a:solidFill>
                  <a:schemeClr val="bg1"/>
                </a:solidFill>
                <a:latin typeface="Calibri"/>
                <a:ea typeface="Calibri"/>
                <a:cs typeface="Times New Roman"/>
              </a:rPr>
              <a:t>: </a:t>
            </a:r>
            <a:r>
              <a:rPr lang="en-US" kern="0" dirty="0" err="1">
                <a:solidFill>
                  <a:schemeClr val="bg1"/>
                </a:solidFill>
                <a:effectLst/>
                <a:latin typeface="Calibri"/>
                <a:ea typeface="Times New Roman" panose="02020603050405020304" pitchFamily="18" charset="0"/>
                <a:cs typeface="Times New Roman"/>
              </a:rPr>
              <a:t>Siccità</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inondazioni</a:t>
            </a:r>
            <a:r>
              <a:rPr lang="en-US" kern="0" dirty="0">
                <a:solidFill>
                  <a:schemeClr val="bg1"/>
                </a:solidFill>
                <a:effectLst/>
                <a:latin typeface="Calibri"/>
                <a:ea typeface="Times New Roman" panose="02020603050405020304" pitchFamily="18" charset="0"/>
                <a:cs typeface="Times New Roman"/>
              </a:rPr>
              <a:t> e </a:t>
            </a:r>
            <a:r>
              <a:rPr lang="en-US" kern="0" dirty="0" err="1">
                <a:solidFill>
                  <a:schemeClr val="bg1"/>
                </a:solidFill>
                <a:effectLst/>
                <a:latin typeface="Calibri"/>
                <a:ea typeface="Times New Roman" panose="02020603050405020304" pitchFamily="18" charset="0"/>
                <a:cs typeface="Times New Roman"/>
              </a:rPr>
              <a:t>ondate</a:t>
            </a:r>
            <a:r>
              <a:rPr lang="en-US" kern="0" dirty="0">
                <a:solidFill>
                  <a:schemeClr val="bg1"/>
                </a:solidFill>
                <a:effectLst/>
                <a:latin typeface="Calibri"/>
                <a:ea typeface="Times New Roman" panose="02020603050405020304" pitchFamily="18" charset="0"/>
                <a:cs typeface="Times New Roman"/>
              </a:rPr>
              <a:t> di </a:t>
            </a:r>
            <a:r>
              <a:rPr lang="en-US" kern="0" dirty="0" err="1">
                <a:solidFill>
                  <a:schemeClr val="bg1"/>
                </a:solidFill>
                <a:effectLst/>
                <a:latin typeface="Calibri"/>
                <a:ea typeface="Times New Roman" panose="02020603050405020304" pitchFamily="18" charset="0"/>
                <a:cs typeface="Times New Roman"/>
              </a:rPr>
              <a:t>calore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compromettono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raccolti</a:t>
            </a:r>
            <a:r>
              <a:rPr lang="en-US" kern="0" dirty="0">
                <a:solidFill>
                  <a:schemeClr val="bg1"/>
                </a:solidFill>
                <a:effectLst/>
                <a:latin typeface="Calibri"/>
                <a:ea typeface="Times New Roman" panose="02020603050405020304" pitchFamily="18" charset="0"/>
                <a:cs typeface="Times New Roman"/>
              </a:rPr>
              <a:t> e la </a:t>
            </a:r>
            <a:r>
              <a:rPr lang="en-US" kern="0" dirty="0" err="1">
                <a:solidFill>
                  <a:schemeClr val="bg1"/>
                </a:solidFill>
                <a:effectLst/>
                <a:latin typeface="Calibri"/>
                <a:ea typeface="Times New Roman" panose="02020603050405020304" pitchFamily="18" charset="0"/>
                <a:cs typeface="Times New Roman"/>
              </a:rPr>
              <a:t>produzione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zootecnica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causando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squilibri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nella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disponibilità</a:t>
            </a:r>
            <a:r>
              <a:rPr lang="en-US" kern="0" dirty="0">
                <a:solidFill>
                  <a:schemeClr val="bg1"/>
                </a:solidFill>
                <a:effectLst/>
                <a:latin typeface="Calibri"/>
                <a:ea typeface="Times New Roman" panose="02020603050405020304" pitchFamily="18" charset="0"/>
                <a:cs typeface="Times New Roman"/>
              </a:rPr>
              <a:t> e </a:t>
            </a:r>
            <a:r>
              <a:rPr lang="en-US" kern="0" dirty="0" err="1">
                <a:solidFill>
                  <a:schemeClr val="bg1"/>
                </a:solidFill>
                <a:effectLst/>
                <a:latin typeface="Calibri"/>
                <a:ea typeface="Times New Roman" panose="02020603050405020304" pitchFamily="18" charset="0"/>
                <a:cs typeface="Times New Roman"/>
              </a:rPr>
              <a:t>nell'eccedenza</a:t>
            </a:r>
            <a:r>
              <a:rPr lang="en-US" kern="0" dirty="0">
                <a:solidFill>
                  <a:schemeClr val="bg1"/>
                </a:solidFill>
                <a:effectLst/>
                <a:latin typeface="Calibri"/>
                <a:ea typeface="Times New Roman" panose="02020603050405020304" pitchFamily="18" charset="0"/>
                <a:cs typeface="Times New Roman"/>
              </a:rPr>
              <a:t> di </a:t>
            </a:r>
            <a:r>
              <a:rPr lang="en-US" kern="0" dirty="0" err="1">
                <a:solidFill>
                  <a:schemeClr val="bg1"/>
                </a:solidFill>
                <a:effectLst/>
                <a:latin typeface="Calibri"/>
                <a:ea typeface="Times New Roman" panose="02020603050405020304" pitchFamily="18" charset="0"/>
                <a:cs typeface="Times New Roman"/>
              </a:rPr>
              <a:t>cibo</a:t>
            </a:r>
            <a:r>
              <a:rPr lang="en-US" kern="0" dirty="0">
                <a:solidFill>
                  <a:schemeClr val="bg1"/>
                </a:solidFill>
                <a:effectLst/>
                <a:latin typeface="Calibri"/>
                <a:ea typeface="Times New Roman" panose="02020603050405020304" pitchFamily="18" charset="0"/>
                <a:cs typeface="Times New Roman"/>
              </a:rPr>
              <a:t>.</a:t>
            </a:r>
            <a:endParaRPr lang="es-ES" kern="100" dirty="0">
              <a:solidFill>
                <a:schemeClr val="bg1"/>
              </a:solidFill>
              <a:effectLst/>
              <a:latin typeface="Calibri"/>
              <a:ea typeface="Aptos" panose="020B0004020202020204" pitchFamily="34" charset="0"/>
              <a:cs typeface="Times New Roman"/>
            </a:endParaRPr>
          </a:p>
          <a:p>
            <a:pPr marL="107950" indent="-10795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a:ea typeface="Times New Roman" panose="02020603050405020304" pitchFamily="18" charset="0"/>
                <a:cs typeface="Times New Roman"/>
              </a:rPr>
              <a:t>Stagioni</a:t>
            </a:r>
            <a:r>
              <a:rPr lang="es-ES" b="1" kern="0" dirty="0">
                <a:solidFill>
                  <a:schemeClr val="accent1">
                    <a:lumMod val="50000"/>
                  </a:schemeClr>
                </a:solidFill>
                <a:effectLst/>
                <a:latin typeface="Calibri"/>
                <a:ea typeface="Times New Roman" panose="02020603050405020304" pitchFamily="18" charset="0"/>
                <a:cs typeface="Times New Roman"/>
              </a:rPr>
              <a:t> di </a:t>
            </a:r>
            <a:r>
              <a:rPr lang="es-ES" b="1" kern="0" dirty="0" err="1">
                <a:solidFill>
                  <a:schemeClr val="accent1">
                    <a:lumMod val="50000"/>
                  </a:schemeClr>
                </a:solidFill>
                <a:effectLst/>
                <a:latin typeface="Calibri"/>
                <a:ea typeface="Times New Roman" panose="02020603050405020304" pitchFamily="18" charset="0"/>
                <a:cs typeface="Times New Roman"/>
              </a:rPr>
              <a:t>coltivazione</a:t>
            </a:r>
            <a:r>
              <a:rPr lang="es-ES" b="1" kern="0" dirty="0">
                <a:solidFill>
                  <a:schemeClr val="accent1">
                    <a:lumMod val="50000"/>
                  </a:schemeClr>
                </a:solidFill>
                <a:effectLst/>
                <a:latin typeface="Calibri"/>
                <a:ea typeface="Times New Roman" panose="02020603050405020304" pitchFamily="18" charset="0"/>
                <a:cs typeface="Times New Roman"/>
              </a:rPr>
              <a:t> </a:t>
            </a:r>
            <a:r>
              <a:rPr lang="es-ES" b="1" kern="0" dirty="0" err="1">
                <a:solidFill>
                  <a:schemeClr val="accent1">
                    <a:lumMod val="50000"/>
                  </a:schemeClr>
                </a:solidFill>
                <a:effectLst/>
                <a:latin typeface="Calibri"/>
                <a:ea typeface="Times New Roman" panose="02020603050405020304" pitchFamily="18" charset="0"/>
                <a:cs typeface="Times New Roman"/>
              </a:rPr>
              <a:t>imprevedibili</a:t>
            </a:r>
            <a:r>
              <a:rPr lang="es-ES" kern="0" dirty="0">
                <a:solidFill>
                  <a:schemeClr val="accent1">
                    <a:lumMod val="50000"/>
                  </a:schemeClr>
                </a:solidFill>
                <a:effectLst/>
                <a:latin typeface="Calibri"/>
                <a:ea typeface="Times New Roman" panose="02020603050405020304" pitchFamily="18" charset="0"/>
                <a:cs typeface="Times New Roman"/>
              </a:rPr>
              <a:t>: </a:t>
            </a:r>
            <a:endParaRPr lang="es-ES" dirty="0">
              <a:solidFill>
                <a:schemeClr val="accent1">
                  <a:lumMod val="50000"/>
                </a:schemeClr>
              </a:solidFill>
              <a:latin typeface="Calibri"/>
              <a:cs typeface="Times New Roman"/>
            </a:endParaRPr>
          </a:p>
          <a:p>
            <a:pPr lvl="0">
              <a:buSzPts val="1000"/>
              <a:tabLst>
                <a:tab pos="457200" algn="l"/>
              </a:tabLst>
            </a:pPr>
            <a:r>
              <a:rPr lang="en-US" kern="0" dirty="0">
                <a:solidFill>
                  <a:schemeClr val="bg1"/>
                </a:solidFill>
                <a:effectLst/>
                <a:latin typeface="Calibri"/>
                <a:ea typeface="Times New Roman" panose="02020603050405020304" pitchFamily="18" charset="0"/>
                <a:cs typeface="Times New Roman"/>
              </a:rPr>
              <a:t>I </a:t>
            </a:r>
            <a:r>
              <a:rPr lang="en-US" kern="0" dirty="0" err="1">
                <a:solidFill>
                  <a:schemeClr val="bg1"/>
                </a:solidFill>
                <a:effectLst/>
                <a:latin typeface="Calibri"/>
                <a:ea typeface="Times New Roman" panose="02020603050405020304" pitchFamily="18" charset="0"/>
                <a:cs typeface="Times New Roman"/>
              </a:rPr>
              <a:t>cambiamenti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nei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modelli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climatici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influenzano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programmi</a:t>
            </a:r>
            <a:r>
              <a:rPr lang="en-US" kern="0" dirty="0">
                <a:solidFill>
                  <a:schemeClr val="bg1"/>
                </a:solidFill>
                <a:effectLst/>
                <a:latin typeface="Calibri"/>
                <a:ea typeface="Times New Roman" panose="02020603050405020304" pitchFamily="18" charset="0"/>
                <a:cs typeface="Times New Roman"/>
              </a:rPr>
              <a:t> di </a:t>
            </a:r>
            <a:r>
              <a:rPr lang="en-US" kern="0" dirty="0" err="1">
                <a:solidFill>
                  <a:schemeClr val="bg1"/>
                </a:solidFill>
                <a:effectLst/>
                <a:latin typeface="Calibri"/>
                <a:ea typeface="Times New Roman" panose="02020603050405020304" pitchFamily="18" charset="0"/>
                <a:cs typeface="Times New Roman"/>
              </a:rPr>
              <a:t>semina</a:t>
            </a:r>
            <a:r>
              <a:rPr lang="en-US" kern="0" dirty="0">
                <a:solidFill>
                  <a:schemeClr val="bg1"/>
                </a:solidFill>
                <a:effectLst/>
                <a:latin typeface="Calibri"/>
                <a:ea typeface="Times New Roman" panose="02020603050405020304" pitchFamily="18" charset="0"/>
                <a:cs typeface="Times New Roman"/>
              </a:rPr>
              <a:t> e </a:t>
            </a:r>
            <a:r>
              <a:rPr lang="en-US" kern="0" dirty="0" err="1">
                <a:solidFill>
                  <a:schemeClr val="bg1"/>
                </a:solidFill>
                <a:effectLst/>
                <a:latin typeface="Calibri"/>
                <a:ea typeface="Times New Roman" panose="02020603050405020304" pitchFamily="18" charset="0"/>
                <a:cs typeface="Times New Roman"/>
              </a:rPr>
              <a:t>raccolta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aumentando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gli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sprechi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alimentari</a:t>
            </a:r>
            <a:r>
              <a:rPr lang="en-US" kern="0" dirty="0">
                <a:solidFill>
                  <a:schemeClr val="bg1"/>
                </a:solidFill>
                <a:effectLst/>
                <a:latin typeface="Calibri"/>
                <a:ea typeface="Times New Roman" panose="02020603050405020304" pitchFamily="18" charset="0"/>
                <a:cs typeface="Times New Roman"/>
              </a:rPr>
              <a:t> a causa </a:t>
            </a:r>
            <a:r>
              <a:rPr lang="en-US" kern="0" dirty="0" err="1">
                <a:solidFill>
                  <a:schemeClr val="bg1"/>
                </a:solidFill>
                <a:effectLst/>
                <a:latin typeface="Calibri"/>
                <a:ea typeface="Times New Roman" panose="02020603050405020304" pitchFamily="18" charset="0"/>
                <a:cs typeface="Times New Roman"/>
              </a:rPr>
              <a:t>della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mancata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corrispondenza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tra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domanda</a:t>
            </a:r>
            <a:r>
              <a:rPr lang="en-US" kern="0" dirty="0">
                <a:solidFill>
                  <a:schemeClr val="bg1"/>
                </a:solidFill>
                <a:effectLst/>
                <a:latin typeface="Calibri"/>
                <a:ea typeface="Times New Roman" panose="02020603050405020304" pitchFamily="18" charset="0"/>
                <a:cs typeface="Times New Roman"/>
              </a:rPr>
              <a:t> e </a:t>
            </a:r>
            <a:r>
              <a:rPr lang="en-US" kern="0" dirty="0" err="1">
                <a:solidFill>
                  <a:schemeClr val="bg1"/>
                </a:solidFill>
                <a:effectLst/>
                <a:latin typeface="Calibri"/>
                <a:ea typeface="Times New Roman" panose="02020603050405020304" pitchFamily="18" charset="0"/>
                <a:cs typeface="Times New Roman"/>
              </a:rPr>
              <a:t>offerta</a:t>
            </a:r>
            <a:r>
              <a:rPr lang="en-US" kern="0" dirty="0">
                <a:solidFill>
                  <a:schemeClr val="bg1"/>
                </a:solidFill>
                <a:effectLst/>
                <a:latin typeface="Calibri"/>
                <a:ea typeface="Times New Roman" panose="02020603050405020304" pitchFamily="18" charset="0"/>
                <a:cs typeface="Times New Roman"/>
              </a:rPr>
              <a:t>.</a:t>
            </a:r>
            <a:endParaRPr lang="es-ES" dirty="0">
              <a:solidFill>
                <a:schemeClr val="bg1"/>
              </a:solidFill>
              <a:latin typeface="Calibri"/>
              <a:ea typeface="Calibri"/>
              <a:cs typeface="Times New Roman"/>
            </a:endParaRPr>
          </a:p>
        </p:txBody>
      </p:sp>
      <p:sp>
        <p:nvSpPr>
          <p:cNvPr id="111" name="Rectángulo 604">
            <a:extLst>
              <a:ext uri="{FF2B5EF4-FFF2-40B4-BE49-F238E27FC236}">
                <a16:creationId xmlns:a16="http://schemas.microsoft.com/office/drawing/2014/main" id="{5E539935-3D62-41D4-3552-BF6E1EF43103}"/>
              </a:ext>
            </a:extLst>
          </p:cNvPr>
          <p:cNvSpPr/>
          <p:nvPr/>
        </p:nvSpPr>
        <p:spPr>
          <a:xfrm>
            <a:off x="8157031" y="2271265"/>
            <a:ext cx="2815911" cy="3693319"/>
          </a:xfrm>
          <a:prstGeom prst="rect">
            <a:avLst/>
          </a:prstGeom>
        </p:spPr>
        <p:txBody>
          <a:bodyPr wrap="square" lIns="91440" tIns="45720" rIns="91440" bIns="45720" anchor="t">
            <a:spAutoFit/>
          </a:bodyPr>
          <a:lstStyle/>
          <a:p>
            <a:pPr marL="107950" lvl="0" indent="-107950">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a:ea typeface="Times New Roman" panose="02020603050405020304" pitchFamily="18" charset="0"/>
                <a:cs typeface="Times New Roman"/>
              </a:rPr>
              <a:t>Aumento </a:t>
            </a:r>
            <a:r>
              <a:rPr lang="es-ES" b="1" kern="0" dirty="0" err="1">
                <a:solidFill>
                  <a:schemeClr val="accent1">
                    <a:lumMod val="50000"/>
                  </a:schemeClr>
                </a:solidFill>
                <a:effectLst/>
                <a:latin typeface="Calibri"/>
                <a:ea typeface="Times New Roman" panose="02020603050405020304" pitchFamily="18" charset="0"/>
                <a:cs typeface="Times New Roman"/>
              </a:rPr>
              <a:t>delle</a:t>
            </a:r>
            <a:r>
              <a:rPr lang="es-ES" b="1" kern="0" dirty="0">
                <a:solidFill>
                  <a:schemeClr val="accent1">
                    <a:lumMod val="50000"/>
                  </a:schemeClr>
                </a:solidFill>
                <a:effectLst/>
                <a:latin typeface="Calibri"/>
                <a:ea typeface="Times New Roman" panose="02020603050405020304" pitchFamily="18" charset="0"/>
                <a:cs typeface="Times New Roman"/>
              </a:rPr>
              <a:t> </a:t>
            </a:r>
            <a:r>
              <a:rPr lang="es-ES" b="1" kern="0" dirty="0" err="1">
                <a:solidFill>
                  <a:schemeClr val="accent1">
                    <a:lumMod val="50000"/>
                  </a:schemeClr>
                </a:solidFill>
                <a:effectLst/>
                <a:latin typeface="Calibri"/>
                <a:ea typeface="Times New Roman" panose="02020603050405020304" pitchFamily="18" charset="0"/>
                <a:cs typeface="Times New Roman"/>
              </a:rPr>
              <a:t>emissioni</a:t>
            </a:r>
            <a:r>
              <a:rPr lang="es-ES" kern="0" dirty="0">
                <a:solidFill>
                  <a:schemeClr val="accent1">
                    <a:lumMod val="50000"/>
                  </a:schemeClr>
                </a:solidFill>
                <a:effectLst/>
                <a:latin typeface="Calibri"/>
                <a:ea typeface="Times New Roman" panose="02020603050405020304" pitchFamily="18" charset="0"/>
                <a:cs typeface="Times New Roman"/>
              </a:rPr>
              <a:t>: </a:t>
            </a:r>
            <a:r>
              <a:rPr lang="en-US" kern="0" dirty="0">
                <a:solidFill>
                  <a:schemeClr val="bg1"/>
                </a:solidFill>
                <a:effectLst/>
                <a:latin typeface="Calibri"/>
                <a:ea typeface="Times New Roman" panose="02020603050405020304" pitchFamily="18" charset="0"/>
                <a:cs typeface="Times New Roman"/>
              </a:rPr>
              <a:t>Il </a:t>
            </a:r>
            <a:r>
              <a:rPr lang="en-US" kern="0" dirty="0" err="1">
                <a:solidFill>
                  <a:schemeClr val="bg1"/>
                </a:solidFill>
                <a:effectLst/>
                <a:latin typeface="Calibri"/>
                <a:ea typeface="Times New Roman" panose="02020603050405020304" pitchFamily="18" charset="0"/>
                <a:cs typeface="Times New Roman"/>
              </a:rPr>
              <a:t>cibo</a:t>
            </a:r>
            <a:r>
              <a:rPr lang="en-US" kern="0" dirty="0">
                <a:solidFill>
                  <a:schemeClr val="bg1"/>
                </a:solidFill>
                <a:effectLst/>
                <a:latin typeface="Calibri"/>
                <a:ea typeface="Times New Roman" panose="02020603050405020304" pitchFamily="18" charset="0"/>
                <a:cs typeface="Times New Roman"/>
              </a:rPr>
              <a:t> in </a:t>
            </a:r>
            <a:r>
              <a:rPr lang="en-US" kern="0" dirty="0" err="1">
                <a:solidFill>
                  <a:schemeClr val="bg1"/>
                </a:solidFill>
                <a:effectLst/>
                <a:latin typeface="Calibri"/>
                <a:ea typeface="Times New Roman" panose="02020603050405020304" pitchFamily="18" charset="0"/>
                <a:cs typeface="Times New Roman"/>
              </a:rPr>
              <a:t>eccesso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che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va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sprecato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contribuisce</a:t>
            </a:r>
            <a:r>
              <a:rPr lang="en-US" kern="0" dirty="0">
                <a:solidFill>
                  <a:schemeClr val="bg1"/>
                </a:solidFill>
                <a:effectLst/>
                <a:latin typeface="Calibri"/>
                <a:ea typeface="Times New Roman" panose="02020603050405020304" pitchFamily="18" charset="0"/>
                <a:cs typeface="Times New Roman"/>
              </a:rPr>
              <a:t> alle </a:t>
            </a:r>
            <a:r>
              <a:rPr lang="en-US" kern="0" dirty="0" err="1">
                <a:solidFill>
                  <a:schemeClr val="bg1"/>
                </a:solidFill>
                <a:effectLst/>
                <a:latin typeface="Calibri"/>
                <a:ea typeface="Times New Roman" panose="02020603050405020304" pitchFamily="18" charset="0"/>
                <a:cs typeface="Times New Roman"/>
              </a:rPr>
              <a:t>emissioni</a:t>
            </a:r>
            <a:r>
              <a:rPr lang="en-US" kern="0" dirty="0">
                <a:solidFill>
                  <a:schemeClr val="bg1"/>
                </a:solidFill>
                <a:effectLst/>
                <a:latin typeface="Calibri"/>
                <a:ea typeface="Times New Roman" panose="02020603050405020304" pitchFamily="18" charset="0"/>
                <a:cs typeface="Times New Roman"/>
              </a:rPr>
              <a:t> di gas serra </a:t>
            </a:r>
            <a:r>
              <a:rPr lang="en-US" kern="0" dirty="0" err="1">
                <a:solidFill>
                  <a:schemeClr val="bg1"/>
                </a:solidFill>
                <a:effectLst/>
                <a:latin typeface="Calibri"/>
                <a:ea typeface="Times New Roman" panose="02020603050405020304" pitchFamily="18" charset="0"/>
                <a:cs typeface="Times New Roman"/>
              </a:rPr>
              <a:t>durante</a:t>
            </a:r>
            <a:r>
              <a:rPr lang="en-US" kern="0" dirty="0">
                <a:solidFill>
                  <a:schemeClr val="bg1"/>
                </a:solidFill>
                <a:effectLst/>
                <a:latin typeface="Calibri"/>
                <a:ea typeface="Times New Roman" panose="02020603050405020304" pitchFamily="18" charset="0"/>
                <a:cs typeface="Times New Roman"/>
              </a:rPr>
              <a:t> la </a:t>
            </a:r>
            <a:r>
              <a:rPr lang="en-US" kern="0" dirty="0" err="1">
                <a:solidFill>
                  <a:schemeClr val="bg1"/>
                </a:solidFill>
                <a:effectLst/>
                <a:latin typeface="Calibri"/>
                <a:ea typeface="Times New Roman" panose="02020603050405020304" pitchFamily="18" charset="0"/>
                <a:cs typeface="Times New Roman"/>
              </a:rPr>
              <a:t>decomposizione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nelle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discariche</a:t>
            </a:r>
            <a:r>
              <a:rPr lang="en-US" kern="0" dirty="0">
                <a:solidFill>
                  <a:schemeClr val="bg1"/>
                </a:solidFill>
                <a:effectLst/>
                <a:latin typeface="Calibri"/>
                <a:ea typeface="Times New Roman" panose="02020603050405020304" pitchFamily="18" charset="0"/>
                <a:cs typeface="Times New Roman"/>
              </a:rPr>
              <a:t>.</a:t>
            </a:r>
            <a:endParaRPr lang="es-ES" kern="100" dirty="0">
              <a:solidFill>
                <a:schemeClr val="bg1"/>
              </a:solidFill>
              <a:effectLst/>
              <a:latin typeface="Calibri"/>
              <a:ea typeface="Aptos" panose="020B0004020202020204" pitchFamily="34" charset="0"/>
              <a:cs typeface="Times New Roman"/>
            </a:endParaRPr>
          </a:p>
          <a:p>
            <a:pPr marL="107950" indent="-10795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a:ea typeface="Times New Roman" panose="02020603050405020304" pitchFamily="18" charset="0"/>
                <a:cs typeface="Times New Roman"/>
              </a:rPr>
              <a:t>Spreco</a:t>
            </a:r>
            <a:r>
              <a:rPr lang="es-ES" b="1" kern="0" dirty="0">
                <a:solidFill>
                  <a:schemeClr val="accent1">
                    <a:lumMod val="50000"/>
                  </a:schemeClr>
                </a:solidFill>
                <a:effectLst/>
                <a:latin typeface="Calibri"/>
                <a:ea typeface="Times New Roman" panose="02020603050405020304" pitchFamily="18" charset="0"/>
                <a:cs typeface="Times New Roman"/>
              </a:rPr>
              <a:t> di </a:t>
            </a:r>
            <a:r>
              <a:rPr lang="es-ES" b="1" kern="0" dirty="0" err="1">
                <a:solidFill>
                  <a:schemeClr val="accent1">
                    <a:lumMod val="50000"/>
                  </a:schemeClr>
                </a:solidFill>
                <a:effectLst/>
                <a:latin typeface="Calibri"/>
                <a:ea typeface="Times New Roman" panose="02020603050405020304" pitchFamily="18" charset="0"/>
                <a:cs typeface="Times New Roman"/>
              </a:rPr>
              <a:t>risorse</a:t>
            </a:r>
            <a:r>
              <a:rPr lang="es-ES" kern="0" dirty="0">
                <a:solidFill>
                  <a:schemeClr val="accent1">
                    <a:lumMod val="50000"/>
                  </a:schemeClr>
                </a:solidFill>
                <a:effectLst/>
                <a:latin typeface="Calibri"/>
                <a:ea typeface="Times New Roman" panose="02020603050405020304" pitchFamily="18" charset="0"/>
                <a:cs typeface="Times New Roman"/>
              </a:rPr>
              <a:t>: </a:t>
            </a:r>
            <a:endParaRPr lang="es-ES" kern="100" dirty="0">
              <a:solidFill>
                <a:schemeClr val="accent1">
                  <a:lumMod val="50000"/>
                </a:schemeClr>
              </a:solidFill>
              <a:latin typeface="Calibri"/>
              <a:ea typeface="Times New Roman" panose="02020603050405020304" pitchFamily="18" charset="0"/>
              <a:cs typeface="Times New Roman"/>
            </a:endParaRPr>
          </a:p>
          <a:p>
            <a:pPr lvl="0">
              <a:buSzPts val="1000"/>
              <a:tabLst>
                <a:tab pos="457200" algn="l"/>
              </a:tabLst>
            </a:pPr>
            <a:r>
              <a:rPr lang="en-US" kern="0" dirty="0" err="1">
                <a:solidFill>
                  <a:schemeClr val="bg1"/>
                </a:solidFill>
                <a:effectLst/>
                <a:latin typeface="Calibri"/>
                <a:ea typeface="Times New Roman" panose="02020603050405020304" pitchFamily="18" charset="0"/>
                <a:cs typeface="Times New Roman"/>
              </a:rPr>
              <a:t>Produrre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cibo</a:t>
            </a:r>
            <a:r>
              <a:rPr lang="en-US" kern="0" dirty="0">
                <a:solidFill>
                  <a:schemeClr val="bg1"/>
                </a:solidFill>
                <a:effectLst/>
                <a:latin typeface="Calibri"/>
                <a:ea typeface="Times New Roman" panose="02020603050405020304" pitchFamily="18" charset="0"/>
                <a:cs typeface="Times New Roman"/>
              </a:rPr>
              <a:t> in </a:t>
            </a:r>
            <a:r>
              <a:rPr lang="en-US" kern="0" dirty="0" err="1">
                <a:solidFill>
                  <a:schemeClr val="bg1"/>
                </a:solidFill>
                <a:effectLst/>
                <a:latin typeface="Calibri"/>
                <a:ea typeface="Times New Roman" panose="02020603050405020304" pitchFamily="18" charset="0"/>
                <a:cs typeface="Times New Roman"/>
              </a:rPr>
              <a:t>eccesso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che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viene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sprecato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consuma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inutilmente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acqua</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energia</a:t>
            </a:r>
            <a:r>
              <a:rPr lang="en-US" kern="0" dirty="0">
                <a:solidFill>
                  <a:schemeClr val="bg1"/>
                </a:solidFill>
                <a:effectLst/>
                <a:latin typeface="Calibri"/>
                <a:ea typeface="Times New Roman" panose="02020603050405020304" pitchFamily="18" charset="0"/>
                <a:cs typeface="Times New Roman"/>
              </a:rPr>
              <a:t> e terra, </a:t>
            </a:r>
            <a:r>
              <a:rPr lang="en-US" kern="0" dirty="0" err="1">
                <a:solidFill>
                  <a:schemeClr val="bg1"/>
                </a:solidFill>
                <a:effectLst/>
                <a:latin typeface="Calibri"/>
                <a:ea typeface="Times New Roman" panose="02020603050405020304" pitchFamily="18" charset="0"/>
                <a:cs typeface="Times New Roman"/>
              </a:rPr>
              <a:t>aggravando</a:t>
            </a:r>
            <a:r>
              <a:rPr lang="en-US" kern="0" dirty="0">
                <a:solidFill>
                  <a:schemeClr val="bg1"/>
                </a:solidFill>
                <a:effectLst/>
                <a:latin typeface="Calibri"/>
                <a:ea typeface="Times New Roman" panose="02020603050405020304" pitchFamily="18" charset="0"/>
                <a:cs typeface="Times New Roman"/>
              </a:rPr>
              <a:t> il </a:t>
            </a:r>
            <a:r>
              <a:rPr lang="en-US" kern="0" dirty="0" err="1">
                <a:solidFill>
                  <a:schemeClr val="bg1"/>
                </a:solidFill>
                <a:effectLst/>
                <a:latin typeface="Calibri"/>
                <a:ea typeface="Times New Roman" panose="02020603050405020304" pitchFamily="18" charset="0"/>
                <a:cs typeface="Times New Roman"/>
              </a:rPr>
              <a:t>degrado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ambientale</a:t>
            </a:r>
            <a:r>
              <a:rPr lang="en-US" kern="0" dirty="0">
                <a:solidFill>
                  <a:schemeClr val="bg1"/>
                </a:solidFill>
                <a:effectLst/>
                <a:latin typeface="Calibri"/>
                <a:ea typeface="Times New Roman" panose="02020603050405020304" pitchFamily="18" charset="0"/>
                <a:cs typeface="Times New Roman"/>
              </a:rPr>
              <a:t>.</a:t>
            </a:r>
            <a:endParaRPr lang="es-ES" kern="100" dirty="0">
              <a:solidFill>
                <a:schemeClr val="bg1"/>
              </a:solidFill>
              <a:effectLst/>
              <a:latin typeface="Calibri"/>
              <a:ea typeface="Aptos" panose="020B0004020202020204" pitchFamily="34" charset="0"/>
              <a:cs typeface="Times New Roman"/>
            </a:endParaRPr>
          </a:p>
        </p:txBody>
      </p:sp>
      <p:sp>
        <p:nvSpPr>
          <p:cNvPr id="7" name="CuadroTexto 6">
            <a:extLst>
              <a:ext uri="{FF2B5EF4-FFF2-40B4-BE49-F238E27FC236}">
                <a16:creationId xmlns:a16="http://schemas.microsoft.com/office/drawing/2014/main" id="{EEE4006C-F5DD-57DE-8DED-EBE08B9F6D6C}"/>
              </a:ext>
            </a:extLst>
          </p:cNvPr>
          <p:cNvSpPr txBox="1"/>
          <p:nvPr/>
        </p:nvSpPr>
        <p:spPr>
          <a:xfrm>
            <a:off x="4119" y="2323"/>
            <a:ext cx="12039600" cy="1255728"/>
          </a:xfrm>
          <a:prstGeom prst="rect">
            <a:avLst/>
          </a:prstGeom>
          <a:noFill/>
        </p:spPr>
        <p:txBody>
          <a:bodyPr wrap="square" rtlCol="0">
            <a:spAutoFit/>
          </a:bodyPr>
          <a:lstStyle/>
          <a:p>
            <a:pPr marL="457200" lvl="1">
              <a:lnSpc>
                <a:spcPct val="90000"/>
              </a:lnSpc>
              <a:spcAft>
                <a:spcPts val="800"/>
              </a:spcAft>
              <a:buSzPts val="1000"/>
              <a:tabLst>
                <a:tab pos="914400" algn="l"/>
              </a:tabLst>
            </a:pPr>
            <a:r>
              <a:rPr lang="en-US" sz="3600" b="1" kern="1200" dirty="0">
                <a:solidFill>
                  <a:srgbClr val="09465E"/>
                </a:solidFill>
                <a:latin typeface="+mn-lt"/>
                <a:ea typeface="+mn-ea"/>
                <a:cs typeface="+mn-cs"/>
              </a:rPr>
              <a:t>I </a:t>
            </a:r>
            <a:r>
              <a:rPr lang="en-US" sz="3600" b="1" kern="1200" dirty="0" err="1">
                <a:solidFill>
                  <a:srgbClr val="09465E"/>
                </a:solidFill>
                <a:latin typeface="+mn-lt"/>
                <a:ea typeface="+mn-ea"/>
                <a:cs typeface="+mn-cs"/>
              </a:rPr>
              <a:t>cambiamenti</a:t>
            </a:r>
            <a:r>
              <a:rPr lang="en-US" sz="3600" b="1" kern="1200" dirty="0">
                <a:solidFill>
                  <a:srgbClr val="09465E"/>
                </a:solidFill>
                <a:latin typeface="+mn-lt"/>
                <a:ea typeface="+mn-ea"/>
                <a:cs typeface="+mn-cs"/>
              </a:rPr>
              <a:t> </a:t>
            </a:r>
            <a:r>
              <a:rPr lang="en-US" sz="3600" b="1" kern="1200" dirty="0" err="1">
                <a:solidFill>
                  <a:srgbClr val="09465E"/>
                </a:solidFill>
                <a:latin typeface="+mn-lt"/>
                <a:ea typeface="+mn-ea"/>
                <a:cs typeface="+mn-cs"/>
              </a:rPr>
              <a:t>climatici</a:t>
            </a:r>
            <a:r>
              <a:rPr lang="en-US" sz="3600" b="1" kern="1200" dirty="0">
                <a:solidFill>
                  <a:srgbClr val="09465E"/>
                </a:solidFill>
                <a:latin typeface="+mn-lt"/>
                <a:ea typeface="+mn-ea"/>
                <a:cs typeface="+mn-cs"/>
              </a:rPr>
              <a:t> </a:t>
            </a:r>
            <a:r>
              <a:rPr lang="en-US" sz="2400" kern="1200" dirty="0" err="1">
                <a:solidFill>
                  <a:srgbClr val="09465E"/>
                </a:solidFill>
                <a:latin typeface="+mn-lt"/>
                <a:ea typeface="+mn-ea"/>
                <a:cs typeface="+mn-cs"/>
              </a:rPr>
              <a:t>influenzano</a:t>
            </a:r>
            <a:r>
              <a:rPr lang="en-US" sz="2400" kern="1200" dirty="0">
                <a:solidFill>
                  <a:srgbClr val="09465E"/>
                </a:solidFill>
                <a:latin typeface="+mn-lt"/>
                <a:ea typeface="+mn-ea"/>
                <a:cs typeface="+mn-cs"/>
              </a:rPr>
              <a:t> in modo </a:t>
            </a:r>
            <a:r>
              <a:rPr lang="en-US" sz="2400" kern="1200" dirty="0" err="1">
                <a:solidFill>
                  <a:srgbClr val="09465E"/>
                </a:solidFill>
                <a:latin typeface="+mn-lt"/>
                <a:ea typeface="+mn-ea"/>
                <a:cs typeface="+mn-cs"/>
              </a:rPr>
              <a:t>significativo</a:t>
            </a:r>
            <a:r>
              <a:rPr lang="en-US" sz="2400" kern="1200" dirty="0">
                <a:solidFill>
                  <a:srgbClr val="09465E"/>
                </a:solidFill>
                <a:latin typeface="+mn-lt"/>
                <a:ea typeface="+mn-ea"/>
                <a:cs typeface="+mn-cs"/>
              </a:rPr>
              <a:t> la </a:t>
            </a:r>
            <a:r>
              <a:rPr lang="en-US" sz="2400" kern="1200" dirty="0" err="1">
                <a:solidFill>
                  <a:srgbClr val="09465E"/>
                </a:solidFill>
                <a:latin typeface="+mn-lt"/>
                <a:ea typeface="+mn-ea"/>
                <a:cs typeface="+mn-cs"/>
              </a:rPr>
              <a:t>produzione</a:t>
            </a:r>
            <a:r>
              <a:rPr lang="en-US" sz="2400" kern="1200" dirty="0">
                <a:solidFill>
                  <a:srgbClr val="09465E"/>
                </a:solidFill>
                <a:latin typeface="+mn-lt"/>
                <a:ea typeface="+mn-ea"/>
                <a:cs typeface="+mn-cs"/>
              </a:rPr>
              <a:t>, la </a:t>
            </a:r>
            <a:r>
              <a:rPr lang="en-US" sz="2400" kern="1200" dirty="0" err="1">
                <a:solidFill>
                  <a:srgbClr val="09465E"/>
                </a:solidFill>
                <a:latin typeface="+mn-lt"/>
                <a:ea typeface="+mn-ea"/>
                <a:cs typeface="+mn-cs"/>
              </a:rPr>
              <a:t>distribuzione</a:t>
            </a:r>
            <a:r>
              <a:rPr lang="en-US" sz="2400" kern="1200" dirty="0">
                <a:solidFill>
                  <a:srgbClr val="09465E"/>
                </a:solidFill>
                <a:latin typeface="+mn-lt"/>
                <a:ea typeface="+mn-ea"/>
                <a:cs typeface="+mn-cs"/>
              </a:rPr>
              <a:t> e la </a:t>
            </a:r>
            <a:r>
              <a:rPr lang="en-US" sz="2400" kern="1200" dirty="0" err="1">
                <a:solidFill>
                  <a:srgbClr val="09465E"/>
                </a:solidFill>
                <a:latin typeface="+mn-lt"/>
                <a:ea typeface="+mn-ea"/>
                <a:cs typeface="+mn-cs"/>
              </a:rPr>
              <a:t>gestione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delle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eccedenze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alimentari</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portando</a:t>
            </a:r>
            <a:r>
              <a:rPr lang="en-US" sz="2400" kern="1200" dirty="0">
                <a:solidFill>
                  <a:srgbClr val="09465E"/>
                </a:solidFill>
                <a:latin typeface="+mn-lt"/>
                <a:ea typeface="+mn-ea"/>
                <a:cs typeface="+mn-cs"/>
              </a:rPr>
              <a:t> a </a:t>
            </a:r>
            <a:r>
              <a:rPr lang="en-US" sz="2400" kern="1200" dirty="0" err="1">
                <a:solidFill>
                  <a:srgbClr val="09465E"/>
                </a:solidFill>
                <a:latin typeface="+mn-lt"/>
                <a:ea typeface="+mn-ea"/>
                <a:cs typeface="+mn-cs"/>
              </a:rPr>
              <a:t>numerose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sfide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tra</a:t>
            </a:r>
            <a:r>
              <a:rPr lang="en-US" sz="2400" kern="1200" dirty="0">
                <a:solidFill>
                  <a:srgbClr val="09465E"/>
                </a:solidFill>
                <a:latin typeface="+mn-lt"/>
                <a:ea typeface="+mn-ea"/>
                <a:cs typeface="+mn-cs"/>
              </a:rPr>
              <a:t> cui le </a:t>
            </a:r>
            <a:r>
              <a:rPr lang="en-US" sz="2400" kern="1200" dirty="0" err="1">
                <a:solidFill>
                  <a:srgbClr val="09465E"/>
                </a:solidFill>
                <a:latin typeface="+mn-lt"/>
                <a:ea typeface="+mn-ea"/>
                <a:cs typeface="+mn-cs"/>
              </a:rPr>
              <a:t>tre</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principali</a:t>
            </a:r>
            <a:r>
              <a:rPr lang="en-US" sz="2400" kern="1200" dirty="0">
                <a:solidFill>
                  <a:srgbClr val="09465E"/>
                </a:solidFill>
                <a:latin typeface="+mn-lt"/>
                <a:ea typeface="+mn-ea"/>
                <a:cs typeface="+mn-cs"/>
              </a:rPr>
              <a:t> </a:t>
            </a:r>
            <a:r>
              <a:rPr lang="en-US" sz="2400" kern="1200" dirty="0" err="1">
                <a:solidFill>
                  <a:srgbClr val="09465E"/>
                </a:solidFill>
                <a:latin typeface="+mn-lt"/>
                <a:ea typeface="+mn-ea"/>
                <a:cs typeface="+mn-cs"/>
              </a:rPr>
              <a:t>sono</a:t>
            </a:r>
            <a:r>
              <a:rPr lang="en-US" sz="2400" kern="1200" dirty="0">
                <a:solidFill>
                  <a:srgbClr val="09465E"/>
                </a:solidFill>
                <a:latin typeface="+mn-lt"/>
                <a:ea typeface="+mn-ea"/>
                <a:cs typeface="+mn-cs"/>
              </a:rPr>
              <a:t>:</a:t>
            </a:r>
            <a:endParaRPr lang="es-ES" sz="2400" kern="1200" dirty="0">
              <a:solidFill>
                <a:srgbClr val="09465E"/>
              </a:solidFill>
              <a:latin typeface="+mn-lt"/>
              <a:ea typeface="+mn-ea"/>
              <a:cs typeface="+mn-cs"/>
            </a:endParaRPr>
          </a:p>
        </p:txBody>
      </p:sp>
      <p:sp>
        <p:nvSpPr>
          <p:cNvPr id="2" name="Freeform 250">
            <a:extLst>
              <a:ext uri="{FF2B5EF4-FFF2-40B4-BE49-F238E27FC236}">
                <a16:creationId xmlns:a16="http://schemas.microsoft.com/office/drawing/2014/main" id="{76184E8F-F9B3-6A3F-E9D5-F2C33B863BB8}"/>
              </a:ext>
            </a:extLst>
          </p:cNvPr>
          <p:cNvSpPr>
            <a:spLocks noChangeArrowheads="1"/>
          </p:cNvSpPr>
          <p:nvPr/>
        </p:nvSpPr>
        <p:spPr bwMode="auto">
          <a:xfrm>
            <a:off x="4354059" y="1392627"/>
            <a:ext cx="3478701" cy="533716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 name="Freeform 252">
            <a:extLst>
              <a:ext uri="{FF2B5EF4-FFF2-40B4-BE49-F238E27FC236}">
                <a16:creationId xmlns:a16="http://schemas.microsoft.com/office/drawing/2014/main" id="{616AA12A-BBCC-526F-4684-9CF130B641AA}"/>
              </a:ext>
            </a:extLst>
          </p:cNvPr>
          <p:cNvSpPr>
            <a:spLocks noChangeArrowheads="1"/>
          </p:cNvSpPr>
          <p:nvPr/>
        </p:nvSpPr>
        <p:spPr bwMode="auto">
          <a:xfrm>
            <a:off x="4285508" y="1395625"/>
            <a:ext cx="3548112" cy="68489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4" name="CuadroTexto 555">
            <a:extLst>
              <a:ext uri="{FF2B5EF4-FFF2-40B4-BE49-F238E27FC236}">
                <a16:creationId xmlns:a16="http://schemas.microsoft.com/office/drawing/2014/main" id="{F77666DF-0C22-A98F-1D8D-B0E71A1E4150}"/>
              </a:ext>
            </a:extLst>
          </p:cNvPr>
          <p:cNvSpPr txBox="1"/>
          <p:nvPr/>
        </p:nvSpPr>
        <p:spPr>
          <a:xfrm>
            <a:off x="4071327" y="1415481"/>
            <a:ext cx="4094977" cy="707886"/>
          </a:xfrm>
          <a:prstGeom prst="rect">
            <a:avLst/>
          </a:prstGeom>
          <a:noFill/>
        </p:spPr>
        <p:txBody>
          <a:bodyPr wrap="square" lIns="91440" tIns="45720" rIns="91440" bIns="45720" rtlCol="0" anchor="t">
            <a:spAutoFit/>
          </a:bodyPr>
          <a:lstStyle/>
          <a:p>
            <a:pPr algn="ctr">
              <a:buNone/>
            </a:pPr>
            <a:r>
              <a:rPr lang="es-ES" sz="2000" b="1" dirty="0">
                <a:solidFill>
                  <a:schemeClr val="bg1"/>
                </a:solidFill>
                <a:latin typeface="Calibri"/>
                <a:ea typeface="Times New Roman" panose="02020603050405020304" pitchFamily="18" charset="0"/>
                <a:cs typeface="Times New Roman"/>
              </a:rPr>
              <a:t>S</a:t>
            </a:r>
            <a:r>
              <a:rPr lang="es-ES" sz="2000" b="1" kern="0" dirty="0">
                <a:solidFill>
                  <a:schemeClr val="bg1"/>
                </a:solidFill>
                <a:effectLst/>
                <a:latin typeface="Calibri"/>
                <a:ea typeface="Times New Roman" panose="02020603050405020304" pitchFamily="18" charset="0"/>
                <a:cs typeface="Times New Roman"/>
              </a:rPr>
              <a:t>fide della distribuzione </a:t>
            </a:r>
          </a:p>
          <a:p>
            <a:pPr algn="ctr">
              <a:buNone/>
            </a:pPr>
            <a:r>
              <a:rPr lang="es-ES" sz="2000" b="1" kern="0" dirty="0">
                <a:solidFill>
                  <a:schemeClr val="bg1"/>
                </a:solidFill>
                <a:effectLst/>
                <a:latin typeface="Calibri"/>
                <a:ea typeface="Times New Roman" panose="02020603050405020304" pitchFamily="18" charset="0"/>
                <a:cs typeface="Times New Roman"/>
              </a:rPr>
              <a:t>alimentare</a:t>
            </a:r>
            <a:endParaRPr lang="es-ES" sz="2000" kern="100" dirty="0">
              <a:solidFill>
                <a:schemeClr val="bg1"/>
              </a:solidFill>
              <a:effectLst/>
              <a:latin typeface="Aptos"/>
              <a:ea typeface="Aptos" panose="020B0004020202020204" pitchFamily="34" charset="0"/>
              <a:cs typeface="Times New Roman"/>
            </a:endParaRPr>
          </a:p>
        </p:txBody>
      </p:sp>
      <p:sp>
        <p:nvSpPr>
          <p:cNvPr id="110" name="Rectángulo 603">
            <a:extLst>
              <a:ext uri="{FF2B5EF4-FFF2-40B4-BE49-F238E27FC236}">
                <a16:creationId xmlns:a16="http://schemas.microsoft.com/office/drawing/2014/main" id="{307AEB46-DD16-8E85-588C-4CBA3909FD54}"/>
              </a:ext>
            </a:extLst>
          </p:cNvPr>
          <p:cNvSpPr/>
          <p:nvPr/>
        </p:nvSpPr>
        <p:spPr>
          <a:xfrm>
            <a:off x="4635678" y="2060845"/>
            <a:ext cx="3422763" cy="4524315"/>
          </a:xfrm>
          <a:prstGeom prst="rect">
            <a:avLst/>
          </a:prstGeom>
        </p:spPr>
        <p:txBody>
          <a:bodyPr wrap="square" lIns="91440" tIns="45720" rIns="91440" bIns="45720" anchor="t">
            <a:spAutoFit/>
          </a:bodyPr>
          <a:lstStyle/>
          <a:p>
            <a:pPr marL="143510" indent="-14351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a:ea typeface="Times New Roman" panose="02020603050405020304" pitchFamily="18" charset="0"/>
                <a:cs typeface="Times New Roman"/>
              </a:rPr>
              <a:t>Interruzioni</a:t>
            </a:r>
            <a:r>
              <a:rPr lang="es-ES" b="1" kern="0" dirty="0">
                <a:solidFill>
                  <a:schemeClr val="accent1">
                    <a:lumMod val="50000"/>
                  </a:schemeClr>
                </a:solidFill>
                <a:effectLst/>
                <a:latin typeface="Calibri"/>
                <a:ea typeface="Times New Roman" panose="02020603050405020304" pitchFamily="18" charset="0"/>
                <a:cs typeface="Times New Roman"/>
              </a:rPr>
              <a:t> </a:t>
            </a:r>
            <a:r>
              <a:rPr lang="es-ES" b="1" kern="0" dirty="0" err="1">
                <a:solidFill>
                  <a:schemeClr val="accent1">
                    <a:lumMod val="50000"/>
                  </a:schemeClr>
                </a:solidFill>
                <a:effectLst/>
                <a:latin typeface="Calibri"/>
                <a:ea typeface="Times New Roman" panose="02020603050405020304" pitchFamily="18" charset="0"/>
                <a:cs typeface="Times New Roman"/>
              </a:rPr>
              <a:t>della</a:t>
            </a:r>
            <a:r>
              <a:rPr lang="es-ES" b="1" kern="0" dirty="0">
                <a:solidFill>
                  <a:schemeClr val="accent1">
                    <a:lumMod val="50000"/>
                  </a:schemeClr>
                </a:solidFill>
                <a:effectLst/>
                <a:latin typeface="Calibri"/>
                <a:ea typeface="Times New Roman" panose="02020603050405020304" pitchFamily="18" charset="0"/>
                <a:cs typeface="Times New Roman"/>
              </a:rPr>
              <a:t> catena di </a:t>
            </a:r>
            <a:r>
              <a:rPr lang="es-ES" b="1" kern="0" dirty="0" err="1">
                <a:solidFill>
                  <a:schemeClr val="accent1">
                    <a:lumMod val="50000"/>
                  </a:schemeClr>
                </a:solidFill>
                <a:effectLst/>
                <a:latin typeface="Calibri"/>
                <a:ea typeface="Times New Roman" panose="02020603050405020304" pitchFamily="18" charset="0"/>
                <a:cs typeface="Times New Roman"/>
              </a:rPr>
              <a:t>approvvigionamento</a:t>
            </a:r>
            <a:r>
              <a:rPr lang="es-ES" kern="0" dirty="0">
                <a:solidFill>
                  <a:schemeClr val="accent1">
                    <a:lumMod val="50000"/>
                  </a:schemeClr>
                </a:solidFill>
                <a:effectLst/>
                <a:latin typeface="Calibri"/>
                <a:ea typeface="Times New Roman" panose="02020603050405020304" pitchFamily="18" charset="0"/>
                <a:cs typeface="Times New Roman"/>
              </a:rPr>
              <a:t>: </a:t>
            </a:r>
            <a:endParaRPr lang="es-ES" kern="100" dirty="0">
              <a:solidFill>
                <a:schemeClr val="accent1">
                  <a:lumMod val="50000"/>
                </a:schemeClr>
              </a:solidFill>
              <a:latin typeface="Calibri"/>
              <a:ea typeface="Times New Roman" panose="02020603050405020304" pitchFamily="18" charset="0"/>
              <a:cs typeface="Times New Roman"/>
            </a:endParaRPr>
          </a:p>
          <a:p>
            <a:pPr>
              <a:buSzPts val="1000"/>
              <a:tabLst>
                <a:tab pos="457200" algn="l"/>
              </a:tabLst>
            </a:pPr>
            <a:r>
              <a:rPr lang="en-US" kern="0" dirty="0">
                <a:solidFill>
                  <a:schemeClr val="bg1"/>
                </a:solidFill>
                <a:effectLst/>
                <a:latin typeface="Calibri"/>
                <a:ea typeface="Times New Roman" panose="02020603050405020304" pitchFamily="18" charset="0"/>
                <a:cs typeface="Times New Roman"/>
              </a:rPr>
              <a:t>Le </a:t>
            </a:r>
            <a:r>
              <a:rPr lang="en-US" kern="0" dirty="0" err="1">
                <a:solidFill>
                  <a:schemeClr val="bg1"/>
                </a:solidFill>
                <a:effectLst/>
                <a:latin typeface="Calibri"/>
                <a:ea typeface="Times New Roman" panose="02020603050405020304" pitchFamily="18" charset="0"/>
                <a:cs typeface="Times New Roman"/>
              </a:rPr>
              <a:t>condizioni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meteorologiche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estreme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danneggiano</a:t>
            </a:r>
            <a:r>
              <a:rPr lang="en-US" kern="0" dirty="0">
                <a:solidFill>
                  <a:schemeClr val="bg1"/>
                </a:solidFill>
                <a:effectLst/>
                <a:latin typeface="Calibri"/>
                <a:ea typeface="Times New Roman" panose="02020603050405020304" pitchFamily="18" charset="0"/>
                <a:cs typeface="Times New Roman"/>
              </a:rPr>
              <a:t> le </a:t>
            </a:r>
            <a:r>
              <a:rPr lang="en-US" kern="0" dirty="0" err="1">
                <a:solidFill>
                  <a:schemeClr val="bg1"/>
                </a:solidFill>
                <a:effectLst/>
                <a:latin typeface="Calibri"/>
                <a:ea typeface="Times New Roman" panose="02020603050405020304" pitchFamily="18" charset="0"/>
                <a:cs typeface="Times New Roman"/>
              </a:rPr>
              <a:t>infrastrutture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rendendo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più</a:t>
            </a:r>
            <a:r>
              <a:rPr lang="en-US" kern="0" dirty="0">
                <a:solidFill>
                  <a:schemeClr val="bg1"/>
                </a:solidFill>
                <a:effectLst/>
                <a:latin typeface="Calibri"/>
                <a:ea typeface="Times New Roman" panose="02020603050405020304" pitchFamily="18" charset="0"/>
                <a:cs typeface="Times New Roman"/>
              </a:rPr>
              <a:t> difficile il </a:t>
            </a:r>
            <a:r>
              <a:rPr lang="en-US" kern="0" dirty="0" err="1">
                <a:solidFill>
                  <a:schemeClr val="bg1"/>
                </a:solidFill>
                <a:effectLst/>
                <a:latin typeface="Calibri"/>
                <a:ea typeface="Times New Roman" panose="02020603050405020304" pitchFamily="18" charset="0"/>
                <a:cs typeface="Times New Roman"/>
              </a:rPr>
              <a:t>trasporto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delle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eccedenze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alimentari</a:t>
            </a:r>
            <a:r>
              <a:rPr lang="en-US" kern="0" dirty="0">
                <a:solidFill>
                  <a:schemeClr val="bg1"/>
                </a:solidFill>
                <a:effectLst/>
                <a:latin typeface="Calibri"/>
                <a:ea typeface="Times New Roman" panose="02020603050405020304" pitchFamily="18" charset="0"/>
                <a:cs typeface="Times New Roman"/>
              </a:rPr>
              <a:t> dove </a:t>
            </a:r>
            <a:r>
              <a:rPr lang="en-US" kern="0" dirty="0" err="1">
                <a:solidFill>
                  <a:schemeClr val="bg1"/>
                </a:solidFill>
                <a:effectLst/>
                <a:latin typeface="Calibri"/>
                <a:ea typeface="Times New Roman" panose="02020603050405020304" pitchFamily="18" charset="0"/>
                <a:cs typeface="Times New Roman"/>
              </a:rPr>
              <a:t>sono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necessarie</a:t>
            </a:r>
            <a:r>
              <a:rPr lang="en-US" kern="0" dirty="0">
                <a:solidFill>
                  <a:schemeClr val="bg1"/>
                </a:solidFill>
                <a:effectLst/>
                <a:latin typeface="Calibri"/>
                <a:ea typeface="Times New Roman" panose="02020603050405020304" pitchFamily="18" charset="0"/>
                <a:cs typeface="Times New Roman"/>
              </a:rPr>
              <a:t>.</a:t>
            </a:r>
            <a:endParaRPr lang="es-ES" kern="100" dirty="0">
              <a:solidFill>
                <a:schemeClr val="bg1"/>
              </a:solidFill>
              <a:effectLst/>
              <a:latin typeface="Calibri"/>
              <a:ea typeface="Aptos" panose="020B0004020202020204" pitchFamily="34" charset="0"/>
              <a:cs typeface="Times New Roman"/>
            </a:endParaRPr>
          </a:p>
          <a:p>
            <a:pPr marL="143510" indent="-14351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a:ea typeface="Times New Roman" panose="02020603050405020304" pitchFamily="18" charset="0"/>
                <a:cs typeface="Times New Roman"/>
              </a:rPr>
              <a:t>Problemi</a:t>
            </a:r>
            <a:r>
              <a:rPr lang="es-ES" b="1" kern="0" dirty="0">
                <a:solidFill>
                  <a:schemeClr val="accent1">
                    <a:lumMod val="50000"/>
                  </a:schemeClr>
                </a:solidFill>
                <a:effectLst/>
                <a:latin typeface="Calibri"/>
                <a:ea typeface="Times New Roman" panose="02020603050405020304" pitchFamily="18" charset="0"/>
                <a:cs typeface="Times New Roman"/>
              </a:rPr>
              <a:t> di </a:t>
            </a:r>
            <a:r>
              <a:rPr lang="es-ES" b="1" kern="0" dirty="0" err="1">
                <a:solidFill>
                  <a:schemeClr val="accent1">
                    <a:lumMod val="50000"/>
                  </a:schemeClr>
                </a:solidFill>
                <a:effectLst/>
                <a:latin typeface="Calibri"/>
                <a:ea typeface="Times New Roman" panose="02020603050405020304" pitchFamily="18" charset="0"/>
                <a:cs typeface="Times New Roman"/>
              </a:rPr>
              <a:t>conservazione</a:t>
            </a:r>
            <a:r>
              <a:rPr lang="es-ES" kern="0" dirty="0">
                <a:solidFill>
                  <a:schemeClr val="accent1">
                    <a:lumMod val="50000"/>
                  </a:schemeClr>
                </a:solidFill>
                <a:effectLst/>
                <a:latin typeface="Calibri"/>
                <a:ea typeface="Times New Roman" panose="02020603050405020304" pitchFamily="18" charset="0"/>
                <a:cs typeface="Times New Roman"/>
              </a:rPr>
              <a:t>:</a:t>
            </a:r>
            <a:endParaRPr lang="es-ES" kern="100" dirty="0">
              <a:solidFill>
                <a:schemeClr val="accent1">
                  <a:lumMod val="50000"/>
                </a:schemeClr>
              </a:solidFill>
              <a:latin typeface="Calibri"/>
              <a:ea typeface="Times New Roman" panose="02020603050405020304" pitchFamily="18" charset="0"/>
              <a:cs typeface="Times New Roman"/>
            </a:endParaRPr>
          </a:p>
          <a:p>
            <a:pPr>
              <a:buSzPts val="1000"/>
              <a:tabLst>
                <a:tab pos="457200" algn="l"/>
              </a:tabLst>
            </a:pPr>
            <a:r>
              <a:rPr lang="es-ES" dirty="0">
                <a:solidFill>
                  <a:schemeClr val="accent1">
                    <a:lumMod val="50000"/>
                  </a:schemeClr>
                </a:solidFill>
                <a:latin typeface="Calibri"/>
                <a:ea typeface="Times New Roman" panose="02020603050405020304" pitchFamily="18" charset="0"/>
                <a:cs typeface="Times New Roman"/>
              </a:rPr>
              <a:t> </a:t>
            </a:r>
            <a:r>
              <a:rPr lang="en-US" kern="0" dirty="0">
                <a:solidFill>
                  <a:schemeClr val="bg1"/>
                </a:solidFill>
                <a:effectLst/>
                <a:latin typeface="Calibri"/>
                <a:ea typeface="Times New Roman" panose="02020603050405020304" pitchFamily="18" charset="0"/>
                <a:cs typeface="Times New Roman"/>
              </a:rPr>
              <a:t>Le </a:t>
            </a:r>
            <a:r>
              <a:rPr lang="en-US" kern="0" dirty="0" err="1">
                <a:solidFill>
                  <a:schemeClr val="bg1"/>
                </a:solidFill>
                <a:effectLst/>
                <a:latin typeface="Calibri"/>
                <a:ea typeface="Times New Roman" panose="02020603050405020304" pitchFamily="18" charset="0"/>
                <a:cs typeface="Times New Roman"/>
              </a:rPr>
              <a:t>alte</a:t>
            </a:r>
            <a:r>
              <a:rPr lang="en-US" kern="0" dirty="0">
                <a:solidFill>
                  <a:schemeClr val="bg1"/>
                </a:solidFill>
                <a:effectLst/>
                <a:latin typeface="Calibri"/>
                <a:ea typeface="Times New Roman" panose="02020603050405020304" pitchFamily="18" charset="0"/>
                <a:cs typeface="Times New Roman"/>
              </a:rPr>
              <a:t> temperature e </a:t>
            </a:r>
            <a:r>
              <a:rPr lang="en-US" kern="0" dirty="0" err="1">
                <a:solidFill>
                  <a:schemeClr val="bg1"/>
                </a:solidFill>
                <a:effectLst/>
                <a:latin typeface="Calibri"/>
                <a:ea typeface="Times New Roman" panose="02020603050405020304" pitchFamily="18" charset="0"/>
                <a:cs typeface="Times New Roman"/>
              </a:rPr>
              <a:t>l'umidità</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riducono</a:t>
            </a:r>
            <a:r>
              <a:rPr lang="en-US" kern="0" dirty="0">
                <a:solidFill>
                  <a:schemeClr val="bg1"/>
                </a:solidFill>
                <a:effectLst/>
                <a:latin typeface="Calibri"/>
                <a:ea typeface="Times New Roman" panose="02020603050405020304" pitchFamily="18" charset="0"/>
                <a:cs typeface="Times New Roman"/>
              </a:rPr>
              <a:t> la </a:t>
            </a:r>
            <a:r>
              <a:rPr lang="en-US" kern="0" dirty="0" err="1">
                <a:solidFill>
                  <a:schemeClr val="bg1"/>
                </a:solidFill>
                <a:effectLst/>
                <a:latin typeface="Calibri"/>
                <a:ea typeface="Times New Roman" panose="02020603050405020304" pitchFamily="18" charset="0"/>
                <a:cs typeface="Times New Roman"/>
              </a:rPr>
              <a:t>durata</a:t>
            </a:r>
            <a:r>
              <a:rPr lang="en-US" kern="0" dirty="0">
                <a:solidFill>
                  <a:schemeClr val="bg1"/>
                </a:solidFill>
                <a:effectLst/>
                <a:latin typeface="Calibri"/>
                <a:ea typeface="Times New Roman" panose="02020603050405020304" pitchFamily="18" charset="0"/>
                <a:cs typeface="Times New Roman"/>
              </a:rPr>
              <a:t> di </a:t>
            </a:r>
            <a:r>
              <a:rPr lang="en-US" kern="0" dirty="0" err="1">
                <a:solidFill>
                  <a:schemeClr val="bg1"/>
                </a:solidFill>
                <a:effectLst/>
                <a:latin typeface="Calibri"/>
                <a:ea typeface="Times New Roman" panose="02020603050405020304" pitchFamily="18" charset="0"/>
                <a:cs typeface="Times New Roman"/>
              </a:rPr>
              <a:t>conservazione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degli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alimenti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aumentando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gli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sprechi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soprattutto</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nelle</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regioni</a:t>
            </a:r>
            <a:r>
              <a:rPr lang="en-US" kern="0" dirty="0">
                <a:solidFill>
                  <a:schemeClr val="bg1"/>
                </a:solidFill>
                <a:effectLst/>
                <a:latin typeface="Calibri"/>
                <a:ea typeface="Times New Roman" panose="02020603050405020304" pitchFamily="18" charset="0"/>
                <a:cs typeface="Times New Roman"/>
              </a:rPr>
              <a:t> </a:t>
            </a:r>
            <a:r>
              <a:rPr lang="en-US" kern="0" dirty="0" err="1">
                <a:solidFill>
                  <a:schemeClr val="bg1"/>
                </a:solidFill>
                <a:effectLst/>
                <a:latin typeface="Calibri"/>
                <a:ea typeface="Times New Roman" panose="02020603050405020304" pitchFamily="18" charset="0"/>
                <a:cs typeface="Times New Roman"/>
              </a:rPr>
              <a:t>che</a:t>
            </a:r>
            <a:r>
              <a:rPr lang="en-US" kern="0" dirty="0">
                <a:solidFill>
                  <a:schemeClr val="bg1"/>
                </a:solidFill>
                <a:effectLst/>
                <a:latin typeface="Calibri"/>
                <a:ea typeface="Times New Roman" panose="02020603050405020304" pitchFamily="18" charset="0"/>
                <a:cs typeface="Times New Roman"/>
              </a:rPr>
              <a:t> non </a:t>
            </a:r>
            <a:r>
              <a:rPr lang="en-US" kern="0" dirty="0" err="1">
                <a:solidFill>
                  <a:schemeClr val="bg1"/>
                </a:solidFill>
                <a:effectLst/>
                <a:latin typeface="Calibri"/>
                <a:ea typeface="Times New Roman" panose="02020603050405020304" pitchFamily="18" charset="0"/>
                <a:cs typeface="Times New Roman"/>
              </a:rPr>
              <a:t>dispongono</a:t>
            </a:r>
            <a:r>
              <a:rPr lang="en-US" kern="0" dirty="0">
                <a:solidFill>
                  <a:schemeClr val="bg1"/>
                </a:solidFill>
                <a:effectLst/>
                <a:latin typeface="Calibri"/>
                <a:ea typeface="Times New Roman" panose="02020603050405020304" pitchFamily="18" charset="0"/>
                <a:cs typeface="Times New Roman"/>
              </a:rPr>
              <a:t> di </a:t>
            </a:r>
            <a:r>
              <a:rPr lang="en-US" kern="0" dirty="0" err="1">
                <a:solidFill>
                  <a:schemeClr val="bg1"/>
                </a:solidFill>
                <a:effectLst/>
                <a:latin typeface="Calibri"/>
                <a:ea typeface="Times New Roman" panose="02020603050405020304" pitchFamily="18" charset="0"/>
                <a:cs typeface="Times New Roman"/>
              </a:rPr>
              <a:t>strutture</a:t>
            </a:r>
            <a:r>
              <a:rPr lang="en-US" kern="0" dirty="0">
                <a:solidFill>
                  <a:schemeClr val="bg1"/>
                </a:solidFill>
                <a:effectLst/>
                <a:latin typeface="Calibri"/>
                <a:ea typeface="Times New Roman" panose="02020603050405020304" pitchFamily="18" charset="0"/>
                <a:cs typeface="Times New Roman"/>
              </a:rPr>
              <a:t> per la </a:t>
            </a:r>
            <a:r>
              <a:rPr lang="en-US" kern="0" dirty="0" err="1">
                <a:solidFill>
                  <a:schemeClr val="bg1"/>
                </a:solidFill>
                <a:effectLst/>
                <a:latin typeface="Calibri"/>
                <a:ea typeface="Times New Roman" panose="02020603050405020304" pitchFamily="18" charset="0"/>
                <a:cs typeface="Times New Roman"/>
              </a:rPr>
              <a:t>conservazione</a:t>
            </a:r>
            <a:r>
              <a:rPr lang="en-US" kern="0" dirty="0">
                <a:solidFill>
                  <a:schemeClr val="bg1"/>
                </a:solidFill>
                <a:effectLst/>
                <a:latin typeface="Calibri"/>
                <a:ea typeface="Times New Roman" panose="02020603050405020304" pitchFamily="18" charset="0"/>
                <a:cs typeface="Times New Roman"/>
              </a:rPr>
              <a:t> del freddo.</a:t>
            </a:r>
            <a:endParaRPr lang="es-ES" kern="100" dirty="0">
              <a:solidFill>
                <a:schemeClr val="bg1"/>
              </a:solidFill>
              <a:effectLst/>
              <a:latin typeface="Calibri"/>
              <a:ea typeface="Aptos" panose="020B0004020202020204" pitchFamily="34" charset="0"/>
              <a:cs typeface="Times New Roman"/>
            </a:endParaRPr>
          </a:p>
        </p:txBody>
      </p:sp>
    </p:spTree>
    <p:extLst>
      <p:ext uri="{BB962C8B-B14F-4D97-AF65-F5344CB8AC3E}">
        <p14:creationId xmlns:p14="http://schemas.microsoft.com/office/powerpoint/2010/main" val="40410796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B9C7-E454-4C6D-6601-0093F8B01D05}"/>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D915C05-8E70-4116-B563-7D4BFC145124}"/>
              </a:ext>
            </a:extLst>
          </p:cNvPr>
          <p:cNvSpPr>
            <a:spLocks noChangeArrowheads="1"/>
          </p:cNvSpPr>
          <p:nvPr/>
        </p:nvSpPr>
        <p:spPr bwMode="auto">
          <a:xfrm>
            <a:off x="7339983" y="700527"/>
            <a:ext cx="4370627" cy="1340132"/>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4AA6A653-DD99-59F2-9CBF-B369C8D3ACF3}"/>
              </a:ext>
            </a:extLst>
          </p:cNvPr>
          <p:cNvSpPr>
            <a:spLocks noChangeArrowheads="1"/>
          </p:cNvSpPr>
          <p:nvPr/>
        </p:nvSpPr>
        <p:spPr bwMode="auto">
          <a:xfrm>
            <a:off x="6446872" y="655275"/>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D0D3D112-DF9E-BDF5-D371-90A91A170697}"/>
              </a:ext>
            </a:extLst>
          </p:cNvPr>
          <p:cNvSpPr>
            <a:spLocks noChangeArrowheads="1"/>
          </p:cNvSpPr>
          <p:nvPr/>
        </p:nvSpPr>
        <p:spPr bwMode="auto">
          <a:xfrm>
            <a:off x="5421322" y="2248387"/>
            <a:ext cx="4749003" cy="129036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37D7277A-A828-294A-541A-7CAE585385A0}"/>
              </a:ext>
            </a:extLst>
          </p:cNvPr>
          <p:cNvSpPr>
            <a:spLocks noChangeArrowheads="1"/>
          </p:cNvSpPr>
          <p:nvPr/>
        </p:nvSpPr>
        <p:spPr bwMode="auto">
          <a:xfrm>
            <a:off x="4469470" y="218659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897E74A2-CDEC-C94A-38CB-0D00EF97573B}"/>
              </a:ext>
            </a:extLst>
          </p:cNvPr>
          <p:cNvSpPr>
            <a:spLocks noChangeArrowheads="1"/>
          </p:cNvSpPr>
          <p:nvPr/>
        </p:nvSpPr>
        <p:spPr bwMode="auto">
          <a:xfrm>
            <a:off x="7135572" y="3745572"/>
            <a:ext cx="4370628" cy="1276699"/>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A35E0F6-8E43-A1A9-F037-688928304EF8}"/>
              </a:ext>
            </a:extLst>
          </p:cNvPr>
          <p:cNvSpPr>
            <a:spLocks noChangeArrowheads="1"/>
          </p:cNvSpPr>
          <p:nvPr/>
        </p:nvSpPr>
        <p:spPr bwMode="auto">
          <a:xfrm>
            <a:off x="5916241" y="3707946"/>
            <a:ext cx="1462323" cy="1353276"/>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1604631C-6B22-979B-EBDD-BD0640FAB53B}"/>
              </a:ext>
            </a:extLst>
          </p:cNvPr>
          <p:cNvSpPr>
            <a:spLocks noChangeArrowheads="1"/>
          </p:cNvSpPr>
          <p:nvPr/>
        </p:nvSpPr>
        <p:spPr bwMode="auto">
          <a:xfrm>
            <a:off x="5368305" y="5229092"/>
            <a:ext cx="4802020" cy="1353276"/>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C2F44EA0-0AD1-3FBC-1663-605A3D660A02}"/>
              </a:ext>
            </a:extLst>
          </p:cNvPr>
          <p:cNvSpPr>
            <a:spLocks noChangeArrowheads="1"/>
          </p:cNvSpPr>
          <p:nvPr/>
        </p:nvSpPr>
        <p:spPr bwMode="auto">
          <a:xfrm>
            <a:off x="4475193" y="5192068"/>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0" name="CuadroTexto 569">
            <a:extLst>
              <a:ext uri="{FF2B5EF4-FFF2-40B4-BE49-F238E27FC236}">
                <a16:creationId xmlns:a16="http://schemas.microsoft.com/office/drawing/2014/main" id="{6EA86656-731F-84F1-1162-002FF3531294}"/>
              </a:ext>
            </a:extLst>
          </p:cNvPr>
          <p:cNvSpPr txBox="1"/>
          <p:nvPr/>
        </p:nvSpPr>
        <p:spPr>
          <a:xfrm>
            <a:off x="1201949" y="1910213"/>
            <a:ext cx="2481770"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Stendardo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Infografica</a:t>
            </a:r>
          </a:p>
        </p:txBody>
      </p:sp>
      <p:sp>
        <p:nvSpPr>
          <p:cNvPr id="2" name="Text Placeholder 1">
            <a:extLst>
              <a:ext uri="{FF2B5EF4-FFF2-40B4-BE49-F238E27FC236}">
                <a16:creationId xmlns:a16="http://schemas.microsoft.com/office/drawing/2014/main" id="{F0B50BC8-99EF-D5A1-E500-EEA289958E6B}"/>
              </a:ext>
            </a:extLst>
          </p:cNvPr>
          <p:cNvSpPr>
            <a:spLocks noGrp="1"/>
          </p:cNvSpPr>
          <p:nvPr>
            <p:ph type="body" sz="quarter" idx="16"/>
          </p:nvPr>
        </p:nvSpPr>
        <p:spPr>
          <a:xfrm>
            <a:off x="225911" y="232188"/>
            <a:ext cx="6192991" cy="1029528"/>
          </a:xfrm>
        </p:spPr>
        <p:txBody>
          <a:bodyPr/>
          <a:lstStyle/>
          <a:p>
            <a:pPr>
              <a:lnSpc>
                <a:spcPct val="100000"/>
              </a:lnSpc>
              <a:spcBef>
                <a:spcPts val="0"/>
              </a:spcBef>
              <a:buNone/>
            </a:pP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Le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sfide</a:t>
            </a: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della</a:t>
            </a: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gestione</a:t>
            </a: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4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alimentari</a:t>
            </a:r>
            <a:endParaRPr lang="es-ES" sz="4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A499B149-2C70-623E-8552-1C28895D1425}"/>
              </a:ext>
            </a:extLst>
          </p:cNvPr>
          <p:cNvSpPr txBox="1"/>
          <p:nvPr/>
        </p:nvSpPr>
        <p:spPr>
          <a:xfrm>
            <a:off x="7789122" y="815943"/>
            <a:ext cx="3717077" cy="1323439"/>
          </a:xfrm>
          <a:prstGeom prst="rect">
            <a:avLst/>
          </a:prstGeom>
          <a:noFill/>
        </p:spPr>
        <p:txBody>
          <a:bodyPr wrap="square" rtlCol="0" anchor="ctr">
            <a:spAutoFit/>
          </a:bodyPr>
          <a:lstStyle/>
          <a:p>
            <a:pPr algn="l" rtl="0">
              <a:defRPr/>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Sistemi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inadeguati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raccolta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lo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stoccaggio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ridistribuzione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portano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ad alti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livelli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spreco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particolare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beni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deperibili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rPr>
              <a:t>.</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4563BFBD-59B7-D504-94DF-291B91C48802}"/>
              </a:ext>
            </a:extLst>
          </p:cNvPr>
          <p:cNvSpPr txBox="1"/>
          <p:nvPr/>
        </p:nvSpPr>
        <p:spPr>
          <a:xfrm>
            <a:off x="5803132" y="2370281"/>
            <a:ext cx="4205572" cy="1077218"/>
          </a:xfrm>
          <a:prstGeom prst="rect">
            <a:avLst/>
          </a:prstGeom>
          <a:noFill/>
        </p:spPr>
        <p:txBody>
          <a:bodyPr wrap="square" rtlCol="0" anchor="ctr">
            <a:spAutoFit/>
          </a:bodyPr>
          <a:lstStyle/>
          <a:p>
            <a:pPr lvl="0">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norme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sulla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sicurezza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possono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limitare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donazione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ridistribuzione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anche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ancora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consumabili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553">
            <a:extLst>
              <a:ext uri="{FF2B5EF4-FFF2-40B4-BE49-F238E27FC236}">
                <a16:creationId xmlns:a16="http://schemas.microsoft.com/office/drawing/2014/main" id="{4BB809F8-5E2A-58CD-83FC-4D3D14AF3AAB}"/>
              </a:ext>
            </a:extLst>
          </p:cNvPr>
          <p:cNvSpPr txBox="1"/>
          <p:nvPr/>
        </p:nvSpPr>
        <p:spPr>
          <a:xfrm>
            <a:off x="7270762" y="3733044"/>
            <a:ext cx="4083553" cy="830997"/>
          </a:xfrm>
          <a:prstGeom prst="rect">
            <a:avLst/>
          </a:prstGeom>
          <a:noFill/>
        </p:spPr>
        <p:txBody>
          <a:bodyPr wrap="square" rtlCol="0" anchor="ctr">
            <a:spAutoFit/>
          </a:bodyPr>
          <a:lstStyle/>
          <a:p>
            <a:pPr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informazioni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errate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date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scadenza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contribuiscono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 far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sì</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che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vengano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scartati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prematuramente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643E2752-EA1C-B4EA-2B7A-34A60F0514B7}"/>
              </a:ext>
            </a:extLst>
          </p:cNvPr>
          <p:cNvSpPr txBox="1"/>
          <p:nvPr/>
        </p:nvSpPr>
        <p:spPr>
          <a:xfrm>
            <a:off x="5826529" y="5367120"/>
            <a:ext cx="4012796" cy="107721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nei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paesi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ricchi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spesso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coesistono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con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scarsità</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cibo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nelle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regioni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 basso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reddito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evidenziando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inefficienze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sistemi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globali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D4D7225-A90E-005B-012E-FD981F28523D}"/>
              </a:ext>
            </a:extLst>
          </p:cNvPr>
          <p:cNvSpPr txBox="1"/>
          <p:nvPr/>
        </p:nvSpPr>
        <p:spPr>
          <a:xfrm>
            <a:off x="6481750" y="1106008"/>
            <a:ext cx="1307373" cy="575157"/>
          </a:xfrm>
          <a:prstGeom prst="rect">
            <a:avLst/>
          </a:prstGeom>
          <a:noFill/>
        </p:spPr>
        <p:txBody>
          <a:bodyPr wrap="square" rtlCol="0" anchor="ctr">
            <a:spAutoFit/>
          </a:bodyPr>
          <a:lstStyle/>
          <a:p>
            <a:pPr>
              <a:lnSpc>
                <a:spcPct val="115000"/>
              </a:lnSpc>
              <a:spcAft>
                <a:spcPts val="800"/>
              </a:spcAft>
              <a:buNone/>
            </a:pPr>
            <a:r>
              <a:rPr lang="en-US" sz="14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Mancanza</a:t>
            </a:r>
            <a:r>
              <a:rPr lang="en-US" sz="1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4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infrastrutture</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1" name="CuadroTexto 553">
            <a:extLst>
              <a:ext uri="{FF2B5EF4-FFF2-40B4-BE49-F238E27FC236}">
                <a16:creationId xmlns:a16="http://schemas.microsoft.com/office/drawing/2014/main" id="{0ACBE7D7-70A5-B1C1-BA5C-A0DC80AF9028}"/>
              </a:ext>
            </a:extLst>
          </p:cNvPr>
          <p:cNvSpPr txBox="1"/>
          <p:nvPr/>
        </p:nvSpPr>
        <p:spPr>
          <a:xfrm>
            <a:off x="4475390" y="2598671"/>
            <a:ext cx="1261620" cy="609590"/>
          </a:xfrm>
          <a:prstGeom prst="rect">
            <a:avLst/>
          </a:prstGeom>
          <a:noFill/>
        </p:spPr>
        <p:txBody>
          <a:bodyPr wrap="square" rtlCol="0" anchor="ctr">
            <a:spAutoFit/>
          </a:bodyPr>
          <a:lstStyle/>
          <a:p>
            <a:pPr>
              <a:lnSpc>
                <a:spcPct val="115000"/>
              </a:lnSpc>
              <a:spcAft>
                <a:spcPts val="800"/>
              </a:spcAft>
              <a:buNone/>
            </a:pP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Ostacoli normativi</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2" name="CuadroTexto 553">
            <a:extLst>
              <a:ext uri="{FF2B5EF4-FFF2-40B4-BE49-F238E27FC236}">
                <a16:creationId xmlns:a16="http://schemas.microsoft.com/office/drawing/2014/main" id="{9320A3E2-76FA-5158-CB23-97D52F8A030D}"/>
              </a:ext>
            </a:extLst>
          </p:cNvPr>
          <p:cNvSpPr txBox="1"/>
          <p:nvPr/>
        </p:nvSpPr>
        <p:spPr>
          <a:xfrm>
            <a:off x="4492479" y="5594404"/>
            <a:ext cx="1334049" cy="575157"/>
          </a:xfrm>
          <a:prstGeom prst="rect">
            <a:avLst/>
          </a:prstGeom>
          <a:noFill/>
        </p:spPr>
        <p:txBody>
          <a:bodyPr wrap="square" rtlCol="0" anchor="ctr">
            <a:spAutoFit/>
          </a:bodyPr>
          <a:lstStyle/>
          <a:p>
            <a:pPr>
              <a:lnSpc>
                <a:spcPct val="115000"/>
              </a:lnSpc>
              <a:spcAft>
                <a:spcPts val="800"/>
              </a:spcAft>
              <a:buNone/>
            </a:pPr>
            <a:r>
              <a:rPr lang="es-ES" sz="1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Disuguaglianze globali</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3" name="CuadroTexto 553">
            <a:extLst>
              <a:ext uri="{FF2B5EF4-FFF2-40B4-BE49-F238E27FC236}">
                <a16:creationId xmlns:a16="http://schemas.microsoft.com/office/drawing/2014/main" id="{0293DA05-60B3-0E9C-9F49-8324042D23FE}"/>
              </a:ext>
            </a:extLst>
          </p:cNvPr>
          <p:cNvSpPr txBox="1"/>
          <p:nvPr/>
        </p:nvSpPr>
        <p:spPr>
          <a:xfrm>
            <a:off x="5916241" y="3923710"/>
            <a:ext cx="1423742" cy="822918"/>
          </a:xfrm>
          <a:prstGeom prst="rect">
            <a:avLst/>
          </a:prstGeom>
          <a:noFill/>
        </p:spPr>
        <p:txBody>
          <a:bodyPr wrap="square" rtlCol="0" anchor="ctr">
            <a:spAutoFit/>
          </a:bodyPr>
          <a:lstStyle/>
          <a:p>
            <a:pPr>
              <a:lnSpc>
                <a:spcPct val="115000"/>
              </a:lnSpc>
              <a:spcAft>
                <a:spcPts val="800"/>
              </a:spcAft>
              <a:buNone/>
            </a:pPr>
            <a:r>
              <a:rPr lang="es-ES" sz="1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Comportamento del consumatore</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C1A46E3F-34ED-22B1-15B0-ED421106F1CB}"/>
              </a:ext>
            </a:extLst>
          </p:cNvPr>
          <p:cNvSpPr txBox="1"/>
          <p:nvPr/>
        </p:nvSpPr>
        <p:spPr>
          <a:xfrm>
            <a:off x="7270373" y="4490426"/>
            <a:ext cx="4192133" cy="738664"/>
          </a:xfrm>
          <a:prstGeom prst="rect">
            <a:avLst/>
          </a:prstGeom>
          <a:noFill/>
        </p:spPr>
        <p:txBody>
          <a:bodyPr wrap="square" rtlCol="0">
            <a:spAutoFit/>
          </a:bodyPr>
          <a:lstStyle/>
          <a:p>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abitudini</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acquisto</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eccessivo</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aggravano</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gli</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sprechi</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famiglie</a:t>
            </a: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s-ES" sz="1400" dirty="0"/>
          </a:p>
        </p:txBody>
      </p:sp>
      <p:sp>
        <p:nvSpPr>
          <p:cNvPr id="13" name="Marcador de texto 12">
            <a:extLst>
              <a:ext uri="{FF2B5EF4-FFF2-40B4-BE49-F238E27FC236}">
                <a16:creationId xmlns:a16="http://schemas.microsoft.com/office/drawing/2014/main" id="{B35EAA8E-26E9-C92A-CA17-356D831158A8}"/>
              </a:ext>
            </a:extLst>
          </p:cNvPr>
          <p:cNvSpPr>
            <a:spLocks noGrp="1"/>
          </p:cNvSpPr>
          <p:nvPr>
            <p:ph type="body" sz="quarter" idx="18"/>
          </p:nvPr>
        </p:nvSpPr>
        <p:spPr>
          <a:xfrm>
            <a:off x="225911" y="1680707"/>
            <a:ext cx="4439155" cy="4451830"/>
          </a:xfrm>
        </p:spPr>
        <p:txBody>
          <a:bodyPr/>
          <a:lstStyle/>
          <a:p>
            <a:pPr marL="0" indent="0">
              <a:lnSpc>
                <a:spcPct val="100000"/>
              </a:lnSpc>
              <a:spcBef>
                <a:spcPts val="0"/>
              </a:spcBef>
            </a:pPr>
            <a:r>
              <a:rPr lang="en-US">
                <a:solidFill>
                  <a:srgbClr val="09465E"/>
                </a:solidFill>
              </a:rPr>
              <a:t>La gestione delle eccedenze alimentari presenta un insieme unico di sfide che abbracciano </a:t>
            </a:r>
            <a:r>
              <a:rPr lang="en-US" b="1">
                <a:solidFill>
                  <a:srgbClr val="09465E"/>
                </a:solidFill>
              </a:rPr>
              <a:t>dimensioni logistiche, economiche, normative e </a:t>
            </a:r>
            <a:r>
              <a:rPr lang="en-US" b="1" err="1">
                <a:solidFill>
                  <a:srgbClr val="09465E"/>
                </a:solidFill>
              </a:rPr>
              <a:t>comportamentali</a:t>
            </a:r>
            <a:r>
              <a:rPr lang="en-US">
                <a:solidFill>
                  <a:srgbClr val="09465E"/>
                </a:solidFill>
              </a:rPr>
              <a:t>. Sebbene le eccedenze alimentari abbiano un potenziale significativo per ridurre l'insicurezza alimentare e l'impatto ambientale, una gestione efficace richiede un'azione coordinata lungo tutta la catena di approvvigionamento. </a:t>
            </a:r>
            <a:endParaRPr lang="es-ES">
              <a:solidFill>
                <a:srgbClr val="09465E"/>
              </a:solidFill>
            </a:endParaRPr>
          </a:p>
        </p:txBody>
      </p:sp>
    </p:spTree>
    <p:extLst>
      <p:ext uri="{BB962C8B-B14F-4D97-AF65-F5344CB8AC3E}">
        <p14:creationId xmlns:p14="http://schemas.microsoft.com/office/powerpoint/2010/main" val="3800854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7713-B326-10B1-3E64-7CF1E4675C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9419DB-37C3-D942-0F73-0E63FFB10223}"/>
              </a:ext>
            </a:extLst>
          </p:cNvPr>
          <p:cNvSpPr>
            <a:spLocks noGrp="1"/>
          </p:cNvSpPr>
          <p:nvPr>
            <p:ph type="body" sz="quarter" idx="16"/>
          </p:nvPr>
        </p:nvSpPr>
        <p:spPr>
          <a:xfrm>
            <a:off x="4011827" y="290936"/>
            <a:ext cx="7259868" cy="1008915"/>
          </a:xfrm>
          <a:prstGeom prst="rect">
            <a:avLst/>
          </a:prstGeom>
        </p:spPr>
        <p:txBody>
          <a:bodyPr/>
          <a:lstStyle/>
          <a:p>
            <a:pPr>
              <a:lnSpc>
                <a:spcPct val="115000"/>
              </a:lnSpc>
              <a:spcAft>
                <a:spcPts val="800"/>
              </a:spcAft>
              <a:buNone/>
            </a:pP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Affrontare le sfide</a:t>
            </a:r>
            <a:endParaRPr lang="es-ES" sz="36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73">
            <a:extLst>
              <a:ext uri="{FF2B5EF4-FFF2-40B4-BE49-F238E27FC236}">
                <a16:creationId xmlns:a16="http://schemas.microsoft.com/office/drawing/2014/main" id="{2C198C75-A833-284C-CF31-8C9072CD0DF7}"/>
              </a:ext>
            </a:extLst>
          </p:cNvPr>
          <p:cNvSpPr>
            <a:spLocks noChangeArrowheads="1"/>
          </p:cNvSpPr>
          <p:nvPr/>
        </p:nvSpPr>
        <p:spPr bwMode="auto">
          <a:xfrm>
            <a:off x="779984" y="3119941"/>
            <a:ext cx="4641955" cy="311097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E7819362-9A7C-5989-529A-C973B2D140D6}"/>
              </a:ext>
            </a:extLst>
          </p:cNvPr>
          <p:cNvSpPr>
            <a:spLocks noChangeArrowheads="1"/>
          </p:cNvSpPr>
          <p:nvPr/>
        </p:nvSpPr>
        <p:spPr bwMode="auto">
          <a:xfrm>
            <a:off x="888419" y="2511439"/>
            <a:ext cx="4428982" cy="721803"/>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47833"/>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9007E769-A900-3652-29BF-2EF8DE41A8F5}"/>
              </a:ext>
            </a:extLst>
          </p:cNvPr>
          <p:cNvSpPr>
            <a:spLocks noChangeArrowheads="1"/>
          </p:cNvSpPr>
          <p:nvPr/>
        </p:nvSpPr>
        <p:spPr bwMode="auto">
          <a:xfrm>
            <a:off x="5769600" y="3144817"/>
            <a:ext cx="5312529" cy="311097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DF2D64"/>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8D7D610B-3A9E-0F71-9B07-5D3026F4BCF1}"/>
              </a:ext>
            </a:extLst>
          </p:cNvPr>
          <p:cNvSpPr>
            <a:spLocks noChangeArrowheads="1"/>
          </p:cNvSpPr>
          <p:nvPr/>
        </p:nvSpPr>
        <p:spPr bwMode="auto">
          <a:xfrm>
            <a:off x="6089021" y="2485725"/>
            <a:ext cx="4182344" cy="74751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solidFill>
                <a:schemeClr val="bg1"/>
              </a:solidFill>
            </a:endParaRPr>
          </a:p>
        </p:txBody>
      </p:sp>
      <p:sp>
        <p:nvSpPr>
          <p:cNvPr id="8" name="CuadroTexto 598">
            <a:extLst>
              <a:ext uri="{FF2B5EF4-FFF2-40B4-BE49-F238E27FC236}">
                <a16:creationId xmlns:a16="http://schemas.microsoft.com/office/drawing/2014/main" id="{0B0330DE-AF54-C247-1798-2C9EA540A351}"/>
              </a:ext>
            </a:extLst>
          </p:cNvPr>
          <p:cNvSpPr txBox="1"/>
          <p:nvPr/>
        </p:nvSpPr>
        <p:spPr>
          <a:xfrm>
            <a:off x="6493363" y="2496874"/>
            <a:ext cx="3704546"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Tecnologia </a:t>
            </a:r>
            <a:r>
              <a:rPr lang="es-ES" sz="24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 </a:t>
            </a: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innovazione</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13D08E20-B4B6-6CED-A909-DEA07FCCE785}"/>
              </a:ext>
            </a:extLst>
          </p:cNvPr>
          <p:cNvSpPr txBox="1"/>
          <p:nvPr/>
        </p:nvSpPr>
        <p:spPr>
          <a:xfrm>
            <a:off x="1357987" y="2624740"/>
            <a:ext cx="3420947" cy="495200"/>
          </a:xfrm>
          <a:prstGeom prst="rect">
            <a:avLst/>
          </a:prstGeom>
          <a:noFill/>
        </p:spPr>
        <p:txBody>
          <a:bodyPr wrap="square" rtlCol="0">
            <a:spAutoFit/>
          </a:bodyPr>
          <a:lstStyle/>
          <a:p>
            <a:pPr>
              <a:lnSpc>
                <a:spcPct val="115000"/>
              </a:lnSpc>
              <a:spcAft>
                <a:spcPts val="800"/>
              </a:spcAft>
              <a:buNone/>
            </a:pPr>
            <a:r>
              <a:rPr lang="en-US" sz="24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Politiche</a:t>
            </a:r>
            <a:r>
              <a:rPr lang="en-U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24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legislazione</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77D5D020-7B1D-8F4B-80C4-CE5CD20F2EA5}"/>
              </a:ext>
            </a:extLst>
          </p:cNvPr>
          <p:cNvSpPr/>
          <p:nvPr/>
        </p:nvSpPr>
        <p:spPr>
          <a:xfrm>
            <a:off x="5901625" y="3299920"/>
            <a:ext cx="5180504" cy="2800767"/>
          </a:xfrm>
          <a:prstGeom prst="rect">
            <a:avLst/>
          </a:prstGeom>
        </p:spPr>
        <p:txBody>
          <a:bodyPr wrap="square">
            <a:spAutoFit/>
          </a:bodyPr>
          <a:lstStyle/>
          <a:p>
            <a:pPr marL="108000" lvl="0" indent="108000">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AI e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IoT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Strumenti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come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l'intelligenza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artificiale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possono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prevedere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aiutando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fornitori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regolare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prevenire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sprechi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dispositivi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Internet of Things (IoT)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monitorano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freschezza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degli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strutture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stoccaggio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prolungandone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durata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Applicazioni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la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condivisione</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del cibo</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Piattaforme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come Too Good To Go e Olio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mettono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contatto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consumatori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con le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aziende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5ADA07E0-BBDC-D196-DC96-80DDD7CDADF3}"/>
              </a:ext>
            </a:extLst>
          </p:cNvPr>
          <p:cNvSpPr/>
          <p:nvPr/>
        </p:nvSpPr>
        <p:spPr>
          <a:xfrm>
            <a:off x="888419" y="3346543"/>
            <a:ext cx="4429412" cy="2046714"/>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Incentivi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le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donazioni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cibo</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err="1">
                <a:solidFill>
                  <a:schemeClr val="bg1"/>
                </a:solidFill>
                <a:effectLst/>
                <a:latin typeface="+mn-lt"/>
                <a:ea typeface="Times New Roman" panose="02020603050405020304" pitchFamily="18" charset="0"/>
                <a:cs typeface="Times New Roman" panose="02020603050405020304" pitchFamily="18" charset="0"/>
              </a:rPr>
              <a:t>Incoraggiare</a:t>
            </a:r>
            <a:r>
              <a:rPr lang="en-US" sz="1600" kern="0" dirty="0">
                <a:solidFill>
                  <a:schemeClr val="bg1"/>
                </a:solidFill>
                <a:effectLst/>
                <a:latin typeface="+mn-lt"/>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aziende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donare</a:t>
            </a:r>
            <a:r>
              <a:rPr lang="en-US" sz="1600" kern="0" dirty="0">
                <a:solidFill>
                  <a:schemeClr val="bg1"/>
                </a:solidFill>
                <a:effectLst/>
                <a:latin typeface="+mn-lt"/>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attraverso</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agevolazioni</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fiscali</a:t>
            </a:r>
            <a:r>
              <a:rPr lang="en-US" sz="1600" kern="0" dirty="0">
                <a:solidFill>
                  <a:schemeClr val="bg1"/>
                </a:solidFill>
                <a:effectLst/>
                <a:latin typeface="+mn-lt"/>
                <a:ea typeface="Times New Roman" panose="02020603050405020304" pitchFamily="18" charset="0"/>
                <a:cs typeface="Times New Roman" panose="02020603050405020304" pitchFamily="18" charset="0"/>
              </a:rPr>
              <a:t> o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tariffe</a:t>
            </a:r>
            <a:r>
              <a:rPr lang="en-US" sz="1600" kern="0" dirty="0">
                <a:solidFill>
                  <a:schemeClr val="bg1"/>
                </a:solidFill>
                <a:effectLst/>
                <a:latin typeface="+mn-lt"/>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smaltimento</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ridotte</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Obiettivi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riduzione</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rifiuti</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Attuare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obiettivi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nazionali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regionali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riduzione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rifiuti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linea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con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l'Obiettivo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Sviluppo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Sostenibile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(SDG) 12.3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Nazioni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Unite.</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2">
            <a:extLst>
              <a:ext uri="{FF2B5EF4-FFF2-40B4-BE49-F238E27FC236}">
                <a16:creationId xmlns:a16="http://schemas.microsoft.com/office/drawing/2014/main" id="{B2F82A61-E542-9F03-D6F2-5F976E5B1D85}"/>
              </a:ext>
            </a:extLst>
          </p:cNvPr>
          <p:cNvSpPr txBox="1">
            <a:spLocks/>
          </p:cNvSpPr>
          <p:nvPr/>
        </p:nvSpPr>
        <p:spPr>
          <a:xfrm>
            <a:off x="593896" y="980406"/>
            <a:ext cx="10786407" cy="1474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None/>
            </a:pP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Il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cambiamento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climatico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esaspera</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le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sfide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legate alle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eccedenze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alimentari</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sconvolgendo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sistemi</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di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produzione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e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distribuzione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ma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politiche</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tecnologie</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e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azioni</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comunitarie</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innovative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possono</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mitigare</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questi</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b="1"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impatti</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Affrontando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queste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sfide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possiamo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ridurre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gli</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sprechi</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migliorare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sostenibilità</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e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garantire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una</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distribuzione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equa</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del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cibo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livello</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kern="0"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globale</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sz="2200"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9298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7EFF-89CF-AFF1-A506-84F4434FE715}"/>
            </a:ext>
          </a:extLst>
        </p:cNvPr>
        <p:cNvGrpSpPr/>
        <p:nvPr/>
      </p:nvGrpSpPr>
      <p:grpSpPr>
        <a:xfrm>
          <a:off x="0" y="0"/>
          <a:ext cx="0" cy="0"/>
          <a:chOff x="0" y="0"/>
          <a:chExt cx="0" cy="0"/>
        </a:xfrm>
      </p:grpSpPr>
      <p:sp>
        <p:nvSpPr>
          <p:cNvPr id="2" name="Freeform 173">
            <a:extLst>
              <a:ext uri="{FF2B5EF4-FFF2-40B4-BE49-F238E27FC236}">
                <a16:creationId xmlns:a16="http://schemas.microsoft.com/office/drawing/2014/main" id="{5C5D6495-8901-F854-6EE4-DF76837E60CC}"/>
              </a:ext>
            </a:extLst>
          </p:cNvPr>
          <p:cNvSpPr>
            <a:spLocks noChangeArrowheads="1"/>
          </p:cNvSpPr>
          <p:nvPr/>
        </p:nvSpPr>
        <p:spPr bwMode="auto">
          <a:xfrm>
            <a:off x="6501318" y="2139520"/>
            <a:ext cx="4318537" cy="309294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1C431BC4-0D80-F5F7-CD2C-7EDAB42FBD45}"/>
              </a:ext>
            </a:extLst>
          </p:cNvPr>
          <p:cNvSpPr>
            <a:spLocks noChangeArrowheads="1"/>
          </p:cNvSpPr>
          <p:nvPr/>
        </p:nvSpPr>
        <p:spPr bwMode="auto">
          <a:xfrm>
            <a:off x="6526449" y="1762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DF2D64"/>
          </a:solidFill>
          <a:ln>
            <a:noFill/>
          </a:ln>
          <a:effectLst/>
        </p:spPr>
        <p:txBody>
          <a:bodyPr wrap="none" anchor="ctr"/>
          <a:lstStyle/>
          <a:p>
            <a:endParaRPr lang="en-GB" sz="900" noProof="0">
              <a:solidFill>
                <a:schemeClr val="bg1"/>
              </a:solidFill>
            </a:endParaRPr>
          </a:p>
        </p:txBody>
      </p:sp>
      <p:sp>
        <p:nvSpPr>
          <p:cNvPr id="6" name="Freeform 176">
            <a:extLst>
              <a:ext uri="{FF2B5EF4-FFF2-40B4-BE49-F238E27FC236}">
                <a16:creationId xmlns:a16="http://schemas.microsoft.com/office/drawing/2014/main" id="{04C36489-4E8C-616B-795B-2D02B7283E16}"/>
              </a:ext>
            </a:extLst>
          </p:cNvPr>
          <p:cNvSpPr>
            <a:spLocks noChangeArrowheads="1"/>
          </p:cNvSpPr>
          <p:nvPr/>
        </p:nvSpPr>
        <p:spPr bwMode="auto">
          <a:xfrm>
            <a:off x="758004" y="2480051"/>
            <a:ext cx="4763502" cy="2757139"/>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251ACA3D-D85C-DC8C-EEBA-C70A7F4745E4}"/>
              </a:ext>
            </a:extLst>
          </p:cNvPr>
          <p:cNvSpPr>
            <a:spLocks noChangeArrowheads="1"/>
          </p:cNvSpPr>
          <p:nvPr/>
        </p:nvSpPr>
        <p:spPr bwMode="auto">
          <a:xfrm>
            <a:off x="948992" y="1755227"/>
            <a:ext cx="4382798"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9010DB72-D3E1-5F98-4AF3-F8C398699F7A}"/>
              </a:ext>
            </a:extLst>
          </p:cNvPr>
          <p:cNvSpPr txBox="1"/>
          <p:nvPr/>
        </p:nvSpPr>
        <p:spPr>
          <a:xfrm>
            <a:off x="1107960" y="1973475"/>
            <a:ext cx="4223830" cy="495200"/>
          </a:xfrm>
          <a:prstGeom prst="rect">
            <a:avLst/>
          </a:prstGeom>
          <a:noFill/>
        </p:spPr>
        <p:txBody>
          <a:bodyPr wrap="square" rtlCol="0">
            <a:spAutoFit/>
          </a:bodyPr>
          <a:lstStyle/>
          <a:p>
            <a:pPr>
              <a:lnSpc>
                <a:spcPct val="115000"/>
              </a:lnSpc>
              <a:spcAft>
                <a:spcPts val="800"/>
              </a:spcAft>
              <a:buNone/>
            </a:pPr>
            <a:r>
              <a:rPr lang="es-E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Soluzioni basate sulla comunità</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0F154A2F-EC9B-13B6-EBD7-F878CD0F5069}"/>
              </a:ext>
            </a:extLst>
          </p:cNvPr>
          <p:cNvSpPr txBox="1"/>
          <p:nvPr/>
        </p:nvSpPr>
        <p:spPr>
          <a:xfrm>
            <a:off x="6859276" y="1976500"/>
            <a:ext cx="4210102" cy="495200"/>
          </a:xfrm>
          <a:prstGeom prst="rect">
            <a:avLst/>
          </a:prstGeom>
          <a:noFill/>
        </p:spPr>
        <p:txBody>
          <a:bodyPr wrap="square" rtlCol="0">
            <a:spAutoFit/>
          </a:bodyPr>
          <a:lstStyle/>
          <a:p>
            <a:pPr>
              <a:lnSpc>
                <a:spcPct val="115000"/>
              </a:lnSpc>
              <a:spcAft>
                <a:spcPts val="800"/>
              </a:spcAft>
              <a:buNone/>
            </a:pPr>
            <a:r>
              <a:rPr lang="es-E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Pratiche agricole sostenibili</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98EE87FD-5200-141B-4BFA-53A67B02EDE7}"/>
              </a:ext>
            </a:extLst>
          </p:cNvPr>
          <p:cNvSpPr/>
          <p:nvPr/>
        </p:nvSpPr>
        <p:spPr>
          <a:xfrm>
            <a:off x="943356" y="2771949"/>
            <a:ext cx="4588448" cy="1800493"/>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Banchi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ridistribuzione</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err="1">
                <a:solidFill>
                  <a:schemeClr val="bg1"/>
                </a:solidFill>
                <a:effectLst/>
                <a:latin typeface="+mn-lt"/>
                <a:ea typeface="Times New Roman" panose="02020603050405020304" pitchFamily="18" charset="0"/>
                <a:cs typeface="Times New Roman" panose="02020603050405020304" pitchFamily="18" charset="0"/>
              </a:rPr>
              <a:t>Rafforzare</a:t>
            </a:r>
            <a:r>
              <a:rPr lang="en-US" sz="1600" kern="0" dirty="0">
                <a:solidFill>
                  <a:schemeClr val="bg1"/>
                </a:solidFill>
                <a:effectLst/>
                <a:latin typeface="+mn-lt"/>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reti</a:t>
            </a:r>
            <a:r>
              <a:rPr lang="en-US" sz="1600" kern="0" dirty="0">
                <a:solidFill>
                  <a:schemeClr val="bg1"/>
                </a:solidFill>
                <a:effectLst/>
                <a:latin typeface="+mn-lt"/>
                <a:ea typeface="Times New Roman" panose="02020603050405020304" pitchFamily="18" charset="0"/>
                <a:cs typeface="Times New Roman" panose="02020603050405020304" pitchFamily="18" charset="0"/>
              </a:rPr>
              <a:t> di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banche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mn-lt"/>
                <a:ea typeface="Times New Roman" panose="02020603050405020304" pitchFamily="18" charset="0"/>
                <a:cs typeface="Times New Roman" panose="02020603050405020304" pitchFamily="18" charset="0"/>
              </a:rPr>
              <a:t> per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garantire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che</a:t>
            </a:r>
            <a:r>
              <a:rPr lang="en-US" sz="1600" kern="0" dirty="0">
                <a:solidFill>
                  <a:schemeClr val="bg1"/>
                </a:solidFill>
                <a:effectLst/>
                <a:latin typeface="+mn-lt"/>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eccedenze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raggiungano</a:t>
            </a:r>
            <a:r>
              <a:rPr lang="en-US" sz="1600" kern="0" dirty="0">
                <a:solidFill>
                  <a:schemeClr val="bg1"/>
                </a:solidFill>
                <a:effectLst/>
                <a:latin typeface="+mn-lt"/>
                <a:ea typeface="Times New Roman" panose="02020603050405020304" pitchFamily="18" charset="0"/>
                <a:cs typeface="Times New Roman" panose="02020603050405020304" pitchFamily="18" charset="0"/>
              </a:rPr>
              <a:t> le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popolazioni</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vulnerabili</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Campagne</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educative</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Sensibilizzare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al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consumo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sostenibile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all'interpretazione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etichette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09BC8D45-F49F-3818-8528-135B84176C9D}"/>
              </a:ext>
            </a:extLst>
          </p:cNvPr>
          <p:cNvSpPr/>
          <p:nvPr/>
        </p:nvSpPr>
        <p:spPr>
          <a:xfrm>
            <a:off x="6599907" y="2989903"/>
            <a:ext cx="4136644" cy="927242"/>
          </a:xfrm>
          <a:prstGeom prst="rect">
            <a:avLst/>
          </a:prstGeom>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6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Promuovere l'agroecologia e l'agricoltura rigenerativa per ridurre l'impatto del cambiamento climatico sulla produzione alimentare.</a:t>
            </a:r>
            <a:endParaRPr lang="es-ES" sz="16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3">
            <a:extLst>
              <a:ext uri="{FF2B5EF4-FFF2-40B4-BE49-F238E27FC236}">
                <a16:creationId xmlns:a16="http://schemas.microsoft.com/office/drawing/2014/main" id="{CF4FC8F6-48EA-B5B5-3E23-0D11884AB6E9}"/>
              </a:ext>
            </a:extLst>
          </p:cNvPr>
          <p:cNvSpPr txBox="1">
            <a:spLocks/>
          </p:cNvSpPr>
          <p:nvPr/>
        </p:nvSpPr>
        <p:spPr>
          <a:xfrm>
            <a:off x="2934615" y="515333"/>
            <a:ext cx="7259868" cy="100891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a:latin typeface="Calibri" panose="020F0502020204030204" pitchFamily="34" charset="0"/>
                <a:ea typeface="Times New Roman" panose="02020603050405020304" pitchFamily="18" charset="0"/>
                <a:cs typeface="Times New Roman" panose="02020603050405020304" pitchFamily="18" charset="0"/>
              </a:rPr>
              <a:t>Affrontare le sfide </a:t>
            </a:r>
            <a:r>
              <a:rPr lang="en-US" i="1" kern="0">
                <a:latin typeface="Calibri" panose="020F0502020204030204" pitchFamily="34" charset="0"/>
                <a:ea typeface="Times New Roman" panose="02020603050405020304" pitchFamily="18" charset="0"/>
                <a:cs typeface="Times New Roman" panose="02020603050405020304" pitchFamily="18" charset="0"/>
              </a:rPr>
              <a:t>(segue)</a:t>
            </a:r>
            <a:endParaRPr lang="es-ES" i="1" kern="100">
              <a:latin typeface="Aptos" panose="020B0004020202020204" pitchFamily="34" charset="0"/>
              <a:ea typeface="Aptos" panose="020B000402020202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D2E1FB6-D5EC-ECAD-ED9E-BE3B231403AA}"/>
              </a:ext>
            </a:extLst>
          </p:cNvPr>
          <p:cNvSpPr txBox="1"/>
          <p:nvPr/>
        </p:nvSpPr>
        <p:spPr>
          <a:xfrm>
            <a:off x="758004" y="5532657"/>
            <a:ext cx="10075506" cy="1107996"/>
          </a:xfrm>
          <a:prstGeom prst="rect">
            <a:avLst/>
          </a:prstGeom>
          <a:noFill/>
        </p:spPr>
        <p:txBody>
          <a:bodyPr wrap="square" rtlCol="0">
            <a:spAutoFit/>
          </a:bodyPr>
          <a:lstStyle/>
          <a:p>
            <a:pPr marL="12700" marR="41275" algn="l">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spc="-10" dirty="0" err="1">
                <a:solidFill>
                  <a:srgbClr val="09465E"/>
                </a:solidFill>
                <a:latin typeface="Calibri"/>
                <a:cs typeface="Calibri"/>
              </a:rPr>
              <a:t>Queste</a:t>
            </a:r>
            <a:r>
              <a:rPr lang="en-US" sz="2200" spc="-10" dirty="0">
                <a:solidFill>
                  <a:srgbClr val="09465E"/>
                </a:solidFill>
                <a:latin typeface="Calibri"/>
                <a:cs typeface="Calibri"/>
              </a:rPr>
              <a:t> </a:t>
            </a:r>
            <a:r>
              <a:rPr lang="en-US" sz="2200" spc="-10" dirty="0" err="1">
                <a:solidFill>
                  <a:srgbClr val="09465E"/>
                </a:solidFill>
                <a:latin typeface="Calibri"/>
                <a:cs typeface="Calibri"/>
              </a:rPr>
              <a:t>sfide</a:t>
            </a:r>
            <a:r>
              <a:rPr lang="en-US" sz="2200" spc="-10" dirty="0">
                <a:solidFill>
                  <a:srgbClr val="09465E"/>
                </a:solidFill>
                <a:latin typeface="Calibri"/>
                <a:cs typeface="Calibri"/>
              </a:rPr>
              <a:t> </a:t>
            </a:r>
            <a:r>
              <a:rPr lang="en-US" sz="2200" spc="-10" dirty="0" err="1">
                <a:solidFill>
                  <a:srgbClr val="09465E"/>
                </a:solidFill>
                <a:latin typeface="Calibri"/>
                <a:cs typeface="Calibri"/>
              </a:rPr>
              <a:t>richiedono</a:t>
            </a:r>
            <a:r>
              <a:rPr lang="en-US" sz="2200" spc="-10" dirty="0">
                <a:solidFill>
                  <a:srgbClr val="09465E"/>
                </a:solidFill>
                <a:latin typeface="Calibri"/>
                <a:cs typeface="Calibri"/>
              </a:rPr>
              <a:t> </a:t>
            </a:r>
            <a:r>
              <a:rPr lang="en-US" sz="2200" spc="-10" dirty="0" err="1">
                <a:solidFill>
                  <a:srgbClr val="09465E"/>
                </a:solidFill>
                <a:latin typeface="Calibri"/>
                <a:cs typeface="Calibri"/>
              </a:rPr>
              <a:t>strategie</a:t>
            </a:r>
            <a:r>
              <a:rPr lang="en-US" sz="2200" spc="-10" dirty="0">
                <a:solidFill>
                  <a:srgbClr val="09465E"/>
                </a:solidFill>
                <a:latin typeface="Calibri"/>
                <a:cs typeface="Calibri"/>
              </a:rPr>
              <a:t> </a:t>
            </a:r>
            <a:r>
              <a:rPr lang="en-US" sz="2200" spc="-10" dirty="0" err="1">
                <a:solidFill>
                  <a:srgbClr val="09465E"/>
                </a:solidFill>
                <a:latin typeface="Calibri"/>
                <a:cs typeface="Calibri"/>
              </a:rPr>
              <a:t>sostenibili</a:t>
            </a:r>
            <a:r>
              <a:rPr lang="en-US" sz="2200" spc="-10" dirty="0">
                <a:solidFill>
                  <a:srgbClr val="09465E"/>
                </a:solidFill>
                <a:latin typeface="Calibri"/>
                <a:cs typeface="Calibri"/>
              </a:rPr>
              <a:t> </a:t>
            </a:r>
            <a:r>
              <a:rPr lang="en-US" sz="2200" spc="-25" dirty="0">
                <a:solidFill>
                  <a:srgbClr val="09465E"/>
                </a:solidFill>
                <a:latin typeface="Calibri"/>
                <a:cs typeface="Calibri"/>
              </a:rPr>
              <a:t>per </a:t>
            </a:r>
            <a:r>
              <a:rPr lang="en-US" sz="2200" spc="-10" dirty="0" err="1">
                <a:solidFill>
                  <a:srgbClr val="09465E"/>
                </a:solidFill>
                <a:latin typeface="Calibri"/>
                <a:cs typeface="Calibri"/>
              </a:rPr>
              <a:t>ridurre</a:t>
            </a:r>
            <a:r>
              <a:rPr lang="en-US" sz="2200" spc="-10" dirty="0">
                <a:solidFill>
                  <a:srgbClr val="09465E"/>
                </a:solidFill>
                <a:latin typeface="Calibri"/>
                <a:cs typeface="Calibri"/>
              </a:rPr>
              <a:t> </a:t>
            </a:r>
            <a:r>
              <a:rPr lang="en-US" sz="2200" spc="-10" dirty="0" err="1">
                <a:solidFill>
                  <a:srgbClr val="09465E"/>
                </a:solidFill>
                <a:latin typeface="Calibri"/>
                <a:cs typeface="Calibri"/>
              </a:rPr>
              <a:t>gli</a:t>
            </a:r>
            <a:r>
              <a:rPr lang="en-US" sz="2200" spc="-10" dirty="0">
                <a:solidFill>
                  <a:srgbClr val="09465E"/>
                </a:solidFill>
                <a:latin typeface="Calibri"/>
                <a:cs typeface="Calibri"/>
              </a:rPr>
              <a:t> </a:t>
            </a:r>
            <a:r>
              <a:rPr lang="en-US" sz="2200" spc="-10" dirty="0" err="1">
                <a:solidFill>
                  <a:srgbClr val="09465E"/>
                </a:solidFill>
                <a:latin typeface="Calibri"/>
                <a:cs typeface="Calibri"/>
              </a:rPr>
              <a:t>sprechi</a:t>
            </a:r>
            <a:r>
              <a:rPr lang="en-US" sz="2200" spc="-10" dirty="0">
                <a:solidFill>
                  <a:srgbClr val="09465E"/>
                </a:solidFill>
                <a:latin typeface="Calibri"/>
                <a:cs typeface="Calibri"/>
              </a:rPr>
              <a:t>, </a:t>
            </a:r>
            <a:r>
              <a:rPr lang="en-US" sz="2200" spc="-10" dirty="0" err="1">
                <a:solidFill>
                  <a:srgbClr val="09465E"/>
                </a:solidFill>
                <a:latin typeface="Calibri"/>
                <a:cs typeface="Calibri"/>
              </a:rPr>
              <a:t>ottimizzare</a:t>
            </a:r>
            <a:r>
              <a:rPr lang="en-US" sz="2200" spc="-10" dirty="0">
                <a:solidFill>
                  <a:srgbClr val="09465E"/>
                </a:solidFill>
                <a:latin typeface="Calibri"/>
                <a:cs typeface="Calibri"/>
              </a:rPr>
              <a:t> la </a:t>
            </a:r>
            <a:r>
              <a:rPr lang="en-US" sz="2200" spc="-10" dirty="0" err="1">
                <a:solidFill>
                  <a:srgbClr val="09465E"/>
                </a:solidFill>
                <a:latin typeface="Calibri"/>
                <a:cs typeface="Calibri"/>
              </a:rPr>
              <a:t>distribuzione</a:t>
            </a:r>
            <a:r>
              <a:rPr lang="en-US" sz="2200" spc="-10" dirty="0">
                <a:solidFill>
                  <a:srgbClr val="09465E"/>
                </a:solidFill>
                <a:latin typeface="Calibri"/>
                <a:cs typeface="Calibri"/>
              </a:rPr>
              <a:t> </a:t>
            </a:r>
            <a:r>
              <a:rPr lang="en-US" sz="2200" spc="-25" dirty="0">
                <a:solidFill>
                  <a:srgbClr val="09465E"/>
                </a:solidFill>
                <a:latin typeface="Calibri"/>
                <a:cs typeface="Calibri"/>
              </a:rPr>
              <a:t>e </a:t>
            </a:r>
            <a:r>
              <a:rPr lang="en-US" sz="2200" spc="-10" dirty="0" err="1">
                <a:solidFill>
                  <a:srgbClr val="09465E"/>
                </a:solidFill>
                <a:latin typeface="Calibri"/>
                <a:cs typeface="Calibri"/>
              </a:rPr>
              <a:t>migliorare</a:t>
            </a:r>
            <a:r>
              <a:rPr lang="en-US" sz="2200" spc="-10" dirty="0">
                <a:solidFill>
                  <a:srgbClr val="09465E"/>
                </a:solidFill>
                <a:latin typeface="Calibri"/>
                <a:cs typeface="Calibri"/>
              </a:rPr>
              <a:t> la </a:t>
            </a:r>
            <a:r>
              <a:rPr lang="en-US" sz="2200" spc="-10" dirty="0" err="1">
                <a:solidFill>
                  <a:srgbClr val="09465E"/>
                </a:solidFill>
                <a:latin typeface="Calibri"/>
                <a:cs typeface="Calibri"/>
              </a:rPr>
              <a:t>resilienza</a:t>
            </a:r>
            <a:r>
              <a:rPr lang="en-US" sz="2200" spc="-10" dirty="0">
                <a:solidFill>
                  <a:srgbClr val="09465E"/>
                </a:solidFill>
                <a:latin typeface="Calibri"/>
                <a:cs typeface="Calibri"/>
              </a:rPr>
              <a:t> </a:t>
            </a:r>
            <a:r>
              <a:rPr lang="en-US" sz="2200" spc="-25" dirty="0">
                <a:solidFill>
                  <a:srgbClr val="09465E"/>
                </a:solidFill>
                <a:latin typeface="Calibri"/>
                <a:cs typeface="Calibri"/>
              </a:rPr>
              <a:t>del </a:t>
            </a:r>
            <a:r>
              <a:rPr lang="en-US" sz="2200" dirty="0" err="1">
                <a:solidFill>
                  <a:srgbClr val="09465E"/>
                </a:solidFill>
                <a:latin typeface="Calibri"/>
                <a:cs typeface="Calibri"/>
              </a:rPr>
              <a:t>sistema</a:t>
            </a:r>
            <a:r>
              <a:rPr lang="en-US" sz="2200" dirty="0">
                <a:solidFill>
                  <a:srgbClr val="09465E"/>
                </a:solidFill>
                <a:latin typeface="Calibri"/>
                <a:cs typeface="Calibri"/>
              </a:rPr>
              <a:t> </a:t>
            </a:r>
            <a:r>
              <a:rPr lang="en-US" sz="2200" spc="-20" dirty="0" err="1">
                <a:solidFill>
                  <a:srgbClr val="09465E"/>
                </a:solidFill>
                <a:latin typeface="Calibri"/>
                <a:cs typeface="Calibri"/>
              </a:rPr>
              <a:t>alimentare</a:t>
            </a:r>
            <a:r>
              <a:rPr lang="en-US" sz="2200" spc="-20" dirty="0">
                <a:solidFill>
                  <a:srgbClr val="09465E"/>
                </a:solidFill>
                <a:latin typeface="Calibri"/>
                <a:cs typeface="Calibri"/>
              </a:rPr>
              <a:t> </a:t>
            </a:r>
            <a:r>
              <a:rPr lang="en-US" sz="2200" dirty="0">
                <a:solidFill>
                  <a:srgbClr val="09465E"/>
                </a:solidFill>
                <a:latin typeface="Calibri"/>
                <a:cs typeface="Calibri"/>
              </a:rPr>
              <a:t>ai </a:t>
            </a:r>
            <a:r>
              <a:rPr lang="en-US" sz="2200" spc="-10" dirty="0" err="1">
                <a:solidFill>
                  <a:srgbClr val="09465E"/>
                </a:solidFill>
                <a:latin typeface="Calibri"/>
                <a:cs typeface="Calibri"/>
              </a:rPr>
              <a:t>cambiamenti</a:t>
            </a:r>
            <a:r>
              <a:rPr lang="en-US" sz="2200" spc="-10" dirty="0">
                <a:solidFill>
                  <a:srgbClr val="09465E"/>
                </a:solidFill>
                <a:latin typeface="Calibri"/>
                <a:cs typeface="Calibri"/>
              </a:rPr>
              <a:t> </a:t>
            </a:r>
            <a:r>
              <a:rPr lang="en-US" sz="2200" dirty="0" err="1">
                <a:solidFill>
                  <a:srgbClr val="09465E"/>
                </a:solidFill>
                <a:latin typeface="Calibri"/>
                <a:cs typeface="Calibri"/>
              </a:rPr>
              <a:t>climatici</a:t>
            </a:r>
            <a:r>
              <a:rPr lang="en-US" sz="2200" spc="-10" dirty="0">
                <a:solidFill>
                  <a:srgbClr val="09465E"/>
                </a:solidFill>
                <a:latin typeface="Calibri"/>
                <a:cs typeface="Calibri"/>
              </a:rPr>
              <a:t>.</a:t>
            </a:r>
            <a:endParaRPr lang="en-US" sz="2200" dirty="0">
              <a:latin typeface="Calibri"/>
              <a:cs typeface="Calibri"/>
            </a:endParaRPr>
          </a:p>
          <a:p>
            <a:pPr algn="l"/>
            <a:endParaRPr lang="es-ES" sz="2200" dirty="0"/>
          </a:p>
        </p:txBody>
      </p:sp>
    </p:spTree>
    <p:extLst>
      <p:ext uri="{BB962C8B-B14F-4D97-AF65-F5344CB8AC3E}">
        <p14:creationId xmlns:p14="http://schemas.microsoft.com/office/powerpoint/2010/main" val="441272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55A00-D58B-C2F1-C760-573C07F0084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3DEE3D-1AC9-341C-0143-CBCBFA6E04FC}"/>
              </a:ext>
            </a:extLst>
          </p:cNvPr>
          <p:cNvSpPr>
            <a:spLocks noGrp="1"/>
          </p:cNvSpPr>
          <p:nvPr>
            <p:ph type="body" sz="quarter" idx="16"/>
          </p:nvPr>
        </p:nvSpPr>
        <p:spPr>
          <a:xfrm>
            <a:off x="417446" y="738575"/>
            <a:ext cx="12137081" cy="803654"/>
          </a:xfrm>
          <a:prstGeom prst="rect">
            <a:avLst/>
          </a:prstGeom>
        </p:spPr>
        <p:txBody>
          <a:bodyPr/>
          <a:lstStyle/>
          <a:p>
            <a:pPr>
              <a:lnSpc>
                <a:spcPct val="115000"/>
              </a:lnSpc>
              <a:spcAft>
                <a:spcPts val="800"/>
              </a:spcAft>
              <a:buNone/>
            </a:pP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Opportunità per le eccedenze alimentari in mezzo alle sfide</a:t>
            </a:r>
            <a:endParaRPr lang="es-ES" sz="36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
            <a:extLst>
              <a:ext uri="{FF2B5EF4-FFF2-40B4-BE49-F238E27FC236}">
                <a16:creationId xmlns:a16="http://schemas.microsoft.com/office/drawing/2014/main" id="{7658B11D-6EBB-E91E-34C6-88FCB384AEE0}"/>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69ADA0DD-FBED-A88C-794F-061B40393D5F}"/>
              </a:ext>
            </a:extLst>
          </p:cNvPr>
          <p:cNvSpPr>
            <a:spLocks noGrp="1"/>
          </p:cNvSpPr>
          <p:nvPr>
            <p:ph type="body" sz="quarter" idx="19"/>
          </p:nvPr>
        </p:nvSpPr>
        <p:spPr>
          <a:xfrm>
            <a:off x="179456" y="2049153"/>
            <a:ext cx="11956474" cy="544477"/>
          </a:xfrm>
        </p:spPr>
        <p:txBody>
          <a:bodyPr/>
          <a:lstStyle/>
          <a:p>
            <a:pPr>
              <a:lnSpc>
                <a:spcPct val="115000"/>
              </a:lnSpc>
              <a:spcAft>
                <a:spcPts val="800"/>
              </a:spcAft>
              <a:buNone/>
            </a:pP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Nonostante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le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sfide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le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possono</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essere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una</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risorsa</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se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gestite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300" kern="0" dirty="0" err="1">
                <a:effectLst/>
                <a:latin typeface="Calibri" panose="020F0502020204030204" pitchFamily="34" charset="0"/>
                <a:ea typeface="Times New Roman" panose="02020603050405020304" pitchFamily="18" charset="0"/>
                <a:cs typeface="Times New Roman" panose="02020603050405020304" pitchFamily="18" charset="0"/>
              </a:rPr>
              <a:t>correttamente</a:t>
            </a:r>
            <a:r>
              <a:rPr lang="en-US" sz="2300" kern="0" dirty="0">
                <a:effectLst/>
                <a:latin typeface="Calibri" panose="020F0502020204030204" pitchFamily="34" charset="0"/>
                <a:ea typeface="Times New Roman" panose="02020603050405020304" pitchFamily="18" charset="0"/>
                <a:cs typeface="Times New Roman" panose="02020603050405020304" pitchFamily="18" charset="0"/>
              </a:rPr>
              <a:t>:</a:t>
            </a:r>
            <a:endParaRPr lang="es-ES" sz="23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Freeform 1">
            <a:extLst>
              <a:ext uri="{FF2B5EF4-FFF2-40B4-BE49-F238E27FC236}">
                <a16:creationId xmlns:a16="http://schemas.microsoft.com/office/drawing/2014/main" id="{9B038828-5CE5-4765-030D-A94B67461B67}"/>
              </a:ext>
            </a:extLst>
          </p:cNvPr>
          <p:cNvSpPr>
            <a:spLocks noChangeArrowheads="1"/>
          </p:cNvSpPr>
          <p:nvPr/>
        </p:nvSpPr>
        <p:spPr bwMode="auto">
          <a:xfrm>
            <a:off x="1049169" y="2733918"/>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337EFB86-33C1-DB16-DEFF-E81B8D1575F0}"/>
              </a:ext>
            </a:extLst>
          </p:cNvPr>
          <p:cNvSpPr>
            <a:spLocks noChangeArrowheads="1"/>
          </p:cNvSpPr>
          <p:nvPr/>
        </p:nvSpPr>
        <p:spPr bwMode="auto">
          <a:xfrm>
            <a:off x="1062768" y="2802175"/>
            <a:ext cx="2790649" cy="266234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7BEF99F0-E756-30CB-6657-9677DC4E81A7}"/>
              </a:ext>
            </a:extLst>
          </p:cNvPr>
          <p:cNvSpPr>
            <a:spLocks noChangeArrowheads="1"/>
          </p:cNvSpPr>
          <p:nvPr/>
        </p:nvSpPr>
        <p:spPr bwMode="auto">
          <a:xfrm>
            <a:off x="1038728" y="2802175"/>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3A6C9CDE-6B46-F7A5-B534-7DCAA639B71C}"/>
              </a:ext>
            </a:extLst>
          </p:cNvPr>
          <p:cNvSpPr>
            <a:spLocks noChangeArrowheads="1"/>
          </p:cNvSpPr>
          <p:nvPr/>
        </p:nvSpPr>
        <p:spPr bwMode="auto">
          <a:xfrm>
            <a:off x="296114" y="2710014"/>
            <a:ext cx="1089103" cy="1114455"/>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5A50AF91-19DE-E76B-C78E-AA59B381AAFD}"/>
              </a:ext>
            </a:extLst>
          </p:cNvPr>
          <p:cNvSpPr>
            <a:spLocks noChangeArrowheads="1"/>
          </p:cNvSpPr>
          <p:nvPr/>
        </p:nvSpPr>
        <p:spPr bwMode="auto">
          <a:xfrm>
            <a:off x="230536" y="2665662"/>
            <a:ext cx="1210773" cy="12389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08DEE89E-A31D-20E1-81B7-57A7E282240E}"/>
              </a:ext>
            </a:extLst>
          </p:cNvPr>
          <p:cNvSpPr>
            <a:spLocks noChangeArrowheads="1"/>
          </p:cNvSpPr>
          <p:nvPr/>
        </p:nvSpPr>
        <p:spPr bwMode="auto">
          <a:xfrm>
            <a:off x="4836441" y="2955619"/>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CD19EB0A-33FE-8649-50A9-7BC1CE611657}"/>
              </a:ext>
            </a:extLst>
          </p:cNvPr>
          <p:cNvSpPr>
            <a:spLocks noChangeArrowheads="1"/>
          </p:cNvSpPr>
          <p:nvPr/>
        </p:nvSpPr>
        <p:spPr bwMode="auto">
          <a:xfrm>
            <a:off x="4784399" y="2949386"/>
            <a:ext cx="2715878" cy="258894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809F69AD-A975-A39F-84E3-D1F9C4F3D444}"/>
              </a:ext>
            </a:extLst>
          </p:cNvPr>
          <p:cNvSpPr>
            <a:spLocks noChangeArrowheads="1"/>
          </p:cNvSpPr>
          <p:nvPr/>
        </p:nvSpPr>
        <p:spPr bwMode="auto">
          <a:xfrm>
            <a:off x="4651313" y="2910815"/>
            <a:ext cx="2663836" cy="24704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62DEBBBD-14B1-93EF-3DE9-F5DD0E730D97}"/>
              </a:ext>
            </a:extLst>
          </p:cNvPr>
          <p:cNvSpPr>
            <a:spLocks noChangeArrowheads="1"/>
          </p:cNvSpPr>
          <p:nvPr/>
        </p:nvSpPr>
        <p:spPr bwMode="auto">
          <a:xfrm>
            <a:off x="3795681" y="2853262"/>
            <a:ext cx="1256192" cy="114408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21690023-E3B0-00AA-0868-BB6F021DFF9F}"/>
              </a:ext>
            </a:extLst>
          </p:cNvPr>
          <p:cNvSpPr>
            <a:spLocks noChangeArrowheads="1"/>
          </p:cNvSpPr>
          <p:nvPr/>
        </p:nvSpPr>
        <p:spPr bwMode="auto">
          <a:xfrm>
            <a:off x="3873155" y="2780538"/>
            <a:ext cx="1241615" cy="124283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E3CB8E7A-B203-BA76-2D13-741C7066CCCD}"/>
              </a:ext>
            </a:extLst>
          </p:cNvPr>
          <p:cNvSpPr>
            <a:spLocks noChangeArrowheads="1"/>
          </p:cNvSpPr>
          <p:nvPr/>
        </p:nvSpPr>
        <p:spPr bwMode="auto">
          <a:xfrm>
            <a:off x="8214993" y="2872245"/>
            <a:ext cx="2787953"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9F1411F4-D383-5656-81E0-F42B3C5D6D59}"/>
              </a:ext>
            </a:extLst>
          </p:cNvPr>
          <p:cNvSpPr>
            <a:spLocks noChangeArrowheads="1"/>
          </p:cNvSpPr>
          <p:nvPr/>
        </p:nvSpPr>
        <p:spPr bwMode="auto">
          <a:xfrm>
            <a:off x="8169265" y="2850018"/>
            <a:ext cx="3035087" cy="271426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3A7C41C4-B320-B1FB-41E2-247A86DC79B1}"/>
              </a:ext>
            </a:extLst>
          </p:cNvPr>
          <p:cNvSpPr>
            <a:spLocks noChangeArrowheads="1"/>
          </p:cNvSpPr>
          <p:nvPr/>
        </p:nvSpPr>
        <p:spPr bwMode="auto">
          <a:xfrm>
            <a:off x="8169890" y="2819594"/>
            <a:ext cx="3090707" cy="282510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23E96EC4-B590-BBA0-158C-1CFA512C80C9}"/>
              </a:ext>
            </a:extLst>
          </p:cNvPr>
          <p:cNvSpPr>
            <a:spLocks noChangeArrowheads="1"/>
          </p:cNvSpPr>
          <p:nvPr/>
        </p:nvSpPr>
        <p:spPr bwMode="auto">
          <a:xfrm>
            <a:off x="7357861" y="2727020"/>
            <a:ext cx="1145929" cy="1068154"/>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AF06CFEE-5E89-B526-547D-96B135E2855D}"/>
              </a:ext>
            </a:extLst>
          </p:cNvPr>
          <p:cNvSpPr>
            <a:spLocks noChangeArrowheads="1"/>
          </p:cNvSpPr>
          <p:nvPr/>
        </p:nvSpPr>
        <p:spPr bwMode="auto">
          <a:xfrm>
            <a:off x="7280452" y="2659561"/>
            <a:ext cx="1273947" cy="1187486"/>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A701203-06C7-45AB-D820-105125639ADF}"/>
              </a:ext>
            </a:extLst>
          </p:cNvPr>
          <p:cNvSpPr txBox="1"/>
          <p:nvPr/>
        </p:nvSpPr>
        <p:spPr>
          <a:xfrm>
            <a:off x="304099" y="2948074"/>
            <a:ext cx="107039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Mangimi per </a:t>
            </a:r>
            <a:r>
              <a:rPr lang="es-ES" sz="16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animali</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EA06D261-391C-4D23-8E94-D2D743EA0915}"/>
              </a:ext>
            </a:extLst>
          </p:cNvPr>
          <p:cNvSpPr txBox="1"/>
          <p:nvPr/>
        </p:nvSpPr>
        <p:spPr>
          <a:xfrm>
            <a:off x="1238483" y="3372000"/>
            <a:ext cx="2429632" cy="1360870"/>
          </a:xfrm>
          <a:prstGeom prst="rect">
            <a:avLst/>
          </a:prstGeom>
          <a:noFill/>
        </p:spPr>
        <p:txBody>
          <a:bodyPr wrap="square" rtlCol="0">
            <a:spAutoFit/>
          </a:bodyPr>
          <a:lstStyle/>
          <a:p>
            <a:pPr lvl="1" algn="ctr">
              <a:buSzPts val="1000"/>
              <a:tabLst>
                <a:tab pos="914400" algn="l"/>
              </a:tabLst>
            </a:pP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Rivolgere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al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bestiame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può</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ridurre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sprechi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mangimi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60044FF2-DB11-2A88-4060-16D149700B9A}"/>
              </a:ext>
            </a:extLst>
          </p:cNvPr>
          <p:cNvSpPr txBox="1"/>
          <p:nvPr/>
        </p:nvSpPr>
        <p:spPr>
          <a:xfrm>
            <a:off x="3682977" y="3198497"/>
            <a:ext cx="1477811"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Compostaggio</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796FC9CF-D445-DA9E-EBFE-63BD4D6E1224}"/>
              </a:ext>
            </a:extLst>
          </p:cNvPr>
          <p:cNvSpPr txBox="1"/>
          <p:nvPr/>
        </p:nvSpPr>
        <p:spPr>
          <a:xfrm>
            <a:off x="7307020" y="2906683"/>
            <a:ext cx="127394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Economia </a:t>
            </a:r>
            <a:r>
              <a:rPr lang="es-ES" sz="16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circolare</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8B5FED60-3295-2DF3-E29F-71841EF7E96E}"/>
              </a:ext>
            </a:extLst>
          </p:cNvPr>
          <p:cNvSpPr txBox="1"/>
          <p:nvPr/>
        </p:nvSpPr>
        <p:spPr>
          <a:xfrm>
            <a:off x="4881726" y="3431212"/>
            <a:ext cx="2537499" cy="1626608"/>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trasformazione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rifiuti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compost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migliora</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salute del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suolo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riduce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emissioni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discarica</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A3B93B02-CA56-92DD-7582-DA960A3631A7}"/>
              </a:ext>
            </a:extLst>
          </p:cNvPr>
          <p:cNvSpPr txBox="1"/>
          <p:nvPr/>
        </p:nvSpPr>
        <p:spPr>
          <a:xfrm>
            <a:off x="8311681" y="3173276"/>
            <a:ext cx="2861617" cy="2246769"/>
          </a:xfrm>
          <a:prstGeom prst="rect">
            <a:avLst/>
          </a:prstGeom>
          <a:noFill/>
        </p:spPr>
        <p:txBody>
          <a:bodyPr wrap="square" rtlCol="0">
            <a:spAutoFit/>
          </a:bodyPr>
          <a:lstStyle/>
          <a:p>
            <a:pPr lvl="1" algn="ctr">
              <a:buSzPts val="1000"/>
              <a:tabLst>
                <a:tab pos="914400" algn="l"/>
              </a:tabLst>
            </a:pP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Innovazioni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come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l'upcycling</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eccedenze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in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nuovi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prodotti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(ad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esempio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marmellate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zuppe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creano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valore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riducono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rifiuti</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p>
        </p:txBody>
      </p:sp>
      <p:sp>
        <p:nvSpPr>
          <p:cNvPr id="21" name="CuadroTexto 20">
            <a:extLst>
              <a:ext uri="{FF2B5EF4-FFF2-40B4-BE49-F238E27FC236}">
                <a16:creationId xmlns:a16="http://schemas.microsoft.com/office/drawing/2014/main" id="{9D524D2F-2DE9-63EE-3C16-57FCF2E1EA1E}"/>
              </a:ext>
            </a:extLst>
          </p:cNvPr>
          <p:cNvSpPr txBox="1"/>
          <p:nvPr/>
        </p:nvSpPr>
        <p:spPr>
          <a:xfrm>
            <a:off x="421595" y="5836565"/>
            <a:ext cx="11171102" cy="923330"/>
          </a:xfrm>
          <a:prstGeom prst="rect">
            <a:avLst/>
          </a:prstGeom>
          <a:noFill/>
        </p:spPr>
        <p:txBody>
          <a:bodyPr wrap="square" rtlCol="0">
            <a:spAutoFit/>
          </a:bodyPr>
          <a:lstStyle/>
          <a:p>
            <a:pPr marL="12700" marR="113030">
              <a:spcBef>
                <a:spcPts val="5"/>
              </a:spcBef>
              <a:buSzPct val="97959"/>
              <a:tabLst>
                <a:tab pos="546100" algn="l"/>
                <a:tab pos="989965" algn="l"/>
                <a:tab pos="2101215" algn="l"/>
                <a:tab pos="2690495" algn="l"/>
                <a:tab pos="4481195" algn="l"/>
                <a:tab pos="5939790" algn="l"/>
                <a:tab pos="7874634" algn="l"/>
                <a:tab pos="8409940" algn="l"/>
                <a:tab pos="9284970" algn="l"/>
              </a:tabLst>
            </a:pPr>
            <a:r>
              <a:rPr lang="en-US" sz="1800" spc="-10">
                <a:solidFill>
                  <a:srgbClr val="09465E"/>
                </a:solidFill>
                <a:latin typeface="Calibri"/>
                <a:cs typeface="Calibri"/>
              </a:rPr>
              <a:t>La </a:t>
            </a:r>
            <a:r>
              <a:rPr lang="en-US" sz="1800" b="1" spc="-10">
                <a:solidFill>
                  <a:srgbClr val="09465E"/>
                </a:solidFill>
                <a:latin typeface="Calibri"/>
                <a:cs typeface="Calibri"/>
                <a:hlinkClick r:id="rId2"/>
              </a:rPr>
              <a:t>DICHIARAZIONE DI GLASGOW </a:t>
            </a:r>
            <a:r>
              <a:rPr lang="en-US" sz="1800" b="1" spc="-25">
                <a:solidFill>
                  <a:srgbClr val="09465E"/>
                </a:solidFill>
                <a:latin typeface="Calibri"/>
                <a:cs typeface="Calibri"/>
                <a:hlinkClick r:id="rId2"/>
              </a:rPr>
              <a:t>SU </a:t>
            </a:r>
            <a:r>
              <a:rPr lang="en-US" sz="1800" b="1" spc="-20">
                <a:solidFill>
                  <a:srgbClr val="09465E"/>
                </a:solidFill>
                <a:latin typeface="Calibri"/>
                <a:cs typeface="Calibri"/>
                <a:hlinkClick r:id="rId2"/>
              </a:rPr>
              <a:t>ALIMENTAZIONE </a:t>
            </a:r>
            <a:r>
              <a:rPr lang="en-US" sz="1800" b="1" spc="-25">
                <a:solidFill>
                  <a:srgbClr val="09465E"/>
                </a:solidFill>
                <a:latin typeface="Calibri"/>
                <a:cs typeface="Calibri"/>
                <a:hlinkClick r:id="rId2"/>
              </a:rPr>
              <a:t>E </a:t>
            </a:r>
            <a:r>
              <a:rPr lang="en-US" sz="1800" b="1" spc="-10">
                <a:solidFill>
                  <a:srgbClr val="09465E"/>
                </a:solidFill>
                <a:latin typeface="Calibri"/>
                <a:cs typeface="Calibri"/>
                <a:hlinkClick r:id="rId2"/>
              </a:rPr>
              <a:t>CLIMA</a:t>
            </a:r>
            <a:r>
              <a:rPr lang="en-US" sz="1800" spc="-10">
                <a:solidFill>
                  <a:srgbClr val="09465E"/>
                </a:solidFill>
                <a:latin typeface="Calibri"/>
                <a:cs typeface="Calibri"/>
              </a:rPr>
              <a:t>, afferma che: </a:t>
            </a:r>
            <a:r>
              <a:rPr lang="en-US" sz="1800" i="1">
                <a:solidFill>
                  <a:srgbClr val="09465E"/>
                </a:solidFill>
                <a:latin typeface="Calibri"/>
                <a:cs typeface="Calibri"/>
              </a:rPr>
              <a:t>"</a:t>
            </a:r>
            <a:r>
              <a:rPr lang="en-US" sz="1800" i="1" spc="-10">
                <a:solidFill>
                  <a:srgbClr val="09465E"/>
                </a:solidFill>
                <a:latin typeface="Calibri"/>
                <a:cs typeface="Calibri"/>
              </a:rPr>
              <a:t>È necessario </a:t>
            </a:r>
            <a:r>
              <a:rPr lang="en-US" sz="1800" i="1">
                <a:solidFill>
                  <a:srgbClr val="09465E"/>
                </a:solidFill>
                <a:latin typeface="Calibri"/>
                <a:cs typeface="Calibri"/>
              </a:rPr>
              <a:t>un impegno da parte dei governi locali e regionali per affrontare l'emergenza </a:t>
            </a:r>
            <a:r>
              <a:rPr lang="en-US" sz="1800" i="1" spc="-10">
                <a:solidFill>
                  <a:srgbClr val="09465E"/>
                </a:solidFill>
                <a:latin typeface="Calibri"/>
                <a:cs typeface="Calibri"/>
              </a:rPr>
              <a:t>climatica </a:t>
            </a:r>
            <a:r>
              <a:rPr lang="en-US" sz="1800" i="1">
                <a:solidFill>
                  <a:srgbClr val="09465E"/>
                </a:solidFill>
                <a:latin typeface="Calibri"/>
                <a:cs typeface="Calibri"/>
              </a:rPr>
              <a:t>attraverso politiche alimentari integrate, insieme a un invito ai </a:t>
            </a:r>
            <a:r>
              <a:rPr lang="en-US" sz="1800" i="1" spc="-10">
                <a:solidFill>
                  <a:srgbClr val="09465E"/>
                </a:solidFill>
                <a:latin typeface="Calibri"/>
                <a:cs typeface="Calibri"/>
              </a:rPr>
              <a:t>governi nazionali ad agire".</a:t>
            </a:r>
            <a:endParaRPr lang="en-US" sz="1800">
              <a:latin typeface="Calibri"/>
              <a:cs typeface="Calibri"/>
            </a:endParaRPr>
          </a:p>
        </p:txBody>
      </p:sp>
    </p:spTree>
    <p:extLst>
      <p:ext uri="{BB962C8B-B14F-4D97-AF65-F5344CB8AC3E}">
        <p14:creationId xmlns:p14="http://schemas.microsoft.com/office/powerpoint/2010/main" val="968066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4892710" cy="557831"/>
          </a:xfrm>
          <a:prstGeom prst="rect">
            <a:avLst/>
          </a:prstGeom>
          <a:solidFill>
            <a:srgbClr val="60BA47"/>
          </a:solidFill>
        </p:spPr>
        <p:txBody>
          <a:bodyPr/>
          <a:lstStyle/>
          <a:p>
            <a:r>
              <a:rPr lang="en-GB" noProof="0"/>
              <a:t>Lasciatevi ispirare...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494285" y="1147384"/>
            <a:ext cx="6986292" cy="5440921"/>
          </a:xfrm>
          <a:prstGeom prst="rect">
            <a:avLst/>
          </a:prstGeom>
        </p:spPr>
        <p:txBody>
          <a:bodyPr lIns="91440" tIns="45720" rIns="91440" bIns="45720" anchor="t"/>
          <a:lstStyle/>
          <a:p>
            <a:pPr marL="0" marR="0" lvl="0" indent="0" defTabSz="457200" rtl="0" eaLnBrk="1" fontAlgn="auto" latinLnBrk="0" hangingPunct="1">
              <a:lnSpc>
                <a:spcPct val="100000"/>
              </a:lnSpc>
              <a:spcBef>
                <a:spcPts val="0"/>
              </a:spcBef>
              <a:spcAft>
                <a:spcPts val="0"/>
              </a:spcAft>
              <a:buClrTx/>
              <a:buSzTx/>
              <a:buFontTx/>
              <a:buNone/>
              <a:tabLst/>
              <a:defRPr/>
            </a:pPr>
            <a:r>
              <a:rPr lang="en-US" sz="2100" dirty="0" err="1">
                <a:solidFill>
                  <a:srgbClr val="09465E"/>
                </a:solidFill>
                <a:latin typeface="Calibri"/>
                <a:ea typeface="Open Sans"/>
                <a:cs typeface="Calibri"/>
              </a:rPr>
              <a:t>Paturpat</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sviluppa</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prodotti</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pronti</a:t>
            </a:r>
            <a:r>
              <a:rPr lang="en-US" sz="2100" dirty="0">
                <a:solidFill>
                  <a:srgbClr val="09465E"/>
                </a:solidFill>
                <a:latin typeface="Calibri"/>
                <a:ea typeface="Open Sans"/>
                <a:cs typeface="Calibri"/>
              </a:rPr>
              <a:t> al </a:t>
            </a:r>
            <a:r>
              <a:rPr lang="en-US" sz="2100" dirty="0" err="1">
                <a:solidFill>
                  <a:srgbClr val="09465E"/>
                </a:solidFill>
                <a:latin typeface="Calibri"/>
                <a:ea typeface="Open Sans"/>
                <a:cs typeface="Calibri"/>
              </a:rPr>
              <a:t>consumo</a:t>
            </a:r>
            <a:r>
              <a:rPr lang="en-US" sz="2100" dirty="0">
                <a:solidFill>
                  <a:srgbClr val="09465E"/>
                </a:solidFill>
                <a:latin typeface="Calibri"/>
                <a:ea typeface="Open Sans"/>
                <a:cs typeface="Calibri"/>
              </a:rPr>
              <a:t> con le </a:t>
            </a:r>
            <a:r>
              <a:rPr lang="en-US" sz="2100" dirty="0" err="1">
                <a:solidFill>
                  <a:srgbClr val="09465E"/>
                </a:solidFill>
                <a:latin typeface="Calibri"/>
                <a:ea typeface="Open Sans"/>
                <a:cs typeface="Calibri"/>
              </a:rPr>
              <a:t>patate</a:t>
            </a:r>
            <a:r>
              <a:rPr lang="en-US" sz="2100" dirty="0">
                <a:solidFill>
                  <a:srgbClr val="09465E"/>
                </a:solidFill>
                <a:latin typeface="Calibri"/>
                <a:ea typeface="Open Sans"/>
                <a:cs typeface="Calibri"/>
              </a:rPr>
              <a:t> "non </a:t>
            </a:r>
            <a:r>
              <a:rPr lang="en-US" sz="2100" dirty="0" err="1">
                <a:solidFill>
                  <a:srgbClr val="09465E"/>
                </a:solidFill>
                <a:latin typeface="Calibri"/>
                <a:ea typeface="Open Sans"/>
                <a:cs typeface="Calibri"/>
              </a:rPr>
              <a:t>appetibili</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i</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cosiddetti</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prodotti</a:t>
            </a:r>
            <a:r>
              <a:rPr lang="en-US" sz="2100" dirty="0">
                <a:solidFill>
                  <a:srgbClr val="09465E"/>
                </a:solidFill>
                <a:latin typeface="Calibri"/>
                <a:ea typeface="Open Sans"/>
                <a:cs typeface="Calibri"/>
              </a:rPr>
              <a:t> di quinta gamma per la </a:t>
            </a:r>
            <a:r>
              <a:rPr lang="en-US" sz="2100" dirty="0" err="1">
                <a:solidFill>
                  <a:srgbClr val="09465E"/>
                </a:solidFill>
                <a:latin typeface="Calibri"/>
                <a:ea typeface="Open Sans"/>
                <a:cs typeface="Calibri"/>
              </a:rPr>
              <a:t>vendita</a:t>
            </a:r>
            <a:r>
              <a:rPr lang="en-US" sz="2100" dirty="0">
                <a:solidFill>
                  <a:srgbClr val="09465E"/>
                </a:solidFill>
                <a:latin typeface="Calibri"/>
                <a:ea typeface="Open Sans"/>
                <a:cs typeface="Calibri"/>
              </a:rPr>
              <a:t> al </a:t>
            </a:r>
            <a:r>
              <a:rPr lang="en-US" sz="2100" dirty="0" err="1">
                <a:solidFill>
                  <a:srgbClr val="09465E"/>
                </a:solidFill>
                <a:latin typeface="Calibri"/>
                <a:ea typeface="Open Sans"/>
                <a:cs typeface="Calibri"/>
              </a:rPr>
              <a:t>dettaglio</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l'horeca</a:t>
            </a:r>
            <a:r>
              <a:rPr lang="en-US" sz="2100" dirty="0">
                <a:solidFill>
                  <a:srgbClr val="09465E"/>
                </a:solidFill>
                <a:latin typeface="Calibri"/>
                <a:ea typeface="Open Sans"/>
                <a:cs typeface="Calibri"/>
              </a:rPr>
              <a:t> e </a:t>
            </a:r>
            <a:r>
              <a:rPr lang="en-US" sz="2100" dirty="0" err="1">
                <a:solidFill>
                  <a:srgbClr val="09465E"/>
                </a:solidFill>
                <a:latin typeface="Calibri"/>
                <a:ea typeface="Open Sans"/>
                <a:cs typeface="Calibri"/>
              </a:rPr>
              <a:t>l'industria</a:t>
            </a:r>
            <a:r>
              <a:rPr lang="en-US" sz="2100" dirty="0">
                <a:solidFill>
                  <a:srgbClr val="09465E"/>
                </a:solidFill>
                <a:latin typeface="Calibri"/>
                <a:ea typeface="Open Sans"/>
                <a:cs typeface="Calibri"/>
              </a:rPr>
              <a:t> </a:t>
            </a:r>
            <a:r>
              <a:rPr lang="en-US" sz="2100" dirty="0" err="1">
                <a:solidFill>
                  <a:srgbClr val="09465E"/>
                </a:solidFill>
                <a:latin typeface="Calibri"/>
                <a:ea typeface="Open Sans"/>
                <a:cs typeface="Calibri"/>
              </a:rPr>
              <a:t>alimentare</a:t>
            </a:r>
            <a:r>
              <a:rPr lang="en-US" sz="2100" dirty="0">
                <a:latin typeface="Calibri"/>
                <a:ea typeface="Open Sans"/>
                <a:cs typeface="Calibri"/>
              </a:rPr>
              <a:t>. Si </a:t>
            </a:r>
            <a:r>
              <a:rPr lang="en-US" sz="2100" dirty="0" err="1">
                <a:latin typeface="Calibri"/>
                <a:ea typeface="Open Sans"/>
                <a:cs typeface="Calibri"/>
              </a:rPr>
              <a:t>adatta</a:t>
            </a:r>
            <a:r>
              <a:rPr lang="en-US" sz="2100" dirty="0">
                <a:latin typeface="Calibri"/>
                <a:ea typeface="Open Sans"/>
                <a:cs typeface="Calibri"/>
              </a:rPr>
              <a:t> alle </a:t>
            </a:r>
            <a:r>
              <a:rPr lang="en-US" sz="2100" dirty="0" err="1">
                <a:latin typeface="Calibri"/>
                <a:ea typeface="Open Sans"/>
                <a:cs typeface="Calibri"/>
              </a:rPr>
              <a:t>esigenze</a:t>
            </a:r>
            <a:r>
              <a:rPr lang="en-US" sz="2100" dirty="0">
                <a:latin typeface="Calibri"/>
                <a:ea typeface="Open Sans"/>
                <a:cs typeface="Calibri"/>
              </a:rPr>
              <a:t> e alle </a:t>
            </a:r>
            <a:r>
              <a:rPr lang="en-US" sz="2100" dirty="0" err="1">
                <a:latin typeface="Calibri"/>
                <a:ea typeface="Open Sans"/>
                <a:cs typeface="Calibri"/>
              </a:rPr>
              <a:t>tendenze</a:t>
            </a:r>
            <a:r>
              <a:rPr lang="en-US" sz="2100" dirty="0">
                <a:latin typeface="Calibri"/>
                <a:ea typeface="Open Sans"/>
                <a:cs typeface="Calibri"/>
              </a:rPr>
              <a:t> del </a:t>
            </a:r>
            <a:r>
              <a:rPr lang="en-US" sz="2100" dirty="0" err="1">
                <a:latin typeface="Calibri"/>
                <a:ea typeface="Open Sans"/>
                <a:cs typeface="Calibri"/>
              </a:rPr>
              <a:t>mercato</a:t>
            </a:r>
            <a:r>
              <a:rPr lang="en-US" sz="2100" dirty="0">
                <a:latin typeface="Calibri"/>
                <a:ea typeface="Open Sans"/>
                <a:cs typeface="Calibri"/>
              </a:rPr>
              <a:t>, </a:t>
            </a:r>
            <a:r>
              <a:rPr lang="en-US" sz="2100" dirty="0" err="1">
                <a:latin typeface="Calibri"/>
                <a:ea typeface="Open Sans"/>
                <a:cs typeface="Calibri"/>
              </a:rPr>
              <a:t>stabilendo</a:t>
            </a:r>
            <a:r>
              <a:rPr lang="en-US" sz="2100" dirty="0">
                <a:latin typeface="Calibri"/>
                <a:ea typeface="Open Sans"/>
                <a:cs typeface="Calibri"/>
              </a:rPr>
              <a:t> un punto di </a:t>
            </a:r>
            <a:r>
              <a:rPr lang="en-US" sz="2100" dirty="0" err="1">
                <a:latin typeface="Calibri"/>
                <a:ea typeface="Open Sans"/>
                <a:cs typeface="Calibri"/>
              </a:rPr>
              <a:t>riferimento</a:t>
            </a:r>
            <a:r>
              <a:rPr lang="en-US" sz="2100" dirty="0">
                <a:latin typeface="Calibri"/>
                <a:ea typeface="Open Sans"/>
                <a:cs typeface="Calibri"/>
              </a:rPr>
              <a:t> per </a:t>
            </a:r>
            <a:r>
              <a:rPr lang="en-US" sz="2100" dirty="0" err="1">
                <a:latin typeface="Calibri"/>
                <a:ea typeface="Open Sans"/>
                <a:cs typeface="Calibri"/>
              </a:rPr>
              <a:t>l'innovazione</a:t>
            </a:r>
            <a:r>
              <a:rPr lang="en-US" sz="2100" dirty="0">
                <a:latin typeface="Calibri"/>
                <a:ea typeface="Open Sans"/>
                <a:cs typeface="Calibri"/>
              </a:rPr>
              <a:t> e la </a:t>
            </a:r>
            <a:r>
              <a:rPr lang="en-US" sz="2100" dirty="0" err="1">
                <a:latin typeface="Calibri"/>
                <a:ea typeface="Open Sans"/>
                <a:cs typeface="Calibri"/>
              </a:rPr>
              <a:t>sostenibilità</a:t>
            </a:r>
            <a:r>
              <a:rPr lang="en-US" sz="2100" dirty="0">
                <a:latin typeface="Calibri"/>
                <a:ea typeface="Open Sans"/>
                <a:cs typeface="Calibri"/>
              </a:rPr>
              <a:t>, in </a:t>
            </a:r>
            <a:r>
              <a:rPr lang="en-US" sz="2100" dirty="0" err="1">
                <a:latin typeface="Calibri"/>
                <a:ea typeface="Open Sans"/>
                <a:cs typeface="Calibri"/>
              </a:rPr>
              <a:t>quanto</a:t>
            </a:r>
            <a:r>
              <a:rPr lang="en-US" sz="2100" dirty="0">
                <a:latin typeface="Calibri"/>
                <a:ea typeface="Open Sans"/>
                <a:cs typeface="Calibri"/>
              </a:rPr>
              <a:t> </a:t>
            </a:r>
            <a:r>
              <a:rPr lang="en-US" sz="2100" dirty="0" err="1">
                <a:latin typeface="Calibri"/>
                <a:ea typeface="Open Sans"/>
                <a:cs typeface="Calibri"/>
              </a:rPr>
              <a:t>i</a:t>
            </a:r>
            <a:r>
              <a:rPr lang="en-US" sz="2100" dirty="0">
                <a:latin typeface="Calibri"/>
                <a:ea typeface="Open Sans"/>
                <a:cs typeface="Calibri"/>
              </a:rPr>
              <a:t> </a:t>
            </a:r>
            <a:r>
              <a:rPr lang="en-US" sz="2100" dirty="0" err="1">
                <a:latin typeface="Calibri"/>
                <a:ea typeface="Open Sans"/>
                <a:cs typeface="Calibri"/>
              </a:rPr>
              <a:t>suoi</a:t>
            </a:r>
            <a:r>
              <a:rPr lang="en-US" sz="2100" dirty="0">
                <a:latin typeface="Calibri"/>
                <a:ea typeface="Open Sans"/>
                <a:cs typeface="Calibri"/>
              </a:rPr>
              <a:t> </a:t>
            </a:r>
            <a:r>
              <a:rPr lang="en-US" sz="2100" dirty="0" err="1">
                <a:latin typeface="Calibri"/>
                <a:ea typeface="Open Sans"/>
                <a:cs typeface="Calibri"/>
              </a:rPr>
              <a:t>prodotti</a:t>
            </a:r>
            <a:r>
              <a:rPr lang="en-US" sz="2100" dirty="0">
                <a:latin typeface="Calibri"/>
                <a:ea typeface="Open Sans"/>
                <a:cs typeface="Calibri"/>
              </a:rPr>
              <a:t> </a:t>
            </a:r>
            <a:r>
              <a:rPr lang="en-US" sz="2100" dirty="0" err="1">
                <a:latin typeface="Calibri"/>
                <a:ea typeface="Open Sans"/>
                <a:cs typeface="Calibri"/>
              </a:rPr>
              <a:t>offrono</a:t>
            </a:r>
            <a:r>
              <a:rPr lang="en-US" sz="2100" dirty="0">
                <a:latin typeface="Calibri"/>
                <a:ea typeface="Open Sans"/>
                <a:cs typeface="Calibri"/>
              </a:rPr>
              <a:t> </a:t>
            </a:r>
            <a:r>
              <a:rPr lang="en-US" sz="2100" dirty="0" err="1">
                <a:latin typeface="Calibri"/>
                <a:ea typeface="Open Sans"/>
                <a:cs typeface="Calibri"/>
              </a:rPr>
              <a:t>convenienza</a:t>
            </a:r>
            <a:r>
              <a:rPr lang="en-US" sz="2100" dirty="0">
                <a:latin typeface="Calibri"/>
                <a:ea typeface="Open Sans"/>
                <a:cs typeface="Calibri"/>
              </a:rPr>
              <a:t> e </a:t>
            </a:r>
            <a:r>
              <a:rPr lang="en-US" sz="2100" dirty="0" err="1">
                <a:latin typeface="Calibri"/>
                <a:ea typeface="Open Sans"/>
                <a:cs typeface="Calibri"/>
              </a:rPr>
              <a:t>benefici</a:t>
            </a:r>
            <a:r>
              <a:rPr lang="en-US" sz="2100" dirty="0">
                <a:latin typeface="Calibri"/>
                <a:ea typeface="Open Sans"/>
                <a:cs typeface="Calibri"/>
              </a:rPr>
              <a:t> per la salute </a:t>
            </a:r>
            <a:r>
              <a:rPr lang="en-US" sz="2100" dirty="0" err="1">
                <a:latin typeface="Calibri"/>
                <a:ea typeface="Open Sans"/>
                <a:cs typeface="Calibri"/>
              </a:rPr>
              <a:t>dei</a:t>
            </a:r>
            <a:r>
              <a:rPr lang="en-US" sz="2100" dirty="0">
                <a:latin typeface="Calibri"/>
                <a:ea typeface="Open Sans"/>
                <a:cs typeface="Calibri"/>
              </a:rPr>
              <a:t> </a:t>
            </a:r>
            <a:r>
              <a:rPr lang="en-US" sz="2100" dirty="0" err="1">
                <a:latin typeface="Calibri"/>
                <a:ea typeface="Open Sans"/>
                <a:cs typeface="Calibri"/>
              </a:rPr>
              <a:t>consumatori</a:t>
            </a:r>
            <a:r>
              <a:rPr lang="en-US" sz="2100" dirty="0">
                <a:latin typeface="Calibri"/>
                <a:ea typeface="Open Sans"/>
                <a:cs typeface="Calibri"/>
              </a:rPr>
              <a:t> e </a:t>
            </a:r>
            <a:r>
              <a:rPr lang="en-US" sz="2100" dirty="0" err="1">
                <a:latin typeface="Calibri"/>
                <a:ea typeface="Open Sans"/>
                <a:cs typeface="Calibri"/>
              </a:rPr>
              <a:t>allo</a:t>
            </a:r>
            <a:r>
              <a:rPr lang="en-US" sz="2100" dirty="0">
                <a:latin typeface="Calibri"/>
                <a:ea typeface="Open Sans"/>
                <a:cs typeface="Calibri"/>
              </a:rPr>
              <a:t> </a:t>
            </a:r>
            <a:r>
              <a:rPr lang="en-US" sz="2100" dirty="0" err="1">
                <a:latin typeface="Calibri"/>
                <a:ea typeface="Open Sans"/>
                <a:cs typeface="Calibri"/>
              </a:rPr>
              <a:t>stesso</a:t>
            </a:r>
            <a:r>
              <a:rPr lang="en-US" sz="2100" dirty="0">
                <a:latin typeface="Calibri"/>
                <a:ea typeface="Open Sans"/>
                <a:cs typeface="Calibri"/>
              </a:rPr>
              <a:t> tempo </a:t>
            </a:r>
            <a:r>
              <a:rPr lang="en-US" sz="2100" dirty="0" err="1">
                <a:latin typeface="Calibri"/>
                <a:ea typeface="Open Sans"/>
                <a:cs typeface="Calibri"/>
              </a:rPr>
              <a:t>affrontano</a:t>
            </a:r>
            <a:r>
              <a:rPr lang="en-US" sz="2100" dirty="0">
                <a:latin typeface="Calibri"/>
                <a:ea typeface="Open Sans"/>
                <a:cs typeface="Calibri"/>
              </a:rPr>
              <a:t> il </a:t>
            </a:r>
            <a:r>
              <a:rPr lang="en-US" sz="2100" dirty="0" err="1">
                <a:latin typeface="Calibri"/>
                <a:ea typeface="Open Sans"/>
                <a:cs typeface="Calibri"/>
              </a:rPr>
              <a:t>problema</a:t>
            </a:r>
            <a:r>
              <a:rPr lang="en-US" sz="2100" dirty="0">
                <a:latin typeface="Calibri"/>
                <a:ea typeface="Open Sans"/>
                <a:cs typeface="Calibri"/>
              </a:rPr>
              <a:t> </a:t>
            </a:r>
            <a:r>
              <a:rPr lang="en-US" sz="2100" dirty="0" err="1">
                <a:latin typeface="Calibri"/>
                <a:ea typeface="Open Sans"/>
                <a:cs typeface="Calibri"/>
              </a:rPr>
              <a:t>dello</a:t>
            </a:r>
            <a:r>
              <a:rPr lang="en-US" sz="2100" dirty="0">
                <a:latin typeface="Calibri"/>
                <a:ea typeface="Open Sans"/>
                <a:cs typeface="Calibri"/>
              </a:rPr>
              <a:t> </a:t>
            </a:r>
            <a:r>
              <a:rPr lang="en-US" sz="2100" dirty="0" err="1">
                <a:latin typeface="Calibri"/>
                <a:ea typeface="Open Sans"/>
                <a:cs typeface="Calibri"/>
              </a:rPr>
              <a:t>spreco</a:t>
            </a:r>
            <a:r>
              <a:rPr lang="en-US" sz="2100" dirty="0">
                <a:latin typeface="Calibri"/>
                <a:ea typeface="Open Sans"/>
                <a:cs typeface="Calibri"/>
              </a:rPr>
              <a:t> </a:t>
            </a:r>
            <a:r>
              <a:rPr lang="en-US" sz="2100" dirty="0" err="1">
                <a:latin typeface="Calibri"/>
                <a:ea typeface="Open Sans"/>
                <a:cs typeface="Calibri"/>
              </a:rPr>
              <a:t>alimentare</a:t>
            </a:r>
            <a:r>
              <a:rPr lang="en-US" sz="2100" dirty="0">
                <a:latin typeface="Calibri"/>
                <a:ea typeface="Open Sans"/>
                <a:cs typeface="Calibri"/>
              </a:rPr>
              <a:t>, </a:t>
            </a:r>
            <a:r>
              <a:rPr lang="en-US" sz="2100" dirty="0" err="1">
                <a:latin typeface="Calibri"/>
                <a:ea typeface="Open Sans"/>
                <a:cs typeface="Calibri"/>
              </a:rPr>
              <a:t>rivalutando</a:t>
            </a:r>
            <a:r>
              <a:rPr lang="en-US" sz="2100" dirty="0">
                <a:latin typeface="Calibri"/>
                <a:ea typeface="Open Sans"/>
                <a:cs typeface="Calibri"/>
              </a:rPr>
              <a:t> </a:t>
            </a:r>
            <a:r>
              <a:rPr lang="en-US" sz="2100" dirty="0" err="1">
                <a:latin typeface="Calibri"/>
                <a:ea typeface="Open Sans"/>
                <a:cs typeface="Calibri"/>
              </a:rPr>
              <a:t>quei</a:t>
            </a:r>
            <a:r>
              <a:rPr lang="en-US" sz="2100" dirty="0">
                <a:latin typeface="Calibri"/>
                <a:ea typeface="Open Sans"/>
                <a:cs typeface="Calibri"/>
              </a:rPr>
              <a:t> </a:t>
            </a:r>
            <a:r>
              <a:rPr lang="en-US" sz="2100" dirty="0" err="1">
                <a:latin typeface="Calibri"/>
                <a:ea typeface="Open Sans"/>
                <a:cs typeface="Calibri"/>
              </a:rPr>
              <a:t>tuberi</a:t>
            </a:r>
            <a:r>
              <a:rPr lang="en-US" sz="2100" dirty="0">
                <a:latin typeface="Calibri"/>
                <a:ea typeface="Open Sans"/>
                <a:cs typeface="Calibri"/>
              </a:rPr>
              <a:t> </a:t>
            </a:r>
            <a:r>
              <a:rPr lang="en-US" sz="2100" dirty="0" err="1">
                <a:latin typeface="Calibri"/>
                <a:ea typeface="Open Sans"/>
                <a:cs typeface="Calibri"/>
              </a:rPr>
              <a:t>che</a:t>
            </a:r>
            <a:r>
              <a:rPr lang="en-US" sz="2100" dirty="0">
                <a:latin typeface="Calibri"/>
                <a:ea typeface="Open Sans"/>
                <a:cs typeface="Calibri"/>
              </a:rPr>
              <a:t>, </a:t>
            </a:r>
            <a:r>
              <a:rPr lang="en-US" sz="2100" dirty="0" err="1">
                <a:latin typeface="Calibri"/>
                <a:ea typeface="Open Sans"/>
                <a:cs typeface="Calibri"/>
              </a:rPr>
              <a:t>pur</a:t>
            </a:r>
            <a:r>
              <a:rPr lang="en-US" sz="2100" dirty="0">
                <a:latin typeface="Calibri"/>
                <a:ea typeface="Open Sans"/>
                <a:cs typeface="Calibri"/>
              </a:rPr>
              <a:t> </a:t>
            </a:r>
            <a:r>
              <a:rPr lang="en-US" sz="2100" dirty="0" err="1">
                <a:latin typeface="Calibri"/>
                <a:ea typeface="Open Sans"/>
                <a:cs typeface="Calibri"/>
              </a:rPr>
              <a:t>essendo</a:t>
            </a:r>
            <a:r>
              <a:rPr lang="en-US" sz="2100" dirty="0">
                <a:latin typeface="Calibri"/>
                <a:ea typeface="Open Sans"/>
                <a:cs typeface="Calibri"/>
              </a:rPr>
              <a:t> </a:t>
            </a:r>
            <a:r>
              <a:rPr lang="en-US" sz="2100" dirty="0" err="1">
                <a:latin typeface="Calibri"/>
                <a:ea typeface="Open Sans"/>
                <a:cs typeface="Calibri"/>
              </a:rPr>
              <a:t>nutrienti</a:t>
            </a:r>
            <a:r>
              <a:rPr lang="en-US" sz="2100" dirty="0">
                <a:latin typeface="Calibri"/>
                <a:ea typeface="Open Sans"/>
                <a:cs typeface="Calibri"/>
              </a:rPr>
              <a:t>, </a:t>
            </a:r>
            <a:r>
              <a:rPr lang="en-US" sz="2100" dirty="0" err="1">
                <a:latin typeface="Calibri"/>
                <a:ea typeface="Open Sans"/>
                <a:cs typeface="Calibri"/>
              </a:rPr>
              <a:t>vengono</a:t>
            </a:r>
            <a:r>
              <a:rPr lang="en-US" sz="2100" dirty="0">
                <a:latin typeface="Calibri"/>
                <a:ea typeface="Open Sans"/>
                <a:cs typeface="Calibri"/>
              </a:rPr>
              <a:t> </a:t>
            </a:r>
            <a:r>
              <a:rPr lang="en-US" sz="2100" dirty="0" err="1">
                <a:latin typeface="Calibri"/>
                <a:ea typeface="Open Sans"/>
                <a:cs typeface="Calibri"/>
              </a:rPr>
              <a:t>scartati</a:t>
            </a:r>
            <a:r>
              <a:rPr lang="en-US" sz="2100" dirty="0">
                <a:latin typeface="Calibri"/>
                <a:ea typeface="Open Sans"/>
                <a:cs typeface="Calibri"/>
              </a:rPr>
              <a:t> </a:t>
            </a:r>
            <a:r>
              <a:rPr lang="en-US" sz="2100" dirty="0" err="1">
                <a:latin typeface="Calibri"/>
                <a:ea typeface="Open Sans"/>
                <a:cs typeface="Calibri"/>
              </a:rPr>
              <a:t>perché</a:t>
            </a:r>
            <a:r>
              <a:rPr lang="en-US" sz="2100" dirty="0">
                <a:latin typeface="Calibri"/>
                <a:ea typeface="Open Sans"/>
                <a:cs typeface="Calibri"/>
              </a:rPr>
              <a:t> non </a:t>
            </a:r>
            <a:r>
              <a:rPr lang="en-US" sz="2100" dirty="0" err="1">
                <a:latin typeface="Calibri"/>
                <a:ea typeface="Open Sans"/>
                <a:cs typeface="Calibri"/>
              </a:rPr>
              <a:t>soddisfano</a:t>
            </a:r>
            <a:r>
              <a:rPr lang="en-US" sz="2100" dirty="0">
                <a:latin typeface="Calibri"/>
                <a:ea typeface="Open Sans"/>
                <a:cs typeface="Calibri"/>
              </a:rPr>
              <a:t> </a:t>
            </a:r>
            <a:r>
              <a:rPr lang="en-US" sz="2100" dirty="0" err="1">
                <a:latin typeface="Calibri"/>
                <a:ea typeface="Open Sans"/>
                <a:cs typeface="Calibri"/>
              </a:rPr>
              <a:t>gli</a:t>
            </a:r>
            <a:r>
              <a:rPr lang="en-US" sz="2100" dirty="0">
                <a:latin typeface="Calibri"/>
                <a:ea typeface="Open Sans"/>
                <a:cs typeface="Calibri"/>
              </a:rPr>
              <a:t> standard </a:t>
            </a:r>
            <a:r>
              <a:rPr lang="en-US" sz="2100" dirty="0" err="1">
                <a:latin typeface="Calibri"/>
                <a:ea typeface="Open Sans"/>
                <a:cs typeface="Calibri"/>
              </a:rPr>
              <a:t>estetici</a:t>
            </a:r>
            <a:r>
              <a:rPr lang="en-US" sz="2100" dirty="0">
                <a:latin typeface="Calibri"/>
                <a:ea typeface="Open Sans"/>
                <a:cs typeface="Calibri"/>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6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100" spc="0" dirty="0" err="1">
                <a:solidFill>
                  <a:srgbClr val="09465E"/>
                </a:solidFill>
                <a:latin typeface="Calibri"/>
                <a:ea typeface="Open Sans"/>
                <a:cs typeface="Calibri"/>
              </a:rPr>
              <a:t>Presente</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nel</a:t>
            </a:r>
            <a:r>
              <a:rPr lang="en-US" sz="2100" spc="0" dirty="0">
                <a:solidFill>
                  <a:srgbClr val="09465E"/>
                </a:solidFill>
                <a:latin typeface="Calibri"/>
                <a:ea typeface="Open Sans"/>
                <a:cs typeface="Calibri"/>
              </a:rPr>
              <a:t> nostro </a:t>
            </a:r>
            <a:r>
              <a:rPr lang="en-US" sz="21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a:t>
            </a:r>
            <a:r>
              <a:rPr lang="en-US" sz="21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1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delle</a:t>
            </a:r>
            <a:r>
              <a:rPr lang="en-US" sz="21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1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Buone</a:t>
            </a:r>
            <a:r>
              <a:rPr lang="en-US" sz="21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1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Pratiche</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questa</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iniziativa</a:t>
            </a:r>
            <a:r>
              <a:rPr lang="en-US" sz="2100" spc="0" dirty="0">
                <a:solidFill>
                  <a:srgbClr val="09465E"/>
                </a:solidFill>
                <a:latin typeface="Calibri"/>
                <a:ea typeface="Open Sans"/>
                <a:cs typeface="Calibri"/>
              </a:rPr>
              <a:t> fa </a:t>
            </a:r>
            <a:r>
              <a:rPr lang="en-US" sz="2100" spc="0" dirty="0" err="1">
                <a:solidFill>
                  <a:srgbClr val="09465E"/>
                </a:solidFill>
                <a:latin typeface="Calibri"/>
                <a:ea typeface="Open Sans"/>
                <a:cs typeface="Calibri"/>
              </a:rPr>
              <a:t>parte</a:t>
            </a:r>
            <a:r>
              <a:rPr lang="en-US" sz="2100" spc="0" dirty="0">
                <a:solidFill>
                  <a:srgbClr val="09465E"/>
                </a:solidFill>
                <a:latin typeface="Calibri"/>
                <a:ea typeface="Open Sans"/>
                <a:cs typeface="Calibri"/>
              </a:rPr>
              <a:t> di </a:t>
            </a:r>
            <a:r>
              <a:rPr lang="en-US" sz="2100" spc="0" dirty="0" err="1">
                <a:solidFill>
                  <a:srgbClr val="09465E"/>
                </a:solidFill>
                <a:latin typeface="Calibri"/>
                <a:ea typeface="Open Sans"/>
                <a:cs typeface="Calibri"/>
              </a:rPr>
              <a:t>innovazioni</a:t>
            </a:r>
            <a:r>
              <a:rPr lang="en-US" sz="2100" spc="0" dirty="0">
                <a:solidFill>
                  <a:srgbClr val="09465E"/>
                </a:solidFill>
                <a:latin typeface="Calibri"/>
                <a:ea typeface="Open Sans"/>
                <a:cs typeface="Calibri"/>
              </a:rPr>
              <a:t> come </a:t>
            </a:r>
            <a:r>
              <a:rPr lang="en-US" sz="2100" spc="0" dirty="0" err="1">
                <a:solidFill>
                  <a:srgbClr val="09465E"/>
                </a:solidFill>
                <a:latin typeface="Calibri"/>
                <a:ea typeface="Open Sans"/>
                <a:cs typeface="Calibri"/>
              </a:rPr>
              <a:t>l'</a:t>
            </a:r>
            <a:r>
              <a:rPr lang="en-US" sz="2100" b="1" spc="0" dirty="0" err="1">
                <a:solidFill>
                  <a:srgbClr val="09465E"/>
                </a:solidFill>
                <a:latin typeface="Calibri"/>
                <a:ea typeface="Open Sans"/>
                <a:cs typeface="Calibri"/>
              </a:rPr>
              <a:t>upcycling</a:t>
            </a:r>
            <a:r>
              <a:rPr lang="en-US" sz="2100" b="1" spc="0" dirty="0">
                <a:solidFill>
                  <a:srgbClr val="09465E"/>
                </a:solidFill>
                <a:latin typeface="Calibri"/>
                <a:ea typeface="Open Sans"/>
                <a:cs typeface="Calibri"/>
              </a:rPr>
              <a:t> </a:t>
            </a:r>
            <a:r>
              <a:rPr lang="en-US" sz="2100" b="1" spc="0" dirty="0" err="1">
                <a:solidFill>
                  <a:srgbClr val="09465E"/>
                </a:solidFill>
                <a:latin typeface="Calibri"/>
                <a:ea typeface="Open Sans"/>
                <a:cs typeface="Calibri"/>
              </a:rPr>
              <a:t>delle</a:t>
            </a:r>
            <a:r>
              <a:rPr lang="en-US" sz="2100" b="1" spc="0" dirty="0">
                <a:solidFill>
                  <a:srgbClr val="09465E"/>
                </a:solidFill>
                <a:latin typeface="Calibri"/>
                <a:ea typeface="Open Sans"/>
                <a:cs typeface="Calibri"/>
              </a:rPr>
              <a:t> </a:t>
            </a:r>
            <a:r>
              <a:rPr lang="en-US" sz="2100" b="1" spc="0" dirty="0" err="1">
                <a:solidFill>
                  <a:srgbClr val="09465E"/>
                </a:solidFill>
                <a:latin typeface="Calibri"/>
                <a:ea typeface="Open Sans"/>
                <a:cs typeface="Calibri"/>
              </a:rPr>
              <a:t>eccedenze</a:t>
            </a:r>
            <a:r>
              <a:rPr lang="en-US" sz="2100" b="1" spc="0" dirty="0">
                <a:solidFill>
                  <a:srgbClr val="09465E"/>
                </a:solidFill>
                <a:latin typeface="Calibri"/>
                <a:ea typeface="Open Sans"/>
                <a:cs typeface="Calibri"/>
              </a:rPr>
              <a:t> </a:t>
            </a:r>
            <a:r>
              <a:rPr lang="en-US" sz="2100" b="1" spc="0" dirty="0" err="1">
                <a:solidFill>
                  <a:srgbClr val="09465E"/>
                </a:solidFill>
                <a:latin typeface="Calibri"/>
                <a:ea typeface="Open Sans"/>
                <a:cs typeface="Calibri"/>
              </a:rPr>
              <a:t>alimentari</a:t>
            </a:r>
            <a:r>
              <a:rPr lang="en-US" sz="2100" b="1" spc="0" dirty="0">
                <a:solidFill>
                  <a:srgbClr val="09465E"/>
                </a:solidFill>
                <a:latin typeface="Calibri"/>
                <a:ea typeface="Open Sans"/>
                <a:cs typeface="Calibri"/>
              </a:rPr>
              <a:t> in </a:t>
            </a:r>
            <a:r>
              <a:rPr lang="en-US" sz="2100" b="1" spc="0" dirty="0" err="1">
                <a:solidFill>
                  <a:srgbClr val="09465E"/>
                </a:solidFill>
                <a:latin typeface="Calibri"/>
                <a:ea typeface="Open Sans"/>
                <a:cs typeface="Calibri"/>
              </a:rPr>
              <a:t>nuovi</a:t>
            </a:r>
            <a:r>
              <a:rPr lang="en-US" sz="2100" b="1" spc="0" dirty="0">
                <a:solidFill>
                  <a:srgbClr val="09465E"/>
                </a:solidFill>
                <a:latin typeface="Calibri"/>
                <a:ea typeface="Open Sans"/>
                <a:cs typeface="Calibri"/>
              </a:rPr>
              <a:t> </a:t>
            </a:r>
            <a:r>
              <a:rPr lang="en-US" sz="2100" b="1" spc="0" dirty="0" err="1">
                <a:solidFill>
                  <a:srgbClr val="09465E"/>
                </a:solidFill>
                <a:latin typeface="Calibri"/>
                <a:ea typeface="Open Sans"/>
                <a:cs typeface="Calibri"/>
              </a:rPr>
              <a:t>prodotti</a:t>
            </a:r>
            <a:r>
              <a:rPr lang="en-US" sz="2100" b="1"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che</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mirano</a:t>
            </a:r>
            <a:r>
              <a:rPr lang="en-US" sz="2100" spc="0" dirty="0">
                <a:solidFill>
                  <a:srgbClr val="09465E"/>
                </a:solidFill>
                <a:latin typeface="Calibri"/>
                <a:ea typeface="Open Sans"/>
                <a:cs typeface="Calibri"/>
              </a:rPr>
              <a:t> a </a:t>
            </a:r>
            <a:r>
              <a:rPr lang="en-US" sz="2100" spc="0" dirty="0" err="1">
                <a:solidFill>
                  <a:srgbClr val="09465E"/>
                </a:solidFill>
                <a:latin typeface="Calibri"/>
                <a:ea typeface="Open Sans"/>
                <a:cs typeface="Calibri"/>
              </a:rPr>
              <a:t>creare</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valore</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riducendo</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i</a:t>
            </a:r>
            <a:r>
              <a:rPr lang="en-US" sz="2100" spc="0" dirty="0">
                <a:solidFill>
                  <a:srgbClr val="09465E"/>
                </a:solidFill>
                <a:latin typeface="Calibri"/>
                <a:ea typeface="Open Sans"/>
                <a:cs typeface="Calibri"/>
              </a:rPr>
              <a:t> </a:t>
            </a:r>
            <a:r>
              <a:rPr lang="en-US" sz="2100" spc="0" dirty="0" err="1">
                <a:solidFill>
                  <a:srgbClr val="09465E"/>
                </a:solidFill>
                <a:latin typeface="Calibri"/>
                <a:ea typeface="Open Sans"/>
                <a:cs typeface="Calibri"/>
              </a:rPr>
              <a:t>rifiuti</a:t>
            </a:r>
            <a:r>
              <a:rPr lang="en-US" sz="2100" spc="0" dirty="0">
                <a:solidFill>
                  <a:srgbClr val="09465E"/>
                </a:solidFill>
                <a:latin typeface="Calibri"/>
                <a:ea typeface="Open Sans"/>
                <a:cs typeface="Calibri"/>
              </a:rPr>
              <a:t>.</a:t>
            </a:r>
          </a:p>
          <a:p>
            <a:pPr marL="0" indent="0">
              <a:lnSpc>
                <a:spcPct val="100000"/>
              </a:lnSpc>
            </a:pPr>
            <a:endParaRPr lang="en-GB" sz="2100" noProof="0" dirty="0">
              <a:ea typeface="Calibri"/>
              <a:cs typeface="Calibri"/>
            </a:endParaRPr>
          </a:p>
          <a:p>
            <a:pPr marL="0" indent="0">
              <a:lnSpc>
                <a:spcPct val="100000"/>
              </a:lnSpc>
            </a:pPr>
            <a:r>
              <a:rPr lang="en-GB" sz="2100" noProof="0" dirty="0" err="1"/>
              <a:t>Visitate</a:t>
            </a:r>
            <a:r>
              <a:rPr lang="en-GB" sz="2100" noProof="0" dirty="0"/>
              <a:t> il loro </a:t>
            </a:r>
            <a:r>
              <a:rPr lang="en-GB" sz="2100" noProof="0" dirty="0" err="1">
                <a:hlinkClick r:id="rId4"/>
              </a:rPr>
              <a:t>sito</a:t>
            </a:r>
            <a:r>
              <a:rPr lang="en-GB" sz="2100" noProof="0" dirty="0">
                <a:hlinkClick r:id="rId4"/>
              </a:rPr>
              <a:t> web </a:t>
            </a:r>
            <a:r>
              <a:rPr lang="en-GB" sz="2100" noProof="0" dirty="0"/>
              <a:t>per </a:t>
            </a:r>
            <a:r>
              <a:rPr lang="en-GB" sz="2100" noProof="0" dirty="0" err="1"/>
              <a:t>maggiori</a:t>
            </a:r>
            <a:r>
              <a:rPr lang="en-GB" sz="2100" noProof="0" dirty="0"/>
              <a:t> </a:t>
            </a:r>
            <a:r>
              <a:rPr lang="en-GB" sz="2100" noProof="0" dirty="0" err="1"/>
              <a:t>informazioni</a:t>
            </a:r>
            <a:r>
              <a:rPr lang="en-GB" sz="2100" noProof="0" dirty="0"/>
              <a:t>!</a:t>
            </a:r>
            <a:endParaRPr lang="en-GB" sz="2100" noProof="0" dirty="0">
              <a:ea typeface="Calibri"/>
              <a:cs typeface="Calibri"/>
            </a:endParaRP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47776" y="5884725"/>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10993083" y="532069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4" name="Marcador de posición de imagen 23">
            <a:hlinkClick r:id="rId3"/>
            <a:extLst>
              <a:ext uri="{FF2B5EF4-FFF2-40B4-BE49-F238E27FC236}">
                <a16:creationId xmlns:a16="http://schemas.microsoft.com/office/drawing/2014/main" id="{789CD3EA-0D92-F833-BC7B-C7785C730ADD}"/>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l="665" r="2789"/>
          <a:stretch>
            <a:fillRect/>
          </a:stretch>
        </p:blipFill>
        <p:spPr>
          <a:xfrm>
            <a:off x="7715250" y="1373925"/>
            <a:ext cx="2768024" cy="4336988"/>
          </a:xfrm>
        </p:spPr>
      </p:pic>
    </p:spTree>
    <p:extLst>
      <p:ext uri="{BB962C8B-B14F-4D97-AF65-F5344CB8AC3E}">
        <p14:creationId xmlns:p14="http://schemas.microsoft.com/office/powerpoint/2010/main" val="51267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322B-31E4-889C-76EC-BD03EB8CC9AF}"/>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A8FD27BD-70A6-56B3-0462-6880CC3BB59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E2B27DFC-5D34-F5D8-ABBB-9CCD3F8900E8}"/>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D9BE3454-B2D4-C839-31AB-E9938337787C}"/>
              </a:ext>
            </a:extLst>
          </p:cNvPr>
          <p:cNvSpPr/>
          <p:nvPr/>
        </p:nvSpPr>
        <p:spPr>
          <a:xfrm>
            <a:off x="5168347" y="2839133"/>
            <a:ext cx="5506279" cy="16019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Svantaggi</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di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una</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regolamentazione</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rigorosa</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degli</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standard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alimentari</a:t>
            </a:r>
            <a:endPar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E3A001F8-53EC-A443-631E-2C0A7349E984}"/>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5530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77708" y="468996"/>
            <a:ext cx="11302771" cy="6270918"/>
            <a:chOff x="185839" y="403173"/>
            <a:chExt cx="11302771" cy="6270918"/>
          </a:xfrm>
        </p:grpSpPr>
        <p:sp>
          <p:nvSpPr>
            <p:cNvPr id="3" name="object 3"/>
            <p:cNvSpPr/>
            <p:nvPr/>
          </p:nvSpPr>
          <p:spPr>
            <a:xfrm>
              <a:off x="6334290"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4" name="object 4"/>
            <p:cNvSpPr/>
            <p:nvPr/>
          </p:nvSpPr>
          <p:spPr>
            <a:xfrm>
              <a:off x="9189631" y="2342756"/>
              <a:ext cx="2298700" cy="4331335"/>
            </a:xfrm>
            <a:custGeom>
              <a:avLst/>
              <a:gdLst/>
              <a:ahLst/>
              <a:cxnLst/>
              <a:rect l="l" t="t" r="r" b="b"/>
              <a:pathLst>
                <a:path w="2298700" h="4331334">
                  <a:moveTo>
                    <a:pt x="283768" y="3849662"/>
                  </a:moveTo>
                  <a:lnTo>
                    <a:pt x="252742" y="3818534"/>
                  </a:lnTo>
                  <a:lnTo>
                    <a:pt x="221272" y="3786136"/>
                  </a:lnTo>
                  <a:lnTo>
                    <a:pt x="190665" y="3752900"/>
                  </a:lnTo>
                  <a:lnTo>
                    <a:pt x="162153" y="3719233"/>
                  </a:lnTo>
                  <a:lnTo>
                    <a:pt x="0" y="3849662"/>
                  </a:lnTo>
                  <a:lnTo>
                    <a:pt x="34620" y="3891965"/>
                  </a:lnTo>
                  <a:lnTo>
                    <a:pt x="70942" y="3931729"/>
                  </a:lnTo>
                  <a:lnTo>
                    <a:pt x="108953" y="3969816"/>
                  </a:lnTo>
                  <a:lnTo>
                    <a:pt x="148640" y="4007066"/>
                  </a:lnTo>
                  <a:lnTo>
                    <a:pt x="283768" y="3849662"/>
                  </a:lnTo>
                  <a:close/>
                </a:path>
                <a:path w="2298700" h="4331334">
                  <a:moveTo>
                    <a:pt x="396379" y="431800"/>
                  </a:moveTo>
                  <a:lnTo>
                    <a:pt x="315302" y="292100"/>
                  </a:lnTo>
                  <a:lnTo>
                    <a:pt x="272643" y="317500"/>
                  </a:lnTo>
                  <a:lnTo>
                    <a:pt x="231267" y="342900"/>
                  </a:lnTo>
                  <a:lnTo>
                    <a:pt x="191414" y="381000"/>
                  </a:lnTo>
                  <a:lnTo>
                    <a:pt x="153289" y="419100"/>
                  </a:lnTo>
                  <a:lnTo>
                    <a:pt x="117106" y="444500"/>
                  </a:lnTo>
                  <a:lnTo>
                    <a:pt x="234226" y="558800"/>
                  </a:lnTo>
                  <a:lnTo>
                    <a:pt x="272237" y="533400"/>
                  </a:lnTo>
                  <a:lnTo>
                    <a:pt x="311924" y="495300"/>
                  </a:lnTo>
                  <a:lnTo>
                    <a:pt x="353314" y="469900"/>
                  </a:lnTo>
                  <a:lnTo>
                    <a:pt x="396379" y="431800"/>
                  </a:lnTo>
                  <a:close/>
                </a:path>
                <a:path w="2298700" h="4331334">
                  <a:moveTo>
                    <a:pt x="648627" y="825500"/>
                  </a:moveTo>
                  <a:lnTo>
                    <a:pt x="522503" y="660400"/>
                  </a:lnTo>
                  <a:lnTo>
                    <a:pt x="479361" y="685800"/>
                  </a:lnTo>
                  <a:lnTo>
                    <a:pt x="437489" y="723900"/>
                  </a:lnTo>
                  <a:lnTo>
                    <a:pt x="355841" y="800100"/>
                  </a:lnTo>
                  <a:lnTo>
                    <a:pt x="508990" y="952500"/>
                  </a:lnTo>
                  <a:lnTo>
                    <a:pt x="542848" y="914400"/>
                  </a:lnTo>
                  <a:lnTo>
                    <a:pt x="577126" y="889000"/>
                  </a:lnTo>
                  <a:lnTo>
                    <a:pt x="612241" y="863600"/>
                  </a:lnTo>
                  <a:lnTo>
                    <a:pt x="648627" y="825500"/>
                  </a:lnTo>
                  <a:close/>
                </a:path>
                <a:path w="2298700" h="4331334">
                  <a:moveTo>
                    <a:pt x="999972" y="4168965"/>
                  </a:moveTo>
                  <a:lnTo>
                    <a:pt x="950137" y="4151185"/>
                  </a:lnTo>
                  <a:lnTo>
                    <a:pt x="902004" y="4131297"/>
                  </a:lnTo>
                  <a:lnTo>
                    <a:pt x="855548" y="4108881"/>
                  </a:lnTo>
                  <a:lnTo>
                    <a:pt x="810793" y="4083520"/>
                  </a:lnTo>
                  <a:lnTo>
                    <a:pt x="720699" y="4227436"/>
                  </a:lnTo>
                  <a:lnTo>
                    <a:pt x="764489" y="4251147"/>
                  </a:lnTo>
                  <a:lnTo>
                    <a:pt x="809345" y="4273562"/>
                  </a:lnTo>
                  <a:lnTo>
                    <a:pt x="855294" y="4294454"/>
                  </a:lnTo>
                  <a:lnTo>
                    <a:pt x="902322" y="4313631"/>
                  </a:lnTo>
                  <a:lnTo>
                    <a:pt x="950417" y="4330865"/>
                  </a:lnTo>
                  <a:lnTo>
                    <a:pt x="999972" y="4168965"/>
                  </a:lnTo>
                  <a:close/>
                </a:path>
                <a:path w="2298700" h="4331334">
                  <a:moveTo>
                    <a:pt x="1256715" y="558800"/>
                  </a:moveTo>
                  <a:lnTo>
                    <a:pt x="1193660" y="266700"/>
                  </a:lnTo>
                  <a:lnTo>
                    <a:pt x="1005814" y="317500"/>
                  </a:lnTo>
                  <a:lnTo>
                    <a:pt x="960120" y="342900"/>
                  </a:lnTo>
                  <a:lnTo>
                    <a:pt x="914971" y="355600"/>
                  </a:lnTo>
                  <a:lnTo>
                    <a:pt x="870394" y="381000"/>
                  </a:lnTo>
                  <a:lnTo>
                    <a:pt x="826401" y="393700"/>
                  </a:lnTo>
                  <a:lnTo>
                    <a:pt x="740283" y="444500"/>
                  </a:lnTo>
                  <a:lnTo>
                    <a:pt x="698182" y="457200"/>
                  </a:lnTo>
                  <a:lnTo>
                    <a:pt x="846823" y="723900"/>
                  </a:lnTo>
                  <a:lnTo>
                    <a:pt x="889355" y="698500"/>
                  </a:lnTo>
                  <a:lnTo>
                    <a:pt x="932815" y="673100"/>
                  </a:lnTo>
                  <a:lnTo>
                    <a:pt x="977112" y="660400"/>
                  </a:lnTo>
                  <a:lnTo>
                    <a:pt x="1022210" y="635000"/>
                  </a:lnTo>
                  <a:lnTo>
                    <a:pt x="1067993" y="622300"/>
                  </a:lnTo>
                  <a:lnTo>
                    <a:pt x="1114425"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17" y="825500"/>
                  </a:lnTo>
                  <a:lnTo>
                    <a:pt x="909891" y="876300"/>
                  </a:lnTo>
                  <a:lnTo>
                    <a:pt x="1063040" y="1143000"/>
                  </a:lnTo>
                  <a:lnTo>
                    <a:pt x="1159129" y="1092200"/>
                  </a:lnTo>
                  <a:lnTo>
                    <a:pt x="1208303" y="1079500"/>
                  </a:lnTo>
                  <a:lnTo>
                    <a:pt x="1258227" y="1054100"/>
                  </a:lnTo>
                  <a:lnTo>
                    <a:pt x="1360322" y="1028700"/>
                  </a:lnTo>
                  <a:close/>
                </a:path>
                <a:path w="2298700" h="4331334">
                  <a:moveTo>
                    <a:pt x="1576539" y="4029545"/>
                  </a:moveTo>
                  <a:lnTo>
                    <a:pt x="1525092" y="4023969"/>
                  </a:lnTo>
                  <a:lnTo>
                    <a:pt x="1474266" y="4016387"/>
                  </a:lnTo>
                  <a:lnTo>
                    <a:pt x="1423949" y="4007066"/>
                  </a:lnTo>
                  <a:lnTo>
                    <a:pt x="1374000" y="3996232"/>
                  </a:lnTo>
                  <a:lnTo>
                    <a:pt x="1324305" y="3984167"/>
                  </a:lnTo>
                  <a:lnTo>
                    <a:pt x="1274737" y="3971086"/>
                  </a:lnTo>
                  <a:lnTo>
                    <a:pt x="1184656" y="4254411"/>
                  </a:lnTo>
                  <a:lnTo>
                    <a:pt x="1235367" y="4269029"/>
                  </a:lnTo>
                  <a:lnTo>
                    <a:pt x="1287030" y="4282059"/>
                  </a:lnTo>
                  <a:lnTo>
                    <a:pt x="1339481" y="4293590"/>
                  </a:lnTo>
                  <a:lnTo>
                    <a:pt x="1392567" y="4303712"/>
                  </a:lnTo>
                  <a:lnTo>
                    <a:pt x="1446110" y="4312501"/>
                  </a:lnTo>
                  <a:lnTo>
                    <a:pt x="1499984" y="4320019"/>
                  </a:lnTo>
                  <a:lnTo>
                    <a:pt x="1554010" y="4326369"/>
                  </a:lnTo>
                  <a:lnTo>
                    <a:pt x="1576539" y="4029545"/>
                  </a:lnTo>
                  <a:close/>
                </a:path>
                <a:path w="2298700" h="4331334">
                  <a:moveTo>
                    <a:pt x="1666621" y="0"/>
                  </a:moveTo>
                  <a:lnTo>
                    <a:pt x="1477149" y="0"/>
                  </a:lnTo>
                  <a:lnTo>
                    <a:pt x="1384147" y="25400"/>
                  </a:lnTo>
                  <a:lnTo>
                    <a:pt x="1337805" y="25400"/>
                  </a:lnTo>
                  <a:lnTo>
                    <a:pt x="1391856" y="266700"/>
                  </a:lnTo>
                  <a:lnTo>
                    <a:pt x="1445945" y="266700"/>
                  </a:lnTo>
                  <a:lnTo>
                    <a:pt x="1554988" y="241300"/>
                  </a:lnTo>
                  <a:lnTo>
                    <a:pt x="1666621" y="241300"/>
                  </a:lnTo>
                  <a:lnTo>
                    <a:pt x="1666621" y="0"/>
                  </a:lnTo>
                  <a:close/>
                </a:path>
                <a:path w="2298700" h="4331334">
                  <a:moveTo>
                    <a:pt x="2008962" y="609600"/>
                  </a:moveTo>
                  <a:lnTo>
                    <a:pt x="1908530" y="584200"/>
                  </a:lnTo>
                  <a:lnTo>
                    <a:pt x="1857502" y="584200"/>
                  </a:lnTo>
                  <a:lnTo>
                    <a:pt x="1806092" y="571500"/>
                  </a:lnTo>
                  <a:lnTo>
                    <a:pt x="1607134" y="571500"/>
                  </a:lnTo>
                  <a:lnTo>
                    <a:pt x="1560004" y="584200"/>
                  </a:lnTo>
                  <a:lnTo>
                    <a:pt x="1513179" y="584200"/>
                  </a:lnTo>
                  <a:lnTo>
                    <a:pt x="1466608" y="596900"/>
                  </a:lnTo>
                  <a:lnTo>
                    <a:pt x="1420177" y="596900"/>
                  </a:lnTo>
                  <a:lnTo>
                    <a:pt x="1373835" y="609600"/>
                  </a:lnTo>
                  <a:lnTo>
                    <a:pt x="1441399" y="914400"/>
                  </a:lnTo>
                  <a:lnTo>
                    <a:pt x="1542440" y="889000"/>
                  </a:lnTo>
                  <a:lnTo>
                    <a:pt x="1944331" y="889000"/>
                  </a:lnTo>
                  <a:lnTo>
                    <a:pt x="2008962" y="609600"/>
                  </a:lnTo>
                  <a:close/>
                </a:path>
                <a:path w="2298700" h="4331334">
                  <a:moveTo>
                    <a:pt x="2035987" y="266700"/>
                  </a:moveTo>
                  <a:lnTo>
                    <a:pt x="1984590" y="266700"/>
                  </a:lnTo>
                  <a:lnTo>
                    <a:pt x="1932990" y="254000"/>
                  </a:lnTo>
                  <a:lnTo>
                    <a:pt x="1880958" y="254000"/>
                  </a:lnTo>
                  <a:lnTo>
                    <a:pt x="1828279" y="241300"/>
                  </a:lnTo>
                  <a:lnTo>
                    <a:pt x="1774723" y="241300"/>
                  </a:lnTo>
                  <a:lnTo>
                    <a:pt x="1774723" y="444500"/>
                  </a:lnTo>
                  <a:lnTo>
                    <a:pt x="1828774" y="444500"/>
                  </a:lnTo>
                  <a:lnTo>
                    <a:pt x="1882838" y="457200"/>
                  </a:lnTo>
                  <a:lnTo>
                    <a:pt x="1936889" y="457200"/>
                  </a:lnTo>
                  <a:lnTo>
                    <a:pt x="1990940" y="469900"/>
                  </a:lnTo>
                  <a:lnTo>
                    <a:pt x="2035987" y="266700"/>
                  </a:lnTo>
                  <a:close/>
                </a:path>
                <a:path w="2298700" h="4331334">
                  <a:moveTo>
                    <a:pt x="2298560" y="3919296"/>
                  </a:moveTo>
                  <a:lnTo>
                    <a:pt x="2234171" y="3942981"/>
                  </a:lnTo>
                  <a:lnTo>
                    <a:pt x="2186609" y="3957815"/>
                  </a:lnTo>
                  <a:lnTo>
                    <a:pt x="2138502" y="3971239"/>
                  </a:lnTo>
                  <a:lnTo>
                    <a:pt x="2089861" y="3983215"/>
                  </a:lnTo>
                  <a:lnTo>
                    <a:pt x="2040661" y="3993667"/>
                  </a:lnTo>
                  <a:lnTo>
                    <a:pt x="1990940" y="4002570"/>
                  </a:lnTo>
                  <a:lnTo>
                    <a:pt x="2031479" y="4299394"/>
                  </a:lnTo>
                  <a:lnTo>
                    <a:pt x="2105355" y="4284840"/>
                  </a:lnTo>
                  <a:lnTo>
                    <a:pt x="2178291" y="4268114"/>
                  </a:lnTo>
                  <a:lnTo>
                    <a:pt x="2298560" y="4234281"/>
                  </a:lnTo>
                  <a:lnTo>
                    <a:pt x="2298560" y="3919296"/>
                  </a:lnTo>
                  <a:close/>
                </a:path>
                <a:path w="2298700" h="4331334">
                  <a:moveTo>
                    <a:pt x="2298560" y="825500"/>
                  </a:moveTo>
                  <a:lnTo>
                    <a:pt x="2288222" y="825500"/>
                  </a:lnTo>
                  <a:lnTo>
                    <a:pt x="2236774" y="800100"/>
                  </a:lnTo>
                  <a:lnTo>
                    <a:pt x="2076526" y="762000"/>
                  </a:lnTo>
                  <a:lnTo>
                    <a:pt x="2008962" y="1054100"/>
                  </a:lnTo>
                  <a:lnTo>
                    <a:pt x="2113750" y="1079500"/>
                  </a:lnTo>
                  <a:lnTo>
                    <a:pt x="2163749" y="1104900"/>
                  </a:lnTo>
                  <a:lnTo>
                    <a:pt x="2212213" y="1117600"/>
                  </a:lnTo>
                  <a:lnTo>
                    <a:pt x="2298560" y="1168400"/>
                  </a:lnTo>
                  <a:lnTo>
                    <a:pt x="2298560" y="825500"/>
                  </a:lnTo>
                  <a:close/>
                </a:path>
                <a:path w="2298700" h="4331334">
                  <a:moveTo>
                    <a:pt x="2298560" y="381000"/>
                  </a:moveTo>
                  <a:lnTo>
                    <a:pt x="2198141" y="355600"/>
                  </a:lnTo>
                  <a:lnTo>
                    <a:pt x="2144090" y="596900"/>
                  </a:lnTo>
                  <a:lnTo>
                    <a:pt x="2167737" y="609600"/>
                  </a:lnTo>
                  <a:lnTo>
                    <a:pt x="2191385" y="609600"/>
                  </a:lnTo>
                  <a:lnTo>
                    <a:pt x="2215032" y="622300"/>
                  </a:lnTo>
                  <a:lnTo>
                    <a:pt x="2238679" y="622300"/>
                  </a:lnTo>
                  <a:lnTo>
                    <a:pt x="2298560" y="647700"/>
                  </a:lnTo>
                  <a:lnTo>
                    <a:pt x="2298560" y="381000"/>
                  </a:lnTo>
                  <a:close/>
                </a:path>
              </a:pathLst>
            </a:custGeom>
            <a:solidFill>
              <a:srgbClr val="FFFFFF">
                <a:alpha val="20391"/>
              </a:srgbClr>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8667127" y="3180943"/>
              <a:ext cx="148643" cy="152400"/>
            </a:xfrm>
            <a:prstGeom prst="rect">
              <a:avLst/>
            </a:prstGeom>
          </p:spPr>
        </p:pic>
        <p:sp>
          <p:nvSpPr>
            <p:cNvPr id="6" name="object 6"/>
            <p:cNvSpPr/>
            <p:nvPr/>
          </p:nvSpPr>
          <p:spPr>
            <a:xfrm>
              <a:off x="8892337" y="3219056"/>
              <a:ext cx="2595880" cy="1117600"/>
            </a:xfrm>
            <a:custGeom>
              <a:avLst/>
              <a:gdLst/>
              <a:ahLst/>
              <a:cxnLst/>
              <a:rect l="l" t="t" r="r" b="b"/>
              <a:pathLst>
                <a:path w="2595879" h="1117600">
                  <a:moveTo>
                    <a:pt x="576567" y="190500"/>
                  </a:moveTo>
                  <a:lnTo>
                    <a:pt x="378371" y="0"/>
                  </a:lnTo>
                  <a:lnTo>
                    <a:pt x="343281" y="38100"/>
                  </a:lnTo>
                  <a:lnTo>
                    <a:pt x="309422" y="76200"/>
                  </a:lnTo>
                  <a:lnTo>
                    <a:pt x="276821" y="114300"/>
                  </a:lnTo>
                  <a:lnTo>
                    <a:pt x="245452" y="165100"/>
                  </a:lnTo>
                  <a:lnTo>
                    <a:pt x="215315" y="203200"/>
                  </a:lnTo>
                  <a:lnTo>
                    <a:pt x="186436" y="241300"/>
                  </a:lnTo>
                  <a:lnTo>
                    <a:pt x="158788" y="292100"/>
                  </a:lnTo>
                  <a:lnTo>
                    <a:pt x="132372" y="330200"/>
                  </a:lnTo>
                  <a:lnTo>
                    <a:pt x="107213" y="381000"/>
                  </a:lnTo>
                  <a:lnTo>
                    <a:pt x="83286" y="419100"/>
                  </a:lnTo>
                  <a:lnTo>
                    <a:pt x="60604" y="469900"/>
                  </a:lnTo>
                  <a:lnTo>
                    <a:pt x="39166" y="520700"/>
                  </a:lnTo>
                  <a:lnTo>
                    <a:pt x="18961" y="571500"/>
                  </a:lnTo>
                  <a:lnTo>
                    <a:pt x="0" y="609600"/>
                  </a:lnTo>
                  <a:lnTo>
                    <a:pt x="261264" y="711200"/>
                  </a:lnTo>
                  <a:lnTo>
                    <a:pt x="280022" y="660400"/>
                  </a:lnTo>
                  <a:lnTo>
                    <a:pt x="300253" y="609600"/>
                  </a:lnTo>
                  <a:lnTo>
                    <a:pt x="321932" y="558800"/>
                  </a:lnTo>
                  <a:lnTo>
                    <a:pt x="345008" y="520700"/>
                  </a:lnTo>
                  <a:lnTo>
                    <a:pt x="369468" y="469900"/>
                  </a:lnTo>
                  <a:lnTo>
                    <a:pt x="395262" y="431800"/>
                  </a:lnTo>
                  <a:lnTo>
                    <a:pt x="422376" y="393700"/>
                  </a:lnTo>
                  <a:lnTo>
                    <a:pt x="450773" y="342900"/>
                  </a:lnTo>
                  <a:lnTo>
                    <a:pt x="480428" y="304800"/>
                  </a:lnTo>
                  <a:lnTo>
                    <a:pt x="511289" y="266700"/>
                  </a:lnTo>
                  <a:lnTo>
                    <a:pt x="543344" y="228600"/>
                  </a:lnTo>
                  <a:lnTo>
                    <a:pt x="576567" y="190500"/>
                  </a:lnTo>
                  <a:close/>
                </a:path>
                <a:path w="2595879" h="1117600">
                  <a:moveTo>
                    <a:pt x="941412" y="546100"/>
                  </a:moveTo>
                  <a:lnTo>
                    <a:pt x="747725" y="368300"/>
                  </a:lnTo>
                  <a:lnTo>
                    <a:pt x="715137" y="406400"/>
                  </a:lnTo>
                  <a:lnTo>
                    <a:pt x="683704" y="444500"/>
                  </a:lnTo>
                  <a:lnTo>
                    <a:pt x="653529" y="482600"/>
                  </a:lnTo>
                  <a:lnTo>
                    <a:pt x="624636" y="520700"/>
                  </a:lnTo>
                  <a:lnTo>
                    <a:pt x="597115" y="558800"/>
                  </a:lnTo>
                  <a:lnTo>
                    <a:pt x="571017" y="596900"/>
                  </a:lnTo>
                  <a:lnTo>
                    <a:pt x="546392" y="647700"/>
                  </a:lnTo>
                  <a:lnTo>
                    <a:pt x="523316" y="685800"/>
                  </a:lnTo>
                  <a:lnTo>
                    <a:pt x="501853" y="736600"/>
                  </a:lnTo>
                  <a:lnTo>
                    <a:pt x="482041" y="774700"/>
                  </a:lnTo>
                  <a:lnTo>
                    <a:pt x="463956" y="825500"/>
                  </a:lnTo>
                  <a:lnTo>
                    <a:pt x="720712" y="914400"/>
                  </a:lnTo>
                  <a:lnTo>
                    <a:pt x="740537" y="863600"/>
                  </a:lnTo>
                  <a:lnTo>
                    <a:pt x="762800" y="812800"/>
                  </a:lnTo>
                  <a:lnTo>
                    <a:pt x="787374" y="762000"/>
                  </a:lnTo>
                  <a:lnTo>
                    <a:pt x="814171" y="723900"/>
                  </a:lnTo>
                  <a:lnTo>
                    <a:pt x="843076" y="673100"/>
                  </a:lnTo>
                  <a:lnTo>
                    <a:pt x="874001" y="635000"/>
                  </a:lnTo>
                  <a:lnTo>
                    <a:pt x="906805" y="596900"/>
                  </a:lnTo>
                  <a:lnTo>
                    <a:pt x="941412" y="546100"/>
                  </a:lnTo>
                  <a:close/>
                </a:path>
                <a:path w="2595879" h="1117600">
                  <a:moveTo>
                    <a:pt x="1243215" y="355600"/>
                  </a:moveTo>
                  <a:lnTo>
                    <a:pt x="1067549" y="114300"/>
                  </a:lnTo>
                  <a:lnTo>
                    <a:pt x="1030249" y="139700"/>
                  </a:lnTo>
                  <a:lnTo>
                    <a:pt x="994029" y="165100"/>
                  </a:lnTo>
                  <a:lnTo>
                    <a:pt x="958900" y="203200"/>
                  </a:lnTo>
                  <a:lnTo>
                    <a:pt x="924839" y="228600"/>
                  </a:lnTo>
                  <a:lnTo>
                    <a:pt x="891870" y="266700"/>
                  </a:lnTo>
                  <a:lnTo>
                    <a:pt x="1108087" y="469900"/>
                  </a:lnTo>
                  <a:lnTo>
                    <a:pt x="1139329" y="444500"/>
                  </a:lnTo>
                  <a:lnTo>
                    <a:pt x="1172273" y="419100"/>
                  </a:lnTo>
                  <a:lnTo>
                    <a:pt x="1206893" y="381000"/>
                  </a:lnTo>
                  <a:lnTo>
                    <a:pt x="1243215" y="355600"/>
                  </a:lnTo>
                  <a:close/>
                </a:path>
                <a:path w="2595879" h="1117600">
                  <a:moveTo>
                    <a:pt x="1333296" y="850900"/>
                  </a:moveTo>
                  <a:lnTo>
                    <a:pt x="1117092" y="647700"/>
                  </a:lnTo>
                  <a:lnTo>
                    <a:pt x="1084897" y="673100"/>
                  </a:lnTo>
                  <a:lnTo>
                    <a:pt x="1054366" y="711200"/>
                  </a:lnTo>
                  <a:lnTo>
                    <a:pt x="1025499" y="762000"/>
                  </a:lnTo>
                  <a:lnTo>
                    <a:pt x="998308" y="800100"/>
                  </a:lnTo>
                  <a:lnTo>
                    <a:pt x="972781" y="838200"/>
                  </a:lnTo>
                  <a:lnTo>
                    <a:pt x="948931" y="876300"/>
                  </a:lnTo>
                  <a:lnTo>
                    <a:pt x="926744" y="927100"/>
                  </a:lnTo>
                  <a:lnTo>
                    <a:pt x="906221" y="965200"/>
                  </a:lnTo>
                  <a:lnTo>
                    <a:pt x="887374" y="1016000"/>
                  </a:lnTo>
                  <a:lnTo>
                    <a:pt x="900887" y="1016000"/>
                  </a:lnTo>
                  <a:lnTo>
                    <a:pt x="1171143" y="1117600"/>
                  </a:lnTo>
                  <a:lnTo>
                    <a:pt x="1190980"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62" y="444500"/>
                  </a:lnTo>
                  <a:lnTo>
                    <a:pt x="1255318" y="469900"/>
                  </a:lnTo>
                  <a:lnTo>
                    <a:pt x="1224076" y="495300"/>
                  </a:lnTo>
                  <a:lnTo>
                    <a:pt x="1194511" y="520700"/>
                  </a:lnTo>
                  <a:lnTo>
                    <a:pt x="1166634" y="546100"/>
                  </a:lnTo>
                  <a:lnTo>
                    <a:pt x="1382852" y="749300"/>
                  </a:lnTo>
                  <a:lnTo>
                    <a:pt x="1400517" y="736600"/>
                  </a:lnTo>
                  <a:lnTo>
                    <a:pt x="1419453" y="723900"/>
                  </a:lnTo>
                  <a:lnTo>
                    <a:pt x="1439227" y="698500"/>
                  </a:lnTo>
                  <a:lnTo>
                    <a:pt x="1459420" y="685800"/>
                  </a:lnTo>
                  <a:close/>
                </a:path>
                <a:path w="2595879" h="1117600">
                  <a:moveTo>
                    <a:pt x="1765719" y="571500"/>
                  </a:moveTo>
                  <a:lnTo>
                    <a:pt x="1707159" y="304800"/>
                  </a:lnTo>
                  <a:lnTo>
                    <a:pt x="1702663" y="292100"/>
                  </a:lnTo>
                  <a:lnTo>
                    <a:pt x="1564157" y="330200"/>
                  </a:lnTo>
                  <a:lnTo>
                    <a:pt x="1519491" y="355600"/>
                  </a:lnTo>
                  <a:lnTo>
                    <a:pt x="1475562" y="368300"/>
                  </a:lnTo>
                  <a:lnTo>
                    <a:pt x="1432394" y="393700"/>
                  </a:lnTo>
                  <a:lnTo>
                    <a:pt x="1576539" y="647700"/>
                  </a:lnTo>
                  <a:lnTo>
                    <a:pt x="1621307" y="622300"/>
                  </a:lnTo>
                  <a:lnTo>
                    <a:pt x="1667751" y="609600"/>
                  </a:lnTo>
                  <a:lnTo>
                    <a:pt x="1715897" y="584200"/>
                  </a:lnTo>
                  <a:lnTo>
                    <a:pt x="1765719" y="571500"/>
                  </a:lnTo>
                  <a:close/>
                </a:path>
                <a:path w="2595879" h="1117600">
                  <a:moveTo>
                    <a:pt x="2220671" y="254000"/>
                  </a:moveTo>
                  <a:lnTo>
                    <a:pt x="2169083" y="254000"/>
                  </a:lnTo>
                  <a:lnTo>
                    <a:pt x="2115375" y="241300"/>
                  </a:lnTo>
                  <a:lnTo>
                    <a:pt x="1953539" y="241300"/>
                  </a:lnTo>
                  <a:lnTo>
                    <a:pt x="1906473" y="254000"/>
                  </a:lnTo>
                  <a:lnTo>
                    <a:pt x="1859203" y="254000"/>
                  </a:lnTo>
                  <a:lnTo>
                    <a:pt x="1812137" y="266700"/>
                  </a:lnTo>
                  <a:lnTo>
                    <a:pt x="1765719" y="266700"/>
                  </a:lnTo>
                  <a:lnTo>
                    <a:pt x="1770227" y="292100"/>
                  </a:lnTo>
                  <a:lnTo>
                    <a:pt x="1828787" y="558800"/>
                  </a:lnTo>
                  <a:lnTo>
                    <a:pt x="1872703" y="546100"/>
                  </a:lnTo>
                  <a:lnTo>
                    <a:pt x="1916620" y="546100"/>
                  </a:lnTo>
                  <a:lnTo>
                    <a:pt x="1960537" y="533400"/>
                  </a:lnTo>
                  <a:lnTo>
                    <a:pt x="2044852" y="533400"/>
                  </a:lnTo>
                  <a:lnTo>
                    <a:pt x="2084412" y="546100"/>
                  </a:lnTo>
                  <a:lnTo>
                    <a:pt x="2157603" y="546100"/>
                  </a:lnTo>
                  <a:lnTo>
                    <a:pt x="2160536" y="533400"/>
                  </a:lnTo>
                  <a:lnTo>
                    <a:pt x="2216162" y="292100"/>
                  </a:lnTo>
                  <a:lnTo>
                    <a:pt x="2220671" y="254000"/>
                  </a:lnTo>
                  <a:close/>
                </a:path>
                <a:path w="2595879" h="1117600">
                  <a:moveTo>
                    <a:pt x="2241626" y="12700"/>
                  </a:moveTo>
                  <a:lnTo>
                    <a:pt x="2192667" y="12700"/>
                  </a:lnTo>
                  <a:lnTo>
                    <a:pt x="2238692" y="25400"/>
                  </a:lnTo>
                  <a:lnTo>
                    <a:pt x="2241626" y="12700"/>
                  </a:lnTo>
                  <a:close/>
                </a:path>
                <a:path w="2595879" h="1117600">
                  <a:moveTo>
                    <a:pt x="2595854" y="406400"/>
                  </a:moveTo>
                  <a:lnTo>
                    <a:pt x="2559342" y="381000"/>
                  </a:lnTo>
                  <a:lnTo>
                    <a:pt x="2517330" y="355600"/>
                  </a:lnTo>
                  <a:lnTo>
                    <a:pt x="2474036" y="342900"/>
                  </a:lnTo>
                  <a:lnTo>
                    <a:pt x="2429484" y="317500"/>
                  </a:lnTo>
                  <a:lnTo>
                    <a:pt x="2383675" y="304800"/>
                  </a:lnTo>
                  <a:lnTo>
                    <a:pt x="2288235" y="279400"/>
                  </a:lnTo>
                  <a:lnTo>
                    <a:pt x="2283726" y="304800"/>
                  </a:lnTo>
                  <a:lnTo>
                    <a:pt x="2225167" y="571500"/>
                  </a:lnTo>
                  <a:lnTo>
                    <a:pt x="2316759" y="596900"/>
                  </a:lnTo>
                  <a:lnTo>
                    <a:pt x="2360307" y="622300"/>
                  </a:lnTo>
                  <a:lnTo>
                    <a:pt x="2402344" y="635000"/>
                  </a:lnTo>
                  <a:lnTo>
                    <a:pt x="2442883" y="660400"/>
                  </a:lnTo>
                  <a:lnTo>
                    <a:pt x="2481923" y="685800"/>
                  </a:lnTo>
                  <a:lnTo>
                    <a:pt x="2595854" y="495300"/>
                  </a:lnTo>
                  <a:lnTo>
                    <a:pt x="2595854" y="406400"/>
                  </a:lnTo>
                  <a:close/>
                </a:path>
              </a:pathLst>
            </a:custGeom>
            <a:solidFill>
              <a:srgbClr val="FFFFFF">
                <a:alpha val="20391"/>
              </a:srgbClr>
            </a:solidFill>
          </p:spPr>
          <p:txBody>
            <a:bodyPr wrap="square" lIns="0" tIns="0" rIns="0" bIns="0" rtlCol="0"/>
            <a:lstStyle/>
            <a:p>
              <a:endParaRPr/>
            </a:p>
          </p:txBody>
        </p:sp>
        <p:pic>
          <p:nvPicPr>
            <p:cNvPr id="7" name="object 7"/>
            <p:cNvPicPr/>
            <p:nvPr/>
          </p:nvPicPr>
          <p:blipFill>
            <a:blip r:embed="rId3" cstate="screen">
              <a:extLst>
                <a:ext uri="{28A0092B-C50C-407E-A947-70E740481C1C}">
                  <a14:useLocalDpi xmlns:a14="http://schemas.microsoft.com/office/drawing/2010/main"/>
                </a:ext>
              </a:extLst>
            </a:blip>
            <a:stretch>
              <a:fillRect/>
            </a:stretch>
          </p:blipFill>
          <p:spPr>
            <a:xfrm>
              <a:off x="8545507" y="3968343"/>
              <a:ext cx="252244" cy="254000"/>
            </a:xfrm>
            <a:prstGeom prst="rect">
              <a:avLst/>
            </a:prstGeom>
          </p:spPr>
        </p:pic>
        <p:sp>
          <p:nvSpPr>
            <p:cNvPr id="8" name="object 8"/>
            <p:cNvSpPr/>
            <p:nvPr/>
          </p:nvSpPr>
          <p:spPr>
            <a:xfrm>
              <a:off x="9171610" y="4108056"/>
              <a:ext cx="820419" cy="368300"/>
            </a:xfrm>
            <a:custGeom>
              <a:avLst/>
              <a:gdLst/>
              <a:ahLst/>
              <a:cxnLst/>
              <a:rect l="l" t="t" r="r" b="b"/>
              <a:pathLst>
                <a:path w="820420" h="368300">
                  <a:moveTo>
                    <a:pt x="346837" y="101600"/>
                  </a:moveTo>
                  <a:lnTo>
                    <a:pt x="58559" y="0"/>
                  </a:lnTo>
                  <a:lnTo>
                    <a:pt x="45123" y="50800"/>
                  </a:lnTo>
                  <a:lnTo>
                    <a:pt x="32105" y="101600"/>
                  </a:lnTo>
                  <a:lnTo>
                    <a:pt x="19964" y="152400"/>
                  </a:lnTo>
                  <a:lnTo>
                    <a:pt x="9118" y="203200"/>
                  </a:lnTo>
                  <a:lnTo>
                    <a:pt x="0" y="241300"/>
                  </a:lnTo>
                  <a:lnTo>
                    <a:pt x="301790" y="292100"/>
                  </a:lnTo>
                  <a:lnTo>
                    <a:pt x="310095" y="241300"/>
                  </a:lnTo>
                  <a:lnTo>
                    <a:pt x="320941" y="190500"/>
                  </a:lnTo>
                  <a:lnTo>
                    <a:pt x="333463" y="152400"/>
                  </a:lnTo>
                  <a:lnTo>
                    <a:pt x="346837" y="101600"/>
                  </a:lnTo>
                  <a:close/>
                </a:path>
                <a:path w="820420" h="368300">
                  <a:moveTo>
                    <a:pt x="819797" y="266700"/>
                  </a:moveTo>
                  <a:lnTo>
                    <a:pt x="549541" y="165100"/>
                  </a:lnTo>
                  <a:lnTo>
                    <a:pt x="540524" y="165100"/>
                  </a:lnTo>
                  <a:lnTo>
                    <a:pt x="529755" y="203200"/>
                  </a:lnTo>
                  <a:lnTo>
                    <a:pt x="518566" y="241300"/>
                  </a:lnTo>
                  <a:lnTo>
                    <a:pt x="508228" y="292100"/>
                  </a:lnTo>
                  <a:lnTo>
                    <a:pt x="499986" y="330200"/>
                  </a:lnTo>
                  <a:lnTo>
                    <a:pt x="792772" y="368300"/>
                  </a:lnTo>
                  <a:lnTo>
                    <a:pt x="797636"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8428392" y="4362043"/>
              <a:ext cx="135131" cy="139700"/>
            </a:xfrm>
            <a:prstGeom prst="rect">
              <a:avLst/>
            </a:prstGeom>
          </p:spPr>
        </p:pic>
        <p:sp>
          <p:nvSpPr>
            <p:cNvPr id="10" name="object 10"/>
            <p:cNvSpPr/>
            <p:nvPr/>
          </p:nvSpPr>
          <p:spPr>
            <a:xfrm>
              <a:off x="8667115" y="4400156"/>
              <a:ext cx="2821305" cy="1600200"/>
            </a:xfrm>
            <a:custGeom>
              <a:avLst/>
              <a:gdLst/>
              <a:ahLst/>
              <a:cxnLst/>
              <a:rect l="l" t="t" r="r" b="b"/>
              <a:pathLst>
                <a:path w="2821304" h="1600200">
                  <a:moveTo>
                    <a:pt x="256755" y="838200"/>
                  </a:moveTo>
                  <a:lnTo>
                    <a:pt x="243814" y="787400"/>
                  </a:lnTo>
                  <a:lnTo>
                    <a:pt x="232181" y="736600"/>
                  </a:lnTo>
                  <a:lnTo>
                    <a:pt x="222059" y="698500"/>
                  </a:lnTo>
                  <a:lnTo>
                    <a:pt x="213652" y="647700"/>
                  </a:lnTo>
                  <a:lnTo>
                    <a:pt x="207213" y="596900"/>
                  </a:lnTo>
                  <a:lnTo>
                    <a:pt x="0" y="622300"/>
                  </a:lnTo>
                  <a:lnTo>
                    <a:pt x="5600" y="673100"/>
                  </a:lnTo>
                  <a:lnTo>
                    <a:pt x="13182" y="711200"/>
                  </a:lnTo>
                  <a:lnTo>
                    <a:pt x="22529" y="762000"/>
                  </a:lnTo>
                  <a:lnTo>
                    <a:pt x="33375" y="800100"/>
                  </a:lnTo>
                  <a:lnTo>
                    <a:pt x="45466" y="850900"/>
                  </a:lnTo>
                  <a:lnTo>
                    <a:pt x="58559" y="901700"/>
                  </a:lnTo>
                  <a:lnTo>
                    <a:pt x="256755" y="838200"/>
                  </a:lnTo>
                  <a:close/>
                </a:path>
                <a:path w="2821304" h="1600200">
                  <a:moveTo>
                    <a:pt x="572058" y="50800"/>
                  </a:moveTo>
                  <a:lnTo>
                    <a:pt x="279273" y="0"/>
                  </a:lnTo>
                  <a:lnTo>
                    <a:pt x="272211" y="50800"/>
                  </a:lnTo>
                  <a:lnTo>
                    <a:pt x="267093" y="101600"/>
                  </a:lnTo>
                  <a:lnTo>
                    <a:pt x="263715" y="152400"/>
                  </a:lnTo>
                  <a:lnTo>
                    <a:pt x="261835" y="203200"/>
                  </a:lnTo>
                  <a:lnTo>
                    <a:pt x="261264" y="254000"/>
                  </a:lnTo>
                  <a:lnTo>
                    <a:pt x="261327" y="292100"/>
                  </a:lnTo>
                  <a:lnTo>
                    <a:pt x="261454" y="304800"/>
                  </a:lnTo>
                  <a:lnTo>
                    <a:pt x="261581" y="317500"/>
                  </a:lnTo>
                  <a:lnTo>
                    <a:pt x="261696" y="330200"/>
                  </a:lnTo>
                  <a:lnTo>
                    <a:pt x="261823" y="342900"/>
                  </a:lnTo>
                  <a:lnTo>
                    <a:pt x="263156" y="381000"/>
                  </a:lnTo>
                  <a:lnTo>
                    <a:pt x="265760" y="419100"/>
                  </a:lnTo>
                  <a:lnTo>
                    <a:pt x="563054" y="381000"/>
                  </a:lnTo>
                  <a:lnTo>
                    <a:pt x="560451" y="355600"/>
                  </a:lnTo>
                  <a:lnTo>
                    <a:pt x="559117" y="317500"/>
                  </a:lnTo>
                  <a:lnTo>
                    <a:pt x="558622" y="292100"/>
                  </a:lnTo>
                  <a:lnTo>
                    <a:pt x="558546" y="254000"/>
                  </a:lnTo>
                  <a:lnTo>
                    <a:pt x="559396" y="203200"/>
                  </a:lnTo>
                  <a:lnTo>
                    <a:pt x="561924" y="152400"/>
                  </a:lnTo>
                  <a:lnTo>
                    <a:pt x="566153" y="101600"/>
                  </a:lnTo>
                  <a:lnTo>
                    <a:pt x="572058" y="50800"/>
                  </a:lnTo>
                  <a:close/>
                </a:path>
                <a:path w="2821304" h="1600200">
                  <a:moveTo>
                    <a:pt x="833310" y="685800"/>
                  </a:moveTo>
                  <a:lnTo>
                    <a:pt x="820381"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901"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600" y="1028700"/>
                  </a:lnTo>
                  <a:lnTo>
                    <a:pt x="717524" y="977900"/>
                  </a:lnTo>
                  <a:lnTo>
                    <a:pt x="695985" y="927100"/>
                  </a:lnTo>
                  <a:lnTo>
                    <a:pt x="676021" y="876300"/>
                  </a:lnTo>
                  <a:lnTo>
                    <a:pt x="657644" y="838200"/>
                  </a:lnTo>
                  <a:lnTo>
                    <a:pt x="373862" y="927100"/>
                  </a:lnTo>
                  <a:lnTo>
                    <a:pt x="392531" y="977900"/>
                  </a:lnTo>
                  <a:lnTo>
                    <a:pt x="412483" y="1028700"/>
                  </a:lnTo>
                  <a:lnTo>
                    <a:pt x="433692" y="1079500"/>
                  </a:lnTo>
                  <a:lnTo>
                    <a:pt x="456120" y="1117600"/>
                  </a:lnTo>
                  <a:lnTo>
                    <a:pt x="479729" y="1168400"/>
                  </a:lnTo>
                  <a:lnTo>
                    <a:pt x="504494" y="1219200"/>
                  </a:lnTo>
                  <a:lnTo>
                    <a:pt x="530390" y="1257300"/>
                  </a:lnTo>
                  <a:lnTo>
                    <a:pt x="557377" y="1308100"/>
                  </a:lnTo>
                  <a:lnTo>
                    <a:pt x="585431" y="1346200"/>
                  </a:lnTo>
                  <a:lnTo>
                    <a:pt x="614527" y="1397000"/>
                  </a:lnTo>
                  <a:lnTo>
                    <a:pt x="644613" y="1435100"/>
                  </a:lnTo>
                  <a:lnTo>
                    <a:pt x="675665" y="1473200"/>
                  </a:lnTo>
                  <a:lnTo>
                    <a:pt x="909891" y="1295400"/>
                  </a:lnTo>
                  <a:close/>
                </a:path>
                <a:path w="2821304" h="1600200">
                  <a:moveTo>
                    <a:pt x="972947" y="101600"/>
                  </a:moveTo>
                  <a:lnTo>
                    <a:pt x="671156" y="63500"/>
                  </a:lnTo>
                  <a:lnTo>
                    <a:pt x="665251" y="114300"/>
                  </a:lnTo>
                  <a:lnTo>
                    <a:pt x="661022" y="152400"/>
                  </a:lnTo>
                  <a:lnTo>
                    <a:pt x="658495" y="203200"/>
                  </a:lnTo>
                  <a:lnTo>
                    <a:pt x="657644" y="254000"/>
                  </a:lnTo>
                  <a:lnTo>
                    <a:pt x="657720" y="292100"/>
                  </a:lnTo>
                  <a:lnTo>
                    <a:pt x="658215" y="317500"/>
                  </a:lnTo>
                  <a:lnTo>
                    <a:pt x="659549" y="342900"/>
                  </a:lnTo>
                  <a:lnTo>
                    <a:pt x="662152" y="381000"/>
                  </a:lnTo>
                  <a:lnTo>
                    <a:pt x="968451" y="355600"/>
                  </a:lnTo>
                  <a:lnTo>
                    <a:pt x="965847" y="330200"/>
                  </a:lnTo>
                  <a:lnTo>
                    <a:pt x="964514" y="304800"/>
                  </a:lnTo>
                  <a:lnTo>
                    <a:pt x="964018" y="279400"/>
                  </a:lnTo>
                  <a:lnTo>
                    <a:pt x="963942" y="254000"/>
                  </a:lnTo>
                  <a:lnTo>
                    <a:pt x="964717" y="215900"/>
                  </a:lnTo>
                  <a:lnTo>
                    <a:pt x="966762" y="177800"/>
                  </a:lnTo>
                  <a:lnTo>
                    <a:pt x="969645" y="139700"/>
                  </a:lnTo>
                  <a:lnTo>
                    <a:pt x="972947" y="101600"/>
                  </a:lnTo>
                  <a:close/>
                </a:path>
                <a:path w="2821304" h="1600200">
                  <a:moveTo>
                    <a:pt x="1225194" y="1028700"/>
                  </a:moveTo>
                  <a:lnTo>
                    <a:pt x="1197127" y="1003300"/>
                  </a:lnTo>
                  <a:lnTo>
                    <a:pt x="1170368" y="952500"/>
                  </a:lnTo>
                  <a:lnTo>
                    <a:pt x="1144993" y="914400"/>
                  </a:lnTo>
                  <a:lnTo>
                    <a:pt x="1121029" y="876300"/>
                  </a:lnTo>
                  <a:lnTo>
                    <a:pt x="1098550" y="838200"/>
                  </a:lnTo>
                  <a:lnTo>
                    <a:pt x="1077607" y="787400"/>
                  </a:lnTo>
                  <a:lnTo>
                    <a:pt x="1058240" y="749300"/>
                  </a:lnTo>
                  <a:lnTo>
                    <a:pt x="1040523" y="698500"/>
                  </a:lnTo>
                  <a:lnTo>
                    <a:pt x="752233" y="800100"/>
                  </a:lnTo>
                  <a:lnTo>
                    <a:pt x="769251" y="850900"/>
                  </a:lnTo>
                  <a:lnTo>
                    <a:pt x="787844" y="889000"/>
                  </a:lnTo>
                  <a:lnTo>
                    <a:pt x="807935" y="939800"/>
                  </a:lnTo>
                  <a:lnTo>
                    <a:pt x="829500" y="977900"/>
                  </a:lnTo>
                  <a:lnTo>
                    <a:pt x="852462" y="1028700"/>
                  </a:lnTo>
                  <a:lnTo>
                    <a:pt x="876769" y="1066800"/>
                  </a:lnTo>
                  <a:lnTo>
                    <a:pt x="902385" y="1104900"/>
                  </a:lnTo>
                  <a:lnTo>
                    <a:pt x="929246" y="1143000"/>
                  </a:lnTo>
                  <a:lnTo>
                    <a:pt x="957287"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706" y="1397000"/>
                  </a:lnTo>
                  <a:lnTo>
                    <a:pt x="1012050" y="1435100"/>
                  </a:lnTo>
                  <a:lnTo>
                    <a:pt x="1044486" y="1460500"/>
                  </a:lnTo>
                  <a:lnTo>
                    <a:pt x="1078001" y="1498600"/>
                  </a:lnTo>
                  <a:lnTo>
                    <a:pt x="1112583" y="1524000"/>
                  </a:lnTo>
                  <a:lnTo>
                    <a:pt x="1310779" y="1295400"/>
                  </a:lnTo>
                  <a:close/>
                </a:path>
                <a:path w="2821304" h="1600200">
                  <a:moveTo>
                    <a:pt x="1319784" y="533400"/>
                  </a:moveTo>
                  <a:lnTo>
                    <a:pt x="1309801" y="495300"/>
                  </a:lnTo>
                  <a:lnTo>
                    <a:pt x="1300645" y="469900"/>
                  </a:lnTo>
                  <a:lnTo>
                    <a:pt x="1293190" y="431800"/>
                  </a:lnTo>
                  <a:lnTo>
                    <a:pt x="1288262" y="393700"/>
                  </a:lnTo>
                  <a:lnTo>
                    <a:pt x="1004481" y="419100"/>
                  </a:lnTo>
                  <a:lnTo>
                    <a:pt x="995476" y="419100"/>
                  </a:lnTo>
                  <a:lnTo>
                    <a:pt x="1003147" y="469900"/>
                  </a:lnTo>
                  <a:lnTo>
                    <a:pt x="1012926" y="520700"/>
                  </a:lnTo>
                  <a:lnTo>
                    <a:pt x="1025245" y="584200"/>
                  </a:lnTo>
                  <a:lnTo>
                    <a:pt x="1040523" y="635000"/>
                  </a:lnTo>
                  <a:lnTo>
                    <a:pt x="1319784" y="533400"/>
                  </a:lnTo>
                  <a:close/>
                </a:path>
                <a:path w="2821304" h="1600200">
                  <a:moveTo>
                    <a:pt x="1364830" y="165100"/>
                  </a:moveTo>
                  <a:lnTo>
                    <a:pt x="1072045" y="127000"/>
                  </a:lnTo>
                  <a:lnTo>
                    <a:pt x="1068743" y="152400"/>
                  </a:lnTo>
                  <a:lnTo>
                    <a:pt x="1065860" y="190500"/>
                  </a:lnTo>
                  <a:lnTo>
                    <a:pt x="1063815" y="228600"/>
                  </a:lnTo>
                  <a:lnTo>
                    <a:pt x="1063739" y="279400"/>
                  </a:lnTo>
                  <a:lnTo>
                    <a:pt x="1066838" y="317500"/>
                  </a:lnTo>
                  <a:lnTo>
                    <a:pt x="1067549" y="342900"/>
                  </a:lnTo>
                  <a:lnTo>
                    <a:pt x="1076553" y="342900"/>
                  </a:lnTo>
                  <a:lnTo>
                    <a:pt x="1360335" y="304800"/>
                  </a:lnTo>
                  <a:lnTo>
                    <a:pt x="1360398" y="228600"/>
                  </a:lnTo>
                  <a:lnTo>
                    <a:pt x="1360893" y="215900"/>
                  </a:lnTo>
                  <a:lnTo>
                    <a:pt x="1362227" y="190500"/>
                  </a:lnTo>
                  <a:lnTo>
                    <a:pt x="1364830" y="165100"/>
                  </a:lnTo>
                  <a:close/>
                </a:path>
                <a:path w="2821304" h="1600200">
                  <a:moveTo>
                    <a:pt x="1531493" y="787400"/>
                  </a:moveTo>
                  <a:lnTo>
                    <a:pt x="1503324" y="749300"/>
                  </a:lnTo>
                  <a:lnTo>
                    <a:pt x="1477949" y="711200"/>
                  </a:lnTo>
                  <a:lnTo>
                    <a:pt x="1454962" y="660400"/>
                  </a:lnTo>
                  <a:lnTo>
                    <a:pt x="1433918" y="622300"/>
                  </a:lnTo>
                  <a:lnTo>
                    <a:pt x="1414386" y="571500"/>
                  </a:lnTo>
                  <a:lnTo>
                    <a:pt x="1130604" y="673100"/>
                  </a:lnTo>
                  <a:lnTo>
                    <a:pt x="1150721" y="723900"/>
                  </a:lnTo>
                  <a:lnTo>
                    <a:pt x="1172413" y="762000"/>
                  </a:lnTo>
                  <a:lnTo>
                    <a:pt x="1195616" y="812800"/>
                  </a:lnTo>
                  <a:lnTo>
                    <a:pt x="1220216" y="850900"/>
                  </a:lnTo>
                  <a:lnTo>
                    <a:pt x="1246174" y="889000"/>
                  </a:lnTo>
                  <a:lnTo>
                    <a:pt x="1273378" y="939800"/>
                  </a:lnTo>
                  <a:lnTo>
                    <a:pt x="1301775" y="977900"/>
                  </a:lnTo>
                  <a:lnTo>
                    <a:pt x="1328801"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63" y="1574800"/>
                  </a:lnTo>
                  <a:lnTo>
                    <a:pt x="1382852" y="1600200"/>
                  </a:lnTo>
                  <a:lnTo>
                    <a:pt x="1545005" y="1333500"/>
                  </a:lnTo>
                  <a:close/>
                </a:path>
                <a:path w="2821304" h="1600200">
                  <a:moveTo>
                    <a:pt x="1644103" y="914400"/>
                  </a:moveTo>
                  <a:lnTo>
                    <a:pt x="1624609" y="889000"/>
                  </a:lnTo>
                  <a:lnTo>
                    <a:pt x="1606384" y="876300"/>
                  </a:lnTo>
                  <a:lnTo>
                    <a:pt x="1588998" y="850900"/>
                  </a:lnTo>
                  <a:lnTo>
                    <a:pt x="1572031" y="838200"/>
                  </a:lnTo>
                  <a:lnTo>
                    <a:pt x="1369339" y="1003300"/>
                  </a:lnTo>
                  <a:lnTo>
                    <a:pt x="1342313" y="1016000"/>
                  </a:lnTo>
                  <a:lnTo>
                    <a:pt x="1369415" y="1054100"/>
                  </a:lnTo>
                  <a:lnTo>
                    <a:pt x="1396923" y="1079500"/>
                  </a:lnTo>
                  <a:lnTo>
                    <a:pt x="1425295" y="1104900"/>
                  </a:lnTo>
                  <a:lnTo>
                    <a:pt x="1454924"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83" y="1333500"/>
                  </a:lnTo>
                  <a:lnTo>
                    <a:pt x="1774812" y="1346200"/>
                  </a:lnTo>
                  <a:lnTo>
                    <a:pt x="1819376" y="1371600"/>
                  </a:lnTo>
                  <a:lnTo>
                    <a:pt x="1864817" y="1384300"/>
                  </a:lnTo>
                  <a:lnTo>
                    <a:pt x="1869325" y="1371600"/>
                  </a:lnTo>
                  <a:lnTo>
                    <a:pt x="1950402" y="1104900"/>
                  </a:lnTo>
                  <a:close/>
                </a:path>
                <a:path w="2821304" h="1600200">
                  <a:moveTo>
                    <a:pt x="2310752" y="1320800"/>
                  </a:moveTo>
                  <a:lnTo>
                    <a:pt x="2306256" y="1295400"/>
                  </a:lnTo>
                  <a:lnTo>
                    <a:pt x="2283726" y="1130300"/>
                  </a:lnTo>
                  <a:lnTo>
                    <a:pt x="2155914" y="1130300"/>
                  </a:lnTo>
                  <a:lnTo>
                    <a:pt x="2118258" y="1117600"/>
                  </a:lnTo>
                  <a:lnTo>
                    <a:pt x="2081034" y="1117600"/>
                  </a:lnTo>
                  <a:lnTo>
                    <a:pt x="2031479" y="1282700"/>
                  </a:lnTo>
                  <a:lnTo>
                    <a:pt x="2026983" y="1295400"/>
                  </a:lnTo>
                  <a:lnTo>
                    <a:pt x="2128888" y="1320800"/>
                  </a:lnTo>
                  <a:lnTo>
                    <a:pt x="2310752" y="1320800"/>
                  </a:lnTo>
                  <a:close/>
                </a:path>
                <a:path w="2821304" h="1600200">
                  <a:moveTo>
                    <a:pt x="2779217" y="1333500"/>
                  </a:moveTo>
                  <a:lnTo>
                    <a:pt x="2653093" y="1066800"/>
                  </a:lnTo>
                  <a:lnTo>
                    <a:pt x="2606141" y="1092200"/>
                  </a:lnTo>
                  <a:lnTo>
                    <a:pt x="2405354" y="1143000"/>
                  </a:lnTo>
                  <a:lnTo>
                    <a:pt x="2441384" y="1409700"/>
                  </a:lnTo>
                  <a:lnTo>
                    <a:pt x="2445880" y="1435100"/>
                  </a:lnTo>
                  <a:lnTo>
                    <a:pt x="2495791" y="1435100"/>
                  </a:lnTo>
                  <a:lnTo>
                    <a:pt x="2641396" y="1397000"/>
                  </a:lnTo>
                  <a:lnTo>
                    <a:pt x="2688310" y="1371600"/>
                  </a:lnTo>
                  <a:lnTo>
                    <a:pt x="2734272" y="1358900"/>
                  </a:lnTo>
                  <a:lnTo>
                    <a:pt x="2779217" y="1333500"/>
                  </a:lnTo>
                  <a:close/>
                </a:path>
                <a:path w="2821304" h="1600200">
                  <a:moveTo>
                    <a:pt x="2821076" y="952500"/>
                  </a:moveTo>
                  <a:lnTo>
                    <a:pt x="2803423" y="965200"/>
                  </a:lnTo>
                  <a:lnTo>
                    <a:pt x="2784310" y="990600"/>
                  </a:lnTo>
                  <a:lnTo>
                    <a:pt x="2764929" y="1003300"/>
                  </a:lnTo>
                  <a:lnTo>
                    <a:pt x="2745232" y="1016000"/>
                  </a:lnTo>
                  <a:lnTo>
                    <a:pt x="2725153" y="1028700"/>
                  </a:lnTo>
                  <a:lnTo>
                    <a:pt x="2819755" y="1231900"/>
                  </a:lnTo>
                  <a:lnTo>
                    <a:pt x="2821076" y="1231900"/>
                  </a:lnTo>
                  <a:lnTo>
                    <a:pt x="2821076" y="952500"/>
                  </a:lnTo>
                  <a:close/>
                </a:path>
              </a:pathLst>
            </a:custGeom>
            <a:solidFill>
              <a:srgbClr val="FFFFFF">
                <a:alpha val="20391"/>
              </a:srgbClr>
            </a:solidFill>
          </p:spPr>
          <p:txBody>
            <a:bodyPr wrap="square" lIns="0" tIns="0" rIns="0" bIns="0" rtlCol="0"/>
            <a:lstStyle/>
            <a:p>
              <a:endParaRPr/>
            </a:p>
          </p:txBody>
        </p:sp>
        <p:pic>
          <p:nvPicPr>
            <p:cNvPr id="11" name="object 11"/>
            <p:cNvPicPr/>
            <p:nvPr/>
          </p:nvPicPr>
          <p:blipFill>
            <a:blip r:embed="rId5" cstate="screen">
              <a:extLst>
                <a:ext uri="{28A0092B-C50C-407E-A947-70E740481C1C}">
                  <a14:useLocalDpi xmlns:a14="http://schemas.microsoft.com/office/drawing/2010/main"/>
                </a:ext>
              </a:extLst>
            </a:blip>
            <a:stretch>
              <a:fillRect/>
            </a:stretch>
          </p:blipFill>
          <p:spPr>
            <a:xfrm>
              <a:off x="8595057" y="5682844"/>
              <a:ext cx="157650" cy="165100"/>
            </a:xfrm>
            <a:prstGeom prst="rect">
              <a:avLst/>
            </a:prstGeom>
          </p:spPr>
        </p:pic>
        <p:sp>
          <p:nvSpPr>
            <p:cNvPr id="12" name="object 12"/>
            <p:cNvSpPr/>
            <p:nvPr/>
          </p:nvSpPr>
          <p:spPr>
            <a:xfrm>
              <a:off x="9644571" y="5771756"/>
              <a:ext cx="1844039" cy="558800"/>
            </a:xfrm>
            <a:custGeom>
              <a:avLst/>
              <a:gdLst/>
              <a:ahLst/>
              <a:cxnLst/>
              <a:rect l="l" t="t" r="r" b="b"/>
              <a:pathLst>
                <a:path w="1844040" h="558800">
                  <a:moveTo>
                    <a:pt x="351345" y="304800"/>
                  </a:moveTo>
                  <a:lnTo>
                    <a:pt x="270827" y="254000"/>
                  </a:lnTo>
                  <a:lnTo>
                    <a:pt x="231622" y="228600"/>
                  </a:lnTo>
                  <a:lnTo>
                    <a:pt x="193687" y="190500"/>
                  </a:lnTo>
                  <a:lnTo>
                    <a:pt x="0" y="419100"/>
                  </a:lnTo>
                  <a:lnTo>
                    <a:pt x="37871" y="444500"/>
                  </a:lnTo>
                  <a:lnTo>
                    <a:pt x="75958" y="482600"/>
                  </a:lnTo>
                  <a:lnTo>
                    <a:pt x="114490" y="508000"/>
                  </a:lnTo>
                  <a:lnTo>
                    <a:pt x="153657" y="533400"/>
                  </a:lnTo>
                  <a:lnTo>
                    <a:pt x="193687" y="558800"/>
                  </a:lnTo>
                  <a:lnTo>
                    <a:pt x="351345" y="304800"/>
                  </a:lnTo>
                  <a:close/>
                </a:path>
                <a:path w="1844040" h="558800">
                  <a:moveTo>
                    <a:pt x="860336" y="114300"/>
                  </a:moveTo>
                  <a:lnTo>
                    <a:pt x="809536" y="88900"/>
                  </a:lnTo>
                  <a:lnTo>
                    <a:pt x="759802" y="63500"/>
                  </a:lnTo>
                  <a:lnTo>
                    <a:pt x="711149" y="50800"/>
                  </a:lnTo>
                  <a:lnTo>
                    <a:pt x="663587" y="25400"/>
                  </a:lnTo>
                  <a:lnTo>
                    <a:pt x="617105" y="0"/>
                  </a:lnTo>
                  <a:lnTo>
                    <a:pt x="454952" y="254000"/>
                  </a:lnTo>
                  <a:lnTo>
                    <a:pt x="541096" y="304800"/>
                  </a:lnTo>
                  <a:lnTo>
                    <a:pt x="585190" y="330200"/>
                  </a:lnTo>
                  <a:lnTo>
                    <a:pt x="630072" y="342900"/>
                  </a:lnTo>
                  <a:lnTo>
                    <a:pt x="675830" y="368300"/>
                  </a:lnTo>
                  <a:lnTo>
                    <a:pt x="722528" y="381000"/>
                  </a:lnTo>
                  <a:lnTo>
                    <a:pt x="770255" y="406400"/>
                  </a:lnTo>
                  <a:lnTo>
                    <a:pt x="860336" y="114300"/>
                  </a:lnTo>
                  <a:close/>
                </a:path>
                <a:path w="1844040" h="558800">
                  <a:moveTo>
                    <a:pt x="1463929" y="482600"/>
                  </a:moveTo>
                  <a:lnTo>
                    <a:pt x="1418882" y="177800"/>
                  </a:lnTo>
                  <a:lnTo>
                    <a:pt x="1176756" y="177800"/>
                  </a:lnTo>
                  <a:lnTo>
                    <a:pt x="1124077" y="165100"/>
                  </a:lnTo>
                  <a:lnTo>
                    <a:pt x="1071956" y="165100"/>
                  </a:lnTo>
                  <a:lnTo>
                    <a:pt x="918895" y="127000"/>
                  </a:lnTo>
                  <a:lnTo>
                    <a:pt x="828814" y="419100"/>
                  </a:lnTo>
                  <a:lnTo>
                    <a:pt x="1025944" y="469900"/>
                  </a:lnTo>
                  <a:lnTo>
                    <a:pt x="1076617" y="469900"/>
                  </a:lnTo>
                  <a:lnTo>
                    <a:pt x="1127772" y="482600"/>
                  </a:lnTo>
                  <a:lnTo>
                    <a:pt x="1463929" y="482600"/>
                  </a:lnTo>
                  <a:close/>
                </a:path>
                <a:path w="1844040" h="558800">
                  <a:moveTo>
                    <a:pt x="1843620" y="152400"/>
                  </a:moveTo>
                  <a:lnTo>
                    <a:pt x="1819770" y="101600"/>
                  </a:lnTo>
                  <a:lnTo>
                    <a:pt x="1774355" y="127000"/>
                  </a:lnTo>
                  <a:lnTo>
                    <a:pt x="1585175" y="177800"/>
                  </a:lnTo>
                  <a:lnTo>
                    <a:pt x="1536001" y="190500"/>
                  </a:lnTo>
                  <a:lnTo>
                    <a:pt x="1567522" y="419100"/>
                  </a:lnTo>
                  <a:lnTo>
                    <a:pt x="1612912" y="419100"/>
                  </a:lnTo>
                  <a:lnTo>
                    <a:pt x="1746021" y="381000"/>
                  </a:lnTo>
                  <a:lnTo>
                    <a:pt x="1843620" y="342900"/>
                  </a:lnTo>
                  <a:lnTo>
                    <a:pt x="1843620" y="152400"/>
                  </a:lnTo>
                  <a:close/>
                </a:path>
              </a:pathLst>
            </a:custGeom>
            <a:solidFill>
              <a:srgbClr val="FFFFFF">
                <a:alpha val="20391"/>
              </a:srgbClr>
            </a:solidFill>
          </p:spPr>
          <p:txBody>
            <a:bodyPr wrap="square" lIns="0" tIns="0" rIns="0" bIns="0" rtlCol="0"/>
            <a:lstStyle/>
            <a:p>
              <a:endParaRPr/>
            </a:p>
          </p:txBody>
        </p:sp>
        <p:pic>
          <p:nvPicPr>
            <p:cNvPr id="13" name="object 13"/>
            <p:cNvPicPr/>
            <p:nvPr/>
          </p:nvPicPr>
          <p:blipFill>
            <a:blip r:embed="rId6" cstate="screen">
              <a:extLst>
                <a:ext uri="{28A0092B-C50C-407E-A947-70E740481C1C}">
                  <a14:useLocalDpi xmlns:a14="http://schemas.microsoft.com/office/drawing/2010/main"/>
                </a:ext>
              </a:extLst>
            </a:blip>
            <a:stretch>
              <a:fillRect/>
            </a:stretch>
          </p:blipFill>
          <p:spPr>
            <a:xfrm>
              <a:off x="8077050" y="4600376"/>
              <a:ext cx="130629" cy="139415"/>
            </a:xfrm>
            <a:prstGeom prst="rect">
              <a:avLst/>
            </a:prstGeom>
          </p:spPr>
        </p:pic>
        <p:pic>
          <p:nvPicPr>
            <p:cNvPr id="14" name="object 14"/>
            <p:cNvPicPr/>
            <p:nvPr/>
          </p:nvPicPr>
          <p:blipFill>
            <a:blip r:embed="rId7" cstate="screen">
              <a:extLst>
                <a:ext uri="{28A0092B-C50C-407E-A947-70E740481C1C}">
                  <a14:useLocalDpi xmlns:a14="http://schemas.microsoft.com/office/drawing/2010/main"/>
                </a:ext>
              </a:extLst>
            </a:blip>
            <a:stretch>
              <a:fillRect/>
            </a:stretch>
          </p:blipFill>
          <p:spPr>
            <a:xfrm>
              <a:off x="9613049" y="2140366"/>
              <a:ext cx="153149" cy="152907"/>
            </a:xfrm>
            <a:prstGeom prst="rect">
              <a:avLst/>
            </a:prstGeom>
          </p:spPr>
        </p:pic>
        <p:pic>
          <p:nvPicPr>
            <p:cNvPr id="15" name="object 15"/>
            <p:cNvPicPr/>
            <p:nvPr/>
          </p:nvPicPr>
          <p:blipFill>
            <a:blip r:embed="rId8" cstate="screen">
              <a:extLst>
                <a:ext uri="{28A0092B-C50C-407E-A947-70E740481C1C}">
                  <a14:useLocalDpi xmlns:a14="http://schemas.microsoft.com/office/drawing/2010/main"/>
                </a:ext>
              </a:extLst>
            </a:blip>
            <a:stretch>
              <a:fillRect/>
            </a:stretch>
          </p:blipFill>
          <p:spPr>
            <a:xfrm>
              <a:off x="185839" y="2521722"/>
              <a:ext cx="7708193" cy="3396827"/>
            </a:xfrm>
            <a:prstGeom prst="rect">
              <a:avLst/>
            </a:prstGeom>
          </p:spPr>
        </p:pic>
        <p:sp>
          <p:nvSpPr>
            <p:cNvPr id="16" name="object 16"/>
            <p:cNvSpPr/>
            <p:nvPr/>
          </p:nvSpPr>
          <p:spPr>
            <a:xfrm>
              <a:off x="4917842" y="3454683"/>
              <a:ext cx="6056508" cy="612226"/>
            </a:xfrm>
            <a:custGeom>
              <a:avLst/>
              <a:gdLst/>
              <a:ahLst/>
              <a:cxnLst/>
              <a:rect l="l" t="t" r="r" b="b"/>
              <a:pathLst>
                <a:path w="5160645" h="653414">
                  <a:moveTo>
                    <a:pt x="5160579" y="653159"/>
                  </a:moveTo>
                  <a:lnTo>
                    <a:pt x="0" y="653159"/>
                  </a:lnTo>
                  <a:lnTo>
                    <a:pt x="0" y="0"/>
                  </a:lnTo>
                  <a:lnTo>
                    <a:pt x="5160579" y="0"/>
                  </a:lnTo>
                  <a:lnTo>
                    <a:pt x="5160579" y="653159"/>
                  </a:lnTo>
                  <a:close/>
                </a:path>
              </a:pathLst>
            </a:custGeom>
            <a:solidFill>
              <a:srgbClr val="FFFFFF"/>
            </a:solidFill>
          </p:spPr>
          <p:txBody>
            <a:bodyPr wrap="square" lIns="0" tIns="0" rIns="0" bIns="0" rtlCol="0"/>
            <a:lstStyle/>
            <a:p>
              <a:endParaRPr/>
            </a:p>
          </p:txBody>
        </p:sp>
      </p:grpSp>
      <p:sp>
        <p:nvSpPr>
          <p:cNvPr id="17" name="object 17"/>
          <p:cNvSpPr/>
          <p:nvPr/>
        </p:nvSpPr>
        <p:spPr>
          <a:xfrm>
            <a:off x="11656046" y="6644385"/>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18" name="object 18"/>
          <p:cNvSpPr txBox="1"/>
          <p:nvPr/>
        </p:nvSpPr>
        <p:spPr>
          <a:xfrm>
            <a:off x="6780085" y="278891"/>
            <a:ext cx="1876425" cy="2219960"/>
          </a:xfrm>
          <a:prstGeom prst="rect">
            <a:avLst/>
          </a:prstGeom>
        </p:spPr>
        <p:txBody>
          <a:bodyPr vert="horz" wrap="square" lIns="0" tIns="12700" rIns="0" bIns="0" rtlCol="0">
            <a:spAutoFit/>
          </a:bodyPr>
          <a:lstStyle/>
          <a:p>
            <a:pPr marL="12700">
              <a:lnSpc>
                <a:spcPct val="100000"/>
              </a:lnSpc>
              <a:spcBef>
                <a:spcPts val="100"/>
              </a:spcBef>
            </a:pPr>
            <a:r>
              <a:rPr sz="14400" b="1" spc="-25">
                <a:solidFill>
                  <a:srgbClr val="FFFFFF"/>
                </a:solidFill>
                <a:latin typeface="Calibri"/>
                <a:cs typeface="Calibri"/>
              </a:rPr>
              <a:t>01</a:t>
            </a:r>
            <a:endParaRPr sz="14400">
              <a:latin typeface="Calibri"/>
              <a:cs typeface="Calibri"/>
            </a:endParaRPr>
          </a:p>
        </p:txBody>
      </p:sp>
      <p:sp>
        <p:nvSpPr>
          <p:cNvPr id="19" name="object 19"/>
          <p:cNvSpPr txBox="1"/>
          <p:nvPr/>
        </p:nvSpPr>
        <p:spPr>
          <a:xfrm>
            <a:off x="4947784" y="3512783"/>
            <a:ext cx="6532695" cy="582211"/>
          </a:xfrm>
          <a:prstGeom prst="rect">
            <a:avLst/>
          </a:prstGeom>
        </p:spPr>
        <p:txBody>
          <a:bodyPr vert="horz" wrap="square" lIns="0" tIns="12700" rIns="0" bIns="0" rtlCol="0">
            <a:spAutoFit/>
          </a:bodyPr>
          <a:lstStyle/>
          <a:p>
            <a:pPr marL="12700">
              <a:lnSpc>
                <a:spcPct val="100000"/>
              </a:lnSpc>
              <a:spcBef>
                <a:spcPts val="100"/>
              </a:spcBef>
            </a:pPr>
            <a:r>
              <a:rPr lang="en-IE" sz="3700" b="1">
                <a:solidFill>
                  <a:srgbClr val="60BA47"/>
                </a:solidFill>
                <a:latin typeface="Calibri"/>
                <a:cs typeface="Calibri"/>
              </a:rPr>
              <a:t>Che cos'è il </a:t>
            </a:r>
            <a:r>
              <a:rPr lang="en-IE" sz="3700" b="1" spc="-10">
                <a:solidFill>
                  <a:srgbClr val="60BA47"/>
                </a:solidFill>
                <a:latin typeface="Calibri"/>
                <a:cs typeface="Calibri"/>
              </a:rPr>
              <a:t>cibo </a:t>
            </a:r>
            <a:r>
              <a:rPr sz="3700" b="1" spc="-10" err="1">
                <a:solidFill>
                  <a:srgbClr val="60BA47"/>
                </a:solidFill>
                <a:latin typeface="Calibri"/>
                <a:cs typeface="Calibri"/>
              </a:rPr>
              <a:t>in eccedenza</a:t>
            </a:r>
            <a:r>
              <a:rPr lang="en-IE" sz="3700" b="1" spc="-10">
                <a:solidFill>
                  <a:srgbClr val="60BA47"/>
                </a:solidFill>
                <a:latin typeface="Calibri"/>
                <a:cs typeface="Calibri"/>
              </a:rPr>
              <a:t>?</a:t>
            </a:r>
            <a:endParaRPr sz="3700">
              <a:latin typeface="Calibri"/>
              <a:cs typeface="Calibri"/>
            </a:endParaRPr>
          </a:p>
        </p:txBody>
      </p:sp>
      <p:pic>
        <p:nvPicPr>
          <p:cNvPr id="20" name="object 20"/>
          <p:cNvPicPr/>
          <p:nvPr/>
        </p:nvPicPr>
        <p:blipFill>
          <a:blip r:embed="rId9" cstate="screen">
            <a:extLst>
              <a:ext uri="{28A0092B-C50C-407E-A947-70E740481C1C}">
                <a14:useLocalDpi xmlns:a14="http://schemas.microsoft.com/office/drawing/2010/main"/>
              </a:ext>
            </a:extLst>
          </a:blip>
          <a:stretch>
            <a:fillRect/>
          </a:stretch>
        </p:blipFill>
        <p:spPr>
          <a:xfrm>
            <a:off x="11698223" y="3880789"/>
            <a:ext cx="222536" cy="267043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92367" y="205637"/>
            <a:ext cx="13284858" cy="2215991"/>
          </a:xfrm>
          <a:prstGeom prst="rect">
            <a:avLst/>
          </a:prstGeom>
        </p:spPr>
        <p:txBody>
          <a:bodyPr wrap="square" lIns="0" tIns="0" rIns="0" bIns="0" anchor="t">
            <a:spAutoFit/>
          </a:bodyPr>
          <a:lstStyle>
            <a:lvl1pPr>
              <a:defRPr sz="3150" b="1" i="0">
                <a:solidFill>
                  <a:srgbClr val="09465E"/>
                </a:solidFill>
                <a:latin typeface="Calibri"/>
                <a:ea typeface="+mj-ea"/>
                <a:cs typeface="Calibri"/>
              </a:defRPr>
            </a:lvl1pPr>
          </a:lstStyle>
          <a:p>
            <a:pPr algn="l" rtl="0">
              <a:defRPr/>
            </a:pPr>
            <a:r>
              <a:rPr lang="en-US" sz="3200" b="1" kern="0" err="1">
                <a:effectLst/>
                <a:ea typeface="Times New Roman" panose="02020603050405020304" pitchFamily="18" charset="0"/>
                <a:cs typeface="Times New Roman"/>
              </a:rPr>
              <a:t>Svantaggi</a:t>
            </a:r>
            <a:r>
              <a:rPr lang="en-US" sz="3200" b="1" kern="0">
                <a:effectLst/>
                <a:ea typeface="Times New Roman" panose="02020603050405020304" pitchFamily="18" charset="0"/>
                <a:cs typeface="Times New Roman"/>
              </a:rPr>
              <a:t> di </a:t>
            </a:r>
            <a:r>
              <a:rPr lang="en-US" sz="3200" b="1" kern="0" err="1">
                <a:effectLst/>
                <a:ea typeface="Times New Roman" panose="02020603050405020304" pitchFamily="18" charset="0"/>
                <a:cs typeface="Times New Roman"/>
              </a:rPr>
              <a:t>una</a:t>
            </a:r>
            <a:r>
              <a:rPr lang="en-US" sz="3200" b="1" kern="0">
                <a:effectLst/>
                <a:ea typeface="Times New Roman" panose="02020603050405020304" pitchFamily="18" charset="0"/>
                <a:cs typeface="Times New Roman"/>
              </a:rPr>
              <a:t> </a:t>
            </a:r>
            <a:r>
              <a:rPr lang="en-US" sz="3200" b="1" kern="0" err="1">
                <a:effectLst/>
                <a:ea typeface="Times New Roman" panose="02020603050405020304" pitchFamily="18" charset="0"/>
                <a:cs typeface="Times New Roman"/>
              </a:rPr>
              <a:t>regolamentazione</a:t>
            </a:r>
            <a:r>
              <a:rPr lang="en-US" sz="3200" b="1" kern="0">
                <a:effectLst/>
                <a:ea typeface="Times New Roman" panose="02020603050405020304" pitchFamily="18" charset="0"/>
                <a:cs typeface="Times New Roman"/>
              </a:rPr>
              <a:t> </a:t>
            </a:r>
            <a:r>
              <a:rPr lang="en-US" sz="3200" b="1" kern="0" err="1">
                <a:effectLst/>
                <a:ea typeface="Times New Roman" panose="02020603050405020304" pitchFamily="18" charset="0"/>
                <a:cs typeface="Times New Roman"/>
              </a:rPr>
              <a:t>rigorosa</a:t>
            </a:r>
            <a:r>
              <a:rPr lang="en-US" sz="3200" b="1" kern="0">
                <a:effectLst/>
                <a:ea typeface="Times New Roman" panose="02020603050405020304" pitchFamily="18" charset="0"/>
                <a:cs typeface="Times New Roman"/>
              </a:rPr>
              <a:t> </a:t>
            </a:r>
            <a:r>
              <a:rPr lang="en-US" sz="3200" b="1" kern="0" err="1">
                <a:effectLst/>
                <a:ea typeface="Times New Roman" panose="02020603050405020304" pitchFamily="18" charset="0"/>
                <a:cs typeface="Times New Roman"/>
              </a:rPr>
              <a:t>degli</a:t>
            </a:r>
            <a:r>
              <a:rPr lang="en-US" sz="3200" b="1" kern="0">
                <a:effectLst/>
                <a:ea typeface="Times New Roman" panose="02020603050405020304" pitchFamily="18" charset="0"/>
                <a:cs typeface="Times New Roman"/>
              </a:rPr>
              <a:t> standard </a:t>
            </a:r>
            <a:r>
              <a:rPr lang="en-US" sz="3200" b="1" kern="0" err="1">
                <a:effectLst/>
                <a:ea typeface="Times New Roman" panose="02020603050405020304" pitchFamily="18" charset="0"/>
                <a:cs typeface="Times New Roman"/>
              </a:rPr>
              <a:t>alimentari</a:t>
            </a:r>
            <a:endParaRPr lang="es-ES" sz="3200" b="0" i="0" u="none" strike="noStrike" kern="0" cap="none" spc="0" normalizeH="0" baseline="0" noProof="0">
              <a:ln>
                <a:noFill/>
              </a:ln>
              <a:solidFill>
                <a:sysClr val="windowText" lastClr="000000"/>
              </a:solidFill>
              <a:effectLst/>
              <a:uLnTx/>
              <a:uFillTx/>
              <a:ea typeface="Calibri"/>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br>
              <a:rPr lang="en-IE" sz="3600" b="1" i="0" u="none" strike="noStrike" kern="0" cap="none" spc="0" normalizeH="0" baseline="0" noProof="0">
                <a:ln>
                  <a:noFill/>
                </a:ln>
                <a:effectLst/>
                <a:uLnTx/>
                <a:uFillTx/>
                <a:latin typeface="Calibri"/>
                <a:cs typeface="Calibri"/>
              </a:rPr>
            </a:br>
            <a:br>
              <a:rPr lang="es-ES" sz="3600" b="1" i="0" u="none" strike="noStrike" kern="1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284213" y="1873714"/>
            <a:ext cx="10339144" cy="4220643"/>
          </a:xfrm>
          <a:prstGeom prst="rect">
            <a:avLst/>
          </a:prstGeom>
          <a:noFill/>
        </p:spPr>
        <p:txBody>
          <a:bodyPr wrap="square">
            <a:spAutoFit/>
          </a:bodyPr>
          <a:lstStyle/>
          <a:p>
            <a:pPr lvl="0">
              <a:lnSpc>
                <a:spcPct val="115000"/>
              </a:lnSpc>
              <a:buSzPts val="1000"/>
              <a:tabLst>
                <a:tab pos="457200" algn="l"/>
              </a:tabLst>
            </a:pPr>
            <a:r>
              <a:rPr lang="en-US" sz="2400" b="1">
                <a:solidFill>
                  <a:srgbClr val="2094D2"/>
                </a:solidFill>
                <a:latin typeface="Calibri" panose="020F0502020204030204" pitchFamily="34" charset="0"/>
                <a:cs typeface="Times New Roman" panose="02020603050405020304" pitchFamily="18" charset="0"/>
              </a:rPr>
              <a:t>Aumento dei costi per i produttori</a:t>
            </a:r>
            <a:endParaRPr kumimoji="0" lang="es-ES" sz="24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lvl="0" algn="l">
              <a:buSzPts val="1000"/>
              <a:tabLst>
                <a:tab pos="457200" algn="l"/>
              </a:tabLst>
            </a:pPr>
            <a:r>
              <a:rPr lang="en-US" sz="2100" b="1">
                <a:solidFill>
                  <a:srgbClr val="09465E"/>
                </a:solidFill>
                <a:latin typeface="Calibri" panose="020F0502020204030204" pitchFamily="34" charset="0"/>
                <a:cs typeface="Times New Roman" panose="02020603050405020304" pitchFamily="18" charset="0"/>
              </a:rPr>
              <a:t>Spese di conformità</a:t>
            </a:r>
            <a:r>
              <a:rPr lang="en-US" sz="2100">
                <a:solidFill>
                  <a:srgbClr val="09465E"/>
                </a:solidFill>
                <a:latin typeface="Calibri" panose="020F0502020204030204" pitchFamily="34" charset="0"/>
                <a:cs typeface="Times New Roman" panose="02020603050405020304" pitchFamily="18" charset="0"/>
              </a:rPr>
              <a:t>: I produttori devono investire in infrastrutture, processi di certificazione e test per soddisfare i rigorosi standard dell'UE. </a:t>
            </a:r>
            <a:r>
              <a:rPr lang="en-US" sz="2100" err="1">
                <a:solidFill>
                  <a:srgbClr val="09465E"/>
                </a:solidFill>
                <a:latin typeface="Calibri" panose="020F0502020204030204" pitchFamily="34" charset="0"/>
                <a:cs typeface="Times New Roman" panose="02020603050405020304" pitchFamily="18" charset="0"/>
              </a:rPr>
              <a:t>Ad esempio, </a:t>
            </a:r>
            <a:r>
              <a:rPr lang="en-US" sz="2100">
                <a:solidFill>
                  <a:srgbClr val="09465E"/>
                </a:solidFill>
                <a:latin typeface="Calibri" panose="020F0502020204030204" pitchFamily="34" charset="0"/>
                <a:cs typeface="Times New Roman" panose="02020603050405020304" pitchFamily="18" charset="0"/>
              </a:rPr>
              <a:t>gli agricoltori e i produttori alimentari potrebbero dover aggiornare le attrezzature o adottare nuovi metodi di coltivazione, con conseguenti maggiori costi operativi.</a:t>
            </a:r>
          </a:p>
          <a:p>
            <a:pPr marL="342900" indent="-342900" algn="l">
              <a:spcAft>
                <a:spcPts val="800"/>
              </a:spcAft>
              <a:tabLst>
                <a:tab pos="457200" algn="l"/>
              </a:tabLst>
            </a:pPr>
            <a:r>
              <a:rPr lang="en-US" sz="2100" b="1">
                <a:solidFill>
                  <a:srgbClr val="09465E"/>
                </a:solidFill>
                <a:latin typeface="Calibri" panose="020F0502020204030204" pitchFamily="34" charset="0"/>
                <a:cs typeface="Times New Roman" panose="02020603050405020304" pitchFamily="18" charset="0"/>
              </a:rPr>
              <a:t>Impatto sui piccoli produttori: </a:t>
            </a:r>
            <a:r>
              <a:rPr lang="en-US" sz="2100">
                <a:solidFill>
                  <a:srgbClr val="09465E"/>
                </a:solidFill>
                <a:latin typeface="Calibri" panose="020F0502020204030204" pitchFamily="34" charset="0"/>
                <a:cs typeface="Times New Roman" panose="02020603050405020304" pitchFamily="18" charset="0"/>
              </a:rPr>
              <a:t>Le piccole e medie imprese (PMI) possono avere difficoltà a permettersi queste misure di conformità, mettendole in una posizione di svantaggio rispetto ai concorrenti più grandi.</a:t>
            </a:r>
            <a:endParaRPr lang="es-ES" sz="2100">
              <a:solidFill>
                <a:srgbClr val="09465E"/>
              </a:solidFill>
              <a:latin typeface="Calibri" panose="020F0502020204030204" pitchFamily="34" charset="0"/>
              <a:cs typeface="Times New Roman" panose="02020603050405020304" pitchFamily="18" charset="0"/>
            </a:endParaRPr>
          </a:p>
          <a:p>
            <a:pPr lvl="0">
              <a:buSzPts val="1000"/>
              <a:tabLst>
                <a:tab pos="457200" algn="l"/>
              </a:tabLst>
            </a:pPr>
            <a:r>
              <a:rPr lang="es-ES" sz="2400" b="1" err="1">
                <a:solidFill>
                  <a:srgbClr val="2094D2"/>
                </a:solidFill>
                <a:latin typeface="Calibri" panose="020F0502020204030204" pitchFamily="34" charset="0"/>
                <a:cs typeface="Times New Roman" panose="02020603050405020304" pitchFamily="18" charset="0"/>
              </a:rPr>
              <a:t>Barriere all'ingresso nel mercato</a:t>
            </a:r>
            <a:endParaRPr lang="es-ES" sz="2400" b="1">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z="2100" b="1" err="1">
                <a:solidFill>
                  <a:srgbClr val="09465E"/>
                </a:solidFill>
                <a:latin typeface="Calibri" panose="020F0502020204030204" pitchFamily="34" charset="0"/>
                <a:cs typeface="Times New Roman" panose="02020603050405020304" pitchFamily="18" charset="0"/>
              </a:rPr>
              <a:t>Sfide per le importazioni</a:t>
            </a:r>
            <a:r>
              <a:rPr lang="es-ES" sz="2100">
                <a:solidFill>
                  <a:srgbClr val="09465E"/>
                </a:solidFill>
                <a:latin typeface="Calibri" panose="020F0502020204030204" pitchFamily="34" charset="0"/>
                <a:cs typeface="Times New Roman" panose="02020603050405020304" pitchFamily="18" charset="0"/>
              </a:rPr>
              <a:t>: </a:t>
            </a:r>
            <a:r>
              <a:rPr lang="en-US" sz="2100">
                <a:solidFill>
                  <a:srgbClr val="09465E"/>
                </a:solidFill>
                <a:latin typeface="Calibri" panose="020F0502020204030204" pitchFamily="34" charset="0"/>
                <a:cs typeface="Times New Roman" panose="02020603050405020304" pitchFamily="18" charset="0"/>
              </a:rPr>
              <a:t>I Paesi non appartenenti all'UE si trovano ad affrontare notevoli difficoltà nell'esportazione verso l'UE a causa di normative complesse, che possono includere divieti o test aggiuntivi sui prodotti che non soddisfano gli standard dell'UE. </a:t>
            </a:r>
            <a:r>
              <a:rPr lang="en-US" sz="2100" err="1">
                <a:solidFill>
                  <a:srgbClr val="09465E"/>
                </a:solidFill>
                <a:latin typeface="Calibri" panose="020F0502020204030204" pitchFamily="34" charset="0"/>
                <a:cs typeface="Times New Roman" panose="02020603050405020304" pitchFamily="18" charset="0"/>
              </a:rPr>
              <a:t>Ad esempio, i </a:t>
            </a:r>
            <a:r>
              <a:rPr lang="en-US" sz="2100">
                <a:solidFill>
                  <a:srgbClr val="09465E"/>
                </a:solidFill>
                <a:latin typeface="Calibri" panose="020F0502020204030204" pitchFamily="34" charset="0"/>
                <a:cs typeface="Times New Roman" panose="02020603050405020304" pitchFamily="18" charset="0"/>
              </a:rPr>
              <a:t>Paesi in via di sviluppo hanno spesso difficoltà a rispettare i limiti di residui di pesticidi dell'UE, riducendo la loro capacità di competere sul mercato europeo.</a:t>
            </a:r>
            <a:endParaRPr lang="es-ES" sz="2100">
              <a:solidFill>
                <a:srgbClr val="09465E"/>
              </a:solidFill>
              <a:latin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638A4E6F-037B-4E22-3417-F7F4FC03EF55}"/>
              </a:ext>
            </a:extLst>
          </p:cNvPr>
          <p:cNvSpPr txBox="1"/>
          <p:nvPr/>
        </p:nvSpPr>
        <p:spPr>
          <a:xfrm>
            <a:off x="307781" y="782595"/>
            <a:ext cx="12275515" cy="1384995"/>
          </a:xfrm>
          <a:prstGeom prst="rect">
            <a:avLst/>
          </a:prstGeom>
          <a:noFill/>
        </p:spPr>
        <p:txBody>
          <a:bodyPr wrap="square" rtlCol="0">
            <a:spAutoFit/>
          </a:bodyPr>
          <a:lstStyle/>
          <a:p>
            <a:r>
              <a:rPr lang="en-US" sz="2200">
                <a:solidFill>
                  <a:srgbClr val="09465E"/>
                </a:solidFill>
                <a:latin typeface="Calibri" panose="020F0502020204030204" pitchFamily="34" charset="0"/>
                <a:cs typeface="Times New Roman" panose="02020603050405020304" pitchFamily="18" charset="0"/>
              </a:rPr>
              <a:t>Le severe normative sugli standard alimentari, sia a livello europeo che nazionale, hanno lo scopo di </a:t>
            </a:r>
            <a:r>
              <a:rPr lang="en-US" sz="2200" b="1">
                <a:solidFill>
                  <a:srgbClr val="09465E"/>
                </a:solidFill>
                <a:latin typeface="Calibri" panose="020F0502020204030204" pitchFamily="34" charset="0"/>
                <a:cs typeface="Times New Roman" panose="02020603050405020304" pitchFamily="18" charset="0"/>
              </a:rPr>
              <a:t>garantire la sicurezza alimentare, la qualità e la sostenibilità ambientale</a:t>
            </a:r>
            <a:r>
              <a:rPr lang="en-US" sz="2200">
                <a:solidFill>
                  <a:srgbClr val="09465E"/>
                </a:solidFill>
                <a:latin typeface="Calibri" panose="020F0502020204030204" pitchFamily="34" charset="0"/>
                <a:cs typeface="Times New Roman" panose="02020603050405020304" pitchFamily="18" charset="0"/>
              </a:rPr>
              <a:t>. Tuttavia, esse comportano alcuni svantaggi che hanno un impatto sulle imprese, sui consumatori e sulle economie:</a:t>
            </a:r>
            <a:endParaRPr lang="es-ES" sz="2200">
              <a:solidFill>
                <a:srgbClr val="09465E"/>
              </a:solidFill>
              <a:latin typeface="Calibri" panose="020F0502020204030204" pitchFamily="34" charset="0"/>
              <a:cs typeface="Times New Roman" panose="02020603050405020304" pitchFamily="18" charset="0"/>
            </a:endParaRPr>
          </a:p>
          <a:p>
            <a:endParaRPr lang="es-ES"/>
          </a:p>
        </p:txBody>
      </p:sp>
      <p:grpSp>
        <p:nvGrpSpPr>
          <p:cNvPr id="3" name="Group 2">
            <a:extLst>
              <a:ext uri="{FF2B5EF4-FFF2-40B4-BE49-F238E27FC236}">
                <a16:creationId xmlns:a16="http://schemas.microsoft.com/office/drawing/2014/main" id="{F0F6949F-F6DC-E9A6-C166-F08CC27CF4ED}"/>
              </a:ext>
            </a:extLst>
          </p:cNvPr>
          <p:cNvGrpSpPr/>
          <p:nvPr/>
        </p:nvGrpSpPr>
        <p:grpSpPr>
          <a:xfrm>
            <a:off x="256396" y="2174298"/>
            <a:ext cx="936783" cy="883227"/>
            <a:chOff x="4417506" y="446113"/>
            <a:chExt cx="1094363" cy="943510"/>
          </a:xfrm>
          <a:solidFill>
            <a:srgbClr val="09465E"/>
          </a:solidFill>
        </p:grpSpPr>
        <p:sp>
          <p:nvSpPr>
            <p:cNvPr id="4" name="Freeform 1341">
              <a:extLst>
                <a:ext uri="{FF2B5EF4-FFF2-40B4-BE49-F238E27FC236}">
                  <a16:creationId xmlns:a16="http://schemas.microsoft.com/office/drawing/2014/main" id="{BBD1B967-B384-6647-A1F0-086D339CBA5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C52539-BB5F-DA44-06B2-3607B523C9F0}"/>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ABD83639-97C3-E615-2050-CF19D56B022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4AA1D739-EF43-863A-F647-EC450CAE8AF9}"/>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39A0341F-0EB9-B0FC-3C9C-F43932B2A0C5}"/>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2094D2"/>
            </a:solidFill>
            <a:ln w="27426"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7D62A5FE-3819-6AA4-FCFC-5E2550195422}"/>
              </a:ext>
            </a:extLst>
          </p:cNvPr>
          <p:cNvGrpSpPr/>
          <p:nvPr/>
        </p:nvGrpSpPr>
        <p:grpSpPr>
          <a:xfrm>
            <a:off x="224970" y="4602939"/>
            <a:ext cx="907165" cy="967920"/>
            <a:chOff x="5834687" y="3140849"/>
            <a:chExt cx="1290933" cy="1314614"/>
          </a:xfrm>
          <a:solidFill>
            <a:srgbClr val="09465E"/>
          </a:solidFill>
        </p:grpSpPr>
        <p:sp>
          <p:nvSpPr>
            <p:cNvPr id="44" name="Freeform 155">
              <a:extLst>
                <a:ext uri="{FF2B5EF4-FFF2-40B4-BE49-F238E27FC236}">
                  <a16:creationId xmlns:a16="http://schemas.microsoft.com/office/drawing/2014/main" id="{0E881DCB-0EF4-AFBA-3BDC-923826908842}"/>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094D2"/>
            </a:solidFill>
            <a:ln w="13404"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nvGrpSpPr>
            <p:cNvPr id="45" name="Graphic 8">
              <a:extLst>
                <a:ext uri="{FF2B5EF4-FFF2-40B4-BE49-F238E27FC236}">
                  <a16:creationId xmlns:a16="http://schemas.microsoft.com/office/drawing/2014/main" id="{FEFAB0CE-E7EE-BB5B-BCD8-AC03CD16FE3E}"/>
                </a:ext>
              </a:extLst>
            </p:cNvPr>
            <p:cNvGrpSpPr/>
            <p:nvPr/>
          </p:nvGrpSpPr>
          <p:grpSpPr>
            <a:xfrm>
              <a:off x="5834687" y="3140849"/>
              <a:ext cx="1290933" cy="1314614"/>
              <a:chOff x="5197376" y="5607922"/>
              <a:chExt cx="687857" cy="700475"/>
            </a:xfrm>
            <a:grpFill/>
          </p:grpSpPr>
          <p:grpSp>
            <p:nvGrpSpPr>
              <p:cNvPr id="46" name="Graphic 8">
                <a:extLst>
                  <a:ext uri="{FF2B5EF4-FFF2-40B4-BE49-F238E27FC236}">
                    <a16:creationId xmlns:a16="http://schemas.microsoft.com/office/drawing/2014/main" id="{FACFC676-0FB4-E8F5-85B5-F630DB66CBD5}"/>
                  </a:ext>
                </a:extLst>
              </p:cNvPr>
              <p:cNvGrpSpPr/>
              <p:nvPr/>
            </p:nvGrpSpPr>
            <p:grpSpPr>
              <a:xfrm>
                <a:off x="5234593" y="5645191"/>
                <a:ext cx="612999" cy="540390"/>
                <a:chOff x="5234593" y="5645191"/>
                <a:chExt cx="612999" cy="540390"/>
              </a:xfrm>
              <a:grpFill/>
            </p:grpSpPr>
            <p:grpSp>
              <p:nvGrpSpPr>
                <p:cNvPr id="50" name="Graphic 8">
                  <a:extLst>
                    <a:ext uri="{FF2B5EF4-FFF2-40B4-BE49-F238E27FC236}">
                      <a16:creationId xmlns:a16="http://schemas.microsoft.com/office/drawing/2014/main" id="{3FDB5000-FF55-BCCA-3878-730FD6B0D061}"/>
                    </a:ext>
                  </a:extLst>
                </p:cNvPr>
                <p:cNvGrpSpPr/>
                <p:nvPr/>
              </p:nvGrpSpPr>
              <p:grpSpPr>
                <a:xfrm>
                  <a:off x="5234593" y="5645191"/>
                  <a:ext cx="612999" cy="540390"/>
                  <a:chOff x="5234593" y="5645191"/>
                  <a:chExt cx="612999" cy="540390"/>
                </a:xfrm>
                <a:grpFill/>
              </p:grpSpPr>
              <p:sp>
                <p:nvSpPr>
                  <p:cNvPr id="54" name="Freeform 165">
                    <a:extLst>
                      <a:ext uri="{FF2B5EF4-FFF2-40B4-BE49-F238E27FC236}">
                        <a16:creationId xmlns:a16="http://schemas.microsoft.com/office/drawing/2014/main" id="{6CBD2194-A072-5E88-2E81-78B8A89BA52C}"/>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5" name="Freeform 166">
                    <a:extLst>
                      <a:ext uri="{FF2B5EF4-FFF2-40B4-BE49-F238E27FC236}">
                        <a16:creationId xmlns:a16="http://schemas.microsoft.com/office/drawing/2014/main" id="{8C450818-0E7C-A09C-1F95-BDB9BA54EDAE}"/>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6" name="Freeform 167">
                    <a:extLst>
                      <a:ext uri="{FF2B5EF4-FFF2-40B4-BE49-F238E27FC236}">
                        <a16:creationId xmlns:a16="http://schemas.microsoft.com/office/drawing/2014/main" id="{903660C9-B22C-1A3B-4DD1-496DCF18D362}"/>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51" name="Freeform 162">
                  <a:extLst>
                    <a:ext uri="{FF2B5EF4-FFF2-40B4-BE49-F238E27FC236}">
                      <a16:creationId xmlns:a16="http://schemas.microsoft.com/office/drawing/2014/main" id="{2E37565B-ADFC-5D91-E38D-3342D007595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2" name="Freeform 163">
                  <a:extLst>
                    <a:ext uri="{FF2B5EF4-FFF2-40B4-BE49-F238E27FC236}">
                      <a16:creationId xmlns:a16="http://schemas.microsoft.com/office/drawing/2014/main" id="{375B1623-8B98-EDE7-B0F9-3C7BCFBDFFB3}"/>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3" name="Freeform 164">
                  <a:extLst>
                    <a:ext uri="{FF2B5EF4-FFF2-40B4-BE49-F238E27FC236}">
                      <a16:creationId xmlns:a16="http://schemas.microsoft.com/office/drawing/2014/main" id="{6E86AE41-CFAD-528A-A379-566D6B6CD2C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47" name="Freeform 158">
                <a:extLst>
                  <a:ext uri="{FF2B5EF4-FFF2-40B4-BE49-F238E27FC236}">
                    <a16:creationId xmlns:a16="http://schemas.microsoft.com/office/drawing/2014/main" id="{525CBC67-1B0B-7536-8031-95568DAD9F25}"/>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48" name="Freeform 159">
                <a:extLst>
                  <a:ext uri="{FF2B5EF4-FFF2-40B4-BE49-F238E27FC236}">
                    <a16:creationId xmlns:a16="http://schemas.microsoft.com/office/drawing/2014/main" id="{3ECDEA87-E1F6-E151-29C3-D167115AEF1D}"/>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49" name="Freeform 160">
                <a:extLst>
                  <a:ext uri="{FF2B5EF4-FFF2-40B4-BE49-F238E27FC236}">
                    <a16:creationId xmlns:a16="http://schemas.microsoft.com/office/drawing/2014/main" id="{44D1041C-53BA-B9CD-45C2-C085E6CFC8B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grpSp>
    </p:spTree>
    <p:extLst>
      <p:ext uri="{BB962C8B-B14F-4D97-AF65-F5344CB8AC3E}">
        <p14:creationId xmlns:p14="http://schemas.microsoft.com/office/powerpoint/2010/main" val="350640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7E6E2-926B-712D-02A8-5A43E359A6A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452E125-DA87-1AF8-0729-978B50170C90}"/>
              </a:ext>
            </a:extLst>
          </p:cNvPr>
          <p:cNvSpPr txBox="1">
            <a:spLocks/>
          </p:cNvSpPr>
          <p:nvPr/>
        </p:nvSpPr>
        <p:spPr>
          <a:xfrm>
            <a:off x="255220" y="9175"/>
            <a:ext cx="12337507" cy="1969770"/>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Svantaggi di una regolamentazione rigorosa degli standard alimentari</a:t>
            </a:r>
            <a:endParaRPr kumimoji="0" lang="es-ES" sz="3200" b="0" i="0" u="none" strike="noStrike" kern="0" cap="none" spc="0" normalizeH="0" baseline="0" noProof="0">
              <a:ln>
                <a:noFill/>
              </a:ln>
              <a:solidFill>
                <a:sysClr val="windowText" lastClr="000000"/>
              </a:solidFill>
              <a:effectLst/>
              <a:uLnTx/>
              <a:uFillTx/>
              <a:latin typeface="Calibri" panose="020F0502020204030204"/>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200" b="1" i="0" u="none" strike="noStrike" kern="0" cap="none" spc="0" normalizeH="0" baseline="0" noProof="0">
                <a:ln>
                  <a:noFill/>
                </a:ln>
                <a:solidFill>
                  <a:srgbClr val="09465E"/>
                </a:solidFill>
                <a:effectLst/>
                <a:uLnTx/>
                <a:uFillTx/>
                <a:latin typeface="Calibri"/>
                <a:ea typeface="+mj-ea"/>
                <a:cs typeface="Calibri"/>
              </a:rPr>
            </a:br>
            <a:br>
              <a:rPr kumimoji="0" lang="es-ES" sz="32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2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88DC6213-CCF9-76DD-6759-E50843527F5C}"/>
              </a:ext>
            </a:extLst>
          </p:cNvPr>
          <p:cNvSpPr txBox="1"/>
          <p:nvPr/>
        </p:nvSpPr>
        <p:spPr>
          <a:xfrm>
            <a:off x="1206449" y="587127"/>
            <a:ext cx="10540995" cy="5904180"/>
          </a:xfrm>
          <a:prstGeom prst="rect">
            <a:avLst/>
          </a:prstGeom>
          <a:noFill/>
        </p:spPr>
        <p:txBody>
          <a:bodyPr wrap="square">
            <a:spAutoFit/>
          </a:bodyPr>
          <a:lstStyle/>
          <a:p>
            <a:pPr>
              <a:buSzPts val="1000"/>
              <a:buNone/>
              <a:tabLst>
                <a:tab pos="457200" algn="l"/>
              </a:tabLst>
            </a:pPr>
            <a:r>
              <a:rPr lang="es-ES" sz="2400" b="1" dirty="0">
                <a:solidFill>
                  <a:srgbClr val="2094D2"/>
                </a:solidFill>
                <a:latin typeface="Calibri" panose="020F0502020204030204" pitchFamily="34" charset="0"/>
                <a:cs typeface="Times New Roman" panose="02020603050405020304" pitchFamily="18" charset="0"/>
              </a:rPr>
              <a:t>Complessità e burocrazia </a:t>
            </a:r>
          </a:p>
          <a:p>
            <a:pPr>
              <a:buNone/>
            </a:pPr>
            <a:r>
              <a:rPr lang="es-ES" sz="2100" b="1" dirty="0">
                <a:solidFill>
                  <a:srgbClr val="09465E"/>
                </a:solidFill>
                <a:latin typeface="Calibri" panose="020F0502020204030204" pitchFamily="34" charset="0"/>
                <a:cs typeface="Times New Roman" panose="02020603050405020304" pitchFamily="18" charset="0"/>
              </a:rPr>
              <a:t>Oneri amministrativi</a:t>
            </a:r>
            <a:r>
              <a:rPr lang="en-U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I </a:t>
            </a:r>
            <a:r>
              <a:rPr lang="en-US" sz="2100" dirty="0" err="1">
                <a:solidFill>
                  <a:srgbClr val="09465E"/>
                </a:solidFill>
                <a:latin typeface="Calibri" panose="020F0502020204030204" pitchFamily="34" charset="0"/>
                <a:cs typeface="Times New Roman" panose="02020603050405020304" pitchFamily="18" charset="0"/>
              </a:rPr>
              <a:t>produttori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devono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affrontare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un'ampia</a:t>
            </a:r>
            <a:r>
              <a:rPr lang="en-US" sz="2100" dirty="0">
                <a:solidFill>
                  <a:srgbClr val="09465E"/>
                </a:solidFill>
                <a:latin typeface="Calibri" panose="020F0502020204030204" pitchFamily="34" charset="0"/>
                <a:cs typeface="Times New Roman" panose="02020603050405020304" pitchFamily="18" charset="0"/>
              </a:rPr>
              <a:t> mole di </a:t>
            </a:r>
            <a:r>
              <a:rPr lang="en-US" sz="2100" dirty="0" err="1">
                <a:solidFill>
                  <a:srgbClr val="09465E"/>
                </a:solidFill>
                <a:latin typeface="Calibri" panose="020F0502020204030204" pitchFamily="34" charset="0"/>
                <a:cs typeface="Times New Roman" panose="02020603050405020304" pitchFamily="18" charset="0"/>
              </a:rPr>
              <a:t>documenti</a:t>
            </a:r>
            <a:r>
              <a:rPr lang="en-US" sz="2100" dirty="0">
                <a:solidFill>
                  <a:srgbClr val="09465E"/>
                </a:solidFill>
                <a:latin typeface="Calibri" panose="020F0502020204030204" pitchFamily="34" charset="0"/>
                <a:cs typeface="Times New Roman" panose="02020603050405020304" pitchFamily="18" charset="0"/>
              </a:rPr>
              <a:t>, audit e </a:t>
            </a:r>
            <a:r>
              <a:rPr lang="en-US" sz="2100" dirty="0" err="1">
                <a:solidFill>
                  <a:srgbClr val="09465E"/>
                </a:solidFill>
                <a:latin typeface="Calibri" panose="020F0502020204030204" pitchFamily="34" charset="0"/>
                <a:cs typeface="Times New Roman" panose="02020603050405020304" pitchFamily="18" charset="0"/>
              </a:rPr>
              <a:t>obblighi</a:t>
            </a:r>
            <a:r>
              <a:rPr lang="en-US" sz="2100" dirty="0">
                <a:solidFill>
                  <a:srgbClr val="09465E"/>
                </a:solidFill>
                <a:latin typeface="Calibri" panose="020F0502020204030204" pitchFamily="34" charset="0"/>
                <a:cs typeface="Times New Roman" panose="02020603050405020304" pitchFamily="18" charset="0"/>
              </a:rPr>
              <a:t> di </a:t>
            </a:r>
            <a:r>
              <a:rPr lang="en-US" sz="2100" dirty="0" err="1">
                <a:solidFill>
                  <a:srgbClr val="09465E"/>
                </a:solidFill>
                <a:latin typeface="Calibri" panose="020F0502020204030204" pitchFamily="34" charset="0"/>
                <a:cs typeface="Times New Roman" panose="02020603050405020304" pitchFamily="18" charset="0"/>
              </a:rPr>
              <a:t>rendicontazione</a:t>
            </a:r>
            <a:r>
              <a:rPr lang="en-US" sz="2100" dirty="0">
                <a:solidFill>
                  <a:srgbClr val="09465E"/>
                </a:solidFill>
                <a:latin typeface="Calibri" panose="020F0502020204030204" pitchFamily="34" charset="0"/>
                <a:cs typeface="Times New Roman" panose="02020603050405020304" pitchFamily="18" charset="0"/>
              </a:rPr>
              <a:t> per </a:t>
            </a:r>
            <a:r>
              <a:rPr lang="en-US" sz="2100" dirty="0" err="1">
                <a:solidFill>
                  <a:srgbClr val="09465E"/>
                </a:solidFill>
                <a:latin typeface="Calibri" panose="020F0502020204030204" pitchFamily="34" charset="0"/>
                <a:cs typeface="Times New Roman" panose="02020603050405020304" pitchFamily="18" charset="0"/>
              </a:rPr>
              <a:t>dimostrare</a:t>
            </a:r>
            <a:r>
              <a:rPr lang="en-US" sz="2100" dirty="0">
                <a:solidFill>
                  <a:srgbClr val="09465E"/>
                </a:solidFill>
                <a:latin typeface="Calibri" panose="020F0502020204030204" pitchFamily="34" charset="0"/>
                <a:cs typeface="Times New Roman" panose="02020603050405020304" pitchFamily="18" charset="0"/>
              </a:rPr>
              <a:t> la </a:t>
            </a:r>
            <a:r>
              <a:rPr lang="en-US" sz="2100" dirty="0" err="1">
                <a:solidFill>
                  <a:srgbClr val="09465E"/>
                </a:solidFill>
                <a:latin typeface="Calibri" panose="020F0502020204030204" pitchFamily="34" charset="0"/>
                <a:cs typeface="Times New Roman" panose="02020603050405020304" pitchFamily="18" charset="0"/>
              </a:rPr>
              <a:t>conformità</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agli</a:t>
            </a:r>
            <a:r>
              <a:rPr lang="en-US" sz="2100" dirty="0">
                <a:solidFill>
                  <a:srgbClr val="09465E"/>
                </a:solidFill>
                <a:latin typeface="Calibri" panose="020F0502020204030204" pitchFamily="34" charset="0"/>
                <a:cs typeface="Times New Roman" panose="02020603050405020304" pitchFamily="18" charset="0"/>
              </a:rPr>
              <a:t> standard </a:t>
            </a:r>
            <a:r>
              <a:rPr lang="en-US" sz="2100" dirty="0" err="1">
                <a:solidFill>
                  <a:srgbClr val="09465E"/>
                </a:solidFill>
                <a:latin typeface="Calibri" panose="020F0502020204030204" pitchFamily="34" charset="0"/>
                <a:cs typeface="Times New Roman" panose="02020603050405020304" pitchFamily="18" charset="0"/>
              </a:rPr>
              <a:t>dell'UE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Ciò</a:t>
            </a:r>
            <a:r>
              <a:rPr lang="en-US" sz="2100" dirty="0">
                <a:solidFill>
                  <a:srgbClr val="09465E"/>
                </a:solidFill>
                <a:latin typeface="Calibri" panose="020F0502020204030204" pitchFamily="34" charset="0"/>
                <a:cs typeface="Times New Roman" panose="02020603050405020304" pitchFamily="18" charset="0"/>
              </a:rPr>
              <a:t> è </a:t>
            </a:r>
            <a:r>
              <a:rPr lang="en-US" sz="2100" dirty="0" err="1">
                <a:solidFill>
                  <a:srgbClr val="09465E"/>
                </a:solidFill>
                <a:latin typeface="Calibri" panose="020F0502020204030204" pitchFamily="34" charset="0"/>
                <a:cs typeface="Times New Roman" panose="02020603050405020304" pitchFamily="18" charset="0"/>
              </a:rPr>
              <a:t>particolarmente</a:t>
            </a:r>
            <a:r>
              <a:rPr lang="en-US" sz="2100" dirty="0">
                <a:solidFill>
                  <a:srgbClr val="09465E"/>
                </a:solidFill>
                <a:latin typeface="Calibri" panose="020F0502020204030204" pitchFamily="34" charset="0"/>
                <a:cs typeface="Times New Roman" panose="02020603050405020304" pitchFamily="18" charset="0"/>
              </a:rPr>
              <a:t> difficile per le </a:t>
            </a:r>
            <a:r>
              <a:rPr lang="en-US" sz="2100" dirty="0" err="1">
                <a:solidFill>
                  <a:srgbClr val="09465E"/>
                </a:solidFill>
                <a:latin typeface="Calibri" panose="020F0502020204030204" pitchFamily="34" charset="0"/>
                <a:cs typeface="Times New Roman" panose="02020603050405020304" pitchFamily="18" charset="0"/>
              </a:rPr>
              <a:t>aziende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che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operano</a:t>
            </a:r>
            <a:r>
              <a:rPr lang="en-US" sz="2100" dirty="0">
                <a:solidFill>
                  <a:srgbClr val="09465E"/>
                </a:solidFill>
                <a:latin typeface="Calibri" panose="020F0502020204030204" pitchFamily="34" charset="0"/>
                <a:cs typeface="Times New Roman" panose="02020603050405020304" pitchFamily="18" charset="0"/>
              </a:rPr>
              <a:t> in </a:t>
            </a:r>
            <a:r>
              <a:rPr lang="en-US" sz="2100" dirty="0" err="1">
                <a:solidFill>
                  <a:srgbClr val="09465E"/>
                </a:solidFill>
                <a:latin typeface="Calibri" panose="020F0502020204030204" pitchFamily="34" charset="0"/>
                <a:cs typeface="Times New Roman" panose="02020603050405020304" pitchFamily="18" charset="0"/>
              </a:rPr>
              <a:t>più</a:t>
            </a:r>
            <a:r>
              <a:rPr lang="en-US" sz="2100" dirty="0">
                <a:solidFill>
                  <a:srgbClr val="09465E"/>
                </a:solidFill>
                <a:latin typeface="Calibri" panose="020F0502020204030204" pitchFamily="34" charset="0"/>
                <a:cs typeface="Times New Roman" panose="02020603050405020304" pitchFamily="18" charset="0"/>
              </a:rPr>
              <a:t> Stati </a:t>
            </a:r>
            <a:r>
              <a:rPr lang="en-US" sz="2100" dirty="0" err="1">
                <a:solidFill>
                  <a:srgbClr val="09465E"/>
                </a:solidFill>
                <a:latin typeface="Calibri" panose="020F0502020204030204" pitchFamily="34" charset="0"/>
                <a:cs typeface="Times New Roman" panose="02020603050405020304" pitchFamily="18" charset="0"/>
              </a:rPr>
              <a:t>membri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dell'UE</a:t>
            </a:r>
            <a:r>
              <a:rPr lang="en-US" sz="2100" dirty="0">
                <a:solidFill>
                  <a:srgbClr val="09465E"/>
                </a:solidFill>
                <a:latin typeface="Calibri" panose="020F0502020204030204" pitchFamily="34" charset="0"/>
                <a:cs typeface="Times New Roman" panose="02020603050405020304" pitchFamily="18" charset="0"/>
              </a:rPr>
              <a:t>, a causa </a:t>
            </a:r>
            <a:r>
              <a:rPr lang="en-US" sz="2100" dirty="0" err="1">
                <a:solidFill>
                  <a:srgbClr val="09465E"/>
                </a:solidFill>
                <a:latin typeface="Calibri" panose="020F0502020204030204" pitchFamily="34" charset="0"/>
                <a:cs typeface="Times New Roman" panose="02020603050405020304" pitchFamily="18" charset="0"/>
              </a:rPr>
              <a:t>delle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variazioni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nella</a:t>
            </a:r>
            <a:r>
              <a:rPr lang="en-US" sz="2100" dirty="0">
                <a:solidFill>
                  <a:srgbClr val="09465E"/>
                </a:solidFill>
                <a:latin typeface="Calibri" panose="020F0502020204030204" pitchFamily="34" charset="0"/>
                <a:cs typeface="Times New Roman" panose="02020603050405020304" pitchFamily="18" charset="0"/>
              </a:rPr>
              <a:t> loro </a:t>
            </a:r>
            <a:r>
              <a:rPr lang="en-US" sz="2100" dirty="0" err="1">
                <a:solidFill>
                  <a:srgbClr val="09465E"/>
                </a:solidFill>
                <a:latin typeface="Calibri" panose="020F0502020204030204" pitchFamily="34" charset="0"/>
                <a:cs typeface="Times New Roman" panose="02020603050405020304" pitchFamily="18" charset="0"/>
              </a:rPr>
              <a:t>interpretazione</a:t>
            </a:r>
            <a:r>
              <a:rPr lang="en-US" sz="2100" dirty="0">
                <a:solidFill>
                  <a:srgbClr val="09465E"/>
                </a:solidFill>
                <a:latin typeface="Calibri" panose="020F0502020204030204" pitchFamily="34" charset="0"/>
                <a:cs typeface="Times New Roman" panose="02020603050405020304" pitchFamily="18" charset="0"/>
              </a:rPr>
              <a:t>.</a:t>
            </a:r>
            <a:endParaRPr lang="es-ES" sz="2100" dirty="0">
              <a:solidFill>
                <a:srgbClr val="09465E"/>
              </a:solidFill>
              <a:latin typeface="Calibri" panose="020F0502020204030204" pitchFamily="34" charset="0"/>
              <a:cs typeface="Times New Roman" panose="02020603050405020304" pitchFamily="18" charset="0"/>
            </a:endParaRPr>
          </a:p>
          <a:p>
            <a:pPr marR="0" lvl="0" defTabSz="914400" eaLnBrk="1" fontAlgn="auto" latinLnBrk="0" hangingPunct="1">
              <a:spcBef>
                <a:spcPts val="0"/>
              </a:spcBef>
              <a:spcAft>
                <a:spcPts val="800"/>
              </a:spcAft>
              <a:buClrTx/>
              <a:buSzTx/>
              <a:buFontTx/>
              <a:buNone/>
              <a:tabLst>
                <a:tab pos="457200" algn="l"/>
              </a:tabLst>
              <a:defRPr/>
            </a:pPr>
            <a:r>
              <a:rPr lang="en-US" sz="2100" b="1" dirty="0" err="1">
                <a:solidFill>
                  <a:srgbClr val="09465E"/>
                </a:solidFill>
                <a:latin typeface="Calibri" panose="020F0502020204030204" pitchFamily="34" charset="0"/>
                <a:cs typeface="Times New Roman" panose="02020603050405020304" pitchFamily="18" charset="0"/>
              </a:rPr>
              <a:t>Impatto</a:t>
            </a:r>
            <a:r>
              <a:rPr lang="en-US" sz="2100" b="1" dirty="0">
                <a:solidFill>
                  <a:srgbClr val="09465E"/>
                </a:solidFill>
                <a:latin typeface="Calibri" panose="020F0502020204030204" pitchFamily="34" charset="0"/>
                <a:cs typeface="Times New Roman" panose="02020603050405020304" pitchFamily="18" charset="0"/>
              </a:rPr>
              <a:t> sui </a:t>
            </a:r>
            <a:r>
              <a:rPr lang="en-US" sz="2100" b="1" dirty="0" err="1">
                <a:solidFill>
                  <a:srgbClr val="09465E"/>
                </a:solidFill>
                <a:latin typeface="Calibri" panose="020F0502020204030204" pitchFamily="34" charset="0"/>
                <a:cs typeface="Times New Roman" panose="02020603050405020304" pitchFamily="18" charset="0"/>
              </a:rPr>
              <a:t>piccoli</a:t>
            </a:r>
            <a:r>
              <a:rPr lang="en-US" sz="2100" b="1" dirty="0">
                <a:solidFill>
                  <a:srgbClr val="09465E"/>
                </a:solidFill>
                <a:latin typeface="Calibri" panose="020F0502020204030204" pitchFamily="34" charset="0"/>
                <a:cs typeface="Times New Roman" panose="02020603050405020304" pitchFamily="18" charset="0"/>
              </a:rPr>
              <a:t> </a:t>
            </a:r>
            <a:r>
              <a:rPr lang="en-US" sz="2100" b="1" dirty="0" err="1">
                <a:solidFill>
                  <a:srgbClr val="09465E"/>
                </a:solidFill>
                <a:latin typeface="Calibri" panose="020F0502020204030204" pitchFamily="34" charset="0"/>
                <a:cs typeface="Times New Roman" panose="02020603050405020304" pitchFamily="18" charset="0"/>
              </a:rPr>
              <a:t>produttori</a:t>
            </a:r>
            <a:r>
              <a:rPr lang="en-U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Le </a:t>
            </a:r>
            <a:r>
              <a:rPr lang="en-US" sz="2100" dirty="0" err="1">
                <a:solidFill>
                  <a:srgbClr val="09465E"/>
                </a:solidFill>
                <a:latin typeface="Calibri" panose="020F0502020204030204" pitchFamily="34" charset="0"/>
                <a:cs typeface="Times New Roman" panose="02020603050405020304" pitchFamily="18" charset="0"/>
              </a:rPr>
              <a:t>piccole</a:t>
            </a:r>
            <a:r>
              <a:rPr lang="en-US" sz="2100" dirty="0">
                <a:solidFill>
                  <a:srgbClr val="09465E"/>
                </a:solidFill>
                <a:latin typeface="Calibri" panose="020F0502020204030204" pitchFamily="34" charset="0"/>
                <a:cs typeface="Times New Roman" panose="02020603050405020304" pitchFamily="18" charset="0"/>
              </a:rPr>
              <a:t> e </a:t>
            </a:r>
            <a:r>
              <a:rPr lang="en-US" sz="2100" dirty="0" err="1">
                <a:solidFill>
                  <a:srgbClr val="09465E"/>
                </a:solidFill>
                <a:latin typeface="Calibri" panose="020F0502020204030204" pitchFamily="34" charset="0"/>
                <a:cs typeface="Times New Roman" panose="02020603050405020304" pitchFamily="18" charset="0"/>
              </a:rPr>
              <a:t>medie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imprese</a:t>
            </a:r>
            <a:r>
              <a:rPr lang="en-US" sz="2100" dirty="0">
                <a:solidFill>
                  <a:srgbClr val="09465E"/>
                </a:solidFill>
                <a:latin typeface="Calibri" panose="020F0502020204030204" pitchFamily="34" charset="0"/>
                <a:cs typeface="Times New Roman" panose="02020603050405020304" pitchFamily="18" charset="0"/>
              </a:rPr>
              <a:t> (PMI) </a:t>
            </a:r>
            <a:r>
              <a:rPr lang="en-US" sz="2100" dirty="0" err="1">
                <a:solidFill>
                  <a:srgbClr val="09465E"/>
                </a:solidFill>
                <a:latin typeface="Calibri" panose="020F0502020204030204" pitchFamily="34" charset="0"/>
                <a:cs typeface="Times New Roman" panose="02020603050405020304" pitchFamily="18" charset="0"/>
              </a:rPr>
              <a:t>possono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avere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difficoltà</a:t>
            </a:r>
            <a:r>
              <a:rPr lang="en-US" sz="2100" dirty="0">
                <a:solidFill>
                  <a:srgbClr val="09465E"/>
                </a:solidFill>
                <a:latin typeface="Calibri" panose="020F0502020204030204" pitchFamily="34" charset="0"/>
                <a:cs typeface="Times New Roman" panose="02020603050405020304" pitchFamily="18" charset="0"/>
              </a:rPr>
              <a:t> a </a:t>
            </a:r>
            <a:r>
              <a:rPr lang="en-US" sz="2100" dirty="0" err="1">
                <a:solidFill>
                  <a:srgbClr val="09465E"/>
                </a:solidFill>
                <a:latin typeface="Calibri" panose="020F0502020204030204" pitchFamily="34" charset="0"/>
                <a:cs typeface="Times New Roman" panose="02020603050405020304" pitchFamily="18" charset="0"/>
              </a:rPr>
              <a:t>permettersi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queste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misure</a:t>
            </a:r>
            <a:r>
              <a:rPr lang="en-US" sz="2100" dirty="0">
                <a:solidFill>
                  <a:srgbClr val="09465E"/>
                </a:solidFill>
                <a:latin typeface="Calibri" panose="020F0502020204030204" pitchFamily="34" charset="0"/>
                <a:cs typeface="Times New Roman" panose="02020603050405020304" pitchFamily="18" charset="0"/>
              </a:rPr>
              <a:t> di </a:t>
            </a:r>
            <a:r>
              <a:rPr lang="en-US" sz="2100" dirty="0" err="1">
                <a:solidFill>
                  <a:srgbClr val="09465E"/>
                </a:solidFill>
                <a:latin typeface="Calibri" panose="020F0502020204030204" pitchFamily="34" charset="0"/>
                <a:cs typeface="Times New Roman" panose="02020603050405020304" pitchFamily="18" charset="0"/>
              </a:rPr>
              <a:t>conformità</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mettendole</a:t>
            </a:r>
            <a:r>
              <a:rPr lang="en-US" sz="2100" dirty="0">
                <a:solidFill>
                  <a:srgbClr val="09465E"/>
                </a:solidFill>
                <a:latin typeface="Calibri" panose="020F0502020204030204" pitchFamily="34" charset="0"/>
                <a:cs typeface="Times New Roman" panose="02020603050405020304" pitchFamily="18" charset="0"/>
              </a:rPr>
              <a:t> in </a:t>
            </a:r>
            <a:r>
              <a:rPr lang="en-US" sz="2100" dirty="0" err="1">
                <a:solidFill>
                  <a:srgbClr val="09465E"/>
                </a:solidFill>
                <a:latin typeface="Calibri" panose="020F0502020204030204" pitchFamily="34" charset="0"/>
                <a:cs typeface="Times New Roman" panose="02020603050405020304" pitchFamily="18" charset="0"/>
              </a:rPr>
              <a:t>una</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posizione</a:t>
            </a:r>
            <a:r>
              <a:rPr lang="en-US" sz="2100" dirty="0">
                <a:solidFill>
                  <a:srgbClr val="09465E"/>
                </a:solidFill>
                <a:latin typeface="Calibri" panose="020F0502020204030204" pitchFamily="34" charset="0"/>
                <a:cs typeface="Times New Roman" panose="02020603050405020304" pitchFamily="18" charset="0"/>
              </a:rPr>
              <a:t> di </a:t>
            </a:r>
            <a:r>
              <a:rPr lang="en-US" sz="2100" dirty="0" err="1">
                <a:solidFill>
                  <a:srgbClr val="09465E"/>
                </a:solidFill>
                <a:latin typeface="Calibri" panose="020F0502020204030204" pitchFamily="34" charset="0"/>
                <a:cs typeface="Times New Roman" panose="02020603050405020304" pitchFamily="18" charset="0"/>
              </a:rPr>
              <a:t>svantaggio</a:t>
            </a:r>
            <a:r>
              <a:rPr lang="en-US" sz="2100" dirty="0">
                <a:solidFill>
                  <a:srgbClr val="09465E"/>
                </a:solidFill>
                <a:latin typeface="Calibri" panose="020F0502020204030204" pitchFamily="34" charset="0"/>
                <a:cs typeface="Times New Roman" panose="02020603050405020304" pitchFamily="18" charset="0"/>
              </a:rPr>
              <a:t> rispetto ai </a:t>
            </a:r>
            <a:r>
              <a:rPr lang="en-US" sz="2100" dirty="0" err="1">
                <a:solidFill>
                  <a:srgbClr val="09465E"/>
                </a:solidFill>
                <a:latin typeface="Calibri" panose="020F0502020204030204" pitchFamily="34" charset="0"/>
                <a:cs typeface="Times New Roman" panose="02020603050405020304" pitchFamily="18" charset="0"/>
              </a:rPr>
              <a:t>concorrenti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più</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grandi</a:t>
            </a:r>
            <a:r>
              <a:rPr lang="en-US" sz="2100" dirty="0">
                <a:solidFill>
                  <a:srgbClr val="09465E"/>
                </a:solidFill>
                <a:latin typeface="Calibri" panose="020F0502020204030204" pitchFamily="34" charset="0"/>
                <a:cs typeface="Times New Roman" panose="02020603050405020304" pitchFamily="18" charset="0"/>
              </a:rPr>
              <a:t>.</a:t>
            </a:r>
            <a:endParaRPr lang="es-ES" sz="2100" dirty="0">
              <a:solidFill>
                <a:srgbClr val="09465E"/>
              </a:solidFill>
              <a:latin typeface="Calibri" panose="020F0502020204030204" pitchFamily="34" charset="0"/>
              <a:cs typeface="Times New Roman" panose="02020603050405020304" pitchFamily="18" charset="0"/>
            </a:endParaRPr>
          </a:p>
          <a:p>
            <a:pPr>
              <a:buSzPts val="1000"/>
              <a:tabLst>
                <a:tab pos="457200" algn="l"/>
              </a:tabLst>
            </a:pPr>
            <a:r>
              <a:rPr lang="es-ES" sz="2400" b="1" dirty="0">
                <a:solidFill>
                  <a:srgbClr val="2094D2"/>
                </a:solidFill>
                <a:latin typeface="Calibri" panose="020F0502020204030204" pitchFamily="34" charset="0"/>
                <a:cs typeface="Times New Roman" panose="02020603050405020304" pitchFamily="18" charset="0"/>
              </a:rPr>
              <a:t>Controversie commerciali</a:t>
            </a:r>
          </a:p>
          <a:p>
            <a:pPr>
              <a:spcAft>
                <a:spcPts val="600"/>
              </a:spcAft>
              <a:buSzPts val="1000"/>
              <a:tabLst>
                <a:tab pos="457200" algn="l"/>
              </a:tabLst>
            </a:pPr>
            <a:r>
              <a:rPr lang="en-US" sz="2100" b="1" dirty="0" err="1">
                <a:solidFill>
                  <a:srgbClr val="09465E"/>
                </a:solidFill>
                <a:latin typeface="Calibri" panose="020F0502020204030204" pitchFamily="34" charset="0"/>
                <a:cs typeface="Times New Roman" panose="02020603050405020304" pitchFamily="18" charset="0"/>
              </a:rPr>
              <a:t>Conflitto</a:t>
            </a:r>
            <a:r>
              <a:rPr lang="en-US" sz="2100" b="1" dirty="0">
                <a:solidFill>
                  <a:srgbClr val="09465E"/>
                </a:solidFill>
                <a:latin typeface="Calibri" panose="020F0502020204030204" pitchFamily="34" charset="0"/>
                <a:cs typeface="Times New Roman" panose="02020603050405020304" pitchFamily="18" charset="0"/>
              </a:rPr>
              <a:t> con </a:t>
            </a:r>
            <a:r>
              <a:rPr lang="en-US" sz="2100" b="1" dirty="0" err="1">
                <a:solidFill>
                  <a:srgbClr val="09465E"/>
                </a:solidFill>
                <a:latin typeface="Calibri" panose="020F0502020204030204" pitchFamily="34" charset="0"/>
                <a:cs typeface="Times New Roman" panose="02020603050405020304" pitchFamily="18" charset="0"/>
              </a:rPr>
              <a:t>gli</a:t>
            </a:r>
            <a:r>
              <a:rPr lang="en-US" sz="2100" b="1" dirty="0">
                <a:solidFill>
                  <a:srgbClr val="09465E"/>
                </a:solidFill>
                <a:latin typeface="Calibri" panose="020F0502020204030204" pitchFamily="34" charset="0"/>
                <a:cs typeface="Times New Roman" panose="02020603050405020304" pitchFamily="18" charset="0"/>
              </a:rPr>
              <a:t> standard non UE</a:t>
            </a:r>
            <a:r>
              <a:rPr lang="en-US" sz="2100" dirty="0">
                <a:solidFill>
                  <a:srgbClr val="09465E"/>
                </a:solidFill>
                <a:latin typeface="Calibri" panose="020F0502020204030204" pitchFamily="34" charset="0"/>
                <a:cs typeface="Times New Roman" panose="02020603050405020304" pitchFamily="18" charset="0"/>
              </a:rPr>
              <a:t>: Le </a:t>
            </a:r>
            <a:r>
              <a:rPr lang="en-US" sz="2100" dirty="0" err="1">
                <a:solidFill>
                  <a:srgbClr val="09465E"/>
                </a:solidFill>
                <a:latin typeface="Calibri" panose="020F0502020204030204" pitchFamily="34" charset="0"/>
                <a:cs typeface="Times New Roman" panose="02020603050405020304" pitchFamily="18" charset="0"/>
              </a:rPr>
              <a:t>rigide</a:t>
            </a:r>
            <a:r>
              <a:rPr lang="en-US" sz="2100" dirty="0">
                <a:solidFill>
                  <a:srgbClr val="09465E"/>
                </a:solidFill>
                <a:latin typeface="Calibri" panose="020F0502020204030204" pitchFamily="34" charset="0"/>
                <a:cs typeface="Times New Roman" panose="02020603050405020304" pitchFamily="18" charset="0"/>
              </a:rPr>
              <a:t> normative </a:t>
            </a:r>
            <a:r>
              <a:rPr lang="en-US" sz="2100" dirty="0" err="1">
                <a:solidFill>
                  <a:srgbClr val="09465E"/>
                </a:solidFill>
                <a:latin typeface="Calibri" panose="020F0502020204030204" pitchFamily="34" charset="0"/>
                <a:cs typeface="Times New Roman" panose="02020603050405020304" pitchFamily="18" charset="0"/>
              </a:rPr>
              <a:t>dell'UE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sono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talvolta</a:t>
            </a:r>
            <a:r>
              <a:rPr lang="en-US" sz="2100" dirty="0">
                <a:solidFill>
                  <a:srgbClr val="09465E"/>
                </a:solidFill>
                <a:latin typeface="Calibri" panose="020F0502020204030204" pitchFamily="34" charset="0"/>
                <a:cs typeface="Times New Roman" panose="02020603050405020304" pitchFamily="18" charset="0"/>
              </a:rPr>
              <a:t> in </a:t>
            </a:r>
            <a:r>
              <a:rPr lang="en-US" sz="2100" dirty="0" err="1">
                <a:solidFill>
                  <a:srgbClr val="09465E"/>
                </a:solidFill>
                <a:latin typeface="Calibri" panose="020F0502020204030204" pitchFamily="34" charset="0"/>
                <a:cs typeface="Times New Roman" panose="02020603050405020304" pitchFamily="18" charset="0"/>
              </a:rPr>
              <a:t>conflitto</a:t>
            </a:r>
            <a:r>
              <a:rPr lang="en-US" sz="2100" dirty="0">
                <a:solidFill>
                  <a:srgbClr val="09465E"/>
                </a:solidFill>
                <a:latin typeface="Calibri" panose="020F0502020204030204" pitchFamily="34" charset="0"/>
                <a:cs typeface="Times New Roman" panose="02020603050405020304" pitchFamily="18" charset="0"/>
              </a:rPr>
              <a:t> con </a:t>
            </a:r>
            <a:r>
              <a:rPr lang="en-US" sz="2100" dirty="0" err="1">
                <a:solidFill>
                  <a:srgbClr val="09465E"/>
                </a:solidFill>
                <a:latin typeface="Calibri" panose="020F0502020204030204" pitchFamily="34" charset="0"/>
                <a:cs typeface="Times New Roman" panose="02020603050405020304" pitchFamily="18" charset="0"/>
              </a:rPr>
              <a:t>gli</a:t>
            </a:r>
            <a:r>
              <a:rPr lang="en-US" sz="2100" dirty="0">
                <a:solidFill>
                  <a:srgbClr val="09465E"/>
                </a:solidFill>
                <a:latin typeface="Calibri" panose="020F0502020204030204" pitchFamily="34" charset="0"/>
                <a:cs typeface="Times New Roman" panose="02020603050405020304" pitchFamily="18" charset="0"/>
              </a:rPr>
              <a:t> standard </a:t>
            </a:r>
            <a:r>
              <a:rPr lang="en-US" sz="2100" dirty="0" err="1">
                <a:solidFill>
                  <a:srgbClr val="09465E"/>
                </a:solidFill>
                <a:latin typeface="Calibri" panose="020F0502020204030204" pitchFamily="34" charset="0"/>
                <a:cs typeface="Times New Roman" panose="02020603050405020304" pitchFamily="18" charset="0"/>
              </a:rPr>
              <a:t>internazionali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causando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tensioni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commerciali</a:t>
            </a:r>
            <a:r>
              <a:rPr lang="en-US" sz="2100" dirty="0">
                <a:solidFill>
                  <a:srgbClr val="09465E"/>
                </a:solidFill>
                <a:latin typeface="Calibri" panose="020F0502020204030204" pitchFamily="34" charset="0"/>
                <a:cs typeface="Times New Roman" panose="02020603050405020304" pitchFamily="18" charset="0"/>
              </a:rPr>
              <a:t>. Ad </a:t>
            </a:r>
            <a:r>
              <a:rPr lang="en-US" sz="2100" dirty="0" err="1">
                <a:solidFill>
                  <a:srgbClr val="09465E"/>
                </a:solidFill>
                <a:latin typeface="Calibri" panose="020F0502020204030204" pitchFamily="34" charset="0"/>
                <a:cs typeface="Times New Roman" panose="02020603050405020304" pitchFamily="18" charset="0"/>
              </a:rPr>
              <a:t>esempio</a:t>
            </a:r>
            <a:r>
              <a:rPr lang="en-US" sz="2100" dirty="0">
                <a:solidFill>
                  <a:srgbClr val="09465E"/>
                </a:solidFill>
                <a:latin typeface="Calibri" panose="020F0502020204030204" pitchFamily="34" charset="0"/>
                <a:cs typeface="Times New Roman" panose="02020603050405020304" pitchFamily="18" charset="0"/>
              </a:rPr>
              <a:t>, il </a:t>
            </a:r>
            <a:r>
              <a:rPr lang="en-US" sz="2100" dirty="0" err="1">
                <a:solidFill>
                  <a:srgbClr val="09465E"/>
                </a:solidFill>
                <a:latin typeface="Calibri" panose="020F0502020204030204" pitchFamily="34" charset="0"/>
                <a:cs typeface="Times New Roman" panose="02020603050405020304" pitchFamily="18" charset="0"/>
              </a:rPr>
              <a:t>divieto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dell'UE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su</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alcuni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organismi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geneticamente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modificati</a:t>
            </a:r>
            <a:r>
              <a:rPr lang="en-US" sz="2100" dirty="0">
                <a:solidFill>
                  <a:srgbClr val="09465E"/>
                </a:solidFill>
                <a:latin typeface="Calibri" panose="020F0502020204030204" pitchFamily="34" charset="0"/>
                <a:cs typeface="Times New Roman" panose="02020603050405020304" pitchFamily="18" charset="0"/>
              </a:rPr>
              <a:t> (OGM) ha </a:t>
            </a:r>
            <a:r>
              <a:rPr lang="en-US" sz="2100" dirty="0" err="1">
                <a:solidFill>
                  <a:srgbClr val="09465E"/>
                </a:solidFill>
                <a:latin typeface="Calibri" panose="020F0502020204030204" pitchFamily="34" charset="0"/>
                <a:cs typeface="Times New Roman" panose="02020603050405020304" pitchFamily="18" charset="0"/>
              </a:rPr>
              <a:t>creato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attriti</a:t>
            </a:r>
            <a:r>
              <a:rPr lang="en-US" sz="2100" dirty="0">
                <a:solidFill>
                  <a:srgbClr val="09465E"/>
                </a:solidFill>
                <a:latin typeface="Calibri" panose="020F0502020204030204" pitchFamily="34" charset="0"/>
                <a:cs typeface="Times New Roman" panose="02020603050405020304" pitchFamily="18" charset="0"/>
              </a:rPr>
              <a:t> con </a:t>
            </a:r>
            <a:r>
              <a:rPr lang="en-US" sz="2100" dirty="0" err="1">
                <a:solidFill>
                  <a:srgbClr val="09465E"/>
                </a:solidFill>
                <a:latin typeface="Calibri" panose="020F0502020204030204" pitchFamily="34" charset="0"/>
                <a:cs typeface="Times New Roman" panose="02020603050405020304" pitchFamily="18" charset="0"/>
              </a:rPr>
              <a:t>Paesi</a:t>
            </a:r>
            <a:r>
              <a:rPr lang="en-US" sz="2100" dirty="0">
                <a:solidFill>
                  <a:srgbClr val="09465E"/>
                </a:solidFill>
                <a:latin typeface="Calibri" panose="020F0502020204030204" pitchFamily="34" charset="0"/>
                <a:cs typeface="Times New Roman" panose="02020603050405020304" pitchFamily="18" charset="0"/>
              </a:rPr>
              <a:t> come </a:t>
            </a:r>
            <a:r>
              <a:rPr lang="en-US" sz="2100" dirty="0" err="1">
                <a:solidFill>
                  <a:srgbClr val="09465E"/>
                </a:solidFill>
                <a:latin typeface="Calibri" panose="020F0502020204030204" pitchFamily="34" charset="0"/>
                <a:cs typeface="Times New Roman" panose="02020603050405020304" pitchFamily="18" charset="0"/>
              </a:rPr>
              <a:t>gli</a:t>
            </a:r>
            <a:r>
              <a:rPr lang="en-US" sz="2100" dirty="0">
                <a:solidFill>
                  <a:srgbClr val="09465E"/>
                </a:solidFill>
                <a:latin typeface="Calibri" panose="020F0502020204030204" pitchFamily="34" charset="0"/>
                <a:cs typeface="Times New Roman" panose="02020603050405020304" pitchFamily="18" charset="0"/>
              </a:rPr>
              <a:t> Stati Uniti.</a:t>
            </a:r>
          </a:p>
          <a:p>
            <a:pPr>
              <a:buSzPts val="1000"/>
              <a:tabLst>
                <a:tab pos="457200" algn="l"/>
              </a:tabLst>
            </a:pPr>
            <a:r>
              <a:rPr lang="es-ES" sz="2400" b="1" dirty="0">
                <a:solidFill>
                  <a:srgbClr val="2094D2"/>
                </a:solidFill>
                <a:latin typeface="Calibri" panose="020F0502020204030204" pitchFamily="34" charset="0"/>
                <a:cs typeface="Times New Roman" panose="02020603050405020304" pitchFamily="18" charset="0"/>
              </a:rPr>
              <a:t>Potenziale di spreco alimentare</a:t>
            </a:r>
          </a:p>
          <a:p>
            <a:pPr>
              <a:buSzPts val="1000"/>
              <a:tabLst>
                <a:tab pos="457200" algn="l"/>
              </a:tabLst>
            </a:pPr>
            <a:r>
              <a:rPr lang="es-ES" sz="2100" b="1" dirty="0">
                <a:solidFill>
                  <a:srgbClr val="09465E"/>
                </a:solidFill>
                <a:latin typeface="Calibri" panose="020F0502020204030204" pitchFamily="34" charset="0"/>
                <a:cs typeface="Times New Roman" panose="02020603050405020304" pitchFamily="18" charset="0"/>
              </a:rPr>
              <a:t>Criteri di qualità rigorosi: </a:t>
            </a:r>
            <a:r>
              <a:rPr lang="en-US" sz="2100" dirty="0">
                <a:solidFill>
                  <a:srgbClr val="09465E"/>
                </a:solidFill>
                <a:latin typeface="Calibri" panose="020F0502020204030204" pitchFamily="34" charset="0"/>
                <a:cs typeface="Times New Roman" panose="02020603050405020304" pitchFamily="18" charset="0"/>
              </a:rPr>
              <a:t>Standard </a:t>
            </a:r>
            <a:r>
              <a:rPr lang="en-US" sz="2100" dirty="0" err="1">
                <a:solidFill>
                  <a:srgbClr val="09465E"/>
                </a:solidFill>
                <a:latin typeface="Calibri" panose="020F0502020204030204" pitchFamily="34" charset="0"/>
                <a:cs typeface="Times New Roman" panose="02020603050405020304" pitchFamily="18" charset="0"/>
              </a:rPr>
              <a:t>elevati</a:t>
            </a:r>
            <a:r>
              <a:rPr lang="en-US" sz="2100" dirty="0">
                <a:solidFill>
                  <a:srgbClr val="09465E"/>
                </a:solidFill>
                <a:latin typeface="Calibri" panose="020F0502020204030204" pitchFamily="34" charset="0"/>
                <a:cs typeface="Times New Roman" panose="02020603050405020304" pitchFamily="18" charset="0"/>
              </a:rPr>
              <a:t> per </a:t>
            </a:r>
            <a:r>
              <a:rPr lang="en-US" sz="2100" dirty="0" err="1">
                <a:solidFill>
                  <a:srgbClr val="09465E"/>
                </a:solidFill>
                <a:latin typeface="Calibri" panose="020F0502020204030204" pitchFamily="34" charset="0"/>
                <a:cs typeface="Times New Roman" panose="02020603050405020304" pitchFamily="18" charset="0"/>
              </a:rPr>
              <a:t>l'aspetto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estetico</a:t>
            </a:r>
            <a:r>
              <a:rPr lang="en-US" sz="2100" dirty="0">
                <a:solidFill>
                  <a:srgbClr val="09465E"/>
                </a:solidFill>
                <a:latin typeface="Calibri" panose="020F0502020204030204" pitchFamily="34" charset="0"/>
                <a:cs typeface="Times New Roman" panose="02020603050405020304" pitchFamily="18" charset="0"/>
              </a:rPr>
              <a:t> o le </a:t>
            </a:r>
            <a:r>
              <a:rPr lang="en-US" sz="2100" dirty="0" err="1">
                <a:solidFill>
                  <a:srgbClr val="09465E"/>
                </a:solidFill>
                <a:latin typeface="Calibri" panose="020F0502020204030204" pitchFamily="34" charset="0"/>
                <a:cs typeface="Times New Roman" panose="02020603050405020304" pitchFamily="18" charset="0"/>
              </a:rPr>
              <a:t>dimensioni</a:t>
            </a:r>
            <a:r>
              <a:rPr lang="en-US" sz="2100" dirty="0">
                <a:solidFill>
                  <a:srgbClr val="09465E"/>
                </a:solidFill>
                <a:latin typeface="Calibri" panose="020F0502020204030204" pitchFamily="34" charset="0"/>
                <a:cs typeface="Times New Roman" panose="02020603050405020304" pitchFamily="18" charset="0"/>
              </a:rPr>
              <a:t> di </a:t>
            </a:r>
            <a:r>
              <a:rPr lang="en-US" sz="2100" dirty="0" err="1">
                <a:solidFill>
                  <a:srgbClr val="09465E"/>
                </a:solidFill>
                <a:latin typeface="Calibri" panose="020F0502020204030204" pitchFamily="34" charset="0"/>
                <a:cs typeface="Times New Roman" panose="02020603050405020304" pitchFamily="18" charset="0"/>
              </a:rPr>
              <a:t>frutta</a:t>
            </a:r>
            <a:r>
              <a:rPr lang="en-US" sz="2100" dirty="0">
                <a:solidFill>
                  <a:srgbClr val="09465E"/>
                </a:solidFill>
                <a:latin typeface="Calibri" panose="020F0502020204030204" pitchFamily="34" charset="0"/>
                <a:cs typeface="Times New Roman" panose="02020603050405020304" pitchFamily="18" charset="0"/>
              </a:rPr>
              <a:t> e </a:t>
            </a:r>
            <a:r>
              <a:rPr lang="en-US" sz="2100" dirty="0" err="1">
                <a:solidFill>
                  <a:srgbClr val="09465E"/>
                </a:solidFill>
                <a:latin typeface="Calibri" panose="020F0502020204030204" pitchFamily="34" charset="0"/>
                <a:cs typeface="Times New Roman" panose="02020603050405020304" pitchFamily="18" charset="0"/>
              </a:rPr>
              <a:t>verdura</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spesso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fanno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sì</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che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alimenti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perfettamente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commestibili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vengano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scartati</a:t>
            </a:r>
            <a:r>
              <a:rPr lang="en-US" sz="2100" dirty="0">
                <a:solidFill>
                  <a:srgbClr val="09465E"/>
                </a:solidFill>
                <a:latin typeface="Calibri" panose="020F0502020204030204" pitchFamily="34" charset="0"/>
                <a:cs typeface="Times New Roman" panose="02020603050405020304" pitchFamily="18" charset="0"/>
              </a:rPr>
              <a:t>. Ad </a:t>
            </a:r>
            <a:r>
              <a:rPr lang="en-US" sz="2100" dirty="0" err="1">
                <a:solidFill>
                  <a:srgbClr val="09465E"/>
                </a:solidFill>
                <a:latin typeface="Calibri" panose="020F0502020204030204" pitchFamily="34" charset="0"/>
                <a:cs typeface="Times New Roman" panose="02020603050405020304" pitchFamily="18" charset="0"/>
              </a:rPr>
              <a:t>esempio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i</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prodotti</a:t>
            </a:r>
            <a:r>
              <a:rPr lang="en-US" sz="2100" dirty="0">
                <a:solidFill>
                  <a:srgbClr val="09465E"/>
                </a:solidFill>
                <a:latin typeface="Calibri" panose="020F0502020204030204" pitchFamily="34" charset="0"/>
                <a:cs typeface="Times New Roman" panose="02020603050405020304" pitchFamily="18" charset="0"/>
              </a:rPr>
              <a:t> di forma </a:t>
            </a:r>
            <a:r>
              <a:rPr lang="en-US" sz="2100" dirty="0" err="1">
                <a:solidFill>
                  <a:srgbClr val="09465E"/>
                </a:solidFill>
                <a:latin typeface="Calibri" panose="020F0502020204030204" pitchFamily="34" charset="0"/>
                <a:cs typeface="Times New Roman" panose="02020603050405020304" pitchFamily="18" charset="0"/>
              </a:rPr>
              <a:t>imperfetta</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potrebbero</a:t>
            </a:r>
            <a:r>
              <a:rPr lang="en-US" sz="2100" dirty="0">
                <a:solidFill>
                  <a:srgbClr val="09465E"/>
                </a:solidFill>
                <a:latin typeface="Calibri" panose="020F0502020204030204" pitchFamily="34" charset="0"/>
                <a:cs typeface="Times New Roman" panose="02020603050405020304" pitchFamily="18" charset="0"/>
              </a:rPr>
              <a:t> non </a:t>
            </a:r>
            <a:r>
              <a:rPr lang="en-US" sz="2100" dirty="0" err="1">
                <a:solidFill>
                  <a:srgbClr val="09465E"/>
                </a:solidFill>
                <a:latin typeface="Calibri" panose="020F0502020204030204" pitchFamily="34" charset="0"/>
                <a:cs typeface="Times New Roman" panose="02020603050405020304" pitchFamily="18" charset="0"/>
              </a:rPr>
              <a:t>arrivare</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sul</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mercato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contribuendo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allo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spreco</a:t>
            </a:r>
            <a:r>
              <a:rPr lang="en-U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alimentare</a:t>
            </a:r>
            <a:r>
              <a:rPr lang="en-US" sz="2100" dirty="0">
                <a:solidFill>
                  <a:srgbClr val="09465E"/>
                </a:solidFill>
                <a:latin typeface="Calibri" panose="020F0502020204030204" pitchFamily="34" charset="0"/>
                <a:cs typeface="Times New Roman" panose="02020603050405020304" pitchFamily="18" charset="0"/>
              </a:rPr>
              <a:t>.</a:t>
            </a:r>
            <a:endParaRPr lang="es-ES" sz="2100" dirty="0">
              <a:solidFill>
                <a:srgbClr val="09465E"/>
              </a:solidFill>
              <a:latin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4D6DD335-E2E9-19E0-B466-C245A7D9DC20}"/>
              </a:ext>
            </a:extLst>
          </p:cNvPr>
          <p:cNvGrpSpPr/>
          <p:nvPr/>
        </p:nvGrpSpPr>
        <p:grpSpPr>
          <a:xfrm>
            <a:off x="259762" y="586240"/>
            <a:ext cx="1011571" cy="1113617"/>
            <a:chOff x="7284496" y="2127428"/>
            <a:chExt cx="2245645" cy="2249982"/>
          </a:xfrm>
          <a:solidFill>
            <a:srgbClr val="09465E"/>
          </a:solidFill>
        </p:grpSpPr>
        <p:grpSp>
          <p:nvGrpSpPr>
            <p:cNvPr id="4" name="Graphic 3">
              <a:extLst>
                <a:ext uri="{FF2B5EF4-FFF2-40B4-BE49-F238E27FC236}">
                  <a16:creationId xmlns:a16="http://schemas.microsoft.com/office/drawing/2014/main" id="{6DF7F609-B3F5-8C18-6896-31BC5B748442}"/>
                </a:ext>
              </a:extLst>
            </p:cNvPr>
            <p:cNvGrpSpPr/>
            <p:nvPr/>
          </p:nvGrpSpPr>
          <p:grpSpPr>
            <a:xfrm>
              <a:off x="7284496" y="2127428"/>
              <a:ext cx="2245645" cy="2249982"/>
              <a:chOff x="5098317" y="2100784"/>
              <a:chExt cx="2245645" cy="2249982"/>
            </a:xfrm>
            <a:grpFill/>
          </p:grpSpPr>
          <p:sp>
            <p:nvSpPr>
              <p:cNvPr id="28" name="Freeform 8">
                <a:extLst>
                  <a:ext uri="{FF2B5EF4-FFF2-40B4-BE49-F238E27FC236}">
                    <a16:creationId xmlns:a16="http://schemas.microsoft.com/office/drawing/2014/main" id="{D9D91D4D-04E6-9FD6-C6A2-8F8B983825A8}"/>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29" name="Freeform 9">
                <a:extLst>
                  <a:ext uri="{FF2B5EF4-FFF2-40B4-BE49-F238E27FC236}">
                    <a16:creationId xmlns:a16="http://schemas.microsoft.com/office/drawing/2014/main" id="{7B5AC50D-DEF6-0F72-8A0D-8F2801B35276}"/>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30" name="Freeform 10">
                <a:extLst>
                  <a:ext uri="{FF2B5EF4-FFF2-40B4-BE49-F238E27FC236}">
                    <a16:creationId xmlns:a16="http://schemas.microsoft.com/office/drawing/2014/main" id="{4539272D-ED58-6FE7-99A0-60B191FDB38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31" name="Freeform 11">
                <a:extLst>
                  <a:ext uri="{FF2B5EF4-FFF2-40B4-BE49-F238E27FC236}">
                    <a16:creationId xmlns:a16="http://schemas.microsoft.com/office/drawing/2014/main" id="{189EDE16-AE6D-879B-138B-913CC5331791}"/>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32" name="Freeform 12">
                <a:extLst>
                  <a:ext uri="{FF2B5EF4-FFF2-40B4-BE49-F238E27FC236}">
                    <a16:creationId xmlns:a16="http://schemas.microsoft.com/office/drawing/2014/main" id="{6D27E5D8-E044-0A69-88BB-2DEA70BD87A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33" name="Freeform 13">
                <a:extLst>
                  <a:ext uri="{FF2B5EF4-FFF2-40B4-BE49-F238E27FC236}">
                    <a16:creationId xmlns:a16="http://schemas.microsoft.com/office/drawing/2014/main" id="{A07C2167-6AD3-B3BC-8AA6-6EB984018B31}"/>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49E86D27-DB3A-BBA9-9758-12B697F0085A}"/>
                </a:ext>
              </a:extLst>
            </p:cNvPr>
            <p:cNvGrpSpPr/>
            <p:nvPr/>
          </p:nvGrpSpPr>
          <p:grpSpPr>
            <a:xfrm>
              <a:off x="8878245" y="2200268"/>
              <a:ext cx="144167" cy="725713"/>
              <a:chOff x="6692066" y="2173624"/>
              <a:chExt cx="144167" cy="725713"/>
            </a:xfrm>
            <a:grpFill/>
          </p:grpSpPr>
          <p:sp>
            <p:nvSpPr>
              <p:cNvPr id="8" name="Freeform 15">
                <a:extLst>
                  <a:ext uri="{FF2B5EF4-FFF2-40B4-BE49-F238E27FC236}">
                    <a16:creationId xmlns:a16="http://schemas.microsoft.com/office/drawing/2014/main" id="{A0F88BED-9C0A-0E63-96EE-215032B70299}"/>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3FAA635-7212-4270-07FF-C750A05FE94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34" name="Group 33">
            <a:extLst>
              <a:ext uri="{FF2B5EF4-FFF2-40B4-BE49-F238E27FC236}">
                <a16:creationId xmlns:a16="http://schemas.microsoft.com/office/drawing/2014/main" id="{386D4403-A9F6-DE66-FADD-3427BE2669C5}"/>
              </a:ext>
            </a:extLst>
          </p:cNvPr>
          <p:cNvGrpSpPr/>
          <p:nvPr/>
        </p:nvGrpSpPr>
        <p:grpSpPr>
          <a:xfrm>
            <a:off x="195744" y="3165477"/>
            <a:ext cx="1011024" cy="957023"/>
            <a:chOff x="2357946" y="2285562"/>
            <a:chExt cx="1034323" cy="1032971"/>
          </a:xfrm>
          <a:solidFill>
            <a:srgbClr val="09465E"/>
          </a:solidFill>
        </p:grpSpPr>
        <p:sp>
          <p:nvSpPr>
            <p:cNvPr id="35" name="Freeform 33">
              <a:extLst>
                <a:ext uri="{FF2B5EF4-FFF2-40B4-BE49-F238E27FC236}">
                  <a16:creationId xmlns:a16="http://schemas.microsoft.com/office/drawing/2014/main" id="{80C5AE66-AAE5-D075-BAED-E8D7E05A84F9}"/>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2094D2"/>
            </a:solidFill>
            <a:ln w="9502" cap="flat">
              <a:noFill/>
              <a:prstDash val="solid"/>
              <a:miter/>
            </a:ln>
          </p:spPr>
          <p:txBody>
            <a:bodyPr rtlCol="0" anchor="ctr"/>
            <a:lstStyle/>
            <a:p>
              <a:endParaRPr lang="en-US"/>
            </a:p>
          </p:txBody>
        </p:sp>
        <p:grpSp>
          <p:nvGrpSpPr>
            <p:cNvPr id="36" name="Graphic 37">
              <a:extLst>
                <a:ext uri="{FF2B5EF4-FFF2-40B4-BE49-F238E27FC236}">
                  <a16:creationId xmlns:a16="http://schemas.microsoft.com/office/drawing/2014/main" id="{C04B6A67-8A94-C2DC-379B-9922B689EE45}"/>
                </a:ext>
              </a:extLst>
            </p:cNvPr>
            <p:cNvGrpSpPr/>
            <p:nvPr/>
          </p:nvGrpSpPr>
          <p:grpSpPr>
            <a:xfrm>
              <a:off x="2357946" y="2285562"/>
              <a:ext cx="1034323" cy="1032971"/>
              <a:chOff x="5737725" y="2862443"/>
              <a:chExt cx="1034323" cy="1032971"/>
            </a:xfrm>
            <a:grpFill/>
          </p:grpSpPr>
          <p:sp>
            <p:nvSpPr>
              <p:cNvPr id="37" name="Freeform 35">
                <a:extLst>
                  <a:ext uri="{FF2B5EF4-FFF2-40B4-BE49-F238E27FC236}">
                    <a16:creationId xmlns:a16="http://schemas.microsoft.com/office/drawing/2014/main" id="{AF722231-B83E-467E-AE63-E40481020BCA}"/>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2E026424-822E-D080-69FE-3B8AE28A003C}"/>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8FC3D154-FB4D-BFAC-4BCB-8B07EEA8114A}"/>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18E10128-2ED6-75C6-DE3F-D983883040DE}"/>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16BA1C61-DD16-A9E2-DC00-8AFA31C4CA60}"/>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grpSp>
        <p:nvGrpSpPr>
          <p:cNvPr id="42" name="Group 41">
            <a:extLst>
              <a:ext uri="{FF2B5EF4-FFF2-40B4-BE49-F238E27FC236}">
                <a16:creationId xmlns:a16="http://schemas.microsoft.com/office/drawing/2014/main" id="{1322DDA1-3580-F850-70AA-45101D1B080B}"/>
              </a:ext>
            </a:extLst>
          </p:cNvPr>
          <p:cNvGrpSpPr/>
          <p:nvPr/>
        </p:nvGrpSpPr>
        <p:grpSpPr>
          <a:xfrm>
            <a:off x="250101" y="4885697"/>
            <a:ext cx="861710" cy="861561"/>
            <a:chOff x="3258209" y="1217582"/>
            <a:chExt cx="4712093" cy="4711281"/>
          </a:xfrm>
          <a:solidFill>
            <a:srgbClr val="09465E"/>
          </a:solidFill>
        </p:grpSpPr>
        <p:sp>
          <p:nvSpPr>
            <p:cNvPr id="43" name="Freeform 31">
              <a:extLst>
                <a:ext uri="{FF2B5EF4-FFF2-40B4-BE49-F238E27FC236}">
                  <a16:creationId xmlns:a16="http://schemas.microsoft.com/office/drawing/2014/main" id="{DFCA667A-0BDD-17B9-3D22-EB4064638B3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2094D2"/>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32">
              <a:extLst>
                <a:ext uri="{FF2B5EF4-FFF2-40B4-BE49-F238E27FC236}">
                  <a16:creationId xmlns:a16="http://schemas.microsoft.com/office/drawing/2014/main" id="{07DD7CCB-2E23-E2AD-59E4-FE2DEDC5EC1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2094D2"/>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312C77EE-EC34-9854-0AAD-2EEDD0CCA3EC}"/>
                </a:ext>
              </a:extLst>
            </p:cNvPr>
            <p:cNvGrpSpPr/>
            <p:nvPr/>
          </p:nvGrpSpPr>
          <p:grpSpPr>
            <a:xfrm>
              <a:off x="3258209" y="1217582"/>
              <a:ext cx="4712093" cy="4711281"/>
              <a:chOff x="3258209" y="1217582"/>
              <a:chExt cx="4712093" cy="4711281"/>
            </a:xfrm>
            <a:grpFill/>
          </p:grpSpPr>
          <p:sp>
            <p:nvSpPr>
              <p:cNvPr id="46" name="Freeform 16">
                <a:extLst>
                  <a:ext uri="{FF2B5EF4-FFF2-40B4-BE49-F238E27FC236}">
                    <a16:creationId xmlns:a16="http://schemas.microsoft.com/office/drawing/2014/main" id="{DF665C3C-0424-F7EB-7281-4B8A6F07A4B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17">
                <a:extLst>
                  <a:ext uri="{FF2B5EF4-FFF2-40B4-BE49-F238E27FC236}">
                    <a16:creationId xmlns:a16="http://schemas.microsoft.com/office/drawing/2014/main" id="{84FF3661-32EE-608B-EB03-4A605319B3C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chemeClr val="bg1"/>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18">
                <a:extLst>
                  <a:ext uri="{FF2B5EF4-FFF2-40B4-BE49-F238E27FC236}">
                    <a16:creationId xmlns:a16="http://schemas.microsoft.com/office/drawing/2014/main" id="{03292B53-79D2-4F0E-2E41-5040ECCE27F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19">
                <a:extLst>
                  <a:ext uri="{FF2B5EF4-FFF2-40B4-BE49-F238E27FC236}">
                    <a16:creationId xmlns:a16="http://schemas.microsoft.com/office/drawing/2014/main" id="{973507B6-A0D7-D4AD-18DE-B7D85BD8505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20">
                <a:extLst>
                  <a:ext uri="{FF2B5EF4-FFF2-40B4-BE49-F238E27FC236}">
                    <a16:creationId xmlns:a16="http://schemas.microsoft.com/office/drawing/2014/main" id="{3BFA5BA1-A738-8D65-851E-9EF91D32C7B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21">
                <a:extLst>
                  <a:ext uri="{FF2B5EF4-FFF2-40B4-BE49-F238E27FC236}">
                    <a16:creationId xmlns:a16="http://schemas.microsoft.com/office/drawing/2014/main" id="{CB02058F-A26B-7250-CD58-4CCFF929A850}"/>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22">
                <a:extLst>
                  <a:ext uri="{FF2B5EF4-FFF2-40B4-BE49-F238E27FC236}">
                    <a16:creationId xmlns:a16="http://schemas.microsoft.com/office/drawing/2014/main" id="{DE9747CF-E5A9-3E01-65DE-54E14398C22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23">
                <a:extLst>
                  <a:ext uri="{FF2B5EF4-FFF2-40B4-BE49-F238E27FC236}">
                    <a16:creationId xmlns:a16="http://schemas.microsoft.com/office/drawing/2014/main" id="{6C30FA0E-77E4-E581-2D3C-9918CC516AD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24">
                <a:extLst>
                  <a:ext uri="{FF2B5EF4-FFF2-40B4-BE49-F238E27FC236}">
                    <a16:creationId xmlns:a16="http://schemas.microsoft.com/office/drawing/2014/main" id="{194F1051-C500-000B-3F13-1735D162364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25">
                <a:extLst>
                  <a:ext uri="{FF2B5EF4-FFF2-40B4-BE49-F238E27FC236}">
                    <a16:creationId xmlns:a16="http://schemas.microsoft.com/office/drawing/2014/main" id="{03655FFD-90DC-0FD0-510E-70AAF036FA1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26">
                <a:extLst>
                  <a:ext uri="{FF2B5EF4-FFF2-40B4-BE49-F238E27FC236}">
                    <a16:creationId xmlns:a16="http://schemas.microsoft.com/office/drawing/2014/main" id="{C64CF4B3-323F-7479-8EA0-086F2073D0A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27">
                <a:extLst>
                  <a:ext uri="{FF2B5EF4-FFF2-40B4-BE49-F238E27FC236}">
                    <a16:creationId xmlns:a16="http://schemas.microsoft.com/office/drawing/2014/main" id="{E580CCF0-D7E8-A794-F4A9-9B17E03E558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28">
                <a:extLst>
                  <a:ext uri="{FF2B5EF4-FFF2-40B4-BE49-F238E27FC236}">
                    <a16:creationId xmlns:a16="http://schemas.microsoft.com/office/drawing/2014/main" id="{21F9B2F5-1386-F0F5-3CF3-372F6CB2328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29">
                <a:extLst>
                  <a:ext uri="{FF2B5EF4-FFF2-40B4-BE49-F238E27FC236}">
                    <a16:creationId xmlns:a16="http://schemas.microsoft.com/office/drawing/2014/main" id="{216B249D-B319-486F-7A89-3EC343BB5C1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30">
                <a:extLst>
                  <a:ext uri="{FF2B5EF4-FFF2-40B4-BE49-F238E27FC236}">
                    <a16:creationId xmlns:a16="http://schemas.microsoft.com/office/drawing/2014/main" id="{BAA54340-A998-EF24-2AD3-E4CDC3D1A70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45362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057A-3FB3-3E71-D894-2DFBC31CA4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488DB6-1FE9-3C74-7337-6156989DEBE2}"/>
              </a:ext>
            </a:extLst>
          </p:cNvPr>
          <p:cNvSpPr>
            <a:spLocks noGrp="1"/>
          </p:cNvSpPr>
          <p:nvPr>
            <p:ph type="body" sz="quarter" idx="16"/>
          </p:nvPr>
        </p:nvSpPr>
        <p:spPr>
          <a:xfrm>
            <a:off x="489526" y="738575"/>
            <a:ext cx="10479218" cy="80365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Regolamenti UE sugli standard alimentari</a:t>
            </a:r>
            <a:endParaRPr kumimoji="0" lang="es-ES" sz="3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1C65D815-51AD-88C7-6135-FD2E2DE6CDA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3FA6A6D1-C9AB-C48B-618A-8C6AEF76FCCF}"/>
              </a:ext>
            </a:extLst>
          </p:cNvPr>
          <p:cNvSpPr>
            <a:spLocks noGrp="1"/>
          </p:cNvSpPr>
          <p:nvPr>
            <p:ph type="body" sz="quarter" idx="19"/>
          </p:nvPr>
        </p:nvSpPr>
        <p:spPr>
          <a:xfrm>
            <a:off x="359063" y="4988728"/>
            <a:ext cx="11473874" cy="1127220"/>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kern="0">
                <a:effectLst/>
                <a:latin typeface="Calibri" panose="020F0502020204030204" pitchFamily="34" charset="0"/>
                <a:ea typeface="Times New Roman" panose="02020603050405020304" pitchFamily="18" charset="0"/>
                <a:cs typeface="Times New Roman" panose="02020603050405020304" pitchFamily="18" charset="0"/>
              </a:rPr>
              <a:t>Se da un lato le norme rigorose sugli standard alimentari promuovono la sicurezza, la sostenibilità e la fiducia dei consumatori, dall'altro creano sfide per i produttori, le economie e il commercio. Trovare un equilibrio tra sicurezza e fattibilità economica è fondamentale per garantire che i regolamenti proteggano la salute pubblica senza soffocare l'innovazione, l'accessibilità del mercato o l'accessibilità economica... e bisogna anche considerare gli sprechi alimentari.</a:t>
            </a:r>
            <a:endParaRPr lang="es-ES" sz="2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Freeform 171">
            <a:extLst>
              <a:ext uri="{FF2B5EF4-FFF2-40B4-BE49-F238E27FC236}">
                <a16:creationId xmlns:a16="http://schemas.microsoft.com/office/drawing/2014/main" id="{61ED3AA9-7A15-799E-F7FD-4F8238092F45}"/>
              </a:ext>
            </a:extLst>
          </p:cNvPr>
          <p:cNvSpPr>
            <a:spLocks noChangeArrowheads="1"/>
          </p:cNvSpPr>
          <p:nvPr/>
        </p:nvSpPr>
        <p:spPr bwMode="auto">
          <a:xfrm>
            <a:off x="324427" y="2014780"/>
            <a:ext cx="4162550" cy="28763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E8282182-4DE6-C148-B769-F2880B83A698}"/>
              </a:ext>
            </a:extLst>
          </p:cNvPr>
          <p:cNvSpPr>
            <a:spLocks noChangeArrowheads="1"/>
          </p:cNvSpPr>
          <p:nvPr/>
        </p:nvSpPr>
        <p:spPr bwMode="auto">
          <a:xfrm>
            <a:off x="3937230" y="2005163"/>
            <a:ext cx="3922636" cy="288504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2DC5D978-456F-D341-27D8-4F7D46A8D603}"/>
              </a:ext>
            </a:extLst>
          </p:cNvPr>
          <p:cNvSpPr>
            <a:spLocks noChangeArrowheads="1"/>
          </p:cNvSpPr>
          <p:nvPr/>
        </p:nvSpPr>
        <p:spPr bwMode="auto">
          <a:xfrm>
            <a:off x="7380862" y="2014779"/>
            <a:ext cx="4167759" cy="297840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6" name="CuadroTexto 553">
            <a:extLst>
              <a:ext uri="{FF2B5EF4-FFF2-40B4-BE49-F238E27FC236}">
                <a16:creationId xmlns:a16="http://schemas.microsoft.com/office/drawing/2014/main" id="{ED9B8555-CC89-E817-B4BF-C2B0B56F7FEC}"/>
              </a:ext>
            </a:extLst>
          </p:cNvPr>
          <p:cNvSpPr txBox="1"/>
          <p:nvPr/>
        </p:nvSpPr>
        <p:spPr>
          <a:xfrm>
            <a:off x="643379" y="2402785"/>
            <a:ext cx="3293851"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Limiti di residui di pesticidi</a:t>
            </a:r>
            <a:r>
              <a:rPr lang="en-US" sz="1800" kern="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L'UE applica rigorosi livelli massimi di residui (LMR) per i pesticidi, che molti produttori extracomunitari faticano a rispettare.</a:t>
            </a:r>
            <a:endParaRPr lang="es-ES"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CuadroTexto 553">
            <a:extLst>
              <a:ext uri="{FF2B5EF4-FFF2-40B4-BE49-F238E27FC236}">
                <a16:creationId xmlns:a16="http://schemas.microsoft.com/office/drawing/2014/main" id="{A6EF0804-7869-E72C-B582-3BD8AE59A43E}"/>
              </a:ext>
            </a:extLst>
          </p:cNvPr>
          <p:cNvSpPr txBox="1"/>
          <p:nvPr/>
        </p:nvSpPr>
        <p:spPr>
          <a:xfrm>
            <a:off x="4278414" y="2316890"/>
            <a:ext cx="3102448"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Organismi</a:t>
            </a:r>
            <a:r>
              <a:rPr lang="en-US" sz="18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geneticamente</a:t>
            </a:r>
            <a:r>
              <a:rPr lang="en-US" sz="18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modificati</a:t>
            </a:r>
            <a:r>
              <a:rPr lang="en-US" sz="18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(OGM)</a:t>
            </a:r>
            <a:r>
              <a:rPr lang="en-US" sz="18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L'UE ha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norme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severe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sugli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OGM,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che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ne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limitano</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l'uso</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nella</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produzione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rispetto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agli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standard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globali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67D2CC-6A5D-F5C1-D8EA-B4E988E16C64}"/>
              </a:ext>
            </a:extLst>
          </p:cNvPr>
          <p:cNvSpPr txBox="1"/>
          <p:nvPr/>
        </p:nvSpPr>
        <p:spPr>
          <a:xfrm>
            <a:off x="7930609" y="2564981"/>
            <a:ext cx="3197872" cy="1771254"/>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Standard di</a:t>
            </a:r>
            <a:r>
              <a:rPr lang="en-US" sz="18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benessere</a:t>
            </a:r>
            <a:r>
              <a:rPr lang="en-US" sz="18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animale</a:t>
            </a:r>
            <a:r>
              <a:rPr lang="en-US" sz="18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regolamenti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dell'UE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richiedono</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standard di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benessere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più</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elevati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aumentando</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produttori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carne e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latticini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81129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0DC78-24B2-583B-9C5B-AC9E6D21A5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F2F55DD-C3A4-EB77-013D-F5D91AF05DB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D7EA9919-9591-C81F-84A3-62A538221B9F}"/>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84AA0E15-5EF2-C348-0E3A-665910307D98}"/>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4EDA596-9560-3CAD-3C5B-BC742CF5DEA5}"/>
                </a:ext>
              </a:extLst>
            </p:cNvPr>
            <p:cNvPicPr/>
            <p:nvPr/>
          </p:nvPicPr>
          <p:blipFill>
            <a:blip r:embed="rId2" cstate="screen">
              <a:extLst>
                <a:ext uri="{28A0092B-C50C-407E-A947-70E740481C1C}">
                  <a14:useLocalDpi xmlns:a14="http://schemas.microsoft.com/office/drawing/2010/main"/>
                </a:ext>
              </a:extLst>
            </a:blip>
            <a:stretch>
              <a:fillRect/>
            </a:stretch>
          </p:blipFill>
          <p:spPr>
            <a:xfrm>
              <a:off x="9017414" y="600075"/>
              <a:ext cx="2245702" cy="2245701"/>
            </a:xfrm>
            <a:prstGeom prst="rect">
              <a:avLst/>
            </a:prstGeom>
          </p:spPr>
        </p:pic>
      </p:grpSp>
      <p:pic>
        <p:nvPicPr>
          <p:cNvPr id="6" name="object 6">
            <a:extLst>
              <a:ext uri="{FF2B5EF4-FFF2-40B4-BE49-F238E27FC236}">
                <a16:creationId xmlns:a16="http://schemas.microsoft.com/office/drawing/2014/main" id="{A82753B8-D8FC-04EF-8A61-EA60378F80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923CB4D2-32BE-2980-E99D-DBFC252459B7}"/>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9149F22B-5CBA-7776-A50A-C4EE35973D1E}"/>
              </a:ext>
            </a:extLst>
          </p:cNvPr>
          <p:cNvSpPr txBox="1"/>
          <p:nvPr/>
        </p:nvSpPr>
        <p:spPr>
          <a:xfrm>
            <a:off x="739139" y="694822"/>
            <a:ext cx="8006751" cy="582211"/>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a:solidFill>
                  <a:srgbClr val="09465E"/>
                </a:solidFill>
                <a:latin typeface="Calibri"/>
                <a:cs typeface="Calibri"/>
              </a:rPr>
              <a:t>Esercizio di riflessione </a:t>
            </a:r>
            <a:r>
              <a:rPr lang="en-IE" sz="3700" b="1" spc="-10">
                <a:solidFill>
                  <a:srgbClr val="09465E"/>
                </a:solidFill>
                <a:latin typeface="Calibri"/>
                <a:cs typeface="Calibri"/>
              </a:rPr>
              <a:t>dello studente</a:t>
            </a:r>
            <a:r>
              <a:rPr sz="3700" b="1" spc="-10">
                <a:solidFill>
                  <a:srgbClr val="09465E"/>
                </a:solidFill>
                <a:latin typeface="Calibri"/>
                <a:cs typeface="Calibri"/>
              </a:rPr>
              <a:t>:</a:t>
            </a:r>
            <a:endParaRPr sz="3700">
              <a:latin typeface="Calibri"/>
              <a:cs typeface="Calibri"/>
            </a:endParaRPr>
          </a:p>
        </p:txBody>
      </p:sp>
      <p:sp>
        <p:nvSpPr>
          <p:cNvPr id="11" name="CuadroTexto 10">
            <a:extLst>
              <a:ext uri="{FF2B5EF4-FFF2-40B4-BE49-F238E27FC236}">
                <a16:creationId xmlns:a16="http://schemas.microsoft.com/office/drawing/2014/main" id="{94BDA784-9CEB-7202-4C26-3D89F2D672AA}"/>
              </a:ext>
            </a:extLst>
          </p:cNvPr>
          <p:cNvSpPr txBox="1"/>
          <p:nvPr/>
        </p:nvSpPr>
        <p:spPr>
          <a:xfrm>
            <a:off x="739139" y="1620441"/>
            <a:ext cx="8985886" cy="4154984"/>
          </a:xfrm>
          <a:prstGeom prst="rect">
            <a:avLst/>
          </a:prstGeom>
          <a:noFill/>
        </p:spPr>
        <p:txBody>
          <a:bodyPr wrap="square">
            <a:spAutoFit/>
          </a:bodyPr>
          <a:lstStyle/>
          <a:p>
            <a:pPr>
              <a:buFont typeface="+mj-lt"/>
              <a:buAutoNum type="arabicPeriod"/>
            </a:pPr>
            <a:r>
              <a:rPr lang="en-US" sz="2400" b="1">
                <a:solidFill>
                  <a:srgbClr val="09465E"/>
                </a:solidFill>
                <a:latin typeface="Calibri" panose="020F0502020204030204" pitchFamily="34" charset="0"/>
                <a:cs typeface="Times New Roman" panose="02020603050405020304" pitchFamily="18" charset="0"/>
              </a:rPr>
              <a:t>Proporre un'iniziativa:</a:t>
            </a:r>
          </a:p>
          <a:p>
            <a:pPr marL="457200" lvl="1"/>
            <a:r>
              <a:rPr lang="en-US" sz="2400">
                <a:solidFill>
                  <a:srgbClr val="09465E"/>
                </a:solidFill>
                <a:latin typeface="Calibri" panose="020F0502020204030204" pitchFamily="34" charset="0"/>
                <a:cs typeface="Times New Roman" panose="02020603050405020304" pitchFamily="18" charset="0"/>
              </a:rPr>
              <a:t>Riflettete sul vostro contesto locale. Quale iniziativa potrebbe essere realisticamente attuata per ridurre le eccedenze alimentari a livello comunitario o comunale?</a:t>
            </a:r>
          </a:p>
          <a:p>
            <a:pPr>
              <a:buFont typeface="+mj-lt"/>
              <a:buAutoNum type="arabicPeriod"/>
            </a:pPr>
            <a:r>
              <a:rPr lang="en-US" sz="2400" b="1">
                <a:solidFill>
                  <a:srgbClr val="09465E"/>
                </a:solidFill>
                <a:latin typeface="Calibri" panose="020F0502020204030204" pitchFamily="34" charset="0"/>
                <a:cs typeface="Times New Roman" panose="02020603050405020304" pitchFamily="18" charset="0"/>
              </a:rPr>
              <a:t>Dibattito sulla regolamentazione:</a:t>
            </a:r>
          </a:p>
          <a:p>
            <a:pPr marL="457200" lvl="1"/>
            <a:r>
              <a:rPr lang="en-US" sz="2400">
                <a:solidFill>
                  <a:srgbClr val="09465E"/>
                </a:solidFill>
                <a:latin typeface="Calibri" panose="020F0502020204030204" pitchFamily="34" charset="0"/>
                <a:cs typeface="Times New Roman" panose="02020603050405020304" pitchFamily="18" charset="0"/>
              </a:rPr>
              <a:t>Ritiene che le attuali normative UE sulla sicurezza alimentare trovino il giusto equilibrio tra sicurezza e riduzione degli sprechi? Perché o perché no?</a:t>
            </a:r>
          </a:p>
          <a:p>
            <a:pPr>
              <a:buFont typeface="+mj-lt"/>
              <a:buAutoNum type="arabicPeriod"/>
            </a:pPr>
            <a:r>
              <a:rPr lang="en-US" sz="2400" b="1">
                <a:solidFill>
                  <a:srgbClr val="09465E"/>
                </a:solidFill>
                <a:latin typeface="Calibri" panose="020F0502020204030204" pitchFamily="34" charset="0"/>
                <a:cs typeface="Times New Roman" panose="02020603050405020304" pitchFamily="18" charset="0"/>
              </a:rPr>
              <a:t>Connessione climatica:</a:t>
            </a:r>
          </a:p>
          <a:p>
            <a:pPr marL="457200" lvl="1"/>
            <a:r>
              <a:rPr lang="en-US" sz="2400">
                <a:solidFill>
                  <a:srgbClr val="09465E"/>
                </a:solidFill>
                <a:latin typeface="Calibri" panose="020F0502020204030204" pitchFamily="34" charset="0"/>
                <a:cs typeface="Times New Roman" panose="02020603050405020304" pitchFamily="18" charset="0"/>
              </a:rPr>
              <a:t>Descrivere come il cambiamento climatico potrebbe aumentare o diminuire le eccedenze alimentari a seconda della regione e delle infrastrutture.</a:t>
            </a:r>
          </a:p>
        </p:txBody>
      </p:sp>
    </p:spTree>
    <p:extLst>
      <p:ext uri="{BB962C8B-B14F-4D97-AF65-F5344CB8AC3E}">
        <p14:creationId xmlns:p14="http://schemas.microsoft.com/office/powerpoint/2010/main" val="1296873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8073" y="599471"/>
            <a:ext cx="6664687" cy="5166427"/>
          </a:xfrm>
          <a:prstGeom prst="rect">
            <a:avLst/>
          </a:prstGeom>
        </p:spPr>
        <p:txBody>
          <a:bodyPr lIns="91440" tIns="45720" rIns="91440" bIns="45720" anchor="t"/>
          <a:lstStyle/>
          <a:p>
            <a:pPr marL="0" indent="0">
              <a:lnSpc>
                <a:spcPct val="100000"/>
              </a:lnSpc>
              <a:spcAft>
                <a:spcPts val="600"/>
              </a:spcAft>
            </a:pPr>
            <a:r>
              <a:rPr lang="en-US" kern="100">
                <a:latin typeface="Calibri" panose="020F0502020204030204" pitchFamily="34" charset="0"/>
                <a:ea typeface="Aptos" panose="020B0004020202020204" pitchFamily="34" charset="0"/>
                <a:cs typeface="Calibri" panose="020F0502020204030204" pitchFamily="34" charset="0"/>
              </a:rPr>
              <a:t>Questo modulo ha approfondito il tema del riorientamento delle eccedenze alimentari e del cambiamento climatico, definendo ed esplorando diverse strategie per la ridistribuzione di tali eccedenze nell'ambiente aziendale.</a:t>
            </a:r>
          </a:p>
          <a:p>
            <a:pPr marL="0" indent="0">
              <a:lnSpc>
                <a:spcPct val="100000"/>
              </a:lnSpc>
              <a:spcAft>
                <a:spcPts val="600"/>
              </a:spcAft>
            </a:pPr>
            <a:r>
              <a:rPr lang="en-US" kern="100">
                <a:latin typeface="Calibri" panose="020F0502020204030204" pitchFamily="34" charset="0"/>
                <a:ea typeface="Aptos" panose="020B0004020202020204" pitchFamily="34" charset="0"/>
                <a:cs typeface="Calibri" panose="020F0502020204030204" pitchFamily="34" charset="0"/>
              </a:rPr>
              <a:t>Mostra le varie iniziative messe in atto per ridurre lo spreco alimentare, promuovendo soluzioni innovative e sostenibili che favoriscono il riutilizzo e la ridistribuzione delle eccedenze, in linea con i principi dell'economia circolare e della sostenibilità.</a:t>
            </a:r>
          </a:p>
          <a:p>
            <a:pPr marL="0" indent="0">
              <a:lnSpc>
                <a:spcPct val="100000"/>
              </a:lnSpc>
              <a:spcAft>
                <a:spcPts val="600"/>
              </a:spcAft>
            </a:pPr>
            <a:r>
              <a:rPr lang="en-US" kern="100">
                <a:latin typeface="Calibri" panose="020F0502020204030204" pitchFamily="34" charset="0"/>
                <a:ea typeface="Aptos" panose="020B0004020202020204" pitchFamily="34" charset="0"/>
                <a:cs typeface="Calibri" panose="020F0502020204030204" pitchFamily="34" charset="0"/>
              </a:rPr>
              <a:t>Inoltre, mette in evidenza le sfide associate a questo processo e gli svantaggi delle rigide normative alimentari, sia a livello europeo che nazionale.</a:t>
            </a:r>
          </a:p>
          <a:p>
            <a:pPr marL="0" indent="0">
              <a:lnSpc>
                <a:spcPct val="100000"/>
              </a:lnSpc>
              <a:spcAft>
                <a:spcPts val="600"/>
              </a:spcAft>
            </a:pPr>
            <a:endParaRPr lang="fi-FI"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spcAft>
                <a:spcPts val="600"/>
              </a:spcAft>
            </a:pPr>
            <a:endParaRPr lang="en-US" kern="100">
              <a:latin typeface="Calibri" panose="020F0502020204030204" pitchFamily="34" charset="0"/>
              <a:cs typeface="Calibri" panose="020F0502020204030204" pitchFamily="34" charset="0"/>
            </a:endParaRPr>
          </a:p>
          <a:p>
            <a:pPr marL="0" indent="0" algn="just">
              <a:lnSpc>
                <a:spcPct val="100000"/>
              </a:lnSpc>
              <a:spcAft>
                <a:spcPts val="600"/>
              </a:spcAft>
            </a:pPr>
            <a:endParaRPr lang="fi-FI" kern="10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982283"/>
          </a:xfrm>
          <a:prstGeom prst="rect">
            <a:avLst/>
          </a:prstGeom>
          <a:solidFill>
            <a:srgbClr val="60BA47"/>
          </a:solidFill>
        </p:spPr>
        <p:txBody>
          <a:bodyPr anchor="ctr"/>
          <a:lstStyle/>
          <a:p>
            <a:pPr marL="411163"/>
            <a:r>
              <a:rPr lang="en-US"/>
              <a:t>Osservazioni finali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211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542C46-C453-5118-1D8D-0128A9D4036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934920-66D3-9C18-C623-DB8B91FCBC1E}"/>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7D0163E7-2697-542C-C081-53D6C9097322}"/>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a:extLst>
              <a:ext uri="{FF2B5EF4-FFF2-40B4-BE49-F238E27FC236}">
                <a16:creationId xmlns:a16="http://schemas.microsoft.com/office/drawing/2014/main" id="{CA6B2FA6-B6BB-186A-423B-740B0C2C801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5528F0C9-A359-90B5-9285-ABD52330656A}"/>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80C15609-5AAD-92F9-6547-28CF9A6D195F}"/>
              </a:ext>
            </a:extLst>
          </p:cNvPr>
          <p:cNvSpPr txBox="1"/>
          <p:nvPr/>
        </p:nvSpPr>
        <p:spPr>
          <a:xfrm>
            <a:off x="1205864" y="2312606"/>
            <a:ext cx="8665210" cy="431657"/>
          </a:xfrm>
          <a:prstGeom prst="rect">
            <a:avLst/>
          </a:prstGeom>
        </p:spPr>
        <p:txBody>
          <a:bodyPr vert="horz" wrap="square" lIns="0" tIns="11430" rIns="0" bIns="0" rtlCol="0">
            <a:spAutoFit/>
          </a:bodyPr>
          <a:lstStyle/>
          <a:p>
            <a:pPr marL="12700" marR="5080" lvl="0" indent="0" defTabSz="914400" eaLnBrk="1" fontAlgn="auto" latinLnBrk="0" hangingPunct="1">
              <a:lnSpc>
                <a:spcPts val="3410"/>
              </a:lnSpc>
              <a:spcBef>
                <a:spcPts val="90"/>
              </a:spcBef>
              <a:spcAft>
                <a:spcPts val="0"/>
              </a:spcAft>
              <a:buClrTx/>
              <a:buSzTx/>
              <a:buFontTx/>
              <a:buNone/>
              <a:tabLst/>
              <a:defRPr/>
            </a:pPr>
            <a:endParaRPr kumimoji="0" sz="2750" b="0" i="0" u="none" strike="noStrike" kern="0" cap="none" spc="0" normalizeH="0" baseline="0" noProof="0">
              <a:ln>
                <a:noFill/>
              </a:ln>
              <a:solidFill>
                <a:sysClr val="windowText" lastClr="000000"/>
              </a:solidFill>
              <a:effectLst/>
              <a:uLnTx/>
              <a:uFillTx/>
              <a:latin typeface="Calibri"/>
              <a:cs typeface="Calibri"/>
            </a:endParaRPr>
          </a:p>
        </p:txBody>
      </p:sp>
      <p:pic>
        <p:nvPicPr>
          <p:cNvPr id="3" name="Imagen 2">
            <a:extLst>
              <a:ext uri="{FF2B5EF4-FFF2-40B4-BE49-F238E27FC236}">
                <a16:creationId xmlns:a16="http://schemas.microsoft.com/office/drawing/2014/main" id="{3BED57AF-EA56-41BB-F665-2CA367E0F137}"/>
              </a:ext>
            </a:extLst>
          </p:cNvPr>
          <p:cNvPicPr>
            <a:picLocks noChangeAspect="1"/>
          </p:cNvPicPr>
          <p:nvPr/>
        </p:nvPicPr>
        <p:blipFill>
          <a:blip r:embed="rId3"/>
          <a:stretch>
            <a:fillRect/>
          </a:stretch>
        </p:blipFill>
        <p:spPr>
          <a:xfrm>
            <a:off x="463001" y="358432"/>
            <a:ext cx="10921685" cy="6153903"/>
          </a:xfrm>
          <a:prstGeom prst="rect">
            <a:avLst/>
          </a:prstGeom>
        </p:spPr>
      </p:pic>
    </p:spTree>
    <p:extLst>
      <p:ext uri="{BB962C8B-B14F-4D97-AF65-F5344CB8AC3E}">
        <p14:creationId xmlns:p14="http://schemas.microsoft.com/office/powerpoint/2010/main" val="52163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in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2BC46-3DCB-B55B-AFE2-8924B0D2097C}"/>
              </a:ext>
            </a:extLst>
          </p:cNvPr>
          <p:cNvSpPr>
            <a:spLocks noGrp="1"/>
          </p:cNvSpPr>
          <p:nvPr>
            <p:ph type="body" sz="quarter" idx="16"/>
          </p:nvPr>
        </p:nvSpPr>
        <p:spPr>
          <a:xfrm>
            <a:off x="904856" y="618626"/>
            <a:ext cx="10052954" cy="803654"/>
          </a:xfrm>
        </p:spPr>
        <p:txBody>
          <a:bodyPr/>
          <a:lstStyle/>
          <a:p>
            <a:r>
              <a:rPr lang="es-ES" err="1"/>
              <a:t>Definizione di </a:t>
            </a:r>
            <a:r>
              <a:rPr lang="es-ES"/>
              <a:t>eccedenza alimentare</a:t>
            </a:r>
            <a:endParaRPr lang="en-IE"/>
          </a:p>
        </p:txBody>
      </p:sp>
      <p:sp>
        <p:nvSpPr>
          <p:cNvPr id="3" name="Text Placeholder 2">
            <a:extLst>
              <a:ext uri="{FF2B5EF4-FFF2-40B4-BE49-F238E27FC236}">
                <a16:creationId xmlns:a16="http://schemas.microsoft.com/office/drawing/2014/main" id="{679FD726-F056-48B2-0165-9FAFAA4B8C3B}"/>
              </a:ext>
            </a:extLst>
          </p:cNvPr>
          <p:cNvSpPr>
            <a:spLocks noGrp="1"/>
          </p:cNvSpPr>
          <p:nvPr>
            <p:ph type="body" sz="quarter" idx="19"/>
          </p:nvPr>
        </p:nvSpPr>
        <p:spPr>
          <a:xfrm>
            <a:off x="904856" y="1422280"/>
            <a:ext cx="10052954" cy="1058961"/>
          </a:xfrm>
        </p:spPr>
        <p:txBody>
          <a:bodyPr/>
          <a:lstStyle/>
          <a:p>
            <a:pPr marL="0" indent="0"/>
            <a:r>
              <a:rPr kumimoji="0" lang="en-US" sz="2200" b="0" i="0" u="none" strike="noStrike" kern="0" cap="none" spc="0" normalizeH="0" baseline="0" noProof="0">
                <a:ln>
                  <a:noFill/>
                </a:ln>
                <a:solidFill>
                  <a:srgbClr val="09465E"/>
                </a:solidFill>
                <a:effectLst/>
                <a:uLnTx/>
                <a:uFillTx/>
                <a:latin typeface="Calibri"/>
                <a:cs typeface="Calibri"/>
              </a:rPr>
              <a:t>Per </a:t>
            </a:r>
            <a:r>
              <a:rPr kumimoji="0" lang="en-US" sz="2200" b="1" i="0" u="none" strike="noStrike" kern="0" cap="none" spc="0" normalizeH="0" baseline="0" noProof="0">
                <a:ln>
                  <a:noFill/>
                </a:ln>
                <a:solidFill>
                  <a:srgbClr val="09465E"/>
                </a:solidFill>
                <a:effectLst/>
                <a:uLnTx/>
                <a:uFillTx/>
                <a:latin typeface="Calibri"/>
                <a:cs typeface="Calibri"/>
              </a:rPr>
              <a:t>eccedenza alimentare </a:t>
            </a:r>
            <a:r>
              <a:rPr kumimoji="0" lang="en-US" sz="2200" b="0" i="0" u="none" strike="noStrike" kern="0" cap="none" spc="0" normalizeH="0" baseline="0" noProof="0">
                <a:ln>
                  <a:noFill/>
                </a:ln>
                <a:solidFill>
                  <a:srgbClr val="09465E"/>
                </a:solidFill>
                <a:effectLst/>
                <a:uLnTx/>
                <a:uFillTx/>
                <a:latin typeface="Calibri"/>
                <a:cs typeface="Calibri"/>
              </a:rPr>
              <a:t>si intende il cibo commestibile prodotto, raccolto o preparato ma non consumato per vari motivi. In genere comprende il </a:t>
            </a:r>
            <a:r>
              <a:rPr kumimoji="0" lang="en-US" sz="2200" b="1" i="0" u="none" strike="noStrike" kern="0" cap="none" spc="0" normalizeH="0" baseline="0" noProof="0">
                <a:ln>
                  <a:noFill/>
                </a:ln>
                <a:solidFill>
                  <a:srgbClr val="09465E"/>
                </a:solidFill>
                <a:effectLst/>
                <a:uLnTx/>
                <a:uFillTx/>
                <a:latin typeface="Calibri"/>
                <a:cs typeface="Calibri"/>
              </a:rPr>
              <a:t>cibo in eccesso generato lungo tutta la filiera</a:t>
            </a:r>
            <a:r>
              <a:rPr kumimoji="0" lang="en-US" sz="2200" b="0" i="0" u="none" strike="noStrike" kern="0" cap="none" spc="0" normalizeH="0" baseline="0" noProof="0">
                <a:ln>
                  <a:noFill/>
                </a:ln>
                <a:solidFill>
                  <a:srgbClr val="09465E"/>
                </a:solidFill>
                <a:effectLst/>
                <a:uLnTx/>
                <a:uFillTx/>
                <a:latin typeface="Calibri"/>
                <a:cs typeface="Calibri"/>
              </a:rPr>
              <a:t>, dalla produzione e lavorazione alla vendita al dettaglio e al consumo.</a:t>
            </a:r>
            <a:endParaRPr lang="en-IE"/>
          </a:p>
        </p:txBody>
      </p:sp>
      <p:sp>
        <p:nvSpPr>
          <p:cNvPr id="5" name="object 5"/>
          <p:cNvSpPr txBox="1"/>
          <p:nvPr/>
        </p:nvSpPr>
        <p:spPr>
          <a:xfrm>
            <a:off x="996899" y="2767030"/>
            <a:ext cx="5473475" cy="3724096"/>
          </a:xfrm>
          <a:prstGeom prst="rect">
            <a:avLst/>
          </a:prstGeom>
        </p:spPr>
        <p:txBody>
          <a:bodyPr vert="horz" wrap="square" lIns="0" tIns="0" rIns="0" bIns="0" rtlCol="0">
            <a:spAutoFit/>
          </a:bodyPr>
          <a:lstStyle/>
          <a:p>
            <a:pPr marR="645160" algn="l"/>
            <a:r>
              <a:rPr lang="en-US" sz="2200" dirty="0" err="1">
                <a:solidFill>
                  <a:srgbClr val="09465E"/>
                </a:solidFill>
                <a:latin typeface="Calibri"/>
                <a:cs typeface="Calibri"/>
              </a:rPr>
              <a:t>Anche</a:t>
            </a:r>
            <a:r>
              <a:rPr lang="en-US" sz="2200" dirty="0">
                <a:solidFill>
                  <a:srgbClr val="09465E"/>
                </a:solidFill>
                <a:latin typeface="Calibri"/>
                <a:cs typeface="Calibri"/>
              </a:rPr>
              <a:t> se le </a:t>
            </a:r>
            <a:r>
              <a:rPr lang="en-US" sz="2200" dirty="0" err="1">
                <a:solidFill>
                  <a:srgbClr val="09465E"/>
                </a:solidFill>
                <a:latin typeface="Calibri"/>
                <a:cs typeface="Calibri"/>
              </a:rPr>
              <a:t>eccedenze</a:t>
            </a:r>
            <a:r>
              <a:rPr lang="en-US" sz="2200" dirty="0">
                <a:solidFill>
                  <a:srgbClr val="09465E"/>
                </a:solidFill>
                <a:latin typeface="Calibri"/>
                <a:cs typeface="Calibri"/>
              </a:rPr>
              <a:t> </a:t>
            </a:r>
            <a:r>
              <a:rPr lang="en-US" sz="2200" dirty="0" err="1">
                <a:solidFill>
                  <a:srgbClr val="09465E"/>
                </a:solidFill>
                <a:latin typeface="Calibri"/>
                <a:cs typeface="Calibri"/>
              </a:rPr>
              <a:t>alimentari</a:t>
            </a:r>
            <a:r>
              <a:rPr lang="en-US" sz="2200" dirty="0">
                <a:solidFill>
                  <a:srgbClr val="09465E"/>
                </a:solidFill>
                <a:latin typeface="Calibri"/>
                <a:cs typeface="Calibri"/>
              </a:rPr>
              <a:t> </a:t>
            </a:r>
            <a:r>
              <a:rPr lang="en-US" sz="2200" dirty="0" err="1">
                <a:solidFill>
                  <a:srgbClr val="09465E"/>
                </a:solidFill>
                <a:latin typeface="Calibri"/>
                <a:cs typeface="Calibri"/>
              </a:rPr>
              <a:t>sono</a:t>
            </a:r>
            <a:r>
              <a:rPr lang="en-US" sz="2200" dirty="0">
                <a:solidFill>
                  <a:srgbClr val="09465E"/>
                </a:solidFill>
                <a:latin typeface="Calibri"/>
                <a:cs typeface="Calibri"/>
              </a:rPr>
              <a:t> </a:t>
            </a:r>
            <a:r>
              <a:rPr lang="en-US" sz="2200" dirty="0" err="1">
                <a:solidFill>
                  <a:srgbClr val="09465E"/>
                </a:solidFill>
                <a:latin typeface="Calibri"/>
                <a:cs typeface="Calibri"/>
              </a:rPr>
              <a:t>ancora</a:t>
            </a:r>
            <a:r>
              <a:rPr lang="en-US" sz="2200" dirty="0">
                <a:solidFill>
                  <a:srgbClr val="09465E"/>
                </a:solidFill>
                <a:latin typeface="Calibri"/>
                <a:cs typeface="Calibri"/>
              </a:rPr>
              <a:t> </a:t>
            </a:r>
            <a:r>
              <a:rPr lang="en-US" sz="2200" dirty="0" err="1">
                <a:solidFill>
                  <a:srgbClr val="09465E"/>
                </a:solidFill>
                <a:latin typeface="Calibri"/>
                <a:cs typeface="Calibri"/>
              </a:rPr>
              <a:t>adatte</a:t>
            </a:r>
            <a:r>
              <a:rPr lang="en-US" sz="2200" dirty="0">
                <a:solidFill>
                  <a:srgbClr val="09465E"/>
                </a:solidFill>
                <a:latin typeface="Calibri"/>
                <a:cs typeface="Calibri"/>
              </a:rPr>
              <a:t> al </a:t>
            </a:r>
            <a:r>
              <a:rPr lang="en-US" sz="2200" dirty="0" err="1">
                <a:solidFill>
                  <a:srgbClr val="09465E"/>
                </a:solidFill>
                <a:latin typeface="Calibri"/>
                <a:cs typeface="Calibri"/>
              </a:rPr>
              <a:t>consumo</a:t>
            </a:r>
            <a:r>
              <a:rPr lang="en-US" sz="2200" dirty="0">
                <a:solidFill>
                  <a:srgbClr val="09465E"/>
                </a:solidFill>
                <a:latin typeface="Calibri"/>
                <a:cs typeface="Calibri"/>
              </a:rPr>
              <a:t>, </a:t>
            </a:r>
            <a:r>
              <a:rPr lang="en-US" sz="2200" dirty="0" err="1">
                <a:solidFill>
                  <a:srgbClr val="09465E"/>
                </a:solidFill>
                <a:latin typeface="Calibri"/>
                <a:cs typeface="Calibri"/>
              </a:rPr>
              <a:t>spesso</a:t>
            </a:r>
            <a:r>
              <a:rPr lang="en-US" sz="2200" dirty="0">
                <a:solidFill>
                  <a:srgbClr val="09465E"/>
                </a:solidFill>
                <a:latin typeface="Calibri"/>
                <a:cs typeface="Calibri"/>
              </a:rPr>
              <a:t> </a:t>
            </a:r>
            <a:r>
              <a:rPr lang="en-US" sz="2200" dirty="0" err="1">
                <a:solidFill>
                  <a:srgbClr val="09465E"/>
                </a:solidFill>
                <a:latin typeface="Calibri"/>
                <a:cs typeface="Calibri"/>
              </a:rPr>
              <a:t>vanno</a:t>
            </a:r>
            <a:r>
              <a:rPr lang="en-US" sz="2200" dirty="0">
                <a:solidFill>
                  <a:srgbClr val="09465E"/>
                </a:solidFill>
                <a:latin typeface="Calibri"/>
                <a:cs typeface="Calibri"/>
              </a:rPr>
              <a:t> </a:t>
            </a:r>
            <a:r>
              <a:rPr lang="en-US" sz="2200" dirty="0" err="1">
                <a:solidFill>
                  <a:srgbClr val="09465E"/>
                </a:solidFill>
                <a:latin typeface="Calibri"/>
                <a:cs typeface="Calibri"/>
              </a:rPr>
              <a:t>sprecate</a:t>
            </a:r>
            <a:r>
              <a:rPr lang="en-US" sz="2200" dirty="0">
                <a:solidFill>
                  <a:srgbClr val="09465E"/>
                </a:solidFill>
                <a:latin typeface="Calibri"/>
                <a:cs typeface="Calibri"/>
              </a:rPr>
              <a:t> se non </a:t>
            </a:r>
            <a:r>
              <a:rPr lang="en-US" sz="2200" dirty="0" err="1">
                <a:solidFill>
                  <a:srgbClr val="09465E"/>
                </a:solidFill>
                <a:latin typeface="Calibri"/>
                <a:cs typeface="Calibri"/>
              </a:rPr>
              <a:t>vengono</a:t>
            </a:r>
            <a:r>
              <a:rPr lang="en-US" sz="2200" dirty="0">
                <a:solidFill>
                  <a:srgbClr val="09465E"/>
                </a:solidFill>
                <a:latin typeface="Calibri"/>
                <a:cs typeface="Calibri"/>
              </a:rPr>
              <a:t> </a:t>
            </a:r>
            <a:r>
              <a:rPr lang="en-US" sz="2200" dirty="0" err="1">
                <a:solidFill>
                  <a:srgbClr val="09465E"/>
                </a:solidFill>
                <a:latin typeface="Calibri"/>
                <a:cs typeface="Calibri"/>
              </a:rPr>
              <a:t>reindirizzate</a:t>
            </a:r>
            <a:r>
              <a:rPr lang="en-US" sz="2200" dirty="0">
                <a:solidFill>
                  <a:srgbClr val="09465E"/>
                </a:solidFill>
                <a:latin typeface="Calibri"/>
                <a:cs typeface="Calibri"/>
              </a:rPr>
              <a:t> o </a:t>
            </a:r>
            <a:r>
              <a:rPr lang="en-US" sz="2200" dirty="0" err="1">
                <a:solidFill>
                  <a:srgbClr val="09465E"/>
                </a:solidFill>
                <a:latin typeface="Calibri"/>
                <a:cs typeface="Calibri"/>
              </a:rPr>
              <a:t>riutilizzate</a:t>
            </a:r>
            <a:r>
              <a:rPr lang="en-US" sz="2200" dirty="0">
                <a:solidFill>
                  <a:srgbClr val="09465E"/>
                </a:solidFill>
                <a:latin typeface="Calibri"/>
                <a:cs typeface="Calibri"/>
              </a:rPr>
              <a:t>.</a:t>
            </a:r>
            <a:endParaRPr sz="2200" dirty="0">
              <a:latin typeface="Calibri"/>
              <a:cs typeface="Calibri"/>
            </a:endParaRPr>
          </a:p>
          <a:p>
            <a:pPr algn="l">
              <a:spcBef>
                <a:spcPts val="5"/>
              </a:spcBef>
            </a:pPr>
            <a:r>
              <a:rPr lang="en-IE" sz="2200" dirty="0" err="1">
                <a:solidFill>
                  <a:srgbClr val="09465E"/>
                </a:solidFill>
                <a:latin typeface="Calibri"/>
                <a:cs typeface="Calibri"/>
              </a:rPr>
              <a:t>Affrontare</a:t>
            </a:r>
            <a:r>
              <a:rPr lang="en-IE" sz="2200" dirty="0">
                <a:solidFill>
                  <a:srgbClr val="09465E"/>
                </a:solidFill>
                <a:latin typeface="Calibri"/>
                <a:cs typeface="Calibri"/>
              </a:rPr>
              <a:t> </a:t>
            </a:r>
            <a:r>
              <a:rPr sz="2200" dirty="0" err="1">
                <a:solidFill>
                  <a:srgbClr val="09465E"/>
                </a:solidFill>
                <a:latin typeface="Calibri"/>
                <a:cs typeface="Calibri"/>
              </a:rPr>
              <a:t>questi</a:t>
            </a:r>
            <a:r>
              <a:rPr sz="2200" dirty="0">
                <a:solidFill>
                  <a:srgbClr val="09465E"/>
                </a:solidFill>
                <a:latin typeface="Calibri"/>
                <a:cs typeface="Calibri"/>
              </a:rPr>
              <a:t> </a:t>
            </a:r>
            <a:r>
              <a:rPr sz="2200" spc="-10" dirty="0" err="1">
                <a:solidFill>
                  <a:srgbClr val="09465E"/>
                </a:solidFill>
                <a:latin typeface="Calibri"/>
                <a:cs typeface="Calibri"/>
              </a:rPr>
              <a:t>sprechi</a:t>
            </a:r>
            <a:r>
              <a:rPr sz="2200" spc="-10" dirty="0">
                <a:solidFill>
                  <a:srgbClr val="09465E"/>
                </a:solidFill>
                <a:latin typeface="Calibri"/>
                <a:cs typeface="Calibri"/>
              </a:rPr>
              <a:t> </a:t>
            </a:r>
            <a:r>
              <a:rPr sz="2200" dirty="0">
                <a:solidFill>
                  <a:srgbClr val="09465E"/>
                </a:solidFill>
                <a:latin typeface="Calibri"/>
                <a:cs typeface="Calibri"/>
              </a:rPr>
              <a:t>è </a:t>
            </a:r>
            <a:r>
              <a:rPr sz="2200" dirty="0" err="1">
                <a:solidFill>
                  <a:srgbClr val="09465E"/>
                </a:solidFill>
                <a:latin typeface="Calibri"/>
                <a:cs typeface="Calibri"/>
              </a:rPr>
              <a:t>una</a:t>
            </a:r>
            <a:r>
              <a:rPr sz="2200" dirty="0">
                <a:solidFill>
                  <a:srgbClr val="09465E"/>
                </a:solidFill>
                <a:latin typeface="Calibri"/>
                <a:cs typeface="Calibri"/>
              </a:rPr>
              <a:t> </a:t>
            </a:r>
            <a:r>
              <a:rPr sz="2200" dirty="0" err="1">
                <a:solidFill>
                  <a:srgbClr val="09465E"/>
                </a:solidFill>
                <a:latin typeface="Calibri"/>
                <a:cs typeface="Calibri"/>
              </a:rPr>
              <a:t>strategia</a:t>
            </a:r>
            <a:r>
              <a:rPr sz="2200" dirty="0">
                <a:solidFill>
                  <a:srgbClr val="09465E"/>
                </a:solidFill>
                <a:latin typeface="Calibri"/>
                <a:cs typeface="Calibri"/>
              </a:rPr>
              <a:t> </a:t>
            </a:r>
            <a:r>
              <a:rPr sz="2200" dirty="0" err="1">
                <a:solidFill>
                  <a:srgbClr val="09465E"/>
                </a:solidFill>
                <a:latin typeface="Calibri"/>
                <a:cs typeface="Calibri"/>
              </a:rPr>
              <a:t>chiave</a:t>
            </a:r>
            <a:r>
              <a:rPr sz="2200" dirty="0">
                <a:solidFill>
                  <a:srgbClr val="09465E"/>
                </a:solidFill>
                <a:latin typeface="Calibri"/>
                <a:cs typeface="Calibri"/>
              </a:rPr>
              <a:t> per la </a:t>
            </a:r>
            <a:r>
              <a:rPr sz="2200" dirty="0" err="1">
                <a:solidFill>
                  <a:srgbClr val="09465E"/>
                </a:solidFill>
                <a:latin typeface="Calibri"/>
                <a:cs typeface="Calibri"/>
              </a:rPr>
              <a:t>prevenzione</a:t>
            </a:r>
            <a:r>
              <a:rPr sz="2200" dirty="0">
                <a:solidFill>
                  <a:srgbClr val="09465E"/>
                </a:solidFill>
                <a:latin typeface="Calibri"/>
                <a:cs typeface="Calibri"/>
              </a:rPr>
              <a:t> e il </a:t>
            </a:r>
            <a:r>
              <a:rPr sz="2200" dirty="0" err="1">
                <a:solidFill>
                  <a:srgbClr val="09465E"/>
                </a:solidFill>
                <a:latin typeface="Calibri"/>
                <a:cs typeface="Calibri"/>
              </a:rPr>
              <a:t>riutilizzo</a:t>
            </a:r>
            <a:r>
              <a:rPr sz="2200" dirty="0">
                <a:solidFill>
                  <a:srgbClr val="09465E"/>
                </a:solidFill>
                <a:latin typeface="Calibri"/>
                <a:cs typeface="Calibri"/>
              </a:rPr>
              <a:t> </a:t>
            </a:r>
            <a:r>
              <a:rPr sz="2200" dirty="0" err="1">
                <a:solidFill>
                  <a:srgbClr val="09465E"/>
                </a:solidFill>
                <a:latin typeface="Calibri"/>
                <a:cs typeface="Calibri"/>
              </a:rPr>
              <a:t>degli</a:t>
            </a:r>
            <a:r>
              <a:rPr sz="2200" dirty="0">
                <a:solidFill>
                  <a:srgbClr val="09465E"/>
                </a:solidFill>
                <a:latin typeface="Calibri"/>
                <a:cs typeface="Calibri"/>
              </a:rPr>
              <a:t> </a:t>
            </a:r>
            <a:r>
              <a:rPr sz="2200" dirty="0" err="1">
                <a:solidFill>
                  <a:srgbClr val="09465E"/>
                </a:solidFill>
                <a:latin typeface="Calibri"/>
                <a:cs typeface="Calibri"/>
              </a:rPr>
              <a:t>alimenti</a:t>
            </a:r>
            <a:r>
              <a:rPr sz="2200" dirty="0">
                <a:solidFill>
                  <a:srgbClr val="09465E"/>
                </a:solidFill>
                <a:latin typeface="Calibri"/>
                <a:cs typeface="Calibri"/>
              </a:rPr>
              <a:t> </a:t>
            </a:r>
            <a:r>
              <a:rPr sz="2200" dirty="0" err="1">
                <a:solidFill>
                  <a:srgbClr val="09465E"/>
                </a:solidFill>
                <a:latin typeface="Calibri"/>
                <a:cs typeface="Calibri"/>
              </a:rPr>
              <a:t>destinati</a:t>
            </a:r>
            <a:r>
              <a:rPr sz="2200" dirty="0">
                <a:solidFill>
                  <a:srgbClr val="09465E"/>
                </a:solidFill>
                <a:latin typeface="Calibri"/>
                <a:cs typeface="Calibri"/>
              </a:rPr>
              <a:t> al </a:t>
            </a:r>
            <a:r>
              <a:rPr sz="2200" spc="-10" dirty="0" err="1">
                <a:solidFill>
                  <a:srgbClr val="09465E"/>
                </a:solidFill>
                <a:latin typeface="Calibri"/>
                <a:cs typeface="Calibri"/>
              </a:rPr>
              <a:t>consumo</a:t>
            </a:r>
            <a:r>
              <a:rPr sz="2200" spc="-10" dirty="0">
                <a:solidFill>
                  <a:srgbClr val="09465E"/>
                </a:solidFill>
                <a:latin typeface="Calibri"/>
                <a:cs typeface="Calibri"/>
              </a:rPr>
              <a:t> </a:t>
            </a:r>
            <a:r>
              <a:rPr sz="2200" dirty="0" err="1">
                <a:solidFill>
                  <a:srgbClr val="09465E"/>
                </a:solidFill>
                <a:latin typeface="Calibri"/>
                <a:cs typeface="Calibri"/>
              </a:rPr>
              <a:t>umano</a:t>
            </a:r>
            <a:r>
              <a:rPr lang="es-ES" sz="2200" spc="-10" dirty="0">
                <a:solidFill>
                  <a:srgbClr val="09465E"/>
                </a:solidFill>
                <a:latin typeface="Calibri"/>
                <a:cs typeface="Calibri"/>
              </a:rPr>
              <a:t>. </a:t>
            </a:r>
            <a:r>
              <a:rPr lang="en-US" sz="2200" spc="-10" dirty="0">
                <a:solidFill>
                  <a:srgbClr val="09465E"/>
                </a:solidFill>
                <a:latin typeface="Calibri"/>
                <a:cs typeface="Calibri"/>
              </a:rPr>
              <a:t>La </a:t>
            </a:r>
            <a:r>
              <a:rPr lang="en-US" sz="2200" dirty="0" err="1">
                <a:solidFill>
                  <a:srgbClr val="09465E"/>
                </a:solidFill>
                <a:latin typeface="Calibri"/>
                <a:cs typeface="Calibri"/>
              </a:rPr>
              <a:t>corretta</a:t>
            </a:r>
            <a:r>
              <a:rPr lang="en-US" sz="2200" dirty="0">
                <a:solidFill>
                  <a:srgbClr val="09465E"/>
                </a:solidFill>
                <a:latin typeface="Calibri"/>
                <a:cs typeface="Calibri"/>
              </a:rPr>
              <a:t> </a:t>
            </a:r>
            <a:r>
              <a:rPr lang="en-US" sz="2200" dirty="0" err="1">
                <a:solidFill>
                  <a:srgbClr val="09465E"/>
                </a:solidFill>
                <a:latin typeface="Calibri"/>
                <a:cs typeface="Calibri"/>
              </a:rPr>
              <a:t>gestione</a:t>
            </a:r>
            <a:r>
              <a:rPr lang="en-US" sz="2200" dirty="0">
                <a:solidFill>
                  <a:srgbClr val="09465E"/>
                </a:solidFill>
                <a:latin typeface="Calibri"/>
                <a:cs typeface="Calibri"/>
              </a:rPr>
              <a:t> di </a:t>
            </a:r>
            <a:r>
              <a:rPr lang="en-US" sz="2200" dirty="0" err="1">
                <a:solidFill>
                  <a:srgbClr val="09465E"/>
                </a:solidFill>
                <a:latin typeface="Calibri"/>
                <a:cs typeface="Calibri"/>
              </a:rPr>
              <a:t>queste</a:t>
            </a:r>
            <a:r>
              <a:rPr lang="en-US" sz="2200" dirty="0">
                <a:solidFill>
                  <a:srgbClr val="09465E"/>
                </a:solidFill>
                <a:latin typeface="Calibri"/>
                <a:cs typeface="Calibri"/>
              </a:rPr>
              <a:t> </a:t>
            </a:r>
            <a:r>
              <a:rPr lang="en-US" sz="2200" dirty="0" err="1">
                <a:solidFill>
                  <a:srgbClr val="09465E"/>
                </a:solidFill>
                <a:latin typeface="Calibri"/>
                <a:cs typeface="Calibri"/>
              </a:rPr>
              <a:t>eccedenze</a:t>
            </a:r>
            <a:r>
              <a:rPr lang="en-US" sz="2200" dirty="0">
                <a:solidFill>
                  <a:srgbClr val="09465E"/>
                </a:solidFill>
                <a:latin typeface="Calibri"/>
                <a:cs typeface="Calibri"/>
              </a:rPr>
              <a:t> è </a:t>
            </a:r>
            <a:r>
              <a:rPr lang="en-US" sz="2200" dirty="0" err="1">
                <a:solidFill>
                  <a:srgbClr val="09465E"/>
                </a:solidFill>
                <a:latin typeface="Calibri"/>
                <a:cs typeface="Calibri"/>
              </a:rPr>
              <a:t>fondamentale</a:t>
            </a:r>
            <a:r>
              <a:rPr lang="en-US" sz="2200" dirty="0">
                <a:solidFill>
                  <a:srgbClr val="09465E"/>
                </a:solidFill>
                <a:latin typeface="Calibri"/>
                <a:cs typeface="Calibri"/>
              </a:rPr>
              <a:t> per </a:t>
            </a:r>
            <a:r>
              <a:rPr lang="en-US" sz="2200" dirty="0" err="1">
                <a:solidFill>
                  <a:srgbClr val="09465E"/>
                </a:solidFill>
                <a:latin typeface="Calibri"/>
                <a:cs typeface="Calibri"/>
              </a:rPr>
              <a:t>ridurre</a:t>
            </a:r>
            <a:r>
              <a:rPr lang="en-US" sz="2200" dirty="0">
                <a:solidFill>
                  <a:srgbClr val="09465E"/>
                </a:solidFill>
                <a:latin typeface="Calibri"/>
                <a:cs typeface="Calibri"/>
              </a:rPr>
              <a:t> lo </a:t>
            </a:r>
            <a:r>
              <a:rPr lang="en-US" sz="2200" dirty="0" err="1">
                <a:solidFill>
                  <a:srgbClr val="09465E"/>
                </a:solidFill>
                <a:latin typeface="Calibri"/>
                <a:cs typeface="Calibri"/>
              </a:rPr>
              <a:t>spreco</a:t>
            </a:r>
            <a:r>
              <a:rPr lang="en-US" sz="2200" dirty="0">
                <a:solidFill>
                  <a:srgbClr val="09465E"/>
                </a:solidFill>
                <a:latin typeface="Calibri"/>
                <a:cs typeface="Calibri"/>
              </a:rPr>
              <a:t> </a:t>
            </a:r>
            <a:r>
              <a:rPr lang="en-US" sz="2200" dirty="0" err="1">
                <a:solidFill>
                  <a:srgbClr val="09465E"/>
                </a:solidFill>
                <a:latin typeface="Calibri"/>
                <a:cs typeface="Calibri"/>
              </a:rPr>
              <a:t>alimentare</a:t>
            </a:r>
            <a:r>
              <a:rPr lang="en-US" sz="2200" dirty="0">
                <a:solidFill>
                  <a:srgbClr val="09465E"/>
                </a:solidFill>
                <a:latin typeface="Calibri"/>
                <a:cs typeface="Calibri"/>
              </a:rPr>
              <a:t> e </a:t>
            </a:r>
            <a:r>
              <a:rPr lang="en-US" sz="2200" dirty="0" err="1">
                <a:solidFill>
                  <a:srgbClr val="09465E"/>
                </a:solidFill>
                <a:latin typeface="Calibri"/>
                <a:cs typeface="Calibri"/>
              </a:rPr>
              <a:t>promuovere</a:t>
            </a:r>
            <a:r>
              <a:rPr lang="en-US" sz="2200" dirty="0">
                <a:solidFill>
                  <a:srgbClr val="09465E"/>
                </a:solidFill>
                <a:latin typeface="Calibri"/>
                <a:cs typeface="Calibri"/>
              </a:rPr>
              <a:t> la </a:t>
            </a:r>
            <a:r>
              <a:rPr lang="en-US" sz="2200" spc="-10" dirty="0" err="1">
                <a:solidFill>
                  <a:srgbClr val="09465E"/>
                </a:solidFill>
                <a:latin typeface="Calibri"/>
                <a:cs typeface="Calibri"/>
              </a:rPr>
              <a:t>sostenibilità</a:t>
            </a:r>
            <a:r>
              <a:rPr lang="en-US" sz="2200" spc="-10" dirty="0">
                <a:solidFill>
                  <a:srgbClr val="09465E"/>
                </a:solidFill>
                <a:latin typeface="Calibri"/>
                <a:cs typeface="Calibri"/>
              </a:rPr>
              <a:t> del </a:t>
            </a:r>
            <a:r>
              <a:rPr lang="en-US" sz="2200" spc="-10" dirty="0" err="1">
                <a:solidFill>
                  <a:srgbClr val="09465E"/>
                </a:solidFill>
                <a:latin typeface="Calibri"/>
                <a:cs typeface="Calibri"/>
              </a:rPr>
              <a:t>sistema</a:t>
            </a:r>
            <a:r>
              <a:rPr lang="en-US" sz="2200" spc="-10" dirty="0">
                <a:solidFill>
                  <a:srgbClr val="09465E"/>
                </a:solidFill>
                <a:latin typeface="Calibri"/>
                <a:cs typeface="Calibri"/>
              </a:rPr>
              <a:t> </a:t>
            </a:r>
            <a:r>
              <a:rPr lang="en-US" sz="2200" dirty="0" err="1">
                <a:solidFill>
                  <a:srgbClr val="09465E"/>
                </a:solidFill>
                <a:latin typeface="Calibri"/>
                <a:cs typeface="Calibri"/>
              </a:rPr>
              <a:t>alimentare</a:t>
            </a:r>
            <a:r>
              <a:rPr lang="en-US" sz="2200" spc="-10" dirty="0">
                <a:solidFill>
                  <a:srgbClr val="09465E"/>
                </a:solidFill>
                <a:latin typeface="Calibri"/>
                <a:cs typeface="Calibri"/>
              </a:rPr>
              <a:t>.</a:t>
            </a:r>
            <a:endParaRPr lang="en-US" sz="2200" dirty="0">
              <a:latin typeface="Calibri"/>
              <a:cs typeface="Calibri"/>
            </a:endParaRPr>
          </a:p>
          <a:p>
            <a:pPr algn="l">
              <a:spcBef>
                <a:spcPts val="5"/>
              </a:spcBef>
            </a:pPr>
            <a:endParaRPr sz="2200" dirty="0">
              <a:latin typeface="Calibri"/>
              <a:cs typeface="Calibri"/>
            </a:endParaRPr>
          </a:p>
        </p:txBody>
      </p:sp>
      <p:pic>
        <p:nvPicPr>
          <p:cNvPr id="7" name="Imagen 6">
            <a:extLst>
              <a:ext uri="{FF2B5EF4-FFF2-40B4-BE49-F238E27FC236}">
                <a16:creationId xmlns:a16="http://schemas.microsoft.com/office/drawing/2014/main" id="{ABFAF981-1D61-D97F-7604-D6E416B153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7983" y="2653676"/>
            <a:ext cx="4819661" cy="3213107"/>
          </a:xfrm>
          <a:prstGeom prst="rect">
            <a:avLst/>
          </a:prstGeom>
        </p:spPr>
      </p:pic>
    </p:spTree>
    <p:extLst>
      <p:ext uri="{BB962C8B-B14F-4D97-AF65-F5344CB8AC3E}">
        <p14:creationId xmlns:p14="http://schemas.microsoft.com/office/powerpoint/2010/main" val="375658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4D239-BCEB-F243-D93B-458F2CD050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1235C3-F547-C647-94E8-B6D54FB71033}"/>
              </a:ext>
            </a:extLst>
          </p:cNvPr>
          <p:cNvSpPr/>
          <p:nvPr/>
        </p:nvSpPr>
        <p:spPr>
          <a:xfrm>
            <a:off x="390525" y="358457"/>
            <a:ext cx="11228051"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algn="l">
              <a:buNone/>
            </a:pPr>
            <a:endParaRPr lang="en-US">
              <a:solidFill>
                <a:srgbClr val="515560"/>
              </a:solidFill>
              <a:effectLst/>
            </a:endParaRPr>
          </a:p>
        </p:txBody>
      </p:sp>
      <p:sp>
        <p:nvSpPr>
          <p:cNvPr id="6" name="object 6">
            <a:extLst>
              <a:ext uri="{FF2B5EF4-FFF2-40B4-BE49-F238E27FC236}">
                <a16:creationId xmlns:a16="http://schemas.microsoft.com/office/drawing/2014/main" id="{F3A4692E-3EEE-0E2F-2E4D-DAF2A11958D4}"/>
              </a:ext>
            </a:extLst>
          </p:cNvPr>
          <p:cNvSpPr txBox="1">
            <a:spLocks noGrp="1"/>
          </p:cNvSpPr>
          <p:nvPr>
            <p:ph type="title"/>
          </p:nvPr>
        </p:nvSpPr>
        <p:spPr>
          <a:xfrm>
            <a:off x="573424" y="500373"/>
            <a:ext cx="7152779" cy="582211"/>
          </a:xfrm>
          <a:prstGeom prst="rect">
            <a:avLst/>
          </a:prstGeom>
        </p:spPr>
        <p:txBody>
          <a:bodyPr vert="horz" wrap="square" lIns="0" tIns="12700" rIns="0" bIns="0" rtlCol="0">
            <a:spAutoFit/>
          </a:bodyPr>
          <a:lstStyle/>
          <a:p>
            <a:pPr marL="12700">
              <a:lnSpc>
                <a:spcPct val="100000"/>
              </a:lnSpc>
              <a:spcBef>
                <a:spcPts val="100"/>
              </a:spcBef>
            </a:pPr>
            <a:r>
              <a:rPr lang="es-ES"/>
              <a:t>Dati </a:t>
            </a:r>
            <a:r>
              <a:rPr lang="es-ES" err="1"/>
              <a:t>sulle </a:t>
            </a:r>
            <a:r>
              <a:rPr lang="es-ES"/>
              <a:t>eccedenze alimentari</a:t>
            </a:r>
            <a:endParaRPr sz="3200" i="1" spc="-10"/>
          </a:p>
        </p:txBody>
      </p:sp>
      <p:sp>
        <p:nvSpPr>
          <p:cNvPr id="5" name="CuadroTexto 4">
            <a:extLst>
              <a:ext uri="{FF2B5EF4-FFF2-40B4-BE49-F238E27FC236}">
                <a16:creationId xmlns:a16="http://schemas.microsoft.com/office/drawing/2014/main" id="{3B597F7D-48E4-B817-45AF-C644D1424AFC}"/>
              </a:ext>
            </a:extLst>
          </p:cNvPr>
          <p:cNvSpPr txBox="1"/>
          <p:nvPr/>
        </p:nvSpPr>
        <p:spPr>
          <a:xfrm>
            <a:off x="573424" y="1224500"/>
            <a:ext cx="6496872" cy="5401479"/>
          </a:xfrm>
          <a:prstGeom prst="rect">
            <a:avLst/>
          </a:prstGeom>
          <a:noFill/>
        </p:spPr>
        <p:txBody>
          <a:bodyPr wrap="square" rtlCol="0">
            <a:spAutoFit/>
          </a:bodyPr>
          <a:lstStyle/>
          <a:p>
            <a:pPr algn="l">
              <a:buNone/>
            </a:pPr>
            <a:r>
              <a:rPr lang="en-US" sz="2300" dirty="0">
                <a:solidFill>
                  <a:srgbClr val="09465E"/>
                </a:solidFill>
                <a:latin typeface="Calibri"/>
                <a:cs typeface="Calibri"/>
              </a:rPr>
              <a:t>Nel 2022, </a:t>
            </a:r>
            <a:r>
              <a:rPr lang="en-US" sz="2300" dirty="0" err="1">
                <a:solidFill>
                  <a:srgbClr val="09465E"/>
                </a:solidFill>
                <a:latin typeface="Calibri"/>
                <a:cs typeface="Calibri"/>
              </a:rPr>
              <a:t>nell'</a:t>
            </a:r>
            <a:r>
              <a:rPr lang="en-US" sz="2300" dirty="0" err="1">
                <a:solidFill>
                  <a:srgbClr val="09465E"/>
                </a:solidFill>
                <a:latin typeface="Calibri"/>
                <a:cs typeface="Calibri"/>
                <a:hlinkClick r:id="rId2">
                  <a:extLst>
                    <a:ext uri="{A12FA001-AC4F-418D-AE19-62706E023703}">
                      <ahyp:hlinkClr xmlns:ahyp="http://schemas.microsoft.com/office/drawing/2018/hyperlinkcolor" val="tx"/>
                    </a:ext>
                  </a:extLst>
                </a:hlinkClick>
              </a:rPr>
              <a:t>UE</a:t>
            </a:r>
            <a:r>
              <a:rPr lang="en-US" sz="2300" dirty="0">
                <a:solidFill>
                  <a:srgbClr val="09465E"/>
                </a:solidFill>
                <a:latin typeface="Calibri"/>
                <a:cs typeface="Calibri"/>
                <a:hlinkClick r:id="rId2">
                  <a:extLst>
                    <a:ext uri="{A12FA001-AC4F-418D-AE19-62706E023703}">
                      <ahyp:hlinkClr xmlns:ahyp="http://schemas.microsoft.com/office/drawing/2018/hyperlinkcolor" val="tx"/>
                    </a:ext>
                  </a:extLst>
                </a:hlinkClick>
              </a:rPr>
              <a:t> </a:t>
            </a:r>
            <a:r>
              <a:rPr lang="en-US" sz="2300" dirty="0" err="1">
                <a:solidFill>
                  <a:srgbClr val="09465E"/>
                </a:solidFill>
                <a:latin typeface="Calibri"/>
                <a:cs typeface="Calibri"/>
              </a:rPr>
              <a:t>sono</a:t>
            </a:r>
            <a:r>
              <a:rPr lang="en-US" sz="2300" dirty="0">
                <a:solidFill>
                  <a:srgbClr val="09465E"/>
                </a:solidFill>
                <a:latin typeface="Calibri"/>
                <a:cs typeface="Calibri"/>
              </a:rPr>
              <a:t> </a:t>
            </a:r>
            <a:r>
              <a:rPr lang="en-US" sz="2300" dirty="0" err="1">
                <a:solidFill>
                  <a:srgbClr val="09465E"/>
                </a:solidFill>
                <a:latin typeface="Calibri"/>
                <a:cs typeface="Calibri"/>
              </a:rPr>
              <a:t>stati</a:t>
            </a:r>
            <a:r>
              <a:rPr lang="en-US" sz="2300" dirty="0">
                <a:solidFill>
                  <a:srgbClr val="09465E"/>
                </a:solidFill>
                <a:latin typeface="Calibri"/>
                <a:cs typeface="Calibri"/>
              </a:rPr>
              <a:t> </a:t>
            </a:r>
            <a:r>
              <a:rPr lang="en-US" sz="2300" dirty="0" err="1">
                <a:solidFill>
                  <a:srgbClr val="09465E"/>
                </a:solidFill>
                <a:latin typeface="Calibri"/>
                <a:cs typeface="Calibri"/>
                <a:hlinkClick r:id="rId3">
                  <a:extLst>
                    <a:ext uri="{A12FA001-AC4F-418D-AE19-62706E023703}">
                      <ahyp:hlinkClr xmlns:ahyp="http://schemas.microsoft.com/office/drawing/2018/hyperlinkcolor" val="tx"/>
                    </a:ext>
                  </a:extLst>
                </a:hlinkClick>
              </a:rPr>
              <a:t>sprecati</a:t>
            </a:r>
            <a:r>
              <a:rPr lang="en-US" sz="2300" dirty="0">
                <a:solidFill>
                  <a:srgbClr val="09465E"/>
                </a:solidFill>
                <a:latin typeface="Calibri"/>
                <a:cs typeface="Calibri"/>
                <a:hlinkClick r:id="rId3">
                  <a:extLst>
                    <a:ext uri="{A12FA001-AC4F-418D-AE19-62706E023703}">
                      <ahyp:hlinkClr xmlns:ahyp="http://schemas.microsoft.com/office/drawing/2018/hyperlinkcolor" val="tx"/>
                    </a:ext>
                  </a:extLst>
                </a:hlinkClick>
              </a:rPr>
              <a:t> </a:t>
            </a:r>
            <a:r>
              <a:rPr lang="en-US" sz="2300" dirty="0">
                <a:solidFill>
                  <a:srgbClr val="09465E"/>
                </a:solidFill>
                <a:latin typeface="Calibri"/>
                <a:cs typeface="Calibri"/>
              </a:rPr>
              <a:t>circa 132 kg di </a:t>
            </a:r>
            <a:r>
              <a:rPr lang="en-US" sz="2300" dirty="0" err="1">
                <a:solidFill>
                  <a:srgbClr val="09465E"/>
                </a:solidFill>
                <a:latin typeface="Calibri"/>
                <a:cs typeface="Calibri"/>
                <a:hlinkClick r:id="rId4">
                  <a:extLst>
                    <a:ext uri="{A12FA001-AC4F-418D-AE19-62706E023703}">
                      <ahyp:hlinkClr xmlns:ahyp="http://schemas.microsoft.com/office/drawing/2018/hyperlinkcolor" val="tx"/>
                    </a:ext>
                  </a:extLst>
                </a:hlinkClick>
              </a:rPr>
              <a:t>cibo</a:t>
            </a:r>
            <a:r>
              <a:rPr lang="en-US" sz="2300" dirty="0">
                <a:solidFill>
                  <a:srgbClr val="09465E"/>
                </a:solidFill>
                <a:latin typeface="Calibri"/>
                <a:cs typeface="Calibri"/>
                <a:hlinkClick r:id="rId4">
                  <a:extLst>
                    <a:ext uri="{A12FA001-AC4F-418D-AE19-62706E023703}">
                      <ahyp:hlinkClr xmlns:ahyp="http://schemas.microsoft.com/office/drawing/2018/hyperlinkcolor" val="tx"/>
                    </a:ext>
                  </a:extLst>
                </a:hlinkClick>
              </a:rPr>
              <a:t> </a:t>
            </a:r>
            <a:r>
              <a:rPr lang="en-US" sz="2300" dirty="0">
                <a:solidFill>
                  <a:srgbClr val="09465E"/>
                </a:solidFill>
                <a:latin typeface="Calibri"/>
                <a:cs typeface="Calibri"/>
              </a:rPr>
              <a:t>per </a:t>
            </a:r>
            <a:r>
              <a:rPr lang="en-US" sz="2300" dirty="0" err="1">
                <a:solidFill>
                  <a:srgbClr val="09465E"/>
                </a:solidFill>
                <a:latin typeface="Calibri"/>
                <a:cs typeface="Calibri"/>
              </a:rPr>
              <a:t>abitante</a:t>
            </a:r>
            <a:r>
              <a:rPr lang="en-US" sz="2300" dirty="0">
                <a:solidFill>
                  <a:srgbClr val="09465E"/>
                </a:solidFill>
                <a:latin typeface="Calibri"/>
                <a:cs typeface="Calibri"/>
              </a:rPr>
              <a:t>. In </a:t>
            </a:r>
            <a:r>
              <a:rPr lang="en-US" sz="2300" dirty="0" err="1">
                <a:solidFill>
                  <a:srgbClr val="09465E"/>
                </a:solidFill>
                <a:latin typeface="Calibri"/>
                <a:cs typeface="Calibri"/>
              </a:rPr>
              <a:t>totale</a:t>
            </a:r>
            <a:r>
              <a:rPr lang="en-US" sz="2300" dirty="0">
                <a:solidFill>
                  <a:srgbClr val="09465E"/>
                </a:solidFill>
                <a:latin typeface="Calibri"/>
                <a:cs typeface="Calibri"/>
              </a:rPr>
              <a:t>, </a:t>
            </a:r>
            <a:r>
              <a:rPr lang="en-US" sz="2300" dirty="0" err="1">
                <a:solidFill>
                  <a:srgbClr val="09465E"/>
                </a:solidFill>
                <a:latin typeface="Calibri"/>
                <a:cs typeface="Calibri"/>
              </a:rPr>
              <a:t>l'UE</a:t>
            </a:r>
            <a:r>
              <a:rPr lang="en-US" sz="2300" dirty="0">
                <a:solidFill>
                  <a:srgbClr val="09465E"/>
                </a:solidFill>
                <a:latin typeface="Calibri"/>
                <a:cs typeface="Calibri"/>
              </a:rPr>
              <a:t> ha </a:t>
            </a:r>
            <a:r>
              <a:rPr lang="en-US" sz="2300" dirty="0" err="1">
                <a:solidFill>
                  <a:srgbClr val="09465E"/>
                </a:solidFill>
                <a:latin typeface="Calibri"/>
                <a:cs typeface="Calibri"/>
              </a:rPr>
              <a:t>generato</a:t>
            </a:r>
            <a:r>
              <a:rPr lang="en-US" sz="2300" dirty="0">
                <a:solidFill>
                  <a:srgbClr val="09465E"/>
                </a:solidFill>
                <a:latin typeface="Calibri"/>
                <a:cs typeface="Calibri"/>
              </a:rPr>
              <a:t> 59,2 </a:t>
            </a:r>
            <a:r>
              <a:rPr lang="en-US" sz="2300" dirty="0" err="1">
                <a:solidFill>
                  <a:srgbClr val="09465E"/>
                </a:solidFill>
                <a:latin typeface="Calibri"/>
                <a:cs typeface="Calibri"/>
              </a:rPr>
              <a:t>milioni</a:t>
            </a:r>
            <a:r>
              <a:rPr lang="en-US" sz="2300" dirty="0">
                <a:solidFill>
                  <a:srgbClr val="09465E"/>
                </a:solidFill>
                <a:latin typeface="Calibri"/>
                <a:cs typeface="Calibri"/>
              </a:rPr>
              <a:t> di </a:t>
            </a:r>
            <a:r>
              <a:rPr lang="en-US" sz="2300" dirty="0" err="1">
                <a:solidFill>
                  <a:srgbClr val="09465E"/>
                </a:solidFill>
                <a:latin typeface="Calibri"/>
                <a:cs typeface="Calibri"/>
              </a:rPr>
              <a:t>tonnellate</a:t>
            </a:r>
            <a:r>
              <a:rPr lang="en-US" sz="2300" dirty="0">
                <a:solidFill>
                  <a:srgbClr val="09465E"/>
                </a:solidFill>
                <a:latin typeface="Calibri"/>
                <a:cs typeface="Calibri"/>
              </a:rPr>
              <a:t> di </a:t>
            </a:r>
            <a:r>
              <a:rPr lang="en-US" sz="2300" dirty="0" err="1">
                <a:solidFill>
                  <a:srgbClr val="09465E"/>
                </a:solidFill>
                <a:latin typeface="Calibri"/>
                <a:cs typeface="Calibri"/>
              </a:rPr>
              <a:t>rifiuti</a:t>
            </a:r>
            <a:r>
              <a:rPr lang="en-US" sz="2300" dirty="0">
                <a:solidFill>
                  <a:srgbClr val="09465E"/>
                </a:solidFill>
                <a:latin typeface="Calibri"/>
                <a:cs typeface="Calibri"/>
              </a:rPr>
              <a:t> </a:t>
            </a:r>
            <a:r>
              <a:rPr lang="en-US" sz="2300" dirty="0" err="1">
                <a:solidFill>
                  <a:srgbClr val="09465E"/>
                </a:solidFill>
                <a:latin typeface="Calibri"/>
                <a:cs typeface="Calibri"/>
              </a:rPr>
              <a:t>alimentari</a:t>
            </a:r>
            <a:r>
              <a:rPr lang="en-US" sz="2300" dirty="0">
                <a:solidFill>
                  <a:srgbClr val="09465E"/>
                </a:solidFill>
                <a:latin typeface="Calibri"/>
                <a:cs typeface="Calibri"/>
              </a:rPr>
              <a:t>, </a:t>
            </a:r>
            <a:r>
              <a:rPr lang="en-US" sz="2300" dirty="0" err="1">
                <a:solidFill>
                  <a:srgbClr val="09465E"/>
                </a:solidFill>
                <a:latin typeface="Calibri"/>
                <a:cs typeface="Calibri"/>
              </a:rPr>
              <a:t>che</a:t>
            </a:r>
            <a:r>
              <a:rPr lang="en-US" sz="2300" dirty="0">
                <a:solidFill>
                  <a:srgbClr val="09465E"/>
                </a:solidFill>
                <a:latin typeface="Calibri"/>
                <a:cs typeface="Calibri"/>
              </a:rPr>
              <a:t> </a:t>
            </a:r>
            <a:r>
              <a:rPr lang="en-US" sz="2300" dirty="0" err="1">
                <a:solidFill>
                  <a:srgbClr val="09465E"/>
                </a:solidFill>
                <a:latin typeface="Calibri"/>
                <a:cs typeface="Calibri"/>
              </a:rPr>
              <a:t>comprendono</a:t>
            </a:r>
            <a:r>
              <a:rPr lang="en-US" sz="2300" dirty="0">
                <a:solidFill>
                  <a:srgbClr val="09465E"/>
                </a:solidFill>
                <a:latin typeface="Calibri"/>
                <a:cs typeface="Calibri"/>
              </a:rPr>
              <a:t> parti </a:t>
            </a:r>
            <a:r>
              <a:rPr lang="en-US" sz="2300" dirty="0" err="1">
                <a:solidFill>
                  <a:srgbClr val="09465E"/>
                </a:solidFill>
                <a:latin typeface="Calibri"/>
                <a:cs typeface="Calibri"/>
              </a:rPr>
              <a:t>commestibili</a:t>
            </a:r>
            <a:r>
              <a:rPr lang="en-US" sz="2300" dirty="0">
                <a:solidFill>
                  <a:srgbClr val="09465E"/>
                </a:solidFill>
                <a:latin typeface="Calibri"/>
                <a:cs typeface="Calibri"/>
              </a:rPr>
              <a:t> e non </a:t>
            </a:r>
            <a:r>
              <a:rPr lang="en-US" sz="2300" dirty="0" err="1">
                <a:solidFill>
                  <a:srgbClr val="09465E"/>
                </a:solidFill>
                <a:latin typeface="Calibri"/>
                <a:cs typeface="Calibri"/>
              </a:rPr>
              <a:t>commestibili</a:t>
            </a:r>
            <a:r>
              <a:rPr lang="en-US" sz="2300" dirty="0">
                <a:solidFill>
                  <a:srgbClr val="09465E"/>
                </a:solidFill>
                <a:latin typeface="Calibri"/>
                <a:cs typeface="Calibri"/>
              </a:rPr>
              <a:t>. </a:t>
            </a:r>
          </a:p>
          <a:p>
            <a:pPr algn="l"/>
            <a:r>
              <a:rPr lang="en-US" sz="2300" dirty="0">
                <a:solidFill>
                  <a:srgbClr val="09465E"/>
                </a:solidFill>
                <a:latin typeface="Calibri"/>
                <a:cs typeface="Calibri"/>
              </a:rPr>
              <a:t>I </a:t>
            </a:r>
            <a:r>
              <a:rPr lang="en-US" sz="2300" dirty="0" err="1">
                <a:solidFill>
                  <a:srgbClr val="09465E"/>
                </a:solidFill>
                <a:latin typeface="Calibri"/>
                <a:cs typeface="Calibri"/>
              </a:rPr>
              <a:t>rifiuti</a:t>
            </a:r>
            <a:r>
              <a:rPr lang="en-US" sz="2300" dirty="0">
                <a:solidFill>
                  <a:srgbClr val="09465E"/>
                </a:solidFill>
                <a:latin typeface="Calibri"/>
                <a:cs typeface="Calibri"/>
              </a:rPr>
              <a:t> </a:t>
            </a:r>
            <a:r>
              <a:rPr lang="en-US" sz="2300" dirty="0" err="1">
                <a:solidFill>
                  <a:srgbClr val="09465E"/>
                </a:solidFill>
                <a:latin typeface="Calibri"/>
                <a:cs typeface="Calibri"/>
              </a:rPr>
              <a:t>domestici</a:t>
            </a:r>
            <a:r>
              <a:rPr lang="en-US" sz="2300" dirty="0">
                <a:solidFill>
                  <a:srgbClr val="09465E"/>
                </a:solidFill>
                <a:latin typeface="Calibri"/>
                <a:cs typeface="Calibri"/>
              </a:rPr>
              <a:t> </a:t>
            </a:r>
            <a:r>
              <a:rPr lang="en-US" sz="2300" dirty="0" err="1">
                <a:solidFill>
                  <a:srgbClr val="09465E"/>
                </a:solidFill>
                <a:latin typeface="Calibri"/>
                <a:cs typeface="Calibri"/>
              </a:rPr>
              <a:t>rappresentano</a:t>
            </a:r>
            <a:r>
              <a:rPr lang="en-US" sz="2300" dirty="0">
                <a:solidFill>
                  <a:srgbClr val="09465E"/>
                </a:solidFill>
                <a:latin typeface="Calibri"/>
                <a:cs typeface="Calibri"/>
              </a:rPr>
              <a:t> il 54% di tutti </a:t>
            </a:r>
            <a:r>
              <a:rPr lang="en-US" sz="2300" dirty="0" err="1">
                <a:solidFill>
                  <a:srgbClr val="09465E"/>
                </a:solidFill>
                <a:latin typeface="Calibri"/>
                <a:cs typeface="Calibri"/>
              </a:rPr>
              <a:t>i</a:t>
            </a:r>
            <a:r>
              <a:rPr lang="en-US" sz="2300" dirty="0">
                <a:solidFill>
                  <a:srgbClr val="09465E"/>
                </a:solidFill>
                <a:latin typeface="Calibri"/>
                <a:cs typeface="Calibri"/>
              </a:rPr>
              <a:t> </a:t>
            </a:r>
            <a:r>
              <a:rPr lang="en-US" sz="2300" dirty="0" err="1">
                <a:solidFill>
                  <a:srgbClr val="09465E"/>
                </a:solidFill>
                <a:latin typeface="Calibri"/>
                <a:cs typeface="Calibri"/>
              </a:rPr>
              <a:t>rifiuti</a:t>
            </a:r>
            <a:r>
              <a:rPr lang="en-US" sz="2300" dirty="0">
                <a:solidFill>
                  <a:srgbClr val="09465E"/>
                </a:solidFill>
                <a:latin typeface="Calibri"/>
                <a:cs typeface="Calibri"/>
              </a:rPr>
              <a:t> </a:t>
            </a:r>
            <a:r>
              <a:rPr lang="en-US" sz="2300" dirty="0" err="1">
                <a:solidFill>
                  <a:srgbClr val="09465E"/>
                </a:solidFill>
                <a:latin typeface="Calibri"/>
                <a:cs typeface="Calibri"/>
              </a:rPr>
              <a:t>alimentari</a:t>
            </a:r>
            <a:r>
              <a:rPr lang="en-US" sz="2300" dirty="0">
                <a:solidFill>
                  <a:srgbClr val="09465E"/>
                </a:solidFill>
                <a:latin typeface="Calibri"/>
                <a:cs typeface="Calibri"/>
              </a:rPr>
              <a:t>, </a:t>
            </a:r>
            <a:r>
              <a:rPr lang="en-US" sz="2300" dirty="0" err="1">
                <a:solidFill>
                  <a:srgbClr val="09465E"/>
                </a:solidFill>
                <a:latin typeface="Calibri"/>
                <a:cs typeface="Calibri"/>
              </a:rPr>
              <a:t>pari</a:t>
            </a:r>
            <a:r>
              <a:rPr lang="en-US" sz="2300" dirty="0">
                <a:solidFill>
                  <a:srgbClr val="09465E"/>
                </a:solidFill>
                <a:latin typeface="Calibri"/>
                <a:cs typeface="Calibri"/>
              </a:rPr>
              <a:t> a 72 kg per </a:t>
            </a:r>
            <a:r>
              <a:rPr lang="en-US" sz="2300" dirty="0" err="1">
                <a:solidFill>
                  <a:srgbClr val="09465E"/>
                </a:solidFill>
                <a:latin typeface="Calibri"/>
                <a:cs typeface="Calibri"/>
              </a:rPr>
              <a:t>abitante</a:t>
            </a:r>
            <a:r>
              <a:rPr lang="en-US" sz="2300" dirty="0">
                <a:solidFill>
                  <a:srgbClr val="09465E"/>
                </a:solidFill>
                <a:latin typeface="Calibri"/>
                <a:cs typeface="Calibri"/>
              </a:rPr>
              <a:t>. Il restante 46% è </a:t>
            </a:r>
            <a:r>
              <a:rPr lang="en-US" sz="2300" dirty="0" err="1">
                <a:solidFill>
                  <a:srgbClr val="09465E"/>
                </a:solidFill>
                <a:latin typeface="Calibri"/>
                <a:cs typeface="Calibri"/>
              </a:rPr>
              <a:t>costituito</a:t>
            </a:r>
            <a:r>
              <a:rPr lang="en-US" sz="2300" dirty="0">
                <a:solidFill>
                  <a:srgbClr val="09465E"/>
                </a:solidFill>
                <a:latin typeface="Calibri"/>
                <a:cs typeface="Calibri"/>
              </a:rPr>
              <a:t> da </a:t>
            </a:r>
            <a:r>
              <a:rPr lang="en-US" sz="2300" dirty="0" err="1">
                <a:solidFill>
                  <a:srgbClr val="09465E"/>
                </a:solidFill>
                <a:latin typeface="Calibri"/>
                <a:cs typeface="Calibri"/>
              </a:rPr>
              <a:t>rifiuti</a:t>
            </a:r>
            <a:r>
              <a:rPr lang="en-US" sz="2300" dirty="0">
                <a:solidFill>
                  <a:srgbClr val="09465E"/>
                </a:solidFill>
                <a:latin typeface="Calibri"/>
                <a:cs typeface="Calibri"/>
              </a:rPr>
              <a:t> </a:t>
            </a:r>
            <a:r>
              <a:rPr lang="en-US" sz="2300" dirty="0" err="1">
                <a:solidFill>
                  <a:srgbClr val="09465E"/>
                </a:solidFill>
                <a:latin typeface="Calibri"/>
                <a:cs typeface="Calibri"/>
              </a:rPr>
              <a:t>generati</a:t>
            </a:r>
            <a:r>
              <a:rPr lang="en-US" sz="2300" dirty="0">
                <a:solidFill>
                  <a:srgbClr val="09465E"/>
                </a:solidFill>
                <a:latin typeface="Calibri"/>
                <a:cs typeface="Calibri"/>
              </a:rPr>
              <a:t> a monte </a:t>
            </a:r>
            <a:r>
              <a:rPr lang="en-US" sz="2300" dirty="0" err="1">
                <a:solidFill>
                  <a:srgbClr val="09465E"/>
                </a:solidFill>
                <a:latin typeface="Calibri"/>
                <a:cs typeface="Calibri"/>
              </a:rPr>
              <a:t>della</a:t>
            </a:r>
            <a:r>
              <a:rPr lang="en-US" sz="2300" dirty="0">
                <a:solidFill>
                  <a:srgbClr val="09465E"/>
                </a:solidFill>
                <a:latin typeface="Calibri"/>
                <a:cs typeface="Calibri"/>
              </a:rPr>
              <a:t> </a:t>
            </a:r>
            <a:r>
              <a:rPr lang="en-US" sz="2300" dirty="0" err="1">
                <a:solidFill>
                  <a:srgbClr val="09465E"/>
                </a:solidFill>
                <a:latin typeface="Calibri"/>
                <a:cs typeface="Calibri"/>
              </a:rPr>
              <a:t>filiera</a:t>
            </a:r>
            <a:r>
              <a:rPr lang="en-US" sz="2300" dirty="0">
                <a:solidFill>
                  <a:srgbClr val="09465E"/>
                </a:solidFill>
                <a:latin typeface="Calibri"/>
                <a:cs typeface="Calibri"/>
              </a:rPr>
              <a:t> </a:t>
            </a:r>
            <a:r>
              <a:rPr lang="en-US" sz="2300" dirty="0" err="1">
                <a:solidFill>
                  <a:srgbClr val="09465E"/>
                </a:solidFill>
                <a:latin typeface="Calibri"/>
                <a:cs typeface="Calibri"/>
              </a:rPr>
              <a:t>alimentare</a:t>
            </a:r>
            <a:r>
              <a:rPr lang="en-US" sz="2300" dirty="0">
                <a:solidFill>
                  <a:srgbClr val="09465E"/>
                </a:solidFill>
                <a:latin typeface="Calibri"/>
                <a:cs typeface="Calibri"/>
              </a:rPr>
              <a:t>: il 19% </a:t>
            </a:r>
            <a:r>
              <a:rPr lang="en-US" sz="2300" dirty="0" err="1">
                <a:solidFill>
                  <a:srgbClr val="09465E"/>
                </a:solidFill>
                <a:latin typeface="Calibri"/>
                <a:cs typeface="Calibri"/>
              </a:rPr>
              <a:t>dalla</a:t>
            </a:r>
            <a:r>
              <a:rPr lang="en-US" sz="2300" dirty="0">
                <a:solidFill>
                  <a:srgbClr val="09465E"/>
                </a:solidFill>
                <a:latin typeface="Calibri"/>
                <a:cs typeface="Calibri"/>
              </a:rPr>
              <a:t> </a:t>
            </a:r>
            <a:r>
              <a:rPr lang="en-US" sz="2300" dirty="0" err="1">
                <a:solidFill>
                  <a:srgbClr val="09465E"/>
                </a:solidFill>
                <a:latin typeface="Calibri"/>
                <a:cs typeface="Calibri"/>
              </a:rPr>
              <a:t>fabbricazione</a:t>
            </a:r>
            <a:r>
              <a:rPr lang="en-US" sz="2300" dirty="0">
                <a:solidFill>
                  <a:srgbClr val="09465E"/>
                </a:solidFill>
                <a:latin typeface="Calibri"/>
                <a:cs typeface="Calibri"/>
              </a:rPr>
              <a:t> di </a:t>
            </a:r>
            <a:r>
              <a:rPr lang="en-US" sz="2300" dirty="0" err="1">
                <a:solidFill>
                  <a:srgbClr val="09465E"/>
                </a:solidFill>
                <a:latin typeface="Calibri"/>
                <a:cs typeface="Calibri"/>
              </a:rPr>
              <a:t>prodotti</a:t>
            </a:r>
            <a:r>
              <a:rPr lang="en-US" sz="2300" dirty="0">
                <a:solidFill>
                  <a:srgbClr val="09465E"/>
                </a:solidFill>
                <a:latin typeface="Calibri"/>
                <a:cs typeface="Calibri"/>
              </a:rPr>
              <a:t> </a:t>
            </a:r>
            <a:r>
              <a:rPr lang="en-US" sz="2300" dirty="0" err="1">
                <a:solidFill>
                  <a:srgbClr val="09465E"/>
                </a:solidFill>
                <a:latin typeface="Calibri"/>
                <a:cs typeface="Calibri"/>
              </a:rPr>
              <a:t>alimentari</a:t>
            </a:r>
            <a:r>
              <a:rPr lang="en-US" sz="2300" dirty="0">
                <a:solidFill>
                  <a:srgbClr val="09465E"/>
                </a:solidFill>
                <a:latin typeface="Calibri"/>
                <a:cs typeface="Calibri"/>
              </a:rPr>
              <a:t> e </a:t>
            </a:r>
            <a:r>
              <a:rPr lang="en-US" sz="2300" dirty="0" err="1">
                <a:solidFill>
                  <a:srgbClr val="09465E"/>
                </a:solidFill>
                <a:latin typeface="Calibri"/>
                <a:cs typeface="Calibri"/>
              </a:rPr>
              <a:t>bevande</a:t>
            </a:r>
            <a:r>
              <a:rPr lang="en-US" sz="2300" dirty="0">
                <a:solidFill>
                  <a:srgbClr val="09465E"/>
                </a:solidFill>
                <a:latin typeface="Calibri"/>
                <a:cs typeface="Calibri"/>
              </a:rPr>
              <a:t> (25 kg per </a:t>
            </a:r>
            <a:r>
              <a:rPr lang="en-US" sz="2300" dirty="0" err="1">
                <a:solidFill>
                  <a:srgbClr val="09465E"/>
                </a:solidFill>
                <a:latin typeface="Calibri"/>
                <a:cs typeface="Calibri"/>
              </a:rPr>
              <a:t>abitante</a:t>
            </a:r>
            <a:r>
              <a:rPr lang="en-US" sz="2300" dirty="0">
                <a:solidFill>
                  <a:srgbClr val="09465E"/>
                </a:solidFill>
                <a:latin typeface="Calibri"/>
                <a:cs typeface="Calibri"/>
              </a:rPr>
              <a:t>), l'11% da </a:t>
            </a:r>
            <a:r>
              <a:rPr lang="en-US" sz="2300" dirty="0" err="1">
                <a:solidFill>
                  <a:srgbClr val="09465E"/>
                </a:solidFill>
                <a:latin typeface="Calibri"/>
                <a:cs typeface="Calibri"/>
              </a:rPr>
              <a:t>ristoranti</a:t>
            </a:r>
            <a:r>
              <a:rPr lang="en-US" sz="2300" dirty="0">
                <a:solidFill>
                  <a:srgbClr val="09465E"/>
                </a:solidFill>
                <a:latin typeface="Calibri"/>
                <a:cs typeface="Calibri"/>
              </a:rPr>
              <a:t> e </a:t>
            </a:r>
            <a:r>
              <a:rPr lang="en-US" sz="2300" dirty="0" err="1">
                <a:solidFill>
                  <a:srgbClr val="09465E"/>
                </a:solidFill>
                <a:latin typeface="Calibri"/>
                <a:cs typeface="Calibri"/>
              </a:rPr>
              <a:t>servizi</a:t>
            </a:r>
            <a:r>
              <a:rPr lang="en-US" sz="2300" dirty="0">
                <a:solidFill>
                  <a:srgbClr val="09465E"/>
                </a:solidFill>
                <a:latin typeface="Calibri"/>
                <a:cs typeface="Calibri"/>
              </a:rPr>
              <a:t> di </a:t>
            </a:r>
            <a:r>
              <a:rPr lang="en-US" sz="2300" dirty="0" err="1">
                <a:solidFill>
                  <a:srgbClr val="09465E"/>
                </a:solidFill>
                <a:latin typeface="Calibri"/>
                <a:cs typeface="Calibri"/>
              </a:rPr>
              <a:t>ristorazione</a:t>
            </a:r>
            <a:r>
              <a:rPr lang="en-US" sz="2300" dirty="0">
                <a:solidFill>
                  <a:srgbClr val="09465E"/>
                </a:solidFill>
                <a:latin typeface="Calibri"/>
                <a:cs typeface="Calibri"/>
              </a:rPr>
              <a:t> (15 kg per </a:t>
            </a:r>
            <a:r>
              <a:rPr lang="en-US" sz="2300" dirty="0" err="1">
                <a:solidFill>
                  <a:srgbClr val="09465E"/>
                </a:solidFill>
                <a:latin typeface="Calibri"/>
                <a:cs typeface="Calibri"/>
              </a:rPr>
              <a:t>abitante</a:t>
            </a:r>
            <a:r>
              <a:rPr lang="en-US" sz="2300" dirty="0">
                <a:solidFill>
                  <a:srgbClr val="09465E"/>
                </a:solidFill>
                <a:latin typeface="Calibri"/>
                <a:cs typeface="Calibri"/>
              </a:rPr>
              <a:t>), l'8% </a:t>
            </a:r>
            <a:r>
              <a:rPr lang="en-US" sz="2300" dirty="0" err="1">
                <a:solidFill>
                  <a:srgbClr val="09465E"/>
                </a:solidFill>
                <a:latin typeface="Calibri"/>
                <a:cs typeface="Calibri"/>
              </a:rPr>
              <a:t>dalla</a:t>
            </a:r>
            <a:r>
              <a:rPr lang="en-US" sz="2300" dirty="0">
                <a:solidFill>
                  <a:srgbClr val="09465E"/>
                </a:solidFill>
                <a:latin typeface="Calibri"/>
                <a:cs typeface="Calibri"/>
              </a:rPr>
              <a:t> </a:t>
            </a:r>
            <a:r>
              <a:rPr lang="en-US" sz="2300" dirty="0" err="1">
                <a:solidFill>
                  <a:srgbClr val="09465E"/>
                </a:solidFill>
                <a:latin typeface="Calibri"/>
                <a:cs typeface="Calibri"/>
              </a:rPr>
              <a:t>vendita</a:t>
            </a:r>
            <a:r>
              <a:rPr lang="en-US" sz="2300" dirty="0">
                <a:solidFill>
                  <a:srgbClr val="09465E"/>
                </a:solidFill>
                <a:latin typeface="Calibri"/>
                <a:cs typeface="Calibri"/>
              </a:rPr>
              <a:t> al </a:t>
            </a:r>
            <a:r>
              <a:rPr lang="en-US" sz="2300" dirty="0" err="1">
                <a:solidFill>
                  <a:srgbClr val="09465E"/>
                </a:solidFill>
                <a:latin typeface="Calibri"/>
                <a:cs typeface="Calibri"/>
              </a:rPr>
              <a:t>dettaglio</a:t>
            </a:r>
            <a:r>
              <a:rPr lang="en-US" sz="2300" dirty="0">
                <a:solidFill>
                  <a:srgbClr val="09465E"/>
                </a:solidFill>
                <a:latin typeface="Calibri"/>
                <a:cs typeface="Calibri"/>
              </a:rPr>
              <a:t> e da </a:t>
            </a:r>
            <a:r>
              <a:rPr lang="en-US" sz="2300" dirty="0" err="1">
                <a:solidFill>
                  <a:srgbClr val="09465E"/>
                </a:solidFill>
                <a:latin typeface="Calibri"/>
                <a:cs typeface="Calibri"/>
              </a:rPr>
              <a:t>altre</a:t>
            </a:r>
            <a:r>
              <a:rPr lang="en-US" sz="2300" dirty="0">
                <a:solidFill>
                  <a:srgbClr val="09465E"/>
                </a:solidFill>
                <a:latin typeface="Calibri"/>
                <a:cs typeface="Calibri"/>
              </a:rPr>
              <a:t> </a:t>
            </a:r>
            <a:r>
              <a:rPr lang="en-US" sz="2300" dirty="0" err="1">
                <a:solidFill>
                  <a:srgbClr val="09465E"/>
                </a:solidFill>
                <a:latin typeface="Calibri"/>
                <a:cs typeface="Calibri"/>
              </a:rPr>
              <a:t>attività</a:t>
            </a:r>
            <a:r>
              <a:rPr lang="en-US" sz="2300" dirty="0">
                <a:solidFill>
                  <a:srgbClr val="09465E"/>
                </a:solidFill>
                <a:latin typeface="Calibri"/>
                <a:cs typeface="Calibri"/>
              </a:rPr>
              <a:t> di </a:t>
            </a:r>
            <a:r>
              <a:rPr lang="en-US" sz="2300" dirty="0" err="1">
                <a:solidFill>
                  <a:srgbClr val="09465E"/>
                </a:solidFill>
                <a:latin typeface="Calibri"/>
                <a:cs typeface="Calibri"/>
              </a:rPr>
              <a:t>distribuzione</a:t>
            </a:r>
            <a:r>
              <a:rPr lang="en-US" sz="2300" dirty="0">
                <a:solidFill>
                  <a:srgbClr val="09465E"/>
                </a:solidFill>
                <a:latin typeface="Calibri"/>
                <a:cs typeface="Calibri"/>
              </a:rPr>
              <a:t> di </a:t>
            </a:r>
            <a:r>
              <a:rPr lang="en-US" sz="2300" dirty="0" err="1">
                <a:solidFill>
                  <a:srgbClr val="09465E"/>
                </a:solidFill>
                <a:latin typeface="Calibri"/>
                <a:cs typeface="Calibri"/>
              </a:rPr>
              <a:t>alimenti</a:t>
            </a:r>
            <a:r>
              <a:rPr lang="en-US" sz="2300" dirty="0">
                <a:solidFill>
                  <a:srgbClr val="09465E"/>
                </a:solidFill>
                <a:latin typeface="Calibri"/>
                <a:cs typeface="Calibri"/>
              </a:rPr>
              <a:t> (11 kg per </a:t>
            </a:r>
            <a:r>
              <a:rPr lang="en-US" sz="2300" dirty="0" err="1">
                <a:solidFill>
                  <a:srgbClr val="09465E"/>
                </a:solidFill>
                <a:latin typeface="Calibri"/>
                <a:cs typeface="Calibri"/>
              </a:rPr>
              <a:t>abitante</a:t>
            </a:r>
            <a:r>
              <a:rPr lang="en-US" sz="2300" dirty="0">
                <a:solidFill>
                  <a:srgbClr val="09465E"/>
                </a:solidFill>
                <a:latin typeface="Calibri"/>
                <a:cs typeface="Calibri"/>
              </a:rPr>
              <a:t>) e l'8% </a:t>
            </a:r>
            <a:r>
              <a:rPr lang="en-US" sz="2300" dirty="0" err="1">
                <a:solidFill>
                  <a:srgbClr val="09465E"/>
                </a:solidFill>
                <a:latin typeface="Calibri"/>
                <a:cs typeface="Calibri"/>
              </a:rPr>
              <a:t>dalla</a:t>
            </a:r>
            <a:r>
              <a:rPr lang="en-US" sz="2300" dirty="0">
                <a:solidFill>
                  <a:srgbClr val="09465E"/>
                </a:solidFill>
                <a:latin typeface="Calibri"/>
                <a:cs typeface="Calibri"/>
              </a:rPr>
              <a:t> </a:t>
            </a:r>
            <a:r>
              <a:rPr lang="en-US" sz="2300" dirty="0" err="1">
                <a:solidFill>
                  <a:srgbClr val="09465E"/>
                </a:solidFill>
                <a:latin typeface="Calibri"/>
                <a:cs typeface="Calibri"/>
              </a:rPr>
              <a:t>produzione</a:t>
            </a:r>
            <a:r>
              <a:rPr lang="en-US" sz="2300" dirty="0">
                <a:solidFill>
                  <a:srgbClr val="09465E"/>
                </a:solidFill>
                <a:latin typeface="Calibri"/>
                <a:cs typeface="Calibri"/>
              </a:rPr>
              <a:t> </a:t>
            </a:r>
            <a:r>
              <a:rPr lang="en-US" sz="2300" dirty="0" err="1">
                <a:solidFill>
                  <a:srgbClr val="09465E"/>
                </a:solidFill>
                <a:latin typeface="Calibri"/>
                <a:cs typeface="Calibri"/>
              </a:rPr>
              <a:t>primaria</a:t>
            </a:r>
            <a:r>
              <a:rPr lang="en-US" sz="2300" dirty="0">
                <a:solidFill>
                  <a:srgbClr val="09465E"/>
                </a:solidFill>
                <a:latin typeface="Calibri"/>
                <a:cs typeface="Calibri"/>
              </a:rPr>
              <a:t> (10 kg per </a:t>
            </a:r>
            <a:r>
              <a:rPr lang="en-US" sz="2300" dirty="0" err="1">
                <a:solidFill>
                  <a:srgbClr val="09465E"/>
                </a:solidFill>
                <a:latin typeface="Calibri"/>
                <a:cs typeface="Calibri"/>
              </a:rPr>
              <a:t>abitante</a:t>
            </a:r>
            <a:r>
              <a:rPr lang="en-US" sz="2300" dirty="0">
                <a:solidFill>
                  <a:srgbClr val="09465E"/>
                </a:solidFill>
                <a:latin typeface="Calibri"/>
                <a:cs typeface="Calibri"/>
              </a:rPr>
              <a:t>). </a:t>
            </a:r>
          </a:p>
          <a:p>
            <a:pPr algn="l"/>
            <a:r>
              <a:rPr lang="en-US" sz="2300" dirty="0">
                <a:solidFill>
                  <a:srgbClr val="09465E"/>
                </a:solidFill>
                <a:latin typeface="Calibri"/>
                <a:cs typeface="Calibri"/>
              </a:rPr>
              <a:t> </a:t>
            </a:r>
          </a:p>
        </p:txBody>
      </p:sp>
      <p:pic>
        <p:nvPicPr>
          <p:cNvPr id="8" name="Imagen 7">
            <a:extLst>
              <a:ext uri="{FF2B5EF4-FFF2-40B4-BE49-F238E27FC236}">
                <a16:creationId xmlns:a16="http://schemas.microsoft.com/office/drawing/2014/main" id="{BC995D32-D8DA-ECA0-1C6C-AA40BFB32EA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163053" y="1709893"/>
            <a:ext cx="4414334" cy="2881985"/>
          </a:xfrm>
          <a:prstGeom prst="rect">
            <a:avLst/>
          </a:prstGeom>
        </p:spPr>
      </p:pic>
      <p:sp>
        <p:nvSpPr>
          <p:cNvPr id="9" name="CuadroTexto 8">
            <a:extLst>
              <a:ext uri="{FF2B5EF4-FFF2-40B4-BE49-F238E27FC236}">
                <a16:creationId xmlns:a16="http://schemas.microsoft.com/office/drawing/2014/main" id="{8FBA597B-E365-8224-8B8E-398FB0382E14}"/>
              </a:ext>
            </a:extLst>
          </p:cNvPr>
          <p:cNvSpPr txBox="1"/>
          <p:nvPr/>
        </p:nvSpPr>
        <p:spPr>
          <a:xfrm>
            <a:off x="7210425" y="4895304"/>
            <a:ext cx="3848100" cy="369332"/>
          </a:xfrm>
          <a:prstGeom prst="rect">
            <a:avLst/>
          </a:prstGeom>
          <a:noFill/>
        </p:spPr>
        <p:txBody>
          <a:bodyPr wrap="square" rtlCol="0">
            <a:spAutoFit/>
          </a:bodyPr>
          <a:lstStyle/>
          <a:p>
            <a:pPr algn="ctr"/>
            <a:r>
              <a:rPr lang="es-ES">
                <a:solidFill>
                  <a:srgbClr val="09465E"/>
                </a:solidFill>
                <a:latin typeface="Calibri"/>
                <a:cs typeface="Calibri"/>
              </a:rPr>
              <a:t>Maggiori informazioni </a:t>
            </a:r>
            <a:r>
              <a:rPr lang="es-ES" err="1">
                <a:solidFill>
                  <a:srgbClr val="09465E"/>
                </a:solidFill>
                <a:latin typeface="Calibri"/>
                <a:cs typeface="Calibri"/>
              </a:rPr>
              <a:t>su </a:t>
            </a:r>
            <a:r>
              <a:rPr lang="es-ES" sz="1600">
                <a:solidFill>
                  <a:schemeClr val="tx2"/>
                </a:solidFill>
                <a:latin typeface="+mj-lt"/>
                <a:hlinkClick r:id="rId6"/>
              </a:rPr>
              <a:t>ec.europa.eu/</a:t>
            </a:r>
            <a:endParaRPr lang="es-ES" sz="1600">
              <a:solidFill>
                <a:schemeClr val="tx2"/>
              </a:solidFill>
              <a:latin typeface="+mj-lt"/>
            </a:endParaRPr>
          </a:p>
        </p:txBody>
      </p:sp>
      <p:pic>
        <p:nvPicPr>
          <p:cNvPr id="4" name="Imagen 3">
            <a:extLst>
              <a:ext uri="{FF2B5EF4-FFF2-40B4-BE49-F238E27FC236}">
                <a16:creationId xmlns:a16="http://schemas.microsoft.com/office/drawing/2014/main" id="{C60623C9-9CD6-63DF-A4B1-EF8D107253E0}"/>
              </a:ext>
            </a:extLst>
          </p:cNvPr>
          <p:cNvPicPr>
            <a:picLocks noChangeAspect="1"/>
          </p:cNvPicPr>
          <p:nvPr/>
        </p:nvPicPr>
        <p:blipFill>
          <a:blip r:embed="rId7"/>
          <a:stretch>
            <a:fillRect/>
          </a:stretch>
        </p:blipFill>
        <p:spPr>
          <a:xfrm rot="21241605">
            <a:off x="10163924" y="4957152"/>
            <a:ext cx="1347333" cy="1341236"/>
          </a:xfrm>
          <a:prstGeom prst="rect">
            <a:avLst/>
          </a:prstGeom>
        </p:spPr>
      </p:pic>
    </p:spTree>
    <p:extLst>
      <p:ext uri="{BB962C8B-B14F-4D97-AF65-F5344CB8AC3E}">
        <p14:creationId xmlns:p14="http://schemas.microsoft.com/office/powerpoint/2010/main" val="85027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D7C92-CD78-756F-06EC-FE05CC9F26C5}"/>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E761615A-1203-7031-2E5C-BB5C9A9602B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2DAC4F8-91F8-DC25-15A9-C099CC2C3A8B}"/>
              </a:ext>
            </a:extLst>
          </p:cNvPr>
          <p:cNvSpPr/>
          <p:nvPr/>
        </p:nvSpPr>
        <p:spPr>
          <a:xfrm>
            <a:off x="447675" y="358457"/>
            <a:ext cx="1110392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3B75A4E7-93CC-739F-F604-5DD75BB4C05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F5E7D35E-8842-1466-8953-EE593C68A23E}"/>
              </a:ext>
            </a:extLst>
          </p:cNvPr>
          <p:cNvSpPr txBox="1">
            <a:spLocks noGrp="1"/>
          </p:cNvSpPr>
          <p:nvPr>
            <p:ph type="title"/>
          </p:nvPr>
        </p:nvSpPr>
        <p:spPr>
          <a:xfrm>
            <a:off x="886192" y="522677"/>
            <a:ext cx="7689763" cy="582211"/>
          </a:xfrm>
          <a:prstGeom prst="rect">
            <a:avLst/>
          </a:prstGeom>
        </p:spPr>
        <p:txBody>
          <a:bodyPr vert="horz" wrap="square" lIns="0" tIns="12700" rIns="0" bIns="0" rtlCol="0">
            <a:spAutoFit/>
          </a:bodyPr>
          <a:lstStyle/>
          <a:p>
            <a:pPr marL="12700">
              <a:lnSpc>
                <a:spcPct val="100000"/>
              </a:lnSpc>
              <a:spcBef>
                <a:spcPts val="100"/>
              </a:spcBef>
            </a:pPr>
            <a:r>
              <a:rPr lang="es-ES" spc="-10" err="1"/>
              <a:t>Tipi di </a:t>
            </a:r>
            <a:r>
              <a:rPr lang="es-ES" spc="-10"/>
              <a:t>eccedenze </a:t>
            </a:r>
            <a:r>
              <a:rPr lang="es-ES" spc="-10" err="1"/>
              <a:t>alimentari</a:t>
            </a:r>
            <a:endParaRPr spc="-10"/>
          </a:p>
        </p:txBody>
      </p:sp>
      <p:sp>
        <p:nvSpPr>
          <p:cNvPr id="5" name="object 5">
            <a:extLst>
              <a:ext uri="{FF2B5EF4-FFF2-40B4-BE49-F238E27FC236}">
                <a16:creationId xmlns:a16="http://schemas.microsoft.com/office/drawing/2014/main" id="{CEF43B33-83C1-F8EF-4118-F7DCF3ADB53C}"/>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31FCCAA5-6E25-9E5A-B69C-02408A8FE6F2}"/>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E1ECF84C-D7E3-7CF0-07D0-D9ACC96A63FA}"/>
              </a:ext>
            </a:extLst>
          </p:cNvPr>
          <p:cNvSpPr txBox="1"/>
          <p:nvPr/>
        </p:nvSpPr>
        <p:spPr>
          <a:xfrm>
            <a:off x="840047" y="1795173"/>
            <a:ext cx="5986789" cy="3337490"/>
          </a:xfrm>
          <a:prstGeom prst="rect">
            <a:avLst/>
          </a:prstGeom>
        </p:spPr>
        <p:txBody>
          <a:bodyPr vert="horz" wrap="square" lIns="0" tIns="3175" rIns="0" bIns="0" rtlCol="0" anchor="t">
            <a:spAutoFit/>
          </a:bodyPr>
          <a:lstStyle/>
          <a:p>
            <a:pPr marL="143510" lvl="1" algn="l">
              <a:buSzPts val="1000"/>
              <a:tabLst>
                <a:tab pos="914400" algn="l"/>
              </a:tabLst>
              <a:defRPr/>
            </a:pPr>
            <a:r>
              <a:rPr lang="en-US" sz="2350" dirty="0" err="1">
                <a:solidFill>
                  <a:srgbClr val="09465E"/>
                </a:solidFill>
                <a:latin typeface="Calibri"/>
                <a:cs typeface="Calibri"/>
              </a:rPr>
              <a:t>Colture</a:t>
            </a:r>
            <a:r>
              <a:rPr lang="en-US" sz="2350" dirty="0">
                <a:solidFill>
                  <a:srgbClr val="09465E"/>
                </a:solidFill>
                <a:latin typeface="Calibri"/>
                <a:cs typeface="Calibri"/>
              </a:rPr>
              <a:t> </a:t>
            </a:r>
            <a:r>
              <a:rPr lang="en-US" sz="2350" dirty="0" err="1">
                <a:solidFill>
                  <a:srgbClr val="09465E"/>
                </a:solidFill>
                <a:latin typeface="Calibri"/>
                <a:cs typeface="Calibri"/>
              </a:rPr>
              <a:t>prodotte</a:t>
            </a:r>
            <a:r>
              <a:rPr lang="en-US" sz="2350" dirty="0">
                <a:solidFill>
                  <a:srgbClr val="09465E"/>
                </a:solidFill>
                <a:latin typeface="Calibri"/>
                <a:cs typeface="Calibri"/>
              </a:rPr>
              <a:t> </a:t>
            </a:r>
            <a:r>
              <a:rPr lang="en-US" sz="2350" dirty="0" err="1">
                <a:solidFill>
                  <a:srgbClr val="09465E"/>
                </a:solidFill>
                <a:latin typeface="Calibri"/>
                <a:cs typeface="Calibri"/>
              </a:rPr>
              <a:t>nelle</a:t>
            </a:r>
            <a:r>
              <a:rPr lang="en-US" sz="2350" dirty="0">
                <a:solidFill>
                  <a:srgbClr val="09465E"/>
                </a:solidFill>
                <a:latin typeface="Calibri"/>
                <a:cs typeface="Calibri"/>
              </a:rPr>
              <a:t> </a:t>
            </a:r>
            <a:r>
              <a:rPr lang="en-US" sz="2350" dirty="0" err="1">
                <a:solidFill>
                  <a:srgbClr val="09465E"/>
                </a:solidFill>
                <a:latin typeface="Calibri"/>
                <a:cs typeface="Calibri"/>
              </a:rPr>
              <a:t>aziende</a:t>
            </a:r>
            <a:r>
              <a:rPr lang="en-US" sz="2350" dirty="0">
                <a:solidFill>
                  <a:srgbClr val="09465E"/>
                </a:solidFill>
                <a:latin typeface="Calibri"/>
                <a:cs typeface="Calibri"/>
              </a:rPr>
              <a:t> </a:t>
            </a:r>
            <a:r>
              <a:rPr lang="en-US" sz="2350" dirty="0" err="1">
                <a:solidFill>
                  <a:srgbClr val="09465E"/>
                </a:solidFill>
                <a:latin typeface="Calibri"/>
                <a:cs typeface="Calibri"/>
              </a:rPr>
              <a:t>agricole</a:t>
            </a:r>
            <a:r>
              <a:rPr lang="en-US" sz="2350" dirty="0">
                <a:solidFill>
                  <a:srgbClr val="09465E"/>
                </a:solidFill>
                <a:latin typeface="Calibri"/>
                <a:cs typeface="Calibri"/>
              </a:rPr>
              <a:t> </a:t>
            </a:r>
            <a:r>
              <a:rPr lang="en-US" sz="2350" dirty="0" err="1">
                <a:solidFill>
                  <a:srgbClr val="09465E"/>
                </a:solidFill>
                <a:latin typeface="Calibri"/>
                <a:cs typeface="Calibri"/>
              </a:rPr>
              <a:t>che</a:t>
            </a:r>
            <a:r>
              <a:rPr lang="en-US" sz="2350" dirty="0">
                <a:solidFill>
                  <a:srgbClr val="09465E"/>
                </a:solidFill>
                <a:latin typeface="Calibri"/>
                <a:cs typeface="Calibri"/>
              </a:rPr>
              <a:t> </a:t>
            </a:r>
            <a:r>
              <a:rPr lang="en-US" sz="2350" dirty="0" err="1">
                <a:solidFill>
                  <a:srgbClr val="09465E"/>
                </a:solidFill>
                <a:latin typeface="Calibri"/>
                <a:cs typeface="Calibri"/>
              </a:rPr>
              <a:t>superano</a:t>
            </a:r>
            <a:r>
              <a:rPr lang="en-US" sz="2350" dirty="0">
                <a:solidFill>
                  <a:srgbClr val="09465E"/>
                </a:solidFill>
                <a:latin typeface="Calibri"/>
                <a:cs typeface="Calibri"/>
              </a:rPr>
              <a:t> la </a:t>
            </a:r>
            <a:r>
              <a:rPr lang="en-US" sz="2350" dirty="0" err="1">
                <a:solidFill>
                  <a:srgbClr val="09465E"/>
                </a:solidFill>
                <a:latin typeface="Calibri"/>
                <a:cs typeface="Calibri"/>
              </a:rPr>
              <a:t>domanda</a:t>
            </a:r>
            <a:r>
              <a:rPr lang="en-US" sz="2350" dirty="0">
                <a:solidFill>
                  <a:srgbClr val="09465E"/>
                </a:solidFill>
                <a:latin typeface="Calibri"/>
                <a:cs typeface="Calibri"/>
              </a:rPr>
              <a:t> di </a:t>
            </a:r>
            <a:r>
              <a:rPr lang="en-US" sz="2350" dirty="0" err="1">
                <a:solidFill>
                  <a:srgbClr val="09465E"/>
                </a:solidFill>
                <a:latin typeface="Calibri"/>
                <a:cs typeface="Calibri"/>
              </a:rPr>
              <a:t>mercato</a:t>
            </a:r>
            <a:r>
              <a:rPr lang="en-US" sz="2350" dirty="0">
                <a:solidFill>
                  <a:srgbClr val="09465E"/>
                </a:solidFill>
                <a:latin typeface="Calibri"/>
                <a:cs typeface="Calibri"/>
              </a:rPr>
              <a:t> o </a:t>
            </a:r>
            <a:r>
              <a:rPr lang="en-US" sz="2350" dirty="0" err="1">
                <a:solidFill>
                  <a:srgbClr val="09465E"/>
                </a:solidFill>
                <a:latin typeface="Calibri"/>
                <a:cs typeface="Calibri"/>
              </a:rPr>
              <a:t>che</a:t>
            </a:r>
            <a:r>
              <a:rPr lang="en-US" sz="2350" dirty="0">
                <a:solidFill>
                  <a:srgbClr val="09465E"/>
                </a:solidFill>
                <a:latin typeface="Calibri"/>
                <a:cs typeface="Calibri"/>
              </a:rPr>
              <a:t> non </a:t>
            </a:r>
            <a:r>
              <a:rPr lang="en-US" sz="2350" dirty="0" err="1">
                <a:solidFill>
                  <a:srgbClr val="09465E"/>
                </a:solidFill>
                <a:latin typeface="Calibri"/>
                <a:cs typeface="Calibri"/>
              </a:rPr>
              <a:t>possono</a:t>
            </a:r>
            <a:r>
              <a:rPr lang="en-US" sz="2350" dirty="0">
                <a:solidFill>
                  <a:srgbClr val="09465E"/>
                </a:solidFill>
                <a:latin typeface="Calibri"/>
                <a:cs typeface="Calibri"/>
              </a:rPr>
              <a:t> </a:t>
            </a:r>
            <a:r>
              <a:rPr lang="en-US" sz="2350" dirty="0" err="1">
                <a:solidFill>
                  <a:srgbClr val="09465E"/>
                </a:solidFill>
                <a:latin typeface="Calibri"/>
                <a:cs typeface="Calibri"/>
              </a:rPr>
              <a:t>essere</a:t>
            </a:r>
            <a:r>
              <a:rPr lang="en-US" sz="2350" dirty="0">
                <a:solidFill>
                  <a:srgbClr val="09465E"/>
                </a:solidFill>
                <a:latin typeface="Calibri"/>
                <a:cs typeface="Calibri"/>
              </a:rPr>
              <a:t> </a:t>
            </a:r>
            <a:r>
              <a:rPr lang="en-US" sz="2350" dirty="0" err="1">
                <a:solidFill>
                  <a:srgbClr val="09465E"/>
                </a:solidFill>
                <a:latin typeface="Calibri"/>
                <a:cs typeface="Calibri"/>
              </a:rPr>
              <a:t>vendute</a:t>
            </a:r>
            <a:r>
              <a:rPr lang="en-US" sz="2350" dirty="0">
                <a:solidFill>
                  <a:srgbClr val="09465E"/>
                </a:solidFill>
                <a:latin typeface="Calibri"/>
                <a:cs typeface="Calibri"/>
              </a:rPr>
              <a:t> a causa di </a:t>
            </a:r>
            <a:r>
              <a:rPr lang="en-US" sz="2350" dirty="0" err="1">
                <a:solidFill>
                  <a:srgbClr val="09465E"/>
                </a:solidFill>
                <a:latin typeface="Calibri"/>
                <a:cs typeface="Calibri"/>
              </a:rPr>
              <a:t>imperfezioni</a:t>
            </a:r>
            <a:r>
              <a:rPr lang="en-US" sz="2350" dirty="0">
                <a:solidFill>
                  <a:srgbClr val="09465E"/>
                </a:solidFill>
                <a:latin typeface="Calibri"/>
                <a:cs typeface="Calibri"/>
              </a:rPr>
              <a:t> o </a:t>
            </a:r>
            <a:r>
              <a:rPr lang="en-US" sz="2350" dirty="0" err="1">
                <a:solidFill>
                  <a:srgbClr val="09465E"/>
                </a:solidFill>
                <a:latin typeface="Calibri"/>
                <a:cs typeface="Calibri"/>
              </a:rPr>
              <a:t>sovrapproduzione</a:t>
            </a:r>
            <a:r>
              <a:rPr lang="en-US" sz="2350" dirty="0">
                <a:solidFill>
                  <a:srgbClr val="09465E"/>
                </a:solidFill>
                <a:latin typeface="Calibri"/>
                <a:cs typeface="Calibri"/>
              </a:rPr>
              <a:t>.</a:t>
            </a:r>
            <a:endParaRPr lang="es-ES" sz="2350" dirty="0">
              <a:solidFill>
                <a:srgbClr val="09465E"/>
              </a:solidFill>
              <a:latin typeface="Calibri"/>
              <a:ea typeface="Calibri"/>
              <a:cs typeface="Calibri"/>
            </a:endParaRPr>
          </a:p>
          <a:p>
            <a:pPr marL="143510" lvl="1" algn="l">
              <a:buSzPts val="1000"/>
              <a:tabLst>
                <a:tab pos="914400" algn="l"/>
              </a:tabLst>
              <a:defRPr/>
            </a:pPr>
            <a:r>
              <a:rPr lang="en-US" sz="2350" dirty="0">
                <a:solidFill>
                  <a:srgbClr val="09465E"/>
                </a:solidFill>
                <a:latin typeface="Calibri"/>
                <a:cs typeface="Calibri"/>
              </a:rPr>
              <a:t>Include: Frutta, </a:t>
            </a:r>
            <a:r>
              <a:rPr lang="en-US" sz="2350" dirty="0" err="1">
                <a:solidFill>
                  <a:srgbClr val="09465E"/>
                </a:solidFill>
                <a:latin typeface="Calibri"/>
                <a:cs typeface="Calibri"/>
              </a:rPr>
              <a:t>verdura</a:t>
            </a:r>
            <a:r>
              <a:rPr lang="en-US" sz="2350" dirty="0">
                <a:solidFill>
                  <a:srgbClr val="09465E"/>
                </a:solidFill>
                <a:latin typeface="Calibri"/>
                <a:cs typeface="Calibri"/>
              </a:rPr>
              <a:t> o </a:t>
            </a:r>
            <a:r>
              <a:rPr lang="en-US" sz="2350" dirty="0" err="1">
                <a:solidFill>
                  <a:srgbClr val="09465E"/>
                </a:solidFill>
                <a:latin typeface="Calibri"/>
                <a:cs typeface="Calibri"/>
              </a:rPr>
              <a:t>cereali</a:t>
            </a:r>
            <a:r>
              <a:rPr lang="en-US" sz="2350" dirty="0">
                <a:solidFill>
                  <a:srgbClr val="09465E"/>
                </a:solidFill>
                <a:latin typeface="Calibri"/>
                <a:cs typeface="Calibri"/>
              </a:rPr>
              <a:t> non </a:t>
            </a:r>
            <a:r>
              <a:rPr lang="en-US" sz="2350" dirty="0" err="1">
                <a:solidFill>
                  <a:srgbClr val="09465E"/>
                </a:solidFill>
                <a:latin typeface="Calibri"/>
                <a:cs typeface="Calibri"/>
              </a:rPr>
              <a:t>raccolti</a:t>
            </a:r>
            <a:r>
              <a:rPr lang="en-US" sz="2350" dirty="0">
                <a:solidFill>
                  <a:srgbClr val="09465E"/>
                </a:solidFill>
                <a:latin typeface="Calibri"/>
                <a:cs typeface="Calibri"/>
              </a:rPr>
              <a:t> o </a:t>
            </a:r>
            <a:r>
              <a:rPr lang="en-US" sz="2350" dirty="0" err="1">
                <a:solidFill>
                  <a:srgbClr val="09465E"/>
                </a:solidFill>
                <a:latin typeface="Calibri"/>
                <a:cs typeface="Calibri"/>
              </a:rPr>
              <a:t>scartati</a:t>
            </a:r>
            <a:r>
              <a:rPr lang="en-US" sz="2350" dirty="0">
                <a:solidFill>
                  <a:srgbClr val="09465E"/>
                </a:solidFill>
                <a:latin typeface="Calibri"/>
                <a:cs typeface="Calibri"/>
              </a:rPr>
              <a:t> a causa di </a:t>
            </a:r>
            <a:r>
              <a:rPr lang="en-US" sz="2350" dirty="0" err="1">
                <a:solidFill>
                  <a:srgbClr val="09465E"/>
                </a:solidFill>
                <a:latin typeface="Calibri"/>
                <a:cs typeface="Calibri"/>
              </a:rPr>
              <a:t>dimensioni</a:t>
            </a:r>
            <a:r>
              <a:rPr lang="en-US" sz="2350" dirty="0">
                <a:solidFill>
                  <a:srgbClr val="09465E"/>
                </a:solidFill>
                <a:latin typeface="Calibri"/>
                <a:cs typeface="Calibri"/>
              </a:rPr>
              <a:t>, forma o standard </a:t>
            </a:r>
            <a:r>
              <a:rPr lang="en-US" sz="2350" dirty="0" err="1">
                <a:solidFill>
                  <a:srgbClr val="09465E"/>
                </a:solidFill>
                <a:latin typeface="Calibri"/>
                <a:cs typeface="Calibri"/>
              </a:rPr>
              <a:t>qualitativi</a:t>
            </a:r>
            <a:r>
              <a:rPr lang="en-US" sz="2350" dirty="0">
                <a:solidFill>
                  <a:srgbClr val="09465E"/>
                </a:solidFill>
                <a:latin typeface="Calibri"/>
                <a:cs typeface="Calibri"/>
              </a:rPr>
              <a:t>.</a:t>
            </a:r>
            <a:endParaRPr lang="en-US" sz="2350" dirty="0">
              <a:solidFill>
                <a:srgbClr val="09465E"/>
              </a:solidFill>
              <a:latin typeface="Calibri"/>
              <a:ea typeface="Calibri"/>
              <a:cs typeface="Calibri"/>
            </a:endParaRPr>
          </a:p>
          <a:p>
            <a:pPr marL="143510" lvl="1">
              <a:buSzPts val="1000"/>
              <a:tabLst>
                <a:tab pos="914400" algn="l"/>
              </a:tabLst>
            </a:pPr>
            <a:r>
              <a:rPr lang="es-ES" sz="2350" dirty="0">
                <a:solidFill>
                  <a:srgbClr val="09465E"/>
                </a:solidFill>
                <a:latin typeface="Calibri"/>
                <a:cs typeface="Calibri"/>
              </a:rPr>
              <a:t>A causa di:  </a:t>
            </a:r>
            <a:endParaRPr lang="es-ES" sz="2350" dirty="0">
              <a:solidFill>
                <a:srgbClr val="09465E"/>
              </a:solidFill>
              <a:latin typeface="Calibri"/>
              <a:ea typeface="Calibri"/>
              <a:cs typeface="Calibri"/>
            </a:endParaRPr>
          </a:p>
          <a:p>
            <a:pPr marL="143510" lvl="1">
              <a:buSzPts val="1000"/>
              <a:tabLst>
                <a:tab pos="914400" algn="l"/>
              </a:tabLst>
            </a:pPr>
            <a:endParaRPr lang="es-ES" sz="2400" kern="100" dirty="0">
              <a:solidFill>
                <a:srgbClr val="002060"/>
              </a:solidFill>
              <a:latin typeface="+mn-lt"/>
              <a:ea typeface="Times New Roman" panose="02020603050405020304" pitchFamily="18" charset="0"/>
              <a:cs typeface="Times New Roman" panose="02020603050405020304" pitchFamily="18" charset="0"/>
            </a:endParaRPr>
          </a:p>
        </p:txBody>
      </p:sp>
      <p:pic>
        <p:nvPicPr>
          <p:cNvPr id="20" name="Imagen 19">
            <a:extLst>
              <a:ext uri="{FF2B5EF4-FFF2-40B4-BE49-F238E27FC236}">
                <a16:creationId xmlns:a16="http://schemas.microsoft.com/office/drawing/2014/main" id="{05947573-B523-9FA2-C95A-91DCE95958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26837" y="1486959"/>
            <a:ext cx="4591676" cy="4064381"/>
          </a:xfrm>
          <a:prstGeom prst="rect">
            <a:avLst/>
          </a:prstGeom>
        </p:spPr>
      </p:pic>
      <p:sp>
        <p:nvSpPr>
          <p:cNvPr id="8" name="CuadroTexto 7">
            <a:extLst>
              <a:ext uri="{FF2B5EF4-FFF2-40B4-BE49-F238E27FC236}">
                <a16:creationId xmlns:a16="http://schemas.microsoft.com/office/drawing/2014/main" id="{7BEA8C6D-A6BF-2335-22DE-094305E541F8}"/>
              </a:ext>
            </a:extLst>
          </p:cNvPr>
          <p:cNvSpPr txBox="1"/>
          <p:nvPr/>
        </p:nvSpPr>
        <p:spPr>
          <a:xfrm>
            <a:off x="908418" y="4763242"/>
            <a:ext cx="5785330" cy="1938992"/>
          </a:xfrm>
          <a:prstGeom prst="rect">
            <a:avLst/>
          </a:prstGeom>
          <a:noFill/>
        </p:spPr>
        <p:txBody>
          <a:bodyPr wrap="square" lIns="91440" tIns="45720" rIns="91440" bIns="45720" rtlCol="0" anchor="t">
            <a:spAutoFit/>
          </a:bodyPr>
          <a:lstStyle/>
          <a:p>
            <a:pPr marL="285750" indent="-285750" algn="l">
              <a:buFont typeface="Arial" panose="020B0604020202020204" pitchFamily="34" charset="0"/>
              <a:buChar char="•"/>
              <a:defRPr/>
            </a:pPr>
            <a:r>
              <a:rPr lang="es-ES" sz="2000" b="1" dirty="0" err="1">
                <a:solidFill>
                  <a:srgbClr val="09465E"/>
                </a:solidFill>
                <a:latin typeface="Calibri"/>
                <a:cs typeface="Calibri"/>
              </a:rPr>
              <a:t>Sovrapproduzione</a:t>
            </a:r>
            <a:endParaRPr lang="es-ES" sz="2000" b="1" dirty="0">
              <a:solidFill>
                <a:srgbClr val="09465E"/>
              </a:solidFill>
              <a:latin typeface="Calibri"/>
              <a:ea typeface="Calibri"/>
              <a:cs typeface="Calibri"/>
            </a:endParaRPr>
          </a:p>
          <a:p>
            <a:pPr marL="285750" indent="-285750" algn="l">
              <a:buFont typeface="Arial" panose="020B0604020202020204" pitchFamily="34" charset="0"/>
              <a:buChar char="•"/>
              <a:defRPr/>
            </a:pPr>
            <a:r>
              <a:rPr lang="en-US" sz="2000" b="1" dirty="0">
                <a:solidFill>
                  <a:srgbClr val="09465E"/>
                </a:solidFill>
                <a:latin typeface="Calibri"/>
                <a:cs typeface="Calibri"/>
              </a:rPr>
              <a:t>Il </a:t>
            </a:r>
            <a:r>
              <a:rPr lang="en-US" sz="2000" b="1" dirty="0" err="1">
                <a:solidFill>
                  <a:srgbClr val="09465E"/>
                </a:solidFill>
                <a:latin typeface="Calibri"/>
                <a:cs typeface="Calibri"/>
              </a:rPr>
              <a:t>prezzo</a:t>
            </a:r>
            <a:r>
              <a:rPr lang="en-US" sz="2000" b="1" dirty="0">
                <a:solidFill>
                  <a:srgbClr val="09465E"/>
                </a:solidFill>
                <a:latin typeface="Calibri"/>
                <a:cs typeface="Calibri"/>
              </a:rPr>
              <a:t> di </a:t>
            </a:r>
            <a:r>
              <a:rPr lang="en-US" sz="2000" b="1" dirty="0" err="1">
                <a:solidFill>
                  <a:srgbClr val="09465E"/>
                </a:solidFill>
                <a:latin typeface="Calibri"/>
                <a:cs typeface="Calibri"/>
              </a:rPr>
              <a:t>mercato</a:t>
            </a:r>
            <a:r>
              <a:rPr lang="en-US" sz="2000" b="1" dirty="0">
                <a:solidFill>
                  <a:srgbClr val="09465E"/>
                </a:solidFill>
                <a:latin typeface="Calibri"/>
                <a:cs typeface="Calibri"/>
              </a:rPr>
              <a:t> cala e la </a:t>
            </a:r>
            <a:r>
              <a:rPr lang="en-US" sz="2000" b="1" dirty="0" err="1">
                <a:solidFill>
                  <a:srgbClr val="09465E"/>
                </a:solidFill>
                <a:latin typeface="Calibri"/>
                <a:cs typeface="Calibri"/>
              </a:rPr>
              <a:t>raccolta</a:t>
            </a:r>
            <a:r>
              <a:rPr lang="en-US" sz="2000" b="1" dirty="0">
                <a:solidFill>
                  <a:srgbClr val="09465E"/>
                </a:solidFill>
                <a:latin typeface="Calibri"/>
                <a:cs typeface="Calibri"/>
              </a:rPr>
              <a:t> non è </a:t>
            </a:r>
            <a:r>
              <a:rPr lang="en-US" sz="2000" b="1" dirty="0" err="1">
                <a:solidFill>
                  <a:srgbClr val="09465E"/>
                </a:solidFill>
                <a:latin typeface="Calibri"/>
                <a:cs typeface="Calibri"/>
              </a:rPr>
              <a:t>più</a:t>
            </a:r>
            <a:r>
              <a:rPr lang="en-US" sz="2000" b="1" dirty="0">
                <a:solidFill>
                  <a:srgbClr val="09465E"/>
                </a:solidFill>
                <a:latin typeface="Calibri"/>
                <a:cs typeface="Calibri"/>
              </a:rPr>
              <a:t> </a:t>
            </a:r>
            <a:r>
              <a:rPr lang="en-US" sz="2000" b="1" dirty="0" err="1">
                <a:solidFill>
                  <a:srgbClr val="09465E"/>
                </a:solidFill>
                <a:latin typeface="Calibri"/>
                <a:cs typeface="Calibri"/>
              </a:rPr>
              <a:t>redditizia</a:t>
            </a:r>
            <a:endParaRPr lang="en-US" sz="2000" b="1" dirty="0">
              <a:solidFill>
                <a:srgbClr val="09465E"/>
              </a:solidFill>
              <a:latin typeface="Calibri"/>
              <a:ea typeface="Calibri"/>
              <a:cs typeface="Calibri"/>
            </a:endParaRPr>
          </a:p>
          <a:p>
            <a:pPr marL="285750" indent="-285750" algn="l">
              <a:buFont typeface="Arial" panose="020B0604020202020204" pitchFamily="34" charset="0"/>
              <a:buChar char="•"/>
              <a:defRPr/>
            </a:pPr>
            <a:r>
              <a:rPr lang="es-ES" sz="2000" b="1" dirty="0" err="1">
                <a:solidFill>
                  <a:srgbClr val="09465E"/>
                </a:solidFill>
                <a:latin typeface="Calibri"/>
                <a:cs typeface="Calibri"/>
              </a:rPr>
              <a:t>Eccesso</a:t>
            </a:r>
            <a:r>
              <a:rPr lang="es-ES" sz="2000" b="1" dirty="0">
                <a:solidFill>
                  <a:srgbClr val="09465E"/>
                </a:solidFill>
                <a:latin typeface="Calibri"/>
                <a:cs typeface="Calibri"/>
              </a:rPr>
              <a:t> di </a:t>
            </a:r>
            <a:r>
              <a:rPr lang="es-ES" sz="2000" b="1" dirty="0" err="1">
                <a:solidFill>
                  <a:srgbClr val="09465E"/>
                </a:solidFill>
                <a:latin typeface="Calibri"/>
                <a:cs typeface="Calibri"/>
              </a:rPr>
              <a:t>offerta</a:t>
            </a:r>
            <a:r>
              <a:rPr lang="es-ES" sz="2000" b="1" dirty="0">
                <a:solidFill>
                  <a:srgbClr val="09465E"/>
                </a:solidFill>
                <a:latin typeface="Calibri"/>
                <a:cs typeface="Calibri"/>
              </a:rPr>
              <a:t> </a:t>
            </a:r>
            <a:r>
              <a:rPr lang="es-ES" sz="2000" b="1" dirty="0" err="1">
                <a:solidFill>
                  <a:srgbClr val="09465E"/>
                </a:solidFill>
                <a:latin typeface="Calibri"/>
                <a:cs typeface="Calibri"/>
              </a:rPr>
              <a:t>dovuto</a:t>
            </a:r>
            <a:r>
              <a:rPr lang="es-ES" sz="2000" b="1" dirty="0">
                <a:solidFill>
                  <a:srgbClr val="09465E"/>
                </a:solidFill>
                <a:latin typeface="Calibri"/>
                <a:cs typeface="Calibri"/>
              </a:rPr>
              <a:t> </a:t>
            </a:r>
            <a:r>
              <a:rPr lang="es-ES" sz="2000" b="1" dirty="0" err="1">
                <a:solidFill>
                  <a:srgbClr val="09465E"/>
                </a:solidFill>
                <a:latin typeface="Calibri"/>
                <a:cs typeface="Calibri"/>
              </a:rPr>
              <a:t>alle</a:t>
            </a:r>
            <a:r>
              <a:rPr lang="es-ES" sz="2000" b="1" dirty="0">
                <a:solidFill>
                  <a:srgbClr val="09465E"/>
                </a:solidFill>
                <a:latin typeface="Calibri"/>
                <a:cs typeface="Calibri"/>
              </a:rPr>
              <a:t> </a:t>
            </a:r>
            <a:r>
              <a:rPr lang="es-ES" sz="2000" b="1" dirty="0" err="1">
                <a:solidFill>
                  <a:srgbClr val="09465E"/>
                </a:solidFill>
                <a:latin typeface="Calibri"/>
                <a:cs typeface="Calibri"/>
              </a:rPr>
              <a:t>condizioni</a:t>
            </a:r>
            <a:r>
              <a:rPr lang="es-ES" sz="2000" b="1" dirty="0">
                <a:solidFill>
                  <a:srgbClr val="09465E"/>
                </a:solidFill>
                <a:latin typeface="Calibri"/>
                <a:cs typeface="Calibri"/>
              </a:rPr>
              <a:t> </a:t>
            </a:r>
            <a:r>
              <a:rPr lang="es-ES" sz="2000" b="1" dirty="0" err="1">
                <a:solidFill>
                  <a:srgbClr val="09465E"/>
                </a:solidFill>
                <a:latin typeface="Calibri"/>
                <a:cs typeface="Calibri"/>
              </a:rPr>
              <a:t>atmosferiche</a:t>
            </a:r>
            <a:r>
              <a:rPr lang="es-ES" sz="2000" b="1" dirty="0">
                <a:solidFill>
                  <a:srgbClr val="09465E"/>
                </a:solidFill>
                <a:latin typeface="Calibri"/>
                <a:cs typeface="Calibri"/>
              </a:rPr>
              <a:t>.</a:t>
            </a:r>
            <a:endParaRPr lang="es-ES" sz="2000" b="1" dirty="0">
              <a:solidFill>
                <a:srgbClr val="09465E"/>
              </a:solidFill>
              <a:latin typeface="Calibri"/>
              <a:ea typeface="Calibri"/>
              <a:cs typeface="Calibri"/>
            </a:endParaRPr>
          </a:p>
          <a:p>
            <a:endParaRPr lang="es-ES" sz="2000" b="1" dirty="0"/>
          </a:p>
        </p:txBody>
      </p:sp>
      <p:sp>
        <p:nvSpPr>
          <p:cNvPr id="9" name="CuadroTexto 8">
            <a:extLst>
              <a:ext uri="{FF2B5EF4-FFF2-40B4-BE49-F238E27FC236}">
                <a16:creationId xmlns:a16="http://schemas.microsoft.com/office/drawing/2014/main" id="{B1FFB043-8801-7E5C-2A66-7969C9197676}"/>
              </a:ext>
            </a:extLst>
          </p:cNvPr>
          <p:cNvSpPr txBox="1"/>
          <p:nvPr/>
        </p:nvSpPr>
        <p:spPr>
          <a:xfrm>
            <a:off x="841428" y="1226773"/>
            <a:ext cx="3412173" cy="523220"/>
          </a:xfrm>
          <a:prstGeom prst="rect">
            <a:avLst/>
          </a:prstGeom>
          <a:solidFill>
            <a:srgbClr val="60BA47"/>
          </a:solidFill>
        </p:spPr>
        <p:txBody>
          <a:bodyPr wrap="square" rtlCol="0">
            <a:spAutoFit/>
          </a:bodyPr>
          <a:lstStyle/>
          <a:p>
            <a:r>
              <a:rPr lang="es-ES" sz="2800" b="1">
                <a:solidFill>
                  <a:schemeClr val="bg1"/>
                </a:solidFill>
                <a:latin typeface="Calibri"/>
                <a:cs typeface="Calibri"/>
              </a:rPr>
              <a:t>Eccedenze </a:t>
            </a:r>
            <a:r>
              <a:rPr lang="es-ES" sz="2800" b="1" err="1">
                <a:solidFill>
                  <a:schemeClr val="bg1"/>
                </a:solidFill>
                <a:latin typeface="Calibri"/>
                <a:cs typeface="Calibri"/>
              </a:rPr>
              <a:t>agricole</a:t>
            </a:r>
          </a:p>
        </p:txBody>
      </p:sp>
    </p:spTree>
    <p:extLst>
      <p:ext uri="{BB962C8B-B14F-4D97-AF65-F5344CB8AC3E}">
        <p14:creationId xmlns:p14="http://schemas.microsoft.com/office/powerpoint/2010/main" val="15719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14FB-26E1-B9B7-F54D-2B4A20E80261}"/>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745D4056-F9DE-F076-D18D-1E9EA06217C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1CD6B6D-BBFB-DF66-6EDF-DFD1029B369A}"/>
              </a:ext>
            </a:extLst>
          </p:cNvPr>
          <p:cNvSpPr/>
          <p:nvPr/>
        </p:nvSpPr>
        <p:spPr>
          <a:xfrm>
            <a:off x="466726" y="380076"/>
            <a:ext cx="11084878"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F833D2A4-5F95-3677-A365-A8D998E369E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E26AECDF-6BBD-539D-CEEC-33C00CA20FFB}"/>
              </a:ext>
            </a:extLst>
          </p:cNvPr>
          <p:cNvSpPr txBox="1">
            <a:spLocks noGrp="1"/>
          </p:cNvSpPr>
          <p:nvPr>
            <p:ph type="title"/>
          </p:nvPr>
        </p:nvSpPr>
        <p:spPr>
          <a:xfrm>
            <a:off x="886192" y="522677"/>
            <a:ext cx="5939223" cy="582211"/>
          </a:xfrm>
          <a:prstGeom prst="rect">
            <a:avLst/>
          </a:prstGeom>
        </p:spPr>
        <p:txBody>
          <a:bodyPr vert="horz" wrap="square" lIns="0" tIns="12700" rIns="0" bIns="0" rtlCol="0">
            <a:spAutoFit/>
          </a:bodyPr>
          <a:lstStyle/>
          <a:p>
            <a:pPr marL="12700">
              <a:lnSpc>
                <a:spcPct val="100000"/>
              </a:lnSpc>
              <a:spcBef>
                <a:spcPts val="100"/>
              </a:spcBef>
            </a:pPr>
            <a:r>
              <a:rPr lang="es-ES" spc="-10" err="1"/>
              <a:t>Tipi di </a:t>
            </a:r>
            <a:r>
              <a:rPr lang="es-ES" spc="-10"/>
              <a:t>eccedenze </a:t>
            </a:r>
            <a:r>
              <a:rPr lang="es-ES" spc="-10" err="1"/>
              <a:t>alimentari</a:t>
            </a:r>
            <a:endParaRPr spc="-10"/>
          </a:p>
        </p:txBody>
      </p:sp>
      <p:sp>
        <p:nvSpPr>
          <p:cNvPr id="5" name="object 5">
            <a:extLst>
              <a:ext uri="{FF2B5EF4-FFF2-40B4-BE49-F238E27FC236}">
                <a16:creationId xmlns:a16="http://schemas.microsoft.com/office/drawing/2014/main" id="{3E5BE78C-6F16-D5F9-7533-759211565784}"/>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C91B02FE-2DB3-36F8-F93C-773A6E15693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1B59F5EB-0268-EBD5-F69A-664C3B8A1A3C}"/>
              </a:ext>
            </a:extLst>
          </p:cNvPr>
          <p:cNvSpPr txBox="1"/>
          <p:nvPr/>
        </p:nvSpPr>
        <p:spPr>
          <a:xfrm>
            <a:off x="884795" y="1930950"/>
            <a:ext cx="4620947" cy="2773195"/>
          </a:xfrm>
          <a:prstGeom prst="rect">
            <a:avLst/>
          </a:prstGeom>
        </p:spPr>
        <p:txBody>
          <a:bodyPr vert="horz" wrap="square" lIns="0" tIns="3175" rIns="0" bIns="0" rtlCol="0">
            <a:spAutoFit/>
          </a:bodyPr>
          <a:lstStyle/>
          <a:p>
            <a:pPr marL="108000" lvl="0" algn="l">
              <a:buNone/>
              <a:tabLst>
                <a:tab pos="457200" algn="l"/>
              </a:tabLst>
            </a:pPr>
            <a:r>
              <a:rPr lang="en-US" sz="2400">
                <a:solidFill>
                  <a:srgbClr val="09465E"/>
                </a:solidFill>
                <a:latin typeface="Calibri"/>
                <a:cs typeface="Calibri"/>
              </a:rPr>
              <a:t>Alimenti che rimangono dopo la produzione o la lavorazione, spesso a causa di inefficienze o sovrapproduzione.</a:t>
            </a:r>
            <a:endParaRPr lang="es-ES" sz="2400">
              <a:solidFill>
                <a:srgbClr val="09465E"/>
              </a:solidFill>
              <a:latin typeface="Calibri"/>
              <a:cs typeface="Calibri"/>
            </a:endParaRPr>
          </a:p>
          <a:p>
            <a:pPr marL="108000" lvl="0" algn="l">
              <a:buNone/>
              <a:tabLst>
                <a:tab pos="457200" algn="l"/>
              </a:tabLst>
            </a:pPr>
            <a:endParaRPr lang="es-ES" sz="1200">
              <a:solidFill>
                <a:srgbClr val="09465E"/>
              </a:solidFill>
              <a:latin typeface="Calibri"/>
              <a:cs typeface="Calibri"/>
            </a:endParaRPr>
          </a:p>
          <a:p>
            <a:pPr marL="108000" lvl="0" algn="l">
              <a:buNone/>
              <a:tabLst>
                <a:tab pos="457200" algn="l"/>
              </a:tabLst>
            </a:pPr>
            <a:r>
              <a:rPr lang="en-US" sz="2400">
                <a:solidFill>
                  <a:srgbClr val="09465E"/>
                </a:solidFill>
                <a:latin typeface="Calibri"/>
                <a:cs typeface="Calibri"/>
              </a:rPr>
              <a:t>Include: Scarti, pasta in eccesso o sottoprodotti come il siero di latte nella produzione di formaggio.</a:t>
            </a:r>
          </a:p>
          <a:p>
            <a:pPr marL="108000" lvl="0" algn="l">
              <a:buNone/>
              <a:tabLst>
                <a:tab pos="457200" algn="l"/>
              </a:tabLst>
            </a:pPr>
            <a:r>
              <a:rPr lang="es-ES" sz="2400" err="1">
                <a:solidFill>
                  <a:srgbClr val="09465E"/>
                </a:solidFill>
                <a:latin typeface="Calibri"/>
                <a:cs typeface="Calibri"/>
              </a:rPr>
              <a:t>A causa di</a:t>
            </a:r>
            <a:r>
              <a:rPr lang="es-ES" sz="2400">
                <a:solidFill>
                  <a:srgbClr val="09465E"/>
                </a:solidFill>
                <a:latin typeface="Calibri"/>
                <a:cs typeface="Calibri"/>
              </a:rPr>
              <a:t>: </a:t>
            </a:r>
          </a:p>
        </p:txBody>
      </p:sp>
      <p:pic>
        <p:nvPicPr>
          <p:cNvPr id="1026" name="Picture 2" descr="Reduce Food Waste | Yume's Surplus Food Solutions — Yume Food Australia">
            <a:extLst>
              <a:ext uri="{FF2B5EF4-FFF2-40B4-BE49-F238E27FC236}">
                <a16:creationId xmlns:a16="http://schemas.microsoft.com/office/drawing/2014/main" id="{DA017441-289C-8077-EA01-3ECAF973E7B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2413" y="1511289"/>
            <a:ext cx="5339247" cy="417513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4A034CC-587C-46A6-CC28-BA7612C839EC}"/>
              </a:ext>
            </a:extLst>
          </p:cNvPr>
          <p:cNvSpPr txBox="1"/>
          <p:nvPr/>
        </p:nvSpPr>
        <p:spPr>
          <a:xfrm>
            <a:off x="771525" y="5029835"/>
            <a:ext cx="4620946" cy="1836400"/>
          </a:xfrm>
          <a:prstGeom prst="rect">
            <a:avLst/>
          </a:prstGeom>
          <a:noFill/>
        </p:spPr>
        <p:txBody>
          <a:bodyPr wrap="square" lIns="91440" tIns="45720" rIns="91440" bIns="45720" rtlCol="0" anchor="t">
            <a:spAutoFit/>
          </a:bodyPr>
          <a:lstStyle/>
          <a:p>
            <a:pPr marL="342900" indent="-342900" algn="l">
              <a:spcAft>
                <a:spcPts val="800"/>
              </a:spcAft>
              <a:buFont typeface="Arial" panose="020B0604020202020204" pitchFamily="34" charset="0"/>
              <a:buChar char="•"/>
              <a:tabLst>
                <a:tab pos="457200" algn="l"/>
              </a:tabLst>
              <a:defRPr/>
            </a:pPr>
            <a:r>
              <a:rPr lang="es-ES" sz="2000" b="1">
                <a:solidFill>
                  <a:srgbClr val="09465E"/>
                </a:solidFill>
                <a:latin typeface="Calibri"/>
                <a:cs typeface="Calibri"/>
              </a:rPr>
              <a:t>Linee/pratiche </a:t>
            </a:r>
            <a:r>
              <a:rPr lang="es-ES" sz="2000" b="1" err="1">
                <a:solidFill>
                  <a:srgbClr val="09465E"/>
                </a:solidFill>
                <a:latin typeface="Calibri"/>
                <a:cs typeface="Calibri"/>
              </a:rPr>
              <a:t>di produzione inefficienti </a:t>
            </a:r>
            <a:endParaRPr lang="en-US"/>
          </a:p>
          <a:p>
            <a:pPr marL="342900" indent="-342900" algn="l">
              <a:spcAft>
                <a:spcPts val="800"/>
              </a:spcAft>
              <a:buFont typeface="Arial" panose="020B0604020202020204" pitchFamily="34" charset="0"/>
              <a:buChar char="•"/>
              <a:tabLst>
                <a:tab pos="457200" algn="l"/>
              </a:tabLst>
              <a:defRPr/>
            </a:pPr>
            <a:r>
              <a:rPr lang="es-ES" sz="2000" b="1" err="1">
                <a:solidFill>
                  <a:srgbClr val="09465E"/>
                </a:solidFill>
                <a:latin typeface="Calibri"/>
                <a:cs typeface="Calibri"/>
              </a:rPr>
              <a:t>Sovrastima della domanda dei consumatori</a:t>
            </a:r>
            <a:r>
              <a:rPr lang="es-ES" sz="2000" b="1">
                <a:solidFill>
                  <a:srgbClr val="09465E"/>
                </a:solidFill>
                <a:latin typeface="Calibri"/>
                <a:cs typeface="Calibri"/>
              </a:rPr>
              <a:t>.</a:t>
            </a:r>
            <a:endParaRPr lang="es-ES" sz="2000" b="1">
              <a:solidFill>
                <a:srgbClr val="09465E"/>
              </a:solidFill>
              <a:latin typeface="Calibri"/>
              <a:ea typeface="Calibri"/>
              <a:cs typeface="Calibri"/>
            </a:endParaRPr>
          </a:p>
          <a:p>
            <a:endParaRPr lang="es-ES" sz="2000" b="1"/>
          </a:p>
        </p:txBody>
      </p:sp>
      <p:sp>
        <p:nvSpPr>
          <p:cNvPr id="11" name="CuadroTexto 10">
            <a:extLst>
              <a:ext uri="{FF2B5EF4-FFF2-40B4-BE49-F238E27FC236}">
                <a16:creationId xmlns:a16="http://schemas.microsoft.com/office/drawing/2014/main" id="{0B7B0439-295D-9056-D685-99D730EA83BD}"/>
              </a:ext>
            </a:extLst>
          </p:cNvPr>
          <p:cNvSpPr txBox="1"/>
          <p:nvPr/>
        </p:nvSpPr>
        <p:spPr>
          <a:xfrm>
            <a:off x="886192" y="1322303"/>
            <a:ext cx="3987518"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a:solidFill>
                  <a:schemeClr val="bg1"/>
                </a:solidFill>
                <a:latin typeface="Calibri"/>
                <a:cs typeface="Calibri"/>
              </a:rPr>
              <a:t>Eccedenze di lavorazione</a:t>
            </a:r>
          </a:p>
        </p:txBody>
      </p:sp>
    </p:spTree>
    <p:extLst>
      <p:ext uri="{BB962C8B-B14F-4D97-AF65-F5344CB8AC3E}">
        <p14:creationId xmlns:p14="http://schemas.microsoft.com/office/powerpoint/2010/main" val="366316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F392-8BA3-8AB6-EFA5-27020CC29C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F9B3FB-A759-249D-EEBA-2D32DBB512ED}"/>
              </a:ext>
            </a:extLst>
          </p:cNvPr>
          <p:cNvSpPr/>
          <p:nvPr/>
        </p:nvSpPr>
        <p:spPr>
          <a:xfrm>
            <a:off x="485776" y="358457"/>
            <a:ext cx="1108056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DD5A1991-7144-0CD2-F8F1-D7641343E52C}"/>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AE74B90D-68DD-EC3D-785E-F0DE2364ECC0}"/>
              </a:ext>
            </a:extLst>
          </p:cNvPr>
          <p:cNvSpPr txBox="1">
            <a:spLocks noGrp="1"/>
          </p:cNvSpPr>
          <p:nvPr>
            <p:ph type="title"/>
          </p:nvPr>
        </p:nvSpPr>
        <p:spPr>
          <a:xfrm>
            <a:off x="885824" y="614679"/>
            <a:ext cx="6254468" cy="582211"/>
          </a:xfrm>
          <a:prstGeom prst="rect">
            <a:avLst/>
          </a:prstGeom>
        </p:spPr>
        <p:txBody>
          <a:bodyPr vert="horz" wrap="square" lIns="0" tIns="12700" rIns="0" bIns="0" rtlCol="0">
            <a:spAutoFit/>
          </a:bodyPr>
          <a:lstStyle/>
          <a:p>
            <a:pPr marL="12700">
              <a:lnSpc>
                <a:spcPct val="100000"/>
              </a:lnSpc>
              <a:spcBef>
                <a:spcPts val="100"/>
              </a:spcBef>
            </a:pPr>
            <a:r>
              <a:rPr lang="es-ES" spc="-10" err="1"/>
              <a:t>Tipi di </a:t>
            </a:r>
            <a:r>
              <a:rPr lang="es-ES" spc="-10"/>
              <a:t>eccedenze</a:t>
            </a:r>
            <a:endParaRPr i="1" spc="-10"/>
          </a:p>
        </p:txBody>
      </p:sp>
      <p:sp>
        <p:nvSpPr>
          <p:cNvPr id="5" name="object 5">
            <a:extLst>
              <a:ext uri="{FF2B5EF4-FFF2-40B4-BE49-F238E27FC236}">
                <a16:creationId xmlns:a16="http://schemas.microsoft.com/office/drawing/2014/main" id="{43E24189-C0A0-7E07-2D82-BA75D69F79B3}"/>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06142D43-E0F8-8C00-F4E2-C8F9FDF0B175}"/>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22055D21-714F-85F4-7AA9-2FB8DEA01B4B}"/>
              </a:ext>
            </a:extLst>
          </p:cNvPr>
          <p:cNvSpPr txBox="1"/>
          <p:nvPr/>
        </p:nvSpPr>
        <p:spPr>
          <a:xfrm>
            <a:off x="885824" y="2107267"/>
            <a:ext cx="4841569" cy="3142527"/>
          </a:xfrm>
          <a:prstGeom prst="rect">
            <a:avLst/>
          </a:prstGeom>
        </p:spPr>
        <p:txBody>
          <a:bodyPr vert="horz" wrap="square" lIns="0" tIns="3175" rIns="0" bIns="0" rtlCol="0">
            <a:spAutoFit/>
          </a:bodyPr>
          <a:lstStyle/>
          <a:p>
            <a:pPr marL="108000" lvl="1">
              <a:buSzPts val="1000"/>
              <a:tabLst>
                <a:tab pos="914400" algn="l"/>
              </a:tabLst>
            </a:pPr>
            <a:r>
              <a:rPr lang="en-US" sz="2400">
                <a:solidFill>
                  <a:srgbClr val="09465E"/>
                </a:solidFill>
                <a:latin typeface="Calibri"/>
                <a:cs typeface="Calibri"/>
              </a:rPr>
              <a:t>Cibo inutilizzato o avanzato da ristoranti, hotel o servizi di catering.</a:t>
            </a:r>
            <a:endParaRPr lang="es-ES" sz="2400">
              <a:solidFill>
                <a:srgbClr val="09465E"/>
              </a:solidFill>
              <a:latin typeface="Calibri"/>
              <a:cs typeface="Calibri"/>
            </a:endParaRPr>
          </a:p>
          <a:p>
            <a:pPr marL="108000" lvl="1">
              <a:buSzPts val="1000"/>
              <a:tabLst>
                <a:tab pos="914400" algn="l"/>
              </a:tabLst>
            </a:pPr>
            <a:r>
              <a:rPr lang="en-US" sz="2400">
                <a:solidFill>
                  <a:srgbClr val="09465E"/>
                </a:solidFill>
                <a:latin typeface="Calibri"/>
                <a:cs typeface="Calibri"/>
              </a:rPr>
              <a:t>Include: Buffet, pasti preparati in eccesso o porzioni non vendute.</a:t>
            </a:r>
          </a:p>
          <a:p>
            <a:pPr marL="108000" lvl="1">
              <a:buSzPts val="1000"/>
              <a:tabLst>
                <a:tab pos="914400" algn="l"/>
              </a:tabLst>
            </a:pPr>
            <a:endParaRPr lang="en-US" sz="1200">
              <a:solidFill>
                <a:srgbClr val="09465E"/>
              </a:solidFill>
              <a:latin typeface="Calibri"/>
              <a:cs typeface="Calibri"/>
            </a:endParaRPr>
          </a:p>
          <a:p>
            <a:pPr marL="108000" lvl="1">
              <a:buSzPts val="1000"/>
              <a:tabLst>
                <a:tab pos="914400" algn="l"/>
              </a:tabLst>
            </a:pPr>
            <a:r>
              <a:rPr lang="es-ES" sz="2400" err="1">
                <a:solidFill>
                  <a:srgbClr val="09465E"/>
                </a:solidFill>
                <a:latin typeface="Calibri"/>
                <a:cs typeface="Calibri"/>
              </a:rPr>
              <a:t>A causa di</a:t>
            </a:r>
            <a:r>
              <a:rPr lang="es-ES" sz="2400">
                <a:solidFill>
                  <a:srgbClr val="09465E"/>
                </a:solidFill>
                <a:latin typeface="Calibri"/>
                <a:cs typeface="Calibri"/>
              </a:rPr>
              <a:t>: </a:t>
            </a:r>
          </a:p>
          <a:p>
            <a:pPr marL="108000" lvl="1">
              <a:buSzPts val="1000"/>
              <a:tabLst>
                <a:tab pos="914400" algn="l"/>
              </a:tabLst>
            </a:pPr>
            <a:endParaRPr lang="es-ES" sz="2400">
              <a:solidFill>
                <a:srgbClr val="09465E"/>
              </a:solidFill>
              <a:latin typeface="Calibri"/>
              <a:cs typeface="Calibri"/>
            </a:endParaRPr>
          </a:p>
          <a:p>
            <a:pPr marL="108000" marR="0" lvl="1" indent="0" defTabSz="914400" eaLnBrk="1" fontAlgn="auto" latinLnBrk="0" hangingPunct="1">
              <a:spcBef>
                <a:spcPts val="0"/>
              </a:spcBef>
              <a:buClrTx/>
              <a:buSzPts val="1000"/>
              <a:buFontTx/>
              <a:buNone/>
              <a:tabLst>
                <a:tab pos="914400" algn="l"/>
              </a:tabLst>
              <a:defRPr/>
            </a:pPr>
            <a:endParaRPr kumimoji="0" lang="es-ES" sz="2400" b="0" i="0" u="none" strike="noStrike" kern="100" cap="none" spc="0" normalizeH="0" baseline="0" noProof="0">
              <a:ln>
                <a:noFill/>
              </a:ln>
              <a:solidFill>
                <a:sysClr val="windowText" lastClr="000000"/>
              </a:solidFill>
              <a:effectLst/>
              <a:uLnTx/>
              <a:uFillTx/>
              <a:latin typeface="Calibri"/>
              <a:ea typeface="Aptos" panose="020B0004020202020204" pitchFamily="34" charset="0"/>
              <a:cs typeface="Times New Roman" panose="02020603050405020304" pitchFamily="18" charset="0"/>
            </a:endParaRPr>
          </a:p>
        </p:txBody>
      </p:sp>
      <p:pic>
        <p:nvPicPr>
          <p:cNvPr id="2050" name="Picture 2" descr="Hospitality Food Waste: Challenges &amp; Solutions | Shapiro">
            <a:extLst>
              <a:ext uri="{FF2B5EF4-FFF2-40B4-BE49-F238E27FC236}">
                <a16:creationId xmlns:a16="http://schemas.microsoft.com/office/drawing/2014/main" id="{6516268E-8F53-F62A-3D5A-DA845A51543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76975" y="2035221"/>
            <a:ext cx="5017136" cy="3889081"/>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BDC5A0D4-C277-544F-8570-A13EA0DF1384}"/>
              </a:ext>
            </a:extLst>
          </p:cNvPr>
          <p:cNvSpPr txBox="1"/>
          <p:nvPr/>
        </p:nvSpPr>
        <p:spPr>
          <a:xfrm>
            <a:off x="990600" y="4252239"/>
            <a:ext cx="4736793" cy="1667123"/>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Sovrastima</a:t>
            </a:r>
            <a:r>
              <a:rPr lang="es-ES" sz="2000" b="1" dirty="0">
                <a:solidFill>
                  <a:srgbClr val="09465E"/>
                </a:solidFill>
                <a:latin typeface="Calibri"/>
                <a:cs typeface="Calibri"/>
              </a:rPr>
              <a:t> </a:t>
            </a:r>
            <a:r>
              <a:rPr lang="es-ES" sz="2000" b="1" dirty="0" err="1">
                <a:solidFill>
                  <a:srgbClr val="09465E"/>
                </a:solidFill>
                <a:latin typeface="Calibri"/>
                <a:cs typeface="Calibri"/>
              </a:rPr>
              <a:t>della</a:t>
            </a:r>
            <a:r>
              <a:rPr lang="es-ES" sz="2000" b="1" dirty="0">
                <a:solidFill>
                  <a:srgbClr val="09465E"/>
                </a:solidFill>
                <a:latin typeface="Calibri"/>
                <a:cs typeface="Calibri"/>
              </a:rPr>
              <a:t> </a:t>
            </a:r>
            <a:r>
              <a:rPr lang="es-ES" sz="2000" b="1" dirty="0" err="1">
                <a:solidFill>
                  <a:srgbClr val="09465E"/>
                </a:solidFill>
                <a:latin typeface="Calibri"/>
                <a:cs typeface="Calibri"/>
              </a:rPr>
              <a:t>domanda</a:t>
            </a:r>
            <a:r>
              <a:rPr lang="es-ES" sz="2000" b="1" dirty="0">
                <a:solidFill>
                  <a:srgbClr val="09465E"/>
                </a:solidFill>
                <a:latin typeface="Calibri"/>
                <a:cs typeface="Calibri"/>
              </a:rPr>
              <a:t> </a:t>
            </a:r>
            <a:r>
              <a:rPr lang="es-ES" sz="2000" b="1" dirty="0" err="1">
                <a:solidFill>
                  <a:srgbClr val="09465E"/>
                </a:solidFill>
                <a:latin typeface="Calibri"/>
                <a:cs typeface="Calibri"/>
              </a:rPr>
              <a:t>dei</a:t>
            </a:r>
            <a:r>
              <a:rPr lang="es-ES" sz="2000" b="1" dirty="0">
                <a:solidFill>
                  <a:srgbClr val="09465E"/>
                </a:solidFill>
                <a:latin typeface="Calibri"/>
                <a:cs typeface="Calibri"/>
              </a:rPr>
              <a:t> </a:t>
            </a:r>
            <a:r>
              <a:rPr lang="es-ES" sz="2000" b="1" dirty="0" err="1">
                <a:solidFill>
                  <a:srgbClr val="09465E"/>
                </a:solidFill>
                <a:latin typeface="Calibri"/>
                <a:cs typeface="Calibri"/>
              </a:rPr>
              <a:t>clienti</a:t>
            </a:r>
            <a:endParaRPr lang="es-ES" sz="2000" b="1" dirty="0">
              <a:solidFill>
                <a:srgbClr val="09465E"/>
              </a:solidFill>
              <a:latin typeface="Calibri"/>
              <a:cs typeface="Calibri"/>
            </a:endParaRPr>
          </a:p>
          <a:p>
            <a:pPr marL="342900" indent="-342900" algn="l">
              <a:lnSpc>
                <a:spcPct val="115000"/>
              </a:lnSpc>
              <a:spcAft>
                <a:spcPts val="800"/>
              </a:spcAft>
              <a:buFont typeface="Arial" panose="020B0604020202020204" pitchFamily="34" charset="0"/>
              <a:buChar char="•"/>
              <a:tabLst>
                <a:tab pos="457200" algn="l"/>
              </a:tabLst>
              <a:defRPr/>
            </a:pPr>
            <a:r>
              <a:rPr lang="en-US" sz="2000" b="1" dirty="0" err="1">
                <a:solidFill>
                  <a:srgbClr val="09465E"/>
                </a:solidFill>
                <a:latin typeface="Calibri"/>
                <a:cs typeface="Calibri"/>
              </a:rPr>
              <a:t>Rigide</a:t>
            </a:r>
            <a:r>
              <a:rPr lang="en-US" sz="2000" b="1" dirty="0">
                <a:solidFill>
                  <a:srgbClr val="09465E"/>
                </a:solidFill>
                <a:latin typeface="Calibri"/>
                <a:cs typeface="Calibri"/>
              </a:rPr>
              <a:t> </a:t>
            </a:r>
            <a:r>
              <a:rPr lang="en-US" sz="2000" b="1" dirty="0" err="1">
                <a:solidFill>
                  <a:srgbClr val="09465E"/>
                </a:solidFill>
                <a:latin typeface="Calibri"/>
                <a:cs typeface="Calibri"/>
              </a:rPr>
              <a:t>norme</a:t>
            </a:r>
            <a:r>
              <a:rPr lang="en-US" sz="2000" b="1" dirty="0">
                <a:solidFill>
                  <a:srgbClr val="09465E"/>
                </a:solidFill>
                <a:latin typeface="Calibri"/>
                <a:cs typeface="Calibri"/>
              </a:rPr>
              <a:t> di </a:t>
            </a:r>
            <a:r>
              <a:rPr lang="en-US" sz="2000" b="1" dirty="0" err="1">
                <a:solidFill>
                  <a:srgbClr val="09465E"/>
                </a:solidFill>
                <a:latin typeface="Calibri"/>
                <a:cs typeface="Calibri"/>
              </a:rPr>
              <a:t>sicurezza</a:t>
            </a:r>
            <a:r>
              <a:rPr lang="en-US" sz="2000" b="1" dirty="0">
                <a:solidFill>
                  <a:srgbClr val="09465E"/>
                </a:solidFill>
                <a:latin typeface="Calibri"/>
                <a:cs typeface="Calibri"/>
              </a:rPr>
              <a:t> </a:t>
            </a:r>
            <a:r>
              <a:rPr lang="en-US" sz="2000" b="1" dirty="0" err="1">
                <a:solidFill>
                  <a:srgbClr val="09465E"/>
                </a:solidFill>
                <a:latin typeface="Calibri"/>
                <a:cs typeface="Calibri"/>
              </a:rPr>
              <a:t>alimentare</a:t>
            </a:r>
            <a:r>
              <a:rPr lang="en-US" sz="2000" b="1" dirty="0">
                <a:solidFill>
                  <a:srgbClr val="09465E"/>
                </a:solidFill>
                <a:latin typeface="Calibri"/>
                <a:cs typeface="Calibri"/>
              </a:rPr>
              <a:t> </a:t>
            </a:r>
            <a:r>
              <a:rPr lang="en-US" sz="2000" b="1" dirty="0" err="1">
                <a:solidFill>
                  <a:srgbClr val="09465E"/>
                </a:solidFill>
                <a:latin typeface="Calibri"/>
                <a:cs typeface="Calibri"/>
              </a:rPr>
              <a:t>che</a:t>
            </a:r>
            <a:r>
              <a:rPr lang="en-US" sz="2000" b="1" dirty="0">
                <a:solidFill>
                  <a:srgbClr val="09465E"/>
                </a:solidFill>
                <a:latin typeface="Calibri"/>
                <a:cs typeface="Calibri"/>
              </a:rPr>
              <a:t> </a:t>
            </a:r>
            <a:r>
              <a:rPr lang="en-US" sz="2000" b="1" dirty="0" err="1">
                <a:solidFill>
                  <a:srgbClr val="09465E"/>
                </a:solidFill>
                <a:latin typeface="Calibri"/>
                <a:cs typeface="Calibri"/>
              </a:rPr>
              <a:t>limitano</a:t>
            </a:r>
            <a:r>
              <a:rPr lang="en-US" sz="2000" b="1" dirty="0">
                <a:solidFill>
                  <a:srgbClr val="09465E"/>
                </a:solidFill>
                <a:latin typeface="Calibri"/>
                <a:cs typeface="Calibri"/>
              </a:rPr>
              <a:t> la </a:t>
            </a:r>
            <a:r>
              <a:rPr lang="en-US" sz="2000" b="1" dirty="0" err="1">
                <a:solidFill>
                  <a:srgbClr val="09465E"/>
                </a:solidFill>
                <a:latin typeface="Calibri"/>
                <a:cs typeface="Calibri"/>
              </a:rPr>
              <a:t>ridistribuzione</a:t>
            </a:r>
            <a:r>
              <a:rPr lang="en-US" sz="2000" b="1" dirty="0">
                <a:solidFill>
                  <a:srgbClr val="09465E"/>
                </a:solidFill>
                <a:latin typeface="Calibri"/>
                <a:cs typeface="Calibri"/>
              </a:rPr>
              <a:t>.</a:t>
            </a:r>
            <a:endParaRPr lang="es-ES" sz="2000" b="1" dirty="0">
              <a:solidFill>
                <a:srgbClr val="09465E"/>
              </a:solidFill>
              <a:latin typeface="Calibri"/>
              <a:cs typeface="Calibri"/>
            </a:endParaRPr>
          </a:p>
          <a:p>
            <a:pPr algn="l"/>
            <a:endParaRPr lang="es-ES" sz="2000" b="1" dirty="0"/>
          </a:p>
        </p:txBody>
      </p:sp>
      <p:sp>
        <p:nvSpPr>
          <p:cNvPr id="10" name="CuadroTexto 9">
            <a:extLst>
              <a:ext uri="{FF2B5EF4-FFF2-40B4-BE49-F238E27FC236}">
                <a16:creationId xmlns:a16="http://schemas.microsoft.com/office/drawing/2014/main" id="{10B40906-3559-6684-728E-0F95E1536FAC}"/>
              </a:ext>
            </a:extLst>
          </p:cNvPr>
          <p:cNvSpPr txBox="1"/>
          <p:nvPr/>
        </p:nvSpPr>
        <p:spPr>
          <a:xfrm>
            <a:off x="885824" y="1362409"/>
            <a:ext cx="8138212" cy="558743"/>
          </a:xfrm>
          <a:prstGeom prst="rect">
            <a:avLst/>
          </a:prstGeom>
          <a:solidFill>
            <a:srgbClr val="60BA47"/>
          </a:solidFill>
        </p:spPr>
        <p:txBody>
          <a:bodyPr wrap="square" anchor="ctr">
            <a:spAutoFit/>
          </a:bodyPr>
          <a:lstStyle/>
          <a:p>
            <a:pPr marL="342900" indent="-342900">
              <a:lnSpc>
                <a:spcPct val="115000"/>
              </a:lnSpc>
              <a:spcAft>
                <a:spcPts val="800"/>
              </a:spcAft>
              <a:tabLst>
                <a:tab pos="457200" algn="l"/>
              </a:tabLst>
              <a:defRPr/>
            </a:pPr>
            <a:r>
              <a:rPr lang="en-US" sz="2800" b="1">
                <a:solidFill>
                  <a:schemeClr val="bg1"/>
                </a:solidFill>
                <a:latin typeface="Calibri"/>
                <a:cs typeface="Calibri"/>
              </a:rPr>
              <a:t>Eccedenza del settore alberghiero e della ristorazione</a:t>
            </a:r>
            <a:endParaRPr lang="es-ES" sz="2800" b="1">
              <a:solidFill>
                <a:schemeClr val="bg1"/>
              </a:solidFill>
              <a:latin typeface="Calibri"/>
              <a:cs typeface="Calibri"/>
            </a:endParaRPr>
          </a:p>
        </p:txBody>
      </p:sp>
    </p:spTree>
    <p:extLst>
      <p:ext uri="{BB962C8B-B14F-4D97-AF65-F5344CB8AC3E}">
        <p14:creationId xmlns:p14="http://schemas.microsoft.com/office/powerpoint/2010/main" val="151939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518E-EAB6-F26B-69D4-C519AE696C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6E5F76-9854-CE91-7F78-FFB4E1DEB2D9}"/>
              </a:ext>
            </a:extLst>
          </p:cNvPr>
          <p:cNvSpPr/>
          <p:nvPr/>
        </p:nvSpPr>
        <p:spPr>
          <a:xfrm>
            <a:off x="466726" y="369728"/>
            <a:ext cx="11139448" cy="6118543"/>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7FD53F93-214C-6A0D-087D-9D623DFB739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9B957506-DDE6-6E7B-1347-33885DF11532}"/>
              </a:ext>
            </a:extLst>
          </p:cNvPr>
          <p:cNvSpPr txBox="1">
            <a:spLocks noGrp="1"/>
          </p:cNvSpPr>
          <p:nvPr>
            <p:ph type="title"/>
          </p:nvPr>
        </p:nvSpPr>
        <p:spPr>
          <a:xfrm>
            <a:off x="883305" y="577346"/>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err="1"/>
              <a:t>Tipi di </a:t>
            </a:r>
            <a:r>
              <a:rPr lang="es-ES" spc="-10"/>
              <a:t>eccedenze</a:t>
            </a:r>
            <a:endParaRPr i="1" spc="-10"/>
          </a:p>
        </p:txBody>
      </p:sp>
      <p:sp>
        <p:nvSpPr>
          <p:cNvPr id="5" name="object 5">
            <a:extLst>
              <a:ext uri="{FF2B5EF4-FFF2-40B4-BE49-F238E27FC236}">
                <a16:creationId xmlns:a16="http://schemas.microsoft.com/office/drawing/2014/main" id="{BF2FC85C-39C0-B9F3-1ED1-3FF9CAFBCBEF}"/>
              </a:ext>
            </a:extLst>
          </p:cNvPr>
          <p:cNvSpPr txBox="1"/>
          <p:nvPr/>
        </p:nvSpPr>
        <p:spPr>
          <a:xfrm>
            <a:off x="883306" y="1235228"/>
            <a:ext cx="7768326" cy="427681"/>
          </a:xfrm>
          <a:prstGeom prst="rect">
            <a:avLst/>
          </a:prstGeom>
          <a:solidFill>
            <a:srgbClr val="60BA47"/>
          </a:solidFill>
        </p:spPr>
        <p:txBody>
          <a:bodyPr vert="horz" wrap="square" lIns="0" tIns="0" rIns="0" bIns="0" rtlCol="0">
            <a:spAutoFit/>
          </a:bodyPr>
          <a:lstStyle/>
          <a:p>
            <a:pPr marL="12700" marR="645160" algn="ctr">
              <a:lnSpc>
                <a:spcPct val="103400"/>
              </a:lnSpc>
              <a:defRPr/>
            </a:pPr>
            <a:r>
              <a:rPr lang="es-ES" sz="2800" b="1">
                <a:solidFill>
                  <a:schemeClr val="bg1"/>
                </a:solidFill>
                <a:latin typeface="Calibri"/>
                <a:cs typeface="Calibri"/>
              </a:rPr>
              <a:t>Eccedenze di</a:t>
            </a:r>
            <a:r>
              <a:rPr lang="es-ES" sz="2800" b="1" err="1">
                <a:solidFill>
                  <a:schemeClr val="bg1"/>
                </a:solidFill>
                <a:latin typeface="Calibri"/>
                <a:cs typeface="Calibri"/>
              </a:rPr>
              <a:t> vendita al dettaglio </a:t>
            </a:r>
            <a:r>
              <a:rPr lang="es-ES" sz="2800" b="1">
                <a:solidFill>
                  <a:schemeClr val="bg1"/>
                </a:solidFill>
                <a:latin typeface="Calibri"/>
                <a:cs typeface="Calibri"/>
              </a:rPr>
              <a:t>e </a:t>
            </a:r>
            <a:r>
              <a:rPr lang="es-ES" sz="2800" b="1" err="1">
                <a:solidFill>
                  <a:schemeClr val="bg1"/>
                </a:solidFill>
                <a:latin typeface="Calibri"/>
                <a:cs typeface="Calibri"/>
              </a:rPr>
              <a:t>distribuzione</a:t>
            </a:r>
            <a:endParaRPr kumimoji="0" lang="en-US" sz="2450" b="1" i="0" u="none" strike="noStrike" kern="0" cap="none" spc="0" normalizeH="0" baseline="0" noProof="0">
              <a:ln>
                <a:noFill/>
              </a:ln>
              <a:solidFill>
                <a:schemeClr val="bg1"/>
              </a:solidFill>
              <a:effectLst/>
              <a:uLnTx/>
              <a:uFillTx/>
              <a:latin typeface="Calibri"/>
              <a:cs typeface="Calibri"/>
            </a:endParaRPr>
          </a:p>
        </p:txBody>
      </p:sp>
      <p:pic>
        <p:nvPicPr>
          <p:cNvPr id="6" name="object 6">
            <a:extLst>
              <a:ext uri="{FF2B5EF4-FFF2-40B4-BE49-F238E27FC236}">
                <a16:creationId xmlns:a16="http://schemas.microsoft.com/office/drawing/2014/main" id="{7BE27C0B-D244-6ECF-2747-A1FE8C027B6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20" name="CuadroTexto 19">
            <a:extLst>
              <a:ext uri="{FF2B5EF4-FFF2-40B4-BE49-F238E27FC236}">
                <a16:creationId xmlns:a16="http://schemas.microsoft.com/office/drawing/2014/main" id="{9B0BF99E-4846-FD4D-ACA9-4E722469222D}"/>
              </a:ext>
            </a:extLst>
          </p:cNvPr>
          <p:cNvSpPr txBox="1"/>
          <p:nvPr/>
        </p:nvSpPr>
        <p:spPr>
          <a:xfrm>
            <a:off x="670807" y="1731111"/>
            <a:ext cx="5551482" cy="3600986"/>
          </a:xfrm>
          <a:prstGeom prst="rect">
            <a:avLst/>
          </a:prstGeom>
          <a:noFill/>
        </p:spPr>
        <p:txBody>
          <a:bodyPr wrap="square" rtlCol="0">
            <a:spAutoFit/>
          </a:bodyPr>
          <a:lstStyle/>
          <a:p>
            <a:pPr marL="108000" marR="0" lvl="0" defTabSz="914400" eaLnBrk="1" fontAlgn="auto" latinLnBrk="0" hangingPunct="1">
              <a:spcBef>
                <a:spcPts val="0"/>
              </a:spcBef>
              <a:buClrTx/>
              <a:buSzTx/>
              <a:buFontTx/>
              <a:buNone/>
              <a:tabLst>
                <a:tab pos="457200" algn="l"/>
              </a:tabLst>
              <a:defRPr/>
            </a:pPr>
            <a:r>
              <a:rPr lang="en-US" sz="2400">
                <a:solidFill>
                  <a:srgbClr val="09465E"/>
                </a:solidFill>
                <a:latin typeface="Calibri"/>
                <a:cs typeface="Calibri"/>
              </a:rPr>
              <a:t>Cibo commestibile lasciato invenduto in supermercati, negozi di alimentari o magazzini.</a:t>
            </a:r>
            <a:endParaRPr lang="es-ES" sz="240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endParaRPr lang="en-US" sz="120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n-US" sz="2400">
                <a:solidFill>
                  <a:srgbClr val="09465E"/>
                </a:solidFill>
                <a:latin typeface="Calibri"/>
                <a:cs typeface="Calibri"/>
              </a:rPr>
              <a:t>Include: Pane prossimo alla scadenza, prodotti freschi con imperfezioni estetiche o prodotti stagionali in eccesso</a:t>
            </a:r>
            <a:r>
              <a:rPr lang="es-ES" sz="2400">
                <a:solidFill>
                  <a:srgbClr val="09465E"/>
                </a:solidFill>
                <a:latin typeface="Calibri"/>
                <a:cs typeface="Calibri"/>
              </a:rPr>
              <a:t>. </a:t>
            </a:r>
          </a:p>
          <a:p>
            <a:pPr marL="108000">
              <a:tabLst>
                <a:tab pos="457200" algn="l"/>
              </a:tabLst>
              <a:defRPr/>
            </a:pPr>
            <a:r>
              <a:rPr lang="es-ES" sz="2400" err="1">
                <a:solidFill>
                  <a:srgbClr val="09465E"/>
                </a:solidFill>
                <a:latin typeface="Calibri"/>
                <a:cs typeface="Calibri"/>
              </a:rPr>
              <a:t>A causa di</a:t>
            </a:r>
            <a:r>
              <a:rPr lang="es-ES" sz="2400">
                <a:solidFill>
                  <a:srgbClr val="09465E"/>
                </a:solidFill>
                <a:latin typeface="Calibri"/>
                <a:cs typeface="Calibri"/>
              </a:rPr>
              <a:t>: </a:t>
            </a:r>
          </a:p>
          <a:p>
            <a:pPr marL="108000" marR="0" lvl="0" defTabSz="914400" eaLnBrk="1" fontAlgn="auto" latinLnBrk="0" hangingPunct="1">
              <a:spcBef>
                <a:spcPts val="0"/>
              </a:spcBef>
              <a:buClrTx/>
              <a:buSzTx/>
              <a:buFontTx/>
              <a:buNone/>
              <a:tabLst>
                <a:tab pos="457200" algn="l"/>
              </a:tabLst>
              <a:defRPr/>
            </a:pPr>
            <a:endParaRPr lang="es-ES" sz="240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s-ES" sz="2400"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kumimoji="0" lang="es-ES" sz="2400" b="0"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074" name="Picture 2" descr="Charity asks for more donations of surplus food from supermarkets | The  Independent | The Independent">
            <a:extLst>
              <a:ext uri="{FF2B5EF4-FFF2-40B4-BE49-F238E27FC236}">
                <a16:creationId xmlns:a16="http://schemas.microsoft.com/office/drawing/2014/main" id="{E55AD44B-34F4-3929-E9B5-7A0C43B5C6E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44262" y="1928738"/>
            <a:ext cx="5276118" cy="395708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DCE2763-3ADF-7F99-00B4-A1E20768A24C}"/>
              </a:ext>
            </a:extLst>
          </p:cNvPr>
          <p:cNvSpPr txBox="1"/>
          <p:nvPr/>
        </p:nvSpPr>
        <p:spPr>
          <a:xfrm>
            <a:off x="1057373" y="4461204"/>
            <a:ext cx="4768823" cy="2246769"/>
          </a:xfrm>
          <a:prstGeom prst="rect">
            <a:avLst/>
          </a:prstGeom>
          <a:noFill/>
        </p:spPr>
        <p:txBody>
          <a:bodyPr wrap="square" lIns="91440" tIns="45720" rIns="91440" bIns="45720" rtlCol="0" anchor="t">
            <a:spAutoFit/>
          </a:bodyPr>
          <a:lstStyle/>
          <a:p>
            <a:pPr marL="342900" marR="0" lvl="0" indent="-342900" algn="l" defTabSz="914400" eaLnBrk="1" fontAlgn="auto" latinLnBrk="0" hangingPunct="1">
              <a:spcBef>
                <a:spcPts val="0"/>
              </a:spcBef>
              <a:spcAft>
                <a:spcPts val="800"/>
              </a:spcAft>
              <a:buClrTx/>
              <a:buSzTx/>
              <a:buFont typeface="Arial" panose="020B0604020202020204" pitchFamily="34" charset="0"/>
              <a:buChar char="•"/>
              <a:tabLst>
                <a:tab pos="457200" algn="l"/>
              </a:tabLst>
              <a:defRPr/>
            </a:pPr>
            <a:r>
              <a:rPr lang="es-ES" sz="2000" b="1" err="1">
                <a:solidFill>
                  <a:srgbClr val="09465E"/>
                </a:solidFill>
                <a:latin typeface="Calibri"/>
                <a:cs typeface="Calibri"/>
              </a:rPr>
              <a:t>Sovrapposizione di ordini da parte dei </a:t>
            </a:r>
            <a:r>
              <a:rPr lang="es-ES" sz="2000" b="1">
                <a:solidFill>
                  <a:srgbClr val="09465E"/>
                </a:solidFill>
                <a:latin typeface="Calibri"/>
                <a:cs typeface="Calibri"/>
              </a:rPr>
              <a:t>rivenditori </a:t>
            </a:r>
            <a:endParaRPr lang="en-US"/>
          </a:p>
          <a:p>
            <a:pPr marL="342900" marR="0" lvl="0" indent="-342900" algn="l" defTabSz="914400" eaLnBrk="1" fontAlgn="auto" latinLnBrk="0" hangingPunct="1">
              <a:spcBef>
                <a:spcPts val="0"/>
              </a:spcBef>
              <a:spcAft>
                <a:spcPts val="800"/>
              </a:spcAft>
              <a:buClrTx/>
              <a:buSzTx/>
              <a:buFont typeface="Arial" panose="020B0604020202020204" pitchFamily="34" charset="0"/>
              <a:buChar char="•"/>
              <a:tabLst>
                <a:tab pos="457200" algn="l"/>
              </a:tabLst>
              <a:defRPr/>
            </a:pPr>
            <a:r>
              <a:rPr lang="es-ES" sz="2000" b="1" err="1">
                <a:solidFill>
                  <a:srgbClr val="09465E"/>
                </a:solidFill>
                <a:latin typeface="Calibri"/>
                <a:cs typeface="Calibri"/>
              </a:rPr>
              <a:t>Cattiva</a:t>
            </a:r>
            <a:r>
              <a:rPr lang="es-ES" sz="2000" b="1">
                <a:solidFill>
                  <a:srgbClr val="09465E"/>
                </a:solidFill>
                <a:latin typeface="Calibri"/>
                <a:cs typeface="Calibri"/>
              </a:rPr>
              <a:t> gestione delle scorte</a:t>
            </a:r>
            <a:endParaRPr lang="es-ES" sz="2000" b="1">
              <a:solidFill>
                <a:srgbClr val="09465E"/>
              </a:solidFill>
              <a:latin typeface="Calibri"/>
              <a:ea typeface="Calibri"/>
              <a:cs typeface="Calibri"/>
            </a:endParaRPr>
          </a:p>
          <a:p>
            <a:pPr marL="342900" marR="0" lvl="0" indent="-342900" algn="l" defTabSz="914400" eaLnBrk="1" fontAlgn="auto" latinLnBrk="0" hangingPunct="1">
              <a:spcBef>
                <a:spcPts val="0"/>
              </a:spcBef>
              <a:spcAft>
                <a:spcPts val="800"/>
              </a:spcAft>
              <a:buClrTx/>
              <a:buSzTx/>
              <a:buFont typeface="Arial" panose="020B0604020202020204" pitchFamily="34" charset="0"/>
              <a:buChar char="•"/>
              <a:tabLst>
                <a:tab pos="457200" algn="l"/>
              </a:tabLst>
              <a:defRPr/>
            </a:pPr>
            <a:r>
              <a:rPr lang="en-US" sz="2000" b="1">
                <a:solidFill>
                  <a:srgbClr val="09465E"/>
                </a:solidFill>
                <a:latin typeface="Calibri"/>
                <a:cs typeface="Calibri"/>
              </a:rPr>
              <a:t>Preferenze dei consumatori per prodotti esteticamente perfetti.</a:t>
            </a:r>
            <a:endParaRPr lang="es-ES" sz="2000" b="1">
              <a:solidFill>
                <a:srgbClr val="09465E"/>
              </a:solidFill>
              <a:latin typeface="Calibri"/>
              <a:ea typeface="Calibri"/>
              <a:cs typeface="Calibri"/>
            </a:endParaRPr>
          </a:p>
          <a:p>
            <a:pPr algn="l"/>
            <a:endParaRPr lang="es-ES" sz="2000" b="1"/>
          </a:p>
        </p:txBody>
      </p:sp>
    </p:spTree>
    <p:extLst>
      <p:ext uri="{BB962C8B-B14F-4D97-AF65-F5344CB8AC3E}">
        <p14:creationId xmlns:p14="http://schemas.microsoft.com/office/powerpoint/2010/main" val="4153677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3171B8-84E5-44F2-A332-59625CE79228}">
  <ds:schemaRefs>
    <ds:schemaRef ds:uri="http://schemas.microsoft.com/sharepoint/v3/contenttype/forms"/>
  </ds:schemaRefs>
</ds:datastoreItem>
</file>

<file path=customXml/itemProps2.xml><?xml version="1.0" encoding="utf-8"?>
<ds:datastoreItem xmlns:ds="http://schemas.openxmlformats.org/officeDocument/2006/customXml" ds:itemID="{B6C1B57D-BA02-40B0-8A7E-2AD8885F6A12}">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64FFBBA-2070-4C85-A9AA-E290AB274C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TotalTime>
  <Words>3452</Words>
  <Application>Microsoft Office PowerPoint</Application>
  <PresentationFormat>Widescreen</PresentationFormat>
  <Paragraphs>271</Paragraphs>
  <Slides>36</Slides>
  <Notes>14</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36</vt:i4>
      </vt:variant>
    </vt:vector>
  </HeadingPairs>
  <TitlesOfParts>
    <vt:vector size="51" baseType="lpstr">
      <vt:lpstr>Aptos</vt:lpstr>
      <vt:lpstr>Arial</vt:lpstr>
      <vt:lpstr>Calibri</vt:lpstr>
      <vt:lpstr>Lato Heavy</vt:lpstr>
      <vt:lpstr>Montserrat</vt:lpstr>
      <vt:lpstr>Montserrat Light</vt:lpstr>
      <vt:lpstr>Roboto</vt:lpstr>
      <vt:lpstr>Symbol</vt:lpstr>
      <vt:lpstr>Times New Roman</vt:lpstr>
      <vt:lpstr>Wingdings</vt:lpstr>
      <vt:lpstr>Office Theme</vt:lpstr>
      <vt:lpstr>2_Office Theme</vt:lpstr>
      <vt:lpstr>3_Office Theme</vt:lpstr>
      <vt:lpstr>1_Office Theme</vt:lpstr>
      <vt:lpstr>4_Office Theme</vt:lpstr>
      <vt:lpstr>PowerPoint Presentation</vt:lpstr>
      <vt:lpstr>PowerPoint Presentation</vt:lpstr>
      <vt:lpstr>PowerPoint Presentation</vt:lpstr>
      <vt:lpstr>PowerPoint Presentation</vt:lpstr>
      <vt:lpstr>Dati sulle eccedenze alimentari</vt:lpstr>
      <vt:lpstr>Tipi di eccedenze alimentari</vt:lpstr>
      <vt:lpstr>Tipi di eccedenze alimentari</vt:lpstr>
      <vt:lpstr>Tipi di eccedenze</vt:lpstr>
      <vt:lpstr>Tipi di eccedenze</vt:lpstr>
      <vt:lpstr>Tipi di eccedenze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8.pptx</dc:title>
  <dc:creator>Paula Whyte</dc:creator>
  <cp:keywords>docId:CB51727A6F11EADDA0E1512C35DB4B63</cp:keywords>
  <cp:lastModifiedBy>Paula Whyte ( Momentum Consulting )</cp:lastModifiedBy>
  <cp:revision>25</cp:revision>
  <dcterms:created xsi:type="dcterms:W3CDTF">2025-04-16T17:34:17Z</dcterms:created>
  <dcterms:modified xsi:type="dcterms:W3CDTF">2025-07-07T13:42:49Z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