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6"/>
  </p:notesMasterIdLst>
  <p:sldIdLst>
    <p:sldId id="4345" r:id="rId5"/>
    <p:sldId id="4392" r:id="rId6"/>
    <p:sldId id="4366" r:id="rId7"/>
    <p:sldId id="4367" r:id="rId8"/>
    <p:sldId id="4384" r:id="rId9"/>
    <p:sldId id="4385" r:id="rId10"/>
    <p:sldId id="4387" r:id="rId11"/>
    <p:sldId id="4369" r:id="rId12"/>
    <p:sldId id="4365" r:id="rId13"/>
    <p:sldId id="4398" r:id="rId14"/>
    <p:sldId id="4352" r:id="rId15"/>
    <p:sldId id="4377" r:id="rId16"/>
    <p:sldId id="4388" r:id="rId17"/>
    <p:sldId id="281" r:id="rId18"/>
    <p:sldId id="4393" r:id="rId19"/>
    <p:sldId id="4395" r:id="rId20"/>
    <p:sldId id="4396" r:id="rId21"/>
    <p:sldId id="4370" r:id="rId22"/>
    <p:sldId id="4371" r:id="rId23"/>
    <p:sldId id="4381" r:id="rId24"/>
    <p:sldId id="4380" r:id="rId25"/>
    <p:sldId id="4372" r:id="rId26"/>
    <p:sldId id="4382" r:id="rId27"/>
    <p:sldId id="4378" r:id="rId28"/>
    <p:sldId id="4375" r:id="rId29"/>
    <p:sldId id="4383" r:id="rId30"/>
    <p:sldId id="4399" r:id="rId31"/>
    <p:sldId id="4397" r:id="rId32"/>
    <p:sldId id="4340" r:id="rId33"/>
    <p:sldId id="4300" r:id="rId34"/>
    <p:sldId id="426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C9AC9B-AC04-B40A-D827-74D2F9A498AA}" name="Paula Whyte ( Momentum Consulting )" initials="P)" userId="S::paula_momentumconsulting.ie#ext#@biainnovatorcampus.onmicrosoft.com::f0db49ca-a56d-4261-b8a6-819acd09e0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E25684"/>
    <a:srgbClr val="ED7D31"/>
    <a:srgbClr val="60BA47"/>
    <a:srgbClr val="8ACC78"/>
    <a:srgbClr val="FFFFFF"/>
    <a:srgbClr val="000000"/>
    <a:srgbClr val="F1983D"/>
    <a:srgbClr val="1D4C60"/>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111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Fare clic per modificare gli stili di testo Master</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31B5B59-F810-6192-914F-4517D56B05E2}"/>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6AB25438-C5A1-033B-F2D7-C23E61DBD5F2}"/>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16</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1DF17FBE-EF58-3F25-22D3-5C94375FEF26}"/>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A121C24D-F337-6D3D-7CCE-7F0EA1A2AB5A}"/>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508757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65AB66D-7B8B-AD49-7A48-9F0D9D5E96DF}"/>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417B3C56-A810-6102-B4B8-20AD3637AF3B}"/>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17</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BB01AF26-2DF0-3B4E-8D76-EFF78A2F9D1A}"/>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9A1DEC0F-5424-608C-CB49-CB4F2C714FA4}"/>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962862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Soluzione: C - Esistono accordi formali, ma si concentrano solo su questioni specifiche. </a:t>
            </a:r>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21072988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CB6BB-1B4E-FF42-BA1B-CA825CEF4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AE09C-4A7E-7725-B31F-1DB29FCE6F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96E5B1-AEBB-8914-8409-2E118E022F56}"/>
              </a:ext>
            </a:extLst>
          </p:cNvPr>
          <p:cNvSpPr>
            <a:spLocks noGrp="1"/>
          </p:cNvSpPr>
          <p:nvPr>
            <p:ph type="body" idx="1"/>
          </p:nvPr>
        </p:nvSpPr>
        <p:spPr/>
        <p:txBody>
          <a:bodyPr/>
          <a:lstStyle/>
          <a:p>
            <a:r>
              <a:rPr lang="en-GB"/>
              <a:t>Soluzioni: </a:t>
            </a:r>
          </a:p>
          <a:p>
            <a:pPr marL="228600" indent="-228600">
              <a:buAutoNum type="arabicPeriod"/>
            </a:pPr>
            <a:r>
              <a:rPr lang="en-GB"/>
              <a:t>B</a:t>
            </a:r>
          </a:p>
          <a:p>
            <a:pPr marL="228600" indent="-228600">
              <a:buAutoNum type="arabicPeriod"/>
            </a:pPr>
            <a:r>
              <a:rPr lang="en-GB"/>
              <a:t>A</a:t>
            </a:r>
          </a:p>
          <a:p>
            <a:pPr marL="228600" indent="-228600">
              <a:buAutoNum type="arabicPeriod"/>
            </a:pPr>
            <a:r>
              <a:rPr lang="en-GB"/>
              <a:t>A </a:t>
            </a:r>
          </a:p>
        </p:txBody>
      </p:sp>
      <p:sp>
        <p:nvSpPr>
          <p:cNvPr id="4" name="Slide Number Placeholder 3">
            <a:extLst>
              <a:ext uri="{FF2B5EF4-FFF2-40B4-BE49-F238E27FC236}">
                <a16:creationId xmlns:a16="http://schemas.microsoft.com/office/drawing/2014/main" id="{F64E1C04-CCF2-937E-27B5-F4D8936F0837}"/>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4057419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524F8-4923-AD19-ECB5-E80359DB5E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4A8F4-017E-0479-1E34-6906F4E4A5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87FEAA-304A-BD9A-01B9-A9D72170B2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B5DAE2-4113-18AD-6002-5DC3FB821541}"/>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3033351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Link per la traduzione https://www.canva.com/design/DAGfpFvsfH8/arQTZc_g98n4cS0qK7R05Q/edit?utm_content=DAGfpFvsfH8&amp;utm_campaign=designshare&amp;utm_medium=link2&amp;utm_source=sharebutton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105879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15C59-E8F8-1E33-0698-2EB529E4AF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35AA2E-8668-720E-265A-31FC1D1E6C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17B722-1329-8624-A849-09859CC2B7D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31BF1CA-077A-0BBE-B10E-17B2BBB36BB7}"/>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8143847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EC800-2784-2C5B-3B5F-1696C827D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0E9C42-A60D-FD2D-2D97-9FA7DD3F56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8535FA-9C74-3E4A-1D0B-073C66AC4F9D}"/>
              </a:ext>
            </a:extLst>
          </p:cNvPr>
          <p:cNvSpPr>
            <a:spLocks noGrp="1"/>
          </p:cNvSpPr>
          <p:nvPr>
            <p:ph type="body" idx="1"/>
          </p:nvPr>
        </p:nvSpPr>
        <p:spPr/>
        <p:txBody>
          <a:bodyPr/>
          <a:lstStyle/>
          <a:p>
            <a:r>
              <a:rPr lang="en-GB" dirty="0"/>
              <a:t>Link per la </a:t>
            </a:r>
            <a:r>
              <a:rPr lang="en-GB" dirty="0" err="1"/>
              <a:t>traduzione</a:t>
            </a:r>
            <a:r>
              <a:rPr lang="en-GB" dirty="0"/>
              <a:t>: https://www.canva.com/design/DAGey6-xMwA/6giDlpIERgcaupUW5V8qQg/edit?utm_content=DAGey6-xMwA&amp;utm_campaign=designshare&amp;utm_medium=link2&amp;utm_source=sharebutton</a:t>
            </a:r>
          </a:p>
        </p:txBody>
      </p:sp>
      <p:sp>
        <p:nvSpPr>
          <p:cNvPr id="4" name="Slide Number Placeholder 3">
            <a:extLst>
              <a:ext uri="{FF2B5EF4-FFF2-40B4-BE49-F238E27FC236}">
                <a16:creationId xmlns:a16="http://schemas.microsoft.com/office/drawing/2014/main" id="{3E3E119A-7FAA-4286-BE6E-4D6870B69D8D}"/>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1566840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460213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FD9F0-A748-D22F-B593-406173B881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6FE958-0267-54AC-6EB1-5FD24D9713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D69CB-B700-242B-F373-8E8717CD4821}"/>
              </a:ext>
            </a:extLst>
          </p:cNvPr>
          <p:cNvSpPr>
            <a:spLocks noGrp="1"/>
          </p:cNvSpPr>
          <p:nvPr>
            <p:ph type="body" idx="1"/>
          </p:nvPr>
        </p:nvSpPr>
        <p:spPr/>
        <p:txBody>
          <a:bodyPr/>
          <a:lstStyle/>
          <a:p>
            <a:r>
              <a:rPr lang="en-GB"/>
              <a:t>Soluzione: C - Esistono accordi formali, ma si concentrano solo su questioni specifiche. </a:t>
            </a:r>
          </a:p>
        </p:txBody>
      </p:sp>
      <p:sp>
        <p:nvSpPr>
          <p:cNvPr id="4" name="Slide Number Placeholder 3">
            <a:extLst>
              <a:ext uri="{FF2B5EF4-FFF2-40B4-BE49-F238E27FC236}">
                <a16:creationId xmlns:a16="http://schemas.microsoft.com/office/drawing/2014/main" id="{713C1C72-6214-F755-3C27-552D393BD3D4}"/>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4189337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Link per la traduzione: https://www.canva.com/design/DAGebkF7Ofs/Xb_KCkuG0tbOmXIsJ4TxDg/edit?utm_content=DAGebkF7Ofs&amp;utm_campaign=designshare&amp;utm_medium=link2&amp;utm_source=sharebutton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14</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70510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8A1C55A-D145-DEA7-E7C0-EFCA3E93041A}"/>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05731A60-4F64-AFFC-41DF-0A15E8221479}"/>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15</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DD1034E6-4FAD-EA5B-0C9B-DBC7296018C7}"/>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46C5395-DF78-E251-77D9-B83D82307689}"/>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480003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25417291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2411639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0CA3FA5E-5C29-CAD7-2913-33502C3A98F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83D253DC-D7DD-924A-C6AB-8D469A86002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
        <p:nvSpPr>
          <p:cNvPr id="6" name="TextBox 5">
            <a:extLst>
              <a:ext uri="{FF2B5EF4-FFF2-40B4-BE49-F238E27FC236}">
                <a16:creationId xmlns:a16="http://schemas.microsoft.com/office/drawing/2014/main" id="{F17C014A-A2EA-D47A-4308-AF68CCB414B7}"/>
              </a:ext>
            </a:extLst>
          </p:cNvPr>
          <p:cNvSpPr txBox="1"/>
          <p:nvPr userDrawn="1"/>
        </p:nvSpPr>
        <p:spPr>
          <a:xfrm>
            <a:off x="11536218" y="5861706"/>
            <a:ext cx="535709" cy="862367"/>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1">
              <a:extLs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 id="214748389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pxhere.com/en/photo/1432967"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hyperlink" Target="https://pubmed.ncbi.nlm.nih.gov/37280495/" TargetMode="External"/><Relationship Id="rId2" Type="http://schemas.openxmlformats.org/officeDocument/2006/relationships/hyperlink" Target="https://doi.org/10.1080/01900692.2012.655527" TargetMode="Externa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hyperlink" Target="https://pubmed.ncbi.nlm.nih.gov/37280495/"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researchgate.net/publication/381924778_Sustainable_procurement_and_supplier_collaboration_for_green_innovations" TargetMode="External"/><Relationship Id="rId2" Type="http://schemas.openxmlformats.org/officeDocument/2006/relationships/hyperlink" Target="https://www.sciencedirect.com/science/article/pii/S0148296322002818" TargetMode="Externa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5.xml"/><Relationship Id="rId1" Type="http://schemas.openxmlformats.org/officeDocument/2006/relationships/video" Target="https://www.youtube.com/embed/I8s7bJ5LW6k?feature=oembed" TargetMode="External"/><Relationship Id="rId5" Type="http://schemas.openxmlformats.org/officeDocument/2006/relationships/hyperlink" Target="https://www.oxfordcollegeofprocurementandsupply.com/social-value-in-procurement-webinar/" TargetMode="External"/><Relationship Id="rId4" Type="http://schemas.openxmlformats.org/officeDocument/2006/relationships/hyperlink" Target="https://www.youtube.com/watch?v=I8s7bJ5LW6k"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5.xml"/><Relationship Id="rId1" Type="http://schemas.openxmlformats.org/officeDocument/2006/relationships/video" Target="https://www.youtube.com/embed/7fizB49d5i8?feature=oembed" TargetMode="External"/><Relationship Id="rId4" Type="http://schemas.openxmlformats.org/officeDocument/2006/relationships/hyperlink" Target="https://www.youtube.com/watch?v=7fizB49d5i8"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aste2worth.eu/good-practice-compendium/" TargetMode="Externa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8" name="Picture Placeholder 7" descr="A person and person shaking hands&#10;&#10;AI-generated content may be incorrect.">
            <a:extLst>
              <a:ext uri="{FF2B5EF4-FFF2-40B4-BE49-F238E27FC236}">
                <a16:creationId xmlns:a16="http://schemas.microsoft.com/office/drawing/2014/main" id="{C81624BD-AB99-302F-D1FF-60FE8B5A57D4}"/>
              </a:ext>
            </a:extLst>
          </p:cNvPr>
          <p:cNvPicPr>
            <a:picLocks noGrp="1" noChangeAspect="1"/>
          </p:cNvPicPr>
          <p:nvPr>
            <p:ph type="pic" sz="quarter" idx="12"/>
          </p:nvPr>
        </p:nvPicPr>
        <p:blipFill>
          <a:blip r:embed="rId3">
            <a:extLst>
              <a:ext uri="{837473B0-CC2E-450A-ABE3-18F120FF3D39}">
                <a1611:picAttrSrcUrl xmlns:a1611="http://schemas.microsoft.com/office/drawing/2016/11/main" r:id="rId4"/>
              </a:ext>
            </a:extLst>
          </a:blip>
          <a:srcRect t="26039" b="26039"/>
          <a:stretch>
            <a:fillRect/>
          </a:stretch>
        </p:blipFill>
        <p:spPr/>
      </p:pic>
      <p:sp>
        <p:nvSpPr>
          <p:cNvPr id="9" name="Rectangle 8">
            <a:extLst>
              <a:ext uri="{FF2B5EF4-FFF2-40B4-BE49-F238E27FC236}">
                <a16:creationId xmlns:a16="http://schemas.microsoft.com/office/drawing/2014/main" id="{1C649D26-280B-9DCA-8DAE-3F92754507FD}"/>
              </a:ext>
            </a:extLst>
          </p:cNvPr>
          <p:cNvSpPr/>
          <p:nvPr/>
        </p:nvSpPr>
        <p:spPr>
          <a:xfrm>
            <a:off x="1902693" y="4329085"/>
            <a:ext cx="7560063" cy="641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 name="Rectangle 1">
            <a:extLst>
              <a:ext uri="{FF2B5EF4-FFF2-40B4-BE49-F238E27FC236}">
                <a16:creationId xmlns:a16="http://schemas.microsoft.com/office/drawing/2014/main" id="{3F99594E-0C28-9ABF-0737-6A0E82C3CDE7}"/>
              </a:ext>
            </a:extLst>
          </p:cNvPr>
          <p:cNvSpPr/>
          <p:nvPr/>
        </p:nvSpPr>
        <p:spPr>
          <a:xfrm>
            <a:off x="1902575" y="4970573"/>
            <a:ext cx="9895648" cy="6554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43312"/>
            <a:ext cx="7369409" cy="646331"/>
          </a:xfrm>
          <a:prstGeom prst="rect">
            <a:avLst/>
          </a:prstGeom>
          <a:noFill/>
        </p:spPr>
        <p:txBody>
          <a:bodyPr wrap="square" lIns="91440" tIns="45720" rIns="91440" bIns="45720" rtlCol="0" anchor="t">
            <a:spAutoFit/>
          </a:bodyPr>
          <a:lstStyle/>
          <a:p>
            <a:r>
              <a:rPr lang="en-US" sz="3600" b="1" dirty="0">
                <a:solidFill>
                  <a:srgbClr val="60BA47"/>
                </a:solidFill>
                <a:latin typeface="Calibri"/>
                <a:ea typeface="Calibri"/>
                <a:cs typeface="Calibri"/>
              </a:rPr>
              <a:t>COLLABORAZIONE CON I FORNITORI:</a:t>
            </a:r>
            <a:endParaRPr lang="en-US" sz="3600" b="1" dirty="0">
              <a:solidFill>
                <a:srgbClr val="60BA47"/>
              </a:solidFill>
              <a:latin typeface="Calibri" panose="020F0502020204030204" pitchFamily="34" charset="0"/>
              <a:cs typeface="Calibri" panose="020F0502020204030204" pitchFamily="34" charset="0"/>
            </a:endParaRP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730684" cy="646331"/>
          </a:xfrm>
          <a:prstGeom prst="rect">
            <a:avLst/>
          </a:prstGeom>
          <a:noFill/>
        </p:spPr>
        <p:txBody>
          <a:bodyPr wrap="none" rtlCol="0">
            <a:spAutoFit/>
          </a:bodyPr>
          <a:lstStyle/>
          <a:p>
            <a:r>
              <a:rPr lang="en-US" sz="3600" b="1" spc="324">
                <a:solidFill>
                  <a:srgbClr val="60BA47"/>
                </a:solidFill>
                <a:latin typeface="Calibri" panose="020F0502020204030204" pitchFamily="34" charset="0"/>
                <a:cs typeface="Calibri" panose="020F0502020204030204" pitchFamily="34" charset="0"/>
              </a:rPr>
              <a:t>MODULO 3 </a:t>
            </a:r>
          </a:p>
        </p:txBody>
      </p:sp>
      <p:sp>
        <p:nvSpPr>
          <p:cNvPr id="3" name="TextBox 2">
            <a:extLst>
              <a:ext uri="{FF2B5EF4-FFF2-40B4-BE49-F238E27FC236}">
                <a16:creationId xmlns:a16="http://schemas.microsoft.com/office/drawing/2014/main" id="{A4A77468-AE49-CBF6-DBD9-1CBCC64BC6A8}"/>
              </a:ext>
            </a:extLst>
          </p:cNvPr>
          <p:cNvSpPr txBox="1"/>
          <p:nvPr/>
        </p:nvSpPr>
        <p:spPr>
          <a:xfrm>
            <a:off x="2086715" y="4975140"/>
            <a:ext cx="9714339" cy="646331"/>
          </a:xfrm>
          <a:prstGeom prst="rect">
            <a:avLst/>
          </a:prstGeom>
          <a:noFill/>
        </p:spPr>
        <p:txBody>
          <a:bodyPr wrap="square" rtlCol="0">
            <a:spAutoFit/>
          </a:bodyPr>
          <a:lstStyle/>
          <a:p>
            <a:r>
              <a:rPr lang="en-US" sz="3600" b="1">
                <a:solidFill>
                  <a:srgbClr val="60BA47"/>
                </a:solidFill>
                <a:latin typeface="Calibri" panose="020F0502020204030204" pitchFamily="34" charset="0"/>
                <a:cs typeface="Calibri" panose="020F0502020204030204" pitchFamily="34" charset="0"/>
              </a:rPr>
              <a:t>APPROVVIGIONAMENTO E ACQUISTI SOSTENIBILI</a:t>
            </a:r>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E938C-0826-B387-233D-D1BE6C39600A}"/>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F6CD35FE-BB75-53FF-A259-B8A2AE49280C}"/>
              </a:ext>
            </a:extLst>
          </p:cNvPr>
          <p:cNvGrpSpPr/>
          <p:nvPr/>
        </p:nvGrpSpPr>
        <p:grpSpPr>
          <a:xfrm>
            <a:off x="7003733" y="614659"/>
            <a:ext cx="844819" cy="901896"/>
            <a:chOff x="5388098" y="371192"/>
            <a:chExt cx="907476" cy="907364"/>
          </a:xfrm>
          <a:solidFill>
            <a:schemeClr val="bg1"/>
          </a:solidFill>
        </p:grpSpPr>
        <p:grpSp>
          <p:nvGrpSpPr>
            <p:cNvPr id="5" name="Graphic 2">
              <a:extLst>
                <a:ext uri="{FF2B5EF4-FFF2-40B4-BE49-F238E27FC236}">
                  <a16:creationId xmlns:a16="http://schemas.microsoft.com/office/drawing/2014/main" id="{24C016A7-98FB-AAE5-5779-67303EACF916}"/>
                </a:ext>
              </a:extLst>
            </p:cNvPr>
            <p:cNvGrpSpPr/>
            <p:nvPr/>
          </p:nvGrpSpPr>
          <p:grpSpPr>
            <a:xfrm>
              <a:off x="5388098" y="371192"/>
              <a:ext cx="907476" cy="907364"/>
              <a:chOff x="5388098" y="371192"/>
              <a:chExt cx="907476" cy="907364"/>
            </a:xfrm>
            <a:grpFill/>
          </p:grpSpPr>
          <p:sp>
            <p:nvSpPr>
              <p:cNvPr id="12" name="Freeform 912">
                <a:extLst>
                  <a:ext uri="{FF2B5EF4-FFF2-40B4-BE49-F238E27FC236}">
                    <a16:creationId xmlns:a16="http://schemas.microsoft.com/office/drawing/2014/main" id="{9964584D-50FB-BF02-0D3C-368DCB1E2D1D}"/>
                  </a:ext>
                </a:extLst>
              </p:cNvPr>
              <p:cNvSpPr/>
              <p:nvPr/>
            </p:nvSpPr>
            <p:spPr>
              <a:xfrm>
                <a:off x="5388098" y="371192"/>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913">
                <a:extLst>
                  <a:ext uri="{FF2B5EF4-FFF2-40B4-BE49-F238E27FC236}">
                    <a16:creationId xmlns:a16="http://schemas.microsoft.com/office/drawing/2014/main" id="{FEE37175-BE4A-0CF1-6E67-A036FDC92FD0}"/>
                  </a:ext>
                </a:extLst>
              </p:cNvPr>
              <p:cNvSpPr/>
              <p:nvPr/>
            </p:nvSpPr>
            <p:spPr>
              <a:xfrm>
                <a:off x="6023478" y="807232"/>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914">
                <a:extLst>
                  <a:ext uri="{FF2B5EF4-FFF2-40B4-BE49-F238E27FC236}">
                    <a16:creationId xmlns:a16="http://schemas.microsoft.com/office/drawing/2014/main" id="{7593645C-AE72-9945-95DC-AF4873AD9382}"/>
                  </a:ext>
                </a:extLst>
              </p:cNvPr>
              <p:cNvSpPr/>
              <p:nvPr/>
            </p:nvSpPr>
            <p:spPr>
              <a:xfrm>
                <a:off x="5593820" y="976527"/>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916">
                <a:extLst>
                  <a:ext uri="{FF2B5EF4-FFF2-40B4-BE49-F238E27FC236}">
                    <a16:creationId xmlns:a16="http://schemas.microsoft.com/office/drawing/2014/main" id="{A70A8A8E-5D16-26C0-FBA5-101BA9F585D6}"/>
                  </a:ext>
                </a:extLst>
              </p:cNvPr>
              <p:cNvSpPr/>
              <p:nvPr/>
            </p:nvSpPr>
            <p:spPr>
              <a:xfrm>
                <a:off x="5515727" y="807210"/>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917">
                <a:extLst>
                  <a:ext uri="{FF2B5EF4-FFF2-40B4-BE49-F238E27FC236}">
                    <a16:creationId xmlns:a16="http://schemas.microsoft.com/office/drawing/2014/main" id="{826C3E8B-17F6-8233-ABBD-E869FF0589C8}"/>
                  </a:ext>
                </a:extLst>
              </p:cNvPr>
              <p:cNvSpPr/>
              <p:nvPr/>
            </p:nvSpPr>
            <p:spPr>
              <a:xfrm>
                <a:off x="5958599" y="616348"/>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918">
                <a:extLst>
                  <a:ext uri="{FF2B5EF4-FFF2-40B4-BE49-F238E27FC236}">
                    <a16:creationId xmlns:a16="http://schemas.microsoft.com/office/drawing/2014/main" id="{29AED03A-B4E9-5FB4-AAB4-B6B6907AFE24}"/>
                  </a:ext>
                </a:extLst>
              </p:cNvPr>
              <p:cNvSpPr/>
              <p:nvPr/>
            </p:nvSpPr>
            <p:spPr>
              <a:xfrm>
                <a:off x="5593871" y="617471"/>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919">
                <a:extLst>
                  <a:ext uri="{FF2B5EF4-FFF2-40B4-BE49-F238E27FC236}">
                    <a16:creationId xmlns:a16="http://schemas.microsoft.com/office/drawing/2014/main" id="{7DAC95E5-D789-8664-4462-608DBDA7C5A5}"/>
                  </a:ext>
                </a:extLst>
              </p:cNvPr>
              <p:cNvSpPr/>
              <p:nvPr/>
            </p:nvSpPr>
            <p:spPr>
              <a:xfrm>
                <a:off x="5784386" y="537842"/>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920">
                <a:extLst>
                  <a:ext uri="{FF2B5EF4-FFF2-40B4-BE49-F238E27FC236}">
                    <a16:creationId xmlns:a16="http://schemas.microsoft.com/office/drawing/2014/main" id="{A4F46E7C-58D9-0470-E6E3-DACC8558BF21}"/>
                  </a:ext>
                </a:extLst>
              </p:cNvPr>
              <p:cNvSpPr/>
              <p:nvPr/>
            </p:nvSpPr>
            <p:spPr>
              <a:xfrm>
                <a:off x="5784770" y="371576"/>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921">
                <a:extLst>
                  <a:ext uri="{FF2B5EF4-FFF2-40B4-BE49-F238E27FC236}">
                    <a16:creationId xmlns:a16="http://schemas.microsoft.com/office/drawing/2014/main" id="{6820E7A6-28EC-74D8-D1A2-485F81457DCA}"/>
                  </a:ext>
                </a:extLst>
              </p:cNvPr>
              <p:cNvSpPr/>
              <p:nvPr/>
            </p:nvSpPr>
            <p:spPr>
              <a:xfrm>
                <a:off x="5719271" y="703491"/>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6" name="Graphic 2">
              <a:extLst>
                <a:ext uri="{FF2B5EF4-FFF2-40B4-BE49-F238E27FC236}">
                  <a16:creationId xmlns:a16="http://schemas.microsoft.com/office/drawing/2014/main" id="{5330466A-6E85-8EAB-0896-C8B31278E8AA}"/>
                </a:ext>
              </a:extLst>
            </p:cNvPr>
            <p:cNvGrpSpPr/>
            <p:nvPr/>
          </p:nvGrpSpPr>
          <p:grpSpPr>
            <a:xfrm>
              <a:off x="5649601" y="492513"/>
              <a:ext cx="566267" cy="691349"/>
              <a:chOff x="5649601" y="492513"/>
              <a:chExt cx="566267" cy="691349"/>
            </a:xfrm>
            <a:grpFill/>
          </p:grpSpPr>
          <p:sp>
            <p:nvSpPr>
              <p:cNvPr id="7" name="Freeform 906">
                <a:extLst>
                  <a:ext uri="{FF2B5EF4-FFF2-40B4-BE49-F238E27FC236}">
                    <a16:creationId xmlns:a16="http://schemas.microsoft.com/office/drawing/2014/main" id="{409CDC37-886C-4D06-4911-414C7798F630}"/>
                  </a:ext>
                </a:extLst>
              </p:cNvPr>
              <p:cNvSpPr/>
              <p:nvPr/>
            </p:nvSpPr>
            <p:spPr>
              <a:xfrm>
                <a:off x="5649601" y="656958"/>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907">
                <a:extLst>
                  <a:ext uri="{FF2B5EF4-FFF2-40B4-BE49-F238E27FC236}">
                    <a16:creationId xmlns:a16="http://schemas.microsoft.com/office/drawing/2014/main" id="{2DB400A1-CEFD-835A-B79E-1A33685163D3}"/>
                  </a:ext>
                </a:extLst>
              </p:cNvPr>
              <p:cNvSpPr/>
              <p:nvPr/>
            </p:nvSpPr>
            <p:spPr>
              <a:xfrm>
                <a:off x="6010549" y="978429"/>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908">
                <a:extLst>
                  <a:ext uri="{FF2B5EF4-FFF2-40B4-BE49-F238E27FC236}">
                    <a16:creationId xmlns:a16="http://schemas.microsoft.com/office/drawing/2014/main" id="{B1B41023-18C4-AABD-606D-9A719C2184BB}"/>
                  </a:ext>
                </a:extLst>
              </p:cNvPr>
              <p:cNvSpPr/>
              <p:nvPr/>
            </p:nvSpPr>
            <p:spPr>
              <a:xfrm>
                <a:off x="6165978" y="492513"/>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909">
                <a:extLst>
                  <a:ext uri="{FF2B5EF4-FFF2-40B4-BE49-F238E27FC236}">
                    <a16:creationId xmlns:a16="http://schemas.microsoft.com/office/drawing/2014/main" id="{5C5B2A2B-D22F-CF0A-8E89-F87F7C0999F2}"/>
                  </a:ext>
                </a:extLst>
              </p:cNvPr>
              <p:cNvSpPr/>
              <p:nvPr/>
            </p:nvSpPr>
            <p:spPr>
              <a:xfrm>
                <a:off x="6165978" y="662236"/>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910">
                <a:extLst>
                  <a:ext uri="{FF2B5EF4-FFF2-40B4-BE49-F238E27FC236}">
                    <a16:creationId xmlns:a16="http://schemas.microsoft.com/office/drawing/2014/main" id="{2315D39F-8DD7-C38D-6757-D8D5EE48D117}"/>
                  </a:ext>
                </a:extLst>
              </p:cNvPr>
              <p:cNvSpPr/>
              <p:nvPr/>
            </p:nvSpPr>
            <p:spPr>
              <a:xfrm>
                <a:off x="6165978" y="833414"/>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1" name="Text Placeholder 3">
            <a:extLst>
              <a:ext uri="{FF2B5EF4-FFF2-40B4-BE49-F238E27FC236}">
                <a16:creationId xmlns:a16="http://schemas.microsoft.com/office/drawing/2014/main" id="{E9179677-FF9C-93EE-05A3-5E86F5F0B1C5}"/>
              </a:ext>
            </a:extLst>
          </p:cNvPr>
          <p:cNvSpPr txBox="1">
            <a:spLocks/>
          </p:cNvSpPr>
          <p:nvPr/>
        </p:nvSpPr>
        <p:spPr>
          <a:xfrm>
            <a:off x="7875684" y="783385"/>
            <a:ext cx="3971711"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highlight>
                  <a:srgbClr val="ED7D31"/>
                </a:highlight>
              </a:rPr>
              <a:t>Esercizio per gli studenti</a:t>
            </a:r>
            <a:endParaRPr lang="en-US">
              <a:highlight>
                <a:srgbClr val="ED7D31"/>
              </a:highlight>
            </a:endParaRPr>
          </a:p>
        </p:txBody>
      </p:sp>
      <p:sp>
        <p:nvSpPr>
          <p:cNvPr id="25" name="TextBox 24">
            <a:extLst>
              <a:ext uri="{FF2B5EF4-FFF2-40B4-BE49-F238E27FC236}">
                <a16:creationId xmlns:a16="http://schemas.microsoft.com/office/drawing/2014/main" id="{13953976-C7CB-C862-C4FC-8244B41A9889}"/>
              </a:ext>
            </a:extLst>
          </p:cNvPr>
          <p:cNvSpPr txBox="1"/>
          <p:nvPr/>
        </p:nvSpPr>
        <p:spPr>
          <a:xfrm>
            <a:off x="983797" y="683345"/>
            <a:ext cx="6096000" cy="646331"/>
          </a:xfrm>
          <a:prstGeom prst="rect">
            <a:avLst/>
          </a:prstGeom>
          <a:noFill/>
        </p:spPr>
        <p:txBody>
          <a:bodyPr wrap="square">
            <a:spAutoFit/>
          </a:bodyPr>
          <a:lstStyle/>
          <a:p>
            <a:r>
              <a:rPr lang="en-US" sz="3600" b="1">
                <a:solidFill>
                  <a:srgbClr val="09465E"/>
                </a:solidFill>
              </a:rPr>
              <a:t>Mappa del viaggio</a:t>
            </a:r>
          </a:p>
        </p:txBody>
      </p:sp>
      <p:pic>
        <p:nvPicPr>
          <p:cNvPr id="4" name="Picture 6" descr="Green Procurement and Supply Chain Greening | EcoMerit">
            <a:extLst>
              <a:ext uri="{FF2B5EF4-FFF2-40B4-BE49-F238E27FC236}">
                <a16:creationId xmlns:a16="http://schemas.microsoft.com/office/drawing/2014/main" id="{A072F7BC-3C43-C763-A038-27C377503E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3733" y="2340910"/>
            <a:ext cx="3730594" cy="2176179"/>
          </a:xfrm>
          <a:prstGeom prst="rect">
            <a:avLst/>
          </a:prstGeom>
          <a:noFill/>
          <a:extLst>
            <a:ext uri="{909E8E84-426E-40DD-AFC4-6F175D3DCCD1}">
              <a14:hiddenFill xmlns:a14="http://schemas.microsoft.com/office/drawing/2010/main">
                <a:solidFill>
                  <a:srgbClr val="FFFFFF"/>
                </a:solidFill>
              </a14:hiddenFill>
            </a:ext>
          </a:extLst>
        </p:spPr>
      </p:pic>
      <p:sp>
        <p:nvSpPr>
          <p:cNvPr id="23" name="Text Placeholder 22">
            <a:extLst>
              <a:ext uri="{FF2B5EF4-FFF2-40B4-BE49-F238E27FC236}">
                <a16:creationId xmlns:a16="http://schemas.microsoft.com/office/drawing/2014/main" id="{1DBF57C2-4E7C-67C6-109E-26B2DE1854EF}"/>
              </a:ext>
            </a:extLst>
          </p:cNvPr>
          <p:cNvSpPr>
            <a:spLocks noGrp="1"/>
          </p:cNvSpPr>
          <p:nvPr>
            <p:ph type="body" sz="quarter" idx="19"/>
          </p:nvPr>
        </p:nvSpPr>
        <p:spPr>
          <a:xfrm>
            <a:off x="902242" y="1551882"/>
            <a:ext cx="10052954" cy="4250335"/>
          </a:xfrm>
        </p:spPr>
        <p:txBody>
          <a:bodyPr lIns="91440" tIns="45720" rIns="91440" bIns="45720" anchor="t"/>
          <a:lstStyle/>
          <a:p>
            <a:r>
              <a:rPr lang="en-GB" dirty="0" err="1"/>
              <a:t>Pensate</a:t>
            </a:r>
            <a:r>
              <a:rPr lang="en-GB" dirty="0"/>
              <a:t> a un </a:t>
            </a:r>
            <a:r>
              <a:rPr lang="en-GB" dirty="0" err="1"/>
              <a:t>prodotto</a:t>
            </a:r>
            <a:r>
              <a:rPr lang="en-GB" dirty="0"/>
              <a:t> </a:t>
            </a:r>
            <a:r>
              <a:rPr lang="en-GB" dirty="0" err="1"/>
              <a:t>che</a:t>
            </a:r>
            <a:r>
              <a:rPr lang="en-GB" dirty="0"/>
              <a:t> </a:t>
            </a:r>
            <a:r>
              <a:rPr lang="en-GB" dirty="0" err="1"/>
              <a:t>usate</a:t>
            </a:r>
            <a:r>
              <a:rPr lang="en-GB" dirty="0"/>
              <a:t> tutti </a:t>
            </a:r>
            <a:r>
              <a:rPr lang="en-GB" dirty="0" err="1"/>
              <a:t>i</a:t>
            </a:r>
            <a:r>
              <a:rPr lang="en-GB" dirty="0"/>
              <a:t> </a:t>
            </a:r>
            <a:r>
              <a:rPr lang="en-GB" dirty="0" err="1"/>
              <a:t>giorni</a:t>
            </a:r>
            <a:r>
              <a:rPr lang="en-GB" dirty="0"/>
              <a:t> e </a:t>
            </a:r>
          </a:p>
          <a:p>
            <a:r>
              <a:rPr lang="en-GB" dirty="0" err="1"/>
              <a:t>sviluppate</a:t>
            </a:r>
            <a:r>
              <a:rPr lang="en-GB" dirty="0"/>
              <a:t> </a:t>
            </a:r>
            <a:r>
              <a:rPr lang="en-GB" dirty="0" err="1"/>
              <a:t>una</a:t>
            </a:r>
            <a:r>
              <a:rPr lang="en-GB" dirty="0"/>
              <a:t> </a:t>
            </a:r>
            <a:r>
              <a:rPr lang="en-GB" dirty="0" err="1"/>
              <a:t>mappa</a:t>
            </a:r>
            <a:r>
              <a:rPr lang="en-GB" dirty="0"/>
              <a:t> del </a:t>
            </a:r>
            <a:r>
              <a:rPr lang="en-GB" dirty="0" err="1"/>
              <a:t>viaggio</a:t>
            </a:r>
            <a:r>
              <a:rPr lang="en-GB" dirty="0"/>
              <a:t> </a:t>
            </a:r>
            <a:r>
              <a:rPr lang="en-GB" dirty="0" err="1"/>
              <a:t>riflettendo</a:t>
            </a:r>
            <a:r>
              <a:rPr lang="en-GB" dirty="0"/>
              <a:t> </a:t>
            </a:r>
            <a:r>
              <a:rPr lang="en-GB" dirty="0" err="1"/>
              <a:t>su</a:t>
            </a:r>
            <a:r>
              <a:rPr lang="en-GB" dirty="0"/>
              <a:t>: </a:t>
            </a:r>
            <a:endParaRPr lang="en-GB">
              <a:ea typeface="Calibri"/>
              <a:cs typeface="Calibri"/>
            </a:endParaRPr>
          </a:p>
          <a:p>
            <a:endParaRPr lang="en-GB"/>
          </a:p>
          <a:p>
            <a:pPr marL="342900" indent="-342900">
              <a:buFont typeface="Arial" panose="020B0604020202020204" pitchFamily="34" charset="0"/>
              <a:buChar char="•"/>
            </a:pPr>
            <a:r>
              <a:rPr lang="en-GB" dirty="0"/>
              <a:t>Da dove </a:t>
            </a:r>
            <a:r>
              <a:rPr lang="en-GB" dirty="0" err="1"/>
              <a:t>viene</a:t>
            </a:r>
            <a:r>
              <a:rPr lang="en-GB" dirty="0"/>
              <a:t>?</a:t>
            </a:r>
            <a:endParaRPr lang="en-GB" dirty="0">
              <a:ea typeface="Calibri"/>
              <a:cs typeface="Calibri"/>
            </a:endParaRPr>
          </a:p>
          <a:p>
            <a:pPr marL="342900" indent="-342900">
              <a:buFont typeface="Arial" panose="020B0604020202020204" pitchFamily="34" charset="0"/>
              <a:buChar char="•"/>
            </a:pPr>
            <a:r>
              <a:rPr lang="en-GB" dirty="0"/>
              <a:t>Ci </a:t>
            </a:r>
            <a:r>
              <a:rPr lang="en-GB" dirty="0" err="1"/>
              <a:t>sono</a:t>
            </a:r>
            <a:r>
              <a:rPr lang="en-GB" dirty="0"/>
              <a:t> </a:t>
            </a:r>
            <a:r>
              <a:rPr lang="en-GB" dirty="0" err="1"/>
              <a:t>impatti</a:t>
            </a:r>
            <a:r>
              <a:rPr lang="en-GB" dirty="0"/>
              <a:t> </a:t>
            </a:r>
            <a:r>
              <a:rPr lang="en-GB" dirty="0" err="1"/>
              <a:t>ambientali</a:t>
            </a:r>
            <a:r>
              <a:rPr lang="en-GB" dirty="0"/>
              <a:t>?</a:t>
            </a:r>
            <a:endParaRPr lang="en-GB" dirty="0">
              <a:ea typeface="Calibri"/>
              <a:cs typeface="Calibri"/>
            </a:endParaRPr>
          </a:p>
          <a:p>
            <a:pPr marL="342900" indent="-342900">
              <a:buFont typeface="Arial" panose="020B0604020202020204" pitchFamily="34" charset="0"/>
              <a:buChar char="•"/>
            </a:pPr>
            <a:r>
              <a:rPr lang="en-GB" dirty="0"/>
              <a:t>Chi lo produce?</a:t>
            </a:r>
            <a:endParaRPr lang="en-GB" dirty="0">
              <a:ea typeface="Calibri"/>
              <a:cs typeface="Calibri"/>
            </a:endParaRPr>
          </a:p>
          <a:p>
            <a:pPr marL="342900" indent="-342900">
              <a:buFont typeface="Arial" panose="020B0604020202020204" pitchFamily="34" charset="0"/>
              <a:buChar char="•"/>
            </a:pPr>
            <a:r>
              <a:rPr lang="en-GB" dirty="0"/>
              <a:t>Come </a:t>
            </a:r>
            <a:r>
              <a:rPr lang="en-GB" dirty="0" err="1"/>
              <a:t>viene</a:t>
            </a:r>
            <a:r>
              <a:rPr lang="en-GB" dirty="0"/>
              <a:t> </a:t>
            </a:r>
            <a:r>
              <a:rPr lang="en-GB" dirty="0" err="1"/>
              <a:t>trasportato</a:t>
            </a:r>
            <a:r>
              <a:rPr lang="en-GB" dirty="0"/>
              <a:t>?</a:t>
            </a:r>
            <a:endParaRPr lang="en-GB" dirty="0">
              <a:ea typeface="Calibri"/>
              <a:cs typeface="Calibri"/>
            </a:endParaRPr>
          </a:p>
          <a:p>
            <a:pPr marL="342900" indent="-342900">
              <a:buFont typeface="Arial" panose="020B0604020202020204" pitchFamily="34" charset="0"/>
              <a:buChar char="•"/>
            </a:pPr>
            <a:r>
              <a:rPr lang="en-GB" dirty="0"/>
              <a:t>Cosa </a:t>
            </a:r>
            <a:r>
              <a:rPr lang="en-GB" dirty="0" err="1"/>
              <a:t>succede</a:t>
            </a:r>
            <a:r>
              <a:rPr lang="en-GB" dirty="0"/>
              <a:t> </a:t>
            </a:r>
            <a:r>
              <a:rPr lang="en-GB" dirty="0" err="1"/>
              <a:t>una</a:t>
            </a:r>
            <a:r>
              <a:rPr lang="en-GB" dirty="0"/>
              <a:t> volta </a:t>
            </a:r>
            <a:r>
              <a:rPr lang="en-GB" dirty="0" err="1"/>
              <a:t>utilizzato</a:t>
            </a:r>
            <a:r>
              <a:rPr lang="en-GB" dirty="0"/>
              <a:t>?</a:t>
            </a:r>
            <a:endParaRPr lang="en-GB" dirty="0">
              <a:ea typeface="Calibri"/>
              <a:cs typeface="Calibri"/>
            </a:endParaRPr>
          </a:p>
          <a:p>
            <a:pPr marL="342900" indent="-342900">
              <a:buFontTx/>
              <a:buChar char="-"/>
            </a:pPr>
            <a:endParaRPr lang="en-GB"/>
          </a:p>
          <a:p>
            <a:pPr marL="0" indent="0"/>
            <a:r>
              <a:rPr lang="en-GB" dirty="0"/>
              <a:t>Una volta </a:t>
            </a:r>
            <a:r>
              <a:rPr lang="en-GB" dirty="0" err="1"/>
              <a:t>risposto</a:t>
            </a:r>
            <a:r>
              <a:rPr lang="en-GB" dirty="0"/>
              <a:t> a </a:t>
            </a:r>
            <a:r>
              <a:rPr lang="en-GB" dirty="0" err="1"/>
              <a:t>queste</a:t>
            </a:r>
            <a:r>
              <a:rPr lang="en-GB" dirty="0"/>
              <a:t> </a:t>
            </a:r>
            <a:r>
              <a:rPr lang="en-GB" dirty="0" err="1"/>
              <a:t>domande</a:t>
            </a:r>
            <a:r>
              <a:rPr lang="en-GB" dirty="0"/>
              <a:t>, </a:t>
            </a:r>
            <a:r>
              <a:rPr lang="en-GB" dirty="0" err="1"/>
              <a:t>riflettete</a:t>
            </a:r>
            <a:r>
              <a:rPr lang="en-GB" dirty="0"/>
              <a:t> </a:t>
            </a:r>
            <a:r>
              <a:rPr lang="en-GB" dirty="0" err="1"/>
              <a:t>su</a:t>
            </a:r>
            <a:r>
              <a:rPr lang="en-GB" dirty="0"/>
              <a:t>: </a:t>
            </a:r>
          </a:p>
          <a:p>
            <a:pPr marL="0" indent="0"/>
            <a:r>
              <a:rPr lang="en-GB" dirty="0"/>
              <a:t>--&gt; </a:t>
            </a:r>
            <a:r>
              <a:rPr lang="en-GB" dirty="0" err="1"/>
              <a:t>quali</a:t>
            </a:r>
            <a:r>
              <a:rPr lang="en-GB" dirty="0"/>
              <a:t> alternative </a:t>
            </a:r>
            <a:r>
              <a:rPr lang="en-GB" dirty="0" err="1"/>
              <a:t>potete</a:t>
            </a:r>
            <a:r>
              <a:rPr lang="en-GB" dirty="0"/>
              <a:t> </a:t>
            </a:r>
            <a:r>
              <a:rPr lang="en-GB" dirty="0" err="1"/>
              <a:t>considerare</a:t>
            </a:r>
            <a:r>
              <a:rPr lang="en-GB" dirty="0"/>
              <a:t> per </a:t>
            </a:r>
            <a:r>
              <a:rPr lang="en-GB" dirty="0" err="1"/>
              <a:t>ridurre</a:t>
            </a:r>
            <a:r>
              <a:rPr lang="en-GB" dirty="0"/>
              <a:t> </a:t>
            </a:r>
            <a:r>
              <a:rPr lang="en-GB" dirty="0" err="1"/>
              <a:t>questi</a:t>
            </a:r>
            <a:r>
              <a:rPr lang="en-GB" dirty="0"/>
              <a:t> </a:t>
            </a:r>
            <a:r>
              <a:rPr lang="en-GB" dirty="0" err="1"/>
              <a:t>impatti</a:t>
            </a:r>
            <a:r>
              <a:rPr lang="en-GB" dirty="0"/>
              <a:t> </a:t>
            </a:r>
            <a:r>
              <a:rPr lang="en-GB" dirty="0" err="1"/>
              <a:t>nelle</a:t>
            </a:r>
            <a:r>
              <a:rPr lang="en-GB" dirty="0"/>
              <a:t> </a:t>
            </a:r>
            <a:r>
              <a:rPr lang="en-GB" dirty="0" err="1"/>
              <a:t>vostre</a:t>
            </a:r>
            <a:r>
              <a:rPr lang="en-GB" dirty="0"/>
              <a:t> </a:t>
            </a:r>
            <a:r>
              <a:rPr lang="en-GB" dirty="0" err="1"/>
              <a:t>decisioni</a:t>
            </a:r>
            <a:r>
              <a:rPr lang="en-GB" dirty="0"/>
              <a:t> di </a:t>
            </a:r>
            <a:r>
              <a:rPr lang="en-GB" dirty="0" err="1"/>
              <a:t>approvvigionamento</a:t>
            </a:r>
            <a:r>
              <a:rPr lang="en-GB" dirty="0"/>
              <a:t>?</a:t>
            </a:r>
            <a:endParaRPr lang="en-GB">
              <a:ea typeface="Calibri" panose="020F0502020204030204"/>
              <a:cs typeface="Calibri" panose="020F0502020204030204"/>
            </a:endParaRPr>
          </a:p>
        </p:txBody>
      </p:sp>
    </p:spTree>
    <p:extLst>
      <p:ext uri="{BB962C8B-B14F-4D97-AF65-F5344CB8AC3E}">
        <p14:creationId xmlns:p14="http://schemas.microsoft.com/office/powerpoint/2010/main" val="3257965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78,100+ Two People In Field Stock Photos, Pictures &amp; Royalty-Free Images -  iStock">
            <a:extLst>
              <a:ext uri="{FF2B5EF4-FFF2-40B4-BE49-F238E27FC236}">
                <a16:creationId xmlns:a16="http://schemas.microsoft.com/office/drawing/2014/main" id="{8B2A06E6-1F46-1926-F6D2-801D2C16B1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127" y="2646064"/>
            <a:ext cx="6726922" cy="3886200"/>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BE59536B-CB14-6A49-9925-C70C0915408D}"/>
              </a:ext>
            </a:extLst>
          </p:cNvPr>
          <p:cNvSpPr/>
          <p:nvPr/>
        </p:nvSpPr>
        <p:spPr>
          <a:xfrm>
            <a:off x="5077691" y="2418709"/>
            <a:ext cx="6402821" cy="6107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Rectangle 2">
            <a:extLst>
              <a:ext uri="{FF2B5EF4-FFF2-40B4-BE49-F238E27FC236}">
                <a16:creationId xmlns:a16="http://schemas.microsoft.com/office/drawing/2014/main" id="{C7A0E999-C1EA-E2E5-44E1-44915B648898}"/>
              </a:ext>
            </a:extLst>
          </p:cNvPr>
          <p:cNvSpPr/>
          <p:nvPr/>
        </p:nvSpPr>
        <p:spPr>
          <a:xfrm>
            <a:off x="7507210" y="3022523"/>
            <a:ext cx="3957803" cy="614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028845" y="2418710"/>
            <a:ext cx="6487744" cy="1219867"/>
          </a:xfrm>
          <a:prstGeom prst="rect">
            <a:avLst/>
          </a:prstGeom>
          <a:noFill/>
        </p:spPr>
        <p:txBody>
          <a:bodyPr wrap="square" lIns="91440" tIns="45720" rIns="91440" bIns="45720" rtlCol="0" anchor="t">
            <a:spAutoFit/>
          </a:bodyPr>
          <a:lstStyle/>
          <a:p>
            <a:pPr algn="r"/>
            <a:r>
              <a:rPr lang="en-US" sz="3600" b="1" spc="324" dirty="0">
                <a:solidFill>
                  <a:srgbClr val="60BA47"/>
                </a:solidFill>
                <a:latin typeface="Calibri"/>
                <a:ea typeface="Calibri"/>
                <a:cs typeface="Calibri"/>
              </a:rPr>
              <a:t>FATTORI CHE DEFINISCONO</a:t>
            </a:r>
            <a:endParaRPr lang="it-IT" dirty="0">
              <a:solidFill>
                <a:srgbClr val="086D6E"/>
              </a:solidFill>
              <a:latin typeface="Calibri"/>
              <a:ea typeface="Calibri"/>
              <a:cs typeface="Calibri"/>
            </a:endParaRPr>
          </a:p>
          <a:p>
            <a:pPr algn="r"/>
            <a:r>
              <a:rPr lang="en-US" sz="3600" b="1" spc="324" dirty="0">
                <a:solidFill>
                  <a:srgbClr val="60BA47"/>
                </a:solidFill>
                <a:latin typeface="Calibri"/>
                <a:ea typeface="Calibri"/>
                <a:cs typeface="Calibri"/>
              </a:rPr>
              <a:t>LE PARTNERSHIP</a:t>
            </a:r>
            <a:endParaRPr lang="it-IT" dirty="0">
              <a:latin typeface="Calibri"/>
              <a:ea typeface="Calibri"/>
              <a:cs typeface="Calibri"/>
            </a:endParaRPr>
          </a:p>
        </p:txBody>
      </p:sp>
    </p:spTree>
    <p:extLst>
      <p:ext uri="{BB962C8B-B14F-4D97-AF65-F5344CB8AC3E}">
        <p14:creationId xmlns:p14="http://schemas.microsoft.com/office/powerpoint/2010/main" val="3559636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9BA5B-1A20-4C26-1EFE-214C3E850E3C}"/>
            </a:ext>
          </a:extLst>
        </p:cNvPr>
        <p:cNvGrpSpPr/>
        <p:nvPr/>
      </p:nvGrpSpPr>
      <p:grpSpPr>
        <a:xfrm>
          <a:off x="0" y="0"/>
          <a:ext cx="0" cy="0"/>
          <a:chOff x="0" y="0"/>
          <a:chExt cx="0" cy="0"/>
        </a:xfrm>
      </p:grpSpPr>
      <p:sp>
        <p:nvSpPr>
          <p:cNvPr id="15" name="Oval 14">
            <a:extLst>
              <a:ext uri="{FF2B5EF4-FFF2-40B4-BE49-F238E27FC236}">
                <a16:creationId xmlns:a16="http://schemas.microsoft.com/office/drawing/2014/main" id="{9A83FDD8-3AA4-2D2F-1689-39DF6CA3FB15}"/>
              </a:ext>
            </a:extLst>
          </p:cNvPr>
          <p:cNvSpPr/>
          <p:nvPr/>
        </p:nvSpPr>
        <p:spPr>
          <a:xfrm>
            <a:off x="8069043" y="2519680"/>
            <a:ext cx="2587414" cy="25670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31C66549-5CE3-9F84-4EA8-6060E7C9A368}"/>
              </a:ext>
            </a:extLst>
          </p:cNvPr>
          <p:cNvSpPr>
            <a:spLocks noGrp="1"/>
          </p:cNvSpPr>
          <p:nvPr>
            <p:ph type="body" sz="quarter" idx="16"/>
          </p:nvPr>
        </p:nvSpPr>
        <p:spPr>
          <a:xfrm>
            <a:off x="700440" y="567806"/>
            <a:ext cx="10052954" cy="803654"/>
          </a:xfrm>
          <a:prstGeom prst="rect">
            <a:avLst/>
          </a:prstGeom>
        </p:spPr>
        <p:txBody>
          <a:bodyPr/>
          <a:lstStyle/>
          <a:p>
            <a:r>
              <a:rPr lang="en-IE"/>
              <a:t>Fattori di definizione delle partnership</a:t>
            </a:r>
            <a:endParaRPr lang="en-US"/>
          </a:p>
        </p:txBody>
      </p:sp>
      <p:sp>
        <p:nvSpPr>
          <p:cNvPr id="2" name="TextBox 1">
            <a:extLst>
              <a:ext uri="{FF2B5EF4-FFF2-40B4-BE49-F238E27FC236}">
                <a16:creationId xmlns:a16="http://schemas.microsoft.com/office/drawing/2014/main" id="{CD6FCA79-4474-666B-5B55-7C0A5B949F23}"/>
              </a:ext>
            </a:extLst>
          </p:cNvPr>
          <p:cNvSpPr txBox="1"/>
          <p:nvPr/>
        </p:nvSpPr>
        <p:spPr>
          <a:xfrm>
            <a:off x="740247" y="1543175"/>
            <a:ext cx="6836586" cy="4524315"/>
          </a:xfrm>
          <a:prstGeom prst="rect">
            <a:avLst/>
          </a:prstGeom>
          <a:noFill/>
        </p:spPr>
        <p:txBody>
          <a:bodyPr wrap="square" lIns="91440" tIns="45720" rIns="91440" bIns="45720" anchor="t">
            <a:spAutoFit/>
          </a:bodyPr>
          <a:lstStyle/>
          <a:p>
            <a:r>
              <a:rPr lang="en-GB" sz="2400" dirty="0">
                <a:solidFill>
                  <a:srgbClr val="1D4C60"/>
                </a:solidFill>
              </a:rPr>
              <a:t>Le partnership </a:t>
            </a:r>
            <a:r>
              <a:rPr lang="en-GB" sz="2400" dirty="0" err="1">
                <a:solidFill>
                  <a:srgbClr val="1D4C60"/>
                </a:solidFill>
              </a:rPr>
              <a:t>sono</a:t>
            </a:r>
            <a:r>
              <a:rPr lang="en-GB" sz="2400" dirty="0">
                <a:solidFill>
                  <a:srgbClr val="1D4C60"/>
                </a:solidFill>
              </a:rPr>
              <a:t> </a:t>
            </a:r>
            <a:r>
              <a:rPr lang="en-GB" sz="2400" dirty="0" err="1">
                <a:solidFill>
                  <a:srgbClr val="1D4C60"/>
                </a:solidFill>
              </a:rPr>
              <a:t>solitamente</a:t>
            </a:r>
            <a:r>
              <a:rPr lang="en-GB" sz="2400" dirty="0">
                <a:solidFill>
                  <a:srgbClr val="1D4C60"/>
                </a:solidFill>
              </a:rPr>
              <a:t> il </a:t>
            </a:r>
            <a:r>
              <a:rPr lang="en-GB" sz="2400" dirty="0" err="1">
                <a:solidFill>
                  <a:srgbClr val="1D4C60"/>
                </a:solidFill>
              </a:rPr>
              <a:t>risultato</a:t>
            </a:r>
            <a:r>
              <a:rPr lang="en-GB" sz="2400" dirty="0">
                <a:solidFill>
                  <a:srgbClr val="1D4C60"/>
                </a:solidFill>
              </a:rPr>
              <a:t> di </a:t>
            </a:r>
            <a:r>
              <a:rPr lang="en-GB" sz="2400" dirty="0" err="1">
                <a:solidFill>
                  <a:srgbClr val="1D4C60"/>
                </a:solidFill>
              </a:rPr>
              <a:t>relazioni</a:t>
            </a:r>
            <a:r>
              <a:rPr lang="en-GB" sz="2400" dirty="0">
                <a:solidFill>
                  <a:srgbClr val="1D4C60"/>
                </a:solidFill>
              </a:rPr>
              <a:t> e </a:t>
            </a:r>
            <a:r>
              <a:rPr lang="en-GB" sz="2400" dirty="0" err="1">
                <a:solidFill>
                  <a:srgbClr val="1D4C60"/>
                </a:solidFill>
              </a:rPr>
              <a:t>interconnessioni</a:t>
            </a:r>
            <a:r>
              <a:rPr lang="en-GB" sz="2400" dirty="0">
                <a:solidFill>
                  <a:srgbClr val="1D4C60"/>
                </a:solidFill>
              </a:rPr>
              <a:t> </a:t>
            </a:r>
            <a:r>
              <a:rPr lang="en-GB" sz="2400" dirty="0" err="1">
                <a:solidFill>
                  <a:srgbClr val="1D4C60"/>
                </a:solidFill>
              </a:rPr>
              <a:t>complesse</a:t>
            </a:r>
            <a:r>
              <a:rPr lang="en-GB" sz="2400" dirty="0">
                <a:solidFill>
                  <a:srgbClr val="1D4C60"/>
                </a:solidFill>
              </a:rPr>
              <a:t> </a:t>
            </a:r>
            <a:r>
              <a:rPr lang="en-GB" sz="2400" dirty="0" err="1">
                <a:solidFill>
                  <a:srgbClr val="1D4C60"/>
                </a:solidFill>
              </a:rPr>
              <a:t>tra</a:t>
            </a:r>
            <a:r>
              <a:rPr lang="en-GB" sz="2400" dirty="0">
                <a:solidFill>
                  <a:srgbClr val="1D4C60"/>
                </a:solidFill>
              </a:rPr>
              <a:t> parti </a:t>
            </a:r>
            <a:r>
              <a:rPr lang="en-GB" sz="2400" dirty="0" err="1">
                <a:solidFill>
                  <a:srgbClr val="1D4C60"/>
                </a:solidFill>
              </a:rPr>
              <a:t>interessate</a:t>
            </a:r>
            <a:r>
              <a:rPr lang="en-GB" sz="2400" dirty="0">
                <a:solidFill>
                  <a:srgbClr val="1D4C60"/>
                </a:solidFill>
              </a:rPr>
              <a:t> </a:t>
            </a:r>
            <a:r>
              <a:rPr lang="en-GB" sz="2400" dirty="0" err="1">
                <a:solidFill>
                  <a:srgbClr val="1D4C60"/>
                </a:solidFill>
              </a:rPr>
              <a:t>che</a:t>
            </a:r>
            <a:r>
              <a:rPr lang="en-GB" sz="2400" dirty="0">
                <a:solidFill>
                  <a:srgbClr val="1D4C60"/>
                </a:solidFill>
              </a:rPr>
              <a:t>, in </a:t>
            </a:r>
            <a:r>
              <a:rPr lang="en-GB" sz="2400" dirty="0" err="1">
                <a:solidFill>
                  <a:srgbClr val="1D4C60"/>
                </a:solidFill>
              </a:rPr>
              <a:t>particolare</a:t>
            </a:r>
            <a:r>
              <a:rPr lang="en-GB" sz="2400" dirty="0">
                <a:solidFill>
                  <a:srgbClr val="1D4C60"/>
                </a:solidFill>
              </a:rPr>
              <a:t>, </a:t>
            </a:r>
            <a:r>
              <a:rPr lang="en-GB" sz="2400" dirty="0" err="1">
                <a:solidFill>
                  <a:srgbClr val="1D4C60"/>
                </a:solidFill>
              </a:rPr>
              <a:t>agiscono</a:t>
            </a:r>
            <a:r>
              <a:rPr lang="en-GB" sz="2400" dirty="0">
                <a:solidFill>
                  <a:srgbClr val="1D4C60"/>
                </a:solidFill>
              </a:rPr>
              <a:t> per </a:t>
            </a:r>
            <a:r>
              <a:rPr lang="en-GB" sz="2400" dirty="0" err="1">
                <a:solidFill>
                  <a:srgbClr val="1D4C60"/>
                </a:solidFill>
              </a:rPr>
              <a:t>conto</a:t>
            </a:r>
            <a:r>
              <a:rPr lang="en-GB" sz="2400" dirty="0">
                <a:solidFill>
                  <a:srgbClr val="1D4C60"/>
                </a:solidFill>
              </a:rPr>
              <a:t> </a:t>
            </a:r>
            <a:r>
              <a:rPr lang="en-GB" sz="2400" dirty="0" err="1">
                <a:solidFill>
                  <a:srgbClr val="1D4C60"/>
                </a:solidFill>
              </a:rPr>
              <a:t>dei</a:t>
            </a:r>
            <a:r>
              <a:rPr lang="en-GB" sz="2400" dirty="0">
                <a:solidFill>
                  <a:srgbClr val="1D4C60"/>
                </a:solidFill>
              </a:rPr>
              <a:t> </a:t>
            </a:r>
            <a:r>
              <a:rPr lang="en-GB" sz="2400" dirty="0" err="1">
                <a:solidFill>
                  <a:srgbClr val="1D4C60"/>
                </a:solidFill>
              </a:rPr>
              <a:t>propri</a:t>
            </a:r>
            <a:r>
              <a:rPr lang="en-GB" sz="2400" dirty="0">
                <a:solidFill>
                  <a:srgbClr val="1D4C60"/>
                </a:solidFill>
              </a:rPr>
              <a:t> </a:t>
            </a:r>
            <a:r>
              <a:rPr lang="en-GB" sz="2400" dirty="0" err="1">
                <a:solidFill>
                  <a:srgbClr val="1D4C60"/>
                </a:solidFill>
              </a:rPr>
              <a:t>interessi</a:t>
            </a:r>
            <a:r>
              <a:rPr lang="en-GB" sz="2400" dirty="0">
                <a:solidFill>
                  <a:srgbClr val="1D4C60"/>
                </a:solidFill>
              </a:rPr>
              <a:t>. </a:t>
            </a:r>
            <a:r>
              <a:rPr lang="en-GB" sz="2400" dirty="0">
                <a:solidFill>
                  <a:srgbClr val="1D4C60"/>
                </a:solidFill>
                <a:hlinkClick r:id="rId2"/>
              </a:rPr>
              <a:t>McNamara (2012) </a:t>
            </a:r>
            <a:r>
              <a:rPr lang="en-GB" sz="2400" dirty="0">
                <a:solidFill>
                  <a:srgbClr val="1D4C60"/>
                </a:solidFill>
              </a:rPr>
              <a:t>ha </a:t>
            </a:r>
            <a:r>
              <a:rPr lang="en-GB" sz="2400" dirty="0" err="1">
                <a:solidFill>
                  <a:srgbClr val="1D4C60"/>
                </a:solidFill>
              </a:rPr>
              <a:t>classificato</a:t>
            </a:r>
            <a:r>
              <a:rPr lang="en-GB" sz="2400" dirty="0">
                <a:solidFill>
                  <a:srgbClr val="1D4C60"/>
                </a:solidFill>
              </a:rPr>
              <a:t> </a:t>
            </a:r>
            <a:r>
              <a:rPr lang="en-GB" sz="2400" dirty="0" err="1">
                <a:solidFill>
                  <a:srgbClr val="1D4C60"/>
                </a:solidFill>
              </a:rPr>
              <a:t>i</a:t>
            </a:r>
            <a:r>
              <a:rPr lang="en-GB" sz="2400" dirty="0">
                <a:solidFill>
                  <a:srgbClr val="1D4C60"/>
                </a:solidFill>
              </a:rPr>
              <a:t> </a:t>
            </a:r>
            <a:r>
              <a:rPr lang="en-GB" sz="2400" dirty="0" err="1">
                <a:solidFill>
                  <a:srgbClr val="1D4C60"/>
                </a:solidFill>
              </a:rPr>
              <a:t>diversi</a:t>
            </a:r>
            <a:r>
              <a:rPr lang="en-GB" sz="2400" dirty="0">
                <a:solidFill>
                  <a:srgbClr val="1D4C60"/>
                </a:solidFill>
              </a:rPr>
              <a:t> tipi di partnership in </a:t>
            </a:r>
            <a:r>
              <a:rPr lang="en-GB" sz="2400" dirty="0" err="1">
                <a:solidFill>
                  <a:srgbClr val="1D4C60"/>
                </a:solidFill>
              </a:rPr>
              <a:t>tre</a:t>
            </a:r>
            <a:r>
              <a:rPr lang="en-GB" sz="2400" dirty="0">
                <a:solidFill>
                  <a:srgbClr val="1D4C60"/>
                </a:solidFill>
              </a:rPr>
              <a:t> </a:t>
            </a:r>
            <a:r>
              <a:rPr lang="en-GB" sz="2400" dirty="0" err="1">
                <a:solidFill>
                  <a:srgbClr val="1D4C60"/>
                </a:solidFill>
              </a:rPr>
              <a:t>aree</a:t>
            </a:r>
            <a:r>
              <a:rPr lang="en-GB" sz="2400" dirty="0">
                <a:solidFill>
                  <a:srgbClr val="1D4C60"/>
                </a:solidFill>
              </a:rPr>
              <a:t> </a:t>
            </a:r>
            <a:r>
              <a:rPr lang="en-GB" sz="2400" dirty="0" err="1">
                <a:solidFill>
                  <a:srgbClr val="1D4C60"/>
                </a:solidFill>
              </a:rPr>
              <a:t>principali</a:t>
            </a:r>
            <a:r>
              <a:rPr lang="en-GB" sz="2400" dirty="0">
                <a:solidFill>
                  <a:srgbClr val="1D4C60"/>
                </a:solidFill>
              </a:rPr>
              <a:t>: </a:t>
            </a:r>
          </a:p>
          <a:p>
            <a:pPr marL="342900" indent="-342900">
              <a:buFont typeface="Arial" panose="020B0604020202020204" pitchFamily="34" charset="0"/>
              <a:buChar char="•"/>
            </a:pPr>
            <a:r>
              <a:rPr lang="en-GB" sz="2400" b="1" dirty="0" err="1">
                <a:solidFill>
                  <a:srgbClr val="1D4C60"/>
                </a:solidFill>
              </a:rPr>
              <a:t>partenariati</a:t>
            </a:r>
            <a:r>
              <a:rPr lang="en-GB" sz="2400" b="1" dirty="0">
                <a:solidFill>
                  <a:srgbClr val="1D4C60"/>
                </a:solidFill>
              </a:rPr>
              <a:t> di </a:t>
            </a:r>
            <a:r>
              <a:rPr lang="en-GB" sz="2400" b="1" dirty="0" err="1">
                <a:solidFill>
                  <a:srgbClr val="1D4C60"/>
                </a:solidFill>
              </a:rPr>
              <a:t>cooperazione</a:t>
            </a:r>
            <a:r>
              <a:rPr lang="en-GB" sz="2400" b="1" dirty="0">
                <a:solidFill>
                  <a:srgbClr val="1D4C60"/>
                </a:solidFill>
              </a:rPr>
              <a:t>, </a:t>
            </a:r>
            <a:endParaRPr lang="en-GB" sz="2400" b="1" dirty="0">
              <a:solidFill>
                <a:srgbClr val="1D4C60"/>
              </a:solidFill>
              <a:ea typeface="Calibri"/>
              <a:cs typeface="Calibri"/>
            </a:endParaRPr>
          </a:p>
          <a:p>
            <a:pPr marL="342900" indent="-342900">
              <a:buFont typeface="Arial" panose="020B0604020202020204" pitchFamily="34" charset="0"/>
              <a:buChar char="•"/>
            </a:pPr>
            <a:r>
              <a:rPr lang="en-GB" sz="2400" b="1" err="1">
                <a:solidFill>
                  <a:srgbClr val="1D4C60"/>
                </a:solidFill>
              </a:rPr>
              <a:t>partenariati</a:t>
            </a:r>
            <a:r>
              <a:rPr lang="en-GB" sz="2400" b="1" dirty="0">
                <a:solidFill>
                  <a:srgbClr val="1D4C60"/>
                </a:solidFill>
              </a:rPr>
              <a:t> </a:t>
            </a:r>
            <a:r>
              <a:rPr lang="en-GB" sz="2400" b="1" err="1">
                <a:solidFill>
                  <a:srgbClr val="1D4C60"/>
                </a:solidFill>
              </a:rPr>
              <a:t>coordinativi</a:t>
            </a:r>
            <a:r>
              <a:rPr lang="en-GB" sz="2400" b="1" dirty="0">
                <a:solidFill>
                  <a:srgbClr val="1D4C60"/>
                </a:solidFill>
              </a:rPr>
              <a:t> </a:t>
            </a:r>
            <a:r>
              <a:rPr lang="en-GB" sz="2400" dirty="0">
                <a:solidFill>
                  <a:srgbClr val="1D4C60"/>
                </a:solidFill>
              </a:rPr>
              <a:t>e</a:t>
            </a:r>
            <a:r>
              <a:rPr lang="en-GB" sz="2400" b="1" dirty="0">
                <a:solidFill>
                  <a:srgbClr val="1D4C60"/>
                </a:solidFill>
              </a:rPr>
              <a:t> </a:t>
            </a:r>
            <a:endParaRPr lang="en-GB" sz="2400" b="1" dirty="0">
              <a:solidFill>
                <a:srgbClr val="1D4C60"/>
              </a:solidFill>
              <a:ea typeface="Calibri"/>
              <a:cs typeface="Calibri"/>
            </a:endParaRPr>
          </a:p>
          <a:p>
            <a:pPr marL="342900" indent="-342900">
              <a:buFont typeface="Arial" panose="020B0604020202020204" pitchFamily="34" charset="0"/>
              <a:buChar char="•"/>
            </a:pPr>
            <a:r>
              <a:rPr lang="en-GB" sz="2400" b="1" dirty="0" err="1">
                <a:solidFill>
                  <a:srgbClr val="1D4C60"/>
                </a:solidFill>
              </a:rPr>
              <a:t>partenariati</a:t>
            </a:r>
            <a:r>
              <a:rPr lang="en-GB" sz="2400" b="1" dirty="0">
                <a:solidFill>
                  <a:srgbClr val="1D4C60"/>
                </a:solidFill>
              </a:rPr>
              <a:t> </a:t>
            </a:r>
            <a:r>
              <a:rPr lang="en-GB" sz="2400" b="1" dirty="0" err="1">
                <a:solidFill>
                  <a:srgbClr val="1D4C60"/>
                </a:solidFill>
              </a:rPr>
              <a:t>collaborativi</a:t>
            </a:r>
            <a:r>
              <a:rPr lang="en-GB" sz="2400" dirty="0">
                <a:solidFill>
                  <a:srgbClr val="1D4C60"/>
                </a:solidFill>
              </a:rPr>
              <a:t>. </a:t>
            </a:r>
            <a:endParaRPr lang="en-GB" sz="2400" dirty="0">
              <a:solidFill>
                <a:srgbClr val="1D4C60"/>
              </a:solidFill>
              <a:ea typeface="Calibri"/>
              <a:cs typeface="Calibri"/>
            </a:endParaRPr>
          </a:p>
          <a:p>
            <a:r>
              <a:rPr lang="en-GB" sz="2400" dirty="0" err="1">
                <a:solidFill>
                  <a:srgbClr val="1D4C60"/>
                </a:solidFill>
              </a:rPr>
              <a:t>Questo</a:t>
            </a:r>
            <a:r>
              <a:rPr lang="en-GB" sz="2400" dirty="0">
                <a:solidFill>
                  <a:srgbClr val="1D4C60"/>
                </a:solidFill>
              </a:rPr>
              <a:t> </a:t>
            </a:r>
            <a:r>
              <a:rPr lang="en-GB" sz="2400" dirty="0" err="1">
                <a:solidFill>
                  <a:srgbClr val="1D4C60"/>
                </a:solidFill>
              </a:rPr>
              <a:t>quadro</a:t>
            </a:r>
            <a:r>
              <a:rPr lang="en-GB" sz="2400" dirty="0">
                <a:solidFill>
                  <a:srgbClr val="1D4C60"/>
                </a:solidFill>
              </a:rPr>
              <a:t> è </a:t>
            </a:r>
            <a:r>
              <a:rPr lang="en-GB" sz="2400" dirty="0" err="1">
                <a:solidFill>
                  <a:srgbClr val="1D4C60"/>
                </a:solidFill>
              </a:rPr>
              <a:t>stato</a:t>
            </a:r>
            <a:r>
              <a:rPr lang="en-GB" sz="2400" dirty="0">
                <a:solidFill>
                  <a:srgbClr val="1D4C60"/>
                </a:solidFill>
              </a:rPr>
              <a:t> </a:t>
            </a:r>
            <a:r>
              <a:rPr lang="en-GB" sz="2400" dirty="0" err="1">
                <a:solidFill>
                  <a:srgbClr val="1D4C60"/>
                </a:solidFill>
              </a:rPr>
              <a:t>identificato</a:t>
            </a:r>
            <a:r>
              <a:rPr lang="en-GB" sz="2400" dirty="0">
                <a:solidFill>
                  <a:srgbClr val="1D4C60"/>
                </a:solidFill>
              </a:rPr>
              <a:t> come la </a:t>
            </a:r>
            <a:r>
              <a:rPr lang="en-GB" sz="2400" dirty="0" err="1">
                <a:solidFill>
                  <a:srgbClr val="1D4C60"/>
                </a:solidFill>
              </a:rPr>
              <a:t>pietra</a:t>
            </a:r>
            <a:r>
              <a:rPr lang="en-GB" sz="2400" dirty="0">
                <a:solidFill>
                  <a:srgbClr val="1D4C60"/>
                </a:solidFill>
              </a:rPr>
              <a:t> </a:t>
            </a:r>
            <a:r>
              <a:rPr lang="en-GB" sz="2400" dirty="0" err="1">
                <a:solidFill>
                  <a:srgbClr val="1D4C60"/>
                </a:solidFill>
              </a:rPr>
              <a:t>miliare</a:t>
            </a:r>
            <a:r>
              <a:rPr lang="en-GB" sz="2400" dirty="0">
                <a:solidFill>
                  <a:srgbClr val="1D4C60"/>
                </a:solidFill>
              </a:rPr>
              <a:t> per lo studio e la </a:t>
            </a:r>
            <a:r>
              <a:rPr lang="en-GB" sz="2400" dirty="0" err="1">
                <a:solidFill>
                  <a:srgbClr val="1D4C60"/>
                </a:solidFill>
              </a:rPr>
              <a:t>comprensione</a:t>
            </a:r>
            <a:r>
              <a:rPr lang="en-GB" sz="2400" dirty="0">
                <a:solidFill>
                  <a:srgbClr val="1D4C60"/>
                </a:solidFill>
              </a:rPr>
              <a:t> </a:t>
            </a:r>
            <a:r>
              <a:rPr lang="en-GB" sz="2400" dirty="0" err="1">
                <a:solidFill>
                  <a:srgbClr val="1D4C60"/>
                </a:solidFill>
              </a:rPr>
              <a:t>dei</a:t>
            </a:r>
            <a:r>
              <a:rPr lang="en-GB" sz="2400" dirty="0">
                <a:solidFill>
                  <a:srgbClr val="1D4C60"/>
                </a:solidFill>
              </a:rPr>
              <a:t> </a:t>
            </a:r>
            <a:r>
              <a:rPr lang="en-GB" sz="2400" dirty="0" err="1">
                <a:solidFill>
                  <a:srgbClr val="1D4C60"/>
                </a:solidFill>
              </a:rPr>
              <a:t>principali</a:t>
            </a:r>
            <a:r>
              <a:rPr lang="en-GB" sz="2400" dirty="0">
                <a:solidFill>
                  <a:srgbClr val="1D4C60"/>
                </a:solidFill>
              </a:rPr>
              <a:t> </a:t>
            </a:r>
            <a:r>
              <a:rPr lang="en-GB" sz="2400" dirty="0" err="1">
                <a:solidFill>
                  <a:srgbClr val="1D4C60"/>
                </a:solidFill>
              </a:rPr>
              <a:t>elementi</a:t>
            </a:r>
            <a:r>
              <a:rPr lang="en-GB" sz="2400" dirty="0">
                <a:solidFill>
                  <a:srgbClr val="1D4C60"/>
                </a:solidFill>
              </a:rPr>
              <a:t> </a:t>
            </a:r>
            <a:r>
              <a:rPr lang="en-GB" sz="2400" dirty="0" err="1">
                <a:solidFill>
                  <a:srgbClr val="1D4C60"/>
                </a:solidFill>
              </a:rPr>
              <a:t>che</a:t>
            </a:r>
            <a:r>
              <a:rPr lang="en-GB" sz="2400" dirty="0">
                <a:solidFill>
                  <a:srgbClr val="1D4C60"/>
                </a:solidFill>
              </a:rPr>
              <a:t> </a:t>
            </a:r>
            <a:r>
              <a:rPr lang="en-GB" sz="2400" dirty="0" err="1">
                <a:solidFill>
                  <a:srgbClr val="1D4C60"/>
                </a:solidFill>
              </a:rPr>
              <a:t>definiscono</a:t>
            </a:r>
            <a:r>
              <a:rPr lang="en-GB" sz="2400" dirty="0">
                <a:solidFill>
                  <a:srgbClr val="1D4C60"/>
                </a:solidFill>
              </a:rPr>
              <a:t> la partnership. </a:t>
            </a:r>
            <a:r>
              <a:rPr lang="en-GB" sz="2400" dirty="0">
                <a:solidFill>
                  <a:srgbClr val="1D4C60"/>
                </a:solidFill>
                <a:hlinkClick r:id="rId3"/>
              </a:rPr>
              <a:t>Zarei et.al., (2023), </a:t>
            </a:r>
            <a:endParaRPr lang="en-GB" sz="2400" dirty="0">
              <a:solidFill>
                <a:srgbClr val="1D4C60"/>
              </a:solidFill>
            </a:endParaRPr>
          </a:p>
        </p:txBody>
      </p:sp>
      <p:sp>
        <p:nvSpPr>
          <p:cNvPr id="6" name="Text Placeholder 3">
            <a:extLst>
              <a:ext uri="{FF2B5EF4-FFF2-40B4-BE49-F238E27FC236}">
                <a16:creationId xmlns:a16="http://schemas.microsoft.com/office/drawing/2014/main" id="{BDBFE1FE-2ADA-946F-042E-1829404A9FE9}"/>
              </a:ext>
            </a:extLst>
          </p:cNvPr>
          <p:cNvSpPr txBox="1">
            <a:spLocks/>
          </p:cNvSpPr>
          <p:nvPr/>
        </p:nvSpPr>
        <p:spPr>
          <a:xfrm>
            <a:off x="7781792" y="2782363"/>
            <a:ext cx="1580958" cy="357486"/>
          </a:xfrm>
          <a:prstGeom prst="rect">
            <a:avLst/>
          </a:prstGeom>
          <a:solidFill>
            <a:schemeClr val="bg1"/>
          </a:solidFill>
          <a:ln>
            <a:solidFill>
              <a:schemeClr val="tx1"/>
            </a:solidFill>
          </a:ln>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err="1">
                <a:solidFill>
                  <a:srgbClr val="E25684"/>
                </a:solidFill>
              </a:rPr>
              <a:t>Cooperativi</a:t>
            </a:r>
            <a:endParaRPr lang="en-US" sz="2000" dirty="0" err="1">
              <a:solidFill>
                <a:srgbClr val="E25684"/>
              </a:solidFill>
            </a:endParaRPr>
          </a:p>
        </p:txBody>
      </p:sp>
      <p:sp>
        <p:nvSpPr>
          <p:cNvPr id="9" name="Text Placeholder 3">
            <a:extLst>
              <a:ext uri="{FF2B5EF4-FFF2-40B4-BE49-F238E27FC236}">
                <a16:creationId xmlns:a16="http://schemas.microsoft.com/office/drawing/2014/main" id="{F9C2A2BD-DDAE-34BA-F82C-1C80B93CCD75}"/>
              </a:ext>
            </a:extLst>
          </p:cNvPr>
          <p:cNvSpPr txBox="1">
            <a:spLocks/>
          </p:cNvSpPr>
          <p:nvPr/>
        </p:nvSpPr>
        <p:spPr>
          <a:xfrm>
            <a:off x="9685705" y="3179241"/>
            <a:ext cx="1648090" cy="357486"/>
          </a:xfrm>
          <a:prstGeom prst="rect">
            <a:avLst/>
          </a:prstGeom>
          <a:solidFill>
            <a:schemeClr val="bg1"/>
          </a:solidFill>
          <a:ln>
            <a:solidFill>
              <a:schemeClr val="tx1"/>
            </a:solidFill>
          </a:ln>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err="1">
                <a:solidFill>
                  <a:srgbClr val="E25684"/>
                </a:solidFill>
              </a:rPr>
              <a:t>Collaborativi</a:t>
            </a:r>
            <a:endParaRPr lang="en-US" sz="2000" dirty="0" err="1">
              <a:solidFill>
                <a:srgbClr val="E25684"/>
              </a:solidFill>
            </a:endParaRPr>
          </a:p>
        </p:txBody>
      </p:sp>
      <p:sp>
        <p:nvSpPr>
          <p:cNvPr id="10" name="Text Placeholder 3">
            <a:extLst>
              <a:ext uri="{FF2B5EF4-FFF2-40B4-BE49-F238E27FC236}">
                <a16:creationId xmlns:a16="http://schemas.microsoft.com/office/drawing/2014/main" id="{35ECE507-0A27-2F1D-5716-39D528FF807B}"/>
              </a:ext>
            </a:extLst>
          </p:cNvPr>
          <p:cNvSpPr txBox="1">
            <a:spLocks/>
          </p:cNvSpPr>
          <p:nvPr/>
        </p:nvSpPr>
        <p:spPr>
          <a:xfrm>
            <a:off x="7857791" y="4504286"/>
            <a:ext cx="1635142" cy="357486"/>
          </a:xfrm>
          <a:prstGeom prst="rect">
            <a:avLst/>
          </a:prstGeom>
          <a:solidFill>
            <a:schemeClr val="bg1"/>
          </a:solidFill>
          <a:ln>
            <a:solidFill>
              <a:schemeClr val="tx1"/>
            </a:solidFill>
          </a:ln>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err="1">
                <a:solidFill>
                  <a:srgbClr val="E25684"/>
                </a:solidFill>
              </a:rPr>
              <a:t>Coordinativi</a:t>
            </a:r>
            <a:endParaRPr lang="en-US" sz="2000" dirty="0" err="1">
              <a:solidFill>
                <a:srgbClr val="E25684"/>
              </a:solidFill>
            </a:endParaRPr>
          </a:p>
        </p:txBody>
      </p:sp>
      <p:sp>
        <p:nvSpPr>
          <p:cNvPr id="11" name="Text Placeholder 3">
            <a:extLst>
              <a:ext uri="{FF2B5EF4-FFF2-40B4-BE49-F238E27FC236}">
                <a16:creationId xmlns:a16="http://schemas.microsoft.com/office/drawing/2014/main" id="{E526F3CB-176A-F428-3E6F-4AC24A793953}"/>
              </a:ext>
            </a:extLst>
          </p:cNvPr>
          <p:cNvSpPr txBox="1">
            <a:spLocks/>
          </p:cNvSpPr>
          <p:nvPr/>
        </p:nvSpPr>
        <p:spPr>
          <a:xfrm>
            <a:off x="8572271" y="3620667"/>
            <a:ext cx="1839420" cy="357486"/>
          </a:xfrm>
          <a:prstGeom prst="rect">
            <a:avLst/>
          </a:prstGeom>
          <a:ln>
            <a:noFill/>
          </a:ln>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a:solidFill>
                  <a:srgbClr val="60BA47"/>
                </a:solidFill>
              </a:rPr>
              <a:t>Partenariati</a:t>
            </a:r>
            <a:endParaRPr lang="en-US" sz="2400">
              <a:solidFill>
                <a:srgbClr val="60BA47"/>
              </a:solidFill>
            </a:endParaRPr>
          </a:p>
        </p:txBody>
      </p:sp>
    </p:spTree>
    <p:extLst>
      <p:ext uri="{BB962C8B-B14F-4D97-AF65-F5344CB8AC3E}">
        <p14:creationId xmlns:p14="http://schemas.microsoft.com/office/powerpoint/2010/main" val="2224872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22B79-C60C-B379-2A46-B3C685C7A82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12807D-5D2C-F8DC-6548-7A9FCBCBE555}"/>
              </a:ext>
            </a:extLst>
          </p:cNvPr>
          <p:cNvSpPr>
            <a:spLocks noGrp="1"/>
          </p:cNvSpPr>
          <p:nvPr>
            <p:ph type="body" sz="quarter" idx="16"/>
          </p:nvPr>
        </p:nvSpPr>
        <p:spPr>
          <a:xfrm>
            <a:off x="904856" y="579133"/>
            <a:ext cx="10052954" cy="803654"/>
          </a:xfrm>
          <a:prstGeom prst="rect">
            <a:avLst/>
          </a:prstGeom>
        </p:spPr>
        <p:txBody>
          <a:bodyPr/>
          <a:lstStyle/>
          <a:p>
            <a:r>
              <a:rPr lang="en-IE"/>
              <a:t>Fattori di definizione delle partnership</a:t>
            </a:r>
            <a:endParaRPr lang="en-US"/>
          </a:p>
        </p:txBody>
      </p:sp>
      <p:sp>
        <p:nvSpPr>
          <p:cNvPr id="3" name="TextBox 2">
            <a:extLst>
              <a:ext uri="{FF2B5EF4-FFF2-40B4-BE49-F238E27FC236}">
                <a16:creationId xmlns:a16="http://schemas.microsoft.com/office/drawing/2014/main" id="{D3E9C38E-6473-9F86-F12F-E3D6B12907E4}"/>
              </a:ext>
            </a:extLst>
          </p:cNvPr>
          <p:cNvSpPr txBox="1">
            <a:spLocks/>
          </p:cNvSpPr>
          <p:nvPr/>
        </p:nvSpPr>
        <p:spPr>
          <a:xfrm>
            <a:off x="5509799" y="1225403"/>
            <a:ext cx="5881254" cy="5262979"/>
          </a:xfrm>
          <a:prstGeom prst="rect">
            <a:avLst/>
          </a:prstGeom>
          <a:noFill/>
        </p:spPr>
        <p:txBody>
          <a:bodyPr wrap="square">
            <a:spAutoFit/>
          </a:bodyPr>
          <a:lstStyle/>
          <a:p>
            <a:r>
              <a:rPr lang="en-IE" sz="2400" dirty="0">
                <a:solidFill>
                  <a:srgbClr val="09465E"/>
                </a:solidFill>
                <a:ea typeface="Aptos" panose="020B0004020202020204" pitchFamily="34" charset="0"/>
                <a:cs typeface="Times New Roman" panose="02020603050405020304" pitchFamily="18" charset="0"/>
              </a:rPr>
              <a:t>Tutti </a:t>
            </a:r>
            <a:r>
              <a:rPr lang="en-IE" sz="2400" dirty="0" err="1">
                <a:solidFill>
                  <a:srgbClr val="09465E"/>
                </a:solidFill>
                <a:ea typeface="Aptos" panose="020B0004020202020204" pitchFamily="34" charset="0"/>
                <a:cs typeface="Times New Roman" panose="02020603050405020304" pitchFamily="18" charset="0"/>
              </a:rPr>
              <a:t>questi</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elementi</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possono</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essere</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presenti</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nelle</a:t>
            </a:r>
            <a:r>
              <a:rPr lang="en-IE" sz="2400" dirty="0">
                <a:solidFill>
                  <a:srgbClr val="09465E"/>
                </a:solidFill>
                <a:ea typeface="Aptos" panose="020B0004020202020204" pitchFamily="34" charset="0"/>
                <a:cs typeface="Times New Roman" panose="02020603050405020304" pitchFamily="18" charset="0"/>
              </a:rPr>
              <a:t> partnership a un </a:t>
            </a:r>
            <a:r>
              <a:rPr lang="en-IE" sz="2400" dirty="0" err="1">
                <a:solidFill>
                  <a:srgbClr val="09465E"/>
                </a:solidFill>
                <a:ea typeface="Aptos" panose="020B0004020202020204" pitchFamily="34" charset="0"/>
                <a:cs typeface="Times New Roman" panose="02020603050405020304" pitchFamily="18" charset="0"/>
              </a:rPr>
              <a:t>livello</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diverso</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variando</a:t>
            </a:r>
            <a:r>
              <a:rPr lang="en-IE" sz="2400" dirty="0">
                <a:solidFill>
                  <a:srgbClr val="09465E"/>
                </a:solidFill>
                <a:ea typeface="Aptos" panose="020B0004020202020204" pitchFamily="34" charset="0"/>
                <a:cs typeface="Times New Roman" panose="02020603050405020304" pitchFamily="18" charset="0"/>
              </a:rPr>
              <a:t> la loro </a:t>
            </a:r>
            <a:r>
              <a:rPr lang="en-IE" sz="2400" dirty="0" err="1">
                <a:solidFill>
                  <a:srgbClr val="09465E"/>
                </a:solidFill>
                <a:ea typeface="Aptos" panose="020B0004020202020204" pitchFamily="34" charset="0"/>
                <a:cs typeface="Times New Roman" panose="02020603050405020304" pitchFamily="18" charset="0"/>
              </a:rPr>
              <a:t>importanza</a:t>
            </a:r>
            <a:r>
              <a:rPr lang="en-IE" sz="2400" dirty="0">
                <a:solidFill>
                  <a:srgbClr val="09465E"/>
                </a:solidFill>
                <a:ea typeface="Aptos" panose="020B0004020202020204" pitchFamily="34" charset="0"/>
                <a:cs typeface="Times New Roman" panose="02020603050405020304" pitchFamily="18" charset="0"/>
              </a:rPr>
              <a:t> o </a:t>
            </a:r>
            <a:r>
              <a:rPr lang="en-IE" sz="2400" dirty="0" err="1">
                <a:solidFill>
                  <a:srgbClr val="09465E"/>
                </a:solidFill>
                <a:ea typeface="Aptos" panose="020B0004020202020204" pitchFamily="34" charset="0"/>
                <a:cs typeface="Times New Roman" panose="02020603050405020304" pitchFamily="18" charset="0"/>
              </a:rPr>
              <a:t>intensità</a:t>
            </a:r>
            <a:r>
              <a:rPr lang="en-IE" sz="2400" dirty="0">
                <a:solidFill>
                  <a:srgbClr val="09465E"/>
                </a:solidFill>
                <a:ea typeface="Aptos" panose="020B0004020202020204" pitchFamily="34" charset="0"/>
                <a:cs typeface="Times New Roman" panose="02020603050405020304" pitchFamily="18" charset="0"/>
              </a:rPr>
              <a:t>. Il </a:t>
            </a:r>
            <a:r>
              <a:rPr lang="en-IE" sz="2400" dirty="0" err="1">
                <a:solidFill>
                  <a:srgbClr val="09465E"/>
                </a:solidFill>
                <a:ea typeface="Aptos" panose="020B0004020202020204" pitchFamily="34" charset="0"/>
                <a:cs typeface="Times New Roman" panose="02020603050405020304" pitchFamily="18" charset="0"/>
              </a:rPr>
              <a:t>livello</a:t>
            </a:r>
            <a:r>
              <a:rPr lang="en-IE" sz="2400" dirty="0">
                <a:solidFill>
                  <a:srgbClr val="09465E"/>
                </a:solidFill>
                <a:ea typeface="Aptos" panose="020B0004020202020204" pitchFamily="34" charset="0"/>
                <a:cs typeface="Times New Roman" panose="02020603050405020304" pitchFamily="18" charset="0"/>
              </a:rPr>
              <a:t> di </a:t>
            </a:r>
            <a:r>
              <a:rPr lang="en-IE" sz="2400" dirty="0" err="1">
                <a:solidFill>
                  <a:srgbClr val="09465E"/>
                </a:solidFill>
                <a:ea typeface="Aptos" panose="020B0004020202020204" pitchFamily="34" charset="0"/>
                <a:cs typeface="Times New Roman" panose="02020603050405020304" pitchFamily="18" charset="0"/>
              </a:rPr>
              <a:t>intensità</a:t>
            </a:r>
            <a:r>
              <a:rPr lang="en-IE" sz="2400" dirty="0">
                <a:solidFill>
                  <a:srgbClr val="09465E"/>
                </a:solidFill>
                <a:ea typeface="Aptos" panose="020B0004020202020204" pitchFamily="34" charset="0"/>
                <a:cs typeface="Times New Roman" panose="02020603050405020304" pitchFamily="18" charset="0"/>
              </a:rPr>
              <a:t> di </a:t>
            </a:r>
            <a:r>
              <a:rPr lang="en-IE" sz="2400" dirty="0" err="1">
                <a:solidFill>
                  <a:srgbClr val="09465E"/>
                </a:solidFill>
                <a:ea typeface="Aptos" panose="020B0004020202020204" pitchFamily="34" charset="0"/>
                <a:cs typeface="Times New Roman" panose="02020603050405020304" pitchFamily="18" charset="0"/>
              </a:rPr>
              <a:t>queste</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caratteristiche</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definisce</a:t>
            </a:r>
            <a:r>
              <a:rPr lang="en-IE" sz="2400" dirty="0">
                <a:solidFill>
                  <a:srgbClr val="09465E"/>
                </a:solidFill>
                <a:ea typeface="Aptos" panose="020B0004020202020204" pitchFamily="34" charset="0"/>
                <a:cs typeface="Times New Roman" panose="02020603050405020304" pitchFamily="18" charset="0"/>
              </a:rPr>
              <a:t> se la partnership ha </a:t>
            </a:r>
            <a:r>
              <a:rPr lang="en-IE" sz="2400" dirty="0" err="1">
                <a:solidFill>
                  <a:srgbClr val="09465E"/>
                </a:solidFill>
                <a:ea typeface="Aptos" panose="020B0004020202020204" pitchFamily="34" charset="0"/>
                <a:cs typeface="Times New Roman" panose="02020603050405020304" pitchFamily="18" charset="0"/>
              </a:rPr>
              <a:t>maggiori</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probabilità</a:t>
            </a:r>
            <a:r>
              <a:rPr lang="en-IE" sz="2400" dirty="0">
                <a:solidFill>
                  <a:srgbClr val="09465E"/>
                </a:solidFill>
                <a:ea typeface="Aptos" panose="020B0004020202020204" pitchFamily="34" charset="0"/>
                <a:cs typeface="Times New Roman" panose="02020603050405020304" pitchFamily="18" charset="0"/>
              </a:rPr>
              <a:t> di </a:t>
            </a:r>
            <a:r>
              <a:rPr lang="en-IE" sz="2400" dirty="0" err="1">
                <a:solidFill>
                  <a:srgbClr val="09465E"/>
                </a:solidFill>
                <a:ea typeface="Aptos" panose="020B0004020202020204" pitchFamily="34" charset="0"/>
                <a:cs typeface="Times New Roman" panose="02020603050405020304" pitchFamily="18" charset="0"/>
              </a:rPr>
              <a:t>impegnarsi</a:t>
            </a:r>
            <a:r>
              <a:rPr lang="en-IE" sz="2400" dirty="0">
                <a:solidFill>
                  <a:srgbClr val="09465E"/>
                </a:solidFill>
                <a:ea typeface="Aptos" panose="020B0004020202020204" pitchFamily="34" charset="0"/>
                <a:cs typeface="Times New Roman" panose="02020603050405020304" pitchFamily="18" charset="0"/>
              </a:rPr>
              <a:t> in </a:t>
            </a:r>
            <a:r>
              <a:rPr lang="en-IE" sz="2400" dirty="0" err="1">
                <a:solidFill>
                  <a:srgbClr val="09465E"/>
                </a:solidFill>
                <a:ea typeface="Aptos" panose="020B0004020202020204" pitchFamily="34" charset="0"/>
                <a:cs typeface="Times New Roman" panose="02020603050405020304" pitchFamily="18" charset="0"/>
              </a:rPr>
              <a:t>acquisti</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sostenibili</a:t>
            </a:r>
            <a:r>
              <a:rPr lang="en-IE" sz="2400" dirty="0">
                <a:solidFill>
                  <a:srgbClr val="09465E"/>
                </a:solidFill>
                <a:ea typeface="Aptos" panose="020B0004020202020204" pitchFamily="34" charset="0"/>
                <a:cs typeface="Times New Roman" panose="02020603050405020304" pitchFamily="18" charset="0"/>
              </a:rPr>
              <a:t>, e </a:t>
            </a:r>
            <a:r>
              <a:rPr lang="en-IE" sz="2400" dirty="0" err="1">
                <a:solidFill>
                  <a:srgbClr val="09465E"/>
                </a:solidFill>
                <a:ea typeface="Aptos" panose="020B0004020202020204" pitchFamily="34" charset="0"/>
                <a:cs typeface="Times New Roman" panose="02020603050405020304" pitchFamily="18" charset="0"/>
              </a:rPr>
              <a:t>quindi</a:t>
            </a:r>
            <a:r>
              <a:rPr lang="en-IE" sz="2400" dirty="0">
                <a:solidFill>
                  <a:srgbClr val="09465E"/>
                </a:solidFill>
                <a:ea typeface="Aptos" panose="020B0004020202020204" pitchFamily="34" charset="0"/>
                <a:cs typeface="Times New Roman" panose="02020603050405020304" pitchFamily="18" charset="0"/>
              </a:rPr>
              <a:t> se la partnership è </a:t>
            </a:r>
            <a:r>
              <a:rPr lang="en-IE" sz="2400" dirty="0" err="1">
                <a:solidFill>
                  <a:srgbClr val="09465E"/>
                </a:solidFill>
                <a:ea typeface="Aptos" panose="020B0004020202020204" pitchFamily="34" charset="0"/>
                <a:cs typeface="Times New Roman" panose="02020603050405020304" pitchFamily="18" charset="0"/>
              </a:rPr>
              <a:t>cooperativa</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coordinativa</a:t>
            </a:r>
            <a:r>
              <a:rPr lang="en-IE" sz="2400" dirty="0">
                <a:solidFill>
                  <a:srgbClr val="09465E"/>
                </a:solidFill>
                <a:ea typeface="Aptos" panose="020B0004020202020204" pitchFamily="34" charset="0"/>
                <a:cs typeface="Times New Roman" panose="02020603050405020304" pitchFamily="18" charset="0"/>
              </a:rPr>
              <a:t> o </a:t>
            </a:r>
            <a:r>
              <a:rPr lang="en-IE" sz="2400" dirty="0" err="1">
                <a:solidFill>
                  <a:srgbClr val="09465E"/>
                </a:solidFill>
                <a:ea typeface="Aptos" panose="020B0004020202020204" pitchFamily="34" charset="0"/>
                <a:cs typeface="Times New Roman" panose="02020603050405020304" pitchFamily="18" charset="0"/>
              </a:rPr>
              <a:t>collaborativa</a:t>
            </a:r>
            <a:r>
              <a:rPr lang="en-IE" sz="2400" dirty="0">
                <a:solidFill>
                  <a:srgbClr val="09465E"/>
                </a:solidFill>
                <a:ea typeface="Aptos" panose="020B0004020202020204" pitchFamily="34" charset="0"/>
                <a:cs typeface="Times New Roman" panose="02020603050405020304" pitchFamily="18" charset="0"/>
              </a:rPr>
              <a:t>. </a:t>
            </a:r>
          </a:p>
          <a:p>
            <a:endParaRPr lang="en-IE" sz="2400" dirty="0">
              <a:solidFill>
                <a:srgbClr val="09465E"/>
              </a:solidFill>
              <a:ea typeface="Aptos" panose="020B0004020202020204" pitchFamily="34" charset="0"/>
              <a:cs typeface="Times New Roman" panose="02020603050405020304" pitchFamily="18" charset="0"/>
            </a:endParaRPr>
          </a:p>
          <a:p>
            <a:r>
              <a:rPr lang="en-IE" sz="2400" dirty="0">
                <a:solidFill>
                  <a:srgbClr val="09465E"/>
                </a:solidFill>
                <a:effectLst/>
                <a:ea typeface="Aptos" panose="020B0004020202020204" pitchFamily="34" charset="0"/>
                <a:cs typeface="Times New Roman" panose="02020603050405020304" pitchFamily="18" charset="0"/>
              </a:rPr>
              <a:t>La </a:t>
            </a:r>
            <a:r>
              <a:rPr lang="en-IE" sz="2400" dirty="0" err="1">
                <a:solidFill>
                  <a:srgbClr val="09465E"/>
                </a:solidFill>
                <a:effectLst/>
                <a:ea typeface="Aptos" panose="020B0004020202020204" pitchFamily="34" charset="0"/>
                <a:cs typeface="Times New Roman" panose="02020603050405020304" pitchFamily="18" charset="0"/>
              </a:rPr>
              <a:t>ricerca</a:t>
            </a:r>
            <a:r>
              <a:rPr lang="en-IE" sz="2400" dirty="0">
                <a:solidFill>
                  <a:srgbClr val="09465E"/>
                </a:solidFill>
                <a:effectLst/>
                <a:ea typeface="Aptos" panose="020B0004020202020204" pitchFamily="34" charset="0"/>
                <a:cs typeface="Times New Roman" panose="02020603050405020304" pitchFamily="18" charset="0"/>
              </a:rPr>
              <a:t> </a:t>
            </a:r>
            <a:r>
              <a:rPr lang="en-IE" sz="2400" dirty="0">
                <a:solidFill>
                  <a:srgbClr val="09465E"/>
                </a:solidFill>
                <a:effectLst/>
                <a:ea typeface="Aptos" panose="020B0004020202020204" pitchFamily="34" charset="0"/>
                <a:cs typeface="Times New Roman" panose="02020603050405020304" pitchFamily="18" charset="0"/>
                <a:hlinkClick r:id="rId2"/>
              </a:rPr>
              <a:t>(</a:t>
            </a:r>
            <a:r>
              <a:rPr lang="en-IE" sz="2400" dirty="0">
                <a:solidFill>
                  <a:srgbClr val="09465E"/>
                </a:solidFill>
                <a:ea typeface="Aptos" panose="020B0004020202020204" pitchFamily="34" charset="0"/>
                <a:cs typeface="Times New Roman" panose="02020603050405020304" pitchFamily="18" charset="0"/>
                <a:hlinkClick r:id="rId2"/>
              </a:rPr>
              <a:t>Zarei et.al., 2023) </a:t>
            </a:r>
            <a:r>
              <a:rPr lang="en-IE" sz="2400" dirty="0" err="1">
                <a:solidFill>
                  <a:srgbClr val="09465E"/>
                </a:solidFill>
                <a:effectLst/>
                <a:ea typeface="Aptos" panose="020B0004020202020204" pitchFamily="34" charset="0"/>
                <a:cs typeface="Times New Roman" panose="02020603050405020304" pitchFamily="18" charset="0"/>
              </a:rPr>
              <a:t>suggerisce</a:t>
            </a:r>
            <a:r>
              <a:rPr lang="en-IE" sz="2400" dirty="0">
                <a:solidFill>
                  <a:srgbClr val="09465E"/>
                </a:solidFill>
                <a:effectLst/>
                <a:ea typeface="Aptos" panose="020B0004020202020204" pitchFamily="34" charset="0"/>
                <a:cs typeface="Times New Roman" panose="02020603050405020304" pitchFamily="18" charset="0"/>
              </a:rPr>
              <a:t> </a:t>
            </a:r>
            <a:r>
              <a:rPr lang="en-IE" sz="2400" dirty="0" err="1">
                <a:solidFill>
                  <a:srgbClr val="09465E"/>
                </a:solidFill>
                <a:effectLst/>
                <a:ea typeface="Aptos" panose="020B0004020202020204" pitchFamily="34" charset="0"/>
                <a:cs typeface="Times New Roman" panose="02020603050405020304" pitchFamily="18" charset="0"/>
              </a:rPr>
              <a:t>che</a:t>
            </a:r>
            <a:r>
              <a:rPr lang="en-IE" sz="2400" dirty="0">
                <a:solidFill>
                  <a:srgbClr val="09465E"/>
                </a:solidFill>
                <a:effectLst/>
                <a:ea typeface="Aptos" panose="020B0004020202020204" pitchFamily="34" charset="0"/>
                <a:cs typeface="Times New Roman" panose="02020603050405020304" pitchFamily="18" charset="0"/>
              </a:rPr>
              <a:t> </a:t>
            </a:r>
            <a:r>
              <a:rPr lang="en-IE" sz="2400" dirty="0" err="1">
                <a:solidFill>
                  <a:srgbClr val="09465E"/>
                </a:solidFill>
                <a:effectLst/>
                <a:ea typeface="Aptos" panose="020B0004020202020204" pitchFamily="34" charset="0"/>
                <a:cs typeface="Times New Roman" panose="02020603050405020304" pitchFamily="18" charset="0"/>
              </a:rPr>
              <a:t>i</a:t>
            </a:r>
            <a:r>
              <a:rPr lang="en-IE" sz="2400" dirty="0">
                <a:solidFill>
                  <a:srgbClr val="09465E"/>
                </a:solidFill>
                <a:effectLst/>
                <a:ea typeface="Aptos" panose="020B0004020202020204" pitchFamily="34" charset="0"/>
                <a:cs typeface="Times New Roman" panose="02020603050405020304" pitchFamily="18" charset="0"/>
              </a:rPr>
              <a:t> </a:t>
            </a:r>
            <a:r>
              <a:rPr lang="en-IE" sz="2400" b="1" dirty="0" err="1">
                <a:solidFill>
                  <a:srgbClr val="09465E"/>
                </a:solidFill>
                <a:effectLst/>
                <a:ea typeface="Aptos" panose="020B0004020202020204" pitchFamily="34" charset="0"/>
                <a:cs typeface="Times New Roman" panose="02020603050405020304" pitchFamily="18" charset="0"/>
              </a:rPr>
              <a:t>partenariati</a:t>
            </a:r>
            <a:r>
              <a:rPr lang="en-IE" sz="2400" b="1" dirty="0">
                <a:solidFill>
                  <a:srgbClr val="09465E"/>
                </a:solidFill>
                <a:effectLst/>
                <a:ea typeface="Aptos" panose="020B0004020202020204" pitchFamily="34" charset="0"/>
                <a:cs typeface="Times New Roman" panose="02020603050405020304" pitchFamily="18" charset="0"/>
              </a:rPr>
              <a:t> </a:t>
            </a:r>
            <a:r>
              <a:rPr lang="en-IE" sz="2400" b="1" dirty="0" err="1">
                <a:solidFill>
                  <a:srgbClr val="09465E"/>
                </a:solidFill>
                <a:effectLst/>
                <a:ea typeface="Aptos" panose="020B0004020202020204" pitchFamily="34" charset="0"/>
                <a:cs typeface="Times New Roman" panose="02020603050405020304" pitchFamily="18" charset="0"/>
              </a:rPr>
              <a:t>cooperativi</a:t>
            </a:r>
            <a:r>
              <a:rPr lang="en-IE" sz="2400" b="1" dirty="0">
                <a:solidFill>
                  <a:srgbClr val="09465E"/>
                </a:solidFill>
                <a:effectLst/>
                <a:ea typeface="Aptos" panose="020B0004020202020204" pitchFamily="34" charset="0"/>
                <a:cs typeface="Times New Roman" panose="02020603050405020304" pitchFamily="18" charset="0"/>
              </a:rPr>
              <a:t> </a:t>
            </a:r>
            <a:r>
              <a:rPr lang="en-IE" sz="2400" b="1" dirty="0" err="1">
                <a:solidFill>
                  <a:srgbClr val="09465E"/>
                </a:solidFill>
                <a:effectLst/>
                <a:ea typeface="Aptos" panose="020B0004020202020204" pitchFamily="34" charset="0"/>
                <a:cs typeface="Times New Roman" panose="02020603050405020304" pitchFamily="18" charset="0"/>
              </a:rPr>
              <a:t>sono</a:t>
            </a:r>
            <a:r>
              <a:rPr lang="en-IE" sz="2400" b="1" dirty="0">
                <a:solidFill>
                  <a:srgbClr val="09465E"/>
                </a:solidFill>
                <a:effectLst/>
                <a:ea typeface="Aptos" panose="020B0004020202020204" pitchFamily="34" charset="0"/>
                <a:cs typeface="Times New Roman" panose="02020603050405020304" pitchFamily="18" charset="0"/>
              </a:rPr>
              <a:t> </a:t>
            </a:r>
            <a:r>
              <a:rPr lang="en-IE" sz="2400" b="1" dirty="0" err="1">
                <a:solidFill>
                  <a:srgbClr val="09465E"/>
                </a:solidFill>
                <a:effectLst/>
                <a:ea typeface="Aptos" panose="020B0004020202020204" pitchFamily="34" charset="0"/>
                <a:cs typeface="Times New Roman" panose="02020603050405020304" pitchFamily="18" charset="0"/>
              </a:rPr>
              <a:t>meno</a:t>
            </a:r>
            <a:r>
              <a:rPr lang="en-IE" sz="2400" b="1" dirty="0">
                <a:solidFill>
                  <a:srgbClr val="09465E"/>
                </a:solidFill>
                <a:effectLst/>
                <a:ea typeface="Aptos" panose="020B0004020202020204" pitchFamily="34" charset="0"/>
                <a:cs typeface="Times New Roman" panose="02020603050405020304" pitchFamily="18" charset="0"/>
              </a:rPr>
              <a:t> </a:t>
            </a:r>
            <a:r>
              <a:rPr lang="en-IE" sz="2400" b="1" dirty="0" err="1">
                <a:solidFill>
                  <a:srgbClr val="09465E"/>
                </a:solidFill>
                <a:effectLst/>
                <a:ea typeface="Aptos" panose="020B0004020202020204" pitchFamily="34" charset="0"/>
                <a:cs typeface="Times New Roman" panose="02020603050405020304" pitchFamily="18" charset="0"/>
              </a:rPr>
              <a:t>efficaci</a:t>
            </a:r>
            <a:r>
              <a:rPr lang="en-IE" sz="2400" b="1" dirty="0">
                <a:solidFill>
                  <a:srgbClr val="09465E"/>
                </a:solidFill>
                <a:effectLst/>
                <a:ea typeface="Aptos" panose="020B0004020202020204" pitchFamily="34" charset="0"/>
                <a:cs typeface="Times New Roman" panose="02020603050405020304" pitchFamily="18" charset="0"/>
              </a:rPr>
              <a:t> </a:t>
            </a:r>
            <a:r>
              <a:rPr lang="en-IE" sz="2400" b="1" dirty="0" err="1">
                <a:solidFill>
                  <a:srgbClr val="09465E"/>
                </a:solidFill>
                <a:effectLst/>
                <a:ea typeface="Aptos" panose="020B0004020202020204" pitchFamily="34" charset="0"/>
                <a:cs typeface="Times New Roman" panose="02020603050405020304" pitchFamily="18" charset="0"/>
              </a:rPr>
              <a:t>nell'approvvigionamento</a:t>
            </a:r>
            <a:r>
              <a:rPr lang="en-IE" sz="2400" b="1" dirty="0">
                <a:solidFill>
                  <a:srgbClr val="09465E"/>
                </a:solidFill>
                <a:effectLst/>
                <a:ea typeface="Aptos" panose="020B0004020202020204" pitchFamily="34" charset="0"/>
                <a:cs typeface="Times New Roman" panose="02020603050405020304" pitchFamily="18" charset="0"/>
              </a:rPr>
              <a:t> </a:t>
            </a:r>
            <a:r>
              <a:rPr lang="en-IE" sz="2400" b="1" dirty="0" err="1">
                <a:solidFill>
                  <a:srgbClr val="09465E"/>
                </a:solidFill>
                <a:effectLst/>
                <a:ea typeface="Aptos" panose="020B0004020202020204" pitchFamily="34" charset="0"/>
                <a:cs typeface="Times New Roman" panose="02020603050405020304" pitchFamily="18" charset="0"/>
              </a:rPr>
              <a:t>sostenibile</a:t>
            </a:r>
            <a:r>
              <a:rPr lang="en-IE" sz="2400" b="1" dirty="0">
                <a:solidFill>
                  <a:srgbClr val="09465E"/>
                </a:solidFill>
                <a:effectLst/>
                <a:ea typeface="Aptos" panose="020B0004020202020204" pitchFamily="34" charset="0"/>
                <a:cs typeface="Times New Roman" panose="02020603050405020304" pitchFamily="18" charset="0"/>
              </a:rPr>
              <a:t>, </a:t>
            </a:r>
            <a:r>
              <a:rPr lang="en-IE" sz="2400" b="1" dirty="0" err="1">
                <a:solidFill>
                  <a:srgbClr val="09465E"/>
                </a:solidFill>
                <a:effectLst/>
                <a:ea typeface="Aptos" panose="020B0004020202020204" pitchFamily="34" charset="0"/>
                <a:cs typeface="Times New Roman" panose="02020603050405020304" pitchFamily="18" charset="0"/>
              </a:rPr>
              <a:t>mentre</a:t>
            </a:r>
            <a:r>
              <a:rPr lang="en-IE" sz="2400" b="1" dirty="0">
                <a:solidFill>
                  <a:srgbClr val="09465E"/>
                </a:solidFill>
                <a:effectLst/>
                <a:ea typeface="Aptos" panose="020B0004020202020204" pitchFamily="34" charset="0"/>
                <a:cs typeface="Times New Roman" panose="02020603050405020304" pitchFamily="18" charset="0"/>
              </a:rPr>
              <a:t> </a:t>
            </a:r>
            <a:r>
              <a:rPr lang="en-IE" sz="2400" b="1" dirty="0" err="1">
                <a:solidFill>
                  <a:srgbClr val="09465E"/>
                </a:solidFill>
                <a:effectLst/>
                <a:ea typeface="Aptos" panose="020B0004020202020204" pitchFamily="34" charset="0"/>
                <a:cs typeface="Times New Roman" panose="02020603050405020304" pitchFamily="18" charset="0"/>
              </a:rPr>
              <a:t>quelli</a:t>
            </a:r>
            <a:r>
              <a:rPr lang="en-IE" sz="2400" b="1" dirty="0">
                <a:solidFill>
                  <a:srgbClr val="09465E"/>
                </a:solidFill>
                <a:effectLst/>
                <a:ea typeface="Aptos" panose="020B0004020202020204" pitchFamily="34" charset="0"/>
                <a:cs typeface="Times New Roman" panose="02020603050405020304" pitchFamily="18" charset="0"/>
              </a:rPr>
              <a:t> </a:t>
            </a:r>
            <a:r>
              <a:rPr lang="en-IE" sz="2400" b="1" dirty="0" err="1">
                <a:solidFill>
                  <a:srgbClr val="09465E"/>
                </a:solidFill>
                <a:effectLst/>
                <a:ea typeface="Aptos" panose="020B0004020202020204" pitchFamily="34" charset="0"/>
                <a:cs typeface="Times New Roman" panose="02020603050405020304" pitchFamily="18" charset="0"/>
              </a:rPr>
              <a:t>coordinativi</a:t>
            </a:r>
            <a:r>
              <a:rPr lang="en-IE" sz="2400" b="1" dirty="0">
                <a:solidFill>
                  <a:srgbClr val="09465E"/>
                </a:solidFill>
                <a:effectLst/>
                <a:ea typeface="Aptos" panose="020B0004020202020204" pitchFamily="34" charset="0"/>
                <a:cs typeface="Times New Roman" panose="02020603050405020304" pitchFamily="18" charset="0"/>
              </a:rPr>
              <a:t> e </a:t>
            </a:r>
            <a:r>
              <a:rPr lang="en-IE" sz="2400" b="1" dirty="0" err="1">
                <a:solidFill>
                  <a:srgbClr val="09465E"/>
                </a:solidFill>
                <a:effectLst/>
                <a:ea typeface="Aptos" panose="020B0004020202020204" pitchFamily="34" charset="0"/>
                <a:cs typeface="Times New Roman" panose="02020603050405020304" pitchFamily="18" charset="0"/>
              </a:rPr>
              <a:t>collaborativi</a:t>
            </a:r>
            <a:r>
              <a:rPr lang="en-IE" sz="2400" b="1" dirty="0">
                <a:solidFill>
                  <a:srgbClr val="09465E"/>
                </a:solidFill>
                <a:effectLst/>
                <a:ea typeface="Aptos" panose="020B0004020202020204" pitchFamily="34" charset="0"/>
                <a:cs typeface="Times New Roman" panose="02020603050405020304" pitchFamily="18" charset="0"/>
              </a:rPr>
              <a:t> </a:t>
            </a:r>
            <a:r>
              <a:rPr lang="en-IE" sz="2400" b="1" dirty="0" err="1">
                <a:solidFill>
                  <a:srgbClr val="09465E"/>
                </a:solidFill>
                <a:effectLst/>
                <a:ea typeface="Aptos" panose="020B0004020202020204" pitchFamily="34" charset="0"/>
                <a:cs typeface="Times New Roman" panose="02020603050405020304" pitchFamily="18" charset="0"/>
              </a:rPr>
              <a:t>sono</a:t>
            </a:r>
            <a:r>
              <a:rPr lang="en-IE" sz="2400" b="1" dirty="0">
                <a:solidFill>
                  <a:srgbClr val="09465E"/>
                </a:solidFill>
                <a:effectLst/>
                <a:ea typeface="Aptos" panose="020B0004020202020204" pitchFamily="34" charset="0"/>
                <a:cs typeface="Times New Roman" panose="02020603050405020304" pitchFamily="18" charset="0"/>
              </a:rPr>
              <a:t> </a:t>
            </a:r>
            <a:r>
              <a:rPr lang="en-IE" sz="2400" b="1" dirty="0" err="1">
                <a:solidFill>
                  <a:srgbClr val="09465E"/>
                </a:solidFill>
                <a:effectLst/>
                <a:ea typeface="Aptos" panose="020B0004020202020204" pitchFamily="34" charset="0"/>
                <a:cs typeface="Times New Roman" panose="02020603050405020304" pitchFamily="18" charset="0"/>
              </a:rPr>
              <a:t>più</a:t>
            </a:r>
            <a:r>
              <a:rPr lang="en-IE" sz="2400" b="1" dirty="0">
                <a:solidFill>
                  <a:srgbClr val="09465E"/>
                </a:solidFill>
                <a:effectLst/>
                <a:ea typeface="Aptos" panose="020B0004020202020204" pitchFamily="34" charset="0"/>
                <a:cs typeface="Times New Roman" panose="02020603050405020304" pitchFamily="18" charset="0"/>
              </a:rPr>
              <a:t> </a:t>
            </a:r>
            <a:r>
              <a:rPr lang="en-IE" sz="2400" b="1" dirty="0" err="1">
                <a:solidFill>
                  <a:srgbClr val="09465E"/>
                </a:solidFill>
                <a:effectLst/>
                <a:ea typeface="Aptos" panose="020B0004020202020204" pitchFamily="34" charset="0"/>
                <a:cs typeface="Times New Roman" panose="02020603050405020304" pitchFamily="18" charset="0"/>
              </a:rPr>
              <a:t>efficaci</a:t>
            </a:r>
            <a:r>
              <a:rPr lang="en-IE" sz="2400" b="1" dirty="0">
                <a:solidFill>
                  <a:srgbClr val="09465E"/>
                </a:solidFill>
                <a:effectLst/>
                <a:ea typeface="Aptos" panose="020B0004020202020204" pitchFamily="34" charset="0"/>
                <a:cs typeface="Times New Roman" panose="02020603050405020304" pitchFamily="18" charset="0"/>
              </a:rPr>
              <a:t>.</a:t>
            </a:r>
            <a:endParaRPr lang="en-GB" sz="2400" b="1" dirty="0">
              <a:solidFill>
                <a:srgbClr val="09465E"/>
              </a:solidFill>
            </a:endParaRPr>
          </a:p>
        </p:txBody>
      </p:sp>
      <p:sp>
        <p:nvSpPr>
          <p:cNvPr id="7" name="TextBox 6">
            <a:extLst>
              <a:ext uri="{FF2B5EF4-FFF2-40B4-BE49-F238E27FC236}">
                <a16:creationId xmlns:a16="http://schemas.microsoft.com/office/drawing/2014/main" id="{9879A2D6-6161-9A4D-9603-AD2226C64EDA}"/>
              </a:ext>
            </a:extLst>
          </p:cNvPr>
          <p:cNvSpPr txBox="1"/>
          <p:nvPr/>
        </p:nvSpPr>
        <p:spPr>
          <a:xfrm>
            <a:off x="800947" y="1576065"/>
            <a:ext cx="4145126" cy="4183389"/>
          </a:xfrm>
          <a:prstGeom prst="rect">
            <a:avLst/>
          </a:prstGeom>
          <a:noFill/>
        </p:spPr>
        <p:txBody>
          <a:bodyPr wrap="square">
            <a:spAutoFit/>
          </a:bodyPr>
          <a:lstStyle/>
          <a:p>
            <a:pPr marL="342900" indent="-342900">
              <a:lnSpc>
                <a:spcPct val="115000"/>
              </a:lnSpc>
              <a:spcAft>
                <a:spcPts val="800"/>
              </a:spcAft>
              <a:buFont typeface="Arial" panose="020B0604020202020204" pitchFamily="34" charset="0"/>
              <a:buChar char="•"/>
            </a:pPr>
            <a:r>
              <a:rPr lang="en-IE" sz="2400" b="1" kern="100">
                <a:solidFill>
                  <a:srgbClr val="E25684"/>
                </a:solidFill>
                <a:ea typeface="Aptos" panose="020B0004020202020204" pitchFamily="34" charset="0"/>
                <a:cs typeface="Times New Roman" panose="02020603050405020304" pitchFamily="18" charset="0"/>
              </a:rPr>
              <a:t>Personale chiave</a:t>
            </a:r>
          </a:p>
          <a:p>
            <a:pPr marL="342900" indent="-342900">
              <a:lnSpc>
                <a:spcPct val="115000"/>
              </a:lnSpc>
              <a:spcAft>
                <a:spcPts val="800"/>
              </a:spcAft>
              <a:buFont typeface="Arial" panose="020B0604020202020204" pitchFamily="34" charset="0"/>
              <a:buChar char="•"/>
            </a:pPr>
            <a:r>
              <a:rPr lang="en-IE" sz="2400" b="1" kern="100">
                <a:solidFill>
                  <a:srgbClr val="E25684"/>
                </a:solidFill>
                <a:ea typeface="Aptos" panose="020B0004020202020204" pitchFamily="34" charset="0"/>
                <a:cs typeface="Times New Roman" panose="02020603050405020304" pitchFamily="18" charset="0"/>
              </a:rPr>
              <a:t>Condivisione delle informazioni</a:t>
            </a:r>
          </a:p>
          <a:p>
            <a:pPr marL="342900" indent="-342900">
              <a:lnSpc>
                <a:spcPct val="115000"/>
              </a:lnSpc>
              <a:spcAft>
                <a:spcPts val="800"/>
              </a:spcAft>
              <a:buFont typeface="Arial" panose="020B0604020202020204" pitchFamily="34" charset="0"/>
              <a:buChar char="•"/>
            </a:pPr>
            <a:r>
              <a:rPr lang="en-IE" sz="2400" b="1" kern="100">
                <a:solidFill>
                  <a:srgbClr val="E25684"/>
                </a:solidFill>
                <a:ea typeface="Aptos" panose="020B0004020202020204" pitchFamily="34" charset="0"/>
                <a:cs typeface="Times New Roman" panose="02020603050405020304" pitchFamily="18" charset="0"/>
              </a:rPr>
              <a:t>Formalità dell'accordo</a:t>
            </a:r>
          </a:p>
          <a:p>
            <a:pPr marL="342900" indent="-342900">
              <a:lnSpc>
                <a:spcPct val="115000"/>
              </a:lnSpc>
              <a:spcAft>
                <a:spcPts val="800"/>
              </a:spcAft>
              <a:buFont typeface="Arial" panose="020B0604020202020204" pitchFamily="34" charset="0"/>
              <a:buChar char="•"/>
            </a:pPr>
            <a:r>
              <a:rPr lang="en-IE" sz="2400" b="1" kern="100">
                <a:solidFill>
                  <a:srgbClr val="E25684"/>
                </a:solidFill>
                <a:effectLst/>
                <a:ea typeface="Aptos" panose="020B0004020202020204" pitchFamily="34" charset="0"/>
                <a:cs typeface="Times New Roman" panose="02020603050405020304" pitchFamily="18" charset="0"/>
              </a:rPr>
              <a:t>Design organizzativo</a:t>
            </a:r>
          </a:p>
          <a:p>
            <a:pPr marL="342900" indent="-342900">
              <a:lnSpc>
                <a:spcPct val="115000"/>
              </a:lnSpc>
              <a:spcAft>
                <a:spcPts val="800"/>
              </a:spcAft>
              <a:buFont typeface="Arial" panose="020B0604020202020204" pitchFamily="34" charset="0"/>
              <a:buChar char="•"/>
            </a:pPr>
            <a:r>
              <a:rPr lang="en-IE" sz="2400" b="1" kern="100">
                <a:solidFill>
                  <a:srgbClr val="E25684"/>
                </a:solidFill>
                <a:ea typeface="Aptos" panose="020B0004020202020204" pitchFamily="34" charset="0"/>
                <a:cs typeface="Times New Roman" panose="02020603050405020304" pitchFamily="18" charset="0"/>
              </a:rPr>
              <a:t>Processo decisionale</a:t>
            </a:r>
          </a:p>
          <a:p>
            <a:pPr marL="342900" indent="-342900">
              <a:lnSpc>
                <a:spcPct val="115000"/>
              </a:lnSpc>
              <a:spcAft>
                <a:spcPts val="800"/>
              </a:spcAft>
              <a:buFont typeface="Arial" panose="020B0604020202020204" pitchFamily="34" charset="0"/>
              <a:buChar char="•"/>
            </a:pPr>
            <a:r>
              <a:rPr lang="en-IE" sz="2400" b="1" kern="100">
                <a:solidFill>
                  <a:srgbClr val="E25684"/>
                </a:solidFill>
                <a:ea typeface="Aptos" panose="020B0004020202020204" pitchFamily="34" charset="0"/>
                <a:cs typeface="Times New Roman" panose="02020603050405020304" pitchFamily="18" charset="0"/>
              </a:rPr>
              <a:t>Risoluzione dei conflitti</a:t>
            </a:r>
          </a:p>
          <a:p>
            <a:pPr marL="342900" indent="-342900">
              <a:lnSpc>
                <a:spcPct val="115000"/>
              </a:lnSpc>
              <a:spcAft>
                <a:spcPts val="800"/>
              </a:spcAft>
              <a:buFont typeface="Arial" panose="020B0604020202020204" pitchFamily="34" charset="0"/>
              <a:buChar char="•"/>
            </a:pPr>
            <a:r>
              <a:rPr lang="en-IE" sz="2400" b="1" kern="100">
                <a:solidFill>
                  <a:srgbClr val="E25684"/>
                </a:solidFill>
                <a:ea typeface="Aptos" panose="020B0004020202020204" pitchFamily="34" charset="0"/>
                <a:cs typeface="Times New Roman" panose="02020603050405020304" pitchFamily="18" charset="0"/>
              </a:rPr>
              <a:t>Allocazione delle risorse</a:t>
            </a:r>
          </a:p>
          <a:p>
            <a:pPr marL="342900" indent="-342900">
              <a:lnSpc>
                <a:spcPct val="115000"/>
              </a:lnSpc>
              <a:spcAft>
                <a:spcPts val="800"/>
              </a:spcAft>
              <a:buFont typeface="Arial" panose="020B0604020202020204" pitchFamily="34" charset="0"/>
              <a:buChar char="•"/>
            </a:pPr>
            <a:r>
              <a:rPr lang="en-IE" sz="2400" b="1" kern="100">
                <a:solidFill>
                  <a:srgbClr val="E25684"/>
                </a:solidFill>
                <a:ea typeface="Aptos" panose="020B0004020202020204" pitchFamily="34" charset="0"/>
                <a:cs typeface="Times New Roman" panose="02020603050405020304" pitchFamily="18" charset="0"/>
              </a:rPr>
              <a:t>Pensiero sistemico</a:t>
            </a:r>
            <a:endParaRPr lang="en-IE" sz="2400" b="1" kern="100">
              <a:solidFill>
                <a:srgbClr val="E25684"/>
              </a:solidFill>
              <a:effectLst/>
              <a:ea typeface="Aptos" panose="020B0004020202020204" pitchFamily="34" charset="0"/>
              <a:cs typeface="Times New Roman" panose="02020603050405020304" pitchFamily="18" charset="0"/>
            </a:endParaRPr>
          </a:p>
        </p:txBody>
      </p:sp>
      <p:sp>
        <p:nvSpPr>
          <p:cNvPr id="8" name="Arrow: Right 7">
            <a:extLst>
              <a:ext uri="{FF2B5EF4-FFF2-40B4-BE49-F238E27FC236}">
                <a16:creationId xmlns:a16="http://schemas.microsoft.com/office/drawing/2014/main" id="{3A7ED62E-3A2D-D3F7-1068-FF334459AD64}"/>
              </a:ext>
            </a:extLst>
          </p:cNvPr>
          <p:cNvSpPr/>
          <p:nvPr/>
        </p:nvSpPr>
        <p:spPr>
          <a:xfrm>
            <a:off x="4306917" y="3429000"/>
            <a:ext cx="1038167" cy="477520"/>
          </a:xfrm>
          <a:prstGeom prst="rightArrow">
            <a:avLst/>
          </a:prstGeom>
          <a:solidFill>
            <a:srgbClr val="E25684"/>
          </a:solidFill>
          <a:ln>
            <a:solidFill>
              <a:srgbClr val="E256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5875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1"/>
          <p:cNvSpPr>
            <a:spLocks noChangeArrowheads="1"/>
          </p:cNvSpPr>
          <p:nvPr/>
        </p:nvSpPr>
        <p:spPr bwMode="auto">
          <a:xfrm>
            <a:off x="1482029" y="413153"/>
            <a:ext cx="2698752"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p:cNvSpPr>
            <a:spLocks noChangeArrowheads="1"/>
          </p:cNvSpPr>
          <p:nvPr/>
        </p:nvSpPr>
        <p:spPr bwMode="auto">
          <a:xfrm>
            <a:off x="1473009" y="460314"/>
            <a:ext cx="2698752"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25684"/>
          </a:solidFill>
          <a:ln>
            <a:noFill/>
          </a:ln>
          <a:effectLst/>
        </p:spPr>
        <p:txBody>
          <a:bodyPr wrap="none" anchor="ctr"/>
          <a:lstStyle/>
          <a:p>
            <a:endParaRPr lang="en-US" sz="900"/>
          </a:p>
        </p:txBody>
      </p:sp>
      <p:sp>
        <p:nvSpPr>
          <p:cNvPr id="211" name="Freeform 172"/>
          <p:cNvSpPr>
            <a:spLocks noChangeArrowheads="1"/>
          </p:cNvSpPr>
          <p:nvPr/>
        </p:nvSpPr>
        <p:spPr bwMode="auto">
          <a:xfrm>
            <a:off x="1571897" y="537290"/>
            <a:ext cx="2698752"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p:cNvSpPr>
            <a:spLocks noChangeArrowheads="1"/>
          </p:cNvSpPr>
          <p:nvPr/>
        </p:nvSpPr>
        <p:spPr bwMode="auto">
          <a:xfrm>
            <a:off x="3067924" y="1855078"/>
            <a:ext cx="1112857"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p:cNvSpPr>
            <a:spLocks noChangeArrowheads="1"/>
          </p:cNvSpPr>
          <p:nvPr/>
        </p:nvSpPr>
        <p:spPr bwMode="auto">
          <a:xfrm>
            <a:off x="3005761" y="1767696"/>
            <a:ext cx="1237181"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p:spPr>
        <p:txBody>
          <a:bodyPr wrap="none" anchor="ctr"/>
          <a:lstStyle/>
          <a:p>
            <a:endParaRPr lang="en-US" sz="900"/>
          </a:p>
        </p:txBody>
      </p:sp>
      <p:sp>
        <p:nvSpPr>
          <p:cNvPr id="63" name="CuadroTexto 553">
            <a:extLst>
              <a:ext uri="{FF2B5EF4-FFF2-40B4-BE49-F238E27FC236}">
                <a16:creationId xmlns:a16="http://schemas.microsoft.com/office/drawing/2014/main" id="{EEE6706D-6D14-94BF-1F5C-3526F9A104D4}"/>
              </a:ext>
            </a:extLst>
          </p:cNvPr>
          <p:cNvSpPr txBox="1"/>
          <p:nvPr/>
        </p:nvSpPr>
        <p:spPr>
          <a:xfrm>
            <a:off x="939179" y="8646362"/>
            <a:ext cx="2466886" cy="400110"/>
          </a:xfrm>
          <a:prstGeom prst="rect">
            <a:avLst/>
          </a:prstGeom>
          <a:noFill/>
        </p:spPr>
        <p:txBody>
          <a:bodyPr wrap="square" rtlCol="0">
            <a:spAutoFit/>
          </a:bodyPr>
          <a:lstStyle/>
          <a:p>
            <a:pPr algn="ctr"/>
            <a:r>
              <a:rPr lang="en-US" sz="2000" b="1">
                <a:solidFill>
                  <a:schemeClr val="bg1"/>
                </a:solidFill>
                <a:latin typeface="Lato" charset="0"/>
                <a:ea typeface="Lato" charset="0"/>
                <a:cs typeface="Lato" charset="0"/>
              </a:rPr>
              <a:t>Titolo primo</a:t>
            </a:r>
          </a:p>
        </p:txBody>
      </p:sp>
      <p:sp>
        <p:nvSpPr>
          <p:cNvPr id="64" name="CuadroTexto 555">
            <a:extLst>
              <a:ext uri="{FF2B5EF4-FFF2-40B4-BE49-F238E27FC236}">
                <a16:creationId xmlns:a16="http://schemas.microsoft.com/office/drawing/2014/main" id="{8EE0D25A-8FDA-7515-D759-6744B7CC5BD0}"/>
              </a:ext>
            </a:extLst>
          </p:cNvPr>
          <p:cNvSpPr txBox="1"/>
          <p:nvPr/>
        </p:nvSpPr>
        <p:spPr>
          <a:xfrm>
            <a:off x="3603468" y="8646362"/>
            <a:ext cx="2483557" cy="400110"/>
          </a:xfrm>
          <a:prstGeom prst="rect">
            <a:avLst/>
          </a:prstGeom>
          <a:noFill/>
        </p:spPr>
        <p:txBody>
          <a:bodyPr wrap="square" rtlCol="0">
            <a:spAutoFit/>
          </a:bodyPr>
          <a:lstStyle/>
          <a:p>
            <a:pPr algn="ctr"/>
            <a:r>
              <a:rPr lang="en-US" sz="2000" b="1">
                <a:solidFill>
                  <a:schemeClr val="bg1"/>
                </a:solidFill>
                <a:latin typeface="Lato" charset="0"/>
                <a:ea typeface="Lato" charset="0"/>
                <a:cs typeface="Lato" charset="0"/>
              </a:rPr>
              <a:t>Titolo secondo</a:t>
            </a:r>
          </a:p>
        </p:txBody>
      </p:sp>
      <p:sp>
        <p:nvSpPr>
          <p:cNvPr id="65" name="CuadroTexto 557">
            <a:extLst>
              <a:ext uri="{FF2B5EF4-FFF2-40B4-BE49-F238E27FC236}">
                <a16:creationId xmlns:a16="http://schemas.microsoft.com/office/drawing/2014/main" id="{2D12D064-D89D-B616-3B62-761422321353}"/>
              </a:ext>
            </a:extLst>
          </p:cNvPr>
          <p:cNvSpPr txBox="1"/>
          <p:nvPr/>
        </p:nvSpPr>
        <p:spPr>
          <a:xfrm>
            <a:off x="6203441" y="8646362"/>
            <a:ext cx="2513093" cy="400110"/>
          </a:xfrm>
          <a:prstGeom prst="rect">
            <a:avLst/>
          </a:prstGeom>
          <a:noFill/>
        </p:spPr>
        <p:txBody>
          <a:bodyPr wrap="square" rtlCol="0">
            <a:spAutoFit/>
          </a:bodyPr>
          <a:lstStyle/>
          <a:p>
            <a:pPr algn="ctr"/>
            <a:r>
              <a:rPr lang="en-US" sz="2000" b="1">
                <a:solidFill>
                  <a:schemeClr val="bg1"/>
                </a:solidFill>
                <a:latin typeface="Lato" charset="0"/>
                <a:ea typeface="Lato" charset="0"/>
                <a:cs typeface="Lato" charset="0"/>
              </a:rPr>
              <a:t>Titolo terzo</a:t>
            </a:r>
          </a:p>
        </p:txBody>
      </p:sp>
      <p:sp>
        <p:nvSpPr>
          <p:cNvPr id="66" name="CuadroTexto 559">
            <a:extLst>
              <a:ext uri="{FF2B5EF4-FFF2-40B4-BE49-F238E27FC236}">
                <a16:creationId xmlns:a16="http://schemas.microsoft.com/office/drawing/2014/main" id="{2FDE5074-5B10-C9C2-F628-CFB06F171893}"/>
              </a:ext>
            </a:extLst>
          </p:cNvPr>
          <p:cNvSpPr txBox="1"/>
          <p:nvPr/>
        </p:nvSpPr>
        <p:spPr>
          <a:xfrm>
            <a:off x="8832950" y="8646362"/>
            <a:ext cx="2513094" cy="400110"/>
          </a:xfrm>
          <a:prstGeom prst="rect">
            <a:avLst/>
          </a:prstGeom>
          <a:noFill/>
        </p:spPr>
        <p:txBody>
          <a:bodyPr wrap="square" rtlCol="0">
            <a:spAutoFit/>
          </a:bodyPr>
          <a:lstStyle/>
          <a:p>
            <a:pPr algn="ctr"/>
            <a:r>
              <a:rPr lang="en-US" sz="2000" b="1">
                <a:solidFill>
                  <a:schemeClr val="bg1"/>
                </a:solidFill>
                <a:latin typeface="Lato" charset="0"/>
                <a:ea typeface="Lato" charset="0"/>
                <a:cs typeface="Lato" charset="0"/>
              </a:rPr>
              <a:t>Titolo 4</a:t>
            </a:r>
          </a:p>
        </p:txBody>
      </p:sp>
      <p:grpSp>
        <p:nvGrpSpPr>
          <p:cNvPr id="67" name="Graphic 3">
            <a:extLst>
              <a:ext uri="{FF2B5EF4-FFF2-40B4-BE49-F238E27FC236}">
                <a16:creationId xmlns:a16="http://schemas.microsoft.com/office/drawing/2014/main" id="{038A012F-F37C-311A-F4FD-3FB40C7B8D81}"/>
              </a:ext>
            </a:extLst>
          </p:cNvPr>
          <p:cNvGrpSpPr/>
          <p:nvPr/>
        </p:nvGrpSpPr>
        <p:grpSpPr>
          <a:xfrm>
            <a:off x="4529098" y="7161244"/>
            <a:ext cx="772300" cy="871495"/>
            <a:chOff x="4643578" y="432838"/>
            <a:chExt cx="1028134" cy="1160188"/>
          </a:xfrm>
          <a:solidFill>
            <a:schemeClr val="bg1"/>
          </a:solidFill>
        </p:grpSpPr>
        <p:sp>
          <p:nvSpPr>
            <p:cNvPr id="68" name="Freeform 1033">
              <a:extLst>
                <a:ext uri="{FF2B5EF4-FFF2-40B4-BE49-F238E27FC236}">
                  <a16:creationId xmlns:a16="http://schemas.microsoft.com/office/drawing/2014/main" id="{10562EE7-400C-11B8-655B-5C7C3DA5197E}"/>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69" name="Graphic 3">
              <a:extLst>
                <a:ext uri="{FF2B5EF4-FFF2-40B4-BE49-F238E27FC236}">
                  <a16:creationId xmlns:a16="http://schemas.microsoft.com/office/drawing/2014/main" id="{B5B46252-852F-DECD-0840-1D3B5C0D1EFF}"/>
                </a:ext>
              </a:extLst>
            </p:cNvPr>
            <p:cNvGrpSpPr/>
            <p:nvPr/>
          </p:nvGrpSpPr>
          <p:grpSpPr>
            <a:xfrm>
              <a:off x="4643578" y="432838"/>
              <a:ext cx="1028134" cy="1160188"/>
              <a:chOff x="4643578" y="432838"/>
              <a:chExt cx="1028134" cy="1160188"/>
            </a:xfrm>
            <a:grpFill/>
          </p:grpSpPr>
          <p:sp>
            <p:nvSpPr>
              <p:cNvPr id="70" name="Freeform 1035">
                <a:extLst>
                  <a:ext uri="{FF2B5EF4-FFF2-40B4-BE49-F238E27FC236}">
                    <a16:creationId xmlns:a16="http://schemas.microsoft.com/office/drawing/2014/main" id="{41509BB2-0E2C-999A-7504-84D96B873257}"/>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B74FE1E5-4AC2-1EC6-6EE2-D271B3DA92F1}"/>
                  </a:ext>
                </a:extLst>
              </p:cNvPr>
              <p:cNvGrpSpPr/>
              <p:nvPr/>
            </p:nvGrpSpPr>
            <p:grpSpPr>
              <a:xfrm>
                <a:off x="4643578" y="432838"/>
                <a:ext cx="1028134" cy="1160188"/>
                <a:chOff x="4643578" y="432838"/>
                <a:chExt cx="1028134" cy="1160188"/>
              </a:xfrm>
              <a:grpFill/>
            </p:grpSpPr>
            <p:sp>
              <p:nvSpPr>
                <p:cNvPr id="72" name="Freeform 1037">
                  <a:extLst>
                    <a:ext uri="{FF2B5EF4-FFF2-40B4-BE49-F238E27FC236}">
                      <a16:creationId xmlns:a16="http://schemas.microsoft.com/office/drawing/2014/main" id="{BAD5D41B-F2B4-E255-F5AE-6752B5B88D3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73" name="Freeform 1038">
                  <a:extLst>
                    <a:ext uri="{FF2B5EF4-FFF2-40B4-BE49-F238E27FC236}">
                      <a16:creationId xmlns:a16="http://schemas.microsoft.com/office/drawing/2014/main" id="{813353A4-622E-21BE-9530-1E266D86B62B}"/>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4" name="Graphic 3">
            <a:extLst>
              <a:ext uri="{FF2B5EF4-FFF2-40B4-BE49-F238E27FC236}">
                <a16:creationId xmlns:a16="http://schemas.microsoft.com/office/drawing/2014/main" id="{9397A986-DC31-B4DC-853F-7C9E5C9DE432}"/>
              </a:ext>
            </a:extLst>
          </p:cNvPr>
          <p:cNvGrpSpPr/>
          <p:nvPr/>
        </p:nvGrpSpPr>
        <p:grpSpPr>
          <a:xfrm>
            <a:off x="7041312" y="7198651"/>
            <a:ext cx="837349" cy="785687"/>
            <a:chOff x="6615628" y="2116894"/>
            <a:chExt cx="1066935" cy="1001108"/>
          </a:xfrm>
          <a:solidFill>
            <a:schemeClr val="bg1"/>
          </a:solidFill>
        </p:grpSpPr>
        <p:sp>
          <p:nvSpPr>
            <p:cNvPr id="75" name="Freeform 1128">
              <a:extLst>
                <a:ext uri="{FF2B5EF4-FFF2-40B4-BE49-F238E27FC236}">
                  <a16:creationId xmlns:a16="http://schemas.microsoft.com/office/drawing/2014/main" id="{B0130993-2995-1C8C-B809-AB762A297384}"/>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6" name="Graphic 3">
              <a:extLst>
                <a:ext uri="{FF2B5EF4-FFF2-40B4-BE49-F238E27FC236}">
                  <a16:creationId xmlns:a16="http://schemas.microsoft.com/office/drawing/2014/main" id="{CBDC343C-5F00-65C1-8B19-2F42D115F941}"/>
                </a:ext>
              </a:extLst>
            </p:cNvPr>
            <p:cNvGrpSpPr/>
            <p:nvPr/>
          </p:nvGrpSpPr>
          <p:grpSpPr>
            <a:xfrm>
              <a:off x="6615628" y="2116894"/>
              <a:ext cx="1066935" cy="1001108"/>
              <a:chOff x="6615628" y="2116894"/>
              <a:chExt cx="1066935" cy="1001108"/>
            </a:xfrm>
            <a:grpFill/>
          </p:grpSpPr>
          <p:sp>
            <p:nvSpPr>
              <p:cNvPr id="77" name="Freeform 1130">
                <a:extLst>
                  <a:ext uri="{FF2B5EF4-FFF2-40B4-BE49-F238E27FC236}">
                    <a16:creationId xmlns:a16="http://schemas.microsoft.com/office/drawing/2014/main" id="{1D31ADAB-A8EB-BE66-B349-A9D385AFC03A}"/>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8" name="Freeform 1131">
                <a:extLst>
                  <a:ext uri="{FF2B5EF4-FFF2-40B4-BE49-F238E27FC236}">
                    <a16:creationId xmlns:a16="http://schemas.microsoft.com/office/drawing/2014/main" id="{020D50DC-67EB-74E6-5BBD-56ED48BF03ED}"/>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9" name="Freeform 1132">
                <a:extLst>
                  <a:ext uri="{FF2B5EF4-FFF2-40B4-BE49-F238E27FC236}">
                    <a16:creationId xmlns:a16="http://schemas.microsoft.com/office/drawing/2014/main" id="{5F44B793-522F-BFBE-EFD9-875B578C9E5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80" name="Freeform 1133">
                <a:extLst>
                  <a:ext uri="{FF2B5EF4-FFF2-40B4-BE49-F238E27FC236}">
                    <a16:creationId xmlns:a16="http://schemas.microsoft.com/office/drawing/2014/main" id="{BF5C27BA-E972-03D8-7536-DCAA6A012761}"/>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1" name="Freeform 1134">
                <a:extLst>
                  <a:ext uri="{FF2B5EF4-FFF2-40B4-BE49-F238E27FC236}">
                    <a16:creationId xmlns:a16="http://schemas.microsoft.com/office/drawing/2014/main" id="{7D398D1F-D361-2564-469C-A46026AC2ECB}"/>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2" name="Freeform 1135">
                <a:extLst>
                  <a:ext uri="{FF2B5EF4-FFF2-40B4-BE49-F238E27FC236}">
                    <a16:creationId xmlns:a16="http://schemas.microsoft.com/office/drawing/2014/main" id="{585FE99F-1ED3-70EB-6BDD-B8F0FFD96D20}"/>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3" name="Freeform 1136">
                <a:extLst>
                  <a:ext uri="{FF2B5EF4-FFF2-40B4-BE49-F238E27FC236}">
                    <a16:creationId xmlns:a16="http://schemas.microsoft.com/office/drawing/2014/main" id="{467B7B5B-904E-2E67-8060-7FB3D4A3C913}"/>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4" name="Freeform 1137">
                <a:extLst>
                  <a:ext uri="{FF2B5EF4-FFF2-40B4-BE49-F238E27FC236}">
                    <a16:creationId xmlns:a16="http://schemas.microsoft.com/office/drawing/2014/main" id="{0F51BF2A-A7C6-97DE-DCD2-48A3BF5DB1B2}"/>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5" name="Freeform 1138">
                <a:extLst>
                  <a:ext uri="{FF2B5EF4-FFF2-40B4-BE49-F238E27FC236}">
                    <a16:creationId xmlns:a16="http://schemas.microsoft.com/office/drawing/2014/main" id="{E75B0E12-FBE4-D3BC-034B-D82199CAFE7B}"/>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6" name="Freeform 1139">
                <a:extLst>
                  <a:ext uri="{FF2B5EF4-FFF2-40B4-BE49-F238E27FC236}">
                    <a16:creationId xmlns:a16="http://schemas.microsoft.com/office/drawing/2014/main" id="{A4AD8707-AB87-CD48-FC9F-E7562603BEFF}"/>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7" name="Freeform 1140">
                <a:extLst>
                  <a:ext uri="{FF2B5EF4-FFF2-40B4-BE49-F238E27FC236}">
                    <a16:creationId xmlns:a16="http://schemas.microsoft.com/office/drawing/2014/main" id="{86D3D925-13EB-D89A-A1BE-54FB45AF8DCE}"/>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8" name="Freeform 1141">
                <a:extLst>
                  <a:ext uri="{FF2B5EF4-FFF2-40B4-BE49-F238E27FC236}">
                    <a16:creationId xmlns:a16="http://schemas.microsoft.com/office/drawing/2014/main" id="{B3D436AD-2DA6-D37B-9A3B-58E8EA9CAA1B}"/>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9" name="Group 88">
            <a:extLst>
              <a:ext uri="{FF2B5EF4-FFF2-40B4-BE49-F238E27FC236}">
                <a16:creationId xmlns:a16="http://schemas.microsoft.com/office/drawing/2014/main" id="{FE9EE5B1-7A70-C548-73EA-54474203537C}"/>
              </a:ext>
            </a:extLst>
          </p:cNvPr>
          <p:cNvGrpSpPr/>
          <p:nvPr/>
        </p:nvGrpSpPr>
        <p:grpSpPr>
          <a:xfrm>
            <a:off x="1847357" y="7293902"/>
            <a:ext cx="676288" cy="676171"/>
            <a:chOff x="3258209" y="1217582"/>
            <a:chExt cx="4712093" cy="4711281"/>
          </a:xfrm>
          <a:solidFill>
            <a:schemeClr val="bg1"/>
          </a:solidFill>
        </p:grpSpPr>
        <p:sp>
          <p:nvSpPr>
            <p:cNvPr id="90" name="Freeform 31">
              <a:extLst>
                <a:ext uri="{FF2B5EF4-FFF2-40B4-BE49-F238E27FC236}">
                  <a16:creationId xmlns:a16="http://schemas.microsoft.com/office/drawing/2014/main" id="{C94F7C1B-928B-435A-103D-A209704F57CA}"/>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91" name="Freeform 32">
              <a:extLst>
                <a:ext uri="{FF2B5EF4-FFF2-40B4-BE49-F238E27FC236}">
                  <a16:creationId xmlns:a16="http://schemas.microsoft.com/office/drawing/2014/main" id="{9CD10248-9240-C9A2-7564-21E097D225D3}"/>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92" name="Group 91">
              <a:extLst>
                <a:ext uri="{FF2B5EF4-FFF2-40B4-BE49-F238E27FC236}">
                  <a16:creationId xmlns:a16="http://schemas.microsoft.com/office/drawing/2014/main" id="{8F6E3FD5-0F22-9E67-8E50-51AAB1537027}"/>
                </a:ext>
              </a:extLst>
            </p:cNvPr>
            <p:cNvGrpSpPr/>
            <p:nvPr/>
          </p:nvGrpSpPr>
          <p:grpSpPr>
            <a:xfrm>
              <a:off x="3258209" y="1217582"/>
              <a:ext cx="4712093" cy="4711281"/>
              <a:chOff x="3258209" y="1217582"/>
              <a:chExt cx="4712093" cy="4711281"/>
            </a:xfrm>
            <a:grpFill/>
          </p:grpSpPr>
          <p:sp>
            <p:nvSpPr>
              <p:cNvPr id="93" name="Freeform 16">
                <a:extLst>
                  <a:ext uri="{FF2B5EF4-FFF2-40B4-BE49-F238E27FC236}">
                    <a16:creationId xmlns:a16="http://schemas.microsoft.com/office/drawing/2014/main" id="{ACA2880C-A397-78F9-2198-6C5249B05D3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18">
                <a:extLst>
                  <a:ext uri="{FF2B5EF4-FFF2-40B4-BE49-F238E27FC236}">
                    <a16:creationId xmlns:a16="http://schemas.microsoft.com/office/drawing/2014/main" id="{83636FDE-F0B1-AEB0-C18D-1084290B119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19">
                <a:extLst>
                  <a:ext uri="{FF2B5EF4-FFF2-40B4-BE49-F238E27FC236}">
                    <a16:creationId xmlns:a16="http://schemas.microsoft.com/office/drawing/2014/main" id="{057BC7FC-092A-0B3E-7969-44C7B302208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20">
                <a:extLst>
                  <a:ext uri="{FF2B5EF4-FFF2-40B4-BE49-F238E27FC236}">
                    <a16:creationId xmlns:a16="http://schemas.microsoft.com/office/drawing/2014/main" id="{D4100F26-9961-F7D0-3C3B-A1050DA9936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21">
                <a:extLst>
                  <a:ext uri="{FF2B5EF4-FFF2-40B4-BE49-F238E27FC236}">
                    <a16:creationId xmlns:a16="http://schemas.microsoft.com/office/drawing/2014/main" id="{E7D707DC-2D30-D61F-0FD4-580C61D92096}"/>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22">
                <a:extLst>
                  <a:ext uri="{FF2B5EF4-FFF2-40B4-BE49-F238E27FC236}">
                    <a16:creationId xmlns:a16="http://schemas.microsoft.com/office/drawing/2014/main" id="{115F07FE-2343-0240-493A-2E6689BB3DE5}"/>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23">
                <a:extLst>
                  <a:ext uri="{FF2B5EF4-FFF2-40B4-BE49-F238E27FC236}">
                    <a16:creationId xmlns:a16="http://schemas.microsoft.com/office/drawing/2014/main" id="{BA374D99-51EC-D583-0CCB-0AE4F483E82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24">
                <a:extLst>
                  <a:ext uri="{FF2B5EF4-FFF2-40B4-BE49-F238E27FC236}">
                    <a16:creationId xmlns:a16="http://schemas.microsoft.com/office/drawing/2014/main" id="{A818C2A2-FA96-83A5-8907-85BD1FCDFFDA}"/>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25">
                <a:extLst>
                  <a:ext uri="{FF2B5EF4-FFF2-40B4-BE49-F238E27FC236}">
                    <a16:creationId xmlns:a16="http://schemas.microsoft.com/office/drawing/2014/main" id="{046271AC-2634-A014-02E2-F46ED0F1120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26">
                <a:extLst>
                  <a:ext uri="{FF2B5EF4-FFF2-40B4-BE49-F238E27FC236}">
                    <a16:creationId xmlns:a16="http://schemas.microsoft.com/office/drawing/2014/main" id="{CB7C0EBC-4FFA-6924-0B8D-CE520698033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27">
                <a:extLst>
                  <a:ext uri="{FF2B5EF4-FFF2-40B4-BE49-F238E27FC236}">
                    <a16:creationId xmlns:a16="http://schemas.microsoft.com/office/drawing/2014/main" id="{FE9FFB4F-F8E6-5320-47FF-8CB3CE59827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28">
                <a:extLst>
                  <a:ext uri="{FF2B5EF4-FFF2-40B4-BE49-F238E27FC236}">
                    <a16:creationId xmlns:a16="http://schemas.microsoft.com/office/drawing/2014/main" id="{57CEFFD7-0277-89C8-76DC-9B5A1DF7D63C}"/>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29">
                <a:extLst>
                  <a:ext uri="{FF2B5EF4-FFF2-40B4-BE49-F238E27FC236}">
                    <a16:creationId xmlns:a16="http://schemas.microsoft.com/office/drawing/2014/main" id="{3F6D6CA8-47CD-AD83-094A-C47EBBD7A093}"/>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30">
                <a:extLst>
                  <a:ext uri="{FF2B5EF4-FFF2-40B4-BE49-F238E27FC236}">
                    <a16:creationId xmlns:a16="http://schemas.microsoft.com/office/drawing/2014/main" id="{B65F459D-7633-95FF-5DB1-CBD885945EA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107" name="Group 106">
            <a:extLst>
              <a:ext uri="{FF2B5EF4-FFF2-40B4-BE49-F238E27FC236}">
                <a16:creationId xmlns:a16="http://schemas.microsoft.com/office/drawing/2014/main" id="{82B3A5EA-189F-4237-4D59-5D6F813E7D7E}"/>
              </a:ext>
            </a:extLst>
          </p:cNvPr>
          <p:cNvGrpSpPr/>
          <p:nvPr/>
        </p:nvGrpSpPr>
        <p:grpSpPr>
          <a:xfrm>
            <a:off x="9653256" y="7162935"/>
            <a:ext cx="872482" cy="1012568"/>
            <a:chOff x="8360213" y="3458151"/>
            <a:chExt cx="853935" cy="991043"/>
          </a:xfrm>
          <a:solidFill>
            <a:schemeClr val="bg1"/>
          </a:solidFill>
        </p:grpSpPr>
        <p:grpSp>
          <p:nvGrpSpPr>
            <p:cNvPr id="108" name="Graphic 2">
              <a:extLst>
                <a:ext uri="{FF2B5EF4-FFF2-40B4-BE49-F238E27FC236}">
                  <a16:creationId xmlns:a16="http://schemas.microsoft.com/office/drawing/2014/main" id="{B1A7A765-5259-C0C6-77EE-EF78CBD4D3E4}"/>
                </a:ext>
              </a:extLst>
            </p:cNvPr>
            <p:cNvGrpSpPr/>
            <p:nvPr userDrawn="1"/>
          </p:nvGrpSpPr>
          <p:grpSpPr>
            <a:xfrm>
              <a:off x="8599192" y="3595917"/>
              <a:ext cx="375982" cy="204367"/>
              <a:chOff x="2642504" y="3763150"/>
              <a:chExt cx="375982" cy="204367"/>
            </a:xfrm>
            <a:grpFill/>
          </p:grpSpPr>
          <p:sp>
            <p:nvSpPr>
              <p:cNvPr id="114" name="Freeform 113">
                <a:extLst>
                  <a:ext uri="{FF2B5EF4-FFF2-40B4-BE49-F238E27FC236}">
                    <a16:creationId xmlns:a16="http://schemas.microsoft.com/office/drawing/2014/main" id="{2EDEBC2A-1F35-0D05-407D-06F4DA7349D6}"/>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146B1F3C-6F31-9C26-1271-5AC7CDC10658}"/>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7A01D3F4-7205-16D6-3808-BAF6A8CEAE03}"/>
                </a:ext>
              </a:extLst>
            </p:cNvPr>
            <p:cNvGrpSpPr/>
            <p:nvPr userDrawn="1"/>
          </p:nvGrpSpPr>
          <p:grpSpPr>
            <a:xfrm>
              <a:off x="8360213" y="3458151"/>
              <a:ext cx="853935" cy="991043"/>
              <a:chOff x="2403525" y="3625384"/>
              <a:chExt cx="853935" cy="991043"/>
            </a:xfrm>
            <a:grpFill/>
          </p:grpSpPr>
          <p:sp>
            <p:nvSpPr>
              <p:cNvPr id="110" name="Freeform 109">
                <a:extLst>
                  <a:ext uri="{FF2B5EF4-FFF2-40B4-BE49-F238E27FC236}">
                    <a16:creationId xmlns:a16="http://schemas.microsoft.com/office/drawing/2014/main" id="{B96F7F03-676F-5E11-51A5-A80D7A8BE037}"/>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C9D87302-E92B-5821-7937-77E0D3877432}"/>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5F8298B0-1D9B-FCA5-5872-E97E13C2F218}"/>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E9440286-F0AD-F427-CBA6-E07D4C34DA7F}"/>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165" name="CuadroTexto 553">
            <a:extLst>
              <a:ext uri="{FF2B5EF4-FFF2-40B4-BE49-F238E27FC236}">
                <a16:creationId xmlns:a16="http://schemas.microsoft.com/office/drawing/2014/main" id="{01B73BDA-F025-8BE0-A7C1-F7CB4DCDF621}"/>
              </a:ext>
            </a:extLst>
          </p:cNvPr>
          <p:cNvSpPr txBox="1"/>
          <p:nvPr/>
        </p:nvSpPr>
        <p:spPr>
          <a:xfrm>
            <a:off x="1482029" y="1295846"/>
            <a:ext cx="2790300"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PERSONALE CHIAVE</a:t>
            </a:r>
          </a:p>
        </p:txBody>
      </p:sp>
      <p:pic>
        <p:nvPicPr>
          <p:cNvPr id="4" name="Picture 3" descr="A white icons on a black background&#10;&#10;AI-generated content may be incorrect.">
            <a:extLst>
              <a:ext uri="{FF2B5EF4-FFF2-40B4-BE49-F238E27FC236}">
                <a16:creationId xmlns:a16="http://schemas.microsoft.com/office/drawing/2014/main" id="{D2F9AB03-7CC0-EAA7-73A8-090B650E0691}"/>
              </a:ext>
            </a:extLst>
          </p:cNvPr>
          <p:cNvPicPr>
            <a:picLocks noChangeAspect="1"/>
          </p:cNvPicPr>
          <p:nvPr/>
        </p:nvPicPr>
        <p:blipFill>
          <a:blip r:embed="rId3"/>
          <a:srcRect r="47566" b="64267"/>
          <a:stretch/>
        </p:blipFill>
        <p:spPr>
          <a:xfrm>
            <a:off x="3066244" y="1950715"/>
            <a:ext cx="979766" cy="834607"/>
          </a:xfrm>
          <a:prstGeom prst="rect">
            <a:avLst/>
          </a:prstGeom>
        </p:spPr>
      </p:pic>
      <p:sp>
        <p:nvSpPr>
          <p:cNvPr id="8" name="Freeform 1">
            <a:extLst>
              <a:ext uri="{FF2B5EF4-FFF2-40B4-BE49-F238E27FC236}">
                <a16:creationId xmlns:a16="http://schemas.microsoft.com/office/drawing/2014/main" id="{7AED2928-F0F0-6DD9-609A-B0FD447249F2}"/>
              </a:ext>
            </a:extLst>
          </p:cNvPr>
          <p:cNvSpPr>
            <a:spLocks noChangeArrowheads="1"/>
          </p:cNvSpPr>
          <p:nvPr/>
        </p:nvSpPr>
        <p:spPr bwMode="auto">
          <a:xfrm>
            <a:off x="7881128" y="432878"/>
            <a:ext cx="2492904"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1">
            <a:extLst>
              <a:ext uri="{FF2B5EF4-FFF2-40B4-BE49-F238E27FC236}">
                <a16:creationId xmlns:a16="http://schemas.microsoft.com/office/drawing/2014/main" id="{B6709301-B3AE-8144-407C-C74168988C1D}"/>
              </a:ext>
            </a:extLst>
          </p:cNvPr>
          <p:cNvSpPr>
            <a:spLocks noChangeArrowheads="1"/>
          </p:cNvSpPr>
          <p:nvPr/>
        </p:nvSpPr>
        <p:spPr bwMode="auto">
          <a:xfrm>
            <a:off x="7907737" y="496287"/>
            <a:ext cx="2492904"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D7D31"/>
          </a:solidFill>
          <a:ln>
            <a:noFill/>
          </a:ln>
          <a:effectLst/>
        </p:spPr>
        <p:txBody>
          <a:bodyPr wrap="none" anchor="ctr"/>
          <a:lstStyle/>
          <a:p>
            <a:endParaRPr lang="en-US" sz="900"/>
          </a:p>
        </p:txBody>
      </p:sp>
      <p:sp>
        <p:nvSpPr>
          <p:cNvPr id="10" name="Freeform 172">
            <a:extLst>
              <a:ext uri="{FF2B5EF4-FFF2-40B4-BE49-F238E27FC236}">
                <a16:creationId xmlns:a16="http://schemas.microsoft.com/office/drawing/2014/main" id="{58C6C6AB-E1D9-488A-7103-AB8108966F08}"/>
              </a:ext>
            </a:extLst>
          </p:cNvPr>
          <p:cNvSpPr>
            <a:spLocks noChangeArrowheads="1"/>
          </p:cNvSpPr>
          <p:nvPr/>
        </p:nvSpPr>
        <p:spPr bwMode="auto">
          <a:xfrm>
            <a:off x="7970996" y="557015"/>
            <a:ext cx="2492904"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1" name="Freeform 173">
            <a:extLst>
              <a:ext uri="{FF2B5EF4-FFF2-40B4-BE49-F238E27FC236}">
                <a16:creationId xmlns:a16="http://schemas.microsoft.com/office/drawing/2014/main" id="{69455FEF-14AF-5F7F-618E-C9BD23B52448}"/>
              </a:ext>
            </a:extLst>
          </p:cNvPr>
          <p:cNvSpPr>
            <a:spLocks noChangeArrowheads="1"/>
          </p:cNvSpPr>
          <p:nvPr/>
        </p:nvSpPr>
        <p:spPr bwMode="auto">
          <a:xfrm>
            <a:off x="9436059" y="1855078"/>
            <a:ext cx="1027974"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12" name="Freeform 174">
            <a:extLst>
              <a:ext uri="{FF2B5EF4-FFF2-40B4-BE49-F238E27FC236}">
                <a16:creationId xmlns:a16="http://schemas.microsoft.com/office/drawing/2014/main" id="{E1DA9285-F275-A93F-5BAB-9EFCDE8B7FF3}"/>
              </a:ext>
            </a:extLst>
          </p:cNvPr>
          <p:cNvSpPr>
            <a:spLocks noChangeArrowheads="1"/>
          </p:cNvSpPr>
          <p:nvPr/>
        </p:nvSpPr>
        <p:spPr bwMode="auto">
          <a:xfrm>
            <a:off x="9382923" y="1801940"/>
            <a:ext cx="1142815"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3" name="CuadroTexto 553">
            <a:extLst>
              <a:ext uri="{FF2B5EF4-FFF2-40B4-BE49-F238E27FC236}">
                <a16:creationId xmlns:a16="http://schemas.microsoft.com/office/drawing/2014/main" id="{D87EF9FA-C008-5024-7EF9-447246E9FE26}"/>
              </a:ext>
            </a:extLst>
          </p:cNvPr>
          <p:cNvSpPr txBox="1"/>
          <p:nvPr/>
        </p:nvSpPr>
        <p:spPr>
          <a:xfrm>
            <a:off x="7875514" y="1147192"/>
            <a:ext cx="2587238" cy="707886"/>
          </a:xfrm>
          <a:prstGeom prst="rect">
            <a:avLst/>
          </a:prstGeom>
          <a:noFill/>
        </p:spPr>
        <p:txBody>
          <a:bodyPr wrap="square" lIns="91440" tIns="45720" rIns="91440" bIns="45720" rtlCol="0" anchor="t">
            <a:spAutoFit/>
          </a:bodyPr>
          <a:lstStyle/>
          <a:p>
            <a:pPr algn="ctr"/>
            <a:r>
              <a:rPr lang="en-US" sz="2000" b="1" dirty="0">
                <a:solidFill>
                  <a:schemeClr val="bg1"/>
                </a:solidFill>
                <a:latin typeface="Calibri"/>
                <a:ea typeface="Lato"/>
                <a:cs typeface="Calibri"/>
              </a:rPr>
              <a:t>CONDIVISIONE </a:t>
            </a:r>
            <a:endParaRPr lang="en-US" sz="2000" b="1" dirty="0">
              <a:solidFill>
                <a:schemeClr val="bg1"/>
              </a:solidFill>
              <a:latin typeface="Calibri" panose="020F0502020204030204" pitchFamily="34" charset="0"/>
              <a:ea typeface="Lato" charset="0"/>
              <a:cs typeface="Calibri" panose="020F0502020204030204" pitchFamily="34" charset="0"/>
            </a:endParaRPr>
          </a:p>
          <a:p>
            <a:pPr algn="ctr"/>
            <a:r>
              <a:rPr lang="en-US" sz="2000" b="1" dirty="0">
                <a:solidFill>
                  <a:schemeClr val="bg1"/>
                </a:solidFill>
                <a:latin typeface="Calibri"/>
                <a:ea typeface="Lato"/>
                <a:cs typeface="Calibri"/>
              </a:rPr>
              <a:t>DELLE INFORMAZIONI</a:t>
            </a:r>
            <a:endParaRPr lang="en-US" sz="2000" b="1">
              <a:solidFill>
                <a:schemeClr val="bg1"/>
              </a:solidFill>
              <a:latin typeface="Calibri" panose="020F0502020204030204" pitchFamily="34" charset="0"/>
              <a:ea typeface="Lato" charset="0"/>
              <a:cs typeface="Calibri" panose="020F0502020204030204" pitchFamily="34" charset="0"/>
            </a:endParaRPr>
          </a:p>
        </p:txBody>
      </p:sp>
      <p:pic>
        <p:nvPicPr>
          <p:cNvPr id="14" name="Picture 13" descr="A white icons on a black background&#10;&#10;AI-generated content may be incorrect.">
            <a:extLst>
              <a:ext uri="{FF2B5EF4-FFF2-40B4-BE49-F238E27FC236}">
                <a16:creationId xmlns:a16="http://schemas.microsoft.com/office/drawing/2014/main" id="{50A3BB1D-5F4C-3284-FCC4-38B33DAD917F}"/>
              </a:ext>
            </a:extLst>
          </p:cNvPr>
          <p:cNvPicPr>
            <a:picLocks noChangeAspect="1"/>
          </p:cNvPicPr>
          <p:nvPr/>
        </p:nvPicPr>
        <p:blipFill>
          <a:blip r:embed="rId3"/>
          <a:srcRect l="49531" t="4746" r="-1965" b="59521"/>
          <a:stretch/>
        </p:blipFill>
        <p:spPr>
          <a:xfrm>
            <a:off x="9455174" y="1945724"/>
            <a:ext cx="1009742" cy="860142"/>
          </a:xfrm>
          <a:prstGeom prst="rect">
            <a:avLst/>
          </a:prstGeom>
        </p:spPr>
      </p:pic>
      <p:sp>
        <p:nvSpPr>
          <p:cNvPr id="15" name="TextBox 14">
            <a:extLst>
              <a:ext uri="{FF2B5EF4-FFF2-40B4-BE49-F238E27FC236}">
                <a16:creationId xmlns:a16="http://schemas.microsoft.com/office/drawing/2014/main" id="{3F46F1B1-2A20-A465-1521-5DD0C49873F3}"/>
              </a:ext>
            </a:extLst>
          </p:cNvPr>
          <p:cNvSpPr txBox="1"/>
          <p:nvPr/>
        </p:nvSpPr>
        <p:spPr>
          <a:xfrm>
            <a:off x="7024032" y="3014510"/>
            <a:ext cx="4322012" cy="2308324"/>
          </a:xfrm>
          <a:prstGeom prst="rect">
            <a:avLst/>
          </a:prstGeom>
          <a:noFill/>
        </p:spPr>
        <p:txBody>
          <a:bodyPr wrap="square">
            <a:spAutoFit/>
          </a:bodyPr>
          <a:lstStyle/>
          <a:p>
            <a:r>
              <a:rPr lang="en-IE" sz="2400" b="1">
                <a:solidFill>
                  <a:srgbClr val="09465E"/>
                </a:solidFill>
                <a:ea typeface="Aptos" panose="020B0004020202020204" pitchFamily="34" charset="0"/>
                <a:cs typeface="Times New Roman" panose="02020603050405020304" pitchFamily="18" charset="0"/>
              </a:rPr>
              <a:t>Condivisione delle informazioni: </a:t>
            </a:r>
          </a:p>
          <a:p>
            <a:r>
              <a:rPr lang="en-IE" sz="2400">
                <a:solidFill>
                  <a:srgbClr val="09465E"/>
                </a:solidFill>
                <a:ea typeface="Aptos" panose="020B0004020202020204" pitchFamily="34" charset="0"/>
                <a:cs typeface="Times New Roman" panose="02020603050405020304" pitchFamily="18" charset="0"/>
              </a:rPr>
              <a:t>Si riferisce al livello di scambio di dati, conoscenze e approfondimenti tra i partner e determina i livelli di trasparenza e fiducia. </a:t>
            </a:r>
            <a:endParaRPr lang="en-GB" sz="2400">
              <a:solidFill>
                <a:srgbClr val="09465E"/>
              </a:solidFill>
            </a:endParaRPr>
          </a:p>
        </p:txBody>
      </p:sp>
      <p:sp>
        <p:nvSpPr>
          <p:cNvPr id="16" name="TextBox 15">
            <a:extLst>
              <a:ext uri="{FF2B5EF4-FFF2-40B4-BE49-F238E27FC236}">
                <a16:creationId xmlns:a16="http://schemas.microsoft.com/office/drawing/2014/main" id="{1580465B-3378-E48C-65EC-6DA504643153}"/>
              </a:ext>
            </a:extLst>
          </p:cNvPr>
          <p:cNvSpPr txBox="1"/>
          <p:nvPr/>
        </p:nvSpPr>
        <p:spPr>
          <a:xfrm>
            <a:off x="540327" y="2982862"/>
            <a:ext cx="5663114" cy="3416320"/>
          </a:xfrm>
          <a:prstGeom prst="rect">
            <a:avLst/>
          </a:prstGeom>
          <a:noFill/>
        </p:spPr>
        <p:txBody>
          <a:bodyPr wrap="square">
            <a:spAutoFit/>
          </a:bodyPr>
          <a:lstStyle/>
          <a:p>
            <a:r>
              <a:rPr lang="en-IE" sz="2400" b="1" dirty="0" err="1">
                <a:solidFill>
                  <a:srgbClr val="09465E"/>
                </a:solidFill>
                <a:ea typeface="Aptos" panose="020B0004020202020204" pitchFamily="34" charset="0"/>
                <a:cs typeface="Times New Roman" panose="02020603050405020304" pitchFamily="18" charset="0"/>
              </a:rPr>
              <a:t>Personale</a:t>
            </a:r>
            <a:r>
              <a:rPr lang="en-IE" sz="2400" b="1" dirty="0">
                <a:solidFill>
                  <a:srgbClr val="09465E"/>
                </a:solidFill>
                <a:ea typeface="Aptos" panose="020B0004020202020204" pitchFamily="34" charset="0"/>
                <a:cs typeface="Times New Roman" panose="02020603050405020304" pitchFamily="18" charset="0"/>
              </a:rPr>
              <a:t> </a:t>
            </a:r>
            <a:r>
              <a:rPr lang="en-IE" sz="2400" b="1" dirty="0" err="1">
                <a:solidFill>
                  <a:srgbClr val="09465E"/>
                </a:solidFill>
                <a:ea typeface="Aptos" panose="020B0004020202020204" pitchFamily="34" charset="0"/>
                <a:cs typeface="Times New Roman" panose="02020603050405020304" pitchFamily="18" charset="0"/>
              </a:rPr>
              <a:t>chiave</a:t>
            </a:r>
            <a:r>
              <a:rPr lang="en-IE" sz="2400" b="1" dirty="0">
                <a:solidFill>
                  <a:srgbClr val="09465E"/>
                </a:solidFill>
                <a:ea typeface="Aptos" panose="020B0004020202020204" pitchFamily="34" charset="0"/>
                <a:cs typeface="Times New Roman" panose="02020603050405020304" pitchFamily="18" charset="0"/>
              </a:rPr>
              <a:t>: </a:t>
            </a:r>
          </a:p>
          <a:p>
            <a:pPr marL="342900" indent="-342900">
              <a:buFont typeface="Arial" panose="020B0604020202020204" pitchFamily="34" charset="0"/>
              <a:buChar char="•"/>
            </a:pPr>
            <a:r>
              <a:rPr lang="en-IE" sz="2400" dirty="0">
                <a:solidFill>
                  <a:srgbClr val="09465E"/>
                </a:solidFill>
                <a:ea typeface="Aptos" panose="020B0004020202020204" pitchFamily="34" charset="0"/>
                <a:cs typeface="Times New Roman" panose="02020603050405020304" pitchFamily="18" charset="0"/>
              </a:rPr>
              <a:t>Le </a:t>
            </a:r>
            <a:r>
              <a:rPr lang="en-IE" sz="2400" dirty="0" err="1">
                <a:solidFill>
                  <a:srgbClr val="09465E"/>
                </a:solidFill>
                <a:ea typeface="Aptos" panose="020B0004020202020204" pitchFamily="34" charset="0"/>
                <a:cs typeface="Times New Roman" panose="02020603050405020304" pitchFamily="18" charset="0"/>
              </a:rPr>
              <a:t>persone</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che</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all'interno</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delle</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organizzazioni</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sono</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fondamentali</a:t>
            </a:r>
            <a:r>
              <a:rPr lang="en-IE" sz="2400" dirty="0">
                <a:solidFill>
                  <a:srgbClr val="09465E"/>
                </a:solidFill>
                <a:ea typeface="Aptos" panose="020B0004020202020204" pitchFamily="34" charset="0"/>
                <a:cs typeface="Times New Roman" panose="02020603050405020304" pitchFamily="18" charset="0"/>
              </a:rPr>
              <a:t> per </a:t>
            </a:r>
            <a:r>
              <a:rPr lang="en-IE" sz="2400" dirty="0" err="1">
                <a:solidFill>
                  <a:srgbClr val="09465E"/>
                </a:solidFill>
                <a:ea typeface="Aptos" panose="020B0004020202020204" pitchFamily="34" charset="0"/>
                <a:cs typeface="Times New Roman" panose="02020603050405020304" pitchFamily="18" charset="0"/>
              </a:rPr>
              <a:t>avviare</a:t>
            </a:r>
            <a:r>
              <a:rPr lang="en-IE" sz="2400" dirty="0">
                <a:solidFill>
                  <a:srgbClr val="09465E"/>
                </a:solidFill>
                <a:ea typeface="Aptos" panose="020B0004020202020204" pitchFamily="34" charset="0"/>
                <a:cs typeface="Times New Roman" panose="02020603050405020304" pitchFamily="18" charset="0"/>
              </a:rPr>
              <a:t> e </a:t>
            </a:r>
            <a:r>
              <a:rPr lang="en-IE" sz="2400" dirty="0" err="1">
                <a:solidFill>
                  <a:srgbClr val="09465E"/>
                </a:solidFill>
                <a:ea typeface="Aptos" panose="020B0004020202020204" pitchFamily="34" charset="0"/>
                <a:cs typeface="Times New Roman" panose="02020603050405020304" pitchFamily="18" charset="0"/>
              </a:rPr>
              <a:t>sostenere</a:t>
            </a:r>
            <a:r>
              <a:rPr lang="en-IE" sz="2400" dirty="0">
                <a:solidFill>
                  <a:srgbClr val="09465E"/>
                </a:solidFill>
                <a:ea typeface="Aptos" panose="020B0004020202020204" pitchFamily="34" charset="0"/>
                <a:cs typeface="Times New Roman" panose="02020603050405020304" pitchFamily="18" charset="0"/>
              </a:rPr>
              <a:t> le partnership. </a:t>
            </a:r>
          </a:p>
          <a:p>
            <a:pPr marL="342900" indent="-342900">
              <a:buFont typeface="Arial" panose="020B0604020202020204" pitchFamily="34" charset="0"/>
              <a:buChar char="•"/>
            </a:pPr>
            <a:r>
              <a:rPr lang="en-IE" sz="2400" dirty="0" err="1">
                <a:solidFill>
                  <a:srgbClr val="09465E"/>
                </a:solidFill>
                <a:ea typeface="Aptos" panose="020B0004020202020204" pitchFamily="34" charset="0"/>
                <a:cs typeface="Times New Roman" panose="02020603050405020304" pitchFamily="18" charset="0"/>
              </a:rPr>
              <a:t>Spesso</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possiedono</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conoscenze</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specialistiche</a:t>
            </a:r>
            <a:r>
              <a:rPr lang="en-IE" sz="2400" dirty="0">
                <a:solidFill>
                  <a:srgbClr val="09465E"/>
                </a:solidFill>
                <a:ea typeface="Aptos" panose="020B0004020202020204" pitchFamily="34" charset="0"/>
                <a:cs typeface="Times New Roman" panose="02020603050405020304" pitchFamily="18" charset="0"/>
              </a:rPr>
              <a:t> e </a:t>
            </a:r>
            <a:r>
              <a:rPr lang="en-IE" sz="2400" dirty="0" err="1">
                <a:solidFill>
                  <a:srgbClr val="09465E"/>
                </a:solidFill>
                <a:ea typeface="Aptos" panose="020B0004020202020204" pitchFamily="34" charset="0"/>
                <a:cs typeface="Times New Roman" panose="02020603050405020304" pitchFamily="18" charset="0"/>
              </a:rPr>
              <a:t>autorità</a:t>
            </a:r>
            <a:r>
              <a:rPr lang="en-IE" sz="2400" dirty="0">
                <a:solidFill>
                  <a:srgbClr val="09465E"/>
                </a:solidFill>
                <a:ea typeface="Aptos" panose="020B0004020202020204" pitchFamily="34" charset="0"/>
                <a:cs typeface="Times New Roman" panose="02020603050405020304" pitchFamily="18" charset="0"/>
              </a:rPr>
              <a:t>. </a:t>
            </a:r>
          </a:p>
          <a:p>
            <a:pPr marL="342900" indent="-342900">
              <a:buFont typeface="Arial" panose="020B0604020202020204" pitchFamily="34" charset="0"/>
              <a:buChar char="•"/>
            </a:pPr>
            <a:r>
              <a:rPr lang="en-IE" sz="2400" dirty="0">
                <a:solidFill>
                  <a:srgbClr val="09465E"/>
                </a:solidFill>
                <a:ea typeface="Aptos" panose="020B0004020202020204" pitchFamily="34" charset="0"/>
                <a:cs typeface="Times New Roman" panose="02020603050405020304" pitchFamily="18" charset="0"/>
              </a:rPr>
              <a:t>Il loro </a:t>
            </a:r>
            <a:r>
              <a:rPr lang="en-IE" sz="2400" dirty="0" err="1">
                <a:solidFill>
                  <a:srgbClr val="09465E"/>
                </a:solidFill>
                <a:ea typeface="Aptos" panose="020B0004020202020204" pitchFamily="34" charset="0"/>
                <a:cs typeface="Times New Roman" panose="02020603050405020304" pitchFamily="18" charset="0"/>
              </a:rPr>
              <a:t>livello</a:t>
            </a:r>
            <a:r>
              <a:rPr lang="en-IE" sz="2400" dirty="0">
                <a:solidFill>
                  <a:srgbClr val="09465E"/>
                </a:solidFill>
                <a:ea typeface="Aptos" panose="020B0004020202020204" pitchFamily="34" charset="0"/>
                <a:cs typeface="Times New Roman" panose="02020603050405020304" pitchFamily="18" charset="0"/>
              </a:rPr>
              <a:t> di </a:t>
            </a:r>
            <a:r>
              <a:rPr lang="en-IE" sz="2400" dirty="0" err="1">
                <a:solidFill>
                  <a:srgbClr val="09465E"/>
                </a:solidFill>
                <a:ea typeface="Aptos" panose="020B0004020202020204" pitchFamily="34" charset="0"/>
                <a:cs typeface="Times New Roman" panose="02020603050405020304" pitchFamily="18" charset="0"/>
              </a:rPr>
              <a:t>coinvolgimento</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determina</a:t>
            </a:r>
            <a:r>
              <a:rPr lang="en-IE" sz="2400" dirty="0">
                <a:solidFill>
                  <a:srgbClr val="09465E"/>
                </a:solidFill>
                <a:ea typeface="Aptos" panose="020B0004020202020204" pitchFamily="34" charset="0"/>
                <a:cs typeface="Times New Roman" panose="02020603050405020304" pitchFamily="18" charset="0"/>
              </a:rPr>
              <a:t> il </a:t>
            </a:r>
            <a:r>
              <a:rPr lang="en-IE" sz="2400" dirty="0" err="1">
                <a:solidFill>
                  <a:srgbClr val="09465E"/>
                </a:solidFill>
                <a:ea typeface="Aptos" panose="020B0004020202020204" pitchFamily="34" charset="0"/>
                <a:cs typeface="Times New Roman" panose="02020603050405020304" pitchFamily="18" charset="0"/>
              </a:rPr>
              <a:t>tipo</a:t>
            </a:r>
            <a:r>
              <a:rPr lang="en-IE" sz="2400" dirty="0">
                <a:solidFill>
                  <a:srgbClr val="09465E"/>
                </a:solidFill>
                <a:ea typeface="Aptos" panose="020B0004020202020204" pitchFamily="34" charset="0"/>
                <a:cs typeface="Times New Roman" panose="02020603050405020304" pitchFamily="18" charset="0"/>
              </a:rPr>
              <a:t> di partnership e la </a:t>
            </a:r>
            <a:r>
              <a:rPr lang="en-IE" sz="2400" dirty="0" err="1">
                <a:solidFill>
                  <a:srgbClr val="09465E"/>
                </a:solidFill>
                <a:ea typeface="Aptos" panose="020B0004020202020204" pitchFamily="34" charset="0"/>
                <a:cs typeface="Times New Roman" panose="02020603050405020304" pitchFamily="18" charset="0"/>
              </a:rPr>
              <a:t>probabilità</a:t>
            </a:r>
            <a:r>
              <a:rPr lang="en-IE" sz="2400" dirty="0">
                <a:solidFill>
                  <a:srgbClr val="09465E"/>
                </a:solidFill>
                <a:ea typeface="Aptos" panose="020B0004020202020204" pitchFamily="34" charset="0"/>
                <a:cs typeface="Times New Roman" panose="02020603050405020304" pitchFamily="18" charset="0"/>
              </a:rPr>
              <a:t> di </a:t>
            </a:r>
            <a:r>
              <a:rPr lang="en-IE" sz="2400" dirty="0" err="1">
                <a:solidFill>
                  <a:srgbClr val="09465E"/>
                </a:solidFill>
                <a:ea typeface="Aptos" panose="020B0004020202020204" pitchFamily="34" charset="0"/>
                <a:cs typeface="Times New Roman" panose="02020603050405020304" pitchFamily="18" charset="0"/>
              </a:rPr>
              <a:t>approvvigionamento</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sostenibile</a:t>
            </a:r>
            <a:r>
              <a:rPr lang="en-IE" sz="2400" dirty="0">
                <a:solidFill>
                  <a:srgbClr val="09465E"/>
                </a:solidFill>
                <a:ea typeface="Aptos" panose="020B0004020202020204" pitchFamily="34" charset="0"/>
                <a:cs typeface="Times New Roman" panose="02020603050405020304" pitchFamily="18" charset="0"/>
              </a:rPr>
              <a:t>.</a:t>
            </a:r>
            <a:endParaRPr lang="en-GB" sz="2400" dirty="0">
              <a:solidFill>
                <a:srgbClr val="09465E"/>
              </a:solidFill>
            </a:endParaRPr>
          </a:p>
        </p:txBody>
      </p:sp>
    </p:spTree>
    <p:extLst>
      <p:ext uri="{BB962C8B-B14F-4D97-AF65-F5344CB8AC3E}">
        <p14:creationId xmlns:p14="http://schemas.microsoft.com/office/powerpoint/2010/main" val="12727439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02315-5671-B5CD-873D-D7E867C15186}"/>
            </a:ext>
          </a:extLst>
        </p:cNvPr>
        <p:cNvGrpSpPr/>
        <p:nvPr/>
      </p:nvGrpSpPr>
      <p:grpSpPr>
        <a:xfrm>
          <a:off x="0" y="0"/>
          <a:ext cx="0" cy="0"/>
          <a:chOff x="0" y="0"/>
          <a:chExt cx="0" cy="0"/>
        </a:xfrm>
      </p:grpSpPr>
      <p:sp>
        <p:nvSpPr>
          <p:cNvPr id="40" name="Freeform 1">
            <a:extLst>
              <a:ext uri="{FF2B5EF4-FFF2-40B4-BE49-F238E27FC236}">
                <a16:creationId xmlns:a16="http://schemas.microsoft.com/office/drawing/2014/main" id="{24697924-2562-CA20-2DF9-41F3C6D7ECBB}"/>
              </a:ext>
            </a:extLst>
          </p:cNvPr>
          <p:cNvSpPr>
            <a:spLocks noChangeArrowheads="1"/>
          </p:cNvSpPr>
          <p:nvPr/>
        </p:nvSpPr>
        <p:spPr bwMode="auto">
          <a:xfrm>
            <a:off x="1482029" y="413153"/>
            <a:ext cx="2698752"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a:extLst>
              <a:ext uri="{FF2B5EF4-FFF2-40B4-BE49-F238E27FC236}">
                <a16:creationId xmlns:a16="http://schemas.microsoft.com/office/drawing/2014/main" id="{A05BA7DC-26B3-A7C4-395D-3421FD91DD79}"/>
              </a:ext>
            </a:extLst>
          </p:cNvPr>
          <p:cNvSpPr>
            <a:spLocks noChangeArrowheads="1"/>
          </p:cNvSpPr>
          <p:nvPr/>
        </p:nvSpPr>
        <p:spPr bwMode="auto">
          <a:xfrm>
            <a:off x="1508638" y="476562"/>
            <a:ext cx="2698752"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a:p>
        </p:txBody>
      </p:sp>
      <p:sp>
        <p:nvSpPr>
          <p:cNvPr id="211" name="Freeform 172">
            <a:extLst>
              <a:ext uri="{FF2B5EF4-FFF2-40B4-BE49-F238E27FC236}">
                <a16:creationId xmlns:a16="http://schemas.microsoft.com/office/drawing/2014/main" id="{52B13FB8-0538-EFD9-F3C4-C0F7BFBD2AAA}"/>
              </a:ext>
            </a:extLst>
          </p:cNvPr>
          <p:cNvSpPr>
            <a:spLocks noChangeArrowheads="1"/>
          </p:cNvSpPr>
          <p:nvPr/>
        </p:nvSpPr>
        <p:spPr bwMode="auto">
          <a:xfrm>
            <a:off x="1571897" y="537290"/>
            <a:ext cx="2698752"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a:extLst>
              <a:ext uri="{FF2B5EF4-FFF2-40B4-BE49-F238E27FC236}">
                <a16:creationId xmlns:a16="http://schemas.microsoft.com/office/drawing/2014/main" id="{F90A5629-4CEB-1B61-AF22-4D73310E8DDF}"/>
              </a:ext>
            </a:extLst>
          </p:cNvPr>
          <p:cNvSpPr>
            <a:spLocks noChangeArrowheads="1"/>
          </p:cNvSpPr>
          <p:nvPr/>
        </p:nvSpPr>
        <p:spPr bwMode="auto">
          <a:xfrm>
            <a:off x="3036959" y="1835353"/>
            <a:ext cx="1112857"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a:extLst>
              <a:ext uri="{FF2B5EF4-FFF2-40B4-BE49-F238E27FC236}">
                <a16:creationId xmlns:a16="http://schemas.microsoft.com/office/drawing/2014/main" id="{E2D93EBA-6E92-A532-9569-F0A0A2AE5501}"/>
              </a:ext>
            </a:extLst>
          </p:cNvPr>
          <p:cNvSpPr>
            <a:spLocks noChangeArrowheads="1"/>
          </p:cNvSpPr>
          <p:nvPr/>
        </p:nvSpPr>
        <p:spPr bwMode="auto">
          <a:xfrm>
            <a:off x="2983824" y="1782215"/>
            <a:ext cx="1237181"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63" name="CuadroTexto 553">
            <a:extLst>
              <a:ext uri="{FF2B5EF4-FFF2-40B4-BE49-F238E27FC236}">
                <a16:creationId xmlns:a16="http://schemas.microsoft.com/office/drawing/2014/main" id="{FD55C379-FF1F-E901-FC39-74A0CAE2B800}"/>
              </a:ext>
            </a:extLst>
          </p:cNvPr>
          <p:cNvSpPr txBox="1"/>
          <p:nvPr/>
        </p:nvSpPr>
        <p:spPr>
          <a:xfrm>
            <a:off x="939179" y="8646362"/>
            <a:ext cx="2466886" cy="400110"/>
          </a:xfrm>
          <a:prstGeom prst="rect">
            <a:avLst/>
          </a:prstGeom>
          <a:noFill/>
        </p:spPr>
        <p:txBody>
          <a:bodyPr wrap="square" rtlCol="0">
            <a:spAutoFit/>
          </a:bodyPr>
          <a:lstStyle/>
          <a:p>
            <a:pPr algn="ctr"/>
            <a:r>
              <a:rPr lang="en-US" sz="2000" b="1">
                <a:solidFill>
                  <a:schemeClr val="bg1"/>
                </a:solidFill>
                <a:latin typeface="Lato" charset="0"/>
                <a:ea typeface="Lato" charset="0"/>
                <a:cs typeface="Lato" charset="0"/>
              </a:rPr>
              <a:t>Titolo primo</a:t>
            </a:r>
          </a:p>
        </p:txBody>
      </p:sp>
      <p:sp>
        <p:nvSpPr>
          <p:cNvPr id="64" name="CuadroTexto 555">
            <a:extLst>
              <a:ext uri="{FF2B5EF4-FFF2-40B4-BE49-F238E27FC236}">
                <a16:creationId xmlns:a16="http://schemas.microsoft.com/office/drawing/2014/main" id="{878AAE24-9DDF-11B3-40AC-A7FCB79527DB}"/>
              </a:ext>
            </a:extLst>
          </p:cNvPr>
          <p:cNvSpPr txBox="1"/>
          <p:nvPr/>
        </p:nvSpPr>
        <p:spPr>
          <a:xfrm>
            <a:off x="3603468" y="8646362"/>
            <a:ext cx="2483557" cy="400110"/>
          </a:xfrm>
          <a:prstGeom prst="rect">
            <a:avLst/>
          </a:prstGeom>
          <a:noFill/>
        </p:spPr>
        <p:txBody>
          <a:bodyPr wrap="square" rtlCol="0">
            <a:spAutoFit/>
          </a:bodyPr>
          <a:lstStyle/>
          <a:p>
            <a:pPr algn="ctr"/>
            <a:r>
              <a:rPr lang="en-US" sz="2000" b="1">
                <a:solidFill>
                  <a:schemeClr val="bg1"/>
                </a:solidFill>
                <a:latin typeface="Lato" charset="0"/>
                <a:ea typeface="Lato" charset="0"/>
                <a:cs typeface="Lato" charset="0"/>
              </a:rPr>
              <a:t>Titolo secondo</a:t>
            </a:r>
          </a:p>
        </p:txBody>
      </p:sp>
      <p:sp>
        <p:nvSpPr>
          <p:cNvPr id="65" name="CuadroTexto 557">
            <a:extLst>
              <a:ext uri="{FF2B5EF4-FFF2-40B4-BE49-F238E27FC236}">
                <a16:creationId xmlns:a16="http://schemas.microsoft.com/office/drawing/2014/main" id="{0804BD6C-2172-A8C1-1166-06F1EA2FB8D1}"/>
              </a:ext>
            </a:extLst>
          </p:cNvPr>
          <p:cNvSpPr txBox="1"/>
          <p:nvPr/>
        </p:nvSpPr>
        <p:spPr>
          <a:xfrm>
            <a:off x="6203441" y="8646362"/>
            <a:ext cx="2513093" cy="400110"/>
          </a:xfrm>
          <a:prstGeom prst="rect">
            <a:avLst/>
          </a:prstGeom>
          <a:noFill/>
        </p:spPr>
        <p:txBody>
          <a:bodyPr wrap="square" rtlCol="0">
            <a:spAutoFit/>
          </a:bodyPr>
          <a:lstStyle/>
          <a:p>
            <a:pPr algn="ctr"/>
            <a:r>
              <a:rPr lang="en-US" sz="2000" b="1">
                <a:solidFill>
                  <a:schemeClr val="bg1"/>
                </a:solidFill>
                <a:latin typeface="Lato" charset="0"/>
                <a:ea typeface="Lato" charset="0"/>
                <a:cs typeface="Lato" charset="0"/>
              </a:rPr>
              <a:t>Titolo terzo</a:t>
            </a:r>
          </a:p>
        </p:txBody>
      </p:sp>
      <p:sp>
        <p:nvSpPr>
          <p:cNvPr id="66" name="CuadroTexto 559">
            <a:extLst>
              <a:ext uri="{FF2B5EF4-FFF2-40B4-BE49-F238E27FC236}">
                <a16:creationId xmlns:a16="http://schemas.microsoft.com/office/drawing/2014/main" id="{8C934951-B142-3D8D-3005-72C5FF12C9D9}"/>
              </a:ext>
            </a:extLst>
          </p:cNvPr>
          <p:cNvSpPr txBox="1"/>
          <p:nvPr/>
        </p:nvSpPr>
        <p:spPr>
          <a:xfrm>
            <a:off x="8832950" y="8646362"/>
            <a:ext cx="2513094" cy="400110"/>
          </a:xfrm>
          <a:prstGeom prst="rect">
            <a:avLst/>
          </a:prstGeom>
          <a:noFill/>
        </p:spPr>
        <p:txBody>
          <a:bodyPr wrap="square" rtlCol="0">
            <a:spAutoFit/>
          </a:bodyPr>
          <a:lstStyle/>
          <a:p>
            <a:pPr algn="ctr"/>
            <a:r>
              <a:rPr lang="en-US" sz="2000" b="1">
                <a:solidFill>
                  <a:schemeClr val="bg1"/>
                </a:solidFill>
                <a:latin typeface="Lato" charset="0"/>
                <a:ea typeface="Lato" charset="0"/>
                <a:cs typeface="Lato" charset="0"/>
              </a:rPr>
              <a:t>Titolo 4</a:t>
            </a:r>
          </a:p>
        </p:txBody>
      </p:sp>
      <p:grpSp>
        <p:nvGrpSpPr>
          <p:cNvPr id="67" name="Graphic 3">
            <a:extLst>
              <a:ext uri="{FF2B5EF4-FFF2-40B4-BE49-F238E27FC236}">
                <a16:creationId xmlns:a16="http://schemas.microsoft.com/office/drawing/2014/main" id="{89DCBDCC-75DA-3193-6F44-5298A26A33BA}"/>
              </a:ext>
            </a:extLst>
          </p:cNvPr>
          <p:cNvGrpSpPr/>
          <p:nvPr/>
        </p:nvGrpSpPr>
        <p:grpSpPr>
          <a:xfrm>
            <a:off x="4529098" y="7161244"/>
            <a:ext cx="772300" cy="871495"/>
            <a:chOff x="4643578" y="432838"/>
            <a:chExt cx="1028134" cy="1160188"/>
          </a:xfrm>
          <a:solidFill>
            <a:schemeClr val="bg1"/>
          </a:solidFill>
        </p:grpSpPr>
        <p:sp>
          <p:nvSpPr>
            <p:cNvPr id="68" name="Freeform 1033">
              <a:extLst>
                <a:ext uri="{FF2B5EF4-FFF2-40B4-BE49-F238E27FC236}">
                  <a16:creationId xmlns:a16="http://schemas.microsoft.com/office/drawing/2014/main" id="{C5F9EA5F-70C9-D590-1739-FE5FE4C20A57}"/>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69" name="Graphic 3">
              <a:extLst>
                <a:ext uri="{FF2B5EF4-FFF2-40B4-BE49-F238E27FC236}">
                  <a16:creationId xmlns:a16="http://schemas.microsoft.com/office/drawing/2014/main" id="{AAFC5DAD-DC1C-E9FC-E02F-A27E7DD2199E}"/>
                </a:ext>
              </a:extLst>
            </p:cNvPr>
            <p:cNvGrpSpPr/>
            <p:nvPr/>
          </p:nvGrpSpPr>
          <p:grpSpPr>
            <a:xfrm>
              <a:off x="4643578" y="432838"/>
              <a:ext cx="1028134" cy="1160188"/>
              <a:chOff x="4643578" y="432838"/>
              <a:chExt cx="1028134" cy="1160188"/>
            </a:xfrm>
            <a:grpFill/>
          </p:grpSpPr>
          <p:sp>
            <p:nvSpPr>
              <p:cNvPr id="70" name="Freeform 1035">
                <a:extLst>
                  <a:ext uri="{FF2B5EF4-FFF2-40B4-BE49-F238E27FC236}">
                    <a16:creationId xmlns:a16="http://schemas.microsoft.com/office/drawing/2014/main" id="{5434E82C-2754-8866-6FA8-25BFF3F32FF4}"/>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FAD05860-E7A6-51F2-F417-6523C1BACAD3}"/>
                  </a:ext>
                </a:extLst>
              </p:cNvPr>
              <p:cNvGrpSpPr/>
              <p:nvPr/>
            </p:nvGrpSpPr>
            <p:grpSpPr>
              <a:xfrm>
                <a:off x="4643578" y="432838"/>
                <a:ext cx="1028134" cy="1160188"/>
                <a:chOff x="4643578" y="432838"/>
                <a:chExt cx="1028134" cy="1160188"/>
              </a:xfrm>
              <a:grpFill/>
            </p:grpSpPr>
            <p:sp>
              <p:nvSpPr>
                <p:cNvPr id="72" name="Freeform 1037">
                  <a:extLst>
                    <a:ext uri="{FF2B5EF4-FFF2-40B4-BE49-F238E27FC236}">
                      <a16:creationId xmlns:a16="http://schemas.microsoft.com/office/drawing/2014/main" id="{289E6EDA-86E4-33CC-AE71-70C2DBD48D4C}"/>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73" name="Freeform 1038">
                  <a:extLst>
                    <a:ext uri="{FF2B5EF4-FFF2-40B4-BE49-F238E27FC236}">
                      <a16:creationId xmlns:a16="http://schemas.microsoft.com/office/drawing/2014/main" id="{95946A87-CF2B-9B90-6332-9397719A05A5}"/>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4" name="Graphic 3">
            <a:extLst>
              <a:ext uri="{FF2B5EF4-FFF2-40B4-BE49-F238E27FC236}">
                <a16:creationId xmlns:a16="http://schemas.microsoft.com/office/drawing/2014/main" id="{8822F6C1-816E-3C91-2460-2A01384D2DEA}"/>
              </a:ext>
            </a:extLst>
          </p:cNvPr>
          <p:cNvGrpSpPr/>
          <p:nvPr/>
        </p:nvGrpSpPr>
        <p:grpSpPr>
          <a:xfrm>
            <a:off x="7041312" y="7198651"/>
            <a:ext cx="837349" cy="785687"/>
            <a:chOff x="6615628" y="2116894"/>
            <a:chExt cx="1066935" cy="1001108"/>
          </a:xfrm>
          <a:solidFill>
            <a:schemeClr val="bg1"/>
          </a:solidFill>
        </p:grpSpPr>
        <p:sp>
          <p:nvSpPr>
            <p:cNvPr id="75" name="Freeform 1128">
              <a:extLst>
                <a:ext uri="{FF2B5EF4-FFF2-40B4-BE49-F238E27FC236}">
                  <a16:creationId xmlns:a16="http://schemas.microsoft.com/office/drawing/2014/main" id="{2AE9E6A4-71D5-B64A-866D-1346A89C6EF9}"/>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6" name="Graphic 3">
              <a:extLst>
                <a:ext uri="{FF2B5EF4-FFF2-40B4-BE49-F238E27FC236}">
                  <a16:creationId xmlns:a16="http://schemas.microsoft.com/office/drawing/2014/main" id="{10F9DF23-736D-EC38-3377-E514DAAB2B5E}"/>
                </a:ext>
              </a:extLst>
            </p:cNvPr>
            <p:cNvGrpSpPr/>
            <p:nvPr/>
          </p:nvGrpSpPr>
          <p:grpSpPr>
            <a:xfrm>
              <a:off x="6615628" y="2116894"/>
              <a:ext cx="1066935" cy="1001108"/>
              <a:chOff x="6615628" y="2116894"/>
              <a:chExt cx="1066935" cy="1001108"/>
            </a:xfrm>
            <a:grpFill/>
          </p:grpSpPr>
          <p:sp>
            <p:nvSpPr>
              <p:cNvPr id="77" name="Freeform 1130">
                <a:extLst>
                  <a:ext uri="{FF2B5EF4-FFF2-40B4-BE49-F238E27FC236}">
                    <a16:creationId xmlns:a16="http://schemas.microsoft.com/office/drawing/2014/main" id="{C51010CE-EF7F-779C-EDD0-13D7D0480243}"/>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8" name="Freeform 1131">
                <a:extLst>
                  <a:ext uri="{FF2B5EF4-FFF2-40B4-BE49-F238E27FC236}">
                    <a16:creationId xmlns:a16="http://schemas.microsoft.com/office/drawing/2014/main" id="{1EE1DFD2-EC05-DAA4-9EDE-351BD90C30A3}"/>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9" name="Freeform 1132">
                <a:extLst>
                  <a:ext uri="{FF2B5EF4-FFF2-40B4-BE49-F238E27FC236}">
                    <a16:creationId xmlns:a16="http://schemas.microsoft.com/office/drawing/2014/main" id="{6325BC1E-1060-4F77-F78E-6965CF2CE6F0}"/>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80" name="Freeform 1133">
                <a:extLst>
                  <a:ext uri="{FF2B5EF4-FFF2-40B4-BE49-F238E27FC236}">
                    <a16:creationId xmlns:a16="http://schemas.microsoft.com/office/drawing/2014/main" id="{C80EE917-7428-AFC9-7E99-145B4805940C}"/>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1" name="Freeform 1134">
                <a:extLst>
                  <a:ext uri="{FF2B5EF4-FFF2-40B4-BE49-F238E27FC236}">
                    <a16:creationId xmlns:a16="http://schemas.microsoft.com/office/drawing/2014/main" id="{3F2FE3D9-B7D0-A9B5-10BC-730822DD86E9}"/>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2" name="Freeform 1135">
                <a:extLst>
                  <a:ext uri="{FF2B5EF4-FFF2-40B4-BE49-F238E27FC236}">
                    <a16:creationId xmlns:a16="http://schemas.microsoft.com/office/drawing/2014/main" id="{BB177E1A-1163-71F4-BBCC-654D4346C91A}"/>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3" name="Freeform 1136">
                <a:extLst>
                  <a:ext uri="{FF2B5EF4-FFF2-40B4-BE49-F238E27FC236}">
                    <a16:creationId xmlns:a16="http://schemas.microsoft.com/office/drawing/2014/main" id="{DB1930F3-72A3-7532-0464-2EA4E0CBE890}"/>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4" name="Freeform 1137">
                <a:extLst>
                  <a:ext uri="{FF2B5EF4-FFF2-40B4-BE49-F238E27FC236}">
                    <a16:creationId xmlns:a16="http://schemas.microsoft.com/office/drawing/2014/main" id="{CBD2FCD1-10C3-ED8C-1EA3-3D4F27F528B3}"/>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5" name="Freeform 1138">
                <a:extLst>
                  <a:ext uri="{FF2B5EF4-FFF2-40B4-BE49-F238E27FC236}">
                    <a16:creationId xmlns:a16="http://schemas.microsoft.com/office/drawing/2014/main" id="{886CE1D6-DACC-1AA0-1B52-1E5C842336E8}"/>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6" name="Freeform 1139">
                <a:extLst>
                  <a:ext uri="{FF2B5EF4-FFF2-40B4-BE49-F238E27FC236}">
                    <a16:creationId xmlns:a16="http://schemas.microsoft.com/office/drawing/2014/main" id="{9A347EB9-2807-2EC0-F329-98CDD0031BC5}"/>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7" name="Freeform 1140">
                <a:extLst>
                  <a:ext uri="{FF2B5EF4-FFF2-40B4-BE49-F238E27FC236}">
                    <a16:creationId xmlns:a16="http://schemas.microsoft.com/office/drawing/2014/main" id="{85622BB8-1E2E-CDA5-2B2D-81106C2F6352}"/>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8" name="Freeform 1141">
                <a:extLst>
                  <a:ext uri="{FF2B5EF4-FFF2-40B4-BE49-F238E27FC236}">
                    <a16:creationId xmlns:a16="http://schemas.microsoft.com/office/drawing/2014/main" id="{E1E84461-2589-F8B5-381F-B6EE04EF3CC5}"/>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9" name="Group 88">
            <a:extLst>
              <a:ext uri="{FF2B5EF4-FFF2-40B4-BE49-F238E27FC236}">
                <a16:creationId xmlns:a16="http://schemas.microsoft.com/office/drawing/2014/main" id="{DED3212A-91C6-77E3-88DB-B313D730F9B6}"/>
              </a:ext>
            </a:extLst>
          </p:cNvPr>
          <p:cNvGrpSpPr/>
          <p:nvPr/>
        </p:nvGrpSpPr>
        <p:grpSpPr>
          <a:xfrm>
            <a:off x="1847357" y="7293902"/>
            <a:ext cx="676288" cy="676171"/>
            <a:chOff x="3258209" y="1217582"/>
            <a:chExt cx="4712093" cy="4711281"/>
          </a:xfrm>
          <a:solidFill>
            <a:schemeClr val="bg1"/>
          </a:solidFill>
        </p:grpSpPr>
        <p:sp>
          <p:nvSpPr>
            <p:cNvPr id="90" name="Freeform 31">
              <a:extLst>
                <a:ext uri="{FF2B5EF4-FFF2-40B4-BE49-F238E27FC236}">
                  <a16:creationId xmlns:a16="http://schemas.microsoft.com/office/drawing/2014/main" id="{5DB6C0F6-4A2B-3437-66F5-9CD5DB0BB6DF}"/>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91" name="Freeform 32">
              <a:extLst>
                <a:ext uri="{FF2B5EF4-FFF2-40B4-BE49-F238E27FC236}">
                  <a16:creationId xmlns:a16="http://schemas.microsoft.com/office/drawing/2014/main" id="{A696E3B1-C0BC-BAAC-A046-89569605CBB5}"/>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92" name="Group 91">
              <a:extLst>
                <a:ext uri="{FF2B5EF4-FFF2-40B4-BE49-F238E27FC236}">
                  <a16:creationId xmlns:a16="http://schemas.microsoft.com/office/drawing/2014/main" id="{B10071BF-313B-C644-0C78-AE1DB3DF7537}"/>
                </a:ext>
              </a:extLst>
            </p:cNvPr>
            <p:cNvGrpSpPr/>
            <p:nvPr/>
          </p:nvGrpSpPr>
          <p:grpSpPr>
            <a:xfrm>
              <a:off x="3258209" y="1217582"/>
              <a:ext cx="4712093" cy="4711281"/>
              <a:chOff x="3258209" y="1217582"/>
              <a:chExt cx="4712093" cy="4711281"/>
            </a:xfrm>
            <a:grpFill/>
          </p:grpSpPr>
          <p:sp>
            <p:nvSpPr>
              <p:cNvPr id="93" name="Freeform 16">
                <a:extLst>
                  <a:ext uri="{FF2B5EF4-FFF2-40B4-BE49-F238E27FC236}">
                    <a16:creationId xmlns:a16="http://schemas.microsoft.com/office/drawing/2014/main" id="{CDD9F9B2-E36D-AAB8-5771-D3A8A5BC066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18">
                <a:extLst>
                  <a:ext uri="{FF2B5EF4-FFF2-40B4-BE49-F238E27FC236}">
                    <a16:creationId xmlns:a16="http://schemas.microsoft.com/office/drawing/2014/main" id="{E2881CE5-81A5-2241-7342-E0161868BD5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19">
                <a:extLst>
                  <a:ext uri="{FF2B5EF4-FFF2-40B4-BE49-F238E27FC236}">
                    <a16:creationId xmlns:a16="http://schemas.microsoft.com/office/drawing/2014/main" id="{053D0C33-A83F-D041-B4CE-249FDB4A89EE}"/>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20">
                <a:extLst>
                  <a:ext uri="{FF2B5EF4-FFF2-40B4-BE49-F238E27FC236}">
                    <a16:creationId xmlns:a16="http://schemas.microsoft.com/office/drawing/2014/main" id="{C8DB849A-6FD6-46ED-0C4B-A44F074DA14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21">
                <a:extLst>
                  <a:ext uri="{FF2B5EF4-FFF2-40B4-BE49-F238E27FC236}">
                    <a16:creationId xmlns:a16="http://schemas.microsoft.com/office/drawing/2014/main" id="{1EC99FB5-3F42-4B58-1924-C0B86D37FE21}"/>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22">
                <a:extLst>
                  <a:ext uri="{FF2B5EF4-FFF2-40B4-BE49-F238E27FC236}">
                    <a16:creationId xmlns:a16="http://schemas.microsoft.com/office/drawing/2014/main" id="{E90D2334-1B3D-05B6-6BB6-7EA3183B9454}"/>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23">
                <a:extLst>
                  <a:ext uri="{FF2B5EF4-FFF2-40B4-BE49-F238E27FC236}">
                    <a16:creationId xmlns:a16="http://schemas.microsoft.com/office/drawing/2014/main" id="{39B36738-8087-ECF5-CD15-1F37659C125D}"/>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24">
                <a:extLst>
                  <a:ext uri="{FF2B5EF4-FFF2-40B4-BE49-F238E27FC236}">
                    <a16:creationId xmlns:a16="http://schemas.microsoft.com/office/drawing/2014/main" id="{29C4425D-ACE4-3BD8-B984-B90AD9CCDE3C}"/>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25">
                <a:extLst>
                  <a:ext uri="{FF2B5EF4-FFF2-40B4-BE49-F238E27FC236}">
                    <a16:creationId xmlns:a16="http://schemas.microsoft.com/office/drawing/2014/main" id="{5E879ED9-D161-AF40-6A86-40AEE5F5AC1A}"/>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26">
                <a:extLst>
                  <a:ext uri="{FF2B5EF4-FFF2-40B4-BE49-F238E27FC236}">
                    <a16:creationId xmlns:a16="http://schemas.microsoft.com/office/drawing/2014/main" id="{E03B5620-1E13-A32C-9ED5-0A5B81BCA23C}"/>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27">
                <a:extLst>
                  <a:ext uri="{FF2B5EF4-FFF2-40B4-BE49-F238E27FC236}">
                    <a16:creationId xmlns:a16="http://schemas.microsoft.com/office/drawing/2014/main" id="{073A4A09-3C18-8BD5-F955-21443B728246}"/>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28">
                <a:extLst>
                  <a:ext uri="{FF2B5EF4-FFF2-40B4-BE49-F238E27FC236}">
                    <a16:creationId xmlns:a16="http://schemas.microsoft.com/office/drawing/2014/main" id="{A1621946-AE7B-410E-7E3D-AE13ED8937BF}"/>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29">
                <a:extLst>
                  <a:ext uri="{FF2B5EF4-FFF2-40B4-BE49-F238E27FC236}">
                    <a16:creationId xmlns:a16="http://schemas.microsoft.com/office/drawing/2014/main" id="{CC678EF1-2432-BCB7-5FAD-F0D265F894E1}"/>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30">
                <a:extLst>
                  <a:ext uri="{FF2B5EF4-FFF2-40B4-BE49-F238E27FC236}">
                    <a16:creationId xmlns:a16="http://schemas.microsoft.com/office/drawing/2014/main" id="{DC45AC0F-0D70-9A18-377C-EEB8531ED61A}"/>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107" name="Group 106">
            <a:extLst>
              <a:ext uri="{FF2B5EF4-FFF2-40B4-BE49-F238E27FC236}">
                <a16:creationId xmlns:a16="http://schemas.microsoft.com/office/drawing/2014/main" id="{6EA4DC68-93AF-6CBA-BAC3-83F15075EF8C}"/>
              </a:ext>
            </a:extLst>
          </p:cNvPr>
          <p:cNvGrpSpPr/>
          <p:nvPr/>
        </p:nvGrpSpPr>
        <p:grpSpPr>
          <a:xfrm>
            <a:off x="9653256" y="7162935"/>
            <a:ext cx="872482" cy="1012568"/>
            <a:chOff x="8360213" y="3458151"/>
            <a:chExt cx="853935" cy="991043"/>
          </a:xfrm>
          <a:solidFill>
            <a:schemeClr val="bg1"/>
          </a:solidFill>
        </p:grpSpPr>
        <p:grpSp>
          <p:nvGrpSpPr>
            <p:cNvPr id="108" name="Graphic 2">
              <a:extLst>
                <a:ext uri="{FF2B5EF4-FFF2-40B4-BE49-F238E27FC236}">
                  <a16:creationId xmlns:a16="http://schemas.microsoft.com/office/drawing/2014/main" id="{F9FBCE1C-0731-B8F7-79E4-D8A8B44B1742}"/>
                </a:ext>
              </a:extLst>
            </p:cNvPr>
            <p:cNvGrpSpPr/>
            <p:nvPr userDrawn="1"/>
          </p:nvGrpSpPr>
          <p:grpSpPr>
            <a:xfrm>
              <a:off x="8599192" y="3595917"/>
              <a:ext cx="375982" cy="204367"/>
              <a:chOff x="2642504" y="3763150"/>
              <a:chExt cx="375982" cy="204367"/>
            </a:xfrm>
            <a:grpFill/>
          </p:grpSpPr>
          <p:sp>
            <p:nvSpPr>
              <p:cNvPr id="114" name="Freeform 113">
                <a:extLst>
                  <a:ext uri="{FF2B5EF4-FFF2-40B4-BE49-F238E27FC236}">
                    <a16:creationId xmlns:a16="http://schemas.microsoft.com/office/drawing/2014/main" id="{7481446F-7BE2-D21F-5E09-3A37623E3C82}"/>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7713FC5D-BD1E-BF3B-9DD5-5F7C33CA1310}"/>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5AC961F7-A15D-599A-1BE6-8B6E05DC8E89}"/>
                </a:ext>
              </a:extLst>
            </p:cNvPr>
            <p:cNvGrpSpPr/>
            <p:nvPr userDrawn="1"/>
          </p:nvGrpSpPr>
          <p:grpSpPr>
            <a:xfrm>
              <a:off x="8360213" y="3458151"/>
              <a:ext cx="853935" cy="991043"/>
              <a:chOff x="2403525" y="3625384"/>
              <a:chExt cx="853935" cy="991043"/>
            </a:xfrm>
            <a:grpFill/>
          </p:grpSpPr>
          <p:sp>
            <p:nvSpPr>
              <p:cNvPr id="110" name="Freeform 109">
                <a:extLst>
                  <a:ext uri="{FF2B5EF4-FFF2-40B4-BE49-F238E27FC236}">
                    <a16:creationId xmlns:a16="http://schemas.microsoft.com/office/drawing/2014/main" id="{2650558F-60A6-3B4F-43F8-29D9A2632B84}"/>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0F7989B1-7FF8-F3FB-58EB-3FCA59AFC40D}"/>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EDB9C514-E243-C025-C353-24AB87C3B321}"/>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EAE74C5A-46A6-8581-AEB5-6D6AF50DB9A5}"/>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165" name="CuadroTexto 553">
            <a:extLst>
              <a:ext uri="{FF2B5EF4-FFF2-40B4-BE49-F238E27FC236}">
                <a16:creationId xmlns:a16="http://schemas.microsoft.com/office/drawing/2014/main" id="{6B226515-1847-2E57-898D-2218137E61BE}"/>
              </a:ext>
            </a:extLst>
          </p:cNvPr>
          <p:cNvSpPr txBox="1"/>
          <p:nvPr/>
        </p:nvSpPr>
        <p:spPr>
          <a:xfrm>
            <a:off x="1645838" y="1132113"/>
            <a:ext cx="2424352" cy="707886"/>
          </a:xfrm>
          <a:prstGeom prst="rect">
            <a:avLst/>
          </a:prstGeom>
          <a:noFill/>
        </p:spPr>
        <p:txBody>
          <a:bodyPr wrap="square" lIns="91440" tIns="45720" rIns="91440" bIns="45720" rtlCol="0" anchor="t">
            <a:spAutoFit/>
          </a:bodyPr>
          <a:lstStyle/>
          <a:p>
            <a:pPr algn="ctr"/>
            <a:r>
              <a:rPr lang="en-US" sz="2000" b="1" dirty="0">
                <a:solidFill>
                  <a:schemeClr val="bg1"/>
                </a:solidFill>
                <a:latin typeface="Calibri"/>
                <a:ea typeface="Lato"/>
                <a:cs typeface="Calibri"/>
              </a:rPr>
              <a:t>FORMALITÀ DELL'ACCORDO</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pic>
        <p:nvPicPr>
          <p:cNvPr id="4" name="Picture 3" descr="A white icons on a black background&#10;&#10;AI-generated content may be incorrect.">
            <a:extLst>
              <a:ext uri="{FF2B5EF4-FFF2-40B4-BE49-F238E27FC236}">
                <a16:creationId xmlns:a16="http://schemas.microsoft.com/office/drawing/2014/main" id="{644020A8-844C-9D47-59CF-2742B0DE4FF3}"/>
              </a:ext>
            </a:extLst>
          </p:cNvPr>
          <p:cNvPicPr>
            <a:picLocks noChangeAspect="1"/>
          </p:cNvPicPr>
          <p:nvPr/>
        </p:nvPicPr>
        <p:blipFill>
          <a:blip r:embed="rId3"/>
          <a:srcRect l="-7388" t="52317" r="54954" b="11950"/>
          <a:stretch/>
        </p:blipFill>
        <p:spPr>
          <a:xfrm>
            <a:off x="3134274" y="1979761"/>
            <a:ext cx="979766" cy="834607"/>
          </a:xfrm>
          <a:prstGeom prst="rect">
            <a:avLst/>
          </a:prstGeom>
        </p:spPr>
      </p:pic>
      <p:sp>
        <p:nvSpPr>
          <p:cNvPr id="8" name="Freeform 1">
            <a:extLst>
              <a:ext uri="{FF2B5EF4-FFF2-40B4-BE49-F238E27FC236}">
                <a16:creationId xmlns:a16="http://schemas.microsoft.com/office/drawing/2014/main" id="{6C96D820-6F35-441C-6993-2D42E84895DA}"/>
              </a:ext>
            </a:extLst>
          </p:cNvPr>
          <p:cNvSpPr>
            <a:spLocks noChangeArrowheads="1"/>
          </p:cNvSpPr>
          <p:nvPr/>
        </p:nvSpPr>
        <p:spPr bwMode="auto">
          <a:xfrm>
            <a:off x="7881128" y="432878"/>
            <a:ext cx="2492904"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1">
            <a:extLst>
              <a:ext uri="{FF2B5EF4-FFF2-40B4-BE49-F238E27FC236}">
                <a16:creationId xmlns:a16="http://schemas.microsoft.com/office/drawing/2014/main" id="{DA3B7734-DB4D-6869-B3C5-95A87FAF3E0A}"/>
              </a:ext>
            </a:extLst>
          </p:cNvPr>
          <p:cNvSpPr>
            <a:spLocks noChangeArrowheads="1"/>
          </p:cNvSpPr>
          <p:nvPr/>
        </p:nvSpPr>
        <p:spPr bwMode="auto">
          <a:xfrm>
            <a:off x="7907737" y="496287"/>
            <a:ext cx="2492904"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25684"/>
          </a:solidFill>
          <a:ln>
            <a:noFill/>
          </a:ln>
          <a:effectLst/>
        </p:spPr>
        <p:txBody>
          <a:bodyPr wrap="none" anchor="ctr"/>
          <a:lstStyle/>
          <a:p>
            <a:endParaRPr lang="en-US" sz="900"/>
          </a:p>
        </p:txBody>
      </p:sp>
      <p:sp>
        <p:nvSpPr>
          <p:cNvPr id="10" name="Freeform 172">
            <a:extLst>
              <a:ext uri="{FF2B5EF4-FFF2-40B4-BE49-F238E27FC236}">
                <a16:creationId xmlns:a16="http://schemas.microsoft.com/office/drawing/2014/main" id="{88EA37D4-24F4-A9CD-4FD9-FB07014DA976}"/>
              </a:ext>
            </a:extLst>
          </p:cNvPr>
          <p:cNvSpPr>
            <a:spLocks noChangeArrowheads="1"/>
          </p:cNvSpPr>
          <p:nvPr/>
        </p:nvSpPr>
        <p:spPr bwMode="auto">
          <a:xfrm>
            <a:off x="7970996" y="557015"/>
            <a:ext cx="2492904"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1" name="Freeform 173">
            <a:extLst>
              <a:ext uri="{FF2B5EF4-FFF2-40B4-BE49-F238E27FC236}">
                <a16:creationId xmlns:a16="http://schemas.microsoft.com/office/drawing/2014/main" id="{607D2FDA-8F9C-718D-F88E-75D9C6587907}"/>
              </a:ext>
            </a:extLst>
          </p:cNvPr>
          <p:cNvSpPr>
            <a:spLocks noChangeArrowheads="1"/>
          </p:cNvSpPr>
          <p:nvPr/>
        </p:nvSpPr>
        <p:spPr bwMode="auto">
          <a:xfrm>
            <a:off x="9436059" y="1855078"/>
            <a:ext cx="1027974"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12" name="Freeform 174">
            <a:extLst>
              <a:ext uri="{FF2B5EF4-FFF2-40B4-BE49-F238E27FC236}">
                <a16:creationId xmlns:a16="http://schemas.microsoft.com/office/drawing/2014/main" id="{E8F02EC1-0500-7FF6-66EE-EFA112053170}"/>
              </a:ext>
            </a:extLst>
          </p:cNvPr>
          <p:cNvSpPr>
            <a:spLocks noChangeArrowheads="1"/>
          </p:cNvSpPr>
          <p:nvPr/>
        </p:nvSpPr>
        <p:spPr bwMode="auto">
          <a:xfrm>
            <a:off x="9382923" y="1801940"/>
            <a:ext cx="1142815"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3" name="CuadroTexto 553">
            <a:extLst>
              <a:ext uri="{FF2B5EF4-FFF2-40B4-BE49-F238E27FC236}">
                <a16:creationId xmlns:a16="http://schemas.microsoft.com/office/drawing/2014/main" id="{7FC472A6-736E-3033-8B97-57F6F6BA574C}"/>
              </a:ext>
            </a:extLst>
          </p:cNvPr>
          <p:cNvSpPr txBox="1"/>
          <p:nvPr/>
        </p:nvSpPr>
        <p:spPr>
          <a:xfrm>
            <a:off x="7811932" y="1147192"/>
            <a:ext cx="2577469" cy="707886"/>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PROGETTAZIONE ORGANIZZATIVA</a:t>
            </a:r>
          </a:p>
        </p:txBody>
      </p:sp>
      <p:pic>
        <p:nvPicPr>
          <p:cNvPr id="14" name="Picture 13" descr="A white icons on a black background&#10;&#10;AI-generated content may be incorrect.">
            <a:extLst>
              <a:ext uri="{FF2B5EF4-FFF2-40B4-BE49-F238E27FC236}">
                <a16:creationId xmlns:a16="http://schemas.microsoft.com/office/drawing/2014/main" id="{C7B60E31-0D3B-141B-382E-0B4ED278C5E3}"/>
              </a:ext>
            </a:extLst>
          </p:cNvPr>
          <p:cNvPicPr>
            <a:picLocks noChangeAspect="1"/>
          </p:cNvPicPr>
          <p:nvPr/>
        </p:nvPicPr>
        <p:blipFill>
          <a:blip r:embed="rId3"/>
          <a:srcRect l="56029" t="53586" r="-8463" b="10681"/>
          <a:stretch/>
        </p:blipFill>
        <p:spPr>
          <a:xfrm>
            <a:off x="9463311" y="1937949"/>
            <a:ext cx="1009742" cy="860142"/>
          </a:xfrm>
          <a:prstGeom prst="rect">
            <a:avLst/>
          </a:prstGeom>
        </p:spPr>
      </p:pic>
      <p:sp>
        <p:nvSpPr>
          <p:cNvPr id="15" name="TextBox 14">
            <a:extLst>
              <a:ext uri="{FF2B5EF4-FFF2-40B4-BE49-F238E27FC236}">
                <a16:creationId xmlns:a16="http://schemas.microsoft.com/office/drawing/2014/main" id="{9D4EF917-DF57-32E8-250D-6E97508F2B91}"/>
              </a:ext>
            </a:extLst>
          </p:cNvPr>
          <p:cNvSpPr txBox="1"/>
          <p:nvPr/>
        </p:nvSpPr>
        <p:spPr>
          <a:xfrm>
            <a:off x="7116002" y="3240286"/>
            <a:ext cx="3969327" cy="2677656"/>
          </a:xfrm>
          <a:prstGeom prst="rect">
            <a:avLst/>
          </a:prstGeom>
          <a:noFill/>
        </p:spPr>
        <p:txBody>
          <a:bodyPr wrap="square">
            <a:spAutoFit/>
          </a:bodyPr>
          <a:lstStyle/>
          <a:p>
            <a:r>
              <a:rPr lang="en-IE" sz="2400" b="1">
                <a:solidFill>
                  <a:srgbClr val="09465E"/>
                </a:solidFill>
                <a:ea typeface="Aptos" panose="020B0004020202020204" pitchFamily="34" charset="0"/>
                <a:cs typeface="Times New Roman" panose="02020603050405020304" pitchFamily="18" charset="0"/>
              </a:rPr>
              <a:t>Progettazione organizzativa</a:t>
            </a:r>
            <a:r>
              <a:rPr lang="en-IE" sz="2400">
                <a:solidFill>
                  <a:srgbClr val="09465E"/>
                </a:solidFill>
                <a:ea typeface="Aptos" panose="020B0004020202020204" pitchFamily="34" charset="0"/>
                <a:cs typeface="Times New Roman" panose="02020603050405020304" pitchFamily="18" charset="0"/>
              </a:rPr>
              <a:t>: </a:t>
            </a:r>
          </a:p>
          <a:p>
            <a:r>
              <a:rPr lang="en-IE" sz="2400">
                <a:solidFill>
                  <a:srgbClr val="09465E"/>
                </a:solidFill>
                <a:ea typeface="Aptos" panose="020B0004020202020204" pitchFamily="34" charset="0"/>
                <a:cs typeface="Times New Roman" panose="02020603050405020304" pitchFamily="18" charset="0"/>
              </a:rPr>
              <a:t>Si riferisce alla struttura e ai ruoli, alla gerarchia e alle procedure di cui dispone l'organizzazione, stabilendo come i compiti sono controllati e coordinati.</a:t>
            </a:r>
            <a:endParaRPr lang="en-GB" sz="2400">
              <a:solidFill>
                <a:srgbClr val="09465E"/>
              </a:solidFill>
            </a:endParaRPr>
          </a:p>
        </p:txBody>
      </p:sp>
      <p:sp>
        <p:nvSpPr>
          <p:cNvPr id="3" name="TextBox 2">
            <a:extLst>
              <a:ext uri="{FF2B5EF4-FFF2-40B4-BE49-F238E27FC236}">
                <a16:creationId xmlns:a16="http://schemas.microsoft.com/office/drawing/2014/main" id="{E53E4172-D5EB-6209-2810-06B10D46617C}"/>
              </a:ext>
            </a:extLst>
          </p:cNvPr>
          <p:cNvSpPr txBox="1"/>
          <p:nvPr/>
        </p:nvSpPr>
        <p:spPr>
          <a:xfrm>
            <a:off x="1015747" y="3244854"/>
            <a:ext cx="4300116" cy="2677656"/>
          </a:xfrm>
          <a:prstGeom prst="rect">
            <a:avLst/>
          </a:prstGeom>
          <a:noFill/>
        </p:spPr>
        <p:txBody>
          <a:bodyPr wrap="square" lIns="91440" tIns="45720" rIns="91440" bIns="45720" anchor="t">
            <a:spAutoFit/>
          </a:bodyPr>
          <a:lstStyle/>
          <a:p>
            <a:r>
              <a:rPr lang="en-GB" sz="2400" b="1" err="1">
                <a:solidFill>
                  <a:srgbClr val="09465E"/>
                </a:solidFill>
                <a:ea typeface="Aptos" panose="020B0004020202020204" pitchFamily="34" charset="0"/>
                <a:cs typeface="Times New Roman"/>
              </a:rPr>
              <a:t>Formalità</a:t>
            </a:r>
            <a:r>
              <a:rPr lang="en-GB" sz="2400" b="1" dirty="0">
                <a:solidFill>
                  <a:srgbClr val="09465E"/>
                </a:solidFill>
                <a:ea typeface="Aptos" panose="020B0004020202020204" pitchFamily="34" charset="0"/>
                <a:cs typeface="Times New Roman"/>
              </a:rPr>
              <a:t> </a:t>
            </a:r>
            <a:r>
              <a:rPr lang="en-GB" sz="2400" b="1" err="1">
                <a:solidFill>
                  <a:srgbClr val="09465E"/>
                </a:solidFill>
                <a:ea typeface="Aptos" panose="020B0004020202020204" pitchFamily="34" charset="0"/>
                <a:cs typeface="Times New Roman"/>
              </a:rPr>
              <a:t>dell'accordo</a:t>
            </a:r>
            <a:r>
              <a:rPr lang="en-GB" sz="2400" b="1" dirty="0">
                <a:solidFill>
                  <a:srgbClr val="09465E"/>
                </a:solidFill>
                <a:ea typeface="Aptos" panose="020B0004020202020204" pitchFamily="34" charset="0"/>
                <a:cs typeface="Times New Roman"/>
              </a:rPr>
              <a:t>: </a:t>
            </a:r>
            <a:endParaRPr lang="it-IT"/>
          </a:p>
          <a:p>
            <a:r>
              <a:rPr lang="en-GB" sz="2400" dirty="0" err="1">
                <a:solidFill>
                  <a:srgbClr val="09465E"/>
                </a:solidFill>
                <a:ea typeface="Aptos" panose="020B0004020202020204" pitchFamily="34" charset="0"/>
                <a:cs typeface="Times New Roman"/>
              </a:rPr>
              <a:t>si</a:t>
            </a:r>
            <a:r>
              <a:rPr lang="en-GB" sz="2400" b="1" dirty="0">
                <a:solidFill>
                  <a:srgbClr val="09465E"/>
                </a:solidFill>
                <a:ea typeface="Aptos" panose="020B0004020202020204" pitchFamily="34" charset="0"/>
                <a:cs typeface="Times New Roman"/>
              </a:rPr>
              <a:t> </a:t>
            </a:r>
            <a:r>
              <a:rPr lang="en-GB" sz="2400" dirty="0" err="1">
                <a:solidFill>
                  <a:srgbClr val="09465E"/>
                </a:solidFill>
                <a:ea typeface="Aptos" panose="020B0004020202020204" pitchFamily="34" charset="0"/>
                <a:cs typeface="Times New Roman"/>
              </a:rPr>
              <a:t>riferisce</a:t>
            </a:r>
            <a:r>
              <a:rPr lang="en-GB" sz="2400" dirty="0">
                <a:solidFill>
                  <a:srgbClr val="09465E"/>
                </a:solidFill>
                <a:ea typeface="Aptos" panose="020B0004020202020204" pitchFamily="34" charset="0"/>
                <a:cs typeface="Times New Roman"/>
              </a:rPr>
              <a:t> </a:t>
            </a:r>
            <a:r>
              <a:rPr lang="en-GB" sz="2400" dirty="0" err="1">
                <a:solidFill>
                  <a:srgbClr val="09465E"/>
                </a:solidFill>
                <a:ea typeface="Aptos" panose="020B0004020202020204" pitchFamily="34" charset="0"/>
                <a:cs typeface="Times New Roman"/>
              </a:rPr>
              <a:t>alla</a:t>
            </a:r>
            <a:r>
              <a:rPr lang="en-GB" sz="2400" dirty="0">
                <a:solidFill>
                  <a:srgbClr val="09465E"/>
                </a:solidFill>
                <a:ea typeface="Aptos" panose="020B0004020202020204" pitchFamily="34" charset="0"/>
                <a:cs typeface="Times New Roman"/>
              </a:rPr>
              <a:t> </a:t>
            </a:r>
            <a:r>
              <a:rPr lang="en-GB" sz="2400" dirty="0" err="1">
                <a:solidFill>
                  <a:srgbClr val="09465E"/>
                </a:solidFill>
                <a:ea typeface="Aptos" panose="020B0004020202020204" pitchFamily="34" charset="0"/>
                <a:cs typeface="Times New Roman"/>
              </a:rPr>
              <a:t>misura</a:t>
            </a:r>
            <a:r>
              <a:rPr lang="en-GB" sz="2400" dirty="0">
                <a:solidFill>
                  <a:srgbClr val="09465E"/>
                </a:solidFill>
                <a:ea typeface="Aptos" panose="020B0004020202020204" pitchFamily="34" charset="0"/>
                <a:cs typeface="Times New Roman"/>
              </a:rPr>
              <a:t> in cui </a:t>
            </a:r>
            <a:r>
              <a:rPr lang="en-GB" sz="2400" dirty="0" err="1">
                <a:solidFill>
                  <a:srgbClr val="09465E"/>
                </a:solidFill>
                <a:ea typeface="Aptos" panose="020B0004020202020204" pitchFamily="34" charset="0"/>
                <a:cs typeface="Times New Roman"/>
              </a:rPr>
              <a:t>i</a:t>
            </a:r>
            <a:r>
              <a:rPr lang="en-GB" sz="2400" dirty="0">
                <a:solidFill>
                  <a:srgbClr val="09465E"/>
                </a:solidFill>
                <a:ea typeface="Aptos" panose="020B0004020202020204" pitchFamily="34" charset="0"/>
                <a:cs typeface="Times New Roman"/>
              </a:rPr>
              <a:t> termini e le </a:t>
            </a:r>
            <a:r>
              <a:rPr lang="en-GB" sz="2400" dirty="0" err="1">
                <a:solidFill>
                  <a:srgbClr val="09465E"/>
                </a:solidFill>
                <a:ea typeface="Aptos" panose="020B0004020202020204" pitchFamily="34" charset="0"/>
                <a:cs typeface="Times New Roman"/>
              </a:rPr>
              <a:t>condizioni</a:t>
            </a:r>
            <a:r>
              <a:rPr lang="en-GB" sz="2400" dirty="0">
                <a:solidFill>
                  <a:srgbClr val="09465E"/>
                </a:solidFill>
                <a:ea typeface="Aptos" panose="020B0004020202020204" pitchFamily="34" charset="0"/>
                <a:cs typeface="Times New Roman"/>
              </a:rPr>
              <a:t> </a:t>
            </a:r>
            <a:r>
              <a:rPr lang="en-GB" sz="2400" dirty="0" err="1">
                <a:solidFill>
                  <a:srgbClr val="09465E"/>
                </a:solidFill>
                <a:ea typeface="Aptos" panose="020B0004020202020204" pitchFamily="34" charset="0"/>
                <a:cs typeface="Times New Roman"/>
              </a:rPr>
              <a:t>sono</a:t>
            </a:r>
            <a:r>
              <a:rPr lang="en-GB" sz="2400" dirty="0">
                <a:solidFill>
                  <a:srgbClr val="09465E"/>
                </a:solidFill>
                <a:ea typeface="Aptos" panose="020B0004020202020204" pitchFamily="34" charset="0"/>
                <a:cs typeface="Times New Roman"/>
              </a:rPr>
              <a:t> </a:t>
            </a:r>
            <a:r>
              <a:rPr lang="en-GB" sz="2400" dirty="0" err="1">
                <a:solidFill>
                  <a:srgbClr val="09465E"/>
                </a:solidFill>
                <a:ea typeface="Aptos" panose="020B0004020202020204" pitchFamily="34" charset="0"/>
                <a:cs typeface="Times New Roman"/>
              </a:rPr>
              <a:t>stabiliti</a:t>
            </a:r>
            <a:r>
              <a:rPr lang="en-GB" sz="2400" dirty="0">
                <a:solidFill>
                  <a:srgbClr val="09465E"/>
                </a:solidFill>
                <a:ea typeface="Aptos" panose="020B0004020202020204" pitchFamily="34" charset="0"/>
                <a:cs typeface="Times New Roman"/>
              </a:rPr>
              <a:t> </a:t>
            </a:r>
            <a:r>
              <a:rPr lang="en-GB" sz="2400" dirty="0" err="1">
                <a:solidFill>
                  <a:srgbClr val="09465E"/>
                </a:solidFill>
                <a:ea typeface="Aptos" panose="020B0004020202020204" pitchFamily="34" charset="0"/>
                <a:cs typeface="Times New Roman"/>
              </a:rPr>
              <a:t>tra</a:t>
            </a:r>
            <a:r>
              <a:rPr lang="en-GB" sz="2400" dirty="0">
                <a:solidFill>
                  <a:srgbClr val="09465E"/>
                </a:solidFill>
                <a:ea typeface="Aptos" panose="020B0004020202020204" pitchFamily="34" charset="0"/>
                <a:cs typeface="Times New Roman"/>
              </a:rPr>
              <a:t> le parti. </a:t>
            </a:r>
            <a:r>
              <a:rPr lang="en-GB" sz="2400" dirty="0" err="1">
                <a:solidFill>
                  <a:srgbClr val="09465E"/>
                </a:solidFill>
                <a:ea typeface="Aptos" panose="020B0004020202020204" pitchFamily="34" charset="0"/>
                <a:cs typeface="Times New Roman"/>
              </a:rPr>
              <a:t>Contribuiscono</a:t>
            </a:r>
            <a:r>
              <a:rPr lang="en-GB" sz="2400" dirty="0">
                <a:solidFill>
                  <a:srgbClr val="09465E"/>
                </a:solidFill>
                <a:ea typeface="Aptos" panose="020B0004020202020204" pitchFamily="34" charset="0"/>
                <a:cs typeface="Times New Roman"/>
              </a:rPr>
              <a:t> a </a:t>
            </a:r>
            <a:r>
              <a:rPr lang="en-GB" sz="2400" dirty="0" err="1">
                <a:solidFill>
                  <a:srgbClr val="09465E"/>
                </a:solidFill>
                <a:ea typeface="Aptos" panose="020B0004020202020204" pitchFamily="34" charset="0"/>
                <a:cs typeface="Times New Roman"/>
              </a:rPr>
              <a:t>ridurre</a:t>
            </a:r>
            <a:r>
              <a:rPr lang="en-GB" sz="2400" dirty="0">
                <a:solidFill>
                  <a:srgbClr val="09465E"/>
                </a:solidFill>
                <a:ea typeface="Aptos" panose="020B0004020202020204" pitchFamily="34" charset="0"/>
                <a:cs typeface="Times New Roman"/>
              </a:rPr>
              <a:t> le </a:t>
            </a:r>
            <a:r>
              <a:rPr lang="en-GB" sz="2400" dirty="0" err="1">
                <a:solidFill>
                  <a:srgbClr val="09465E"/>
                </a:solidFill>
                <a:ea typeface="Aptos" panose="020B0004020202020204" pitchFamily="34" charset="0"/>
                <a:cs typeface="Times New Roman"/>
              </a:rPr>
              <a:t>incomprensioni</a:t>
            </a:r>
            <a:r>
              <a:rPr lang="en-GB" sz="2400" dirty="0">
                <a:solidFill>
                  <a:srgbClr val="09465E"/>
                </a:solidFill>
                <a:ea typeface="Aptos" panose="020B0004020202020204" pitchFamily="34" charset="0"/>
                <a:cs typeface="Times New Roman"/>
              </a:rPr>
              <a:t> e a fare </a:t>
            </a:r>
            <a:r>
              <a:rPr lang="en-GB" sz="2400" dirty="0" err="1">
                <a:solidFill>
                  <a:srgbClr val="09465E"/>
                </a:solidFill>
                <a:ea typeface="Aptos" panose="020B0004020202020204" pitchFamily="34" charset="0"/>
                <a:cs typeface="Times New Roman"/>
              </a:rPr>
              <a:t>chiarezza</a:t>
            </a:r>
            <a:r>
              <a:rPr lang="en-GB" sz="2400" dirty="0">
                <a:solidFill>
                  <a:srgbClr val="09465E"/>
                </a:solidFill>
                <a:ea typeface="Aptos" panose="020B0004020202020204" pitchFamily="34" charset="0"/>
                <a:cs typeface="Times New Roman"/>
              </a:rPr>
              <a:t>. </a:t>
            </a:r>
            <a:endParaRPr lang="en-GB"/>
          </a:p>
        </p:txBody>
      </p:sp>
    </p:spTree>
    <p:extLst>
      <p:ext uri="{BB962C8B-B14F-4D97-AF65-F5344CB8AC3E}">
        <p14:creationId xmlns:p14="http://schemas.microsoft.com/office/powerpoint/2010/main" val="246900217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8D4FA-510B-62E2-474E-9A0D0242EDFF}"/>
            </a:ext>
          </a:extLst>
        </p:cNvPr>
        <p:cNvGrpSpPr/>
        <p:nvPr/>
      </p:nvGrpSpPr>
      <p:grpSpPr>
        <a:xfrm>
          <a:off x="0" y="0"/>
          <a:ext cx="0" cy="0"/>
          <a:chOff x="0" y="0"/>
          <a:chExt cx="0" cy="0"/>
        </a:xfrm>
      </p:grpSpPr>
      <p:sp>
        <p:nvSpPr>
          <p:cNvPr id="40" name="Freeform 1">
            <a:extLst>
              <a:ext uri="{FF2B5EF4-FFF2-40B4-BE49-F238E27FC236}">
                <a16:creationId xmlns:a16="http://schemas.microsoft.com/office/drawing/2014/main" id="{FBE6A528-945D-1D21-44F3-C6A2DCA7ACD2}"/>
              </a:ext>
            </a:extLst>
          </p:cNvPr>
          <p:cNvSpPr>
            <a:spLocks noChangeArrowheads="1"/>
          </p:cNvSpPr>
          <p:nvPr/>
        </p:nvSpPr>
        <p:spPr bwMode="auto">
          <a:xfrm>
            <a:off x="1482029" y="413153"/>
            <a:ext cx="2698752"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a:extLst>
              <a:ext uri="{FF2B5EF4-FFF2-40B4-BE49-F238E27FC236}">
                <a16:creationId xmlns:a16="http://schemas.microsoft.com/office/drawing/2014/main" id="{796FFC7C-7F6D-894F-A309-B41EC75C918A}"/>
              </a:ext>
            </a:extLst>
          </p:cNvPr>
          <p:cNvSpPr>
            <a:spLocks noChangeArrowheads="1"/>
          </p:cNvSpPr>
          <p:nvPr/>
        </p:nvSpPr>
        <p:spPr bwMode="auto">
          <a:xfrm>
            <a:off x="1508638" y="476562"/>
            <a:ext cx="2698752"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a:p>
        </p:txBody>
      </p:sp>
      <p:sp>
        <p:nvSpPr>
          <p:cNvPr id="211" name="Freeform 172">
            <a:extLst>
              <a:ext uri="{FF2B5EF4-FFF2-40B4-BE49-F238E27FC236}">
                <a16:creationId xmlns:a16="http://schemas.microsoft.com/office/drawing/2014/main" id="{351C3217-6448-6473-A6ED-07852C9F3213}"/>
              </a:ext>
            </a:extLst>
          </p:cNvPr>
          <p:cNvSpPr>
            <a:spLocks noChangeArrowheads="1"/>
          </p:cNvSpPr>
          <p:nvPr/>
        </p:nvSpPr>
        <p:spPr bwMode="auto">
          <a:xfrm>
            <a:off x="1571897" y="537290"/>
            <a:ext cx="2698752"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a:extLst>
              <a:ext uri="{FF2B5EF4-FFF2-40B4-BE49-F238E27FC236}">
                <a16:creationId xmlns:a16="http://schemas.microsoft.com/office/drawing/2014/main" id="{C201877E-B77D-EB03-FBA3-05F9D47C3E4B}"/>
              </a:ext>
            </a:extLst>
          </p:cNvPr>
          <p:cNvSpPr>
            <a:spLocks noChangeArrowheads="1"/>
          </p:cNvSpPr>
          <p:nvPr/>
        </p:nvSpPr>
        <p:spPr bwMode="auto">
          <a:xfrm>
            <a:off x="3036959" y="1835353"/>
            <a:ext cx="1112857"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a:extLst>
              <a:ext uri="{FF2B5EF4-FFF2-40B4-BE49-F238E27FC236}">
                <a16:creationId xmlns:a16="http://schemas.microsoft.com/office/drawing/2014/main" id="{FC99EBC3-36AC-378E-0FBB-E3D5DEF16B6E}"/>
              </a:ext>
            </a:extLst>
          </p:cNvPr>
          <p:cNvSpPr>
            <a:spLocks noChangeArrowheads="1"/>
          </p:cNvSpPr>
          <p:nvPr/>
        </p:nvSpPr>
        <p:spPr bwMode="auto">
          <a:xfrm>
            <a:off x="2983824" y="1782215"/>
            <a:ext cx="1237181"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63" name="CuadroTexto 553">
            <a:extLst>
              <a:ext uri="{FF2B5EF4-FFF2-40B4-BE49-F238E27FC236}">
                <a16:creationId xmlns:a16="http://schemas.microsoft.com/office/drawing/2014/main" id="{D16D00E6-B526-FBD1-99CB-D7F0C8E8F07E}"/>
              </a:ext>
            </a:extLst>
          </p:cNvPr>
          <p:cNvSpPr txBox="1"/>
          <p:nvPr/>
        </p:nvSpPr>
        <p:spPr>
          <a:xfrm>
            <a:off x="939179" y="8646362"/>
            <a:ext cx="2466886" cy="400110"/>
          </a:xfrm>
          <a:prstGeom prst="rect">
            <a:avLst/>
          </a:prstGeom>
          <a:noFill/>
        </p:spPr>
        <p:txBody>
          <a:bodyPr wrap="square" rtlCol="0">
            <a:spAutoFit/>
          </a:bodyPr>
          <a:lstStyle/>
          <a:p>
            <a:pPr algn="ctr"/>
            <a:r>
              <a:rPr lang="en-US" sz="2000" b="1">
                <a:solidFill>
                  <a:schemeClr val="bg1"/>
                </a:solidFill>
                <a:latin typeface="Lato" charset="0"/>
                <a:ea typeface="Lato" charset="0"/>
                <a:cs typeface="Lato" charset="0"/>
              </a:rPr>
              <a:t>Titolo primo</a:t>
            </a:r>
          </a:p>
        </p:txBody>
      </p:sp>
      <p:sp>
        <p:nvSpPr>
          <p:cNvPr id="64" name="CuadroTexto 555">
            <a:extLst>
              <a:ext uri="{FF2B5EF4-FFF2-40B4-BE49-F238E27FC236}">
                <a16:creationId xmlns:a16="http://schemas.microsoft.com/office/drawing/2014/main" id="{6FDC94FA-9A09-7DE5-ACC7-70619832C399}"/>
              </a:ext>
            </a:extLst>
          </p:cNvPr>
          <p:cNvSpPr txBox="1"/>
          <p:nvPr/>
        </p:nvSpPr>
        <p:spPr>
          <a:xfrm>
            <a:off x="3603468" y="8646362"/>
            <a:ext cx="2483557" cy="400110"/>
          </a:xfrm>
          <a:prstGeom prst="rect">
            <a:avLst/>
          </a:prstGeom>
          <a:noFill/>
        </p:spPr>
        <p:txBody>
          <a:bodyPr wrap="square" rtlCol="0">
            <a:spAutoFit/>
          </a:bodyPr>
          <a:lstStyle/>
          <a:p>
            <a:pPr algn="ctr"/>
            <a:r>
              <a:rPr lang="en-US" sz="2000" b="1">
                <a:solidFill>
                  <a:schemeClr val="bg1"/>
                </a:solidFill>
                <a:latin typeface="Lato" charset="0"/>
                <a:ea typeface="Lato" charset="0"/>
                <a:cs typeface="Lato" charset="0"/>
              </a:rPr>
              <a:t>Titolo secondo</a:t>
            </a:r>
          </a:p>
        </p:txBody>
      </p:sp>
      <p:sp>
        <p:nvSpPr>
          <p:cNvPr id="65" name="CuadroTexto 557">
            <a:extLst>
              <a:ext uri="{FF2B5EF4-FFF2-40B4-BE49-F238E27FC236}">
                <a16:creationId xmlns:a16="http://schemas.microsoft.com/office/drawing/2014/main" id="{E2FDD5B0-D1A3-BAC8-752A-2BA51C6B5C2F}"/>
              </a:ext>
            </a:extLst>
          </p:cNvPr>
          <p:cNvSpPr txBox="1"/>
          <p:nvPr/>
        </p:nvSpPr>
        <p:spPr>
          <a:xfrm>
            <a:off x="6203441" y="8646362"/>
            <a:ext cx="2513093" cy="400110"/>
          </a:xfrm>
          <a:prstGeom prst="rect">
            <a:avLst/>
          </a:prstGeom>
          <a:noFill/>
        </p:spPr>
        <p:txBody>
          <a:bodyPr wrap="square" rtlCol="0">
            <a:spAutoFit/>
          </a:bodyPr>
          <a:lstStyle/>
          <a:p>
            <a:pPr algn="ctr"/>
            <a:r>
              <a:rPr lang="en-US" sz="2000" b="1">
                <a:solidFill>
                  <a:schemeClr val="bg1"/>
                </a:solidFill>
                <a:latin typeface="Lato" charset="0"/>
                <a:ea typeface="Lato" charset="0"/>
                <a:cs typeface="Lato" charset="0"/>
              </a:rPr>
              <a:t>Titolo terzo</a:t>
            </a:r>
          </a:p>
        </p:txBody>
      </p:sp>
      <p:sp>
        <p:nvSpPr>
          <p:cNvPr id="66" name="CuadroTexto 559">
            <a:extLst>
              <a:ext uri="{FF2B5EF4-FFF2-40B4-BE49-F238E27FC236}">
                <a16:creationId xmlns:a16="http://schemas.microsoft.com/office/drawing/2014/main" id="{8C993388-020A-23C8-8E1A-372DB58D3355}"/>
              </a:ext>
            </a:extLst>
          </p:cNvPr>
          <p:cNvSpPr txBox="1"/>
          <p:nvPr/>
        </p:nvSpPr>
        <p:spPr>
          <a:xfrm>
            <a:off x="8832950" y="8646362"/>
            <a:ext cx="2513094" cy="400110"/>
          </a:xfrm>
          <a:prstGeom prst="rect">
            <a:avLst/>
          </a:prstGeom>
          <a:noFill/>
        </p:spPr>
        <p:txBody>
          <a:bodyPr wrap="square" rtlCol="0">
            <a:spAutoFit/>
          </a:bodyPr>
          <a:lstStyle/>
          <a:p>
            <a:pPr algn="ctr"/>
            <a:r>
              <a:rPr lang="en-US" sz="2000" b="1">
                <a:solidFill>
                  <a:schemeClr val="bg1"/>
                </a:solidFill>
                <a:latin typeface="Lato" charset="0"/>
                <a:ea typeface="Lato" charset="0"/>
                <a:cs typeface="Lato" charset="0"/>
              </a:rPr>
              <a:t>Titolo 4</a:t>
            </a:r>
          </a:p>
        </p:txBody>
      </p:sp>
      <p:grpSp>
        <p:nvGrpSpPr>
          <p:cNvPr id="67" name="Graphic 3">
            <a:extLst>
              <a:ext uri="{FF2B5EF4-FFF2-40B4-BE49-F238E27FC236}">
                <a16:creationId xmlns:a16="http://schemas.microsoft.com/office/drawing/2014/main" id="{40495073-3757-BCFF-A639-8FB6F1838C59}"/>
              </a:ext>
            </a:extLst>
          </p:cNvPr>
          <p:cNvGrpSpPr/>
          <p:nvPr/>
        </p:nvGrpSpPr>
        <p:grpSpPr>
          <a:xfrm>
            <a:off x="4529098" y="7161244"/>
            <a:ext cx="772300" cy="871495"/>
            <a:chOff x="4643578" y="432838"/>
            <a:chExt cx="1028134" cy="1160188"/>
          </a:xfrm>
          <a:solidFill>
            <a:schemeClr val="bg1"/>
          </a:solidFill>
        </p:grpSpPr>
        <p:sp>
          <p:nvSpPr>
            <p:cNvPr id="68" name="Freeform 1033">
              <a:extLst>
                <a:ext uri="{FF2B5EF4-FFF2-40B4-BE49-F238E27FC236}">
                  <a16:creationId xmlns:a16="http://schemas.microsoft.com/office/drawing/2014/main" id="{65E30B43-CE76-347D-CF23-A12F43B800B0}"/>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69" name="Graphic 3">
              <a:extLst>
                <a:ext uri="{FF2B5EF4-FFF2-40B4-BE49-F238E27FC236}">
                  <a16:creationId xmlns:a16="http://schemas.microsoft.com/office/drawing/2014/main" id="{FF3573AE-1085-2F92-63AA-7B9D6A50E26E}"/>
                </a:ext>
              </a:extLst>
            </p:cNvPr>
            <p:cNvGrpSpPr/>
            <p:nvPr/>
          </p:nvGrpSpPr>
          <p:grpSpPr>
            <a:xfrm>
              <a:off x="4643578" y="432838"/>
              <a:ext cx="1028134" cy="1160188"/>
              <a:chOff x="4643578" y="432838"/>
              <a:chExt cx="1028134" cy="1160188"/>
            </a:xfrm>
            <a:grpFill/>
          </p:grpSpPr>
          <p:sp>
            <p:nvSpPr>
              <p:cNvPr id="70" name="Freeform 1035">
                <a:extLst>
                  <a:ext uri="{FF2B5EF4-FFF2-40B4-BE49-F238E27FC236}">
                    <a16:creationId xmlns:a16="http://schemas.microsoft.com/office/drawing/2014/main" id="{F5938C5B-21A0-1617-D5F4-45AE125BFFB4}"/>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9D0548D7-013C-2B09-FA67-35368B282858}"/>
                  </a:ext>
                </a:extLst>
              </p:cNvPr>
              <p:cNvGrpSpPr/>
              <p:nvPr/>
            </p:nvGrpSpPr>
            <p:grpSpPr>
              <a:xfrm>
                <a:off x="4643578" y="432838"/>
                <a:ext cx="1028134" cy="1160188"/>
                <a:chOff x="4643578" y="432838"/>
                <a:chExt cx="1028134" cy="1160188"/>
              </a:xfrm>
              <a:grpFill/>
            </p:grpSpPr>
            <p:sp>
              <p:nvSpPr>
                <p:cNvPr id="72" name="Freeform 1037">
                  <a:extLst>
                    <a:ext uri="{FF2B5EF4-FFF2-40B4-BE49-F238E27FC236}">
                      <a16:creationId xmlns:a16="http://schemas.microsoft.com/office/drawing/2014/main" id="{903D791D-E05B-FA04-475E-A2235A818ADE}"/>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73" name="Freeform 1038">
                  <a:extLst>
                    <a:ext uri="{FF2B5EF4-FFF2-40B4-BE49-F238E27FC236}">
                      <a16:creationId xmlns:a16="http://schemas.microsoft.com/office/drawing/2014/main" id="{6CF42E71-D7D7-2A3B-FA89-9A40E8DB2543}"/>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4" name="Graphic 3">
            <a:extLst>
              <a:ext uri="{FF2B5EF4-FFF2-40B4-BE49-F238E27FC236}">
                <a16:creationId xmlns:a16="http://schemas.microsoft.com/office/drawing/2014/main" id="{F9FFD23C-0723-B487-A9FF-0EA25D81C782}"/>
              </a:ext>
            </a:extLst>
          </p:cNvPr>
          <p:cNvGrpSpPr/>
          <p:nvPr/>
        </p:nvGrpSpPr>
        <p:grpSpPr>
          <a:xfrm>
            <a:off x="7041312" y="7198651"/>
            <a:ext cx="837349" cy="785687"/>
            <a:chOff x="6615628" y="2116894"/>
            <a:chExt cx="1066935" cy="1001108"/>
          </a:xfrm>
          <a:solidFill>
            <a:schemeClr val="bg1"/>
          </a:solidFill>
        </p:grpSpPr>
        <p:sp>
          <p:nvSpPr>
            <p:cNvPr id="75" name="Freeform 1128">
              <a:extLst>
                <a:ext uri="{FF2B5EF4-FFF2-40B4-BE49-F238E27FC236}">
                  <a16:creationId xmlns:a16="http://schemas.microsoft.com/office/drawing/2014/main" id="{E0E2C8AB-8559-217E-F34A-4C9385F8096E}"/>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6" name="Graphic 3">
              <a:extLst>
                <a:ext uri="{FF2B5EF4-FFF2-40B4-BE49-F238E27FC236}">
                  <a16:creationId xmlns:a16="http://schemas.microsoft.com/office/drawing/2014/main" id="{6338D390-93EE-1E6A-BA0A-97F4A53CCF91}"/>
                </a:ext>
              </a:extLst>
            </p:cNvPr>
            <p:cNvGrpSpPr/>
            <p:nvPr/>
          </p:nvGrpSpPr>
          <p:grpSpPr>
            <a:xfrm>
              <a:off x="6615628" y="2116894"/>
              <a:ext cx="1066935" cy="1001108"/>
              <a:chOff x="6615628" y="2116894"/>
              <a:chExt cx="1066935" cy="1001108"/>
            </a:xfrm>
            <a:grpFill/>
          </p:grpSpPr>
          <p:sp>
            <p:nvSpPr>
              <p:cNvPr id="77" name="Freeform 1130">
                <a:extLst>
                  <a:ext uri="{FF2B5EF4-FFF2-40B4-BE49-F238E27FC236}">
                    <a16:creationId xmlns:a16="http://schemas.microsoft.com/office/drawing/2014/main" id="{89168548-444E-6F1C-D5BD-EE1D4EC01356}"/>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8" name="Freeform 1131">
                <a:extLst>
                  <a:ext uri="{FF2B5EF4-FFF2-40B4-BE49-F238E27FC236}">
                    <a16:creationId xmlns:a16="http://schemas.microsoft.com/office/drawing/2014/main" id="{185CAC45-140E-DDE8-8115-3CB3FE2248E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9" name="Freeform 1132">
                <a:extLst>
                  <a:ext uri="{FF2B5EF4-FFF2-40B4-BE49-F238E27FC236}">
                    <a16:creationId xmlns:a16="http://schemas.microsoft.com/office/drawing/2014/main" id="{7AC75B26-655E-81E0-2243-EAEB6873FEBE}"/>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80" name="Freeform 1133">
                <a:extLst>
                  <a:ext uri="{FF2B5EF4-FFF2-40B4-BE49-F238E27FC236}">
                    <a16:creationId xmlns:a16="http://schemas.microsoft.com/office/drawing/2014/main" id="{138EC758-DF85-9838-C5C6-C78FFCA0729E}"/>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1" name="Freeform 1134">
                <a:extLst>
                  <a:ext uri="{FF2B5EF4-FFF2-40B4-BE49-F238E27FC236}">
                    <a16:creationId xmlns:a16="http://schemas.microsoft.com/office/drawing/2014/main" id="{2804B4A4-6547-EBCB-BF75-DDCAA767E372}"/>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2" name="Freeform 1135">
                <a:extLst>
                  <a:ext uri="{FF2B5EF4-FFF2-40B4-BE49-F238E27FC236}">
                    <a16:creationId xmlns:a16="http://schemas.microsoft.com/office/drawing/2014/main" id="{54F53F10-7008-F0CA-63AC-B86D6A03A5D0}"/>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3" name="Freeform 1136">
                <a:extLst>
                  <a:ext uri="{FF2B5EF4-FFF2-40B4-BE49-F238E27FC236}">
                    <a16:creationId xmlns:a16="http://schemas.microsoft.com/office/drawing/2014/main" id="{722D9B0C-F5FD-E686-0B49-4C04FC4423A7}"/>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4" name="Freeform 1137">
                <a:extLst>
                  <a:ext uri="{FF2B5EF4-FFF2-40B4-BE49-F238E27FC236}">
                    <a16:creationId xmlns:a16="http://schemas.microsoft.com/office/drawing/2014/main" id="{526B1478-2788-233A-D105-2CE7B9969A2B}"/>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5" name="Freeform 1138">
                <a:extLst>
                  <a:ext uri="{FF2B5EF4-FFF2-40B4-BE49-F238E27FC236}">
                    <a16:creationId xmlns:a16="http://schemas.microsoft.com/office/drawing/2014/main" id="{22322561-A7E9-342D-5BD3-431A9AD31942}"/>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6" name="Freeform 1139">
                <a:extLst>
                  <a:ext uri="{FF2B5EF4-FFF2-40B4-BE49-F238E27FC236}">
                    <a16:creationId xmlns:a16="http://schemas.microsoft.com/office/drawing/2014/main" id="{27B884D8-3260-9BC7-9159-7229274AFD3B}"/>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7" name="Freeform 1140">
                <a:extLst>
                  <a:ext uri="{FF2B5EF4-FFF2-40B4-BE49-F238E27FC236}">
                    <a16:creationId xmlns:a16="http://schemas.microsoft.com/office/drawing/2014/main" id="{F8FAF489-BD3C-6A01-D2DF-82435CCF1630}"/>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8" name="Freeform 1141">
                <a:extLst>
                  <a:ext uri="{FF2B5EF4-FFF2-40B4-BE49-F238E27FC236}">
                    <a16:creationId xmlns:a16="http://schemas.microsoft.com/office/drawing/2014/main" id="{C1B758BC-50CD-F1DC-896A-5A23EC649D06}"/>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9" name="Group 88">
            <a:extLst>
              <a:ext uri="{FF2B5EF4-FFF2-40B4-BE49-F238E27FC236}">
                <a16:creationId xmlns:a16="http://schemas.microsoft.com/office/drawing/2014/main" id="{1F578E8A-49F6-B2B8-797F-2DDCE1268560}"/>
              </a:ext>
            </a:extLst>
          </p:cNvPr>
          <p:cNvGrpSpPr/>
          <p:nvPr/>
        </p:nvGrpSpPr>
        <p:grpSpPr>
          <a:xfrm>
            <a:off x="1847357" y="7293902"/>
            <a:ext cx="676288" cy="676171"/>
            <a:chOff x="3258209" y="1217582"/>
            <a:chExt cx="4712093" cy="4711281"/>
          </a:xfrm>
          <a:solidFill>
            <a:schemeClr val="bg1"/>
          </a:solidFill>
        </p:grpSpPr>
        <p:sp>
          <p:nvSpPr>
            <p:cNvPr id="90" name="Freeform 31">
              <a:extLst>
                <a:ext uri="{FF2B5EF4-FFF2-40B4-BE49-F238E27FC236}">
                  <a16:creationId xmlns:a16="http://schemas.microsoft.com/office/drawing/2014/main" id="{3C948D68-8E96-40C1-6E28-14E8A6D36C12}"/>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91" name="Freeform 32">
              <a:extLst>
                <a:ext uri="{FF2B5EF4-FFF2-40B4-BE49-F238E27FC236}">
                  <a16:creationId xmlns:a16="http://schemas.microsoft.com/office/drawing/2014/main" id="{AF5FDC10-F2A2-BCCA-BB7F-029C10244D23}"/>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92" name="Group 91">
              <a:extLst>
                <a:ext uri="{FF2B5EF4-FFF2-40B4-BE49-F238E27FC236}">
                  <a16:creationId xmlns:a16="http://schemas.microsoft.com/office/drawing/2014/main" id="{FF9D2B33-01D9-8EBA-723D-FE567878BFC3}"/>
                </a:ext>
              </a:extLst>
            </p:cNvPr>
            <p:cNvGrpSpPr/>
            <p:nvPr/>
          </p:nvGrpSpPr>
          <p:grpSpPr>
            <a:xfrm>
              <a:off x="3258209" y="1217582"/>
              <a:ext cx="4712093" cy="4711281"/>
              <a:chOff x="3258209" y="1217582"/>
              <a:chExt cx="4712093" cy="4711281"/>
            </a:xfrm>
            <a:grpFill/>
          </p:grpSpPr>
          <p:sp>
            <p:nvSpPr>
              <p:cNvPr id="93" name="Freeform 16">
                <a:extLst>
                  <a:ext uri="{FF2B5EF4-FFF2-40B4-BE49-F238E27FC236}">
                    <a16:creationId xmlns:a16="http://schemas.microsoft.com/office/drawing/2014/main" id="{87EB55D6-E8C0-5C4E-C954-68A5EE49EA9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18">
                <a:extLst>
                  <a:ext uri="{FF2B5EF4-FFF2-40B4-BE49-F238E27FC236}">
                    <a16:creationId xmlns:a16="http://schemas.microsoft.com/office/drawing/2014/main" id="{F65880C0-4779-3710-8A8C-EF4923516902}"/>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19">
                <a:extLst>
                  <a:ext uri="{FF2B5EF4-FFF2-40B4-BE49-F238E27FC236}">
                    <a16:creationId xmlns:a16="http://schemas.microsoft.com/office/drawing/2014/main" id="{7C7F86C6-65B3-BFE1-2C9C-C3C294E5E8B8}"/>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20">
                <a:extLst>
                  <a:ext uri="{FF2B5EF4-FFF2-40B4-BE49-F238E27FC236}">
                    <a16:creationId xmlns:a16="http://schemas.microsoft.com/office/drawing/2014/main" id="{6FF9ECC6-DB14-E4C3-0C0A-8EFE9A1A6AEC}"/>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21">
                <a:extLst>
                  <a:ext uri="{FF2B5EF4-FFF2-40B4-BE49-F238E27FC236}">
                    <a16:creationId xmlns:a16="http://schemas.microsoft.com/office/drawing/2014/main" id="{CEAEF253-99B5-001D-E965-EAEE24783E12}"/>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22">
                <a:extLst>
                  <a:ext uri="{FF2B5EF4-FFF2-40B4-BE49-F238E27FC236}">
                    <a16:creationId xmlns:a16="http://schemas.microsoft.com/office/drawing/2014/main" id="{74C748E0-2785-C357-4ECB-D7D001437D8B}"/>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23">
                <a:extLst>
                  <a:ext uri="{FF2B5EF4-FFF2-40B4-BE49-F238E27FC236}">
                    <a16:creationId xmlns:a16="http://schemas.microsoft.com/office/drawing/2014/main" id="{8F290080-69CF-2E4E-AAE8-9EA9D7D49835}"/>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24">
                <a:extLst>
                  <a:ext uri="{FF2B5EF4-FFF2-40B4-BE49-F238E27FC236}">
                    <a16:creationId xmlns:a16="http://schemas.microsoft.com/office/drawing/2014/main" id="{2D3B143D-EB1F-B822-B2E8-AA7836196194}"/>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25">
                <a:extLst>
                  <a:ext uri="{FF2B5EF4-FFF2-40B4-BE49-F238E27FC236}">
                    <a16:creationId xmlns:a16="http://schemas.microsoft.com/office/drawing/2014/main" id="{221E9793-2194-0C3A-8697-3CBEF122EA7F}"/>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26">
                <a:extLst>
                  <a:ext uri="{FF2B5EF4-FFF2-40B4-BE49-F238E27FC236}">
                    <a16:creationId xmlns:a16="http://schemas.microsoft.com/office/drawing/2014/main" id="{122234FE-827D-BE76-00AF-D4044A59C875}"/>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27">
                <a:extLst>
                  <a:ext uri="{FF2B5EF4-FFF2-40B4-BE49-F238E27FC236}">
                    <a16:creationId xmlns:a16="http://schemas.microsoft.com/office/drawing/2014/main" id="{2C09C1A7-72B2-0C59-2625-FF2C16D6632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28">
                <a:extLst>
                  <a:ext uri="{FF2B5EF4-FFF2-40B4-BE49-F238E27FC236}">
                    <a16:creationId xmlns:a16="http://schemas.microsoft.com/office/drawing/2014/main" id="{F6799A71-91A4-C1EC-1624-E38A0B08CEB3}"/>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29">
                <a:extLst>
                  <a:ext uri="{FF2B5EF4-FFF2-40B4-BE49-F238E27FC236}">
                    <a16:creationId xmlns:a16="http://schemas.microsoft.com/office/drawing/2014/main" id="{65754A9C-3CE1-C280-E43F-82EA4A1D5D36}"/>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30">
                <a:extLst>
                  <a:ext uri="{FF2B5EF4-FFF2-40B4-BE49-F238E27FC236}">
                    <a16:creationId xmlns:a16="http://schemas.microsoft.com/office/drawing/2014/main" id="{342EA6D2-CF07-545B-267A-48E668B0002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107" name="Group 106">
            <a:extLst>
              <a:ext uri="{FF2B5EF4-FFF2-40B4-BE49-F238E27FC236}">
                <a16:creationId xmlns:a16="http://schemas.microsoft.com/office/drawing/2014/main" id="{A48C8433-CAE1-2C4C-7C95-F47A50994E29}"/>
              </a:ext>
            </a:extLst>
          </p:cNvPr>
          <p:cNvGrpSpPr/>
          <p:nvPr/>
        </p:nvGrpSpPr>
        <p:grpSpPr>
          <a:xfrm>
            <a:off x="9653256" y="7162935"/>
            <a:ext cx="872482" cy="1012568"/>
            <a:chOff x="8360213" y="3458151"/>
            <a:chExt cx="853935" cy="991043"/>
          </a:xfrm>
          <a:solidFill>
            <a:schemeClr val="bg1"/>
          </a:solidFill>
        </p:grpSpPr>
        <p:grpSp>
          <p:nvGrpSpPr>
            <p:cNvPr id="108" name="Graphic 2">
              <a:extLst>
                <a:ext uri="{FF2B5EF4-FFF2-40B4-BE49-F238E27FC236}">
                  <a16:creationId xmlns:a16="http://schemas.microsoft.com/office/drawing/2014/main" id="{8B5E9B8F-310B-6F3D-35EC-4CD895709DD8}"/>
                </a:ext>
              </a:extLst>
            </p:cNvPr>
            <p:cNvGrpSpPr/>
            <p:nvPr userDrawn="1"/>
          </p:nvGrpSpPr>
          <p:grpSpPr>
            <a:xfrm>
              <a:off x="8599192" y="3595917"/>
              <a:ext cx="375982" cy="204367"/>
              <a:chOff x="2642504" y="3763150"/>
              <a:chExt cx="375982" cy="204367"/>
            </a:xfrm>
            <a:grpFill/>
          </p:grpSpPr>
          <p:sp>
            <p:nvSpPr>
              <p:cNvPr id="114" name="Freeform 113">
                <a:extLst>
                  <a:ext uri="{FF2B5EF4-FFF2-40B4-BE49-F238E27FC236}">
                    <a16:creationId xmlns:a16="http://schemas.microsoft.com/office/drawing/2014/main" id="{200341D6-8599-ACC3-C93D-DD505F1EF80B}"/>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91961D49-B493-49F8-E68E-FCC738679124}"/>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3D3BAF62-3A45-4F2A-0358-B8BAD6AF4F2C}"/>
                </a:ext>
              </a:extLst>
            </p:cNvPr>
            <p:cNvGrpSpPr/>
            <p:nvPr userDrawn="1"/>
          </p:nvGrpSpPr>
          <p:grpSpPr>
            <a:xfrm>
              <a:off x="8360213" y="3458151"/>
              <a:ext cx="853935" cy="991043"/>
              <a:chOff x="2403525" y="3625384"/>
              <a:chExt cx="853935" cy="991043"/>
            </a:xfrm>
            <a:grpFill/>
          </p:grpSpPr>
          <p:sp>
            <p:nvSpPr>
              <p:cNvPr id="110" name="Freeform 109">
                <a:extLst>
                  <a:ext uri="{FF2B5EF4-FFF2-40B4-BE49-F238E27FC236}">
                    <a16:creationId xmlns:a16="http://schemas.microsoft.com/office/drawing/2014/main" id="{310010A6-1915-68CF-0A61-C3B8C9F42C02}"/>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FF31B85C-C068-20BD-9E41-40300334A8FC}"/>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29D1F0D1-9859-1E0A-937B-C87466C55782}"/>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11566F0E-CF7B-F361-04C8-B2D834642353}"/>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165" name="CuadroTexto 553">
            <a:extLst>
              <a:ext uri="{FF2B5EF4-FFF2-40B4-BE49-F238E27FC236}">
                <a16:creationId xmlns:a16="http://schemas.microsoft.com/office/drawing/2014/main" id="{89A4097B-D251-536C-25EE-11ECB8CFD11B}"/>
              </a:ext>
            </a:extLst>
          </p:cNvPr>
          <p:cNvSpPr txBox="1"/>
          <p:nvPr/>
        </p:nvSpPr>
        <p:spPr>
          <a:xfrm>
            <a:off x="1670843" y="1293980"/>
            <a:ext cx="2424352"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DECISIONE</a:t>
            </a:r>
          </a:p>
        </p:txBody>
      </p:sp>
      <p:sp>
        <p:nvSpPr>
          <p:cNvPr id="8" name="Freeform 1">
            <a:extLst>
              <a:ext uri="{FF2B5EF4-FFF2-40B4-BE49-F238E27FC236}">
                <a16:creationId xmlns:a16="http://schemas.microsoft.com/office/drawing/2014/main" id="{0582A6D2-A0CD-5C66-BF6F-D1738AE3335A}"/>
              </a:ext>
            </a:extLst>
          </p:cNvPr>
          <p:cNvSpPr>
            <a:spLocks noChangeArrowheads="1"/>
          </p:cNvSpPr>
          <p:nvPr/>
        </p:nvSpPr>
        <p:spPr bwMode="auto">
          <a:xfrm>
            <a:off x="7881128" y="432878"/>
            <a:ext cx="2492904"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1">
            <a:extLst>
              <a:ext uri="{FF2B5EF4-FFF2-40B4-BE49-F238E27FC236}">
                <a16:creationId xmlns:a16="http://schemas.microsoft.com/office/drawing/2014/main" id="{4C627241-94CF-A86D-BBCE-ABD3001E53C9}"/>
              </a:ext>
            </a:extLst>
          </p:cNvPr>
          <p:cNvSpPr>
            <a:spLocks noChangeArrowheads="1"/>
          </p:cNvSpPr>
          <p:nvPr/>
        </p:nvSpPr>
        <p:spPr bwMode="auto">
          <a:xfrm>
            <a:off x="7907737" y="496287"/>
            <a:ext cx="2492904"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25684"/>
          </a:solidFill>
          <a:ln>
            <a:noFill/>
          </a:ln>
          <a:effectLst/>
        </p:spPr>
        <p:txBody>
          <a:bodyPr wrap="none" anchor="ctr"/>
          <a:lstStyle/>
          <a:p>
            <a:endParaRPr lang="en-US" sz="900"/>
          </a:p>
        </p:txBody>
      </p:sp>
      <p:sp>
        <p:nvSpPr>
          <p:cNvPr id="10" name="Freeform 172">
            <a:extLst>
              <a:ext uri="{FF2B5EF4-FFF2-40B4-BE49-F238E27FC236}">
                <a16:creationId xmlns:a16="http://schemas.microsoft.com/office/drawing/2014/main" id="{C7F15EDE-69AB-D2B1-F2A6-EC34AECCFE9A}"/>
              </a:ext>
            </a:extLst>
          </p:cNvPr>
          <p:cNvSpPr>
            <a:spLocks noChangeArrowheads="1"/>
          </p:cNvSpPr>
          <p:nvPr/>
        </p:nvSpPr>
        <p:spPr bwMode="auto">
          <a:xfrm>
            <a:off x="7970996" y="557015"/>
            <a:ext cx="2492904"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1" name="Freeform 173">
            <a:extLst>
              <a:ext uri="{FF2B5EF4-FFF2-40B4-BE49-F238E27FC236}">
                <a16:creationId xmlns:a16="http://schemas.microsoft.com/office/drawing/2014/main" id="{6FE874CF-A8FE-328E-FDBD-77A8D7CE589A}"/>
              </a:ext>
            </a:extLst>
          </p:cNvPr>
          <p:cNvSpPr>
            <a:spLocks noChangeArrowheads="1"/>
          </p:cNvSpPr>
          <p:nvPr/>
        </p:nvSpPr>
        <p:spPr bwMode="auto">
          <a:xfrm>
            <a:off x="9436059" y="1855078"/>
            <a:ext cx="1027974"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12" name="Freeform 174">
            <a:extLst>
              <a:ext uri="{FF2B5EF4-FFF2-40B4-BE49-F238E27FC236}">
                <a16:creationId xmlns:a16="http://schemas.microsoft.com/office/drawing/2014/main" id="{3073A3DA-1315-B99C-E8F4-5E4E717A5E19}"/>
              </a:ext>
            </a:extLst>
          </p:cNvPr>
          <p:cNvSpPr>
            <a:spLocks noChangeArrowheads="1"/>
          </p:cNvSpPr>
          <p:nvPr/>
        </p:nvSpPr>
        <p:spPr bwMode="auto">
          <a:xfrm>
            <a:off x="9382923" y="1801940"/>
            <a:ext cx="1142815"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3" name="CuadroTexto 553">
            <a:extLst>
              <a:ext uri="{FF2B5EF4-FFF2-40B4-BE49-F238E27FC236}">
                <a16:creationId xmlns:a16="http://schemas.microsoft.com/office/drawing/2014/main" id="{04437B14-6D0E-32EA-8FDF-A8CDC5147BD0}"/>
              </a:ext>
            </a:extLst>
          </p:cNvPr>
          <p:cNvSpPr txBox="1"/>
          <p:nvPr/>
        </p:nvSpPr>
        <p:spPr>
          <a:xfrm>
            <a:off x="7811932" y="1147192"/>
            <a:ext cx="2577469" cy="707886"/>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RISOLUZIONE DEI CONFLITTI</a:t>
            </a:r>
          </a:p>
        </p:txBody>
      </p:sp>
      <p:sp>
        <p:nvSpPr>
          <p:cNvPr id="15" name="TextBox 14">
            <a:extLst>
              <a:ext uri="{FF2B5EF4-FFF2-40B4-BE49-F238E27FC236}">
                <a16:creationId xmlns:a16="http://schemas.microsoft.com/office/drawing/2014/main" id="{5926D5B9-3E81-D29B-9C2E-2530764B2205}"/>
              </a:ext>
            </a:extLst>
          </p:cNvPr>
          <p:cNvSpPr txBox="1"/>
          <p:nvPr/>
        </p:nvSpPr>
        <p:spPr>
          <a:xfrm>
            <a:off x="6852659" y="3201247"/>
            <a:ext cx="4764377" cy="3416320"/>
          </a:xfrm>
          <a:prstGeom prst="rect">
            <a:avLst/>
          </a:prstGeom>
          <a:noFill/>
        </p:spPr>
        <p:txBody>
          <a:bodyPr wrap="square">
            <a:spAutoFit/>
          </a:bodyPr>
          <a:lstStyle/>
          <a:p>
            <a:r>
              <a:rPr lang="en-IE" sz="2400" b="1">
                <a:solidFill>
                  <a:srgbClr val="09465E"/>
                </a:solidFill>
                <a:ea typeface="Aptos" panose="020B0004020202020204" pitchFamily="34" charset="0"/>
                <a:cs typeface="Times New Roman" panose="02020603050405020304" pitchFamily="18" charset="0"/>
              </a:rPr>
              <a:t>Risoluzione dei conflitti: </a:t>
            </a:r>
          </a:p>
          <a:p>
            <a:r>
              <a:rPr lang="en-IE" sz="2400">
                <a:solidFill>
                  <a:srgbClr val="09465E"/>
                </a:solidFill>
                <a:ea typeface="Aptos" panose="020B0004020202020204" pitchFamily="34" charset="0"/>
                <a:cs typeface="Times New Roman" panose="02020603050405020304" pitchFamily="18" charset="0"/>
              </a:rPr>
              <a:t>Si riferisce alle procedure intraprese per gestire disaccordi e controversie. Analogamente al processo decisionale, più le procedure sono integrate, più la partnership è efficace </a:t>
            </a:r>
            <a:r>
              <a:rPr lang="en-GB" sz="2400">
                <a:solidFill>
                  <a:srgbClr val="09465E"/>
                </a:solidFill>
                <a:ea typeface="Aptos" panose="020B0004020202020204" pitchFamily="34" charset="0"/>
                <a:cs typeface="Times New Roman" panose="02020603050405020304" pitchFamily="18" charset="0"/>
              </a:rPr>
              <a:t>nel raggiungere l'approvvigionamento sostenibile.</a:t>
            </a:r>
            <a:endParaRPr lang="en-IE" sz="2400">
              <a:solidFill>
                <a:srgbClr val="09465E"/>
              </a:solidFill>
              <a:ea typeface="Aptos" panose="020B0004020202020204" pitchFamily="34" charset="0"/>
              <a:cs typeface="Times New Roman" panose="02020603050405020304" pitchFamily="18" charset="0"/>
            </a:endParaRPr>
          </a:p>
          <a:p>
            <a:endParaRPr lang="en-GB" sz="2400">
              <a:solidFill>
                <a:srgbClr val="09465E"/>
              </a:solidFill>
            </a:endParaRPr>
          </a:p>
        </p:txBody>
      </p:sp>
      <p:sp>
        <p:nvSpPr>
          <p:cNvPr id="3" name="TextBox 2">
            <a:extLst>
              <a:ext uri="{FF2B5EF4-FFF2-40B4-BE49-F238E27FC236}">
                <a16:creationId xmlns:a16="http://schemas.microsoft.com/office/drawing/2014/main" id="{E31BEE0A-0416-508B-4F0E-489DDA1168B2}"/>
              </a:ext>
            </a:extLst>
          </p:cNvPr>
          <p:cNvSpPr txBox="1"/>
          <p:nvPr/>
        </p:nvSpPr>
        <p:spPr>
          <a:xfrm>
            <a:off x="952383" y="3246404"/>
            <a:ext cx="5060791" cy="3416320"/>
          </a:xfrm>
          <a:prstGeom prst="rect">
            <a:avLst/>
          </a:prstGeom>
          <a:noFill/>
        </p:spPr>
        <p:txBody>
          <a:bodyPr wrap="square">
            <a:spAutoFit/>
          </a:bodyPr>
          <a:lstStyle/>
          <a:p>
            <a:r>
              <a:rPr lang="en-IE" sz="2400" b="1" dirty="0" err="1">
                <a:solidFill>
                  <a:srgbClr val="09465E"/>
                </a:solidFill>
                <a:ea typeface="Aptos" panose="020B0004020202020204" pitchFamily="34" charset="0"/>
                <a:cs typeface="Times New Roman" panose="02020603050405020304" pitchFamily="18" charset="0"/>
              </a:rPr>
              <a:t>Processo</a:t>
            </a:r>
            <a:r>
              <a:rPr lang="en-IE" sz="2400" b="1" dirty="0">
                <a:solidFill>
                  <a:srgbClr val="09465E"/>
                </a:solidFill>
                <a:ea typeface="Aptos" panose="020B0004020202020204" pitchFamily="34" charset="0"/>
                <a:cs typeface="Times New Roman" panose="02020603050405020304" pitchFamily="18" charset="0"/>
              </a:rPr>
              <a:t> </a:t>
            </a:r>
            <a:r>
              <a:rPr lang="en-IE" sz="2400" b="1" dirty="0" err="1">
                <a:solidFill>
                  <a:srgbClr val="09465E"/>
                </a:solidFill>
                <a:ea typeface="Aptos" panose="020B0004020202020204" pitchFamily="34" charset="0"/>
                <a:cs typeface="Times New Roman" panose="02020603050405020304" pitchFamily="18" charset="0"/>
              </a:rPr>
              <a:t>decisionale</a:t>
            </a:r>
            <a:r>
              <a:rPr lang="en-IE" sz="2400" b="1" dirty="0">
                <a:solidFill>
                  <a:srgbClr val="09465E"/>
                </a:solidFill>
                <a:ea typeface="Aptos" panose="020B0004020202020204" pitchFamily="34" charset="0"/>
                <a:cs typeface="Times New Roman" panose="02020603050405020304" pitchFamily="18" charset="0"/>
              </a:rPr>
              <a:t>: </a:t>
            </a:r>
          </a:p>
          <a:p>
            <a:r>
              <a:rPr lang="en-IE" sz="2400" dirty="0">
                <a:solidFill>
                  <a:srgbClr val="09465E"/>
                </a:solidFill>
                <a:ea typeface="Aptos" panose="020B0004020202020204" pitchFamily="34" charset="0"/>
                <a:cs typeface="Times New Roman" panose="02020603050405020304" pitchFamily="18" charset="0"/>
              </a:rPr>
              <a:t>Si </a:t>
            </a:r>
            <a:r>
              <a:rPr lang="en-IE" sz="2400" dirty="0" err="1">
                <a:solidFill>
                  <a:srgbClr val="09465E"/>
                </a:solidFill>
                <a:ea typeface="Aptos" panose="020B0004020202020204" pitchFamily="34" charset="0"/>
                <a:cs typeface="Times New Roman" panose="02020603050405020304" pitchFamily="18" charset="0"/>
              </a:rPr>
              <a:t>riferisce</a:t>
            </a:r>
            <a:r>
              <a:rPr lang="en-IE" sz="2400" dirty="0">
                <a:solidFill>
                  <a:srgbClr val="09465E"/>
                </a:solidFill>
                <a:ea typeface="Aptos" panose="020B0004020202020204" pitchFamily="34" charset="0"/>
                <a:cs typeface="Times New Roman" panose="02020603050405020304" pitchFamily="18" charset="0"/>
              </a:rPr>
              <a:t> ai </a:t>
            </a:r>
            <a:r>
              <a:rPr lang="en-IE" sz="2400" dirty="0" err="1">
                <a:solidFill>
                  <a:srgbClr val="09465E"/>
                </a:solidFill>
                <a:ea typeface="Aptos" panose="020B0004020202020204" pitchFamily="34" charset="0"/>
                <a:cs typeface="Times New Roman" panose="02020603050405020304" pitchFamily="18" charset="0"/>
              </a:rPr>
              <a:t>meccanismi</a:t>
            </a:r>
            <a:r>
              <a:rPr lang="en-IE" sz="2400" dirty="0">
                <a:solidFill>
                  <a:srgbClr val="09465E"/>
                </a:solidFill>
                <a:ea typeface="Aptos" panose="020B0004020202020204" pitchFamily="34" charset="0"/>
                <a:cs typeface="Times New Roman" panose="02020603050405020304" pitchFamily="18" charset="0"/>
              </a:rPr>
              <a:t> di </a:t>
            </a:r>
            <a:r>
              <a:rPr lang="en-IE" sz="2400" dirty="0" err="1">
                <a:solidFill>
                  <a:srgbClr val="09465E"/>
                </a:solidFill>
                <a:ea typeface="Aptos" panose="020B0004020202020204" pitchFamily="34" charset="0"/>
                <a:cs typeface="Times New Roman" panose="02020603050405020304" pitchFamily="18" charset="0"/>
              </a:rPr>
              <a:t>scelta</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delle</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azioni</a:t>
            </a:r>
            <a:r>
              <a:rPr lang="en-IE" sz="2400" dirty="0">
                <a:solidFill>
                  <a:srgbClr val="09465E"/>
                </a:solidFill>
                <a:ea typeface="Aptos" panose="020B0004020202020204" pitchFamily="34" charset="0"/>
                <a:cs typeface="Times New Roman" panose="02020603050405020304" pitchFamily="18" charset="0"/>
              </a:rPr>
              <a:t> e </a:t>
            </a:r>
            <a:r>
              <a:rPr lang="en-IE" sz="2400" dirty="0" err="1">
                <a:solidFill>
                  <a:srgbClr val="09465E"/>
                </a:solidFill>
                <a:ea typeface="Aptos" panose="020B0004020202020204" pitchFamily="34" charset="0"/>
                <a:cs typeface="Times New Roman" panose="02020603050405020304" pitchFamily="18" charset="0"/>
              </a:rPr>
              <a:t>delle</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strategie</a:t>
            </a:r>
            <a:r>
              <a:rPr lang="en-IE" sz="2400" dirty="0">
                <a:solidFill>
                  <a:srgbClr val="09465E"/>
                </a:solidFill>
                <a:ea typeface="Aptos" panose="020B0004020202020204" pitchFamily="34" charset="0"/>
                <a:cs typeface="Times New Roman" panose="02020603050405020304" pitchFamily="18" charset="0"/>
              </a:rPr>
              <a:t> da </a:t>
            </a:r>
            <a:r>
              <a:rPr lang="en-IE" sz="2400" dirty="0" err="1">
                <a:solidFill>
                  <a:srgbClr val="09465E"/>
                </a:solidFill>
                <a:ea typeface="Aptos" panose="020B0004020202020204" pitchFamily="34" charset="0"/>
                <a:cs typeface="Times New Roman" panose="02020603050405020304" pitchFamily="18" charset="0"/>
              </a:rPr>
              <a:t>adottare</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all'interno</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delle</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organizzazioni</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Più</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questi</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meccanismi</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sono</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integrati</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più</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sono</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efficaci</a:t>
            </a:r>
            <a:r>
              <a:rPr lang="en-IE" sz="2400" dirty="0">
                <a:solidFill>
                  <a:srgbClr val="09465E"/>
                </a:solidFill>
                <a:ea typeface="Aptos" panose="020B0004020202020204" pitchFamily="34" charset="0"/>
                <a:cs typeface="Times New Roman" panose="02020603050405020304" pitchFamily="18" charset="0"/>
              </a:rPr>
              <a:t> per </a:t>
            </a:r>
            <a:r>
              <a:rPr lang="en-IE" sz="2400" dirty="0" err="1">
                <a:solidFill>
                  <a:srgbClr val="09465E"/>
                </a:solidFill>
                <a:ea typeface="Aptos" panose="020B0004020202020204" pitchFamily="34" charset="0"/>
                <a:cs typeface="Times New Roman" panose="02020603050405020304" pitchFamily="18" charset="0"/>
              </a:rPr>
              <a:t>raggiungere</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l'approvvigionamento</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sostenibile</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all'interno</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della</a:t>
            </a:r>
            <a:r>
              <a:rPr lang="en-IE" sz="2400" dirty="0">
                <a:solidFill>
                  <a:srgbClr val="09465E"/>
                </a:solidFill>
                <a:ea typeface="Aptos" panose="020B0004020202020204" pitchFamily="34" charset="0"/>
                <a:cs typeface="Times New Roman" panose="02020603050405020304" pitchFamily="18" charset="0"/>
              </a:rPr>
              <a:t> partnership.</a:t>
            </a:r>
            <a:endParaRPr lang="en-GB" sz="2400" dirty="0">
              <a:solidFill>
                <a:srgbClr val="09465E"/>
              </a:solidFill>
            </a:endParaRPr>
          </a:p>
          <a:p>
            <a:endParaRPr lang="en-GB" sz="2400" dirty="0">
              <a:solidFill>
                <a:srgbClr val="09465E"/>
              </a:solidFill>
              <a:ea typeface="Aptos" panose="020B0004020202020204" pitchFamily="34" charset="0"/>
              <a:cs typeface="Times New Roman" panose="02020603050405020304" pitchFamily="18" charset="0"/>
            </a:endParaRPr>
          </a:p>
        </p:txBody>
      </p:sp>
      <p:pic>
        <p:nvPicPr>
          <p:cNvPr id="5" name="Picture 4" descr="A group of white icons&#10;&#10;AI-generated content may be incorrect.">
            <a:extLst>
              <a:ext uri="{FF2B5EF4-FFF2-40B4-BE49-F238E27FC236}">
                <a16:creationId xmlns:a16="http://schemas.microsoft.com/office/drawing/2014/main" id="{EA077CE4-5A90-7B7D-32DC-0A1833B7C21B}"/>
              </a:ext>
            </a:extLst>
          </p:cNvPr>
          <p:cNvPicPr>
            <a:picLocks noChangeAspect="1"/>
          </p:cNvPicPr>
          <p:nvPr/>
        </p:nvPicPr>
        <p:blipFill>
          <a:blip r:embed="rId3"/>
          <a:srcRect r="53021" b="66565"/>
          <a:stretch/>
        </p:blipFill>
        <p:spPr>
          <a:xfrm>
            <a:off x="3166144" y="1916329"/>
            <a:ext cx="929051" cy="826493"/>
          </a:xfrm>
          <a:prstGeom prst="rect">
            <a:avLst/>
          </a:prstGeom>
        </p:spPr>
      </p:pic>
      <p:pic>
        <p:nvPicPr>
          <p:cNvPr id="6" name="Picture 5" descr="A group of white icons&#10;&#10;AI-generated content may be incorrect.">
            <a:extLst>
              <a:ext uri="{FF2B5EF4-FFF2-40B4-BE49-F238E27FC236}">
                <a16:creationId xmlns:a16="http://schemas.microsoft.com/office/drawing/2014/main" id="{72F068EA-8FA2-6BC5-9F73-50CDBFFFF25A}"/>
              </a:ext>
            </a:extLst>
          </p:cNvPr>
          <p:cNvPicPr>
            <a:picLocks noChangeAspect="1"/>
          </p:cNvPicPr>
          <p:nvPr/>
        </p:nvPicPr>
        <p:blipFill>
          <a:blip r:embed="rId3"/>
          <a:srcRect l="53374" t="1471" r="-353" b="65094"/>
          <a:stretch/>
        </p:blipFill>
        <p:spPr>
          <a:xfrm>
            <a:off x="9515220" y="1979373"/>
            <a:ext cx="929051" cy="826493"/>
          </a:xfrm>
          <a:prstGeom prst="rect">
            <a:avLst/>
          </a:prstGeom>
        </p:spPr>
      </p:pic>
    </p:spTree>
    <p:extLst>
      <p:ext uri="{BB962C8B-B14F-4D97-AF65-F5344CB8AC3E}">
        <p14:creationId xmlns:p14="http://schemas.microsoft.com/office/powerpoint/2010/main" val="228160197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2B38E-7D1D-9523-5322-3A224C095394}"/>
            </a:ext>
          </a:extLst>
        </p:cNvPr>
        <p:cNvGrpSpPr/>
        <p:nvPr/>
      </p:nvGrpSpPr>
      <p:grpSpPr>
        <a:xfrm>
          <a:off x="0" y="0"/>
          <a:ext cx="0" cy="0"/>
          <a:chOff x="0" y="0"/>
          <a:chExt cx="0" cy="0"/>
        </a:xfrm>
      </p:grpSpPr>
      <p:sp>
        <p:nvSpPr>
          <p:cNvPr id="40" name="Freeform 1">
            <a:extLst>
              <a:ext uri="{FF2B5EF4-FFF2-40B4-BE49-F238E27FC236}">
                <a16:creationId xmlns:a16="http://schemas.microsoft.com/office/drawing/2014/main" id="{34D4CF0C-EF14-41AC-3D76-D75DD906F39C}"/>
              </a:ext>
            </a:extLst>
          </p:cNvPr>
          <p:cNvSpPr>
            <a:spLocks noChangeArrowheads="1"/>
          </p:cNvSpPr>
          <p:nvPr/>
        </p:nvSpPr>
        <p:spPr bwMode="auto">
          <a:xfrm>
            <a:off x="1482029" y="413153"/>
            <a:ext cx="2698752"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a:extLst>
              <a:ext uri="{FF2B5EF4-FFF2-40B4-BE49-F238E27FC236}">
                <a16:creationId xmlns:a16="http://schemas.microsoft.com/office/drawing/2014/main" id="{D1D08992-5856-8821-2FBD-9C779B91D572}"/>
              </a:ext>
            </a:extLst>
          </p:cNvPr>
          <p:cNvSpPr>
            <a:spLocks noChangeArrowheads="1"/>
          </p:cNvSpPr>
          <p:nvPr/>
        </p:nvSpPr>
        <p:spPr bwMode="auto">
          <a:xfrm>
            <a:off x="1508638" y="476562"/>
            <a:ext cx="2698752"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25684"/>
          </a:solidFill>
          <a:ln>
            <a:noFill/>
          </a:ln>
          <a:effectLst/>
        </p:spPr>
        <p:txBody>
          <a:bodyPr wrap="none" anchor="ctr"/>
          <a:lstStyle/>
          <a:p>
            <a:endParaRPr lang="en-US" sz="900"/>
          </a:p>
        </p:txBody>
      </p:sp>
      <p:sp>
        <p:nvSpPr>
          <p:cNvPr id="211" name="Freeform 172">
            <a:extLst>
              <a:ext uri="{FF2B5EF4-FFF2-40B4-BE49-F238E27FC236}">
                <a16:creationId xmlns:a16="http://schemas.microsoft.com/office/drawing/2014/main" id="{2AE8DEA3-F660-AACF-B879-B037FE2103B4}"/>
              </a:ext>
            </a:extLst>
          </p:cNvPr>
          <p:cNvSpPr>
            <a:spLocks noChangeArrowheads="1"/>
          </p:cNvSpPr>
          <p:nvPr/>
        </p:nvSpPr>
        <p:spPr bwMode="auto">
          <a:xfrm>
            <a:off x="1571897" y="537290"/>
            <a:ext cx="2698752"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a:extLst>
              <a:ext uri="{FF2B5EF4-FFF2-40B4-BE49-F238E27FC236}">
                <a16:creationId xmlns:a16="http://schemas.microsoft.com/office/drawing/2014/main" id="{B2CA93E5-4E2D-0AB5-2295-0C8C7707C8C2}"/>
              </a:ext>
            </a:extLst>
          </p:cNvPr>
          <p:cNvSpPr>
            <a:spLocks noChangeArrowheads="1"/>
          </p:cNvSpPr>
          <p:nvPr/>
        </p:nvSpPr>
        <p:spPr bwMode="auto">
          <a:xfrm>
            <a:off x="3036959" y="1835353"/>
            <a:ext cx="1112857"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a:extLst>
              <a:ext uri="{FF2B5EF4-FFF2-40B4-BE49-F238E27FC236}">
                <a16:creationId xmlns:a16="http://schemas.microsoft.com/office/drawing/2014/main" id="{2250E530-DE9A-0D37-5209-3BD69A4542E9}"/>
              </a:ext>
            </a:extLst>
          </p:cNvPr>
          <p:cNvSpPr>
            <a:spLocks noChangeArrowheads="1"/>
          </p:cNvSpPr>
          <p:nvPr/>
        </p:nvSpPr>
        <p:spPr bwMode="auto">
          <a:xfrm>
            <a:off x="2983824" y="1782215"/>
            <a:ext cx="1237181"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63" name="CuadroTexto 553">
            <a:extLst>
              <a:ext uri="{FF2B5EF4-FFF2-40B4-BE49-F238E27FC236}">
                <a16:creationId xmlns:a16="http://schemas.microsoft.com/office/drawing/2014/main" id="{5A0C5BB5-5D91-C779-A146-F58B41AF2229}"/>
              </a:ext>
            </a:extLst>
          </p:cNvPr>
          <p:cNvSpPr txBox="1"/>
          <p:nvPr/>
        </p:nvSpPr>
        <p:spPr>
          <a:xfrm>
            <a:off x="939179" y="8646362"/>
            <a:ext cx="2466886" cy="400110"/>
          </a:xfrm>
          <a:prstGeom prst="rect">
            <a:avLst/>
          </a:prstGeom>
          <a:noFill/>
        </p:spPr>
        <p:txBody>
          <a:bodyPr wrap="square" rtlCol="0">
            <a:spAutoFit/>
          </a:bodyPr>
          <a:lstStyle/>
          <a:p>
            <a:pPr algn="ctr"/>
            <a:r>
              <a:rPr lang="en-US" sz="2000" b="1">
                <a:solidFill>
                  <a:schemeClr val="bg1"/>
                </a:solidFill>
                <a:latin typeface="Lato" charset="0"/>
                <a:ea typeface="Lato" charset="0"/>
                <a:cs typeface="Lato" charset="0"/>
              </a:rPr>
              <a:t>Titolo primo</a:t>
            </a:r>
          </a:p>
        </p:txBody>
      </p:sp>
      <p:sp>
        <p:nvSpPr>
          <p:cNvPr id="64" name="CuadroTexto 555">
            <a:extLst>
              <a:ext uri="{FF2B5EF4-FFF2-40B4-BE49-F238E27FC236}">
                <a16:creationId xmlns:a16="http://schemas.microsoft.com/office/drawing/2014/main" id="{E43E5E89-EDA4-CD9C-B758-E905197F445D}"/>
              </a:ext>
            </a:extLst>
          </p:cNvPr>
          <p:cNvSpPr txBox="1"/>
          <p:nvPr/>
        </p:nvSpPr>
        <p:spPr>
          <a:xfrm>
            <a:off x="3603468" y="8646362"/>
            <a:ext cx="2483557" cy="400110"/>
          </a:xfrm>
          <a:prstGeom prst="rect">
            <a:avLst/>
          </a:prstGeom>
          <a:noFill/>
        </p:spPr>
        <p:txBody>
          <a:bodyPr wrap="square" rtlCol="0">
            <a:spAutoFit/>
          </a:bodyPr>
          <a:lstStyle/>
          <a:p>
            <a:pPr algn="ctr"/>
            <a:r>
              <a:rPr lang="en-US" sz="2000" b="1">
                <a:solidFill>
                  <a:schemeClr val="bg1"/>
                </a:solidFill>
                <a:latin typeface="Lato" charset="0"/>
                <a:ea typeface="Lato" charset="0"/>
                <a:cs typeface="Lato" charset="0"/>
              </a:rPr>
              <a:t>Titolo secondo</a:t>
            </a:r>
          </a:p>
        </p:txBody>
      </p:sp>
      <p:sp>
        <p:nvSpPr>
          <p:cNvPr id="65" name="CuadroTexto 557">
            <a:extLst>
              <a:ext uri="{FF2B5EF4-FFF2-40B4-BE49-F238E27FC236}">
                <a16:creationId xmlns:a16="http://schemas.microsoft.com/office/drawing/2014/main" id="{6B1499E2-7E5F-986D-3C4D-E713049344D6}"/>
              </a:ext>
            </a:extLst>
          </p:cNvPr>
          <p:cNvSpPr txBox="1"/>
          <p:nvPr/>
        </p:nvSpPr>
        <p:spPr>
          <a:xfrm>
            <a:off x="6203441" y="8646362"/>
            <a:ext cx="2513093" cy="400110"/>
          </a:xfrm>
          <a:prstGeom prst="rect">
            <a:avLst/>
          </a:prstGeom>
          <a:noFill/>
        </p:spPr>
        <p:txBody>
          <a:bodyPr wrap="square" rtlCol="0">
            <a:spAutoFit/>
          </a:bodyPr>
          <a:lstStyle/>
          <a:p>
            <a:pPr algn="ctr"/>
            <a:r>
              <a:rPr lang="en-US" sz="2000" b="1">
                <a:solidFill>
                  <a:schemeClr val="bg1"/>
                </a:solidFill>
                <a:latin typeface="Lato" charset="0"/>
                <a:ea typeface="Lato" charset="0"/>
                <a:cs typeface="Lato" charset="0"/>
              </a:rPr>
              <a:t>Titolo terzo</a:t>
            </a:r>
          </a:p>
        </p:txBody>
      </p:sp>
      <p:sp>
        <p:nvSpPr>
          <p:cNvPr id="66" name="CuadroTexto 559">
            <a:extLst>
              <a:ext uri="{FF2B5EF4-FFF2-40B4-BE49-F238E27FC236}">
                <a16:creationId xmlns:a16="http://schemas.microsoft.com/office/drawing/2014/main" id="{AE148255-B83D-A74F-0F92-5B2FB8C4AD1A}"/>
              </a:ext>
            </a:extLst>
          </p:cNvPr>
          <p:cNvSpPr txBox="1"/>
          <p:nvPr/>
        </p:nvSpPr>
        <p:spPr>
          <a:xfrm>
            <a:off x="8832950" y="8646362"/>
            <a:ext cx="2513094" cy="400110"/>
          </a:xfrm>
          <a:prstGeom prst="rect">
            <a:avLst/>
          </a:prstGeom>
          <a:noFill/>
        </p:spPr>
        <p:txBody>
          <a:bodyPr wrap="square" rtlCol="0">
            <a:spAutoFit/>
          </a:bodyPr>
          <a:lstStyle/>
          <a:p>
            <a:pPr algn="ctr"/>
            <a:r>
              <a:rPr lang="en-US" sz="2000" b="1">
                <a:solidFill>
                  <a:schemeClr val="bg1"/>
                </a:solidFill>
                <a:latin typeface="Lato" charset="0"/>
                <a:ea typeface="Lato" charset="0"/>
                <a:cs typeface="Lato" charset="0"/>
              </a:rPr>
              <a:t>Titolo 4</a:t>
            </a:r>
          </a:p>
        </p:txBody>
      </p:sp>
      <p:grpSp>
        <p:nvGrpSpPr>
          <p:cNvPr id="67" name="Graphic 3">
            <a:extLst>
              <a:ext uri="{FF2B5EF4-FFF2-40B4-BE49-F238E27FC236}">
                <a16:creationId xmlns:a16="http://schemas.microsoft.com/office/drawing/2014/main" id="{1277EE0E-9D97-F5C7-680B-6163E4780728}"/>
              </a:ext>
            </a:extLst>
          </p:cNvPr>
          <p:cNvGrpSpPr/>
          <p:nvPr/>
        </p:nvGrpSpPr>
        <p:grpSpPr>
          <a:xfrm>
            <a:off x="4529098" y="7161244"/>
            <a:ext cx="772300" cy="871495"/>
            <a:chOff x="4643578" y="432838"/>
            <a:chExt cx="1028134" cy="1160188"/>
          </a:xfrm>
          <a:solidFill>
            <a:schemeClr val="bg1"/>
          </a:solidFill>
        </p:grpSpPr>
        <p:sp>
          <p:nvSpPr>
            <p:cNvPr id="68" name="Freeform 1033">
              <a:extLst>
                <a:ext uri="{FF2B5EF4-FFF2-40B4-BE49-F238E27FC236}">
                  <a16:creationId xmlns:a16="http://schemas.microsoft.com/office/drawing/2014/main" id="{8442460B-C344-05F7-23A8-91D46E51A861}"/>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69" name="Graphic 3">
              <a:extLst>
                <a:ext uri="{FF2B5EF4-FFF2-40B4-BE49-F238E27FC236}">
                  <a16:creationId xmlns:a16="http://schemas.microsoft.com/office/drawing/2014/main" id="{D3EE7640-D1CE-FD07-8603-7E4B29AC974D}"/>
                </a:ext>
              </a:extLst>
            </p:cNvPr>
            <p:cNvGrpSpPr/>
            <p:nvPr/>
          </p:nvGrpSpPr>
          <p:grpSpPr>
            <a:xfrm>
              <a:off x="4643578" y="432838"/>
              <a:ext cx="1028134" cy="1160188"/>
              <a:chOff x="4643578" y="432838"/>
              <a:chExt cx="1028134" cy="1160188"/>
            </a:xfrm>
            <a:grpFill/>
          </p:grpSpPr>
          <p:sp>
            <p:nvSpPr>
              <p:cNvPr id="70" name="Freeform 1035">
                <a:extLst>
                  <a:ext uri="{FF2B5EF4-FFF2-40B4-BE49-F238E27FC236}">
                    <a16:creationId xmlns:a16="http://schemas.microsoft.com/office/drawing/2014/main" id="{8BC6A0C0-1E36-DBA4-224C-E63C3AC591B2}"/>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7708D560-1F63-AEB0-7DF1-2D81CB63BB66}"/>
                  </a:ext>
                </a:extLst>
              </p:cNvPr>
              <p:cNvGrpSpPr/>
              <p:nvPr/>
            </p:nvGrpSpPr>
            <p:grpSpPr>
              <a:xfrm>
                <a:off x="4643578" y="432838"/>
                <a:ext cx="1028134" cy="1160188"/>
                <a:chOff x="4643578" y="432838"/>
                <a:chExt cx="1028134" cy="1160188"/>
              </a:xfrm>
              <a:grpFill/>
            </p:grpSpPr>
            <p:sp>
              <p:nvSpPr>
                <p:cNvPr id="72" name="Freeform 1037">
                  <a:extLst>
                    <a:ext uri="{FF2B5EF4-FFF2-40B4-BE49-F238E27FC236}">
                      <a16:creationId xmlns:a16="http://schemas.microsoft.com/office/drawing/2014/main" id="{C71B9176-328E-264B-3E3B-A67F23FE997D}"/>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73" name="Freeform 1038">
                  <a:extLst>
                    <a:ext uri="{FF2B5EF4-FFF2-40B4-BE49-F238E27FC236}">
                      <a16:creationId xmlns:a16="http://schemas.microsoft.com/office/drawing/2014/main" id="{A002C965-4D9F-902D-E07C-5A8CD1A56E4A}"/>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4" name="Graphic 3">
            <a:extLst>
              <a:ext uri="{FF2B5EF4-FFF2-40B4-BE49-F238E27FC236}">
                <a16:creationId xmlns:a16="http://schemas.microsoft.com/office/drawing/2014/main" id="{8FFB038B-C89E-7B99-5256-7206C7A767FF}"/>
              </a:ext>
            </a:extLst>
          </p:cNvPr>
          <p:cNvGrpSpPr/>
          <p:nvPr/>
        </p:nvGrpSpPr>
        <p:grpSpPr>
          <a:xfrm>
            <a:off x="7041312" y="7198651"/>
            <a:ext cx="837349" cy="785687"/>
            <a:chOff x="6615628" y="2116894"/>
            <a:chExt cx="1066935" cy="1001108"/>
          </a:xfrm>
          <a:solidFill>
            <a:schemeClr val="bg1"/>
          </a:solidFill>
        </p:grpSpPr>
        <p:sp>
          <p:nvSpPr>
            <p:cNvPr id="75" name="Freeform 1128">
              <a:extLst>
                <a:ext uri="{FF2B5EF4-FFF2-40B4-BE49-F238E27FC236}">
                  <a16:creationId xmlns:a16="http://schemas.microsoft.com/office/drawing/2014/main" id="{4D63ED54-0669-CEDE-F0DE-E6ACC8FE938B}"/>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6" name="Graphic 3">
              <a:extLst>
                <a:ext uri="{FF2B5EF4-FFF2-40B4-BE49-F238E27FC236}">
                  <a16:creationId xmlns:a16="http://schemas.microsoft.com/office/drawing/2014/main" id="{CF4DA625-E960-A68F-5352-1D7723CD399B}"/>
                </a:ext>
              </a:extLst>
            </p:cNvPr>
            <p:cNvGrpSpPr/>
            <p:nvPr/>
          </p:nvGrpSpPr>
          <p:grpSpPr>
            <a:xfrm>
              <a:off x="6615628" y="2116894"/>
              <a:ext cx="1066935" cy="1001108"/>
              <a:chOff x="6615628" y="2116894"/>
              <a:chExt cx="1066935" cy="1001108"/>
            </a:xfrm>
            <a:grpFill/>
          </p:grpSpPr>
          <p:sp>
            <p:nvSpPr>
              <p:cNvPr id="77" name="Freeform 1130">
                <a:extLst>
                  <a:ext uri="{FF2B5EF4-FFF2-40B4-BE49-F238E27FC236}">
                    <a16:creationId xmlns:a16="http://schemas.microsoft.com/office/drawing/2014/main" id="{9D23BD26-FFA4-A874-7E9F-C556FBF27B37}"/>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8" name="Freeform 1131">
                <a:extLst>
                  <a:ext uri="{FF2B5EF4-FFF2-40B4-BE49-F238E27FC236}">
                    <a16:creationId xmlns:a16="http://schemas.microsoft.com/office/drawing/2014/main" id="{CA0FFF23-A7B9-CDA6-F238-6DBF4ACCDE1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9" name="Freeform 1132">
                <a:extLst>
                  <a:ext uri="{FF2B5EF4-FFF2-40B4-BE49-F238E27FC236}">
                    <a16:creationId xmlns:a16="http://schemas.microsoft.com/office/drawing/2014/main" id="{322502F8-833C-A13B-4114-E47230E82428}"/>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80" name="Freeform 1133">
                <a:extLst>
                  <a:ext uri="{FF2B5EF4-FFF2-40B4-BE49-F238E27FC236}">
                    <a16:creationId xmlns:a16="http://schemas.microsoft.com/office/drawing/2014/main" id="{7B86EF79-931B-9B87-601A-DC2ECAF4F744}"/>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1" name="Freeform 1134">
                <a:extLst>
                  <a:ext uri="{FF2B5EF4-FFF2-40B4-BE49-F238E27FC236}">
                    <a16:creationId xmlns:a16="http://schemas.microsoft.com/office/drawing/2014/main" id="{E34E8A69-724E-F611-BD75-FC765BA97102}"/>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2" name="Freeform 1135">
                <a:extLst>
                  <a:ext uri="{FF2B5EF4-FFF2-40B4-BE49-F238E27FC236}">
                    <a16:creationId xmlns:a16="http://schemas.microsoft.com/office/drawing/2014/main" id="{E96B255C-97E0-466B-49F9-F95AEE325130}"/>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3" name="Freeform 1136">
                <a:extLst>
                  <a:ext uri="{FF2B5EF4-FFF2-40B4-BE49-F238E27FC236}">
                    <a16:creationId xmlns:a16="http://schemas.microsoft.com/office/drawing/2014/main" id="{DECB3182-E725-2DBE-8C4F-DA04A9D04D6E}"/>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4" name="Freeform 1137">
                <a:extLst>
                  <a:ext uri="{FF2B5EF4-FFF2-40B4-BE49-F238E27FC236}">
                    <a16:creationId xmlns:a16="http://schemas.microsoft.com/office/drawing/2014/main" id="{641ED965-8BB9-A714-20FF-F1BE6EE5F6FC}"/>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5" name="Freeform 1138">
                <a:extLst>
                  <a:ext uri="{FF2B5EF4-FFF2-40B4-BE49-F238E27FC236}">
                    <a16:creationId xmlns:a16="http://schemas.microsoft.com/office/drawing/2014/main" id="{E195CC97-D3AE-D6FD-D314-EAEB53B1DF44}"/>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6" name="Freeform 1139">
                <a:extLst>
                  <a:ext uri="{FF2B5EF4-FFF2-40B4-BE49-F238E27FC236}">
                    <a16:creationId xmlns:a16="http://schemas.microsoft.com/office/drawing/2014/main" id="{55C41235-558C-F52C-0D20-FB3B1977B1F9}"/>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7" name="Freeform 1140">
                <a:extLst>
                  <a:ext uri="{FF2B5EF4-FFF2-40B4-BE49-F238E27FC236}">
                    <a16:creationId xmlns:a16="http://schemas.microsoft.com/office/drawing/2014/main" id="{166238F2-9662-7237-184D-D9F1C573C06E}"/>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8" name="Freeform 1141">
                <a:extLst>
                  <a:ext uri="{FF2B5EF4-FFF2-40B4-BE49-F238E27FC236}">
                    <a16:creationId xmlns:a16="http://schemas.microsoft.com/office/drawing/2014/main" id="{C00A7A60-185F-94EE-D17B-1661FC2E483F}"/>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9" name="Group 88">
            <a:extLst>
              <a:ext uri="{FF2B5EF4-FFF2-40B4-BE49-F238E27FC236}">
                <a16:creationId xmlns:a16="http://schemas.microsoft.com/office/drawing/2014/main" id="{6858A0F3-C102-806D-01D0-5010F652B21C}"/>
              </a:ext>
            </a:extLst>
          </p:cNvPr>
          <p:cNvGrpSpPr/>
          <p:nvPr/>
        </p:nvGrpSpPr>
        <p:grpSpPr>
          <a:xfrm>
            <a:off x="1847357" y="7293902"/>
            <a:ext cx="676288" cy="676171"/>
            <a:chOff x="3258209" y="1217582"/>
            <a:chExt cx="4712093" cy="4711281"/>
          </a:xfrm>
          <a:solidFill>
            <a:schemeClr val="bg1"/>
          </a:solidFill>
        </p:grpSpPr>
        <p:sp>
          <p:nvSpPr>
            <p:cNvPr id="90" name="Freeform 31">
              <a:extLst>
                <a:ext uri="{FF2B5EF4-FFF2-40B4-BE49-F238E27FC236}">
                  <a16:creationId xmlns:a16="http://schemas.microsoft.com/office/drawing/2014/main" id="{1E610073-23C0-B9E9-501B-EA06F5A15F30}"/>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91" name="Freeform 32">
              <a:extLst>
                <a:ext uri="{FF2B5EF4-FFF2-40B4-BE49-F238E27FC236}">
                  <a16:creationId xmlns:a16="http://schemas.microsoft.com/office/drawing/2014/main" id="{2A286BA0-F582-9603-8119-9507B41A5EF0}"/>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92" name="Group 91">
              <a:extLst>
                <a:ext uri="{FF2B5EF4-FFF2-40B4-BE49-F238E27FC236}">
                  <a16:creationId xmlns:a16="http://schemas.microsoft.com/office/drawing/2014/main" id="{5EF085E3-A633-713D-EEB9-652FC4ACB280}"/>
                </a:ext>
              </a:extLst>
            </p:cNvPr>
            <p:cNvGrpSpPr/>
            <p:nvPr/>
          </p:nvGrpSpPr>
          <p:grpSpPr>
            <a:xfrm>
              <a:off x="3258209" y="1217582"/>
              <a:ext cx="4712093" cy="4711281"/>
              <a:chOff x="3258209" y="1217582"/>
              <a:chExt cx="4712093" cy="4711281"/>
            </a:xfrm>
            <a:grpFill/>
          </p:grpSpPr>
          <p:sp>
            <p:nvSpPr>
              <p:cNvPr id="93" name="Freeform 16">
                <a:extLst>
                  <a:ext uri="{FF2B5EF4-FFF2-40B4-BE49-F238E27FC236}">
                    <a16:creationId xmlns:a16="http://schemas.microsoft.com/office/drawing/2014/main" id="{60EB529C-30EB-8469-7944-7D77FA55A9D1}"/>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18">
                <a:extLst>
                  <a:ext uri="{FF2B5EF4-FFF2-40B4-BE49-F238E27FC236}">
                    <a16:creationId xmlns:a16="http://schemas.microsoft.com/office/drawing/2014/main" id="{E4BDD707-6294-90A6-8AA8-CEE3F150B922}"/>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19">
                <a:extLst>
                  <a:ext uri="{FF2B5EF4-FFF2-40B4-BE49-F238E27FC236}">
                    <a16:creationId xmlns:a16="http://schemas.microsoft.com/office/drawing/2014/main" id="{8AFE033D-CA8A-0EEF-8054-14B3FADADC7B}"/>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20">
                <a:extLst>
                  <a:ext uri="{FF2B5EF4-FFF2-40B4-BE49-F238E27FC236}">
                    <a16:creationId xmlns:a16="http://schemas.microsoft.com/office/drawing/2014/main" id="{1CFEA048-A360-22B4-BDD2-306D95AD8D2C}"/>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21">
                <a:extLst>
                  <a:ext uri="{FF2B5EF4-FFF2-40B4-BE49-F238E27FC236}">
                    <a16:creationId xmlns:a16="http://schemas.microsoft.com/office/drawing/2014/main" id="{69EE301C-540F-A0A9-0564-D9EAFE65E8F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22">
                <a:extLst>
                  <a:ext uri="{FF2B5EF4-FFF2-40B4-BE49-F238E27FC236}">
                    <a16:creationId xmlns:a16="http://schemas.microsoft.com/office/drawing/2014/main" id="{53DEA697-0920-F70B-A8A9-49BC2683C79B}"/>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23">
                <a:extLst>
                  <a:ext uri="{FF2B5EF4-FFF2-40B4-BE49-F238E27FC236}">
                    <a16:creationId xmlns:a16="http://schemas.microsoft.com/office/drawing/2014/main" id="{88A15FC7-BD1F-6385-0C48-D37A9E2B080D}"/>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24">
                <a:extLst>
                  <a:ext uri="{FF2B5EF4-FFF2-40B4-BE49-F238E27FC236}">
                    <a16:creationId xmlns:a16="http://schemas.microsoft.com/office/drawing/2014/main" id="{44C6EFFE-72FB-778D-25E0-CE502A5CD85D}"/>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25">
                <a:extLst>
                  <a:ext uri="{FF2B5EF4-FFF2-40B4-BE49-F238E27FC236}">
                    <a16:creationId xmlns:a16="http://schemas.microsoft.com/office/drawing/2014/main" id="{738103EF-5DCF-3A0F-3800-9A5C3E903A23}"/>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26">
                <a:extLst>
                  <a:ext uri="{FF2B5EF4-FFF2-40B4-BE49-F238E27FC236}">
                    <a16:creationId xmlns:a16="http://schemas.microsoft.com/office/drawing/2014/main" id="{590C7073-0B01-CF52-7471-52F639587C16}"/>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27">
                <a:extLst>
                  <a:ext uri="{FF2B5EF4-FFF2-40B4-BE49-F238E27FC236}">
                    <a16:creationId xmlns:a16="http://schemas.microsoft.com/office/drawing/2014/main" id="{DEE2116B-E982-9FD4-F71D-99C30D76DE7C}"/>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28">
                <a:extLst>
                  <a:ext uri="{FF2B5EF4-FFF2-40B4-BE49-F238E27FC236}">
                    <a16:creationId xmlns:a16="http://schemas.microsoft.com/office/drawing/2014/main" id="{DCAF6CA4-6BFC-D2A5-6B72-3661813DA69D}"/>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29">
                <a:extLst>
                  <a:ext uri="{FF2B5EF4-FFF2-40B4-BE49-F238E27FC236}">
                    <a16:creationId xmlns:a16="http://schemas.microsoft.com/office/drawing/2014/main" id="{9EFEE722-13F0-2C5D-E2B9-66C14992DF5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30">
                <a:extLst>
                  <a:ext uri="{FF2B5EF4-FFF2-40B4-BE49-F238E27FC236}">
                    <a16:creationId xmlns:a16="http://schemas.microsoft.com/office/drawing/2014/main" id="{B976D129-98AB-539B-61ED-38291A2DE325}"/>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107" name="Group 106">
            <a:extLst>
              <a:ext uri="{FF2B5EF4-FFF2-40B4-BE49-F238E27FC236}">
                <a16:creationId xmlns:a16="http://schemas.microsoft.com/office/drawing/2014/main" id="{967382A3-10E2-CF7A-07C1-65E6BDFBA526}"/>
              </a:ext>
            </a:extLst>
          </p:cNvPr>
          <p:cNvGrpSpPr/>
          <p:nvPr/>
        </p:nvGrpSpPr>
        <p:grpSpPr>
          <a:xfrm>
            <a:off x="9653256" y="7162935"/>
            <a:ext cx="872482" cy="1012568"/>
            <a:chOff x="8360213" y="3458151"/>
            <a:chExt cx="853935" cy="991043"/>
          </a:xfrm>
          <a:solidFill>
            <a:schemeClr val="bg1"/>
          </a:solidFill>
        </p:grpSpPr>
        <p:grpSp>
          <p:nvGrpSpPr>
            <p:cNvPr id="108" name="Graphic 2">
              <a:extLst>
                <a:ext uri="{FF2B5EF4-FFF2-40B4-BE49-F238E27FC236}">
                  <a16:creationId xmlns:a16="http://schemas.microsoft.com/office/drawing/2014/main" id="{625DBC85-9968-792D-078A-34464AFC7273}"/>
                </a:ext>
              </a:extLst>
            </p:cNvPr>
            <p:cNvGrpSpPr/>
            <p:nvPr userDrawn="1"/>
          </p:nvGrpSpPr>
          <p:grpSpPr>
            <a:xfrm>
              <a:off x="8599192" y="3595917"/>
              <a:ext cx="375982" cy="204367"/>
              <a:chOff x="2642504" y="3763150"/>
              <a:chExt cx="375982" cy="204367"/>
            </a:xfrm>
            <a:grpFill/>
          </p:grpSpPr>
          <p:sp>
            <p:nvSpPr>
              <p:cNvPr id="114" name="Freeform 113">
                <a:extLst>
                  <a:ext uri="{FF2B5EF4-FFF2-40B4-BE49-F238E27FC236}">
                    <a16:creationId xmlns:a16="http://schemas.microsoft.com/office/drawing/2014/main" id="{3CD83480-31BD-A3D0-9D3C-98AAD901A8B0}"/>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77731A57-DE39-3343-9924-8FD398630129}"/>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0FFA65E2-FB81-237B-69E5-F5B3B3D43D81}"/>
                </a:ext>
              </a:extLst>
            </p:cNvPr>
            <p:cNvGrpSpPr/>
            <p:nvPr userDrawn="1"/>
          </p:nvGrpSpPr>
          <p:grpSpPr>
            <a:xfrm>
              <a:off x="8360213" y="3458151"/>
              <a:ext cx="853935" cy="991043"/>
              <a:chOff x="2403525" y="3625384"/>
              <a:chExt cx="853935" cy="991043"/>
            </a:xfrm>
            <a:grpFill/>
          </p:grpSpPr>
          <p:sp>
            <p:nvSpPr>
              <p:cNvPr id="110" name="Freeform 109">
                <a:extLst>
                  <a:ext uri="{FF2B5EF4-FFF2-40B4-BE49-F238E27FC236}">
                    <a16:creationId xmlns:a16="http://schemas.microsoft.com/office/drawing/2014/main" id="{6FD9B7A5-54BA-16BA-0C5C-32EEAC616EC3}"/>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A2B1DB32-40C7-EC8D-40B7-02495BADE3F4}"/>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9D7E8A3A-AEC2-606C-A5C8-B502571F8114}"/>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ED78009B-3F08-50BD-E8C9-207AD0E384B3}"/>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165" name="CuadroTexto 553">
            <a:extLst>
              <a:ext uri="{FF2B5EF4-FFF2-40B4-BE49-F238E27FC236}">
                <a16:creationId xmlns:a16="http://schemas.microsoft.com/office/drawing/2014/main" id="{9C770157-147D-BF30-AB8B-23EE9A6DF234}"/>
              </a:ext>
            </a:extLst>
          </p:cNvPr>
          <p:cNvSpPr txBox="1"/>
          <p:nvPr/>
        </p:nvSpPr>
        <p:spPr>
          <a:xfrm>
            <a:off x="1572464" y="1256756"/>
            <a:ext cx="2424352" cy="707886"/>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ALLOCAZIONE DELLE RISORSE</a:t>
            </a:r>
          </a:p>
        </p:txBody>
      </p:sp>
      <p:sp>
        <p:nvSpPr>
          <p:cNvPr id="8" name="Freeform 1">
            <a:extLst>
              <a:ext uri="{FF2B5EF4-FFF2-40B4-BE49-F238E27FC236}">
                <a16:creationId xmlns:a16="http://schemas.microsoft.com/office/drawing/2014/main" id="{8CB3AAB4-1C54-EFDE-AD18-84470BC8A6C4}"/>
              </a:ext>
            </a:extLst>
          </p:cNvPr>
          <p:cNvSpPr>
            <a:spLocks noChangeArrowheads="1"/>
          </p:cNvSpPr>
          <p:nvPr/>
        </p:nvSpPr>
        <p:spPr bwMode="auto">
          <a:xfrm>
            <a:off x="7881128" y="432878"/>
            <a:ext cx="2492904"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1">
            <a:extLst>
              <a:ext uri="{FF2B5EF4-FFF2-40B4-BE49-F238E27FC236}">
                <a16:creationId xmlns:a16="http://schemas.microsoft.com/office/drawing/2014/main" id="{DD2D8373-51C6-0676-FF2E-5BCB73BB992A}"/>
              </a:ext>
            </a:extLst>
          </p:cNvPr>
          <p:cNvSpPr>
            <a:spLocks noChangeArrowheads="1"/>
          </p:cNvSpPr>
          <p:nvPr/>
        </p:nvSpPr>
        <p:spPr bwMode="auto">
          <a:xfrm>
            <a:off x="7907737" y="496287"/>
            <a:ext cx="2492904"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D7D31"/>
          </a:solidFill>
          <a:ln>
            <a:noFill/>
          </a:ln>
          <a:effectLst/>
        </p:spPr>
        <p:txBody>
          <a:bodyPr wrap="none" anchor="ctr"/>
          <a:lstStyle/>
          <a:p>
            <a:endParaRPr lang="en-US" sz="900"/>
          </a:p>
        </p:txBody>
      </p:sp>
      <p:sp>
        <p:nvSpPr>
          <p:cNvPr id="10" name="Freeform 172">
            <a:extLst>
              <a:ext uri="{FF2B5EF4-FFF2-40B4-BE49-F238E27FC236}">
                <a16:creationId xmlns:a16="http://schemas.microsoft.com/office/drawing/2014/main" id="{33601344-16A2-AC92-8B22-697E4F7A0291}"/>
              </a:ext>
            </a:extLst>
          </p:cNvPr>
          <p:cNvSpPr>
            <a:spLocks noChangeArrowheads="1"/>
          </p:cNvSpPr>
          <p:nvPr/>
        </p:nvSpPr>
        <p:spPr bwMode="auto">
          <a:xfrm>
            <a:off x="7938736" y="518570"/>
            <a:ext cx="2492904"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1" name="Freeform 173">
            <a:extLst>
              <a:ext uri="{FF2B5EF4-FFF2-40B4-BE49-F238E27FC236}">
                <a16:creationId xmlns:a16="http://schemas.microsoft.com/office/drawing/2014/main" id="{59567E91-0BF3-81CA-D07C-DF06161421CC}"/>
              </a:ext>
            </a:extLst>
          </p:cNvPr>
          <p:cNvSpPr>
            <a:spLocks noChangeArrowheads="1"/>
          </p:cNvSpPr>
          <p:nvPr/>
        </p:nvSpPr>
        <p:spPr bwMode="auto">
          <a:xfrm>
            <a:off x="9436059" y="1855078"/>
            <a:ext cx="1027974"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12" name="Freeform 174">
            <a:extLst>
              <a:ext uri="{FF2B5EF4-FFF2-40B4-BE49-F238E27FC236}">
                <a16:creationId xmlns:a16="http://schemas.microsoft.com/office/drawing/2014/main" id="{A155FE07-EC11-F73A-BB73-8D97AAFE0D26}"/>
              </a:ext>
            </a:extLst>
          </p:cNvPr>
          <p:cNvSpPr>
            <a:spLocks noChangeArrowheads="1"/>
          </p:cNvSpPr>
          <p:nvPr/>
        </p:nvSpPr>
        <p:spPr bwMode="auto">
          <a:xfrm>
            <a:off x="9382923" y="1801940"/>
            <a:ext cx="1142815"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3" name="CuadroTexto 553">
            <a:extLst>
              <a:ext uri="{FF2B5EF4-FFF2-40B4-BE49-F238E27FC236}">
                <a16:creationId xmlns:a16="http://schemas.microsoft.com/office/drawing/2014/main" id="{9113A1A5-48E8-181F-A8EC-37A81E7B75FB}"/>
              </a:ext>
            </a:extLst>
          </p:cNvPr>
          <p:cNvSpPr txBox="1"/>
          <p:nvPr/>
        </p:nvSpPr>
        <p:spPr>
          <a:xfrm>
            <a:off x="8160508" y="1245361"/>
            <a:ext cx="2034160" cy="707886"/>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PENSIERO SISTEMICO</a:t>
            </a:r>
          </a:p>
        </p:txBody>
      </p:sp>
      <p:sp>
        <p:nvSpPr>
          <p:cNvPr id="15" name="TextBox 14">
            <a:extLst>
              <a:ext uri="{FF2B5EF4-FFF2-40B4-BE49-F238E27FC236}">
                <a16:creationId xmlns:a16="http://schemas.microsoft.com/office/drawing/2014/main" id="{205280EC-6DDC-B77E-B110-5C1DCCB838E9}"/>
              </a:ext>
            </a:extLst>
          </p:cNvPr>
          <p:cNvSpPr txBox="1"/>
          <p:nvPr/>
        </p:nvSpPr>
        <p:spPr>
          <a:xfrm>
            <a:off x="6704927" y="3232759"/>
            <a:ext cx="4709179" cy="3416320"/>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Il </a:t>
            </a:r>
            <a:r>
              <a:rPr lang="en-IE" sz="2400" b="1" dirty="0" err="1">
                <a:solidFill>
                  <a:srgbClr val="09465E"/>
                </a:solidFill>
                <a:ea typeface="Aptos" panose="020B0004020202020204" pitchFamily="34" charset="0"/>
                <a:cs typeface="Times New Roman" panose="02020603050405020304" pitchFamily="18" charset="0"/>
              </a:rPr>
              <a:t>pensiero</a:t>
            </a:r>
            <a:r>
              <a:rPr lang="en-IE" sz="2400" b="1" dirty="0">
                <a:solidFill>
                  <a:srgbClr val="09465E"/>
                </a:solidFill>
                <a:ea typeface="Aptos" panose="020B0004020202020204" pitchFamily="34" charset="0"/>
                <a:cs typeface="Times New Roman" panose="02020603050405020304" pitchFamily="18" charset="0"/>
              </a:rPr>
              <a:t> </a:t>
            </a:r>
            <a:r>
              <a:rPr lang="en-IE" sz="2400" b="1" dirty="0" err="1">
                <a:solidFill>
                  <a:srgbClr val="09465E"/>
                </a:solidFill>
                <a:ea typeface="Aptos" panose="020B0004020202020204" pitchFamily="34" charset="0"/>
                <a:cs typeface="Times New Roman" panose="02020603050405020304" pitchFamily="18" charset="0"/>
              </a:rPr>
              <a:t>sistemico</a:t>
            </a:r>
            <a:r>
              <a:rPr lang="en-IE" sz="2400" b="1" dirty="0">
                <a:solidFill>
                  <a:srgbClr val="09465E"/>
                </a:solidFill>
                <a:ea typeface="Aptos" panose="020B0004020202020204" pitchFamily="34" charset="0"/>
                <a:cs typeface="Times New Roman" panose="02020603050405020304" pitchFamily="18" charset="0"/>
              </a:rPr>
              <a:t>: </a:t>
            </a:r>
          </a:p>
          <a:p>
            <a:r>
              <a:rPr lang="en-IE" sz="2400" dirty="0" err="1">
                <a:solidFill>
                  <a:srgbClr val="09465E"/>
                </a:solidFill>
                <a:ea typeface="Aptos" panose="020B0004020202020204" pitchFamily="34" charset="0"/>
                <a:cs typeface="Times New Roman" panose="02020603050405020304" pitchFamily="18" charset="0"/>
              </a:rPr>
              <a:t>Questo</a:t>
            </a:r>
            <a:r>
              <a:rPr lang="en-IE" sz="2400" dirty="0">
                <a:solidFill>
                  <a:srgbClr val="09465E"/>
                </a:solidFill>
                <a:ea typeface="Aptos" panose="020B0004020202020204" pitchFamily="34" charset="0"/>
                <a:cs typeface="Times New Roman" panose="02020603050405020304" pitchFamily="18" charset="0"/>
              </a:rPr>
              <a:t> è </a:t>
            </a:r>
            <a:r>
              <a:rPr lang="en-IE" sz="2400" dirty="0" err="1">
                <a:solidFill>
                  <a:srgbClr val="09465E"/>
                </a:solidFill>
                <a:ea typeface="Aptos" panose="020B0004020202020204" pitchFamily="34" charset="0"/>
                <a:cs typeface="Times New Roman" panose="02020603050405020304" pitchFamily="18" charset="0"/>
              </a:rPr>
              <a:t>probabilmente</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l'elemento</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più</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fondamentale</a:t>
            </a:r>
            <a:r>
              <a:rPr lang="en-IE" sz="2400" dirty="0">
                <a:solidFill>
                  <a:srgbClr val="09465E"/>
                </a:solidFill>
                <a:ea typeface="Aptos" panose="020B0004020202020204" pitchFamily="34" charset="0"/>
                <a:cs typeface="Times New Roman" panose="02020603050405020304" pitchFamily="18" charset="0"/>
              </a:rPr>
              <a:t>, in </a:t>
            </a:r>
            <a:r>
              <a:rPr lang="en-IE" sz="2400" dirty="0" err="1">
                <a:solidFill>
                  <a:srgbClr val="09465E"/>
                </a:solidFill>
                <a:ea typeface="Aptos" panose="020B0004020202020204" pitchFamily="34" charset="0"/>
                <a:cs typeface="Times New Roman" panose="02020603050405020304" pitchFamily="18" charset="0"/>
              </a:rPr>
              <a:t>quanto</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si</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riferisce</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alla</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capacità</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della</a:t>
            </a:r>
            <a:r>
              <a:rPr lang="en-IE" sz="2400" dirty="0">
                <a:solidFill>
                  <a:srgbClr val="09465E"/>
                </a:solidFill>
                <a:ea typeface="Aptos" panose="020B0004020202020204" pitchFamily="34" charset="0"/>
                <a:cs typeface="Times New Roman" panose="02020603050405020304" pitchFamily="18" charset="0"/>
              </a:rPr>
              <a:t> partnership di </a:t>
            </a:r>
            <a:r>
              <a:rPr lang="en-IE" sz="2400" dirty="0" err="1">
                <a:solidFill>
                  <a:srgbClr val="09465E"/>
                </a:solidFill>
                <a:ea typeface="Aptos" panose="020B0004020202020204" pitchFamily="34" charset="0"/>
                <a:cs typeface="Times New Roman" panose="02020603050405020304" pitchFamily="18" charset="0"/>
              </a:rPr>
              <a:t>pensare</a:t>
            </a:r>
            <a:r>
              <a:rPr lang="en-IE" sz="2400" dirty="0">
                <a:solidFill>
                  <a:srgbClr val="09465E"/>
                </a:solidFill>
                <a:ea typeface="Aptos" panose="020B0004020202020204" pitchFamily="34" charset="0"/>
                <a:cs typeface="Times New Roman" panose="02020603050405020304" pitchFamily="18" charset="0"/>
              </a:rPr>
              <a:t> a </a:t>
            </a:r>
            <a:r>
              <a:rPr lang="en-IE" sz="2400" dirty="0" err="1">
                <a:solidFill>
                  <a:srgbClr val="09465E"/>
                </a:solidFill>
                <a:ea typeface="Aptos" panose="020B0004020202020204" pitchFamily="34" charset="0"/>
                <a:cs typeface="Times New Roman" panose="02020603050405020304" pitchFamily="18" charset="0"/>
              </a:rPr>
              <a:t>lungo</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termine</a:t>
            </a:r>
            <a:r>
              <a:rPr lang="en-IE" sz="2400" dirty="0">
                <a:solidFill>
                  <a:srgbClr val="09465E"/>
                </a:solidFill>
                <a:ea typeface="Aptos" panose="020B0004020202020204" pitchFamily="34" charset="0"/>
                <a:cs typeface="Times New Roman" panose="02020603050405020304" pitchFamily="18" charset="0"/>
              </a:rPr>
              <a:t> e di </a:t>
            </a:r>
            <a:r>
              <a:rPr lang="en-IE" sz="2400" dirty="0" err="1">
                <a:solidFill>
                  <a:srgbClr val="09465E"/>
                </a:solidFill>
                <a:ea typeface="Aptos" panose="020B0004020202020204" pitchFamily="34" charset="0"/>
                <a:cs typeface="Times New Roman" panose="02020603050405020304" pitchFamily="18" charset="0"/>
              </a:rPr>
              <a:t>adottare</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una</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mentalità</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olistica</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piuttosto</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che</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perseguire</a:t>
            </a:r>
            <a:r>
              <a:rPr lang="en-IE" sz="2400" dirty="0">
                <a:solidFill>
                  <a:srgbClr val="09465E"/>
                </a:solidFill>
                <a:ea typeface="Aptos" panose="020B0004020202020204" pitchFamily="34" charset="0"/>
                <a:cs typeface="Times New Roman" panose="02020603050405020304" pitchFamily="18" charset="0"/>
              </a:rPr>
              <a:t> solo </a:t>
            </a:r>
            <a:r>
              <a:rPr lang="en-IE" sz="2400" dirty="0" err="1">
                <a:solidFill>
                  <a:srgbClr val="09465E"/>
                </a:solidFill>
                <a:ea typeface="Aptos" panose="020B0004020202020204" pitchFamily="34" charset="0"/>
                <a:cs typeface="Times New Roman" panose="02020603050405020304" pitchFamily="18" charset="0"/>
              </a:rPr>
              <a:t>interessi</a:t>
            </a:r>
            <a:r>
              <a:rPr lang="en-IE" sz="2400" dirty="0">
                <a:solidFill>
                  <a:srgbClr val="09465E"/>
                </a:solidFill>
                <a:ea typeface="Aptos" panose="020B0004020202020204" pitchFamily="34" charset="0"/>
                <a:cs typeface="Times New Roman" panose="02020603050405020304" pitchFamily="18" charset="0"/>
              </a:rPr>
              <a:t> </a:t>
            </a:r>
            <a:r>
              <a:rPr lang="en-IE" sz="2400" dirty="0" err="1">
                <a:solidFill>
                  <a:srgbClr val="09465E"/>
                </a:solidFill>
                <a:ea typeface="Aptos" panose="020B0004020202020204" pitchFamily="34" charset="0"/>
                <a:cs typeface="Times New Roman" panose="02020603050405020304" pitchFamily="18" charset="0"/>
              </a:rPr>
              <a:t>individuali</a:t>
            </a:r>
            <a:r>
              <a:rPr lang="en-IE" sz="2400" dirty="0">
                <a:solidFill>
                  <a:srgbClr val="09465E"/>
                </a:solidFill>
                <a:ea typeface="Aptos" panose="020B0004020202020204" pitchFamily="34" charset="0"/>
                <a:cs typeface="Times New Roman" panose="02020603050405020304" pitchFamily="18" charset="0"/>
              </a:rPr>
              <a:t>.</a:t>
            </a:r>
          </a:p>
          <a:p>
            <a:endParaRPr lang="en-GB" sz="2400" dirty="0">
              <a:solidFill>
                <a:srgbClr val="09465E"/>
              </a:solidFill>
            </a:endParaRPr>
          </a:p>
        </p:txBody>
      </p:sp>
      <p:sp>
        <p:nvSpPr>
          <p:cNvPr id="3" name="TextBox 2">
            <a:extLst>
              <a:ext uri="{FF2B5EF4-FFF2-40B4-BE49-F238E27FC236}">
                <a16:creationId xmlns:a16="http://schemas.microsoft.com/office/drawing/2014/main" id="{035E70EE-9C1E-B67D-5335-124FBD711D69}"/>
              </a:ext>
            </a:extLst>
          </p:cNvPr>
          <p:cNvSpPr txBox="1"/>
          <p:nvPr/>
        </p:nvSpPr>
        <p:spPr>
          <a:xfrm>
            <a:off x="1097234" y="3232759"/>
            <a:ext cx="4300116" cy="2308324"/>
          </a:xfrm>
          <a:prstGeom prst="rect">
            <a:avLst/>
          </a:prstGeom>
          <a:noFill/>
        </p:spPr>
        <p:txBody>
          <a:bodyPr wrap="square">
            <a:spAutoFit/>
          </a:bodyPr>
          <a:lstStyle/>
          <a:p>
            <a:r>
              <a:rPr lang="en-IE" sz="2400" b="1">
                <a:solidFill>
                  <a:srgbClr val="09465E"/>
                </a:solidFill>
                <a:ea typeface="Aptos" panose="020B0004020202020204" pitchFamily="34" charset="0"/>
                <a:cs typeface="Times New Roman" panose="02020603050405020304" pitchFamily="18" charset="0"/>
              </a:rPr>
              <a:t>Allocazione delle risorse: </a:t>
            </a:r>
          </a:p>
          <a:p>
            <a:r>
              <a:rPr lang="en-IE" sz="2400">
                <a:solidFill>
                  <a:srgbClr val="09465E"/>
                </a:solidFill>
                <a:ea typeface="Aptos" panose="020B0004020202020204" pitchFamily="34" charset="0"/>
                <a:cs typeface="Times New Roman" panose="02020603050405020304" pitchFamily="18" charset="0"/>
              </a:rPr>
              <a:t>Questo elemento è cruciale perché implica la selezione di dove e come le risorse saranno collocate o utilizzate.</a:t>
            </a:r>
            <a:endParaRPr lang="en-GB" sz="2400">
              <a:solidFill>
                <a:srgbClr val="09465E"/>
              </a:solidFill>
            </a:endParaRPr>
          </a:p>
          <a:p>
            <a:endParaRPr lang="en-GB" sz="2400">
              <a:solidFill>
                <a:srgbClr val="09465E"/>
              </a:solidFill>
              <a:ea typeface="Aptos" panose="020B0004020202020204" pitchFamily="34" charset="0"/>
              <a:cs typeface="Times New Roman" panose="02020603050405020304" pitchFamily="18" charset="0"/>
            </a:endParaRPr>
          </a:p>
        </p:txBody>
      </p:sp>
      <p:pic>
        <p:nvPicPr>
          <p:cNvPr id="5" name="Picture 4" descr="A group of white icons&#10;&#10;AI-generated content may be incorrect.">
            <a:extLst>
              <a:ext uri="{FF2B5EF4-FFF2-40B4-BE49-F238E27FC236}">
                <a16:creationId xmlns:a16="http://schemas.microsoft.com/office/drawing/2014/main" id="{AB5CD7FE-E6F9-87B2-E076-946E9B1A6E56}"/>
              </a:ext>
            </a:extLst>
          </p:cNvPr>
          <p:cNvPicPr>
            <a:picLocks noChangeAspect="1"/>
          </p:cNvPicPr>
          <p:nvPr/>
        </p:nvPicPr>
        <p:blipFill>
          <a:blip r:embed="rId3"/>
          <a:srcRect l="1197" t="53933" r="51910" b="10458"/>
          <a:stretch/>
        </p:blipFill>
        <p:spPr>
          <a:xfrm>
            <a:off x="3247292" y="1997933"/>
            <a:ext cx="847903" cy="804846"/>
          </a:xfrm>
          <a:prstGeom prst="rect">
            <a:avLst/>
          </a:prstGeom>
        </p:spPr>
      </p:pic>
      <p:pic>
        <p:nvPicPr>
          <p:cNvPr id="6" name="Picture 5" descr="A group of white icons&#10;&#10;AI-generated content may be incorrect.">
            <a:extLst>
              <a:ext uri="{FF2B5EF4-FFF2-40B4-BE49-F238E27FC236}">
                <a16:creationId xmlns:a16="http://schemas.microsoft.com/office/drawing/2014/main" id="{44786FA1-ECF8-774C-694A-F69048185FD9}"/>
              </a:ext>
            </a:extLst>
          </p:cNvPr>
          <p:cNvPicPr>
            <a:picLocks noChangeAspect="1"/>
          </p:cNvPicPr>
          <p:nvPr/>
        </p:nvPicPr>
        <p:blipFill>
          <a:blip r:embed="rId3"/>
          <a:srcRect l="54659" t="58838" r="-1638" b="7727"/>
          <a:stretch/>
        </p:blipFill>
        <p:spPr>
          <a:xfrm>
            <a:off x="9515220" y="1979373"/>
            <a:ext cx="929051" cy="826493"/>
          </a:xfrm>
          <a:prstGeom prst="rect">
            <a:avLst/>
          </a:prstGeom>
        </p:spPr>
      </p:pic>
    </p:spTree>
    <p:extLst>
      <p:ext uri="{BB962C8B-B14F-4D97-AF65-F5344CB8AC3E}">
        <p14:creationId xmlns:p14="http://schemas.microsoft.com/office/powerpoint/2010/main" val="72862477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D5E18-5188-6536-4061-1651732EBD6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3937741-7A77-26BB-2B30-508E209985A9}"/>
              </a:ext>
            </a:extLst>
          </p:cNvPr>
          <p:cNvSpPr>
            <a:spLocks noGrp="1"/>
          </p:cNvSpPr>
          <p:nvPr>
            <p:ph type="body" sz="quarter" idx="19"/>
          </p:nvPr>
        </p:nvSpPr>
        <p:spPr>
          <a:xfrm>
            <a:off x="511675" y="2342518"/>
            <a:ext cx="6492058" cy="4250335"/>
          </a:xfrm>
          <a:prstGeom prst="rect">
            <a:avLst/>
          </a:prstGeom>
        </p:spPr>
        <p:txBody>
          <a:bodyPr lIns="91440" tIns="45720" rIns="91440" bIns="45720" anchor="t"/>
          <a:lstStyle/>
          <a:p>
            <a:pPr marL="342900" indent="-342900" algn="just">
              <a:buFont typeface="Arial" panose="020B0604020202020204" pitchFamily="34" charset="0"/>
              <a:buChar char="•"/>
            </a:pPr>
            <a:r>
              <a:rPr lang="en-US">
                <a:ea typeface="Calibri"/>
                <a:cs typeface="Calibri"/>
              </a:rPr>
              <a:t>Riflettete e scegliete quale degli 8 elementi che definiscono le partnership ritenete sia il più importante? </a:t>
            </a:r>
          </a:p>
          <a:p>
            <a:pPr marL="342900" indent="-342900" algn="just">
              <a:buFont typeface="Arial" panose="020B0604020202020204" pitchFamily="34" charset="0"/>
              <a:buChar char="•"/>
            </a:pPr>
            <a:endParaRPr lang="en-US">
              <a:ea typeface="Calibri"/>
              <a:cs typeface="Calibri"/>
            </a:endParaRPr>
          </a:p>
          <a:p>
            <a:pPr marL="342900" indent="-342900" algn="just">
              <a:buFont typeface="Arial" panose="020B0604020202020204" pitchFamily="34" charset="0"/>
              <a:buChar char="•"/>
            </a:pPr>
            <a:r>
              <a:rPr lang="en-US">
                <a:ea typeface="Calibri"/>
                <a:cs typeface="Calibri"/>
              </a:rPr>
              <a:t>Perché? </a:t>
            </a:r>
          </a:p>
          <a:p>
            <a:pPr marL="342900" indent="-342900" algn="just">
              <a:buFont typeface="Arial" panose="020B0604020202020204" pitchFamily="34" charset="0"/>
              <a:buChar char="•"/>
            </a:pPr>
            <a:endParaRPr lang="en-US">
              <a:ea typeface="Calibri"/>
              <a:cs typeface="Calibri"/>
            </a:endParaRPr>
          </a:p>
          <a:p>
            <a:pPr marL="342900" indent="-342900" algn="just">
              <a:buFont typeface="Arial" panose="020B0604020202020204" pitchFamily="34" charset="0"/>
              <a:buChar char="•"/>
            </a:pPr>
            <a:r>
              <a:rPr lang="en-US">
                <a:ea typeface="Calibri"/>
                <a:cs typeface="Calibri"/>
              </a:rPr>
              <a:t>Ritiene che alcuni elementi siano più importanti di altri per quanto riguarda il settore alimentare?</a:t>
            </a:r>
          </a:p>
        </p:txBody>
      </p:sp>
      <p:grpSp>
        <p:nvGrpSpPr>
          <p:cNvPr id="2" name="Group 1">
            <a:extLst>
              <a:ext uri="{FF2B5EF4-FFF2-40B4-BE49-F238E27FC236}">
                <a16:creationId xmlns:a16="http://schemas.microsoft.com/office/drawing/2014/main" id="{BF2892A1-7A16-E3A5-84D0-6206B598A501}"/>
              </a:ext>
            </a:extLst>
          </p:cNvPr>
          <p:cNvGrpSpPr/>
          <p:nvPr/>
        </p:nvGrpSpPr>
        <p:grpSpPr>
          <a:xfrm>
            <a:off x="5251181" y="833320"/>
            <a:ext cx="844819" cy="901896"/>
            <a:chOff x="5388098" y="371192"/>
            <a:chExt cx="907476" cy="907364"/>
          </a:xfrm>
          <a:solidFill>
            <a:schemeClr val="bg1"/>
          </a:solidFill>
        </p:grpSpPr>
        <p:grpSp>
          <p:nvGrpSpPr>
            <p:cNvPr id="5" name="Graphic 2">
              <a:extLst>
                <a:ext uri="{FF2B5EF4-FFF2-40B4-BE49-F238E27FC236}">
                  <a16:creationId xmlns:a16="http://schemas.microsoft.com/office/drawing/2014/main" id="{9FC5559A-250E-5573-B458-2DB567B9FE6C}"/>
                </a:ext>
              </a:extLst>
            </p:cNvPr>
            <p:cNvGrpSpPr/>
            <p:nvPr/>
          </p:nvGrpSpPr>
          <p:grpSpPr>
            <a:xfrm>
              <a:off x="5388098" y="371192"/>
              <a:ext cx="907476" cy="907364"/>
              <a:chOff x="5388098" y="371192"/>
              <a:chExt cx="907476" cy="907364"/>
            </a:xfrm>
            <a:grpFill/>
          </p:grpSpPr>
          <p:sp>
            <p:nvSpPr>
              <p:cNvPr id="12" name="Freeform 912">
                <a:extLst>
                  <a:ext uri="{FF2B5EF4-FFF2-40B4-BE49-F238E27FC236}">
                    <a16:creationId xmlns:a16="http://schemas.microsoft.com/office/drawing/2014/main" id="{E89C13B8-A506-9479-CF10-AEFF15038BE0}"/>
                  </a:ext>
                </a:extLst>
              </p:cNvPr>
              <p:cNvSpPr/>
              <p:nvPr/>
            </p:nvSpPr>
            <p:spPr>
              <a:xfrm>
                <a:off x="5388098" y="371192"/>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913">
                <a:extLst>
                  <a:ext uri="{FF2B5EF4-FFF2-40B4-BE49-F238E27FC236}">
                    <a16:creationId xmlns:a16="http://schemas.microsoft.com/office/drawing/2014/main" id="{DA820F14-D87D-85B4-FC0C-FF74C20A6B39}"/>
                  </a:ext>
                </a:extLst>
              </p:cNvPr>
              <p:cNvSpPr/>
              <p:nvPr/>
            </p:nvSpPr>
            <p:spPr>
              <a:xfrm>
                <a:off x="6023478" y="807232"/>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914">
                <a:extLst>
                  <a:ext uri="{FF2B5EF4-FFF2-40B4-BE49-F238E27FC236}">
                    <a16:creationId xmlns:a16="http://schemas.microsoft.com/office/drawing/2014/main" id="{4E0AC0AC-E7D4-31DB-F9E1-874B5C07805C}"/>
                  </a:ext>
                </a:extLst>
              </p:cNvPr>
              <p:cNvSpPr/>
              <p:nvPr/>
            </p:nvSpPr>
            <p:spPr>
              <a:xfrm>
                <a:off x="5593820" y="976527"/>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916">
                <a:extLst>
                  <a:ext uri="{FF2B5EF4-FFF2-40B4-BE49-F238E27FC236}">
                    <a16:creationId xmlns:a16="http://schemas.microsoft.com/office/drawing/2014/main" id="{18A7AF3B-CE59-5B3D-B620-82084B471257}"/>
                  </a:ext>
                </a:extLst>
              </p:cNvPr>
              <p:cNvSpPr/>
              <p:nvPr/>
            </p:nvSpPr>
            <p:spPr>
              <a:xfrm>
                <a:off x="5515727" y="807210"/>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917">
                <a:extLst>
                  <a:ext uri="{FF2B5EF4-FFF2-40B4-BE49-F238E27FC236}">
                    <a16:creationId xmlns:a16="http://schemas.microsoft.com/office/drawing/2014/main" id="{B5C57AB0-0EA1-C7B2-846A-0B407AC40377}"/>
                  </a:ext>
                </a:extLst>
              </p:cNvPr>
              <p:cNvSpPr/>
              <p:nvPr/>
            </p:nvSpPr>
            <p:spPr>
              <a:xfrm>
                <a:off x="5958599" y="616348"/>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918">
                <a:extLst>
                  <a:ext uri="{FF2B5EF4-FFF2-40B4-BE49-F238E27FC236}">
                    <a16:creationId xmlns:a16="http://schemas.microsoft.com/office/drawing/2014/main" id="{5FA66180-DCCF-B57B-8B0F-60B3A847D419}"/>
                  </a:ext>
                </a:extLst>
              </p:cNvPr>
              <p:cNvSpPr/>
              <p:nvPr/>
            </p:nvSpPr>
            <p:spPr>
              <a:xfrm>
                <a:off x="5593871" y="617471"/>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919">
                <a:extLst>
                  <a:ext uri="{FF2B5EF4-FFF2-40B4-BE49-F238E27FC236}">
                    <a16:creationId xmlns:a16="http://schemas.microsoft.com/office/drawing/2014/main" id="{43B096F7-42BF-29B0-A0CA-1BC4D5F53BCD}"/>
                  </a:ext>
                </a:extLst>
              </p:cNvPr>
              <p:cNvSpPr/>
              <p:nvPr/>
            </p:nvSpPr>
            <p:spPr>
              <a:xfrm>
                <a:off x="5784386" y="537842"/>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920">
                <a:extLst>
                  <a:ext uri="{FF2B5EF4-FFF2-40B4-BE49-F238E27FC236}">
                    <a16:creationId xmlns:a16="http://schemas.microsoft.com/office/drawing/2014/main" id="{24D738B1-8A90-DCF2-4F18-1886D914D9C0}"/>
                  </a:ext>
                </a:extLst>
              </p:cNvPr>
              <p:cNvSpPr/>
              <p:nvPr/>
            </p:nvSpPr>
            <p:spPr>
              <a:xfrm>
                <a:off x="5784770" y="371576"/>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921">
                <a:extLst>
                  <a:ext uri="{FF2B5EF4-FFF2-40B4-BE49-F238E27FC236}">
                    <a16:creationId xmlns:a16="http://schemas.microsoft.com/office/drawing/2014/main" id="{7FB5E2AE-3FD5-2A62-BFB1-AD036BA68E06}"/>
                  </a:ext>
                </a:extLst>
              </p:cNvPr>
              <p:cNvSpPr/>
              <p:nvPr/>
            </p:nvSpPr>
            <p:spPr>
              <a:xfrm>
                <a:off x="5719271" y="703491"/>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6" name="Graphic 2">
              <a:extLst>
                <a:ext uri="{FF2B5EF4-FFF2-40B4-BE49-F238E27FC236}">
                  <a16:creationId xmlns:a16="http://schemas.microsoft.com/office/drawing/2014/main" id="{5F8D7CC4-E453-E199-D012-0EDB442561BF}"/>
                </a:ext>
              </a:extLst>
            </p:cNvPr>
            <p:cNvGrpSpPr/>
            <p:nvPr/>
          </p:nvGrpSpPr>
          <p:grpSpPr>
            <a:xfrm>
              <a:off x="5649601" y="492513"/>
              <a:ext cx="566267" cy="691349"/>
              <a:chOff x="5649601" y="492513"/>
              <a:chExt cx="566267" cy="691349"/>
            </a:xfrm>
            <a:grpFill/>
          </p:grpSpPr>
          <p:sp>
            <p:nvSpPr>
              <p:cNvPr id="7" name="Freeform 906">
                <a:extLst>
                  <a:ext uri="{FF2B5EF4-FFF2-40B4-BE49-F238E27FC236}">
                    <a16:creationId xmlns:a16="http://schemas.microsoft.com/office/drawing/2014/main" id="{AAA9689C-5606-D8EF-044D-5A9B4646705D}"/>
                  </a:ext>
                </a:extLst>
              </p:cNvPr>
              <p:cNvSpPr/>
              <p:nvPr/>
            </p:nvSpPr>
            <p:spPr>
              <a:xfrm>
                <a:off x="5649601" y="656958"/>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907">
                <a:extLst>
                  <a:ext uri="{FF2B5EF4-FFF2-40B4-BE49-F238E27FC236}">
                    <a16:creationId xmlns:a16="http://schemas.microsoft.com/office/drawing/2014/main" id="{8D73F596-847B-5CC1-67BC-78A8B0D5937D}"/>
                  </a:ext>
                </a:extLst>
              </p:cNvPr>
              <p:cNvSpPr/>
              <p:nvPr/>
            </p:nvSpPr>
            <p:spPr>
              <a:xfrm>
                <a:off x="6010549" y="978429"/>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908">
                <a:extLst>
                  <a:ext uri="{FF2B5EF4-FFF2-40B4-BE49-F238E27FC236}">
                    <a16:creationId xmlns:a16="http://schemas.microsoft.com/office/drawing/2014/main" id="{5D021D82-6971-C7A5-41EE-4CCC0344FB84}"/>
                  </a:ext>
                </a:extLst>
              </p:cNvPr>
              <p:cNvSpPr/>
              <p:nvPr/>
            </p:nvSpPr>
            <p:spPr>
              <a:xfrm>
                <a:off x="6165978" y="492513"/>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909">
                <a:extLst>
                  <a:ext uri="{FF2B5EF4-FFF2-40B4-BE49-F238E27FC236}">
                    <a16:creationId xmlns:a16="http://schemas.microsoft.com/office/drawing/2014/main" id="{965C491E-3C5D-34F3-8584-15CD180570D3}"/>
                  </a:ext>
                </a:extLst>
              </p:cNvPr>
              <p:cNvSpPr/>
              <p:nvPr/>
            </p:nvSpPr>
            <p:spPr>
              <a:xfrm>
                <a:off x="6165978" y="662236"/>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910">
                <a:extLst>
                  <a:ext uri="{FF2B5EF4-FFF2-40B4-BE49-F238E27FC236}">
                    <a16:creationId xmlns:a16="http://schemas.microsoft.com/office/drawing/2014/main" id="{2ACEE8F9-9812-D4A0-72E5-769117FB147F}"/>
                  </a:ext>
                </a:extLst>
              </p:cNvPr>
              <p:cNvSpPr/>
              <p:nvPr/>
            </p:nvSpPr>
            <p:spPr>
              <a:xfrm>
                <a:off x="6165978" y="833414"/>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1" name="Text Placeholder 3">
            <a:extLst>
              <a:ext uri="{FF2B5EF4-FFF2-40B4-BE49-F238E27FC236}">
                <a16:creationId xmlns:a16="http://schemas.microsoft.com/office/drawing/2014/main" id="{98BC0CDD-513B-8DC4-B0D4-EFF81F8E44E9}"/>
              </a:ext>
            </a:extLst>
          </p:cNvPr>
          <p:cNvSpPr txBox="1">
            <a:spLocks/>
          </p:cNvSpPr>
          <p:nvPr/>
        </p:nvSpPr>
        <p:spPr>
          <a:xfrm>
            <a:off x="780611" y="724056"/>
            <a:ext cx="3971711"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highlight>
                  <a:srgbClr val="ED7D31"/>
                </a:highlight>
              </a:rPr>
              <a:t>Esercizio per gli studenti</a:t>
            </a:r>
            <a:endParaRPr lang="en-US">
              <a:highlight>
                <a:srgbClr val="ED7D31"/>
              </a:highlight>
            </a:endParaRPr>
          </a:p>
        </p:txBody>
      </p:sp>
      <p:pic>
        <p:nvPicPr>
          <p:cNvPr id="4" name="Picture 6" descr="Green Procurement and Supply Chain Greening | EcoMerit">
            <a:extLst>
              <a:ext uri="{FF2B5EF4-FFF2-40B4-BE49-F238E27FC236}">
                <a16:creationId xmlns:a16="http://schemas.microsoft.com/office/drawing/2014/main" id="{8CD1CE7D-A42F-A148-B222-5789D3040E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9164" y="2291506"/>
            <a:ext cx="3730594" cy="2176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310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a:t>03</a:t>
            </a:r>
          </a:p>
        </p:txBody>
      </p:sp>
      <p:pic>
        <p:nvPicPr>
          <p:cNvPr id="2050" name="Picture 2" descr="Best Green Procurement Practices for Sustainable Success">
            <a:extLst>
              <a:ext uri="{FF2B5EF4-FFF2-40B4-BE49-F238E27FC236}">
                <a16:creationId xmlns:a16="http://schemas.microsoft.com/office/drawing/2014/main" id="{064E6511-83D3-28F5-7EEC-291F7057B4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489" y="2648680"/>
            <a:ext cx="7188724" cy="355261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613D110F-884D-9B57-6509-66D0F82728B5}"/>
              </a:ext>
            </a:extLst>
          </p:cNvPr>
          <p:cNvSpPr/>
          <p:nvPr/>
        </p:nvSpPr>
        <p:spPr>
          <a:xfrm>
            <a:off x="3349879" y="2295769"/>
            <a:ext cx="8126035"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 name="Rectangle 1">
            <a:extLst>
              <a:ext uri="{FF2B5EF4-FFF2-40B4-BE49-F238E27FC236}">
                <a16:creationId xmlns:a16="http://schemas.microsoft.com/office/drawing/2014/main" id="{A40B7CBA-1587-9FF3-0F30-C62266E94F68}"/>
              </a:ext>
            </a:extLst>
          </p:cNvPr>
          <p:cNvSpPr/>
          <p:nvPr/>
        </p:nvSpPr>
        <p:spPr>
          <a:xfrm>
            <a:off x="8605725" y="2900142"/>
            <a:ext cx="2875469" cy="657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3449653" y="2413315"/>
            <a:ext cx="8028343" cy="1077218"/>
          </a:xfrm>
          <a:prstGeom prst="rect">
            <a:avLst/>
          </a:prstGeom>
          <a:noFill/>
        </p:spPr>
        <p:txBody>
          <a:bodyPr wrap="square" lIns="91440" tIns="45720" rIns="91440" bIns="45720" rtlCol="0" anchor="t">
            <a:spAutoFit/>
          </a:bodyPr>
          <a:lstStyle/>
          <a:p>
            <a:pPr algn="r"/>
            <a:r>
              <a:rPr lang="en-US" sz="3200" b="1" spc="324">
                <a:solidFill>
                  <a:srgbClr val="60BA47"/>
                </a:solidFill>
                <a:latin typeface="Calibri" panose="020F0502020204030204" pitchFamily="34" charset="0"/>
                <a:cs typeface="Calibri" panose="020F0502020204030204" pitchFamily="34" charset="0"/>
              </a:rPr>
              <a:t>STRATEGIE DI APPROVVIGIONAMENTO SOSTENIBILE</a:t>
            </a:r>
            <a:endParaRPr lang="it-IT"/>
          </a:p>
        </p:txBody>
      </p:sp>
    </p:spTree>
    <p:extLst>
      <p:ext uri="{BB962C8B-B14F-4D97-AF65-F5344CB8AC3E}">
        <p14:creationId xmlns:p14="http://schemas.microsoft.com/office/powerpoint/2010/main" val="2167932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387365" y="1428478"/>
            <a:ext cx="700387" cy="566443"/>
          </a:xfrm>
        </p:spPr>
        <p:txBody>
          <a:bodyPr/>
          <a:lstStyle/>
          <a:p>
            <a:r>
              <a:rPr lang="en-GB" noProof="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136397" y="1401437"/>
            <a:ext cx="4850029" cy="566444"/>
          </a:xfrm>
          <a:prstGeom prst="rect">
            <a:avLst/>
          </a:prstGeom>
        </p:spPr>
        <p:txBody>
          <a:bodyPr/>
          <a:lstStyle/>
          <a:p>
            <a:r>
              <a:rPr lang="en-GB" b="1" noProof="0" dirty="0" err="1"/>
              <a:t>Approvvigionamento</a:t>
            </a:r>
            <a:r>
              <a:rPr lang="en-GB" b="1" noProof="0" dirty="0"/>
              <a:t> </a:t>
            </a:r>
            <a:r>
              <a:rPr lang="en-GB" b="1" noProof="0" dirty="0" err="1"/>
              <a:t>sostenibile</a:t>
            </a:r>
            <a:endParaRPr lang="en-GB" b="1" noProof="0" dirty="0"/>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372988" y="2391724"/>
            <a:ext cx="700387" cy="566443"/>
          </a:xfrm>
        </p:spPr>
        <p:txBody>
          <a:bodyPr/>
          <a:lstStyle/>
          <a:p>
            <a:r>
              <a:rPr lang="en-GB" noProof="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138887" y="2410262"/>
            <a:ext cx="4813452" cy="566444"/>
          </a:xfrm>
          <a:prstGeom prst="rect">
            <a:avLst/>
          </a:prstGeom>
        </p:spPr>
        <p:txBody>
          <a:bodyPr/>
          <a:lstStyle/>
          <a:p>
            <a:r>
              <a:rPr lang="en-GB" b="1" noProof="0" dirty="0"/>
              <a:t>Fattori </a:t>
            </a:r>
            <a:r>
              <a:rPr lang="en-GB" b="1" noProof="0" dirty="0" err="1"/>
              <a:t>che</a:t>
            </a:r>
            <a:r>
              <a:rPr lang="en-GB" b="1" noProof="0" dirty="0"/>
              <a:t> </a:t>
            </a:r>
            <a:r>
              <a:rPr lang="en-GB" b="1" noProof="0" dirty="0" err="1"/>
              <a:t>definiscono</a:t>
            </a:r>
            <a:r>
              <a:rPr lang="en-GB" b="1" noProof="0" dirty="0"/>
              <a:t> le partnership</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401742" y="3340088"/>
            <a:ext cx="700387" cy="566443"/>
          </a:xfrm>
        </p:spPr>
        <p:txBody>
          <a:bodyPr/>
          <a:lstStyle/>
          <a:p>
            <a:r>
              <a:rPr lang="en-GB" noProof="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136397" y="3323709"/>
            <a:ext cx="5863322" cy="564425"/>
          </a:xfrm>
          <a:prstGeom prst="rect">
            <a:avLst/>
          </a:prstGeom>
        </p:spPr>
        <p:txBody>
          <a:bodyPr/>
          <a:lstStyle/>
          <a:p>
            <a:pPr>
              <a:lnSpc>
                <a:spcPct val="115000"/>
              </a:lnSpc>
              <a:spcAft>
                <a:spcPts val="800"/>
              </a:spcAft>
            </a:pPr>
            <a:r>
              <a:rPr lang="en-GB" b="1" noProof="0" dirty="0" err="1"/>
              <a:t>Strategie</a:t>
            </a:r>
            <a:r>
              <a:rPr lang="en-GB" b="1" noProof="0" dirty="0"/>
              <a:t> per un </a:t>
            </a:r>
            <a:r>
              <a:rPr lang="en-GB" b="1" noProof="0" dirty="0" err="1"/>
              <a:t>approvvigionamento</a:t>
            </a:r>
            <a:r>
              <a:rPr lang="en-GB" b="1" noProof="0" dirty="0"/>
              <a:t> </a:t>
            </a:r>
            <a:r>
              <a:rPr lang="en-GB" b="1" noProof="0" dirty="0" err="1"/>
              <a:t>sostenibile</a:t>
            </a:r>
            <a:endParaRPr lang="en-GB" b="1" noProof="0" dirty="0"/>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372988" y="4316196"/>
            <a:ext cx="700387" cy="566443"/>
          </a:xfrm>
        </p:spPr>
        <p:txBody>
          <a:bodyPr/>
          <a:lstStyle/>
          <a:p>
            <a:r>
              <a:rPr lang="en-GB" noProof="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6118627" y="4307735"/>
            <a:ext cx="5326609" cy="566444"/>
          </a:xfrm>
          <a:prstGeom prst="rect">
            <a:avLst/>
          </a:prstGeom>
        </p:spPr>
        <p:txBody>
          <a:bodyPr/>
          <a:lstStyle/>
          <a:p>
            <a:r>
              <a:rPr lang="en-GB" b="1" dirty="0" err="1"/>
              <a:t>Sfide</a:t>
            </a:r>
            <a:r>
              <a:rPr lang="en-GB" b="1" dirty="0"/>
              <a:t> per </a:t>
            </a:r>
            <a:r>
              <a:rPr lang="en-GB" b="1" dirty="0" err="1"/>
              <a:t>l'approvvigionamento</a:t>
            </a:r>
            <a:r>
              <a:rPr lang="en-GB" b="1" dirty="0"/>
              <a:t> </a:t>
            </a:r>
            <a:r>
              <a:rPr lang="en-GB" b="1" dirty="0" err="1"/>
              <a:t>sostenibile</a:t>
            </a:r>
            <a:endParaRPr lang="en-GB" b="1" noProof="0" dirty="0"/>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2" y="1431823"/>
            <a:ext cx="4991333" cy="4839488"/>
          </a:xfrm>
        </p:spPr>
        <p:txBody>
          <a:bodyPr lIns="91440" tIns="45720" rIns="91440" bIns="45720" anchor="t"/>
          <a:lstStyle/>
          <a:p>
            <a:pPr marL="0" indent="0"/>
            <a:r>
              <a:rPr lang="en-US" dirty="0" err="1"/>
              <a:t>Questo</a:t>
            </a:r>
            <a:r>
              <a:rPr lang="en-US" dirty="0"/>
              <a:t> modulo </a:t>
            </a:r>
            <a:r>
              <a:rPr lang="en-US" dirty="0" err="1"/>
              <a:t>si</a:t>
            </a:r>
            <a:r>
              <a:rPr lang="en-US" dirty="0"/>
              <a:t> propone di </a:t>
            </a:r>
            <a:r>
              <a:rPr lang="en-US" dirty="0" err="1"/>
              <a:t>approfondire</a:t>
            </a:r>
            <a:r>
              <a:rPr lang="en-US" dirty="0"/>
              <a:t> il </a:t>
            </a:r>
            <a:r>
              <a:rPr lang="en-US" dirty="0" err="1"/>
              <a:t>concetto</a:t>
            </a:r>
            <a:r>
              <a:rPr lang="en-US" dirty="0"/>
              <a:t> di </a:t>
            </a:r>
            <a:r>
              <a:rPr lang="en-US" dirty="0" err="1"/>
              <a:t>sostenibilità</a:t>
            </a:r>
            <a:r>
              <a:rPr lang="en-US" dirty="0"/>
              <a:t> e di </a:t>
            </a:r>
            <a:r>
              <a:rPr lang="en-US" dirty="0" err="1"/>
              <a:t>approvvigionamento</a:t>
            </a:r>
            <a:r>
              <a:rPr lang="en-US" dirty="0"/>
              <a:t> e di </a:t>
            </a:r>
            <a:r>
              <a:rPr lang="en-US" dirty="0" err="1"/>
              <a:t>definire</a:t>
            </a:r>
            <a:r>
              <a:rPr lang="en-US" dirty="0"/>
              <a:t> ed </a:t>
            </a:r>
            <a:r>
              <a:rPr lang="en-US" dirty="0" err="1"/>
              <a:t>esplorare</a:t>
            </a:r>
            <a:r>
              <a:rPr lang="en-US" dirty="0"/>
              <a:t> diverse </a:t>
            </a:r>
            <a:r>
              <a:rPr lang="en-US" dirty="0" err="1"/>
              <a:t>strategie</a:t>
            </a:r>
            <a:r>
              <a:rPr lang="en-US" dirty="0"/>
              <a:t> per </a:t>
            </a:r>
            <a:r>
              <a:rPr lang="en-US" dirty="0" err="1"/>
              <a:t>l'integrazione</a:t>
            </a:r>
            <a:r>
              <a:rPr lang="en-US" dirty="0"/>
              <a:t> di </a:t>
            </a:r>
            <a:r>
              <a:rPr lang="en-US" dirty="0" err="1"/>
              <a:t>processi</a:t>
            </a:r>
            <a:r>
              <a:rPr lang="en-US" dirty="0"/>
              <a:t> di </a:t>
            </a:r>
            <a:r>
              <a:rPr lang="en-US" dirty="0" err="1"/>
              <a:t>approvvigionamento</a:t>
            </a:r>
            <a:r>
              <a:rPr lang="en-US" dirty="0"/>
              <a:t> </a:t>
            </a:r>
            <a:r>
              <a:rPr lang="en-US" dirty="0" err="1"/>
              <a:t>sostenibili</a:t>
            </a:r>
            <a:r>
              <a:rPr lang="en-US" dirty="0"/>
              <a:t> </a:t>
            </a:r>
            <a:r>
              <a:rPr lang="en-US" dirty="0" err="1"/>
              <a:t>nel</a:t>
            </a:r>
            <a:r>
              <a:rPr lang="en-US" dirty="0"/>
              <a:t> </a:t>
            </a:r>
            <a:r>
              <a:rPr lang="en-US" dirty="0" err="1"/>
              <a:t>settore</a:t>
            </a:r>
            <a:r>
              <a:rPr lang="en-US" dirty="0"/>
              <a:t> </a:t>
            </a:r>
            <a:r>
              <a:rPr lang="en-US" dirty="0" err="1"/>
              <a:t>alimentare</a:t>
            </a:r>
            <a:r>
              <a:rPr lang="en-US" dirty="0"/>
              <a:t>. </a:t>
            </a:r>
          </a:p>
          <a:p>
            <a:pPr marL="0" indent="0"/>
            <a:r>
              <a:rPr lang="en-US" dirty="0"/>
              <a:t>Si pone </a:t>
            </a:r>
            <a:r>
              <a:rPr lang="en-US" dirty="0" err="1"/>
              <a:t>inoltre</a:t>
            </a:r>
            <a:r>
              <a:rPr lang="en-US" dirty="0"/>
              <a:t>  </a:t>
            </a:r>
            <a:r>
              <a:rPr lang="en-US" dirty="0" err="1"/>
              <a:t>l'accento</a:t>
            </a:r>
            <a:r>
              <a:rPr lang="en-US" dirty="0"/>
              <a:t> sui </a:t>
            </a:r>
            <a:r>
              <a:rPr lang="en-US" dirty="0" err="1"/>
              <a:t>partenariati</a:t>
            </a:r>
            <a:r>
              <a:rPr lang="en-US" dirty="0"/>
              <a:t> e </a:t>
            </a:r>
            <a:r>
              <a:rPr lang="en-US" dirty="0" err="1"/>
              <a:t>sull'importanza</a:t>
            </a:r>
            <a:r>
              <a:rPr lang="en-US" dirty="0"/>
              <a:t> di </a:t>
            </a:r>
            <a:r>
              <a:rPr lang="en-US" dirty="0" err="1"/>
              <a:t>stabilire</a:t>
            </a:r>
            <a:r>
              <a:rPr lang="en-US" dirty="0"/>
              <a:t> </a:t>
            </a:r>
            <a:r>
              <a:rPr lang="en-US" dirty="0" err="1"/>
              <a:t>solide</a:t>
            </a:r>
            <a:r>
              <a:rPr lang="en-US" dirty="0"/>
              <a:t> </a:t>
            </a:r>
            <a:r>
              <a:rPr lang="en-US" dirty="0" err="1"/>
              <a:t>relazioni</a:t>
            </a:r>
            <a:r>
              <a:rPr lang="en-US" dirty="0"/>
              <a:t> di rete, come </a:t>
            </a:r>
            <a:r>
              <a:rPr lang="en-US" dirty="0" err="1"/>
              <a:t>pratica</a:t>
            </a:r>
            <a:r>
              <a:rPr lang="en-US" dirty="0"/>
              <a:t> per </a:t>
            </a:r>
            <a:r>
              <a:rPr lang="en-US" dirty="0" err="1"/>
              <a:t>migliorare</a:t>
            </a:r>
            <a:r>
              <a:rPr lang="en-US" dirty="0"/>
              <a:t> le </a:t>
            </a:r>
            <a:r>
              <a:rPr lang="en-US" dirty="0" err="1"/>
              <a:t>strategie</a:t>
            </a:r>
            <a:r>
              <a:rPr lang="en-US" dirty="0"/>
              <a:t> </a:t>
            </a:r>
            <a:r>
              <a:rPr lang="en-US" dirty="0" err="1"/>
              <a:t>verdi</a:t>
            </a:r>
            <a:r>
              <a:rPr lang="en-US" dirty="0"/>
              <a:t> e </a:t>
            </a:r>
            <a:r>
              <a:rPr lang="en-US" dirty="0" err="1"/>
              <a:t>socialmente</a:t>
            </a:r>
            <a:r>
              <a:rPr lang="en-US" dirty="0"/>
              <a:t> </a:t>
            </a:r>
            <a:r>
              <a:rPr lang="en-US" dirty="0" err="1"/>
              <a:t>responsabili</a:t>
            </a:r>
            <a:r>
              <a:rPr lang="en-US" dirty="0"/>
              <a:t> </a:t>
            </a:r>
            <a:r>
              <a:rPr lang="en-US" dirty="0" err="1"/>
              <a:t>nello</a:t>
            </a:r>
            <a:r>
              <a:rPr lang="en-US" dirty="0"/>
              <a:t> </a:t>
            </a:r>
            <a:r>
              <a:rPr lang="en-US" dirty="0" err="1"/>
              <a:t>sviluppo</a:t>
            </a:r>
            <a:r>
              <a:rPr lang="en-US" dirty="0"/>
              <a:t> e </a:t>
            </a:r>
            <a:r>
              <a:rPr lang="en-US" dirty="0" err="1"/>
              <a:t>nel</a:t>
            </a:r>
            <a:r>
              <a:rPr lang="en-US" dirty="0"/>
              <a:t> </a:t>
            </a:r>
            <a:r>
              <a:rPr lang="en-US" dirty="0" err="1"/>
              <a:t>consumo</a:t>
            </a:r>
            <a:r>
              <a:rPr lang="en-US" dirty="0"/>
              <a:t> </a:t>
            </a:r>
            <a:r>
              <a:rPr lang="en-US" dirty="0" err="1"/>
              <a:t>dei</a:t>
            </a:r>
            <a:r>
              <a:rPr lang="en-US" dirty="0"/>
              <a:t> </a:t>
            </a:r>
            <a:r>
              <a:rPr lang="en-US" dirty="0" err="1"/>
              <a:t>prodotti</a:t>
            </a:r>
            <a:r>
              <a:rPr lang="en-US" dirty="0"/>
              <a:t>.</a:t>
            </a:r>
            <a:endParaRPr lang="en-US" dirty="0">
              <a:ea typeface="Calibri"/>
              <a:cs typeface="Calibri"/>
            </a:endParaRPr>
          </a:p>
          <a:p>
            <a:pPr marL="0" indent="0"/>
            <a:endParaRPr lang="en-GB" noProof="0" dirty="0"/>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r>
              <a:rPr lang="en-GB" sz="3600" b="1" spc="324" noProof="0">
                <a:solidFill>
                  <a:srgbClr val="60BA47"/>
                </a:solidFill>
                <a:latin typeface="Calibri" panose="020F0502020204030204" pitchFamily="34" charset="0"/>
                <a:cs typeface="Calibri" panose="020F0502020204030204" pitchFamily="34" charset="0"/>
              </a:rPr>
              <a:t>CONTENUTI</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379127" y="2185799"/>
            <a:ext cx="6095674" cy="2871784"/>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53471"/>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77784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C6F43-F6D9-20D9-7ED4-4A8AABF8A6D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1500626-FE9C-C291-A32C-C312669062FD}"/>
              </a:ext>
            </a:extLst>
          </p:cNvPr>
          <p:cNvSpPr>
            <a:spLocks noGrp="1"/>
          </p:cNvSpPr>
          <p:nvPr>
            <p:ph type="body" sz="quarter" idx="16"/>
          </p:nvPr>
        </p:nvSpPr>
        <p:spPr>
          <a:xfrm>
            <a:off x="503028" y="381350"/>
            <a:ext cx="10052954" cy="803654"/>
          </a:xfrm>
          <a:prstGeom prst="rect">
            <a:avLst/>
          </a:prstGeom>
        </p:spPr>
        <p:txBody>
          <a:bodyPr/>
          <a:lstStyle/>
          <a:p>
            <a:r>
              <a:rPr lang="en-GB"/>
              <a:t>Ambiente </a:t>
            </a:r>
            <a:endParaRPr lang="en-IE" b="1"/>
          </a:p>
          <a:p>
            <a:endParaRPr lang="en-US"/>
          </a:p>
        </p:txBody>
      </p:sp>
      <p:sp>
        <p:nvSpPr>
          <p:cNvPr id="3" name="Text Placeholder 2">
            <a:extLst>
              <a:ext uri="{FF2B5EF4-FFF2-40B4-BE49-F238E27FC236}">
                <a16:creationId xmlns:a16="http://schemas.microsoft.com/office/drawing/2014/main" id="{4565B925-C9B9-0716-B450-DBFD2AA67FBA}"/>
              </a:ext>
            </a:extLst>
          </p:cNvPr>
          <p:cNvSpPr>
            <a:spLocks noGrp="1"/>
          </p:cNvSpPr>
          <p:nvPr>
            <p:ph type="body" sz="quarter" idx="19"/>
          </p:nvPr>
        </p:nvSpPr>
        <p:spPr>
          <a:xfrm>
            <a:off x="4655101" y="791834"/>
            <a:ext cx="6718560" cy="1353838"/>
          </a:xfrm>
          <a:prstGeom prst="rect">
            <a:avLst/>
          </a:prstGeom>
          <a:ln>
            <a:noFill/>
          </a:ln>
        </p:spPr>
        <p:txBody>
          <a:bodyPr lIns="91440" tIns="45720" rIns="91440" bIns="45720" anchor="t"/>
          <a:lstStyle/>
          <a:p>
            <a:pPr marL="0" indent="0">
              <a:lnSpc>
                <a:spcPct val="100000"/>
              </a:lnSpc>
            </a:pPr>
            <a:r>
              <a:rPr lang="en-US" sz="2300" dirty="0" err="1"/>
              <a:t>Assicurarsi</a:t>
            </a:r>
            <a:r>
              <a:rPr lang="en-US" sz="2300" dirty="0"/>
              <a:t> </a:t>
            </a:r>
            <a:r>
              <a:rPr lang="en-US" sz="2300" dirty="0" err="1"/>
              <a:t>forniture</a:t>
            </a:r>
            <a:r>
              <a:rPr lang="en-US" sz="2300" dirty="0"/>
              <a:t> </a:t>
            </a:r>
            <a:r>
              <a:rPr lang="en-US" sz="2300" dirty="0" err="1"/>
              <a:t>conformi</a:t>
            </a:r>
            <a:r>
              <a:rPr lang="en-US" sz="2300" dirty="0"/>
              <a:t> </a:t>
            </a:r>
            <a:r>
              <a:rPr lang="en-US" sz="2300" dirty="0" err="1"/>
              <a:t>agli</a:t>
            </a:r>
            <a:r>
              <a:rPr lang="en-US" sz="2300" dirty="0"/>
              <a:t> standard </a:t>
            </a:r>
            <a:r>
              <a:rPr lang="en-US" sz="2300" dirty="0" err="1"/>
              <a:t>internazionali</a:t>
            </a:r>
            <a:r>
              <a:rPr lang="en-US" sz="2300" dirty="0"/>
              <a:t>, </a:t>
            </a:r>
            <a:r>
              <a:rPr lang="en-US" sz="2300" dirty="0" err="1"/>
              <a:t>stabilirli</a:t>
            </a:r>
            <a:r>
              <a:rPr lang="en-US" sz="2300" dirty="0"/>
              <a:t> </a:t>
            </a:r>
            <a:r>
              <a:rPr lang="en-US" sz="2300" dirty="0" err="1"/>
              <a:t>negli</a:t>
            </a:r>
            <a:r>
              <a:rPr lang="en-US" sz="2300" dirty="0"/>
              <a:t> </a:t>
            </a:r>
            <a:r>
              <a:rPr lang="en-US" sz="2300" dirty="0" err="1"/>
              <a:t>accordi</a:t>
            </a:r>
            <a:r>
              <a:rPr lang="en-US" sz="2300" dirty="0"/>
              <a:t> di </a:t>
            </a:r>
            <a:r>
              <a:rPr lang="en-US" sz="2300" dirty="0" err="1"/>
              <a:t>fornitura</a:t>
            </a:r>
            <a:r>
              <a:rPr lang="en-US" sz="2300" dirty="0"/>
              <a:t> e </a:t>
            </a:r>
            <a:r>
              <a:rPr lang="en-US" sz="2300" dirty="0" err="1"/>
              <a:t>condurre</a:t>
            </a:r>
            <a:r>
              <a:rPr lang="en-US" sz="2300" dirty="0"/>
              <a:t> audit </a:t>
            </a:r>
            <a:r>
              <a:rPr lang="en-US" sz="2300" dirty="0" err="1"/>
              <a:t>regolari</a:t>
            </a:r>
            <a:r>
              <a:rPr lang="en-US" sz="2300" dirty="0"/>
              <a:t>.</a:t>
            </a:r>
          </a:p>
        </p:txBody>
      </p:sp>
      <p:sp>
        <p:nvSpPr>
          <p:cNvPr id="2" name="Freeform 1">
            <a:extLst>
              <a:ext uri="{FF2B5EF4-FFF2-40B4-BE49-F238E27FC236}">
                <a16:creationId xmlns:a16="http://schemas.microsoft.com/office/drawing/2014/main" id="{7EA098F2-148A-336A-7499-49716C9A686E}"/>
              </a:ext>
            </a:extLst>
          </p:cNvPr>
          <p:cNvSpPr>
            <a:spLocks noChangeArrowheads="1"/>
          </p:cNvSpPr>
          <p:nvPr/>
        </p:nvSpPr>
        <p:spPr bwMode="auto">
          <a:xfrm>
            <a:off x="1122319" y="1138430"/>
            <a:ext cx="3455424"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5" name="Freeform 245">
            <a:extLst>
              <a:ext uri="{FF2B5EF4-FFF2-40B4-BE49-F238E27FC236}">
                <a16:creationId xmlns:a16="http://schemas.microsoft.com/office/drawing/2014/main" id="{2D94F8F1-955C-2C06-E8A0-7F918679FBEE}"/>
              </a:ext>
            </a:extLst>
          </p:cNvPr>
          <p:cNvSpPr>
            <a:spLocks noChangeArrowheads="1"/>
          </p:cNvSpPr>
          <p:nvPr/>
        </p:nvSpPr>
        <p:spPr bwMode="auto">
          <a:xfrm>
            <a:off x="661826" y="1047140"/>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 name="Freeform 246">
            <a:extLst>
              <a:ext uri="{FF2B5EF4-FFF2-40B4-BE49-F238E27FC236}">
                <a16:creationId xmlns:a16="http://schemas.microsoft.com/office/drawing/2014/main" id="{730749F7-12F1-A246-1B39-5BFA73BDDB7F}"/>
              </a:ext>
            </a:extLst>
          </p:cNvPr>
          <p:cNvSpPr>
            <a:spLocks noChangeArrowheads="1"/>
          </p:cNvSpPr>
          <p:nvPr/>
        </p:nvSpPr>
        <p:spPr bwMode="auto">
          <a:xfrm rot="10800000">
            <a:off x="6763943" y="2491678"/>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16" name="CuadroTexto 559">
            <a:extLst>
              <a:ext uri="{FF2B5EF4-FFF2-40B4-BE49-F238E27FC236}">
                <a16:creationId xmlns:a16="http://schemas.microsoft.com/office/drawing/2014/main" id="{71B5799C-C9A2-ECE4-7E67-78484E5F7335}"/>
              </a:ext>
            </a:extLst>
          </p:cNvPr>
          <p:cNvSpPr txBox="1"/>
          <p:nvPr/>
        </p:nvSpPr>
        <p:spPr>
          <a:xfrm>
            <a:off x="7122380" y="5406616"/>
            <a:ext cx="251309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Titolo 4</a:t>
            </a:r>
          </a:p>
        </p:txBody>
      </p:sp>
      <p:sp>
        <p:nvSpPr>
          <p:cNvPr id="66" name="Freeform 245">
            <a:extLst>
              <a:ext uri="{FF2B5EF4-FFF2-40B4-BE49-F238E27FC236}">
                <a16:creationId xmlns:a16="http://schemas.microsoft.com/office/drawing/2014/main" id="{F912355A-617E-9B0E-EA02-0D10C4A210CD}"/>
              </a:ext>
            </a:extLst>
          </p:cNvPr>
          <p:cNvSpPr>
            <a:spLocks noChangeArrowheads="1"/>
          </p:cNvSpPr>
          <p:nvPr/>
        </p:nvSpPr>
        <p:spPr bwMode="auto">
          <a:xfrm rot="10800000">
            <a:off x="9722709" y="2342164"/>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7" name="Text Placeholder 2">
            <a:extLst>
              <a:ext uri="{FF2B5EF4-FFF2-40B4-BE49-F238E27FC236}">
                <a16:creationId xmlns:a16="http://schemas.microsoft.com/office/drawing/2014/main" id="{72632E6E-D529-6F43-72C0-55D16BBDDC76}"/>
              </a:ext>
            </a:extLst>
          </p:cNvPr>
          <p:cNvSpPr txBox="1">
            <a:spLocks/>
          </p:cNvSpPr>
          <p:nvPr/>
        </p:nvSpPr>
        <p:spPr>
          <a:xfrm>
            <a:off x="218661" y="2137661"/>
            <a:ext cx="6545281" cy="1624346"/>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r">
              <a:lnSpc>
                <a:spcPct val="100000"/>
              </a:lnSpc>
            </a:pPr>
            <a:r>
              <a:rPr lang="en-US" sz="2300" dirty="0" err="1"/>
              <a:t>Assicurarsi</a:t>
            </a:r>
            <a:r>
              <a:rPr lang="en-US" sz="2300" dirty="0"/>
              <a:t> </a:t>
            </a:r>
            <a:r>
              <a:rPr lang="en-US" sz="2300" dirty="0" err="1"/>
              <a:t>che</a:t>
            </a:r>
            <a:r>
              <a:rPr lang="en-US" sz="2300" dirty="0"/>
              <a:t> le </a:t>
            </a:r>
            <a:r>
              <a:rPr lang="en-US" sz="2300" dirty="0" err="1"/>
              <a:t>vostre</a:t>
            </a:r>
            <a:r>
              <a:rPr lang="en-US" sz="2300" dirty="0"/>
              <a:t> </a:t>
            </a:r>
            <a:r>
              <a:rPr lang="en-US" sz="2300" dirty="0" err="1"/>
              <a:t>forniture</a:t>
            </a:r>
            <a:r>
              <a:rPr lang="en-US" sz="2300" dirty="0"/>
              <a:t> </a:t>
            </a:r>
            <a:r>
              <a:rPr lang="en-US" sz="2300" dirty="0" err="1"/>
              <a:t>siano</a:t>
            </a:r>
            <a:r>
              <a:rPr lang="en-US" sz="2300" dirty="0"/>
              <a:t> </a:t>
            </a:r>
            <a:r>
              <a:rPr lang="en-US" sz="2300" dirty="0" err="1"/>
              <a:t>consegnate</a:t>
            </a:r>
            <a:r>
              <a:rPr lang="en-US" sz="2300" dirty="0"/>
              <a:t> in </a:t>
            </a:r>
            <a:r>
              <a:rPr lang="en-US" sz="2300" dirty="0" err="1"/>
              <a:t>materiali</a:t>
            </a:r>
            <a:r>
              <a:rPr lang="en-US" sz="2300" dirty="0"/>
              <a:t> </a:t>
            </a:r>
            <a:r>
              <a:rPr lang="en-US" sz="2300" dirty="0" err="1"/>
              <a:t>rinnovabili</a:t>
            </a:r>
            <a:r>
              <a:rPr lang="en-US" sz="2300" dirty="0"/>
              <a:t> e </a:t>
            </a:r>
            <a:r>
              <a:rPr lang="en-US" sz="2300" dirty="0" err="1"/>
              <a:t>biodegradabili</a:t>
            </a:r>
            <a:r>
              <a:rPr lang="en-US" sz="2300" dirty="0"/>
              <a:t>, </a:t>
            </a:r>
            <a:r>
              <a:rPr lang="en-US" sz="2300" dirty="0" err="1"/>
              <a:t>optando</a:t>
            </a:r>
            <a:r>
              <a:rPr lang="en-US" sz="2300" dirty="0"/>
              <a:t> per </a:t>
            </a:r>
            <a:r>
              <a:rPr lang="en-US" sz="2300" dirty="0" err="1"/>
              <a:t>contenitori</a:t>
            </a:r>
            <a:r>
              <a:rPr lang="en-US" sz="2300" dirty="0"/>
              <a:t> </a:t>
            </a:r>
            <a:r>
              <a:rPr lang="en-US" sz="2300" dirty="0" err="1"/>
              <a:t>riutilizzabili</a:t>
            </a:r>
            <a:r>
              <a:rPr lang="en-US" sz="2300" dirty="0"/>
              <a:t> ed </a:t>
            </a:r>
            <a:r>
              <a:rPr lang="en-US" sz="2300" dirty="0" err="1"/>
              <a:t>evitando</a:t>
            </a:r>
            <a:r>
              <a:rPr lang="en-US" sz="2300" dirty="0"/>
              <a:t> la </a:t>
            </a:r>
            <a:r>
              <a:rPr lang="en-US" sz="2300" dirty="0" err="1"/>
              <a:t>plastica</a:t>
            </a:r>
            <a:r>
              <a:rPr lang="en-US" sz="2300" dirty="0"/>
              <a:t>. </a:t>
            </a:r>
          </a:p>
        </p:txBody>
      </p:sp>
      <p:sp>
        <p:nvSpPr>
          <p:cNvPr id="69" name="Freeform 1">
            <a:extLst>
              <a:ext uri="{FF2B5EF4-FFF2-40B4-BE49-F238E27FC236}">
                <a16:creationId xmlns:a16="http://schemas.microsoft.com/office/drawing/2014/main" id="{C49862BA-F294-7439-7388-3CE55315DFA6}"/>
              </a:ext>
            </a:extLst>
          </p:cNvPr>
          <p:cNvSpPr>
            <a:spLocks noChangeArrowheads="1"/>
          </p:cNvSpPr>
          <p:nvPr/>
        </p:nvSpPr>
        <p:spPr bwMode="auto">
          <a:xfrm>
            <a:off x="1463502" y="4182848"/>
            <a:ext cx="3114241" cy="767658"/>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68" name="Freeform 245">
            <a:extLst>
              <a:ext uri="{FF2B5EF4-FFF2-40B4-BE49-F238E27FC236}">
                <a16:creationId xmlns:a16="http://schemas.microsoft.com/office/drawing/2014/main" id="{268C6C64-A0A5-54F1-5A93-A883F0AEE5ED}"/>
              </a:ext>
            </a:extLst>
          </p:cNvPr>
          <p:cNvSpPr>
            <a:spLocks noChangeArrowheads="1"/>
          </p:cNvSpPr>
          <p:nvPr/>
        </p:nvSpPr>
        <p:spPr bwMode="auto">
          <a:xfrm>
            <a:off x="652140" y="4090940"/>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1" name="Text Placeholder 2">
            <a:extLst>
              <a:ext uri="{FF2B5EF4-FFF2-40B4-BE49-F238E27FC236}">
                <a16:creationId xmlns:a16="http://schemas.microsoft.com/office/drawing/2014/main" id="{1D6DB831-5ADD-0DDD-21C2-4C04C3FBF8DD}"/>
              </a:ext>
            </a:extLst>
          </p:cNvPr>
          <p:cNvSpPr txBox="1">
            <a:spLocks/>
          </p:cNvSpPr>
          <p:nvPr/>
        </p:nvSpPr>
        <p:spPr>
          <a:xfrm>
            <a:off x="4563366" y="3805773"/>
            <a:ext cx="6732147" cy="1100967"/>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00000"/>
              </a:lnSpc>
            </a:pPr>
            <a:r>
              <a:rPr lang="en-US" sz="2300" dirty="0" err="1"/>
              <a:t>Selezionare</a:t>
            </a:r>
            <a:r>
              <a:rPr lang="en-US" sz="2300" dirty="0"/>
              <a:t> </a:t>
            </a:r>
            <a:r>
              <a:rPr lang="en-US" sz="2300" dirty="0" err="1"/>
              <a:t>fonti</a:t>
            </a:r>
            <a:r>
              <a:rPr lang="en-US" sz="2300" dirty="0"/>
              <a:t> di </a:t>
            </a:r>
            <a:r>
              <a:rPr lang="en-US" sz="2300" dirty="0" err="1"/>
              <a:t>approvvigionamento</a:t>
            </a:r>
            <a:r>
              <a:rPr lang="en-US" sz="2300" dirty="0"/>
              <a:t> </a:t>
            </a:r>
            <a:r>
              <a:rPr lang="en-US" sz="2300" dirty="0" err="1"/>
              <a:t>efficienti</a:t>
            </a:r>
            <a:r>
              <a:rPr lang="en-US" sz="2300" dirty="0"/>
              <a:t> dal punto di vista </a:t>
            </a:r>
            <a:r>
              <a:rPr lang="en-US" sz="2300" dirty="0" err="1"/>
              <a:t>energetico</a:t>
            </a:r>
            <a:r>
              <a:rPr lang="en-US" sz="2300" dirty="0"/>
              <a:t>, </a:t>
            </a:r>
            <a:r>
              <a:rPr lang="en-US" sz="2300" dirty="0" err="1"/>
              <a:t>incentivare</a:t>
            </a:r>
            <a:r>
              <a:rPr lang="en-US" sz="2300" dirty="0"/>
              <a:t> la </a:t>
            </a:r>
            <a:r>
              <a:rPr lang="en-US" sz="2300" dirty="0" err="1"/>
              <a:t>riduzione</a:t>
            </a:r>
            <a:r>
              <a:rPr lang="en-US" sz="2300" dirty="0"/>
              <a:t> </a:t>
            </a:r>
            <a:r>
              <a:rPr lang="en-US" sz="2300" dirty="0" err="1"/>
              <a:t>delle</a:t>
            </a:r>
            <a:r>
              <a:rPr lang="en-US" sz="2300" dirty="0"/>
              <a:t> </a:t>
            </a:r>
            <a:r>
              <a:rPr lang="en-US" sz="2300" dirty="0" err="1"/>
              <a:t>emissioni</a:t>
            </a:r>
            <a:r>
              <a:rPr lang="en-US" sz="2300" dirty="0"/>
              <a:t> di </a:t>
            </a:r>
            <a:r>
              <a:rPr lang="en-US" sz="2300" dirty="0" err="1"/>
              <a:t>carbonio</a:t>
            </a:r>
            <a:r>
              <a:rPr lang="en-US" sz="2300" dirty="0"/>
              <a:t> e la </a:t>
            </a:r>
            <a:r>
              <a:rPr lang="en-US" sz="2300" dirty="0" err="1"/>
              <a:t>conservazione</a:t>
            </a:r>
            <a:r>
              <a:rPr lang="en-US" sz="2300" dirty="0"/>
              <a:t> </a:t>
            </a:r>
            <a:r>
              <a:rPr lang="en-US" sz="2300" dirty="0" err="1"/>
              <a:t>dell'energia</a:t>
            </a:r>
            <a:r>
              <a:rPr lang="en-US" sz="2300" dirty="0"/>
              <a:t>.</a:t>
            </a:r>
            <a:endParaRPr lang="en-US" sz="2300" dirty="0">
              <a:ea typeface="Calibri" panose="020F0502020204030204"/>
              <a:cs typeface="Calibri" panose="020F0502020204030204"/>
            </a:endParaRPr>
          </a:p>
        </p:txBody>
      </p:sp>
      <p:sp>
        <p:nvSpPr>
          <p:cNvPr id="72" name="Freeform 246">
            <a:extLst>
              <a:ext uri="{FF2B5EF4-FFF2-40B4-BE49-F238E27FC236}">
                <a16:creationId xmlns:a16="http://schemas.microsoft.com/office/drawing/2014/main" id="{3C1EED50-F601-F449-2BF4-6DBDBC0B67A4}"/>
              </a:ext>
            </a:extLst>
          </p:cNvPr>
          <p:cNvSpPr>
            <a:spLocks noChangeArrowheads="1"/>
          </p:cNvSpPr>
          <p:nvPr/>
        </p:nvSpPr>
        <p:spPr bwMode="auto">
          <a:xfrm rot="10800000">
            <a:off x="6763941" y="5413394"/>
            <a:ext cx="3559777" cy="74143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73" name="Freeform 245">
            <a:extLst>
              <a:ext uri="{FF2B5EF4-FFF2-40B4-BE49-F238E27FC236}">
                <a16:creationId xmlns:a16="http://schemas.microsoft.com/office/drawing/2014/main" id="{9C1668FB-C5EF-B66D-627C-D36ACCC6EB44}"/>
              </a:ext>
            </a:extLst>
          </p:cNvPr>
          <p:cNvSpPr>
            <a:spLocks noChangeArrowheads="1"/>
          </p:cNvSpPr>
          <p:nvPr/>
        </p:nvSpPr>
        <p:spPr bwMode="auto">
          <a:xfrm rot="10800000">
            <a:off x="9722708" y="5298609"/>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4" name="CuadroTexto 557">
            <a:extLst>
              <a:ext uri="{FF2B5EF4-FFF2-40B4-BE49-F238E27FC236}">
                <a16:creationId xmlns:a16="http://schemas.microsoft.com/office/drawing/2014/main" id="{0B84FE24-BC99-843D-130E-BBEC5F497364}"/>
              </a:ext>
            </a:extLst>
          </p:cNvPr>
          <p:cNvSpPr txBox="1"/>
          <p:nvPr/>
        </p:nvSpPr>
        <p:spPr>
          <a:xfrm>
            <a:off x="7122380" y="5537174"/>
            <a:ext cx="2513093"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Approccio olistico </a:t>
            </a:r>
          </a:p>
        </p:txBody>
      </p:sp>
      <p:sp>
        <p:nvSpPr>
          <p:cNvPr id="75" name="Text Placeholder 2">
            <a:extLst>
              <a:ext uri="{FF2B5EF4-FFF2-40B4-BE49-F238E27FC236}">
                <a16:creationId xmlns:a16="http://schemas.microsoft.com/office/drawing/2014/main" id="{D8AEEAA6-6404-5160-8CC6-434A2BFA7A52}"/>
              </a:ext>
            </a:extLst>
          </p:cNvPr>
          <p:cNvSpPr txBox="1">
            <a:spLocks/>
          </p:cNvSpPr>
          <p:nvPr/>
        </p:nvSpPr>
        <p:spPr>
          <a:xfrm>
            <a:off x="676204" y="5305407"/>
            <a:ext cx="5956870" cy="1025254"/>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r">
              <a:lnSpc>
                <a:spcPct val="100000"/>
              </a:lnSpc>
            </a:pPr>
            <a:r>
              <a:rPr lang="en-US" sz="2300" dirty="0" err="1"/>
              <a:t>Attuare</a:t>
            </a:r>
            <a:r>
              <a:rPr lang="en-US" sz="2300" dirty="0"/>
              <a:t> </a:t>
            </a:r>
            <a:r>
              <a:rPr lang="en-US" sz="2300" dirty="0" err="1"/>
              <a:t>un'economia</a:t>
            </a:r>
            <a:r>
              <a:rPr lang="en-US" sz="2300" dirty="0"/>
              <a:t> </a:t>
            </a:r>
            <a:r>
              <a:rPr lang="en-US" sz="2300" dirty="0" err="1"/>
              <a:t>circolare</a:t>
            </a:r>
            <a:r>
              <a:rPr lang="en-US" sz="2300" dirty="0"/>
              <a:t>, </a:t>
            </a:r>
            <a:r>
              <a:rPr lang="en-US" sz="2300" dirty="0" err="1"/>
              <a:t>seguendo</a:t>
            </a:r>
            <a:r>
              <a:rPr lang="en-US" sz="2300" dirty="0"/>
              <a:t> </a:t>
            </a:r>
            <a:r>
              <a:rPr lang="en-US" sz="2300" dirty="0" err="1"/>
              <a:t>i</a:t>
            </a:r>
            <a:r>
              <a:rPr lang="en-US" sz="2300" dirty="0"/>
              <a:t> </a:t>
            </a:r>
            <a:r>
              <a:rPr lang="en-US" sz="2300" dirty="0" err="1"/>
              <a:t>principi</a:t>
            </a:r>
            <a:r>
              <a:rPr lang="en-US" sz="2300" dirty="0"/>
              <a:t> </a:t>
            </a:r>
            <a:r>
              <a:rPr lang="en-US" sz="2300" dirty="0" err="1"/>
              <a:t>fondamentali</a:t>
            </a:r>
            <a:r>
              <a:rPr lang="en-US" sz="2300" dirty="0"/>
              <a:t> e </a:t>
            </a:r>
            <a:r>
              <a:rPr lang="en-US" sz="2300" dirty="0" err="1"/>
              <a:t>garantendo</a:t>
            </a:r>
            <a:r>
              <a:rPr lang="en-US" sz="2300" dirty="0"/>
              <a:t> </a:t>
            </a:r>
            <a:r>
              <a:rPr lang="en-US" sz="2300" dirty="0" err="1"/>
              <a:t>pratiche</a:t>
            </a:r>
            <a:r>
              <a:rPr lang="en-US" sz="2300" dirty="0"/>
              <a:t> </a:t>
            </a:r>
            <a:r>
              <a:rPr lang="en-US" sz="2300" dirty="0" err="1"/>
              <a:t>verdi</a:t>
            </a:r>
            <a:r>
              <a:rPr lang="en-US" sz="2300" dirty="0"/>
              <a:t> in tutti </a:t>
            </a:r>
            <a:r>
              <a:rPr lang="en-US" sz="2300" dirty="0" err="1"/>
              <a:t>i</a:t>
            </a:r>
            <a:r>
              <a:rPr lang="en-US" sz="2300" dirty="0"/>
              <a:t> </a:t>
            </a:r>
            <a:r>
              <a:rPr lang="en-US" sz="2300" dirty="0" err="1"/>
              <a:t>processi</a:t>
            </a:r>
            <a:r>
              <a:rPr lang="en-US" sz="2300" dirty="0"/>
              <a:t> di </a:t>
            </a:r>
            <a:r>
              <a:rPr lang="en-US" sz="2300" dirty="0" err="1"/>
              <a:t>approvvigionamento</a:t>
            </a:r>
            <a:r>
              <a:rPr lang="en-US" sz="2300" dirty="0"/>
              <a:t>.</a:t>
            </a:r>
            <a:endParaRPr lang="en-US" sz="2300" dirty="0">
              <a:ea typeface="Calibri"/>
              <a:cs typeface="Calibri"/>
            </a:endParaRPr>
          </a:p>
        </p:txBody>
      </p:sp>
      <p:sp>
        <p:nvSpPr>
          <p:cNvPr id="7" name="CuadroTexto 553">
            <a:extLst>
              <a:ext uri="{FF2B5EF4-FFF2-40B4-BE49-F238E27FC236}">
                <a16:creationId xmlns:a16="http://schemas.microsoft.com/office/drawing/2014/main" id="{E786F5A2-9FBB-26C3-3391-9DF80C32AC2B}"/>
              </a:ext>
            </a:extLst>
          </p:cNvPr>
          <p:cNvSpPr txBox="1"/>
          <p:nvPr/>
        </p:nvSpPr>
        <p:spPr>
          <a:xfrm>
            <a:off x="1767247" y="1227508"/>
            <a:ext cx="2444801" cy="461665"/>
          </a:xfrm>
          <a:prstGeom prst="rect">
            <a:avLst/>
          </a:prstGeom>
          <a:noFill/>
        </p:spPr>
        <p:txBody>
          <a:bodyPr wrap="square" lIns="91440" tIns="45720" rIns="91440" bIns="45720" rtlCol="0" anchor="ctr">
            <a:spAutoFit/>
          </a:bodyPr>
          <a:lstStyle/>
          <a:p>
            <a:pPr algn="ctr"/>
            <a:r>
              <a:rPr lang="en-US" sz="2400" b="1">
                <a:solidFill>
                  <a:schemeClr val="bg1"/>
                </a:solidFill>
                <a:latin typeface="Calibri"/>
                <a:ea typeface="Lato"/>
                <a:cs typeface="Calibri"/>
              </a:rPr>
              <a:t>Standard</a:t>
            </a:r>
          </a:p>
        </p:txBody>
      </p:sp>
      <p:sp>
        <p:nvSpPr>
          <p:cNvPr id="12" name="CuadroTexto 553">
            <a:extLst>
              <a:ext uri="{FF2B5EF4-FFF2-40B4-BE49-F238E27FC236}">
                <a16:creationId xmlns:a16="http://schemas.microsoft.com/office/drawing/2014/main" id="{67CA9651-AFB4-28B0-4C42-B86C000D20C2}"/>
              </a:ext>
            </a:extLst>
          </p:cNvPr>
          <p:cNvSpPr txBox="1"/>
          <p:nvPr/>
        </p:nvSpPr>
        <p:spPr>
          <a:xfrm>
            <a:off x="7122893" y="2597234"/>
            <a:ext cx="2444801" cy="461665"/>
          </a:xfrm>
          <a:prstGeom prst="rect">
            <a:avLst/>
          </a:prstGeom>
          <a:noFill/>
        </p:spPr>
        <p:txBody>
          <a:bodyPr wrap="square" rtlCol="0" anchor="ctr">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Imballaggio</a:t>
            </a:r>
          </a:p>
        </p:txBody>
      </p:sp>
      <p:sp>
        <p:nvSpPr>
          <p:cNvPr id="14" name="CuadroTexto 553">
            <a:extLst>
              <a:ext uri="{FF2B5EF4-FFF2-40B4-BE49-F238E27FC236}">
                <a16:creationId xmlns:a16="http://schemas.microsoft.com/office/drawing/2014/main" id="{299C3EE5-8685-DE70-7481-345327D4DF64}"/>
              </a:ext>
            </a:extLst>
          </p:cNvPr>
          <p:cNvSpPr txBox="1"/>
          <p:nvPr/>
        </p:nvSpPr>
        <p:spPr>
          <a:xfrm>
            <a:off x="1939291" y="4302118"/>
            <a:ext cx="2444801" cy="461665"/>
          </a:xfrm>
          <a:prstGeom prst="rect">
            <a:avLst/>
          </a:prstGeom>
          <a:noFill/>
        </p:spPr>
        <p:txBody>
          <a:bodyPr wrap="square" rtlCol="0" anchor="ctr">
            <a:spAutoFit/>
          </a:bodyPr>
          <a:lstStyle/>
          <a:p>
            <a:pPr algn="ctr"/>
            <a:r>
              <a:rPr lang="en-US" sz="2400" b="1" err="1">
                <a:solidFill>
                  <a:schemeClr val="bg1"/>
                </a:solidFill>
                <a:latin typeface="Calibri" panose="020F0502020204030204" pitchFamily="34" charset="0"/>
                <a:ea typeface="Lato" charset="0"/>
                <a:cs typeface="Calibri" panose="020F0502020204030204" pitchFamily="34" charset="0"/>
              </a:rPr>
              <a:t>Ridurre al minimo i </a:t>
            </a:r>
            <a:r>
              <a:rPr lang="en-US" sz="2400" b="1">
                <a:solidFill>
                  <a:schemeClr val="bg1"/>
                </a:solidFill>
                <a:latin typeface="Calibri" panose="020F0502020204030204" pitchFamily="34" charset="0"/>
                <a:ea typeface="Lato" charset="0"/>
                <a:cs typeface="Calibri" panose="020F0502020204030204" pitchFamily="34" charset="0"/>
              </a:rPr>
              <a:t>rifiuti</a:t>
            </a:r>
          </a:p>
        </p:txBody>
      </p:sp>
      <p:pic>
        <p:nvPicPr>
          <p:cNvPr id="18" name="Picture 17" descr="A white line art of different types of objects&#10;&#10;AI-generated content may be incorrect.">
            <a:extLst>
              <a:ext uri="{FF2B5EF4-FFF2-40B4-BE49-F238E27FC236}">
                <a16:creationId xmlns:a16="http://schemas.microsoft.com/office/drawing/2014/main" id="{63600954-716E-2649-8BD0-0913D2E5261B}"/>
              </a:ext>
            </a:extLst>
          </p:cNvPr>
          <p:cNvPicPr>
            <a:picLocks noChangeAspect="1"/>
          </p:cNvPicPr>
          <p:nvPr/>
        </p:nvPicPr>
        <p:blipFill>
          <a:blip r:embed="rId2"/>
          <a:srcRect r="50000" b="60099"/>
          <a:stretch/>
        </p:blipFill>
        <p:spPr>
          <a:xfrm>
            <a:off x="896487" y="4046142"/>
            <a:ext cx="990262" cy="987872"/>
          </a:xfrm>
          <a:prstGeom prst="rect">
            <a:avLst/>
          </a:prstGeom>
        </p:spPr>
      </p:pic>
      <p:pic>
        <p:nvPicPr>
          <p:cNvPr id="19" name="Picture 18" descr="A white line art of different types of objects&#10;&#10;AI-generated content may be incorrect.">
            <a:extLst>
              <a:ext uri="{FF2B5EF4-FFF2-40B4-BE49-F238E27FC236}">
                <a16:creationId xmlns:a16="http://schemas.microsoft.com/office/drawing/2014/main" id="{FA89A4DE-BCF4-555E-A773-E27E866D3F7B}"/>
              </a:ext>
            </a:extLst>
          </p:cNvPr>
          <p:cNvPicPr>
            <a:picLocks noChangeAspect="1"/>
          </p:cNvPicPr>
          <p:nvPr/>
        </p:nvPicPr>
        <p:blipFill>
          <a:blip r:embed="rId2"/>
          <a:srcRect l="53593" t="-855" r="-3593" b="60954"/>
          <a:stretch/>
        </p:blipFill>
        <p:spPr>
          <a:xfrm>
            <a:off x="10082929" y="5254843"/>
            <a:ext cx="915505" cy="913295"/>
          </a:xfrm>
          <a:prstGeom prst="rect">
            <a:avLst/>
          </a:prstGeom>
        </p:spPr>
      </p:pic>
      <p:pic>
        <p:nvPicPr>
          <p:cNvPr id="20" name="Picture 19" descr="A white line art of different types of objects&#10;&#10;AI-generated content may be incorrect.">
            <a:extLst>
              <a:ext uri="{FF2B5EF4-FFF2-40B4-BE49-F238E27FC236}">
                <a16:creationId xmlns:a16="http://schemas.microsoft.com/office/drawing/2014/main" id="{3AF4EE0C-C5B7-E44F-0D8D-B8C839C1CD28}"/>
              </a:ext>
            </a:extLst>
          </p:cNvPr>
          <p:cNvPicPr>
            <a:picLocks noChangeAspect="1"/>
          </p:cNvPicPr>
          <p:nvPr/>
        </p:nvPicPr>
        <p:blipFill>
          <a:blip r:embed="rId2"/>
          <a:srcRect l="-4912" t="58889" r="54912" b="1210"/>
          <a:stretch/>
        </p:blipFill>
        <p:spPr>
          <a:xfrm>
            <a:off x="872822" y="1058695"/>
            <a:ext cx="874576" cy="872465"/>
          </a:xfrm>
          <a:prstGeom prst="rect">
            <a:avLst/>
          </a:prstGeom>
        </p:spPr>
      </p:pic>
      <p:pic>
        <p:nvPicPr>
          <p:cNvPr id="21" name="Picture 20" descr="A white line art of different types of objects&#10;&#10;AI-generated content may be incorrect.">
            <a:extLst>
              <a:ext uri="{FF2B5EF4-FFF2-40B4-BE49-F238E27FC236}">
                <a16:creationId xmlns:a16="http://schemas.microsoft.com/office/drawing/2014/main" id="{6CEC94B5-F71B-F21B-3507-FDF91EEAAA7B}"/>
              </a:ext>
            </a:extLst>
          </p:cNvPr>
          <p:cNvPicPr>
            <a:picLocks noChangeAspect="1"/>
          </p:cNvPicPr>
          <p:nvPr/>
        </p:nvPicPr>
        <p:blipFill>
          <a:blip r:embed="rId2"/>
          <a:srcRect l="48938" t="59281" r="1062" b="818"/>
          <a:stretch/>
        </p:blipFill>
        <p:spPr>
          <a:xfrm>
            <a:off x="9946181" y="2283109"/>
            <a:ext cx="956021" cy="953714"/>
          </a:xfrm>
          <a:prstGeom prst="rect">
            <a:avLst/>
          </a:prstGeom>
        </p:spPr>
      </p:pic>
    </p:spTree>
    <p:extLst>
      <p:ext uri="{BB962C8B-B14F-4D97-AF65-F5344CB8AC3E}">
        <p14:creationId xmlns:p14="http://schemas.microsoft.com/office/powerpoint/2010/main" val="34294588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EC89B-A95F-CCA3-080D-6360EF95A20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7C6EA1B-7ADC-C4BF-D908-444C118D19CA}"/>
              </a:ext>
            </a:extLst>
          </p:cNvPr>
          <p:cNvSpPr>
            <a:spLocks noGrp="1"/>
          </p:cNvSpPr>
          <p:nvPr>
            <p:ph type="body" sz="quarter" idx="16"/>
          </p:nvPr>
        </p:nvSpPr>
        <p:spPr>
          <a:xfrm>
            <a:off x="576770" y="405930"/>
            <a:ext cx="10052954" cy="803654"/>
          </a:xfrm>
          <a:prstGeom prst="rect">
            <a:avLst/>
          </a:prstGeom>
        </p:spPr>
        <p:txBody>
          <a:bodyPr/>
          <a:lstStyle/>
          <a:p>
            <a:r>
              <a:rPr lang="en-GB"/>
              <a:t>Sociale</a:t>
            </a:r>
            <a:endParaRPr lang="en-IE" b="1"/>
          </a:p>
          <a:p>
            <a:endParaRPr lang="en-US"/>
          </a:p>
        </p:txBody>
      </p:sp>
      <p:sp>
        <p:nvSpPr>
          <p:cNvPr id="3" name="Text Placeholder 2">
            <a:extLst>
              <a:ext uri="{FF2B5EF4-FFF2-40B4-BE49-F238E27FC236}">
                <a16:creationId xmlns:a16="http://schemas.microsoft.com/office/drawing/2014/main" id="{0E7AA241-D974-051C-3027-F39FDD254700}"/>
              </a:ext>
            </a:extLst>
          </p:cNvPr>
          <p:cNvSpPr>
            <a:spLocks noGrp="1"/>
          </p:cNvSpPr>
          <p:nvPr>
            <p:ph type="body" sz="quarter" idx="19"/>
          </p:nvPr>
        </p:nvSpPr>
        <p:spPr>
          <a:xfrm>
            <a:off x="4582829" y="923195"/>
            <a:ext cx="6658916" cy="1065167"/>
          </a:xfrm>
          <a:prstGeom prst="rect">
            <a:avLst/>
          </a:prstGeom>
          <a:ln>
            <a:noFill/>
          </a:ln>
        </p:spPr>
        <p:txBody>
          <a:bodyPr lIns="91440" tIns="45720" rIns="91440" bIns="45720" anchor="t"/>
          <a:lstStyle/>
          <a:p>
            <a:pPr indent="0">
              <a:lnSpc>
                <a:spcPct val="100000"/>
              </a:lnSpc>
            </a:pPr>
            <a:r>
              <a:rPr lang="en-US" sz="2300" dirty="0"/>
              <a:t>Dare </a:t>
            </a:r>
            <a:r>
              <a:rPr lang="en-US" sz="2300" dirty="0" err="1"/>
              <a:t>priorità</a:t>
            </a:r>
            <a:r>
              <a:rPr lang="en-US" sz="2300" dirty="0"/>
              <a:t> ai </a:t>
            </a:r>
            <a:r>
              <a:rPr lang="en-US" sz="2300" dirty="0" err="1"/>
              <a:t>prodotti</a:t>
            </a:r>
            <a:r>
              <a:rPr lang="en-US" sz="2300" dirty="0"/>
              <a:t> </a:t>
            </a:r>
            <a:r>
              <a:rPr lang="en-US" sz="2300" dirty="0" err="1"/>
              <a:t>locali</a:t>
            </a:r>
            <a:r>
              <a:rPr lang="en-US" sz="2300" dirty="0"/>
              <a:t>, con </a:t>
            </a:r>
            <a:r>
              <a:rPr lang="en-US" sz="2300" dirty="0" err="1"/>
              <a:t>l'obiettivo</a:t>
            </a:r>
            <a:r>
              <a:rPr lang="en-US" sz="2300" dirty="0"/>
              <a:t> di </a:t>
            </a:r>
            <a:r>
              <a:rPr lang="en-US" sz="2300" dirty="0" err="1"/>
              <a:t>stimolare</a:t>
            </a:r>
            <a:r>
              <a:rPr lang="en-US" sz="2300" dirty="0"/>
              <a:t> </a:t>
            </a:r>
            <a:r>
              <a:rPr lang="en-US" sz="2300" dirty="0" err="1"/>
              <a:t>l'economia</a:t>
            </a:r>
            <a:r>
              <a:rPr lang="en-US" sz="2300" dirty="0"/>
              <a:t> </a:t>
            </a:r>
            <a:r>
              <a:rPr lang="en-US" sz="2300" dirty="0" err="1"/>
              <a:t>regionale</a:t>
            </a:r>
            <a:r>
              <a:rPr lang="en-US" sz="2300" dirty="0"/>
              <a:t> e </a:t>
            </a:r>
            <a:r>
              <a:rPr lang="en-US" sz="2300" dirty="0" err="1"/>
              <a:t>creare</a:t>
            </a:r>
            <a:r>
              <a:rPr lang="en-US" sz="2300" dirty="0"/>
              <a:t> </a:t>
            </a:r>
            <a:r>
              <a:rPr lang="en-US" sz="2300" dirty="0" err="1"/>
              <a:t>maggiori</a:t>
            </a:r>
            <a:r>
              <a:rPr lang="en-US" sz="2300" dirty="0"/>
              <a:t> </a:t>
            </a:r>
            <a:r>
              <a:rPr lang="en-US" sz="2300" dirty="0" err="1"/>
              <a:t>opportunità</a:t>
            </a:r>
            <a:r>
              <a:rPr lang="en-US" sz="2300" dirty="0"/>
              <a:t> per la </a:t>
            </a:r>
            <a:r>
              <a:rPr lang="en-US" sz="2300" dirty="0" err="1"/>
              <a:t>comunità</a:t>
            </a:r>
            <a:r>
              <a:rPr lang="en-US" sz="2300" dirty="0"/>
              <a:t>. </a:t>
            </a:r>
          </a:p>
        </p:txBody>
      </p:sp>
      <p:sp>
        <p:nvSpPr>
          <p:cNvPr id="2" name="Freeform 1">
            <a:extLst>
              <a:ext uri="{FF2B5EF4-FFF2-40B4-BE49-F238E27FC236}">
                <a16:creationId xmlns:a16="http://schemas.microsoft.com/office/drawing/2014/main" id="{0323757E-BC16-F157-FC37-8AB15D1B0FCF}"/>
              </a:ext>
            </a:extLst>
          </p:cNvPr>
          <p:cNvSpPr>
            <a:spLocks noChangeArrowheads="1"/>
          </p:cNvSpPr>
          <p:nvPr/>
        </p:nvSpPr>
        <p:spPr bwMode="auto">
          <a:xfrm>
            <a:off x="1134609" y="1199881"/>
            <a:ext cx="3455424" cy="702920"/>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5" name="Freeform 245">
            <a:extLst>
              <a:ext uri="{FF2B5EF4-FFF2-40B4-BE49-F238E27FC236}">
                <a16:creationId xmlns:a16="http://schemas.microsoft.com/office/drawing/2014/main" id="{D407CE7B-8644-AD61-C329-DEABE5F5ABA7}"/>
              </a:ext>
            </a:extLst>
          </p:cNvPr>
          <p:cNvSpPr>
            <a:spLocks noChangeArrowheads="1"/>
          </p:cNvSpPr>
          <p:nvPr/>
        </p:nvSpPr>
        <p:spPr bwMode="auto">
          <a:xfrm>
            <a:off x="674116" y="1108591"/>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 name="Freeform 246">
            <a:extLst>
              <a:ext uri="{FF2B5EF4-FFF2-40B4-BE49-F238E27FC236}">
                <a16:creationId xmlns:a16="http://schemas.microsoft.com/office/drawing/2014/main" id="{777A3BCF-678D-461C-7070-606720BF4669}"/>
              </a:ext>
            </a:extLst>
          </p:cNvPr>
          <p:cNvSpPr>
            <a:spLocks noChangeArrowheads="1"/>
          </p:cNvSpPr>
          <p:nvPr/>
        </p:nvSpPr>
        <p:spPr bwMode="auto">
          <a:xfrm rot="10800000">
            <a:off x="6739362" y="2614581"/>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13" name="CuadroTexto 553">
            <a:extLst>
              <a:ext uri="{FF2B5EF4-FFF2-40B4-BE49-F238E27FC236}">
                <a16:creationId xmlns:a16="http://schemas.microsoft.com/office/drawing/2014/main" id="{BE8187FA-11B1-DAAB-A3AA-4840F969E9EA}"/>
              </a:ext>
            </a:extLst>
          </p:cNvPr>
          <p:cNvSpPr txBox="1"/>
          <p:nvPr/>
        </p:nvSpPr>
        <p:spPr>
          <a:xfrm>
            <a:off x="1779537" y="1308498"/>
            <a:ext cx="2444801" cy="461665"/>
          </a:xfrm>
          <a:prstGeom prst="rect">
            <a:avLst/>
          </a:prstGeom>
          <a:noFill/>
        </p:spPr>
        <p:txBody>
          <a:bodyPr wrap="square" lIns="91440" tIns="45720" rIns="91440" bIns="45720" rtlCol="0" anchor="ctr">
            <a:spAutoFit/>
          </a:bodyPr>
          <a:lstStyle/>
          <a:p>
            <a:pPr algn="ctr"/>
            <a:r>
              <a:rPr lang="en-US" sz="2400" b="1">
                <a:solidFill>
                  <a:schemeClr val="bg1"/>
                </a:solidFill>
                <a:latin typeface="Calibri"/>
                <a:ea typeface="Lato"/>
                <a:cs typeface="Calibri"/>
              </a:rPr>
              <a:t>Sostenere il locale</a:t>
            </a:r>
          </a:p>
        </p:txBody>
      </p:sp>
      <p:sp>
        <p:nvSpPr>
          <p:cNvPr id="15" name="CuadroTexto 557">
            <a:extLst>
              <a:ext uri="{FF2B5EF4-FFF2-40B4-BE49-F238E27FC236}">
                <a16:creationId xmlns:a16="http://schemas.microsoft.com/office/drawing/2014/main" id="{AF591574-70D4-3685-ACED-FBA3E99518D4}"/>
              </a:ext>
            </a:extLst>
          </p:cNvPr>
          <p:cNvSpPr txBox="1"/>
          <p:nvPr/>
        </p:nvSpPr>
        <p:spPr>
          <a:xfrm>
            <a:off x="6951918" y="2535415"/>
            <a:ext cx="2894092"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Approccio alla diversità</a:t>
            </a:r>
          </a:p>
        </p:txBody>
      </p:sp>
      <p:sp>
        <p:nvSpPr>
          <p:cNvPr id="16" name="CuadroTexto 559">
            <a:extLst>
              <a:ext uri="{FF2B5EF4-FFF2-40B4-BE49-F238E27FC236}">
                <a16:creationId xmlns:a16="http://schemas.microsoft.com/office/drawing/2014/main" id="{875B0F86-2FF2-E638-E503-8A7CCF3CA964}"/>
              </a:ext>
            </a:extLst>
          </p:cNvPr>
          <p:cNvSpPr txBox="1"/>
          <p:nvPr/>
        </p:nvSpPr>
        <p:spPr>
          <a:xfrm>
            <a:off x="6715772" y="4757763"/>
            <a:ext cx="251309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Titolo 4</a:t>
            </a:r>
          </a:p>
        </p:txBody>
      </p:sp>
      <p:sp>
        <p:nvSpPr>
          <p:cNvPr id="66" name="Freeform 245">
            <a:extLst>
              <a:ext uri="{FF2B5EF4-FFF2-40B4-BE49-F238E27FC236}">
                <a16:creationId xmlns:a16="http://schemas.microsoft.com/office/drawing/2014/main" id="{48032F8B-4F67-F9E0-7ADC-AD2246BF71A9}"/>
              </a:ext>
            </a:extLst>
          </p:cNvPr>
          <p:cNvSpPr>
            <a:spLocks noChangeArrowheads="1"/>
          </p:cNvSpPr>
          <p:nvPr/>
        </p:nvSpPr>
        <p:spPr bwMode="auto">
          <a:xfrm rot="10800000">
            <a:off x="9698128" y="2465067"/>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7" name="Text Placeholder 2">
            <a:extLst>
              <a:ext uri="{FF2B5EF4-FFF2-40B4-BE49-F238E27FC236}">
                <a16:creationId xmlns:a16="http://schemas.microsoft.com/office/drawing/2014/main" id="{0D0A6138-58DD-CF3D-4722-5B4701293BDE}"/>
              </a:ext>
            </a:extLst>
          </p:cNvPr>
          <p:cNvSpPr txBox="1">
            <a:spLocks/>
          </p:cNvSpPr>
          <p:nvPr/>
        </p:nvSpPr>
        <p:spPr>
          <a:xfrm>
            <a:off x="576769" y="2295719"/>
            <a:ext cx="6076644" cy="1459831"/>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2300" dirty="0" err="1"/>
              <a:t>Stabilire</a:t>
            </a:r>
            <a:r>
              <a:rPr lang="en-US" sz="2300" dirty="0"/>
              <a:t> </a:t>
            </a:r>
            <a:r>
              <a:rPr lang="en-US" sz="2300" dirty="0" err="1"/>
              <a:t>direttive</a:t>
            </a:r>
            <a:r>
              <a:rPr lang="en-US" sz="2300" dirty="0"/>
              <a:t> di </a:t>
            </a:r>
            <a:r>
              <a:rPr lang="en-US" sz="2300" dirty="0" err="1"/>
              <a:t>approvvigionamento</a:t>
            </a:r>
            <a:r>
              <a:rPr lang="en-US" sz="2300" dirty="0"/>
              <a:t>, </a:t>
            </a:r>
            <a:r>
              <a:rPr lang="en-US" sz="2300" dirty="0" err="1"/>
              <a:t>rifornendosi</a:t>
            </a:r>
            <a:r>
              <a:rPr lang="en-US" sz="2300" dirty="0"/>
              <a:t> da </a:t>
            </a:r>
            <a:r>
              <a:rPr lang="en-US" sz="2300" dirty="0" err="1"/>
              <a:t>aziende</a:t>
            </a:r>
            <a:r>
              <a:rPr lang="en-US" sz="2300" dirty="0"/>
              <a:t> di </a:t>
            </a:r>
            <a:r>
              <a:rPr lang="en-US" sz="2300" dirty="0" err="1"/>
              <a:t>proprietà</a:t>
            </a:r>
            <a:r>
              <a:rPr lang="en-US" sz="2300" dirty="0"/>
              <a:t> di </a:t>
            </a:r>
            <a:r>
              <a:rPr lang="en-US" sz="2300" dirty="0" err="1"/>
              <a:t>individui</a:t>
            </a:r>
            <a:r>
              <a:rPr lang="en-US" sz="2300" dirty="0"/>
              <a:t> con </a:t>
            </a:r>
            <a:r>
              <a:rPr lang="en-US" sz="2300" dirty="0" err="1"/>
              <a:t>minori</a:t>
            </a:r>
            <a:r>
              <a:rPr lang="en-US" sz="2300" dirty="0"/>
              <a:t> </a:t>
            </a:r>
            <a:r>
              <a:rPr lang="en-US" sz="2300" dirty="0" err="1"/>
              <a:t>opportunità</a:t>
            </a:r>
            <a:r>
              <a:rPr lang="en-US" sz="2300" dirty="0"/>
              <a:t> e di </a:t>
            </a:r>
            <a:r>
              <a:rPr lang="en-US" sz="2300" dirty="0" err="1"/>
              <a:t>comunità</a:t>
            </a:r>
            <a:r>
              <a:rPr lang="en-US" sz="2300" dirty="0"/>
              <a:t> </a:t>
            </a:r>
            <a:r>
              <a:rPr lang="en-US" sz="2300" dirty="0" err="1"/>
              <a:t>sottorappresentate</a:t>
            </a:r>
            <a:r>
              <a:rPr lang="en-US" sz="2300" dirty="0"/>
              <a:t>.</a:t>
            </a:r>
          </a:p>
          <a:p>
            <a:pPr algn="r"/>
            <a:endParaRPr lang="en-US" sz="2300" dirty="0"/>
          </a:p>
        </p:txBody>
      </p:sp>
      <p:sp>
        <p:nvSpPr>
          <p:cNvPr id="69" name="Freeform 1">
            <a:extLst>
              <a:ext uri="{FF2B5EF4-FFF2-40B4-BE49-F238E27FC236}">
                <a16:creationId xmlns:a16="http://schemas.microsoft.com/office/drawing/2014/main" id="{481B9698-9286-CBCD-E20A-88DA8ADA9EDD}"/>
              </a:ext>
            </a:extLst>
          </p:cNvPr>
          <p:cNvSpPr>
            <a:spLocks noChangeArrowheads="1"/>
          </p:cNvSpPr>
          <p:nvPr/>
        </p:nvSpPr>
        <p:spPr bwMode="auto">
          <a:xfrm>
            <a:off x="1380696" y="4123814"/>
            <a:ext cx="3209337"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68" name="Freeform 245">
            <a:extLst>
              <a:ext uri="{FF2B5EF4-FFF2-40B4-BE49-F238E27FC236}">
                <a16:creationId xmlns:a16="http://schemas.microsoft.com/office/drawing/2014/main" id="{B93D2405-A6C4-C34D-E565-2AD3EF9ACC7A}"/>
              </a:ext>
            </a:extLst>
          </p:cNvPr>
          <p:cNvSpPr>
            <a:spLocks noChangeArrowheads="1"/>
          </p:cNvSpPr>
          <p:nvPr/>
        </p:nvSpPr>
        <p:spPr bwMode="auto">
          <a:xfrm>
            <a:off x="649535" y="3947168"/>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0" name="CuadroTexto 553">
            <a:extLst>
              <a:ext uri="{FF2B5EF4-FFF2-40B4-BE49-F238E27FC236}">
                <a16:creationId xmlns:a16="http://schemas.microsoft.com/office/drawing/2014/main" id="{5B707851-8994-4EFB-E9AE-F63938A94381}"/>
              </a:ext>
            </a:extLst>
          </p:cNvPr>
          <p:cNvSpPr txBox="1"/>
          <p:nvPr/>
        </p:nvSpPr>
        <p:spPr>
          <a:xfrm>
            <a:off x="1803802" y="4219103"/>
            <a:ext cx="2810497" cy="461665"/>
          </a:xfrm>
          <a:prstGeom prst="rect">
            <a:avLst/>
          </a:prstGeom>
          <a:noFill/>
        </p:spPr>
        <p:txBody>
          <a:bodyPr wrap="square" rtlCol="0" anchor="ctr">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Condizioni discrete</a:t>
            </a:r>
          </a:p>
        </p:txBody>
      </p:sp>
      <p:sp>
        <p:nvSpPr>
          <p:cNvPr id="71" name="Text Placeholder 2">
            <a:extLst>
              <a:ext uri="{FF2B5EF4-FFF2-40B4-BE49-F238E27FC236}">
                <a16:creationId xmlns:a16="http://schemas.microsoft.com/office/drawing/2014/main" id="{8D87BAED-9883-BFFE-FE91-0CC2530DDC59}"/>
              </a:ext>
            </a:extLst>
          </p:cNvPr>
          <p:cNvSpPr txBox="1">
            <a:spLocks/>
          </p:cNvSpPr>
          <p:nvPr/>
        </p:nvSpPr>
        <p:spPr>
          <a:xfrm>
            <a:off x="4590033" y="3899240"/>
            <a:ext cx="6658916" cy="1014936"/>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pPr>
            <a:r>
              <a:rPr lang="en-US" sz="2300" dirty="0" err="1"/>
              <a:t>Assicurare</a:t>
            </a:r>
            <a:r>
              <a:rPr lang="en-US" sz="2300" dirty="0"/>
              <a:t> </a:t>
            </a:r>
            <a:r>
              <a:rPr lang="en-US" sz="2300" dirty="0" err="1"/>
              <a:t>che</a:t>
            </a:r>
            <a:r>
              <a:rPr lang="en-US" sz="2300" dirty="0"/>
              <a:t> le </a:t>
            </a:r>
            <a:r>
              <a:rPr lang="en-US" sz="2300" dirty="0" err="1"/>
              <a:t>condizioni</a:t>
            </a:r>
            <a:r>
              <a:rPr lang="en-US" sz="2300" dirty="0"/>
              <a:t> di </a:t>
            </a:r>
            <a:r>
              <a:rPr lang="en-US" sz="2300" dirty="0" err="1"/>
              <a:t>lavoro</a:t>
            </a:r>
            <a:r>
              <a:rPr lang="en-US" sz="2300" dirty="0"/>
              <a:t> </a:t>
            </a:r>
            <a:r>
              <a:rPr lang="en-US" sz="2300" dirty="0" err="1"/>
              <a:t>siano</a:t>
            </a:r>
            <a:r>
              <a:rPr lang="en-US" sz="2300" dirty="0"/>
              <a:t> </a:t>
            </a:r>
            <a:r>
              <a:rPr lang="en-US" sz="2300" dirty="0" err="1"/>
              <a:t>sicure</a:t>
            </a:r>
            <a:r>
              <a:rPr lang="en-US" sz="2300" dirty="0"/>
              <a:t> ed </a:t>
            </a:r>
            <a:r>
              <a:rPr lang="en-US" sz="2300" dirty="0" err="1"/>
              <a:t>eque</a:t>
            </a:r>
            <a:r>
              <a:rPr lang="en-US" sz="2300" dirty="0"/>
              <a:t>, </a:t>
            </a:r>
            <a:r>
              <a:rPr lang="en-US" sz="2300" dirty="0" err="1"/>
              <a:t>garantendo</a:t>
            </a:r>
            <a:r>
              <a:rPr lang="en-US" sz="2300" dirty="0"/>
              <a:t> un </a:t>
            </a:r>
            <a:r>
              <a:rPr lang="en-US" sz="2300" dirty="0" err="1"/>
              <a:t>salario</a:t>
            </a:r>
            <a:r>
              <a:rPr lang="en-US" sz="2300" dirty="0"/>
              <a:t> di </a:t>
            </a:r>
            <a:r>
              <a:rPr lang="en-US" sz="2300" dirty="0" err="1"/>
              <a:t>sussistenza</a:t>
            </a:r>
            <a:r>
              <a:rPr lang="en-US" sz="2300" dirty="0"/>
              <a:t> per </a:t>
            </a:r>
            <a:r>
              <a:rPr lang="en-US" sz="2300" dirty="0" err="1"/>
              <a:t>i</a:t>
            </a:r>
            <a:r>
              <a:rPr lang="en-US" sz="2300" dirty="0"/>
              <a:t> </a:t>
            </a:r>
            <a:r>
              <a:rPr lang="en-US" sz="2300" dirty="0" err="1"/>
              <a:t>dipendenti</a:t>
            </a:r>
            <a:r>
              <a:rPr lang="en-US" sz="2300" dirty="0"/>
              <a:t> </a:t>
            </a:r>
            <a:r>
              <a:rPr lang="en-US" sz="2300" dirty="0" err="1"/>
              <a:t>dell'approvvigionamento</a:t>
            </a:r>
            <a:r>
              <a:rPr lang="en-US" sz="2300" dirty="0"/>
              <a:t>. </a:t>
            </a:r>
          </a:p>
          <a:p>
            <a:pPr indent="0">
              <a:lnSpc>
                <a:spcPct val="100000"/>
              </a:lnSpc>
            </a:pPr>
            <a:endParaRPr lang="en-US" sz="2300" dirty="0">
              <a:ea typeface="Calibri" panose="020F0502020204030204"/>
              <a:cs typeface="Calibri" panose="020F0502020204030204"/>
            </a:endParaRPr>
          </a:p>
        </p:txBody>
      </p:sp>
      <p:sp>
        <p:nvSpPr>
          <p:cNvPr id="72" name="Freeform 246">
            <a:extLst>
              <a:ext uri="{FF2B5EF4-FFF2-40B4-BE49-F238E27FC236}">
                <a16:creationId xmlns:a16="http://schemas.microsoft.com/office/drawing/2014/main" id="{08FB4F48-2A2A-59AA-C3CB-26BD9B6A99BB}"/>
              </a:ext>
            </a:extLst>
          </p:cNvPr>
          <p:cNvSpPr>
            <a:spLocks noChangeArrowheads="1"/>
          </p:cNvSpPr>
          <p:nvPr/>
        </p:nvSpPr>
        <p:spPr bwMode="auto">
          <a:xfrm rot="10800000">
            <a:off x="6751652" y="5384269"/>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73" name="Freeform 245">
            <a:extLst>
              <a:ext uri="{FF2B5EF4-FFF2-40B4-BE49-F238E27FC236}">
                <a16:creationId xmlns:a16="http://schemas.microsoft.com/office/drawing/2014/main" id="{8F9A6C55-7AFB-240F-DA54-B06D53C09049}"/>
              </a:ext>
            </a:extLst>
          </p:cNvPr>
          <p:cNvSpPr>
            <a:spLocks noChangeArrowheads="1"/>
          </p:cNvSpPr>
          <p:nvPr/>
        </p:nvSpPr>
        <p:spPr bwMode="auto">
          <a:xfrm rot="10800000">
            <a:off x="9710417" y="5298609"/>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4" name="CuadroTexto 557">
            <a:extLst>
              <a:ext uri="{FF2B5EF4-FFF2-40B4-BE49-F238E27FC236}">
                <a16:creationId xmlns:a16="http://schemas.microsoft.com/office/drawing/2014/main" id="{FC7EDCAE-5D67-1D09-A687-5B5AFBEB2072}"/>
              </a:ext>
            </a:extLst>
          </p:cNvPr>
          <p:cNvSpPr txBox="1"/>
          <p:nvPr/>
        </p:nvSpPr>
        <p:spPr>
          <a:xfrm>
            <a:off x="7120371" y="5483368"/>
            <a:ext cx="2513093"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Formazione </a:t>
            </a:r>
          </a:p>
        </p:txBody>
      </p:sp>
      <p:sp>
        <p:nvSpPr>
          <p:cNvPr id="75" name="Text Placeholder 2">
            <a:extLst>
              <a:ext uri="{FF2B5EF4-FFF2-40B4-BE49-F238E27FC236}">
                <a16:creationId xmlns:a16="http://schemas.microsoft.com/office/drawing/2014/main" id="{8F593831-4F20-5BB3-7088-107BF5BE6A92}"/>
              </a:ext>
            </a:extLst>
          </p:cNvPr>
          <p:cNvSpPr txBox="1">
            <a:spLocks/>
          </p:cNvSpPr>
          <p:nvPr/>
        </p:nvSpPr>
        <p:spPr>
          <a:xfrm>
            <a:off x="576770" y="5282440"/>
            <a:ext cx="6076643" cy="1064097"/>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2300" dirty="0" err="1"/>
              <a:t>Promuovere</a:t>
            </a:r>
            <a:r>
              <a:rPr lang="en-US" sz="2300" dirty="0"/>
              <a:t> </a:t>
            </a:r>
            <a:r>
              <a:rPr lang="en-US" sz="2300" dirty="0" err="1"/>
              <a:t>l'aggiornamento</a:t>
            </a:r>
            <a:r>
              <a:rPr lang="en-US" sz="2300" dirty="0"/>
              <a:t> </a:t>
            </a:r>
            <a:r>
              <a:rPr lang="en-US" sz="2300" dirty="0" err="1"/>
              <a:t>dei</a:t>
            </a:r>
            <a:r>
              <a:rPr lang="en-US" sz="2300" dirty="0"/>
              <a:t> </a:t>
            </a:r>
            <a:r>
              <a:rPr lang="en-US" sz="2300" dirty="0" err="1"/>
              <a:t>dipendenti</a:t>
            </a:r>
            <a:r>
              <a:rPr lang="en-US" sz="2300" dirty="0"/>
              <a:t> </a:t>
            </a:r>
            <a:r>
              <a:rPr lang="en-US" sz="2300" dirty="0" err="1"/>
              <a:t>dei</a:t>
            </a:r>
            <a:r>
              <a:rPr lang="en-US" sz="2300" dirty="0"/>
              <a:t> </a:t>
            </a:r>
            <a:r>
              <a:rPr lang="en-US" sz="2300" dirty="0" err="1"/>
              <a:t>vostri</a:t>
            </a:r>
            <a:r>
              <a:rPr lang="en-US" sz="2300" dirty="0"/>
              <a:t> </a:t>
            </a:r>
            <a:r>
              <a:rPr lang="en-US" sz="2300" dirty="0" err="1"/>
              <a:t>fornitori</a:t>
            </a:r>
            <a:r>
              <a:rPr lang="en-US" sz="2300" dirty="0"/>
              <a:t> </a:t>
            </a:r>
            <a:r>
              <a:rPr lang="en-US" sz="2300" dirty="0" err="1"/>
              <a:t>offrendo</a:t>
            </a:r>
            <a:r>
              <a:rPr lang="en-US" sz="2300" dirty="0"/>
              <a:t> </a:t>
            </a:r>
            <a:r>
              <a:rPr lang="en-US" sz="2300" dirty="0" err="1"/>
              <a:t>opportunità</a:t>
            </a:r>
            <a:r>
              <a:rPr lang="en-US" sz="2300" dirty="0"/>
              <a:t> di </a:t>
            </a:r>
            <a:r>
              <a:rPr lang="en-US" sz="2300" dirty="0" err="1"/>
              <a:t>formazione</a:t>
            </a:r>
            <a:r>
              <a:rPr lang="en-US" sz="2300" dirty="0"/>
              <a:t>.</a:t>
            </a:r>
          </a:p>
        </p:txBody>
      </p:sp>
      <p:pic>
        <p:nvPicPr>
          <p:cNvPr id="8" name="Picture 7" descr="A group of white icons&#10;&#10;AI-generated content may be incorrect.">
            <a:extLst>
              <a:ext uri="{FF2B5EF4-FFF2-40B4-BE49-F238E27FC236}">
                <a16:creationId xmlns:a16="http://schemas.microsoft.com/office/drawing/2014/main" id="{E3837595-1225-E29C-32E0-48A27739CDF3}"/>
              </a:ext>
            </a:extLst>
          </p:cNvPr>
          <p:cNvPicPr>
            <a:picLocks noChangeAspect="1"/>
          </p:cNvPicPr>
          <p:nvPr/>
        </p:nvPicPr>
        <p:blipFill>
          <a:blip r:embed="rId2"/>
          <a:srcRect r="61970" b="60107"/>
          <a:stretch/>
        </p:blipFill>
        <p:spPr>
          <a:xfrm>
            <a:off x="948010" y="1108591"/>
            <a:ext cx="716945" cy="794210"/>
          </a:xfrm>
          <a:prstGeom prst="rect">
            <a:avLst/>
          </a:prstGeom>
        </p:spPr>
      </p:pic>
      <p:pic>
        <p:nvPicPr>
          <p:cNvPr id="9" name="Picture 8" descr="A group of white icons&#10;&#10;AI-generated content may be incorrect.">
            <a:extLst>
              <a:ext uri="{FF2B5EF4-FFF2-40B4-BE49-F238E27FC236}">
                <a16:creationId xmlns:a16="http://schemas.microsoft.com/office/drawing/2014/main" id="{56F3BA2F-8452-7D53-89AB-87A13D1E5105}"/>
              </a:ext>
            </a:extLst>
          </p:cNvPr>
          <p:cNvPicPr>
            <a:picLocks noChangeAspect="1"/>
          </p:cNvPicPr>
          <p:nvPr/>
        </p:nvPicPr>
        <p:blipFill>
          <a:blip r:embed="rId2"/>
          <a:srcRect l="52670" t="806" r="3791" b="59301"/>
          <a:stretch/>
        </p:blipFill>
        <p:spPr>
          <a:xfrm>
            <a:off x="10144515" y="2449486"/>
            <a:ext cx="800803" cy="917212"/>
          </a:xfrm>
          <a:prstGeom prst="rect">
            <a:avLst/>
          </a:prstGeom>
        </p:spPr>
      </p:pic>
      <p:pic>
        <p:nvPicPr>
          <p:cNvPr id="10" name="Picture 9" descr="A group of white icons&#10;&#10;AI-generated content may be incorrect.">
            <a:extLst>
              <a:ext uri="{FF2B5EF4-FFF2-40B4-BE49-F238E27FC236}">
                <a16:creationId xmlns:a16="http://schemas.microsoft.com/office/drawing/2014/main" id="{211A5192-0A5E-F2AD-39C7-6D66DE2BC249}"/>
              </a:ext>
            </a:extLst>
          </p:cNvPr>
          <p:cNvPicPr>
            <a:picLocks noChangeAspect="1"/>
          </p:cNvPicPr>
          <p:nvPr/>
        </p:nvPicPr>
        <p:blipFill>
          <a:blip r:embed="rId2"/>
          <a:srcRect l="4111" t="56746" r="54762" b="3361"/>
          <a:stretch/>
        </p:blipFill>
        <p:spPr>
          <a:xfrm>
            <a:off x="885862" y="3750879"/>
            <a:ext cx="910411" cy="1103938"/>
          </a:xfrm>
          <a:prstGeom prst="rect">
            <a:avLst/>
          </a:prstGeom>
        </p:spPr>
      </p:pic>
      <p:pic>
        <p:nvPicPr>
          <p:cNvPr id="11" name="Picture 10" descr="A group of white icons&#10;&#10;AI-generated content may be incorrect.">
            <a:extLst>
              <a:ext uri="{FF2B5EF4-FFF2-40B4-BE49-F238E27FC236}">
                <a16:creationId xmlns:a16="http://schemas.microsoft.com/office/drawing/2014/main" id="{727EE2E6-6A8C-FFD3-772A-2BF526E68D6A}"/>
              </a:ext>
            </a:extLst>
          </p:cNvPr>
          <p:cNvPicPr>
            <a:picLocks noChangeAspect="1"/>
          </p:cNvPicPr>
          <p:nvPr/>
        </p:nvPicPr>
        <p:blipFill>
          <a:blip r:embed="rId2"/>
          <a:srcRect l="55349" t="63697" r="3982" b="-3590"/>
          <a:stretch/>
        </p:blipFill>
        <p:spPr>
          <a:xfrm>
            <a:off x="10146915" y="5388766"/>
            <a:ext cx="677965" cy="831328"/>
          </a:xfrm>
          <a:prstGeom prst="rect">
            <a:avLst/>
          </a:prstGeom>
        </p:spPr>
      </p:pic>
    </p:spTree>
    <p:extLst>
      <p:ext uri="{BB962C8B-B14F-4D97-AF65-F5344CB8AC3E}">
        <p14:creationId xmlns:p14="http://schemas.microsoft.com/office/powerpoint/2010/main" val="14392871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62CE2-F2BB-53A8-B942-2073F9B399E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018F7D-EC29-0812-C244-30BA6A9FA724}"/>
              </a:ext>
            </a:extLst>
          </p:cNvPr>
          <p:cNvSpPr>
            <a:spLocks noGrp="1"/>
          </p:cNvSpPr>
          <p:nvPr>
            <p:ph type="body" sz="quarter" idx="16"/>
          </p:nvPr>
        </p:nvSpPr>
        <p:spPr>
          <a:xfrm>
            <a:off x="503028" y="381350"/>
            <a:ext cx="10052954" cy="803654"/>
          </a:xfrm>
          <a:prstGeom prst="rect">
            <a:avLst/>
          </a:prstGeom>
        </p:spPr>
        <p:txBody>
          <a:bodyPr/>
          <a:lstStyle/>
          <a:p>
            <a:r>
              <a:rPr lang="en-GB"/>
              <a:t>Economico</a:t>
            </a:r>
            <a:endParaRPr lang="en-IE" b="1"/>
          </a:p>
          <a:p>
            <a:endParaRPr lang="en-US"/>
          </a:p>
        </p:txBody>
      </p:sp>
      <p:sp>
        <p:nvSpPr>
          <p:cNvPr id="3" name="Text Placeholder 2">
            <a:extLst>
              <a:ext uri="{FF2B5EF4-FFF2-40B4-BE49-F238E27FC236}">
                <a16:creationId xmlns:a16="http://schemas.microsoft.com/office/drawing/2014/main" id="{E7032B8E-FB82-BFFB-DD35-85FC5D68A3F4}"/>
              </a:ext>
            </a:extLst>
          </p:cNvPr>
          <p:cNvSpPr>
            <a:spLocks noGrp="1"/>
          </p:cNvSpPr>
          <p:nvPr>
            <p:ph type="body" sz="quarter" idx="19"/>
          </p:nvPr>
        </p:nvSpPr>
        <p:spPr>
          <a:xfrm>
            <a:off x="4547137" y="963927"/>
            <a:ext cx="6607287" cy="1304644"/>
          </a:xfrm>
          <a:prstGeom prst="rect">
            <a:avLst/>
          </a:prstGeom>
          <a:ln>
            <a:noFill/>
          </a:ln>
        </p:spPr>
        <p:txBody>
          <a:bodyPr lIns="91440" tIns="45720" rIns="91440" bIns="45720" anchor="t"/>
          <a:lstStyle/>
          <a:p>
            <a:pPr indent="0">
              <a:lnSpc>
                <a:spcPct val="100000"/>
              </a:lnSpc>
            </a:pPr>
            <a:r>
              <a:rPr lang="en-US" sz="2300" dirty="0" err="1"/>
              <a:t>Valutare</a:t>
            </a:r>
            <a:r>
              <a:rPr lang="en-US" sz="2300" dirty="0"/>
              <a:t> </a:t>
            </a:r>
            <a:r>
              <a:rPr lang="en-US" sz="2300" dirty="0" err="1"/>
              <a:t>i</a:t>
            </a:r>
            <a:r>
              <a:rPr lang="en-US" sz="2300" dirty="0"/>
              <a:t> </a:t>
            </a:r>
            <a:r>
              <a:rPr lang="en-US" sz="2300" dirty="0" err="1"/>
              <a:t>costi</a:t>
            </a:r>
            <a:r>
              <a:rPr lang="en-US" sz="2300" dirty="0"/>
              <a:t> a </a:t>
            </a:r>
            <a:r>
              <a:rPr lang="en-US" sz="2300" dirty="0" err="1"/>
              <a:t>lungo</a:t>
            </a:r>
            <a:r>
              <a:rPr lang="en-US" sz="2300" dirty="0"/>
              <a:t> </a:t>
            </a:r>
            <a:r>
              <a:rPr lang="en-US" sz="2300" dirty="0" err="1"/>
              <a:t>termine</a:t>
            </a:r>
            <a:r>
              <a:rPr lang="en-US" sz="2300" dirty="0"/>
              <a:t>, </a:t>
            </a:r>
            <a:r>
              <a:rPr lang="en-US" sz="2300" dirty="0" err="1"/>
              <a:t>investendo</a:t>
            </a:r>
            <a:r>
              <a:rPr lang="en-US" sz="2300" dirty="0"/>
              <a:t> in </a:t>
            </a:r>
            <a:r>
              <a:rPr lang="en-US" sz="2300" dirty="0" err="1"/>
              <a:t>articoli</a:t>
            </a:r>
            <a:r>
              <a:rPr lang="en-US" sz="2300" dirty="0"/>
              <a:t>/</a:t>
            </a:r>
            <a:r>
              <a:rPr lang="en-US" sz="2300" dirty="0" err="1"/>
              <a:t>prodotti</a:t>
            </a:r>
            <a:r>
              <a:rPr lang="en-US" sz="2300" dirty="0"/>
              <a:t> </a:t>
            </a:r>
            <a:r>
              <a:rPr lang="en-US" sz="2300" dirty="0" err="1"/>
              <a:t>durevoli</a:t>
            </a:r>
            <a:r>
              <a:rPr lang="en-US" sz="2300" dirty="0"/>
              <a:t> e </a:t>
            </a:r>
            <a:r>
              <a:rPr lang="en-US" sz="2300" dirty="0" err="1"/>
              <a:t>riparabili</a:t>
            </a:r>
            <a:r>
              <a:rPr lang="en-US" sz="2300" dirty="0"/>
              <a:t>. </a:t>
            </a:r>
            <a:r>
              <a:rPr lang="en-US" sz="2300" dirty="0" err="1"/>
              <a:t>Puntare</a:t>
            </a:r>
            <a:r>
              <a:rPr lang="en-US" sz="2300" dirty="0"/>
              <a:t> ad </a:t>
            </a:r>
            <a:r>
              <a:rPr lang="en-US" sz="2300" dirty="0" err="1"/>
              <a:t>ampliare</a:t>
            </a:r>
            <a:r>
              <a:rPr lang="en-US" sz="2300" dirty="0"/>
              <a:t> la </a:t>
            </a:r>
            <a:r>
              <a:rPr lang="en-US" sz="2300" dirty="0" err="1"/>
              <a:t>visione</a:t>
            </a:r>
            <a:r>
              <a:rPr lang="en-US" sz="2300" dirty="0"/>
              <a:t> verso un </a:t>
            </a:r>
            <a:r>
              <a:rPr lang="en-US" sz="2300" dirty="0" err="1"/>
              <a:t>futuro</a:t>
            </a:r>
            <a:r>
              <a:rPr lang="en-US" sz="2300" dirty="0"/>
              <a:t> stabile</a:t>
            </a:r>
          </a:p>
          <a:p>
            <a:pPr indent="0">
              <a:lnSpc>
                <a:spcPct val="100000"/>
              </a:lnSpc>
            </a:pPr>
            <a:endParaRPr lang="en-US" sz="2300" dirty="0">
              <a:ea typeface="Calibri" panose="020F0502020204030204"/>
              <a:cs typeface="Calibri" panose="020F0502020204030204"/>
            </a:endParaRPr>
          </a:p>
        </p:txBody>
      </p:sp>
      <p:sp>
        <p:nvSpPr>
          <p:cNvPr id="2" name="Freeform 1">
            <a:extLst>
              <a:ext uri="{FF2B5EF4-FFF2-40B4-BE49-F238E27FC236}">
                <a16:creationId xmlns:a16="http://schemas.microsoft.com/office/drawing/2014/main" id="{0CB8E37A-D4DF-C8EC-DB35-92B969B96DFE}"/>
              </a:ext>
            </a:extLst>
          </p:cNvPr>
          <p:cNvSpPr>
            <a:spLocks noChangeArrowheads="1"/>
          </p:cNvSpPr>
          <p:nvPr/>
        </p:nvSpPr>
        <p:spPr bwMode="auto">
          <a:xfrm>
            <a:off x="1118759" y="1380631"/>
            <a:ext cx="3455424" cy="77139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5" name="Freeform 245">
            <a:extLst>
              <a:ext uri="{FF2B5EF4-FFF2-40B4-BE49-F238E27FC236}">
                <a16:creationId xmlns:a16="http://schemas.microsoft.com/office/drawing/2014/main" id="{4D4427A8-2BCB-B49A-CA56-640D091EA8F9}"/>
              </a:ext>
            </a:extLst>
          </p:cNvPr>
          <p:cNvSpPr>
            <a:spLocks noChangeArrowheads="1"/>
          </p:cNvSpPr>
          <p:nvPr/>
        </p:nvSpPr>
        <p:spPr bwMode="auto">
          <a:xfrm>
            <a:off x="658266" y="1289341"/>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 name="Freeform 246">
            <a:extLst>
              <a:ext uri="{FF2B5EF4-FFF2-40B4-BE49-F238E27FC236}">
                <a16:creationId xmlns:a16="http://schemas.microsoft.com/office/drawing/2014/main" id="{89D28969-7BE6-DA9F-29C8-FDED76F4713B}"/>
              </a:ext>
            </a:extLst>
          </p:cNvPr>
          <p:cNvSpPr>
            <a:spLocks noChangeArrowheads="1"/>
          </p:cNvSpPr>
          <p:nvPr/>
        </p:nvSpPr>
        <p:spPr bwMode="auto">
          <a:xfrm rot="10800000">
            <a:off x="6760383" y="2770751"/>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13" name="CuadroTexto 553">
            <a:extLst>
              <a:ext uri="{FF2B5EF4-FFF2-40B4-BE49-F238E27FC236}">
                <a16:creationId xmlns:a16="http://schemas.microsoft.com/office/drawing/2014/main" id="{84E17CD0-3D69-D12B-7F2F-E7D3928A7448}"/>
              </a:ext>
            </a:extLst>
          </p:cNvPr>
          <p:cNvSpPr txBox="1"/>
          <p:nvPr/>
        </p:nvSpPr>
        <p:spPr>
          <a:xfrm>
            <a:off x="1775977" y="1484917"/>
            <a:ext cx="2801220" cy="461665"/>
          </a:xfrm>
          <a:prstGeom prst="rect">
            <a:avLst/>
          </a:prstGeom>
          <a:noFill/>
        </p:spPr>
        <p:txBody>
          <a:bodyPr wrap="square" rtlCol="0" anchor="ctr">
            <a:spAutoFit/>
          </a:bodyPr>
          <a:lstStyle/>
          <a:p>
            <a:pPr algn="ctr"/>
            <a:r>
              <a:rPr lang="en-US" sz="2400" b="1" dirty="0" err="1">
                <a:solidFill>
                  <a:schemeClr val="bg1"/>
                </a:solidFill>
                <a:latin typeface="Calibri" panose="020F0502020204030204" pitchFamily="34" charset="0"/>
                <a:ea typeface="Lato" charset="0"/>
                <a:cs typeface="Calibri" panose="020F0502020204030204" pitchFamily="34" charset="0"/>
              </a:rPr>
              <a:t>Risparmio</a:t>
            </a:r>
            <a:r>
              <a:rPr lang="en-US" sz="2400" b="1" dirty="0">
                <a:solidFill>
                  <a:schemeClr val="bg1"/>
                </a:solidFill>
                <a:latin typeface="Calibri" panose="020F0502020204030204" pitchFamily="34" charset="0"/>
                <a:ea typeface="Lato" charset="0"/>
                <a:cs typeface="Calibri" panose="020F0502020204030204" pitchFamily="34" charset="0"/>
              </a:rPr>
              <a:t> a </a:t>
            </a:r>
            <a:r>
              <a:rPr lang="en-US" sz="2400" b="1" dirty="0" err="1">
                <a:solidFill>
                  <a:schemeClr val="bg1"/>
                </a:solidFill>
                <a:latin typeface="Calibri" panose="020F0502020204030204" pitchFamily="34" charset="0"/>
                <a:ea typeface="Lato" charset="0"/>
                <a:cs typeface="Calibri" panose="020F0502020204030204" pitchFamily="34" charset="0"/>
              </a:rPr>
              <a:t>lungo</a:t>
            </a:r>
            <a:r>
              <a:rPr lang="en-US" sz="2400" b="1" dirty="0">
                <a:solidFill>
                  <a:schemeClr val="bg1"/>
                </a:solidFill>
                <a:latin typeface="Calibri" panose="020F0502020204030204" pitchFamily="34" charset="0"/>
                <a:ea typeface="Lato" charset="0"/>
                <a:cs typeface="Calibri" panose="020F0502020204030204" pitchFamily="34" charset="0"/>
              </a:rPr>
              <a:t> </a:t>
            </a:r>
            <a:r>
              <a:rPr lang="en-US" sz="2400" b="1" dirty="0" err="1">
                <a:solidFill>
                  <a:schemeClr val="bg1"/>
                </a:solidFill>
                <a:latin typeface="Calibri" panose="020F0502020204030204" pitchFamily="34" charset="0"/>
                <a:ea typeface="Lato" charset="0"/>
                <a:cs typeface="Calibri" panose="020F0502020204030204" pitchFamily="34" charset="0"/>
              </a:rPr>
              <a:t>termine</a:t>
            </a:r>
            <a:endParaRPr lang="en-US" sz="2400" b="1" dirty="0">
              <a:solidFill>
                <a:schemeClr val="bg1"/>
              </a:solidFill>
              <a:latin typeface="Calibri" panose="020F0502020204030204" pitchFamily="34" charset="0"/>
              <a:ea typeface="Lato" charset="0"/>
              <a:cs typeface="Calibri" panose="020F0502020204030204" pitchFamily="34" charset="0"/>
            </a:endParaRPr>
          </a:p>
        </p:txBody>
      </p:sp>
      <p:sp>
        <p:nvSpPr>
          <p:cNvPr id="15" name="CuadroTexto 557">
            <a:extLst>
              <a:ext uri="{FF2B5EF4-FFF2-40B4-BE49-F238E27FC236}">
                <a16:creationId xmlns:a16="http://schemas.microsoft.com/office/drawing/2014/main" id="{66BA21FC-5EBE-BD13-F451-1E562D84E3DF}"/>
              </a:ext>
            </a:extLst>
          </p:cNvPr>
          <p:cNvSpPr txBox="1"/>
          <p:nvPr/>
        </p:nvSpPr>
        <p:spPr>
          <a:xfrm>
            <a:off x="7108133" y="2867431"/>
            <a:ext cx="2513093"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Business etico </a:t>
            </a:r>
          </a:p>
        </p:txBody>
      </p:sp>
      <p:sp>
        <p:nvSpPr>
          <p:cNvPr id="16" name="CuadroTexto 559">
            <a:extLst>
              <a:ext uri="{FF2B5EF4-FFF2-40B4-BE49-F238E27FC236}">
                <a16:creationId xmlns:a16="http://schemas.microsoft.com/office/drawing/2014/main" id="{B1104A35-F72D-8902-E55B-E21B922B8E88}"/>
              </a:ext>
            </a:extLst>
          </p:cNvPr>
          <p:cNvSpPr txBox="1"/>
          <p:nvPr/>
        </p:nvSpPr>
        <p:spPr>
          <a:xfrm>
            <a:off x="6749083" y="4938513"/>
            <a:ext cx="251309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Titolo 4</a:t>
            </a:r>
          </a:p>
        </p:txBody>
      </p:sp>
      <p:sp>
        <p:nvSpPr>
          <p:cNvPr id="66" name="Freeform 245">
            <a:extLst>
              <a:ext uri="{FF2B5EF4-FFF2-40B4-BE49-F238E27FC236}">
                <a16:creationId xmlns:a16="http://schemas.microsoft.com/office/drawing/2014/main" id="{51F1265C-6020-CA86-D64D-8620CC97DA46}"/>
              </a:ext>
            </a:extLst>
          </p:cNvPr>
          <p:cNvSpPr>
            <a:spLocks noChangeArrowheads="1"/>
          </p:cNvSpPr>
          <p:nvPr/>
        </p:nvSpPr>
        <p:spPr bwMode="auto">
          <a:xfrm rot="10800000">
            <a:off x="9719149" y="2621237"/>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7" name="Text Placeholder 2">
            <a:extLst>
              <a:ext uri="{FF2B5EF4-FFF2-40B4-BE49-F238E27FC236}">
                <a16:creationId xmlns:a16="http://schemas.microsoft.com/office/drawing/2014/main" id="{24861935-987E-671B-036C-638DB5F94A9A}"/>
              </a:ext>
            </a:extLst>
          </p:cNvPr>
          <p:cNvSpPr txBox="1">
            <a:spLocks/>
          </p:cNvSpPr>
          <p:nvPr/>
        </p:nvSpPr>
        <p:spPr>
          <a:xfrm>
            <a:off x="503028" y="2498317"/>
            <a:ext cx="6090179" cy="1304644"/>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2300" dirty="0"/>
              <a:t>Investire in </a:t>
            </a:r>
            <a:r>
              <a:rPr lang="en-US" sz="2300" dirty="0" err="1"/>
              <a:t>forniture</a:t>
            </a:r>
            <a:r>
              <a:rPr lang="en-US" sz="2300" dirty="0"/>
              <a:t> </a:t>
            </a:r>
            <a:r>
              <a:rPr lang="en-US" sz="2300" dirty="0" err="1"/>
              <a:t>etiche</a:t>
            </a:r>
            <a:r>
              <a:rPr lang="en-US" sz="2300" dirty="0"/>
              <a:t> </a:t>
            </a:r>
            <a:r>
              <a:rPr lang="en-US" sz="2300" dirty="0" err="1"/>
              <a:t>effettuando</a:t>
            </a:r>
            <a:r>
              <a:rPr lang="en-US" sz="2300" dirty="0"/>
              <a:t> audit sui </a:t>
            </a:r>
            <a:r>
              <a:rPr lang="en-US" sz="2300" dirty="0" err="1"/>
              <a:t>fornitori</a:t>
            </a:r>
            <a:r>
              <a:rPr lang="en-US" sz="2300" dirty="0"/>
              <a:t>, </a:t>
            </a:r>
            <a:r>
              <a:rPr lang="en-US" sz="2300" dirty="0" err="1"/>
              <a:t>garantendo</a:t>
            </a:r>
            <a:r>
              <a:rPr lang="en-US" sz="2300" dirty="0"/>
              <a:t> </a:t>
            </a:r>
            <a:r>
              <a:rPr lang="en-US" sz="2300" dirty="0" err="1"/>
              <a:t>l'adesione</a:t>
            </a:r>
            <a:r>
              <a:rPr lang="en-US" sz="2300" dirty="0"/>
              <a:t> a un </a:t>
            </a:r>
            <a:r>
              <a:rPr lang="en-US" sz="2300" dirty="0" err="1"/>
              <a:t>rigoroso</a:t>
            </a:r>
            <a:r>
              <a:rPr lang="en-US" sz="2300" dirty="0"/>
              <a:t> </a:t>
            </a:r>
            <a:r>
              <a:rPr lang="en-US" sz="2300" dirty="0" err="1"/>
              <a:t>codice</a:t>
            </a:r>
            <a:r>
              <a:rPr lang="en-US" sz="2300" dirty="0"/>
              <a:t> di </a:t>
            </a:r>
            <a:r>
              <a:rPr lang="en-US" sz="2300" dirty="0" err="1"/>
              <a:t>condotta</a:t>
            </a:r>
            <a:r>
              <a:rPr lang="en-US" sz="2300" dirty="0"/>
              <a:t> e </a:t>
            </a:r>
            <a:r>
              <a:rPr lang="en-US" sz="2300" dirty="0" err="1"/>
              <a:t>utilizzando</a:t>
            </a:r>
            <a:r>
              <a:rPr lang="en-US" sz="2300" dirty="0"/>
              <a:t> standard e </a:t>
            </a:r>
            <a:r>
              <a:rPr lang="en-US" sz="2300" dirty="0" err="1"/>
              <a:t>certificazioni</a:t>
            </a:r>
            <a:r>
              <a:rPr lang="en-US" sz="2300" dirty="0"/>
              <a:t> </a:t>
            </a:r>
            <a:r>
              <a:rPr lang="en-US" sz="2300" dirty="0" err="1"/>
              <a:t>formali</a:t>
            </a:r>
            <a:r>
              <a:rPr lang="en-US" sz="2300" dirty="0"/>
              <a:t>. </a:t>
            </a:r>
          </a:p>
          <a:p>
            <a:endParaRPr lang="en-US" sz="2300" dirty="0"/>
          </a:p>
        </p:txBody>
      </p:sp>
      <p:sp>
        <p:nvSpPr>
          <p:cNvPr id="69" name="Freeform 1">
            <a:extLst>
              <a:ext uri="{FF2B5EF4-FFF2-40B4-BE49-F238E27FC236}">
                <a16:creationId xmlns:a16="http://schemas.microsoft.com/office/drawing/2014/main" id="{F17D1D7E-9817-53FF-08AC-BE22D7FFFA35}"/>
              </a:ext>
            </a:extLst>
          </p:cNvPr>
          <p:cNvSpPr>
            <a:spLocks noChangeArrowheads="1"/>
          </p:cNvSpPr>
          <p:nvPr/>
        </p:nvSpPr>
        <p:spPr bwMode="auto">
          <a:xfrm>
            <a:off x="1401717" y="4304564"/>
            <a:ext cx="3145420"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68" name="Freeform 245">
            <a:extLst>
              <a:ext uri="{FF2B5EF4-FFF2-40B4-BE49-F238E27FC236}">
                <a16:creationId xmlns:a16="http://schemas.microsoft.com/office/drawing/2014/main" id="{510CF82B-F832-E13E-7070-B02D011AC15A}"/>
              </a:ext>
            </a:extLst>
          </p:cNvPr>
          <p:cNvSpPr>
            <a:spLocks noChangeArrowheads="1"/>
          </p:cNvSpPr>
          <p:nvPr/>
        </p:nvSpPr>
        <p:spPr bwMode="auto">
          <a:xfrm>
            <a:off x="670556" y="4127918"/>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0" name="CuadroTexto 553">
            <a:extLst>
              <a:ext uri="{FF2B5EF4-FFF2-40B4-BE49-F238E27FC236}">
                <a16:creationId xmlns:a16="http://schemas.microsoft.com/office/drawing/2014/main" id="{E8BFDC5A-80CF-DC03-B6D4-CAACA8A65643}"/>
              </a:ext>
            </a:extLst>
          </p:cNvPr>
          <p:cNvSpPr txBox="1"/>
          <p:nvPr/>
        </p:nvSpPr>
        <p:spPr>
          <a:xfrm>
            <a:off x="1775977" y="4399853"/>
            <a:ext cx="2810497" cy="461665"/>
          </a:xfrm>
          <a:prstGeom prst="rect">
            <a:avLst/>
          </a:prstGeom>
          <a:noFill/>
        </p:spPr>
        <p:txBody>
          <a:bodyPr wrap="square" rtlCol="0" anchor="ctr">
            <a:spAutoFit/>
          </a:bodyPr>
          <a:lstStyle/>
          <a:p>
            <a:pPr algn="ctr"/>
            <a:r>
              <a:rPr lang="en-US" sz="2400" b="1" err="1">
                <a:solidFill>
                  <a:schemeClr val="bg1"/>
                </a:solidFill>
                <a:latin typeface="Calibri" panose="020F0502020204030204" pitchFamily="34" charset="0"/>
                <a:ea typeface="Lato" charset="0"/>
                <a:cs typeface="Calibri" panose="020F0502020204030204" pitchFamily="34" charset="0"/>
              </a:rPr>
              <a:t>Contabilità</a:t>
            </a:r>
            <a:endParaRPr lang="en-US" sz="2400" b="1">
              <a:solidFill>
                <a:schemeClr val="bg1"/>
              </a:solidFill>
              <a:latin typeface="Calibri" panose="020F0502020204030204" pitchFamily="34" charset="0"/>
              <a:ea typeface="Lato" charset="0"/>
              <a:cs typeface="Calibri" panose="020F0502020204030204" pitchFamily="34" charset="0"/>
            </a:endParaRPr>
          </a:p>
        </p:txBody>
      </p:sp>
      <p:sp>
        <p:nvSpPr>
          <p:cNvPr id="71" name="Text Placeholder 2">
            <a:extLst>
              <a:ext uri="{FF2B5EF4-FFF2-40B4-BE49-F238E27FC236}">
                <a16:creationId xmlns:a16="http://schemas.microsoft.com/office/drawing/2014/main" id="{54ED232A-33DB-F518-5AAC-FA91AAE9CDDB}"/>
              </a:ext>
            </a:extLst>
          </p:cNvPr>
          <p:cNvSpPr txBox="1">
            <a:spLocks/>
          </p:cNvSpPr>
          <p:nvPr/>
        </p:nvSpPr>
        <p:spPr>
          <a:xfrm>
            <a:off x="4391735" y="4068179"/>
            <a:ext cx="6607288" cy="1304644"/>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pPr>
            <a:r>
              <a:rPr lang="en-US" sz="2300" dirty="0" err="1"/>
              <a:t>Stabilire</a:t>
            </a:r>
            <a:r>
              <a:rPr lang="en-US" sz="2300" dirty="0"/>
              <a:t> la </a:t>
            </a:r>
            <a:r>
              <a:rPr lang="en-US" sz="2300" dirty="0" err="1"/>
              <a:t>tracciabilità</a:t>
            </a:r>
            <a:r>
              <a:rPr lang="en-US" sz="2300" dirty="0"/>
              <a:t>, le </a:t>
            </a:r>
            <a:r>
              <a:rPr lang="en-US" sz="2300" dirty="0" err="1"/>
              <a:t>valutazioni</a:t>
            </a:r>
            <a:r>
              <a:rPr lang="en-US" sz="2300" dirty="0"/>
              <a:t> </a:t>
            </a:r>
            <a:r>
              <a:rPr lang="en-US" sz="2300" dirty="0" err="1"/>
              <a:t>periodiche</a:t>
            </a:r>
            <a:r>
              <a:rPr lang="en-US" sz="2300" dirty="0"/>
              <a:t> </a:t>
            </a:r>
            <a:r>
              <a:rPr lang="en-US" sz="2300" dirty="0" err="1"/>
              <a:t>dei</a:t>
            </a:r>
            <a:r>
              <a:rPr lang="en-US" sz="2300" dirty="0"/>
              <a:t> </a:t>
            </a:r>
            <a:r>
              <a:rPr lang="en-US" sz="2300" dirty="0" err="1"/>
              <a:t>fornitori</a:t>
            </a:r>
            <a:r>
              <a:rPr lang="en-US" sz="2300" dirty="0"/>
              <a:t> e </a:t>
            </a:r>
            <a:r>
              <a:rPr lang="en-US" sz="2300" dirty="0" err="1"/>
              <a:t>i</a:t>
            </a:r>
            <a:r>
              <a:rPr lang="en-US" sz="2300" dirty="0"/>
              <a:t> </a:t>
            </a:r>
            <a:r>
              <a:rPr lang="en-US" sz="2300" dirty="0" err="1"/>
              <a:t>rapporti</a:t>
            </a:r>
            <a:r>
              <a:rPr lang="en-US" sz="2300" dirty="0"/>
              <a:t> </a:t>
            </a:r>
            <a:r>
              <a:rPr lang="en-US" sz="2300" dirty="0" err="1"/>
              <a:t>sulle</a:t>
            </a:r>
            <a:r>
              <a:rPr lang="en-US" sz="2300" dirty="0"/>
              <a:t> </a:t>
            </a:r>
            <a:r>
              <a:rPr lang="en-US" sz="2300" dirty="0" err="1"/>
              <a:t>prestazioni</a:t>
            </a:r>
            <a:r>
              <a:rPr lang="en-US" sz="2300" dirty="0"/>
              <a:t>, </a:t>
            </a:r>
            <a:r>
              <a:rPr lang="en-US" sz="2300" dirty="0" err="1"/>
              <a:t>designando</a:t>
            </a:r>
            <a:r>
              <a:rPr lang="en-US" sz="2300" dirty="0"/>
              <a:t> </a:t>
            </a:r>
            <a:r>
              <a:rPr lang="en-US" sz="2300" dirty="0" err="1"/>
              <a:t>personale</a:t>
            </a:r>
            <a:r>
              <a:rPr lang="en-US" sz="2300" dirty="0"/>
              <a:t> </a:t>
            </a:r>
            <a:r>
              <a:rPr lang="en-US" sz="2300" dirty="0" err="1"/>
              <a:t>specializzato</a:t>
            </a:r>
            <a:r>
              <a:rPr lang="en-US" sz="2300" dirty="0"/>
              <a:t> o </a:t>
            </a:r>
            <a:r>
              <a:rPr lang="en-US" sz="2300" dirty="0" err="1"/>
              <a:t>addestrato</a:t>
            </a:r>
            <a:r>
              <a:rPr lang="en-US" sz="2300" dirty="0"/>
              <a:t>.</a:t>
            </a:r>
          </a:p>
          <a:p>
            <a:endParaRPr lang="en-US" sz="2300" dirty="0"/>
          </a:p>
        </p:txBody>
      </p:sp>
      <p:sp>
        <p:nvSpPr>
          <p:cNvPr id="72" name="Freeform 246">
            <a:extLst>
              <a:ext uri="{FF2B5EF4-FFF2-40B4-BE49-F238E27FC236}">
                <a16:creationId xmlns:a16="http://schemas.microsoft.com/office/drawing/2014/main" id="{CFD97174-0932-2E0E-3054-E5AC8826F001}"/>
              </a:ext>
            </a:extLst>
          </p:cNvPr>
          <p:cNvSpPr>
            <a:spLocks noChangeArrowheads="1"/>
          </p:cNvSpPr>
          <p:nvPr/>
        </p:nvSpPr>
        <p:spPr bwMode="auto">
          <a:xfrm rot="10800000">
            <a:off x="6760382" y="5453410"/>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73" name="Freeform 245">
            <a:extLst>
              <a:ext uri="{FF2B5EF4-FFF2-40B4-BE49-F238E27FC236}">
                <a16:creationId xmlns:a16="http://schemas.microsoft.com/office/drawing/2014/main" id="{37A8958F-8FA9-B07A-EB5B-54054B5519FE}"/>
              </a:ext>
            </a:extLst>
          </p:cNvPr>
          <p:cNvSpPr>
            <a:spLocks noChangeArrowheads="1"/>
          </p:cNvSpPr>
          <p:nvPr/>
        </p:nvSpPr>
        <p:spPr bwMode="auto">
          <a:xfrm rot="10800000">
            <a:off x="9719148" y="5338623"/>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4" name="CuadroTexto 557">
            <a:extLst>
              <a:ext uri="{FF2B5EF4-FFF2-40B4-BE49-F238E27FC236}">
                <a16:creationId xmlns:a16="http://schemas.microsoft.com/office/drawing/2014/main" id="{A0E25207-8D07-3BA8-CDC6-4AC4471DD840}"/>
              </a:ext>
            </a:extLst>
          </p:cNvPr>
          <p:cNvSpPr txBox="1"/>
          <p:nvPr/>
        </p:nvSpPr>
        <p:spPr>
          <a:xfrm>
            <a:off x="7206057" y="5561273"/>
            <a:ext cx="2513093"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Stabilità </a:t>
            </a:r>
          </a:p>
        </p:txBody>
      </p:sp>
      <p:sp>
        <p:nvSpPr>
          <p:cNvPr id="75" name="Text Placeholder 2">
            <a:extLst>
              <a:ext uri="{FF2B5EF4-FFF2-40B4-BE49-F238E27FC236}">
                <a16:creationId xmlns:a16="http://schemas.microsoft.com/office/drawing/2014/main" id="{6FB5524E-709E-B81B-D342-37E1C486DE3C}"/>
              </a:ext>
            </a:extLst>
          </p:cNvPr>
          <p:cNvSpPr txBox="1">
            <a:spLocks/>
          </p:cNvSpPr>
          <p:nvPr/>
        </p:nvSpPr>
        <p:spPr>
          <a:xfrm>
            <a:off x="687590" y="5498998"/>
            <a:ext cx="5922653" cy="858249"/>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2300" dirty="0" err="1"/>
              <a:t>Diversificare</a:t>
            </a:r>
            <a:r>
              <a:rPr lang="en-US" sz="2300" dirty="0"/>
              <a:t> </a:t>
            </a:r>
            <a:r>
              <a:rPr lang="en-US" sz="2300" dirty="0" err="1"/>
              <a:t>i</a:t>
            </a:r>
            <a:r>
              <a:rPr lang="en-US" sz="2300" dirty="0"/>
              <a:t> </a:t>
            </a:r>
            <a:r>
              <a:rPr lang="en-US" sz="2300" dirty="0" err="1"/>
              <a:t>fornitori</a:t>
            </a:r>
            <a:r>
              <a:rPr lang="en-US" sz="2300" dirty="0"/>
              <a:t>, </a:t>
            </a:r>
            <a:r>
              <a:rPr lang="en-US" sz="2300" dirty="0" err="1"/>
              <a:t>riducendo</a:t>
            </a:r>
            <a:r>
              <a:rPr lang="en-US" sz="2300" dirty="0"/>
              <a:t> le </a:t>
            </a:r>
            <a:r>
              <a:rPr lang="en-US" sz="2300" dirty="0" err="1"/>
              <a:t>interruzioni</a:t>
            </a:r>
            <a:r>
              <a:rPr lang="en-US" sz="2300" dirty="0"/>
              <a:t> di </a:t>
            </a:r>
            <a:r>
              <a:rPr lang="en-US" sz="2300" dirty="0" err="1"/>
              <a:t>fornitura</a:t>
            </a:r>
            <a:r>
              <a:rPr lang="en-US" sz="2300" dirty="0"/>
              <a:t> e </a:t>
            </a:r>
            <a:r>
              <a:rPr lang="en-US" sz="2300" dirty="0" err="1"/>
              <a:t>consentendo</a:t>
            </a:r>
            <a:r>
              <a:rPr lang="en-US" sz="2300" dirty="0"/>
              <a:t> la </a:t>
            </a:r>
            <a:r>
              <a:rPr lang="en-US" sz="2300" dirty="0" err="1"/>
              <a:t>continuità</a:t>
            </a:r>
            <a:endParaRPr lang="en-US" sz="2300" dirty="0"/>
          </a:p>
          <a:p>
            <a:pPr algn="r"/>
            <a:endParaRPr lang="en-US" sz="2300" dirty="0"/>
          </a:p>
        </p:txBody>
      </p:sp>
      <p:pic>
        <p:nvPicPr>
          <p:cNvPr id="81" name="Picture 80" descr="A group of white icons&#10;&#10;AI-generated content may be incorrect.">
            <a:extLst>
              <a:ext uri="{FF2B5EF4-FFF2-40B4-BE49-F238E27FC236}">
                <a16:creationId xmlns:a16="http://schemas.microsoft.com/office/drawing/2014/main" id="{E0C1081B-FAD3-B9E7-BD19-83B93900C1BA}"/>
              </a:ext>
            </a:extLst>
          </p:cNvPr>
          <p:cNvPicPr>
            <a:picLocks noChangeAspect="1"/>
          </p:cNvPicPr>
          <p:nvPr/>
        </p:nvPicPr>
        <p:blipFill>
          <a:blip r:embed="rId2"/>
          <a:srcRect r="59421" b="63697"/>
          <a:stretch/>
        </p:blipFill>
        <p:spPr>
          <a:xfrm>
            <a:off x="903861" y="1324290"/>
            <a:ext cx="740177" cy="827735"/>
          </a:xfrm>
          <a:prstGeom prst="rect">
            <a:avLst/>
          </a:prstGeom>
        </p:spPr>
      </p:pic>
      <p:pic>
        <p:nvPicPr>
          <p:cNvPr id="83" name="Picture 82" descr="A group of white icons&#10;&#10;AI-generated content may be incorrect.">
            <a:extLst>
              <a:ext uri="{FF2B5EF4-FFF2-40B4-BE49-F238E27FC236}">
                <a16:creationId xmlns:a16="http://schemas.microsoft.com/office/drawing/2014/main" id="{D20BD18C-A8EF-27E1-9650-3984C312E430}"/>
              </a:ext>
            </a:extLst>
          </p:cNvPr>
          <p:cNvPicPr>
            <a:picLocks noChangeAspect="1"/>
          </p:cNvPicPr>
          <p:nvPr/>
        </p:nvPicPr>
        <p:blipFill>
          <a:blip r:embed="rId2"/>
          <a:srcRect l="6105" t="50274" r="53316" b="13423"/>
          <a:stretch/>
        </p:blipFill>
        <p:spPr>
          <a:xfrm>
            <a:off x="924556" y="4009484"/>
            <a:ext cx="851420" cy="952138"/>
          </a:xfrm>
          <a:prstGeom prst="rect">
            <a:avLst/>
          </a:prstGeom>
        </p:spPr>
      </p:pic>
      <p:pic>
        <p:nvPicPr>
          <p:cNvPr id="84" name="Picture 83" descr="A group of white icons&#10;&#10;AI-generated content may be incorrect.">
            <a:extLst>
              <a:ext uri="{FF2B5EF4-FFF2-40B4-BE49-F238E27FC236}">
                <a16:creationId xmlns:a16="http://schemas.microsoft.com/office/drawing/2014/main" id="{68FA2FF1-A74A-7A16-3875-6F27250C8787}"/>
              </a:ext>
            </a:extLst>
          </p:cNvPr>
          <p:cNvPicPr>
            <a:picLocks noChangeAspect="1"/>
          </p:cNvPicPr>
          <p:nvPr/>
        </p:nvPicPr>
        <p:blipFill>
          <a:blip r:embed="rId2"/>
          <a:srcRect l="52179" t="50670" r="3529" b="13027"/>
          <a:stretch/>
        </p:blipFill>
        <p:spPr>
          <a:xfrm>
            <a:off x="10167683" y="2644336"/>
            <a:ext cx="762172" cy="780861"/>
          </a:xfrm>
          <a:prstGeom prst="rect">
            <a:avLst/>
          </a:prstGeom>
        </p:spPr>
      </p:pic>
      <p:pic>
        <p:nvPicPr>
          <p:cNvPr id="86" name="Picture 85" descr="A group of white icons&#10;&#10;AI-generated content may be incorrect.">
            <a:extLst>
              <a:ext uri="{FF2B5EF4-FFF2-40B4-BE49-F238E27FC236}">
                <a16:creationId xmlns:a16="http://schemas.microsoft.com/office/drawing/2014/main" id="{DF877A09-780C-C0C1-0FB5-2698E4EAE610}"/>
              </a:ext>
            </a:extLst>
          </p:cNvPr>
          <p:cNvPicPr>
            <a:picLocks noChangeAspect="1"/>
          </p:cNvPicPr>
          <p:nvPr/>
        </p:nvPicPr>
        <p:blipFill>
          <a:blip r:embed="rId3"/>
          <a:srcRect l="56005" t="71473"/>
          <a:stretch/>
        </p:blipFill>
        <p:spPr>
          <a:xfrm>
            <a:off x="10019425" y="5465847"/>
            <a:ext cx="861768" cy="698484"/>
          </a:xfrm>
          <a:prstGeom prst="rect">
            <a:avLst/>
          </a:prstGeom>
        </p:spPr>
      </p:pic>
    </p:spTree>
    <p:extLst>
      <p:ext uri="{BB962C8B-B14F-4D97-AF65-F5344CB8AC3E}">
        <p14:creationId xmlns:p14="http://schemas.microsoft.com/office/powerpoint/2010/main" val="18461102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C7CC4-69F9-6174-6BCE-F27C7B3B5C9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C272B0-CEA5-7C49-2EB0-A14B6B256514}"/>
              </a:ext>
            </a:extLst>
          </p:cNvPr>
          <p:cNvSpPr>
            <a:spLocks noGrp="1"/>
          </p:cNvSpPr>
          <p:nvPr>
            <p:ph type="body" sz="quarter" idx="19"/>
          </p:nvPr>
        </p:nvSpPr>
        <p:spPr>
          <a:xfrm>
            <a:off x="504957" y="633858"/>
            <a:ext cx="10659937" cy="5536995"/>
          </a:xfrm>
          <a:prstGeom prst="rect">
            <a:avLst/>
          </a:prstGeom>
        </p:spPr>
        <p:txBody>
          <a:bodyPr lIns="91440" tIns="45720" rIns="91440" bIns="45720" anchor="t"/>
          <a:lstStyle/>
          <a:p>
            <a:r>
              <a:rPr lang="en-US" dirty="0" err="1"/>
              <a:t>Scegliere</a:t>
            </a:r>
            <a:r>
              <a:rPr lang="en-US" dirty="0"/>
              <a:t> la </a:t>
            </a:r>
            <a:r>
              <a:rPr lang="en-US" b="1" dirty="0" err="1"/>
              <a:t>risposta</a:t>
            </a:r>
            <a:r>
              <a:rPr lang="en-US" b="1" dirty="0"/>
              <a:t> </a:t>
            </a:r>
            <a:r>
              <a:rPr lang="en-US" dirty="0" err="1"/>
              <a:t>corretta</a:t>
            </a:r>
            <a:r>
              <a:rPr lang="en-US" dirty="0"/>
              <a:t>: </a:t>
            </a:r>
          </a:p>
          <a:p>
            <a:endParaRPr lang="en-US" sz="1200" b="1" dirty="0">
              <a:ea typeface="Calibri"/>
              <a:cs typeface="Calibri"/>
            </a:endParaRPr>
          </a:p>
          <a:p>
            <a:r>
              <a:rPr lang="en-US" dirty="0"/>
              <a:t>1. Quale </a:t>
            </a:r>
            <a:r>
              <a:rPr lang="en-US" dirty="0" err="1"/>
              <a:t>dei</a:t>
            </a:r>
            <a:r>
              <a:rPr lang="en-US" dirty="0"/>
              <a:t> </a:t>
            </a:r>
            <a:r>
              <a:rPr lang="en-US" dirty="0" err="1"/>
              <a:t>seguenti</a:t>
            </a:r>
            <a:r>
              <a:rPr lang="en-US" dirty="0"/>
              <a:t> è un </a:t>
            </a:r>
            <a:r>
              <a:rPr lang="en-US" dirty="0" err="1"/>
              <a:t>esempio</a:t>
            </a:r>
            <a:r>
              <a:rPr lang="en-US" dirty="0"/>
              <a:t> di </a:t>
            </a:r>
            <a:r>
              <a:rPr lang="en-US" b="1" dirty="0" err="1"/>
              <a:t>sostenibilità</a:t>
            </a:r>
            <a:r>
              <a:rPr lang="en-US" b="1" dirty="0"/>
              <a:t> </a:t>
            </a:r>
            <a:r>
              <a:rPr lang="en-US" b="1" dirty="0" err="1"/>
              <a:t>economica</a:t>
            </a:r>
            <a:r>
              <a:rPr lang="en-US" b="1" dirty="0"/>
              <a:t> </a:t>
            </a:r>
            <a:r>
              <a:rPr lang="en-US" dirty="0" err="1"/>
              <a:t>negli</a:t>
            </a:r>
            <a:r>
              <a:rPr lang="en-US" dirty="0"/>
              <a:t> </a:t>
            </a:r>
            <a:r>
              <a:rPr lang="en-US" dirty="0" err="1"/>
              <a:t>acquisti</a:t>
            </a:r>
            <a:r>
              <a:rPr lang="en-US" dirty="0"/>
              <a:t>? </a:t>
            </a:r>
            <a:endParaRPr lang="en-US" dirty="0">
              <a:ea typeface="Calibri"/>
              <a:cs typeface="Calibri"/>
            </a:endParaRPr>
          </a:p>
          <a:p>
            <a:pPr marL="457200" indent="-457200">
              <a:buAutoNum type="alphaLcParenR"/>
            </a:pPr>
            <a:r>
              <a:rPr lang="en-US" sz="2200" dirty="0" err="1"/>
              <a:t>Scegliere</a:t>
            </a:r>
            <a:r>
              <a:rPr lang="en-US" sz="2200" dirty="0"/>
              <a:t> il </a:t>
            </a:r>
            <a:r>
              <a:rPr lang="en-US" sz="2200" dirty="0" err="1"/>
              <a:t>fornitore</a:t>
            </a:r>
            <a:r>
              <a:rPr lang="en-US" sz="2200" dirty="0"/>
              <a:t> </a:t>
            </a:r>
            <a:r>
              <a:rPr lang="en-US" sz="2200" dirty="0" err="1"/>
              <a:t>più</a:t>
            </a:r>
            <a:r>
              <a:rPr lang="en-US" sz="2200" dirty="0"/>
              <a:t> </a:t>
            </a:r>
            <a:r>
              <a:rPr lang="en-US" sz="2200" dirty="0" err="1"/>
              <a:t>economico</a:t>
            </a:r>
            <a:endParaRPr lang="en-US" sz="2200" dirty="0">
              <a:ea typeface="Calibri"/>
              <a:cs typeface="Calibri"/>
            </a:endParaRPr>
          </a:p>
          <a:p>
            <a:pPr marL="457200" indent="-457200">
              <a:buAutoNum type="alphaLcParenR"/>
            </a:pPr>
            <a:r>
              <a:rPr lang="en-US" sz="2200" dirty="0" err="1"/>
              <a:t>Selezione</a:t>
            </a:r>
            <a:r>
              <a:rPr lang="en-US" sz="2200" dirty="0"/>
              <a:t> di </a:t>
            </a:r>
            <a:r>
              <a:rPr lang="en-US" sz="2200" dirty="0" err="1"/>
              <a:t>prodotti</a:t>
            </a:r>
            <a:r>
              <a:rPr lang="en-US" sz="2200" dirty="0"/>
              <a:t> </a:t>
            </a:r>
            <a:r>
              <a:rPr lang="en-US" sz="2200" dirty="0" err="1"/>
              <a:t>durevoli</a:t>
            </a:r>
            <a:endParaRPr lang="en-US" sz="2200" dirty="0">
              <a:ea typeface="Calibri"/>
              <a:cs typeface="Calibri"/>
            </a:endParaRPr>
          </a:p>
          <a:p>
            <a:pPr marL="457200" indent="-457200">
              <a:buAutoNum type="alphaLcParenR"/>
            </a:pPr>
            <a:r>
              <a:rPr lang="en-US" sz="2200" dirty="0" err="1"/>
              <a:t>Acquistare</a:t>
            </a:r>
            <a:r>
              <a:rPr lang="en-US" sz="2200" dirty="0"/>
              <a:t> solo da </a:t>
            </a:r>
            <a:r>
              <a:rPr lang="en-US" sz="2200" dirty="0" err="1"/>
              <a:t>grandi</a:t>
            </a:r>
            <a:r>
              <a:rPr lang="en-US" sz="2200" dirty="0"/>
              <a:t> </a:t>
            </a:r>
            <a:r>
              <a:rPr lang="en-US" sz="2200" dirty="0" err="1"/>
              <a:t>aziende</a:t>
            </a:r>
            <a:endParaRPr lang="en-US" sz="2200" dirty="0">
              <a:ea typeface="Calibri"/>
              <a:cs typeface="Calibri"/>
            </a:endParaRPr>
          </a:p>
          <a:p>
            <a:pPr marL="457200" indent="-457200">
              <a:buAutoNum type="alphaLcParenR"/>
            </a:pPr>
            <a:r>
              <a:rPr lang="en-US" sz="2200" dirty="0" err="1"/>
              <a:t>Ignorare</a:t>
            </a:r>
            <a:r>
              <a:rPr lang="en-US" sz="2200" dirty="0"/>
              <a:t> la </a:t>
            </a:r>
            <a:r>
              <a:rPr lang="en-US" sz="2200" dirty="0" err="1"/>
              <a:t>stabilità</a:t>
            </a:r>
            <a:r>
              <a:rPr lang="en-US" sz="2200" dirty="0"/>
              <a:t> </a:t>
            </a:r>
            <a:r>
              <a:rPr lang="en-US" sz="2200" dirty="0" err="1"/>
              <a:t>dei</a:t>
            </a:r>
            <a:r>
              <a:rPr lang="en-US" sz="2200" dirty="0"/>
              <a:t> </a:t>
            </a:r>
            <a:r>
              <a:rPr lang="en-US" sz="2200" dirty="0" err="1"/>
              <a:t>fornitori</a:t>
            </a:r>
            <a:r>
              <a:rPr lang="en-US" sz="2200" dirty="0"/>
              <a:t> </a:t>
            </a:r>
            <a:r>
              <a:rPr lang="en-US" sz="2200" dirty="0" err="1"/>
              <a:t>finché</a:t>
            </a:r>
            <a:r>
              <a:rPr lang="en-US" sz="2200" dirty="0"/>
              <a:t> </a:t>
            </a:r>
            <a:r>
              <a:rPr lang="en-US" sz="2200" dirty="0" err="1"/>
              <a:t>i</a:t>
            </a:r>
            <a:r>
              <a:rPr lang="en-US" sz="2200" dirty="0"/>
              <a:t> </a:t>
            </a:r>
            <a:r>
              <a:rPr lang="en-US" sz="2200" dirty="0" err="1"/>
              <a:t>prezzi</a:t>
            </a:r>
            <a:r>
              <a:rPr lang="en-US" sz="2200" dirty="0"/>
              <a:t> </a:t>
            </a:r>
            <a:r>
              <a:rPr lang="en-US" sz="2200" dirty="0" err="1"/>
              <a:t>sono</a:t>
            </a:r>
            <a:r>
              <a:rPr lang="en-US" sz="2200" dirty="0"/>
              <a:t> </a:t>
            </a:r>
            <a:r>
              <a:rPr lang="en-US" sz="2200" dirty="0" err="1"/>
              <a:t>bassi</a:t>
            </a:r>
            <a:endParaRPr lang="en-US" sz="2200" dirty="0">
              <a:ea typeface="Calibri"/>
              <a:cs typeface="Calibri"/>
            </a:endParaRPr>
          </a:p>
          <a:p>
            <a:pPr marL="0" indent="0"/>
            <a:endParaRPr lang="en-US" sz="600" dirty="0">
              <a:ea typeface="Calibri" panose="020F0502020204030204"/>
              <a:cs typeface="Calibri" panose="020F0502020204030204"/>
            </a:endParaRPr>
          </a:p>
          <a:p>
            <a:pPr marL="0" indent="0"/>
            <a:r>
              <a:rPr lang="en-US" dirty="0"/>
              <a:t>2. Qual è il principio </a:t>
            </a:r>
            <a:r>
              <a:rPr lang="en-US" dirty="0" err="1"/>
              <a:t>chiave</a:t>
            </a:r>
            <a:r>
              <a:rPr lang="en-US" dirty="0"/>
              <a:t> </a:t>
            </a:r>
            <a:r>
              <a:rPr lang="en-US" dirty="0" err="1"/>
              <a:t>della</a:t>
            </a:r>
            <a:r>
              <a:rPr lang="en-US" dirty="0"/>
              <a:t> </a:t>
            </a:r>
            <a:r>
              <a:rPr lang="en-US" b="1" dirty="0" err="1"/>
              <a:t>sostenibilità</a:t>
            </a:r>
            <a:r>
              <a:rPr lang="en-US" b="1" dirty="0"/>
              <a:t> </a:t>
            </a:r>
            <a:r>
              <a:rPr lang="en-US" b="1" dirty="0" err="1"/>
              <a:t>sociale</a:t>
            </a:r>
            <a:r>
              <a:rPr lang="en-US" dirty="0"/>
              <a:t>?</a:t>
            </a:r>
            <a:endParaRPr lang="en-US" dirty="0">
              <a:ea typeface="Calibri"/>
              <a:cs typeface="Calibri"/>
            </a:endParaRPr>
          </a:p>
          <a:p>
            <a:pPr marL="457200" indent="-457200">
              <a:buAutoNum type="alphaLcParenR"/>
            </a:pPr>
            <a:r>
              <a:rPr lang="en-US" sz="2200" dirty="0" err="1"/>
              <a:t>Garantire</a:t>
            </a:r>
            <a:r>
              <a:rPr lang="en-US" sz="2200" dirty="0"/>
              <a:t> </a:t>
            </a:r>
            <a:r>
              <a:rPr lang="en-US" sz="2200" dirty="0" err="1"/>
              <a:t>che</a:t>
            </a:r>
            <a:r>
              <a:rPr lang="en-US" sz="2200" dirty="0"/>
              <a:t> </a:t>
            </a:r>
            <a:r>
              <a:rPr lang="en-US" sz="2200" dirty="0" err="1"/>
              <a:t>i</a:t>
            </a:r>
            <a:r>
              <a:rPr lang="en-US" sz="2200" dirty="0"/>
              <a:t> </a:t>
            </a:r>
            <a:r>
              <a:rPr lang="en-US" sz="2200" dirty="0" err="1"/>
              <a:t>fornitori</a:t>
            </a:r>
            <a:r>
              <a:rPr lang="en-US" sz="2200" dirty="0"/>
              <a:t> </a:t>
            </a:r>
            <a:r>
              <a:rPr lang="en-US" sz="2200" dirty="0" err="1"/>
              <a:t>seguano</a:t>
            </a:r>
            <a:r>
              <a:rPr lang="en-US" sz="2200" dirty="0"/>
              <a:t> </a:t>
            </a:r>
            <a:r>
              <a:rPr lang="en-US" sz="2200" dirty="0" err="1"/>
              <a:t>pratiche</a:t>
            </a:r>
            <a:r>
              <a:rPr lang="en-US" sz="2200" dirty="0"/>
              <a:t> di </a:t>
            </a:r>
            <a:r>
              <a:rPr lang="en-US" sz="2200" dirty="0" err="1"/>
              <a:t>lavoro</a:t>
            </a:r>
            <a:r>
              <a:rPr lang="en-US" sz="2200" dirty="0"/>
              <a:t> </a:t>
            </a:r>
            <a:r>
              <a:rPr lang="en-US" sz="2200" dirty="0" err="1"/>
              <a:t>eque</a:t>
            </a:r>
            <a:endParaRPr lang="en-US" sz="2200" dirty="0">
              <a:ea typeface="Calibri"/>
              <a:cs typeface="Calibri"/>
            </a:endParaRPr>
          </a:p>
          <a:p>
            <a:pPr marL="457200" indent="-457200">
              <a:buAutoNum type="alphaLcParenR"/>
            </a:pPr>
            <a:r>
              <a:rPr lang="en-US" sz="2200" dirty="0" err="1"/>
              <a:t>Ridurre</a:t>
            </a:r>
            <a:r>
              <a:rPr lang="en-US" sz="2200" dirty="0"/>
              <a:t> le </a:t>
            </a:r>
            <a:r>
              <a:rPr lang="en-US" sz="2200" dirty="0" err="1"/>
              <a:t>emissioni</a:t>
            </a:r>
            <a:r>
              <a:rPr lang="en-US" sz="2200" dirty="0"/>
              <a:t> </a:t>
            </a:r>
            <a:r>
              <a:rPr lang="en-US" sz="2200" dirty="0" err="1"/>
              <a:t>dei</a:t>
            </a:r>
            <a:r>
              <a:rPr lang="en-US" sz="2200" dirty="0"/>
              <a:t> </a:t>
            </a:r>
            <a:r>
              <a:rPr lang="en-US" sz="2200" dirty="0" err="1"/>
              <a:t>trasporti</a:t>
            </a:r>
            <a:endParaRPr lang="en-US" sz="2200" dirty="0">
              <a:ea typeface="Calibri"/>
              <a:cs typeface="Calibri"/>
            </a:endParaRPr>
          </a:p>
          <a:p>
            <a:pPr marL="457200" indent="-457200">
              <a:buAutoNum type="alphaLcParenR"/>
            </a:pPr>
            <a:r>
              <a:rPr lang="en-US" sz="2200" dirty="0" err="1"/>
              <a:t>Scegliere</a:t>
            </a:r>
            <a:r>
              <a:rPr lang="en-US" sz="2200" dirty="0"/>
              <a:t> </a:t>
            </a:r>
            <a:r>
              <a:rPr lang="en-US" sz="2200" dirty="0" err="1"/>
              <a:t>imprese</a:t>
            </a:r>
            <a:r>
              <a:rPr lang="en-US" sz="2200" dirty="0"/>
              <a:t> di </a:t>
            </a:r>
            <a:r>
              <a:rPr lang="en-US" sz="2200" dirty="0" err="1"/>
              <a:t>fornitura</a:t>
            </a:r>
            <a:r>
              <a:rPr lang="en-US" sz="2200" dirty="0"/>
              <a:t> a </a:t>
            </a:r>
            <a:r>
              <a:rPr lang="en-US" sz="2200" dirty="0" err="1"/>
              <a:t>conduzione</a:t>
            </a:r>
            <a:r>
              <a:rPr lang="en-US" sz="2200" dirty="0"/>
              <a:t> </a:t>
            </a:r>
            <a:r>
              <a:rPr lang="en-US" sz="2200" dirty="0" err="1"/>
              <a:t>femminile</a:t>
            </a:r>
            <a:endParaRPr lang="en-US" sz="2200" dirty="0">
              <a:ea typeface="Calibri"/>
              <a:cs typeface="Calibri"/>
            </a:endParaRPr>
          </a:p>
          <a:p>
            <a:pPr marL="0" indent="0"/>
            <a:endParaRPr lang="en-US" sz="2200" dirty="0">
              <a:ea typeface="Calibri"/>
              <a:cs typeface="Calibri"/>
            </a:endParaRPr>
          </a:p>
          <a:p>
            <a:pPr marL="0" indent="0"/>
            <a:r>
              <a:rPr lang="en-US" dirty="0"/>
              <a:t>3. Quale </a:t>
            </a:r>
            <a:r>
              <a:rPr lang="en-US" dirty="0" err="1"/>
              <a:t>decisione</a:t>
            </a:r>
            <a:r>
              <a:rPr lang="en-US" dirty="0"/>
              <a:t> </a:t>
            </a:r>
            <a:r>
              <a:rPr lang="en-US" dirty="0" err="1"/>
              <a:t>favorisce</a:t>
            </a:r>
            <a:r>
              <a:rPr lang="en-US" dirty="0"/>
              <a:t> </a:t>
            </a:r>
            <a:r>
              <a:rPr lang="en-US" dirty="0" err="1"/>
              <a:t>maggiormente</a:t>
            </a:r>
            <a:r>
              <a:rPr lang="en-US" dirty="0"/>
              <a:t> la </a:t>
            </a:r>
            <a:r>
              <a:rPr lang="en-US" b="1" dirty="0" err="1"/>
              <a:t>sostenibilità</a:t>
            </a:r>
            <a:r>
              <a:rPr lang="en-US" b="1" dirty="0"/>
              <a:t> </a:t>
            </a:r>
            <a:r>
              <a:rPr lang="en-US" b="1" dirty="0" err="1"/>
              <a:t>ambientale</a:t>
            </a:r>
            <a:r>
              <a:rPr lang="en-US" dirty="0"/>
              <a:t>?</a:t>
            </a:r>
            <a:endParaRPr lang="en-US" dirty="0">
              <a:ea typeface="Calibri"/>
              <a:cs typeface="Calibri"/>
            </a:endParaRPr>
          </a:p>
          <a:p>
            <a:pPr marL="0" indent="0"/>
            <a:r>
              <a:rPr lang="en-US" dirty="0"/>
              <a:t>a) </a:t>
            </a:r>
            <a:r>
              <a:rPr lang="en-US" sz="2200" dirty="0" err="1"/>
              <a:t>Acquistare</a:t>
            </a:r>
            <a:r>
              <a:rPr lang="en-US" sz="2200" dirty="0"/>
              <a:t> da un </a:t>
            </a:r>
            <a:r>
              <a:rPr lang="en-US" sz="2200" dirty="0" err="1"/>
              <a:t>fornitore</a:t>
            </a:r>
            <a:r>
              <a:rPr lang="en-US" sz="2200" dirty="0"/>
              <a:t> </a:t>
            </a:r>
            <a:r>
              <a:rPr lang="en-US" sz="2200" dirty="0" err="1"/>
              <a:t>che</a:t>
            </a:r>
            <a:r>
              <a:rPr lang="en-US" sz="2200" dirty="0"/>
              <a:t> </a:t>
            </a:r>
            <a:r>
              <a:rPr lang="en-US" sz="2200" dirty="0" err="1"/>
              <a:t>riduce</a:t>
            </a:r>
            <a:r>
              <a:rPr lang="en-US" sz="2200" dirty="0"/>
              <a:t> </a:t>
            </a:r>
            <a:r>
              <a:rPr lang="en-US" sz="2200" dirty="0" err="1"/>
              <a:t>gli</a:t>
            </a:r>
            <a:r>
              <a:rPr lang="en-US" sz="2200" dirty="0"/>
              <a:t> </a:t>
            </a:r>
            <a:r>
              <a:rPr lang="en-US" sz="2200" dirty="0" err="1"/>
              <a:t>sprechi</a:t>
            </a:r>
            <a:r>
              <a:rPr lang="en-US" sz="2200" dirty="0"/>
              <a:t> di </a:t>
            </a:r>
            <a:r>
              <a:rPr lang="en-US" sz="2200" dirty="0" err="1"/>
              <a:t>acqua</a:t>
            </a:r>
            <a:endParaRPr lang="en-US" sz="2200" dirty="0">
              <a:ea typeface="Calibri"/>
              <a:cs typeface="Calibri"/>
            </a:endParaRPr>
          </a:p>
          <a:p>
            <a:pPr marL="0" indent="0"/>
            <a:r>
              <a:rPr lang="en-US" sz="2200" dirty="0"/>
              <a:t>b) </a:t>
            </a:r>
            <a:r>
              <a:rPr lang="en-US" sz="2200" dirty="0" err="1"/>
              <a:t>Acquistare</a:t>
            </a:r>
            <a:r>
              <a:rPr lang="en-US" sz="2200" dirty="0"/>
              <a:t> </a:t>
            </a:r>
            <a:r>
              <a:rPr lang="en-US" sz="2200" dirty="0" err="1"/>
              <a:t>imballaggi</a:t>
            </a:r>
            <a:r>
              <a:rPr lang="en-US" sz="2200" dirty="0"/>
              <a:t> in </a:t>
            </a:r>
            <a:r>
              <a:rPr lang="en-US" sz="2200" dirty="0" err="1"/>
              <a:t>plastica</a:t>
            </a:r>
            <a:r>
              <a:rPr lang="en-US" sz="2200" dirty="0"/>
              <a:t> </a:t>
            </a:r>
            <a:r>
              <a:rPr lang="en-US" sz="2200" dirty="0" err="1"/>
              <a:t>perché</a:t>
            </a:r>
            <a:r>
              <a:rPr lang="en-US" sz="2200" dirty="0"/>
              <a:t> è </a:t>
            </a:r>
            <a:r>
              <a:rPr lang="en-US" sz="2200" dirty="0" err="1"/>
              <a:t>l'opzione</a:t>
            </a:r>
            <a:r>
              <a:rPr lang="en-US" sz="2200" dirty="0"/>
              <a:t> </a:t>
            </a:r>
            <a:r>
              <a:rPr lang="en-US" sz="2200" dirty="0" err="1"/>
              <a:t>più</a:t>
            </a:r>
            <a:r>
              <a:rPr lang="en-US" sz="2200" dirty="0"/>
              <a:t> </a:t>
            </a:r>
            <a:r>
              <a:rPr lang="en-US" sz="2200" dirty="0" err="1"/>
              <a:t>economica</a:t>
            </a:r>
            <a:r>
              <a:rPr lang="en-US" sz="2200" dirty="0"/>
              <a:t>.</a:t>
            </a:r>
            <a:endParaRPr lang="en-US" sz="2200" dirty="0">
              <a:ea typeface="Calibri"/>
              <a:cs typeface="Calibri"/>
            </a:endParaRPr>
          </a:p>
          <a:p>
            <a:pPr marL="0" indent="0"/>
            <a:r>
              <a:rPr lang="en-US" sz="2200" dirty="0"/>
              <a:t>c) </a:t>
            </a:r>
            <a:r>
              <a:rPr lang="en-US" sz="2200" dirty="0" err="1"/>
              <a:t>Scegliere</a:t>
            </a:r>
            <a:r>
              <a:rPr lang="en-US" sz="2200" dirty="0"/>
              <a:t> il </a:t>
            </a:r>
            <a:r>
              <a:rPr lang="en-US" sz="2200" dirty="0" err="1"/>
              <a:t>fornitore</a:t>
            </a:r>
            <a:r>
              <a:rPr lang="en-US" sz="2200" dirty="0"/>
              <a:t> </a:t>
            </a:r>
            <a:r>
              <a:rPr lang="en-US" sz="2200" dirty="0" err="1"/>
              <a:t>più</a:t>
            </a:r>
            <a:r>
              <a:rPr lang="en-US" sz="2200" dirty="0"/>
              <a:t> veloce, per </a:t>
            </a:r>
            <a:r>
              <a:rPr lang="en-US" sz="2200" dirty="0" err="1"/>
              <a:t>ridurre</a:t>
            </a:r>
            <a:r>
              <a:rPr lang="en-US" sz="2200" dirty="0"/>
              <a:t> </a:t>
            </a:r>
            <a:r>
              <a:rPr lang="en-US" sz="2200" dirty="0" err="1"/>
              <a:t>l'inquinamento</a:t>
            </a:r>
            <a:r>
              <a:rPr lang="en-US" sz="2200" dirty="0"/>
              <a:t> </a:t>
            </a:r>
            <a:r>
              <a:rPr lang="en-US" sz="2200" dirty="0" err="1"/>
              <a:t>logistico</a:t>
            </a:r>
            <a:r>
              <a:rPr lang="en-US" sz="2200" dirty="0"/>
              <a:t>.</a:t>
            </a:r>
            <a:endParaRPr lang="en-US" sz="2200" dirty="0">
              <a:ea typeface="Calibri" panose="020F0502020204030204"/>
              <a:cs typeface="Calibri" panose="020F0502020204030204"/>
            </a:endParaRPr>
          </a:p>
        </p:txBody>
      </p:sp>
      <p:sp>
        <p:nvSpPr>
          <p:cNvPr id="4" name="Text Placeholder 3">
            <a:extLst>
              <a:ext uri="{FF2B5EF4-FFF2-40B4-BE49-F238E27FC236}">
                <a16:creationId xmlns:a16="http://schemas.microsoft.com/office/drawing/2014/main" id="{EAF8AD18-DFD0-95D8-8B53-858E16229F36}"/>
              </a:ext>
            </a:extLst>
          </p:cNvPr>
          <p:cNvSpPr>
            <a:spLocks noGrp="1"/>
          </p:cNvSpPr>
          <p:nvPr>
            <p:ph type="body" sz="quarter" idx="16"/>
          </p:nvPr>
        </p:nvSpPr>
        <p:spPr>
          <a:xfrm>
            <a:off x="6295428" y="628966"/>
            <a:ext cx="5670765" cy="803654"/>
          </a:xfrm>
          <a:prstGeom prst="rect">
            <a:avLst/>
          </a:prstGeom>
        </p:spPr>
        <p:txBody>
          <a:bodyPr lIns="91440" tIns="45720" rIns="91440" bIns="45720" anchor="t">
            <a:noAutofit/>
          </a:bodyPr>
          <a:lstStyle/>
          <a:p>
            <a:r>
              <a:rPr lang="en-IE">
                <a:highlight>
                  <a:srgbClr val="ED7D31"/>
                </a:highlight>
              </a:rPr>
              <a:t>Esercizio per gli studenti</a:t>
            </a:r>
            <a:endParaRPr lang="en-US">
              <a:highlight>
                <a:srgbClr val="ED7D31"/>
              </a:highlight>
            </a:endParaRPr>
          </a:p>
        </p:txBody>
      </p:sp>
      <p:pic>
        <p:nvPicPr>
          <p:cNvPr id="1030" name="Picture 6" descr="Green Procurement and Supply Chain Greening | EcoMerit">
            <a:extLst>
              <a:ext uri="{FF2B5EF4-FFF2-40B4-BE49-F238E27FC236}">
                <a16:creationId xmlns:a16="http://schemas.microsoft.com/office/drawing/2014/main" id="{0833842B-1E0D-4834-6111-502BCA6E67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2120" y="2411679"/>
            <a:ext cx="3730594" cy="2176179"/>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DD985435-0877-14E8-8A6D-68C2D0315111}"/>
              </a:ext>
            </a:extLst>
          </p:cNvPr>
          <p:cNvGrpSpPr/>
          <p:nvPr/>
        </p:nvGrpSpPr>
        <p:grpSpPr>
          <a:xfrm>
            <a:off x="5183983" y="412844"/>
            <a:ext cx="1044371" cy="803654"/>
            <a:chOff x="5388098" y="371192"/>
            <a:chExt cx="907476" cy="907364"/>
          </a:xfrm>
          <a:solidFill>
            <a:schemeClr val="bg1"/>
          </a:solidFill>
        </p:grpSpPr>
        <p:grpSp>
          <p:nvGrpSpPr>
            <p:cNvPr id="5" name="Graphic 2">
              <a:extLst>
                <a:ext uri="{FF2B5EF4-FFF2-40B4-BE49-F238E27FC236}">
                  <a16:creationId xmlns:a16="http://schemas.microsoft.com/office/drawing/2014/main" id="{AE6DFF5B-A745-2663-0E1E-D6F5C0F08C02}"/>
                </a:ext>
              </a:extLst>
            </p:cNvPr>
            <p:cNvGrpSpPr/>
            <p:nvPr/>
          </p:nvGrpSpPr>
          <p:grpSpPr>
            <a:xfrm>
              <a:off x="5388098" y="371192"/>
              <a:ext cx="907476" cy="907364"/>
              <a:chOff x="5388098" y="371192"/>
              <a:chExt cx="907476" cy="907364"/>
            </a:xfrm>
            <a:grpFill/>
          </p:grpSpPr>
          <p:sp>
            <p:nvSpPr>
              <p:cNvPr id="12" name="Freeform 912">
                <a:extLst>
                  <a:ext uri="{FF2B5EF4-FFF2-40B4-BE49-F238E27FC236}">
                    <a16:creationId xmlns:a16="http://schemas.microsoft.com/office/drawing/2014/main" id="{9C9BABE7-B88F-3857-9019-C96DF59D9304}"/>
                  </a:ext>
                </a:extLst>
              </p:cNvPr>
              <p:cNvSpPr/>
              <p:nvPr/>
            </p:nvSpPr>
            <p:spPr>
              <a:xfrm>
                <a:off x="5388098" y="371192"/>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913">
                <a:extLst>
                  <a:ext uri="{FF2B5EF4-FFF2-40B4-BE49-F238E27FC236}">
                    <a16:creationId xmlns:a16="http://schemas.microsoft.com/office/drawing/2014/main" id="{E98B5C6F-4860-198B-6E22-C1BD839288D6}"/>
                  </a:ext>
                </a:extLst>
              </p:cNvPr>
              <p:cNvSpPr/>
              <p:nvPr/>
            </p:nvSpPr>
            <p:spPr>
              <a:xfrm>
                <a:off x="6023478" y="807232"/>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914">
                <a:extLst>
                  <a:ext uri="{FF2B5EF4-FFF2-40B4-BE49-F238E27FC236}">
                    <a16:creationId xmlns:a16="http://schemas.microsoft.com/office/drawing/2014/main" id="{7DF963BD-E8D2-70F4-AD20-31B4F7403882}"/>
                  </a:ext>
                </a:extLst>
              </p:cNvPr>
              <p:cNvSpPr/>
              <p:nvPr/>
            </p:nvSpPr>
            <p:spPr>
              <a:xfrm>
                <a:off x="5593820" y="976527"/>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916">
                <a:extLst>
                  <a:ext uri="{FF2B5EF4-FFF2-40B4-BE49-F238E27FC236}">
                    <a16:creationId xmlns:a16="http://schemas.microsoft.com/office/drawing/2014/main" id="{D91AF598-80A3-2DBF-6E2F-4ED9653C49E6}"/>
                  </a:ext>
                </a:extLst>
              </p:cNvPr>
              <p:cNvSpPr/>
              <p:nvPr/>
            </p:nvSpPr>
            <p:spPr>
              <a:xfrm>
                <a:off x="5515727" y="807210"/>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917">
                <a:extLst>
                  <a:ext uri="{FF2B5EF4-FFF2-40B4-BE49-F238E27FC236}">
                    <a16:creationId xmlns:a16="http://schemas.microsoft.com/office/drawing/2014/main" id="{6D2ACCB9-2C6F-A6C7-8C63-973EFBCC70AC}"/>
                  </a:ext>
                </a:extLst>
              </p:cNvPr>
              <p:cNvSpPr/>
              <p:nvPr/>
            </p:nvSpPr>
            <p:spPr>
              <a:xfrm>
                <a:off x="5958599" y="616348"/>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918">
                <a:extLst>
                  <a:ext uri="{FF2B5EF4-FFF2-40B4-BE49-F238E27FC236}">
                    <a16:creationId xmlns:a16="http://schemas.microsoft.com/office/drawing/2014/main" id="{59113D47-8BE3-9109-FB32-F5F959570762}"/>
                  </a:ext>
                </a:extLst>
              </p:cNvPr>
              <p:cNvSpPr/>
              <p:nvPr/>
            </p:nvSpPr>
            <p:spPr>
              <a:xfrm>
                <a:off x="5593871" y="617471"/>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919">
                <a:extLst>
                  <a:ext uri="{FF2B5EF4-FFF2-40B4-BE49-F238E27FC236}">
                    <a16:creationId xmlns:a16="http://schemas.microsoft.com/office/drawing/2014/main" id="{A250F005-1AA8-DD65-EA44-CB9FF6DA95D8}"/>
                  </a:ext>
                </a:extLst>
              </p:cNvPr>
              <p:cNvSpPr/>
              <p:nvPr/>
            </p:nvSpPr>
            <p:spPr>
              <a:xfrm>
                <a:off x="5784386" y="537842"/>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920">
                <a:extLst>
                  <a:ext uri="{FF2B5EF4-FFF2-40B4-BE49-F238E27FC236}">
                    <a16:creationId xmlns:a16="http://schemas.microsoft.com/office/drawing/2014/main" id="{F0DB7C8A-A658-99D4-B4AD-C3F0E5751EB1}"/>
                  </a:ext>
                </a:extLst>
              </p:cNvPr>
              <p:cNvSpPr/>
              <p:nvPr/>
            </p:nvSpPr>
            <p:spPr>
              <a:xfrm>
                <a:off x="5784770" y="371576"/>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921">
                <a:extLst>
                  <a:ext uri="{FF2B5EF4-FFF2-40B4-BE49-F238E27FC236}">
                    <a16:creationId xmlns:a16="http://schemas.microsoft.com/office/drawing/2014/main" id="{41331998-33FE-4357-F8F4-6964291BCD55}"/>
                  </a:ext>
                </a:extLst>
              </p:cNvPr>
              <p:cNvSpPr/>
              <p:nvPr/>
            </p:nvSpPr>
            <p:spPr>
              <a:xfrm>
                <a:off x="5719271" y="703491"/>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6" name="Graphic 2">
              <a:extLst>
                <a:ext uri="{FF2B5EF4-FFF2-40B4-BE49-F238E27FC236}">
                  <a16:creationId xmlns:a16="http://schemas.microsoft.com/office/drawing/2014/main" id="{D329D82B-8465-24CE-2EDB-40AF4DA8DD3F}"/>
                </a:ext>
              </a:extLst>
            </p:cNvPr>
            <p:cNvGrpSpPr/>
            <p:nvPr/>
          </p:nvGrpSpPr>
          <p:grpSpPr>
            <a:xfrm>
              <a:off x="5649601" y="492513"/>
              <a:ext cx="566267" cy="691349"/>
              <a:chOff x="5649601" y="492513"/>
              <a:chExt cx="566267" cy="691349"/>
            </a:xfrm>
            <a:grpFill/>
          </p:grpSpPr>
          <p:sp>
            <p:nvSpPr>
              <p:cNvPr id="7" name="Freeform 906">
                <a:extLst>
                  <a:ext uri="{FF2B5EF4-FFF2-40B4-BE49-F238E27FC236}">
                    <a16:creationId xmlns:a16="http://schemas.microsoft.com/office/drawing/2014/main" id="{29739A21-78D1-96F6-0DC7-C433AF1AF30B}"/>
                  </a:ext>
                </a:extLst>
              </p:cNvPr>
              <p:cNvSpPr/>
              <p:nvPr/>
            </p:nvSpPr>
            <p:spPr>
              <a:xfrm>
                <a:off x="5649601" y="656958"/>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907">
                <a:extLst>
                  <a:ext uri="{FF2B5EF4-FFF2-40B4-BE49-F238E27FC236}">
                    <a16:creationId xmlns:a16="http://schemas.microsoft.com/office/drawing/2014/main" id="{0DF1D3A2-6618-8DF1-9595-4CA15EF41B32}"/>
                  </a:ext>
                </a:extLst>
              </p:cNvPr>
              <p:cNvSpPr/>
              <p:nvPr/>
            </p:nvSpPr>
            <p:spPr>
              <a:xfrm>
                <a:off x="6010549" y="978429"/>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908">
                <a:extLst>
                  <a:ext uri="{FF2B5EF4-FFF2-40B4-BE49-F238E27FC236}">
                    <a16:creationId xmlns:a16="http://schemas.microsoft.com/office/drawing/2014/main" id="{27DDCBBB-C8B0-4DAD-00AA-ED76B9C5675D}"/>
                  </a:ext>
                </a:extLst>
              </p:cNvPr>
              <p:cNvSpPr/>
              <p:nvPr/>
            </p:nvSpPr>
            <p:spPr>
              <a:xfrm>
                <a:off x="6165978" y="492513"/>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909">
                <a:extLst>
                  <a:ext uri="{FF2B5EF4-FFF2-40B4-BE49-F238E27FC236}">
                    <a16:creationId xmlns:a16="http://schemas.microsoft.com/office/drawing/2014/main" id="{001EA8DE-F1BD-CB1D-99EE-C0B172C4DD8E}"/>
                  </a:ext>
                </a:extLst>
              </p:cNvPr>
              <p:cNvSpPr/>
              <p:nvPr/>
            </p:nvSpPr>
            <p:spPr>
              <a:xfrm>
                <a:off x="6165978" y="662236"/>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910">
                <a:extLst>
                  <a:ext uri="{FF2B5EF4-FFF2-40B4-BE49-F238E27FC236}">
                    <a16:creationId xmlns:a16="http://schemas.microsoft.com/office/drawing/2014/main" id="{5C7B6DE4-4CC1-BB1C-C9A2-75FE8354422E}"/>
                  </a:ext>
                </a:extLst>
              </p:cNvPr>
              <p:cNvSpPr/>
              <p:nvPr/>
            </p:nvSpPr>
            <p:spPr>
              <a:xfrm>
                <a:off x="6165978" y="833414"/>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extLst>
      <p:ext uri="{BB962C8B-B14F-4D97-AF65-F5344CB8AC3E}">
        <p14:creationId xmlns:p14="http://schemas.microsoft.com/office/powerpoint/2010/main" val="2098835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34970-B686-13EC-BBA4-A78EEB634960}"/>
            </a:ext>
          </a:extLst>
        </p:cNvPr>
        <p:cNvGrpSpPr/>
        <p:nvPr/>
      </p:nvGrpSpPr>
      <p:grpSpPr>
        <a:xfrm>
          <a:off x="0" y="0"/>
          <a:ext cx="0" cy="0"/>
          <a:chOff x="0" y="0"/>
          <a:chExt cx="0" cy="0"/>
        </a:xfrm>
      </p:grpSpPr>
      <p:pic>
        <p:nvPicPr>
          <p:cNvPr id="3074" name="Picture 2" descr="G+D's functional area – purchasing | G+D">
            <a:extLst>
              <a:ext uri="{FF2B5EF4-FFF2-40B4-BE49-F238E27FC236}">
                <a16:creationId xmlns:a16="http://schemas.microsoft.com/office/drawing/2014/main" id="{69366CAE-7321-E52B-4AE3-BB5C54B40F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69622"/>
            <a:ext cx="7305675" cy="3408218"/>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52D43034-8772-C7B5-4926-4E3712A96200}"/>
              </a:ext>
            </a:extLst>
          </p:cNvPr>
          <p:cNvSpPr>
            <a:spLocks noGrp="1"/>
          </p:cNvSpPr>
          <p:nvPr>
            <p:ph type="body" sz="quarter" idx="17"/>
          </p:nvPr>
        </p:nvSpPr>
        <p:spPr>
          <a:xfrm>
            <a:off x="6731421" y="439689"/>
            <a:ext cx="2066906" cy="582221"/>
          </a:xfrm>
        </p:spPr>
        <p:txBody>
          <a:bodyPr/>
          <a:lstStyle/>
          <a:p>
            <a:r>
              <a:rPr lang="en-US"/>
              <a:t>04</a:t>
            </a:r>
          </a:p>
        </p:txBody>
      </p:sp>
      <p:sp>
        <p:nvSpPr>
          <p:cNvPr id="14" name="Rectangle 13">
            <a:extLst>
              <a:ext uri="{FF2B5EF4-FFF2-40B4-BE49-F238E27FC236}">
                <a16:creationId xmlns:a16="http://schemas.microsoft.com/office/drawing/2014/main" id="{5919C6E8-A88A-81A0-27F1-C420A14E7F75}"/>
              </a:ext>
            </a:extLst>
          </p:cNvPr>
          <p:cNvSpPr/>
          <p:nvPr/>
        </p:nvSpPr>
        <p:spPr>
          <a:xfrm>
            <a:off x="3622919" y="2723925"/>
            <a:ext cx="7878918" cy="6278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 name="Rectangle 1">
            <a:extLst>
              <a:ext uri="{FF2B5EF4-FFF2-40B4-BE49-F238E27FC236}">
                <a16:creationId xmlns:a16="http://schemas.microsoft.com/office/drawing/2014/main" id="{151B57E0-E060-A626-64F2-813AA5F00F5E}"/>
              </a:ext>
            </a:extLst>
          </p:cNvPr>
          <p:cNvSpPr/>
          <p:nvPr/>
        </p:nvSpPr>
        <p:spPr>
          <a:xfrm>
            <a:off x="8458689" y="2219612"/>
            <a:ext cx="3036330" cy="6602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E0223A46-423C-93B6-8151-188B986331A0}"/>
              </a:ext>
            </a:extLst>
          </p:cNvPr>
          <p:cNvSpPr txBox="1"/>
          <p:nvPr/>
        </p:nvSpPr>
        <p:spPr>
          <a:xfrm>
            <a:off x="3625899" y="2262989"/>
            <a:ext cx="7875951" cy="1077218"/>
          </a:xfrm>
          <a:prstGeom prst="rect">
            <a:avLst/>
          </a:prstGeom>
          <a:noFill/>
        </p:spPr>
        <p:txBody>
          <a:bodyPr wrap="square" lIns="91440" tIns="45720" rIns="91440" bIns="45720" rtlCol="0" anchor="t">
            <a:spAutoFit/>
          </a:bodyPr>
          <a:lstStyle/>
          <a:p>
            <a:pPr algn="r"/>
            <a:r>
              <a:rPr lang="en-US" sz="3200" b="1" spc="324">
                <a:solidFill>
                  <a:srgbClr val="60BA47"/>
                </a:solidFill>
                <a:latin typeface="Calibri" panose="020F0502020204030204" pitchFamily="34" charset="0"/>
                <a:cs typeface="Calibri" panose="020F0502020204030204" pitchFamily="34" charset="0"/>
              </a:rPr>
              <a:t>SFIDE PER UN APPROVVIGIONAMENTO SOSTENIBILE</a:t>
            </a:r>
            <a:endParaRPr lang="it-IT"/>
          </a:p>
        </p:txBody>
      </p:sp>
    </p:spTree>
    <p:extLst>
      <p:ext uri="{BB962C8B-B14F-4D97-AF65-F5344CB8AC3E}">
        <p14:creationId xmlns:p14="http://schemas.microsoft.com/office/powerpoint/2010/main" val="42890057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3129584" y="415124"/>
            <a:ext cx="8175000" cy="818031"/>
          </a:xfrm>
          <a:prstGeom prst="rect">
            <a:avLst/>
          </a:prstGeom>
        </p:spPr>
        <p:txBody>
          <a:bodyPr/>
          <a:lstStyle/>
          <a:p>
            <a:r>
              <a:rPr lang="en-GB" sz="3200"/>
              <a:t>Sostenibilità e approvvigionamento</a:t>
            </a:r>
            <a:endParaRPr lang="en-IE" sz="3200" b="1"/>
          </a:p>
        </p:txBody>
      </p:sp>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1238972" y="893723"/>
            <a:ext cx="9311797" cy="687348"/>
          </a:xfrm>
          <a:prstGeom prst="rect">
            <a:avLst/>
          </a:prstGeom>
        </p:spPr>
        <p:txBody>
          <a:bodyPr/>
          <a:lstStyle/>
          <a:p>
            <a:r>
              <a:rPr lang="en-US" sz="2000"/>
              <a:t>La sfida più grande per gli acquisti sostenibili consiste nel fondere efficacemente i due concetti - sostenibilità e acquisti - poiché si basano su concetti generici opposti. </a:t>
            </a:r>
          </a:p>
          <a:p>
            <a:endParaRPr lang="en-US" sz="1800"/>
          </a:p>
        </p:txBody>
      </p:sp>
      <p:sp>
        <p:nvSpPr>
          <p:cNvPr id="5" name="TextBox 4">
            <a:extLst>
              <a:ext uri="{FF2B5EF4-FFF2-40B4-BE49-F238E27FC236}">
                <a16:creationId xmlns:a16="http://schemas.microsoft.com/office/drawing/2014/main" id="{00F97019-41DB-8C40-8F4B-19C3F87FEBA5}"/>
              </a:ext>
            </a:extLst>
          </p:cNvPr>
          <p:cNvSpPr txBox="1"/>
          <p:nvPr/>
        </p:nvSpPr>
        <p:spPr>
          <a:xfrm>
            <a:off x="518159" y="5585151"/>
            <a:ext cx="10786425" cy="692497"/>
          </a:xfrm>
          <a:prstGeom prst="rect">
            <a:avLst/>
          </a:prstGeom>
          <a:noFill/>
          <a:ln>
            <a:solidFill>
              <a:srgbClr val="E25684"/>
            </a:solidFill>
          </a:ln>
        </p:spPr>
        <p:txBody>
          <a:bodyPr wrap="square">
            <a:spAutoFit/>
          </a:bodyPr>
          <a:lstStyle/>
          <a:p>
            <a:r>
              <a:rPr lang="en-US" sz="1950" dirty="0">
                <a:solidFill>
                  <a:srgbClr val="09465E"/>
                </a:solidFill>
              </a:rPr>
              <a:t>Gli </a:t>
            </a:r>
            <a:r>
              <a:rPr lang="en-US" sz="1950" dirty="0" err="1">
                <a:solidFill>
                  <a:srgbClr val="09465E"/>
                </a:solidFill>
              </a:rPr>
              <a:t>acquisti</a:t>
            </a:r>
            <a:r>
              <a:rPr lang="en-US" sz="1950" dirty="0">
                <a:solidFill>
                  <a:srgbClr val="09465E"/>
                </a:solidFill>
              </a:rPr>
              <a:t> non </a:t>
            </a:r>
            <a:r>
              <a:rPr lang="en-US" sz="1950" dirty="0" err="1">
                <a:solidFill>
                  <a:srgbClr val="09465E"/>
                </a:solidFill>
              </a:rPr>
              <a:t>comprendono</a:t>
            </a:r>
            <a:r>
              <a:rPr lang="en-US" sz="1950" dirty="0">
                <a:solidFill>
                  <a:srgbClr val="09465E"/>
                </a:solidFill>
              </a:rPr>
              <a:t> la </a:t>
            </a:r>
            <a:r>
              <a:rPr lang="en-US" sz="1950" dirty="0" err="1">
                <a:solidFill>
                  <a:srgbClr val="09465E"/>
                </a:solidFill>
              </a:rPr>
              <a:t>sostenibilità</a:t>
            </a:r>
            <a:r>
              <a:rPr lang="en-US" sz="1950" dirty="0">
                <a:solidFill>
                  <a:srgbClr val="09465E"/>
                </a:solidFill>
              </a:rPr>
              <a:t>, </a:t>
            </a:r>
            <a:r>
              <a:rPr lang="en-US" sz="1950" dirty="0" err="1">
                <a:solidFill>
                  <a:srgbClr val="09465E"/>
                </a:solidFill>
              </a:rPr>
              <a:t>poiché</a:t>
            </a:r>
            <a:r>
              <a:rPr lang="en-US" sz="1950" dirty="0">
                <a:solidFill>
                  <a:srgbClr val="09465E"/>
                </a:solidFill>
              </a:rPr>
              <a:t> </a:t>
            </a:r>
            <a:r>
              <a:rPr lang="en-US" sz="1950" dirty="0" err="1">
                <a:solidFill>
                  <a:srgbClr val="09465E"/>
                </a:solidFill>
              </a:rPr>
              <a:t>si</a:t>
            </a:r>
            <a:r>
              <a:rPr lang="en-US" sz="1950" dirty="0">
                <a:solidFill>
                  <a:srgbClr val="09465E"/>
                </a:solidFill>
              </a:rPr>
              <a:t> </a:t>
            </a:r>
            <a:r>
              <a:rPr lang="en-US" sz="1950" dirty="0" err="1">
                <a:solidFill>
                  <a:srgbClr val="09465E"/>
                </a:solidFill>
              </a:rPr>
              <a:t>basano</a:t>
            </a:r>
            <a:r>
              <a:rPr lang="en-US" sz="1950" dirty="0">
                <a:solidFill>
                  <a:srgbClr val="09465E"/>
                </a:solidFill>
              </a:rPr>
              <a:t> </a:t>
            </a:r>
            <a:r>
              <a:rPr lang="en-US" sz="1950" dirty="0" err="1">
                <a:solidFill>
                  <a:srgbClr val="09465E"/>
                </a:solidFill>
              </a:rPr>
              <a:t>su</a:t>
            </a:r>
            <a:r>
              <a:rPr lang="en-US" sz="1950" dirty="0">
                <a:solidFill>
                  <a:srgbClr val="09465E"/>
                </a:solidFill>
              </a:rPr>
              <a:t> </a:t>
            </a:r>
            <a:r>
              <a:rPr lang="en-US" sz="1950" b="1" dirty="0" err="1">
                <a:solidFill>
                  <a:srgbClr val="09465E"/>
                </a:solidFill>
              </a:rPr>
              <a:t>meccanismi</a:t>
            </a:r>
            <a:r>
              <a:rPr lang="en-US" sz="1950" b="1" dirty="0">
                <a:solidFill>
                  <a:srgbClr val="09465E"/>
                </a:solidFill>
              </a:rPr>
              <a:t> </a:t>
            </a:r>
            <a:r>
              <a:rPr lang="en-US" sz="1950" b="1" dirty="0" err="1">
                <a:solidFill>
                  <a:srgbClr val="09465E"/>
                </a:solidFill>
              </a:rPr>
              <a:t>fissi</a:t>
            </a:r>
            <a:r>
              <a:rPr lang="en-US" sz="1950" b="1" dirty="0">
                <a:solidFill>
                  <a:srgbClr val="09465E"/>
                </a:solidFill>
              </a:rPr>
              <a:t> </a:t>
            </a:r>
            <a:r>
              <a:rPr lang="en-US" sz="1950" dirty="0">
                <a:solidFill>
                  <a:srgbClr val="09465E"/>
                </a:solidFill>
              </a:rPr>
              <a:t>(</a:t>
            </a:r>
            <a:r>
              <a:rPr lang="en-US" sz="1950" dirty="0" err="1">
                <a:solidFill>
                  <a:srgbClr val="09465E"/>
                </a:solidFill>
              </a:rPr>
              <a:t>efficienza</a:t>
            </a:r>
            <a:r>
              <a:rPr lang="en-US" sz="1950" dirty="0">
                <a:solidFill>
                  <a:srgbClr val="09465E"/>
                </a:solidFill>
              </a:rPr>
              <a:t> </a:t>
            </a:r>
            <a:r>
              <a:rPr lang="en-US" sz="1950" dirty="0" err="1">
                <a:solidFill>
                  <a:srgbClr val="09465E"/>
                </a:solidFill>
              </a:rPr>
              <a:t>dei</a:t>
            </a:r>
            <a:r>
              <a:rPr lang="en-US" sz="1950" dirty="0">
                <a:solidFill>
                  <a:srgbClr val="09465E"/>
                </a:solidFill>
              </a:rPr>
              <a:t> </a:t>
            </a:r>
            <a:r>
              <a:rPr lang="en-US" sz="1950" dirty="0" err="1">
                <a:solidFill>
                  <a:srgbClr val="09465E"/>
                </a:solidFill>
              </a:rPr>
              <a:t>costi</a:t>
            </a:r>
            <a:r>
              <a:rPr lang="en-US" sz="1950" dirty="0">
                <a:solidFill>
                  <a:srgbClr val="09465E"/>
                </a:solidFill>
              </a:rPr>
              <a:t>).</a:t>
            </a:r>
          </a:p>
          <a:p>
            <a:r>
              <a:rPr lang="en-US" sz="1950" dirty="0">
                <a:solidFill>
                  <a:srgbClr val="09465E"/>
                </a:solidFill>
              </a:rPr>
              <a:t>La </a:t>
            </a:r>
            <a:r>
              <a:rPr lang="en-US" sz="1950" dirty="0" err="1">
                <a:solidFill>
                  <a:srgbClr val="09465E"/>
                </a:solidFill>
              </a:rPr>
              <a:t>sostenibilità</a:t>
            </a:r>
            <a:r>
              <a:rPr lang="en-US" sz="1950" dirty="0">
                <a:solidFill>
                  <a:srgbClr val="09465E"/>
                </a:solidFill>
              </a:rPr>
              <a:t> non </a:t>
            </a:r>
            <a:r>
              <a:rPr lang="en-US" sz="1950" dirty="0" err="1">
                <a:solidFill>
                  <a:srgbClr val="09465E"/>
                </a:solidFill>
              </a:rPr>
              <a:t>comprende</a:t>
            </a:r>
            <a:r>
              <a:rPr lang="en-US" sz="1950" dirty="0">
                <a:solidFill>
                  <a:srgbClr val="09465E"/>
                </a:solidFill>
              </a:rPr>
              <a:t> </a:t>
            </a:r>
            <a:r>
              <a:rPr lang="en-US" sz="1950" dirty="0" err="1">
                <a:solidFill>
                  <a:srgbClr val="09465E"/>
                </a:solidFill>
              </a:rPr>
              <a:t>gli</a:t>
            </a:r>
            <a:r>
              <a:rPr lang="en-US" sz="1950" dirty="0">
                <a:solidFill>
                  <a:srgbClr val="09465E"/>
                </a:solidFill>
              </a:rPr>
              <a:t> </a:t>
            </a:r>
            <a:r>
              <a:rPr lang="en-US" sz="1950" dirty="0" err="1">
                <a:solidFill>
                  <a:srgbClr val="09465E"/>
                </a:solidFill>
              </a:rPr>
              <a:t>appalti</a:t>
            </a:r>
            <a:r>
              <a:rPr lang="en-US" sz="1950" dirty="0">
                <a:solidFill>
                  <a:srgbClr val="09465E"/>
                </a:solidFill>
              </a:rPr>
              <a:t>, </a:t>
            </a:r>
            <a:r>
              <a:rPr lang="en-US" sz="1950" dirty="0" err="1">
                <a:solidFill>
                  <a:srgbClr val="09465E"/>
                </a:solidFill>
              </a:rPr>
              <a:t>poiché</a:t>
            </a:r>
            <a:r>
              <a:rPr lang="en-US" sz="1950" dirty="0">
                <a:solidFill>
                  <a:srgbClr val="09465E"/>
                </a:solidFill>
              </a:rPr>
              <a:t> </a:t>
            </a:r>
            <a:r>
              <a:rPr lang="en-US" sz="1950" dirty="0" err="1">
                <a:solidFill>
                  <a:srgbClr val="09465E"/>
                </a:solidFill>
              </a:rPr>
              <a:t>si</a:t>
            </a:r>
            <a:r>
              <a:rPr lang="en-US" sz="1950" dirty="0">
                <a:solidFill>
                  <a:srgbClr val="09465E"/>
                </a:solidFill>
              </a:rPr>
              <a:t> </a:t>
            </a:r>
            <a:r>
              <a:rPr lang="en-US" sz="1950" dirty="0" err="1">
                <a:solidFill>
                  <a:srgbClr val="09465E"/>
                </a:solidFill>
              </a:rPr>
              <a:t>basa</a:t>
            </a:r>
            <a:r>
              <a:rPr lang="en-US" sz="1950" dirty="0">
                <a:solidFill>
                  <a:srgbClr val="09465E"/>
                </a:solidFill>
              </a:rPr>
              <a:t> </a:t>
            </a:r>
            <a:r>
              <a:rPr lang="en-US" sz="1950" dirty="0" err="1">
                <a:solidFill>
                  <a:srgbClr val="09465E"/>
                </a:solidFill>
              </a:rPr>
              <a:t>su</a:t>
            </a:r>
            <a:r>
              <a:rPr lang="en-US" sz="1950" dirty="0">
                <a:solidFill>
                  <a:srgbClr val="09465E"/>
                </a:solidFill>
              </a:rPr>
              <a:t> </a:t>
            </a:r>
            <a:r>
              <a:rPr lang="en-US" sz="1950" b="1" dirty="0" err="1">
                <a:solidFill>
                  <a:srgbClr val="09465E"/>
                </a:solidFill>
              </a:rPr>
              <a:t>meccanismi</a:t>
            </a:r>
            <a:r>
              <a:rPr lang="en-US" sz="1950" b="1" dirty="0">
                <a:solidFill>
                  <a:srgbClr val="09465E"/>
                </a:solidFill>
              </a:rPr>
              <a:t> </a:t>
            </a:r>
            <a:r>
              <a:rPr lang="en-US" sz="1950" b="1" dirty="0" err="1">
                <a:solidFill>
                  <a:srgbClr val="09465E"/>
                </a:solidFill>
              </a:rPr>
              <a:t>flessibili</a:t>
            </a:r>
            <a:r>
              <a:rPr lang="en-US" sz="1950" b="1" dirty="0">
                <a:solidFill>
                  <a:srgbClr val="09465E"/>
                </a:solidFill>
              </a:rPr>
              <a:t> </a:t>
            </a:r>
            <a:r>
              <a:rPr lang="en-US" sz="1950" dirty="0">
                <a:solidFill>
                  <a:srgbClr val="09465E"/>
                </a:solidFill>
              </a:rPr>
              <a:t>(</a:t>
            </a:r>
            <a:r>
              <a:rPr lang="en-US" sz="1950" dirty="0" err="1">
                <a:solidFill>
                  <a:srgbClr val="09465E"/>
                </a:solidFill>
              </a:rPr>
              <a:t>condizioni</a:t>
            </a:r>
            <a:r>
              <a:rPr lang="en-US" sz="1950" dirty="0">
                <a:solidFill>
                  <a:srgbClr val="09465E"/>
                </a:solidFill>
              </a:rPr>
              <a:t> </a:t>
            </a:r>
            <a:r>
              <a:rPr lang="en-US" sz="1950" dirty="0" err="1">
                <a:solidFill>
                  <a:srgbClr val="09465E"/>
                </a:solidFill>
              </a:rPr>
              <a:t>variabili</a:t>
            </a:r>
            <a:r>
              <a:rPr lang="en-US" sz="1950" dirty="0">
                <a:solidFill>
                  <a:srgbClr val="09465E"/>
                </a:solidFill>
              </a:rPr>
              <a:t>).</a:t>
            </a:r>
          </a:p>
        </p:txBody>
      </p:sp>
      <p:sp>
        <p:nvSpPr>
          <p:cNvPr id="9" name="Freeform 246">
            <a:extLst>
              <a:ext uri="{FF2B5EF4-FFF2-40B4-BE49-F238E27FC236}">
                <a16:creationId xmlns:a16="http://schemas.microsoft.com/office/drawing/2014/main" id="{3E294996-1692-B95C-1F7D-CCA4EEE67D90}"/>
              </a:ext>
            </a:extLst>
          </p:cNvPr>
          <p:cNvSpPr>
            <a:spLocks noChangeArrowheads="1"/>
          </p:cNvSpPr>
          <p:nvPr/>
        </p:nvSpPr>
        <p:spPr bwMode="auto">
          <a:xfrm>
            <a:off x="6339829" y="2283668"/>
            <a:ext cx="3725028" cy="2532032"/>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2054118" y="2103211"/>
            <a:ext cx="1871940"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Titolo primo</a:t>
            </a:r>
          </a:p>
        </p:txBody>
      </p:sp>
      <p:sp>
        <p:nvSpPr>
          <p:cNvPr id="12" name="Rectángulo 602">
            <a:extLst>
              <a:ext uri="{FF2B5EF4-FFF2-40B4-BE49-F238E27FC236}">
                <a16:creationId xmlns:a16="http://schemas.microsoft.com/office/drawing/2014/main" id="{6DC0D5F2-6E16-866E-67DD-F638C48CFA91}"/>
              </a:ext>
            </a:extLst>
          </p:cNvPr>
          <p:cNvSpPr/>
          <p:nvPr/>
        </p:nvSpPr>
        <p:spPr>
          <a:xfrm>
            <a:off x="2336518" y="3019820"/>
            <a:ext cx="1498574" cy="338554"/>
          </a:xfrm>
          <a:prstGeom prst="rect">
            <a:avLst/>
          </a:prstGeom>
        </p:spPr>
        <p:txBody>
          <a:bodyPr wrap="square">
            <a:spAutoFit/>
          </a:bodyPr>
          <a:lstStyle/>
          <a:p>
            <a:pPr algn="ctr"/>
            <a:r>
              <a:rPr lang="en-US" sz="160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13" name="Rectángulo 603">
            <a:extLst>
              <a:ext uri="{FF2B5EF4-FFF2-40B4-BE49-F238E27FC236}">
                <a16:creationId xmlns:a16="http://schemas.microsoft.com/office/drawing/2014/main" id="{91983611-4AAC-A5E4-5C7F-9B7630B75007}"/>
              </a:ext>
            </a:extLst>
          </p:cNvPr>
          <p:cNvSpPr/>
          <p:nvPr/>
        </p:nvSpPr>
        <p:spPr>
          <a:xfrm>
            <a:off x="4250417" y="2808681"/>
            <a:ext cx="1498574" cy="338554"/>
          </a:xfrm>
          <a:prstGeom prst="rect">
            <a:avLst/>
          </a:prstGeom>
        </p:spPr>
        <p:txBody>
          <a:bodyPr wrap="square">
            <a:spAutoFit/>
          </a:bodyPr>
          <a:lstStyle/>
          <a:p>
            <a:pPr algn="ctr"/>
            <a:r>
              <a:rPr lang="en-US" sz="1600">
                <a:solidFill>
                  <a:schemeClr val="bg1"/>
                </a:solidFill>
                <a:latin typeface="Calibri" panose="020F0502020204030204" pitchFamily="34" charset="0"/>
                <a:ea typeface="Lato" charset="0"/>
                <a:cs typeface="Calibri" panose="020F0502020204030204" pitchFamily="34" charset="0"/>
              </a:rPr>
              <a:t>Fare clic per digitare</a:t>
            </a:r>
          </a:p>
        </p:txBody>
      </p:sp>
      <p:sp>
        <p:nvSpPr>
          <p:cNvPr id="39" name="Freeform 247">
            <a:extLst>
              <a:ext uri="{FF2B5EF4-FFF2-40B4-BE49-F238E27FC236}">
                <a16:creationId xmlns:a16="http://schemas.microsoft.com/office/drawing/2014/main" id="{DB6C177A-CCE9-6084-333D-6FFB2467EC09}"/>
              </a:ext>
            </a:extLst>
          </p:cNvPr>
          <p:cNvSpPr>
            <a:spLocks noChangeArrowheads="1"/>
          </p:cNvSpPr>
          <p:nvPr/>
        </p:nvSpPr>
        <p:spPr bwMode="auto">
          <a:xfrm>
            <a:off x="6036480" y="1650448"/>
            <a:ext cx="4283784" cy="703841"/>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E25684"/>
          </a:solidFill>
          <a:ln>
            <a:noFill/>
          </a:ln>
          <a:effectLst/>
        </p:spPr>
        <p:txBody>
          <a:bodyPr wrap="none" anchor="ctr"/>
          <a:lstStyle/>
          <a:p>
            <a:endParaRPr lang="en-US" sz="900"/>
          </a:p>
        </p:txBody>
      </p:sp>
      <p:sp>
        <p:nvSpPr>
          <p:cNvPr id="11" name="CuadroTexto 599">
            <a:extLst>
              <a:ext uri="{FF2B5EF4-FFF2-40B4-BE49-F238E27FC236}">
                <a16:creationId xmlns:a16="http://schemas.microsoft.com/office/drawing/2014/main" id="{8D7F99DC-9F47-4F67-EB15-0842C5593098}"/>
              </a:ext>
            </a:extLst>
          </p:cNvPr>
          <p:cNvSpPr txBox="1"/>
          <p:nvPr/>
        </p:nvSpPr>
        <p:spPr>
          <a:xfrm>
            <a:off x="6706006" y="1797331"/>
            <a:ext cx="2930391"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Approvvigionamento</a:t>
            </a:r>
          </a:p>
        </p:txBody>
      </p:sp>
      <p:sp>
        <p:nvSpPr>
          <p:cNvPr id="40" name="Freeform 249">
            <a:extLst>
              <a:ext uri="{FF2B5EF4-FFF2-40B4-BE49-F238E27FC236}">
                <a16:creationId xmlns:a16="http://schemas.microsoft.com/office/drawing/2014/main" id="{FA7E7537-7ADE-D399-9887-7AAD7298CBF4}"/>
              </a:ext>
            </a:extLst>
          </p:cNvPr>
          <p:cNvSpPr>
            <a:spLocks noChangeArrowheads="1"/>
          </p:cNvSpPr>
          <p:nvPr/>
        </p:nvSpPr>
        <p:spPr bwMode="auto">
          <a:xfrm>
            <a:off x="6088950" y="4701401"/>
            <a:ext cx="4291307" cy="724034"/>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ED7D31"/>
          </a:solidFill>
          <a:ln>
            <a:noFill/>
          </a:ln>
          <a:effectLst/>
        </p:spPr>
        <p:txBody>
          <a:bodyPr wrap="none" anchor="ctr"/>
          <a:lstStyle/>
          <a:p>
            <a:endParaRPr lang="en-US" sz="900"/>
          </a:p>
        </p:txBody>
      </p:sp>
      <p:sp>
        <p:nvSpPr>
          <p:cNvPr id="41" name="Freeform 246">
            <a:extLst>
              <a:ext uri="{FF2B5EF4-FFF2-40B4-BE49-F238E27FC236}">
                <a16:creationId xmlns:a16="http://schemas.microsoft.com/office/drawing/2014/main" id="{78C2F3B3-EAE9-5580-33EE-7234872A4138}"/>
              </a:ext>
            </a:extLst>
          </p:cNvPr>
          <p:cNvSpPr>
            <a:spLocks noChangeArrowheads="1"/>
          </p:cNvSpPr>
          <p:nvPr/>
        </p:nvSpPr>
        <p:spPr bwMode="auto">
          <a:xfrm>
            <a:off x="2052012" y="2290773"/>
            <a:ext cx="3552501" cy="2554452"/>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42" name="Freeform 247">
            <a:extLst>
              <a:ext uri="{FF2B5EF4-FFF2-40B4-BE49-F238E27FC236}">
                <a16:creationId xmlns:a16="http://schemas.microsoft.com/office/drawing/2014/main" id="{C567999B-A8CD-2F65-5AF2-46D545A93783}"/>
              </a:ext>
            </a:extLst>
          </p:cNvPr>
          <p:cNvSpPr>
            <a:spLocks noChangeArrowheads="1"/>
          </p:cNvSpPr>
          <p:nvPr/>
        </p:nvSpPr>
        <p:spPr bwMode="auto">
          <a:xfrm>
            <a:off x="1871166" y="1697377"/>
            <a:ext cx="3838086" cy="646331"/>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ED7D31"/>
          </a:solidFill>
          <a:ln>
            <a:noFill/>
          </a:ln>
          <a:effectLst/>
        </p:spPr>
        <p:txBody>
          <a:bodyPr wrap="none" anchor="ctr"/>
          <a:lstStyle/>
          <a:p>
            <a:endParaRPr lang="en-US" sz="900"/>
          </a:p>
        </p:txBody>
      </p:sp>
      <p:sp>
        <p:nvSpPr>
          <p:cNvPr id="44" name="CuadroTexto 599">
            <a:extLst>
              <a:ext uri="{FF2B5EF4-FFF2-40B4-BE49-F238E27FC236}">
                <a16:creationId xmlns:a16="http://schemas.microsoft.com/office/drawing/2014/main" id="{0202244D-E943-319F-B803-475453E160B6}"/>
              </a:ext>
            </a:extLst>
          </p:cNvPr>
          <p:cNvSpPr txBox="1"/>
          <p:nvPr/>
        </p:nvSpPr>
        <p:spPr>
          <a:xfrm>
            <a:off x="2424444" y="1795337"/>
            <a:ext cx="2871043"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Sostenibilità</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2060525" y="2353138"/>
            <a:ext cx="3157239" cy="400110"/>
          </a:xfrm>
          <a:prstGeom prst="rect">
            <a:avLst/>
          </a:prstGeom>
          <a:noFill/>
        </p:spPr>
        <p:txBody>
          <a:bodyPr wrap="square" rtlCol="0">
            <a:spAutoFit/>
          </a:bodyPr>
          <a:lstStyle/>
          <a:p>
            <a:pPr marL="285750" indent="-285750" algn="ctr">
              <a:buFont typeface="Arial" panose="020B0604020202020204" pitchFamily="34" charset="0"/>
              <a:buChar char="•"/>
            </a:pPr>
            <a:r>
              <a:rPr lang="en-US" sz="2000" dirty="0" err="1">
                <a:solidFill>
                  <a:schemeClr val="bg1"/>
                </a:solidFill>
                <a:latin typeface="Calibri" panose="020F0502020204030204" pitchFamily="34" charset="0"/>
                <a:ea typeface="Lato" charset="0"/>
                <a:cs typeface="Calibri" panose="020F0502020204030204" pitchFamily="34" charset="0"/>
              </a:rPr>
              <a:t>Impatto</a:t>
            </a:r>
            <a:r>
              <a:rPr lang="en-US" sz="2000" dirty="0">
                <a:solidFill>
                  <a:schemeClr val="bg1"/>
                </a:solidFill>
                <a:latin typeface="Calibri" panose="020F0502020204030204" pitchFamily="34" charset="0"/>
                <a:ea typeface="Lato" charset="0"/>
                <a:cs typeface="Calibri" panose="020F0502020204030204" pitchFamily="34" charset="0"/>
              </a:rPr>
              <a:t> a </a:t>
            </a:r>
            <a:r>
              <a:rPr lang="en-US" sz="2000" dirty="0" err="1">
                <a:solidFill>
                  <a:schemeClr val="bg1"/>
                </a:solidFill>
                <a:latin typeface="Calibri" panose="020F0502020204030204" pitchFamily="34" charset="0"/>
                <a:ea typeface="Lato" charset="0"/>
                <a:cs typeface="Calibri" panose="020F0502020204030204" pitchFamily="34" charset="0"/>
              </a:rPr>
              <a:t>lungo</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termine</a:t>
            </a:r>
            <a:endParaRPr lang="en-US" sz="24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382240" y="2409481"/>
            <a:ext cx="3651751" cy="400110"/>
          </a:xfrm>
          <a:prstGeom prst="rect">
            <a:avLst/>
          </a:prstGeom>
          <a:noFill/>
        </p:spPr>
        <p:txBody>
          <a:bodyPr wrap="square" rtlCol="0">
            <a:spAutoFit/>
          </a:bodyPr>
          <a:lstStyle/>
          <a:p>
            <a:pPr marL="285750" indent="-285750" algn="ctr">
              <a:buFont typeface="Arial" panose="020B0604020202020204" pitchFamily="34" charset="0"/>
              <a:buChar char="•"/>
            </a:pPr>
            <a:r>
              <a:rPr lang="en-US" sz="2000">
                <a:solidFill>
                  <a:schemeClr val="bg1"/>
                </a:solidFill>
                <a:latin typeface="Calibri" panose="020F0502020204030204" pitchFamily="34" charset="0"/>
                <a:ea typeface="Lato" charset="0"/>
                <a:cs typeface="Calibri" panose="020F0502020204030204" pitchFamily="34" charset="0"/>
              </a:rPr>
              <a:t>Esigenze aziendali immediate</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856650" y="2852020"/>
            <a:ext cx="3564988" cy="400110"/>
          </a:xfrm>
          <a:prstGeom prst="rect">
            <a:avLst/>
          </a:prstGeom>
          <a:noFill/>
        </p:spPr>
        <p:txBody>
          <a:bodyPr wrap="square" rtlCol="0">
            <a:spAutoFit/>
          </a:bodyPr>
          <a:lstStyle/>
          <a:p>
            <a:pPr marL="285750" indent="-285750" algn="ctr">
              <a:buFont typeface="Arial" panose="020B0604020202020204" pitchFamily="34" charset="0"/>
              <a:buChar char="•"/>
            </a:pPr>
            <a:r>
              <a:rPr lang="en-US" sz="2000" dirty="0" err="1">
                <a:solidFill>
                  <a:schemeClr val="bg1"/>
                </a:solidFill>
                <a:latin typeface="Calibri" panose="020F0502020204030204" pitchFamily="34" charset="0"/>
                <a:ea typeface="Lato" charset="0"/>
                <a:cs typeface="Calibri" panose="020F0502020204030204" pitchFamily="34" charset="0"/>
              </a:rPr>
              <a:t>Effetti</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sociali</a:t>
            </a:r>
            <a:r>
              <a:rPr lang="en-US" sz="2000" dirty="0">
                <a:solidFill>
                  <a:schemeClr val="bg1"/>
                </a:solidFill>
                <a:latin typeface="Calibri" panose="020F0502020204030204" pitchFamily="34" charset="0"/>
                <a:ea typeface="Lato" charset="0"/>
                <a:cs typeface="Calibri" panose="020F0502020204030204" pitchFamily="34" charset="0"/>
              </a:rPr>
              <a:t>/</a:t>
            </a:r>
            <a:r>
              <a:rPr lang="en-US" sz="2000" dirty="0" err="1">
                <a:solidFill>
                  <a:schemeClr val="bg1"/>
                </a:solidFill>
                <a:latin typeface="Calibri" panose="020F0502020204030204" pitchFamily="34" charset="0"/>
                <a:ea typeface="Lato" charset="0"/>
                <a:cs typeface="Calibri" panose="020F0502020204030204" pitchFamily="34" charset="0"/>
              </a:rPr>
              <a:t>ambientali</a:t>
            </a:r>
            <a:endParaRPr lang="en-US" sz="24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382241" y="3008173"/>
            <a:ext cx="3651750" cy="400110"/>
          </a:xfrm>
          <a:prstGeom prst="rect">
            <a:avLst/>
          </a:prstGeom>
          <a:noFill/>
        </p:spPr>
        <p:txBody>
          <a:bodyPr wrap="square" rtlCol="0">
            <a:spAutoFit/>
          </a:bodyPr>
          <a:lstStyle/>
          <a:p>
            <a:pPr marL="285750" indent="-285750" algn="ctr">
              <a:buFont typeface="Arial" panose="020B0604020202020204" pitchFamily="34" charset="0"/>
              <a:buChar char="•"/>
            </a:pPr>
            <a:r>
              <a:rPr lang="en-US" sz="2000" dirty="0" err="1">
                <a:solidFill>
                  <a:schemeClr val="bg1"/>
                </a:solidFill>
                <a:latin typeface="Calibri" panose="020F0502020204030204" pitchFamily="34" charset="0"/>
                <a:ea typeface="Lato" charset="0"/>
                <a:cs typeface="Calibri" panose="020F0502020204030204" pitchFamily="34" charset="0"/>
              </a:rPr>
              <a:t>Esigenze</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finanziarie</a:t>
            </a:r>
            <a:r>
              <a:rPr lang="en-US" sz="2000" dirty="0">
                <a:solidFill>
                  <a:schemeClr val="bg1"/>
                </a:solidFill>
                <a:latin typeface="Calibri" panose="020F0502020204030204" pitchFamily="34" charset="0"/>
                <a:ea typeface="Lato" charset="0"/>
                <a:cs typeface="Calibri" panose="020F0502020204030204" pitchFamily="34" charset="0"/>
              </a:rPr>
              <a:t> e </a:t>
            </a:r>
            <a:r>
              <a:rPr lang="en-US" sz="2000" dirty="0" err="1">
                <a:solidFill>
                  <a:schemeClr val="bg1"/>
                </a:solidFill>
                <a:latin typeface="Calibri" panose="020F0502020204030204" pitchFamily="34" charset="0"/>
                <a:ea typeface="Lato" charset="0"/>
                <a:cs typeface="Calibri" panose="020F0502020204030204" pitchFamily="34" charset="0"/>
              </a:rPr>
              <a:t>aziendali</a:t>
            </a:r>
            <a:endParaRPr lang="en-US" sz="2000" dirty="0">
              <a:solidFill>
                <a:schemeClr val="bg1"/>
              </a:solidFill>
              <a:latin typeface="Calibri" panose="020F0502020204030204" pitchFamily="34" charset="0"/>
              <a:ea typeface="Lato" charset="0"/>
              <a:cs typeface="Calibri" panose="020F0502020204030204" pitchFamily="34" charset="0"/>
            </a:endParaRP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911928" y="3312669"/>
            <a:ext cx="3462280" cy="707886"/>
          </a:xfrm>
          <a:prstGeom prst="rect">
            <a:avLst/>
          </a:prstGeom>
          <a:noFill/>
        </p:spPr>
        <p:txBody>
          <a:bodyPr wrap="square" rtlCol="0">
            <a:spAutoFit/>
          </a:bodyPr>
          <a:lstStyle/>
          <a:p>
            <a:pPr marL="285750" indent="-285750" algn="ctr">
              <a:buFont typeface="Arial" panose="020B0604020202020204" pitchFamily="34" charset="0"/>
              <a:buChar char="•"/>
            </a:pPr>
            <a:r>
              <a:rPr lang="en-US" sz="2000">
                <a:solidFill>
                  <a:schemeClr val="bg1"/>
                </a:solidFill>
                <a:latin typeface="Calibri" panose="020F0502020204030204" pitchFamily="34" charset="0"/>
                <a:ea typeface="Lato" charset="0"/>
                <a:cs typeface="Calibri" panose="020F0502020204030204" pitchFamily="34" charset="0"/>
              </a:rPr>
              <a:t>Processi spesso costosi e complicati</a:t>
            </a:r>
            <a:endParaRPr lang="en-US" sz="240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237763" y="3567999"/>
            <a:ext cx="3920762" cy="400110"/>
          </a:xfrm>
          <a:prstGeom prst="rect">
            <a:avLst/>
          </a:prstGeom>
          <a:noFill/>
        </p:spPr>
        <p:txBody>
          <a:bodyPr wrap="square" rtlCol="0">
            <a:spAutoFit/>
          </a:bodyPr>
          <a:lstStyle/>
          <a:p>
            <a:pPr marL="285750" indent="-285750" algn="ctr">
              <a:buFont typeface="Arial" panose="020B0604020202020204" pitchFamily="34" charset="0"/>
              <a:buChar char="•"/>
            </a:pPr>
            <a:r>
              <a:rPr lang="en-US" sz="2000">
                <a:solidFill>
                  <a:schemeClr val="bg1"/>
                </a:solidFill>
                <a:latin typeface="Calibri" panose="020F0502020204030204" pitchFamily="34" charset="0"/>
                <a:ea typeface="Lato" charset="0"/>
                <a:cs typeface="Calibri" panose="020F0502020204030204" pitchFamily="34" charset="0"/>
              </a:rPr>
              <a:t>Processi semplici</a:t>
            </a:r>
          </a:p>
        </p:txBody>
      </p:sp>
      <p:sp>
        <p:nvSpPr>
          <p:cNvPr id="54" name="CuadroTexto 599">
            <a:extLst>
              <a:ext uri="{FF2B5EF4-FFF2-40B4-BE49-F238E27FC236}">
                <a16:creationId xmlns:a16="http://schemas.microsoft.com/office/drawing/2014/main" id="{83A7300F-C9B7-B660-CAE3-DA28B71C2585}"/>
              </a:ext>
            </a:extLst>
          </p:cNvPr>
          <p:cNvSpPr txBox="1"/>
          <p:nvPr/>
        </p:nvSpPr>
        <p:spPr>
          <a:xfrm>
            <a:off x="1888265" y="3990885"/>
            <a:ext cx="3329499" cy="707886"/>
          </a:xfrm>
          <a:prstGeom prst="rect">
            <a:avLst/>
          </a:prstGeom>
          <a:noFill/>
        </p:spPr>
        <p:txBody>
          <a:bodyPr wrap="square" rtlCol="0">
            <a:spAutoFit/>
          </a:bodyPr>
          <a:lstStyle/>
          <a:p>
            <a:pPr marL="285750" indent="-285750" algn="ctr">
              <a:buFont typeface="Arial" panose="020B0604020202020204" pitchFamily="34" charset="0"/>
              <a:buChar char="•"/>
            </a:pPr>
            <a:r>
              <a:rPr lang="en-US" sz="2000">
                <a:solidFill>
                  <a:schemeClr val="bg1"/>
                </a:solidFill>
                <a:latin typeface="Calibri" panose="020F0502020204030204" pitchFamily="34" charset="0"/>
                <a:ea typeface="Lato" charset="0"/>
                <a:cs typeface="Calibri" panose="020F0502020204030204" pitchFamily="34" charset="0"/>
              </a:rPr>
              <a:t>Fortemente basato sulle politiche pubbliche</a:t>
            </a:r>
          </a:p>
        </p:txBody>
      </p:sp>
      <p:sp>
        <p:nvSpPr>
          <p:cNvPr id="55" name="CuadroTexto 599">
            <a:extLst>
              <a:ext uri="{FF2B5EF4-FFF2-40B4-BE49-F238E27FC236}">
                <a16:creationId xmlns:a16="http://schemas.microsoft.com/office/drawing/2014/main" id="{57E2856A-3B95-52BF-DDC5-CE8F024C6C62}"/>
              </a:ext>
            </a:extLst>
          </p:cNvPr>
          <p:cNvSpPr txBox="1"/>
          <p:nvPr/>
        </p:nvSpPr>
        <p:spPr>
          <a:xfrm>
            <a:off x="6292599" y="4036647"/>
            <a:ext cx="3636592" cy="400110"/>
          </a:xfrm>
          <a:prstGeom prst="rect">
            <a:avLst/>
          </a:prstGeom>
          <a:noFill/>
        </p:spPr>
        <p:txBody>
          <a:bodyPr wrap="square" rtlCol="0">
            <a:spAutoFit/>
          </a:bodyPr>
          <a:lstStyle/>
          <a:p>
            <a:pPr marL="285750" indent="-285750" algn="ctr">
              <a:buFont typeface="Arial" panose="020B0604020202020204" pitchFamily="34" charset="0"/>
              <a:buChar char="•"/>
            </a:pPr>
            <a:r>
              <a:rPr lang="en-US" sz="2000" dirty="0" err="1">
                <a:solidFill>
                  <a:schemeClr val="bg1"/>
                </a:solidFill>
                <a:latin typeface="Calibri" panose="020F0502020204030204" pitchFamily="34" charset="0"/>
                <a:ea typeface="Lato" charset="0"/>
                <a:cs typeface="Calibri" panose="020F0502020204030204" pitchFamily="34" charset="0"/>
              </a:rPr>
              <a:t>Appoggiarsi</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agli</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appalti</a:t>
            </a:r>
            <a:r>
              <a:rPr lang="en-US" sz="2000" dirty="0">
                <a:solidFill>
                  <a:schemeClr val="bg1"/>
                </a:solidFill>
                <a:latin typeface="Calibri" panose="020F0502020204030204" pitchFamily="34" charset="0"/>
                <a:ea typeface="Lato" charset="0"/>
                <a:cs typeface="Calibri" panose="020F0502020204030204" pitchFamily="34" charset="0"/>
              </a:rPr>
              <a:t> </a:t>
            </a:r>
            <a:r>
              <a:rPr lang="en-US" sz="2000" dirty="0" err="1">
                <a:solidFill>
                  <a:schemeClr val="bg1"/>
                </a:solidFill>
                <a:latin typeface="Calibri" panose="020F0502020204030204" pitchFamily="34" charset="0"/>
                <a:ea typeface="Lato" charset="0"/>
                <a:cs typeface="Calibri" panose="020F0502020204030204" pitchFamily="34" charset="0"/>
              </a:rPr>
              <a:t>privati</a:t>
            </a:r>
            <a:endParaRPr lang="en-US" sz="2000" dirty="0">
              <a:solidFill>
                <a:schemeClr val="bg1"/>
              </a:solidFill>
              <a:latin typeface="Calibri" panose="020F0502020204030204" pitchFamily="34" charset="0"/>
              <a:ea typeface="Lato" charset="0"/>
              <a:cs typeface="Calibri" panose="020F0502020204030204" pitchFamily="34" charset="0"/>
            </a:endParaRPr>
          </a:p>
        </p:txBody>
      </p:sp>
      <p:sp>
        <p:nvSpPr>
          <p:cNvPr id="56" name="Freeform 249">
            <a:extLst>
              <a:ext uri="{FF2B5EF4-FFF2-40B4-BE49-F238E27FC236}">
                <a16:creationId xmlns:a16="http://schemas.microsoft.com/office/drawing/2014/main" id="{41B65FA0-A895-5E0C-1A07-EDD7E3330FE3}"/>
              </a:ext>
            </a:extLst>
          </p:cNvPr>
          <p:cNvSpPr>
            <a:spLocks noChangeArrowheads="1"/>
          </p:cNvSpPr>
          <p:nvPr/>
        </p:nvSpPr>
        <p:spPr bwMode="auto">
          <a:xfrm>
            <a:off x="1809569" y="4734054"/>
            <a:ext cx="3931874" cy="565884"/>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E25684"/>
          </a:solidFill>
          <a:ln>
            <a:noFill/>
          </a:ln>
          <a:effectLst/>
        </p:spPr>
        <p:txBody>
          <a:bodyPr wrap="none" anchor="ctr"/>
          <a:lstStyle/>
          <a:p>
            <a:endParaRPr lang="en-US" sz="900"/>
          </a:p>
        </p:txBody>
      </p:sp>
    </p:spTree>
    <p:extLst>
      <p:ext uri="{BB962C8B-B14F-4D97-AF65-F5344CB8AC3E}">
        <p14:creationId xmlns:p14="http://schemas.microsoft.com/office/powerpoint/2010/main" val="2815888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CA1B0-C14B-2D29-5B43-F56B92A26C9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11EF99C-8AC0-9D0C-5975-0B346547CE40}"/>
              </a:ext>
            </a:extLst>
          </p:cNvPr>
          <p:cNvSpPr>
            <a:spLocks noGrp="1"/>
          </p:cNvSpPr>
          <p:nvPr>
            <p:ph type="body" sz="quarter" idx="16"/>
          </p:nvPr>
        </p:nvSpPr>
        <p:spPr>
          <a:xfrm>
            <a:off x="860250" y="625789"/>
            <a:ext cx="9142393" cy="803654"/>
          </a:xfrm>
          <a:prstGeom prst="rect">
            <a:avLst/>
          </a:prstGeom>
        </p:spPr>
        <p:txBody>
          <a:bodyPr lIns="91440" tIns="45720" rIns="91440" bIns="45720" anchor="t">
            <a:noAutofit/>
          </a:bodyPr>
          <a:lstStyle/>
          <a:p>
            <a:r>
              <a:rPr lang="en-GB" dirty="0" err="1"/>
              <a:t>Sostenibilità</a:t>
            </a:r>
            <a:r>
              <a:rPr lang="en-GB" b="1" dirty="0"/>
              <a:t> vs. </a:t>
            </a:r>
            <a:r>
              <a:rPr lang="en-GB" b="1" dirty="0" err="1"/>
              <a:t>Approvvigionamento</a:t>
            </a:r>
            <a:endParaRPr lang="en-IE" b="1" dirty="0" err="1"/>
          </a:p>
        </p:txBody>
      </p:sp>
      <p:sp>
        <p:nvSpPr>
          <p:cNvPr id="3" name="Text Placeholder 2">
            <a:extLst>
              <a:ext uri="{FF2B5EF4-FFF2-40B4-BE49-F238E27FC236}">
                <a16:creationId xmlns:a16="http://schemas.microsoft.com/office/drawing/2014/main" id="{0F0AC838-7997-8B63-E020-6C59304F2267}"/>
              </a:ext>
            </a:extLst>
          </p:cNvPr>
          <p:cNvSpPr>
            <a:spLocks noGrp="1"/>
          </p:cNvSpPr>
          <p:nvPr>
            <p:ph type="body" sz="quarter" idx="19"/>
          </p:nvPr>
        </p:nvSpPr>
        <p:spPr>
          <a:xfrm>
            <a:off x="756000" y="1303832"/>
            <a:ext cx="10575749" cy="5241934"/>
          </a:xfrm>
          <a:prstGeom prst="rect">
            <a:avLst/>
          </a:prstGeom>
        </p:spPr>
        <p:txBody>
          <a:bodyPr lIns="91440" tIns="45720" rIns="91440" bIns="45720" anchor="t"/>
          <a:lstStyle/>
          <a:p>
            <a:r>
              <a:rPr lang="en-US" u="sng"/>
              <a:t>Strategie per affrontare queste sfide:</a:t>
            </a:r>
          </a:p>
          <a:p>
            <a:endParaRPr lang="en-US" u="sng"/>
          </a:p>
          <a:p>
            <a:r>
              <a:rPr lang="en-US" b="1"/>
              <a:t>1.</a:t>
            </a:r>
            <a:r>
              <a:rPr lang="en-US" b="1">
                <a:highlight>
                  <a:srgbClr val="60BA47"/>
                </a:highlight>
              </a:rPr>
              <a:t> Garantire una forte collaborazione con i fornitori. </a:t>
            </a:r>
            <a:r>
              <a:rPr lang="en-US"/>
              <a:t>La costruzione di un rapporto stabile con i fornitori consente di introdurre soluzioni sostenibili non economiche senza compromettere la fornitura di prodotti/servizi. Queste soluzioni possono essere nell'interesse di entrambe le parti a essere sviluppate congiuntamente, poiché entrambe potrebbero utilizzarle al di fuori della partnership. Inoltre, una relazione solida potrebbe portare a contratti a lungo termine e ad acquisti all'ingrosso, che potrebbero ridurre il costo dei prodotti sostenibili. </a:t>
            </a:r>
            <a:endParaRPr lang="en-US">
              <a:ea typeface="Calibri"/>
              <a:cs typeface="Calibri"/>
            </a:endParaRPr>
          </a:p>
          <a:p>
            <a:endParaRPr lang="en-US"/>
          </a:p>
          <a:p>
            <a:r>
              <a:rPr lang="en-US" b="1"/>
              <a:t>2. </a:t>
            </a:r>
            <a:r>
              <a:rPr lang="en-US" b="1">
                <a:highlight>
                  <a:srgbClr val="60BA47"/>
                </a:highlight>
              </a:rPr>
              <a:t>Migliorare la collaborazione tra pubblico e privato</a:t>
            </a:r>
            <a:r>
              <a:rPr lang="en-US"/>
              <a:t>. Rimanere aggiornati sulle ultime normative ambientali può portare a ulteriori finanziamenti attraverso sovvenzioni, agevolazioni fiscali o fondi per l'innovazione. Il rispetto di tutte le etichette verdi e degli standard ambientali nei vostri prodotti può attirare ulteriormente gli investitori e aprire nuove fonti di reddito. </a:t>
            </a:r>
            <a:endParaRPr lang="en-US">
              <a:ea typeface="Calibri"/>
              <a:cs typeface="Calibri"/>
            </a:endParaRPr>
          </a:p>
        </p:txBody>
      </p:sp>
    </p:spTree>
    <p:extLst>
      <p:ext uri="{BB962C8B-B14F-4D97-AF65-F5344CB8AC3E}">
        <p14:creationId xmlns:p14="http://schemas.microsoft.com/office/powerpoint/2010/main" val="15173152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E1DBA-F0B8-5109-4E30-2D54B4F5578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CF0F046-DDC7-287F-1BE9-14E363DD9CAD}"/>
              </a:ext>
            </a:extLst>
          </p:cNvPr>
          <p:cNvPicPr>
            <a:picLocks noChangeAspect="1"/>
          </p:cNvPicPr>
          <p:nvPr/>
        </p:nvPicPr>
        <p:blipFill>
          <a:blip r:embed="rId3"/>
          <a:srcRect t="22565" r="201" b="17069"/>
          <a:stretch>
            <a:fillRect/>
          </a:stretch>
        </p:blipFill>
        <p:spPr>
          <a:xfrm>
            <a:off x="2526611" y="365840"/>
            <a:ext cx="8223116" cy="6186542"/>
          </a:xfrm>
          <a:prstGeom prst="rect">
            <a:avLst/>
          </a:prstGeom>
        </p:spPr>
      </p:pic>
      <p:sp>
        <p:nvSpPr>
          <p:cNvPr id="4" name="TextBox 3">
            <a:extLst>
              <a:ext uri="{FF2B5EF4-FFF2-40B4-BE49-F238E27FC236}">
                <a16:creationId xmlns:a16="http://schemas.microsoft.com/office/drawing/2014/main" id="{D82CFF57-78C8-0D03-E2F6-160B11B8EE8D}"/>
              </a:ext>
            </a:extLst>
          </p:cNvPr>
          <p:cNvSpPr txBox="1"/>
          <p:nvPr/>
        </p:nvSpPr>
        <p:spPr>
          <a:xfrm>
            <a:off x="482600" y="637362"/>
            <a:ext cx="6207760" cy="461665"/>
          </a:xfrm>
          <a:prstGeom prst="rect">
            <a:avLst/>
          </a:prstGeom>
          <a:noFill/>
        </p:spPr>
        <p:txBody>
          <a:bodyPr wrap="square">
            <a:spAutoFit/>
          </a:bodyPr>
          <a:lstStyle/>
          <a:p>
            <a:pPr algn="just"/>
            <a:r>
              <a:rPr lang="en-US" sz="2400" b="1">
                <a:solidFill>
                  <a:srgbClr val="09465E"/>
                </a:solidFill>
              </a:rPr>
              <a:t>Tracciare la sostenibilità</a:t>
            </a:r>
          </a:p>
        </p:txBody>
      </p:sp>
      <p:sp>
        <p:nvSpPr>
          <p:cNvPr id="3" name="Text Placeholder 2">
            <a:extLst>
              <a:ext uri="{FF2B5EF4-FFF2-40B4-BE49-F238E27FC236}">
                <a16:creationId xmlns:a16="http://schemas.microsoft.com/office/drawing/2014/main" id="{482D8A16-E4F2-F879-078C-46970EB9D30C}"/>
              </a:ext>
            </a:extLst>
          </p:cNvPr>
          <p:cNvSpPr>
            <a:spLocks noGrp="1"/>
          </p:cNvSpPr>
          <p:nvPr>
            <p:ph type="body" sz="quarter" idx="19"/>
          </p:nvPr>
        </p:nvSpPr>
        <p:spPr>
          <a:xfrm>
            <a:off x="5492799" y="2128196"/>
            <a:ext cx="3462575" cy="1819890"/>
          </a:xfrm>
          <a:prstGeom prst="rect">
            <a:avLst/>
          </a:prstGeom>
        </p:spPr>
        <p:txBody>
          <a:bodyPr lIns="91440" tIns="45720" rIns="91440" bIns="45720" anchor="t"/>
          <a:lstStyle/>
          <a:p>
            <a:pPr algn="ctr"/>
            <a:r>
              <a:rPr lang="en-US" sz="2000" i="1"/>
              <a:t>Come ci </a:t>
            </a:r>
            <a:r>
              <a:rPr lang="en-US" sz="2000" i="1" err="1"/>
              <a:t>assicuriamo</a:t>
            </a:r>
            <a:r>
              <a:rPr lang="en-US" sz="2000" i="1"/>
              <a:t> </a:t>
            </a:r>
            <a:r>
              <a:rPr lang="en-US" sz="2000" i="1" err="1"/>
              <a:t>che</a:t>
            </a:r>
            <a:r>
              <a:rPr lang="en-US" sz="2000" i="1"/>
              <a:t> </a:t>
            </a:r>
            <a:r>
              <a:rPr lang="en-US" sz="2000" i="1" err="1"/>
              <a:t>i</a:t>
            </a:r>
            <a:r>
              <a:rPr lang="en-US" sz="2000" i="1"/>
              <a:t> </a:t>
            </a:r>
            <a:r>
              <a:rPr lang="en-US" sz="2000" i="1" err="1"/>
              <a:t>nostri</a:t>
            </a:r>
            <a:r>
              <a:rPr lang="en-US" sz="2000" i="1"/>
              <a:t>  </a:t>
            </a:r>
            <a:r>
              <a:rPr lang="en-US" sz="2000" i="1" err="1"/>
              <a:t>fornitori</a:t>
            </a:r>
            <a:r>
              <a:rPr lang="en-US" sz="2000" i="1"/>
              <a:t> </a:t>
            </a:r>
            <a:r>
              <a:rPr lang="en-US" sz="2000" i="1" err="1"/>
              <a:t>rispettino</a:t>
            </a:r>
            <a:r>
              <a:rPr lang="en-US" sz="2000" i="1"/>
              <a:t> </a:t>
            </a:r>
            <a:r>
              <a:rPr lang="en-US" sz="2000" i="1" err="1"/>
              <a:t>gli</a:t>
            </a:r>
            <a:r>
              <a:rPr lang="en-US" sz="2000" i="1"/>
              <a:t>   standard </a:t>
            </a:r>
            <a:r>
              <a:rPr lang="en-US" sz="2000" i="1" err="1"/>
              <a:t>ambientali</a:t>
            </a:r>
            <a:r>
              <a:rPr lang="en-US" sz="2000" i="1"/>
              <a:t> e </a:t>
            </a:r>
            <a:r>
              <a:rPr lang="en-US" sz="2000" i="1" err="1"/>
              <a:t>sociali</a:t>
            </a:r>
            <a:r>
              <a:rPr lang="en-US" sz="2000" i="1"/>
              <a:t>?</a:t>
            </a:r>
            <a:endParaRPr lang="en-US" sz="2000">
              <a:ea typeface="Calibri" panose="020F0502020204030204"/>
              <a:cs typeface="Calibri" panose="020F0502020204030204"/>
            </a:endParaRPr>
          </a:p>
        </p:txBody>
      </p:sp>
    </p:spTree>
    <p:extLst>
      <p:ext uri="{BB962C8B-B14F-4D97-AF65-F5344CB8AC3E}">
        <p14:creationId xmlns:p14="http://schemas.microsoft.com/office/powerpoint/2010/main" val="3407882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D4B1A-59A0-4270-6119-F6AF3CE6D5F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5FAEB7E-E834-7F8E-8448-FFD104E67425}"/>
              </a:ext>
            </a:extLst>
          </p:cNvPr>
          <p:cNvSpPr>
            <a:spLocks noGrp="1"/>
          </p:cNvSpPr>
          <p:nvPr>
            <p:ph type="body" sz="quarter" idx="19"/>
          </p:nvPr>
        </p:nvSpPr>
        <p:spPr>
          <a:xfrm>
            <a:off x="644427" y="1492591"/>
            <a:ext cx="8218219" cy="5536995"/>
          </a:xfrm>
          <a:prstGeom prst="rect">
            <a:avLst/>
          </a:prstGeom>
        </p:spPr>
        <p:txBody>
          <a:bodyPr lIns="91440" tIns="45720" rIns="91440" bIns="45720" anchor="t"/>
          <a:lstStyle/>
          <a:p>
            <a:r>
              <a:rPr lang="en-GB"/>
              <a:t>Siete proprietari/produttori di una PMI alimentare e state cercando di adottare tecniche di approvvigionamento sostenibile. Tuttavia, il vostro budget è limitato, i vostri fornitori sono incostanti e le certificazioni sono costose.</a:t>
            </a:r>
          </a:p>
          <a:p>
            <a:endParaRPr lang="en-GB"/>
          </a:p>
          <a:p>
            <a:pPr>
              <a:buFont typeface="Arial" panose="020B0604020202020204" pitchFamily="34" charset="0"/>
              <a:buChar char="•"/>
            </a:pPr>
            <a:r>
              <a:rPr lang="en-GB"/>
              <a:t>Quali barriere dovreste affrontare?</a:t>
            </a:r>
          </a:p>
          <a:p>
            <a:pPr marL="0" indent="0"/>
            <a:endParaRPr lang="en-GB"/>
          </a:p>
          <a:p>
            <a:pPr>
              <a:buFont typeface="Arial" panose="020B0604020202020204" pitchFamily="34" charset="0"/>
              <a:buChar char="•"/>
            </a:pPr>
            <a:r>
              <a:rPr lang="en-GB"/>
              <a:t>Quali compromessi potreste essere tentati di fare?</a:t>
            </a:r>
          </a:p>
          <a:p>
            <a:pPr marL="0" indent="0"/>
            <a:endParaRPr lang="en-GB"/>
          </a:p>
          <a:p>
            <a:pPr>
              <a:buFont typeface="Arial" panose="020B0604020202020204" pitchFamily="34" charset="0"/>
              <a:buChar char="•"/>
            </a:pPr>
            <a:r>
              <a:rPr lang="en-GB"/>
              <a:t>Come spieghereste le vostre scelte ai vostri clienti?</a:t>
            </a:r>
          </a:p>
          <a:p>
            <a:pPr>
              <a:buFont typeface="Arial" panose="020B0604020202020204" pitchFamily="34" charset="0"/>
              <a:buChar char="•"/>
            </a:pPr>
            <a:endParaRPr lang="en-GB"/>
          </a:p>
          <a:p>
            <a:pPr>
              <a:buFont typeface="Arial" panose="020B0604020202020204" pitchFamily="34" charset="0"/>
              <a:buChar char="•"/>
            </a:pPr>
            <a:endParaRPr lang="en-GB"/>
          </a:p>
          <a:p>
            <a:pPr marL="0" indent="0"/>
            <a:r>
              <a:rPr lang="en-GB" i="1"/>
              <a:t>Riflettete sulle seguenti domande e scrivete i vostri pensieri</a:t>
            </a:r>
          </a:p>
        </p:txBody>
      </p:sp>
      <p:sp>
        <p:nvSpPr>
          <p:cNvPr id="4" name="Text Placeholder 3">
            <a:extLst>
              <a:ext uri="{FF2B5EF4-FFF2-40B4-BE49-F238E27FC236}">
                <a16:creationId xmlns:a16="http://schemas.microsoft.com/office/drawing/2014/main" id="{0D344384-69F1-E22A-8040-824693DF1B9E}"/>
              </a:ext>
            </a:extLst>
          </p:cNvPr>
          <p:cNvSpPr>
            <a:spLocks noGrp="1"/>
          </p:cNvSpPr>
          <p:nvPr>
            <p:ph type="body" sz="quarter" idx="16"/>
          </p:nvPr>
        </p:nvSpPr>
        <p:spPr>
          <a:xfrm>
            <a:off x="7927745" y="686213"/>
            <a:ext cx="3971711" cy="803654"/>
          </a:xfrm>
          <a:prstGeom prst="rect">
            <a:avLst/>
          </a:prstGeom>
        </p:spPr>
        <p:txBody>
          <a:bodyPr lIns="91440" tIns="45720" rIns="91440" bIns="45720" anchor="t">
            <a:noAutofit/>
          </a:bodyPr>
          <a:lstStyle/>
          <a:p>
            <a:r>
              <a:rPr lang="en-IE">
                <a:highlight>
                  <a:srgbClr val="ED7D31"/>
                </a:highlight>
              </a:rPr>
              <a:t>Esercizio per gli studenti</a:t>
            </a:r>
            <a:endParaRPr lang="en-US">
              <a:highlight>
                <a:srgbClr val="ED7D31"/>
              </a:highlight>
            </a:endParaRPr>
          </a:p>
        </p:txBody>
      </p:sp>
      <p:pic>
        <p:nvPicPr>
          <p:cNvPr id="1030" name="Picture 6" descr="Green Procurement and Supply Chain Greening | EcoMerit">
            <a:extLst>
              <a:ext uri="{FF2B5EF4-FFF2-40B4-BE49-F238E27FC236}">
                <a16:creationId xmlns:a16="http://schemas.microsoft.com/office/drawing/2014/main" id="{35B38FC9-AF9B-C2BC-2D3B-E9A7CC1472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0418" y="2790645"/>
            <a:ext cx="3093946" cy="1804801"/>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F14330D0-C5BE-84AD-F8F4-65F452C52C11}"/>
              </a:ext>
            </a:extLst>
          </p:cNvPr>
          <p:cNvGrpSpPr/>
          <p:nvPr/>
        </p:nvGrpSpPr>
        <p:grpSpPr>
          <a:xfrm>
            <a:off x="6894585" y="524882"/>
            <a:ext cx="1044371" cy="803654"/>
            <a:chOff x="5388098" y="371192"/>
            <a:chExt cx="907476" cy="907364"/>
          </a:xfrm>
          <a:solidFill>
            <a:schemeClr val="bg1"/>
          </a:solidFill>
        </p:grpSpPr>
        <p:grpSp>
          <p:nvGrpSpPr>
            <p:cNvPr id="5" name="Graphic 2">
              <a:extLst>
                <a:ext uri="{FF2B5EF4-FFF2-40B4-BE49-F238E27FC236}">
                  <a16:creationId xmlns:a16="http://schemas.microsoft.com/office/drawing/2014/main" id="{EC2739BB-403C-D96D-1D3E-7F96888A30CC}"/>
                </a:ext>
              </a:extLst>
            </p:cNvPr>
            <p:cNvGrpSpPr/>
            <p:nvPr/>
          </p:nvGrpSpPr>
          <p:grpSpPr>
            <a:xfrm>
              <a:off x="5388098" y="371192"/>
              <a:ext cx="907476" cy="907364"/>
              <a:chOff x="5388098" y="371192"/>
              <a:chExt cx="907476" cy="907364"/>
            </a:xfrm>
            <a:grpFill/>
          </p:grpSpPr>
          <p:sp>
            <p:nvSpPr>
              <p:cNvPr id="12" name="Freeform 912">
                <a:extLst>
                  <a:ext uri="{FF2B5EF4-FFF2-40B4-BE49-F238E27FC236}">
                    <a16:creationId xmlns:a16="http://schemas.microsoft.com/office/drawing/2014/main" id="{5155D7A9-4DE7-E595-FE6E-ED5C24A6CE15}"/>
                  </a:ext>
                </a:extLst>
              </p:cNvPr>
              <p:cNvSpPr/>
              <p:nvPr/>
            </p:nvSpPr>
            <p:spPr>
              <a:xfrm>
                <a:off x="5388098" y="371192"/>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913">
                <a:extLst>
                  <a:ext uri="{FF2B5EF4-FFF2-40B4-BE49-F238E27FC236}">
                    <a16:creationId xmlns:a16="http://schemas.microsoft.com/office/drawing/2014/main" id="{9A0107D8-EF37-1F66-7484-FC4DEE7F7AE5}"/>
                  </a:ext>
                </a:extLst>
              </p:cNvPr>
              <p:cNvSpPr/>
              <p:nvPr/>
            </p:nvSpPr>
            <p:spPr>
              <a:xfrm>
                <a:off x="6023478" y="807232"/>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914">
                <a:extLst>
                  <a:ext uri="{FF2B5EF4-FFF2-40B4-BE49-F238E27FC236}">
                    <a16:creationId xmlns:a16="http://schemas.microsoft.com/office/drawing/2014/main" id="{39678698-98ED-9C4B-CB24-6D9063A30CFE}"/>
                  </a:ext>
                </a:extLst>
              </p:cNvPr>
              <p:cNvSpPr/>
              <p:nvPr/>
            </p:nvSpPr>
            <p:spPr>
              <a:xfrm>
                <a:off x="5593820" y="976527"/>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916">
                <a:extLst>
                  <a:ext uri="{FF2B5EF4-FFF2-40B4-BE49-F238E27FC236}">
                    <a16:creationId xmlns:a16="http://schemas.microsoft.com/office/drawing/2014/main" id="{D8D56B13-8825-A6E6-2F94-F358480DE1F9}"/>
                  </a:ext>
                </a:extLst>
              </p:cNvPr>
              <p:cNvSpPr/>
              <p:nvPr/>
            </p:nvSpPr>
            <p:spPr>
              <a:xfrm>
                <a:off x="5515727" y="807210"/>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917">
                <a:extLst>
                  <a:ext uri="{FF2B5EF4-FFF2-40B4-BE49-F238E27FC236}">
                    <a16:creationId xmlns:a16="http://schemas.microsoft.com/office/drawing/2014/main" id="{A1BAD49B-C4F3-8A45-7A10-54C6830E1851}"/>
                  </a:ext>
                </a:extLst>
              </p:cNvPr>
              <p:cNvSpPr/>
              <p:nvPr/>
            </p:nvSpPr>
            <p:spPr>
              <a:xfrm>
                <a:off x="5958599" y="616348"/>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918">
                <a:extLst>
                  <a:ext uri="{FF2B5EF4-FFF2-40B4-BE49-F238E27FC236}">
                    <a16:creationId xmlns:a16="http://schemas.microsoft.com/office/drawing/2014/main" id="{19BBEC5A-9918-FD28-8179-66A6F5BBBC10}"/>
                  </a:ext>
                </a:extLst>
              </p:cNvPr>
              <p:cNvSpPr/>
              <p:nvPr/>
            </p:nvSpPr>
            <p:spPr>
              <a:xfrm>
                <a:off x="5593871" y="617471"/>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919">
                <a:extLst>
                  <a:ext uri="{FF2B5EF4-FFF2-40B4-BE49-F238E27FC236}">
                    <a16:creationId xmlns:a16="http://schemas.microsoft.com/office/drawing/2014/main" id="{486F6C46-1654-3BDD-D8BB-F7D68732E0DD}"/>
                  </a:ext>
                </a:extLst>
              </p:cNvPr>
              <p:cNvSpPr/>
              <p:nvPr/>
            </p:nvSpPr>
            <p:spPr>
              <a:xfrm>
                <a:off x="5784386" y="537842"/>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920">
                <a:extLst>
                  <a:ext uri="{FF2B5EF4-FFF2-40B4-BE49-F238E27FC236}">
                    <a16:creationId xmlns:a16="http://schemas.microsoft.com/office/drawing/2014/main" id="{52A3B92A-89A0-F16C-99BD-0BA6105C6D59}"/>
                  </a:ext>
                </a:extLst>
              </p:cNvPr>
              <p:cNvSpPr/>
              <p:nvPr/>
            </p:nvSpPr>
            <p:spPr>
              <a:xfrm>
                <a:off x="5784770" y="371576"/>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921">
                <a:extLst>
                  <a:ext uri="{FF2B5EF4-FFF2-40B4-BE49-F238E27FC236}">
                    <a16:creationId xmlns:a16="http://schemas.microsoft.com/office/drawing/2014/main" id="{8F447A53-71A4-1A5D-118A-4E8AE8F8DDA1}"/>
                  </a:ext>
                </a:extLst>
              </p:cNvPr>
              <p:cNvSpPr/>
              <p:nvPr/>
            </p:nvSpPr>
            <p:spPr>
              <a:xfrm>
                <a:off x="5719271" y="703491"/>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6" name="Graphic 2">
              <a:extLst>
                <a:ext uri="{FF2B5EF4-FFF2-40B4-BE49-F238E27FC236}">
                  <a16:creationId xmlns:a16="http://schemas.microsoft.com/office/drawing/2014/main" id="{1563A35B-F127-3508-0F2B-1F44E6E74BB3}"/>
                </a:ext>
              </a:extLst>
            </p:cNvPr>
            <p:cNvGrpSpPr/>
            <p:nvPr/>
          </p:nvGrpSpPr>
          <p:grpSpPr>
            <a:xfrm>
              <a:off x="5649601" y="492513"/>
              <a:ext cx="566267" cy="691349"/>
              <a:chOff x="5649601" y="492513"/>
              <a:chExt cx="566267" cy="691349"/>
            </a:xfrm>
            <a:grpFill/>
          </p:grpSpPr>
          <p:sp>
            <p:nvSpPr>
              <p:cNvPr id="7" name="Freeform 906">
                <a:extLst>
                  <a:ext uri="{FF2B5EF4-FFF2-40B4-BE49-F238E27FC236}">
                    <a16:creationId xmlns:a16="http://schemas.microsoft.com/office/drawing/2014/main" id="{11E71D1A-060D-4E38-E42C-3BA442D8185B}"/>
                  </a:ext>
                </a:extLst>
              </p:cNvPr>
              <p:cNvSpPr/>
              <p:nvPr/>
            </p:nvSpPr>
            <p:spPr>
              <a:xfrm>
                <a:off x="5649601" y="656958"/>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907">
                <a:extLst>
                  <a:ext uri="{FF2B5EF4-FFF2-40B4-BE49-F238E27FC236}">
                    <a16:creationId xmlns:a16="http://schemas.microsoft.com/office/drawing/2014/main" id="{3268620B-AF61-7B80-3658-2BF5790BE9A0}"/>
                  </a:ext>
                </a:extLst>
              </p:cNvPr>
              <p:cNvSpPr/>
              <p:nvPr/>
            </p:nvSpPr>
            <p:spPr>
              <a:xfrm>
                <a:off x="6010549" y="978429"/>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908">
                <a:extLst>
                  <a:ext uri="{FF2B5EF4-FFF2-40B4-BE49-F238E27FC236}">
                    <a16:creationId xmlns:a16="http://schemas.microsoft.com/office/drawing/2014/main" id="{01E05D95-CC3A-A664-8127-62ABAF3AFE88}"/>
                  </a:ext>
                </a:extLst>
              </p:cNvPr>
              <p:cNvSpPr/>
              <p:nvPr/>
            </p:nvSpPr>
            <p:spPr>
              <a:xfrm>
                <a:off x="6165978" y="492513"/>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909">
                <a:extLst>
                  <a:ext uri="{FF2B5EF4-FFF2-40B4-BE49-F238E27FC236}">
                    <a16:creationId xmlns:a16="http://schemas.microsoft.com/office/drawing/2014/main" id="{EC57F39C-80E7-2D47-EA76-DEF05DE00831}"/>
                  </a:ext>
                </a:extLst>
              </p:cNvPr>
              <p:cNvSpPr/>
              <p:nvPr/>
            </p:nvSpPr>
            <p:spPr>
              <a:xfrm>
                <a:off x="6165978" y="662236"/>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910">
                <a:extLst>
                  <a:ext uri="{FF2B5EF4-FFF2-40B4-BE49-F238E27FC236}">
                    <a16:creationId xmlns:a16="http://schemas.microsoft.com/office/drawing/2014/main" id="{B678E34D-8E64-5001-C8DB-39C02FA91218}"/>
                  </a:ext>
                </a:extLst>
              </p:cNvPr>
              <p:cNvSpPr/>
              <p:nvPr/>
            </p:nvSpPr>
            <p:spPr>
              <a:xfrm>
                <a:off x="6165978" y="833414"/>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2" name="TextBox 21">
            <a:extLst>
              <a:ext uri="{FF2B5EF4-FFF2-40B4-BE49-F238E27FC236}">
                <a16:creationId xmlns:a16="http://schemas.microsoft.com/office/drawing/2014/main" id="{47061757-B730-6935-7E4C-AA6562FCFFC4}"/>
              </a:ext>
            </a:extLst>
          </p:cNvPr>
          <p:cNvSpPr txBox="1"/>
          <p:nvPr/>
        </p:nvSpPr>
        <p:spPr>
          <a:xfrm>
            <a:off x="570562" y="857566"/>
            <a:ext cx="6096000" cy="461665"/>
          </a:xfrm>
          <a:prstGeom prst="rect">
            <a:avLst/>
          </a:prstGeom>
          <a:noFill/>
        </p:spPr>
        <p:txBody>
          <a:bodyPr wrap="square">
            <a:spAutoFit/>
          </a:bodyPr>
          <a:lstStyle/>
          <a:p>
            <a:r>
              <a:rPr lang="en-US" sz="2400">
                <a:solidFill>
                  <a:srgbClr val="09465E"/>
                </a:solidFill>
              </a:rPr>
              <a:t>Nella seguente situazione: </a:t>
            </a:r>
            <a:endParaRPr lang="en-US" sz="2400" b="1">
              <a:solidFill>
                <a:srgbClr val="09465E"/>
              </a:solidFill>
            </a:endParaRPr>
          </a:p>
        </p:txBody>
      </p:sp>
    </p:spTree>
    <p:extLst>
      <p:ext uri="{BB962C8B-B14F-4D97-AF65-F5344CB8AC3E}">
        <p14:creationId xmlns:p14="http://schemas.microsoft.com/office/powerpoint/2010/main" val="17314021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89615" y="477420"/>
            <a:ext cx="6341766" cy="6252779"/>
          </a:xfrm>
          <a:prstGeom prst="rect">
            <a:avLst/>
          </a:prstGeom>
        </p:spPr>
        <p:txBody>
          <a:bodyPr lIns="91440" tIns="45720" rIns="91440" bIns="45720" anchor="t"/>
          <a:lstStyle/>
          <a:p>
            <a:endParaRPr lang="en-US" sz="2200"/>
          </a:p>
          <a:p>
            <a:r>
              <a:rPr lang="en-US" sz="2200"/>
              <a:t>Come </a:t>
            </a:r>
            <a:r>
              <a:rPr lang="en-US" sz="2200" err="1"/>
              <a:t>si</a:t>
            </a:r>
            <a:r>
              <a:rPr lang="en-US" sz="2200"/>
              <a:t> è visto, </a:t>
            </a:r>
            <a:r>
              <a:rPr lang="en-US" sz="2200" err="1"/>
              <a:t>l'approvvigionamento</a:t>
            </a:r>
            <a:r>
              <a:rPr lang="en-US" sz="2200"/>
              <a:t> </a:t>
            </a:r>
            <a:r>
              <a:rPr lang="en-US" sz="2200" err="1"/>
              <a:t>sostenibile</a:t>
            </a:r>
            <a:r>
              <a:rPr lang="en-US" sz="2200"/>
              <a:t> è un </a:t>
            </a:r>
            <a:r>
              <a:rPr lang="en-US" sz="2200" err="1"/>
              <a:t>concetto</a:t>
            </a:r>
            <a:r>
              <a:rPr lang="en-US" sz="2200"/>
              <a:t> </a:t>
            </a:r>
            <a:r>
              <a:rPr lang="en-US" sz="2200" err="1"/>
              <a:t>fondamentale</a:t>
            </a:r>
            <a:r>
              <a:rPr lang="en-US" sz="2200"/>
              <a:t> per </a:t>
            </a:r>
            <a:r>
              <a:rPr lang="en-US" sz="2200" err="1"/>
              <a:t>assicurarsi</a:t>
            </a:r>
            <a:r>
              <a:rPr lang="en-US" sz="2200"/>
              <a:t> </a:t>
            </a:r>
            <a:r>
              <a:rPr lang="en-US" sz="2200" err="1"/>
              <a:t>una</a:t>
            </a:r>
            <a:r>
              <a:rPr lang="en-US" sz="2200"/>
              <a:t> </a:t>
            </a:r>
            <a:r>
              <a:rPr lang="en-US" sz="2200" err="1"/>
              <a:t>fonte</a:t>
            </a:r>
            <a:r>
              <a:rPr lang="en-US" sz="2200"/>
              <a:t> di </a:t>
            </a:r>
            <a:r>
              <a:rPr lang="en-US" sz="2200" err="1"/>
              <a:t>approvvigionamento</a:t>
            </a:r>
            <a:r>
              <a:rPr lang="en-US" sz="2200"/>
              <a:t> </a:t>
            </a:r>
            <a:r>
              <a:rPr lang="en-US" sz="2200" err="1"/>
              <a:t>efficiente</a:t>
            </a:r>
            <a:r>
              <a:rPr lang="en-US" sz="2200"/>
              <a:t>, </a:t>
            </a:r>
            <a:r>
              <a:rPr lang="en-US" sz="2200" err="1"/>
              <a:t>verde</a:t>
            </a:r>
            <a:r>
              <a:rPr lang="en-US" sz="2200"/>
              <a:t> e </a:t>
            </a:r>
            <a:r>
              <a:rPr lang="en-US" sz="2200" err="1"/>
              <a:t>responsabile</a:t>
            </a:r>
            <a:r>
              <a:rPr lang="en-US" sz="2200"/>
              <a:t>. </a:t>
            </a:r>
          </a:p>
          <a:p>
            <a:endParaRPr lang="en-US" sz="2200"/>
          </a:p>
          <a:p>
            <a:r>
              <a:rPr lang="en-US" sz="2200" err="1"/>
              <a:t>L'adozione</a:t>
            </a:r>
            <a:r>
              <a:rPr lang="en-US" sz="2200"/>
              <a:t> di </a:t>
            </a:r>
            <a:r>
              <a:rPr lang="en-US" sz="2200" err="1"/>
              <a:t>questo</a:t>
            </a:r>
            <a:r>
              <a:rPr lang="en-US" sz="2200"/>
              <a:t> </a:t>
            </a:r>
            <a:r>
              <a:rPr lang="en-US" sz="2200" err="1"/>
              <a:t>concetto</a:t>
            </a:r>
            <a:r>
              <a:rPr lang="en-US" sz="2200"/>
              <a:t> è </a:t>
            </a:r>
            <a:r>
              <a:rPr lang="en-US" sz="2200" err="1"/>
              <a:t>fondamentale</a:t>
            </a:r>
            <a:r>
              <a:rPr lang="en-US" sz="2200"/>
              <a:t> </a:t>
            </a:r>
            <a:r>
              <a:rPr lang="en-US" sz="2200" err="1"/>
              <a:t>quando</a:t>
            </a:r>
            <a:r>
              <a:rPr lang="en-US" sz="2200"/>
              <a:t> ci </a:t>
            </a:r>
            <a:r>
              <a:rPr lang="en-US" sz="2200" err="1"/>
              <a:t>si</a:t>
            </a:r>
            <a:r>
              <a:rPr lang="en-US" sz="2200"/>
              <a:t> </a:t>
            </a:r>
            <a:r>
              <a:rPr lang="en-US" sz="2200" err="1"/>
              <a:t>impegna</a:t>
            </a:r>
            <a:r>
              <a:rPr lang="en-US" sz="2200"/>
              <a:t> con </a:t>
            </a:r>
            <a:r>
              <a:rPr lang="en-US" sz="2200" err="1"/>
              <a:t>i</a:t>
            </a:r>
            <a:r>
              <a:rPr lang="en-US" sz="2200"/>
              <a:t> partner e </a:t>
            </a:r>
            <a:r>
              <a:rPr lang="en-US" sz="2200" err="1"/>
              <a:t>si</a:t>
            </a:r>
            <a:r>
              <a:rPr lang="en-US" sz="2200"/>
              <a:t> </a:t>
            </a:r>
            <a:r>
              <a:rPr lang="en-US" sz="2200" err="1"/>
              <a:t>costruiscono</a:t>
            </a:r>
            <a:r>
              <a:rPr lang="en-US" sz="2200"/>
              <a:t> </a:t>
            </a:r>
            <a:r>
              <a:rPr lang="en-US" sz="2200" err="1"/>
              <a:t>relazioni</a:t>
            </a:r>
            <a:r>
              <a:rPr lang="en-US" sz="2200"/>
              <a:t> di fiducia.</a:t>
            </a:r>
            <a:endParaRPr lang="en-US" sz="2200">
              <a:ea typeface="Calibri"/>
              <a:cs typeface="Calibri"/>
            </a:endParaRPr>
          </a:p>
          <a:p>
            <a:endParaRPr lang="en-US" sz="2200"/>
          </a:p>
          <a:p>
            <a:r>
              <a:rPr lang="en-US" sz="2200"/>
              <a:t>Gli </a:t>
            </a:r>
            <a:r>
              <a:rPr lang="en-US" sz="2200" err="1"/>
              <a:t>acquisti</a:t>
            </a:r>
            <a:r>
              <a:rPr lang="en-US" sz="2200"/>
              <a:t> </a:t>
            </a:r>
            <a:r>
              <a:rPr lang="en-US" sz="2200" err="1"/>
              <a:t>sostenibili</a:t>
            </a:r>
            <a:r>
              <a:rPr lang="en-US" sz="2200"/>
              <a:t> </a:t>
            </a:r>
            <a:r>
              <a:rPr lang="en-US" sz="2200" err="1"/>
              <a:t>sono</a:t>
            </a:r>
            <a:r>
              <a:rPr lang="en-US" sz="2200"/>
              <a:t> </a:t>
            </a:r>
            <a:r>
              <a:rPr lang="en-US" sz="2200" err="1"/>
              <a:t>strategici</a:t>
            </a:r>
            <a:r>
              <a:rPr lang="en-US" sz="2200"/>
              <a:t>, in </a:t>
            </a:r>
            <a:r>
              <a:rPr lang="en-US" sz="2200" err="1"/>
              <a:t>grado</a:t>
            </a:r>
            <a:r>
              <a:rPr lang="en-US" sz="2200"/>
              <a:t> di </a:t>
            </a:r>
            <a:r>
              <a:rPr lang="en-US" sz="2200" err="1"/>
              <a:t>bilanciare</a:t>
            </a:r>
            <a:r>
              <a:rPr lang="en-US" sz="2200"/>
              <a:t> </a:t>
            </a:r>
            <a:r>
              <a:rPr lang="en-US" sz="2200" err="1"/>
              <a:t>considerazioni</a:t>
            </a:r>
            <a:r>
              <a:rPr lang="en-US" sz="2200"/>
              <a:t> </a:t>
            </a:r>
            <a:r>
              <a:rPr lang="en-US" sz="2200" err="1"/>
              <a:t>economiche</a:t>
            </a:r>
            <a:r>
              <a:rPr lang="en-US" sz="2200"/>
              <a:t>, </a:t>
            </a:r>
            <a:r>
              <a:rPr lang="en-US" sz="2200" err="1"/>
              <a:t>sociali</a:t>
            </a:r>
            <a:r>
              <a:rPr lang="en-US" sz="2200"/>
              <a:t> e </a:t>
            </a:r>
            <a:r>
              <a:rPr lang="en-US" sz="2200" err="1"/>
              <a:t>ambientali</a:t>
            </a:r>
            <a:r>
              <a:rPr lang="en-US" sz="2200"/>
              <a:t>.</a:t>
            </a:r>
          </a:p>
          <a:p>
            <a:endParaRPr lang="en-US" sz="2200"/>
          </a:p>
          <a:p>
            <a:r>
              <a:rPr lang="en-US" sz="2200"/>
              <a:t> </a:t>
            </a:r>
            <a:r>
              <a:rPr lang="en-US" sz="2200" err="1"/>
              <a:t>Impegnarsi</a:t>
            </a:r>
            <a:r>
              <a:rPr lang="en-US" sz="2200"/>
              <a:t> in </a:t>
            </a:r>
            <a:r>
              <a:rPr lang="en-US" sz="2200" err="1"/>
              <a:t>questa</a:t>
            </a:r>
            <a:r>
              <a:rPr lang="en-US" sz="2200"/>
              <a:t> </a:t>
            </a:r>
            <a:r>
              <a:rPr lang="en-US" sz="2200" err="1"/>
              <a:t>pratica</a:t>
            </a:r>
            <a:r>
              <a:rPr lang="en-US" sz="2200"/>
              <a:t> </a:t>
            </a:r>
            <a:r>
              <a:rPr lang="en-US" sz="2200" err="1"/>
              <a:t>richiede</a:t>
            </a:r>
            <a:r>
              <a:rPr lang="en-US" sz="2200"/>
              <a:t> un </a:t>
            </a:r>
            <a:r>
              <a:rPr lang="en-US" sz="2200" err="1"/>
              <a:t>pensiero</a:t>
            </a:r>
            <a:r>
              <a:rPr lang="en-US" sz="2200"/>
              <a:t> </a:t>
            </a:r>
            <a:r>
              <a:rPr lang="en-US" sz="2200" err="1"/>
              <a:t>critico</a:t>
            </a:r>
            <a:r>
              <a:rPr lang="en-US" sz="2200"/>
              <a:t> e un </a:t>
            </a:r>
            <a:r>
              <a:rPr lang="en-US" sz="2200" err="1"/>
              <a:t>impegno</a:t>
            </a:r>
            <a:r>
              <a:rPr lang="en-US" sz="2200"/>
              <a:t> al </a:t>
            </a:r>
            <a:r>
              <a:rPr lang="en-US" sz="2200" err="1"/>
              <a:t>miglioramento</a:t>
            </a:r>
            <a:r>
              <a:rPr lang="en-US" sz="2200"/>
              <a:t>, </a:t>
            </a:r>
            <a:r>
              <a:rPr lang="en-US" sz="2200" err="1"/>
              <a:t>che</a:t>
            </a:r>
            <a:r>
              <a:rPr lang="en-US" sz="2200"/>
              <a:t> </a:t>
            </a:r>
            <a:r>
              <a:rPr lang="en-US" sz="2200" err="1"/>
              <a:t>si</a:t>
            </a:r>
            <a:r>
              <a:rPr lang="en-US" sz="2200"/>
              <a:t> </a:t>
            </a:r>
            <a:r>
              <a:rPr lang="en-US" sz="2200" err="1"/>
              <a:t>allinea</a:t>
            </a:r>
            <a:r>
              <a:rPr lang="en-US" sz="2200"/>
              <a:t> con </a:t>
            </a:r>
            <a:r>
              <a:rPr lang="en-US" sz="2200" err="1"/>
              <a:t>gli</a:t>
            </a:r>
            <a:r>
              <a:rPr lang="en-US" sz="2200"/>
              <a:t> </a:t>
            </a:r>
            <a:r>
              <a:rPr lang="en-US" sz="2200" err="1"/>
              <a:t>obiettivi</a:t>
            </a:r>
            <a:r>
              <a:rPr lang="en-US" sz="2200"/>
              <a:t> </a:t>
            </a:r>
            <a:r>
              <a:rPr lang="en-US" sz="2200" err="1"/>
              <a:t>principali</a:t>
            </a:r>
            <a:r>
              <a:rPr lang="en-US" sz="2200"/>
              <a:t> del </a:t>
            </a:r>
            <a:r>
              <a:rPr lang="en-US" sz="2200" err="1"/>
              <a:t>progetto</a:t>
            </a:r>
            <a:r>
              <a:rPr lang="en-US" sz="2200"/>
              <a:t> Waste 2 Worth</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12518"/>
            <a:ext cx="4201269" cy="710279"/>
          </a:xfrm>
          <a:prstGeom prst="rect">
            <a:avLst/>
          </a:prstGeom>
          <a:solidFill>
            <a:srgbClr val="60BA47"/>
          </a:solidFill>
        </p:spPr>
        <p:txBody>
          <a:bodyPr anchor="ctr"/>
          <a:lstStyle/>
          <a:p>
            <a:pPr marL="411163"/>
            <a:r>
              <a:rPr lang="en-US"/>
              <a:t>Osservazioni finali</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a:t>01</a:t>
            </a:r>
          </a:p>
        </p:txBody>
      </p:sp>
      <p:pic>
        <p:nvPicPr>
          <p:cNvPr id="1026" name="Picture 2" descr="Best Sustainable Procurement Strategy for Businesses in 2025 - Sprih">
            <a:extLst>
              <a:ext uri="{FF2B5EF4-FFF2-40B4-BE49-F238E27FC236}">
                <a16:creationId xmlns:a16="http://schemas.microsoft.com/office/drawing/2014/main" id="{012B8478-4FF1-01DA-AE65-4D737C06D7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782" t="10666" r="17239" b="22551"/>
          <a:stretch/>
        </p:blipFill>
        <p:spPr bwMode="auto">
          <a:xfrm>
            <a:off x="0" y="2491285"/>
            <a:ext cx="6273579" cy="3516464"/>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72562939-738E-FB21-A25D-599F65FCBD3E}"/>
              </a:ext>
            </a:extLst>
          </p:cNvPr>
          <p:cNvSpPr/>
          <p:nvPr/>
        </p:nvSpPr>
        <p:spPr>
          <a:xfrm>
            <a:off x="5954178" y="2229301"/>
            <a:ext cx="5541580" cy="604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 name="Rectangle 1">
            <a:extLst>
              <a:ext uri="{FF2B5EF4-FFF2-40B4-BE49-F238E27FC236}">
                <a16:creationId xmlns:a16="http://schemas.microsoft.com/office/drawing/2014/main" id="{525657D3-D968-085F-C337-AC860CAF5E27}"/>
              </a:ext>
            </a:extLst>
          </p:cNvPr>
          <p:cNvSpPr/>
          <p:nvPr/>
        </p:nvSpPr>
        <p:spPr>
          <a:xfrm>
            <a:off x="8380447" y="2818217"/>
            <a:ext cx="3118811" cy="614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5245023" y="2227617"/>
            <a:ext cx="6268763" cy="1200329"/>
          </a:xfrm>
          <a:prstGeom prst="rect">
            <a:avLst/>
          </a:prstGeom>
          <a:noFill/>
        </p:spPr>
        <p:txBody>
          <a:bodyPr wrap="square" lIns="91440" tIns="45720" rIns="91440" bIns="45720" rtlCol="0" anchor="t">
            <a:spAutoFit/>
          </a:bodyPr>
          <a:lstStyle/>
          <a:p>
            <a:pPr algn="r"/>
            <a:r>
              <a:rPr lang="en-US" sz="3600" b="1" spc="324" dirty="0">
                <a:solidFill>
                  <a:srgbClr val="60BA47"/>
                </a:solidFill>
                <a:latin typeface="Calibri"/>
                <a:ea typeface="Calibri"/>
                <a:cs typeface="Calibri"/>
              </a:rPr>
              <a:t>APPROVVIGIONAMENTO SOSTENIBILE</a:t>
            </a:r>
            <a:endParaRPr lang="en-US" sz="3600" b="1" spc="324">
              <a:solidFill>
                <a:srgbClr val="60BA47"/>
              </a:solidFill>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28404690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0563" b="10563"/>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3782864"/>
            <a:ext cx="5736476" cy="1015663"/>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MIGLIORE APPROVVIGIONAMENTO, FUTURO PIÙ LUMINOSO</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a:srcRect t="30107" b="30107"/>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a:solidFill>
                  <a:schemeClr val="bg1"/>
                </a:solidFill>
              </a:rPr>
              <a:t>www.waste2worth.eu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Segui il nostro viaggio</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a:solidFill>
                    <a:srgbClr val="0B3A5B"/>
                  </a:solidFill>
                  <a:hlinkClick r:id="rId6">
                    <a:extLst>
                      <a:ext uri="{A12FA001-AC4F-418D-AE19-62706E023703}">
                        <ahyp:hlinkClr xmlns:ahyp="http://schemas.microsoft.com/office/drawing/2018/hyperlinkcolor" val="tx"/>
                      </a:ext>
                    </a:extLst>
                  </a:hlinkClick>
                </a:rPr>
                <a:t>in</a:t>
              </a:r>
              <a:endParaRPr lang="en-US" sz="240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4475C-A8D3-D629-D279-36CDB500815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321EE03-EC9C-9B58-CDDC-BA727E9614E3}"/>
              </a:ext>
            </a:extLst>
          </p:cNvPr>
          <p:cNvSpPr>
            <a:spLocks noGrp="1"/>
          </p:cNvSpPr>
          <p:nvPr>
            <p:ph type="body" sz="quarter" idx="16"/>
          </p:nvPr>
        </p:nvSpPr>
        <p:spPr>
          <a:xfrm>
            <a:off x="813416" y="644014"/>
            <a:ext cx="10052954" cy="803654"/>
          </a:xfrm>
          <a:prstGeom prst="rect">
            <a:avLst/>
          </a:prstGeom>
        </p:spPr>
        <p:txBody>
          <a:bodyPr lIns="91440" tIns="45720" rIns="91440" bIns="45720" anchor="t">
            <a:noAutofit/>
          </a:bodyPr>
          <a:lstStyle/>
          <a:p>
            <a:r>
              <a:rPr lang="en-IE" dirty="0" err="1"/>
              <a:t>Concetti</a:t>
            </a:r>
            <a:r>
              <a:rPr lang="en-IE" dirty="0"/>
              <a:t> base</a:t>
            </a:r>
            <a:endParaRPr lang="en-US" dirty="0"/>
          </a:p>
        </p:txBody>
      </p:sp>
      <p:sp>
        <p:nvSpPr>
          <p:cNvPr id="3" name="Text Placeholder 2">
            <a:extLst>
              <a:ext uri="{FF2B5EF4-FFF2-40B4-BE49-F238E27FC236}">
                <a16:creationId xmlns:a16="http://schemas.microsoft.com/office/drawing/2014/main" id="{71D61E17-C4BF-6918-4827-938EBA8B54EF}"/>
              </a:ext>
            </a:extLst>
          </p:cNvPr>
          <p:cNvSpPr>
            <a:spLocks noGrp="1"/>
          </p:cNvSpPr>
          <p:nvPr>
            <p:ph type="body" sz="quarter" idx="19"/>
          </p:nvPr>
        </p:nvSpPr>
        <p:spPr>
          <a:xfrm>
            <a:off x="790397" y="1662600"/>
            <a:ext cx="10611205" cy="4626399"/>
          </a:xfrm>
          <a:prstGeom prst="rect">
            <a:avLst/>
          </a:prstGeom>
        </p:spPr>
        <p:txBody>
          <a:bodyPr/>
          <a:lstStyle/>
          <a:p>
            <a:r>
              <a:rPr lang="en-GB"/>
              <a:t>La </a:t>
            </a:r>
            <a:r>
              <a:rPr lang="en-GB" b="1"/>
              <a:t>collaborazione di filiera </a:t>
            </a:r>
            <a:r>
              <a:rPr lang="en-GB"/>
              <a:t>gioca un ruolo essenziale nel successo complessivo delle PMI alimentari e delle imprese alimentari in generale. La collaborazione di filiera si verifica quando diverse aziende si sostengono attivamente a vicenda, lavorando per ottenere benefici condivisi </a:t>
            </a:r>
            <a:r>
              <a:rPr lang="en-GB">
                <a:hlinkClick r:id="rId2"/>
              </a:rPr>
              <a:t>(</a:t>
            </a:r>
            <a:r>
              <a:rPr lang="en-GB" err="1">
                <a:hlinkClick r:id="rId2"/>
              </a:rPr>
              <a:t>Chauan</a:t>
            </a:r>
            <a:r>
              <a:rPr lang="en-GB">
                <a:hlinkClick r:id="rId2"/>
              </a:rPr>
              <a:t>, 2022).</a:t>
            </a:r>
            <a:endParaRPr lang="en-GB"/>
          </a:p>
          <a:p>
            <a:endParaRPr lang="en-US" sz="1800"/>
          </a:p>
          <a:p>
            <a:r>
              <a:rPr lang="en-US"/>
              <a:t> Uno di questi vantaggi principali è la creazione di </a:t>
            </a:r>
            <a:r>
              <a:rPr lang="en-US" b="1"/>
              <a:t>condizioni </a:t>
            </a:r>
            <a:r>
              <a:rPr lang="en-US" b="1" err="1"/>
              <a:t>favorevoli </a:t>
            </a:r>
            <a:r>
              <a:rPr lang="en-US" b="1"/>
              <a:t>per il perseguimento di pratiche di approvvigionamento sostenibili</a:t>
            </a:r>
            <a:r>
              <a:rPr lang="en-US"/>
              <a:t>, facilitando le PMI del settore alimentare ad allineare le loro operazioni e gli acquisti di prodotti alimentari agli </a:t>
            </a:r>
            <a:r>
              <a:rPr lang="en-US" b="1"/>
              <a:t>standard ambientali, sociali ed economici.</a:t>
            </a:r>
          </a:p>
          <a:p>
            <a:endParaRPr lang="en-US" sz="1800"/>
          </a:p>
          <a:p>
            <a:r>
              <a:rPr lang="en-US"/>
              <a:t>L'impegno negli </a:t>
            </a:r>
            <a:r>
              <a:rPr lang="en-US" b="1"/>
              <a:t>acquisti sostenibili </a:t>
            </a:r>
            <a:r>
              <a:rPr lang="en-US"/>
              <a:t>si riferisce quindi all'integrazione di considerazioni ambientali, sociali ed economiche negli acquisti per promuovere risultati positivi in tutto il processo di approvvigionamento della catena di fornitura </a:t>
            </a:r>
            <a:r>
              <a:rPr lang="en-US">
                <a:hlinkClick r:id="rId3"/>
              </a:rPr>
              <a:t>(Jean, 2024). </a:t>
            </a:r>
            <a:endParaRPr lang="en-US"/>
          </a:p>
          <a:p>
            <a:endParaRPr lang="en-US"/>
          </a:p>
        </p:txBody>
      </p:sp>
      <p:grpSp>
        <p:nvGrpSpPr>
          <p:cNvPr id="2" name="Graphic 3">
            <a:extLst>
              <a:ext uri="{FF2B5EF4-FFF2-40B4-BE49-F238E27FC236}">
                <a16:creationId xmlns:a16="http://schemas.microsoft.com/office/drawing/2014/main" id="{C40B9B02-9D7E-9707-B4DE-91964C519B67}"/>
              </a:ext>
            </a:extLst>
          </p:cNvPr>
          <p:cNvGrpSpPr/>
          <p:nvPr/>
        </p:nvGrpSpPr>
        <p:grpSpPr>
          <a:xfrm>
            <a:off x="9500454" y="493133"/>
            <a:ext cx="1086136" cy="1105415"/>
            <a:chOff x="8424689" y="1951807"/>
            <a:chExt cx="1086136" cy="1105415"/>
          </a:xfrm>
          <a:solidFill>
            <a:srgbClr val="09465E"/>
          </a:solidFill>
        </p:grpSpPr>
        <p:grpSp>
          <p:nvGrpSpPr>
            <p:cNvPr id="5" name="Graphic 3">
              <a:extLst>
                <a:ext uri="{FF2B5EF4-FFF2-40B4-BE49-F238E27FC236}">
                  <a16:creationId xmlns:a16="http://schemas.microsoft.com/office/drawing/2014/main" id="{9BF072AB-6918-8967-DE67-1BB8B88213AA}"/>
                </a:ext>
              </a:extLst>
            </p:cNvPr>
            <p:cNvGrpSpPr/>
            <p:nvPr/>
          </p:nvGrpSpPr>
          <p:grpSpPr>
            <a:xfrm>
              <a:off x="8424689" y="1951807"/>
              <a:ext cx="1086136" cy="1105415"/>
              <a:chOff x="8424689" y="1951807"/>
              <a:chExt cx="1086136" cy="1105415"/>
            </a:xfrm>
            <a:grpFill/>
          </p:grpSpPr>
          <p:sp>
            <p:nvSpPr>
              <p:cNvPr id="12" name="Freeform 1420">
                <a:extLst>
                  <a:ext uri="{FF2B5EF4-FFF2-40B4-BE49-F238E27FC236}">
                    <a16:creationId xmlns:a16="http://schemas.microsoft.com/office/drawing/2014/main" id="{2EB52C68-7DFC-E740-2EA9-2FFEC473D8CB}"/>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solidFill>
                <a:srgbClr val="E25684"/>
              </a:solidFill>
              <a:ln w="27426" cap="flat">
                <a:noFill/>
                <a:prstDash val="solid"/>
                <a:miter/>
              </a:ln>
            </p:spPr>
            <p:txBody>
              <a:bodyPr rtlCol="0" anchor="ctr"/>
              <a:lstStyle/>
              <a:p>
                <a:endParaRPr lang="en-US"/>
              </a:p>
            </p:txBody>
          </p:sp>
          <p:sp>
            <p:nvSpPr>
              <p:cNvPr id="13" name="Freeform 1421">
                <a:extLst>
                  <a:ext uri="{FF2B5EF4-FFF2-40B4-BE49-F238E27FC236}">
                    <a16:creationId xmlns:a16="http://schemas.microsoft.com/office/drawing/2014/main" id="{E6D101E1-D430-F56F-2002-CA926326049E}"/>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solidFill>
                <a:srgbClr val="E25684"/>
              </a:solidFill>
              <a:ln w="27426" cap="flat">
                <a:noFill/>
                <a:prstDash val="solid"/>
                <a:miter/>
              </a:ln>
            </p:spPr>
            <p:txBody>
              <a:bodyPr rtlCol="0" anchor="ctr"/>
              <a:lstStyle/>
              <a:p>
                <a:endParaRPr lang="en-US"/>
              </a:p>
            </p:txBody>
          </p:sp>
          <p:sp>
            <p:nvSpPr>
              <p:cNvPr id="14" name="Freeform 1422">
                <a:extLst>
                  <a:ext uri="{FF2B5EF4-FFF2-40B4-BE49-F238E27FC236}">
                    <a16:creationId xmlns:a16="http://schemas.microsoft.com/office/drawing/2014/main" id="{69B96504-BD0E-291C-D03E-BF1D63D73D46}"/>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solidFill>
                <a:srgbClr val="E25684"/>
              </a:solidFill>
              <a:ln w="27426" cap="flat">
                <a:noFill/>
                <a:prstDash val="solid"/>
                <a:miter/>
              </a:ln>
            </p:spPr>
            <p:txBody>
              <a:bodyPr rtlCol="0" anchor="ctr"/>
              <a:lstStyle/>
              <a:p>
                <a:endParaRPr lang="en-US"/>
              </a:p>
            </p:txBody>
          </p:sp>
          <p:sp>
            <p:nvSpPr>
              <p:cNvPr id="15" name="Freeform 1423">
                <a:extLst>
                  <a:ext uri="{FF2B5EF4-FFF2-40B4-BE49-F238E27FC236}">
                    <a16:creationId xmlns:a16="http://schemas.microsoft.com/office/drawing/2014/main" id="{09E378EE-83F0-CBDB-ABC3-6DAC29929F3F}"/>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solidFill>
                <a:srgbClr val="E25684"/>
              </a:solidFill>
              <a:ln w="27426" cap="flat">
                <a:noFill/>
                <a:prstDash val="solid"/>
                <a:miter/>
              </a:ln>
            </p:spPr>
            <p:txBody>
              <a:bodyPr rtlCol="0" anchor="ctr"/>
              <a:lstStyle/>
              <a:p>
                <a:endParaRPr lang="en-US"/>
              </a:p>
            </p:txBody>
          </p:sp>
          <p:sp>
            <p:nvSpPr>
              <p:cNvPr id="16" name="Freeform 1424">
                <a:extLst>
                  <a:ext uri="{FF2B5EF4-FFF2-40B4-BE49-F238E27FC236}">
                    <a16:creationId xmlns:a16="http://schemas.microsoft.com/office/drawing/2014/main" id="{8B4A632C-C3B9-AC97-C193-169CA75D24E2}"/>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17" name="Freeform 1425">
                <a:extLst>
                  <a:ext uri="{FF2B5EF4-FFF2-40B4-BE49-F238E27FC236}">
                    <a16:creationId xmlns:a16="http://schemas.microsoft.com/office/drawing/2014/main" id="{9850DC3C-4365-C389-F489-A5095500CF23}"/>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18" name="Freeform 1426">
                <a:extLst>
                  <a:ext uri="{FF2B5EF4-FFF2-40B4-BE49-F238E27FC236}">
                    <a16:creationId xmlns:a16="http://schemas.microsoft.com/office/drawing/2014/main" id="{A6CE8606-C524-ABB0-5C1A-357BCE7D1112}"/>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19" name="Freeform 1427">
                <a:extLst>
                  <a:ext uri="{FF2B5EF4-FFF2-40B4-BE49-F238E27FC236}">
                    <a16:creationId xmlns:a16="http://schemas.microsoft.com/office/drawing/2014/main" id="{2BA2AA09-0D7A-1B48-A406-0D5D45C13799}"/>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0" name="Freeform 1428">
                <a:extLst>
                  <a:ext uri="{FF2B5EF4-FFF2-40B4-BE49-F238E27FC236}">
                    <a16:creationId xmlns:a16="http://schemas.microsoft.com/office/drawing/2014/main" id="{2CC934B8-3A86-CDE5-142E-9424EEE88175}"/>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1" name="Freeform 1429">
                <a:extLst>
                  <a:ext uri="{FF2B5EF4-FFF2-40B4-BE49-F238E27FC236}">
                    <a16:creationId xmlns:a16="http://schemas.microsoft.com/office/drawing/2014/main" id="{1D97390F-091D-8981-3074-711533F805BD}"/>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2" name="Freeform 1430">
                <a:extLst>
                  <a:ext uri="{FF2B5EF4-FFF2-40B4-BE49-F238E27FC236}">
                    <a16:creationId xmlns:a16="http://schemas.microsoft.com/office/drawing/2014/main" id="{85FA7E66-E4CE-A245-1841-D3A1C0D0F097}"/>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3" name="Freeform 1431">
                <a:extLst>
                  <a:ext uri="{FF2B5EF4-FFF2-40B4-BE49-F238E27FC236}">
                    <a16:creationId xmlns:a16="http://schemas.microsoft.com/office/drawing/2014/main" id="{EE71F580-DEE4-023F-2821-99A45234AB89}"/>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4" name="Freeform 1432">
                <a:extLst>
                  <a:ext uri="{FF2B5EF4-FFF2-40B4-BE49-F238E27FC236}">
                    <a16:creationId xmlns:a16="http://schemas.microsoft.com/office/drawing/2014/main" id="{63A4C705-45B7-F466-1C68-1C06D8DC2A95}"/>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5" name="Freeform 1433">
                <a:extLst>
                  <a:ext uri="{FF2B5EF4-FFF2-40B4-BE49-F238E27FC236}">
                    <a16:creationId xmlns:a16="http://schemas.microsoft.com/office/drawing/2014/main" id="{BF27081C-9087-7487-8075-9E1FE2D8604E}"/>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6" name="Freeform 1434">
                <a:extLst>
                  <a:ext uri="{FF2B5EF4-FFF2-40B4-BE49-F238E27FC236}">
                    <a16:creationId xmlns:a16="http://schemas.microsoft.com/office/drawing/2014/main" id="{FA63CD39-4370-828A-A516-A122189BE5D3}"/>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7" name="Freeform 1435">
                <a:extLst>
                  <a:ext uri="{FF2B5EF4-FFF2-40B4-BE49-F238E27FC236}">
                    <a16:creationId xmlns:a16="http://schemas.microsoft.com/office/drawing/2014/main" id="{559C9F9C-4358-438A-E69B-42EE5F8DF0B1}"/>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28" name="Freeform 1436">
                <a:extLst>
                  <a:ext uri="{FF2B5EF4-FFF2-40B4-BE49-F238E27FC236}">
                    <a16:creationId xmlns:a16="http://schemas.microsoft.com/office/drawing/2014/main" id="{AB3791E4-53D0-F10F-5EC8-D4C66188AA86}"/>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29" name="Freeform 1437">
                <a:extLst>
                  <a:ext uri="{FF2B5EF4-FFF2-40B4-BE49-F238E27FC236}">
                    <a16:creationId xmlns:a16="http://schemas.microsoft.com/office/drawing/2014/main" id="{D80442F1-E297-D637-F02E-66558A0EF0A9}"/>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0" name="Freeform 1438">
                <a:extLst>
                  <a:ext uri="{FF2B5EF4-FFF2-40B4-BE49-F238E27FC236}">
                    <a16:creationId xmlns:a16="http://schemas.microsoft.com/office/drawing/2014/main" id="{B00FC649-210D-E4B6-5E63-73C26A454EF7}"/>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1" name="Freeform 1439">
                <a:extLst>
                  <a:ext uri="{FF2B5EF4-FFF2-40B4-BE49-F238E27FC236}">
                    <a16:creationId xmlns:a16="http://schemas.microsoft.com/office/drawing/2014/main" id="{673BEEE5-1076-163B-E515-AA8EE1A10741}"/>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2" name="Freeform 1440">
                <a:extLst>
                  <a:ext uri="{FF2B5EF4-FFF2-40B4-BE49-F238E27FC236}">
                    <a16:creationId xmlns:a16="http://schemas.microsoft.com/office/drawing/2014/main" id="{90A2E2C6-9B51-E0F0-46DD-B5CAF8E7F84E}"/>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3" name="Freeform 1441">
                <a:extLst>
                  <a:ext uri="{FF2B5EF4-FFF2-40B4-BE49-F238E27FC236}">
                    <a16:creationId xmlns:a16="http://schemas.microsoft.com/office/drawing/2014/main" id="{FBFF652D-568B-6D81-FFAA-B91A0B9F7E77}"/>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4" name="Freeform 1442">
                <a:extLst>
                  <a:ext uri="{FF2B5EF4-FFF2-40B4-BE49-F238E27FC236}">
                    <a16:creationId xmlns:a16="http://schemas.microsoft.com/office/drawing/2014/main" id="{D97EE3A5-69B4-A816-707A-4F576FDEF08E}"/>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5" name="Freeform 1443">
                <a:extLst>
                  <a:ext uri="{FF2B5EF4-FFF2-40B4-BE49-F238E27FC236}">
                    <a16:creationId xmlns:a16="http://schemas.microsoft.com/office/drawing/2014/main" id="{C0C905AA-BBA0-BD40-D2DA-595097C87320}"/>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36" name="Freeform 1444">
                <a:extLst>
                  <a:ext uri="{FF2B5EF4-FFF2-40B4-BE49-F238E27FC236}">
                    <a16:creationId xmlns:a16="http://schemas.microsoft.com/office/drawing/2014/main" id="{2793B81D-EC4F-908A-F2E9-46E93AD46866}"/>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37" name="Freeform 1445">
                <a:extLst>
                  <a:ext uri="{FF2B5EF4-FFF2-40B4-BE49-F238E27FC236}">
                    <a16:creationId xmlns:a16="http://schemas.microsoft.com/office/drawing/2014/main" id="{9021B8DA-3206-102B-7AA9-D33FF57A0654}"/>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8" name="Freeform 1446">
                <a:extLst>
                  <a:ext uri="{FF2B5EF4-FFF2-40B4-BE49-F238E27FC236}">
                    <a16:creationId xmlns:a16="http://schemas.microsoft.com/office/drawing/2014/main" id="{B376754C-DADD-C964-DFA1-6C5A5CA6B91F}"/>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39" name="Freeform 1447">
                <a:extLst>
                  <a:ext uri="{FF2B5EF4-FFF2-40B4-BE49-F238E27FC236}">
                    <a16:creationId xmlns:a16="http://schemas.microsoft.com/office/drawing/2014/main" id="{549DE795-D74F-F291-9193-E3733668F847}"/>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0" name="Freeform 1448">
                <a:extLst>
                  <a:ext uri="{FF2B5EF4-FFF2-40B4-BE49-F238E27FC236}">
                    <a16:creationId xmlns:a16="http://schemas.microsoft.com/office/drawing/2014/main" id="{B0804961-EE0C-242C-5987-62731AE37BD9}"/>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1" name="Freeform 1449">
                <a:extLst>
                  <a:ext uri="{FF2B5EF4-FFF2-40B4-BE49-F238E27FC236}">
                    <a16:creationId xmlns:a16="http://schemas.microsoft.com/office/drawing/2014/main" id="{0EBCE7EA-D7AC-DD2C-C174-AF339FAF3FA1}"/>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2" name="Freeform 1450">
                <a:extLst>
                  <a:ext uri="{FF2B5EF4-FFF2-40B4-BE49-F238E27FC236}">
                    <a16:creationId xmlns:a16="http://schemas.microsoft.com/office/drawing/2014/main" id="{FC36D6F5-A3CF-EF7E-381E-45F15939D2DF}"/>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6" name="Graphic 3">
              <a:extLst>
                <a:ext uri="{FF2B5EF4-FFF2-40B4-BE49-F238E27FC236}">
                  <a16:creationId xmlns:a16="http://schemas.microsoft.com/office/drawing/2014/main" id="{19E6B851-6FA3-63C0-8715-41F63AC4CD17}"/>
                </a:ext>
              </a:extLst>
            </p:cNvPr>
            <p:cNvGrpSpPr/>
            <p:nvPr/>
          </p:nvGrpSpPr>
          <p:grpSpPr>
            <a:xfrm>
              <a:off x="8623774" y="2128475"/>
              <a:ext cx="506941" cy="300655"/>
              <a:chOff x="8623774" y="2128475"/>
              <a:chExt cx="506941" cy="300655"/>
            </a:xfrm>
            <a:grpFill/>
          </p:grpSpPr>
          <p:grpSp>
            <p:nvGrpSpPr>
              <p:cNvPr id="7" name="Graphic 3">
                <a:extLst>
                  <a:ext uri="{FF2B5EF4-FFF2-40B4-BE49-F238E27FC236}">
                    <a16:creationId xmlns:a16="http://schemas.microsoft.com/office/drawing/2014/main" id="{57E0A68B-9725-17AB-106F-5AAE4C365719}"/>
                  </a:ext>
                </a:extLst>
              </p:cNvPr>
              <p:cNvGrpSpPr/>
              <p:nvPr/>
            </p:nvGrpSpPr>
            <p:grpSpPr>
              <a:xfrm>
                <a:off x="8623774" y="2128475"/>
                <a:ext cx="506941" cy="221114"/>
                <a:chOff x="8623774" y="2128475"/>
                <a:chExt cx="506941" cy="221114"/>
              </a:xfrm>
              <a:grpFill/>
            </p:grpSpPr>
            <p:sp>
              <p:nvSpPr>
                <p:cNvPr id="10" name="Freeform 1418">
                  <a:extLst>
                    <a:ext uri="{FF2B5EF4-FFF2-40B4-BE49-F238E27FC236}">
                      <a16:creationId xmlns:a16="http://schemas.microsoft.com/office/drawing/2014/main" id="{1F870C44-9B22-E278-0A2E-0ECD2BC9B2A1}"/>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60BA47"/>
                </a:solidFill>
                <a:ln w="27426" cap="flat">
                  <a:noFill/>
                  <a:prstDash val="solid"/>
                  <a:miter/>
                </a:ln>
              </p:spPr>
              <p:txBody>
                <a:bodyPr rtlCol="0" anchor="ctr"/>
                <a:lstStyle/>
                <a:p>
                  <a:endParaRPr lang="en-US"/>
                </a:p>
              </p:txBody>
            </p:sp>
            <p:sp>
              <p:nvSpPr>
                <p:cNvPr id="11" name="Freeform 1419">
                  <a:extLst>
                    <a:ext uri="{FF2B5EF4-FFF2-40B4-BE49-F238E27FC236}">
                      <a16:creationId xmlns:a16="http://schemas.microsoft.com/office/drawing/2014/main" id="{7F11D4F6-5CAD-118F-1BED-71F68093C723}"/>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60BA47"/>
                </a:solidFill>
                <a:ln w="27426" cap="flat">
                  <a:noFill/>
                  <a:prstDash val="solid"/>
                  <a:miter/>
                </a:ln>
              </p:spPr>
              <p:txBody>
                <a:bodyPr rtlCol="0" anchor="ctr"/>
                <a:lstStyle/>
                <a:p>
                  <a:endParaRPr lang="en-US"/>
                </a:p>
              </p:txBody>
            </p:sp>
          </p:grpSp>
          <p:sp>
            <p:nvSpPr>
              <p:cNvPr id="8" name="Freeform 1416">
                <a:extLst>
                  <a:ext uri="{FF2B5EF4-FFF2-40B4-BE49-F238E27FC236}">
                    <a16:creationId xmlns:a16="http://schemas.microsoft.com/office/drawing/2014/main" id="{7DAF173B-A0C7-92EC-2978-A3F8A6DD6AB5}"/>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60BA47"/>
              </a:solidFill>
              <a:ln w="27426" cap="flat">
                <a:noFill/>
                <a:prstDash val="solid"/>
                <a:miter/>
              </a:ln>
            </p:spPr>
            <p:txBody>
              <a:bodyPr rtlCol="0" anchor="ctr"/>
              <a:lstStyle/>
              <a:p>
                <a:endParaRPr lang="en-US"/>
              </a:p>
            </p:txBody>
          </p:sp>
          <p:sp>
            <p:nvSpPr>
              <p:cNvPr id="9" name="Freeform 1417">
                <a:extLst>
                  <a:ext uri="{FF2B5EF4-FFF2-40B4-BE49-F238E27FC236}">
                    <a16:creationId xmlns:a16="http://schemas.microsoft.com/office/drawing/2014/main" id="{B01A2A99-79D0-AA5E-3666-0447EBD66ABC}"/>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60BA47"/>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026894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2C7CE1-763A-4DAF-913E-3044DC46EC43}"/>
              </a:ext>
            </a:extLst>
          </p:cNvPr>
          <p:cNvSpPr>
            <a:spLocks noGrp="1"/>
          </p:cNvSpPr>
          <p:nvPr>
            <p:ph type="body" sz="quarter" idx="16"/>
          </p:nvPr>
        </p:nvSpPr>
        <p:spPr>
          <a:xfrm>
            <a:off x="2544449" y="348820"/>
            <a:ext cx="9870256" cy="650074"/>
          </a:xfrm>
        </p:spPr>
        <p:txBody>
          <a:bodyPr lIns="91440" tIns="45720" rIns="91440" bIns="45720" anchor="t">
            <a:noAutofit/>
          </a:bodyPr>
          <a:lstStyle/>
          <a:p>
            <a:r>
              <a:rPr lang="en-IE">
                <a:ea typeface="Calibri"/>
                <a:cs typeface="Calibri"/>
              </a:rPr>
              <a:t>Che cos'è l'approvvigionamento sostenibile?</a:t>
            </a:r>
            <a:endParaRPr lang="en-US"/>
          </a:p>
        </p:txBody>
      </p:sp>
      <p:pic>
        <p:nvPicPr>
          <p:cNvPr id="5" name="Online Media 4" title="Sustainable Procurement: It’s Not Just About Being Green">
            <a:hlinkClick r:id="" action="ppaction://media"/>
            <a:extLst>
              <a:ext uri="{FF2B5EF4-FFF2-40B4-BE49-F238E27FC236}">
                <a16:creationId xmlns:a16="http://schemas.microsoft.com/office/drawing/2014/main" id="{344D6F59-55DB-E970-4501-860B2B4DECEF}"/>
              </a:ext>
            </a:extLst>
          </p:cNvPr>
          <p:cNvPicPr>
            <a:picLocks noGrp="1" noRot="1" noChangeAspect="1"/>
          </p:cNvPicPr>
          <p:nvPr>
            <p:ph type="pic" sz="quarter" idx="10"/>
            <a:videoFile r:link="rId1"/>
          </p:nvPr>
        </p:nvPicPr>
        <p:blipFill>
          <a:blip r:embed="rId3"/>
          <a:srcRect l="832" r="832"/>
          <a:stretch>
            <a:fillRect/>
          </a:stretch>
        </p:blipFill>
        <p:spPr>
          <a:xfrm>
            <a:off x="622131" y="2108009"/>
            <a:ext cx="5100283" cy="3885312"/>
          </a:xfrm>
        </p:spPr>
      </p:pic>
      <p:sp>
        <p:nvSpPr>
          <p:cNvPr id="7" name="TextBox 6">
            <a:extLst>
              <a:ext uri="{FF2B5EF4-FFF2-40B4-BE49-F238E27FC236}">
                <a16:creationId xmlns:a16="http://schemas.microsoft.com/office/drawing/2014/main" id="{70BB9640-84C4-B05E-5A90-53D26ACB0A01}"/>
              </a:ext>
            </a:extLst>
          </p:cNvPr>
          <p:cNvSpPr txBox="1"/>
          <p:nvPr/>
        </p:nvSpPr>
        <p:spPr>
          <a:xfrm>
            <a:off x="600336" y="1392345"/>
            <a:ext cx="468507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hlinkClick r:id="rId4"/>
              </a:rPr>
              <a:t>Appalti sostenibili: Non si tratta solo di essere ecologici</a:t>
            </a:r>
            <a:endParaRPr lang="en-US" sz="1400"/>
          </a:p>
        </p:txBody>
      </p:sp>
      <p:grpSp>
        <p:nvGrpSpPr>
          <p:cNvPr id="8" name="Graphic 4">
            <a:extLst>
              <a:ext uri="{FF2B5EF4-FFF2-40B4-BE49-F238E27FC236}">
                <a16:creationId xmlns:a16="http://schemas.microsoft.com/office/drawing/2014/main" id="{CA7E8B16-2096-C879-AC91-734D8C9287B0}"/>
              </a:ext>
            </a:extLst>
          </p:cNvPr>
          <p:cNvGrpSpPr/>
          <p:nvPr/>
        </p:nvGrpSpPr>
        <p:grpSpPr>
          <a:xfrm rot="19582332">
            <a:off x="4937233" y="1337133"/>
            <a:ext cx="320003" cy="545112"/>
            <a:chOff x="6198966" y="5366641"/>
            <a:chExt cx="717140" cy="1386497"/>
          </a:xfrm>
          <a:solidFill>
            <a:srgbClr val="09465E"/>
          </a:solidFill>
        </p:grpSpPr>
        <p:grpSp>
          <p:nvGrpSpPr>
            <p:cNvPr id="9" name="Graphic 4">
              <a:extLst>
                <a:ext uri="{FF2B5EF4-FFF2-40B4-BE49-F238E27FC236}">
                  <a16:creationId xmlns:a16="http://schemas.microsoft.com/office/drawing/2014/main" id="{AAF5096F-9884-C7E0-3A8B-44634E8FB0C3}"/>
                </a:ext>
              </a:extLst>
            </p:cNvPr>
            <p:cNvGrpSpPr/>
            <p:nvPr/>
          </p:nvGrpSpPr>
          <p:grpSpPr>
            <a:xfrm>
              <a:off x="6229199" y="5366641"/>
              <a:ext cx="446280" cy="440141"/>
              <a:chOff x="6229199" y="5366641"/>
              <a:chExt cx="446280" cy="440141"/>
            </a:xfrm>
            <a:grpFill/>
          </p:grpSpPr>
          <p:sp>
            <p:nvSpPr>
              <p:cNvPr id="18" name="Freeform 57">
                <a:extLst>
                  <a:ext uri="{FF2B5EF4-FFF2-40B4-BE49-F238E27FC236}">
                    <a16:creationId xmlns:a16="http://schemas.microsoft.com/office/drawing/2014/main" id="{D47F4890-1093-D5C7-637E-A9A9FF6746D0}"/>
                  </a:ext>
                </a:extLst>
              </p:cNvPr>
              <p:cNvSpPr/>
              <p:nvPr/>
            </p:nvSpPr>
            <p:spPr>
              <a:xfrm>
                <a:off x="6229199" y="5366641"/>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58">
                <a:extLst>
                  <a:ext uri="{FF2B5EF4-FFF2-40B4-BE49-F238E27FC236}">
                    <a16:creationId xmlns:a16="http://schemas.microsoft.com/office/drawing/2014/main" id="{80E02298-A9D2-7F60-AB4A-8B65604F6874}"/>
                  </a:ext>
                </a:extLst>
              </p:cNvPr>
              <p:cNvSpPr/>
              <p:nvPr/>
            </p:nvSpPr>
            <p:spPr>
              <a:xfrm>
                <a:off x="6314892" y="5447661"/>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10" name="Graphic 4">
              <a:extLst>
                <a:ext uri="{FF2B5EF4-FFF2-40B4-BE49-F238E27FC236}">
                  <a16:creationId xmlns:a16="http://schemas.microsoft.com/office/drawing/2014/main" id="{F847EA1B-AFF1-28C4-06D1-F61889C19D32}"/>
                </a:ext>
              </a:extLst>
            </p:cNvPr>
            <p:cNvGrpSpPr/>
            <p:nvPr/>
          </p:nvGrpSpPr>
          <p:grpSpPr>
            <a:xfrm>
              <a:off x="6198966" y="5541415"/>
              <a:ext cx="717140" cy="1211723"/>
              <a:chOff x="6198966" y="5541415"/>
              <a:chExt cx="717140" cy="1211723"/>
            </a:xfrm>
            <a:grpFill/>
          </p:grpSpPr>
          <p:sp>
            <p:nvSpPr>
              <p:cNvPr id="11" name="Freeform 50">
                <a:extLst>
                  <a:ext uri="{FF2B5EF4-FFF2-40B4-BE49-F238E27FC236}">
                    <a16:creationId xmlns:a16="http://schemas.microsoft.com/office/drawing/2014/main" id="{9FC9C8D4-EF9E-05D8-F02E-DFF1E816D316}"/>
                  </a:ext>
                </a:extLst>
              </p:cNvPr>
              <p:cNvSpPr/>
              <p:nvPr/>
            </p:nvSpPr>
            <p:spPr>
              <a:xfrm>
                <a:off x="6198966" y="5929046"/>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51">
                <a:extLst>
                  <a:ext uri="{FF2B5EF4-FFF2-40B4-BE49-F238E27FC236}">
                    <a16:creationId xmlns:a16="http://schemas.microsoft.com/office/drawing/2014/main" id="{609F8F23-EB4B-E989-6B41-1D554FD11FFE}"/>
                  </a:ext>
                </a:extLst>
              </p:cNvPr>
              <p:cNvSpPr/>
              <p:nvPr/>
            </p:nvSpPr>
            <p:spPr>
              <a:xfrm>
                <a:off x="6752978" y="5983127"/>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52">
                <a:extLst>
                  <a:ext uri="{FF2B5EF4-FFF2-40B4-BE49-F238E27FC236}">
                    <a16:creationId xmlns:a16="http://schemas.microsoft.com/office/drawing/2014/main" id="{A43AC6A6-9EA7-7775-6B2D-E4FE43AB1564}"/>
                  </a:ext>
                </a:extLst>
              </p:cNvPr>
              <p:cNvSpPr/>
              <p:nvPr/>
            </p:nvSpPr>
            <p:spPr>
              <a:xfrm>
                <a:off x="6615778" y="5928778"/>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53">
                <a:extLst>
                  <a:ext uri="{FF2B5EF4-FFF2-40B4-BE49-F238E27FC236}">
                    <a16:creationId xmlns:a16="http://schemas.microsoft.com/office/drawing/2014/main" id="{88C6F835-C245-CB73-1808-D850B7844D20}"/>
                  </a:ext>
                </a:extLst>
              </p:cNvPr>
              <p:cNvSpPr/>
              <p:nvPr/>
            </p:nvSpPr>
            <p:spPr>
              <a:xfrm>
                <a:off x="6501870" y="5883556"/>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54">
                <a:extLst>
                  <a:ext uri="{FF2B5EF4-FFF2-40B4-BE49-F238E27FC236}">
                    <a16:creationId xmlns:a16="http://schemas.microsoft.com/office/drawing/2014/main" id="{94B12265-E9ED-C020-5636-A920292F0949}"/>
                  </a:ext>
                </a:extLst>
              </p:cNvPr>
              <p:cNvSpPr/>
              <p:nvPr/>
            </p:nvSpPr>
            <p:spPr>
              <a:xfrm>
                <a:off x="6382582" y="6499177"/>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55">
                <a:extLst>
                  <a:ext uri="{FF2B5EF4-FFF2-40B4-BE49-F238E27FC236}">
                    <a16:creationId xmlns:a16="http://schemas.microsoft.com/office/drawing/2014/main" id="{3E4EB400-BD97-D3F0-B64E-9B76A5DA75C3}"/>
                  </a:ext>
                </a:extLst>
              </p:cNvPr>
              <p:cNvSpPr/>
              <p:nvPr/>
            </p:nvSpPr>
            <p:spPr>
              <a:xfrm>
                <a:off x="6752493" y="6150553"/>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56">
                <a:extLst>
                  <a:ext uri="{FF2B5EF4-FFF2-40B4-BE49-F238E27FC236}">
                    <a16:creationId xmlns:a16="http://schemas.microsoft.com/office/drawing/2014/main" id="{3E671B66-AF2C-C204-6D47-913C3D517BD6}"/>
                  </a:ext>
                </a:extLst>
              </p:cNvPr>
              <p:cNvSpPr/>
              <p:nvPr/>
            </p:nvSpPr>
            <p:spPr>
              <a:xfrm>
                <a:off x="6354696" y="5541415"/>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3" name="Text Placeholder 3">
            <a:extLst>
              <a:ext uri="{FF2B5EF4-FFF2-40B4-BE49-F238E27FC236}">
                <a16:creationId xmlns:a16="http://schemas.microsoft.com/office/drawing/2014/main" id="{8B52E834-977B-C520-872E-CAE2CD61CB1E}"/>
              </a:ext>
            </a:extLst>
          </p:cNvPr>
          <p:cNvSpPr txBox="1">
            <a:spLocks/>
          </p:cNvSpPr>
          <p:nvPr/>
        </p:nvSpPr>
        <p:spPr>
          <a:xfrm>
            <a:off x="6350710" y="1390654"/>
            <a:ext cx="5652655" cy="5988620"/>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dirty="0">
                <a:solidFill>
                  <a:srgbClr val="086D6E"/>
                </a:solidFill>
                <a:ea typeface="Calibri"/>
                <a:cs typeface="Calibri"/>
                <a:hlinkClick r:id="rId5"/>
              </a:rPr>
              <a:t>La consulente Sharon Croom dell'Oxford College of Procurement </a:t>
            </a:r>
            <a:r>
              <a:rPr lang="en-US" dirty="0" err="1">
                <a:ea typeface="Calibri"/>
                <a:cs typeface="Calibri"/>
              </a:rPr>
              <a:t>spiega</a:t>
            </a:r>
            <a:r>
              <a:rPr lang="en-US" dirty="0">
                <a:ea typeface="Calibri"/>
                <a:cs typeface="Calibri"/>
              </a:rPr>
              <a:t> in </a:t>
            </a:r>
            <a:r>
              <a:rPr lang="en-US" dirty="0" err="1">
                <a:ea typeface="Calibri"/>
                <a:cs typeface="Calibri"/>
              </a:rPr>
              <a:t>questa</a:t>
            </a:r>
            <a:r>
              <a:rPr lang="en-US" dirty="0">
                <a:ea typeface="Calibri"/>
                <a:cs typeface="Calibri"/>
              </a:rPr>
              <a:t> </a:t>
            </a:r>
            <a:r>
              <a:rPr lang="en-US" dirty="0" err="1">
                <a:ea typeface="Calibri"/>
                <a:cs typeface="Calibri"/>
              </a:rPr>
              <a:t>conferenza</a:t>
            </a:r>
            <a:r>
              <a:rPr lang="en-US" dirty="0">
                <a:ea typeface="Calibri"/>
                <a:cs typeface="Calibri"/>
              </a:rPr>
              <a:t> </a:t>
            </a:r>
            <a:r>
              <a:rPr lang="en-US" dirty="0" err="1">
                <a:ea typeface="Calibri"/>
                <a:cs typeface="Calibri"/>
              </a:rPr>
              <a:t>quali</a:t>
            </a:r>
            <a:r>
              <a:rPr lang="en-US" dirty="0">
                <a:ea typeface="Calibri"/>
                <a:cs typeface="Calibri"/>
              </a:rPr>
              <a:t> </a:t>
            </a:r>
            <a:r>
              <a:rPr lang="en-US" dirty="0" err="1">
                <a:ea typeface="Calibri"/>
                <a:cs typeface="Calibri"/>
              </a:rPr>
              <a:t>sono</a:t>
            </a:r>
            <a:r>
              <a:rPr lang="en-US" dirty="0">
                <a:ea typeface="Calibri"/>
                <a:cs typeface="Calibri"/>
              </a:rPr>
              <a:t> </a:t>
            </a:r>
            <a:r>
              <a:rPr lang="en-US" dirty="0" err="1">
                <a:ea typeface="Calibri"/>
                <a:cs typeface="Calibri"/>
              </a:rPr>
              <a:t>i</a:t>
            </a:r>
            <a:r>
              <a:rPr lang="en-US" dirty="0">
                <a:ea typeface="Calibri"/>
                <a:cs typeface="Calibri"/>
              </a:rPr>
              <a:t> </a:t>
            </a:r>
            <a:r>
              <a:rPr lang="en-US" dirty="0" err="1">
                <a:ea typeface="Calibri"/>
                <a:cs typeface="Calibri"/>
              </a:rPr>
              <a:t>pilastri</a:t>
            </a:r>
            <a:r>
              <a:rPr lang="en-US" dirty="0">
                <a:ea typeface="Calibri"/>
                <a:cs typeface="Calibri"/>
              </a:rPr>
              <a:t> </a:t>
            </a:r>
            <a:r>
              <a:rPr lang="en-US" dirty="0" err="1">
                <a:ea typeface="Calibri"/>
                <a:cs typeface="Calibri"/>
              </a:rPr>
              <a:t>fondamentali</a:t>
            </a:r>
            <a:r>
              <a:rPr lang="en-US" dirty="0">
                <a:ea typeface="Calibri"/>
                <a:cs typeface="Calibri"/>
              </a:rPr>
              <a:t> </a:t>
            </a:r>
            <a:r>
              <a:rPr lang="en-US" dirty="0" err="1">
                <a:ea typeface="Calibri"/>
                <a:cs typeface="Calibri"/>
              </a:rPr>
              <a:t>degli</a:t>
            </a:r>
            <a:r>
              <a:rPr lang="en-US" dirty="0">
                <a:ea typeface="Calibri"/>
                <a:cs typeface="Calibri"/>
              </a:rPr>
              <a:t> </a:t>
            </a:r>
            <a:r>
              <a:rPr lang="en-US" dirty="0" err="1">
                <a:ea typeface="Calibri"/>
                <a:cs typeface="Calibri"/>
              </a:rPr>
              <a:t>acquisti</a:t>
            </a:r>
            <a:r>
              <a:rPr lang="en-US" dirty="0">
                <a:ea typeface="Calibri"/>
                <a:cs typeface="Calibri"/>
              </a:rPr>
              <a:t> </a:t>
            </a:r>
            <a:r>
              <a:rPr lang="en-US" dirty="0" err="1">
                <a:ea typeface="Calibri"/>
                <a:cs typeface="Calibri"/>
              </a:rPr>
              <a:t>sostenibili</a:t>
            </a:r>
            <a:r>
              <a:rPr lang="en-US" dirty="0">
                <a:ea typeface="Calibri"/>
                <a:cs typeface="Calibri"/>
              </a:rPr>
              <a:t> </a:t>
            </a:r>
            <a:r>
              <a:rPr lang="en-US" dirty="0" err="1">
                <a:ea typeface="Calibri"/>
                <a:cs typeface="Calibri"/>
              </a:rPr>
              <a:t>basati</a:t>
            </a:r>
            <a:r>
              <a:rPr lang="en-US" dirty="0">
                <a:ea typeface="Calibri"/>
                <a:cs typeface="Calibri"/>
              </a:rPr>
              <a:t> </a:t>
            </a:r>
            <a:r>
              <a:rPr lang="en-US" dirty="0" err="1">
                <a:ea typeface="Calibri"/>
                <a:cs typeface="Calibri"/>
              </a:rPr>
              <a:t>sul</a:t>
            </a:r>
            <a:r>
              <a:rPr lang="en-US" dirty="0">
                <a:ea typeface="Calibri"/>
                <a:cs typeface="Calibri"/>
              </a:rPr>
              <a:t> </a:t>
            </a:r>
            <a:r>
              <a:rPr lang="en-US" b="1" dirty="0">
                <a:ea typeface="Calibri"/>
                <a:cs typeface="Calibri"/>
              </a:rPr>
              <a:t>principio </a:t>
            </a:r>
            <a:r>
              <a:rPr lang="en-US" b="1" dirty="0" err="1">
                <a:ea typeface="Calibri"/>
                <a:cs typeface="Calibri"/>
              </a:rPr>
              <a:t>delle</a:t>
            </a:r>
            <a:r>
              <a:rPr lang="en-US" b="1" dirty="0">
                <a:ea typeface="Calibri"/>
                <a:cs typeface="Calibri"/>
              </a:rPr>
              <a:t> 3P: </a:t>
            </a:r>
            <a:r>
              <a:rPr lang="en-US" b="1" dirty="0" err="1">
                <a:ea typeface="Calibri"/>
                <a:cs typeface="Calibri"/>
              </a:rPr>
              <a:t>Persone</a:t>
            </a:r>
            <a:r>
              <a:rPr lang="en-US" b="1" dirty="0">
                <a:ea typeface="Calibri"/>
                <a:cs typeface="Calibri"/>
              </a:rPr>
              <a:t>, </a:t>
            </a:r>
            <a:r>
              <a:rPr lang="en-US" b="1" dirty="0" err="1">
                <a:ea typeface="Calibri"/>
                <a:cs typeface="Calibri"/>
              </a:rPr>
              <a:t>Profitto</a:t>
            </a:r>
            <a:r>
              <a:rPr lang="en-US" b="1" dirty="0">
                <a:ea typeface="Calibri"/>
                <a:cs typeface="Calibri"/>
              </a:rPr>
              <a:t>, </a:t>
            </a:r>
            <a:r>
              <a:rPr lang="en-US" b="1" dirty="0" err="1">
                <a:ea typeface="Calibri"/>
                <a:cs typeface="Calibri"/>
              </a:rPr>
              <a:t>Pianeta</a:t>
            </a:r>
            <a:r>
              <a:rPr lang="en-US" b="1" dirty="0">
                <a:ea typeface="Calibri"/>
                <a:cs typeface="Calibri"/>
              </a:rPr>
              <a:t>. </a:t>
            </a:r>
          </a:p>
          <a:p>
            <a:pPr marL="0"/>
            <a:endParaRPr lang="en-US">
              <a:ea typeface="Calibri"/>
              <a:cs typeface="Calibri"/>
            </a:endParaRPr>
          </a:p>
          <a:p>
            <a:pPr marL="0"/>
            <a:r>
              <a:rPr lang="en-US" dirty="0">
                <a:ea typeface="Calibri"/>
                <a:cs typeface="Calibri"/>
              </a:rPr>
              <a:t>Come </a:t>
            </a:r>
            <a:r>
              <a:rPr lang="en-US" err="1">
                <a:ea typeface="Calibri"/>
                <a:cs typeface="Calibri"/>
              </a:rPr>
              <a:t>descrive</a:t>
            </a:r>
            <a:r>
              <a:rPr lang="en-US" dirty="0">
                <a:ea typeface="Calibri"/>
                <a:cs typeface="Calibri"/>
              </a:rPr>
              <a:t> </a:t>
            </a:r>
            <a:r>
              <a:rPr lang="en-US" err="1">
                <a:ea typeface="Calibri"/>
                <a:cs typeface="Calibri"/>
              </a:rPr>
              <a:t>l'autrice</a:t>
            </a:r>
            <a:r>
              <a:rPr lang="en-US" dirty="0">
                <a:ea typeface="Calibri"/>
                <a:cs typeface="Calibri"/>
              </a:rPr>
              <a:t>, </a:t>
            </a:r>
            <a:r>
              <a:rPr lang="en-US" err="1">
                <a:ea typeface="Calibri"/>
                <a:cs typeface="Calibri"/>
              </a:rPr>
              <a:t>gli</a:t>
            </a:r>
            <a:r>
              <a:rPr lang="en-US" dirty="0">
                <a:ea typeface="Calibri"/>
                <a:cs typeface="Calibri"/>
              </a:rPr>
              <a:t> </a:t>
            </a:r>
            <a:r>
              <a:rPr lang="en-US" err="1">
                <a:ea typeface="Calibri"/>
                <a:cs typeface="Calibri"/>
              </a:rPr>
              <a:t>acquisti</a:t>
            </a:r>
            <a:r>
              <a:rPr lang="en-US" dirty="0">
                <a:ea typeface="Calibri"/>
                <a:cs typeface="Calibri"/>
              </a:rPr>
              <a:t> </a:t>
            </a:r>
            <a:r>
              <a:rPr lang="en-US" err="1">
                <a:ea typeface="Calibri"/>
                <a:cs typeface="Calibri"/>
              </a:rPr>
              <a:t>sostenibili</a:t>
            </a:r>
            <a:r>
              <a:rPr lang="en-US" dirty="0">
                <a:ea typeface="Calibri"/>
                <a:cs typeface="Calibri"/>
              </a:rPr>
              <a:t> </a:t>
            </a:r>
            <a:r>
              <a:rPr lang="en-US" err="1">
                <a:ea typeface="Calibri"/>
                <a:cs typeface="Calibri"/>
              </a:rPr>
              <a:t>sono</a:t>
            </a:r>
            <a:r>
              <a:rPr lang="en-US" dirty="0">
                <a:ea typeface="Calibri"/>
                <a:cs typeface="Calibri"/>
              </a:rPr>
              <a:t> molto </a:t>
            </a:r>
            <a:r>
              <a:rPr lang="en-US" err="1">
                <a:ea typeface="Calibri"/>
                <a:cs typeface="Calibri"/>
              </a:rPr>
              <a:t>più</a:t>
            </a:r>
            <a:r>
              <a:rPr lang="en-US" dirty="0">
                <a:ea typeface="Calibri"/>
                <a:cs typeface="Calibri"/>
              </a:rPr>
              <a:t> di un "</a:t>
            </a:r>
            <a:r>
              <a:rPr lang="en-US" i="1" err="1">
                <a:ea typeface="Calibri"/>
                <a:cs typeface="Calibri"/>
              </a:rPr>
              <a:t>acquisto</a:t>
            </a:r>
            <a:r>
              <a:rPr lang="en-US" i="1" dirty="0">
                <a:ea typeface="Calibri"/>
                <a:cs typeface="Calibri"/>
              </a:rPr>
              <a:t> </a:t>
            </a:r>
            <a:r>
              <a:rPr lang="en-US" i="1" err="1">
                <a:ea typeface="Calibri"/>
                <a:cs typeface="Calibri"/>
              </a:rPr>
              <a:t>verde</a:t>
            </a:r>
            <a:r>
              <a:rPr lang="en-US" dirty="0">
                <a:ea typeface="Calibri"/>
                <a:cs typeface="Calibri"/>
              </a:rPr>
              <a:t>", in </a:t>
            </a:r>
            <a:r>
              <a:rPr lang="en-US" err="1">
                <a:ea typeface="Calibri"/>
                <a:cs typeface="Calibri"/>
              </a:rPr>
              <a:t>quanto</a:t>
            </a:r>
            <a:r>
              <a:rPr lang="en-US" dirty="0">
                <a:ea typeface="Calibri"/>
                <a:cs typeface="Calibri"/>
              </a:rPr>
              <a:t> </a:t>
            </a:r>
            <a:r>
              <a:rPr lang="en-US" err="1">
                <a:ea typeface="Calibri"/>
                <a:cs typeface="Calibri"/>
              </a:rPr>
              <a:t>rappresentano</a:t>
            </a:r>
            <a:r>
              <a:rPr lang="en-US" dirty="0">
                <a:ea typeface="Calibri"/>
                <a:cs typeface="Calibri"/>
              </a:rPr>
              <a:t> </a:t>
            </a:r>
            <a:r>
              <a:rPr lang="en-US" err="1">
                <a:ea typeface="Calibri"/>
                <a:cs typeface="Calibri"/>
              </a:rPr>
              <a:t>una</a:t>
            </a:r>
            <a:r>
              <a:rPr lang="en-US" dirty="0">
                <a:ea typeface="Calibri"/>
                <a:cs typeface="Calibri"/>
              </a:rPr>
              <a:t> </a:t>
            </a:r>
            <a:r>
              <a:rPr lang="en-US" err="1">
                <a:ea typeface="Calibri"/>
                <a:cs typeface="Calibri"/>
              </a:rPr>
              <a:t>strategia</a:t>
            </a:r>
            <a:r>
              <a:rPr lang="en-US" dirty="0">
                <a:ea typeface="Calibri"/>
                <a:cs typeface="Calibri"/>
              </a:rPr>
              <a:t> di </a:t>
            </a:r>
            <a:r>
              <a:rPr lang="en-US" err="1">
                <a:ea typeface="Calibri"/>
                <a:cs typeface="Calibri"/>
              </a:rPr>
              <a:t>crescita</a:t>
            </a:r>
            <a:r>
              <a:rPr lang="en-US" dirty="0">
                <a:ea typeface="Calibri"/>
                <a:cs typeface="Calibri"/>
              </a:rPr>
              <a:t> per le </a:t>
            </a:r>
            <a:r>
              <a:rPr lang="en-US" err="1">
                <a:ea typeface="Calibri"/>
                <a:cs typeface="Calibri"/>
              </a:rPr>
              <a:t>aziende</a:t>
            </a:r>
            <a:r>
              <a:rPr lang="en-US" dirty="0">
                <a:ea typeface="Calibri"/>
                <a:cs typeface="Calibri"/>
              </a:rPr>
              <a:t>.</a:t>
            </a:r>
          </a:p>
          <a:p>
            <a:pPr marL="0"/>
            <a:r>
              <a:rPr lang="en-US" dirty="0">
                <a:ea typeface="Calibri"/>
                <a:cs typeface="Calibri"/>
              </a:rPr>
              <a:t>Nel </a:t>
            </a:r>
            <a:r>
              <a:rPr lang="en-US" dirty="0" err="1">
                <a:ea typeface="Calibri"/>
                <a:cs typeface="Calibri"/>
              </a:rPr>
              <a:t>farlo</a:t>
            </a:r>
            <a:r>
              <a:rPr lang="en-US" dirty="0">
                <a:ea typeface="Calibri"/>
                <a:cs typeface="Calibri"/>
              </a:rPr>
              <a:t>, </a:t>
            </a:r>
            <a:r>
              <a:rPr lang="en-US" dirty="0" err="1">
                <a:ea typeface="Calibri"/>
                <a:cs typeface="Calibri"/>
              </a:rPr>
              <a:t>analizza</a:t>
            </a:r>
            <a:r>
              <a:rPr lang="en-US" dirty="0">
                <a:ea typeface="Calibri"/>
                <a:cs typeface="Calibri"/>
              </a:rPr>
              <a:t> </a:t>
            </a:r>
            <a:r>
              <a:rPr lang="en-US" dirty="0" err="1">
                <a:ea typeface="Calibri"/>
                <a:cs typeface="Calibri"/>
              </a:rPr>
              <a:t>i</a:t>
            </a:r>
            <a:r>
              <a:rPr lang="en-US" dirty="0">
                <a:ea typeface="Calibri"/>
                <a:cs typeface="Calibri"/>
              </a:rPr>
              <a:t> </a:t>
            </a:r>
            <a:r>
              <a:rPr lang="en-US" dirty="0" err="1">
                <a:ea typeface="Calibri"/>
                <a:cs typeface="Calibri"/>
              </a:rPr>
              <a:t>fattori</a:t>
            </a:r>
            <a:r>
              <a:rPr lang="en-US" dirty="0">
                <a:ea typeface="Calibri"/>
                <a:cs typeface="Calibri"/>
              </a:rPr>
              <a:t> </a:t>
            </a:r>
            <a:r>
              <a:rPr lang="en-US" dirty="0" err="1">
                <a:ea typeface="Calibri"/>
                <a:cs typeface="Calibri"/>
              </a:rPr>
              <a:t>che</a:t>
            </a:r>
            <a:r>
              <a:rPr lang="en-US" dirty="0">
                <a:ea typeface="Calibri"/>
                <a:cs typeface="Calibri"/>
              </a:rPr>
              <a:t> </a:t>
            </a:r>
            <a:r>
              <a:rPr lang="en-US" dirty="0" err="1">
                <a:ea typeface="Calibri"/>
                <a:cs typeface="Calibri"/>
              </a:rPr>
              <a:t>motivano</a:t>
            </a:r>
            <a:r>
              <a:rPr lang="en-US" dirty="0">
                <a:ea typeface="Calibri"/>
                <a:cs typeface="Calibri"/>
              </a:rPr>
              <a:t> </a:t>
            </a:r>
            <a:r>
              <a:rPr lang="en-US" dirty="0" err="1">
                <a:ea typeface="Calibri"/>
                <a:cs typeface="Calibri"/>
              </a:rPr>
              <a:t>gli</a:t>
            </a:r>
            <a:r>
              <a:rPr lang="en-US" dirty="0">
                <a:ea typeface="Calibri"/>
                <a:cs typeface="Calibri"/>
              </a:rPr>
              <a:t> </a:t>
            </a:r>
            <a:r>
              <a:rPr lang="en-US" dirty="0" err="1">
                <a:ea typeface="Calibri"/>
                <a:cs typeface="Calibri"/>
              </a:rPr>
              <a:t>acquisti</a:t>
            </a:r>
            <a:r>
              <a:rPr lang="en-US" dirty="0">
                <a:ea typeface="Calibri"/>
                <a:cs typeface="Calibri"/>
              </a:rPr>
              <a:t> </a:t>
            </a:r>
            <a:r>
              <a:rPr lang="en-US" dirty="0" err="1">
                <a:ea typeface="Calibri"/>
                <a:cs typeface="Calibri"/>
              </a:rPr>
              <a:t>sostenibili</a:t>
            </a:r>
            <a:r>
              <a:rPr lang="en-US" dirty="0">
                <a:ea typeface="Calibri"/>
                <a:cs typeface="Calibri"/>
              </a:rPr>
              <a:t>, le </a:t>
            </a:r>
            <a:r>
              <a:rPr lang="en-US" dirty="0" err="1">
                <a:ea typeface="Calibri"/>
                <a:cs typeface="Calibri"/>
              </a:rPr>
              <a:t>sfide</a:t>
            </a:r>
            <a:r>
              <a:rPr lang="en-US" dirty="0">
                <a:ea typeface="Calibri"/>
                <a:cs typeface="Calibri"/>
              </a:rPr>
              <a:t> ad </a:t>
            </a:r>
            <a:r>
              <a:rPr lang="en-US" dirty="0" err="1">
                <a:ea typeface="Calibri"/>
                <a:cs typeface="Calibri"/>
              </a:rPr>
              <a:t>essi</a:t>
            </a:r>
            <a:r>
              <a:rPr lang="en-US" dirty="0">
                <a:ea typeface="Calibri"/>
                <a:cs typeface="Calibri"/>
              </a:rPr>
              <a:t> associate (di cui </a:t>
            </a:r>
            <a:r>
              <a:rPr lang="en-US" dirty="0" err="1">
                <a:ea typeface="Calibri"/>
                <a:cs typeface="Calibri"/>
              </a:rPr>
              <a:t>si</a:t>
            </a:r>
            <a:r>
              <a:rPr lang="en-US" dirty="0">
                <a:ea typeface="Calibri"/>
                <a:cs typeface="Calibri"/>
              </a:rPr>
              <a:t> </a:t>
            </a:r>
            <a:r>
              <a:rPr lang="en-US" dirty="0" err="1">
                <a:ea typeface="Calibri"/>
                <a:cs typeface="Calibri"/>
              </a:rPr>
              <a:t>parlerà</a:t>
            </a:r>
            <a:r>
              <a:rPr lang="en-US" dirty="0">
                <a:ea typeface="Calibri"/>
                <a:cs typeface="Calibri"/>
              </a:rPr>
              <a:t> </a:t>
            </a:r>
            <a:r>
              <a:rPr lang="en-US" dirty="0" err="1">
                <a:ea typeface="Calibri"/>
                <a:cs typeface="Calibri"/>
              </a:rPr>
              <a:t>più</a:t>
            </a:r>
            <a:r>
              <a:rPr lang="en-US" dirty="0">
                <a:ea typeface="Calibri"/>
                <a:cs typeface="Calibri"/>
              </a:rPr>
              <a:t> avanti) e, </a:t>
            </a:r>
            <a:r>
              <a:rPr lang="en-US" dirty="0" err="1">
                <a:ea typeface="Calibri"/>
                <a:cs typeface="Calibri"/>
              </a:rPr>
              <a:t>soprattutto</a:t>
            </a:r>
            <a:r>
              <a:rPr lang="en-US" dirty="0">
                <a:ea typeface="Calibri"/>
                <a:cs typeface="Calibri"/>
              </a:rPr>
              <a:t>, </a:t>
            </a:r>
            <a:r>
              <a:rPr lang="en-US" dirty="0" err="1">
                <a:ea typeface="Calibri"/>
                <a:cs typeface="Calibri"/>
              </a:rPr>
              <a:t>i</a:t>
            </a:r>
            <a:r>
              <a:rPr lang="en-US" dirty="0">
                <a:ea typeface="Calibri"/>
                <a:cs typeface="Calibri"/>
              </a:rPr>
              <a:t> </a:t>
            </a:r>
            <a:r>
              <a:rPr lang="en-US" dirty="0" err="1">
                <a:ea typeface="Calibri"/>
                <a:cs typeface="Calibri"/>
              </a:rPr>
              <a:t>vantaggi</a:t>
            </a:r>
            <a:r>
              <a:rPr lang="en-US" dirty="0">
                <a:ea typeface="Calibri"/>
                <a:cs typeface="Calibri"/>
              </a:rPr>
              <a:t> e la loro </a:t>
            </a:r>
            <a:r>
              <a:rPr lang="en-US" dirty="0" err="1">
                <a:ea typeface="Calibri"/>
                <a:cs typeface="Calibri"/>
              </a:rPr>
              <a:t>attuazione</a:t>
            </a:r>
            <a:r>
              <a:rPr lang="en-US" dirty="0">
                <a:ea typeface="Calibri"/>
                <a:cs typeface="Calibri"/>
              </a:rPr>
              <a:t>.</a:t>
            </a:r>
          </a:p>
        </p:txBody>
      </p:sp>
    </p:spTree>
    <p:extLst>
      <p:ext uri="{BB962C8B-B14F-4D97-AF65-F5344CB8AC3E}">
        <p14:creationId xmlns:p14="http://schemas.microsoft.com/office/powerpoint/2010/main" val="3243877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048F9E-CDC4-F2FF-018F-7E88F17C3325}"/>
              </a:ext>
            </a:extLst>
          </p:cNvPr>
          <p:cNvSpPr>
            <a:spLocks noGrp="1"/>
          </p:cNvSpPr>
          <p:nvPr>
            <p:ph type="body" sz="quarter" idx="16"/>
          </p:nvPr>
        </p:nvSpPr>
        <p:spPr>
          <a:xfrm>
            <a:off x="2415549" y="315604"/>
            <a:ext cx="9095965" cy="992652"/>
          </a:xfrm>
        </p:spPr>
        <p:txBody>
          <a:bodyPr lIns="91440" tIns="45720" rIns="91440" bIns="45720" anchor="t">
            <a:noAutofit/>
          </a:bodyPr>
          <a:lstStyle/>
          <a:p>
            <a:r>
              <a:rPr lang="en-IE">
                <a:ea typeface="Calibri"/>
                <a:cs typeface="Calibri"/>
              </a:rPr>
              <a:t>Che cos'è l'approvvigionamento sostenibile?</a:t>
            </a:r>
            <a:endParaRPr lang="en-US"/>
          </a:p>
        </p:txBody>
      </p:sp>
      <p:pic>
        <p:nvPicPr>
          <p:cNvPr id="5" name="Online Media 4" title="Mastering Sustainable Procurement: Essential Skills You Need to Know">
            <a:hlinkClick r:id="" action="ppaction://media"/>
            <a:extLst>
              <a:ext uri="{FF2B5EF4-FFF2-40B4-BE49-F238E27FC236}">
                <a16:creationId xmlns:a16="http://schemas.microsoft.com/office/drawing/2014/main" id="{114C01A4-C84A-A813-1A8B-F97D99196E19}"/>
              </a:ext>
            </a:extLst>
          </p:cNvPr>
          <p:cNvPicPr>
            <a:picLocks noGrp="1" noRot="1" noChangeAspect="1"/>
          </p:cNvPicPr>
          <p:nvPr>
            <p:ph type="pic" sz="quarter" idx="10"/>
            <a:videoFile r:link="rId1"/>
          </p:nvPr>
        </p:nvPicPr>
        <p:blipFill>
          <a:blip r:embed="rId3"/>
          <a:srcRect l="832" r="832"/>
          <a:stretch>
            <a:fillRect/>
          </a:stretch>
        </p:blipFill>
        <p:spPr>
          <a:xfrm>
            <a:off x="635000" y="2491300"/>
            <a:ext cx="5130800" cy="3292065"/>
          </a:xfrm>
        </p:spPr>
      </p:pic>
      <p:sp>
        <p:nvSpPr>
          <p:cNvPr id="4" name="Text Placeholder 3">
            <a:extLst>
              <a:ext uri="{FF2B5EF4-FFF2-40B4-BE49-F238E27FC236}">
                <a16:creationId xmlns:a16="http://schemas.microsoft.com/office/drawing/2014/main" id="{01927D5E-4E03-39A4-94E4-E1CD5742237E}"/>
              </a:ext>
            </a:extLst>
          </p:cNvPr>
          <p:cNvSpPr>
            <a:spLocks noGrp="1"/>
          </p:cNvSpPr>
          <p:nvPr>
            <p:ph type="body" sz="quarter" idx="19"/>
          </p:nvPr>
        </p:nvSpPr>
        <p:spPr>
          <a:xfrm>
            <a:off x="6426202" y="2049901"/>
            <a:ext cx="5346698" cy="4115227"/>
          </a:xfrm>
        </p:spPr>
        <p:txBody>
          <a:bodyPr lIns="91440" tIns="45720" rIns="91440" bIns="45720" anchor="t"/>
          <a:lstStyle/>
          <a:p>
            <a:pPr>
              <a:lnSpc>
                <a:spcPct val="100000"/>
              </a:lnSpc>
            </a:pPr>
            <a:r>
              <a:rPr lang="en-US" dirty="0">
                <a:ea typeface="Calibri"/>
                <a:cs typeface="Calibri"/>
              </a:rPr>
              <a:t>In </a:t>
            </a:r>
            <a:r>
              <a:rPr lang="en-US" dirty="0" err="1">
                <a:ea typeface="Calibri"/>
                <a:cs typeface="Calibri"/>
              </a:rPr>
              <a:t>questa</a:t>
            </a:r>
            <a:r>
              <a:rPr lang="en-US" dirty="0">
                <a:ea typeface="Calibri"/>
                <a:cs typeface="Calibri"/>
              </a:rPr>
              <a:t> breve </a:t>
            </a:r>
            <a:r>
              <a:rPr lang="en-US" dirty="0" err="1">
                <a:ea typeface="Calibri"/>
                <a:cs typeface="Calibri"/>
              </a:rPr>
              <a:t>intervista</a:t>
            </a:r>
            <a:r>
              <a:rPr lang="en-US" dirty="0">
                <a:ea typeface="Calibri"/>
                <a:cs typeface="Calibri"/>
              </a:rPr>
              <a:t>, Sanae Alaoui, </a:t>
            </a:r>
            <a:r>
              <a:rPr lang="en-US" dirty="0" err="1">
                <a:ea typeface="Calibri"/>
                <a:cs typeface="Calibri"/>
              </a:rPr>
              <a:t>esperta</a:t>
            </a:r>
            <a:r>
              <a:rPr lang="en-US" dirty="0">
                <a:ea typeface="Calibri"/>
                <a:cs typeface="Calibri"/>
              </a:rPr>
              <a:t> e </a:t>
            </a:r>
            <a:r>
              <a:rPr lang="en-US" dirty="0" err="1">
                <a:ea typeface="Calibri"/>
                <a:cs typeface="Calibri"/>
              </a:rPr>
              <a:t>consulente</a:t>
            </a:r>
            <a:r>
              <a:rPr lang="en-US" dirty="0">
                <a:ea typeface="Calibri"/>
                <a:cs typeface="Calibri"/>
              </a:rPr>
              <a:t> del </a:t>
            </a:r>
            <a:r>
              <a:rPr lang="en-US" dirty="0" err="1">
                <a:ea typeface="Calibri"/>
                <a:cs typeface="Calibri"/>
              </a:rPr>
              <a:t>settore</a:t>
            </a:r>
            <a:r>
              <a:rPr lang="en-US" dirty="0">
                <a:ea typeface="Calibri"/>
                <a:cs typeface="Calibri"/>
              </a:rPr>
              <a:t>, </a:t>
            </a:r>
            <a:r>
              <a:rPr lang="en-US" dirty="0" err="1">
                <a:ea typeface="Calibri"/>
                <a:cs typeface="Calibri"/>
              </a:rPr>
              <a:t>affronta</a:t>
            </a:r>
            <a:r>
              <a:rPr lang="en-US" dirty="0">
                <a:ea typeface="Calibri"/>
                <a:cs typeface="Calibri"/>
              </a:rPr>
              <a:t> le </a:t>
            </a:r>
            <a:r>
              <a:rPr lang="en-US" dirty="0" err="1">
                <a:ea typeface="Calibri"/>
                <a:cs typeface="Calibri"/>
              </a:rPr>
              <a:t>principali</a:t>
            </a:r>
            <a:r>
              <a:rPr lang="en-US" dirty="0">
                <a:ea typeface="Calibri"/>
                <a:cs typeface="Calibri"/>
              </a:rPr>
              <a:t> </a:t>
            </a:r>
            <a:r>
              <a:rPr lang="en-US" dirty="0" err="1">
                <a:ea typeface="Calibri"/>
                <a:cs typeface="Calibri"/>
              </a:rPr>
              <a:t>competenze</a:t>
            </a:r>
            <a:r>
              <a:rPr lang="en-US" dirty="0">
                <a:ea typeface="Calibri"/>
                <a:cs typeface="Calibri"/>
              </a:rPr>
              <a:t> </a:t>
            </a:r>
            <a:r>
              <a:rPr lang="en-US" dirty="0" err="1">
                <a:ea typeface="Calibri"/>
                <a:cs typeface="Calibri"/>
              </a:rPr>
              <a:t>necessarie</a:t>
            </a:r>
            <a:r>
              <a:rPr lang="en-US" dirty="0">
                <a:ea typeface="Calibri"/>
                <a:cs typeface="Calibri"/>
              </a:rPr>
              <a:t> per </a:t>
            </a:r>
            <a:r>
              <a:rPr lang="en-US" dirty="0" err="1">
                <a:ea typeface="Calibri"/>
                <a:cs typeface="Calibri"/>
              </a:rPr>
              <a:t>adottare</a:t>
            </a:r>
            <a:r>
              <a:rPr lang="en-US" dirty="0">
                <a:ea typeface="Calibri"/>
                <a:cs typeface="Calibri"/>
              </a:rPr>
              <a:t> </a:t>
            </a:r>
            <a:r>
              <a:rPr lang="en-US" dirty="0" err="1">
                <a:ea typeface="Calibri"/>
                <a:cs typeface="Calibri"/>
              </a:rPr>
              <a:t>pratiche</a:t>
            </a:r>
            <a:r>
              <a:rPr lang="en-US" dirty="0">
                <a:ea typeface="Calibri"/>
                <a:cs typeface="Calibri"/>
              </a:rPr>
              <a:t> di </a:t>
            </a:r>
            <a:r>
              <a:rPr lang="en-US" dirty="0" err="1">
                <a:ea typeface="Calibri"/>
                <a:cs typeface="Calibri"/>
              </a:rPr>
              <a:t>approvvigionamento</a:t>
            </a:r>
            <a:r>
              <a:rPr lang="en-US" dirty="0">
                <a:ea typeface="Calibri"/>
                <a:cs typeface="Calibri"/>
              </a:rPr>
              <a:t> </a:t>
            </a:r>
            <a:r>
              <a:rPr lang="en-US" dirty="0" err="1">
                <a:ea typeface="Calibri"/>
                <a:cs typeface="Calibri"/>
              </a:rPr>
              <a:t>sostenibile</a:t>
            </a:r>
            <a:r>
              <a:rPr lang="en-US" dirty="0">
                <a:ea typeface="Calibri"/>
                <a:cs typeface="Calibri"/>
              </a:rPr>
              <a:t> di </a:t>
            </a:r>
            <a:r>
              <a:rPr lang="en-US" dirty="0" err="1">
                <a:ea typeface="Calibri"/>
                <a:cs typeface="Calibri"/>
              </a:rPr>
              <a:t>successo</a:t>
            </a:r>
            <a:r>
              <a:rPr lang="en-US" dirty="0">
                <a:ea typeface="Calibri"/>
                <a:cs typeface="Calibri"/>
              </a:rPr>
              <a:t>. </a:t>
            </a:r>
          </a:p>
          <a:p>
            <a:pPr>
              <a:lnSpc>
                <a:spcPct val="100000"/>
              </a:lnSpc>
            </a:pPr>
            <a:r>
              <a:rPr lang="en-US" dirty="0">
                <a:ea typeface="Calibri"/>
                <a:cs typeface="Calibri"/>
              </a:rPr>
              <a:t>Le sue </a:t>
            </a:r>
            <a:r>
              <a:rPr lang="en-US" dirty="0" err="1">
                <a:ea typeface="Calibri"/>
                <a:cs typeface="Calibri"/>
              </a:rPr>
              <a:t>interessanti</a:t>
            </a:r>
            <a:r>
              <a:rPr lang="en-US" dirty="0">
                <a:ea typeface="Calibri"/>
                <a:cs typeface="Calibri"/>
              </a:rPr>
              <a:t> </a:t>
            </a:r>
            <a:r>
              <a:rPr lang="en-US" dirty="0" err="1">
                <a:ea typeface="Calibri"/>
                <a:cs typeface="Calibri"/>
              </a:rPr>
              <a:t>intuizioni</a:t>
            </a:r>
            <a:r>
              <a:rPr lang="en-US" dirty="0">
                <a:ea typeface="Calibri"/>
                <a:cs typeface="Calibri"/>
              </a:rPr>
              <a:t> </a:t>
            </a:r>
            <a:r>
              <a:rPr lang="en-US" dirty="0" err="1">
                <a:ea typeface="Calibri"/>
                <a:cs typeface="Calibri"/>
              </a:rPr>
              <a:t>riflettono</a:t>
            </a:r>
            <a:r>
              <a:rPr lang="en-US" dirty="0">
                <a:ea typeface="Calibri"/>
                <a:cs typeface="Calibri"/>
              </a:rPr>
              <a:t> </a:t>
            </a:r>
            <a:r>
              <a:rPr lang="en-US" dirty="0" err="1">
                <a:ea typeface="Calibri"/>
                <a:cs typeface="Calibri"/>
              </a:rPr>
              <a:t>l'importanza</a:t>
            </a:r>
            <a:r>
              <a:rPr lang="en-US" dirty="0">
                <a:ea typeface="Calibri"/>
                <a:cs typeface="Calibri"/>
              </a:rPr>
              <a:t> </a:t>
            </a:r>
            <a:r>
              <a:rPr lang="en-US" dirty="0" err="1">
                <a:ea typeface="Calibri"/>
                <a:cs typeface="Calibri"/>
              </a:rPr>
              <a:t>della</a:t>
            </a:r>
            <a:r>
              <a:rPr lang="en-US" dirty="0">
                <a:ea typeface="Calibri"/>
                <a:cs typeface="Calibri"/>
              </a:rPr>
              <a:t> </a:t>
            </a:r>
            <a:r>
              <a:rPr lang="en-US" dirty="0" err="1">
                <a:ea typeface="Calibri"/>
                <a:cs typeface="Calibri"/>
              </a:rPr>
              <a:t>conoscenza</a:t>
            </a:r>
            <a:r>
              <a:rPr lang="en-US" dirty="0">
                <a:ea typeface="Calibri"/>
                <a:cs typeface="Calibri"/>
              </a:rPr>
              <a:t> e </a:t>
            </a:r>
            <a:r>
              <a:rPr lang="en-US" dirty="0" err="1">
                <a:ea typeface="Calibri"/>
                <a:cs typeface="Calibri"/>
              </a:rPr>
              <a:t>della</a:t>
            </a:r>
            <a:r>
              <a:rPr lang="en-US" dirty="0">
                <a:ea typeface="Calibri"/>
                <a:cs typeface="Calibri"/>
              </a:rPr>
              <a:t> </a:t>
            </a:r>
            <a:r>
              <a:rPr lang="en-US" dirty="0" err="1">
                <a:ea typeface="Calibri"/>
                <a:cs typeface="Calibri"/>
              </a:rPr>
              <a:t>collaborazione</a:t>
            </a:r>
            <a:endParaRPr lang="en-US" dirty="0">
              <a:ea typeface="Calibri"/>
              <a:cs typeface="Calibri"/>
            </a:endParaRPr>
          </a:p>
        </p:txBody>
      </p:sp>
      <p:sp>
        <p:nvSpPr>
          <p:cNvPr id="6" name="TextBox 5">
            <a:extLst>
              <a:ext uri="{FF2B5EF4-FFF2-40B4-BE49-F238E27FC236}">
                <a16:creationId xmlns:a16="http://schemas.microsoft.com/office/drawing/2014/main" id="{E0D22138-5DE8-8B26-C030-07CA93563D40}"/>
              </a:ext>
            </a:extLst>
          </p:cNvPr>
          <p:cNvSpPr txBox="1"/>
          <p:nvPr/>
        </p:nvSpPr>
        <p:spPr>
          <a:xfrm>
            <a:off x="680486" y="959342"/>
            <a:ext cx="359319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4"/>
              </a:rPr>
              <a:t>Padroneggiare l'approvvigionamento sostenibile: Competenze essenziali da conoscere</a:t>
            </a:r>
            <a:endParaRPr lang="en-US"/>
          </a:p>
        </p:txBody>
      </p:sp>
      <p:grpSp>
        <p:nvGrpSpPr>
          <p:cNvPr id="7" name="Graphic 4">
            <a:extLst>
              <a:ext uri="{FF2B5EF4-FFF2-40B4-BE49-F238E27FC236}">
                <a16:creationId xmlns:a16="http://schemas.microsoft.com/office/drawing/2014/main" id="{6ADE0AA6-1BA4-10FC-DEC6-A7E495EA17AD}"/>
              </a:ext>
            </a:extLst>
          </p:cNvPr>
          <p:cNvGrpSpPr/>
          <p:nvPr/>
        </p:nvGrpSpPr>
        <p:grpSpPr>
          <a:xfrm rot="19582332">
            <a:off x="4509456" y="1383526"/>
            <a:ext cx="310678" cy="505411"/>
            <a:chOff x="6198966" y="5366641"/>
            <a:chExt cx="717140" cy="1386497"/>
          </a:xfrm>
          <a:solidFill>
            <a:srgbClr val="09465E"/>
          </a:solidFill>
        </p:grpSpPr>
        <p:grpSp>
          <p:nvGrpSpPr>
            <p:cNvPr id="8" name="Graphic 4">
              <a:extLst>
                <a:ext uri="{FF2B5EF4-FFF2-40B4-BE49-F238E27FC236}">
                  <a16:creationId xmlns:a16="http://schemas.microsoft.com/office/drawing/2014/main" id="{06D74D29-DEEF-88AE-7F22-FA3077224CB7}"/>
                </a:ext>
              </a:extLst>
            </p:cNvPr>
            <p:cNvGrpSpPr/>
            <p:nvPr/>
          </p:nvGrpSpPr>
          <p:grpSpPr>
            <a:xfrm>
              <a:off x="6229199" y="5366641"/>
              <a:ext cx="446280" cy="440141"/>
              <a:chOff x="6229199" y="5366641"/>
              <a:chExt cx="446280" cy="440141"/>
            </a:xfrm>
            <a:grpFill/>
          </p:grpSpPr>
          <p:sp>
            <p:nvSpPr>
              <p:cNvPr id="17" name="Freeform 57">
                <a:extLst>
                  <a:ext uri="{FF2B5EF4-FFF2-40B4-BE49-F238E27FC236}">
                    <a16:creationId xmlns:a16="http://schemas.microsoft.com/office/drawing/2014/main" id="{D8053629-5B88-0288-156B-0E0183AC876F}"/>
                  </a:ext>
                </a:extLst>
              </p:cNvPr>
              <p:cNvSpPr/>
              <p:nvPr/>
            </p:nvSpPr>
            <p:spPr>
              <a:xfrm>
                <a:off x="6229199" y="5366641"/>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58">
                <a:extLst>
                  <a:ext uri="{FF2B5EF4-FFF2-40B4-BE49-F238E27FC236}">
                    <a16:creationId xmlns:a16="http://schemas.microsoft.com/office/drawing/2014/main" id="{513C7C5B-E8EF-1425-830B-01D2AC933E81}"/>
                  </a:ext>
                </a:extLst>
              </p:cNvPr>
              <p:cNvSpPr/>
              <p:nvPr/>
            </p:nvSpPr>
            <p:spPr>
              <a:xfrm>
                <a:off x="6314892" y="5447661"/>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9" name="Graphic 4">
              <a:extLst>
                <a:ext uri="{FF2B5EF4-FFF2-40B4-BE49-F238E27FC236}">
                  <a16:creationId xmlns:a16="http://schemas.microsoft.com/office/drawing/2014/main" id="{F1B5D23C-6C45-3734-6BA0-A5A9EF9F61C8}"/>
                </a:ext>
              </a:extLst>
            </p:cNvPr>
            <p:cNvGrpSpPr/>
            <p:nvPr/>
          </p:nvGrpSpPr>
          <p:grpSpPr>
            <a:xfrm>
              <a:off x="6198966" y="5541415"/>
              <a:ext cx="717140" cy="1211723"/>
              <a:chOff x="6198966" y="5541415"/>
              <a:chExt cx="717140" cy="1211723"/>
            </a:xfrm>
            <a:grpFill/>
          </p:grpSpPr>
          <p:sp>
            <p:nvSpPr>
              <p:cNvPr id="10" name="Freeform 50">
                <a:extLst>
                  <a:ext uri="{FF2B5EF4-FFF2-40B4-BE49-F238E27FC236}">
                    <a16:creationId xmlns:a16="http://schemas.microsoft.com/office/drawing/2014/main" id="{431EFA68-E558-FBFA-2B0D-27CA718C9B5A}"/>
                  </a:ext>
                </a:extLst>
              </p:cNvPr>
              <p:cNvSpPr/>
              <p:nvPr/>
            </p:nvSpPr>
            <p:spPr>
              <a:xfrm>
                <a:off x="6198966" y="5929046"/>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51">
                <a:extLst>
                  <a:ext uri="{FF2B5EF4-FFF2-40B4-BE49-F238E27FC236}">
                    <a16:creationId xmlns:a16="http://schemas.microsoft.com/office/drawing/2014/main" id="{9098577D-0333-0900-B572-3EEC9563BC6A}"/>
                  </a:ext>
                </a:extLst>
              </p:cNvPr>
              <p:cNvSpPr/>
              <p:nvPr/>
            </p:nvSpPr>
            <p:spPr>
              <a:xfrm>
                <a:off x="6752978" y="5983127"/>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52">
                <a:extLst>
                  <a:ext uri="{FF2B5EF4-FFF2-40B4-BE49-F238E27FC236}">
                    <a16:creationId xmlns:a16="http://schemas.microsoft.com/office/drawing/2014/main" id="{2853B8D6-4E50-A1F2-95DD-BBDA2385FA35}"/>
                  </a:ext>
                </a:extLst>
              </p:cNvPr>
              <p:cNvSpPr/>
              <p:nvPr/>
            </p:nvSpPr>
            <p:spPr>
              <a:xfrm>
                <a:off x="6615778" y="5928778"/>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53">
                <a:extLst>
                  <a:ext uri="{FF2B5EF4-FFF2-40B4-BE49-F238E27FC236}">
                    <a16:creationId xmlns:a16="http://schemas.microsoft.com/office/drawing/2014/main" id="{C906E529-4B4A-2BCB-8F2E-13BEC6FFB0B9}"/>
                  </a:ext>
                </a:extLst>
              </p:cNvPr>
              <p:cNvSpPr/>
              <p:nvPr/>
            </p:nvSpPr>
            <p:spPr>
              <a:xfrm>
                <a:off x="6501870" y="5883556"/>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54">
                <a:extLst>
                  <a:ext uri="{FF2B5EF4-FFF2-40B4-BE49-F238E27FC236}">
                    <a16:creationId xmlns:a16="http://schemas.microsoft.com/office/drawing/2014/main" id="{F5F128E7-D455-BD60-9EC0-3FB0094362CE}"/>
                  </a:ext>
                </a:extLst>
              </p:cNvPr>
              <p:cNvSpPr/>
              <p:nvPr/>
            </p:nvSpPr>
            <p:spPr>
              <a:xfrm>
                <a:off x="6382582" y="6499177"/>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55">
                <a:extLst>
                  <a:ext uri="{FF2B5EF4-FFF2-40B4-BE49-F238E27FC236}">
                    <a16:creationId xmlns:a16="http://schemas.microsoft.com/office/drawing/2014/main" id="{5874125C-B23C-5E84-544D-AFA82C3EAA95}"/>
                  </a:ext>
                </a:extLst>
              </p:cNvPr>
              <p:cNvSpPr/>
              <p:nvPr/>
            </p:nvSpPr>
            <p:spPr>
              <a:xfrm>
                <a:off x="6752493" y="6150553"/>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56">
                <a:extLst>
                  <a:ext uri="{FF2B5EF4-FFF2-40B4-BE49-F238E27FC236}">
                    <a16:creationId xmlns:a16="http://schemas.microsoft.com/office/drawing/2014/main" id="{AFD4058E-97EB-7CCF-1FD2-889053AAAC0F}"/>
                  </a:ext>
                </a:extLst>
              </p:cNvPr>
              <p:cNvSpPr/>
              <p:nvPr/>
            </p:nvSpPr>
            <p:spPr>
              <a:xfrm>
                <a:off x="6354696" y="5541415"/>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extLst>
      <p:ext uri="{BB962C8B-B14F-4D97-AF65-F5344CB8AC3E}">
        <p14:creationId xmlns:p14="http://schemas.microsoft.com/office/powerpoint/2010/main" val="4130740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D219A-D9B8-126C-EEAF-3E164EB7CAC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B7FB715-7382-8A7A-7036-3BA58C014CF8}"/>
              </a:ext>
            </a:extLst>
          </p:cNvPr>
          <p:cNvSpPr>
            <a:spLocks noGrp="1"/>
          </p:cNvSpPr>
          <p:nvPr>
            <p:ph type="body" sz="quarter" idx="16"/>
          </p:nvPr>
        </p:nvSpPr>
        <p:spPr>
          <a:xfrm>
            <a:off x="737684" y="669744"/>
            <a:ext cx="10834492" cy="803654"/>
          </a:xfrm>
          <a:prstGeom prst="rect">
            <a:avLst/>
          </a:prstGeom>
        </p:spPr>
        <p:txBody>
          <a:bodyPr/>
          <a:lstStyle/>
          <a:p>
            <a:r>
              <a:rPr lang="en-GB"/>
              <a:t>Elementi chiave dell'approvvigionamento sostenibile</a:t>
            </a:r>
            <a:endParaRPr lang="en-US"/>
          </a:p>
        </p:txBody>
      </p:sp>
      <p:sp>
        <p:nvSpPr>
          <p:cNvPr id="2" name="Rectangle 1">
            <a:extLst>
              <a:ext uri="{FF2B5EF4-FFF2-40B4-BE49-F238E27FC236}">
                <a16:creationId xmlns:a16="http://schemas.microsoft.com/office/drawing/2014/main" id="{0CCE152D-AAC5-5DEE-181C-52A57690541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pic>
        <p:nvPicPr>
          <p:cNvPr id="8" name="Immagine 7">
            <a:extLst>
              <a:ext uri="{FF2B5EF4-FFF2-40B4-BE49-F238E27FC236}">
                <a16:creationId xmlns:a16="http://schemas.microsoft.com/office/drawing/2014/main" id="{4D8C671A-6AB7-CBDF-1006-1674CF192803}"/>
              </a:ext>
            </a:extLst>
          </p:cNvPr>
          <p:cNvPicPr>
            <a:picLocks noChangeAspect="1"/>
          </p:cNvPicPr>
          <p:nvPr/>
        </p:nvPicPr>
        <p:blipFill>
          <a:blip r:embed="rId3"/>
          <a:srcRect l="1094" t="6954" b="11694"/>
          <a:stretch>
            <a:fillRect/>
          </a:stretch>
        </p:blipFill>
        <p:spPr>
          <a:xfrm>
            <a:off x="3368317" y="1473398"/>
            <a:ext cx="5714136" cy="4964438"/>
          </a:xfrm>
          <a:prstGeom prst="rect">
            <a:avLst/>
          </a:prstGeom>
        </p:spPr>
      </p:pic>
    </p:spTree>
    <p:extLst>
      <p:ext uri="{BB962C8B-B14F-4D97-AF65-F5344CB8AC3E}">
        <p14:creationId xmlns:p14="http://schemas.microsoft.com/office/powerpoint/2010/main" val="148342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1CD42-93FB-09F4-68B7-EFFC1BCEFC5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04DA314-87D5-9FD7-6658-4DC25174162D}"/>
              </a:ext>
            </a:extLst>
          </p:cNvPr>
          <p:cNvSpPr>
            <a:spLocks noGrp="1"/>
          </p:cNvSpPr>
          <p:nvPr>
            <p:ph type="body" sz="quarter" idx="16"/>
          </p:nvPr>
        </p:nvSpPr>
        <p:spPr>
          <a:xfrm>
            <a:off x="737683" y="669744"/>
            <a:ext cx="10518895" cy="803654"/>
          </a:xfrm>
          <a:prstGeom prst="rect">
            <a:avLst/>
          </a:prstGeom>
        </p:spPr>
        <p:txBody>
          <a:bodyPr/>
          <a:lstStyle/>
          <a:p>
            <a:r>
              <a:rPr lang="en-GB" err="1"/>
              <a:t>Elementi</a:t>
            </a:r>
            <a:r>
              <a:rPr lang="en-GB"/>
              <a:t> </a:t>
            </a:r>
            <a:r>
              <a:rPr lang="en-GB" err="1"/>
              <a:t>chiave</a:t>
            </a:r>
            <a:r>
              <a:rPr lang="en-GB"/>
              <a:t> </a:t>
            </a:r>
            <a:r>
              <a:rPr lang="en-GB" err="1"/>
              <a:t>dell'approvvigionamento</a:t>
            </a:r>
            <a:r>
              <a:rPr lang="en-GB"/>
              <a:t> </a:t>
            </a:r>
            <a:r>
              <a:rPr lang="en-GB" err="1"/>
              <a:t>sostenibile</a:t>
            </a:r>
            <a:endParaRPr lang="en-US"/>
          </a:p>
        </p:txBody>
      </p:sp>
      <p:sp>
        <p:nvSpPr>
          <p:cNvPr id="3" name="Text Placeholder 2">
            <a:extLst>
              <a:ext uri="{FF2B5EF4-FFF2-40B4-BE49-F238E27FC236}">
                <a16:creationId xmlns:a16="http://schemas.microsoft.com/office/drawing/2014/main" id="{C97771DB-D583-CBA2-E7BC-1A63A5DF4EF0}"/>
              </a:ext>
            </a:extLst>
          </p:cNvPr>
          <p:cNvSpPr>
            <a:spLocks noGrp="1"/>
          </p:cNvSpPr>
          <p:nvPr>
            <p:ph type="body" sz="quarter" idx="19"/>
          </p:nvPr>
        </p:nvSpPr>
        <p:spPr>
          <a:xfrm>
            <a:off x="2059224" y="1219851"/>
            <a:ext cx="9117929" cy="5185414"/>
          </a:xfrm>
          <a:prstGeom prst="rect">
            <a:avLst/>
          </a:prstGeom>
        </p:spPr>
        <p:txBody>
          <a:bodyPr lIns="91440" tIns="45720" rIns="91440" bIns="45720" anchor="t"/>
          <a:lstStyle/>
          <a:p>
            <a:pPr algn="just"/>
            <a:r>
              <a:rPr lang="en-US" b="1" dirty="0" err="1">
                <a:solidFill>
                  <a:srgbClr val="E25684"/>
                </a:solidFill>
              </a:rPr>
              <a:t>Considerazioni</a:t>
            </a:r>
            <a:r>
              <a:rPr lang="en-US" b="1" dirty="0">
                <a:solidFill>
                  <a:srgbClr val="E25684"/>
                </a:solidFill>
              </a:rPr>
              <a:t> </a:t>
            </a:r>
            <a:r>
              <a:rPr lang="en-US" b="1" dirty="0" err="1">
                <a:solidFill>
                  <a:srgbClr val="E25684"/>
                </a:solidFill>
              </a:rPr>
              <a:t>ambientali</a:t>
            </a:r>
            <a:r>
              <a:rPr lang="en-US" b="1" dirty="0">
                <a:solidFill>
                  <a:srgbClr val="E25684"/>
                </a:solidFill>
              </a:rPr>
              <a:t>: </a:t>
            </a:r>
            <a:r>
              <a:rPr lang="en-US" dirty="0" err="1"/>
              <a:t>L'attenzione</a:t>
            </a:r>
            <a:r>
              <a:rPr lang="en-US" dirty="0"/>
              <a:t> </a:t>
            </a:r>
            <a:r>
              <a:rPr lang="en-US" dirty="0" err="1"/>
              <a:t>all'ambiente</a:t>
            </a:r>
            <a:r>
              <a:rPr lang="en-US" dirty="0"/>
              <a:t> è </a:t>
            </a:r>
            <a:r>
              <a:rPr lang="en-US" dirty="0" err="1"/>
              <a:t>fondamentale</a:t>
            </a:r>
            <a:r>
              <a:rPr lang="en-US" dirty="0"/>
              <a:t> per un </a:t>
            </a:r>
            <a:r>
              <a:rPr lang="en-US" dirty="0" err="1"/>
              <a:t>approvvigionamento</a:t>
            </a:r>
            <a:r>
              <a:rPr lang="en-US" dirty="0"/>
              <a:t> </a:t>
            </a:r>
            <a:r>
              <a:rPr lang="en-US" dirty="0" err="1"/>
              <a:t>sostenibile</a:t>
            </a:r>
            <a:r>
              <a:rPr lang="en-US" dirty="0"/>
              <a:t>. </a:t>
            </a:r>
            <a:r>
              <a:rPr lang="en-US" dirty="0" err="1"/>
              <a:t>Rispettare</a:t>
            </a:r>
            <a:r>
              <a:rPr lang="en-US" dirty="0"/>
              <a:t> </a:t>
            </a:r>
            <a:r>
              <a:rPr lang="en-US" dirty="0" err="1"/>
              <a:t>gli</a:t>
            </a:r>
            <a:r>
              <a:rPr lang="en-US" dirty="0"/>
              <a:t> standard </a:t>
            </a:r>
            <a:r>
              <a:rPr lang="en-US" dirty="0" err="1"/>
              <a:t>internazionali</a:t>
            </a:r>
            <a:r>
              <a:rPr lang="en-US" dirty="0"/>
              <a:t>, </a:t>
            </a:r>
            <a:r>
              <a:rPr lang="en-US" dirty="0" err="1"/>
              <a:t>utilizzare</a:t>
            </a:r>
            <a:r>
              <a:rPr lang="en-US" dirty="0"/>
              <a:t> </a:t>
            </a:r>
            <a:r>
              <a:rPr lang="en-US" dirty="0" err="1"/>
              <a:t>materiali</a:t>
            </a:r>
            <a:r>
              <a:rPr lang="en-US" dirty="0"/>
              <a:t> </a:t>
            </a:r>
            <a:r>
              <a:rPr lang="en-US" dirty="0" err="1"/>
              <a:t>biodegradabili</a:t>
            </a:r>
            <a:r>
              <a:rPr lang="en-US" dirty="0"/>
              <a:t>, </a:t>
            </a:r>
            <a:r>
              <a:rPr lang="en-US" dirty="0" err="1"/>
              <a:t>evitare</a:t>
            </a:r>
            <a:r>
              <a:rPr lang="en-US" dirty="0"/>
              <a:t> </a:t>
            </a:r>
            <a:r>
              <a:rPr lang="en-US" dirty="0" err="1"/>
              <a:t>sprechi</a:t>
            </a:r>
            <a:r>
              <a:rPr lang="en-US" dirty="0"/>
              <a:t> di </a:t>
            </a:r>
            <a:r>
              <a:rPr lang="en-US" dirty="0" err="1"/>
              <a:t>acqua</a:t>
            </a:r>
            <a:r>
              <a:rPr lang="en-US" dirty="0"/>
              <a:t> ed </a:t>
            </a:r>
            <a:r>
              <a:rPr lang="en-US" dirty="0" err="1"/>
              <a:t>energia</a:t>
            </a:r>
            <a:r>
              <a:rPr lang="en-US" dirty="0"/>
              <a:t> e </a:t>
            </a:r>
            <a:r>
              <a:rPr lang="en-US" dirty="0" err="1"/>
              <a:t>ridurre</a:t>
            </a:r>
            <a:r>
              <a:rPr lang="en-US" dirty="0"/>
              <a:t> al </a:t>
            </a:r>
            <a:r>
              <a:rPr lang="en-US" dirty="0" err="1"/>
              <a:t>minimo</a:t>
            </a:r>
            <a:r>
              <a:rPr lang="en-US" dirty="0"/>
              <a:t> </a:t>
            </a:r>
            <a:r>
              <a:rPr lang="en-US" dirty="0" err="1"/>
              <a:t>l'inquinamento</a:t>
            </a:r>
            <a:r>
              <a:rPr lang="en-US" dirty="0"/>
              <a:t>.</a:t>
            </a:r>
          </a:p>
          <a:p>
            <a:endParaRPr lang="en-US" b="1" dirty="0"/>
          </a:p>
          <a:p>
            <a:pPr algn="just"/>
            <a:r>
              <a:rPr lang="en-US" b="1" dirty="0" err="1">
                <a:solidFill>
                  <a:srgbClr val="E25684"/>
                </a:solidFill>
              </a:rPr>
              <a:t>Considerazioni</a:t>
            </a:r>
            <a:r>
              <a:rPr lang="en-US" b="1" dirty="0">
                <a:solidFill>
                  <a:srgbClr val="E25684"/>
                </a:solidFill>
              </a:rPr>
              <a:t> </a:t>
            </a:r>
            <a:r>
              <a:rPr lang="en-US" b="1" dirty="0" err="1">
                <a:solidFill>
                  <a:srgbClr val="E25684"/>
                </a:solidFill>
              </a:rPr>
              <a:t>sociali</a:t>
            </a:r>
            <a:r>
              <a:rPr lang="en-US" b="1" dirty="0">
                <a:solidFill>
                  <a:srgbClr val="E25684"/>
                </a:solidFill>
              </a:rPr>
              <a:t>: </a:t>
            </a:r>
            <a:r>
              <a:rPr lang="en-US" dirty="0"/>
              <a:t>Si </a:t>
            </a:r>
            <a:r>
              <a:rPr lang="en-US" dirty="0" err="1"/>
              <a:t>riferisce</a:t>
            </a:r>
            <a:r>
              <a:rPr lang="en-US" dirty="0"/>
              <a:t> </a:t>
            </a:r>
            <a:r>
              <a:rPr lang="en-US" dirty="0" err="1"/>
              <a:t>alla</a:t>
            </a:r>
            <a:r>
              <a:rPr lang="en-US" dirty="0"/>
              <a:t> </a:t>
            </a:r>
            <a:r>
              <a:rPr lang="en-US" dirty="0" err="1"/>
              <a:t>garanzia</a:t>
            </a:r>
            <a:r>
              <a:rPr lang="en-US" dirty="0"/>
              <a:t> di </a:t>
            </a:r>
            <a:r>
              <a:rPr lang="en-US" dirty="0" err="1"/>
              <a:t>pratiche</a:t>
            </a:r>
            <a:r>
              <a:rPr lang="en-US" dirty="0"/>
              <a:t> </a:t>
            </a:r>
            <a:r>
              <a:rPr lang="en-US" dirty="0" err="1"/>
              <a:t>etiche</a:t>
            </a:r>
            <a:r>
              <a:rPr lang="en-US" dirty="0"/>
              <a:t>, </a:t>
            </a:r>
            <a:r>
              <a:rPr lang="en-US" dirty="0" err="1"/>
              <a:t>condizioni</a:t>
            </a:r>
            <a:r>
              <a:rPr lang="en-US" dirty="0"/>
              <a:t> di </a:t>
            </a:r>
            <a:r>
              <a:rPr lang="en-US" dirty="0" err="1"/>
              <a:t>lavoro</a:t>
            </a:r>
            <a:r>
              <a:rPr lang="en-US" dirty="0"/>
              <a:t> </a:t>
            </a:r>
            <a:r>
              <a:rPr lang="en-US" dirty="0" err="1"/>
              <a:t>eque</a:t>
            </a:r>
            <a:r>
              <a:rPr lang="en-US" dirty="0"/>
              <a:t> e </a:t>
            </a:r>
            <a:r>
              <a:rPr lang="en-US" dirty="0" err="1"/>
              <a:t>benessere</a:t>
            </a:r>
            <a:r>
              <a:rPr lang="en-US" dirty="0"/>
              <a:t>. </a:t>
            </a:r>
            <a:r>
              <a:rPr lang="en-US" dirty="0" err="1"/>
              <a:t>Ciò</a:t>
            </a:r>
            <a:r>
              <a:rPr lang="en-US" dirty="0"/>
              <a:t> </a:t>
            </a:r>
            <a:r>
              <a:rPr lang="en-US" dirty="0" err="1"/>
              <a:t>avviene</a:t>
            </a:r>
            <a:r>
              <a:rPr lang="en-US" dirty="0"/>
              <a:t> </a:t>
            </a:r>
            <a:r>
              <a:rPr lang="en-US" dirty="0" err="1"/>
              <a:t>garantendo</a:t>
            </a:r>
            <a:r>
              <a:rPr lang="en-US" dirty="0"/>
              <a:t> il rispetto </a:t>
            </a:r>
            <a:r>
              <a:rPr lang="en-US" dirty="0" err="1"/>
              <a:t>dei</a:t>
            </a:r>
            <a:r>
              <a:rPr lang="en-US" dirty="0"/>
              <a:t> </a:t>
            </a:r>
            <a:r>
              <a:rPr lang="en-US" dirty="0" err="1"/>
              <a:t>diritti</a:t>
            </a:r>
            <a:r>
              <a:rPr lang="en-US" dirty="0"/>
              <a:t> </a:t>
            </a:r>
            <a:r>
              <a:rPr lang="en-US" dirty="0" err="1"/>
              <a:t>umani</a:t>
            </a:r>
            <a:r>
              <a:rPr lang="en-US" dirty="0"/>
              <a:t> </a:t>
            </a:r>
            <a:r>
              <a:rPr lang="en-US" dirty="0" err="1"/>
              <a:t>durante</a:t>
            </a:r>
            <a:r>
              <a:rPr lang="en-US" dirty="0"/>
              <a:t> </a:t>
            </a:r>
            <a:r>
              <a:rPr lang="en-US" dirty="0" err="1"/>
              <a:t>tutto</a:t>
            </a:r>
            <a:r>
              <a:rPr lang="en-US" dirty="0"/>
              <a:t> il </a:t>
            </a:r>
            <a:r>
              <a:rPr lang="en-US" dirty="0" err="1"/>
              <a:t>processo</a:t>
            </a:r>
            <a:r>
              <a:rPr lang="en-US" dirty="0"/>
              <a:t>. </a:t>
            </a:r>
            <a:r>
              <a:rPr lang="en-US" dirty="0" err="1"/>
              <a:t>Può</a:t>
            </a:r>
            <a:r>
              <a:rPr lang="en-US" dirty="0"/>
              <a:t> </a:t>
            </a:r>
            <a:r>
              <a:rPr lang="en-US" dirty="0" err="1"/>
              <a:t>includere</a:t>
            </a:r>
            <a:r>
              <a:rPr lang="en-US" dirty="0"/>
              <a:t> il </a:t>
            </a:r>
            <a:r>
              <a:rPr lang="en-US" dirty="0" err="1"/>
              <a:t>sostegno</a:t>
            </a:r>
            <a:r>
              <a:rPr lang="en-US" dirty="0"/>
              <a:t> ai </a:t>
            </a:r>
            <a:r>
              <a:rPr lang="en-US" dirty="0" err="1"/>
              <a:t>fornitori</a:t>
            </a:r>
            <a:r>
              <a:rPr lang="en-US" dirty="0"/>
              <a:t> </a:t>
            </a:r>
            <a:r>
              <a:rPr lang="en-US" dirty="0" err="1"/>
              <a:t>locali</a:t>
            </a:r>
            <a:r>
              <a:rPr lang="en-US" dirty="0"/>
              <a:t>, alle </a:t>
            </a:r>
            <a:r>
              <a:rPr lang="en-US" dirty="0" err="1"/>
              <a:t>minoranze</a:t>
            </a:r>
            <a:r>
              <a:rPr lang="en-US" dirty="0"/>
              <a:t> e alle cause </a:t>
            </a:r>
            <a:r>
              <a:rPr lang="en-US" dirty="0" err="1"/>
              <a:t>giuste</a:t>
            </a:r>
            <a:r>
              <a:rPr lang="en-US" dirty="0"/>
              <a:t>.</a:t>
            </a:r>
            <a:endParaRPr lang="en-US" dirty="0">
              <a:ea typeface="Calibri"/>
              <a:cs typeface="Calibri"/>
            </a:endParaRPr>
          </a:p>
          <a:p>
            <a:endParaRPr lang="en-US" b="1" dirty="0"/>
          </a:p>
          <a:p>
            <a:pPr algn="just"/>
            <a:r>
              <a:rPr lang="en-US" b="1" dirty="0" err="1">
                <a:solidFill>
                  <a:srgbClr val="E25684"/>
                </a:solidFill>
              </a:rPr>
              <a:t>Considerazioni</a:t>
            </a:r>
            <a:r>
              <a:rPr lang="en-US" b="1" dirty="0">
                <a:solidFill>
                  <a:srgbClr val="E25684"/>
                </a:solidFill>
              </a:rPr>
              <a:t> </a:t>
            </a:r>
            <a:r>
              <a:rPr lang="en-US" b="1" dirty="0" err="1">
                <a:solidFill>
                  <a:srgbClr val="E25684"/>
                </a:solidFill>
              </a:rPr>
              <a:t>economiche</a:t>
            </a:r>
            <a:r>
              <a:rPr lang="en-US" b="1" dirty="0">
                <a:solidFill>
                  <a:srgbClr val="E25684"/>
                </a:solidFill>
              </a:rPr>
              <a:t>: </a:t>
            </a:r>
            <a:r>
              <a:rPr lang="en-US" dirty="0" err="1"/>
              <a:t>Questo</a:t>
            </a:r>
            <a:r>
              <a:rPr lang="en-US" dirty="0"/>
              <a:t> </a:t>
            </a:r>
            <a:r>
              <a:rPr lang="en-US" dirty="0" err="1"/>
              <a:t>concetto</a:t>
            </a:r>
            <a:r>
              <a:rPr lang="en-US" dirty="0"/>
              <a:t> </a:t>
            </a:r>
            <a:r>
              <a:rPr lang="en-US" dirty="0" err="1"/>
              <a:t>mira</a:t>
            </a:r>
            <a:r>
              <a:rPr lang="en-US" dirty="0"/>
              <a:t> a </a:t>
            </a:r>
            <a:r>
              <a:rPr lang="en-US" dirty="0" err="1"/>
              <a:t>una</a:t>
            </a:r>
            <a:r>
              <a:rPr lang="en-US" dirty="0"/>
              <a:t> </a:t>
            </a:r>
            <a:r>
              <a:rPr lang="en-US" dirty="0" err="1"/>
              <a:t>sostenibilità</a:t>
            </a:r>
            <a:r>
              <a:rPr lang="en-US" dirty="0"/>
              <a:t> </a:t>
            </a:r>
            <a:r>
              <a:rPr lang="en-US" dirty="0" err="1"/>
              <a:t>economica</a:t>
            </a:r>
            <a:r>
              <a:rPr lang="en-US" dirty="0"/>
              <a:t> </a:t>
            </a:r>
            <a:r>
              <a:rPr lang="en-US" dirty="0" err="1"/>
              <a:t>che</a:t>
            </a:r>
            <a:r>
              <a:rPr lang="en-US" dirty="0"/>
              <a:t> </a:t>
            </a:r>
            <a:r>
              <a:rPr lang="en-US" dirty="0" err="1"/>
              <a:t>favorisca</a:t>
            </a:r>
            <a:r>
              <a:rPr lang="en-US" dirty="0"/>
              <a:t> un </a:t>
            </a:r>
            <a:r>
              <a:rPr lang="en-US" dirty="0" err="1"/>
              <a:t>valore</a:t>
            </a:r>
            <a:r>
              <a:rPr lang="en-US" dirty="0"/>
              <a:t> </a:t>
            </a:r>
            <a:r>
              <a:rPr lang="en-US" dirty="0" err="1"/>
              <a:t>finanziario</a:t>
            </a:r>
            <a:r>
              <a:rPr lang="en-US" dirty="0"/>
              <a:t> a </a:t>
            </a:r>
            <a:r>
              <a:rPr lang="en-US" dirty="0" err="1"/>
              <a:t>lungo</a:t>
            </a:r>
            <a:r>
              <a:rPr lang="en-US" dirty="0"/>
              <a:t> </a:t>
            </a:r>
            <a:r>
              <a:rPr lang="en-US" dirty="0" err="1"/>
              <a:t>termine</a:t>
            </a:r>
            <a:r>
              <a:rPr lang="en-US" dirty="0"/>
              <a:t> </a:t>
            </a:r>
            <a:r>
              <a:rPr lang="en-US" dirty="0" err="1"/>
              <a:t>raggiunto</a:t>
            </a:r>
            <a:r>
              <a:rPr lang="en-US" dirty="0"/>
              <a:t> </a:t>
            </a:r>
            <a:r>
              <a:rPr lang="en-US" dirty="0" err="1"/>
              <a:t>progressivamente</a:t>
            </a:r>
            <a:r>
              <a:rPr lang="en-US" dirty="0"/>
              <a:t>. Sono </a:t>
            </a:r>
            <a:r>
              <a:rPr lang="en-US" dirty="0" err="1"/>
              <a:t>fondamentali</a:t>
            </a:r>
            <a:r>
              <a:rPr lang="en-US" dirty="0"/>
              <a:t> </a:t>
            </a:r>
            <a:r>
              <a:rPr lang="en-US" dirty="0" err="1"/>
              <a:t>elementi</a:t>
            </a:r>
            <a:r>
              <a:rPr lang="en-US" dirty="0"/>
              <a:t> </a:t>
            </a:r>
            <a:r>
              <a:rPr lang="en-US" dirty="0" err="1"/>
              <a:t>quali</a:t>
            </a:r>
            <a:r>
              <a:rPr lang="en-US" dirty="0"/>
              <a:t> la </a:t>
            </a:r>
            <a:r>
              <a:rPr lang="en-US" dirty="0" err="1"/>
              <a:t>priorità</a:t>
            </a:r>
            <a:r>
              <a:rPr lang="en-US" dirty="0"/>
              <a:t> di </a:t>
            </a:r>
            <a:r>
              <a:rPr lang="en-US" dirty="0" err="1"/>
              <a:t>prodotti</a:t>
            </a:r>
            <a:r>
              <a:rPr lang="en-US" dirty="0"/>
              <a:t> di </a:t>
            </a:r>
            <a:r>
              <a:rPr lang="en-US" dirty="0" err="1"/>
              <a:t>qualità</a:t>
            </a:r>
            <a:r>
              <a:rPr lang="en-US" dirty="0"/>
              <a:t> </a:t>
            </a:r>
            <a:r>
              <a:rPr lang="en-US" dirty="0" err="1"/>
              <a:t>che</a:t>
            </a:r>
            <a:r>
              <a:rPr lang="en-US" dirty="0"/>
              <a:t> </a:t>
            </a:r>
            <a:r>
              <a:rPr lang="en-US" dirty="0" err="1"/>
              <a:t>mirano</a:t>
            </a:r>
            <a:r>
              <a:rPr lang="en-US" dirty="0"/>
              <a:t> al </a:t>
            </a:r>
            <a:r>
              <a:rPr lang="en-US" dirty="0" err="1"/>
              <a:t>risparmio</a:t>
            </a:r>
            <a:r>
              <a:rPr lang="en-US" dirty="0"/>
              <a:t> a </a:t>
            </a:r>
            <a:r>
              <a:rPr lang="en-US" dirty="0" err="1"/>
              <a:t>lungo</a:t>
            </a:r>
            <a:r>
              <a:rPr lang="en-US" dirty="0"/>
              <a:t> </a:t>
            </a:r>
            <a:r>
              <a:rPr lang="en-US" dirty="0" err="1"/>
              <a:t>termine</a:t>
            </a:r>
            <a:r>
              <a:rPr lang="en-US" dirty="0"/>
              <a:t>, </a:t>
            </a:r>
            <a:r>
              <a:rPr lang="en-US" dirty="0" err="1"/>
              <a:t>l'obiettivo</a:t>
            </a:r>
            <a:r>
              <a:rPr lang="en-US" dirty="0"/>
              <a:t> di </a:t>
            </a:r>
            <a:r>
              <a:rPr lang="en-US" dirty="0" err="1"/>
              <a:t>una</a:t>
            </a:r>
            <a:r>
              <a:rPr lang="en-US" dirty="0"/>
              <a:t> catena di </a:t>
            </a:r>
            <a:r>
              <a:rPr lang="en-US" dirty="0" err="1"/>
              <a:t>approvvigionamento</a:t>
            </a:r>
            <a:r>
              <a:rPr lang="en-US" dirty="0"/>
              <a:t> stabile, la </a:t>
            </a:r>
            <a:r>
              <a:rPr lang="en-US" dirty="0" err="1"/>
              <a:t>garanzia</a:t>
            </a:r>
            <a:r>
              <a:rPr lang="en-US" dirty="0"/>
              <a:t> di </a:t>
            </a:r>
            <a:r>
              <a:rPr lang="en-US" dirty="0" err="1"/>
              <a:t>pratiche</a:t>
            </a:r>
            <a:r>
              <a:rPr lang="en-US" dirty="0"/>
              <a:t> </a:t>
            </a:r>
            <a:r>
              <a:rPr lang="en-US" dirty="0" err="1"/>
              <a:t>commerciali</a:t>
            </a:r>
            <a:r>
              <a:rPr lang="en-US" dirty="0"/>
              <a:t> </a:t>
            </a:r>
            <a:r>
              <a:rPr lang="en-US" dirty="0" err="1"/>
              <a:t>etiche</a:t>
            </a:r>
            <a:r>
              <a:rPr lang="en-US" dirty="0"/>
              <a:t> e la </a:t>
            </a:r>
            <a:r>
              <a:rPr lang="en-US" dirty="0" err="1"/>
              <a:t>trasparenza</a:t>
            </a:r>
            <a:r>
              <a:rPr lang="en-US" dirty="0"/>
              <a:t>. </a:t>
            </a:r>
            <a:endParaRPr lang="en-US" dirty="0">
              <a:ea typeface="Calibri"/>
              <a:cs typeface="Calibri"/>
            </a:endParaRPr>
          </a:p>
        </p:txBody>
      </p:sp>
      <p:grpSp>
        <p:nvGrpSpPr>
          <p:cNvPr id="2" name="Group 1">
            <a:extLst>
              <a:ext uri="{FF2B5EF4-FFF2-40B4-BE49-F238E27FC236}">
                <a16:creationId xmlns:a16="http://schemas.microsoft.com/office/drawing/2014/main" id="{3055F251-A1D4-317A-D266-3019486BBF86}"/>
              </a:ext>
            </a:extLst>
          </p:cNvPr>
          <p:cNvGrpSpPr/>
          <p:nvPr/>
        </p:nvGrpSpPr>
        <p:grpSpPr>
          <a:xfrm>
            <a:off x="851756" y="1456586"/>
            <a:ext cx="901130" cy="901727"/>
            <a:chOff x="5614841" y="786428"/>
            <a:chExt cx="901130" cy="901727"/>
          </a:xfrm>
          <a:solidFill>
            <a:srgbClr val="09465E"/>
          </a:solidFill>
        </p:grpSpPr>
        <p:grpSp>
          <p:nvGrpSpPr>
            <p:cNvPr id="5" name="Graphic 2">
              <a:extLst>
                <a:ext uri="{FF2B5EF4-FFF2-40B4-BE49-F238E27FC236}">
                  <a16:creationId xmlns:a16="http://schemas.microsoft.com/office/drawing/2014/main" id="{4941422E-6707-F296-401B-6BB793644D27}"/>
                </a:ext>
              </a:extLst>
            </p:cNvPr>
            <p:cNvGrpSpPr/>
            <p:nvPr/>
          </p:nvGrpSpPr>
          <p:grpSpPr>
            <a:xfrm>
              <a:off x="5715019" y="1058540"/>
              <a:ext cx="543506" cy="445337"/>
              <a:chOff x="5715019" y="1058540"/>
              <a:chExt cx="543506" cy="445337"/>
            </a:xfrm>
            <a:grpFill/>
          </p:grpSpPr>
          <p:sp>
            <p:nvSpPr>
              <p:cNvPr id="7" name="Freeform 210">
                <a:extLst>
                  <a:ext uri="{FF2B5EF4-FFF2-40B4-BE49-F238E27FC236}">
                    <a16:creationId xmlns:a16="http://schemas.microsoft.com/office/drawing/2014/main" id="{E6096813-0B00-5FAD-B87F-9F44AAEFA5A5}"/>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8" name="Freeform 211">
                <a:extLst>
                  <a:ext uri="{FF2B5EF4-FFF2-40B4-BE49-F238E27FC236}">
                    <a16:creationId xmlns:a16="http://schemas.microsoft.com/office/drawing/2014/main" id="{1F118D6D-C928-1C64-B8AD-55404EB6E54D}"/>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grpSp>
        <p:sp>
          <p:nvSpPr>
            <p:cNvPr id="6" name="Freeform 209">
              <a:extLst>
                <a:ext uri="{FF2B5EF4-FFF2-40B4-BE49-F238E27FC236}">
                  <a16:creationId xmlns:a16="http://schemas.microsoft.com/office/drawing/2014/main" id="{B5C64C6A-5756-87B2-9F60-868A6A12E191}"/>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grpSp>
        <p:nvGrpSpPr>
          <p:cNvPr id="9" name="Group 8">
            <a:extLst>
              <a:ext uri="{FF2B5EF4-FFF2-40B4-BE49-F238E27FC236}">
                <a16:creationId xmlns:a16="http://schemas.microsoft.com/office/drawing/2014/main" id="{26BB43A2-FADB-0E75-8BCB-70FFCB48B655}"/>
              </a:ext>
            </a:extLst>
          </p:cNvPr>
          <p:cNvGrpSpPr/>
          <p:nvPr/>
        </p:nvGrpSpPr>
        <p:grpSpPr>
          <a:xfrm>
            <a:off x="851756" y="3145586"/>
            <a:ext cx="885534" cy="895928"/>
            <a:chOff x="7190753" y="5365577"/>
            <a:chExt cx="745522" cy="754273"/>
          </a:xfrm>
          <a:solidFill>
            <a:srgbClr val="09465E"/>
          </a:solidFill>
        </p:grpSpPr>
        <p:grpSp>
          <p:nvGrpSpPr>
            <p:cNvPr id="10" name="Graphic 2">
              <a:extLst>
                <a:ext uri="{FF2B5EF4-FFF2-40B4-BE49-F238E27FC236}">
                  <a16:creationId xmlns:a16="http://schemas.microsoft.com/office/drawing/2014/main" id="{6624C11C-A395-7C01-3911-7844350E1FE1}"/>
                </a:ext>
              </a:extLst>
            </p:cNvPr>
            <p:cNvGrpSpPr/>
            <p:nvPr/>
          </p:nvGrpSpPr>
          <p:grpSpPr>
            <a:xfrm>
              <a:off x="7353351" y="5647412"/>
              <a:ext cx="420044" cy="75879"/>
              <a:chOff x="7353351" y="5647412"/>
              <a:chExt cx="420044" cy="75879"/>
            </a:xfrm>
            <a:grpFill/>
          </p:grpSpPr>
          <p:sp>
            <p:nvSpPr>
              <p:cNvPr id="21" name="Freeform 385">
                <a:extLst>
                  <a:ext uri="{FF2B5EF4-FFF2-40B4-BE49-F238E27FC236}">
                    <a16:creationId xmlns:a16="http://schemas.microsoft.com/office/drawing/2014/main" id="{CD3A5577-7B5F-AE88-DF87-EA277A8D2D8F}"/>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D7D31"/>
              </a:solidFill>
              <a:ln w="9028" cap="flat">
                <a:noFill/>
                <a:prstDash val="solid"/>
                <a:miter/>
              </a:ln>
            </p:spPr>
            <p:txBody>
              <a:bodyPr rtlCol="0" anchor="ctr"/>
              <a:lstStyle/>
              <a:p>
                <a:endParaRPr lang="en-US"/>
              </a:p>
            </p:txBody>
          </p:sp>
          <p:sp>
            <p:nvSpPr>
              <p:cNvPr id="22" name="Freeform 386">
                <a:extLst>
                  <a:ext uri="{FF2B5EF4-FFF2-40B4-BE49-F238E27FC236}">
                    <a16:creationId xmlns:a16="http://schemas.microsoft.com/office/drawing/2014/main" id="{7449E92F-D8CA-1788-E6AC-F962CFA78955}"/>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D7D31"/>
              </a:solidFill>
              <a:ln w="9028"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98A3D931-F915-4FCA-4BFF-00A3A983AF03}"/>
                </a:ext>
              </a:extLst>
            </p:cNvPr>
            <p:cNvGrpSpPr/>
            <p:nvPr/>
          </p:nvGrpSpPr>
          <p:grpSpPr>
            <a:xfrm>
              <a:off x="7190753" y="5365577"/>
              <a:ext cx="745522" cy="754273"/>
              <a:chOff x="7190753" y="5365577"/>
              <a:chExt cx="745522" cy="754273"/>
            </a:xfrm>
            <a:grpFill/>
          </p:grpSpPr>
          <p:sp>
            <p:nvSpPr>
              <p:cNvPr id="12" name="Freeform 376">
                <a:extLst>
                  <a:ext uri="{FF2B5EF4-FFF2-40B4-BE49-F238E27FC236}">
                    <a16:creationId xmlns:a16="http://schemas.microsoft.com/office/drawing/2014/main" id="{A4CB0D56-9DF3-EB9E-3099-1702106BDF3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13" name="Freeform 377">
                <a:extLst>
                  <a:ext uri="{FF2B5EF4-FFF2-40B4-BE49-F238E27FC236}">
                    <a16:creationId xmlns:a16="http://schemas.microsoft.com/office/drawing/2014/main" id="{834B090A-7095-AE31-12A5-9F6B44A832DD}"/>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14" name="Freeform 378">
                <a:extLst>
                  <a:ext uri="{FF2B5EF4-FFF2-40B4-BE49-F238E27FC236}">
                    <a16:creationId xmlns:a16="http://schemas.microsoft.com/office/drawing/2014/main" id="{75669537-24D3-6708-2671-0F1EC2E8FE04}"/>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15" name="Freeform 379">
                <a:extLst>
                  <a:ext uri="{FF2B5EF4-FFF2-40B4-BE49-F238E27FC236}">
                    <a16:creationId xmlns:a16="http://schemas.microsoft.com/office/drawing/2014/main" id="{1C076995-B332-15BE-30D7-DBBC2094F39D}"/>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16" name="Freeform 380">
                <a:extLst>
                  <a:ext uri="{FF2B5EF4-FFF2-40B4-BE49-F238E27FC236}">
                    <a16:creationId xmlns:a16="http://schemas.microsoft.com/office/drawing/2014/main" id="{E27CEA40-585F-9B13-0514-DB31CAA8E76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17" name="Freeform 381">
                <a:extLst>
                  <a:ext uri="{FF2B5EF4-FFF2-40B4-BE49-F238E27FC236}">
                    <a16:creationId xmlns:a16="http://schemas.microsoft.com/office/drawing/2014/main" id="{14E25D9B-3DE4-0E21-AF8F-31DE5E370A60}"/>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18" name="Freeform 382">
                <a:extLst>
                  <a:ext uri="{FF2B5EF4-FFF2-40B4-BE49-F238E27FC236}">
                    <a16:creationId xmlns:a16="http://schemas.microsoft.com/office/drawing/2014/main" id="{7ED2258C-6528-3E0E-2F47-42FF9FBA1ABF}"/>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19" name="Freeform 383">
                <a:extLst>
                  <a:ext uri="{FF2B5EF4-FFF2-40B4-BE49-F238E27FC236}">
                    <a16:creationId xmlns:a16="http://schemas.microsoft.com/office/drawing/2014/main" id="{5BE82306-42CD-EAB5-B785-5D7DE3545A4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20" name="Freeform 384">
                <a:extLst>
                  <a:ext uri="{FF2B5EF4-FFF2-40B4-BE49-F238E27FC236}">
                    <a16:creationId xmlns:a16="http://schemas.microsoft.com/office/drawing/2014/main" id="{F3951FE3-05AF-823A-E15D-A844C4D61174}"/>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grpSp>
        <p:nvGrpSpPr>
          <p:cNvPr id="23" name="Group 22">
            <a:extLst>
              <a:ext uri="{FF2B5EF4-FFF2-40B4-BE49-F238E27FC236}">
                <a16:creationId xmlns:a16="http://schemas.microsoft.com/office/drawing/2014/main" id="{CFF4B838-AD45-2043-CA8C-B96458D40A78}"/>
              </a:ext>
            </a:extLst>
          </p:cNvPr>
          <p:cNvGrpSpPr/>
          <p:nvPr/>
        </p:nvGrpSpPr>
        <p:grpSpPr>
          <a:xfrm>
            <a:off x="648994" y="4874208"/>
            <a:ext cx="1094363" cy="943510"/>
            <a:chOff x="4417506" y="446113"/>
            <a:chExt cx="1094363" cy="943510"/>
          </a:xfrm>
          <a:solidFill>
            <a:srgbClr val="09465E"/>
          </a:solidFill>
        </p:grpSpPr>
        <p:sp>
          <p:nvSpPr>
            <p:cNvPr id="24" name="Freeform 1341">
              <a:extLst>
                <a:ext uri="{FF2B5EF4-FFF2-40B4-BE49-F238E27FC236}">
                  <a16:creationId xmlns:a16="http://schemas.microsoft.com/office/drawing/2014/main" id="{A7832EBA-00DC-CD31-F92E-7903BEC15295}"/>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25" name="Graphic 3">
              <a:extLst>
                <a:ext uri="{FF2B5EF4-FFF2-40B4-BE49-F238E27FC236}">
                  <a16:creationId xmlns:a16="http://schemas.microsoft.com/office/drawing/2014/main" id="{6F95D733-D9C0-F075-65A0-686BB886C688}"/>
                </a:ext>
              </a:extLst>
            </p:cNvPr>
            <p:cNvGrpSpPr/>
            <p:nvPr/>
          </p:nvGrpSpPr>
          <p:grpSpPr>
            <a:xfrm>
              <a:off x="4417506" y="446113"/>
              <a:ext cx="1023051" cy="943510"/>
              <a:chOff x="4417506" y="446113"/>
              <a:chExt cx="1023051" cy="943510"/>
            </a:xfrm>
            <a:grpFill/>
          </p:grpSpPr>
          <p:sp>
            <p:nvSpPr>
              <p:cNvPr id="27" name="Freeform 1344">
                <a:extLst>
                  <a:ext uri="{FF2B5EF4-FFF2-40B4-BE49-F238E27FC236}">
                    <a16:creationId xmlns:a16="http://schemas.microsoft.com/office/drawing/2014/main" id="{81858C2C-9E4C-C9CA-FBE5-41E15F08469F}"/>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28" name="Freeform 1345">
                <a:extLst>
                  <a:ext uri="{FF2B5EF4-FFF2-40B4-BE49-F238E27FC236}">
                    <a16:creationId xmlns:a16="http://schemas.microsoft.com/office/drawing/2014/main" id="{6C7D4A3D-D492-2010-F901-80E13F85806B}"/>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26" name="Freeform 1343">
              <a:extLst>
                <a:ext uri="{FF2B5EF4-FFF2-40B4-BE49-F238E27FC236}">
                  <a16:creationId xmlns:a16="http://schemas.microsoft.com/office/drawing/2014/main" id="{A4C45F1C-D772-59A7-1D26-A9E59066836A}"/>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60BA47"/>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2187614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8E83-BB3D-41B0-F2FE-D96A1E74767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E34EB32-20A2-4D9D-FC28-98DFB01B66D7}"/>
              </a:ext>
            </a:extLst>
          </p:cNvPr>
          <p:cNvSpPr>
            <a:spLocks noGrp="1"/>
          </p:cNvSpPr>
          <p:nvPr>
            <p:ph type="body" sz="quarter" idx="16"/>
          </p:nvPr>
        </p:nvSpPr>
        <p:spPr>
          <a:xfrm>
            <a:off x="723658" y="566654"/>
            <a:ext cx="6700993" cy="803654"/>
          </a:xfrm>
          <a:prstGeom prst="rect">
            <a:avLst/>
          </a:prstGeom>
        </p:spPr>
        <p:txBody>
          <a:bodyPr lIns="91440" tIns="45720" rIns="91440" bIns="45720" anchor="t">
            <a:noAutofit/>
          </a:bodyPr>
          <a:lstStyle/>
          <a:p>
            <a:r>
              <a:rPr lang="en-GB">
                <a:highlight>
                  <a:srgbClr val="60BA47"/>
                </a:highlight>
              </a:rPr>
              <a:t>Lasciatevi ispirare...</a:t>
            </a:r>
            <a:endParaRPr lang="en-GB">
              <a:highlight>
                <a:srgbClr val="60BA47"/>
              </a:highlight>
              <a:ea typeface="Calibri"/>
              <a:cs typeface="Calibri"/>
            </a:endParaRPr>
          </a:p>
        </p:txBody>
      </p:sp>
      <p:sp>
        <p:nvSpPr>
          <p:cNvPr id="3" name="Text Placeholder 2">
            <a:extLst>
              <a:ext uri="{FF2B5EF4-FFF2-40B4-BE49-F238E27FC236}">
                <a16:creationId xmlns:a16="http://schemas.microsoft.com/office/drawing/2014/main" id="{C8F4AD15-DA61-32B4-EAE3-672DF784038A}"/>
              </a:ext>
            </a:extLst>
          </p:cNvPr>
          <p:cNvSpPr>
            <a:spLocks noGrp="1"/>
          </p:cNvSpPr>
          <p:nvPr>
            <p:ph type="body" sz="quarter" idx="19"/>
          </p:nvPr>
        </p:nvSpPr>
        <p:spPr>
          <a:xfrm>
            <a:off x="723764" y="1601216"/>
            <a:ext cx="10754241" cy="4855669"/>
          </a:xfrm>
          <a:prstGeom prst="rect">
            <a:avLst/>
          </a:prstGeom>
        </p:spPr>
        <p:txBody>
          <a:bodyPr lIns="91440" tIns="45720" rIns="91440" bIns="45720" anchor="t"/>
          <a:lstStyle/>
          <a:p>
            <a:pPr>
              <a:spcAft>
                <a:spcPts val="1200"/>
              </a:spcAft>
            </a:pPr>
            <a:r>
              <a:rPr lang="en-US" sz="2250" b="1" dirty="0"/>
              <a:t>La </a:t>
            </a:r>
            <a:r>
              <a:rPr lang="en-US" sz="2250" b="1" dirty="0" err="1"/>
              <a:t>Ricehouse</a:t>
            </a:r>
            <a:r>
              <a:rPr lang="en-US" sz="2250" b="1" dirty="0"/>
              <a:t> Benefit Corporation </a:t>
            </a:r>
            <a:r>
              <a:rPr lang="en-US" sz="2250" dirty="0"/>
              <a:t>(RBC) è un </a:t>
            </a:r>
            <a:r>
              <a:rPr lang="en-US" sz="2250" dirty="0" err="1"/>
              <a:t>esempio</a:t>
            </a:r>
            <a:r>
              <a:rPr lang="en-US" sz="2250" dirty="0"/>
              <a:t> di come </a:t>
            </a:r>
            <a:r>
              <a:rPr lang="en-US" sz="2250" dirty="0" err="1"/>
              <a:t>l'approvvigionamento</a:t>
            </a:r>
            <a:r>
              <a:rPr lang="en-US" sz="2250" dirty="0"/>
              <a:t> </a:t>
            </a:r>
            <a:r>
              <a:rPr lang="en-US" sz="2250" dirty="0" err="1"/>
              <a:t>sostenibile</a:t>
            </a:r>
            <a:r>
              <a:rPr lang="en-US" sz="2250" dirty="0"/>
              <a:t> </a:t>
            </a:r>
            <a:r>
              <a:rPr lang="en-US" sz="2250" dirty="0" err="1"/>
              <a:t>fornisca</a:t>
            </a:r>
            <a:r>
              <a:rPr lang="en-US" sz="2250" dirty="0"/>
              <a:t> </a:t>
            </a:r>
            <a:r>
              <a:rPr lang="en-US" sz="2250" dirty="0" err="1"/>
              <a:t>stabilità</a:t>
            </a:r>
            <a:r>
              <a:rPr lang="en-US" sz="2250" dirty="0"/>
              <a:t> e </a:t>
            </a:r>
            <a:r>
              <a:rPr lang="en-US" sz="2250" dirty="0" err="1"/>
              <a:t>benefici</a:t>
            </a:r>
            <a:r>
              <a:rPr lang="en-US" sz="2250" dirty="0"/>
              <a:t>, </a:t>
            </a:r>
            <a:r>
              <a:rPr lang="en-US" sz="2250" dirty="0" err="1"/>
              <a:t>producendo</a:t>
            </a:r>
            <a:r>
              <a:rPr lang="en-US" sz="2250" dirty="0"/>
              <a:t> al </a:t>
            </a:r>
            <a:r>
              <a:rPr lang="en-US" sz="2250" dirty="0" err="1"/>
              <a:t>contempo</a:t>
            </a:r>
            <a:r>
              <a:rPr lang="en-US" sz="2250" dirty="0"/>
              <a:t> un </a:t>
            </a:r>
            <a:r>
              <a:rPr lang="en-US" sz="2250" dirty="0" err="1"/>
              <a:t>impatto</a:t>
            </a:r>
            <a:r>
              <a:rPr lang="en-US" sz="2250" dirty="0"/>
              <a:t> </a:t>
            </a:r>
            <a:r>
              <a:rPr lang="en-US" sz="2250" dirty="0" err="1"/>
              <a:t>positivo</a:t>
            </a:r>
            <a:r>
              <a:rPr lang="en-US" sz="2250" dirty="0"/>
              <a:t> </a:t>
            </a:r>
            <a:r>
              <a:rPr lang="en-US" sz="2250" dirty="0" err="1"/>
              <a:t>sulla</a:t>
            </a:r>
            <a:r>
              <a:rPr lang="en-US" sz="2250" dirty="0"/>
              <a:t> </a:t>
            </a:r>
            <a:r>
              <a:rPr lang="en-US" sz="2250" dirty="0" err="1"/>
              <a:t>società</a:t>
            </a:r>
            <a:r>
              <a:rPr lang="en-US" sz="2250" dirty="0"/>
              <a:t>.   RBC è nata come </a:t>
            </a:r>
            <a:r>
              <a:rPr lang="en-US" sz="2250" dirty="0" err="1"/>
              <a:t>piccola</a:t>
            </a:r>
            <a:r>
              <a:rPr lang="en-US" sz="2250" dirty="0"/>
              <a:t> startup </a:t>
            </a:r>
            <a:r>
              <a:rPr lang="en-US" sz="2250" dirty="0" err="1"/>
              <a:t>nel</a:t>
            </a:r>
            <a:r>
              <a:rPr lang="en-US" sz="2250" dirty="0"/>
              <a:t> 2016 con </a:t>
            </a:r>
            <a:r>
              <a:rPr lang="en-US" sz="2250" dirty="0" err="1"/>
              <a:t>l'idea</a:t>
            </a:r>
            <a:r>
              <a:rPr lang="en-US" sz="2250" dirty="0"/>
              <a:t> di </a:t>
            </a:r>
            <a:r>
              <a:rPr lang="en-US" sz="2250" dirty="0" err="1"/>
              <a:t>sviluppare</a:t>
            </a:r>
            <a:r>
              <a:rPr lang="en-US" sz="2250" dirty="0"/>
              <a:t> </a:t>
            </a:r>
            <a:r>
              <a:rPr lang="en-US" sz="2250" dirty="0" err="1"/>
              <a:t>prodotti</a:t>
            </a:r>
            <a:r>
              <a:rPr lang="en-US" sz="2250" dirty="0"/>
              <a:t> per </a:t>
            </a:r>
            <a:r>
              <a:rPr lang="en-US" sz="2250" dirty="0" err="1"/>
              <a:t>l'edilizia</a:t>
            </a:r>
            <a:r>
              <a:rPr lang="en-US" sz="2250" dirty="0"/>
              <a:t> </a:t>
            </a:r>
            <a:r>
              <a:rPr lang="en-US" sz="2250" dirty="0" err="1"/>
              <a:t>sfruttando</a:t>
            </a:r>
            <a:r>
              <a:rPr lang="en-US" sz="2250" dirty="0"/>
              <a:t> la </a:t>
            </a:r>
            <a:r>
              <a:rPr lang="en-US" sz="2250" dirty="0" err="1"/>
              <a:t>lavorazione</a:t>
            </a:r>
            <a:r>
              <a:rPr lang="en-US" sz="2250" dirty="0"/>
              <a:t> </a:t>
            </a:r>
            <a:r>
              <a:rPr lang="en-US" sz="2250" dirty="0" err="1"/>
              <a:t>dell'agricoltura</a:t>
            </a:r>
            <a:r>
              <a:rPr lang="en-US" sz="2250" dirty="0"/>
              <a:t> del </a:t>
            </a:r>
            <a:r>
              <a:rPr lang="en-US" sz="2250" dirty="0" err="1"/>
              <a:t>riso</a:t>
            </a:r>
            <a:r>
              <a:rPr lang="en-US" sz="2250" dirty="0"/>
              <a:t>. Dal 2024, RBC è </a:t>
            </a:r>
            <a:r>
              <a:rPr lang="en-US" sz="2250" dirty="0" err="1"/>
              <a:t>entrata</a:t>
            </a:r>
            <a:r>
              <a:rPr lang="en-US" sz="2250" dirty="0"/>
              <a:t> </a:t>
            </a:r>
            <a:r>
              <a:rPr lang="en-US" sz="2250" dirty="0" err="1"/>
              <a:t>nel</a:t>
            </a:r>
            <a:r>
              <a:rPr lang="en-US" sz="2250" dirty="0"/>
              <a:t> mondo del design.</a:t>
            </a:r>
            <a:endParaRPr lang="en-US" sz="1100" dirty="0">
              <a:ea typeface="Calibri"/>
              <a:cs typeface="Calibri"/>
            </a:endParaRPr>
          </a:p>
          <a:p>
            <a:r>
              <a:rPr lang="en-US" sz="2250" dirty="0" err="1"/>
              <a:t>L'approvvigionamento</a:t>
            </a:r>
            <a:r>
              <a:rPr lang="en-US" sz="2250" dirty="0"/>
              <a:t> di </a:t>
            </a:r>
            <a:r>
              <a:rPr lang="en-US" sz="2250" dirty="0" err="1"/>
              <a:t>materie</a:t>
            </a:r>
            <a:r>
              <a:rPr lang="en-US" sz="2250" dirty="0"/>
              <a:t> prime è quasi </a:t>
            </a:r>
            <a:r>
              <a:rPr lang="en-US" sz="2250" dirty="0" err="1"/>
              <a:t>completamente</a:t>
            </a:r>
            <a:r>
              <a:rPr lang="en-US" sz="2250" dirty="0"/>
              <a:t> locale, </a:t>
            </a:r>
            <a:r>
              <a:rPr lang="en-US" sz="2250" dirty="0" err="1"/>
              <a:t>coinvolgendo</a:t>
            </a:r>
            <a:r>
              <a:rPr lang="en-US" sz="2250" dirty="0"/>
              <a:t> le </a:t>
            </a:r>
            <a:r>
              <a:rPr lang="en-US" sz="2250" dirty="0" err="1"/>
              <a:t>aziende</a:t>
            </a:r>
            <a:r>
              <a:rPr lang="en-US" sz="2250" dirty="0"/>
              <a:t> </a:t>
            </a:r>
            <a:r>
              <a:rPr lang="en-US" sz="2250" dirty="0" err="1"/>
              <a:t>locali</a:t>
            </a:r>
            <a:r>
              <a:rPr lang="en-US" sz="2250" dirty="0"/>
              <a:t> </a:t>
            </a:r>
            <a:r>
              <a:rPr lang="en-US" sz="2250" dirty="0" err="1"/>
              <a:t>nel</a:t>
            </a:r>
            <a:r>
              <a:rPr lang="en-US" sz="2250" dirty="0"/>
              <a:t> </a:t>
            </a:r>
            <a:r>
              <a:rPr lang="en-US" sz="2250" dirty="0" err="1"/>
              <a:t>processo</a:t>
            </a:r>
            <a:r>
              <a:rPr lang="en-US" sz="2250" dirty="0"/>
              <a:t> di </a:t>
            </a:r>
            <a:r>
              <a:rPr lang="en-US" sz="2250" dirty="0" err="1"/>
              <a:t>approvvigionamento</a:t>
            </a:r>
            <a:r>
              <a:rPr lang="en-US" sz="2250" dirty="0"/>
              <a:t>. </a:t>
            </a:r>
            <a:r>
              <a:rPr lang="en-US" sz="2250" dirty="0" err="1"/>
              <a:t>Questo</a:t>
            </a:r>
            <a:r>
              <a:rPr lang="en-US" sz="2250" dirty="0"/>
              <a:t> </a:t>
            </a:r>
            <a:r>
              <a:rPr lang="en-US" sz="2250" dirty="0" err="1"/>
              <a:t>crea</a:t>
            </a:r>
            <a:r>
              <a:rPr lang="en-US" sz="2250" dirty="0"/>
              <a:t> un </a:t>
            </a:r>
            <a:r>
              <a:rPr lang="en-US" sz="2250" dirty="0" err="1"/>
              <a:t>impatto</a:t>
            </a:r>
            <a:r>
              <a:rPr lang="en-US" sz="2250" dirty="0"/>
              <a:t> </a:t>
            </a:r>
            <a:r>
              <a:rPr lang="en-US" sz="2250" dirty="0" err="1"/>
              <a:t>positivo</a:t>
            </a:r>
            <a:r>
              <a:rPr lang="en-US" sz="2250" dirty="0"/>
              <a:t> </a:t>
            </a:r>
            <a:r>
              <a:rPr lang="en-US" sz="2250" dirty="0" err="1"/>
              <a:t>nella</a:t>
            </a:r>
            <a:r>
              <a:rPr lang="en-US" sz="2250" dirty="0"/>
              <a:t> loro </a:t>
            </a:r>
            <a:r>
              <a:rPr lang="en-US" sz="2250" dirty="0" err="1"/>
              <a:t>comunità</a:t>
            </a:r>
            <a:r>
              <a:rPr lang="en-US" sz="2250" dirty="0"/>
              <a:t>, </a:t>
            </a:r>
            <a:r>
              <a:rPr lang="en-US" sz="2250" dirty="0" err="1"/>
              <a:t>sostenendo</a:t>
            </a:r>
            <a:r>
              <a:rPr lang="en-US" sz="2250" dirty="0"/>
              <a:t> il </a:t>
            </a:r>
            <a:r>
              <a:rPr lang="en-US" sz="2250" dirty="0" err="1"/>
              <a:t>territorio</a:t>
            </a:r>
            <a:r>
              <a:rPr lang="en-US" sz="2250" dirty="0"/>
              <a:t> (</a:t>
            </a:r>
            <a:r>
              <a:rPr lang="en-US" sz="2250" dirty="0" err="1"/>
              <a:t>considerazioni</a:t>
            </a:r>
            <a:r>
              <a:rPr lang="en-US" sz="2250" dirty="0"/>
              <a:t> </a:t>
            </a:r>
            <a:r>
              <a:rPr lang="en-US" sz="2250" dirty="0" err="1"/>
              <a:t>sociali</a:t>
            </a:r>
            <a:r>
              <a:rPr lang="en-US" sz="2250" dirty="0"/>
              <a:t>) e </a:t>
            </a:r>
            <a:r>
              <a:rPr lang="en-US" sz="2250" dirty="0" err="1"/>
              <a:t>rafforzando</a:t>
            </a:r>
            <a:r>
              <a:rPr lang="en-US" sz="2250" dirty="0"/>
              <a:t> </a:t>
            </a:r>
            <a:r>
              <a:rPr lang="en-US" sz="2250" dirty="0" err="1"/>
              <a:t>allo</a:t>
            </a:r>
            <a:r>
              <a:rPr lang="en-US" sz="2250" dirty="0"/>
              <a:t> </a:t>
            </a:r>
            <a:r>
              <a:rPr lang="en-US" sz="2250" dirty="0" err="1"/>
              <a:t>stesso</a:t>
            </a:r>
            <a:r>
              <a:rPr lang="en-US" sz="2250" dirty="0"/>
              <a:t> tempo le </a:t>
            </a:r>
            <a:r>
              <a:rPr lang="en-US" sz="2250" dirty="0" err="1"/>
              <a:t>pratiche</a:t>
            </a:r>
            <a:r>
              <a:rPr lang="en-US" sz="2250" dirty="0"/>
              <a:t> </a:t>
            </a:r>
            <a:r>
              <a:rPr lang="en-US" sz="2250" dirty="0" err="1"/>
              <a:t>verdi</a:t>
            </a:r>
            <a:r>
              <a:rPr lang="en-US" sz="2250" dirty="0"/>
              <a:t>, </a:t>
            </a:r>
            <a:r>
              <a:rPr lang="en-US" sz="2250" dirty="0" err="1"/>
              <a:t>poiché</a:t>
            </a:r>
            <a:r>
              <a:rPr lang="en-US" sz="2250" dirty="0"/>
              <a:t> </a:t>
            </a:r>
            <a:r>
              <a:rPr lang="en-US" sz="2250" dirty="0" err="1"/>
              <a:t>utilizzano</a:t>
            </a:r>
            <a:r>
              <a:rPr lang="en-US" sz="2250" dirty="0"/>
              <a:t> tutti </a:t>
            </a:r>
            <a:r>
              <a:rPr lang="en-US" sz="2250" dirty="0" err="1"/>
              <a:t>i</a:t>
            </a:r>
            <a:r>
              <a:rPr lang="en-US" sz="2250" dirty="0"/>
              <a:t> </a:t>
            </a:r>
            <a:r>
              <a:rPr lang="en-US" sz="2250" dirty="0" err="1"/>
              <a:t>sottoprodotti</a:t>
            </a:r>
            <a:r>
              <a:rPr lang="en-US" sz="2250" dirty="0"/>
              <a:t> del </a:t>
            </a:r>
            <a:r>
              <a:rPr lang="en-US" sz="2250" dirty="0" err="1"/>
              <a:t>riso</a:t>
            </a:r>
            <a:r>
              <a:rPr lang="en-US" sz="2250" dirty="0"/>
              <a:t>, </a:t>
            </a:r>
            <a:r>
              <a:rPr lang="en-US" sz="2250" dirty="0" err="1"/>
              <a:t>evitando</a:t>
            </a:r>
            <a:r>
              <a:rPr lang="en-US" sz="2250" dirty="0"/>
              <a:t> </a:t>
            </a:r>
            <a:r>
              <a:rPr lang="en-US" sz="2250" dirty="0" err="1"/>
              <a:t>così</a:t>
            </a:r>
            <a:r>
              <a:rPr lang="en-US" sz="2250" dirty="0"/>
              <a:t> </a:t>
            </a:r>
            <a:r>
              <a:rPr lang="en-US" sz="2250" dirty="0" err="1"/>
              <a:t>gli</a:t>
            </a:r>
            <a:r>
              <a:rPr lang="en-US" sz="2250" dirty="0"/>
              <a:t> </a:t>
            </a:r>
            <a:r>
              <a:rPr lang="en-US" sz="2250" dirty="0" err="1"/>
              <a:t>sprechi</a:t>
            </a:r>
            <a:r>
              <a:rPr lang="en-US" sz="2250" dirty="0"/>
              <a:t> </a:t>
            </a:r>
            <a:r>
              <a:rPr lang="en-US" sz="2250" dirty="0" err="1"/>
              <a:t>alimentari</a:t>
            </a:r>
            <a:r>
              <a:rPr lang="en-US" sz="2250" dirty="0"/>
              <a:t> (</a:t>
            </a:r>
            <a:r>
              <a:rPr lang="en-US" sz="2250" dirty="0" err="1"/>
              <a:t>considerazioni</a:t>
            </a:r>
            <a:r>
              <a:rPr lang="en-US" sz="2250" dirty="0"/>
              <a:t> </a:t>
            </a:r>
            <a:r>
              <a:rPr lang="en-US" sz="2250" dirty="0" err="1"/>
              <a:t>ambientali</a:t>
            </a:r>
            <a:r>
              <a:rPr lang="en-US" sz="2250" dirty="0"/>
              <a:t>). Grazie a </a:t>
            </a:r>
            <a:r>
              <a:rPr lang="en-US" sz="2250" dirty="0" err="1"/>
              <a:t>questo</a:t>
            </a:r>
            <a:r>
              <a:rPr lang="en-US" sz="2250" dirty="0"/>
              <a:t> </a:t>
            </a:r>
            <a:r>
              <a:rPr lang="en-US" sz="2250" dirty="0" err="1"/>
              <a:t>approccio</a:t>
            </a:r>
            <a:r>
              <a:rPr lang="en-US" sz="2250" dirty="0"/>
              <a:t>, </a:t>
            </a:r>
            <a:r>
              <a:rPr lang="en-US" sz="2250" dirty="0" err="1"/>
              <a:t>sono</a:t>
            </a:r>
            <a:r>
              <a:rPr lang="en-US" sz="2250" dirty="0"/>
              <a:t> </a:t>
            </a:r>
            <a:r>
              <a:rPr lang="en-US" sz="2250" dirty="0" err="1"/>
              <a:t>cresciuti</a:t>
            </a:r>
            <a:r>
              <a:rPr lang="en-US" sz="2250" dirty="0"/>
              <a:t> </a:t>
            </a:r>
            <a:r>
              <a:rPr lang="en-US" sz="2250" dirty="0" err="1"/>
              <a:t>gradualmente</a:t>
            </a:r>
            <a:r>
              <a:rPr lang="en-US" sz="2250" dirty="0"/>
              <a:t> </a:t>
            </a:r>
            <a:r>
              <a:rPr lang="en-US" sz="2250" dirty="0" err="1"/>
              <a:t>fino</a:t>
            </a:r>
            <a:r>
              <a:rPr lang="en-US" sz="2250" dirty="0"/>
              <a:t> a </a:t>
            </a:r>
            <a:r>
              <a:rPr lang="en-US" sz="2250" dirty="0" err="1"/>
              <a:t>diventare</a:t>
            </a:r>
            <a:r>
              <a:rPr lang="en-US" sz="2250" dirty="0"/>
              <a:t> uno </a:t>
            </a:r>
            <a:r>
              <a:rPr lang="en-US" sz="2250" dirty="0" err="1"/>
              <a:t>dei</a:t>
            </a:r>
            <a:r>
              <a:rPr lang="en-US" sz="2250" dirty="0"/>
              <a:t> </a:t>
            </a:r>
            <a:r>
              <a:rPr lang="en-US" sz="2250" dirty="0" err="1"/>
              <a:t>più</a:t>
            </a:r>
            <a:r>
              <a:rPr lang="en-US" sz="2250" dirty="0"/>
              <a:t> </a:t>
            </a:r>
            <a:r>
              <a:rPr lang="en-US" sz="2250" dirty="0" err="1"/>
              <a:t>importanti</a:t>
            </a:r>
            <a:r>
              <a:rPr lang="en-US" sz="2250" dirty="0"/>
              <a:t> </a:t>
            </a:r>
            <a:r>
              <a:rPr lang="en-US" sz="2250" dirty="0" err="1"/>
              <a:t>agenti</a:t>
            </a:r>
            <a:r>
              <a:rPr lang="en-US" sz="2250" dirty="0"/>
              <a:t> </a:t>
            </a:r>
            <a:r>
              <a:rPr lang="en-US" sz="2250" dirty="0" err="1"/>
              <a:t>sostenibili</a:t>
            </a:r>
            <a:r>
              <a:rPr lang="en-US" sz="2250" dirty="0"/>
              <a:t> e </a:t>
            </a:r>
            <a:r>
              <a:rPr lang="en-US" sz="2250" dirty="0" err="1"/>
              <a:t>redditizi</a:t>
            </a:r>
            <a:r>
              <a:rPr lang="en-US" sz="2250" dirty="0"/>
              <a:t> </a:t>
            </a:r>
            <a:r>
              <a:rPr lang="en-US" sz="2250" dirty="0" err="1"/>
              <a:t>dell'industria</a:t>
            </a:r>
            <a:r>
              <a:rPr lang="en-US" sz="2250" dirty="0"/>
              <a:t> </a:t>
            </a:r>
            <a:r>
              <a:rPr lang="en-US" sz="2250" dirty="0" err="1"/>
              <a:t>italiana</a:t>
            </a:r>
            <a:r>
              <a:rPr lang="en-US" sz="2250" dirty="0"/>
              <a:t> (</a:t>
            </a:r>
            <a:r>
              <a:rPr lang="en-US" sz="2250" dirty="0" err="1"/>
              <a:t>considerazioni</a:t>
            </a:r>
            <a:r>
              <a:rPr lang="en-US" sz="2250" dirty="0"/>
              <a:t> </a:t>
            </a:r>
            <a:r>
              <a:rPr lang="en-US" sz="2250" dirty="0" err="1"/>
              <a:t>economiche</a:t>
            </a:r>
            <a:r>
              <a:rPr lang="en-US" sz="2250" dirty="0"/>
              <a:t>), </a:t>
            </a:r>
            <a:r>
              <a:rPr lang="en-US" sz="2250" dirty="0" err="1"/>
              <a:t>vincendo</a:t>
            </a:r>
            <a:r>
              <a:rPr lang="en-US" sz="2250" dirty="0"/>
              <a:t> </a:t>
            </a:r>
            <a:r>
              <a:rPr lang="en-US" sz="2250" dirty="0" err="1"/>
              <a:t>diversi</a:t>
            </a:r>
            <a:r>
              <a:rPr lang="en-US" sz="2250" dirty="0"/>
              <a:t> </a:t>
            </a:r>
            <a:r>
              <a:rPr lang="en-US" sz="2250" dirty="0" err="1"/>
              <a:t>premi</a:t>
            </a:r>
            <a:r>
              <a:rPr lang="en-US" sz="2250" dirty="0"/>
              <a:t> e </a:t>
            </a:r>
            <a:r>
              <a:rPr lang="en-US" sz="2250" dirty="0" err="1"/>
              <a:t>aumentando</a:t>
            </a:r>
            <a:r>
              <a:rPr lang="en-US" sz="2250" dirty="0"/>
              <a:t> il loro </a:t>
            </a:r>
            <a:r>
              <a:rPr lang="en-US" sz="2250" dirty="0" err="1"/>
              <a:t>riconoscimento</a:t>
            </a:r>
            <a:r>
              <a:rPr lang="en-US" sz="2250" dirty="0"/>
              <a:t>. Per </a:t>
            </a:r>
            <a:r>
              <a:rPr lang="en-US" sz="2250" dirty="0" err="1"/>
              <a:t>maggiori</a:t>
            </a:r>
            <a:r>
              <a:rPr lang="en-US" sz="2250" dirty="0"/>
              <a:t> </a:t>
            </a:r>
            <a:r>
              <a:rPr lang="en-US" sz="2250" dirty="0" err="1"/>
              <a:t>informazioni</a:t>
            </a:r>
            <a:r>
              <a:rPr lang="en-US" sz="2250" dirty="0"/>
              <a:t>, </a:t>
            </a:r>
            <a:r>
              <a:rPr lang="en-US" sz="2250" dirty="0" err="1"/>
              <a:t>consultate</a:t>
            </a:r>
            <a:r>
              <a:rPr lang="en-US" sz="2250" dirty="0"/>
              <a:t> il </a:t>
            </a:r>
            <a:r>
              <a:rPr lang="en-US" sz="2250" dirty="0">
                <a:hlinkClick r:id="rId2"/>
              </a:rPr>
              <a:t>Compendio di buone pratiche W2W </a:t>
            </a:r>
            <a:r>
              <a:rPr lang="en-US" sz="2250" dirty="0"/>
              <a:t>o il loro </a:t>
            </a:r>
            <a:r>
              <a:rPr lang="en-US" sz="2250" dirty="0" err="1"/>
              <a:t>sito</a:t>
            </a:r>
            <a:r>
              <a:rPr lang="en-US" sz="2250" dirty="0"/>
              <a:t> web.  </a:t>
            </a:r>
            <a:endParaRPr lang="en-IE" sz="2250" dirty="0">
              <a:ea typeface="Calibri"/>
              <a:cs typeface="Calibri"/>
            </a:endParaRPr>
          </a:p>
          <a:p>
            <a:endParaRPr lang="en-IE" sz="2300" dirty="0"/>
          </a:p>
          <a:p>
            <a:endParaRPr lang="en-US" sz="2300" dirty="0"/>
          </a:p>
        </p:txBody>
      </p:sp>
      <p:pic>
        <p:nvPicPr>
          <p:cNvPr id="5" name="Picture 4">
            <a:extLst>
              <a:ext uri="{FF2B5EF4-FFF2-40B4-BE49-F238E27FC236}">
                <a16:creationId xmlns:a16="http://schemas.microsoft.com/office/drawing/2014/main" id="{82F5694B-ABD1-C7AF-7B28-7EA71BADC2E9}"/>
              </a:ext>
            </a:extLst>
          </p:cNvPr>
          <p:cNvPicPr>
            <a:picLocks noChangeAspect="1"/>
          </p:cNvPicPr>
          <p:nvPr/>
        </p:nvPicPr>
        <p:blipFill>
          <a:blip r:embed="rId3">
            <a:alphaModFix/>
          </a:blip>
          <a:srcRect l="17991" r="5935"/>
          <a:stretch/>
        </p:blipFill>
        <p:spPr>
          <a:xfrm>
            <a:off x="9027767" y="559962"/>
            <a:ext cx="1884073" cy="1038942"/>
          </a:xfrm>
          <a:prstGeom prst="rect">
            <a:avLst/>
          </a:prstGeom>
        </p:spPr>
      </p:pic>
      <p:grpSp>
        <p:nvGrpSpPr>
          <p:cNvPr id="17" name="Graphic 4">
            <a:extLst>
              <a:ext uri="{FF2B5EF4-FFF2-40B4-BE49-F238E27FC236}">
                <a16:creationId xmlns:a16="http://schemas.microsoft.com/office/drawing/2014/main" id="{DFAE9A12-E2E5-48B0-2FE7-8A08B884771F}"/>
              </a:ext>
            </a:extLst>
          </p:cNvPr>
          <p:cNvGrpSpPr/>
          <p:nvPr/>
        </p:nvGrpSpPr>
        <p:grpSpPr>
          <a:xfrm rot="19582332">
            <a:off x="8066207" y="5999443"/>
            <a:ext cx="255281" cy="425768"/>
            <a:chOff x="6198966" y="5366641"/>
            <a:chExt cx="717140" cy="1386497"/>
          </a:xfrm>
          <a:solidFill>
            <a:srgbClr val="09465E"/>
          </a:solidFill>
        </p:grpSpPr>
        <p:grpSp>
          <p:nvGrpSpPr>
            <p:cNvPr id="6" name="Graphic 4">
              <a:extLst>
                <a:ext uri="{FF2B5EF4-FFF2-40B4-BE49-F238E27FC236}">
                  <a16:creationId xmlns:a16="http://schemas.microsoft.com/office/drawing/2014/main" id="{85892528-9D08-02C9-0933-7CADFEFE98CD}"/>
                </a:ext>
              </a:extLst>
            </p:cNvPr>
            <p:cNvGrpSpPr/>
            <p:nvPr/>
          </p:nvGrpSpPr>
          <p:grpSpPr>
            <a:xfrm>
              <a:off x="6229199" y="5366641"/>
              <a:ext cx="446280" cy="440141"/>
              <a:chOff x="6229199" y="5366641"/>
              <a:chExt cx="446280" cy="440141"/>
            </a:xfrm>
            <a:grpFill/>
          </p:grpSpPr>
          <p:sp>
            <p:nvSpPr>
              <p:cNvPr id="15" name="Freeform 57">
                <a:extLst>
                  <a:ext uri="{FF2B5EF4-FFF2-40B4-BE49-F238E27FC236}">
                    <a16:creationId xmlns:a16="http://schemas.microsoft.com/office/drawing/2014/main" id="{014E26C2-579F-7A42-3B83-3804A15AA9B3}"/>
                  </a:ext>
                </a:extLst>
              </p:cNvPr>
              <p:cNvSpPr/>
              <p:nvPr/>
            </p:nvSpPr>
            <p:spPr>
              <a:xfrm>
                <a:off x="6229199" y="5366641"/>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58">
                <a:extLst>
                  <a:ext uri="{FF2B5EF4-FFF2-40B4-BE49-F238E27FC236}">
                    <a16:creationId xmlns:a16="http://schemas.microsoft.com/office/drawing/2014/main" id="{9F3672F5-CEEE-46DD-2800-AA67531BD8B5}"/>
                  </a:ext>
                </a:extLst>
              </p:cNvPr>
              <p:cNvSpPr/>
              <p:nvPr/>
            </p:nvSpPr>
            <p:spPr>
              <a:xfrm>
                <a:off x="6314892" y="5447661"/>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7" name="Graphic 4">
              <a:extLst>
                <a:ext uri="{FF2B5EF4-FFF2-40B4-BE49-F238E27FC236}">
                  <a16:creationId xmlns:a16="http://schemas.microsoft.com/office/drawing/2014/main" id="{EAB212B0-7B7E-573C-C5F4-2777F2DDB01E}"/>
                </a:ext>
              </a:extLst>
            </p:cNvPr>
            <p:cNvGrpSpPr/>
            <p:nvPr/>
          </p:nvGrpSpPr>
          <p:grpSpPr>
            <a:xfrm>
              <a:off x="6198966" y="5541415"/>
              <a:ext cx="717140" cy="1211723"/>
              <a:chOff x="6198966" y="5541415"/>
              <a:chExt cx="717140" cy="1211723"/>
            </a:xfrm>
            <a:grpFill/>
          </p:grpSpPr>
          <p:sp>
            <p:nvSpPr>
              <p:cNvPr id="8" name="Freeform 50">
                <a:extLst>
                  <a:ext uri="{FF2B5EF4-FFF2-40B4-BE49-F238E27FC236}">
                    <a16:creationId xmlns:a16="http://schemas.microsoft.com/office/drawing/2014/main" id="{68F193F6-ABFE-BA6B-8E04-578F10BBDC98}"/>
                  </a:ext>
                </a:extLst>
              </p:cNvPr>
              <p:cNvSpPr/>
              <p:nvPr/>
            </p:nvSpPr>
            <p:spPr>
              <a:xfrm>
                <a:off x="6198966" y="5929046"/>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51">
                <a:extLst>
                  <a:ext uri="{FF2B5EF4-FFF2-40B4-BE49-F238E27FC236}">
                    <a16:creationId xmlns:a16="http://schemas.microsoft.com/office/drawing/2014/main" id="{BA25E82B-EE89-261A-DAAB-1ED694148D08}"/>
                  </a:ext>
                </a:extLst>
              </p:cNvPr>
              <p:cNvSpPr/>
              <p:nvPr/>
            </p:nvSpPr>
            <p:spPr>
              <a:xfrm>
                <a:off x="6752978" y="5983127"/>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52">
                <a:extLst>
                  <a:ext uri="{FF2B5EF4-FFF2-40B4-BE49-F238E27FC236}">
                    <a16:creationId xmlns:a16="http://schemas.microsoft.com/office/drawing/2014/main" id="{144CBE3D-7514-37C6-C1DD-8CE8C7D286CC}"/>
                  </a:ext>
                </a:extLst>
              </p:cNvPr>
              <p:cNvSpPr/>
              <p:nvPr/>
            </p:nvSpPr>
            <p:spPr>
              <a:xfrm>
                <a:off x="6615778" y="5928778"/>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53">
                <a:extLst>
                  <a:ext uri="{FF2B5EF4-FFF2-40B4-BE49-F238E27FC236}">
                    <a16:creationId xmlns:a16="http://schemas.microsoft.com/office/drawing/2014/main" id="{763D7875-3E8F-3DD2-FE60-B109E09B4E67}"/>
                  </a:ext>
                </a:extLst>
              </p:cNvPr>
              <p:cNvSpPr/>
              <p:nvPr/>
            </p:nvSpPr>
            <p:spPr>
              <a:xfrm>
                <a:off x="6501870" y="5883556"/>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54">
                <a:extLst>
                  <a:ext uri="{FF2B5EF4-FFF2-40B4-BE49-F238E27FC236}">
                    <a16:creationId xmlns:a16="http://schemas.microsoft.com/office/drawing/2014/main" id="{B0FFC6BA-F039-CB4B-04B4-9C4026363E2A}"/>
                  </a:ext>
                </a:extLst>
              </p:cNvPr>
              <p:cNvSpPr/>
              <p:nvPr/>
            </p:nvSpPr>
            <p:spPr>
              <a:xfrm>
                <a:off x="6382582" y="6499177"/>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55">
                <a:extLst>
                  <a:ext uri="{FF2B5EF4-FFF2-40B4-BE49-F238E27FC236}">
                    <a16:creationId xmlns:a16="http://schemas.microsoft.com/office/drawing/2014/main" id="{7685411E-2099-156F-C12D-3F6323EF88DC}"/>
                  </a:ext>
                </a:extLst>
              </p:cNvPr>
              <p:cNvSpPr/>
              <p:nvPr/>
            </p:nvSpPr>
            <p:spPr>
              <a:xfrm>
                <a:off x="6752493" y="6150553"/>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56">
                <a:extLst>
                  <a:ext uri="{FF2B5EF4-FFF2-40B4-BE49-F238E27FC236}">
                    <a16:creationId xmlns:a16="http://schemas.microsoft.com/office/drawing/2014/main" id="{AF981DAA-F455-5797-9592-7DD895BB5A99}"/>
                  </a:ext>
                </a:extLst>
              </p:cNvPr>
              <p:cNvSpPr/>
              <p:nvPr/>
            </p:nvSpPr>
            <p:spPr>
              <a:xfrm>
                <a:off x="6354696" y="5541415"/>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extLst>
      <p:ext uri="{BB962C8B-B14F-4D97-AF65-F5344CB8AC3E}">
        <p14:creationId xmlns:p14="http://schemas.microsoft.com/office/powerpoint/2010/main" val="226157379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F947AC497626534B880599881CCBB6C8" ma:contentTypeVersion="15" ma:contentTypeDescription="Creare un nuovo documento." ma:contentTypeScope="" ma:versionID="47d4d1bfca8721598fafcab86a7239f9">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63d959d78decec17132a4f1975762e02"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 immagine"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90da0c0-d638-440e-806c-9eaade8987c8">
      <Terms xmlns="http://schemas.microsoft.com/office/infopath/2007/PartnerControls"/>
    </lcf76f155ced4ddcb4097134ff3c332f>
    <TaxCatchAll xmlns="d7a7d2cd-df7e-4745-bde0-17e5b7a43ab2" xsi:nil="true"/>
  </documentManagement>
</p:properties>
</file>

<file path=customXml/itemProps1.xml><?xml version="1.0" encoding="utf-8"?>
<ds:datastoreItem xmlns:ds="http://schemas.openxmlformats.org/officeDocument/2006/customXml" ds:itemID="{523967B3-228F-4E2D-BB3A-59D2A8D9F7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3.xml><?xml version="1.0" encoding="utf-8"?>
<ds:datastoreItem xmlns:ds="http://schemas.openxmlformats.org/officeDocument/2006/customXml" ds:itemID="{5C345B49-9A40-4930-ABAD-C71077524425}">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149</TotalTime>
  <Words>2400</Words>
  <Application>Microsoft Office PowerPoint</Application>
  <PresentationFormat>Widescreen</PresentationFormat>
  <Paragraphs>260</Paragraphs>
  <Slides>31</Slides>
  <Notes>18</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Aptos</vt:lpstr>
      <vt:lpstr>Arial</vt:lpstr>
      <vt:lpstr>Calibri</vt:lpstr>
      <vt:lpstr>Lato</vt:lpstr>
      <vt:lpstr>Montserrat</vt:lpstr>
      <vt:lpstr>Montserrat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docId:246A4119FB73C29B6D27C5C6BBE6DBBB</cp:keywords>
  <cp:lastModifiedBy>Paula Whyte ( Momentum Consulting )</cp:lastModifiedBy>
  <cp:revision>93</cp:revision>
  <dcterms:created xsi:type="dcterms:W3CDTF">2020-10-14T13:32:04Z</dcterms:created>
  <dcterms:modified xsi:type="dcterms:W3CDTF">2025-07-07T13:17:14Z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0x010100F947AC497626534B880599881CCBB6C8</vt:lpwstr>
  </property>
</Properties>
</file>