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47"/>
  </p:notesMasterIdLst>
  <p:sldIdLst>
    <p:sldId id="4345" r:id="rId5"/>
    <p:sldId id="4306" r:id="rId6"/>
    <p:sldId id="4352" r:id="rId7"/>
    <p:sldId id="4360" r:id="rId8"/>
    <p:sldId id="4398" r:id="rId9"/>
    <p:sldId id="4399" r:id="rId10"/>
    <p:sldId id="4338" r:id="rId11"/>
    <p:sldId id="4389" r:id="rId12"/>
    <p:sldId id="4381" r:id="rId13"/>
    <p:sldId id="4388" r:id="rId14"/>
    <p:sldId id="4364" r:id="rId15"/>
    <p:sldId id="4397" r:id="rId16"/>
    <p:sldId id="4387" r:id="rId17"/>
    <p:sldId id="277" r:id="rId18"/>
    <p:sldId id="4390" r:id="rId19"/>
    <p:sldId id="4391" r:id="rId20"/>
    <p:sldId id="4392" r:id="rId21"/>
    <p:sldId id="4400" r:id="rId22"/>
    <p:sldId id="4358" r:id="rId23"/>
    <p:sldId id="4362" r:id="rId24"/>
    <p:sldId id="4383" r:id="rId25"/>
    <p:sldId id="4401" r:id="rId26"/>
    <p:sldId id="4382" r:id="rId27"/>
    <p:sldId id="4355" r:id="rId28"/>
    <p:sldId id="4357" r:id="rId29"/>
    <p:sldId id="4365" r:id="rId30"/>
    <p:sldId id="4319" r:id="rId31"/>
    <p:sldId id="4340" r:id="rId32"/>
    <p:sldId id="282" r:id="rId33"/>
    <p:sldId id="4394" r:id="rId34"/>
    <p:sldId id="4300" r:id="rId35"/>
    <p:sldId id="276" r:id="rId36"/>
    <p:sldId id="4396" r:id="rId37"/>
    <p:sldId id="4380" r:id="rId38"/>
    <p:sldId id="4351" r:id="rId39"/>
    <p:sldId id="4402" r:id="rId40"/>
    <p:sldId id="4403" r:id="rId41"/>
    <p:sldId id="4404" r:id="rId42"/>
    <p:sldId id="4405" r:id="rId43"/>
    <p:sldId id="4343" r:id="rId44"/>
    <p:sldId id="4354" r:id="rId45"/>
    <p:sldId id="4263"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782496B7-485F-7B69-F7DE-F8CDD527168F}" name="Paula Whyte ( Momentum Consulting )" initials="PW" userId="S::paula@momentumconsulting.ie::a1b8e930-d272-4933-b1a2-fcb29f5bf11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0BA47"/>
    <a:srgbClr val="0B3A5B"/>
    <a:srgbClr val="1D4C60"/>
    <a:srgbClr val="09465E"/>
    <a:srgbClr val="066C6D"/>
    <a:srgbClr val="2094D2"/>
    <a:srgbClr val="3CBEB3"/>
    <a:srgbClr val="F26650"/>
    <a:srgbClr val="88D1DA"/>
    <a:srgbClr val="ECECE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05EC37A-0C15-48F9-BA54-75AA4B8B1BC4}" v="6" dt="2025-06-13T12:01:34.39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94" d="100"/>
          <a:sy n="94" d="100"/>
        </p:scale>
        <p:origin x="2322"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8/10/relationships/authors" Target="authors.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7/7/2025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Fare clic per modificare gli stili di testo Master</a:t>
            </a:r>
          </a:p>
          <a:p>
            <a:pPr lvl="1"/>
            <a:r>
              <a:rPr lang="en-GB"/>
              <a:t>Secondo livello</a:t>
            </a:r>
          </a:p>
          <a:p>
            <a:pPr lvl="2"/>
            <a:r>
              <a:rPr lang="en-GB"/>
              <a:t>Terzo livello</a:t>
            </a:r>
          </a:p>
          <a:p>
            <a:pPr lvl="3"/>
            <a:r>
              <a:rPr lang="en-GB"/>
              <a:t>Quarto livello</a:t>
            </a:r>
          </a:p>
          <a:p>
            <a:pPr lvl="4"/>
            <a:r>
              <a:rPr lang="en-GB"/>
              <a:t>Quinto livello</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dirty="0"/>
          </a:p>
        </p:txBody>
      </p:sp>
    </p:spTree>
    <p:extLst>
      <p:ext uri="{BB962C8B-B14F-4D97-AF65-F5344CB8AC3E}">
        <p14:creationId xmlns:p14="http://schemas.microsoft.com/office/powerpoint/2010/main" val="9800889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7B868-CD45-CE88-F203-E3A956C46C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D79166-67C7-3992-E499-D516EB69A1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1CE2D5-5B2A-2B91-5AAC-5725C903683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5A2B5A8-85AC-F161-DA79-6527F2C6F8CB}"/>
              </a:ext>
            </a:extLst>
          </p:cNvPr>
          <p:cNvSpPr>
            <a:spLocks noGrp="1"/>
          </p:cNvSpPr>
          <p:nvPr>
            <p:ph type="sldNum" sz="quarter" idx="5"/>
          </p:nvPr>
        </p:nvSpPr>
        <p:spPr/>
        <p:txBody>
          <a:bodyPr/>
          <a:lstStyle/>
          <a:p>
            <a:fld id="{4BE5DE82-CF29-044D-9158-06A811149881}" type="slidenum">
              <a:rPr lang="en-US" smtClean="0"/>
              <a:t>17</a:t>
            </a:fld>
            <a:endParaRPr lang="en-US"/>
          </a:p>
        </p:txBody>
      </p:sp>
    </p:spTree>
    <p:extLst>
      <p:ext uri="{BB962C8B-B14F-4D97-AF65-F5344CB8AC3E}">
        <p14:creationId xmlns:p14="http://schemas.microsoft.com/office/powerpoint/2010/main" val="18085885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18528081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7B00FB-7262-A494-EF5A-5247AC5B0D4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186693-38E2-6DD9-2380-AEB811DE6DD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C9260AD-4C77-27F2-4036-C94016BCF7E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24B83BB-A2B5-D891-C895-419E747464FF}"/>
              </a:ext>
            </a:extLst>
          </p:cNvPr>
          <p:cNvSpPr>
            <a:spLocks noGrp="1"/>
          </p:cNvSpPr>
          <p:nvPr>
            <p:ph type="sldNum" sz="quarter" idx="5"/>
          </p:nvPr>
        </p:nvSpPr>
        <p:spPr/>
        <p:txBody>
          <a:bodyPr/>
          <a:lstStyle/>
          <a:p>
            <a:fld id="{4BE5DE82-CF29-044D-9158-06A811149881}" type="slidenum">
              <a:rPr lang="en-US" smtClean="0"/>
              <a:t>20</a:t>
            </a:fld>
            <a:endParaRPr lang="en-US"/>
          </a:p>
        </p:txBody>
      </p:sp>
    </p:spTree>
    <p:extLst>
      <p:ext uri="{BB962C8B-B14F-4D97-AF65-F5344CB8AC3E}">
        <p14:creationId xmlns:p14="http://schemas.microsoft.com/office/powerpoint/2010/main" val="33393585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7B868-CD45-CE88-F203-E3A956C46C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D79166-67C7-3992-E499-D516EB69A1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11CE2D5-5B2A-2B91-5AAC-5725C903683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5A2B5A8-85AC-F161-DA79-6527F2C6F8CB}"/>
              </a:ext>
            </a:extLst>
          </p:cNvPr>
          <p:cNvSpPr>
            <a:spLocks noGrp="1"/>
          </p:cNvSpPr>
          <p:nvPr>
            <p:ph type="sldNum" sz="quarter" idx="5"/>
          </p:nvPr>
        </p:nvSpPr>
        <p:spPr/>
        <p:txBody>
          <a:bodyPr/>
          <a:lstStyle/>
          <a:p>
            <a:fld id="{4BE5DE82-CF29-044D-9158-06A811149881}" type="slidenum">
              <a:rPr lang="en-US" smtClean="0"/>
              <a:t>21</a:t>
            </a:fld>
            <a:endParaRPr lang="en-US"/>
          </a:p>
        </p:txBody>
      </p:sp>
    </p:spTree>
    <p:extLst>
      <p:ext uri="{BB962C8B-B14F-4D97-AF65-F5344CB8AC3E}">
        <p14:creationId xmlns:p14="http://schemas.microsoft.com/office/powerpoint/2010/main" val="18085885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24</a:t>
            </a:fld>
            <a:endParaRPr lang="en-US"/>
          </a:p>
        </p:txBody>
      </p:sp>
    </p:spTree>
    <p:extLst>
      <p:ext uri="{BB962C8B-B14F-4D97-AF65-F5344CB8AC3E}">
        <p14:creationId xmlns:p14="http://schemas.microsoft.com/office/powerpoint/2010/main" val="292397302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25</a:t>
            </a:fld>
            <a:endParaRPr lang="en-US"/>
          </a:p>
        </p:txBody>
      </p:sp>
    </p:spTree>
    <p:extLst>
      <p:ext uri="{BB962C8B-B14F-4D97-AF65-F5344CB8AC3E}">
        <p14:creationId xmlns:p14="http://schemas.microsoft.com/office/powerpoint/2010/main" val="18180212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2AA720-67AC-8B9D-BA03-DDEF3AF5CD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5F8E7A4-D961-E7CC-A962-904D455BD2F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A078F27-16CE-A6F5-9AF9-2351524783B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46FE651D-97CC-E00E-A707-7BACFBD1DF2A}"/>
              </a:ext>
            </a:extLst>
          </p:cNvPr>
          <p:cNvSpPr>
            <a:spLocks noGrp="1"/>
          </p:cNvSpPr>
          <p:nvPr>
            <p:ph type="sldNum" sz="quarter" idx="5"/>
          </p:nvPr>
        </p:nvSpPr>
        <p:spPr/>
        <p:txBody>
          <a:bodyPr/>
          <a:lstStyle/>
          <a:p>
            <a:fld id="{4BE5DE82-CF29-044D-9158-06A811149881}" type="slidenum">
              <a:rPr lang="en-US" smtClean="0"/>
              <a:t>26</a:t>
            </a:fld>
            <a:endParaRPr lang="en-US"/>
          </a:p>
        </p:txBody>
      </p:sp>
    </p:spTree>
    <p:extLst>
      <p:ext uri="{BB962C8B-B14F-4D97-AF65-F5344CB8AC3E}">
        <p14:creationId xmlns:p14="http://schemas.microsoft.com/office/powerpoint/2010/main" val="27579104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29</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p14="http://schemas.microsoft.com/office/powerpoint/2010/main" xmlns:a14="http://schemas.microsoft.com/office/drawing/2010/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7933098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7EEACEFC-4F7D-39E2-4681-F743B7402B13}"/>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B5C95554-3757-8649-D700-074F935E42A8}"/>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30</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E7C92F00-42FB-0035-C52D-4C91061F403E}"/>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86317C54-5C26-808E-06AF-1DA51DCB4243}"/>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p14="http://schemas.microsoft.com/office/powerpoint/2010/main" xmlns:a14="http://schemas.microsoft.com/office/drawing/2010/main" xmlns:a16="http://schemas.microsoft.com/office/drawing/2014/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47474997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32</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p14="http://schemas.microsoft.com/office/powerpoint/2010/main" xmlns:a14="http://schemas.microsoft.com/office/drawing/2010/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2432645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C4C5A-7887-0C0B-C395-0340D18DC3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1821F37-194F-2029-E116-A23F62114B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2DD5BF-B3C8-2CBC-9C90-7BB30DE7AE0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71AECCDC-1456-27F1-3F13-1698138E9702}"/>
              </a:ext>
            </a:extLst>
          </p:cNvPr>
          <p:cNvSpPr>
            <a:spLocks noGrp="1"/>
          </p:cNvSpPr>
          <p:nvPr>
            <p:ph type="sldNum" sz="quarter" idx="5"/>
          </p:nvPr>
        </p:nvSpPr>
        <p:spPr/>
        <p:txBody>
          <a:bodyPr/>
          <a:lstStyle/>
          <a:p>
            <a:fld id="{4BE5DE82-CF29-044D-9158-06A811149881}" type="slidenum">
              <a:rPr lang="en-US" smtClean="0"/>
              <a:t>33</a:t>
            </a:fld>
            <a:endParaRPr lang="en-US"/>
          </a:p>
        </p:txBody>
      </p:sp>
    </p:spTree>
    <p:extLst>
      <p:ext uri="{BB962C8B-B14F-4D97-AF65-F5344CB8AC3E}">
        <p14:creationId xmlns:p14="http://schemas.microsoft.com/office/powerpoint/2010/main" val="11686083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46D8E1-A7C1-C78D-8105-9016964069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121BA0-68BA-0079-A230-1B174DFF04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809CC3-9B4F-B15F-8A07-909A0F18C83C}"/>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8C6A4ADD-A26C-5A4F-59AA-FF29864E52CC}"/>
              </a:ext>
            </a:extLst>
          </p:cNvPr>
          <p:cNvSpPr>
            <a:spLocks noGrp="1"/>
          </p:cNvSpPr>
          <p:nvPr>
            <p:ph type="sldNum" sz="quarter" idx="5"/>
          </p:nvPr>
        </p:nvSpPr>
        <p:spPr/>
        <p:txBody>
          <a:bodyPr/>
          <a:lstStyle/>
          <a:p>
            <a:fld id="{4BE5DE82-CF29-044D-9158-06A811149881}" type="slidenum">
              <a:rPr lang="en-US" smtClean="0"/>
              <a:t>34</a:t>
            </a:fld>
            <a:endParaRPr lang="en-US"/>
          </a:p>
        </p:txBody>
      </p:sp>
    </p:spTree>
    <p:extLst>
      <p:ext uri="{BB962C8B-B14F-4D97-AF65-F5344CB8AC3E}">
        <p14:creationId xmlns:p14="http://schemas.microsoft.com/office/powerpoint/2010/main" val="41848157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42</a:t>
            </a:fld>
            <a:endParaRPr lang="en-US"/>
          </a:p>
        </p:txBody>
      </p:sp>
    </p:spTree>
    <p:extLst>
      <p:ext uri="{BB962C8B-B14F-4D97-AF65-F5344CB8AC3E}">
        <p14:creationId xmlns:p14="http://schemas.microsoft.com/office/powerpoint/2010/main" val="7172193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3</a:t>
            </a:fld>
            <a:endParaRPr lang="en-US"/>
          </a:p>
        </p:txBody>
      </p:sp>
    </p:spTree>
    <p:extLst>
      <p:ext uri="{BB962C8B-B14F-4D97-AF65-F5344CB8AC3E}">
        <p14:creationId xmlns:p14="http://schemas.microsoft.com/office/powerpoint/2010/main" val="319802823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67FF4-E152-1A31-20F5-191D21541D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6E7458-D691-A928-ADE3-3826E367485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2EA1429-4844-1922-1AF0-10C76B94D1B6}"/>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F5CF2CB5-8958-77A0-0D9D-CB64C33ED7EF}"/>
              </a:ext>
            </a:extLst>
          </p:cNvPr>
          <p:cNvSpPr>
            <a:spLocks noGrp="1"/>
          </p:cNvSpPr>
          <p:nvPr>
            <p:ph type="sldNum" sz="quarter" idx="5"/>
          </p:nvPr>
        </p:nvSpPr>
        <p:spPr/>
        <p:txBody>
          <a:bodyPr/>
          <a:lstStyle/>
          <a:p>
            <a:fld id="{4BE5DE82-CF29-044D-9158-06A811149881}" type="slidenum">
              <a:rPr lang="en-US" smtClean="0"/>
              <a:t>4</a:t>
            </a:fld>
            <a:endParaRPr lang="en-US"/>
          </a:p>
        </p:txBody>
      </p:sp>
    </p:spTree>
    <p:extLst>
      <p:ext uri="{BB962C8B-B14F-4D97-AF65-F5344CB8AC3E}">
        <p14:creationId xmlns:p14="http://schemas.microsoft.com/office/powerpoint/2010/main" val="33482343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7</a:t>
            </a:fld>
            <a:endParaRPr lang="en-US"/>
          </a:p>
        </p:txBody>
      </p:sp>
    </p:spTree>
    <p:extLst>
      <p:ext uri="{BB962C8B-B14F-4D97-AF65-F5344CB8AC3E}">
        <p14:creationId xmlns:p14="http://schemas.microsoft.com/office/powerpoint/2010/main" val="41929031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F4838-A602-2CBC-1C1F-4890F93DF8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EF1B74-574C-168C-5447-7659E2086AC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0D5BCB-03F8-C70A-E015-7BEE031B8F2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1D03BB84-935A-BAE6-7518-BD0B5B8972F3}"/>
              </a:ext>
            </a:extLst>
          </p:cNvPr>
          <p:cNvSpPr>
            <a:spLocks noGrp="1"/>
          </p:cNvSpPr>
          <p:nvPr>
            <p:ph type="sldNum" sz="quarter" idx="5"/>
          </p:nvPr>
        </p:nvSpPr>
        <p:spPr/>
        <p:txBody>
          <a:bodyPr/>
          <a:lstStyle/>
          <a:p>
            <a:fld id="{4BE5DE82-CF29-044D-9158-06A811149881}" type="slidenum">
              <a:rPr lang="en-US" smtClean="0"/>
              <a:t>11</a:t>
            </a:fld>
            <a:endParaRPr lang="en-US"/>
          </a:p>
        </p:txBody>
      </p:sp>
    </p:spTree>
    <p:extLst>
      <p:ext uri="{BB962C8B-B14F-4D97-AF65-F5344CB8AC3E}">
        <p14:creationId xmlns:p14="http://schemas.microsoft.com/office/powerpoint/2010/main" val="33544417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14</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p14="http://schemas.microsoft.com/office/powerpoint/2010/main" xmlns:a14="http://schemas.microsoft.com/office/drawing/2010/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5663563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0EA2A1B0-DB8D-45CC-46F7-0B21E5044694}"/>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EE3A1DAD-8447-9D5F-0A4B-FDBC8A2DF312}"/>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15</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A527654E-6F6D-E32F-604F-AFE0115C7F4F}"/>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F4CD8B42-6415-F20A-E7E6-76856DBD3412}"/>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p14="http://schemas.microsoft.com/office/powerpoint/2010/main" xmlns:a14="http://schemas.microsoft.com/office/drawing/2010/main" xmlns:a16="http://schemas.microsoft.com/office/drawing/2014/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20186833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a:extLst>
            <a:ext uri="{FF2B5EF4-FFF2-40B4-BE49-F238E27FC236}">
              <a16:creationId xmlns:a16="http://schemas.microsoft.com/office/drawing/2014/main" id="{7E8EDDA7-ECF2-288B-BA08-284D55B3C27A}"/>
            </a:ext>
          </a:extLst>
        </p:cNvPr>
        <p:cNvGrpSpPr/>
        <p:nvPr/>
      </p:nvGrpSpPr>
      <p:grpSpPr>
        <a:xfrm>
          <a:off x="0" y="0"/>
          <a:ext cx="0" cy="0"/>
          <a:chOff x="0" y="0"/>
          <a:chExt cx="0" cy="0"/>
        </a:xfrm>
      </p:grpSpPr>
      <p:sp>
        <p:nvSpPr>
          <p:cNvPr id="4098" name="Rectangle 6">
            <a:extLst>
              <a:ext uri="{FF2B5EF4-FFF2-40B4-BE49-F238E27FC236}">
                <a16:creationId xmlns:a16="http://schemas.microsoft.com/office/drawing/2014/main" id="{BD9F637B-2AF2-3627-2581-3F8246552FF3}"/>
              </a:ext>
            </a:extLst>
          </p:cNvPr>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t>16</a:t>
            </a:fld>
            <a:endParaRPr lang="en-US" altLang="en-US">
              <a:solidFill>
                <a:srgbClr val="000000"/>
              </a:solidFill>
              <a:latin typeface="Times New Roman" charset="0"/>
            </a:endParaRPr>
          </a:p>
        </p:txBody>
      </p:sp>
      <p:sp>
        <p:nvSpPr>
          <p:cNvPr id="4099" name="Text Box 1">
            <a:extLst>
              <a:ext uri="{FF2B5EF4-FFF2-40B4-BE49-F238E27FC236}">
                <a16:creationId xmlns:a16="http://schemas.microsoft.com/office/drawing/2014/main" id="{0CA85703-55C7-AAE0-8FB6-62BE8CFF3F3A}"/>
              </a:ext>
            </a:extLst>
          </p:cNvPr>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a:extLst>
              <a:ext uri="{FF2B5EF4-FFF2-40B4-BE49-F238E27FC236}">
                <a16:creationId xmlns:a16="http://schemas.microsoft.com/office/drawing/2014/main" id="{12F072FF-8032-4A66-F730-6A36771D226C}"/>
              </a:ext>
            </a:extLst>
          </p:cNvPr>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p14="http://schemas.microsoft.com/office/powerpoint/2010/main" xmlns:a14="http://schemas.microsoft.com/office/drawing/2010/main" xmlns:a16="http://schemas.microsoft.com/office/drawing/2014/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8797108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7.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microsoft.com/office/2007/relationships/hdphoto" Target="../media/hdphoto1.wdp"/></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2" y="-2"/>
            <a:ext cx="12192000" cy="6858001"/>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solidFill>
                <a:schemeClr val="bg1"/>
              </a:solidFill>
            </a:endParaRPr>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waste2worth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 Navy">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B7E66DD-F23B-014C-B0A0-143429C57BC5}"/>
              </a:ext>
            </a:extLst>
          </p:cNvPr>
          <p:cNvSpPr/>
          <p:nvPr userDrawn="1"/>
        </p:nvSpPr>
        <p:spPr>
          <a:xfrm>
            <a:off x="-245316" y="0"/>
            <a:ext cx="4780547" cy="6858000"/>
          </a:xfrm>
          <a:prstGeom prst="rect">
            <a:avLst/>
          </a:prstGeom>
          <a:solidFill>
            <a:srgbClr val="09465E"/>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880331" y="614396"/>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01</a:t>
            </a:r>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l">
              <a:lnSpc>
                <a:spcPct val="100000"/>
              </a:lnSpc>
              <a:spcBef>
                <a:spcPts val="0"/>
              </a:spcBef>
              <a:buNone/>
              <a:defRPr sz="2400" b="1" i="0">
                <a:solidFill>
                  <a:srgbClr val="60BA47"/>
                </a:solidFill>
                <a:latin typeface="Calibri" panose="020F0502020204030204" pitchFamily="34" charset="0"/>
                <a:cs typeface="Calibri" panose="020F0502020204030204" pitchFamily="34" charset="0"/>
              </a:defRPr>
            </a:lvl1pPr>
          </a:lstStyle>
          <a:p>
            <a:pPr lvl="0"/>
            <a:r>
              <a:rPr lang="en-US"/>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l">
              <a:lnSpc>
                <a:spcPct val="100000"/>
              </a:lnSpc>
              <a:spcBef>
                <a:spcPts val="0"/>
              </a:spcBef>
              <a:buNone/>
              <a:defRPr lang="en-US" sz="2200" b="0" i="0" smtClean="0">
                <a:solidFill>
                  <a:srgbClr val="09465E"/>
                </a:solidFill>
                <a:effectLst/>
                <a:latin typeface="Calibri" panose="020F0502020204030204" pitchFamily="34" charset="0"/>
                <a:cs typeface="Calibri" panose="020F0502020204030204" pitchFamily="34" charset="0"/>
              </a:defRPr>
            </a:lvl1pPr>
          </a:lstStyle>
          <a:p>
            <a:pPr lvl="0"/>
            <a:r>
              <a:rPr lang="en-US"/>
              <a:t>Click to type</a:t>
            </a:r>
          </a:p>
        </p:txBody>
      </p:sp>
      <p:sp>
        <p:nvSpPr>
          <p:cNvPr id="35" name="Picture Placeholder 2">
            <a:extLst>
              <a:ext uri="{FF2B5EF4-FFF2-40B4-BE49-F238E27FC236}">
                <a16:creationId xmlns:a16="http://schemas.microsoft.com/office/drawing/2014/main" id="{BD59DABF-111E-2D4A-BE64-98DAA5D97CFE}"/>
              </a:ext>
            </a:extLst>
          </p:cNvPr>
          <p:cNvSpPr>
            <a:spLocks noGrp="1"/>
          </p:cNvSpPr>
          <p:nvPr>
            <p:ph type="pic" sz="quarter" idx="19"/>
          </p:nvPr>
        </p:nvSpPr>
        <p:spPr>
          <a:xfrm>
            <a:off x="-48344" y="0"/>
            <a:ext cx="3570477"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36" name="Text Placeholder 8">
            <a:extLst>
              <a:ext uri="{FF2B5EF4-FFF2-40B4-BE49-F238E27FC236}">
                <a16:creationId xmlns:a16="http://schemas.microsoft.com/office/drawing/2014/main" id="{E363E5FA-4BBA-1F46-9E5A-62305F8A9CF0}"/>
              </a:ext>
            </a:extLst>
          </p:cNvPr>
          <p:cNvSpPr>
            <a:spLocks noGrp="1"/>
          </p:cNvSpPr>
          <p:nvPr>
            <p:ph type="body" sz="quarter" idx="47" hasCustomPrompt="1"/>
          </p:nvPr>
        </p:nvSpPr>
        <p:spPr>
          <a:xfrm>
            <a:off x="3918849" y="2558717"/>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02</a:t>
            </a:r>
          </a:p>
        </p:txBody>
      </p:sp>
      <p:sp>
        <p:nvSpPr>
          <p:cNvPr id="37" name="Text Placeholder 8">
            <a:extLst>
              <a:ext uri="{FF2B5EF4-FFF2-40B4-BE49-F238E27FC236}">
                <a16:creationId xmlns:a16="http://schemas.microsoft.com/office/drawing/2014/main" id="{0F5BA730-D07C-7641-9007-3F26BB35EE73}"/>
              </a:ext>
            </a:extLst>
          </p:cNvPr>
          <p:cNvSpPr>
            <a:spLocks noGrp="1"/>
          </p:cNvSpPr>
          <p:nvPr>
            <p:ph type="body" sz="quarter" idx="48" hasCustomPrompt="1"/>
          </p:nvPr>
        </p:nvSpPr>
        <p:spPr>
          <a:xfrm>
            <a:off x="3918849" y="4410972"/>
            <a:ext cx="1232765" cy="955625"/>
          </a:xfrm>
          <a:prstGeom prst="rect">
            <a:avLst/>
          </a:prstGeom>
          <a:noFill/>
        </p:spPr>
        <p:txBody>
          <a:bodyPr anchor="t">
            <a:noAutofit/>
          </a:bodyPr>
          <a:lstStyle>
            <a:lvl1pPr marL="0" indent="0" algn="l">
              <a:lnSpc>
                <a:spcPct val="130000"/>
              </a:lnSpc>
              <a:buNone/>
              <a:defRPr sz="4400" b="1" i="0">
                <a:solidFill>
                  <a:schemeClr val="bg1"/>
                </a:solidFill>
                <a:latin typeface="Calibri" panose="020F0502020204030204" pitchFamily="34" charset="0"/>
                <a:cs typeface="Calibri" panose="020F0502020204030204" pitchFamily="34" charset="0"/>
              </a:defRPr>
            </a:lvl1pPr>
          </a:lstStyle>
          <a:p>
            <a:pPr lvl="0"/>
            <a:r>
              <a:rPr lang="en-US"/>
              <a:t>03</a:t>
            </a:r>
          </a:p>
        </p:txBody>
      </p:sp>
    </p:spTree>
    <p:extLst>
      <p:ext uri="{BB962C8B-B14F-4D97-AF65-F5344CB8AC3E}">
        <p14:creationId xmlns:p14="http://schemas.microsoft.com/office/powerpoint/2010/main" val="19964546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 Navy">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3AAFE1C-CAAB-FF42-B37C-D72BBC37E445}"/>
              </a:ext>
            </a:extLst>
          </p:cNvPr>
          <p:cNvSpPr/>
          <p:nvPr userDrawn="1"/>
        </p:nvSpPr>
        <p:spPr>
          <a:xfrm>
            <a:off x="0" y="-1"/>
            <a:ext cx="6096000" cy="6844027"/>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 Placeholder 17">
            <a:extLst>
              <a:ext uri="{FF2B5EF4-FFF2-40B4-BE49-F238E27FC236}">
                <a16:creationId xmlns:a16="http://schemas.microsoft.com/office/drawing/2014/main" id="{3333EE0C-C40D-F34B-991A-191081D0246E}"/>
              </a:ext>
            </a:extLst>
          </p:cNvPr>
          <p:cNvSpPr>
            <a:spLocks noGrp="1"/>
          </p:cNvSpPr>
          <p:nvPr userDrawn="1">
            <p:ph type="body" sz="quarter" idx="18" hasCustomPrompt="1"/>
          </p:nvPr>
        </p:nvSpPr>
        <p:spPr>
          <a:xfrm>
            <a:off x="701135" y="2344759"/>
            <a:ext cx="4867011" cy="366657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 name="Text Placeholder 23">
            <a:extLst>
              <a:ext uri="{FF2B5EF4-FFF2-40B4-BE49-F238E27FC236}">
                <a16:creationId xmlns:a16="http://schemas.microsoft.com/office/drawing/2014/main" id="{DE6190BE-8380-7B4A-9311-9BD61AE07324}"/>
              </a:ext>
            </a:extLst>
          </p:cNvPr>
          <p:cNvSpPr>
            <a:spLocks noGrp="1"/>
          </p:cNvSpPr>
          <p:nvPr userDrawn="1">
            <p:ph type="body" sz="quarter" idx="16" hasCustomPrompt="1"/>
          </p:nvPr>
        </p:nvSpPr>
        <p:spPr>
          <a:xfrm>
            <a:off x="701136" y="650590"/>
            <a:ext cx="4990998" cy="992652"/>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3" name="Picture Placeholder 2">
            <a:extLst>
              <a:ext uri="{FF2B5EF4-FFF2-40B4-BE49-F238E27FC236}">
                <a16:creationId xmlns:a16="http://schemas.microsoft.com/office/drawing/2014/main" id="{C43A9F2C-1870-B24C-AB88-FDD223351489}"/>
              </a:ext>
            </a:extLst>
          </p:cNvPr>
          <p:cNvSpPr>
            <a:spLocks noGrp="1"/>
          </p:cNvSpPr>
          <p:nvPr userDrawn="1">
            <p:ph type="pic" sz="quarter" idx="19"/>
          </p:nvPr>
        </p:nvSpPr>
        <p:spPr>
          <a:xfrm>
            <a:off x="6069389" y="34290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01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2858269" y="-2026298"/>
            <a:ext cx="6141020" cy="109105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052954" cy="803654"/>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0" name="Text Placeholder 17">
            <a:extLst>
              <a:ext uri="{FF2B5EF4-FFF2-40B4-BE49-F238E27FC236}">
                <a16:creationId xmlns:a16="http://schemas.microsoft.com/office/drawing/2014/main" id="{71025D5F-47AA-FBBA-2FE0-7693F9B58131}"/>
              </a:ext>
            </a:extLst>
          </p:cNvPr>
          <p:cNvSpPr>
            <a:spLocks noGrp="1"/>
          </p:cNvSpPr>
          <p:nvPr>
            <p:ph type="body" sz="quarter" idx="19" hasCustomPrompt="1"/>
          </p:nvPr>
        </p:nvSpPr>
        <p:spPr>
          <a:xfrm>
            <a:off x="904856" y="1989039"/>
            <a:ext cx="10052954" cy="4250335"/>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2" name="Group 1">
            <a:extLst>
              <a:ext uri="{FF2B5EF4-FFF2-40B4-BE49-F238E27FC236}">
                <a16:creationId xmlns:a16="http://schemas.microsoft.com/office/drawing/2014/main" id="{4012C1F7-9DB5-D4A1-4CA8-2FE36416B1FD}"/>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F6E18385-AA0E-B54F-6007-CDB2202690B7}"/>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5F2F393F-BDAA-1B2F-FA95-938377142D01}"/>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27615240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RHS Photo with text">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4" y="2016633"/>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6297989"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Tree>
    <p:extLst>
      <p:ext uri="{BB962C8B-B14F-4D97-AF65-F5344CB8AC3E}">
        <p14:creationId xmlns:p14="http://schemas.microsoft.com/office/powerpoint/2010/main" val="146133867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LHS Photo with text">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7CB33894-6B85-A64A-8194-AD204557A483}"/>
              </a:ext>
            </a:extLst>
          </p:cNvPr>
          <p:cNvSpPr/>
          <p:nvPr userDrawn="1"/>
        </p:nvSpPr>
        <p:spPr>
          <a:xfrm flipV="1">
            <a:off x="0"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59728"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
        <p:nvSpPr>
          <p:cNvPr id="2" name="Picture Placeholder 2">
            <a:extLst>
              <a:ext uri="{FF2B5EF4-FFF2-40B4-BE49-F238E27FC236}">
                <a16:creationId xmlns:a16="http://schemas.microsoft.com/office/drawing/2014/main" id="{BBDEEB1B-B72B-A723-F4BA-79DE3F6B1B97}"/>
              </a:ext>
            </a:extLst>
          </p:cNvPr>
          <p:cNvSpPr>
            <a:spLocks noGrp="1"/>
          </p:cNvSpPr>
          <p:nvPr>
            <p:ph type="pic" sz="quarter" idx="20"/>
          </p:nvPr>
        </p:nvSpPr>
        <p:spPr>
          <a:xfrm>
            <a:off x="597275" y="0"/>
            <a:ext cx="5361066" cy="6858000"/>
          </a:xfrm>
          <a:prstGeom prst="rect">
            <a:avLst/>
          </a:prstGeom>
          <a:solidFill>
            <a:schemeClr val="bg1">
              <a:lumMod val="85000"/>
            </a:schemeClr>
          </a:solidFill>
        </p:spPr>
        <p:txBody>
          <a:bodyPr/>
          <a:lstStyle>
            <a:lvl1pPr marL="0" indent="0" algn="ctr">
              <a:buNone/>
              <a:defRPr>
                <a:solidFill>
                  <a:srgbClr val="000000"/>
                </a:solidFill>
              </a:defRPr>
            </a:lvl1pPr>
          </a:lstStyle>
          <a:p>
            <a:endParaRPr lang="en-US"/>
          </a:p>
        </p:txBody>
      </p:sp>
      <p:sp>
        <p:nvSpPr>
          <p:cNvPr id="7" name="Text Placeholder 23">
            <a:extLst>
              <a:ext uri="{FF2B5EF4-FFF2-40B4-BE49-F238E27FC236}">
                <a16:creationId xmlns:a16="http://schemas.microsoft.com/office/drawing/2014/main" id="{7A5ECDC7-56E1-0984-2C77-279F9248607D}"/>
              </a:ext>
            </a:extLst>
          </p:cNvPr>
          <p:cNvSpPr>
            <a:spLocks noGrp="1"/>
          </p:cNvSpPr>
          <p:nvPr>
            <p:ph type="body" sz="quarter" idx="21" hasCustomPrompt="1"/>
          </p:nvPr>
        </p:nvSpPr>
        <p:spPr>
          <a:xfrm>
            <a:off x="6246356" y="584332"/>
            <a:ext cx="5293183"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8" name="Text Placeholder 17">
            <a:extLst>
              <a:ext uri="{FF2B5EF4-FFF2-40B4-BE49-F238E27FC236}">
                <a16:creationId xmlns:a16="http://schemas.microsoft.com/office/drawing/2014/main" id="{08E0C614-5EC5-DFB2-74AB-FE10C08391C5}"/>
              </a:ext>
            </a:extLst>
          </p:cNvPr>
          <p:cNvSpPr>
            <a:spLocks noGrp="1"/>
          </p:cNvSpPr>
          <p:nvPr>
            <p:ph type="body" sz="quarter" idx="22" hasCustomPrompt="1"/>
          </p:nvPr>
        </p:nvSpPr>
        <p:spPr>
          <a:xfrm>
            <a:off x="6246355" y="2013390"/>
            <a:ext cx="5293182"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9705024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Slide 02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5088466" y="-5088468"/>
            <a:ext cx="2015069"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904856" y="826894"/>
            <a:ext cx="10479218" cy="803654"/>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sp>
        <p:nvSpPr>
          <p:cNvPr id="9" name="Text Placeholder 17">
            <a:extLst>
              <a:ext uri="{FF2B5EF4-FFF2-40B4-BE49-F238E27FC236}">
                <a16:creationId xmlns:a16="http://schemas.microsoft.com/office/drawing/2014/main" id="{F5EF1E6A-D856-4FE0-238B-7C2B7B463D34}"/>
              </a:ext>
            </a:extLst>
          </p:cNvPr>
          <p:cNvSpPr>
            <a:spLocks noGrp="1"/>
          </p:cNvSpPr>
          <p:nvPr>
            <p:ph type="body" sz="quarter" idx="19" hasCustomPrompt="1"/>
          </p:nvPr>
        </p:nvSpPr>
        <p:spPr>
          <a:xfrm>
            <a:off x="904856" y="2457445"/>
            <a:ext cx="10479218" cy="3781929"/>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32448100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Slide 03 - Navy">
    <p:spTree>
      <p:nvGrpSpPr>
        <p:cNvPr id="1" name=""/>
        <p:cNvGrpSpPr/>
        <p:nvPr/>
      </p:nvGrpSpPr>
      <p:grpSpPr>
        <a:xfrm>
          <a:off x="0" y="0"/>
          <a:ext cx="0" cy="0"/>
          <a:chOff x="0" y="0"/>
          <a:chExt cx="0" cy="0"/>
        </a:xfrm>
      </p:grpSpPr>
      <p:sp>
        <p:nvSpPr>
          <p:cNvPr id="25" name="Rectangle 24">
            <a:extLst>
              <a:ext uri="{FF2B5EF4-FFF2-40B4-BE49-F238E27FC236}">
                <a16:creationId xmlns:a16="http://schemas.microsoft.com/office/drawing/2014/main" id="{B12430D4-5A20-E34A-B453-C45916527BDD}"/>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E8CBC38E-5719-244A-86E1-80B051FD2826}"/>
              </a:ext>
            </a:extLst>
          </p:cNvPr>
          <p:cNvSpPr/>
          <p:nvPr userDrawn="1"/>
        </p:nvSpPr>
        <p:spPr>
          <a:xfrm rot="16200000">
            <a:off x="4865194" y="-19370"/>
            <a:ext cx="6141020" cy="689673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16" name="Text Placeholder 17">
            <a:extLst>
              <a:ext uri="{FF2B5EF4-FFF2-40B4-BE49-F238E27FC236}">
                <a16:creationId xmlns:a16="http://schemas.microsoft.com/office/drawing/2014/main" id="{D0B40E03-4D53-DB4A-A30A-ADFB290F4B3E}"/>
              </a:ext>
            </a:extLst>
          </p:cNvPr>
          <p:cNvSpPr>
            <a:spLocks noGrp="1"/>
          </p:cNvSpPr>
          <p:nvPr>
            <p:ph type="body" sz="quarter" idx="18" hasCustomPrompt="1"/>
          </p:nvPr>
        </p:nvSpPr>
        <p:spPr>
          <a:xfrm>
            <a:off x="4825907" y="826894"/>
            <a:ext cx="6341766" cy="516642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4E9CBE7F-838E-544D-B6D4-7D62C67F9194}"/>
              </a:ext>
            </a:extLst>
          </p:cNvPr>
          <p:cNvSpPr>
            <a:spLocks noGrp="1"/>
          </p:cNvSpPr>
          <p:nvPr>
            <p:ph type="body" sz="quarter" idx="16" hasCustomPrompt="1"/>
          </p:nvPr>
        </p:nvSpPr>
        <p:spPr>
          <a:xfrm>
            <a:off x="600999" y="835090"/>
            <a:ext cx="3125818" cy="1774519"/>
          </a:xfrm>
          <a:prstGeom prst="rect">
            <a:avLst/>
          </a:prstGeom>
        </p:spPr>
        <p:txBody>
          <a:bodyPr>
            <a:noAutofit/>
          </a:bodyPr>
          <a:lstStyle>
            <a:lvl1pPr marL="0" indent="0" algn="l">
              <a:buNone/>
              <a:defRPr sz="3600" b="1" i="0">
                <a:solidFill>
                  <a:schemeClr val="bg1"/>
                </a:solidFill>
                <a:latin typeface="+mn-lt"/>
              </a:defRPr>
            </a:lvl1pPr>
          </a:lstStyle>
          <a:p>
            <a:pPr lvl="0"/>
            <a:r>
              <a:rPr lang="en-US"/>
              <a:t>HEADING</a:t>
            </a:r>
          </a:p>
        </p:txBody>
      </p:sp>
      <p:grpSp>
        <p:nvGrpSpPr>
          <p:cNvPr id="2" name="Group 1">
            <a:extLst>
              <a:ext uri="{FF2B5EF4-FFF2-40B4-BE49-F238E27FC236}">
                <a16:creationId xmlns:a16="http://schemas.microsoft.com/office/drawing/2014/main" id="{D9E23762-66D8-6BC5-63EA-7A1ECAE76A2F}"/>
              </a:ext>
            </a:extLst>
          </p:cNvPr>
          <p:cNvGrpSpPr/>
          <p:nvPr userDrawn="1"/>
        </p:nvGrpSpPr>
        <p:grpSpPr>
          <a:xfrm>
            <a:off x="11656052" y="3880526"/>
            <a:ext cx="281949" cy="2748511"/>
            <a:chOff x="7176656" y="8423488"/>
            <a:chExt cx="190704" cy="1859031"/>
          </a:xfrm>
        </p:grpSpPr>
        <p:cxnSp>
          <p:nvCxnSpPr>
            <p:cNvPr id="3" name="Straight Connector 2">
              <a:extLst>
                <a:ext uri="{FF2B5EF4-FFF2-40B4-BE49-F238E27FC236}">
                  <a16:creationId xmlns:a16="http://schemas.microsoft.com/office/drawing/2014/main" id="{1A070FB4-8E71-B357-273F-A554648909F8}"/>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E38D991D-B7C0-7411-82B9-61467E105644}"/>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806024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 Nav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6A8053-B208-E74B-BC0F-4142FA0CD2B7}"/>
              </a:ext>
            </a:extLst>
          </p:cNvPr>
          <p:cNvSpPr/>
          <p:nvPr userDrawn="1"/>
        </p:nvSpPr>
        <p:spPr>
          <a:xfrm>
            <a:off x="6334298" y="403168"/>
            <a:ext cx="5136791" cy="6051665"/>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Text Placeholder 23">
            <a:extLst>
              <a:ext uri="{FF2B5EF4-FFF2-40B4-BE49-F238E27FC236}">
                <a16:creationId xmlns:a16="http://schemas.microsoft.com/office/drawing/2014/main" id="{AE77B303-149B-3242-B9F9-CA4AA9DCA5E4}"/>
              </a:ext>
            </a:extLst>
          </p:cNvPr>
          <p:cNvSpPr>
            <a:spLocks noGrp="1"/>
          </p:cNvSpPr>
          <p:nvPr userDrawn="1">
            <p:ph type="body" sz="quarter" idx="17" hasCustomPrompt="1"/>
          </p:nvPr>
        </p:nvSpPr>
        <p:spPr>
          <a:xfrm>
            <a:off x="6777598" y="543238"/>
            <a:ext cx="2066906" cy="582221"/>
          </a:xfrm>
          <a:prstGeom prst="rect">
            <a:avLst/>
          </a:prstGeom>
        </p:spPr>
        <p:txBody>
          <a:bodyPr>
            <a:noAutofit/>
          </a:bodyPr>
          <a:lstStyle>
            <a:lvl1pPr marL="0" indent="0" algn="l">
              <a:buNone/>
              <a:defRPr sz="14000" b="1" i="0">
                <a:solidFill>
                  <a:schemeClr val="bg1"/>
                </a:solidFill>
                <a:latin typeface="+mn-lt"/>
              </a:defRPr>
            </a:lvl1pPr>
          </a:lstStyle>
          <a:p>
            <a:pPr lvl="0"/>
            <a:r>
              <a:rPr lang="en-US"/>
              <a:t>01</a:t>
            </a:r>
          </a:p>
        </p:txBody>
      </p:sp>
      <p:sp>
        <p:nvSpPr>
          <p:cNvPr id="11" name="Picture Placeholder 3">
            <a:extLst>
              <a:ext uri="{FF2B5EF4-FFF2-40B4-BE49-F238E27FC236}">
                <a16:creationId xmlns:a16="http://schemas.microsoft.com/office/drawing/2014/main" id="{D2C6DE8A-E952-944B-9B9D-C0257D5D8CB9}"/>
              </a:ext>
            </a:extLst>
          </p:cNvPr>
          <p:cNvSpPr>
            <a:spLocks noGrp="1"/>
          </p:cNvSpPr>
          <p:nvPr>
            <p:ph type="pic" sz="quarter" idx="10"/>
          </p:nvPr>
        </p:nvSpPr>
        <p:spPr>
          <a:xfrm>
            <a:off x="238772" y="2626822"/>
            <a:ext cx="7708195" cy="339682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2" name="Freeform 1">
            <a:extLst>
              <a:ext uri="{FF2B5EF4-FFF2-40B4-BE49-F238E27FC236}">
                <a16:creationId xmlns:a16="http://schemas.microsoft.com/office/drawing/2014/main" id="{4377A738-8E05-503D-0864-000E7F18977E}"/>
              </a:ext>
            </a:extLst>
          </p:cNvPr>
          <p:cNvSpPr/>
          <p:nvPr userDrawn="1"/>
        </p:nvSpPr>
        <p:spPr>
          <a:xfrm>
            <a:off x="8077058" y="214036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22041214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Laptop Slide - Navy">
    <p:spTree>
      <p:nvGrpSpPr>
        <p:cNvPr id="1" name=""/>
        <p:cNvGrpSpPr/>
        <p:nvPr/>
      </p:nvGrpSpPr>
      <p:grpSpPr>
        <a:xfrm>
          <a:off x="0" y="0"/>
          <a:ext cx="0" cy="0"/>
          <a:chOff x="0" y="0"/>
          <a:chExt cx="0" cy="0"/>
        </a:xfrm>
      </p:grpSpPr>
      <p:sp>
        <p:nvSpPr>
          <p:cNvPr id="22" name="Text Placeholder 23">
            <a:extLst>
              <a:ext uri="{FF2B5EF4-FFF2-40B4-BE49-F238E27FC236}">
                <a16:creationId xmlns:a16="http://schemas.microsoft.com/office/drawing/2014/main" id="{5380F4A5-BE24-5E4F-BBB9-1E4A144A55E0}"/>
              </a:ext>
            </a:extLst>
          </p:cNvPr>
          <p:cNvSpPr>
            <a:spLocks noGrp="1"/>
          </p:cNvSpPr>
          <p:nvPr>
            <p:ph type="body" sz="quarter" idx="16" hasCustomPrompt="1"/>
          </p:nvPr>
        </p:nvSpPr>
        <p:spPr>
          <a:xfrm>
            <a:off x="6578872" y="593866"/>
            <a:ext cx="4990998"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26" name="Rectangle 25">
            <a:extLst>
              <a:ext uri="{FF2B5EF4-FFF2-40B4-BE49-F238E27FC236}">
                <a16:creationId xmlns:a16="http://schemas.microsoft.com/office/drawing/2014/main" id="{62984C29-67DD-DD45-969D-9EB0BBF9D138}"/>
              </a:ext>
            </a:extLst>
          </p:cNvPr>
          <p:cNvSpPr/>
          <p:nvPr userDrawn="1"/>
        </p:nvSpPr>
        <p:spPr>
          <a:xfrm flipV="1">
            <a:off x="0" y="0"/>
            <a:ext cx="601405"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3" name="Picture 32">
            <a:extLst>
              <a:ext uri="{FF2B5EF4-FFF2-40B4-BE49-F238E27FC236}">
                <a16:creationId xmlns:a16="http://schemas.microsoft.com/office/drawing/2014/main" id="{ABF8D6F4-3016-8645-8F98-165F5336ABBF}"/>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flipH="1">
            <a:off x="608794" y="2954956"/>
            <a:ext cx="8439100" cy="4311085"/>
          </a:xfrm>
          <a:prstGeom prst="rect">
            <a:avLst/>
          </a:prstGeom>
        </p:spPr>
      </p:pic>
      <p:sp>
        <p:nvSpPr>
          <p:cNvPr id="34" name="Picture Placeholder 17">
            <a:extLst>
              <a:ext uri="{FF2B5EF4-FFF2-40B4-BE49-F238E27FC236}">
                <a16:creationId xmlns:a16="http://schemas.microsoft.com/office/drawing/2014/main" id="{90E9DF56-261E-6140-A484-1D99EF871998}"/>
              </a:ext>
            </a:extLst>
          </p:cNvPr>
          <p:cNvSpPr>
            <a:spLocks noGrp="1"/>
          </p:cNvSpPr>
          <p:nvPr>
            <p:ph type="pic" sz="quarter" idx="10"/>
          </p:nvPr>
        </p:nvSpPr>
        <p:spPr>
          <a:xfrm>
            <a:off x="635271" y="2095585"/>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9" name="Text Placeholder 17">
            <a:extLst>
              <a:ext uri="{FF2B5EF4-FFF2-40B4-BE49-F238E27FC236}">
                <a16:creationId xmlns:a16="http://schemas.microsoft.com/office/drawing/2014/main" id="{890B8B12-A0F4-0D1D-B782-294ACBC16B93}"/>
              </a:ext>
            </a:extLst>
          </p:cNvPr>
          <p:cNvSpPr>
            <a:spLocks noGrp="1"/>
          </p:cNvSpPr>
          <p:nvPr>
            <p:ph type="body" sz="quarter" idx="19" hasCustomPrompt="1"/>
          </p:nvPr>
        </p:nvSpPr>
        <p:spPr>
          <a:xfrm>
            <a:off x="6578871" y="1890384"/>
            <a:ext cx="4990998"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A0CA810E-D2C6-FA47-4DD1-CBA18E3BCB2C}"/>
              </a:ext>
            </a:extLst>
          </p:cNvPr>
          <p:cNvGrpSpPr/>
          <p:nvPr userDrawn="1"/>
        </p:nvGrpSpPr>
        <p:grpSpPr>
          <a:xfrm>
            <a:off x="138149" y="3764148"/>
            <a:ext cx="281949" cy="2748511"/>
            <a:chOff x="7176656" y="8423488"/>
            <a:chExt cx="190704" cy="1859031"/>
          </a:xfrm>
        </p:grpSpPr>
        <p:cxnSp>
          <p:nvCxnSpPr>
            <p:cNvPr id="5" name="Straight Connector 4">
              <a:extLst>
                <a:ext uri="{FF2B5EF4-FFF2-40B4-BE49-F238E27FC236}">
                  <a16:creationId xmlns:a16="http://schemas.microsoft.com/office/drawing/2014/main" id="{26751B12-CD17-EAC5-5083-72746B4D3099}"/>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1324B1C9-1C53-303F-BD21-10CF286F55D9}"/>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 Navy">
    <p:spTree>
      <p:nvGrpSpPr>
        <p:cNvPr id="1" name=""/>
        <p:cNvGrpSpPr/>
        <p:nvPr/>
      </p:nvGrpSpPr>
      <p:grpSpPr>
        <a:xfrm>
          <a:off x="0" y="0"/>
          <a:ext cx="0" cy="0"/>
          <a:chOff x="0" y="0"/>
          <a:chExt cx="0" cy="0"/>
        </a:xfrm>
      </p:grpSpPr>
      <p:sp>
        <p:nvSpPr>
          <p:cNvPr id="17" name="Text Placeholder 23">
            <a:extLst>
              <a:ext uri="{FF2B5EF4-FFF2-40B4-BE49-F238E27FC236}">
                <a16:creationId xmlns:a16="http://schemas.microsoft.com/office/drawing/2014/main" id="{DA633199-CEB9-C642-96B5-B07AD16E5C73}"/>
              </a:ext>
            </a:extLst>
          </p:cNvPr>
          <p:cNvSpPr>
            <a:spLocks noGrp="1"/>
          </p:cNvSpPr>
          <p:nvPr>
            <p:ph type="body" sz="quarter" idx="16" hasCustomPrompt="1"/>
          </p:nvPr>
        </p:nvSpPr>
        <p:spPr>
          <a:xfrm>
            <a:off x="607555" y="587575"/>
            <a:ext cx="5881764" cy="992652"/>
          </a:xfrm>
          <a:prstGeom prst="rect">
            <a:avLst/>
          </a:prstGeom>
        </p:spPr>
        <p:txBody>
          <a:bodyPr>
            <a:noAutofit/>
          </a:bodyPr>
          <a:lstStyle>
            <a:lvl1pPr marL="0" indent="0" algn="l">
              <a:buNone/>
              <a:defRPr sz="3600" b="1" i="0">
                <a:solidFill>
                  <a:srgbClr val="09465E"/>
                </a:solidFill>
                <a:latin typeface="+mn-lt"/>
              </a:defRPr>
            </a:lvl1pPr>
          </a:lstStyle>
          <a:p>
            <a:pPr lvl="0"/>
            <a:r>
              <a:rPr lang="en-US"/>
              <a:t>HEADING</a:t>
            </a:r>
          </a:p>
        </p:txBody>
      </p:sp>
      <p:sp>
        <p:nvSpPr>
          <p:cNvPr id="19" name="Rectangle 18">
            <a:extLst>
              <a:ext uri="{FF2B5EF4-FFF2-40B4-BE49-F238E27FC236}">
                <a16:creationId xmlns:a16="http://schemas.microsoft.com/office/drawing/2014/main" id="{7CB33894-6B85-A64A-8194-AD204557A483}"/>
              </a:ext>
            </a:extLst>
          </p:cNvPr>
          <p:cNvSpPr/>
          <p:nvPr userDrawn="1"/>
        </p:nvSpPr>
        <p:spPr>
          <a:xfrm flipV="1">
            <a:off x="11584445" y="0"/>
            <a:ext cx="601406"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8" name="Picture 27" descr="iPhone6_mockup_front_white.png">
            <a:extLst>
              <a:ext uri="{FF2B5EF4-FFF2-40B4-BE49-F238E27FC236}">
                <a16:creationId xmlns:a16="http://schemas.microsoft.com/office/drawing/2014/main" id="{2E93F037-6935-B341-918A-EA899250876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920581" y="354149"/>
            <a:ext cx="4504135" cy="6404164"/>
          </a:xfrm>
          <a:prstGeom prst="rect">
            <a:avLst/>
          </a:prstGeom>
        </p:spPr>
      </p:pic>
      <p:sp>
        <p:nvSpPr>
          <p:cNvPr id="29" name="Picture Placeholder 17">
            <a:extLst>
              <a:ext uri="{FF2B5EF4-FFF2-40B4-BE49-F238E27FC236}">
                <a16:creationId xmlns:a16="http://schemas.microsoft.com/office/drawing/2014/main" id="{004A5DED-3F17-794E-9C41-7AB99A6F7EC3}"/>
              </a:ext>
            </a:extLst>
          </p:cNvPr>
          <p:cNvSpPr>
            <a:spLocks noGrp="1"/>
          </p:cNvSpPr>
          <p:nvPr>
            <p:ph type="pic" sz="quarter" idx="10"/>
          </p:nvPr>
        </p:nvSpPr>
        <p:spPr>
          <a:xfrm>
            <a:off x="7795492" y="1373925"/>
            <a:ext cx="2687782" cy="4336988"/>
          </a:xfrm>
          <a:prstGeom prst="rect">
            <a:avLst/>
          </a:prstGeom>
          <a:solidFill>
            <a:schemeClr val="bg1">
              <a:lumMod val="85000"/>
            </a:schemeClr>
          </a:solidFill>
          <a:ln>
            <a:noFill/>
          </a:ln>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3" name="Text Placeholder 17">
            <a:extLst>
              <a:ext uri="{FF2B5EF4-FFF2-40B4-BE49-F238E27FC236}">
                <a16:creationId xmlns:a16="http://schemas.microsoft.com/office/drawing/2014/main" id="{7EC3E4A8-A83C-B536-DE22-6FE3CFA337B4}"/>
              </a:ext>
            </a:extLst>
          </p:cNvPr>
          <p:cNvSpPr>
            <a:spLocks noGrp="1"/>
          </p:cNvSpPr>
          <p:nvPr>
            <p:ph type="body" sz="quarter" idx="19" hasCustomPrompt="1"/>
          </p:nvPr>
        </p:nvSpPr>
        <p:spPr>
          <a:xfrm>
            <a:off x="607553" y="2016633"/>
            <a:ext cx="5881763" cy="4102937"/>
          </a:xfrm>
          <a:prstGeom prst="rect">
            <a:avLst/>
          </a:prstGeom>
        </p:spPr>
        <p:txBody>
          <a:bodyPr/>
          <a:lstStyle>
            <a:lvl1pPr algn="l">
              <a:lnSpc>
                <a:spcPts val="2480"/>
              </a:lnSpc>
              <a:spcBef>
                <a:spcPts val="0"/>
              </a:spcBef>
              <a:buNone/>
              <a:defRPr sz="24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grpSp>
        <p:nvGrpSpPr>
          <p:cNvPr id="4" name="Group 3">
            <a:extLst>
              <a:ext uri="{FF2B5EF4-FFF2-40B4-BE49-F238E27FC236}">
                <a16:creationId xmlns:a16="http://schemas.microsoft.com/office/drawing/2014/main" id="{28473166-3A54-28F0-C997-9BB46936AD3E}"/>
              </a:ext>
            </a:extLst>
          </p:cNvPr>
          <p:cNvGrpSpPr/>
          <p:nvPr userDrawn="1"/>
        </p:nvGrpSpPr>
        <p:grpSpPr>
          <a:xfrm>
            <a:off x="11744173" y="3880526"/>
            <a:ext cx="281949" cy="2748511"/>
            <a:chOff x="7176656" y="8423488"/>
            <a:chExt cx="190704" cy="1859031"/>
          </a:xfrm>
        </p:grpSpPr>
        <p:cxnSp>
          <p:nvCxnSpPr>
            <p:cNvPr id="5" name="Straight Connector 4">
              <a:extLst>
                <a:ext uri="{FF2B5EF4-FFF2-40B4-BE49-F238E27FC236}">
                  <a16:creationId xmlns:a16="http://schemas.microsoft.com/office/drawing/2014/main" id="{FC037DF0-859C-8CD7-3AD1-2F529F4B15EB}"/>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9078EE86-DDDC-AF9F-4B8F-C3314DAC35D3}"/>
                </a:ext>
              </a:extLst>
            </p:cNvPr>
            <p:cNvPicPr>
              <a:picLocks noChangeAspect="1"/>
            </p:cNvPicPr>
            <p:nvPr userDrawn="1"/>
          </p:nvPicPr>
          <p:blipFill rotWithShape="1">
            <a:blip r:embed="rId3" cstate="screen">
              <a:biLevel thresh="25000"/>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126" name="Rectangle 125">
            <a:extLst>
              <a:ext uri="{FF2B5EF4-FFF2-40B4-BE49-F238E27FC236}">
                <a16:creationId xmlns:a16="http://schemas.microsoft.com/office/drawing/2014/main" id="{83944EB6-3CB0-F145-A637-E3DB7CD725F9}"/>
              </a:ext>
            </a:extLst>
          </p:cNvPr>
          <p:cNvSpPr/>
          <p:nvPr userDrawn="1"/>
        </p:nvSpPr>
        <p:spPr>
          <a:xfrm>
            <a:off x="-1218514" y="-6377384"/>
            <a:ext cx="16024759" cy="5895581"/>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545CB842-9E13-7CA3-0A51-6059107FE7F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
        <p:nvSpPr>
          <p:cNvPr id="10" name="Picture Placeholder 9">
            <a:extLst>
              <a:ext uri="{FF2B5EF4-FFF2-40B4-BE49-F238E27FC236}">
                <a16:creationId xmlns:a16="http://schemas.microsoft.com/office/drawing/2014/main" id="{C45C8739-346C-53FB-617A-7C85CCD85AA0}"/>
              </a:ext>
            </a:extLst>
          </p:cNvPr>
          <p:cNvSpPr>
            <a:spLocks noGrp="1"/>
          </p:cNvSpPr>
          <p:nvPr>
            <p:ph type="pic" sz="quarter" idx="12"/>
          </p:nvPr>
        </p:nvSpPr>
        <p:spPr>
          <a:xfrm>
            <a:off x="0" y="2271713"/>
            <a:ext cx="12192000" cy="3589993"/>
          </a:xfrm>
          <a:custGeom>
            <a:avLst/>
            <a:gdLst>
              <a:gd name="connsiteX0" fmla="*/ 0 w 12192000"/>
              <a:gd name="connsiteY0" fmla="*/ 0 h 3589993"/>
              <a:gd name="connsiteX1" fmla="*/ 12192000 w 12192000"/>
              <a:gd name="connsiteY1" fmla="*/ 0 h 3589993"/>
              <a:gd name="connsiteX2" fmla="*/ 12192000 w 12192000"/>
              <a:gd name="connsiteY2" fmla="*/ 3589993 h 3589993"/>
              <a:gd name="connsiteX3" fmla="*/ 4883406 w 12192000"/>
              <a:gd name="connsiteY3" fmla="*/ 3589993 h 3589993"/>
              <a:gd name="connsiteX4" fmla="*/ 4883406 w 12192000"/>
              <a:gd name="connsiteY4" fmla="*/ 1431353 h 3589993"/>
              <a:gd name="connsiteX5" fmla="*/ 0 w 12192000"/>
              <a:gd name="connsiteY5" fmla="*/ 1431353 h 35899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2192000" h="3589993">
                <a:moveTo>
                  <a:pt x="0" y="0"/>
                </a:moveTo>
                <a:lnTo>
                  <a:pt x="12192000" y="0"/>
                </a:lnTo>
                <a:lnTo>
                  <a:pt x="12192000" y="3589993"/>
                </a:lnTo>
                <a:lnTo>
                  <a:pt x="4883406" y="3589993"/>
                </a:lnTo>
                <a:lnTo>
                  <a:pt x="4883406" y="1431353"/>
                </a:lnTo>
                <a:lnTo>
                  <a:pt x="0" y="1431353"/>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11" name="Rectangle 10">
            <a:extLst>
              <a:ext uri="{FF2B5EF4-FFF2-40B4-BE49-F238E27FC236}">
                <a16:creationId xmlns:a16="http://schemas.microsoft.com/office/drawing/2014/main" id="{86081D7E-7037-5426-0E0B-333F821E7116}"/>
              </a:ext>
            </a:extLst>
          </p:cNvPr>
          <p:cNvSpPr/>
          <p:nvPr userDrawn="1"/>
        </p:nvSpPr>
        <p:spPr>
          <a:xfrm>
            <a:off x="0" y="3703066"/>
            <a:ext cx="4883406" cy="2856914"/>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49347" tIns="24673" rIns="49347" bIns="24673" numCol="1" spcCol="0" rtlCol="0" fromWordArt="0" anchor="ctr" anchorCtr="0" forceAA="0" compatLnSpc="1">
            <a:prstTxWarp prst="textNoShape">
              <a:avLst/>
            </a:prstTxWarp>
            <a:noAutofit/>
          </a:bodyPr>
          <a:lstStyle/>
          <a:p>
            <a:endParaRPr lang="en-GB" sz="529"/>
          </a:p>
        </p:txBody>
      </p:sp>
      <p:pic>
        <p:nvPicPr>
          <p:cNvPr id="4" name="Picture 3">
            <a:extLst>
              <a:ext uri="{FF2B5EF4-FFF2-40B4-BE49-F238E27FC236}">
                <a16:creationId xmlns:a16="http://schemas.microsoft.com/office/drawing/2014/main" id="{7C540CEE-2648-CFDB-A18F-FD48BB85CD5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254334" y="6102554"/>
            <a:ext cx="2054262" cy="457426"/>
          </a:xfrm>
          <a:prstGeom prst="rect">
            <a:avLst/>
          </a:prstGeom>
        </p:spPr>
      </p:pic>
      <p:pic>
        <p:nvPicPr>
          <p:cNvPr id="5" name="Picture 4" descr="A grey and black sign with a person in a circle&#10;&#10;AI-generated content may be incorrect.">
            <a:extLst>
              <a:ext uri="{FF2B5EF4-FFF2-40B4-BE49-F238E27FC236}">
                <a16:creationId xmlns:a16="http://schemas.microsoft.com/office/drawing/2014/main" id="{C779DFA0-A278-CE70-AA09-F04F34637389}"/>
              </a:ext>
            </a:extLst>
          </p:cNvPr>
          <p:cNvPicPr>
            <a:picLocks noChangeAspect="1"/>
          </p:cNvPicPr>
          <p:nvPr userDrawn="1"/>
        </p:nvPicPr>
        <p:blipFill>
          <a:blip r:embed="rId4" cstate="email">
            <a:extLst>
              <a:ext uri="{28A0092B-C50C-407E-A947-70E740481C1C}">
                <a14:useLocalDpi xmlns:a14="http://schemas.microsoft.com/office/drawing/2010/main"/>
              </a:ext>
            </a:extLst>
          </a:blip>
          <a:stretch>
            <a:fillRect/>
          </a:stretch>
        </p:blipFill>
        <p:spPr>
          <a:xfrm>
            <a:off x="8328248" y="6110791"/>
            <a:ext cx="1061410" cy="387245"/>
          </a:xfrm>
          <a:prstGeom prst="rect">
            <a:avLst/>
          </a:prstGeom>
        </p:spPr>
      </p:pic>
    </p:spTree>
    <p:extLst>
      <p:ext uri="{BB962C8B-B14F-4D97-AF65-F5344CB8AC3E}">
        <p14:creationId xmlns:p14="http://schemas.microsoft.com/office/powerpoint/2010/main" val="384583005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43" name="Rectangle 42">
            <a:extLst>
              <a:ext uri="{FF2B5EF4-FFF2-40B4-BE49-F238E27FC236}">
                <a16:creationId xmlns:a16="http://schemas.microsoft.com/office/drawing/2014/main" id="{F1089737-A92C-2C8D-8446-C3C90AD74B99}"/>
              </a:ext>
            </a:extLst>
          </p:cNvPr>
          <p:cNvSpPr/>
          <p:nvPr userDrawn="1"/>
        </p:nvSpPr>
        <p:spPr>
          <a:xfrm>
            <a:off x="7396842" y="5431639"/>
            <a:ext cx="4795157" cy="697353"/>
          </a:xfrm>
          <a:prstGeom prst="rect">
            <a:avLst/>
          </a:prstGeom>
          <a:solidFill>
            <a:srgbClr val="60BA47"/>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en-GB"/>
          </a:p>
        </p:txBody>
      </p:sp>
      <p:sp>
        <p:nvSpPr>
          <p:cNvPr id="5" name="Picture Placeholder 4">
            <a:extLst>
              <a:ext uri="{FF2B5EF4-FFF2-40B4-BE49-F238E27FC236}">
                <a16:creationId xmlns:a16="http://schemas.microsoft.com/office/drawing/2014/main" id="{9B088922-55C8-EFEA-F4CD-3D58220ED3F5}"/>
              </a:ext>
            </a:extLst>
          </p:cNvPr>
          <p:cNvSpPr>
            <a:spLocks noGrp="1"/>
          </p:cNvSpPr>
          <p:nvPr>
            <p:ph type="pic" sz="quarter" idx="11"/>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solidFill>
            <a:schemeClr val="bg1">
              <a:lumMod val="85000"/>
            </a:schemeClr>
          </a:solidFill>
        </p:spPr>
        <p:txBody>
          <a:bodyPr wrap="square">
            <a:noAutofit/>
          </a:bodyPr>
          <a:lstStyle>
            <a:lvl1pPr marL="0" indent="0" algn="ctr">
              <a:buNone/>
              <a:defRPr sz="1000">
                <a:solidFill>
                  <a:srgbClr val="000000"/>
                </a:solidFill>
              </a:defRPr>
            </a:lvl1pPr>
          </a:lstStyle>
          <a:p>
            <a:endParaRPr lang="en-US"/>
          </a:p>
        </p:txBody>
      </p:sp>
      <p:sp>
        <p:nvSpPr>
          <p:cNvPr id="145" name="Text Placeholder 32">
            <a:extLst>
              <a:ext uri="{FF2B5EF4-FFF2-40B4-BE49-F238E27FC236}">
                <a16:creationId xmlns:a16="http://schemas.microsoft.com/office/drawing/2014/main" id="{A4B843D6-D64E-B84C-9B42-CB0537BA840E}"/>
              </a:ext>
            </a:extLst>
          </p:cNvPr>
          <p:cNvSpPr>
            <a:spLocks noGrp="1"/>
          </p:cNvSpPr>
          <p:nvPr>
            <p:ph type="body" sz="quarter" idx="13" hasCustomPrompt="1"/>
          </p:nvPr>
        </p:nvSpPr>
        <p:spPr>
          <a:xfrm>
            <a:off x="7551945" y="5547251"/>
            <a:ext cx="4381736" cy="466127"/>
          </a:xfrm>
          <a:prstGeom prst="rect">
            <a:avLst/>
          </a:prstGeom>
        </p:spPr>
        <p:txBody>
          <a:bodyPr>
            <a:noAutofit/>
          </a:bodyPr>
          <a:lstStyle>
            <a:lvl1pPr marL="0" indent="0" algn="r">
              <a:lnSpc>
                <a:spcPct val="100000"/>
              </a:lnSpc>
              <a:spcBef>
                <a:spcPts val="0"/>
              </a:spcBef>
              <a:buNone/>
              <a:defRPr sz="24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err="1"/>
              <a:t>www.website.eu</a:t>
            </a:r>
            <a:endParaRPr lang="en-US"/>
          </a:p>
        </p:txBody>
      </p:sp>
      <p:sp>
        <p:nvSpPr>
          <p:cNvPr id="46" name="Text Placeholder 23">
            <a:extLst>
              <a:ext uri="{FF2B5EF4-FFF2-40B4-BE49-F238E27FC236}">
                <a16:creationId xmlns:a16="http://schemas.microsoft.com/office/drawing/2014/main" id="{A533C557-EAB9-A644-A91D-5D8749DF0882}"/>
              </a:ext>
            </a:extLst>
          </p:cNvPr>
          <p:cNvSpPr>
            <a:spLocks noGrp="1"/>
          </p:cNvSpPr>
          <p:nvPr>
            <p:ph type="body" sz="quarter" idx="16" hasCustomPrompt="1"/>
          </p:nvPr>
        </p:nvSpPr>
        <p:spPr>
          <a:xfrm>
            <a:off x="639015" y="3790144"/>
            <a:ext cx="5881764" cy="634242"/>
          </a:xfrm>
          <a:prstGeom prst="rect">
            <a:avLst/>
          </a:prstGeom>
        </p:spPr>
        <p:txBody>
          <a:bodyPr>
            <a:noAutofit/>
          </a:bodyPr>
          <a:lstStyle>
            <a:lvl1pPr marL="0" indent="0" algn="l">
              <a:buNone/>
              <a:defRPr sz="3600" b="1" i="0">
                <a:solidFill>
                  <a:schemeClr val="bg1"/>
                </a:solidFill>
                <a:latin typeface="+mn-lt"/>
              </a:defRPr>
            </a:lvl1pPr>
          </a:lstStyle>
          <a:p>
            <a:pPr lvl="0"/>
            <a:r>
              <a:rPr lang="en-US"/>
              <a:t>Follow Our Journey</a:t>
            </a:r>
          </a:p>
        </p:txBody>
      </p:sp>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65420" y="5916072"/>
            <a:ext cx="2054262" cy="457426"/>
          </a:xfrm>
          <a:prstGeom prst="rect">
            <a:avLst/>
          </a:prstGeom>
        </p:spPr>
      </p:pic>
      <p:pic>
        <p:nvPicPr>
          <p:cNvPr id="9" name="Picture 8">
            <a:extLst>
              <a:ext uri="{FF2B5EF4-FFF2-40B4-BE49-F238E27FC236}">
                <a16:creationId xmlns:a16="http://schemas.microsoft.com/office/drawing/2014/main" id="{3070DF7C-4D66-007C-C0F8-59C34562A2A3}"/>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
        <p:nvSpPr>
          <p:cNvPr id="3" name="Text Placeholder 23">
            <a:extLst>
              <a:ext uri="{FF2B5EF4-FFF2-40B4-BE49-F238E27FC236}">
                <a16:creationId xmlns:a16="http://schemas.microsoft.com/office/drawing/2014/main" id="{770B68B2-B174-95DD-0F39-0B68D890419B}"/>
              </a:ext>
            </a:extLst>
          </p:cNvPr>
          <p:cNvSpPr>
            <a:spLocks noGrp="1"/>
          </p:cNvSpPr>
          <p:nvPr>
            <p:ph type="body" sz="quarter" idx="16" hasCustomPrompt="1"/>
          </p:nvPr>
        </p:nvSpPr>
        <p:spPr>
          <a:xfrm>
            <a:off x="-2" y="375841"/>
            <a:ext cx="12191999" cy="803654"/>
          </a:xfrm>
          <a:prstGeom prst="rect">
            <a:avLst/>
          </a:prstGeom>
        </p:spPr>
        <p:txBody>
          <a:bodyPr>
            <a:noAutofit/>
          </a:bodyPr>
          <a:lstStyle>
            <a:lvl1pPr marL="0" indent="0" algn="ctr">
              <a:buNone/>
              <a:defRPr sz="3600" b="1"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40284610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1_Master">
    <p:spTree>
      <p:nvGrpSpPr>
        <p:cNvPr id="1" name=""/>
        <p:cNvGrpSpPr/>
        <p:nvPr/>
      </p:nvGrpSpPr>
      <p:grpSpPr>
        <a:xfrm>
          <a:off x="0" y="0"/>
          <a:ext cx="0" cy="0"/>
          <a:chOff x="0" y="0"/>
          <a:chExt cx="0" cy="0"/>
        </a:xfrm>
      </p:grpSpPr>
      <p:sp>
        <p:nvSpPr>
          <p:cNvPr id="4" name="Text Placeholder 17">
            <a:extLst>
              <a:ext uri="{FF2B5EF4-FFF2-40B4-BE49-F238E27FC236}">
                <a16:creationId xmlns:a16="http://schemas.microsoft.com/office/drawing/2014/main" id="{85581FDB-620D-A940-7570-FC4992DD078F}"/>
              </a:ext>
            </a:extLst>
          </p:cNvPr>
          <p:cNvSpPr>
            <a:spLocks noGrp="1"/>
          </p:cNvSpPr>
          <p:nvPr>
            <p:ph type="body" sz="quarter" idx="18" hasCustomPrompt="1"/>
          </p:nvPr>
        </p:nvSpPr>
        <p:spPr>
          <a:xfrm>
            <a:off x="798381" y="2045704"/>
            <a:ext cx="4203926" cy="3849918"/>
          </a:xfrm>
          <a:prstGeom prst="rect">
            <a:avLst/>
          </a:prstGeom>
        </p:spPr>
        <p:txBody>
          <a:bodyPr/>
          <a:lstStyle>
            <a:lvl1pPr algn="l">
              <a:buNone/>
              <a:defRPr sz="2400" b="0" i="0" spc="0">
                <a:solidFill>
                  <a:srgbClr val="086575"/>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 name="Text Placeholder 23">
            <a:extLst>
              <a:ext uri="{FF2B5EF4-FFF2-40B4-BE49-F238E27FC236}">
                <a16:creationId xmlns:a16="http://schemas.microsoft.com/office/drawing/2014/main" id="{285DDF02-6F1E-42FC-596B-7038DD05D8A8}"/>
              </a:ext>
            </a:extLst>
          </p:cNvPr>
          <p:cNvSpPr>
            <a:spLocks noGrp="1"/>
          </p:cNvSpPr>
          <p:nvPr>
            <p:ph type="body" sz="quarter" idx="16" hasCustomPrompt="1"/>
          </p:nvPr>
        </p:nvSpPr>
        <p:spPr>
          <a:xfrm>
            <a:off x="798382" y="761603"/>
            <a:ext cx="4203926" cy="803654"/>
          </a:xfrm>
          <a:prstGeom prst="rect">
            <a:avLst/>
          </a:prstGeom>
        </p:spPr>
        <p:txBody>
          <a:bodyPr>
            <a:noAutofit/>
          </a:bodyPr>
          <a:lstStyle>
            <a:lvl1pPr marL="0" indent="0" algn="l">
              <a:buNone/>
              <a:defRPr sz="3600" b="0" i="0">
                <a:solidFill>
                  <a:srgbClr val="086575"/>
                </a:solidFill>
                <a:latin typeface="+mn-lt"/>
              </a:defRPr>
            </a:lvl1pPr>
          </a:lstStyle>
          <a:p>
            <a:pPr lvl="0"/>
            <a:r>
              <a:rPr lang="en-US"/>
              <a:t>Heading</a:t>
            </a:r>
          </a:p>
        </p:txBody>
      </p:sp>
    </p:spTree>
    <p:extLst>
      <p:ext uri="{BB962C8B-B14F-4D97-AF65-F5344CB8AC3E}">
        <p14:creationId xmlns:p14="http://schemas.microsoft.com/office/powerpoint/2010/main" val="40725044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pic>
        <p:nvPicPr>
          <p:cNvPr id="21" name="Picture 20">
            <a:extLst>
              <a:ext uri="{FF2B5EF4-FFF2-40B4-BE49-F238E27FC236}">
                <a16:creationId xmlns:a16="http://schemas.microsoft.com/office/drawing/2014/main" id="{ED8AB1AA-16D1-B600-B5BC-CFCEF003D9C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0106" y="6030484"/>
            <a:ext cx="2054262" cy="457426"/>
          </a:xfrm>
          <a:prstGeom prst="rect">
            <a:avLst/>
          </a:prstGeom>
        </p:spPr>
      </p:pic>
      <p:sp>
        <p:nvSpPr>
          <p:cNvPr id="2" name="Picture Placeholder 3">
            <a:extLst>
              <a:ext uri="{FF2B5EF4-FFF2-40B4-BE49-F238E27FC236}">
                <a16:creationId xmlns:a16="http://schemas.microsoft.com/office/drawing/2014/main" id="{452F375B-3C38-D5D7-426A-5036F173DC4C}"/>
              </a:ext>
            </a:extLst>
          </p:cNvPr>
          <p:cNvSpPr>
            <a:spLocks noGrp="1"/>
          </p:cNvSpPr>
          <p:nvPr>
            <p:ph type="pic" sz="quarter" idx="11"/>
          </p:nvPr>
        </p:nvSpPr>
        <p:spPr>
          <a:xfrm>
            <a:off x="0" y="2271713"/>
            <a:ext cx="12192000" cy="3543422"/>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8EFE9B15-C1FC-51F8-04C3-66A1510F1339}"/>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538735" y="50994"/>
            <a:ext cx="3196954" cy="2271519"/>
          </a:xfrm>
          <a:prstGeom prst="rect">
            <a:avLst/>
          </a:prstGeom>
        </p:spPr>
      </p:pic>
    </p:spTree>
    <p:extLst>
      <p:ext uri="{BB962C8B-B14F-4D97-AF65-F5344CB8AC3E}">
        <p14:creationId xmlns:p14="http://schemas.microsoft.com/office/powerpoint/2010/main" val="40675972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Intro - Navy ">
    <p:spTree>
      <p:nvGrpSpPr>
        <p:cNvPr id="1" name=""/>
        <p:cNvGrpSpPr/>
        <p:nvPr/>
      </p:nvGrpSpPr>
      <p:grpSpPr>
        <a:xfrm>
          <a:off x="0" y="0"/>
          <a:ext cx="0" cy="0"/>
          <a:chOff x="0" y="0"/>
          <a:chExt cx="0" cy="0"/>
        </a:xfrm>
      </p:grpSpPr>
      <p:sp>
        <p:nvSpPr>
          <p:cNvPr id="46" name="Rectangle 45">
            <a:extLst>
              <a:ext uri="{FF2B5EF4-FFF2-40B4-BE49-F238E27FC236}">
                <a16:creationId xmlns:a16="http://schemas.microsoft.com/office/drawing/2014/main" id="{151BFCDB-CADF-EC47-BAA7-197F619A3BA2}"/>
              </a:ext>
            </a:extLst>
          </p:cNvPr>
          <p:cNvSpPr/>
          <p:nvPr userDrawn="1"/>
        </p:nvSpPr>
        <p:spPr>
          <a:xfrm>
            <a:off x="2167324" y="772370"/>
            <a:ext cx="9320865" cy="5212793"/>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a:latin typeface="Calibri" panose="020F0502020204030204" pitchFamily="34" charset="0"/>
              <a:cs typeface="Calibri" panose="020F0502020204030204" pitchFamily="34" charset="0"/>
            </a:endParaRPr>
          </a:p>
        </p:txBody>
      </p:sp>
      <p:sp>
        <p:nvSpPr>
          <p:cNvPr id="47" name="Picture Placeholder 3">
            <a:extLst>
              <a:ext uri="{FF2B5EF4-FFF2-40B4-BE49-F238E27FC236}">
                <a16:creationId xmlns:a16="http://schemas.microsoft.com/office/drawing/2014/main" id="{CFFAA2CE-68E3-2F4C-B815-5E56A1944D9F}"/>
              </a:ext>
            </a:extLst>
          </p:cNvPr>
          <p:cNvSpPr>
            <a:spLocks noGrp="1"/>
          </p:cNvSpPr>
          <p:nvPr>
            <p:ph type="pic" sz="quarter" idx="10"/>
          </p:nvPr>
        </p:nvSpPr>
        <p:spPr>
          <a:xfrm>
            <a:off x="388401" y="385460"/>
            <a:ext cx="4107750" cy="608707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49" name="Text Placeholder 17">
            <a:extLst>
              <a:ext uri="{FF2B5EF4-FFF2-40B4-BE49-F238E27FC236}">
                <a16:creationId xmlns:a16="http://schemas.microsoft.com/office/drawing/2014/main" id="{69A6005D-0B69-4B46-8775-6C9D41A6536B}"/>
              </a:ext>
            </a:extLst>
          </p:cNvPr>
          <p:cNvSpPr>
            <a:spLocks noGrp="1"/>
          </p:cNvSpPr>
          <p:nvPr>
            <p:ph type="body" sz="quarter" idx="18" hasCustomPrompt="1"/>
          </p:nvPr>
        </p:nvSpPr>
        <p:spPr>
          <a:xfrm>
            <a:off x="4940627" y="3429001"/>
            <a:ext cx="6331432" cy="2123902"/>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Tree>
    <p:extLst>
      <p:ext uri="{BB962C8B-B14F-4D97-AF65-F5344CB8AC3E}">
        <p14:creationId xmlns:p14="http://schemas.microsoft.com/office/powerpoint/2010/main" val="612293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1" y="-2"/>
            <a:ext cx="5214939"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5796203" y="77390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6631499" y="773910"/>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5796203" y="135177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6631499" y="1351772"/>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5796203" y="19308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6631499" y="19308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5796203" y="25131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6631499" y="25131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5796203" y="30922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6631499" y="30922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 name="Freeform 1">
            <a:extLst>
              <a:ext uri="{FF2B5EF4-FFF2-40B4-BE49-F238E27FC236}">
                <a16:creationId xmlns:a16="http://schemas.microsoft.com/office/drawing/2014/main" id="{8D6DEE65-4255-40E0-1424-3FAEA4533AF2}"/>
              </a:ext>
            </a:extLst>
          </p:cNvPr>
          <p:cNvSpPr/>
          <p:nvPr userDrawn="1"/>
        </p:nvSpPr>
        <p:spPr>
          <a:xfrm rot="9654881">
            <a:off x="-2205634" y="3301232"/>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
        <p:nvSpPr>
          <p:cNvPr id="6" name="Text Placeholder 25">
            <a:extLst>
              <a:ext uri="{FF2B5EF4-FFF2-40B4-BE49-F238E27FC236}">
                <a16:creationId xmlns:a16="http://schemas.microsoft.com/office/drawing/2014/main" id="{AD61217D-D3A7-8E93-6AF9-E48FE0C42D37}"/>
              </a:ext>
            </a:extLst>
          </p:cNvPr>
          <p:cNvSpPr>
            <a:spLocks noGrp="1"/>
          </p:cNvSpPr>
          <p:nvPr>
            <p:ph type="body" sz="quarter" idx="37" hasCustomPrompt="1"/>
          </p:nvPr>
        </p:nvSpPr>
        <p:spPr>
          <a:xfrm>
            <a:off x="5791440" y="368344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7" name="Text Placeholder 25">
            <a:extLst>
              <a:ext uri="{FF2B5EF4-FFF2-40B4-BE49-F238E27FC236}">
                <a16:creationId xmlns:a16="http://schemas.microsoft.com/office/drawing/2014/main" id="{53F0C958-3A48-AC04-7378-96CA88E4D290}"/>
              </a:ext>
            </a:extLst>
          </p:cNvPr>
          <p:cNvSpPr>
            <a:spLocks noGrp="1"/>
          </p:cNvSpPr>
          <p:nvPr>
            <p:ph type="body" sz="quarter" idx="38" hasCustomPrompt="1"/>
          </p:nvPr>
        </p:nvSpPr>
        <p:spPr>
          <a:xfrm>
            <a:off x="6626736" y="3683441"/>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8" name="Text Placeholder 25">
            <a:extLst>
              <a:ext uri="{FF2B5EF4-FFF2-40B4-BE49-F238E27FC236}">
                <a16:creationId xmlns:a16="http://schemas.microsoft.com/office/drawing/2014/main" id="{C72BD1BD-4041-36A1-3441-02AF7AA7E5D1}"/>
              </a:ext>
            </a:extLst>
          </p:cNvPr>
          <p:cNvSpPr>
            <a:spLocks noGrp="1"/>
          </p:cNvSpPr>
          <p:nvPr>
            <p:ph type="body" sz="quarter" idx="39" hasCustomPrompt="1"/>
          </p:nvPr>
        </p:nvSpPr>
        <p:spPr>
          <a:xfrm>
            <a:off x="5791440" y="426576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9" name="Text Placeholder 25">
            <a:extLst>
              <a:ext uri="{FF2B5EF4-FFF2-40B4-BE49-F238E27FC236}">
                <a16:creationId xmlns:a16="http://schemas.microsoft.com/office/drawing/2014/main" id="{7D86A38E-F98E-16CE-B993-045E36A6F65C}"/>
              </a:ext>
            </a:extLst>
          </p:cNvPr>
          <p:cNvSpPr>
            <a:spLocks noGrp="1"/>
          </p:cNvSpPr>
          <p:nvPr>
            <p:ph type="body" sz="quarter" idx="40" hasCustomPrompt="1"/>
          </p:nvPr>
        </p:nvSpPr>
        <p:spPr>
          <a:xfrm>
            <a:off x="6626736" y="4265767"/>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0" name="Text Placeholder 25">
            <a:extLst>
              <a:ext uri="{FF2B5EF4-FFF2-40B4-BE49-F238E27FC236}">
                <a16:creationId xmlns:a16="http://schemas.microsoft.com/office/drawing/2014/main" id="{9639DD67-C9E4-F4F9-0963-B3F5AE296FC4}"/>
              </a:ext>
            </a:extLst>
          </p:cNvPr>
          <p:cNvSpPr>
            <a:spLocks noGrp="1"/>
          </p:cNvSpPr>
          <p:nvPr>
            <p:ph type="body" sz="quarter" idx="41" hasCustomPrompt="1"/>
          </p:nvPr>
        </p:nvSpPr>
        <p:spPr>
          <a:xfrm>
            <a:off x="5791440" y="484486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14" name="Text Placeholder 25">
            <a:extLst>
              <a:ext uri="{FF2B5EF4-FFF2-40B4-BE49-F238E27FC236}">
                <a16:creationId xmlns:a16="http://schemas.microsoft.com/office/drawing/2014/main" id="{05F38C23-D687-5609-D846-15F4D82A98A9}"/>
              </a:ext>
            </a:extLst>
          </p:cNvPr>
          <p:cNvSpPr>
            <a:spLocks noGrp="1"/>
          </p:cNvSpPr>
          <p:nvPr>
            <p:ph type="body" sz="quarter" idx="42" hasCustomPrompt="1"/>
          </p:nvPr>
        </p:nvSpPr>
        <p:spPr>
          <a:xfrm>
            <a:off x="6626736" y="4844866"/>
            <a:ext cx="4541325"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21" name="Text Placeholder 17">
            <a:extLst>
              <a:ext uri="{FF2B5EF4-FFF2-40B4-BE49-F238E27FC236}">
                <a16:creationId xmlns:a16="http://schemas.microsoft.com/office/drawing/2014/main" id="{575752C6-6689-9483-15F3-9BE36042DFAB}"/>
              </a:ext>
            </a:extLst>
          </p:cNvPr>
          <p:cNvSpPr>
            <a:spLocks noGrp="1"/>
          </p:cNvSpPr>
          <p:nvPr>
            <p:ph type="body" sz="quarter" idx="18" hasCustomPrompt="1"/>
          </p:nvPr>
        </p:nvSpPr>
        <p:spPr>
          <a:xfrm>
            <a:off x="482925" y="1785938"/>
            <a:ext cx="4360537" cy="4057649"/>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 name="TextBox 2">
            <a:extLst>
              <a:ext uri="{FF2B5EF4-FFF2-40B4-BE49-F238E27FC236}">
                <a16:creationId xmlns:a16="http://schemas.microsoft.com/office/drawing/2014/main" id="{930B4724-D2C6-C6FC-4ABB-045976CE5004}"/>
              </a:ext>
            </a:extLst>
          </p:cNvPr>
          <p:cNvSpPr txBox="1"/>
          <p:nvPr userDrawn="1"/>
        </p:nvSpPr>
        <p:spPr>
          <a:xfrm>
            <a:off x="7141497" y="5674814"/>
            <a:ext cx="4346692" cy="364587"/>
          </a:xfrm>
          <a:prstGeom prst="rect">
            <a:avLst/>
          </a:prstGeom>
          <a:noFill/>
        </p:spPr>
        <p:txBody>
          <a:bodyPr wrap="square">
            <a:spAutoFit/>
          </a:bodyPr>
          <a:lstStyle/>
          <a:p>
            <a:pPr marL="0" marR="0" indent="0" algn="just" defTabSz="457200" rtl="0" eaLnBrk="1" fontAlgn="auto" latinLnBrk="0" hangingPunct="0">
              <a:lnSpc>
                <a:spcPts val="660"/>
              </a:lnSpc>
              <a:spcBef>
                <a:spcPts val="0"/>
              </a:spcBef>
              <a:spcAft>
                <a:spcPts val="0"/>
              </a:spcAft>
              <a:buClrTx/>
              <a:buSzTx/>
              <a:buFontTx/>
              <a:buNone/>
              <a:tabLst/>
              <a:defRPr/>
            </a:pPr>
            <a:r>
              <a:rPr lang="en-US" sz="600" kern="1200">
                <a:solidFill>
                  <a:srgbClr val="0C4659"/>
                </a:solidFill>
                <a:effectLst/>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IE" sz="600">
              <a:solidFill>
                <a:srgbClr val="0C4659"/>
              </a:solidFill>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5" name="Picture 4">
            <a:extLst>
              <a:ext uri="{FF2B5EF4-FFF2-40B4-BE49-F238E27FC236}">
                <a16:creationId xmlns:a16="http://schemas.microsoft.com/office/drawing/2014/main" id="{3947B1FC-03B4-3FC1-7B84-AF8ADE24AA4D}"/>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470902" y="5674812"/>
            <a:ext cx="1667896" cy="371393"/>
          </a:xfrm>
          <a:prstGeom prst="rect">
            <a:avLst/>
          </a:prstGeom>
        </p:spPr>
      </p:pic>
      <p:pic>
        <p:nvPicPr>
          <p:cNvPr id="11" name="Picture 10" descr="A grey and black sign with a person in a circle&#10;&#10;AI-generated content may be incorrect.">
            <a:extLst>
              <a:ext uri="{FF2B5EF4-FFF2-40B4-BE49-F238E27FC236}">
                <a16:creationId xmlns:a16="http://schemas.microsoft.com/office/drawing/2014/main" id="{2F01E11F-BBA5-1D41-84B6-A2DFB4A9CB76}"/>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5512370" y="6181436"/>
            <a:ext cx="869046" cy="317063"/>
          </a:xfrm>
          <a:prstGeom prst="rect">
            <a:avLst/>
          </a:prstGeom>
        </p:spPr>
      </p:pic>
      <p:sp>
        <p:nvSpPr>
          <p:cNvPr id="12" name="TextBox 11">
            <a:extLst>
              <a:ext uri="{FF2B5EF4-FFF2-40B4-BE49-F238E27FC236}">
                <a16:creationId xmlns:a16="http://schemas.microsoft.com/office/drawing/2014/main" id="{A4BAAF58-D18C-B615-597D-17F11BF233E4}"/>
              </a:ext>
            </a:extLst>
          </p:cNvPr>
          <p:cNvSpPr txBox="1"/>
          <p:nvPr userDrawn="1"/>
        </p:nvSpPr>
        <p:spPr>
          <a:xfrm>
            <a:off x="7138798" y="6117122"/>
            <a:ext cx="4325243"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just"/>
            <a:r>
              <a:rPr lang="en-IE" sz="600">
                <a:solidFill>
                  <a:srgbClr val="0B3A5B"/>
                </a:solidFill>
              </a:rPr>
              <a:t>This license enables </a:t>
            </a:r>
            <a:r>
              <a:rPr lang="en-IE" sz="600" err="1">
                <a:solidFill>
                  <a:srgbClr val="0B3A5B"/>
                </a:solidFill>
              </a:rPr>
              <a:t>reusers</a:t>
            </a:r>
            <a:r>
              <a:rPr lang="en-IE" sz="600">
                <a:solidFill>
                  <a:srgbClr val="0B3A5B"/>
                </a:solidFill>
              </a:rPr>
              <a:t> to distribute, remix, adapt, and build upon the material in any medium or format, so long as </a:t>
            </a:r>
            <a:r>
              <a:rPr lang="en-US" sz="600">
                <a:solidFill>
                  <a:srgbClr val="0B3A5B"/>
                </a:solidFill>
              </a:rPr>
              <a:t>attribution is given to the creator. The license allows for commercial use. CC BY includes the following elements:</a:t>
            </a:r>
          </a:p>
          <a:p>
            <a:pPr algn="just"/>
            <a:r>
              <a:rPr lang="en-US" sz="600">
                <a:solidFill>
                  <a:srgbClr val="0B3A5B"/>
                </a:solidFill>
              </a:rPr>
              <a:t>BY: credit must be given to the creator.</a:t>
            </a:r>
            <a:endParaRPr lang="en-US" sz="600">
              <a:solidFill>
                <a:srgbClr val="0B3A5B"/>
              </a:solidFill>
              <a:ea typeface="Calibri"/>
              <a:cs typeface="Calibri"/>
            </a:endParaRPr>
          </a:p>
        </p:txBody>
      </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Content Slide - Navy">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28A2B8D5-B1A8-DD47-B5C1-C990227310BE}"/>
              </a:ext>
            </a:extLst>
          </p:cNvPr>
          <p:cNvSpPr/>
          <p:nvPr userDrawn="1"/>
        </p:nvSpPr>
        <p:spPr>
          <a:xfrm flipV="1">
            <a:off x="0" y="-2"/>
            <a:ext cx="1378111" cy="6858002"/>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5">
            <a:extLst>
              <a:ext uri="{FF2B5EF4-FFF2-40B4-BE49-F238E27FC236}">
                <a16:creationId xmlns:a16="http://schemas.microsoft.com/office/drawing/2014/main" id="{B6FBFE60-B12C-7249-80E7-36657FB982C5}"/>
              </a:ext>
            </a:extLst>
          </p:cNvPr>
          <p:cNvSpPr>
            <a:spLocks noGrp="1"/>
          </p:cNvSpPr>
          <p:nvPr userDrawn="1">
            <p:ph type="body" sz="quarter" idx="15" hasCustomPrompt="1"/>
          </p:nvPr>
        </p:nvSpPr>
        <p:spPr>
          <a:xfrm>
            <a:off x="2267191" y="2545559"/>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userDrawn="1">
            <p:ph type="body" sz="quarter" idx="14" hasCustomPrompt="1"/>
          </p:nvPr>
        </p:nvSpPr>
        <p:spPr>
          <a:xfrm>
            <a:off x="3102488" y="2545560"/>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userDrawn="1">
            <p:ph type="body" sz="quarter" idx="29" hasCustomPrompt="1"/>
          </p:nvPr>
        </p:nvSpPr>
        <p:spPr>
          <a:xfrm>
            <a:off x="2267191" y="3123421"/>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userDrawn="1">
            <p:ph type="body" sz="quarter" idx="30" hasCustomPrompt="1"/>
          </p:nvPr>
        </p:nvSpPr>
        <p:spPr>
          <a:xfrm>
            <a:off x="3102488" y="3123422"/>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userDrawn="1">
            <p:ph type="body" sz="quarter" idx="31" hasCustomPrompt="1"/>
          </p:nvPr>
        </p:nvSpPr>
        <p:spPr>
          <a:xfrm>
            <a:off x="2267191" y="3702490"/>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userDrawn="1">
            <p:ph type="body" sz="quarter" idx="32" hasCustomPrompt="1"/>
          </p:nvPr>
        </p:nvSpPr>
        <p:spPr>
          <a:xfrm>
            <a:off x="3102488" y="3702491"/>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userDrawn="1">
            <p:ph type="body" sz="quarter" idx="33" hasCustomPrompt="1"/>
          </p:nvPr>
        </p:nvSpPr>
        <p:spPr>
          <a:xfrm>
            <a:off x="2267191" y="4284816"/>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userDrawn="1">
            <p:ph type="body" sz="quarter" idx="34" hasCustomPrompt="1"/>
          </p:nvPr>
        </p:nvSpPr>
        <p:spPr>
          <a:xfrm>
            <a:off x="3102488" y="4284817"/>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userDrawn="1">
            <p:ph type="body" sz="quarter" idx="35" hasCustomPrompt="1"/>
          </p:nvPr>
        </p:nvSpPr>
        <p:spPr>
          <a:xfrm>
            <a:off x="2267191" y="4863915"/>
            <a:ext cx="700387" cy="566443"/>
          </a:xfrm>
          <a:prstGeom prst="rect">
            <a:avLst/>
          </a:prstGeom>
          <a:noFill/>
        </p:spPr>
        <p:txBody>
          <a:bodyPr anchor="ctr">
            <a:noAutofit/>
          </a:bodyPr>
          <a:lstStyle>
            <a:lvl1pPr marL="0" indent="0" algn="ctr">
              <a:buNone/>
              <a:defRPr sz="3200" b="1" baseline="0">
                <a:solidFill>
                  <a:srgbClr val="60BA4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userDrawn="1">
            <p:ph type="body" sz="quarter" idx="36" hasCustomPrompt="1"/>
          </p:nvPr>
        </p:nvSpPr>
        <p:spPr>
          <a:xfrm>
            <a:off x="3102488" y="4863916"/>
            <a:ext cx="7646734" cy="566444"/>
          </a:xfrm>
          <a:prstGeom prst="rect">
            <a:avLst/>
          </a:prstGeom>
        </p:spPr>
        <p:txBody>
          <a:bodyPr anchor="ctr">
            <a:noAutofit/>
          </a:bodyPr>
          <a:lstStyle>
            <a:lvl1pPr marL="0" indent="0" algn="l">
              <a:lnSpc>
                <a:spcPct val="100000"/>
              </a:lnSpc>
              <a:spcBef>
                <a:spcPts val="0"/>
              </a:spcBef>
              <a:buNone/>
              <a:defRPr sz="2200" baseline="0">
                <a:solidFill>
                  <a:srgbClr val="09465E"/>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6" name="Rectangle 35">
            <a:extLst>
              <a:ext uri="{FF2B5EF4-FFF2-40B4-BE49-F238E27FC236}">
                <a16:creationId xmlns:a16="http://schemas.microsoft.com/office/drawing/2014/main" id="{27BC3113-E3C6-5349-8D68-5760D4A8C23B}"/>
              </a:ext>
            </a:extLst>
          </p:cNvPr>
          <p:cNvSpPr/>
          <p:nvPr userDrawn="1"/>
        </p:nvSpPr>
        <p:spPr>
          <a:xfrm>
            <a:off x="4388307" y="5855031"/>
            <a:ext cx="7016293" cy="615553"/>
          </a:xfrm>
          <a:prstGeom prst="rect">
            <a:avLst/>
          </a:prstGeom>
        </p:spPr>
        <p:txBody>
          <a:bodyPr wrap="square">
            <a:spAutoFit/>
          </a:bodyPr>
          <a:lstStyle/>
          <a:p>
            <a:pPr marL="0" marR="0" lvl="0" indent="0" algn="just" defTabSz="181904" rtl="0" eaLnBrk="1" fontAlgn="auto" latinLnBrk="0" hangingPunct="0">
              <a:lnSpc>
                <a:spcPct val="100000"/>
              </a:lnSpc>
              <a:spcBef>
                <a:spcPts val="0"/>
              </a:spcBef>
              <a:spcAft>
                <a:spcPts val="0"/>
              </a:spcAft>
              <a:buClrTx/>
              <a:buSzTx/>
              <a:buFontTx/>
              <a:buNone/>
              <a:tabLst/>
              <a:defRPr/>
            </a:pPr>
            <a:r>
              <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rPr>
              <a:t>This project has been funded with support from the European Commission. The author is solely responsible for this publication (communication) and the Commission accepts no responsibility for any use may be made of the information contained therein. In compliance of the new GDPR framework, please note that the Partnership will only process your personal data in the sole interest and purpose of the project and without any prejudice to your rights.</a:t>
            </a:r>
          </a:p>
          <a:p>
            <a:pPr marL="0" marR="0" lvl="0" indent="0" algn="just" defTabSz="181904" rtl="0" eaLnBrk="1" fontAlgn="auto" latinLnBrk="0" hangingPunct="0">
              <a:lnSpc>
                <a:spcPct val="100000"/>
              </a:lnSpc>
              <a:spcBef>
                <a:spcPts val="0"/>
              </a:spcBef>
              <a:spcAft>
                <a:spcPts val="0"/>
              </a:spcAft>
              <a:buClrTx/>
              <a:buSzTx/>
              <a:buFontTx/>
              <a:buNone/>
              <a:tabLst/>
              <a:defRPr/>
            </a:pPr>
            <a:endParaRPr lang="en-US" sz="850" b="0" i="0">
              <a:solidFill>
                <a:srgbClr val="09465E"/>
              </a:solidFill>
              <a:latin typeface="Calibri" panose="020F0502020204030204" pitchFamily="34" charset="0"/>
              <a:ea typeface="Open Sans" panose="020B0606030504020204" pitchFamily="34" charset="0"/>
              <a:cs typeface="Calibri" panose="020F0502020204030204" pitchFamily="34" charset="0"/>
            </a:endParaRPr>
          </a:p>
        </p:txBody>
      </p:sp>
      <p:sp>
        <p:nvSpPr>
          <p:cNvPr id="3" name="Picture Placeholder 3">
            <a:extLst>
              <a:ext uri="{FF2B5EF4-FFF2-40B4-BE49-F238E27FC236}">
                <a16:creationId xmlns:a16="http://schemas.microsoft.com/office/drawing/2014/main" id="{EF376128-3D56-39EB-B878-881E313032D4}"/>
              </a:ext>
            </a:extLst>
          </p:cNvPr>
          <p:cNvSpPr>
            <a:spLocks noGrp="1"/>
          </p:cNvSpPr>
          <p:nvPr>
            <p:ph type="pic" sz="quarter" idx="11"/>
          </p:nvPr>
        </p:nvSpPr>
        <p:spPr>
          <a:xfrm>
            <a:off x="788894" y="340862"/>
            <a:ext cx="11403106" cy="1903699"/>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pic>
        <p:nvPicPr>
          <p:cNvPr id="4" name="Picture 3">
            <a:extLst>
              <a:ext uri="{FF2B5EF4-FFF2-40B4-BE49-F238E27FC236}">
                <a16:creationId xmlns:a16="http://schemas.microsoft.com/office/drawing/2014/main" id="{D704BAEF-03F0-744A-90FB-0A1EF03B5F62}"/>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303050" y="5867924"/>
            <a:ext cx="2054262" cy="457426"/>
          </a:xfrm>
          <a:prstGeom prst="rect">
            <a:avLst/>
          </a:prstGeom>
        </p:spPr>
      </p:pic>
      <p:cxnSp>
        <p:nvCxnSpPr>
          <p:cNvPr id="11" name="Straight Connector 10">
            <a:extLst>
              <a:ext uri="{FF2B5EF4-FFF2-40B4-BE49-F238E27FC236}">
                <a16:creationId xmlns:a16="http://schemas.microsoft.com/office/drawing/2014/main" id="{4344D256-A31B-BC2F-4B9A-43E1183BF608}"/>
              </a:ext>
            </a:extLst>
          </p:cNvPr>
          <p:cNvCxnSpPr>
            <a:cxnSpLocks/>
          </p:cNvCxnSpPr>
          <p:nvPr userDrawn="1"/>
        </p:nvCxnSpPr>
        <p:spPr>
          <a:xfrm flipV="1">
            <a:off x="2156224" y="3114739"/>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937184EE-77EA-7EB6-556C-9284576B774E}"/>
              </a:ext>
            </a:extLst>
          </p:cNvPr>
          <p:cNvCxnSpPr>
            <a:cxnSpLocks/>
          </p:cNvCxnSpPr>
          <p:nvPr userDrawn="1"/>
        </p:nvCxnSpPr>
        <p:spPr>
          <a:xfrm flipV="1">
            <a:off x="2156224" y="3692562"/>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E695D3F-90BB-714D-905E-359A8A6F977A}"/>
              </a:ext>
            </a:extLst>
          </p:cNvPr>
          <p:cNvCxnSpPr>
            <a:cxnSpLocks/>
          </p:cNvCxnSpPr>
          <p:nvPr userDrawn="1"/>
        </p:nvCxnSpPr>
        <p:spPr>
          <a:xfrm flipV="1">
            <a:off x="2156224" y="4270385"/>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030A6276-CB75-B53D-5CED-F7679BCF3899}"/>
              </a:ext>
            </a:extLst>
          </p:cNvPr>
          <p:cNvCxnSpPr>
            <a:cxnSpLocks/>
          </p:cNvCxnSpPr>
          <p:nvPr userDrawn="1"/>
        </p:nvCxnSpPr>
        <p:spPr>
          <a:xfrm flipV="1">
            <a:off x="2156224" y="4848208"/>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sp>
        <p:nvSpPr>
          <p:cNvPr id="2" name="Freeform 1">
            <a:extLst>
              <a:ext uri="{FF2B5EF4-FFF2-40B4-BE49-F238E27FC236}">
                <a16:creationId xmlns:a16="http://schemas.microsoft.com/office/drawing/2014/main" id="{8D6DEE65-4255-40E0-1424-3FAEA4533AF2}"/>
              </a:ext>
            </a:extLst>
          </p:cNvPr>
          <p:cNvSpPr/>
          <p:nvPr userDrawn="1"/>
        </p:nvSpPr>
        <p:spPr>
          <a:xfrm rot="9654881">
            <a:off x="-1705571" y="2672583"/>
            <a:ext cx="3411143" cy="4717638"/>
          </a:xfrm>
          <a:custGeom>
            <a:avLst/>
            <a:gdLst>
              <a:gd name="connsiteX0" fmla="*/ 2995421 w 3411143"/>
              <a:gd name="connsiteY0" fmla="*/ 4533254 h 4717638"/>
              <a:gd name="connsiteX1" fmla="*/ 3013438 w 3411143"/>
              <a:gd name="connsiteY1" fmla="*/ 4708644 h 4717638"/>
              <a:gd name="connsiteX2" fmla="*/ 2914342 w 3411143"/>
              <a:gd name="connsiteY2" fmla="*/ 4717638 h 4717638"/>
              <a:gd name="connsiteX3" fmla="*/ 2909835 w 3411143"/>
              <a:gd name="connsiteY3" fmla="*/ 4717638 h 4717638"/>
              <a:gd name="connsiteX4" fmla="*/ 2896324 w 3411143"/>
              <a:gd name="connsiteY4" fmla="*/ 4717638 h 4717638"/>
              <a:gd name="connsiteX5" fmla="*/ 2878307 w 3411143"/>
              <a:gd name="connsiteY5" fmla="*/ 4717638 h 4717638"/>
              <a:gd name="connsiteX6" fmla="*/ 2801730 w 3411143"/>
              <a:gd name="connsiteY6" fmla="*/ 4713141 h 4717638"/>
              <a:gd name="connsiteX7" fmla="*/ 2815245 w 3411143"/>
              <a:gd name="connsiteY7" fmla="*/ 4537751 h 4717638"/>
              <a:gd name="connsiteX8" fmla="*/ 2878307 w 3411143"/>
              <a:gd name="connsiteY8" fmla="*/ 4537751 h 4717638"/>
              <a:gd name="connsiteX9" fmla="*/ 2896324 w 3411143"/>
              <a:gd name="connsiteY9" fmla="*/ 4537751 h 4717638"/>
              <a:gd name="connsiteX10" fmla="*/ 2909835 w 3411143"/>
              <a:gd name="connsiteY10" fmla="*/ 4537751 h 4717638"/>
              <a:gd name="connsiteX11" fmla="*/ 2914342 w 3411143"/>
              <a:gd name="connsiteY11" fmla="*/ 4537751 h 4717638"/>
              <a:gd name="connsiteX12" fmla="*/ 2995421 w 3411143"/>
              <a:gd name="connsiteY12" fmla="*/ 4533254 h 4717638"/>
              <a:gd name="connsiteX13" fmla="*/ 1229700 w 3411143"/>
              <a:gd name="connsiteY13" fmla="*/ 4362357 h 4717638"/>
              <a:gd name="connsiteX14" fmla="*/ 1319788 w 3411143"/>
              <a:gd name="connsiteY14" fmla="*/ 4434313 h 4717638"/>
              <a:gd name="connsiteX15" fmla="*/ 1247718 w 3411143"/>
              <a:gd name="connsiteY15" fmla="*/ 4542249 h 4717638"/>
              <a:gd name="connsiteX16" fmla="*/ 1139613 w 3411143"/>
              <a:gd name="connsiteY16" fmla="*/ 4452303 h 4717638"/>
              <a:gd name="connsiteX17" fmla="*/ 1923376 w 3411143"/>
              <a:gd name="connsiteY17" fmla="*/ 4285903 h 4717638"/>
              <a:gd name="connsiteX18" fmla="*/ 2112561 w 3411143"/>
              <a:gd name="connsiteY18" fmla="*/ 4371351 h 4717638"/>
              <a:gd name="connsiteX19" fmla="*/ 2063010 w 3411143"/>
              <a:gd name="connsiteY19" fmla="*/ 4533254 h 4717638"/>
              <a:gd name="connsiteX20" fmla="*/ 1833288 w 3411143"/>
              <a:gd name="connsiteY20" fmla="*/ 4429816 h 4717638"/>
              <a:gd name="connsiteX21" fmla="*/ 2387326 w 3411143"/>
              <a:gd name="connsiteY21" fmla="*/ 4173470 h 4717638"/>
              <a:gd name="connsiteX22" fmla="*/ 2689122 w 3411143"/>
              <a:gd name="connsiteY22" fmla="*/ 4231935 h 4717638"/>
              <a:gd name="connsiteX23" fmla="*/ 2666598 w 3411143"/>
              <a:gd name="connsiteY23" fmla="*/ 4528752 h 4717638"/>
              <a:gd name="connsiteX24" fmla="*/ 2297238 w 3411143"/>
              <a:gd name="connsiteY24" fmla="*/ 4456800 h 4717638"/>
              <a:gd name="connsiteX25" fmla="*/ 3411143 w 3411143"/>
              <a:gd name="connsiteY25" fmla="*/ 4121685 h 4717638"/>
              <a:gd name="connsiteX26" fmla="*/ 3411143 w 3411143"/>
              <a:gd name="connsiteY26" fmla="*/ 4436662 h 4717638"/>
              <a:gd name="connsiteX27" fmla="*/ 3290878 w 3411143"/>
              <a:gd name="connsiteY27" fmla="*/ 4470503 h 4717638"/>
              <a:gd name="connsiteX28" fmla="*/ 3144063 w 3411143"/>
              <a:gd name="connsiteY28" fmla="*/ 4501773 h 4717638"/>
              <a:gd name="connsiteX29" fmla="*/ 3103526 w 3411143"/>
              <a:gd name="connsiteY29" fmla="*/ 4204951 h 4717638"/>
              <a:gd name="connsiteX30" fmla="*/ 3346762 w 3411143"/>
              <a:gd name="connsiteY30" fmla="*/ 4145363 h 4717638"/>
              <a:gd name="connsiteX31" fmla="*/ 1274744 w 3411143"/>
              <a:gd name="connsiteY31" fmla="*/ 3921622 h 4717638"/>
              <a:gd name="connsiteX32" fmla="*/ 1396361 w 3411143"/>
              <a:gd name="connsiteY32" fmla="*/ 4052043 h 4717638"/>
              <a:gd name="connsiteX33" fmla="*/ 1261229 w 3411143"/>
              <a:gd name="connsiteY33" fmla="*/ 4209449 h 4717638"/>
              <a:gd name="connsiteX34" fmla="*/ 1112586 w 3411143"/>
              <a:gd name="connsiteY34" fmla="*/ 4052043 h 4717638"/>
              <a:gd name="connsiteX35" fmla="*/ 1761218 w 3411143"/>
              <a:gd name="connsiteY35" fmla="*/ 3831676 h 4717638"/>
              <a:gd name="connsiteX36" fmla="*/ 1918870 w 3411143"/>
              <a:gd name="connsiteY36" fmla="*/ 3948606 h 4717638"/>
              <a:gd name="connsiteX37" fmla="*/ 1761218 w 3411143"/>
              <a:gd name="connsiteY37" fmla="*/ 4200454 h 4717638"/>
              <a:gd name="connsiteX38" fmla="*/ 1567527 w 3411143"/>
              <a:gd name="connsiteY38" fmla="*/ 4056541 h 4717638"/>
              <a:gd name="connsiteX39" fmla="*/ 2486422 w 3411143"/>
              <a:gd name="connsiteY39" fmla="*/ 3764217 h 4717638"/>
              <a:gd name="connsiteX40" fmla="*/ 2851280 w 3411143"/>
              <a:gd name="connsiteY40" fmla="*/ 3818184 h 4717638"/>
              <a:gd name="connsiteX41" fmla="*/ 2986412 w 3411143"/>
              <a:gd name="connsiteY41" fmla="*/ 3809189 h 4717638"/>
              <a:gd name="connsiteX42" fmla="*/ 3031456 w 3411143"/>
              <a:gd name="connsiteY42" fmla="*/ 4115005 h 4717638"/>
              <a:gd name="connsiteX43" fmla="*/ 2900826 w 3411143"/>
              <a:gd name="connsiteY43" fmla="*/ 4124000 h 4717638"/>
              <a:gd name="connsiteX44" fmla="*/ 2896324 w 3411143"/>
              <a:gd name="connsiteY44" fmla="*/ 4124000 h 4717638"/>
              <a:gd name="connsiteX45" fmla="*/ 2878307 w 3411143"/>
              <a:gd name="connsiteY45" fmla="*/ 4124000 h 4717638"/>
              <a:gd name="connsiteX46" fmla="*/ 2851280 w 3411143"/>
              <a:gd name="connsiteY46" fmla="*/ 4124000 h 4717638"/>
              <a:gd name="connsiteX47" fmla="*/ 2396335 w 3411143"/>
              <a:gd name="connsiteY47" fmla="*/ 4056541 h 4717638"/>
              <a:gd name="connsiteX48" fmla="*/ 3387300 w 3411143"/>
              <a:gd name="connsiteY48" fmla="*/ 3741730 h 4717638"/>
              <a:gd name="connsiteX49" fmla="*/ 3411143 w 3411143"/>
              <a:gd name="connsiteY49" fmla="*/ 3793873 h 4717638"/>
              <a:gd name="connsiteX50" fmla="*/ 3411143 w 3411143"/>
              <a:gd name="connsiteY50" fmla="*/ 3977193 h 4717638"/>
              <a:gd name="connsiteX51" fmla="*/ 3313543 w 3411143"/>
              <a:gd name="connsiteY51" fmla="*/ 4016627 h 4717638"/>
              <a:gd name="connsiteX52" fmla="*/ 3135054 w 3411143"/>
              <a:gd name="connsiteY52" fmla="*/ 4061038 h 4717638"/>
              <a:gd name="connsiteX53" fmla="*/ 3103526 w 3411143"/>
              <a:gd name="connsiteY53" fmla="*/ 3827179 h 4717638"/>
              <a:gd name="connsiteX54" fmla="*/ 3387300 w 3411143"/>
              <a:gd name="connsiteY54" fmla="*/ 3741730 h 4717638"/>
              <a:gd name="connsiteX55" fmla="*/ 2184631 w 3411143"/>
              <a:gd name="connsiteY55" fmla="*/ 3633795 h 4717638"/>
              <a:gd name="connsiteX56" fmla="*/ 2427868 w 3411143"/>
              <a:gd name="connsiteY56" fmla="*/ 3746227 h 4717638"/>
              <a:gd name="connsiteX57" fmla="*/ 2337780 w 3411143"/>
              <a:gd name="connsiteY57" fmla="*/ 4038551 h 4717638"/>
              <a:gd name="connsiteX58" fmla="*/ 2022473 w 3411143"/>
              <a:gd name="connsiteY58" fmla="*/ 3894638 h 4717638"/>
              <a:gd name="connsiteX59" fmla="*/ 639623 w 3411143"/>
              <a:gd name="connsiteY59" fmla="*/ 3552848 h 4717638"/>
              <a:gd name="connsiteX60" fmla="*/ 675658 w 3411143"/>
              <a:gd name="connsiteY60" fmla="*/ 3660779 h 4717638"/>
              <a:gd name="connsiteX61" fmla="*/ 558544 w 3411143"/>
              <a:gd name="connsiteY61" fmla="*/ 3714746 h 4717638"/>
              <a:gd name="connsiteX62" fmla="*/ 518007 w 3411143"/>
              <a:gd name="connsiteY62" fmla="*/ 3579832 h 4717638"/>
              <a:gd name="connsiteX63" fmla="*/ 2026975 w 3411143"/>
              <a:gd name="connsiteY63" fmla="*/ 3521367 h 4717638"/>
              <a:gd name="connsiteX64" fmla="*/ 2135080 w 3411143"/>
              <a:gd name="connsiteY64" fmla="*/ 3602314 h 4717638"/>
              <a:gd name="connsiteX65" fmla="*/ 1972922 w 3411143"/>
              <a:gd name="connsiteY65" fmla="*/ 3863157 h 4717638"/>
              <a:gd name="connsiteX66" fmla="*/ 1828782 w 3411143"/>
              <a:gd name="connsiteY66" fmla="*/ 3755222 h 4717638"/>
              <a:gd name="connsiteX67" fmla="*/ 1779236 w 3411143"/>
              <a:gd name="connsiteY67" fmla="*/ 3431421 h 4717638"/>
              <a:gd name="connsiteX68" fmla="*/ 1900852 w 3411143"/>
              <a:gd name="connsiteY68" fmla="*/ 3561843 h 4717638"/>
              <a:gd name="connsiteX69" fmla="*/ 1702659 w 3411143"/>
              <a:gd name="connsiteY69" fmla="*/ 3795698 h 4717638"/>
              <a:gd name="connsiteX70" fmla="*/ 1540501 w 3411143"/>
              <a:gd name="connsiteY70" fmla="*/ 3624800 h 4717638"/>
              <a:gd name="connsiteX71" fmla="*/ 2671105 w 3411143"/>
              <a:gd name="connsiteY71" fmla="*/ 3377454 h 4717638"/>
              <a:gd name="connsiteX72" fmla="*/ 2824254 w 3411143"/>
              <a:gd name="connsiteY72" fmla="*/ 3399940 h 4717638"/>
              <a:gd name="connsiteX73" fmla="*/ 2873800 w 3411143"/>
              <a:gd name="connsiteY73" fmla="*/ 3399940 h 4717638"/>
              <a:gd name="connsiteX74" fmla="*/ 2896324 w 3411143"/>
              <a:gd name="connsiteY74" fmla="*/ 3566340 h 4717638"/>
              <a:gd name="connsiteX75" fmla="*/ 2900826 w 3411143"/>
              <a:gd name="connsiteY75" fmla="*/ 3584325 h 4717638"/>
              <a:gd name="connsiteX76" fmla="*/ 2824254 w 3411143"/>
              <a:gd name="connsiteY76" fmla="*/ 3588827 h 4717638"/>
              <a:gd name="connsiteX77" fmla="*/ 2617052 w 3411143"/>
              <a:gd name="connsiteY77" fmla="*/ 3557346 h 4717638"/>
              <a:gd name="connsiteX78" fmla="*/ 2621554 w 3411143"/>
              <a:gd name="connsiteY78" fmla="*/ 3543854 h 4717638"/>
              <a:gd name="connsiteX79" fmla="*/ 3243160 w 3411143"/>
              <a:gd name="connsiteY79" fmla="*/ 3332481 h 4717638"/>
              <a:gd name="connsiteX80" fmla="*/ 3369282 w 3411143"/>
              <a:gd name="connsiteY80" fmla="*/ 3602314 h 4717638"/>
              <a:gd name="connsiteX81" fmla="*/ 3035958 w 3411143"/>
              <a:gd name="connsiteY81" fmla="*/ 3705752 h 4717638"/>
              <a:gd name="connsiteX82" fmla="*/ 3031456 w 3411143"/>
              <a:gd name="connsiteY82" fmla="*/ 3678768 h 4717638"/>
              <a:gd name="connsiteX83" fmla="*/ 2995421 w 3411143"/>
              <a:gd name="connsiteY83" fmla="*/ 3408935 h 4717638"/>
              <a:gd name="connsiteX84" fmla="*/ 3243160 w 3411143"/>
              <a:gd name="connsiteY84" fmla="*/ 3332481 h 4717638"/>
              <a:gd name="connsiteX85" fmla="*/ 2391833 w 3411143"/>
              <a:gd name="connsiteY85" fmla="*/ 3296503 h 4717638"/>
              <a:gd name="connsiteX86" fmla="*/ 2540475 w 3411143"/>
              <a:gd name="connsiteY86" fmla="*/ 3368459 h 4717638"/>
              <a:gd name="connsiteX87" fmla="*/ 2459396 w 3411143"/>
              <a:gd name="connsiteY87" fmla="*/ 3633795 h 4717638"/>
              <a:gd name="connsiteX88" fmla="*/ 2454894 w 3411143"/>
              <a:gd name="connsiteY88" fmla="*/ 3651784 h 4717638"/>
              <a:gd name="connsiteX89" fmla="*/ 2234177 w 3411143"/>
              <a:gd name="connsiteY89" fmla="*/ 3548351 h 4717638"/>
              <a:gd name="connsiteX90" fmla="*/ 3411143 w 3411143"/>
              <a:gd name="connsiteY90" fmla="*/ 3219361 h 4717638"/>
              <a:gd name="connsiteX91" fmla="*/ 3411143 w 3411143"/>
              <a:gd name="connsiteY91" fmla="*/ 3493594 h 4717638"/>
              <a:gd name="connsiteX92" fmla="*/ 3409824 w 3411143"/>
              <a:gd name="connsiteY92" fmla="*/ 3494384 h 4717638"/>
              <a:gd name="connsiteX93" fmla="*/ 3315230 w 3411143"/>
              <a:gd name="connsiteY93" fmla="*/ 3292005 h 4717638"/>
              <a:gd name="connsiteX94" fmla="*/ 3393495 w 3411143"/>
              <a:gd name="connsiteY94" fmla="*/ 3235789 h 4717638"/>
              <a:gd name="connsiteX95" fmla="*/ 2162106 w 3411143"/>
              <a:gd name="connsiteY95" fmla="*/ 3103119 h 4717638"/>
              <a:gd name="connsiteX96" fmla="*/ 2234177 w 3411143"/>
              <a:gd name="connsiteY96" fmla="*/ 3179573 h 4717638"/>
              <a:gd name="connsiteX97" fmla="*/ 2067517 w 3411143"/>
              <a:gd name="connsiteY97" fmla="*/ 3377454 h 4717638"/>
              <a:gd name="connsiteX98" fmla="*/ 2044992 w 3411143"/>
              <a:gd name="connsiteY98" fmla="*/ 3404438 h 4717638"/>
              <a:gd name="connsiteX99" fmla="*/ 1932385 w 3411143"/>
              <a:gd name="connsiteY99" fmla="*/ 3287508 h 4717638"/>
              <a:gd name="connsiteX100" fmla="*/ 1959411 w 3411143"/>
              <a:gd name="connsiteY100" fmla="*/ 3265022 h 4717638"/>
              <a:gd name="connsiteX101" fmla="*/ 1247718 w 3411143"/>
              <a:gd name="connsiteY101" fmla="*/ 3098622 h 4717638"/>
              <a:gd name="connsiteX102" fmla="*/ 1499964 w 3411143"/>
              <a:gd name="connsiteY102" fmla="*/ 3557346 h 4717638"/>
              <a:gd name="connsiteX103" fmla="*/ 1265736 w 3411143"/>
              <a:gd name="connsiteY103" fmla="*/ 3741730 h 4717638"/>
              <a:gd name="connsiteX104" fmla="*/ 963939 w 3411143"/>
              <a:gd name="connsiteY104" fmla="*/ 3193065 h 4717638"/>
              <a:gd name="connsiteX105" fmla="*/ 1630589 w 3411143"/>
              <a:gd name="connsiteY105" fmla="*/ 2968200 h 4717638"/>
              <a:gd name="connsiteX106" fmla="*/ 1815271 w 3411143"/>
              <a:gd name="connsiteY106" fmla="*/ 3301000 h 4717638"/>
              <a:gd name="connsiteX107" fmla="*/ 1576536 w 3411143"/>
              <a:gd name="connsiteY107" fmla="*/ 3494384 h 4717638"/>
              <a:gd name="connsiteX108" fmla="*/ 1342308 w 3411143"/>
              <a:gd name="connsiteY108" fmla="*/ 3067141 h 4717638"/>
              <a:gd name="connsiteX109" fmla="*/ 797279 w 3411143"/>
              <a:gd name="connsiteY109" fmla="*/ 2869260 h 4717638"/>
              <a:gd name="connsiteX110" fmla="*/ 846825 w 3411143"/>
              <a:gd name="connsiteY110" fmla="*/ 3098622 h 4717638"/>
              <a:gd name="connsiteX111" fmla="*/ 648632 w 3411143"/>
              <a:gd name="connsiteY111" fmla="*/ 3161584 h 4717638"/>
              <a:gd name="connsiteX112" fmla="*/ 590077 w 3411143"/>
              <a:gd name="connsiteY112" fmla="*/ 2887249 h 4717638"/>
              <a:gd name="connsiteX113" fmla="*/ 2004455 w 3411143"/>
              <a:gd name="connsiteY113" fmla="*/ 2842276 h 4717638"/>
              <a:gd name="connsiteX114" fmla="*/ 2121569 w 3411143"/>
              <a:gd name="connsiteY114" fmla="*/ 3058146 h 4717638"/>
              <a:gd name="connsiteX115" fmla="*/ 1918870 w 3411143"/>
              <a:gd name="connsiteY115" fmla="*/ 3220049 h 4717638"/>
              <a:gd name="connsiteX116" fmla="*/ 1891843 w 3411143"/>
              <a:gd name="connsiteY116" fmla="*/ 3242535 h 4717638"/>
              <a:gd name="connsiteX117" fmla="*/ 1720677 w 3411143"/>
              <a:gd name="connsiteY117" fmla="*/ 2936719 h 4717638"/>
              <a:gd name="connsiteX118" fmla="*/ 1373841 w 3411143"/>
              <a:gd name="connsiteY118" fmla="*/ 2711854 h 4717638"/>
              <a:gd name="connsiteX119" fmla="*/ 1423387 w 3411143"/>
              <a:gd name="connsiteY119" fmla="*/ 2945714 h 4717638"/>
              <a:gd name="connsiteX120" fmla="*/ 1135106 w 3411143"/>
              <a:gd name="connsiteY120" fmla="*/ 3044654 h 4717638"/>
              <a:gd name="connsiteX121" fmla="*/ 1067543 w 3411143"/>
              <a:gd name="connsiteY121" fmla="*/ 2743335 h 4717638"/>
              <a:gd name="connsiteX122" fmla="*/ 1878332 w 3411143"/>
              <a:gd name="connsiteY122" fmla="*/ 2657887 h 4717638"/>
              <a:gd name="connsiteX123" fmla="*/ 1909861 w 3411143"/>
              <a:gd name="connsiteY123" fmla="*/ 2801800 h 4717638"/>
              <a:gd name="connsiteX124" fmla="*/ 1630589 w 3411143"/>
              <a:gd name="connsiteY124" fmla="*/ 2896243 h 4717638"/>
              <a:gd name="connsiteX125" fmla="*/ 1585545 w 3411143"/>
              <a:gd name="connsiteY125" fmla="*/ 2684871 h 4717638"/>
              <a:gd name="connsiteX126" fmla="*/ 1594554 w 3411143"/>
              <a:gd name="connsiteY126" fmla="*/ 2684871 h 4717638"/>
              <a:gd name="connsiteX127" fmla="*/ 0 w 3411143"/>
              <a:gd name="connsiteY127" fmla="*/ 2460011 h 4717638"/>
              <a:gd name="connsiteX128" fmla="*/ 126123 w 3411143"/>
              <a:gd name="connsiteY128" fmla="*/ 2469005 h 4717638"/>
              <a:gd name="connsiteX129" fmla="*/ 130630 w 3411143"/>
              <a:gd name="connsiteY129" fmla="*/ 2585935 h 4717638"/>
              <a:gd name="connsiteX130" fmla="*/ 4507 w 3411143"/>
              <a:gd name="connsiteY130" fmla="*/ 2599427 h 4717638"/>
              <a:gd name="connsiteX131" fmla="*/ 0 w 3411143"/>
              <a:gd name="connsiteY131" fmla="*/ 2460011 h 4717638"/>
              <a:gd name="connsiteX132" fmla="*/ 1662122 w 3411143"/>
              <a:gd name="connsiteY132" fmla="*/ 2388054 h 4717638"/>
              <a:gd name="connsiteX133" fmla="*/ 1954905 w 3411143"/>
              <a:gd name="connsiteY133" fmla="*/ 2428530 h 4717638"/>
              <a:gd name="connsiteX134" fmla="*/ 1950403 w 3411143"/>
              <a:gd name="connsiteY134" fmla="*/ 2522973 h 4717638"/>
              <a:gd name="connsiteX135" fmla="*/ 1950403 w 3411143"/>
              <a:gd name="connsiteY135" fmla="*/ 2576940 h 4717638"/>
              <a:gd name="connsiteX136" fmla="*/ 1666624 w 3411143"/>
              <a:gd name="connsiteY136" fmla="*/ 2603924 h 4717638"/>
              <a:gd name="connsiteX137" fmla="*/ 1657615 w 3411143"/>
              <a:gd name="connsiteY137" fmla="*/ 2608421 h 4717638"/>
              <a:gd name="connsiteX138" fmla="*/ 1653113 w 3411143"/>
              <a:gd name="connsiteY138" fmla="*/ 2527470 h 4717638"/>
              <a:gd name="connsiteX139" fmla="*/ 1662122 w 3411143"/>
              <a:gd name="connsiteY139" fmla="*/ 2388054 h 4717638"/>
              <a:gd name="connsiteX140" fmla="*/ 1261229 w 3411143"/>
              <a:gd name="connsiteY140" fmla="*/ 2325092 h 4717638"/>
              <a:gd name="connsiteX141" fmla="*/ 1563025 w 3411143"/>
              <a:gd name="connsiteY141" fmla="*/ 2370065 h 4717638"/>
              <a:gd name="connsiteX142" fmla="*/ 1554016 w 3411143"/>
              <a:gd name="connsiteY142" fmla="*/ 2522973 h 4717638"/>
              <a:gd name="connsiteX143" fmla="*/ 1558519 w 3411143"/>
              <a:gd name="connsiteY143" fmla="*/ 2617411 h 4717638"/>
              <a:gd name="connsiteX144" fmla="*/ 1252220 w 3411143"/>
              <a:gd name="connsiteY144" fmla="*/ 2644400 h 4717638"/>
              <a:gd name="connsiteX145" fmla="*/ 1247718 w 3411143"/>
              <a:gd name="connsiteY145" fmla="*/ 2522973 h 4717638"/>
              <a:gd name="connsiteX146" fmla="*/ 1261229 w 3411143"/>
              <a:gd name="connsiteY146" fmla="*/ 2325092 h 4717638"/>
              <a:gd name="connsiteX147" fmla="*/ 869349 w 3411143"/>
              <a:gd name="connsiteY147" fmla="*/ 2271124 h 4717638"/>
              <a:gd name="connsiteX148" fmla="*/ 1162132 w 3411143"/>
              <a:gd name="connsiteY148" fmla="*/ 2311600 h 4717638"/>
              <a:gd name="connsiteX149" fmla="*/ 1148621 w 3411143"/>
              <a:gd name="connsiteY149" fmla="*/ 2522973 h 4717638"/>
              <a:gd name="connsiteX150" fmla="*/ 1153124 w 3411143"/>
              <a:gd name="connsiteY150" fmla="*/ 2653390 h 4717638"/>
              <a:gd name="connsiteX151" fmla="*/ 855834 w 3411143"/>
              <a:gd name="connsiteY151" fmla="*/ 2684871 h 4717638"/>
              <a:gd name="connsiteX152" fmla="*/ 851332 w 3411143"/>
              <a:gd name="connsiteY152" fmla="*/ 2522973 h 4717638"/>
              <a:gd name="connsiteX153" fmla="*/ 869349 w 3411143"/>
              <a:gd name="connsiteY153" fmla="*/ 2271124 h 4717638"/>
              <a:gd name="connsiteX154" fmla="*/ 360351 w 3411143"/>
              <a:gd name="connsiteY154" fmla="*/ 2230649 h 4717638"/>
              <a:gd name="connsiteX155" fmla="*/ 486474 w 3411143"/>
              <a:gd name="connsiteY155" fmla="*/ 2253135 h 4717638"/>
              <a:gd name="connsiteX156" fmla="*/ 477465 w 3411143"/>
              <a:gd name="connsiteY156" fmla="*/ 2370065 h 4717638"/>
              <a:gd name="connsiteX157" fmla="*/ 351342 w 3411143"/>
              <a:gd name="connsiteY157" fmla="*/ 2370065 h 4717638"/>
              <a:gd name="connsiteX158" fmla="*/ 360351 w 3411143"/>
              <a:gd name="connsiteY158" fmla="*/ 2230649 h 4717638"/>
              <a:gd name="connsiteX159" fmla="*/ 1635096 w 3411143"/>
              <a:gd name="connsiteY159" fmla="*/ 2136206 h 4717638"/>
              <a:gd name="connsiteX160" fmla="*/ 1644104 w 3411143"/>
              <a:gd name="connsiteY160" fmla="*/ 2140703 h 4717638"/>
              <a:gd name="connsiteX161" fmla="*/ 1914368 w 3411143"/>
              <a:gd name="connsiteY161" fmla="*/ 2235146 h 4717638"/>
              <a:gd name="connsiteX162" fmla="*/ 1887341 w 3411143"/>
              <a:gd name="connsiteY162" fmla="*/ 2347578 h 4717638"/>
              <a:gd name="connsiteX163" fmla="*/ 1594554 w 3411143"/>
              <a:gd name="connsiteY163" fmla="*/ 2307103 h 4717638"/>
              <a:gd name="connsiteX164" fmla="*/ 1635096 w 3411143"/>
              <a:gd name="connsiteY164" fmla="*/ 2136206 h 4717638"/>
              <a:gd name="connsiteX165" fmla="*/ 1153124 w 3411143"/>
              <a:gd name="connsiteY165" fmla="*/ 1974303 h 4717638"/>
              <a:gd name="connsiteX166" fmla="*/ 1441404 w 3411143"/>
              <a:gd name="connsiteY166" fmla="*/ 2077741 h 4717638"/>
              <a:gd name="connsiteX167" fmla="*/ 1396361 w 3411143"/>
              <a:gd name="connsiteY167" fmla="*/ 2266627 h 4717638"/>
              <a:gd name="connsiteX168" fmla="*/ 1094569 w 3411143"/>
              <a:gd name="connsiteY168" fmla="*/ 2221654 h 4717638"/>
              <a:gd name="connsiteX169" fmla="*/ 1153124 w 3411143"/>
              <a:gd name="connsiteY169" fmla="*/ 1974303 h 4717638"/>
              <a:gd name="connsiteX170" fmla="*/ 522509 w 3411143"/>
              <a:gd name="connsiteY170" fmla="*/ 1834887 h 4717638"/>
              <a:gd name="connsiteX171" fmla="*/ 720702 w 3411143"/>
              <a:gd name="connsiteY171" fmla="*/ 1906844 h 4717638"/>
              <a:gd name="connsiteX172" fmla="*/ 675658 w 3411143"/>
              <a:gd name="connsiteY172" fmla="*/ 2091233 h 4717638"/>
              <a:gd name="connsiteX173" fmla="*/ 468457 w 3411143"/>
              <a:gd name="connsiteY173" fmla="*/ 2059752 h 4717638"/>
              <a:gd name="connsiteX174" fmla="*/ 522509 w 3411143"/>
              <a:gd name="connsiteY174" fmla="*/ 1834887 h 4717638"/>
              <a:gd name="connsiteX175" fmla="*/ 3411143 w 3411143"/>
              <a:gd name="connsiteY175" fmla="*/ 1772380 h 4717638"/>
              <a:gd name="connsiteX176" fmla="*/ 3411143 w 3411143"/>
              <a:gd name="connsiteY176" fmla="*/ 1821235 h 4717638"/>
              <a:gd name="connsiteX177" fmla="*/ 3391807 w 3411143"/>
              <a:gd name="connsiteY177" fmla="*/ 1803406 h 4717638"/>
              <a:gd name="connsiteX178" fmla="*/ 1932385 w 3411143"/>
              <a:gd name="connsiteY178" fmla="*/ 1726952 h 4717638"/>
              <a:gd name="connsiteX179" fmla="*/ 1959411 w 3411143"/>
              <a:gd name="connsiteY179" fmla="*/ 1753936 h 4717638"/>
              <a:gd name="connsiteX180" fmla="*/ 2148595 w 3411143"/>
              <a:gd name="connsiteY180" fmla="*/ 1933827 h 4717638"/>
              <a:gd name="connsiteX181" fmla="*/ 1986438 w 3411143"/>
              <a:gd name="connsiteY181" fmla="*/ 2199168 h 4717638"/>
              <a:gd name="connsiteX182" fmla="*/ 1716174 w 3411143"/>
              <a:gd name="connsiteY182" fmla="*/ 2104725 h 4717638"/>
              <a:gd name="connsiteX183" fmla="*/ 1702663 w 3411143"/>
              <a:gd name="connsiteY183" fmla="*/ 2100227 h 4717638"/>
              <a:gd name="connsiteX184" fmla="*/ 1932385 w 3411143"/>
              <a:gd name="connsiteY184" fmla="*/ 1726952 h 4717638"/>
              <a:gd name="connsiteX185" fmla="*/ 2103552 w 3411143"/>
              <a:gd name="connsiteY185" fmla="*/ 1529071 h 4717638"/>
              <a:gd name="connsiteX186" fmla="*/ 2126076 w 3411143"/>
              <a:gd name="connsiteY186" fmla="*/ 1560552 h 4717638"/>
              <a:gd name="connsiteX187" fmla="*/ 2274718 w 3411143"/>
              <a:gd name="connsiteY187" fmla="*/ 1771925 h 4717638"/>
              <a:gd name="connsiteX188" fmla="*/ 2198146 w 3411143"/>
              <a:gd name="connsiteY188" fmla="*/ 1839384 h 4717638"/>
              <a:gd name="connsiteX189" fmla="*/ 2008957 w 3411143"/>
              <a:gd name="connsiteY189" fmla="*/ 1659492 h 4717638"/>
              <a:gd name="connsiteX190" fmla="*/ 1981931 w 3411143"/>
              <a:gd name="connsiteY190" fmla="*/ 1632509 h 4717638"/>
              <a:gd name="connsiteX191" fmla="*/ 2103552 w 3411143"/>
              <a:gd name="connsiteY191" fmla="*/ 1529071 h 4717638"/>
              <a:gd name="connsiteX192" fmla="*/ 1563025 w 3411143"/>
              <a:gd name="connsiteY192" fmla="*/ 1448120 h 4717638"/>
              <a:gd name="connsiteX193" fmla="*/ 1756711 w 3411143"/>
              <a:gd name="connsiteY193" fmla="*/ 1637006 h 4717638"/>
              <a:gd name="connsiteX194" fmla="*/ 1535999 w 3411143"/>
              <a:gd name="connsiteY194" fmla="*/ 1996789 h 4717638"/>
              <a:gd name="connsiteX195" fmla="*/ 1279251 w 3411143"/>
              <a:gd name="connsiteY195" fmla="*/ 1906844 h 4717638"/>
              <a:gd name="connsiteX196" fmla="*/ 1563025 w 3411143"/>
              <a:gd name="connsiteY196" fmla="*/ 1448120 h 4717638"/>
              <a:gd name="connsiteX197" fmla="*/ 2517955 w 3411143"/>
              <a:gd name="connsiteY197" fmla="*/ 1371670 h 4717638"/>
              <a:gd name="connsiteX198" fmla="*/ 2522457 w 3411143"/>
              <a:gd name="connsiteY198" fmla="*/ 1389659 h 4717638"/>
              <a:gd name="connsiteX199" fmla="*/ 2581017 w 3411143"/>
              <a:gd name="connsiteY199" fmla="*/ 1659492 h 4717638"/>
              <a:gd name="connsiteX200" fmla="*/ 2391833 w 3411143"/>
              <a:gd name="connsiteY200" fmla="*/ 1735946 h 4717638"/>
              <a:gd name="connsiteX201" fmla="*/ 2247692 w 3411143"/>
              <a:gd name="connsiteY201" fmla="*/ 1479601 h 4717638"/>
              <a:gd name="connsiteX202" fmla="*/ 2517955 w 3411143"/>
              <a:gd name="connsiteY202" fmla="*/ 1371670 h 4717638"/>
              <a:gd name="connsiteX203" fmla="*/ 3103526 w 3411143"/>
              <a:gd name="connsiteY203" fmla="*/ 1362676 h 4717638"/>
              <a:gd name="connsiteX204" fmla="*/ 3374636 w 3411143"/>
              <a:gd name="connsiteY204" fmla="*/ 1465758 h 4717638"/>
              <a:gd name="connsiteX205" fmla="*/ 3411143 w 3411143"/>
              <a:gd name="connsiteY205" fmla="*/ 1488428 h 4717638"/>
              <a:gd name="connsiteX206" fmla="*/ 3411143 w 3411143"/>
              <a:gd name="connsiteY206" fmla="*/ 1585431 h 4717638"/>
              <a:gd name="connsiteX207" fmla="*/ 3297217 w 3411143"/>
              <a:gd name="connsiteY207" fmla="*/ 1767427 h 4717638"/>
              <a:gd name="connsiteX208" fmla="*/ 3040464 w 3411143"/>
              <a:gd name="connsiteY208" fmla="*/ 1654995 h 4717638"/>
              <a:gd name="connsiteX209" fmla="*/ 3099024 w 3411143"/>
              <a:gd name="connsiteY209" fmla="*/ 1394157 h 4717638"/>
              <a:gd name="connsiteX210" fmla="*/ 2815245 w 3411143"/>
              <a:gd name="connsiteY210" fmla="*/ 1326697 h 4717638"/>
              <a:gd name="connsiteX211" fmla="*/ 3035962 w 3411143"/>
              <a:gd name="connsiteY211" fmla="*/ 1344687 h 4717638"/>
              <a:gd name="connsiteX212" fmla="*/ 3031455 w 3411143"/>
              <a:gd name="connsiteY212" fmla="*/ 1371670 h 4717638"/>
              <a:gd name="connsiteX213" fmla="*/ 2972896 w 3411143"/>
              <a:gd name="connsiteY213" fmla="*/ 1637006 h 4717638"/>
              <a:gd name="connsiteX214" fmla="*/ 2819747 w 3411143"/>
              <a:gd name="connsiteY214" fmla="*/ 1623514 h 4717638"/>
              <a:gd name="connsiteX215" fmla="*/ 2644078 w 3411143"/>
              <a:gd name="connsiteY215" fmla="*/ 1641503 h 4717638"/>
              <a:gd name="connsiteX216" fmla="*/ 2585523 w 3411143"/>
              <a:gd name="connsiteY216" fmla="*/ 1371670 h 4717638"/>
              <a:gd name="connsiteX217" fmla="*/ 2581017 w 3411143"/>
              <a:gd name="connsiteY217" fmla="*/ 1353681 h 4717638"/>
              <a:gd name="connsiteX218" fmla="*/ 2815245 w 3411143"/>
              <a:gd name="connsiteY218" fmla="*/ 1326697 h 4717638"/>
              <a:gd name="connsiteX219" fmla="*/ 1882839 w 3411143"/>
              <a:gd name="connsiteY219" fmla="*/ 1196276 h 4717638"/>
              <a:gd name="connsiteX220" fmla="*/ 2058508 w 3411143"/>
              <a:gd name="connsiteY220" fmla="*/ 1443622 h 4717638"/>
              <a:gd name="connsiteX221" fmla="*/ 1923376 w 3411143"/>
              <a:gd name="connsiteY221" fmla="*/ 1560552 h 4717638"/>
              <a:gd name="connsiteX222" fmla="*/ 1707166 w 3411143"/>
              <a:gd name="connsiteY222" fmla="*/ 1349184 h 4717638"/>
              <a:gd name="connsiteX223" fmla="*/ 1882839 w 3411143"/>
              <a:gd name="connsiteY223" fmla="*/ 1196276 h 4717638"/>
              <a:gd name="connsiteX224" fmla="*/ 1193665 w 3411143"/>
              <a:gd name="connsiteY224" fmla="*/ 1088341 h 4717638"/>
              <a:gd name="connsiteX225" fmla="*/ 1391858 w 3411143"/>
              <a:gd name="connsiteY225" fmla="*/ 1277227 h 4717638"/>
              <a:gd name="connsiteX226" fmla="*/ 1076551 w 3411143"/>
              <a:gd name="connsiteY226" fmla="*/ 1789914 h 4717638"/>
              <a:gd name="connsiteX227" fmla="*/ 815297 w 3411143"/>
              <a:gd name="connsiteY227" fmla="*/ 1699968 h 4717638"/>
              <a:gd name="connsiteX228" fmla="*/ 1193665 w 3411143"/>
              <a:gd name="connsiteY228" fmla="*/ 1088341 h 4717638"/>
              <a:gd name="connsiteX229" fmla="*/ 648632 w 3411143"/>
              <a:gd name="connsiteY229" fmla="*/ 1052362 h 4717638"/>
              <a:gd name="connsiteX230" fmla="*/ 738720 w 3411143"/>
              <a:gd name="connsiteY230" fmla="*/ 1115325 h 4717638"/>
              <a:gd name="connsiteX231" fmla="*/ 689174 w 3411143"/>
              <a:gd name="connsiteY231" fmla="*/ 1205270 h 4717638"/>
              <a:gd name="connsiteX232" fmla="*/ 590077 w 3411143"/>
              <a:gd name="connsiteY232" fmla="*/ 1160297 h 4717638"/>
              <a:gd name="connsiteX233" fmla="*/ 648632 w 3411143"/>
              <a:gd name="connsiteY233" fmla="*/ 1052362 h 4717638"/>
              <a:gd name="connsiteX234" fmla="*/ 3189112 w 3411143"/>
              <a:gd name="connsiteY234" fmla="*/ 966914 h 4717638"/>
              <a:gd name="connsiteX235" fmla="*/ 3400815 w 3411143"/>
              <a:gd name="connsiteY235" fmla="*/ 1034373 h 4717638"/>
              <a:gd name="connsiteX236" fmla="*/ 3411143 w 3411143"/>
              <a:gd name="connsiteY236" fmla="*/ 1039057 h 4717638"/>
              <a:gd name="connsiteX237" fmla="*/ 3411143 w 3411143"/>
              <a:gd name="connsiteY237" fmla="*/ 1373204 h 4717638"/>
              <a:gd name="connsiteX238" fmla="*/ 3324805 w 3411143"/>
              <a:gd name="connsiteY238" fmla="*/ 1330071 h 4717638"/>
              <a:gd name="connsiteX239" fmla="*/ 3121543 w 3411143"/>
              <a:gd name="connsiteY239" fmla="*/ 1263735 h 4717638"/>
              <a:gd name="connsiteX240" fmla="*/ 2405348 w 3411143"/>
              <a:gd name="connsiteY240" fmla="*/ 935433 h 4717638"/>
              <a:gd name="connsiteX241" fmla="*/ 2472911 w 3411143"/>
              <a:gd name="connsiteY241" fmla="*/ 1232254 h 4717638"/>
              <a:gd name="connsiteX242" fmla="*/ 2175622 w 3411143"/>
              <a:gd name="connsiteY242" fmla="*/ 1349184 h 4717638"/>
              <a:gd name="connsiteX243" fmla="*/ 2022473 w 3411143"/>
              <a:gd name="connsiteY243" fmla="*/ 1083843 h 4717638"/>
              <a:gd name="connsiteX244" fmla="*/ 2405348 w 3411143"/>
              <a:gd name="connsiteY244" fmla="*/ 935433 h 4717638"/>
              <a:gd name="connsiteX245" fmla="*/ 1635095 w 3411143"/>
              <a:gd name="connsiteY245" fmla="*/ 863476 h 4717638"/>
              <a:gd name="connsiteX246" fmla="*/ 1761218 w 3411143"/>
              <a:gd name="connsiteY246" fmla="*/ 1038871 h 4717638"/>
              <a:gd name="connsiteX247" fmla="*/ 1621580 w 3411143"/>
              <a:gd name="connsiteY247" fmla="*/ 1160297 h 4717638"/>
              <a:gd name="connsiteX248" fmla="*/ 1468430 w 3411143"/>
              <a:gd name="connsiteY248" fmla="*/ 1011887 h 4717638"/>
              <a:gd name="connsiteX249" fmla="*/ 1635095 w 3411143"/>
              <a:gd name="connsiteY249" fmla="*/ 863476 h 4717638"/>
              <a:gd name="connsiteX250" fmla="*/ 2815245 w 3411143"/>
              <a:gd name="connsiteY250" fmla="*/ 782525 h 4717638"/>
              <a:gd name="connsiteX251" fmla="*/ 3121543 w 3411143"/>
              <a:gd name="connsiteY251" fmla="*/ 814006 h 4717638"/>
              <a:gd name="connsiteX252" fmla="*/ 3053980 w 3411143"/>
              <a:gd name="connsiteY252" fmla="*/ 1110827 h 4717638"/>
              <a:gd name="connsiteX253" fmla="*/ 2815245 w 3411143"/>
              <a:gd name="connsiteY253" fmla="*/ 1092838 h 4717638"/>
              <a:gd name="connsiteX254" fmla="*/ 2553990 w 3411143"/>
              <a:gd name="connsiteY254" fmla="*/ 1119822 h 4717638"/>
              <a:gd name="connsiteX255" fmla="*/ 2486427 w 3411143"/>
              <a:gd name="connsiteY255" fmla="*/ 818503 h 4717638"/>
              <a:gd name="connsiteX256" fmla="*/ 2815245 w 3411143"/>
              <a:gd name="connsiteY256" fmla="*/ 782525 h 4717638"/>
              <a:gd name="connsiteX257" fmla="*/ 3310728 w 3411143"/>
              <a:gd name="connsiteY257" fmla="*/ 562157 h 4717638"/>
              <a:gd name="connsiteX258" fmla="*/ 3411143 w 3411143"/>
              <a:gd name="connsiteY258" fmla="*/ 589187 h 4717638"/>
              <a:gd name="connsiteX259" fmla="*/ 3411143 w 3411143"/>
              <a:gd name="connsiteY259" fmla="*/ 856007 h 4717638"/>
              <a:gd name="connsiteX260" fmla="*/ 3351268 w 3411143"/>
              <a:gd name="connsiteY260" fmla="*/ 835368 h 4717638"/>
              <a:gd name="connsiteX261" fmla="*/ 3256675 w 3411143"/>
              <a:gd name="connsiteY261" fmla="*/ 809508 h 4717638"/>
              <a:gd name="connsiteX262" fmla="*/ 1427894 w 3411143"/>
              <a:gd name="connsiteY262" fmla="*/ 499195 h 4717638"/>
              <a:gd name="connsiteX263" fmla="*/ 1508972 w 3411143"/>
              <a:gd name="connsiteY263" fmla="*/ 643109 h 4717638"/>
              <a:gd name="connsiteX264" fmla="*/ 1346814 w 3411143"/>
              <a:gd name="connsiteY264" fmla="*/ 773530 h 4717638"/>
              <a:gd name="connsiteX265" fmla="*/ 1229700 w 3411143"/>
              <a:gd name="connsiteY265" fmla="*/ 656600 h 4717638"/>
              <a:gd name="connsiteX266" fmla="*/ 1427894 w 3411143"/>
              <a:gd name="connsiteY266" fmla="*/ 499195 h 4717638"/>
              <a:gd name="connsiteX267" fmla="*/ 2306251 w 3411143"/>
              <a:gd name="connsiteY267" fmla="*/ 476709 h 4717638"/>
              <a:gd name="connsiteX268" fmla="*/ 2369308 w 3411143"/>
              <a:gd name="connsiteY268" fmla="*/ 769033 h 4717638"/>
              <a:gd name="connsiteX269" fmla="*/ 1959411 w 3411143"/>
              <a:gd name="connsiteY269" fmla="*/ 930935 h 4717638"/>
              <a:gd name="connsiteX270" fmla="*/ 1810769 w 3411143"/>
              <a:gd name="connsiteY270" fmla="*/ 670092 h 4717638"/>
              <a:gd name="connsiteX271" fmla="*/ 2306251 w 3411143"/>
              <a:gd name="connsiteY271" fmla="*/ 476709 h 4717638"/>
              <a:gd name="connsiteX272" fmla="*/ 2887315 w 3411143"/>
              <a:gd name="connsiteY272" fmla="*/ 454227 h 4717638"/>
              <a:gd name="connsiteX273" fmla="*/ 3148570 w 3411143"/>
              <a:gd name="connsiteY273" fmla="*/ 481211 h 4717638"/>
              <a:gd name="connsiteX274" fmla="*/ 3103526 w 3411143"/>
              <a:gd name="connsiteY274" fmla="*/ 679087 h 4717638"/>
              <a:gd name="connsiteX275" fmla="*/ 2887315 w 3411143"/>
              <a:gd name="connsiteY275" fmla="*/ 656600 h 4717638"/>
              <a:gd name="connsiteX276" fmla="*/ 2779210 w 3411143"/>
              <a:gd name="connsiteY276" fmla="*/ 202378 h 4717638"/>
              <a:gd name="connsiteX277" fmla="*/ 2779210 w 3411143"/>
              <a:gd name="connsiteY277" fmla="*/ 449730 h 4717638"/>
              <a:gd name="connsiteX278" fmla="*/ 2504440 w 3411143"/>
              <a:gd name="connsiteY278" fmla="*/ 481211 h 4717638"/>
              <a:gd name="connsiteX279" fmla="*/ 2450392 w 3411143"/>
              <a:gd name="connsiteY279" fmla="*/ 238357 h 4717638"/>
              <a:gd name="connsiteX280" fmla="*/ 2779210 w 3411143"/>
              <a:gd name="connsiteY280" fmla="*/ 202378 h 4717638"/>
              <a:gd name="connsiteX281" fmla="*/ 1639602 w 3411143"/>
              <a:gd name="connsiteY281" fmla="*/ 0 h 4717638"/>
              <a:gd name="connsiteX282" fmla="*/ 1689148 w 3411143"/>
              <a:gd name="connsiteY282" fmla="*/ 98941 h 4717638"/>
              <a:gd name="connsiteX283" fmla="*/ 1603562 w 3411143"/>
              <a:gd name="connsiteY283" fmla="*/ 152908 h 4717638"/>
              <a:gd name="connsiteX284" fmla="*/ 1535999 w 3411143"/>
              <a:gd name="connsiteY284" fmla="*/ 62962 h 4717638"/>
              <a:gd name="connsiteX285" fmla="*/ 1639602 w 3411143"/>
              <a:gd name="connsiteY285" fmla="*/ 0 h 47176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Lst>
            <a:rect l="l" t="t" r="r" b="b"/>
            <a:pathLst>
              <a:path w="3411143" h="4717638">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3411143" y="4121685"/>
                </a:moveTo>
                <a:lnTo>
                  <a:pt x="3411143" y="4436662"/>
                </a:lnTo>
                <a:lnTo>
                  <a:pt x="3290878" y="4470503"/>
                </a:lnTo>
                <a:cubicBezTo>
                  <a:pt x="3242597" y="4482379"/>
                  <a:pt x="3193612" y="4492779"/>
                  <a:pt x="3144063" y="4501773"/>
                </a:cubicBezTo>
                <a:lnTo>
                  <a:pt x="3103526" y="4204951"/>
                </a:lnTo>
                <a:cubicBezTo>
                  <a:pt x="3186856" y="4191460"/>
                  <a:pt x="3267935" y="4171222"/>
                  <a:pt x="3346762" y="4145363"/>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11143" y="3793873"/>
                </a:lnTo>
                <a:lnTo>
                  <a:pt x="3411143" y="3977193"/>
                </a:lnTo>
                <a:lnTo>
                  <a:pt x="3313543" y="4016627"/>
                </a:lnTo>
                <a:cubicBezTo>
                  <a:pt x="3255549" y="4035178"/>
                  <a:pt x="3195865" y="4049795"/>
                  <a:pt x="3135054" y="4061038"/>
                </a:cubicBezTo>
                <a:lnTo>
                  <a:pt x="3103526" y="3827179"/>
                </a:lnTo>
                <a:cubicBezTo>
                  <a:pt x="3202623" y="3813687"/>
                  <a:pt x="3297212" y="3782206"/>
                  <a:pt x="3387300" y="3741730"/>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3411143" y="3219361"/>
                </a:moveTo>
                <a:lnTo>
                  <a:pt x="3411143" y="3493594"/>
                </a:lnTo>
                <a:lnTo>
                  <a:pt x="3409824" y="3494384"/>
                </a:lnTo>
                <a:lnTo>
                  <a:pt x="3315230" y="3292005"/>
                </a:lnTo>
                <a:cubicBezTo>
                  <a:pt x="3342256" y="3276265"/>
                  <a:pt x="3368157" y="3257151"/>
                  <a:pt x="3393495" y="3235789"/>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797279" y="2869260"/>
                </a:moveTo>
                <a:cubicBezTo>
                  <a:pt x="806288" y="2945714"/>
                  <a:pt x="824306" y="3022168"/>
                  <a:pt x="846825" y="3098622"/>
                </a:cubicBezTo>
                <a:lnTo>
                  <a:pt x="648632" y="3161584"/>
                </a:lnTo>
                <a:cubicBezTo>
                  <a:pt x="621606" y="3071638"/>
                  <a:pt x="599086" y="2981692"/>
                  <a:pt x="590077" y="2887249"/>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3411143" y="1772380"/>
                </a:moveTo>
                <a:lnTo>
                  <a:pt x="3411143" y="1821235"/>
                </a:lnTo>
                <a:lnTo>
                  <a:pt x="3391807" y="1803406"/>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01499" y="1386287"/>
                  <a:pt x="3291869" y="1420014"/>
                  <a:pt x="3374636" y="1465758"/>
                </a:cubicBezTo>
                <a:lnTo>
                  <a:pt x="3411143" y="1488428"/>
                </a:lnTo>
                <a:lnTo>
                  <a:pt x="3411143" y="1585431"/>
                </a:lnTo>
                <a:lnTo>
                  <a:pt x="3297217" y="1767427"/>
                </a:lnTo>
                <a:cubicBezTo>
                  <a:pt x="3220641" y="1717957"/>
                  <a:pt x="3135054" y="1677482"/>
                  <a:pt x="3040464" y="1654995"/>
                </a:cubicBezTo>
                <a:lnTo>
                  <a:pt x="3099024" y="1394157"/>
                </a:ln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3189112" y="966914"/>
                </a:moveTo>
                <a:cubicBezTo>
                  <a:pt x="3261182" y="984903"/>
                  <a:pt x="3333252" y="1007389"/>
                  <a:pt x="3400815" y="1034373"/>
                </a:cubicBezTo>
                <a:lnTo>
                  <a:pt x="3411143" y="1039057"/>
                </a:lnTo>
                <a:lnTo>
                  <a:pt x="3411143" y="1373204"/>
                </a:lnTo>
                <a:lnTo>
                  <a:pt x="3324805" y="1330071"/>
                </a:lnTo>
                <a:cubicBezTo>
                  <a:pt x="3261180" y="1301962"/>
                  <a:pt x="3193614" y="127947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3310728" y="562157"/>
                </a:moveTo>
                <a:lnTo>
                  <a:pt x="3411143" y="589187"/>
                </a:lnTo>
                <a:lnTo>
                  <a:pt x="3411143" y="856007"/>
                </a:lnTo>
                <a:lnTo>
                  <a:pt x="3351268" y="835368"/>
                </a:lnTo>
                <a:cubicBezTo>
                  <a:pt x="3319737" y="825249"/>
                  <a:pt x="3288206" y="816254"/>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20538"/>
            </a:schemeClr>
          </a:solidFill>
          <a:ln w="9525" cap="flat">
            <a:noFill/>
            <a:prstDash val="solid"/>
            <a:miter/>
          </a:ln>
        </p:spPr>
        <p:txBody>
          <a:bodyPr rtlCol="0" anchor="ctr"/>
          <a:lstStyle/>
          <a:p>
            <a:endParaRPr lang="en-US"/>
          </a:p>
        </p:txBody>
      </p:sp>
    </p:spTree>
    <p:extLst>
      <p:ext uri="{BB962C8B-B14F-4D97-AF65-F5344CB8AC3E}">
        <p14:creationId xmlns:p14="http://schemas.microsoft.com/office/powerpoint/2010/main" val="42477335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01 - Navy">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2BE1630F-ABE3-454E-AF33-B76A322BEE73}"/>
              </a:ext>
            </a:extLst>
          </p:cNvPr>
          <p:cNvSpPr/>
          <p:nvPr userDrawn="1"/>
        </p:nvSpPr>
        <p:spPr>
          <a:xfrm rot="16200000">
            <a:off x="2667000" y="-2667000"/>
            <a:ext cx="6858001" cy="121919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FF6A92F6-7AEB-B44D-810F-0ECFA12BA532}"/>
              </a:ext>
            </a:extLst>
          </p:cNvPr>
          <p:cNvSpPr/>
          <p:nvPr userDrawn="1"/>
        </p:nvSpPr>
        <p:spPr>
          <a:xfrm rot="16200000">
            <a:off x="2862666" y="-2030696"/>
            <a:ext cx="6141020" cy="109193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t>a</a:t>
            </a:r>
          </a:p>
        </p:txBody>
      </p:sp>
      <p:sp>
        <p:nvSpPr>
          <p:cNvPr id="31" name="Picture Placeholder 3">
            <a:extLst>
              <a:ext uri="{FF2B5EF4-FFF2-40B4-BE49-F238E27FC236}">
                <a16:creationId xmlns:a16="http://schemas.microsoft.com/office/drawing/2014/main" id="{E95453CA-7B4E-0746-91B4-37426B27DE91}"/>
              </a:ext>
            </a:extLst>
          </p:cNvPr>
          <p:cNvSpPr>
            <a:spLocks noGrp="1"/>
          </p:cNvSpPr>
          <p:nvPr>
            <p:ph type="pic" sz="quarter" idx="11"/>
          </p:nvPr>
        </p:nvSpPr>
        <p:spPr>
          <a:xfrm>
            <a:off x="799128" y="746272"/>
            <a:ext cx="10203652" cy="5365455"/>
          </a:xfrm>
          <a:custGeom>
            <a:avLst/>
            <a:gdLst>
              <a:gd name="connsiteX0" fmla="*/ 0 w 10896612"/>
              <a:gd name="connsiteY0" fmla="*/ 0 h 16992612"/>
              <a:gd name="connsiteX1" fmla="*/ 10896612 w 10896612"/>
              <a:gd name="connsiteY1" fmla="*/ 0 h 16992612"/>
              <a:gd name="connsiteX2" fmla="*/ 10896612 w 10896612"/>
              <a:gd name="connsiteY2" fmla="*/ 16992612 h 16992612"/>
              <a:gd name="connsiteX3" fmla="*/ 0 w 10896612"/>
              <a:gd name="connsiteY3" fmla="*/ 16992612 h 16992612"/>
            </a:gdLst>
            <a:ahLst/>
            <a:cxnLst>
              <a:cxn ang="0">
                <a:pos x="connsiteX0" y="connsiteY0"/>
              </a:cxn>
              <a:cxn ang="0">
                <a:pos x="connsiteX1" y="connsiteY1"/>
              </a:cxn>
              <a:cxn ang="0">
                <a:pos x="connsiteX2" y="connsiteY2"/>
              </a:cxn>
              <a:cxn ang="0">
                <a:pos x="connsiteX3" y="connsiteY3"/>
              </a:cxn>
            </a:cxnLst>
            <a:rect l="l" t="t" r="r" b="b"/>
            <a:pathLst>
              <a:path w="10896612" h="16992612">
                <a:moveTo>
                  <a:pt x="0" y="0"/>
                </a:moveTo>
                <a:lnTo>
                  <a:pt x="10896612" y="0"/>
                </a:lnTo>
                <a:lnTo>
                  <a:pt x="10896612" y="16992612"/>
                </a:lnTo>
                <a:lnTo>
                  <a:pt x="0" y="16992612"/>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grpSp>
        <p:nvGrpSpPr>
          <p:cNvPr id="4" name="Group 3">
            <a:extLst>
              <a:ext uri="{FF2B5EF4-FFF2-40B4-BE49-F238E27FC236}">
                <a16:creationId xmlns:a16="http://schemas.microsoft.com/office/drawing/2014/main" id="{51446C6C-3DF1-7233-DD14-F4717C528CEC}"/>
              </a:ext>
            </a:extLst>
          </p:cNvPr>
          <p:cNvGrpSpPr/>
          <p:nvPr userDrawn="1"/>
        </p:nvGrpSpPr>
        <p:grpSpPr>
          <a:xfrm>
            <a:off x="11656052" y="3880526"/>
            <a:ext cx="281949" cy="2748511"/>
            <a:chOff x="7176656" y="8423488"/>
            <a:chExt cx="190704" cy="1859031"/>
          </a:xfrm>
        </p:grpSpPr>
        <p:cxnSp>
          <p:nvCxnSpPr>
            <p:cNvPr id="5" name="Straight Connector 4">
              <a:extLst>
                <a:ext uri="{FF2B5EF4-FFF2-40B4-BE49-F238E27FC236}">
                  <a16:creationId xmlns:a16="http://schemas.microsoft.com/office/drawing/2014/main" id="{2F05E96D-09C7-6275-A582-448D736A922F}"/>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6" name="Picture 5">
              <a:extLst>
                <a:ext uri="{FF2B5EF4-FFF2-40B4-BE49-F238E27FC236}">
                  <a16:creationId xmlns:a16="http://schemas.microsoft.com/office/drawing/2014/main" id="{C30C52D9-085E-AF3B-5EA4-90697739943A}"/>
                </a:ext>
              </a:extLst>
            </p:cNvPr>
            <p:cNvPicPr>
              <a:picLocks noChangeAspect="1"/>
            </p:cNvPicPr>
            <p:nvPr userDrawn="1"/>
          </p:nvPicPr>
          <p:blipFill rotWithShape="1">
            <a:blip r:embed="rId2" cstate="screen">
              <a:biLevel thresh="25000"/>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64932371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Photo Slide 02 - Navy">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1A64D667-BE72-C24D-B0CC-AD31B56CD27C}"/>
              </a:ext>
            </a:extLst>
          </p:cNvPr>
          <p:cNvSpPr/>
          <p:nvPr userDrawn="1"/>
        </p:nvSpPr>
        <p:spPr>
          <a:xfrm rot="16200000">
            <a:off x="4143223" y="-639575"/>
            <a:ext cx="3905551" cy="812984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B6E1D271-A54F-3142-9810-88EAA303CC9C}"/>
              </a:ext>
            </a:extLst>
          </p:cNvPr>
          <p:cNvSpPr>
            <a:spLocks noGrp="1"/>
          </p:cNvSpPr>
          <p:nvPr>
            <p:ph type="body" sz="quarter" idx="18" hasCustomPrompt="1"/>
          </p:nvPr>
        </p:nvSpPr>
        <p:spPr>
          <a:xfrm>
            <a:off x="4063536" y="4285031"/>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18" name="Text Placeholder 17">
            <a:extLst>
              <a:ext uri="{FF2B5EF4-FFF2-40B4-BE49-F238E27FC236}">
                <a16:creationId xmlns:a16="http://schemas.microsoft.com/office/drawing/2014/main" id="{4CD73164-A5CD-B44E-851C-2983ED5519FA}"/>
              </a:ext>
            </a:extLst>
          </p:cNvPr>
          <p:cNvSpPr>
            <a:spLocks noGrp="1"/>
          </p:cNvSpPr>
          <p:nvPr>
            <p:ph type="body" sz="quarter" idx="19" hasCustomPrompt="1"/>
          </p:nvPr>
        </p:nvSpPr>
        <p:spPr>
          <a:xfrm>
            <a:off x="2031074" y="2022793"/>
            <a:ext cx="8129850" cy="1985691"/>
          </a:xfrm>
          <a:prstGeom prst="rect">
            <a:avLst/>
          </a:prstGeom>
          <a:noFill/>
          <a:ln>
            <a:noFill/>
          </a:ln>
        </p:spPr>
        <p:txBody>
          <a:bodyPr anchor="ctr"/>
          <a:lstStyle>
            <a:lvl1pPr algn="ctr">
              <a:buNone/>
              <a:defRPr sz="3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
        <p:nvSpPr>
          <p:cNvPr id="30" name="Picture Placeholder 29">
            <a:extLst>
              <a:ext uri="{FF2B5EF4-FFF2-40B4-BE49-F238E27FC236}">
                <a16:creationId xmlns:a16="http://schemas.microsoft.com/office/drawing/2014/main" id="{C6C7483F-9D23-2345-991A-9E887BE50E14}"/>
              </a:ext>
            </a:extLst>
          </p:cNvPr>
          <p:cNvSpPr>
            <a:spLocks noGrp="1"/>
          </p:cNvSpPr>
          <p:nvPr>
            <p:ph type="pic" sz="quarter" idx="20"/>
          </p:nvPr>
        </p:nvSpPr>
        <p:spPr>
          <a:xfrm>
            <a:off x="-2" y="-7299"/>
            <a:ext cx="12192002" cy="6865298"/>
          </a:xfrm>
          <a:custGeom>
            <a:avLst/>
            <a:gdLst>
              <a:gd name="connsiteX0" fmla="*/ 2031077 w 12192002"/>
              <a:gd name="connsiteY0" fmla="*/ 1509985 h 6865298"/>
              <a:gd name="connsiteX1" fmla="*/ 2031077 w 12192002"/>
              <a:gd name="connsiteY1" fmla="*/ 5275310 h 6865298"/>
              <a:gd name="connsiteX2" fmla="*/ 10160926 w 12192002"/>
              <a:gd name="connsiteY2" fmla="*/ 5275310 h 6865298"/>
              <a:gd name="connsiteX3" fmla="*/ 10160926 w 12192002"/>
              <a:gd name="connsiteY3" fmla="*/ 1509985 h 6865298"/>
              <a:gd name="connsiteX4" fmla="*/ 0 w 12192002"/>
              <a:gd name="connsiteY4" fmla="*/ 0 h 6865298"/>
              <a:gd name="connsiteX5" fmla="*/ 12192002 w 12192002"/>
              <a:gd name="connsiteY5" fmla="*/ 0 h 6865298"/>
              <a:gd name="connsiteX6" fmla="*/ 12192002 w 12192002"/>
              <a:gd name="connsiteY6" fmla="*/ 5795417 h 6865298"/>
              <a:gd name="connsiteX7" fmla="*/ 12192002 w 12192002"/>
              <a:gd name="connsiteY7" fmla="*/ 6785294 h 6865298"/>
              <a:gd name="connsiteX8" fmla="*/ 12192002 w 12192002"/>
              <a:gd name="connsiteY8" fmla="*/ 6865298 h 6865298"/>
              <a:gd name="connsiteX9" fmla="*/ 0 w 12192002"/>
              <a:gd name="connsiteY9" fmla="*/ 6865298 h 6865298"/>
              <a:gd name="connsiteX10" fmla="*/ 0 w 12192002"/>
              <a:gd name="connsiteY10" fmla="*/ 6785294 h 6865298"/>
              <a:gd name="connsiteX11" fmla="*/ 0 w 12192002"/>
              <a:gd name="connsiteY11" fmla="*/ 5795417 h 68652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2" h="6865298">
                <a:moveTo>
                  <a:pt x="2031077" y="1509985"/>
                </a:moveTo>
                <a:lnTo>
                  <a:pt x="2031077" y="5275310"/>
                </a:lnTo>
                <a:lnTo>
                  <a:pt x="10160926" y="5275310"/>
                </a:lnTo>
                <a:lnTo>
                  <a:pt x="10160926" y="1509985"/>
                </a:lnTo>
                <a:close/>
                <a:moveTo>
                  <a:pt x="0" y="0"/>
                </a:moveTo>
                <a:lnTo>
                  <a:pt x="12192002" y="0"/>
                </a:lnTo>
                <a:lnTo>
                  <a:pt x="12192002" y="5795417"/>
                </a:lnTo>
                <a:lnTo>
                  <a:pt x="12192002" y="6785294"/>
                </a:lnTo>
                <a:lnTo>
                  <a:pt x="12192002" y="6865298"/>
                </a:lnTo>
                <a:lnTo>
                  <a:pt x="0" y="6865298"/>
                </a:lnTo>
                <a:lnTo>
                  <a:pt x="0" y="6785294"/>
                </a:lnTo>
                <a:lnTo>
                  <a:pt x="0" y="5795417"/>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Tree>
    <p:extLst>
      <p:ext uri="{BB962C8B-B14F-4D97-AF65-F5344CB8AC3E}">
        <p14:creationId xmlns:p14="http://schemas.microsoft.com/office/powerpoint/2010/main" val="3819129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Quote/Photo Slide 03">
    <p:spTree>
      <p:nvGrpSpPr>
        <p:cNvPr id="1" name=""/>
        <p:cNvGrpSpPr/>
        <p:nvPr/>
      </p:nvGrpSpPr>
      <p:grpSpPr>
        <a:xfrm>
          <a:off x="0" y="0"/>
          <a:ext cx="0" cy="0"/>
          <a:chOff x="0" y="0"/>
          <a:chExt cx="0" cy="0"/>
        </a:xfrm>
      </p:grpSpPr>
      <p:sp>
        <p:nvSpPr>
          <p:cNvPr id="13" name="Picture Placeholder 12">
            <a:extLst>
              <a:ext uri="{FF2B5EF4-FFF2-40B4-BE49-F238E27FC236}">
                <a16:creationId xmlns:a16="http://schemas.microsoft.com/office/drawing/2014/main" id="{C25ED91B-E72D-454A-96A2-6160C2712A09}"/>
              </a:ext>
            </a:extLst>
          </p:cNvPr>
          <p:cNvSpPr>
            <a:spLocks noGrp="1"/>
          </p:cNvSpPr>
          <p:nvPr>
            <p:ph type="pic" sz="quarter" idx="11"/>
          </p:nvPr>
        </p:nvSpPr>
        <p:spPr>
          <a:xfrm>
            <a:off x="0" y="-12469"/>
            <a:ext cx="12192000" cy="6870469"/>
          </a:xfrm>
          <a:custGeom>
            <a:avLst/>
            <a:gdLst>
              <a:gd name="connsiteX0" fmla="*/ 593490 w 12192000"/>
              <a:gd name="connsiteY0" fmla="*/ 490474 h 6870469"/>
              <a:gd name="connsiteX1" fmla="*/ 593490 w 12192000"/>
              <a:gd name="connsiteY1" fmla="*/ 6379996 h 6870469"/>
              <a:gd name="connsiteX2" fmla="*/ 11598512 w 12192000"/>
              <a:gd name="connsiteY2" fmla="*/ 6379996 h 6870469"/>
              <a:gd name="connsiteX3" fmla="*/ 11598512 w 12192000"/>
              <a:gd name="connsiteY3" fmla="*/ 490474 h 6870469"/>
              <a:gd name="connsiteX4" fmla="*/ 0 w 12192000"/>
              <a:gd name="connsiteY4" fmla="*/ 0 h 6870469"/>
              <a:gd name="connsiteX5" fmla="*/ 12192000 w 12192000"/>
              <a:gd name="connsiteY5" fmla="*/ 0 h 6870469"/>
              <a:gd name="connsiteX6" fmla="*/ 12192000 w 12192000"/>
              <a:gd name="connsiteY6" fmla="*/ 6870469 h 6870469"/>
              <a:gd name="connsiteX7" fmla="*/ 0 w 12192000"/>
              <a:gd name="connsiteY7" fmla="*/ 6870469 h 68704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00" h="6870469">
                <a:moveTo>
                  <a:pt x="593490" y="490474"/>
                </a:moveTo>
                <a:lnTo>
                  <a:pt x="593490" y="6379996"/>
                </a:lnTo>
                <a:lnTo>
                  <a:pt x="11598512" y="6379996"/>
                </a:lnTo>
                <a:lnTo>
                  <a:pt x="11598512" y="490474"/>
                </a:lnTo>
                <a:close/>
                <a:moveTo>
                  <a:pt x="0" y="0"/>
                </a:moveTo>
                <a:lnTo>
                  <a:pt x="12192000" y="0"/>
                </a:lnTo>
                <a:lnTo>
                  <a:pt x="12192000" y="6870469"/>
                </a:lnTo>
                <a:lnTo>
                  <a:pt x="0" y="6870469"/>
                </a:lnTo>
                <a:close/>
              </a:path>
            </a:pathLst>
          </a:custGeom>
          <a:solidFill>
            <a:schemeClr val="bg1">
              <a:lumMod val="75000"/>
            </a:schemeClr>
          </a:solidFill>
        </p:spPr>
        <p:txBody>
          <a:bodyPr wrap="square">
            <a:noAutofit/>
          </a:bodyPr>
          <a:lstStyle>
            <a:lvl1pPr marL="0" indent="0" algn="ctr">
              <a:buFontTx/>
              <a:buNone/>
              <a:defRPr sz="1727">
                <a:solidFill>
                  <a:srgbClr val="000000"/>
                </a:solidFill>
                <a:latin typeface="Calibri" panose="020F0502020204030204" pitchFamily="34" charset="0"/>
                <a:cs typeface="Calibri" panose="020F0502020204030204" pitchFamily="34" charset="0"/>
              </a:defRPr>
            </a:lvl1pPr>
          </a:lstStyle>
          <a:p>
            <a:endParaRPr lang="en-US"/>
          </a:p>
          <a:p>
            <a:r>
              <a:rPr lang="en-US"/>
              <a:t>Drag Your Image Here</a:t>
            </a:r>
          </a:p>
        </p:txBody>
      </p:sp>
      <p:sp>
        <p:nvSpPr>
          <p:cNvPr id="7" name="Text Placeholder 17">
            <a:extLst>
              <a:ext uri="{FF2B5EF4-FFF2-40B4-BE49-F238E27FC236}">
                <a16:creationId xmlns:a16="http://schemas.microsoft.com/office/drawing/2014/main" id="{074C7853-7CB6-7746-BAFE-C9DCDB2DED13}"/>
              </a:ext>
            </a:extLst>
          </p:cNvPr>
          <p:cNvSpPr>
            <a:spLocks noGrp="1"/>
          </p:cNvSpPr>
          <p:nvPr>
            <p:ph type="body" sz="quarter" idx="18" hasCustomPrompt="1"/>
          </p:nvPr>
        </p:nvSpPr>
        <p:spPr>
          <a:xfrm>
            <a:off x="4063536" y="4333157"/>
            <a:ext cx="4064926" cy="577734"/>
          </a:xfrm>
          <a:prstGeom prst="rect">
            <a:avLst/>
          </a:prstGeom>
          <a:solidFill>
            <a:srgbClr val="60BA47"/>
          </a:solidFill>
          <a:ln>
            <a:noFill/>
          </a:ln>
        </p:spPr>
        <p:txBody>
          <a:bodyPr anchor="ct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Name</a:t>
            </a:r>
            <a:endParaRPr lang="en-US"/>
          </a:p>
        </p:txBody>
      </p:sp>
      <p:sp>
        <p:nvSpPr>
          <p:cNvPr id="8" name="Text Placeholder 17">
            <a:extLst>
              <a:ext uri="{FF2B5EF4-FFF2-40B4-BE49-F238E27FC236}">
                <a16:creationId xmlns:a16="http://schemas.microsoft.com/office/drawing/2014/main" id="{B7076A1A-EEF6-B84F-88E3-91A2A97935FC}"/>
              </a:ext>
            </a:extLst>
          </p:cNvPr>
          <p:cNvSpPr>
            <a:spLocks noGrp="1"/>
          </p:cNvSpPr>
          <p:nvPr>
            <p:ph type="body" sz="quarter" idx="19" hasCustomPrompt="1"/>
          </p:nvPr>
        </p:nvSpPr>
        <p:spPr>
          <a:xfrm>
            <a:off x="2031074" y="2070919"/>
            <a:ext cx="8129850" cy="1985691"/>
          </a:xfrm>
          <a:prstGeom prst="rect">
            <a:avLst/>
          </a:prstGeom>
          <a:noFill/>
          <a:ln>
            <a:noFill/>
          </a:ln>
        </p:spPr>
        <p:txBody>
          <a:bodyPr anchor="ctr"/>
          <a:lstStyle>
            <a:lvl1pPr algn="ctr">
              <a:buNone/>
              <a:defRPr sz="3000" b="0" i="0" spc="0">
                <a:solidFill>
                  <a:srgbClr val="09465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QUOTE</a:t>
            </a:r>
            <a:endParaRPr lang="en-US"/>
          </a:p>
        </p:txBody>
      </p:sp>
    </p:spTree>
    <p:extLst>
      <p:ext uri="{BB962C8B-B14F-4D97-AF65-F5344CB8AC3E}">
        <p14:creationId xmlns:p14="http://schemas.microsoft.com/office/powerpoint/2010/main" val="1576958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image" Target="../media/image1.png"/><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theme" Target="../theme/theme1.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6" name="Group 5">
            <a:extLst>
              <a:ext uri="{FF2B5EF4-FFF2-40B4-BE49-F238E27FC236}">
                <a16:creationId xmlns:a16="http://schemas.microsoft.com/office/drawing/2014/main" id="{2256D6CF-386B-B54A-4AAD-4FF4FFCC1229}"/>
              </a:ext>
            </a:extLst>
          </p:cNvPr>
          <p:cNvGrpSpPr/>
          <p:nvPr userDrawn="1"/>
        </p:nvGrpSpPr>
        <p:grpSpPr>
          <a:xfrm>
            <a:off x="11656052" y="3880526"/>
            <a:ext cx="281949" cy="2748511"/>
            <a:chOff x="7176656" y="8423488"/>
            <a:chExt cx="190704" cy="1859031"/>
          </a:xfrm>
        </p:grpSpPr>
        <p:cxnSp>
          <p:nvCxnSpPr>
            <p:cNvPr id="4" name="Straight Connector 3">
              <a:extLst>
                <a:ext uri="{FF2B5EF4-FFF2-40B4-BE49-F238E27FC236}">
                  <a16:creationId xmlns:a16="http://schemas.microsoft.com/office/drawing/2014/main" id="{A3E32C6B-46A7-8A55-1D08-634583AE0C02}"/>
                </a:ext>
              </a:extLst>
            </p:cNvPr>
            <p:cNvCxnSpPr/>
            <p:nvPr userDrawn="1"/>
          </p:nvCxnSpPr>
          <p:spPr>
            <a:xfrm>
              <a:off x="7176656" y="10282519"/>
              <a:ext cx="190704" cy="0"/>
            </a:xfrm>
            <a:prstGeom prst="line">
              <a:avLst/>
            </a:prstGeom>
            <a:ln w="12700">
              <a:solidFill>
                <a:srgbClr val="60BA47"/>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8B3DF025-C9E1-DAD9-2F51-F83B7D60A85C}"/>
                </a:ext>
              </a:extLst>
            </p:cNvPr>
            <p:cNvPicPr>
              <a:picLocks noChangeAspect="1"/>
            </p:cNvPicPr>
            <p:nvPr userDrawn="1"/>
          </p:nvPicPr>
          <p:blipFill rotWithShape="1">
            <a:blip r:embed="rId24" cstate="screen">
              <a:extLst>
                <a:ext uri="{28A0092B-C50C-407E-A947-70E740481C1C}">
                  <a14:useLocalDpi xmlns:a14="http://schemas.microsoft.com/office/drawing/2010/main"/>
                </a:ext>
              </a:extLst>
            </a:blip>
            <a:srcRect/>
            <a:stretch/>
          </p:blipFill>
          <p:spPr>
            <a:xfrm rot="16200000">
              <a:off x="6377328" y="9251339"/>
              <a:ext cx="1806222" cy="150519"/>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81" r:id="rId2"/>
    <p:sldLayoutId id="2147483897" r:id="rId3"/>
    <p:sldLayoutId id="2147483882" r:id="rId4"/>
    <p:sldLayoutId id="2147483842" r:id="rId5"/>
    <p:sldLayoutId id="2147483898" r:id="rId6"/>
    <p:sldLayoutId id="2147483840" r:id="rId7"/>
    <p:sldLayoutId id="2147483884" r:id="rId8"/>
    <p:sldLayoutId id="2147483883" r:id="rId9"/>
    <p:sldLayoutId id="2147483877" r:id="rId10"/>
    <p:sldLayoutId id="2147483841" r:id="rId11"/>
    <p:sldLayoutId id="2147483885" r:id="rId12"/>
    <p:sldLayoutId id="2147483899" r:id="rId13"/>
    <p:sldLayoutId id="2147483900" r:id="rId14"/>
    <p:sldLayoutId id="2147483886" r:id="rId15"/>
    <p:sldLayoutId id="2147483878" r:id="rId16"/>
    <p:sldLayoutId id="2147483861" r:id="rId17"/>
    <p:sldLayoutId id="2147483833" r:id="rId18"/>
    <p:sldLayoutId id="2147483847" r:id="rId19"/>
    <p:sldLayoutId id="2147483853" r:id="rId20"/>
    <p:sldLayoutId id="2147483901" r:id="rId21"/>
    <p:sldLayoutId id="2147483902" r:id="rId2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https://sdgs.un.org/goals" TargetMode="External"/><Relationship Id="rId2" Type="http://schemas.openxmlformats.org/officeDocument/2006/relationships/hyperlink" Target="https://www.ellenmacarthurfoundation.org/topics/circular-economy-introduction/overview" TargetMode="External"/><Relationship Id="rId1" Type="http://schemas.openxmlformats.org/officeDocument/2006/relationships/slideLayout" Target="../slideLayouts/slideLayout12.xml"/><Relationship Id="rId5" Type="http://schemas.openxmlformats.org/officeDocument/2006/relationships/image" Target="../media/image24.sv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2" Type="http://schemas.openxmlformats.org/officeDocument/2006/relationships/hyperlink" Target="https://www.eufic.org/en/food-safety/article/food-waste-in-europe-statistics-and-facts-about-the-problem#ref4" TargetMode="External"/><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hyperlink" Target="https://shapiroe.com/blog/3rs-food-waste-reduce-reuse-recycle/" TargetMode="External"/><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2.xml"/></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0.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7" Type="http://schemas.openxmlformats.org/officeDocument/2006/relationships/image" Target="../media/image29.png"/><Relationship Id="rId2" Type="http://schemas.openxmlformats.org/officeDocument/2006/relationships/hyperlink" Target="https://waste2worth.eu/" TargetMode="External"/><Relationship Id="rId1" Type="http://schemas.openxmlformats.org/officeDocument/2006/relationships/slideLayout" Target="../slideLayouts/slideLayout12.xml"/><Relationship Id="rId6" Type="http://schemas.openxmlformats.org/officeDocument/2006/relationships/hyperlink" Target="https://waste2worth.eu/sme-food-waste-community-exploration-guide/" TargetMode="External"/><Relationship Id="rId5" Type="http://schemas.openxmlformats.org/officeDocument/2006/relationships/image" Target="../media/image28.png"/><Relationship Id="rId4" Type="http://schemas.openxmlformats.org/officeDocument/2006/relationships/hyperlink" Target="https://waste2worth.eu/regional-community-maps-of-waste-streams/"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1.xml"/><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1.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hyperlink" Target="https://open.spotify.com/episode/5nSD4fGMbdzuS2Ycv2I6qB?si=fp_TdXQaS-mOQ7bSUkgQKg" TargetMode="External"/><Relationship Id="rId7"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13.xml"/><Relationship Id="rId6" Type="http://schemas.openxmlformats.org/officeDocument/2006/relationships/hyperlink" Target="https://www.rethink-resource.com/" TargetMode="External"/><Relationship Id="rId5" Type="http://schemas.openxmlformats.org/officeDocument/2006/relationships/hyperlink" Target="https://open.spotify.com/show/1XAnfpjpkw8zWKExe10fPO?si=de43fe0ba04749a4" TargetMode="External"/><Relationship Id="rId4" Type="http://schemas.openxmlformats.org/officeDocument/2006/relationships/image" Target="../media/image32.jpeg"/></Relationships>
</file>

<file path=ppt/slides/_rels/slide22.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2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hyperlink" Target="https://waste2worth.eu/good-practice-compendium/" TargetMode="External"/><Relationship Id="rId7" Type="http://schemas.openxmlformats.org/officeDocument/2006/relationships/image" Target="../media/image39.png"/><Relationship Id="rId2" Type="http://schemas.openxmlformats.org/officeDocument/2006/relationships/notesSlide" Target="../notesSlides/notesSlide14.xml"/><Relationship Id="rId1" Type="http://schemas.openxmlformats.org/officeDocument/2006/relationships/slideLayout" Target="../slideLayouts/slideLayout19.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hyperlink" Target="https://restaurantezelaitxiki.com/en/"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notesSlide" Target="../notesSlides/notesSlide16.xml"/><Relationship Id="rId1" Type="http://schemas.openxmlformats.org/officeDocument/2006/relationships/slideLayout" Target="../slideLayouts/slideLayout17.xml"/></Relationships>
</file>

<file path=ppt/slides/_rels/slide27.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9.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17.xml"/><Relationship Id="rId1" Type="http://schemas.openxmlformats.org/officeDocument/2006/relationships/slideLayout" Target="../slideLayouts/slideLayout21.xml"/><Relationship Id="rId6" Type="http://schemas.openxmlformats.org/officeDocument/2006/relationships/image" Target="../media/image47.svg"/><Relationship Id="rId5" Type="http://schemas.openxmlformats.org/officeDocument/2006/relationships/image" Target="../media/image46.png"/><Relationship Id="rId10" Type="http://schemas.openxmlformats.org/officeDocument/2006/relationships/image" Target="../media/image51.svg"/><Relationship Id="rId4" Type="http://schemas.openxmlformats.org/officeDocument/2006/relationships/image" Target="../media/image45.svg"/><Relationship Id="rId9" Type="http://schemas.openxmlformats.org/officeDocument/2006/relationships/image" Target="../media/image50.png"/></Relationships>
</file>

<file path=ppt/slides/_rels/slide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3.xml"/><Relationship Id="rId1" Type="http://schemas.openxmlformats.org/officeDocument/2006/relationships/slideLayout" Target="../slideLayouts/slideLayout17.xml"/></Relationships>
</file>

<file path=ppt/slides/_rels/slide30.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image" Target="../media/image52.png"/><Relationship Id="rId7" Type="http://schemas.openxmlformats.org/officeDocument/2006/relationships/image" Target="../media/image56.png"/><Relationship Id="rId2" Type="http://schemas.openxmlformats.org/officeDocument/2006/relationships/notesSlide" Target="../notesSlides/notesSlide18.xml"/><Relationship Id="rId1" Type="http://schemas.openxmlformats.org/officeDocument/2006/relationships/slideLayout" Target="../slideLayouts/slideLayout21.xml"/><Relationship Id="rId6" Type="http://schemas.openxmlformats.org/officeDocument/2006/relationships/image" Target="../media/image55.svg"/><Relationship Id="rId5" Type="http://schemas.openxmlformats.org/officeDocument/2006/relationships/image" Target="../media/image54.png"/><Relationship Id="rId10" Type="http://schemas.openxmlformats.org/officeDocument/2006/relationships/image" Target="../media/image59.svg"/><Relationship Id="rId4" Type="http://schemas.openxmlformats.org/officeDocument/2006/relationships/image" Target="../media/image53.svg"/><Relationship Id="rId9" Type="http://schemas.openxmlformats.org/officeDocument/2006/relationships/image" Target="../media/image58.png"/></Relationships>
</file>

<file path=ppt/slides/_rels/slide31.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9.xml"/><Relationship Id="rId1" Type="http://schemas.openxmlformats.org/officeDocument/2006/relationships/slideLayout" Target="../slideLayouts/slideLayout21.xml"/><Relationship Id="rId6" Type="http://schemas.openxmlformats.org/officeDocument/2006/relationships/image" Target="../media/image64.svg"/><Relationship Id="rId5" Type="http://schemas.openxmlformats.org/officeDocument/2006/relationships/image" Target="../media/image63.png"/><Relationship Id="rId4" Type="http://schemas.openxmlformats.org/officeDocument/2006/relationships/image" Target="../media/image62.svg"/></Relationships>
</file>

<file path=ppt/slides/_rels/slide33.xml.rels><?xml version="1.0" encoding="UTF-8" standalone="yes"?>
<Relationships xmlns="http://schemas.openxmlformats.org/package/2006/relationships"><Relationship Id="rId8" Type="http://schemas.openxmlformats.org/officeDocument/2006/relationships/image" Target="../media/image66.emf"/><Relationship Id="rId3" Type="http://schemas.openxmlformats.org/officeDocument/2006/relationships/hyperlink" Target="https://waste2worth.eu/good-practice-compendium/" TargetMode="External"/><Relationship Id="rId7" Type="http://schemas.openxmlformats.org/officeDocument/2006/relationships/image" Target="../media/image65.png"/><Relationship Id="rId2" Type="http://schemas.openxmlformats.org/officeDocument/2006/relationships/notesSlide" Target="../notesSlides/notesSlide20.xml"/><Relationship Id="rId1" Type="http://schemas.openxmlformats.org/officeDocument/2006/relationships/slideLayout" Target="../slideLayouts/slideLayout19.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hyperlink" Target="https://mygug.eu/"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1.xml"/><Relationship Id="rId1" Type="http://schemas.openxmlformats.org/officeDocument/2006/relationships/slideLayout" Target="../slideLayouts/slideLayout17.xml"/></Relationships>
</file>

<file path=ppt/slides/_rels/slide35.xml.rels><?xml version="1.0" encoding="UTF-8" standalone="yes"?>
<Relationships xmlns="http://schemas.openxmlformats.org/package/2006/relationships"><Relationship Id="rId2" Type="http://schemas.openxmlformats.org/officeDocument/2006/relationships/hyperlink" Target="https://europa.eu/eurobarometer/surveys/detail/3221?" TargetMode="External"/><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3" Type="http://schemas.openxmlformats.org/officeDocument/2006/relationships/hyperlink" Target="file:///C:\Users\paula\Downloads\Ireland%20fact%20sheet_waste%20prevention_OCT2016%20(1).pdf" TargetMode="External"/><Relationship Id="rId2" Type="http://schemas.openxmlformats.org/officeDocument/2006/relationships/hyperlink" Target="https://www.localenterprise.ie/Energy/WHAT-IS-THE-ENERGY-EFFICIENCY-GRANT-/" TargetMode="Externa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hyperlink" Target="https://www.trade.gov/country-commercial-guides/italy-advanced-manufacturing" TargetMode="External"/><Relationship Id="rId2" Type="http://schemas.openxmlformats.org/officeDocument/2006/relationships/hyperlink" Target="https://www.southenergy.it/en/news/320-million-to-facilitate-investments-by-smes#:~:text=Alfonso%20Urso%20signed%20the%20decree%20%E2%80%9CSupport%20for%20self-production,the%20South%20and%20to%20micro%20and%20small%20businesses." TargetMode="Externa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3" Type="http://schemas.openxmlformats.org/officeDocument/2006/relationships/hyperlink" Target="https://www.lamoncloa.gob.es/lang/en/gobierno/news/Paginas/2024/20240412-idae-investment-plan.aspx" TargetMode="External"/><Relationship Id="rId2" Type="http://schemas.openxmlformats.org/officeDocument/2006/relationships/hyperlink" Target="https://www.odyssee-mure.eu/publications/efficiency-trends-policies-profiles/spain.html?" TargetMode="External"/><Relationship Id="rId1" Type="http://schemas.openxmlformats.org/officeDocument/2006/relationships/slideLayout" Target="../slideLayouts/slideLayout12.xml"/><Relationship Id="rId4" Type="http://schemas.openxmlformats.org/officeDocument/2006/relationships/hyperlink" Target="https://openroom.fundacionrepsol.com/en/contents/subsidies-available-fund-energy-transition/?" TargetMode="External"/></Relationships>
</file>

<file path=ppt/slides/_rels/slide39.xml.rels><?xml version="1.0" encoding="UTF-8" standalone="yes"?>
<Relationships xmlns="http://schemas.openxmlformats.org/package/2006/relationships"><Relationship Id="rId3" Type="http://schemas.openxmlformats.org/officeDocument/2006/relationships/hyperlink" Target="https://www.trade.gov/country-commercial-guides/italy-advanced-manufacturing" TargetMode="External"/><Relationship Id="rId2" Type="http://schemas.openxmlformats.org/officeDocument/2006/relationships/hyperlink" Target="https://www.businessfinland.fi/en/for-finnish-customers/services/funding/energy-aid" TargetMode="Externa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4.xml"/><Relationship Id="rId1" Type="http://schemas.openxmlformats.org/officeDocument/2006/relationships/slideLayout" Target="../slideLayouts/slideLayout13.xml"/><Relationship Id="rId4" Type="http://schemas.openxmlformats.org/officeDocument/2006/relationships/hyperlink" Target="https://www.unep.org/"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hyperlink" Target="https://energy.ec.europa.eu/topics/energy-efficiency/energy-efficiency-targets-directive-and-rules/energy-efficiency-directive_en" TargetMode="External"/><Relationship Id="rId1" Type="http://schemas.openxmlformats.org/officeDocument/2006/relationships/slideLayout" Target="../slideLayouts/slideLayout10.xml"/><Relationship Id="rId5" Type="http://schemas.openxmlformats.org/officeDocument/2006/relationships/hyperlink" Target="https://www.oecd.org/content/dam/oecd/en/publications/reports/2016/05/policy-guidance-on-resource-efficiency_g1g68490/9789264257344-en.pdf" TargetMode="External"/><Relationship Id="rId4" Type="http://schemas.openxmlformats.org/officeDocument/2006/relationships/hyperlink" Target="https://eur-lex.europa.eu/LexUriServ/LexUriServ.do?uri=COM:2011:0021:FIN:en:PDF" TargetMode="External"/></Relationships>
</file>

<file path=ppt/slides/_rels/slide41.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notesSlide" Target="../notesSlides/notesSlide22.xml"/><Relationship Id="rId1" Type="http://schemas.openxmlformats.org/officeDocument/2006/relationships/slideLayout" Target="../slideLayouts/slideLayout20.xml"/><Relationship Id="rId6" Type="http://schemas.openxmlformats.org/officeDocument/2006/relationships/hyperlink" Target="https://www.instagram.com/cie.gateway?igsh=dzNxYnl3OGpnbmpn" TargetMode="External"/><Relationship Id="rId5" Type="http://schemas.openxmlformats.org/officeDocument/2006/relationships/hyperlink" Target="https://www.linkedin.com/company/cooperation-in-education-gateway" TargetMode="External"/><Relationship Id="rId4" Type="http://schemas.openxmlformats.org/officeDocument/2006/relationships/hyperlink" Target="https://www.youtube.com/@CiEGateway"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14.xml"/></Relationships>
</file>

<file path=ppt/slides/_rels/slide6.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18.xml"/><Relationship Id="rId1" Type="http://schemas.openxmlformats.org/officeDocument/2006/relationships/video" Target="https://www.youtube.com/embed/VarETngIqxY?feature=oembed" TargetMode="External"/><Relationship Id="rId4" Type="http://schemas.openxmlformats.org/officeDocument/2006/relationships/hyperlink" Target="https://www.youtube.com/watch?v=VarETngIqxY"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8.xml"/><Relationship Id="rId1" Type="http://schemas.openxmlformats.org/officeDocument/2006/relationships/video" Target="https://www.youtube.com/embed/jqFG4-ZGSpI?feature=oembed" TargetMode="External"/><Relationship Id="rId5" Type="http://schemas.openxmlformats.org/officeDocument/2006/relationships/image" Target="../media/image14.jpeg"/><Relationship Id="rId4" Type="http://schemas.openxmlformats.org/officeDocument/2006/relationships/hyperlink" Target="https://stag-circular.eesc.europa.eu/platform/en/dialogue/existing-eu-platforms/erek-european-resource-efficiency-knowledge-centre"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hyperlink" Target="https://refed.org/food-waste/circular-economy/" TargetMode="External"/><Relationship Id="rId1" Type="http://schemas.openxmlformats.org/officeDocument/2006/relationships/slideLayout" Target="../slideLayouts/slideLayout12.xml"/><Relationship Id="rId6" Type="http://schemas.openxmlformats.org/officeDocument/2006/relationships/image" Target="../media/image18.svg"/><Relationship Id="rId5" Type="http://schemas.openxmlformats.org/officeDocument/2006/relationships/image" Target="../media/image17.png"/><Relationship Id="rId4" Type="http://schemas.openxmlformats.org/officeDocument/2006/relationships/image" Target="../media/image16.svg"/></Relationships>
</file>

<file path=ppt/slides/_rels/slide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12.xml"/><Relationship Id="rId5" Type="http://schemas.openxmlformats.org/officeDocument/2006/relationships/image" Target="../media/image22.svg"/><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ymbol zastępczy obrazu 5" descr="Obraz zawierający owoce, warzywo, martwa natura, jedzenie&#10;&#10;Zawartość wygenerowana przez sztuczną inteligencję może być niepoprawna.">
            <a:extLst>
              <a:ext uri="{FF2B5EF4-FFF2-40B4-BE49-F238E27FC236}">
                <a16:creationId xmlns:a16="http://schemas.microsoft.com/office/drawing/2014/main" id="{FEE8B2BA-7DBA-A33A-5238-15472EEF3345}"/>
              </a:ext>
            </a:extLst>
          </p:cNvPr>
          <p:cNvPicPr>
            <a:picLocks noGrp="1" noChangeAspect="1"/>
          </p:cNvPicPr>
          <p:nvPr>
            <p:ph type="pic" sz="quarter" idx="12"/>
          </p:nvPr>
        </p:nvPicPr>
        <p:blipFill>
          <a:blip r:embed="rId3" cstate="screen">
            <a:extLst>
              <a:ext uri="{28A0092B-C50C-407E-A947-70E740481C1C}">
                <a14:useLocalDpi xmlns:a14="http://schemas.microsoft.com/office/drawing/2010/main"/>
              </a:ext>
            </a:extLst>
          </a:blip>
          <a:srcRect/>
          <a:stretch/>
        </p:blipFill>
        <p:spPr>
          <a:xfrm>
            <a:off x="0" y="2271713"/>
            <a:ext cx="12192000" cy="3589993"/>
          </a:xfrm>
        </p:spPr>
      </p:pic>
      <p:sp>
        <p:nvSpPr>
          <p:cNvPr id="9" name="Rectangle 8">
            <a:extLst>
              <a:ext uri="{FF2B5EF4-FFF2-40B4-BE49-F238E27FC236}">
                <a16:creationId xmlns:a16="http://schemas.microsoft.com/office/drawing/2014/main" id="{1C649D26-280B-9DCA-8DAE-3F92754507FD}"/>
              </a:ext>
            </a:extLst>
          </p:cNvPr>
          <p:cNvSpPr/>
          <p:nvPr/>
        </p:nvSpPr>
        <p:spPr>
          <a:xfrm>
            <a:off x="1902693" y="4316115"/>
            <a:ext cx="5767231" cy="8707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600" b="1" noProof="0" dirty="0">
                <a:solidFill>
                  <a:srgbClr val="60BA47"/>
                </a:solidFill>
                <a:latin typeface="Calibri" panose="020F0502020204030204" pitchFamily="34" charset="0"/>
                <a:cs typeface="Calibri" panose="020F0502020204030204" pitchFamily="34" charset="0"/>
              </a:rPr>
              <a:t>EFFICIENZA DELLE RISORSE</a:t>
            </a:r>
          </a:p>
        </p:txBody>
      </p:sp>
      <p:sp>
        <p:nvSpPr>
          <p:cNvPr id="27" name="Rectangle 26">
            <a:extLst>
              <a:ext uri="{FF2B5EF4-FFF2-40B4-BE49-F238E27FC236}">
                <a16:creationId xmlns:a16="http://schemas.microsoft.com/office/drawing/2014/main" id="{99497C1B-B593-0A46-5D9E-2FB78AA921C2}"/>
              </a:ext>
            </a:extLst>
          </p:cNvPr>
          <p:cNvSpPr/>
          <p:nvPr/>
        </p:nvSpPr>
        <p:spPr>
          <a:xfrm>
            <a:off x="1902693" y="3429000"/>
            <a:ext cx="3457226"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it-IT" sz="3600" b="1" spc="324" noProof="0" dirty="0">
                <a:solidFill>
                  <a:srgbClr val="60BA47"/>
                </a:solidFill>
                <a:latin typeface="Calibri" panose="020F0502020204030204" pitchFamily="34" charset="0"/>
                <a:cs typeface="Calibri" panose="020F0502020204030204" pitchFamily="34" charset="0"/>
              </a:rPr>
              <a:t>MODULO 2</a:t>
            </a:r>
          </a:p>
        </p:txBody>
      </p:sp>
      <p:sp>
        <p:nvSpPr>
          <p:cNvPr id="7" name="Freeform 6">
            <a:extLst>
              <a:ext uri="{FF2B5EF4-FFF2-40B4-BE49-F238E27FC236}">
                <a16:creationId xmlns:a16="http://schemas.microsoft.com/office/drawing/2014/main" id="{C40B9A60-FED6-6A69-5E46-BF9D97A5548F}"/>
              </a:ext>
            </a:extLst>
          </p:cNvPr>
          <p:cNvSpPr/>
          <p:nvPr/>
        </p:nvSpPr>
        <p:spPr>
          <a:xfrm>
            <a:off x="-7084955" y="286644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it-IT" noProof="0" dirty="0"/>
          </a:p>
        </p:txBody>
      </p:sp>
    </p:spTree>
    <p:extLst>
      <p:ext uri="{BB962C8B-B14F-4D97-AF65-F5344CB8AC3E}">
        <p14:creationId xmlns:p14="http://schemas.microsoft.com/office/powerpoint/2010/main" val="24456398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BDFE8-402A-502A-E1A3-19FAEF8CBF2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3AA8EBB-2889-A57A-524B-A74FCDFB73C9}"/>
              </a:ext>
            </a:extLst>
          </p:cNvPr>
          <p:cNvSpPr>
            <a:spLocks noGrp="1"/>
          </p:cNvSpPr>
          <p:nvPr>
            <p:ph type="body" sz="quarter" idx="16"/>
          </p:nvPr>
        </p:nvSpPr>
        <p:spPr>
          <a:xfrm>
            <a:off x="822102" y="620688"/>
            <a:ext cx="8613560" cy="1008915"/>
          </a:xfrm>
          <a:prstGeom prst="rect">
            <a:avLst/>
          </a:prstGeom>
        </p:spPr>
        <p:txBody>
          <a:bodyPr/>
          <a:lstStyle/>
          <a:p>
            <a:r>
              <a:rPr lang="it-IT" b="1" noProof="0" dirty="0">
                <a:solidFill>
                  <a:srgbClr val="09465E"/>
                </a:solidFill>
              </a:rPr>
              <a:t>Principi chiave dell'efficienza delle risorse</a:t>
            </a:r>
          </a:p>
        </p:txBody>
      </p:sp>
      <p:sp>
        <p:nvSpPr>
          <p:cNvPr id="2" name="Freeform 173">
            <a:extLst>
              <a:ext uri="{FF2B5EF4-FFF2-40B4-BE49-F238E27FC236}">
                <a16:creationId xmlns:a16="http://schemas.microsoft.com/office/drawing/2014/main" id="{3B251F73-4231-D7DF-AD48-0D865D08CF7C}"/>
              </a:ext>
            </a:extLst>
          </p:cNvPr>
          <p:cNvSpPr>
            <a:spLocks noChangeArrowheads="1"/>
          </p:cNvSpPr>
          <p:nvPr/>
        </p:nvSpPr>
        <p:spPr bwMode="auto">
          <a:xfrm>
            <a:off x="6605416" y="2380983"/>
            <a:ext cx="4782249" cy="2509994"/>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it-IT" sz="900" noProof="0" dirty="0"/>
          </a:p>
        </p:txBody>
      </p:sp>
      <p:sp>
        <p:nvSpPr>
          <p:cNvPr id="5" name="Freeform 174">
            <a:extLst>
              <a:ext uri="{FF2B5EF4-FFF2-40B4-BE49-F238E27FC236}">
                <a16:creationId xmlns:a16="http://schemas.microsoft.com/office/drawing/2014/main" id="{AA24456A-FE4D-02E8-748D-B891564ADDF5}"/>
              </a:ext>
            </a:extLst>
          </p:cNvPr>
          <p:cNvSpPr>
            <a:spLocks noChangeArrowheads="1"/>
          </p:cNvSpPr>
          <p:nvPr/>
        </p:nvSpPr>
        <p:spPr bwMode="auto">
          <a:xfrm>
            <a:off x="6466799" y="1705531"/>
            <a:ext cx="4325291" cy="100891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86575"/>
          </a:solidFill>
          <a:ln>
            <a:noFill/>
          </a:ln>
          <a:effectLst/>
        </p:spPr>
        <p:txBody>
          <a:bodyPr wrap="none" anchor="ctr"/>
          <a:lstStyle/>
          <a:p>
            <a:endParaRPr lang="it-IT" sz="900" noProof="0" dirty="0"/>
          </a:p>
        </p:txBody>
      </p:sp>
      <p:sp>
        <p:nvSpPr>
          <p:cNvPr id="6" name="Freeform 176">
            <a:extLst>
              <a:ext uri="{FF2B5EF4-FFF2-40B4-BE49-F238E27FC236}">
                <a16:creationId xmlns:a16="http://schemas.microsoft.com/office/drawing/2014/main" id="{52654B14-ABCA-F86A-0876-51BC83221825}"/>
              </a:ext>
            </a:extLst>
          </p:cNvPr>
          <p:cNvSpPr>
            <a:spLocks noChangeArrowheads="1"/>
          </p:cNvSpPr>
          <p:nvPr/>
        </p:nvSpPr>
        <p:spPr bwMode="auto">
          <a:xfrm>
            <a:off x="1088974" y="3771684"/>
            <a:ext cx="4782250" cy="228164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it-IT" sz="900" noProof="0" dirty="0"/>
          </a:p>
        </p:txBody>
      </p:sp>
      <p:sp>
        <p:nvSpPr>
          <p:cNvPr id="7" name="Freeform 177">
            <a:extLst>
              <a:ext uri="{FF2B5EF4-FFF2-40B4-BE49-F238E27FC236}">
                <a16:creationId xmlns:a16="http://schemas.microsoft.com/office/drawing/2014/main" id="{30102216-EA75-6E5D-7141-ED93F87AFD37}"/>
              </a:ext>
            </a:extLst>
          </p:cNvPr>
          <p:cNvSpPr>
            <a:spLocks noChangeArrowheads="1"/>
          </p:cNvSpPr>
          <p:nvPr/>
        </p:nvSpPr>
        <p:spPr bwMode="auto">
          <a:xfrm>
            <a:off x="862853" y="2814716"/>
            <a:ext cx="4555029" cy="1008915"/>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it-IT" sz="900" noProof="0" dirty="0"/>
          </a:p>
        </p:txBody>
      </p:sp>
      <p:sp>
        <p:nvSpPr>
          <p:cNvPr id="8" name="CuadroTexto 598">
            <a:extLst>
              <a:ext uri="{FF2B5EF4-FFF2-40B4-BE49-F238E27FC236}">
                <a16:creationId xmlns:a16="http://schemas.microsoft.com/office/drawing/2014/main" id="{F433F799-C63C-A99C-89D4-3E927E0843E6}"/>
              </a:ext>
            </a:extLst>
          </p:cNvPr>
          <p:cNvSpPr txBox="1"/>
          <p:nvPr/>
        </p:nvSpPr>
        <p:spPr>
          <a:xfrm>
            <a:off x="1088974" y="2910483"/>
            <a:ext cx="4016726" cy="769441"/>
          </a:xfrm>
          <a:prstGeom prst="rect">
            <a:avLst/>
          </a:prstGeom>
          <a:noFill/>
        </p:spPr>
        <p:txBody>
          <a:bodyPr wrap="square" rtlCol="0">
            <a:spAutoFit/>
          </a:bodyPr>
          <a:lstStyle/>
          <a:p>
            <a:r>
              <a:rPr lang="it-IT" sz="2200" b="1" noProof="0" dirty="0">
                <a:solidFill>
                  <a:schemeClr val="bg1"/>
                </a:solidFill>
                <a:latin typeface="Calibri" panose="020F0502020204030204" pitchFamily="34" charset="0"/>
                <a:ea typeface="Lato" charset="0"/>
                <a:cs typeface="Calibri" panose="020F0502020204030204" pitchFamily="34" charset="0"/>
              </a:rPr>
              <a:t>Leadership per le strategie di efficienza delle risorse</a:t>
            </a:r>
          </a:p>
        </p:txBody>
      </p:sp>
      <p:sp>
        <p:nvSpPr>
          <p:cNvPr id="9" name="CuadroTexto 599">
            <a:extLst>
              <a:ext uri="{FF2B5EF4-FFF2-40B4-BE49-F238E27FC236}">
                <a16:creationId xmlns:a16="http://schemas.microsoft.com/office/drawing/2014/main" id="{8CDBFA6A-1F3B-8324-1761-49CA86AA66DE}"/>
              </a:ext>
            </a:extLst>
          </p:cNvPr>
          <p:cNvSpPr txBox="1"/>
          <p:nvPr/>
        </p:nvSpPr>
        <p:spPr>
          <a:xfrm>
            <a:off x="6780263" y="1848226"/>
            <a:ext cx="3843045" cy="769441"/>
          </a:xfrm>
          <a:prstGeom prst="rect">
            <a:avLst/>
          </a:prstGeom>
          <a:noFill/>
        </p:spPr>
        <p:txBody>
          <a:bodyPr wrap="square" rtlCol="0">
            <a:spAutoFit/>
          </a:bodyPr>
          <a:lstStyle/>
          <a:p>
            <a:r>
              <a:rPr lang="it-IT" sz="2200" b="1" noProof="0" dirty="0">
                <a:solidFill>
                  <a:schemeClr val="bg1"/>
                </a:solidFill>
                <a:latin typeface="Calibri" panose="020F0502020204030204" pitchFamily="34" charset="0"/>
                <a:ea typeface="Lato" charset="0"/>
                <a:cs typeface="Calibri" panose="020F0502020204030204" pitchFamily="34" charset="0"/>
              </a:rPr>
              <a:t>Integrazione con gli obiettivi ambientali</a:t>
            </a:r>
          </a:p>
        </p:txBody>
      </p:sp>
      <p:sp>
        <p:nvSpPr>
          <p:cNvPr id="10" name="Rectángulo 602">
            <a:extLst>
              <a:ext uri="{FF2B5EF4-FFF2-40B4-BE49-F238E27FC236}">
                <a16:creationId xmlns:a16="http://schemas.microsoft.com/office/drawing/2014/main" id="{874BE542-3D09-B258-5807-EE0FCDF1D6DB}"/>
              </a:ext>
            </a:extLst>
          </p:cNvPr>
          <p:cNvSpPr/>
          <p:nvPr/>
        </p:nvSpPr>
        <p:spPr>
          <a:xfrm>
            <a:off x="1358491" y="3898526"/>
            <a:ext cx="4278815" cy="1846659"/>
          </a:xfrm>
          <a:prstGeom prst="rect">
            <a:avLst/>
          </a:prstGeom>
        </p:spPr>
        <p:txBody>
          <a:bodyPr wrap="square">
            <a:spAutoFit/>
          </a:bodyPr>
          <a:lstStyle/>
          <a:p>
            <a:r>
              <a:rPr lang="it-IT" sz="1900" noProof="0" dirty="0">
                <a:solidFill>
                  <a:schemeClr val="bg1"/>
                </a:solidFill>
                <a:latin typeface="Calibri" panose="020F0502020204030204" pitchFamily="34" charset="0"/>
                <a:ea typeface="Lato" charset="0"/>
                <a:cs typeface="Calibri" panose="020F0502020204030204" pitchFamily="34" charset="0"/>
              </a:rPr>
              <a:t>Le aziende devono dimostrare l'impegno dei vertici aziendali nei confronti dell'economia circolare e dell'efficienza delle risorse, integrando questi principi nelle loro strategie e sensibilizzando l'intera azienda.</a:t>
            </a:r>
          </a:p>
        </p:txBody>
      </p:sp>
      <p:sp>
        <p:nvSpPr>
          <p:cNvPr id="11" name="Rectángulo 602">
            <a:extLst>
              <a:ext uri="{FF2B5EF4-FFF2-40B4-BE49-F238E27FC236}">
                <a16:creationId xmlns:a16="http://schemas.microsoft.com/office/drawing/2014/main" id="{234367F8-6034-CE8F-78CC-A9F5D61D274A}"/>
              </a:ext>
            </a:extLst>
          </p:cNvPr>
          <p:cNvSpPr/>
          <p:nvPr/>
        </p:nvSpPr>
        <p:spPr>
          <a:xfrm>
            <a:off x="6888205" y="2736977"/>
            <a:ext cx="4325291" cy="1846659"/>
          </a:xfrm>
          <a:prstGeom prst="rect">
            <a:avLst/>
          </a:prstGeom>
        </p:spPr>
        <p:txBody>
          <a:bodyPr wrap="square">
            <a:spAutoFit/>
          </a:bodyPr>
          <a:lstStyle/>
          <a:p>
            <a:r>
              <a:rPr lang="it-IT" sz="1900" noProof="0" dirty="0">
                <a:solidFill>
                  <a:srgbClr val="1D4C60"/>
                </a:solidFill>
                <a:latin typeface="Calibri" panose="020F0502020204030204" pitchFamily="34" charset="0"/>
                <a:ea typeface="Lato" charset="0"/>
                <a:cs typeface="Calibri" panose="020F0502020204030204" pitchFamily="34" charset="0"/>
              </a:rPr>
              <a:t>L</a:t>
            </a:r>
            <a:r>
              <a:rPr lang="it-IT" sz="1900" noProof="0" dirty="0">
                <a:solidFill>
                  <a:srgbClr val="1D4C60"/>
                </a:solidFill>
                <a:latin typeface="Calibri" panose="020F0502020204030204" pitchFamily="34" charset="0"/>
                <a:ea typeface="Lato" charset="0"/>
                <a:cs typeface="Calibri" panose="020F0502020204030204" pitchFamily="34" charset="0"/>
                <a:hlinkClick r:id="rId2">
                  <a:extLst>
                    <a:ext uri="{A12FA001-AC4F-418D-AE19-62706E023703}">
                      <ahyp:hlinkClr xmlns:ahyp="http://schemas.microsoft.com/office/drawing/2018/hyperlinkcolor" val="tx"/>
                    </a:ext>
                  </a:extLst>
                </a:hlinkClick>
              </a:rPr>
              <a:t>'economia circolare </a:t>
            </a:r>
            <a:r>
              <a:rPr lang="it-IT" sz="1900" noProof="0" dirty="0">
                <a:solidFill>
                  <a:schemeClr val="bg1"/>
                </a:solidFill>
                <a:latin typeface="Calibri" panose="020F0502020204030204" pitchFamily="34" charset="0"/>
                <a:ea typeface="Lato" charset="0"/>
                <a:cs typeface="Calibri" panose="020F0502020204030204" pitchFamily="34" charset="0"/>
              </a:rPr>
              <a:t>e l'efficienza delle risorse dovrebbero allinearsi con le strategie di decarbonizzazione, biodiversità e riduzione dell'inquinamento per sostenere gli </a:t>
            </a:r>
            <a:r>
              <a:rPr lang="it-IT" sz="1900" noProof="0" dirty="0">
                <a:solidFill>
                  <a:srgbClr val="1D4C60"/>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obiettivi </a:t>
            </a:r>
            <a:r>
              <a:rPr lang="it-IT" sz="1900" noProof="0" dirty="0">
                <a:solidFill>
                  <a:schemeClr val="bg1"/>
                </a:solidFill>
                <a:latin typeface="Calibri" panose="020F0502020204030204" pitchFamily="34" charset="0"/>
                <a:ea typeface="Lato" charset="0"/>
                <a:cs typeface="Calibri" panose="020F0502020204030204" pitchFamily="34" charset="0"/>
              </a:rPr>
              <a:t>ambientali e di </a:t>
            </a:r>
            <a:r>
              <a:rPr lang="it-IT" sz="1900" noProof="0" dirty="0">
                <a:solidFill>
                  <a:srgbClr val="1D4C60"/>
                </a:solidFill>
                <a:latin typeface="Calibri" panose="020F0502020204030204" pitchFamily="34" charset="0"/>
                <a:ea typeface="Lato" charset="0"/>
                <a:cs typeface="Calibri" panose="020F0502020204030204" pitchFamily="34" charset="0"/>
                <a:hlinkClick r:id="rId3">
                  <a:extLst>
                    <a:ext uri="{A12FA001-AC4F-418D-AE19-62706E023703}">
                      <ahyp:hlinkClr xmlns:ahyp="http://schemas.microsoft.com/office/drawing/2018/hyperlinkcolor" val="tx"/>
                    </a:ext>
                  </a:extLst>
                </a:hlinkClick>
              </a:rPr>
              <a:t>sviluppo sostenibile </a:t>
            </a:r>
            <a:r>
              <a:rPr lang="it-IT" sz="1900" noProof="0" dirty="0">
                <a:solidFill>
                  <a:schemeClr val="bg1"/>
                </a:solidFill>
                <a:latin typeface="Calibri" panose="020F0502020204030204" pitchFamily="34" charset="0"/>
                <a:ea typeface="Lato" charset="0"/>
                <a:cs typeface="Calibri" panose="020F0502020204030204" pitchFamily="34" charset="0"/>
              </a:rPr>
              <a:t>più ampi. </a:t>
            </a:r>
          </a:p>
        </p:txBody>
      </p:sp>
      <p:pic>
        <p:nvPicPr>
          <p:cNvPr id="19" name="Grafika 18" descr="Zrównoważony rozwój z wypełnieniem pełnym">
            <a:extLst>
              <a:ext uri="{FF2B5EF4-FFF2-40B4-BE49-F238E27FC236}">
                <a16:creationId xmlns:a16="http://schemas.microsoft.com/office/drawing/2014/main" id="{D2EE969F-49C9-95CD-457C-F9FB4F3FF43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9708909" y="737676"/>
            <a:ext cx="914400" cy="914400"/>
          </a:xfrm>
          <a:prstGeom prst="rect">
            <a:avLst/>
          </a:prstGeom>
        </p:spPr>
      </p:pic>
      <p:grpSp>
        <p:nvGrpSpPr>
          <p:cNvPr id="3" name="Graphic 3">
            <a:extLst>
              <a:ext uri="{FF2B5EF4-FFF2-40B4-BE49-F238E27FC236}">
                <a16:creationId xmlns:a16="http://schemas.microsoft.com/office/drawing/2014/main" id="{5149B555-D829-ECB8-8C81-1299572DD536}"/>
              </a:ext>
            </a:extLst>
          </p:cNvPr>
          <p:cNvGrpSpPr/>
          <p:nvPr/>
        </p:nvGrpSpPr>
        <p:grpSpPr>
          <a:xfrm>
            <a:off x="4140556" y="1705531"/>
            <a:ext cx="957778" cy="990137"/>
            <a:chOff x="6480067" y="1995774"/>
            <a:chExt cx="1097106" cy="1094362"/>
          </a:xfrm>
          <a:solidFill>
            <a:srgbClr val="1D4C60"/>
          </a:solidFill>
        </p:grpSpPr>
        <p:sp>
          <p:nvSpPr>
            <p:cNvPr id="12" name="Freeform 1382">
              <a:extLst>
                <a:ext uri="{FF2B5EF4-FFF2-40B4-BE49-F238E27FC236}">
                  <a16:creationId xmlns:a16="http://schemas.microsoft.com/office/drawing/2014/main" id="{1535BFDE-F621-DC38-F80E-CB5BB66E65D8}"/>
                </a:ext>
              </a:extLst>
            </p:cNvPr>
            <p:cNvSpPr/>
            <p:nvPr/>
          </p:nvSpPr>
          <p:spPr>
            <a:xfrm>
              <a:off x="6485552" y="3054480"/>
              <a:ext cx="1088878" cy="35655"/>
            </a:xfrm>
            <a:custGeom>
              <a:avLst/>
              <a:gdLst>
                <a:gd name="connsiteX0" fmla="*/ 0 w 1088878"/>
                <a:gd name="connsiteY0" fmla="*/ 0 h 35655"/>
                <a:gd name="connsiteX1" fmla="*/ 1088879 w 1088878"/>
                <a:gd name="connsiteY1" fmla="*/ 0 h 35655"/>
                <a:gd name="connsiteX2" fmla="*/ 1088879 w 1088878"/>
                <a:gd name="connsiteY2" fmla="*/ 35656 h 35655"/>
                <a:gd name="connsiteX3" fmla="*/ 0 w 1088878"/>
                <a:gd name="connsiteY3" fmla="*/ 35656 h 35655"/>
              </a:gdLst>
              <a:ahLst/>
              <a:cxnLst>
                <a:cxn ang="0">
                  <a:pos x="connsiteX0" y="connsiteY0"/>
                </a:cxn>
                <a:cxn ang="0">
                  <a:pos x="connsiteX1" y="connsiteY1"/>
                </a:cxn>
                <a:cxn ang="0">
                  <a:pos x="connsiteX2" y="connsiteY2"/>
                </a:cxn>
                <a:cxn ang="0">
                  <a:pos x="connsiteX3" y="connsiteY3"/>
                </a:cxn>
              </a:cxnLst>
              <a:rect l="l" t="t" r="r" b="b"/>
              <a:pathLst>
                <a:path w="1088878" h="35655">
                  <a:moveTo>
                    <a:pt x="0" y="0"/>
                  </a:moveTo>
                  <a:lnTo>
                    <a:pt x="1088879" y="0"/>
                  </a:lnTo>
                  <a:lnTo>
                    <a:pt x="1088879" y="35656"/>
                  </a:lnTo>
                  <a:lnTo>
                    <a:pt x="0" y="35656"/>
                  </a:lnTo>
                  <a:close/>
                </a:path>
              </a:pathLst>
            </a:custGeom>
            <a:grpFill/>
            <a:ln w="27426" cap="flat">
              <a:noFill/>
              <a:prstDash val="solid"/>
              <a:miter/>
            </a:ln>
          </p:spPr>
          <p:txBody>
            <a:bodyPr rtlCol="0" anchor="ctr"/>
            <a:lstStyle/>
            <a:p>
              <a:endParaRPr lang="it-IT" noProof="0" dirty="0"/>
            </a:p>
          </p:txBody>
        </p:sp>
        <p:grpSp>
          <p:nvGrpSpPr>
            <p:cNvPr id="13" name="Graphic 3">
              <a:extLst>
                <a:ext uri="{FF2B5EF4-FFF2-40B4-BE49-F238E27FC236}">
                  <a16:creationId xmlns:a16="http://schemas.microsoft.com/office/drawing/2014/main" id="{9BC192A1-9019-ABEC-A28E-6B3D56F4A2C7}"/>
                </a:ext>
              </a:extLst>
            </p:cNvPr>
            <p:cNvGrpSpPr/>
            <p:nvPr/>
          </p:nvGrpSpPr>
          <p:grpSpPr>
            <a:xfrm>
              <a:off x="6480067" y="1995774"/>
              <a:ext cx="1097106" cy="943510"/>
              <a:chOff x="6480067" y="1995774"/>
              <a:chExt cx="1097106" cy="943510"/>
            </a:xfrm>
            <a:grpFill/>
          </p:grpSpPr>
          <p:sp>
            <p:nvSpPr>
              <p:cNvPr id="41" name="Freeform 1409">
                <a:extLst>
                  <a:ext uri="{FF2B5EF4-FFF2-40B4-BE49-F238E27FC236}">
                    <a16:creationId xmlns:a16="http://schemas.microsoft.com/office/drawing/2014/main" id="{76C7E485-ECE9-EF3E-6717-235A5D7FE3A0}"/>
                  </a:ext>
                </a:extLst>
              </p:cNvPr>
              <p:cNvSpPr/>
              <p:nvPr/>
            </p:nvSpPr>
            <p:spPr>
              <a:xfrm>
                <a:off x="6872282" y="1995774"/>
                <a:ext cx="603408" cy="307189"/>
              </a:xfrm>
              <a:custGeom>
                <a:avLst/>
                <a:gdLst>
                  <a:gd name="connsiteX0" fmla="*/ 38399 w 603408"/>
                  <a:gd name="connsiteY0" fmla="*/ 126167 h 307189"/>
                  <a:gd name="connsiteX1" fmla="*/ 156338 w 603408"/>
                  <a:gd name="connsiteY1" fmla="*/ 109710 h 307189"/>
                  <a:gd name="connsiteX2" fmla="*/ 444329 w 603408"/>
                  <a:gd name="connsiteY2" fmla="*/ 216678 h 307189"/>
                  <a:gd name="connsiteX3" fmla="*/ 403187 w 603408"/>
                  <a:gd name="connsiteY3" fmla="*/ 257819 h 307189"/>
                  <a:gd name="connsiteX4" fmla="*/ 603409 w 603408"/>
                  <a:gd name="connsiteY4" fmla="*/ 307189 h 307189"/>
                  <a:gd name="connsiteX5" fmla="*/ 554039 w 603408"/>
                  <a:gd name="connsiteY5" fmla="*/ 106968 h 307189"/>
                  <a:gd name="connsiteX6" fmla="*/ 521126 w 603408"/>
                  <a:gd name="connsiteY6" fmla="*/ 139881 h 307189"/>
                  <a:gd name="connsiteX7" fmla="*/ 159080 w 603408"/>
                  <a:gd name="connsiteY7" fmla="*/ 0 h 307189"/>
                  <a:gd name="connsiteX8" fmla="*/ 13714 w 603408"/>
                  <a:gd name="connsiteY8" fmla="*/ 19199 h 307189"/>
                  <a:gd name="connsiteX9" fmla="*/ 0 w 603408"/>
                  <a:gd name="connsiteY9" fmla="*/ 21942 h 307189"/>
                  <a:gd name="connsiteX10" fmla="*/ 0 w 603408"/>
                  <a:gd name="connsiteY10" fmla="*/ 123424 h 307189"/>
                  <a:gd name="connsiteX11" fmla="*/ 35656 w 603408"/>
                  <a:gd name="connsiteY11" fmla="*/ 120681 h 307189"/>
                  <a:gd name="connsiteX12" fmla="*/ 38399 w 603408"/>
                  <a:gd name="connsiteY12" fmla="*/ 126167 h 307189"/>
                  <a:gd name="connsiteX13" fmla="*/ 32914 w 603408"/>
                  <a:gd name="connsiteY13" fmla="*/ 54855 h 307189"/>
                  <a:gd name="connsiteX14" fmla="*/ 156338 w 603408"/>
                  <a:gd name="connsiteY14" fmla="*/ 41141 h 307189"/>
                  <a:gd name="connsiteX15" fmla="*/ 507412 w 603408"/>
                  <a:gd name="connsiteY15" fmla="*/ 181022 h 307189"/>
                  <a:gd name="connsiteX16" fmla="*/ 521126 w 603408"/>
                  <a:gd name="connsiteY16" fmla="*/ 191993 h 307189"/>
                  <a:gd name="connsiteX17" fmla="*/ 534840 w 603408"/>
                  <a:gd name="connsiteY17" fmla="*/ 178280 h 307189"/>
                  <a:gd name="connsiteX18" fmla="*/ 554039 w 603408"/>
                  <a:gd name="connsiteY18" fmla="*/ 260562 h 307189"/>
                  <a:gd name="connsiteX19" fmla="*/ 471756 w 603408"/>
                  <a:gd name="connsiteY19" fmla="*/ 241363 h 307189"/>
                  <a:gd name="connsiteX20" fmla="*/ 496441 w 603408"/>
                  <a:gd name="connsiteY20" fmla="*/ 216678 h 307189"/>
                  <a:gd name="connsiteX21" fmla="*/ 482727 w 603408"/>
                  <a:gd name="connsiteY21" fmla="*/ 202964 h 307189"/>
                  <a:gd name="connsiteX22" fmla="*/ 156338 w 603408"/>
                  <a:gd name="connsiteY22" fmla="*/ 74054 h 307189"/>
                  <a:gd name="connsiteX23" fmla="*/ 32914 w 603408"/>
                  <a:gd name="connsiteY23" fmla="*/ 90511 h 307189"/>
                  <a:gd name="connsiteX24" fmla="*/ 32914 w 603408"/>
                  <a:gd name="connsiteY24" fmla="*/ 54855 h 3071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603408" h="307189">
                    <a:moveTo>
                      <a:pt x="38399" y="126167"/>
                    </a:moveTo>
                    <a:cubicBezTo>
                      <a:pt x="76797" y="115196"/>
                      <a:pt x="115197" y="109710"/>
                      <a:pt x="156338" y="109710"/>
                    </a:cubicBezTo>
                    <a:cubicBezTo>
                      <a:pt x="263306" y="109710"/>
                      <a:pt x="364788" y="148109"/>
                      <a:pt x="444329" y="216678"/>
                    </a:cubicBezTo>
                    <a:lnTo>
                      <a:pt x="403187" y="257819"/>
                    </a:lnTo>
                    <a:lnTo>
                      <a:pt x="603409" y="307189"/>
                    </a:lnTo>
                    <a:lnTo>
                      <a:pt x="554039" y="106968"/>
                    </a:lnTo>
                    <a:lnTo>
                      <a:pt x="521126" y="139881"/>
                    </a:lnTo>
                    <a:cubicBezTo>
                      <a:pt x="422386" y="49370"/>
                      <a:pt x="293476" y="0"/>
                      <a:pt x="159080" y="0"/>
                    </a:cubicBezTo>
                    <a:cubicBezTo>
                      <a:pt x="109711" y="0"/>
                      <a:pt x="60341" y="5485"/>
                      <a:pt x="13714" y="19199"/>
                    </a:cubicBezTo>
                    <a:lnTo>
                      <a:pt x="0" y="21942"/>
                    </a:lnTo>
                    <a:lnTo>
                      <a:pt x="0" y="123424"/>
                    </a:lnTo>
                    <a:lnTo>
                      <a:pt x="35656" y="120681"/>
                    </a:lnTo>
                    <a:lnTo>
                      <a:pt x="38399" y="126167"/>
                    </a:lnTo>
                    <a:close/>
                    <a:moveTo>
                      <a:pt x="32914" y="54855"/>
                    </a:moveTo>
                    <a:cubicBezTo>
                      <a:pt x="74055" y="43884"/>
                      <a:pt x="115197" y="41141"/>
                      <a:pt x="156338" y="41141"/>
                    </a:cubicBezTo>
                    <a:cubicBezTo>
                      <a:pt x="287991" y="41141"/>
                      <a:pt x="411415" y="90511"/>
                      <a:pt x="507412" y="181022"/>
                    </a:cubicBezTo>
                    <a:lnTo>
                      <a:pt x="521126" y="191993"/>
                    </a:lnTo>
                    <a:lnTo>
                      <a:pt x="534840" y="178280"/>
                    </a:lnTo>
                    <a:lnTo>
                      <a:pt x="554039" y="260562"/>
                    </a:lnTo>
                    <a:lnTo>
                      <a:pt x="471756" y="241363"/>
                    </a:lnTo>
                    <a:lnTo>
                      <a:pt x="496441" y="216678"/>
                    </a:lnTo>
                    <a:lnTo>
                      <a:pt x="482727" y="202964"/>
                    </a:lnTo>
                    <a:cubicBezTo>
                      <a:pt x="394958" y="117939"/>
                      <a:pt x="279763" y="74054"/>
                      <a:pt x="156338" y="74054"/>
                    </a:cubicBezTo>
                    <a:cubicBezTo>
                      <a:pt x="115197" y="74054"/>
                      <a:pt x="74055" y="79540"/>
                      <a:pt x="32914" y="90511"/>
                    </a:cubicBezTo>
                    <a:lnTo>
                      <a:pt x="32914" y="54855"/>
                    </a:lnTo>
                    <a:close/>
                  </a:path>
                </a:pathLst>
              </a:custGeom>
              <a:solidFill>
                <a:srgbClr val="60BA47"/>
              </a:solidFill>
              <a:ln w="27426" cap="flat">
                <a:noFill/>
                <a:prstDash val="solid"/>
                <a:miter/>
              </a:ln>
            </p:spPr>
            <p:txBody>
              <a:bodyPr rtlCol="0" anchor="ctr"/>
              <a:lstStyle/>
              <a:p>
                <a:endParaRPr lang="it-IT" noProof="0" dirty="0"/>
              </a:p>
            </p:txBody>
          </p:sp>
          <p:sp>
            <p:nvSpPr>
              <p:cNvPr id="42" name="Freeform 1410">
                <a:extLst>
                  <a:ext uri="{FF2B5EF4-FFF2-40B4-BE49-F238E27FC236}">
                    <a16:creationId xmlns:a16="http://schemas.microsoft.com/office/drawing/2014/main" id="{5AD37D42-73DD-F8BA-CC38-C1BC75FF7693}"/>
                  </a:ext>
                </a:extLst>
              </p:cNvPr>
              <p:cNvSpPr/>
              <p:nvPr/>
            </p:nvSpPr>
            <p:spPr>
              <a:xfrm>
                <a:off x="6480067" y="2099999"/>
                <a:ext cx="307189" cy="603407"/>
              </a:xfrm>
              <a:custGeom>
                <a:avLst/>
                <a:gdLst>
                  <a:gd name="connsiteX0" fmla="*/ 24685 w 307189"/>
                  <a:gd name="connsiteY0" fmla="*/ 589694 h 603407"/>
                  <a:gd name="connsiteX1" fmla="*/ 27428 w 307189"/>
                  <a:gd name="connsiteY1" fmla="*/ 603408 h 603407"/>
                  <a:gd name="connsiteX2" fmla="*/ 128910 w 307189"/>
                  <a:gd name="connsiteY2" fmla="*/ 603408 h 603407"/>
                  <a:gd name="connsiteX3" fmla="*/ 126167 w 307189"/>
                  <a:gd name="connsiteY3" fmla="*/ 567752 h 603407"/>
                  <a:gd name="connsiteX4" fmla="*/ 126167 w 307189"/>
                  <a:gd name="connsiteY4" fmla="*/ 565009 h 603407"/>
                  <a:gd name="connsiteX5" fmla="*/ 109711 w 307189"/>
                  <a:gd name="connsiteY5" fmla="*/ 447070 h 603407"/>
                  <a:gd name="connsiteX6" fmla="*/ 216678 w 307189"/>
                  <a:gd name="connsiteY6" fmla="*/ 159080 h 603407"/>
                  <a:gd name="connsiteX7" fmla="*/ 257820 w 307189"/>
                  <a:gd name="connsiteY7" fmla="*/ 200221 h 603407"/>
                  <a:gd name="connsiteX8" fmla="*/ 307189 w 307189"/>
                  <a:gd name="connsiteY8" fmla="*/ 0 h 603407"/>
                  <a:gd name="connsiteX9" fmla="*/ 106968 w 307189"/>
                  <a:gd name="connsiteY9" fmla="*/ 49369 h 603407"/>
                  <a:gd name="connsiteX10" fmla="*/ 139880 w 307189"/>
                  <a:gd name="connsiteY10" fmla="*/ 82283 h 603407"/>
                  <a:gd name="connsiteX11" fmla="*/ 0 w 307189"/>
                  <a:gd name="connsiteY11" fmla="*/ 444327 h 603407"/>
                  <a:gd name="connsiteX12" fmla="*/ 24685 w 307189"/>
                  <a:gd name="connsiteY12" fmla="*/ 589694 h 603407"/>
                  <a:gd name="connsiteX13" fmla="*/ 24685 w 307189"/>
                  <a:gd name="connsiteY13" fmla="*/ 589694 h 603407"/>
                  <a:gd name="connsiteX14" fmla="*/ 181022 w 307189"/>
                  <a:gd name="connsiteY14" fmla="*/ 93254 h 603407"/>
                  <a:gd name="connsiteX15" fmla="*/ 191994 w 307189"/>
                  <a:gd name="connsiteY15" fmla="*/ 79540 h 603407"/>
                  <a:gd name="connsiteX16" fmla="*/ 178280 w 307189"/>
                  <a:gd name="connsiteY16" fmla="*/ 65826 h 603407"/>
                  <a:gd name="connsiteX17" fmla="*/ 260563 w 307189"/>
                  <a:gd name="connsiteY17" fmla="*/ 46627 h 603407"/>
                  <a:gd name="connsiteX18" fmla="*/ 241363 w 307189"/>
                  <a:gd name="connsiteY18" fmla="*/ 128910 h 603407"/>
                  <a:gd name="connsiteX19" fmla="*/ 216678 w 307189"/>
                  <a:gd name="connsiteY19" fmla="*/ 104225 h 603407"/>
                  <a:gd name="connsiteX20" fmla="*/ 202965 w 307189"/>
                  <a:gd name="connsiteY20" fmla="*/ 117938 h 603407"/>
                  <a:gd name="connsiteX21" fmla="*/ 74054 w 307189"/>
                  <a:gd name="connsiteY21" fmla="*/ 444327 h 603407"/>
                  <a:gd name="connsiteX22" fmla="*/ 90511 w 307189"/>
                  <a:gd name="connsiteY22" fmla="*/ 567752 h 603407"/>
                  <a:gd name="connsiteX23" fmla="*/ 54855 w 307189"/>
                  <a:gd name="connsiteY23" fmla="*/ 567752 h 603407"/>
                  <a:gd name="connsiteX24" fmla="*/ 41142 w 307189"/>
                  <a:gd name="connsiteY24" fmla="*/ 444327 h 603407"/>
                  <a:gd name="connsiteX25" fmla="*/ 181022 w 307189"/>
                  <a:gd name="connsiteY25" fmla="*/ 93254 h 603407"/>
                  <a:gd name="connsiteX26" fmla="*/ 181022 w 307189"/>
                  <a:gd name="connsiteY26" fmla="*/ 93254 h 603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307189" h="603407">
                    <a:moveTo>
                      <a:pt x="24685" y="589694"/>
                    </a:moveTo>
                    <a:lnTo>
                      <a:pt x="27428" y="603408"/>
                    </a:lnTo>
                    <a:lnTo>
                      <a:pt x="128910" y="603408"/>
                    </a:lnTo>
                    <a:lnTo>
                      <a:pt x="126167" y="567752"/>
                    </a:lnTo>
                    <a:lnTo>
                      <a:pt x="126167" y="565009"/>
                    </a:lnTo>
                    <a:cubicBezTo>
                      <a:pt x="115196" y="526610"/>
                      <a:pt x="109711" y="488211"/>
                      <a:pt x="109711" y="447070"/>
                    </a:cubicBezTo>
                    <a:cubicBezTo>
                      <a:pt x="109711" y="340102"/>
                      <a:pt x="148109" y="238620"/>
                      <a:pt x="216678" y="159080"/>
                    </a:cubicBezTo>
                    <a:lnTo>
                      <a:pt x="257820" y="200221"/>
                    </a:lnTo>
                    <a:lnTo>
                      <a:pt x="307189" y="0"/>
                    </a:lnTo>
                    <a:lnTo>
                      <a:pt x="106968" y="49369"/>
                    </a:lnTo>
                    <a:lnTo>
                      <a:pt x="139880" y="82283"/>
                    </a:lnTo>
                    <a:cubicBezTo>
                      <a:pt x="49369" y="181022"/>
                      <a:pt x="0" y="309932"/>
                      <a:pt x="0" y="444327"/>
                    </a:cubicBezTo>
                    <a:cubicBezTo>
                      <a:pt x="5485" y="493697"/>
                      <a:pt x="10971" y="543067"/>
                      <a:pt x="24685" y="589694"/>
                    </a:cubicBezTo>
                    <a:lnTo>
                      <a:pt x="24685" y="589694"/>
                    </a:lnTo>
                    <a:close/>
                    <a:moveTo>
                      <a:pt x="181022" y="93254"/>
                    </a:moveTo>
                    <a:lnTo>
                      <a:pt x="191994" y="79540"/>
                    </a:lnTo>
                    <a:lnTo>
                      <a:pt x="178280" y="65826"/>
                    </a:lnTo>
                    <a:lnTo>
                      <a:pt x="260563" y="46627"/>
                    </a:lnTo>
                    <a:lnTo>
                      <a:pt x="241363" y="128910"/>
                    </a:lnTo>
                    <a:lnTo>
                      <a:pt x="216678" y="104225"/>
                    </a:lnTo>
                    <a:lnTo>
                      <a:pt x="202965" y="117938"/>
                    </a:lnTo>
                    <a:cubicBezTo>
                      <a:pt x="117939" y="205707"/>
                      <a:pt x="74054" y="320903"/>
                      <a:pt x="74054" y="444327"/>
                    </a:cubicBezTo>
                    <a:cubicBezTo>
                      <a:pt x="74054" y="485469"/>
                      <a:pt x="79540" y="526610"/>
                      <a:pt x="90511" y="567752"/>
                    </a:cubicBezTo>
                    <a:lnTo>
                      <a:pt x="54855" y="567752"/>
                    </a:lnTo>
                    <a:cubicBezTo>
                      <a:pt x="43884" y="526610"/>
                      <a:pt x="41142" y="485469"/>
                      <a:pt x="41142" y="444327"/>
                    </a:cubicBezTo>
                    <a:cubicBezTo>
                      <a:pt x="41142" y="312675"/>
                      <a:pt x="90511" y="189250"/>
                      <a:pt x="181022" y="93254"/>
                    </a:cubicBezTo>
                    <a:lnTo>
                      <a:pt x="181022" y="93254"/>
                    </a:lnTo>
                    <a:close/>
                  </a:path>
                </a:pathLst>
              </a:custGeom>
              <a:solidFill>
                <a:srgbClr val="60BA47"/>
              </a:solidFill>
              <a:ln w="27426" cap="flat">
                <a:noFill/>
                <a:prstDash val="solid"/>
                <a:miter/>
              </a:ln>
            </p:spPr>
            <p:txBody>
              <a:bodyPr rtlCol="0" anchor="ctr"/>
              <a:lstStyle/>
              <a:p>
                <a:endParaRPr lang="it-IT" noProof="0" dirty="0"/>
              </a:p>
            </p:txBody>
          </p:sp>
          <p:sp>
            <p:nvSpPr>
              <p:cNvPr id="43" name="Freeform 1411">
                <a:extLst>
                  <a:ext uri="{FF2B5EF4-FFF2-40B4-BE49-F238E27FC236}">
                    <a16:creationId xmlns:a16="http://schemas.microsoft.com/office/drawing/2014/main" id="{730C4DAC-5332-701D-5FEF-46B839BFD972}"/>
                  </a:ext>
                </a:extLst>
              </p:cNvPr>
              <p:cNvSpPr/>
              <p:nvPr/>
            </p:nvSpPr>
            <p:spPr>
              <a:xfrm>
                <a:off x="7269984" y="2335876"/>
                <a:ext cx="307190" cy="603407"/>
              </a:xfrm>
              <a:custGeom>
                <a:avLst/>
                <a:gdLst>
                  <a:gd name="connsiteX0" fmla="*/ 181023 w 307190"/>
                  <a:gd name="connsiteY0" fmla="*/ 35656 h 603407"/>
                  <a:gd name="connsiteX1" fmla="*/ 181023 w 307190"/>
                  <a:gd name="connsiteY1" fmla="*/ 38399 h 603407"/>
                  <a:gd name="connsiteX2" fmla="*/ 197480 w 307190"/>
                  <a:gd name="connsiteY2" fmla="*/ 156337 h 603407"/>
                  <a:gd name="connsiteX3" fmla="*/ 90511 w 307190"/>
                  <a:gd name="connsiteY3" fmla="*/ 444327 h 603407"/>
                  <a:gd name="connsiteX4" fmla="*/ 49369 w 307190"/>
                  <a:gd name="connsiteY4" fmla="*/ 403186 h 603407"/>
                  <a:gd name="connsiteX5" fmla="*/ 0 w 307190"/>
                  <a:gd name="connsiteY5" fmla="*/ 603408 h 603407"/>
                  <a:gd name="connsiteX6" fmla="*/ 200222 w 307190"/>
                  <a:gd name="connsiteY6" fmla="*/ 554038 h 603407"/>
                  <a:gd name="connsiteX7" fmla="*/ 167309 w 307190"/>
                  <a:gd name="connsiteY7" fmla="*/ 521125 h 603407"/>
                  <a:gd name="connsiteX8" fmla="*/ 307190 w 307190"/>
                  <a:gd name="connsiteY8" fmla="*/ 159080 h 603407"/>
                  <a:gd name="connsiteX9" fmla="*/ 287991 w 307190"/>
                  <a:gd name="connsiteY9" fmla="*/ 13714 h 603407"/>
                  <a:gd name="connsiteX10" fmla="*/ 285248 w 307190"/>
                  <a:gd name="connsiteY10" fmla="*/ 0 h 603407"/>
                  <a:gd name="connsiteX11" fmla="*/ 178280 w 307190"/>
                  <a:gd name="connsiteY11" fmla="*/ 0 h 603407"/>
                  <a:gd name="connsiteX12" fmla="*/ 181023 w 307190"/>
                  <a:gd name="connsiteY12" fmla="*/ 35656 h 603407"/>
                  <a:gd name="connsiteX13" fmla="*/ 252335 w 307190"/>
                  <a:gd name="connsiteY13" fmla="*/ 32913 h 603407"/>
                  <a:gd name="connsiteX14" fmla="*/ 266049 w 307190"/>
                  <a:gd name="connsiteY14" fmla="*/ 156337 h 603407"/>
                  <a:gd name="connsiteX15" fmla="*/ 126167 w 307190"/>
                  <a:gd name="connsiteY15" fmla="*/ 507411 h 603407"/>
                  <a:gd name="connsiteX16" fmla="*/ 115197 w 307190"/>
                  <a:gd name="connsiteY16" fmla="*/ 521125 h 603407"/>
                  <a:gd name="connsiteX17" fmla="*/ 128910 w 307190"/>
                  <a:gd name="connsiteY17" fmla="*/ 534839 h 603407"/>
                  <a:gd name="connsiteX18" fmla="*/ 46627 w 307190"/>
                  <a:gd name="connsiteY18" fmla="*/ 554038 h 603407"/>
                  <a:gd name="connsiteX19" fmla="*/ 65826 w 307190"/>
                  <a:gd name="connsiteY19" fmla="*/ 471755 h 603407"/>
                  <a:gd name="connsiteX20" fmla="*/ 90511 w 307190"/>
                  <a:gd name="connsiteY20" fmla="*/ 496440 h 603407"/>
                  <a:gd name="connsiteX21" fmla="*/ 104225 w 307190"/>
                  <a:gd name="connsiteY21" fmla="*/ 482726 h 603407"/>
                  <a:gd name="connsiteX22" fmla="*/ 233135 w 307190"/>
                  <a:gd name="connsiteY22" fmla="*/ 156337 h 603407"/>
                  <a:gd name="connsiteX23" fmla="*/ 216678 w 307190"/>
                  <a:gd name="connsiteY23" fmla="*/ 32913 h 603407"/>
                  <a:gd name="connsiteX24" fmla="*/ 252335 w 307190"/>
                  <a:gd name="connsiteY24" fmla="*/ 32913 h 603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307190" h="603407">
                    <a:moveTo>
                      <a:pt x="181023" y="35656"/>
                    </a:moveTo>
                    <a:lnTo>
                      <a:pt x="181023" y="38399"/>
                    </a:lnTo>
                    <a:cubicBezTo>
                      <a:pt x="191994" y="76797"/>
                      <a:pt x="197480" y="115196"/>
                      <a:pt x="197480" y="156337"/>
                    </a:cubicBezTo>
                    <a:cubicBezTo>
                      <a:pt x="197480" y="263305"/>
                      <a:pt x="159080" y="364787"/>
                      <a:pt x="90511" y="444327"/>
                    </a:cubicBezTo>
                    <a:lnTo>
                      <a:pt x="49369" y="403186"/>
                    </a:lnTo>
                    <a:lnTo>
                      <a:pt x="0" y="603408"/>
                    </a:lnTo>
                    <a:lnTo>
                      <a:pt x="200222" y="554038"/>
                    </a:lnTo>
                    <a:lnTo>
                      <a:pt x="167309" y="521125"/>
                    </a:lnTo>
                    <a:cubicBezTo>
                      <a:pt x="257820" y="422386"/>
                      <a:pt x="307190" y="293475"/>
                      <a:pt x="307190" y="159080"/>
                    </a:cubicBezTo>
                    <a:cubicBezTo>
                      <a:pt x="307190" y="109710"/>
                      <a:pt x="301704" y="60341"/>
                      <a:pt x="287991" y="13714"/>
                    </a:cubicBezTo>
                    <a:lnTo>
                      <a:pt x="285248" y="0"/>
                    </a:lnTo>
                    <a:lnTo>
                      <a:pt x="178280" y="0"/>
                    </a:lnTo>
                    <a:lnTo>
                      <a:pt x="181023" y="35656"/>
                    </a:lnTo>
                    <a:close/>
                    <a:moveTo>
                      <a:pt x="252335" y="32913"/>
                    </a:moveTo>
                    <a:cubicBezTo>
                      <a:pt x="263306" y="74054"/>
                      <a:pt x="266049" y="115196"/>
                      <a:pt x="266049" y="156337"/>
                    </a:cubicBezTo>
                    <a:cubicBezTo>
                      <a:pt x="266049" y="287990"/>
                      <a:pt x="216678" y="411414"/>
                      <a:pt x="126167" y="507411"/>
                    </a:cubicBezTo>
                    <a:lnTo>
                      <a:pt x="115197" y="521125"/>
                    </a:lnTo>
                    <a:lnTo>
                      <a:pt x="128910" y="534839"/>
                    </a:lnTo>
                    <a:lnTo>
                      <a:pt x="46627" y="554038"/>
                    </a:lnTo>
                    <a:lnTo>
                      <a:pt x="65826" y="471755"/>
                    </a:lnTo>
                    <a:lnTo>
                      <a:pt x="90511" y="496440"/>
                    </a:lnTo>
                    <a:lnTo>
                      <a:pt x="104225" y="482726"/>
                    </a:lnTo>
                    <a:cubicBezTo>
                      <a:pt x="189251" y="394958"/>
                      <a:pt x="233135" y="279762"/>
                      <a:pt x="233135" y="156337"/>
                    </a:cubicBezTo>
                    <a:cubicBezTo>
                      <a:pt x="233135" y="115196"/>
                      <a:pt x="227649" y="74054"/>
                      <a:pt x="216678" y="32913"/>
                    </a:cubicBezTo>
                    <a:lnTo>
                      <a:pt x="252335" y="32913"/>
                    </a:lnTo>
                    <a:close/>
                  </a:path>
                </a:pathLst>
              </a:custGeom>
              <a:solidFill>
                <a:srgbClr val="60BA47"/>
              </a:solidFill>
              <a:ln w="27426" cap="flat">
                <a:noFill/>
                <a:prstDash val="solid"/>
                <a:miter/>
              </a:ln>
            </p:spPr>
            <p:txBody>
              <a:bodyPr rtlCol="0" anchor="ctr"/>
              <a:lstStyle/>
              <a:p>
                <a:endParaRPr lang="it-IT" noProof="0" dirty="0"/>
              </a:p>
            </p:txBody>
          </p:sp>
        </p:grpSp>
        <p:sp>
          <p:nvSpPr>
            <p:cNvPr id="14" name="Freeform 1384">
              <a:extLst>
                <a:ext uri="{FF2B5EF4-FFF2-40B4-BE49-F238E27FC236}">
                  <a16:creationId xmlns:a16="http://schemas.microsoft.com/office/drawing/2014/main" id="{11648E9D-B326-8CE1-EE01-EF93A8456D55}"/>
                </a:ext>
              </a:extLst>
            </p:cNvPr>
            <p:cNvSpPr/>
            <p:nvPr/>
          </p:nvSpPr>
          <p:spPr>
            <a:xfrm>
              <a:off x="6853083" y="2667751"/>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it-IT" noProof="0" dirty="0"/>
            </a:p>
          </p:txBody>
        </p:sp>
        <p:sp>
          <p:nvSpPr>
            <p:cNvPr id="15" name="Freeform 1385">
              <a:extLst>
                <a:ext uri="{FF2B5EF4-FFF2-40B4-BE49-F238E27FC236}">
                  <a16:creationId xmlns:a16="http://schemas.microsoft.com/office/drawing/2014/main" id="{9A99C13B-6D50-8C39-2C59-75BB4D7F297A}"/>
                </a:ext>
              </a:extLst>
            </p:cNvPr>
            <p:cNvSpPr/>
            <p:nvPr/>
          </p:nvSpPr>
          <p:spPr>
            <a:xfrm>
              <a:off x="6713202" y="2667751"/>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it-IT" noProof="0" dirty="0"/>
            </a:p>
          </p:txBody>
        </p:sp>
        <p:sp>
          <p:nvSpPr>
            <p:cNvPr id="16" name="Freeform 1386">
              <a:extLst>
                <a:ext uri="{FF2B5EF4-FFF2-40B4-BE49-F238E27FC236}">
                  <a16:creationId xmlns:a16="http://schemas.microsoft.com/office/drawing/2014/main" id="{C815DEEE-A53F-CA83-FEEA-9FBCCBA3120A}"/>
                </a:ext>
              </a:extLst>
            </p:cNvPr>
            <p:cNvSpPr/>
            <p:nvPr/>
          </p:nvSpPr>
          <p:spPr>
            <a:xfrm>
              <a:off x="6784514" y="2667751"/>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it-IT" noProof="0" dirty="0"/>
            </a:p>
          </p:txBody>
        </p:sp>
        <p:sp>
          <p:nvSpPr>
            <p:cNvPr id="18" name="Freeform 1387">
              <a:extLst>
                <a:ext uri="{FF2B5EF4-FFF2-40B4-BE49-F238E27FC236}">
                  <a16:creationId xmlns:a16="http://schemas.microsoft.com/office/drawing/2014/main" id="{C12EC525-4F99-E0F9-9DCC-8F126C2BF43A}"/>
                </a:ext>
              </a:extLst>
            </p:cNvPr>
            <p:cNvSpPr/>
            <p:nvPr/>
          </p:nvSpPr>
          <p:spPr>
            <a:xfrm>
              <a:off x="6784514" y="2739062"/>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it-IT" noProof="0" dirty="0"/>
            </a:p>
          </p:txBody>
        </p:sp>
        <p:sp>
          <p:nvSpPr>
            <p:cNvPr id="20" name="Freeform 1388">
              <a:extLst>
                <a:ext uri="{FF2B5EF4-FFF2-40B4-BE49-F238E27FC236}">
                  <a16:creationId xmlns:a16="http://schemas.microsoft.com/office/drawing/2014/main" id="{9EA75A55-744C-B725-017E-D417064049B1}"/>
                </a:ext>
              </a:extLst>
            </p:cNvPr>
            <p:cNvSpPr/>
            <p:nvPr/>
          </p:nvSpPr>
          <p:spPr>
            <a:xfrm>
              <a:off x="6713202" y="2739062"/>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it-IT" noProof="0" dirty="0"/>
            </a:p>
          </p:txBody>
        </p:sp>
        <p:sp>
          <p:nvSpPr>
            <p:cNvPr id="21" name="Freeform 1389">
              <a:extLst>
                <a:ext uri="{FF2B5EF4-FFF2-40B4-BE49-F238E27FC236}">
                  <a16:creationId xmlns:a16="http://schemas.microsoft.com/office/drawing/2014/main" id="{661463B7-A8BF-01A9-6DCB-88FDD2B415EC}"/>
                </a:ext>
              </a:extLst>
            </p:cNvPr>
            <p:cNvSpPr/>
            <p:nvPr/>
          </p:nvSpPr>
          <p:spPr>
            <a:xfrm>
              <a:off x="6853083" y="2739062"/>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it-IT" noProof="0" dirty="0"/>
            </a:p>
          </p:txBody>
        </p:sp>
        <p:sp>
          <p:nvSpPr>
            <p:cNvPr id="22" name="Freeform 1390">
              <a:extLst>
                <a:ext uri="{FF2B5EF4-FFF2-40B4-BE49-F238E27FC236}">
                  <a16:creationId xmlns:a16="http://schemas.microsoft.com/office/drawing/2014/main" id="{E9417516-55E9-204E-91E4-938440F9503D}"/>
                </a:ext>
              </a:extLst>
            </p:cNvPr>
            <p:cNvSpPr/>
            <p:nvPr/>
          </p:nvSpPr>
          <p:spPr>
            <a:xfrm>
              <a:off x="6784514" y="2807631"/>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it-IT" noProof="0" dirty="0"/>
            </a:p>
          </p:txBody>
        </p:sp>
        <p:sp>
          <p:nvSpPr>
            <p:cNvPr id="23" name="Freeform 1391">
              <a:extLst>
                <a:ext uri="{FF2B5EF4-FFF2-40B4-BE49-F238E27FC236}">
                  <a16:creationId xmlns:a16="http://schemas.microsoft.com/office/drawing/2014/main" id="{EF640348-770D-F4FD-D35B-B62B00C5D6D2}"/>
                </a:ext>
              </a:extLst>
            </p:cNvPr>
            <p:cNvSpPr/>
            <p:nvPr/>
          </p:nvSpPr>
          <p:spPr>
            <a:xfrm>
              <a:off x="6853083" y="2807631"/>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it-IT" noProof="0" dirty="0"/>
            </a:p>
          </p:txBody>
        </p:sp>
        <p:sp>
          <p:nvSpPr>
            <p:cNvPr id="24" name="Freeform 1392">
              <a:extLst>
                <a:ext uri="{FF2B5EF4-FFF2-40B4-BE49-F238E27FC236}">
                  <a16:creationId xmlns:a16="http://schemas.microsoft.com/office/drawing/2014/main" id="{EEF3BDDE-6389-28C9-D44F-DC9F436465F3}"/>
                </a:ext>
              </a:extLst>
            </p:cNvPr>
            <p:cNvSpPr/>
            <p:nvPr/>
          </p:nvSpPr>
          <p:spPr>
            <a:xfrm>
              <a:off x="6713202" y="2807631"/>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it-IT" noProof="0" dirty="0"/>
            </a:p>
          </p:txBody>
        </p:sp>
        <p:sp>
          <p:nvSpPr>
            <p:cNvPr id="25" name="Freeform 1393">
              <a:extLst>
                <a:ext uri="{FF2B5EF4-FFF2-40B4-BE49-F238E27FC236}">
                  <a16:creationId xmlns:a16="http://schemas.microsoft.com/office/drawing/2014/main" id="{16C8D174-1CD7-5DF1-AC2C-42E4E222EF41}"/>
                </a:ext>
              </a:extLst>
            </p:cNvPr>
            <p:cNvSpPr/>
            <p:nvPr/>
          </p:nvSpPr>
          <p:spPr>
            <a:xfrm>
              <a:off x="6713202" y="2878943"/>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it-IT" noProof="0" dirty="0"/>
            </a:p>
          </p:txBody>
        </p:sp>
        <p:sp>
          <p:nvSpPr>
            <p:cNvPr id="26" name="Freeform 1394">
              <a:extLst>
                <a:ext uri="{FF2B5EF4-FFF2-40B4-BE49-F238E27FC236}">
                  <a16:creationId xmlns:a16="http://schemas.microsoft.com/office/drawing/2014/main" id="{2E71C904-40FC-B1DF-FF6F-C3DA1D6E6DE7}"/>
                </a:ext>
              </a:extLst>
            </p:cNvPr>
            <p:cNvSpPr/>
            <p:nvPr/>
          </p:nvSpPr>
          <p:spPr>
            <a:xfrm>
              <a:off x="6853083" y="2878943"/>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it-IT" noProof="0" dirty="0"/>
            </a:p>
          </p:txBody>
        </p:sp>
        <p:sp>
          <p:nvSpPr>
            <p:cNvPr id="27" name="Freeform 1395">
              <a:extLst>
                <a:ext uri="{FF2B5EF4-FFF2-40B4-BE49-F238E27FC236}">
                  <a16:creationId xmlns:a16="http://schemas.microsoft.com/office/drawing/2014/main" id="{38BCCAFB-AFD9-8065-6084-3E503A88E443}"/>
                </a:ext>
              </a:extLst>
            </p:cNvPr>
            <p:cNvSpPr/>
            <p:nvPr/>
          </p:nvSpPr>
          <p:spPr>
            <a:xfrm>
              <a:off x="6784514" y="2878943"/>
              <a:ext cx="35655" cy="35655"/>
            </a:xfrm>
            <a:custGeom>
              <a:avLst/>
              <a:gdLst>
                <a:gd name="connsiteX0" fmla="*/ 0 w 35655"/>
                <a:gd name="connsiteY0" fmla="*/ 0 h 35655"/>
                <a:gd name="connsiteX1" fmla="*/ 35655 w 35655"/>
                <a:gd name="connsiteY1" fmla="*/ 0 h 35655"/>
                <a:gd name="connsiteX2" fmla="*/ 35655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5" y="0"/>
                  </a:lnTo>
                  <a:lnTo>
                    <a:pt x="35655" y="35656"/>
                  </a:lnTo>
                  <a:lnTo>
                    <a:pt x="0" y="35656"/>
                  </a:lnTo>
                  <a:close/>
                </a:path>
              </a:pathLst>
            </a:custGeom>
            <a:grpFill/>
            <a:ln w="27426" cap="flat">
              <a:noFill/>
              <a:prstDash val="solid"/>
              <a:miter/>
            </a:ln>
          </p:spPr>
          <p:txBody>
            <a:bodyPr rtlCol="0" anchor="ctr"/>
            <a:lstStyle/>
            <a:p>
              <a:endParaRPr lang="it-IT" noProof="0" dirty="0"/>
            </a:p>
          </p:txBody>
        </p:sp>
        <p:sp>
          <p:nvSpPr>
            <p:cNvPr id="28" name="Freeform 1396">
              <a:extLst>
                <a:ext uri="{FF2B5EF4-FFF2-40B4-BE49-F238E27FC236}">
                  <a16:creationId xmlns:a16="http://schemas.microsoft.com/office/drawing/2014/main" id="{37DFA40F-3877-1F1E-D6C1-707225B67700}"/>
                </a:ext>
              </a:extLst>
            </p:cNvPr>
            <p:cNvSpPr/>
            <p:nvPr/>
          </p:nvSpPr>
          <p:spPr>
            <a:xfrm>
              <a:off x="6748858" y="2527870"/>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it-IT" noProof="0" dirty="0"/>
            </a:p>
          </p:txBody>
        </p:sp>
        <p:sp>
          <p:nvSpPr>
            <p:cNvPr id="29" name="Freeform 1397">
              <a:extLst>
                <a:ext uri="{FF2B5EF4-FFF2-40B4-BE49-F238E27FC236}">
                  <a16:creationId xmlns:a16="http://schemas.microsoft.com/office/drawing/2014/main" id="{4F9AF9D0-63B8-4B66-8CBB-9C6A65B11749}"/>
                </a:ext>
              </a:extLst>
            </p:cNvPr>
            <p:cNvSpPr/>
            <p:nvPr/>
          </p:nvSpPr>
          <p:spPr>
            <a:xfrm>
              <a:off x="6888739" y="2527870"/>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it-IT" noProof="0" dirty="0"/>
            </a:p>
          </p:txBody>
        </p:sp>
        <p:sp>
          <p:nvSpPr>
            <p:cNvPr id="30" name="Freeform 1398">
              <a:extLst>
                <a:ext uri="{FF2B5EF4-FFF2-40B4-BE49-F238E27FC236}">
                  <a16:creationId xmlns:a16="http://schemas.microsoft.com/office/drawing/2014/main" id="{92439F18-48A9-C915-6097-8CD2AA824A64}"/>
                </a:ext>
              </a:extLst>
            </p:cNvPr>
            <p:cNvSpPr/>
            <p:nvPr/>
          </p:nvSpPr>
          <p:spPr>
            <a:xfrm>
              <a:off x="6817427" y="2527870"/>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it-IT" noProof="0" dirty="0"/>
            </a:p>
          </p:txBody>
        </p:sp>
        <p:sp>
          <p:nvSpPr>
            <p:cNvPr id="31" name="Freeform 1399">
              <a:extLst>
                <a:ext uri="{FF2B5EF4-FFF2-40B4-BE49-F238E27FC236}">
                  <a16:creationId xmlns:a16="http://schemas.microsoft.com/office/drawing/2014/main" id="{245452EA-AF3E-2B39-5609-576C0959D11A}"/>
                </a:ext>
              </a:extLst>
            </p:cNvPr>
            <p:cNvSpPr/>
            <p:nvPr/>
          </p:nvSpPr>
          <p:spPr>
            <a:xfrm>
              <a:off x="6960051" y="2527870"/>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it-IT" noProof="0" dirty="0"/>
            </a:p>
          </p:txBody>
        </p:sp>
        <p:sp>
          <p:nvSpPr>
            <p:cNvPr id="32" name="Freeform 1400">
              <a:extLst>
                <a:ext uri="{FF2B5EF4-FFF2-40B4-BE49-F238E27FC236}">
                  <a16:creationId xmlns:a16="http://schemas.microsoft.com/office/drawing/2014/main" id="{20326A0C-523E-9D56-C91E-04B23226C2F5}"/>
                </a:ext>
              </a:extLst>
            </p:cNvPr>
            <p:cNvSpPr/>
            <p:nvPr/>
          </p:nvSpPr>
          <p:spPr>
            <a:xfrm>
              <a:off x="6888739" y="2456558"/>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it-IT" noProof="0" dirty="0"/>
            </a:p>
          </p:txBody>
        </p:sp>
        <p:sp>
          <p:nvSpPr>
            <p:cNvPr id="33" name="Freeform 1401">
              <a:extLst>
                <a:ext uri="{FF2B5EF4-FFF2-40B4-BE49-F238E27FC236}">
                  <a16:creationId xmlns:a16="http://schemas.microsoft.com/office/drawing/2014/main" id="{CA2C3155-CAE7-5EAB-8C5F-133473091715}"/>
                </a:ext>
              </a:extLst>
            </p:cNvPr>
            <p:cNvSpPr/>
            <p:nvPr/>
          </p:nvSpPr>
          <p:spPr>
            <a:xfrm>
              <a:off x="6960051" y="2456558"/>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it-IT" noProof="0" dirty="0"/>
            </a:p>
          </p:txBody>
        </p:sp>
        <p:sp>
          <p:nvSpPr>
            <p:cNvPr id="34" name="Freeform 1402">
              <a:extLst>
                <a:ext uri="{FF2B5EF4-FFF2-40B4-BE49-F238E27FC236}">
                  <a16:creationId xmlns:a16="http://schemas.microsoft.com/office/drawing/2014/main" id="{D6F3DF13-2EB3-C851-4B5F-0C5595D88B44}"/>
                </a:ext>
              </a:extLst>
            </p:cNvPr>
            <p:cNvSpPr/>
            <p:nvPr/>
          </p:nvSpPr>
          <p:spPr>
            <a:xfrm>
              <a:off x="6817427" y="2456558"/>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it-IT" noProof="0" dirty="0"/>
            </a:p>
          </p:txBody>
        </p:sp>
        <p:sp>
          <p:nvSpPr>
            <p:cNvPr id="35" name="Freeform 1403">
              <a:extLst>
                <a:ext uri="{FF2B5EF4-FFF2-40B4-BE49-F238E27FC236}">
                  <a16:creationId xmlns:a16="http://schemas.microsoft.com/office/drawing/2014/main" id="{246EE3D7-45D7-6879-1900-FFA5BCD42BDA}"/>
                </a:ext>
              </a:extLst>
            </p:cNvPr>
            <p:cNvSpPr/>
            <p:nvPr/>
          </p:nvSpPr>
          <p:spPr>
            <a:xfrm>
              <a:off x="6748858" y="2456558"/>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it-IT" noProof="0" dirty="0"/>
            </a:p>
          </p:txBody>
        </p:sp>
        <p:sp>
          <p:nvSpPr>
            <p:cNvPr id="36" name="Freeform 1404">
              <a:extLst>
                <a:ext uri="{FF2B5EF4-FFF2-40B4-BE49-F238E27FC236}">
                  <a16:creationId xmlns:a16="http://schemas.microsoft.com/office/drawing/2014/main" id="{2ECCA8CC-460C-8B67-D3E4-AF3590C5ACC3}"/>
                </a:ext>
              </a:extLst>
            </p:cNvPr>
            <p:cNvSpPr/>
            <p:nvPr/>
          </p:nvSpPr>
          <p:spPr>
            <a:xfrm>
              <a:off x="6748858" y="238798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it-IT" noProof="0" dirty="0"/>
            </a:p>
          </p:txBody>
        </p:sp>
        <p:sp>
          <p:nvSpPr>
            <p:cNvPr id="37" name="Freeform 1405">
              <a:extLst>
                <a:ext uri="{FF2B5EF4-FFF2-40B4-BE49-F238E27FC236}">
                  <a16:creationId xmlns:a16="http://schemas.microsoft.com/office/drawing/2014/main" id="{E117B46B-303A-56D5-EB2D-6D4FB0657AC7}"/>
                </a:ext>
              </a:extLst>
            </p:cNvPr>
            <p:cNvSpPr/>
            <p:nvPr/>
          </p:nvSpPr>
          <p:spPr>
            <a:xfrm>
              <a:off x="6888739" y="238798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it-IT" noProof="0" dirty="0"/>
            </a:p>
          </p:txBody>
        </p:sp>
        <p:sp>
          <p:nvSpPr>
            <p:cNvPr id="38" name="Freeform 1406">
              <a:extLst>
                <a:ext uri="{FF2B5EF4-FFF2-40B4-BE49-F238E27FC236}">
                  <a16:creationId xmlns:a16="http://schemas.microsoft.com/office/drawing/2014/main" id="{647FA24C-8220-99C5-4DB7-572926C380D3}"/>
                </a:ext>
              </a:extLst>
            </p:cNvPr>
            <p:cNvSpPr/>
            <p:nvPr/>
          </p:nvSpPr>
          <p:spPr>
            <a:xfrm>
              <a:off x="6817427" y="238798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it-IT" noProof="0" dirty="0"/>
            </a:p>
          </p:txBody>
        </p:sp>
        <p:sp>
          <p:nvSpPr>
            <p:cNvPr id="39" name="Freeform 1407">
              <a:extLst>
                <a:ext uri="{FF2B5EF4-FFF2-40B4-BE49-F238E27FC236}">
                  <a16:creationId xmlns:a16="http://schemas.microsoft.com/office/drawing/2014/main" id="{522DFA7B-B591-A24E-66D2-56B676E0C5E0}"/>
                </a:ext>
              </a:extLst>
            </p:cNvPr>
            <p:cNvSpPr/>
            <p:nvPr/>
          </p:nvSpPr>
          <p:spPr>
            <a:xfrm>
              <a:off x="6960051" y="2387989"/>
              <a:ext cx="35655" cy="35655"/>
            </a:xfrm>
            <a:custGeom>
              <a:avLst/>
              <a:gdLst>
                <a:gd name="connsiteX0" fmla="*/ 0 w 35655"/>
                <a:gd name="connsiteY0" fmla="*/ 0 h 35655"/>
                <a:gd name="connsiteX1" fmla="*/ 35656 w 35655"/>
                <a:gd name="connsiteY1" fmla="*/ 0 h 35655"/>
                <a:gd name="connsiteX2" fmla="*/ 35656 w 35655"/>
                <a:gd name="connsiteY2" fmla="*/ 35656 h 35655"/>
                <a:gd name="connsiteX3" fmla="*/ 0 w 35655"/>
                <a:gd name="connsiteY3" fmla="*/ 35656 h 35655"/>
              </a:gdLst>
              <a:ahLst/>
              <a:cxnLst>
                <a:cxn ang="0">
                  <a:pos x="connsiteX0" y="connsiteY0"/>
                </a:cxn>
                <a:cxn ang="0">
                  <a:pos x="connsiteX1" y="connsiteY1"/>
                </a:cxn>
                <a:cxn ang="0">
                  <a:pos x="connsiteX2" y="connsiteY2"/>
                </a:cxn>
                <a:cxn ang="0">
                  <a:pos x="connsiteX3" y="connsiteY3"/>
                </a:cxn>
              </a:cxnLst>
              <a:rect l="l" t="t" r="r" b="b"/>
              <a:pathLst>
                <a:path w="35655" h="35655">
                  <a:moveTo>
                    <a:pt x="0" y="0"/>
                  </a:moveTo>
                  <a:lnTo>
                    <a:pt x="35656" y="0"/>
                  </a:lnTo>
                  <a:lnTo>
                    <a:pt x="35656" y="35656"/>
                  </a:lnTo>
                  <a:lnTo>
                    <a:pt x="0" y="35656"/>
                  </a:lnTo>
                  <a:close/>
                </a:path>
              </a:pathLst>
            </a:custGeom>
            <a:grpFill/>
            <a:ln w="27426" cap="flat">
              <a:noFill/>
              <a:prstDash val="solid"/>
              <a:miter/>
            </a:ln>
          </p:spPr>
          <p:txBody>
            <a:bodyPr rtlCol="0" anchor="ctr"/>
            <a:lstStyle/>
            <a:p>
              <a:endParaRPr lang="it-IT" noProof="0" dirty="0"/>
            </a:p>
          </p:txBody>
        </p:sp>
        <p:sp>
          <p:nvSpPr>
            <p:cNvPr id="40" name="Freeform 1408">
              <a:extLst>
                <a:ext uri="{FF2B5EF4-FFF2-40B4-BE49-F238E27FC236}">
                  <a16:creationId xmlns:a16="http://schemas.microsoft.com/office/drawing/2014/main" id="{2AD2AA19-56BD-9AFF-8BFA-E9AB9ECE710E}"/>
                </a:ext>
              </a:extLst>
            </p:cNvPr>
            <p:cNvSpPr/>
            <p:nvPr/>
          </p:nvSpPr>
          <p:spPr>
            <a:xfrm>
              <a:off x="6482809" y="2316677"/>
              <a:ext cx="1088878" cy="666491"/>
            </a:xfrm>
            <a:custGeom>
              <a:avLst/>
              <a:gdLst>
                <a:gd name="connsiteX0" fmla="*/ 757004 w 1088878"/>
                <a:gd name="connsiteY0" fmla="*/ 422385 h 666491"/>
                <a:gd name="connsiteX1" fmla="*/ 809116 w 1088878"/>
                <a:gd name="connsiteY1" fmla="*/ 422385 h 666491"/>
                <a:gd name="connsiteX2" fmla="*/ 932541 w 1088878"/>
                <a:gd name="connsiteY2" fmla="*/ 298961 h 666491"/>
                <a:gd name="connsiteX3" fmla="*/ 932541 w 1088878"/>
                <a:gd name="connsiteY3" fmla="*/ 282505 h 666491"/>
                <a:gd name="connsiteX4" fmla="*/ 844773 w 1088878"/>
                <a:gd name="connsiteY4" fmla="*/ 282505 h 666491"/>
                <a:gd name="connsiteX5" fmla="*/ 757004 w 1088878"/>
                <a:gd name="connsiteY5" fmla="*/ 320903 h 666491"/>
                <a:gd name="connsiteX6" fmla="*/ 757004 w 1088878"/>
                <a:gd name="connsiteY6" fmla="*/ 246849 h 666491"/>
                <a:gd name="connsiteX7" fmla="*/ 809116 w 1088878"/>
                <a:gd name="connsiteY7" fmla="*/ 246849 h 666491"/>
                <a:gd name="connsiteX8" fmla="*/ 932541 w 1088878"/>
                <a:gd name="connsiteY8" fmla="*/ 123424 h 666491"/>
                <a:gd name="connsiteX9" fmla="*/ 932541 w 1088878"/>
                <a:gd name="connsiteY9" fmla="*/ 106968 h 666491"/>
                <a:gd name="connsiteX10" fmla="*/ 844773 w 1088878"/>
                <a:gd name="connsiteY10" fmla="*/ 106968 h 666491"/>
                <a:gd name="connsiteX11" fmla="*/ 757004 w 1088878"/>
                <a:gd name="connsiteY11" fmla="*/ 145366 h 666491"/>
                <a:gd name="connsiteX12" fmla="*/ 636322 w 1088878"/>
                <a:gd name="connsiteY12" fmla="*/ 38399 h 666491"/>
                <a:gd name="connsiteX13" fmla="*/ 581467 w 1088878"/>
                <a:gd name="connsiteY13" fmla="*/ 38399 h 666491"/>
                <a:gd name="connsiteX14" fmla="*/ 581467 w 1088878"/>
                <a:gd name="connsiteY14" fmla="*/ 0 h 666491"/>
                <a:gd name="connsiteX15" fmla="*/ 194737 w 1088878"/>
                <a:gd name="connsiteY15" fmla="*/ 0 h 666491"/>
                <a:gd name="connsiteX16" fmla="*/ 194737 w 1088878"/>
                <a:gd name="connsiteY16" fmla="*/ 279762 h 666491"/>
                <a:gd name="connsiteX17" fmla="*/ 159081 w 1088878"/>
                <a:gd name="connsiteY17" fmla="*/ 279762 h 666491"/>
                <a:gd name="connsiteX18" fmla="*/ 159081 w 1088878"/>
                <a:gd name="connsiteY18" fmla="*/ 630835 h 666491"/>
                <a:gd name="connsiteX19" fmla="*/ 0 w 1088878"/>
                <a:gd name="connsiteY19" fmla="*/ 630835 h 666491"/>
                <a:gd name="connsiteX20" fmla="*/ 0 w 1088878"/>
                <a:gd name="connsiteY20" fmla="*/ 666491 h 666491"/>
                <a:gd name="connsiteX21" fmla="*/ 1088879 w 1088878"/>
                <a:gd name="connsiteY21" fmla="*/ 666491 h 666491"/>
                <a:gd name="connsiteX22" fmla="*/ 1088879 w 1088878"/>
                <a:gd name="connsiteY22" fmla="*/ 630835 h 666491"/>
                <a:gd name="connsiteX23" fmla="*/ 754261 w 1088878"/>
                <a:gd name="connsiteY23" fmla="*/ 630835 h 666491"/>
                <a:gd name="connsiteX24" fmla="*/ 754261 w 1088878"/>
                <a:gd name="connsiteY24" fmla="*/ 422385 h 666491"/>
                <a:gd name="connsiteX25" fmla="*/ 844773 w 1088878"/>
                <a:gd name="connsiteY25" fmla="*/ 315418 h 666491"/>
                <a:gd name="connsiteX26" fmla="*/ 896885 w 1088878"/>
                <a:gd name="connsiteY26" fmla="*/ 315418 h 666491"/>
                <a:gd name="connsiteX27" fmla="*/ 811859 w 1088878"/>
                <a:gd name="connsiteY27" fmla="*/ 386730 h 666491"/>
                <a:gd name="connsiteX28" fmla="*/ 759747 w 1088878"/>
                <a:gd name="connsiteY28" fmla="*/ 386730 h 666491"/>
                <a:gd name="connsiteX29" fmla="*/ 844773 w 1088878"/>
                <a:gd name="connsiteY29" fmla="*/ 315418 h 666491"/>
                <a:gd name="connsiteX30" fmla="*/ 844773 w 1088878"/>
                <a:gd name="connsiteY30" fmla="*/ 315418 h 666491"/>
                <a:gd name="connsiteX31" fmla="*/ 844773 w 1088878"/>
                <a:gd name="connsiteY31" fmla="*/ 139881 h 666491"/>
                <a:gd name="connsiteX32" fmla="*/ 896885 w 1088878"/>
                <a:gd name="connsiteY32" fmla="*/ 139881 h 666491"/>
                <a:gd name="connsiteX33" fmla="*/ 811859 w 1088878"/>
                <a:gd name="connsiteY33" fmla="*/ 211193 h 666491"/>
                <a:gd name="connsiteX34" fmla="*/ 759747 w 1088878"/>
                <a:gd name="connsiteY34" fmla="*/ 211193 h 666491"/>
                <a:gd name="connsiteX35" fmla="*/ 844773 w 1088878"/>
                <a:gd name="connsiteY35" fmla="*/ 139881 h 666491"/>
                <a:gd name="connsiteX36" fmla="*/ 844773 w 1088878"/>
                <a:gd name="connsiteY36" fmla="*/ 139881 h 666491"/>
                <a:gd name="connsiteX37" fmla="*/ 721348 w 1088878"/>
                <a:gd name="connsiteY37" fmla="*/ 630835 h 666491"/>
                <a:gd name="connsiteX38" fmla="*/ 581467 w 1088878"/>
                <a:gd name="connsiteY38" fmla="*/ 630835 h 666491"/>
                <a:gd name="connsiteX39" fmla="*/ 581467 w 1088878"/>
                <a:gd name="connsiteY39" fmla="*/ 312675 h 666491"/>
                <a:gd name="connsiteX40" fmla="*/ 669236 w 1088878"/>
                <a:gd name="connsiteY40" fmla="*/ 351074 h 666491"/>
                <a:gd name="connsiteX41" fmla="*/ 721348 w 1088878"/>
                <a:gd name="connsiteY41" fmla="*/ 351074 h 666491"/>
                <a:gd name="connsiteX42" fmla="*/ 721348 w 1088878"/>
                <a:gd name="connsiteY42" fmla="*/ 630835 h 666491"/>
                <a:gd name="connsiteX43" fmla="*/ 584210 w 1088878"/>
                <a:gd name="connsiteY43" fmla="*/ 246849 h 666491"/>
                <a:gd name="connsiteX44" fmla="*/ 636322 w 1088878"/>
                <a:gd name="connsiteY44" fmla="*/ 246849 h 666491"/>
                <a:gd name="connsiteX45" fmla="*/ 721348 w 1088878"/>
                <a:gd name="connsiteY45" fmla="*/ 318161 h 666491"/>
                <a:gd name="connsiteX46" fmla="*/ 669236 w 1088878"/>
                <a:gd name="connsiteY46" fmla="*/ 318161 h 666491"/>
                <a:gd name="connsiteX47" fmla="*/ 584210 w 1088878"/>
                <a:gd name="connsiteY47" fmla="*/ 246849 h 666491"/>
                <a:gd name="connsiteX48" fmla="*/ 584210 w 1088878"/>
                <a:gd name="connsiteY48" fmla="*/ 246849 h 666491"/>
                <a:gd name="connsiteX49" fmla="*/ 633579 w 1088878"/>
                <a:gd name="connsiteY49" fmla="*/ 71312 h 666491"/>
                <a:gd name="connsiteX50" fmla="*/ 718605 w 1088878"/>
                <a:gd name="connsiteY50" fmla="*/ 142624 h 666491"/>
                <a:gd name="connsiteX51" fmla="*/ 666493 w 1088878"/>
                <a:gd name="connsiteY51" fmla="*/ 142624 h 666491"/>
                <a:gd name="connsiteX52" fmla="*/ 581467 w 1088878"/>
                <a:gd name="connsiteY52" fmla="*/ 71312 h 666491"/>
                <a:gd name="connsiteX53" fmla="*/ 633579 w 1088878"/>
                <a:gd name="connsiteY53" fmla="*/ 71312 h 666491"/>
                <a:gd name="connsiteX54" fmla="*/ 669236 w 1088878"/>
                <a:gd name="connsiteY54" fmla="*/ 175537 h 666491"/>
                <a:gd name="connsiteX55" fmla="*/ 721348 w 1088878"/>
                <a:gd name="connsiteY55" fmla="*/ 175537 h 666491"/>
                <a:gd name="connsiteX56" fmla="*/ 721348 w 1088878"/>
                <a:gd name="connsiteY56" fmla="*/ 246849 h 666491"/>
                <a:gd name="connsiteX57" fmla="*/ 633579 w 1088878"/>
                <a:gd name="connsiteY57" fmla="*/ 208450 h 666491"/>
                <a:gd name="connsiteX58" fmla="*/ 581467 w 1088878"/>
                <a:gd name="connsiteY58" fmla="*/ 208450 h 666491"/>
                <a:gd name="connsiteX59" fmla="*/ 581467 w 1088878"/>
                <a:gd name="connsiteY59" fmla="*/ 137138 h 666491"/>
                <a:gd name="connsiteX60" fmla="*/ 669236 w 1088878"/>
                <a:gd name="connsiteY60" fmla="*/ 175537 h 666491"/>
                <a:gd name="connsiteX61" fmla="*/ 669236 w 1088878"/>
                <a:gd name="connsiteY61" fmla="*/ 175537 h 666491"/>
                <a:gd name="connsiteX62" fmla="*/ 230393 w 1088878"/>
                <a:gd name="connsiteY62" fmla="*/ 35656 h 666491"/>
                <a:gd name="connsiteX63" fmla="*/ 545811 w 1088878"/>
                <a:gd name="connsiteY63" fmla="*/ 35656 h 666491"/>
                <a:gd name="connsiteX64" fmla="*/ 545811 w 1088878"/>
                <a:gd name="connsiteY64" fmla="*/ 630835 h 666491"/>
                <a:gd name="connsiteX65" fmla="*/ 474499 w 1088878"/>
                <a:gd name="connsiteY65" fmla="*/ 630835 h 666491"/>
                <a:gd name="connsiteX66" fmla="*/ 474499 w 1088878"/>
                <a:gd name="connsiteY66" fmla="*/ 279762 h 666491"/>
                <a:gd name="connsiteX67" fmla="*/ 227650 w 1088878"/>
                <a:gd name="connsiteY67" fmla="*/ 279762 h 666491"/>
                <a:gd name="connsiteX68" fmla="*/ 227650 w 1088878"/>
                <a:gd name="connsiteY68" fmla="*/ 35656 h 666491"/>
                <a:gd name="connsiteX69" fmla="*/ 194737 w 1088878"/>
                <a:gd name="connsiteY69" fmla="*/ 315418 h 666491"/>
                <a:gd name="connsiteX70" fmla="*/ 441586 w 1088878"/>
                <a:gd name="connsiteY70" fmla="*/ 315418 h 666491"/>
                <a:gd name="connsiteX71" fmla="*/ 441586 w 1088878"/>
                <a:gd name="connsiteY71" fmla="*/ 630835 h 666491"/>
                <a:gd name="connsiteX72" fmla="*/ 194737 w 1088878"/>
                <a:gd name="connsiteY72" fmla="*/ 630835 h 666491"/>
                <a:gd name="connsiteX73" fmla="*/ 194737 w 1088878"/>
                <a:gd name="connsiteY73" fmla="*/ 315418 h 6664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Lst>
              <a:rect l="l" t="t" r="r" b="b"/>
              <a:pathLst>
                <a:path w="1088878" h="666491">
                  <a:moveTo>
                    <a:pt x="757004" y="422385"/>
                  </a:moveTo>
                  <a:lnTo>
                    <a:pt x="809116" y="422385"/>
                  </a:lnTo>
                  <a:cubicBezTo>
                    <a:pt x="877686" y="422385"/>
                    <a:pt x="932541" y="367530"/>
                    <a:pt x="932541" y="298961"/>
                  </a:cubicBezTo>
                  <a:lnTo>
                    <a:pt x="932541" y="282505"/>
                  </a:lnTo>
                  <a:lnTo>
                    <a:pt x="844773" y="282505"/>
                  </a:lnTo>
                  <a:cubicBezTo>
                    <a:pt x="809116" y="282505"/>
                    <a:pt x="778947" y="296218"/>
                    <a:pt x="757004" y="320903"/>
                  </a:cubicBezTo>
                  <a:lnTo>
                    <a:pt x="757004" y="246849"/>
                  </a:lnTo>
                  <a:lnTo>
                    <a:pt x="809116" y="246849"/>
                  </a:lnTo>
                  <a:cubicBezTo>
                    <a:pt x="877686" y="246849"/>
                    <a:pt x="932541" y="191993"/>
                    <a:pt x="932541" y="123424"/>
                  </a:cubicBezTo>
                  <a:lnTo>
                    <a:pt x="932541" y="106968"/>
                  </a:lnTo>
                  <a:lnTo>
                    <a:pt x="844773" y="106968"/>
                  </a:lnTo>
                  <a:cubicBezTo>
                    <a:pt x="809116" y="106968"/>
                    <a:pt x="778947" y="120681"/>
                    <a:pt x="757004" y="145366"/>
                  </a:cubicBezTo>
                  <a:cubicBezTo>
                    <a:pt x="748776" y="85026"/>
                    <a:pt x="696664" y="38399"/>
                    <a:pt x="636322" y="38399"/>
                  </a:cubicBezTo>
                  <a:lnTo>
                    <a:pt x="581467" y="38399"/>
                  </a:lnTo>
                  <a:lnTo>
                    <a:pt x="581467" y="0"/>
                  </a:lnTo>
                  <a:lnTo>
                    <a:pt x="194737" y="0"/>
                  </a:lnTo>
                  <a:lnTo>
                    <a:pt x="194737" y="279762"/>
                  </a:lnTo>
                  <a:lnTo>
                    <a:pt x="159081" y="279762"/>
                  </a:lnTo>
                  <a:lnTo>
                    <a:pt x="159081" y="630835"/>
                  </a:lnTo>
                  <a:lnTo>
                    <a:pt x="0" y="630835"/>
                  </a:lnTo>
                  <a:lnTo>
                    <a:pt x="0" y="666491"/>
                  </a:lnTo>
                  <a:lnTo>
                    <a:pt x="1088879" y="666491"/>
                  </a:lnTo>
                  <a:lnTo>
                    <a:pt x="1088879" y="630835"/>
                  </a:lnTo>
                  <a:lnTo>
                    <a:pt x="754261" y="630835"/>
                  </a:lnTo>
                  <a:lnTo>
                    <a:pt x="754261" y="422385"/>
                  </a:lnTo>
                  <a:close/>
                  <a:moveTo>
                    <a:pt x="844773" y="315418"/>
                  </a:moveTo>
                  <a:lnTo>
                    <a:pt x="896885" y="315418"/>
                  </a:lnTo>
                  <a:cubicBezTo>
                    <a:pt x="888657" y="356559"/>
                    <a:pt x="853001" y="386730"/>
                    <a:pt x="811859" y="386730"/>
                  </a:cubicBezTo>
                  <a:lnTo>
                    <a:pt x="759747" y="386730"/>
                  </a:lnTo>
                  <a:cubicBezTo>
                    <a:pt x="767975" y="345588"/>
                    <a:pt x="803631" y="315418"/>
                    <a:pt x="844773" y="315418"/>
                  </a:cubicBezTo>
                  <a:lnTo>
                    <a:pt x="844773" y="315418"/>
                  </a:lnTo>
                  <a:close/>
                  <a:moveTo>
                    <a:pt x="844773" y="139881"/>
                  </a:moveTo>
                  <a:lnTo>
                    <a:pt x="896885" y="139881"/>
                  </a:lnTo>
                  <a:cubicBezTo>
                    <a:pt x="888657" y="181022"/>
                    <a:pt x="853001" y="211193"/>
                    <a:pt x="811859" y="211193"/>
                  </a:cubicBezTo>
                  <a:lnTo>
                    <a:pt x="759747" y="211193"/>
                  </a:lnTo>
                  <a:cubicBezTo>
                    <a:pt x="767975" y="170051"/>
                    <a:pt x="803631" y="139881"/>
                    <a:pt x="844773" y="139881"/>
                  </a:cubicBezTo>
                  <a:lnTo>
                    <a:pt x="844773" y="139881"/>
                  </a:lnTo>
                  <a:close/>
                  <a:moveTo>
                    <a:pt x="721348" y="630835"/>
                  </a:moveTo>
                  <a:lnTo>
                    <a:pt x="581467" y="630835"/>
                  </a:lnTo>
                  <a:lnTo>
                    <a:pt x="581467" y="312675"/>
                  </a:lnTo>
                  <a:cubicBezTo>
                    <a:pt x="603409" y="334617"/>
                    <a:pt x="633579" y="351074"/>
                    <a:pt x="669236" y="351074"/>
                  </a:cubicBezTo>
                  <a:lnTo>
                    <a:pt x="721348" y="351074"/>
                  </a:lnTo>
                  <a:lnTo>
                    <a:pt x="721348" y="630835"/>
                  </a:lnTo>
                  <a:close/>
                  <a:moveTo>
                    <a:pt x="584210" y="246849"/>
                  </a:moveTo>
                  <a:lnTo>
                    <a:pt x="636322" y="246849"/>
                  </a:lnTo>
                  <a:cubicBezTo>
                    <a:pt x="677464" y="246849"/>
                    <a:pt x="713120" y="277019"/>
                    <a:pt x="721348" y="318161"/>
                  </a:cubicBezTo>
                  <a:lnTo>
                    <a:pt x="669236" y="318161"/>
                  </a:lnTo>
                  <a:cubicBezTo>
                    <a:pt x="628094" y="315418"/>
                    <a:pt x="592438" y="285247"/>
                    <a:pt x="584210" y="246849"/>
                  </a:cubicBezTo>
                  <a:lnTo>
                    <a:pt x="584210" y="246849"/>
                  </a:lnTo>
                  <a:close/>
                  <a:moveTo>
                    <a:pt x="633579" y="71312"/>
                  </a:moveTo>
                  <a:cubicBezTo>
                    <a:pt x="674721" y="71312"/>
                    <a:pt x="710377" y="101482"/>
                    <a:pt x="718605" y="142624"/>
                  </a:cubicBezTo>
                  <a:lnTo>
                    <a:pt x="666493" y="142624"/>
                  </a:lnTo>
                  <a:cubicBezTo>
                    <a:pt x="625351" y="142624"/>
                    <a:pt x="589695" y="112453"/>
                    <a:pt x="581467" y="71312"/>
                  </a:cubicBezTo>
                  <a:lnTo>
                    <a:pt x="633579" y="71312"/>
                  </a:lnTo>
                  <a:close/>
                  <a:moveTo>
                    <a:pt x="669236" y="175537"/>
                  </a:moveTo>
                  <a:lnTo>
                    <a:pt x="721348" y="175537"/>
                  </a:lnTo>
                  <a:lnTo>
                    <a:pt x="721348" y="246849"/>
                  </a:lnTo>
                  <a:cubicBezTo>
                    <a:pt x="699406" y="224906"/>
                    <a:pt x="669236" y="208450"/>
                    <a:pt x="633579" y="208450"/>
                  </a:cubicBezTo>
                  <a:lnTo>
                    <a:pt x="581467" y="208450"/>
                  </a:lnTo>
                  <a:lnTo>
                    <a:pt x="581467" y="137138"/>
                  </a:lnTo>
                  <a:cubicBezTo>
                    <a:pt x="603409" y="161823"/>
                    <a:pt x="633579" y="175537"/>
                    <a:pt x="669236" y="175537"/>
                  </a:cubicBezTo>
                  <a:lnTo>
                    <a:pt x="669236" y="175537"/>
                  </a:lnTo>
                  <a:close/>
                  <a:moveTo>
                    <a:pt x="230393" y="35656"/>
                  </a:moveTo>
                  <a:lnTo>
                    <a:pt x="545811" y="35656"/>
                  </a:lnTo>
                  <a:lnTo>
                    <a:pt x="545811" y="630835"/>
                  </a:lnTo>
                  <a:lnTo>
                    <a:pt x="474499" y="630835"/>
                  </a:lnTo>
                  <a:lnTo>
                    <a:pt x="474499" y="279762"/>
                  </a:lnTo>
                  <a:lnTo>
                    <a:pt x="227650" y="279762"/>
                  </a:lnTo>
                  <a:lnTo>
                    <a:pt x="227650" y="35656"/>
                  </a:lnTo>
                  <a:close/>
                  <a:moveTo>
                    <a:pt x="194737" y="315418"/>
                  </a:moveTo>
                  <a:lnTo>
                    <a:pt x="441586" y="315418"/>
                  </a:lnTo>
                  <a:lnTo>
                    <a:pt x="441586" y="630835"/>
                  </a:lnTo>
                  <a:lnTo>
                    <a:pt x="194737" y="630835"/>
                  </a:lnTo>
                  <a:lnTo>
                    <a:pt x="194737" y="315418"/>
                  </a:lnTo>
                  <a:close/>
                </a:path>
              </a:pathLst>
            </a:custGeom>
            <a:grpFill/>
            <a:ln w="27426" cap="flat">
              <a:noFill/>
              <a:prstDash val="solid"/>
              <a:miter/>
            </a:ln>
          </p:spPr>
          <p:txBody>
            <a:bodyPr rtlCol="0" anchor="ctr"/>
            <a:lstStyle/>
            <a:p>
              <a:endParaRPr lang="it-IT" noProof="0" dirty="0"/>
            </a:p>
          </p:txBody>
        </p:sp>
      </p:grpSp>
    </p:spTree>
    <p:extLst>
      <p:ext uri="{BB962C8B-B14F-4D97-AF65-F5344CB8AC3E}">
        <p14:creationId xmlns:p14="http://schemas.microsoft.com/office/powerpoint/2010/main" val="22812201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73EE3-2E3A-9B89-A7B4-92116589919E}"/>
            </a:ext>
          </a:extLst>
        </p:cNvPr>
        <p:cNvGrpSpPr/>
        <p:nvPr/>
      </p:nvGrpSpPr>
      <p:grpSpPr>
        <a:xfrm>
          <a:off x="0" y="0"/>
          <a:ext cx="0" cy="0"/>
          <a:chOff x="0" y="0"/>
          <a:chExt cx="0" cy="0"/>
        </a:xfrm>
      </p:grpSpPr>
      <p:pic>
        <p:nvPicPr>
          <p:cNvPr id="7" name="Symbol zastępczy obrazu 6" descr="Obraz zawierający Sztuki piękne, origami, rzemiosło&#10;&#10;Zawartość wygenerowana przez sztuczną inteligencję może być niepoprawna.">
            <a:extLst>
              <a:ext uri="{FF2B5EF4-FFF2-40B4-BE49-F238E27FC236}">
                <a16:creationId xmlns:a16="http://schemas.microsoft.com/office/drawing/2014/main" id="{B2834842-F3C3-1CF2-4276-8BDBF46F244A}"/>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B2778ADA-EA89-FF03-20A4-C45FFCADE4C8}"/>
              </a:ext>
            </a:extLst>
          </p:cNvPr>
          <p:cNvSpPr>
            <a:spLocks noGrp="1"/>
          </p:cNvSpPr>
          <p:nvPr>
            <p:ph type="body" sz="quarter" idx="17"/>
          </p:nvPr>
        </p:nvSpPr>
        <p:spPr>
          <a:xfrm>
            <a:off x="6913514" y="439689"/>
            <a:ext cx="2066906" cy="582221"/>
          </a:xfrm>
        </p:spPr>
        <p:txBody>
          <a:bodyPr/>
          <a:lstStyle/>
          <a:p>
            <a:r>
              <a:rPr lang="it-IT" noProof="0" dirty="0"/>
              <a:t>02</a:t>
            </a:r>
          </a:p>
        </p:txBody>
      </p:sp>
      <p:sp>
        <p:nvSpPr>
          <p:cNvPr id="14" name="Rectangle 13">
            <a:extLst>
              <a:ext uri="{FF2B5EF4-FFF2-40B4-BE49-F238E27FC236}">
                <a16:creationId xmlns:a16="http://schemas.microsoft.com/office/drawing/2014/main" id="{EA06EDE0-42A7-FF64-13B1-D656187DAD39}"/>
              </a:ext>
            </a:extLst>
          </p:cNvPr>
          <p:cNvSpPr/>
          <p:nvPr/>
        </p:nvSpPr>
        <p:spPr>
          <a:xfrm>
            <a:off x="5182600" y="3019141"/>
            <a:ext cx="5528733" cy="130609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600" b="1" noProof="0" dirty="0">
                <a:solidFill>
                  <a:srgbClr val="60BA47"/>
                </a:solidFill>
                <a:latin typeface="Calibri" panose="020F0502020204030204" pitchFamily="34" charset="0"/>
                <a:cs typeface="Calibri" panose="020F0502020204030204" pitchFamily="34" charset="0"/>
              </a:rPr>
              <a:t>LE 3RS: RIDURRE, RIUTILIZZARE, RICICLARE</a:t>
            </a:r>
          </a:p>
        </p:txBody>
      </p:sp>
    </p:spTree>
    <p:extLst>
      <p:ext uri="{BB962C8B-B14F-4D97-AF65-F5344CB8AC3E}">
        <p14:creationId xmlns:p14="http://schemas.microsoft.com/office/powerpoint/2010/main" val="27274684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CAF055-F060-E63E-249E-7DCB76293D68}"/>
              </a:ext>
            </a:extLst>
          </p:cNvPr>
          <p:cNvSpPr>
            <a:spLocks noGrp="1"/>
          </p:cNvSpPr>
          <p:nvPr>
            <p:ph type="body" sz="quarter" idx="16"/>
          </p:nvPr>
        </p:nvSpPr>
        <p:spPr/>
        <p:txBody>
          <a:bodyPr/>
          <a:lstStyle/>
          <a:p>
            <a:r>
              <a:rPr lang="it-IT" noProof="0" dirty="0"/>
              <a:t>Lo spreco alimentare in Europa...</a:t>
            </a:r>
          </a:p>
        </p:txBody>
      </p:sp>
      <p:sp>
        <p:nvSpPr>
          <p:cNvPr id="3" name="Text Placeholder 2">
            <a:extLst>
              <a:ext uri="{FF2B5EF4-FFF2-40B4-BE49-F238E27FC236}">
                <a16:creationId xmlns:a16="http://schemas.microsoft.com/office/drawing/2014/main" id="{B73E481E-B7DA-F9BD-32D8-328ACF6C1433}"/>
              </a:ext>
            </a:extLst>
          </p:cNvPr>
          <p:cNvSpPr>
            <a:spLocks noGrp="1"/>
          </p:cNvSpPr>
          <p:nvPr>
            <p:ph type="body" sz="quarter" idx="19"/>
          </p:nvPr>
        </p:nvSpPr>
        <p:spPr>
          <a:xfrm>
            <a:off x="904856" y="1582099"/>
            <a:ext cx="10052954" cy="803654"/>
          </a:xfrm>
        </p:spPr>
        <p:txBody>
          <a:bodyPr/>
          <a:lstStyle/>
          <a:p>
            <a:r>
              <a:rPr lang="it-IT" noProof="0" dirty="0"/>
              <a:t>Nel 2021, nell'Unione Europea sono stati generati più di 58 milioni di tonnellate di rifiuti alimentari (fonte: </a:t>
            </a:r>
            <a:r>
              <a:rPr lang="it-IT" noProof="0" dirty="0">
                <a:hlinkClick r:id="rId2"/>
              </a:rPr>
              <a:t>eufic</a:t>
            </a:r>
            <a:r>
              <a:rPr lang="it-IT" noProof="0" dirty="0"/>
              <a:t>) - le PMI rappresentano il </a:t>
            </a:r>
            <a:r>
              <a:rPr lang="it-IT" b="1" noProof="0" dirty="0"/>
              <a:t>42% di questi rifiuti alimentari!</a:t>
            </a:r>
            <a:endParaRPr lang="it-IT" noProof="0" dirty="0"/>
          </a:p>
        </p:txBody>
      </p:sp>
      <p:sp>
        <p:nvSpPr>
          <p:cNvPr id="4" name="TextBox 3">
            <a:extLst>
              <a:ext uri="{FF2B5EF4-FFF2-40B4-BE49-F238E27FC236}">
                <a16:creationId xmlns:a16="http://schemas.microsoft.com/office/drawing/2014/main" id="{A5961521-6441-BBF2-1A87-11B81A3DAB0D}"/>
              </a:ext>
            </a:extLst>
          </p:cNvPr>
          <p:cNvSpPr txBox="1"/>
          <p:nvPr/>
        </p:nvSpPr>
        <p:spPr>
          <a:xfrm>
            <a:off x="2514554" y="4499878"/>
            <a:ext cx="1472428" cy="316753"/>
          </a:xfrm>
          <a:prstGeom prst="rect">
            <a:avLst/>
          </a:prstGeom>
          <a:noFill/>
        </p:spPr>
        <p:txBody>
          <a:bodyPr wrap="square">
            <a:spAutoFit/>
          </a:bodyPr>
          <a:lstStyle/>
          <a:p>
            <a:pPr>
              <a:lnSpc>
                <a:spcPts val="1660"/>
              </a:lnSpc>
            </a:pPr>
            <a:r>
              <a:rPr lang="it-IT" b="1" noProof="0" dirty="0">
                <a:solidFill>
                  <a:srgbClr val="0B3F51"/>
                </a:solidFill>
                <a:latin typeface="Calibri" panose="020F0502020204030204" pitchFamily="34" charset="0"/>
                <a:cs typeface="Calibri" panose="020F0502020204030204" pitchFamily="34" charset="0"/>
              </a:rPr>
              <a:t>PER PERSONA</a:t>
            </a:r>
          </a:p>
        </p:txBody>
      </p:sp>
      <p:sp>
        <p:nvSpPr>
          <p:cNvPr id="5" name="TextBox 4">
            <a:extLst>
              <a:ext uri="{FF2B5EF4-FFF2-40B4-BE49-F238E27FC236}">
                <a16:creationId xmlns:a16="http://schemas.microsoft.com/office/drawing/2014/main" id="{AF1DD0C1-9838-B330-E0C4-13A062060C75}"/>
              </a:ext>
            </a:extLst>
          </p:cNvPr>
          <p:cNvSpPr txBox="1"/>
          <p:nvPr/>
        </p:nvSpPr>
        <p:spPr>
          <a:xfrm>
            <a:off x="2234153" y="4151739"/>
            <a:ext cx="2252883" cy="385555"/>
          </a:xfrm>
          <a:prstGeom prst="rect">
            <a:avLst/>
          </a:prstGeom>
          <a:noFill/>
        </p:spPr>
        <p:txBody>
          <a:bodyPr wrap="square">
            <a:spAutoFit/>
          </a:bodyPr>
          <a:lstStyle/>
          <a:p>
            <a:pPr>
              <a:lnSpc>
                <a:spcPts val="1540"/>
              </a:lnSpc>
            </a:pPr>
            <a:r>
              <a:rPr lang="it-IT" sz="4400" b="1" noProof="0" dirty="0">
                <a:solidFill>
                  <a:srgbClr val="2094D2"/>
                </a:solidFill>
                <a:latin typeface="Calibri" panose="020F0502020204030204" pitchFamily="34" charset="0"/>
                <a:cs typeface="Calibri" panose="020F0502020204030204" pitchFamily="34" charset="0"/>
              </a:rPr>
              <a:t>131 kg</a:t>
            </a:r>
          </a:p>
        </p:txBody>
      </p:sp>
      <p:sp>
        <p:nvSpPr>
          <p:cNvPr id="6" name="TextBox 5">
            <a:extLst>
              <a:ext uri="{FF2B5EF4-FFF2-40B4-BE49-F238E27FC236}">
                <a16:creationId xmlns:a16="http://schemas.microsoft.com/office/drawing/2014/main" id="{7B6FB7F8-7C32-813C-5E43-23CAA236D334}"/>
              </a:ext>
            </a:extLst>
          </p:cNvPr>
          <p:cNvSpPr txBox="1"/>
          <p:nvPr/>
        </p:nvSpPr>
        <p:spPr>
          <a:xfrm>
            <a:off x="5086120" y="4425165"/>
            <a:ext cx="1472428" cy="316753"/>
          </a:xfrm>
          <a:prstGeom prst="rect">
            <a:avLst/>
          </a:prstGeom>
          <a:noFill/>
        </p:spPr>
        <p:txBody>
          <a:bodyPr wrap="square">
            <a:spAutoFit/>
          </a:bodyPr>
          <a:lstStyle/>
          <a:p>
            <a:pPr>
              <a:lnSpc>
                <a:spcPts val="1660"/>
              </a:lnSpc>
            </a:pPr>
            <a:r>
              <a:rPr lang="it-IT" b="1" noProof="0" dirty="0">
                <a:solidFill>
                  <a:srgbClr val="0B3F51"/>
                </a:solidFill>
                <a:latin typeface="Calibri" panose="020F0502020204030204" pitchFamily="34" charset="0"/>
                <a:cs typeface="Calibri" panose="020F0502020204030204" pitchFamily="34" charset="0"/>
              </a:rPr>
              <a:t>MILIARDO</a:t>
            </a:r>
          </a:p>
        </p:txBody>
      </p:sp>
      <p:sp>
        <p:nvSpPr>
          <p:cNvPr id="7" name="TextBox 6">
            <a:extLst>
              <a:ext uri="{FF2B5EF4-FFF2-40B4-BE49-F238E27FC236}">
                <a16:creationId xmlns:a16="http://schemas.microsoft.com/office/drawing/2014/main" id="{11C63111-A14A-9A0F-9D7E-3681C19957F1}"/>
              </a:ext>
            </a:extLst>
          </p:cNvPr>
          <p:cNvSpPr txBox="1"/>
          <p:nvPr/>
        </p:nvSpPr>
        <p:spPr>
          <a:xfrm>
            <a:off x="4744503" y="4161899"/>
            <a:ext cx="1423820" cy="385555"/>
          </a:xfrm>
          <a:prstGeom prst="rect">
            <a:avLst/>
          </a:prstGeom>
          <a:noFill/>
        </p:spPr>
        <p:txBody>
          <a:bodyPr wrap="square">
            <a:spAutoFit/>
          </a:bodyPr>
          <a:lstStyle/>
          <a:p>
            <a:pPr>
              <a:lnSpc>
                <a:spcPts val="1540"/>
              </a:lnSpc>
            </a:pPr>
            <a:r>
              <a:rPr lang="it-IT" sz="4400" b="1" noProof="0" dirty="0">
                <a:solidFill>
                  <a:srgbClr val="2094D2"/>
                </a:solidFill>
                <a:latin typeface="Calibri" panose="020F0502020204030204" pitchFamily="34" charset="0"/>
                <a:cs typeface="Calibri" panose="020F0502020204030204" pitchFamily="34" charset="0"/>
              </a:rPr>
              <a:t>€132</a:t>
            </a:r>
          </a:p>
        </p:txBody>
      </p:sp>
      <p:sp>
        <p:nvSpPr>
          <p:cNvPr id="8" name="TextBox 7">
            <a:extLst>
              <a:ext uri="{FF2B5EF4-FFF2-40B4-BE49-F238E27FC236}">
                <a16:creationId xmlns:a16="http://schemas.microsoft.com/office/drawing/2014/main" id="{169F2129-44C5-D1E8-7C7D-54A41FABB963}"/>
              </a:ext>
            </a:extLst>
          </p:cNvPr>
          <p:cNvSpPr txBox="1"/>
          <p:nvPr/>
        </p:nvSpPr>
        <p:spPr>
          <a:xfrm>
            <a:off x="8347783" y="4446365"/>
            <a:ext cx="1472428" cy="316753"/>
          </a:xfrm>
          <a:prstGeom prst="rect">
            <a:avLst/>
          </a:prstGeom>
          <a:noFill/>
        </p:spPr>
        <p:txBody>
          <a:bodyPr wrap="square">
            <a:spAutoFit/>
          </a:bodyPr>
          <a:lstStyle/>
          <a:p>
            <a:pPr>
              <a:lnSpc>
                <a:spcPts val="1660"/>
              </a:lnSpc>
            </a:pPr>
            <a:r>
              <a:rPr lang="it-IT" b="1" noProof="0" dirty="0">
                <a:solidFill>
                  <a:srgbClr val="0B3F51"/>
                </a:solidFill>
                <a:latin typeface="Calibri" panose="020F0502020204030204" pitchFamily="34" charset="0"/>
                <a:cs typeface="Calibri" panose="020F0502020204030204" pitchFamily="34" charset="0"/>
              </a:rPr>
              <a:t>TONNELLATE DI CO</a:t>
            </a:r>
            <a:r>
              <a:rPr lang="it-IT" b="1" baseline="-25000" noProof="0" dirty="0">
                <a:solidFill>
                  <a:srgbClr val="0B3F51"/>
                </a:solidFill>
                <a:latin typeface="Calibri" panose="020F0502020204030204" pitchFamily="34" charset="0"/>
                <a:cs typeface="Calibri" panose="020F0502020204030204" pitchFamily="34" charset="0"/>
              </a:rPr>
              <a:t>2</a:t>
            </a:r>
          </a:p>
        </p:txBody>
      </p:sp>
      <p:sp>
        <p:nvSpPr>
          <p:cNvPr id="9" name="TextBox 8">
            <a:extLst>
              <a:ext uri="{FF2B5EF4-FFF2-40B4-BE49-F238E27FC236}">
                <a16:creationId xmlns:a16="http://schemas.microsoft.com/office/drawing/2014/main" id="{CBFAD95F-9E4F-AE85-65E6-D4E7903C96F2}"/>
              </a:ext>
            </a:extLst>
          </p:cNvPr>
          <p:cNvSpPr txBox="1"/>
          <p:nvPr/>
        </p:nvSpPr>
        <p:spPr>
          <a:xfrm>
            <a:off x="6720641" y="4162429"/>
            <a:ext cx="3469734" cy="385555"/>
          </a:xfrm>
          <a:prstGeom prst="rect">
            <a:avLst/>
          </a:prstGeom>
          <a:noFill/>
        </p:spPr>
        <p:txBody>
          <a:bodyPr wrap="square">
            <a:spAutoFit/>
          </a:bodyPr>
          <a:lstStyle/>
          <a:p>
            <a:pPr>
              <a:lnSpc>
                <a:spcPts val="1540"/>
              </a:lnSpc>
            </a:pPr>
            <a:r>
              <a:rPr lang="it-IT" sz="4400" b="1" noProof="0" dirty="0">
                <a:solidFill>
                  <a:srgbClr val="2094D2"/>
                </a:solidFill>
                <a:latin typeface="Calibri" panose="020F0502020204030204" pitchFamily="34" charset="0"/>
                <a:cs typeface="Calibri" panose="020F0502020204030204" pitchFamily="34" charset="0"/>
              </a:rPr>
              <a:t>252,000,000</a:t>
            </a:r>
          </a:p>
        </p:txBody>
      </p:sp>
      <p:grpSp>
        <p:nvGrpSpPr>
          <p:cNvPr id="10" name="Group 9">
            <a:extLst>
              <a:ext uri="{FF2B5EF4-FFF2-40B4-BE49-F238E27FC236}">
                <a16:creationId xmlns:a16="http://schemas.microsoft.com/office/drawing/2014/main" id="{EBB20965-011E-428D-3E98-055AAA5E9097}"/>
              </a:ext>
            </a:extLst>
          </p:cNvPr>
          <p:cNvGrpSpPr/>
          <p:nvPr/>
        </p:nvGrpSpPr>
        <p:grpSpPr>
          <a:xfrm>
            <a:off x="4001637" y="3794599"/>
            <a:ext cx="568188" cy="1300480"/>
            <a:chOff x="2114052" y="3007360"/>
            <a:chExt cx="568188" cy="1300480"/>
          </a:xfrm>
        </p:grpSpPr>
        <p:cxnSp>
          <p:nvCxnSpPr>
            <p:cNvPr id="11" name="Straight Connector 10">
              <a:extLst>
                <a:ext uri="{FF2B5EF4-FFF2-40B4-BE49-F238E27FC236}">
                  <a16:creationId xmlns:a16="http://schemas.microsoft.com/office/drawing/2014/main" id="{C62D7C7E-1472-BC66-9491-8B9692AD477C}"/>
                </a:ext>
              </a:extLst>
            </p:cNvPr>
            <p:cNvCxnSpPr/>
            <p:nvPr/>
          </p:nvCxnSpPr>
          <p:spPr>
            <a:xfrm>
              <a:off x="2418080" y="3007360"/>
              <a:ext cx="0" cy="1300480"/>
            </a:xfrm>
            <a:prstGeom prst="line">
              <a:avLst/>
            </a:prstGeom>
            <a:ln w="12700">
              <a:solidFill>
                <a:srgbClr val="60BA47"/>
              </a:solidFill>
              <a:prstDash val="sysDash"/>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DAF70981-8AC8-51FA-322D-72665CC61EEE}"/>
                </a:ext>
              </a:extLst>
            </p:cNvPr>
            <p:cNvSpPr txBox="1"/>
            <p:nvPr/>
          </p:nvSpPr>
          <p:spPr>
            <a:xfrm>
              <a:off x="2114052" y="3496756"/>
              <a:ext cx="568188" cy="316753"/>
            </a:xfrm>
            <a:prstGeom prst="rect">
              <a:avLst/>
            </a:prstGeom>
            <a:solidFill>
              <a:schemeClr val="bg1"/>
            </a:solidFill>
          </p:spPr>
          <p:txBody>
            <a:bodyPr wrap="square">
              <a:spAutoFit/>
            </a:bodyPr>
            <a:lstStyle/>
            <a:p>
              <a:pPr algn="ctr">
                <a:lnSpc>
                  <a:spcPts val="1660"/>
                </a:lnSpc>
              </a:pPr>
              <a:r>
                <a:rPr lang="it-IT" b="1" noProof="0" dirty="0">
                  <a:solidFill>
                    <a:srgbClr val="60BA47"/>
                  </a:solidFill>
                  <a:latin typeface="Calibri" panose="020F0502020204030204" pitchFamily="34" charset="0"/>
                  <a:cs typeface="Calibri" panose="020F0502020204030204" pitchFamily="34" charset="0"/>
                </a:rPr>
                <a:t>o</a:t>
              </a:r>
            </a:p>
          </p:txBody>
        </p:sp>
      </p:grpSp>
      <p:grpSp>
        <p:nvGrpSpPr>
          <p:cNvPr id="13" name="Group 12">
            <a:extLst>
              <a:ext uri="{FF2B5EF4-FFF2-40B4-BE49-F238E27FC236}">
                <a16:creationId xmlns:a16="http://schemas.microsoft.com/office/drawing/2014/main" id="{3DC8647B-CB6E-2FA1-AFBD-35F8BF555952}"/>
              </a:ext>
            </a:extLst>
          </p:cNvPr>
          <p:cNvGrpSpPr/>
          <p:nvPr/>
        </p:nvGrpSpPr>
        <p:grpSpPr>
          <a:xfrm>
            <a:off x="6166351" y="3794599"/>
            <a:ext cx="568188" cy="1300480"/>
            <a:chOff x="2114052" y="3007360"/>
            <a:chExt cx="568188" cy="1300480"/>
          </a:xfrm>
        </p:grpSpPr>
        <p:cxnSp>
          <p:nvCxnSpPr>
            <p:cNvPr id="14" name="Straight Connector 13">
              <a:extLst>
                <a:ext uri="{FF2B5EF4-FFF2-40B4-BE49-F238E27FC236}">
                  <a16:creationId xmlns:a16="http://schemas.microsoft.com/office/drawing/2014/main" id="{AB7740A3-16A4-32C8-F157-B69D29B631AF}"/>
                </a:ext>
              </a:extLst>
            </p:cNvPr>
            <p:cNvCxnSpPr/>
            <p:nvPr/>
          </p:nvCxnSpPr>
          <p:spPr>
            <a:xfrm>
              <a:off x="2418080" y="3007360"/>
              <a:ext cx="0" cy="1300480"/>
            </a:xfrm>
            <a:prstGeom prst="line">
              <a:avLst/>
            </a:prstGeom>
            <a:ln w="12700">
              <a:solidFill>
                <a:srgbClr val="60BA47"/>
              </a:solidFill>
              <a:prstDash val="sysDash"/>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D08E988F-56A9-B962-AB6E-E9BBFAAEA6E6}"/>
                </a:ext>
              </a:extLst>
            </p:cNvPr>
            <p:cNvSpPr txBox="1"/>
            <p:nvPr/>
          </p:nvSpPr>
          <p:spPr>
            <a:xfrm>
              <a:off x="2114052" y="3496756"/>
              <a:ext cx="568188" cy="316753"/>
            </a:xfrm>
            <a:prstGeom prst="rect">
              <a:avLst/>
            </a:prstGeom>
            <a:solidFill>
              <a:schemeClr val="bg1"/>
            </a:solidFill>
          </p:spPr>
          <p:txBody>
            <a:bodyPr wrap="square">
              <a:spAutoFit/>
            </a:bodyPr>
            <a:lstStyle/>
            <a:p>
              <a:pPr algn="ctr">
                <a:lnSpc>
                  <a:spcPts val="1660"/>
                </a:lnSpc>
              </a:pPr>
              <a:r>
                <a:rPr lang="it-IT" b="1" noProof="0" dirty="0">
                  <a:solidFill>
                    <a:srgbClr val="60BA47"/>
                  </a:solidFill>
                  <a:latin typeface="Calibri" panose="020F0502020204030204" pitchFamily="34" charset="0"/>
                  <a:cs typeface="Calibri" panose="020F0502020204030204" pitchFamily="34" charset="0"/>
                </a:rPr>
                <a:t>o</a:t>
              </a:r>
            </a:p>
          </p:txBody>
        </p:sp>
      </p:grpSp>
      <p:grpSp>
        <p:nvGrpSpPr>
          <p:cNvPr id="16" name="Group 15">
            <a:extLst>
              <a:ext uri="{FF2B5EF4-FFF2-40B4-BE49-F238E27FC236}">
                <a16:creationId xmlns:a16="http://schemas.microsoft.com/office/drawing/2014/main" id="{D49F93B5-3BB1-056A-7619-7C70709E1E87}"/>
              </a:ext>
            </a:extLst>
          </p:cNvPr>
          <p:cNvGrpSpPr/>
          <p:nvPr/>
        </p:nvGrpSpPr>
        <p:grpSpPr>
          <a:xfrm>
            <a:off x="5059535" y="2990030"/>
            <a:ext cx="663648" cy="733299"/>
            <a:chOff x="2764835" y="2667159"/>
            <a:chExt cx="818511" cy="904415"/>
          </a:xfrm>
        </p:grpSpPr>
        <p:sp>
          <p:nvSpPr>
            <p:cNvPr id="17" name="Freeform 100">
              <a:extLst>
                <a:ext uri="{FF2B5EF4-FFF2-40B4-BE49-F238E27FC236}">
                  <a16:creationId xmlns:a16="http://schemas.microsoft.com/office/drawing/2014/main" id="{A35A465B-6FB3-B967-CB65-7BD583DFEA49}"/>
                </a:ext>
              </a:extLst>
            </p:cNvPr>
            <p:cNvSpPr/>
            <p:nvPr/>
          </p:nvSpPr>
          <p:spPr>
            <a:xfrm rot="5400000">
              <a:off x="3254754" y="2687554"/>
              <a:ext cx="129547" cy="201756"/>
            </a:xfrm>
            <a:custGeom>
              <a:avLst/>
              <a:gdLst>
                <a:gd name="connsiteX0" fmla="*/ 19068 w 159752"/>
                <a:gd name="connsiteY0" fmla="*/ 0 h 248797"/>
                <a:gd name="connsiteX1" fmla="*/ 106201 w 159752"/>
                <a:gd name="connsiteY1" fmla="*/ 43508 h 248797"/>
                <a:gd name="connsiteX2" fmla="*/ 157254 w 159752"/>
                <a:gd name="connsiteY2" fmla="*/ 195720 h 248797"/>
                <a:gd name="connsiteX3" fmla="*/ 139632 w 159752"/>
                <a:gd name="connsiteY3" fmla="*/ 246626 h 248797"/>
                <a:gd name="connsiteX4" fmla="*/ 140684 w 159752"/>
                <a:gd name="connsiteY4" fmla="*/ 248797 h 248797"/>
                <a:gd name="connsiteX5" fmla="*/ 53552 w 159752"/>
                <a:gd name="connsiteY5" fmla="*/ 205289 h 248797"/>
                <a:gd name="connsiteX6" fmla="*/ 2498 w 159752"/>
                <a:gd name="connsiteY6" fmla="*/ 53077 h 248797"/>
                <a:gd name="connsiteX7" fmla="*/ 20120 w 159752"/>
                <a:gd name="connsiteY7" fmla="*/ 2171 h 24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752" h="248797">
                  <a:moveTo>
                    <a:pt x="19068" y="0"/>
                  </a:moveTo>
                  <a:cubicBezTo>
                    <a:pt x="50753" y="6592"/>
                    <a:pt x="81117" y="19776"/>
                    <a:pt x="106201" y="43508"/>
                  </a:cubicBezTo>
                  <a:cubicBezTo>
                    <a:pt x="149766" y="84048"/>
                    <a:pt x="166598" y="141645"/>
                    <a:pt x="157254" y="195720"/>
                  </a:cubicBezTo>
                  <a:lnTo>
                    <a:pt x="139632" y="246626"/>
                  </a:lnTo>
                  <a:lnTo>
                    <a:pt x="140684" y="248797"/>
                  </a:lnTo>
                  <a:cubicBezTo>
                    <a:pt x="108999" y="242205"/>
                    <a:pt x="78635" y="229022"/>
                    <a:pt x="53552" y="205289"/>
                  </a:cubicBezTo>
                  <a:cubicBezTo>
                    <a:pt x="9986" y="164749"/>
                    <a:pt x="-6846" y="107152"/>
                    <a:pt x="2498" y="53077"/>
                  </a:cubicBezTo>
                  <a:lnTo>
                    <a:pt x="20120" y="2171"/>
                  </a:lnTo>
                  <a:close/>
                </a:path>
              </a:pathLst>
            </a:custGeom>
            <a:solidFill>
              <a:srgbClr val="60BA47"/>
            </a:solidFill>
            <a:ln w="19050" cap="rnd">
              <a:noFill/>
              <a:prstDash val="solid"/>
              <a:round/>
            </a:ln>
          </p:spPr>
          <p:txBody>
            <a:bodyPr wrap="square" rtlCol="0" anchor="ctr">
              <a:noAutofit/>
            </a:bodyPr>
            <a:lstStyle/>
            <a:p>
              <a:endParaRPr lang="it-IT" sz="1799" noProof="0" dirty="0"/>
            </a:p>
          </p:txBody>
        </p:sp>
        <p:grpSp>
          <p:nvGrpSpPr>
            <p:cNvPr id="18" name="Graphic 503">
              <a:extLst>
                <a:ext uri="{FF2B5EF4-FFF2-40B4-BE49-F238E27FC236}">
                  <a16:creationId xmlns:a16="http://schemas.microsoft.com/office/drawing/2014/main" id="{AC85AD3A-C625-D22F-0196-50F32FE2B987}"/>
                </a:ext>
              </a:extLst>
            </p:cNvPr>
            <p:cNvGrpSpPr/>
            <p:nvPr/>
          </p:nvGrpSpPr>
          <p:grpSpPr>
            <a:xfrm>
              <a:off x="2764835" y="2667159"/>
              <a:ext cx="818511" cy="904415"/>
              <a:chOff x="12846663" y="3911411"/>
              <a:chExt cx="1023375" cy="1130779"/>
            </a:xfrm>
            <a:noFill/>
          </p:grpSpPr>
          <p:grpSp>
            <p:nvGrpSpPr>
              <p:cNvPr id="19" name="Graphic 503">
                <a:extLst>
                  <a:ext uri="{FF2B5EF4-FFF2-40B4-BE49-F238E27FC236}">
                    <a16:creationId xmlns:a16="http://schemas.microsoft.com/office/drawing/2014/main" id="{EA78B1EE-AE6B-3530-1AF8-8CC84BA023FA}"/>
                  </a:ext>
                </a:extLst>
              </p:cNvPr>
              <p:cNvGrpSpPr/>
              <p:nvPr/>
            </p:nvGrpSpPr>
            <p:grpSpPr>
              <a:xfrm>
                <a:off x="12846663" y="4242607"/>
                <a:ext cx="1023375" cy="799582"/>
                <a:chOff x="12846663" y="4242607"/>
                <a:chExt cx="1023375" cy="799582"/>
              </a:xfrm>
              <a:noFill/>
            </p:grpSpPr>
            <p:grpSp>
              <p:nvGrpSpPr>
                <p:cNvPr id="30" name="Graphic 503">
                  <a:extLst>
                    <a:ext uri="{FF2B5EF4-FFF2-40B4-BE49-F238E27FC236}">
                      <a16:creationId xmlns:a16="http://schemas.microsoft.com/office/drawing/2014/main" id="{B06701AF-B67D-46BC-07A7-316E1A0D9969}"/>
                    </a:ext>
                  </a:extLst>
                </p:cNvPr>
                <p:cNvGrpSpPr/>
                <p:nvPr/>
              </p:nvGrpSpPr>
              <p:grpSpPr>
                <a:xfrm>
                  <a:off x="13409519" y="4242607"/>
                  <a:ext cx="460518" cy="799582"/>
                  <a:chOff x="13409519" y="4242607"/>
                  <a:chExt cx="460518" cy="799582"/>
                </a:xfrm>
                <a:noFill/>
              </p:grpSpPr>
              <p:sp>
                <p:nvSpPr>
                  <p:cNvPr id="35" name="Freeform 65">
                    <a:extLst>
                      <a:ext uri="{FF2B5EF4-FFF2-40B4-BE49-F238E27FC236}">
                        <a16:creationId xmlns:a16="http://schemas.microsoft.com/office/drawing/2014/main" id="{9198389E-9655-92A8-DD6F-E410B5866F87}"/>
                      </a:ext>
                    </a:extLst>
                  </p:cNvPr>
                  <p:cNvSpPr/>
                  <p:nvPr/>
                </p:nvSpPr>
                <p:spPr>
                  <a:xfrm>
                    <a:off x="13423395" y="4242607"/>
                    <a:ext cx="446643" cy="674307"/>
                  </a:xfrm>
                  <a:custGeom>
                    <a:avLst/>
                    <a:gdLst>
                      <a:gd name="connsiteX0" fmla="*/ 220510 w 446643"/>
                      <a:gd name="connsiteY0" fmla="*/ 674307 h 674307"/>
                      <a:gd name="connsiteX1" fmla="*/ 430137 w 446643"/>
                      <a:gd name="connsiteY1" fmla="*/ 463317 h 674307"/>
                      <a:gd name="connsiteX2" fmla="*/ 446643 w 446643"/>
                      <a:gd name="connsiteY2" fmla="*/ 425404 h 674307"/>
                      <a:gd name="connsiteX3" fmla="*/ 446643 w 446643"/>
                      <a:gd name="connsiteY3" fmla="*/ 29796 h 674307"/>
                      <a:gd name="connsiteX4" fmla="*/ 415282 w 446643"/>
                      <a:gd name="connsiteY4" fmla="*/ 126 h 674307"/>
                      <a:gd name="connsiteX5" fmla="*/ 334402 w 446643"/>
                      <a:gd name="connsiteY5" fmla="*/ 112214 h 674307"/>
                      <a:gd name="connsiteX6" fmla="*/ 306342 w 446643"/>
                      <a:gd name="connsiteY6" fmla="*/ 331447 h 674307"/>
                      <a:gd name="connsiteX7" fmla="*/ 240317 w 446643"/>
                      <a:gd name="connsiteY7" fmla="*/ 349579 h 674307"/>
                      <a:gd name="connsiteX8" fmla="*/ 166040 w 446643"/>
                      <a:gd name="connsiteY8" fmla="*/ 423755 h 674307"/>
                      <a:gd name="connsiteX9" fmla="*/ 37293 w 446643"/>
                      <a:gd name="connsiteY9" fmla="*/ 483097 h 674307"/>
                      <a:gd name="connsiteX10" fmla="*/ 4281 w 446643"/>
                      <a:gd name="connsiteY10" fmla="*/ 674307 h 6743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643" h="674307">
                        <a:moveTo>
                          <a:pt x="220510" y="674307"/>
                        </a:moveTo>
                        <a:lnTo>
                          <a:pt x="430137" y="463317"/>
                        </a:lnTo>
                        <a:cubicBezTo>
                          <a:pt x="440041" y="453426"/>
                          <a:pt x="446643" y="438591"/>
                          <a:pt x="446643" y="425404"/>
                        </a:cubicBezTo>
                        <a:lnTo>
                          <a:pt x="446643" y="29796"/>
                        </a:lnTo>
                        <a:cubicBezTo>
                          <a:pt x="446643" y="13312"/>
                          <a:pt x="433438" y="-1523"/>
                          <a:pt x="415282" y="126"/>
                        </a:cubicBezTo>
                        <a:cubicBezTo>
                          <a:pt x="380619" y="1774"/>
                          <a:pt x="347607" y="39686"/>
                          <a:pt x="334402" y="112214"/>
                        </a:cubicBezTo>
                        <a:lnTo>
                          <a:pt x="306342" y="331447"/>
                        </a:lnTo>
                        <a:cubicBezTo>
                          <a:pt x="281583" y="329799"/>
                          <a:pt x="255173" y="334744"/>
                          <a:pt x="240317" y="349579"/>
                        </a:cubicBezTo>
                        <a:lnTo>
                          <a:pt x="166040" y="423755"/>
                        </a:lnTo>
                        <a:cubicBezTo>
                          <a:pt x="98366" y="436943"/>
                          <a:pt x="73607" y="446833"/>
                          <a:pt x="37293" y="483097"/>
                        </a:cubicBezTo>
                        <a:cubicBezTo>
                          <a:pt x="-7273" y="527603"/>
                          <a:pt x="-2322" y="586944"/>
                          <a:pt x="4281" y="674307"/>
                        </a:cubicBezTo>
                      </a:path>
                    </a:pathLst>
                  </a:custGeom>
                  <a:noFill/>
                  <a:ln w="19050" cap="rnd">
                    <a:solidFill>
                      <a:srgbClr val="09465E"/>
                    </a:solidFill>
                    <a:prstDash val="solid"/>
                    <a:round/>
                  </a:ln>
                </p:spPr>
                <p:txBody>
                  <a:bodyPr rtlCol="0" anchor="ctr"/>
                  <a:lstStyle/>
                  <a:p>
                    <a:endParaRPr lang="it-IT" sz="1799" noProof="0" dirty="0"/>
                  </a:p>
                </p:txBody>
              </p:sp>
              <p:sp>
                <p:nvSpPr>
                  <p:cNvPr id="36" name="Freeform 66">
                    <a:extLst>
                      <a:ext uri="{FF2B5EF4-FFF2-40B4-BE49-F238E27FC236}">
                        <a16:creationId xmlns:a16="http://schemas.microsoft.com/office/drawing/2014/main" id="{5BF8775E-9F82-195D-2A41-4C9132A988E7}"/>
                      </a:ext>
                    </a:extLst>
                  </p:cNvPr>
                  <p:cNvSpPr/>
                  <p:nvPr/>
                </p:nvSpPr>
                <p:spPr>
                  <a:xfrm>
                    <a:off x="13409519" y="4916915"/>
                    <a:ext cx="292157" cy="125275"/>
                  </a:xfrm>
                  <a:custGeom>
                    <a:avLst/>
                    <a:gdLst>
                      <a:gd name="connsiteX0" fmla="*/ 0 w 292157"/>
                      <a:gd name="connsiteY0" fmla="*/ 0 h 125275"/>
                      <a:gd name="connsiteX1" fmla="*/ 292158 w 292157"/>
                      <a:gd name="connsiteY1" fmla="*/ 0 h 125275"/>
                      <a:gd name="connsiteX2" fmla="*/ 292158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8" y="0"/>
                        </a:lnTo>
                        <a:lnTo>
                          <a:pt x="292158" y="125276"/>
                        </a:lnTo>
                        <a:lnTo>
                          <a:pt x="0" y="125276"/>
                        </a:lnTo>
                        <a:close/>
                      </a:path>
                    </a:pathLst>
                  </a:custGeom>
                  <a:noFill/>
                  <a:ln w="19050" cap="rnd">
                    <a:solidFill>
                      <a:srgbClr val="09465E"/>
                    </a:solidFill>
                    <a:prstDash val="solid"/>
                    <a:round/>
                  </a:ln>
                </p:spPr>
                <p:txBody>
                  <a:bodyPr rtlCol="0" anchor="ctr"/>
                  <a:lstStyle/>
                  <a:p>
                    <a:endParaRPr lang="it-IT" sz="1799" noProof="0" dirty="0"/>
                  </a:p>
                </p:txBody>
              </p:sp>
              <p:sp>
                <p:nvSpPr>
                  <p:cNvPr id="37" name="Freeform 67">
                    <a:extLst>
                      <a:ext uri="{FF2B5EF4-FFF2-40B4-BE49-F238E27FC236}">
                        <a16:creationId xmlns:a16="http://schemas.microsoft.com/office/drawing/2014/main" id="{EBBC10E7-DF31-9BC1-AE50-89903BC4CCFF}"/>
                      </a:ext>
                    </a:extLst>
                  </p:cNvPr>
                  <p:cNvSpPr/>
                  <p:nvPr/>
                </p:nvSpPr>
                <p:spPr>
                  <a:xfrm>
                    <a:off x="13642255" y="4574055"/>
                    <a:ext cx="135104" cy="174726"/>
                  </a:xfrm>
                  <a:custGeom>
                    <a:avLst/>
                    <a:gdLst>
                      <a:gd name="connsiteX0" fmla="*/ 89133 w 135104"/>
                      <a:gd name="connsiteY0" fmla="*/ 0 h 174726"/>
                      <a:gd name="connsiteX1" fmla="*/ 115542 w 135104"/>
                      <a:gd name="connsiteY1" fmla="*/ 8242 h 174726"/>
                      <a:gd name="connsiteX2" fmla="*/ 130398 w 135104"/>
                      <a:gd name="connsiteY2" fmla="*/ 44506 h 174726"/>
                      <a:gd name="connsiteX3" fmla="*/ 0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89133" y="0"/>
                        </a:moveTo>
                        <a:cubicBezTo>
                          <a:pt x="99036" y="0"/>
                          <a:pt x="107289" y="3296"/>
                          <a:pt x="115542" y="8242"/>
                        </a:cubicBezTo>
                        <a:cubicBezTo>
                          <a:pt x="130398" y="14835"/>
                          <a:pt x="141952" y="31319"/>
                          <a:pt x="130398" y="44506"/>
                        </a:cubicBezTo>
                        <a:lnTo>
                          <a:pt x="0" y="174726"/>
                        </a:lnTo>
                      </a:path>
                    </a:pathLst>
                  </a:custGeom>
                  <a:noFill/>
                  <a:ln w="19050" cap="rnd">
                    <a:solidFill>
                      <a:srgbClr val="09465E"/>
                    </a:solidFill>
                    <a:prstDash val="solid"/>
                    <a:round/>
                  </a:ln>
                </p:spPr>
                <p:txBody>
                  <a:bodyPr rtlCol="0" anchor="ctr"/>
                  <a:lstStyle/>
                  <a:p>
                    <a:endParaRPr lang="it-IT" sz="1799" noProof="0" dirty="0"/>
                  </a:p>
                </p:txBody>
              </p:sp>
            </p:grpSp>
            <p:grpSp>
              <p:nvGrpSpPr>
                <p:cNvPr id="31" name="Graphic 503">
                  <a:extLst>
                    <a:ext uri="{FF2B5EF4-FFF2-40B4-BE49-F238E27FC236}">
                      <a16:creationId xmlns:a16="http://schemas.microsoft.com/office/drawing/2014/main" id="{78D09D26-6376-98DB-36FA-27CE5B59238D}"/>
                    </a:ext>
                  </a:extLst>
                </p:cNvPr>
                <p:cNvGrpSpPr/>
                <p:nvPr/>
              </p:nvGrpSpPr>
              <p:grpSpPr>
                <a:xfrm>
                  <a:off x="12846663" y="4242733"/>
                  <a:ext cx="462169" cy="799457"/>
                  <a:chOff x="12846663" y="4242733"/>
                  <a:chExt cx="462169" cy="799457"/>
                </a:xfrm>
                <a:noFill/>
              </p:grpSpPr>
              <p:sp>
                <p:nvSpPr>
                  <p:cNvPr id="32" name="Freeform 62">
                    <a:extLst>
                      <a:ext uri="{FF2B5EF4-FFF2-40B4-BE49-F238E27FC236}">
                        <a16:creationId xmlns:a16="http://schemas.microsoft.com/office/drawing/2014/main" id="{966EE214-8039-57AD-189D-E4C2FDB50ACE}"/>
                      </a:ext>
                    </a:extLst>
                  </p:cNvPr>
                  <p:cNvSpPr/>
                  <p:nvPr/>
                </p:nvSpPr>
                <p:spPr>
                  <a:xfrm>
                    <a:off x="12846663" y="4242733"/>
                    <a:ext cx="446280" cy="674181"/>
                  </a:xfrm>
                  <a:custGeom>
                    <a:avLst/>
                    <a:gdLst>
                      <a:gd name="connsiteX0" fmla="*/ 442362 w 446280"/>
                      <a:gd name="connsiteY0" fmla="*/ 670885 h 674181"/>
                      <a:gd name="connsiteX1" fmla="*/ 409350 w 446280"/>
                      <a:gd name="connsiteY1" fmla="*/ 482971 h 674181"/>
                      <a:gd name="connsiteX2" fmla="*/ 280603 w 446280"/>
                      <a:gd name="connsiteY2" fmla="*/ 423630 h 674181"/>
                      <a:gd name="connsiteX3" fmla="*/ 206326 w 446280"/>
                      <a:gd name="connsiteY3" fmla="*/ 349453 h 674181"/>
                      <a:gd name="connsiteX4" fmla="*/ 140301 w 446280"/>
                      <a:gd name="connsiteY4" fmla="*/ 331322 h 674181"/>
                      <a:gd name="connsiteX5" fmla="*/ 112241 w 446280"/>
                      <a:gd name="connsiteY5" fmla="*/ 112089 h 674181"/>
                      <a:gd name="connsiteX6" fmla="*/ 31362 w 446280"/>
                      <a:gd name="connsiteY6" fmla="*/ 0 h 674181"/>
                      <a:gd name="connsiteX7" fmla="*/ 0 w 446280"/>
                      <a:gd name="connsiteY7" fmla="*/ 29670 h 674181"/>
                      <a:gd name="connsiteX8" fmla="*/ 0 w 446280"/>
                      <a:gd name="connsiteY8" fmla="*/ 425278 h 674181"/>
                      <a:gd name="connsiteX9" fmla="*/ 16506 w 446280"/>
                      <a:gd name="connsiteY9" fmla="*/ 463191 h 674181"/>
                      <a:gd name="connsiteX10" fmla="*/ 226133 w 446280"/>
                      <a:gd name="connsiteY10" fmla="*/ 674182 h 6741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46280" h="674181">
                        <a:moveTo>
                          <a:pt x="442362" y="670885"/>
                        </a:moveTo>
                        <a:cubicBezTo>
                          <a:pt x="448965" y="585170"/>
                          <a:pt x="452266" y="525829"/>
                          <a:pt x="409350" y="482971"/>
                        </a:cubicBezTo>
                        <a:cubicBezTo>
                          <a:pt x="373037" y="446707"/>
                          <a:pt x="348278" y="438465"/>
                          <a:pt x="280603" y="423630"/>
                        </a:cubicBezTo>
                        <a:lnTo>
                          <a:pt x="206326" y="349453"/>
                        </a:lnTo>
                        <a:cubicBezTo>
                          <a:pt x="191471" y="334618"/>
                          <a:pt x="165061" y="328025"/>
                          <a:pt x="140301" y="331322"/>
                        </a:cubicBezTo>
                        <a:lnTo>
                          <a:pt x="112241" y="112089"/>
                        </a:lnTo>
                        <a:cubicBezTo>
                          <a:pt x="99036" y="39561"/>
                          <a:pt x="66024" y="1648"/>
                          <a:pt x="31362" y="0"/>
                        </a:cubicBezTo>
                        <a:cubicBezTo>
                          <a:pt x="14856" y="0"/>
                          <a:pt x="0" y="13187"/>
                          <a:pt x="0" y="29670"/>
                        </a:cubicBezTo>
                        <a:lnTo>
                          <a:pt x="0" y="425278"/>
                        </a:lnTo>
                        <a:cubicBezTo>
                          <a:pt x="0" y="440113"/>
                          <a:pt x="6603" y="453301"/>
                          <a:pt x="16506" y="463191"/>
                        </a:cubicBezTo>
                        <a:lnTo>
                          <a:pt x="226133" y="674182"/>
                        </a:lnTo>
                      </a:path>
                    </a:pathLst>
                  </a:custGeom>
                  <a:noFill/>
                  <a:ln w="19050" cap="rnd">
                    <a:solidFill>
                      <a:srgbClr val="09465E"/>
                    </a:solidFill>
                    <a:prstDash val="solid"/>
                    <a:round/>
                  </a:ln>
                </p:spPr>
                <p:txBody>
                  <a:bodyPr rtlCol="0" anchor="ctr"/>
                  <a:lstStyle/>
                  <a:p>
                    <a:endParaRPr lang="it-IT" sz="1799" noProof="0" dirty="0"/>
                  </a:p>
                </p:txBody>
              </p:sp>
              <p:sp>
                <p:nvSpPr>
                  <p:cNvPr id="33" name="Freeform 63">
                    <a:extLst>
                      <a:ext uri="{FF2B5EF4-FFF2-40B4-BE49-F238E27FC236}">
                        <a16:creationId xmlns:a16="http://schemas.microsoft.com/office/drawing/2014/main" id="{FC1F3758-C37C-F197-D76C-82F96363A5AA}"/>
                      </a:ext>
                    </a:extLst>
                  </p:cNvPr>
                  <p:cNvSpPr/>
                  <p:nvPr/>
                </p:nvSpPr>
                <p:spPr>
                  <a:xfrm>
                    <a:off x="13016675" y="4916915"/>
                    <a:ext cx="292157" cy="125275"/>
                  </a:xfrm>
                  <a:custGeom>
                    <a:avLst/>
                    <a:gdLst>
                      <a:gd name="connsiteX0" fmla="*/ 0 w 292157"/>
                      <a:gd name="connsiteY0" fmla="*/ 0 h 125275"/>
                      <a:gd name="connsiteX1" fmla="*/ 292157 w 292157"/>
                      <a:gd name="connsiteY1" fmla="*/ 0 h 125275"/>
                      <a:gd name="connsiteX2" fmla="*/ 292157 w 292157"/>
                      <a:gd name="connsiteY2" fmla="*/ 125276 h 125275"/>
                      <a:gd name="connsiteX3" fmla="*/ 0 w 292157"/>
                      <a:gd name="connsiteY3" fmla="*/ 125276 h 125275"/>
                    </a:gdLst>
                    <a:ahLst/>
                    <a:cxnLst>
                      <a:cxn ang="0">
                        <a:pos x="connsiteX0" y="connsiteY0"/>
                      </a:cxn>
                      <a:cxn ang="0">
                        <a:pos x="connsiteX1" y="connsiteY1"/>
                      </a:cxn>
                      <a:cxn ang="0">
                        <a:pos x="connsiteX2" y="connsiteY2"/>
                      </a:cxn>
                      <a:cxn ang="0">
                        <a:pos x="connsiteX3" y="connsiteY3"/>
                      </a:cxn>
                    </a:cxnLst>
                    <a:rect l="l" t="t" r="r" b="b"/>
                    <a:pathLst>
                      <a:path w="292157" h="125275">
                        <a:moveTo>
                          <a:pt x="0" y="0"/>
                        </a:moveTo>
                        <a:lnTo>
                          <a:pt x="292157" y="0"/>
                        </a:lnTo>
                        <a:lnTo>
                          <a:pt x="292157" y="125276"/>
                        </a:lnTo>
                        <a:lnTo>
                          <a:pt x="0" y="125276"/>
                        </a:lnTo>
                        <a:close/>
                      </a:path>
                    </a:pathLst>
                  </a:custGeom>
                  <a:noFill/>
                  <a:ln w="19050" cap="rnd">
                    <a:solidFill>
                      <a:srgbClr val="09465E"/>
                    </a:solidFill>
                    <a:prstDash val="solid"/>
                    <a:round/>
                  </a:ln>
                </p:spPr>
                <p:txBody>
                  <a:bodyPr rtlCol="0" anchor="ctr"/>
                  <a:lstStyle/>
                  <a:p>
                    <a:endParaRPr lang="it-IT" sz="1799" noProof="0" dirty="0"/>
                  </a:p>
                </p:txBody>
              </p:sp>
              <p:sp>
                <p:nvSpPr>
                  <p:cNvPr id="34" name="Freeform 64">
                    <a:extLst>
                      <a:ext uri="{FF2B5EF4-FFF2-40B4-BE49-F238E27FC236}">
                        <a16:creationId xmlns:a16="http://schemas.microsoft.com/office/drawing/2014/main" id="{990EBC16-8CCD-B42E-6D07-192DA59C5305}"/>
                      </a:ext>
                    </a:extLst>
                  </p:cNvPr>
                  <p:cNvSpPr/>
                  <p:nvPr/>
                </p:nvSpPr>
                <p:spPr>
                  <a:xfrm>
                    <a:off x="12940992" y="4574055"/>
                    <a:ext cx="135104" cy="174726"/>
                  </a:xfrm>
                  <a:custGeom>
                    <a:avLst/>
                    <a:gdLst>
                      <a:gd name="connsiteX0" fmla="*/ 45972 w 135104"/>
                      <a:gd name="connsiteY0" fmla="*/ 0 h 174726"/>
                      <a:gd name="connsiteX1" fmla="*/ 19562 w 135104"/>
                      <a:gd name="connsiteY1" fmla="*/ 8242 h 174726"/>
                      <a:gd name="connsiteX2" fmla="*/ 4707 w 135104"/>
                      <a:gd name="connsiteY2" fmla="*/ 44506 h 174726"/>
                      <a:gd name="connsiteX3" fmla="*/ 135105 w 135104"/>
                      <a:gd name="connsiteY3" fmla="*/ 174726 h 174726"/>
                    </a:gdLst>
                    <a:ahLst/>
                    <a:cxnLst>
                      <a:cxn ang="0">
                        <a:pos x="connsiteX0" y="connsiteY0"/>
                      </a:cxn>
                      <a:cxn ang="0">
                        <a:pos x="connsiteX1" y="connsiteY1"/>
                      </a:cxn>
                      <a:cxn ang="0">
                        <a:pos x="connsiteX2" y="connsiteY2"/>
                      </a:cxn>
                      <a:cxn ang="0">
                        <a:pos x="connsiteX3" y="connsiteY3"/>
                      </a:cxn>
                    </a:cxnLst>
                    <a:rect l="l" t="t" r="r" b="b"/>
                    <a:pathLst>
                      <a:path w="135104" h="174726">
                        <a:moveTo>
                          <a:pt x="45972" y="0"/>
                        </a:moveTo>
                        <a:cubicBezTo>
                          <a:pt x="36068" y="0"/>
                          <a:pt x="27815" y="3296"/>
                          <a:pt x="19562" y="8242"/>
                        </a:cubicBezTo>
                        <a:cubicBezTo>
                          <a:pt x="4707" y="14835"/>
                          <a:pt x="-6848" y="31319"/>
                          <a:pt x="4707" y="44506"/>
                        </a:cubicBezTo>
                        <a:lnTo>
                          <a:pt x="135105" y="174726"/>
                        </a:lnTo>
                      </a:path>
                    </a:pathLst>
                  </a:custGeom>
                  <a:noFill/>
                  <a:ln w="19050" cap="rnd">
                    <a:solidFill>
                      <a:srgbClr val="09465E"/>
                    </a:solidFill>
                    <a:prstDash val="solid"/>
                    <a:round/>
                  </a:ln>
                </p:spPr>
                <p:txBody>
                  <a:bodyPr rtlCol="0" anchor="ctr"/>
                  <a:lstStyle/>
                  <a:p>
                    <a:endParaRPr lang="it-IT" sz="1799" noProof="0" dirty="0"/>
                  </a:p>
                </p:txBody>
              </p:sp>
            </p:grpSp>
          </p:grpSp>
          <p:grpSp>
            <p:nvGrpSpPr>
              <p:cNvPr id="20" name="Graphic 503">
                <a:extLst>
                  <a:ext uri="{FF2B5EF4-FFF2-40B4-BE49-F238E27FC236}">
                    <a16:creationId xmlns:a16="http://schemas.microsoft.com/office/drawing/2014/main" id="{1FA3F185-5F62-ED59-89F7-DC41CEEF861A}"/>
                  </a:ext>
                </a:extLst>
              </p:cNvPr>
              <p:cNvGrpSpPr/>
              <p:nvPr/>
            </p:nvGrpSpPr>
            <p:grpSpPr>
              <a:xfrm>
                <a:off x="13086001" y="3911411"/>
                <a:ext cx="602471" cy="728577"/>
                <a:chOff x="13086001" y="3911411"/>
                <a:chExt cx="602471" cy="728577"/>
              </a:xfrm>
              <a:noFill/>
            </p:grpSpPr>
            <p:sp>
              <p:nvSpPr>
                <p:cNvPr id="21" name="Freeform 51">
                  <a:extLst>
                    <a:ext uri="{FF2B5EF4-FFF2-40B4-BE49-F238E27FC236}">
                      <a16:creationId xmlns:a16="http://schemas.microsoft.com/office/drawing/2014/main" id="{F85FFBC3-51F1-8820-9BC1-1A4C6C840F12}"/>
                    </a:ext>
                  </a:extLst>
                </p:cNvPr>
                <p:cNvSpPr/>
                <p:nvPr/>
              </p:nvSpPr>
              <p:spPr>
                <a:xfrm>
                  <a:off x="13086001" y="4102622"/>
                  <a:ext cx="538097" cy="537367"/>
                </a:xfrm>
                <a:custGeom>
                  <a:avLst/>
                  <a:gdLst>
                    <a:gd name="connsiteX0" fmla="*/ 538098 w 538097"/>
                    <a:gd name="connsiteY0" fmla="*/ 268684 h 537367"/>
                    <a:gd name="connsiteX1" fmla="*/ 269049 w 538097"/>
                    <a:gd name="connsiteY1" fmla="*/ 537367 h 537367"/>
                    <a:gd name="connsiteX2" fmla="*/ 1 w 538097"/>
                    <a:gd name="connsiteY2" fmla="*/ 268684 h 537367"/>
                    <a:gd name="connsiteX3" fmla="*/ 269049 w 538097"/>
                    <a:gd name="connsiteY3" fmla="*/ 0 h 537367"/>
                    <a:gd name="connsiteX4" fmla="*/ 538098 w 538097"/>
                    <a:gd name="connsiteY4" fmla="*/ 268684 h 5373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38097" h="537367">
                      <a:moveTo>
                        <a:pt x="538098" y="268684"/>
                      </a:moveTo>
                      <a:cubicBezTo>
                        <a:pt x="538098" y="417073"/>
                        <a:pt x="417641" y="537367"/>
                        <a:pt x="269049" y="537367"/>
                      </a:cubicBezTo>
                      <a:cubicBezTo>
                        <a:pt x="120458" y="537367"/>
                        <a:pt x="1" y="417073"/>
                        <a:pt x="1" y="268684"/>
                      </a:cubicBezTo>
                      <a:cubicBezTo>
                        <a:pt x="1" y="120294"/>
                        <a:pt x="120458" y="0"/>
                        <a:pt x="269049" y="0"/>
                      </a:cubicBezTo>
                      <a:cubicBezTo>
                        <a:pt x="417641" y="0"/>
                        <a:pt x="538098" y="120294"/>
                        <a:pt x="538098" y="268684"/>
                      </a:cubicBezTo>
                      <a:close/>
                    </a:path>
                  </a:pathLst>
                </a:custGeom>
                <a:noFill/>
                <a:ln w="19050" cap="rnd">
                  <a:solidFill>
                    <a:srgbClr val="09465E"/>
                  </a:solidFill>
                  <a:prstDash val="solid"/>
                  <a:round/>
                </a:ln>
              </p:spPr>
              <p:txBody>
                <a:bodyPr rtlCol="0" anchor="ctr"/>
                <a:lstStyle/>
                <a:p>
                  <a:endParaRPr lang="it-IT" sz="1799" noProof="0" dirty="0"/>
                </a:p>
              </p:txBody>
            </p:sp>
            <p:sp>
              <p:nvSpPr>
                <p:cNvPr id="22" name="Freeform 52">
                  <a:extLst>
                    <a:ext uri="{FF2B5EF4-FFF2-40B4-BE49-F238E27FC236}">
                      <a16:creationId xmlns:a16="http://schemas.microsoft.com/office/drawing/2014/main" id="{9A09B4B1-67D8-CAD2-6355-541D8B27EA36}"/>
                    </a:ext>
                  </a:extLst>
                </p:cNvPr>
                <p:cNvSpPr/>
                <p:nvPr/>
              </p:nvSpPr>
              <p:spPr>
                <a:xfrm>
                  <a:off x="13143772" y="4160315"/>
                  <a:ext cx="422555" cy="421981"/>
                </a:xfrm>
                <a:custGeom>
                  <a:avLst/>
                  <a:gdLst>
                    <a:gd name="connsiteX0" fmla="*/ 422555 w 422555"/>
                    <a:gd name="connsiteY0" fmla="*/ 210991 h 421981"/>
                    <a:gd name="connsiteX1" fmla="*/ 211278 w 422555"/>
                    <a:gd name="connsiteY1" fmla="*/ 421981 h 421981"/>
                    <a:gd name="connsiteX2" fmla="*/ 1 w 422555"/>
                    <a:gd name="connsiteY2" fmla="*/ 210991 h 421981"/>
                    <a:gd name="connsiteX3" fmla="*/ 211278 w 422555"/>
                    <a:gd name="connsiteY3" fmla="*/ 0 h 421981"/>
                    <a:gd name="connsiteX4" fmla="*/ 422555 w 422555"/>
                    <a:gd name="connsiteY4" fmla="*/ 210991 h 421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2555" h="421981">
                      <a:moveTo>
                        <a:pt x="422555" y="210991"/>
                      </a:moveTo>
                      <a:cubicBezTo>
                        <a:pt x="422555" y="327518"/>
                        <a:pt x="327963" y="421981"/>
                        <a:pt x="211278" y="421981"/>
                      </a:cubicBezTo>
                      <a:cubicBezTo>
                        <a:pt x="94592" y="421981"/>
                        <a:pt x="1" y="327518"/>
                        <a:pt x="1" y="210991"/>
                      </a:cubicBezTo>
                      <a:cubicBezTo>
                        <a:pt x="1" y="94464"/>
                        <a:pt x="94593" y="0"/>
                        <a:pt x="211278" y="0"/>
                      </a:cubicBezTo>
                      <a:cubicBezTo>
                        <a:pt x="327964" y="0"/>
                        <a:pt x="422555" y="94464"/>
                        <a:pt x="422555" y="210991"/>
                      </a:cubicBezTo>
                      <a:close/>
                    </a:path>
                  </a:pathLst>
                </a:custGeom>
                <a:noFill/>
                <a:ln w="19050" cap="rnd">
                  <a:solidFill>
                    <a:srgbClr val="09465E"/>
                  </a:solidFill>
                  <a:prstDash val="solid"/>
                  <a:round/>
                </a:ln>
              </p:spPr>
              <p:txBody>
                <a:bodyPr rtlCol="0" anchor="ctr"/>
                <a:lstStyle/>
                <a:p>
                  <a:endParaRPr lang="it-IT" sz="1799" noProof="0" dirty="0"/>
                </a:p>
              </p:txBody>
            </p:sp>
            <p:sp>
              <p:nvSpPr>
                <p:cNvPr id="23" name="Freeform 53">
                  <a:extLst>
                    <a:ext uri="{FF2B5EF4-FFF2-40B4-BE49-F238E27FC236}">
                      <a16:creationId xmlns:a16="http://schemas.microsoft.com/office/drawing/2014/main" id="{F5C27120-5AFB-9D2A-9678-BCE89CD19E87}"/>
                    </a:ext>
                  </a:extLst>
                </p:cNvPr>
                <p:cNvSpPr/>
                <p:nvPr/>
              </p:nvSpPr>
              <p:spPr>
                <a:xfrm>
                  <a:off x="13221350" y="3911411"/>
                  <a:ext cx="188169" cy="196155"/>
                </a:xfrm>
                <a:custGeom>
                  <a:avLst/>
                  <a:gdLst>
                    <a:gd name="connsiteX0" fmla="*/ 0 w 188169"/>
                    <a:gd name="connsiteY0" fmla="*/ 0 h 196155"/>
                    <a:gd name="connsiteX1" fmla="*/ 188169 w 188169"/>
                    <a:gd name="connsiteY1" fmla="*/ 196155 h 196155"/>
                  </a:gdLst>
                  <a:ahLst/>
                  <a:cxnLst>
                    <a:cxn ang="0">
                      <a:pos x="connsiteX0" y="connsiteY0"/>
                    </a:cxn>
                    <a:cxn ang="0">
                      <a:pos x="connsiteX1" y="connsiteY1"/>
                    </a:cxn>
                  </a:cxnLst>
                  <a:rect l="l" t="t" r="r" b="b"/>
                  <a:pathLst>
                    <a:path w="188169" h="196155">
                      <a:moveTo>
                        <a:pt x="0" y="0"/>
                      </a:moveTo>
                      <a:cubicBezTo>
                        <a:pt x="0" y="0"/>
                        <a:pt x="3301" y="168134"/>
                        <a:pt x="188169" y="196155"/>
                      </a:cubicBezTo>
                    </a:path>
                  </a:pathLst>
                </a:custGeom>
                <a:noFill/>
                <a:ln w="19050" cap="rnd">
                  <a:solidFill>
                    <a:srgbClr val="09465E"/>
                  </a:solidFill>
                  <a:prstDash val="solid"/>
                  <a:round/>
                </a:ln>
              </p:spPr>
              <p:txBody>
                <a:bodyPr rtlCol="0" anchor="ctr"/>
                <a:lstStyle/>
                <a:p>
                  <a:endParaRPr lang="it-IT" sz="1799" noProof="0" dirty="0"/>
                </a:p>
              </p:txBody>
            </p:sp>
            <p:sp>
              <p:nvSpPr>
                <p:cNvPr id="24" name="Freeform 54">
                  <a:extLst>
                    <a:ext uri="{FF2B5EF4-FFF2-40B4-BE49-F238E27FC236}">
                      <a16:creationId xmlns:a16="http://schemas.microsoft.com/office/drawing/2014/main" id="{805875DB-62FD-6A7D-22A1-4577F4EDB8A3}"/>
                    </a:ext>
                  </a:extLst>
                </p:cNvPr>
                <p:cNvSpPr/>
                <p:nvPr/>
              </p:nvSpPr>
              <p:spPr>
                <a:xfrm>
                  <a:off x="13409520" y="3956510"/>
                  <a:ext cx="278951" cy="162161"/>
                </a:xfrm>
                <a:custGeom>
                  <a:avLst/>
                  <a:gdLst>
                    <a:gd name="connsiteX0" fmla="*/ 0 w 278951"/>
                    <a:gd name="connsiteY0" fmla="*/ 151056 h 162161"/>
                    <a:gd name="connsiteX1" fmla="*/ 278952 w 278951"/>
                    <a:gd name="connsiteY1" fmla="*/ 12594 h 162161"/>
                    <a:gd name="connsiteX2" fmla="*/ 0 w 278951"/>
                    <a:gd name="connsiteY2" fmla="*/ 151056 h 162161"/>
                  </a:gdLst>
                  <a:ahLst/>
                  <a:cxnLst>
                    <a:cxn ang="0">
                      <a:pos x="connsiteX0" y="connsiteY0"/>
                    </a:cxn>
                    <a:cxn ang="0">
                      <a:pos x="connsiteX1" y="connsiteY1"/>
                    </a:cxn>
                    <a:cxn ang="0">
                      <a:pos x="connsiteX2" y="connsiteY2"/>
                    </a:cxn>
                  </a:cxnLst>
                  <a:rect l="l" t="t" r="r" b="b"/>
                  <a:pathLst>
                    <a:path w="278951" h="162161">
                      <a:moveTo>
                        <a:pt x="0" y="151056"/>
                      </a:moveTo>
                      <a:cubicBezTo>
                        <a:pt x="0" y="151056"/>
                        <a:pt x="49518" y="-51693"/>
                        <a:pt x="278952" y="12594"/>
                      </a:cubicBezTo>
                      <a:cubicBezTo>
                        <a:pt x="278952" y="12594"/>
                        <a:pt x="222832" y="210398"/>
                        <a:pt x="0" y="151056"/>
                      </a:cubicBezTo>
                      <a:close/>
                    </a:path>
                  </a:pathLst>
                </a:custGeom>
                <a:noFill/>
                <a:ln w="19050" cap="rnd">
                  <a:solidFill>
                    <a:srgbClr val="09465E"/>
                  </a:solidFill>
                  <a:prstDash val="solid"/>
                  <a:round/>
                </a:ln>
              </p:spPr>
              <p:txBody>
                <a:bodyPr rtlCol="0" anchor="ctr"/>
                <a:lstStyle/>
                <a:p>
                  <a:endParaRPr lang="it-IT" sz="1799" noProof="0" dirty="0"/>
                </a:p>
              </p:txBody>
            </p:sp>
            <p:sp>
              <p:nvSpPr>
                <p:cNvPr id="25" name="Freeform 55">
                  <a:extLst>
                    <a:ext uri="{FF2B5EF4-FFF2-40B4-BE49-F238E27FC236}">
                      <a16:creationId xmlns:a16="http://schemas.microsoft.com/office/drawing/2014/main" id="{13E1C517-3141-6A4B-1879-B2941471506A}"/>
                    </a:ext>
                  </a:extLst>
                </p:cNvPr>
                <p:cNvSpPr/>
                <p:nvPr/>
              </p:nvSpPr>
              <p:spPr>
                <a:xfrm>
                  <a:off x="13409519" y="3969104"/>
                  <a:ext cx="278952" cy="138462"/>
                </a:xfrm>
                <a:custGeom>
                  <a:avLst/>
                  <a:gdLst>
                    <a:gd name="connsiteX0" fmla="*/ 278952 w 278952"/>
                    <a:gd name="connsiteY0" fmla="*/ 0 h 138462"/>
                    <a:gd name="connsiteX1" fmla="*/ 0 w 278952"/>
                    <a:gd name="connsiteY1" fmla="*/ 138463 h 138462"/>
                  </a:gdLst>
                  <a:ahLst/>
                  <a:cxnLst>
                    <a:cxn ang="0">
                      <a:pos x="connsiteX0" y="connsiteY0"/>
                    </a:cxn>
                    <a:cxn ang="0">
                      <a:pos x="connsiteX1" y="connsiteY1"/>
                    </a:cxn>
                  </a:cxnLst>
                  <a:rect l="l" t="t" r="r" b="b"/>
                  <a:pathLst>
                    <a:path w="278952" h="138462">
                      <a:moveTo>
                        <a:pt x="278952" y="0"/>
                      </a:moveTo>
                      <a:lnTo>
                        <a:pt x="0" y="138463"/>
                      </a:lnTo>
                    </a:path>
                  </a:pathLst>
                </a:custGeom>
                <a:ln w="19050" cap="rnd">
                  <a:solidFill>
                    <a:srgbClr val="09465E"/>
                  </a:solidFill>
                  <a:prstDash val="solid"/>
                  <a:round/>
                </a:ln>
              </p:spPr>
              <p:txBody>
                <a:bodyPr rtlCol="0" anchor="ctr"/>
                <a:lstStyle/>
                <a:p>
                  <a:endParaRPr lang="it-IT" sz="1799" noProof="0" dirty="0"/>
                </a:p>
              </p:txBody>
            </p:sp>
            <p:grpSp>
              <p:nvGrpSpPr>
                <p:cNvPr id="26" name="Graphic 503">
                  <a:extLst>
                    <a:ext uri="{FF2B5EF4-FFF2-40B4-BE49-F238E27FC236}">
                      <a16:creationId xmlns:a16="http://schemas.microsoft.com/office/drawing/2014/main" id="{295DCF52-7323-5A26-0553-D83A95C01039}"/>
                    </a:ext>
                  </a:extLst>
                </p:cNvPr>
                <p:cNvGrpSpPr/>
                <p:nvPr/>
              </p:nvGrpSpPr>
              <p:grpSpPr>
                <a:xfrm>
                  <a:off x="13185037" y="4244381"/>
                  <a:ext cx="260795" cy="257144"/>
                  <a:chOff x="13185037" y="4244381"/>
                  <a:chExt cx="260795" cy="257144"/>
                </a:xfrm>
                <a:noFill/>
              </p:grpSpPr>
              <p:sp>
                <p:nvSpPr>
                  <p:cNvPr id="27" name="Freeform 57">
                    <a:extLst>
                      <a:ext uri="{FF2B5EF4-FFF2-40B4-BE49-F238E27FC236}">
                        <a16:creationId xmlns:a16="http://schemas.microsoft.com/office/drawing/2014/main" id="{6751F1F4-BF24-E19B-881F-5FF6EA7D4BFB}"/>
                      </a:ext>
                    </a:extLst>
                  </p:cNvPr>
                  <p:cNvSpPr/>
                  <p:nvPr/>
                </p:nvSpPr>
                <p:spPr>
                  <a:xfrm>
                    <a:off x="13226302" y="4244381"/>
                    <a:ext cx="219530" cy="257144"/>
                  </a:xfrm>
                  <a:custGeom>
                    <a:avLst/>
                    <a:gdLst>
                      <a:gd name="connsiteX0" fmla="*/ 214579 w 219530"/>
                      <a:gd name="connsiteY0" fmla="*/ 224177 h 257144"/>
                      <a:gd name="connsiteX1" fmla="*/ 128747 w 219530"/>
                      <a:gd name="connsiteY1" fmla="*/ 257145 h 257144"/>
                      <a:gd name="connsiteX2" fmla="*/ 0 w 219530"/>
                      <a:gd name="connsiteY2" fmla="*/ 128572 h 257144"/>
                      <a:gd name="connsiteX3" fmla="*/ 128747 w 219530"/>
                      <a:gd name="connsiteY3" fmla="*/ 0 h 257144"/>
                      <a:gd name="connsiteX4" fmla="*/ 219530 w 219530"/>
                      <a:gd name="connsiteY4" fmla="*/ 37912 h 25714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9530" h="257144">
                        <a:moveTo>
                          <a:pt x="214579" y="224177"/>
                        </a:moveTo>
                        <a:cubicBezTo>
                          <a:pt x="191471" y="243958"/>
                          <a:pt x="161759" y="257145"/>
                          <a:pt x="128747" y="257145"/>
                        </a:cubicBezTo>
                        <a:cubicBezTo>
                          <a:pt x="57771" y="257145"/>
                          <a:pt x="0" y="199452"/>
                          <a:pt x="0" y="128572"/>
                        </a:cubicBezTo>
                        <a:cubicBezTo>
                          <a:pt x="0" y="57693"/>
                          <a:pt x="57771" y="0"/>
                          <a:pt x="128747" y="0"/>
                        </a:cubicBezTo>
                        <a:cubicBezTo>
                          <a:pt x="199724" y="0"/>
                          <a:pt x="196422" y="14835"/>
                          <a:pt x="219530" y="37912"/>
                        </a:cubicBezTo>
                      </a:path>
                    </a:pathLst>
                  </a:custGeom>
                  <a:noFill/>
                  <a:ln w="19050" cap="rnd">
                    <a:solidFill>
                      <a:srgbClr val="09465E"/>
                    </a:solidFill>
                    <a:prstDash val="solid"/>
                    <a:round/>
                  </a:ln>
                </p:spPr>
                <p:txBody>
                  <a:bodyPr rtlCol="0" anchor="ctr"/>
                  <a:lstStyle/>
                  <a:p>
                    <a:endParaRPr lang="it-IT" sz="1799" noProof="0" dirty="0"/>
                  </a:p>
                </p:txBody>
              </p:sp>
              <p:sp>
                <p:nvSpPr>
                  <p:cNvPr id="28" name="Freeform 58">
                    <a:extLst>
                      <a:ext uri="{FF2B5EF4-FFF2-40B4-BE49-F238E27FC236}">
                        <a16:creationId xmlns:a16="http://schemas.microsoft.com/office/drawing/2014/main" id="{16BA9803-371B-933A-B854-1409C11AEE66}"/>
                      </a:ext>
                    </a:extLst>
                  </p:cNvPr>
                  <p:cNvSpPr/>
                  <p:nvPr/>
                </p:nvSpPr>
                <p:spPr>
                  <a:xfrm>
                    <a:off x="13185037" y="4349877"/>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9050" cap="rnd">
                    <a:solidFill>
                      <a:srgbClr val="09465E"/>
                    </a:solidFill>
                    <a:prstDash val="solid"/>
                    <a:round/>
                  </a:ln>
                </p:spPr>
                <p:txBody>
                  <a:bodyPr rtlCol="0" anchor="ctr"/>
                  <a:lstStyle/>
                  <a:p>
                    <a:endParaRPr lang="it-IT" sz="1799" noProof="0" dirty="0"/>
                  </a:p>
                </p:txBody>
              </p:sp>
              <p:sp>
                <p:nvSpPr>
                  <p:cNvPr id="29" name="Freeform 59">
                    <a:extLst>
                      <a:ext uri="{FF2B5EF4-FFF2-40B4-BE49-F238E27FC236}">
                        <a16:creationId xmlns:a16="http://schemas.microsoft.com/office/drawing/2014/main" id="{922C942A-EBC9-9D50-52D7-D2B44D9F9103}"/>
                      </a:ext>
                    </a:extLst>
                  </p:cNvPr>
                  <p:cNvSpPr/>
                  <p:nvPr/>
                </p:nvSpPr>
                <p:spPr>
                  <a:xfrm>
                    <a:off x="13185037" y="4399328"/>
                    <a:ext cx="198072" cy="16483"/>
                  </a:xfrm>
                  <a:custGeom>
                    <a:avLst/>
                    <a:gdLst>
                      <a:gd name="connsiteX0" fmla="*/ 0 w 198072"/>
                      <a:gd name="connsiteY0" fmla="*/ 0 h 16483"/>
                      <a:gd name="connsiteX1" fmla="*/ 198072 w 198072"/>
                      <a:gd name="connsiteY1" fmla="*/ 0 h 16483"/>
                    </a:gdLst>
                    <a:ahLst/>
                    <a:cxnLst>
                      <a:cxn ang="0">
                        <a:pos x="connsiteX0" y="connsiteY0"/>
                      </a:cxn>
                      <a:cxn ang="0">
                        <a:pos x="connsiteX1" y="connsiteY1"/>
                      </a:cxn>
                    </a:cxnLst>
                    <a:rect l="l" t="t" r="r" b="b"/>
                    <a:pathLst>
                      <a:path w="198072" h="16483">
                        <a:moveTo>
                          <a:pt x="0" y="0"/>
                        </a:moveTo>
                        <a:lnTo>
                          <a:pt x="198072" y="0"/>
                        </a:lnTo>
                      </a:path>
                    </a:pathLst>
                  </a:custGeom>
                  <a:ln w="19050" cap="rnd">
                    <a:solidFill>
                      <a:srgbClr val="09465E"/>
                    </a:solidFill>
                    <a:prstDash val="solid"/>
                    <a:round/>
                  </a:ln>
                </p:spPr>
                <p:txBody>
                  <a:bodyPr rtlCol="0" anchor="ctr"/>
                  <a:lstStyle/>
                  <a:p>
                    <a:endParaRPr lang="it-IT" sz="1799" noProof="0" dirty="0"/>
                  </a:p>
                </p:txBody>
              </p:sp>
            </p:grpSp>
          </p:grpSp>
        </p:grpSp>
      </p:grpSp>
      <p:grpSp>
        <p:nvGrpSpPr>
          <p:cNvPr id="38" name="Group 37">
            <a:extLst>
              <a:ext uri="{FF2B5EF4-FFF2-40B4-BE49-F238E27FC236}">
                <a16:creationId xmlns:a16="http://schemas.microsoft.com/office/drawing/2014/main" id="{C03F54AF-AD47-AB13-141D-9C5693F1C34D}"/>
              </a:ext>
            </a:extLst>
          </p:cNvPr>
          <p:cNvGrpSpPr/>
          <p:nvPr/>
        </p:nvGrpSpPr>
        <p:grpSpPr>
          <a:xfrm>
            <a:off x="2931406" y="3019791"/>
            <a:ext cx="685860" cy="720472"/>
            <a:chOff x="652853" y="2676672"/>
            <a:chExt cx="845906" cy="888595"/>
          </a:xfrm>
        </p:grpSpPr>
        <p:sp>
          <p:nvSpPr>
            <p:cNvPr id="39" name="Freeform 99">
              <a:extLst>
                <a:ext uri="{FF2B5EF4-FFF2-40B4-BE49-F238E27FC236}">
                  <a16:creationId xmlns:a16="http://schemas.microsoft.com/office/drawing/2014/main" id="{436B2D4B-6B33-93D3-548D-C625B5C64B90}"/>
                </a:ext>
              </a:extLst>
            </p:cNvPr>
            <p:cNvSpPr/>
            <p:nvPr/>
          </p:nvSpPr>
          <p:spPr>
            <a:xfrm>
              <a:off x="766333" y="3029036"/>
              <a:ext cx="159752" cy="248797"/>
            </a:xfrm>
            <a:custGeom>
              <a:avLst/>
              <a:gdLst>
                <a:gd name="connsiteX0" fmla="*/ 19068 w 159752"/>
                <a:gd name="connsiteY0" fmla="*/ 0 h 248797"/>
                <a:gd name="connsiteX1" fmla="*/ 106201 w 159752"/>
                <a:gd name="connsiteY1" fmla="*/ 43508 h 248797"/>
                <a:gd name="connsiteX2" fmla="*/ 157254 w 159752"/>
                <a:gd name="connsiteY2" fmla="*/ 195720 h 248797"/>
                <a:gd name="connsiteX3" fmla="*/ 139632 w 159752"/>
                <a:gd name="connsiteY3" fmla="*/ 246626 h 248797"/>
                <a:gd name="connsiteX4" fmla="*/ 140684 w 159752"/>
                <a:gd name="connsiteY4" fmla="*/ 248797 h 248797"/>
                <a:gd name="connsiteX5" fmla="*/ 53552 w 159752"/>
                <a:gd name="connsiteY5" fmla="*/ 205289 h 248797"/>
                <a:gd name="connsiteX6" fmla="*/ 2498 w 159752"/>
                <a:gd name="connsiteY6" fmla="*/ 53077 h 248797"/>
                <a:gd name="connsiteX7" fmla="*/ 20120 w 159752"/>
                <a:gd name="connsiteY7" fmla="*/ 2171 h 2487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59752" h="248797">
                  <a:moveTo>
                    <a:pt x="19068" y="0"/>
                  </a:moveTo>
                  <a:cubicBezTo>
                    <a:pt x="50753" y="6592"/>
                    <a:pt x="81117" y="19776"/>
                    <a:pt x="106201" y="43508"/>
                  </a:cubicBezTo>
                  <a:cubicBezTo>
                    <a:pt x="149766" y="84048"/>
                    <a:pt x="166598" y="141645"/>
                    <a:pt x="157254" y="195720"/>
                  </a:cubicBezTo>
                  <a:lnTo>
                    <a:pt x="139632" y="246626"/>
                  </a:lnTo>
                  <a:lnTo>
                    <a:pt x="140684" y="248797"/>
                  </a:lnTo>
                  <a:cubicBezTo>
                    <a:pt x="108999" y="242205"/>
                    <a:pt x="78635" y="229022"/>
                    <a:pt x="53552" y="205289"/>
                  </a:cubicBezTo>
                  <a:cubicBezTo>
                    <a:pt x="9986" y="164749"/>
                    <a:pt x="-6846" y="107152"/>
                    <a:pt x="2498" y="53077"/>
                  </a:cubicBezTo>
                  <a:lnTo>
                    <a:pt x="20120" y="2171"/>
                  </a:lnTo>
                  <a:close/>
                </a:path>
              </a:pathLst>
            </a:custGeom>
            <a:solidFill>
              <a:srgbClr val="60BA47"/>
            </a:solidFill>
            <a:ln w="19050" cap="rnd">
              <a:noFill/>
              <a:prstDash val="solid"/>
              <a:round/>
            </a:ln>
          </p:spPr>
          <p:txBody>
            <a:bodyPr wrap="square" rtlCol="0" anchor="ctr">
              <a:noAutofit/>
            </a:bodyPr>
            <a:lstStyle/>
            <a:p>
              <a:endParaRPr lang="it-IT" sz="1799" noProof="0" dirty="0"/>
            </a:p>
          </p:txBody>
        </p:sp>
        <p:grpSp>
          <p:nvGrpSpPr>
            <p:cNvPr id="40" name="Graphic 503">
              <a:extLst>
                <a:ext uri="{FF2B5EF4-FFF2-40B4-BE49-F238E27FC236}">
                  <a16:creationId xmlns:a16="http://schemas.microsoft.com/office/drawing/2014/main" id="{77BDB112-FDAD-D686-02E1-97F895FA033F}"/>
                </a:ext>
              </a:extLst>
            </p:cNvPr>
            <p:cNvGrpSpPr/>
            <p:nvPr/>
          </p:nvGrpSpPr>
          <p:grpSpPr>
            <a:xfrm>
              <a:off x="652853" y="2676672"/>
              <a:ext cx="845906" cy="888595"/>
              <a:chOff x="11067723" y="8947169"/>
              <a:chExt cx="1057625" cy="1110999"/>
            </a:xfrm>
          </p:grpSpPr>
          <p:sp>
            <p:nvSpPr>
              <p:cNvPr id="41" name="Freeform 69">
                <a:extLst>
                  <a:ext uri="{FF2B5EF4-FFF2-40B4-BE49-F238E27FC236}">
                    <a16:creationId xmlns:a16="http://schemas.microsoft.com/office/drawing/2014/main" id="{1EEF2EF2-0076-C572-85E8-9F6B9AE1C1AD}"/>
                  </a:ext>
                </a:extLst>
              </p:cNvPr>
              <p:cNvSpPr/>
              <p:nvPr/>
            </p:nvSpPr>
            <p:spPr>
              <a:xfrm>
                <a:off x="11067723" y="9094286"/>
                <a:ext cx="740296" cy="739291"/>
              </a:xfrm>
              <a:custGeom>
                <a:avLst/>
                <a:gdLst>
                  <a:gd name="connsiteX0" fmla="*/ 9491 w 740296"/>
                  <a:gd name="connsiteY0" fmla="*/ 416624 h 739291"/>
                  <a:gd name="connsiteX1" fmla="*/ 88721 w 740296"/>
                  <a:gd name="connsiteY1" fmla="*/ 436405 h 739291"/>
                  <a:gd name="connsiteX2" fmla="*/ 125033 w 740296"/>
                  <a:gd name="connsiteY2" fmla="*/ 523768 h 739291"/>
                  <a:gd name="connsiteX3" fmla="*/ 83768 w 740296"/>
                  <a:gd name="connsiteY3" fmla="*/ 593000 h 739291"/>
                  <a:gd name="connsiteX4" fmla="*/ 87069 w 740296"/>
                  <a:gd name="connsiteY4" fmla="*/ 606187 h 739291"/>
                  <a:gd name="connsiteX5" fmla="*/ 134937 w 740296"/>
                  <a:gd name="connsiteY5" fmla="*/ 653989 h 739291"/>
                  <a:gd name="connsiteX6" fmla="*/ 148142 w 740296"/>
                  <a:gd name="connsiteY6" fmla="*/ 657285 h 739291"/>
                  <a:gd name="connsiteX7" fmla="*/ 217468 w 740296"/>
                  <a:gd name="connsiteY7" fmla="*/ 616076 h 739291"/>
                  <a:gd name="connsiteX8" fmla="*/ 304950 w 740296"/>
                  <a:gd name="connsiteY8" fmla="*/ 652341 h 739291"/>
                  <a:gd name="connsiteX9" fmla="*/ 324757 w 740296"/>
                  <a:gd name="connsiteY9" fmla="*/ 731462 h 739291"/>
                  <a:gd name="connsiteX10" fmla="*/ 336311 w 740296"/>
                  <a:gd name="connsiteY10" fmla="*/ 738056 h 739291"/>
                  <a:gd name="connsiteX11" fmla="*/ 405636 w 740296"/>
                  <a:gd name="connsiteY11" fmla="*/ 738056 h 739291"/>
                  <a:gd name="connsiteX12" fmla="*/ 417190 w 740296"/>
                  <a:gd name="connsiteY12" fmla="*/ 731462 h 739291"/>
                  <a:gd name="connsiteX13" fmla="*/ 436998 w 740296"/>
                  <a:gd name="connsiteY13" fmla="*/ 658934 h 739291"/>
                  <a:gd name="connsiteX14" fmla="*/ 524480 w 740296"/>
                  <a:gd name="connsiteY14" fmla="*/ 616076 h 739291"/>
                  <a:gd name="connsiteX15" fmla="*/ 593805 w 740296"/>
                  <a:gd name="connsiteY15" fmla="*/ 657285 h 739291"/>
                  <a:gd name="connsiteX16" fmla="*/ 607010 w 740296"/>
                  <a:gd name="connsiteY16" fmla="*/ 653989 h 739291"/>
                  <a:gd name="connsiteX17" fmla="*/ 654878 w 740296"/>
                  <a:gd name="connsiteY17" fmla="*/ 606187 h 739291"/>
                  <a:gd name="connsiteX18" fmla="*/ 658180 w 740296"/>
                  <a:gd name="connsiteY18" fmla="*/ 593000 h 739291"/>
                  <a:gd name="connsiteX19" fmla="*/ 616914 w 740296"/>
                  <a:gd name="connsiteY19" fmla="*/ 523768 h 739291"/>
                  <a:gd name="connsiteX20" fmla="*/ 653227 w 740296"/>
                  <a:gd name="connsiteY20" fmla="*/ 436405 h 739291"/>
                  <a:gd name="connsiteX21" fmla="*/ 732457 w 740296"/>
                  <a:gd name="connsiteY21" fmla="*/ 416624 h 739291"/>
                  <a:gd name="connsiteX22" fmla="*/ 739059 w 740296"/>
                  <a:gd name="connsiteY22" fmla="*/ 405086 h 739291"/>
                  <a:gd name="connsiteX23" fmla="*/ 739059 w 740296"/>
                  <a:gd name="connsiteY23" fmla="*/ 335854 h 739291"/>
                  <a:gd name="connsiteX24" fmla="*/ 732457 w 740296"/>
                  <a:gd name="connsiteY24" fmla="*/ 324315 h 739291"/>
                  <a:gd name="connsiteX25" fmla="*/ 653227 w 740296"/>
                  <a:gd name="connsiteY25" fmla="*/ 304536 h 739291"/>
                  <a:gd name="connsiteX26" fmla="*/ 616914 w 740296"/>
                  <a:gd name="connsiteY26" fmla="*/ 217172 h 739291"/>
                  <a:gd name="connsiteX27" fmla="*/ 658180 w 740296"/>
                  <a:gd name="connsiteY27" fmla="*/ 147941 h 739291"/>
                  <a:gd name="connsiteX28" fmla="*/ 654878 w 740296"/>
                  <a:gd name="connsiteY28" fmla="*/ 134753 h 739291"/>
                  <a:gd name="connsiteX29" fmla="*/ 607010 w 740296"/>
                  <a:gd name="connsiteY29" fmla="*/ 85302 h 739291"/>
                  <a:gd name="connsiteX30" fmla="*/ 593805 w 740296"/>
                  <a:gd name="connsiteY30" fmla="*/ 82006 h 739291"/>
                  <a:gd name="connsiteX31" fmla="*/ 524480 w 740296"/>
                  <a:gd name="connsiteY31" fmla="*/ 123215 h 739291"/>
                  <a:gd name="connsiteX32" fmla="*/ 436998 w 740296"/>
                  <a:gd name="connsiteY32" fmla="*/ 86951 h 739291"/>
                  <a:gd name="connsiteX33" fmla="*/ 417190 w 740296"/>
                  <a:gd name="connsiteY33" fmla="*/ 7830 h 739291"/>
                  <a:gd name="connsiteX34" fmla="*/ 405636 w 740296"/>
                  <a:gd name="connsiteY34" fmla="*/ 1236 h 739291"/>
                  <a:gd name="connsiteX35" fmla="*/ 336311 w 740296"/>
                  <a:gd name="connsiteY35" fmla="*/ 1236 h 739291"/>
                  <a:gd name="connsiteX36" fmla="*/ 324757 w 740296"/>
                  <a:gd name="connsiteY36" fmla="*/ 7830 h 739291"/>
                  <a:gd name="connsiteX37" fmla="*/ 304950 w 740296"/>
                  <a:gd name="connsiteY37" fmla="*/ 86951 h 739291"/>
                  <a:gd name="connsiteX38" fmla="*/ 217468 w 740296"/>
                  <a:gd name="connsiteY38" fmla="*/ 123215 h 739291"/>
                  <a:gd name="connsiteX39" fmla="*/ 148142 w 740296"/>
                  <a:gd name="connsiteY39" fmla="*/ 82006 h 739291"/>
                  <a:gd name="connsiteX40" fmla="*/ 134937 w 740296"/>
                  <a:gd name="connsiteY40" fmla="*/ 85302 h 739291"/>
                  <a:gd name="connsiteX41" fmla="*/ 85419 w 740296"/>
                  <a:gd name="connsiteY41" fmla="*/ 133105 h 739291"/>
                  <a:gd name="connsiteX42" fmla="*/ 82118 w 740296"/>
                  <a:gd name="connsiteY42" fmla="*/ 146292 h 739291"/>
                  <a:gd name="connsiteX43" fmla="*/ 123383 w 740296"/>
                  <a:gd name="connsiteY43" fmla="*/ 215524 h 739291"/>
                  <a:gd name="connsiteX44" fmla="*/ 87069 w 740296"/>
                  <a:gd name="connsiteY44" fmla="*/ 302887 h 739291"/>
                  <a:gd name="connsiteX45" fmla="*/ 87069 w 740296"/>
                  <a:gd name="connsiteY45" fmla="*/ 302887 h 739291"/>
                  <a:gd name="connsiteX46" fmla="*/ 7840 w 740296"/>
                  <a:gd name="connsiteY46" fmla="*/ 322667 h 739291"/>
                  <a:gd name="connsiteX47" fmla="*/ 1238 w 740296"/>
                  <a:gd name="connsiteY47" fmla="*/ 334206 h 739291"/>
                  <a:gd name="connsiteX48" fmla="*/ 1238 w 740296"/>
                  <a:gd name="connsiteY48" fmla="*/ 403438 h 739291"/>
                  <a:gd name="connsiteX49" fmla="*/ 7840 w 740296"/>
                  <a:gd name="connsiteY49" fmla="*/ 414975 h 739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740296" h="739291">
                    <a:moveTo>
                      <a:pt x="9491" y="416624"/>
                    </a:moveTo>
                    <a:cubicBezTo>
                      <a:pt x="82118" y="438053"/>
                      <a:pt x="88721" y="436405"/>
                      <a:pt x="88721" y="436405"/>
                    </a:cubicBezTo>
                    <a:cubicBezTo>
                      <a:pt x="95322" y="467723"/>
                      <a:pt x="108527" y="495746"/>
                      <a:pt x="125033" y="523768"/>
                    </a:cubicBezTo>
                    <a:cubicBezTo>
                      <a:pt x="125033" y="523768"/>
                      <a:pt x="120081" y="527065"/>
                      <a:pt x="83768" y="593000"/>
                    </a:cubicBezTo>
                    <a:cubicBezTo>
                      <a:pt x="83768" y="596296"/>
                      <a:pt x="83768" y="601242"/>
                      <a:pt x="87069" y="606187"/>
                    </a:cubicBezTo>
                    <a:cubicBezTo>
                      <a:pt x="101925" y="624318"/>
                      <a:pt x="118431" y="640802"/>
                      <a:pt x="134937" y="653989"/>
                    </a:cubicBezTo>
                    <a:cubicBezTo>
                      <a:pt x="138239" y="657285"/>
                      <a:pt x="144841" y="658934"/>
                      <a:pt x="148142" y="657285"/>
                    </a:cubicBezTo>
                    <a:cubicBezTo>
                      <a:pt x="214166" y="621021"/>
                      <a:pt x="217468" y="616076"/>
                      <a:pt x="217468" y="616076"/>
                    </a:cubicBezTo>
                    <a:cubicBezTo>
                      <a:pt x="243877" y="632560"/>
                      <a:pt x="273588" y="644099"/>
                      <a:pt x="304950" y="652341"/>
                    </a:cubicBezTo>
                    <a:cubicBezTo>
                      <a:pt x="304950" y="652341"/>
                      <a:pt x="304950" y="657285"/>
                      <a:pt x="324757" y="731462"/>
                    </a:cubicBezTo>
                    <a:cubicBezTo>
                      <a:pt x="324757" y="734759"/>
                      <a:pt x="331359" y="738056"/>
                      <a:pt x="336311" y="738056"/>
                    </a:cubicBezTo>
                    <a:cubicBezTo>
                      <a:pt x="359419" y="739704"/>
                      <a:pt x="382528" y="739704"/>
                      <a:pt x="405636" y="738056"/>
                    </a:cubicBezTo>
                    <a:cubicBezTo>
                      <a:pt x="410589" y="738056"/>
                      <a:pt x="415540" y="734759"/>
                      <a:pt x="417190" y="731462"/>
                    </a:cubicBezTo>
                    <a:cubicBezTo>
                      <a:pt x="438648" y="658934"/>
                      <a:pt x="436998" y="658934"/>
                      <a:pt x="436998" y="658934"/>
                    </a:cubicBezTo>
                    <a:cubicBezTo>
                      <a:pt x="468360" y="653989"/>
                      <a:pt x="498071" y="632560"/>
                      <a:pt x="524480" y="616076"/>
                    </a:cubicBezTo>
                    <a:cubicBezTo>
                      <a:pt x="524480" y="616076"/>
                      <a:pt x="527781" y="621021"/>
                      <a:pt x="593805" y="657285"/>
                    </a:cubicBezTo>
                    <a:cubicBezTo>
                      <a:pt x="597107" y="658934"/>
                      <a:pt x="602059" y="657285"/>
                      <a:pt x="607010" y="653989"/>
                    </a:cubicBezTo>
                    <a:cubicBezTo>
                      <a:pt x="625167" y="639154"/>
                      <a:pt x="641673" y="622670"/>
                      <a:pt x="654878" y="606187"/>
                    </a:cubicBezTo>
                    <a:cubicBezTo>
                      <a:pt x="658180" y="602890"/>
                      <a:pt x="659830" y="596296"/>
                      <a:pt x="658180" y="593000"/>
                    </a:cubicBezTo>
                    <a:cubicBezTo>
                      <a:pt x="621866" y="527065"/>
                      <a:pt x="616914" y="523768"/>
                      <a:pt x="616914" y="523768"/>
                    </a:cubicBezTo>
                    <a:cubicBezTo>
                      <a:pt x="633420" y="497394"/>
                      <a:pt x="644974" y="467723"/>
                      <a:pt x="653227" y="436405"/>
                    </a:cubicBezTo>
                    <a:cubicBezTo>
                      <a:pt x="653227" y="436405"/>
                      <a:pt x="658180" y="436405"/>
                      <a:pt x="732457" y="416624"/>
                    </a:cubicBezTo>
                    <a:cubicBezTo>
                      <a:pt x="735757" y="416624"/>
                      <a:pt x="739059" y="410031"/>
                      <a:pt x="739059" y="405086"/>
                    </a:cubicBezTo>
                    <a:cubicBezTo>
                      <a:pt x="740710" y="382008"/>
                      <a:pt x="740710" y="358932"/>
                      <a:pt x="739059" y="335854"/>
                    </a:cubicBezTo>
                    <a:cubicBezTo>
                      <a:pt x="739059" y="330909"/>
                      <a:pt x="735757" y="325964"/>
                      <a:pt x="732457" y="324315"/>
                    </a:cubicBezTo>
                    <a:cubicBezTo>
                      <a:pt x="659830" y="302887"/>
                      <a:pt x="653227" y="304536"/>
                      <a:pt x="653227" y="304536"/>
                    </a:cubicBezTo>
                    <a:cubicBezTo>
                      <a:pt x="646625" y="273216"/>
                      <a:pt x="633420" y="245194"/>
                      <a:pt x="616914" y="217172"/>
                    </a:cubicBezTo>
                    <a:cubicBezTo>
                      <a:pt x="616914" y="217172"/>
                      <a:pt x="621866" y="213876"/>
                      <a:pt x="658180" y="147941"/>
                    </a:cubicBezTo>
                    <a:cubicBezTo>
                      <a:pt x="658180" y="144644"/>
                      <a:pt x="658180" y="139699"/>
                      <a:pt x="654878" y="134753"/>
                    </a:cubicBezTo>
                    <a:cubicBezTo>
                      <a:pt x="640022" y="116622"/>
                      <a:pt x="623516" y="100138"/>
                      <a:pt x="607010" y="85302"/>
                    </a:cubicBezTo>
                    <a:cubicBezTo>
                      <a:pt x="603709" y="82006"/>
                      <a:pt x="597107" y="80357"/>
                      <a:pt x="593805" y="82006"/>
                    </a:cubicBezTo>
                    <a:cubicBezTo>
                      <a:pt x="527781" y="118270"/>
                      <a:pt x="524480" y="123215"/>
                      <a:pt x="524480" y="123215"/>
                    </a:cubicBezTo>
                    <a:cubicBezTo>
                      <a:pt x="498071" y="106732"/>
                      <a:pt x="468360" y="95193"/>
                      <a:pt x="436998" y="86951"/>
                    </a:cubicBezTo>
                    <a:cubicBezTo>
                      <a:pt x="436998" y="86951"/>
                      <a:pt x="436998" y="82006"/>
                      <a:pt x="417190" y="7830"/>
                    </a:cubicBezTo>
                    <a:cubicBezTo>
                      <a:pt x="417190" y="4533"/>
                      <a:pt x="410589" y="1236"/>
                      <a:pt x="405636" y="1236"/>
                    </a:cubicBezTo>
                    <a:cubicBezTo>
                      <a:pt x="382528" y="-412"/>
                      <a:pt x="359419" y="-412"/>
                      <a:pt x="336311" y="1236"/>
                    </a:cubicBezTo>
                    <a:cubicBezTo>
                      <a:pt x="331359" y="1236"/>
                      <a:pt x="326407" y="4533"/>
                      <a:pt x="324757" y="7830"/>
                    </a:cubicBezTo>
                    <a:cubicBezTo>
                      <a:pt x="303299" y="80357"/>
                      <a:pt x="304950" y="86951"/>
                      <a:pt x="304950" y="86951"/>
                    </a:cubicBezTo>
                    <a:cubicBezTo>
                      <a:pt x="273588" y="93544"/>
                      <a:pt x="245528" y="106732"/>
                      <a:pt x="217468" y="123215"/>
                    </a:cubicBezTo>
                    <a:cubicBezTo>
                      <a:pt x="217468" y="123215"/>
                      <a:pt x="214166" y="118270"/>
                      <a:pt x="148142" y="82006"/>
                    </a:cubicBezTo>
                    <a:cubicBezTo>
                      <a:pt x="144841" y="82006"/>
                      <a:pt x="139889" y="82006"/>
                      <a:pt x="134937" y="85302"/>
                    </a:cubicBezTo>
                    <a:cubicBezTo>
                      <a:pt x="116780" y="100138"/>
                      <a:pt x="100274" y="116622"/>
                      <a:pt x="85419" y="133105"/>
                    </a:cubicBezTo>
                    <a:cubicBezTo>
                      <a:pt x="82118" y="136402"/>
                      <a:pt x="80468" y="142995"/>
                      <a:pt x="82118" y="146292"/>
                    </a:cubicBezTo>
                    <a:cubicBezTo>
                      <a:pt x="118431" y="212227"/>
                      <a:pt x="123383" y="215524"/>
                      <a:pt x="123383" y="215524"/>
                    </a:cubicBezTo>
                    <a:cubicBezTo>
                      <a:pt x="106877" y="241897"/>
                      <a:pt x="95322" y="271568"/>
                      <a:pt x="87069" y="302887"/>
                    </a:cubicBezTo>
                    <a:lnTo>
                      <a:pt x="87069" y="302887"/>
                    </a:lnTo>
                    <a:cubicBezTo>
                      <a:pt x="87069" y="302887"/>
                      <a:pt x="82118" y="302887"/>
                      <a:pt x="7840" y="322667"/>
                    </a:cubicBezTo>
                    <a:cubicBezTo>
                      <a:pt x="4539" y="322667"/>
                      <a:pt x="1238" y="329261"/>
                      <a:pt x="1238" y="334206"/>
                    </a:cubicBezTo>
                    <a:cubicBezTo>
                      <a:pt x="-413" y="357283"/>
                      <a:pt x="-413" y="380360"/>
                      <a:pt x="1238" y="403438"/>
                    </a:cubicBezTo>
                    <a:cubicBezTo>
                      <a:pt x="1238" y="408383"/>
                      <a:pt x="4539" y="413327"/>
                      <a:pt x="7840" y="414975"/>
                    </a:cubicBezTo>
                    <a:close/>
                  </a:path>
                </a:pathLst>
              </a:custGeom>
              <a:noFill/>
              <a:ln w="19050" cap="rnd">
                <a:solidFill>
                  <a:srgbClr val="09465E"/>
                </a:solidFill>
                <a:prstDash val="solid"/>
                <a:round/>
              </a:ln>
            </p:spPr>
            <p:txBody>
              <a:bodyPr rtlCol="0" anchor="ctr"/>
              <a:lstStyle/>
              <a:p>
                <a:endParaRPr lang="it-IT" sz="1799" noProof="0" dirty="0"/>
              </a:p>
            </p:txBody>
          </p:sp>
          <p:grpSp>
            <p:nvGrpSpPr>
              <p:cNvPr id="42" name="Graphic 503">
                <a:extLst>
                  <a:ext uri="{FF2B5EF4-FFF2-40B4-BE49-F238E27FC236}">
                    <a16:creationId xmlns:a16="http://schemas.microsoft.com/office/drawing/2014/main" id="{897949A7-27A6-C91F-8E0F-6E43EEEA9018}"/>
                  </a:ext>
                </a:extLst>
              </p:cNvPr>
              <p:cNvGrpSpPr/>
              <p:nvPr/>
            </p:nvGrpSpPr>
            <p:grpSpPr>
              <a:xfrm>
                <a:off x="11638419" y="8947169"/>
                <a:ext cx="486928" cy="1110999"/>
                <a:chOff x="11638419" y="8947169"/>
                <a:chExt cx="486928" cy="1110999"/>
              </a:xfrm>
            </p:grpSpPr>
            <p:sp>
              <p:nvSpPr>
                <p:cNvPr id="48" name="Freeform 76">
                  <a:extLst>
                    <a:ext uri="{FF2B5EF4-FFF2-40B4-BE49-F238E27FC236}">
                      <a16:creationId xmlns:a16="http://schemas.microsoft.com/office/drawing/2014/main" id="{A3110F26-54C5-973D-9B8F-118DF1AC9B19}"/>
                    </a:ext>
                  </a:extLst>
                </p:cNvPr>
                <p:cNvSpPr/>
                <p:nvPr/>
              </p:nvSpPr>
              <p:spPr>
                <a:xfrm>
                  <a:off x="11638419" y="9196072"/>
                  <a:ext cx="486928" cy="862096"/>
                </a:xfrm>
                <a:custGeom>
                  <a:avLst/>
                  <a:gdLst>
                    <a:gd name="connsiteX0" fmla="*/ 486929 w 486928"/>
                    <a:gd name="connsiteY0" fmla="*/ 103848 h 862096"/>
                    <a:gd name="connsiteX1" fmla="*/ 465471 w 486928"/>
                    <a:gd name="connsiteY1" fmla="*/ 387366 h 862096"/>
                    <a:gd name="connsiteX2" fmla="*/ 379639 w 486928"/>
                    <a:gd name="connsiteY2" fmla="*/ 456598 h 862096"/>
                    <a:gd name="connsiteX3" fmla="*/ 374688 w 486928"/>
                    <a:gd name="connsiteY3" fmla="*/ 456598 h 862096"/>
                    <a:gd name="connsiteX4" fmla="*/ 346627 w 486928"/>
                    <a:gd name="connsiteY4" fmla="*/ 835722 h 862096"/>
                    <a:gd name="connsiteX5" fmla="*/ 318568 w 486928"/>
                    <a:gd name="connsiteY5" fmla="*/ 862096 h 862096"/>
                    <a:gd name="connsiteX6" fmla="*/ 168362 w 486928"/>
                    <a:gd name="connsiteY6" fmla="*/ 862096 h 862096"/>
                    <a:gd name="connsiteX7" fmla="*/ 140301 w 486928"/>
                    <a:gd name="connsiteY7" fmla="*/ 835722 h 862096"/>
                    <a:gd name="connsiteX8" fmla="*/ 112242 w 486928"/>
                    <a:gd name="connsiteY8" fmla="*/ 456598 h 862096"/>
                    <a:gd name="connsiteX9" fmla="*/ 107289 w 486928"/>
                    <a:gd name="connsiteY9" fmla="*/ 456598 h 862096"/>
                    <a:gd name="connsiteX10" fmla="*/ 21459 w 486928"/>
                    <a:gd name="connsiteY10" fmla="*/ 387366 h 862096"/>
                    <a:gd name="connsiteX11" fmla="*/ 0 w 486928"/>
                    <a:gd name="connsiteY11" fmla="*/ 108793 h 862096"/>
                    <a:gd name="connsiteX12" fmla="*/ 0 w 486928"/>
                    <a:gd name="connsiteY12" fmla="*/ 103848 h 862096"/>
                    <a:gd name="connsiteX13" fmla="*/ 97386 w 486928"/>
                    <a:gd name="connsiteY13" fmla="*/ 0 h 862096"/>
                    <a:gd name="connsiteX14" fmla="*/ 387892 w 486928"/>
                    <a:gd name="connsiteY14" fmla="*/ 0 h 862096"/>
                    <a:gd name="connsiteX15" fmla="*/ 485278 w 486928"/>
                    <a:gd name="connsiteY15" fmla="*/ 103848 h 8620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86928" h="862096">
                      <a:moveTo>
                        <a:pt x="486929" y="103848"/>
                      </a:moveTo>
                      <a:lnTo>
                        <a:pt x="465471" y="387366"/>
                      </a:lnTo>
                      <a:cubicBezTo>
                        <a:pt x="462170" y="421982"/>
                        <a:pt x="415953" y="450005"/>
                        <a:pt x="379639" y="456598"/>
                      </a:cubicBezTo>
                      <a:cubicBezTo>
                        <a:pt x="377989" y="456598"/>
                        <a:pt x="376339" y="456598"/>
                        <a:pt x="374688" y="456598"/>
                      </a:cubicBezTo>
                      <a:lnTo>
                        <a:pt x="346627" y="835722"/>
                      </a:lnTo>
                      <a:cubicBezTo>
                        <a:pt x="346627" y="850557"/>
                        <a:pt x="333423" y="862096"/>
                        <a:pt x="318568" y="862096"/>
                      </a:cubicBezTo>
                      <a:lnTo>
                        <a:pt x="168362" y="862096"/>
                      </a:lnTo>
                      <a:cubicBezTo>
                        <a:pt x="153507" y="862096"/>
                        <a:pt x="141953" y="850557"/>
                        <a:pt x="140301" y="835722"/>
                      </a:cubicBezTo>
                      <a:lnTo>
                        <a:pt x="112242" y="456598"/>
                      </a:lnTo>
                      <a:cubicBezTo>
                        <a:pt x="112242" y="456598"/>
                        <a:pt x="108941" y="456598"/>
                        <a:pt x="107289" y="456598"/>
                      </a:cubicBezTo>
                      <a:cubicBezTo>
                        <a:pt x="70977" y="451653"/>
                        <a:pt x="24759" y="421982"/>
                        <a:pt x="21459" y="387366"/>
                      </a:cubicBezTo>
                      <a:lnTo>
                        <a:pt x="0" y="108793"/>
                      </a:lnTo>
                      <a:cubicBezTo>
                        <a:pt x="0" y="107144"/>
                        <a:pt x="0" y="105496"/>
                        <a:pt x="0" y="103848"/>
                      </a:cubicBezTo>
                      <a:cubicBezTo>
                        <a:pt x="0" y="47803"/>
                        <a:pt x="44567" y="1649"/>
                        <a:pt x="97386" y="0"/>
                      </a:cubicBezTo>
                      <a:lnTo>
                        <a:pt x="387892" y="0"/>
                      </a:lnTo>
                      <a:cubicBezTo>
                        <a:pt x="442363" y="0"/>
                        <a:pt x="485278" y="47803"/>
                        <a:pt x="485278" y="103848"/>
                      </a:cubicBezTo>
                      <a:close/>
                    </a:path>
                  </a:pathLst>
                </a:custGeom>
                <a:solidFill>
                  <a:srgbClr val="FFFFFF"/>
                </a:solidFill>
                <a:ln w="19050" cap="rnd">
                  <a:solidFill>
                    <a:srgbClr val="09465E"/>
                  </a:solidFill>
                  <a:prstDash val="solid"/>
                  <a:round/>
                </a:ln>
              </p:spPr>
              <p:txBody>
                <a:bodyPr rtlCol="0" anchor="ctr"/>
                <a:lstStyle/>
                <a:p>
                  <a:endParaRPr lang="it-IT" sz="1799" noProof="0" dirty="0"/>
                </a:p>
              </p:txBody>
            </p:sp>
            <p:sp>
              <p:nvSpPr>
                <p:cNvPr id="49" name="Freeform 77">
                  <a:extLst>
                    <a:ext uri="{FF2B5EF4-FFF2-40B4-BE49-F238E27FC236}">
                      <a16:creationId xmlns:a16="http://schemas.microsoft.com/office/drawing/2014/main" id="{F35BA103-13DD-D464-0F37-D990C6ADD7D6}"/>
                    </a:ext>
                  </a:extLst>
                </p:cNvPr>
                <p:cNvSpPr/>
                <p:nvPr/>
              </p:nvSpPr>
              <p:spPr>
                <a:xfrm>
                  <a:off x="11790275" y="8947169"/>
                  <a:ext cx="184868" cy="184617"/>
                </a:xfrm>
                <a:custGeom>
                  <a:avLst/>
                  <a:gdLst>
                    <a:gd name="connsiteX0" fmla="*/ 92435 w 184868"/>
                    <a:gd name="connsiteY0" fmla="*/ 184617 h 184617"/>
                    <a:gd name="connsiteX1" fmla="*/ 0 w 184868"/>
                    <a:gd name="connsiteY1" fmla="*/ 92308 h 184617"/>
                    <a:gd name="connsiteX2" fmla="*/ 92435 w 184868"/>
                    <a:gd name="connsiteY2" fmla="*/ 0 h 184617"/>
                    <a:gd name="connsiteX3" fmla="*/ 184868 w 184868"/>
                    <a:gd name="connsiteY3" fmla="*/ 92308 h 184617"/>
                    <a:gd name="connsiteX4" fmla="*/ 92435 w 184868"/>
                    <a:gd name="connsiteY4" fmla="*/ 184617 h 184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84868" h="184617">
                      <a:moveTo>
                        <a:pt x="92435" y="184617"/>
                      </a:moveTo>
                      <a:cubicBezTo>
                        <a:pt x="41265" y="184617"/>
                        <a:pt x="0" y="143408"/>
                        <a:pt x="0" y="92308"/>
                      </a:cubicBezTo>
                      <a:cubicBezTo>
                        <a:pt x="0" y="41209"/>
                        <a:pt x="41265" y="0"/>
                        <a:pt x="92435" y="0"/>
                      </a:cubicBezTo>
                      <a:cubicBezTo>
                        <a:pt x="143603" y="0"/>
                        <a:pt x="184868" y="41209"/>
                        <a:pt x="184868" y="92308"/>
                      </a:cubicBezTo>
                      <a:cubicBezTo>
                        <a:pt x="184868" y="143408"/>
                        <a:pt x="143603" y="184617"/>
                        <a:pt x="92435" y="184617"/>
                      </a:cubicBezTo>
                      <a:close/>
                    </a:path>
                  </a:pathLst>
                </a:custGeom>
                <a:noFill/>
                <a:ln w="19050" cap="rnd">
                  <a:solidFill>
                    <a:srgbClr val="09465E"/>
                  </a:solidFill>
                  <a:prstDash val="solid"/>
                  <a:round/>
                </a:ln>
              </p:spPr>
              <p:txBody>
                <a:bodyPr rtlCol="0" anchor="ctr"/>
                <a:lstStyle/>
                <a:p>
                  <a:endParaRPr lang="it-IT" sz="1799" noProof="0" dirty="0"/>
                </a:p>
              </p:txBody>
            </p:sp>
            <p:sp>
              <p:nvSpPr>
                <p:cNvPr id="50" name="Freeform 78">
                  <a:extLst>
                    <a:ext uri="{FF2B5EF4-FFF2-40B4-BE49-F238E27FC236}">
                      <a16:creationId xmlns:a16="http://schemas.microsoft.com/office/drawing/2014/main" id="{AE7EC20D-FC26-CD6F-2379-CD832757ED73}"/>
                    </a:ext>
                  </a:extLst>
                </p:cNvPr>
                <p:cNvSpPr/>
                <p:nvPr/>
              </p:nvSpPr>
              <p:spPr>
                <a:xfrm>
                  <a:off x="11882709" y="9626296"/>
                  <a:ext cx="16506" cy="431871"/>
                </a:xfrm>
                <a:custGeom>
                  <a:avLst/>
                  <a:gdLst>
                    <a:gd name="connsiteX0" fmla="*/ 0 w 16506"/>
                    <a:gd name="connsiteY0" fmla="*/ 0 h 431871"/>
                    <a:gd name="connsiteX1" fmla="*/ 0 w 16506"/>
                    <a:gd name="connsiteY1" fmla="*/ 431872 h 431871"/>
                  </a:gdLst>
                  <a:ahLst/>
                  <a:cxnLst>
                    <a:cxn ang="0">
                      <a:pos x="connsiteX0" y="connsiteY0"/>
                    </a:cxn>
                    <a:cxn ang="0">
                      <a:pos x="connsiteX1" y="connsiteY1"/>
                    </a:cxn>
                  </a:cxnLst>
                  <a:rect l="l" t="t" r="r" b="b"/>
                  <a:pathLst>
                    <a:path w="16506" h="431871">
                      <a:moveTo>
                        <a:pt x="0" y="0"/>
                      </a:moveTo>
                      <a:lnTo>
                        <a:pt x="0" y="431872"/>
                      </a:lnTo>
                    </a:path>
                  </a:pathLst>
                </a:custGeom>
                <a:ln w="19050" cap="rnd">
                  <a:solidFill>
                    <a:srgbClr val="09465E"/>
                  </a:solidFill>
                  <a:prstDash val="solid"/>
                  <a:round/>
                </a:ln>
              </p:spPr>
              <p:txBody>
                <a:bodyPr rtlCol="0" anchor="ctr"/>
                <a:lstStyle/>
                <a:p>
                  <a:endParaRPr lang="it-IT" sz="1799" noProof="0" dirty="0"/>
                </a:p>
              </p:txBody>
            </p:sp>
            <p:sp>
              <p:nvSpPr>
                <p:cNvPr id="51" name="Freeform 79">
                  <a:extLst>
                    <a:ext uri="{FF2B5EF4-FFF2-40B4-BE49-F238E27FC236}">
                      <a16:creationId xmlns:a16="http://schemas.microsoft.com/office/drawing/2014/main" id="{B89C296C-F3D2-0567-B528-3CE1925F5297}"/>
                    </a:ext>
                  </a:extLst>
                </p:cNvPr>
                <p:cNvSpPr/>
                <p:nvPr/>
              </p:nvSpPr>
              <p:spPr>
                <a:xfrm>
                  <a:off x="11727552" y="9337832"/>
                  <a:ext cx="23108" cy="314837"/>
                </a:xfrm>
                <a:custGeom>
                  <a:avLst/>
                  <a:gdLst>
                    <a:gd name="connsiteX0" fmla="*/ 23109 w 23108"/>
                    <a:gd name="connsiteY0" fmla="*/ 314838 h 314837"/>
                    <a:gd name="connsiteX1" fmla="*/ 0 w 23108"/>
                    <a:gd name="connsiteY1" fmla="*/ 0 h 314837"/>
                  </a:gdLst>
                  <a:ahLst/>
                  <a:cxnLst>
                    <a:cxn ang="0">
                      <a:pos x="connsiteX0" y="connsiteY0"/>
                    </a:cxn>
                    <a:cxn ang="0">
                      <a:pos x="connsiteX1" y="connsiteY1"/>
                    </a:cxn>
                  </a:cxnLst>
                  <a:rect l="l" t="t" r="r" b="b"/>
                  <a:pathLst>
                    <a:path w="23108" h="314837">
                      <a:moveTo>
                        <a:pt x="23109" y="314838"/>
                      </a:moveTo>
                      <a:lnTo>
                        <a:pt x="0" y="0"/>
                      </a:lnTo>
                    </a:path>
                  </a:pathLst>
                </a:custGeom>
                <a:ln w="19050" cap="rnd">
                  <a:solidFill>
                    <a:srgbClr val="09465E"/>
                  </a:solidFill>
                  <a:prstDash val="solid"/>
                  <a:round/>
                </a:ln>
              </p:spPr>
              <p:txBody>
                <a:bodyPr rtlCol="0" anchor="ctr"/>
                <a:lstStyle/>
                <a:p>
                  <a:endParaRPr lang="it-IT" sz="1799" noProof="0" dirty="0"/>
                </a:p>
              </p:txBody>
            </p:sp>
            <p:sp>
              <p:nvSpPr>
                <p:cNvPr id="52" name="Freeform 80">
                  <a:extLst>
                    <a:ext uri="{FF2B5EF4-FFF2-40B4-BE49-F238E27FC236}">
                      <a16:creationId xmlns:a16="http://schemas.microsoft.com/office/drawing/2014/main" id="{1217A91A-DAED-DC39-FD59-2903E212F3CD}"/>
                    </a:ext>
                  </a:extLst>
                </p:cNvPr>
                <p:cNvSpPr/>
                <p:nvPr/>
              </p:nvSpPr>
              <p:spPr>
                <a:xfrm>
                  <a:off x="12014758" y="9337832"/>
                  <a:ext cx="23108" cy="314837"/>
                </a:xfrm>
                <a:custGeom>
                  <a:avLst/>
                  <a:gdLst>
                    <a:gd name="connsiteX0" fmla="*/ 0 w 23108"/>
                    <a:gd name="connsiteY0" fmla="*/ 314838 h 314837"/>
                    <a:gd name="connsiteX1" fmla="*/ 23108 w 23108"/>
                    <a:gd name="connsiteY1" fmla="*/ 0 h 314837"/>
                  </a:gdLst>
                  <a:ahLst/>
                  <a:cxnLst>
                    <a:cxn ang="0">
                      <a:pos x="connsiteX0" y="connsiteY0"/>
                    </a:cxn>
                    <a:cxn ang="0">
                      <a:pos x="connsiteX1" y="connsiteY1"/>
                    </a:cxn>
                  </a:cxnLst>
                  <a:rect l="l" t="t" r="r" b="b"/>
                  <a:pathLst>
                    <a:path w="23108" h="314837">
                      <a:moveTo>
                        <a:pt x="0" y="314838"/>
                      </a:moveTo>
                      <a:lnTo>
                        <a:pt x="23108" y="0"/>
                      </a:lnTo>
                    </a:path>
                  </a:pathLst>
                </a:custGeom>
                <a:ln w="19050" cap="rnd">
                  <a:solidFill>
                    <a:srgbClr val="09465E"/>
                  </a:solidFill>
                  <a:prstDash val="solid"/>
                  <a:round/>
                </a:ln>
              </p:spPr>
              <p:txBody>
                <a:bodyPr rtlCol="0" anchor="ctr"/>
                <a:lstStyle/>
                <a:p>
                  <a:endParaRPr lang="it-IT" sz="1799" noProof="0" dirty="0"/>
                </a:p>
              </p:txBody>
            </p:sp>
          </p:grpSp>
          <p:grpSp>
            <p:nvGrpSpPr>
              <p:cNvPr id="43" name="Graphic 503">
                <a:extLst>
                  <a:ext uri="{FF2B5EF4-FFF2-40B4-BE49-F238E27FC236}">
                    <a16:creationId xmlns:a16="http://schemas.microsoft.com/office/drawing/2014/main" id="{A37C6095-D6D6-65FC-17C0-3BD257D94B9F}"/>
                  </a:ext>
                </a:extLst>
              </p:cNvPr>
              <p:cNvGrpSpPr/>
              <p:nvPr/>
            </p:nvGrpSpPr>
            <p:grpSpPr>
              <a:xfrm>
                <a:off x="11225139" y="9360909"/>
                <a:ext cx="385220" cy="312305"/>
                <a:chOff x="11225139" y="9360909"/>
                <a:chExt cx="385220" cy="312305"/>
              </a:xfrm>
              <a:noFill/>
            </p:grpSpPr>
            <p:sp>
              <p:nvSpPr>
                <p:cNvPr id="45" name="Freeform 73">
                  <a:extLst>
                    <a:ext uri="{FF2B5EF4-FFF2-40B4-BE49-F238E27FC236}">
                      <a16:creationId xmlns:a16="http://schemas.microsoft.com/office/drawing/2014/main" id="{DA897974-1493-1F1A-0694-A90B6888D9E6}"/>
                    </a:ext>
                  </a:extLst>
                </p:cNvPr>
                <p:cNvSpPr/>
                <p:nvPr/>
              </p:nvSpPr>
              <p:spPr>
                <a:xfrm>
                  <a:off x="11225139" y="9360909"/>
                  <a:ext cx="385220" cy="312305"/>
                </a:xfrm>
                <a:custGeom>
                  <a:avLst/>
                  <a:gdLst>
                    <a:gd name="connsiteX0" fmla="*/ 385221 w 385220"/>
                    <a:gd name="connsiteY0" fmla="*/ 222529 h 312305"/>
                    <a:gd name="connsiteX1" fmla="*/ 228413 w 385220"/>
                    <a:gd name="connsiteY1" fmla="*/ 311542 h 312305"/>
                    <a:gd name="connsiteX2" fmla="*/ 629 w 385220"/>
                    <a:gd name="connsiteY2" fmla="*/ 118683 h 312305"/>
                    <a:gd name="connsiteX3" fmla="*/ 25388 w 385220"/>
                    <a:gd name="connsiteY3" fmla="*/ 0 h 312305"/>
                  </a:gdLst>
                  <a:ahLst/>
                  <a:cxnLst>
                    <a:cxn ang="0">
                      <a:pos x="connsiteX0" y="connsiteY0"/>
                    </a:cxn>
                    <a:cxn ang="0">
                      <a:pos x="connsiteX1" y="connsiteY1"/>
                    </a:cxn>
                    <a:cxn ang="0">
                      <a:pos x="connsiteX2" y="connsiteY2"/>
                    </a:cxn>
                    <a:cxn ang="0">
                      <a:pos x="connsiteX3" y="connsiteY3"/>
                    </a:cxn>
                  </a:cxnLst>
                  <a:rect l="l" t="t" r="r" b="b"/>
                  <a:pathLst>
                    <a:path w="385220" h="312305">
                      <a:moveTo>
                        <a:pt x="385221" y="222529"/>
                      </a:moveTo>
                      <a:cubicBezTo>
                        <a:pt x="350557" y="271980"/>
                        <a:pt x="294437" y="306597"/>
                        <a:pt x="228413" y="311542"/>
                      </a:cubicBezTo>
                      <a:cubicBezTo>
                        <a:pt x="112871" y="321431"/>
                        <a:pt x="10533" y="234068"/>
                        <a:pt x="629" y="118683"/>
                      </a:cubicBezTo>
                      <a:cubicBezTo>
                        <a:pt x="-2672" y="75825"/>
                        <a:pt x="7232" y="36264"/>
                        <a:pt x="25388" y="0"/>
                      </a:cubicBezTo>
                    </a:path>
                  </a:pathLst>
                </a:custGeom>
                <a:noFill/>
                <a:ln w="19050" cap="rnd">
                  <a:solidFill>
                    <a:srgbClr val="09465E"/>
                  </a:solidFill>
                  <a:prstDash val="solid"/>
                  <a:round/>
                </a:ln>
              </p:spPr>
              <p:txBody>
                <a:bodyPr rtlCol="0" anchor="ctr"/>
                <a:lstStyle/>
                <a:p>
                  <a:endParaRPr lang="it-IT" sz="1799" noProof="0" dirty="0"/>
                </a:p>
              </p:txBody>
            </p:sp>
            <p:sp>
              <p:nvSpPr>
                <p:cNvPr id="46" name="Freeform 74">
                  <a:extLst>
                    <a:ext uri="{FF2B5EF4-FFF2-40B4-BE49-F238E27FC236}">
                      <a16:creationId xmlns:a16="http://schemas.microsoft.com/office/drawing/2014/main" id="{1ACE8537-E1B1-3FCD-C57B-447B2C2DE22A}"/>
                    </a:ext>
                  </a:extLst>
                </p:cNvPr>
                <p:cNvSpPr/>
                <p:nvPr/>
              </p:nvSpPr>
              <p:spPr>
                <a:xfrm>
                  <a:off x="11250527" y="9360909"/>
                  <a:ext cx="175896" cy="309893"/>
                </a:xfrm>
                <a:custGeom>
                  <a:avLst/>
                  <a:gdLst>
                    <a:gd name="connsiteX0" fmla="*/ 150206 w 175896"/>
                    <a:gd name="connsiteY0" fmla="*/ 309894 h 309893"/>
                    <a:gd name="connsiteX1" fmla="*/ 108941 w 175896"/>
                    <a:gd name="connsiteY1" fmla="*/ 54397 h 309893"/>
                    <a:gd name="connsiteX2" fmla="*/ 0 w 175896"/>
                    <a:gd name="connsiteY2" fmla="*/ 0 h 309893"/>
                  </a:gdLst>
                  <a:ahLst/>
                  <a:cxnLst>
                    <a:cxn ang="0">
                      <a:pos x="connsiteX0" y="connsiteY0"/>
                    </a:cxn>
                    <a:cxn ang="0">
                      <a:pos x="connsiteX1" y="connsiteY1"/>
                    </a:cxn>
                    <a:cxn ang="0">
                      <a:pos x="connsiteX2" y="connsiteY2"/>
                    </a:cxn>
                  </a:cxnLst>
                  <a:rect l="l" t="t" r="r" b="b"/>
                  <a:pathLst>
                    <a:path w="175896" h="309893">
                      <a:moveTo>
                        <a:pt x="150206" y="309894"/>
                      </a:moveTo>
                      <a:cubicBezTo>
                        <a:pt x="194772" y="227475"/>
                        <a:pt x="181567" y="121979"/>
                        <a:pt x="108941" y="54397"/>
                      </a:cubicBezTo>
                      <a:cubicBezTo>
                        <a:pt x="77579" y="24725"/>
                        <a:pt x="39615" y="8242"/>
                        <a:pt x="0" y="0"/>
                      </a:cubicBezTo>
                    </a:path>
                  </a:pathLst>
                </a:custGeom>
                <a:noFill/>
                <a:ln w="19050" cap="rnd">
                  <a:solidFill>
                    <a:srgbClr val="09465E"/>
                  </a:solidFill>
                  <a:prstDash val="solid"/>
                  <a:round/>
                </a:ln>
              </p:spPr>
              <p:txBody>
                <a:bodyPr rtlCol="0" anchor="ctr"/>
                <a:lstStyle/>
                <a:p>
                  <a:endParaRPr lang="it-IT" sz="1799" noProof="0" dirty="0"/>
                </a:p>
              </p:txBody>
            </p:sp>
            <p:sp>
              <p:nvSpPr>
                <p:cNvPr id="47" name="Freeform 75">
                  <a:extLst>
                    <a:ext uri="{FF2B5EF4-FFF2-40B4-BE49-F238E27FC236}">
                      <a16:creationId xmlns:a16="http://schemas.microsoft.com/office/drawing/2014/main" id="{1536B347-3887-B99E-1BC5-33599E8D9680}"/>
                    </a:ext>
                  </a:extLst>
                </p:cNvPr>
                <p:cNvSpPr/>
                <p:nvPr/>
              </p:nvSpPr>
              <p:spPr>
                <a:xfrm>
                  <a:off x="11252178" y="9360909"/>
                  <a:ext cx="148554" cy="309892"/>
                </a:xfrm>
                <a:custGeom>
                  <a:avLst/>
                  <a:gdLst>
                    <a:gd name="connsiteX0" fmla="*/ 0 w 148554"/>
                    <a:gd name="connsiteY0" fmla="*/ 0 h 309892"/>
                    <a:gd name="connsiteX1" fmla="*/ 148555 w 148554"/>
                    <a:gd name="connsiteY1" fmla="*/ 309893 h 309892"/>
                  </a:gdLst>
                  <a:ahLst/>
                  <a:cxnLst>
                    <a:cxn ang="0">
                      <a:pos x="connsiteX0" y="connsiteY0"/>
                    </a:cxn>
                    <a:cxn ang="0">
                      <a:pos x="connsiteX1" y="connsiteY1"/>
                    </a:cxn>
                  </a:cxnLst>
                  <a:rect l="l" t="t" r="r" b="b"/>
                  <a:pathLst>
                    <a:path w="148554" h="309892">
                      <a:moveTo>
                        <a:pt x="0" y="0"/>
                      </a:moveTo>
                      <a:lnTo>
                        <a:pt x="148555" y="309893"/>
                      </a:lnTo>
                    </a:path>
                  </a:pathLst>
                </a:custGeom>
                <a:ln w="19050" cap="rnd">
                  <a:solidFill>
                    <a:srgbClr val="09465E"/>
                  </a:solidFill>
                  <a:prstDash val="solid"/>
                  <a:round/>
                </a:ln>
              </p:spPr>
              <p:txBody>
                <a:bodyPr rtlCol="0" anchor="ctr"/>
                <a:lstStyle/>
                <a:p>
                  <a:endParaRPr lang="it-IT" sz="1799" noProof="0" dirty="0"/>
                </a:p>
              </p:txBody>
            </p:sp>
          </p:grpSp>
          <p:sp>
            <p:nvSpPr>
              <p:cNvPr id="44" name="Freeform 72">
                <a:extLst>
                  <a:ext uri="{FF2B5EF4-FFF2-40B4-BE49-F238E27FC236}">
                    <a16:creationId xmlns:a16="http://schemas.microsoft.com/office/drawing/2014/main" id="{2EF564EE-6CE4-FC49-7092-A405BB518C94}"/>
                  </a:ext>
                </a:extLst>
              </p:cNvPr>
              <p:cNvSpPr/>
              <p:nvPr/>
            </p:nvSpPr>
            <p:spPr>
              <a:xfrm>
                <a:off x="11295093" y="9252117"/>
                <a:ext cx="285554" cy="57692"/>
              </a:xfrm>
              <a:custGeom>
                <a:avLst/>
                <a:gdLst>
                  <a:gd name="connsiteX0" fmla="*/ 0 w 285554"/>
                  <a:gd name="connsiteY0" fmla="*/ 52748 h 57692"/>
                  <a:gd name="connsiteX1" fmla="*/ 140301 w 285554"/>
                  <a:gd name="connsiteY1" fmla="*/ 0 h 57692"/>
                  <a:gd name="connsiteX2" fmla="*/ 285555 w 285554"/>
                  <a:gd name="connsiteY2" fmla="*/ 57693 h 57692"/>
                </a:gdLst>
                <a:ahLst/>
                <a:cxnLst>
                  <a:cxn ang="0">
                    <a:pos x="connsiteX0" y="connsiteY0"/>
                  </a:cxn>
                  <a:cxn ang="0">
                    <a:pos x="connsiteX1" y="connsiteY1"/>
                  </a:cxn>
                  <a:cxn ang="0">
                    <a:pos x="connsiteX2" y="connsiteY2"/>
                  </a:cxn>
                </a:cxnLst>
                <a:rect l="l" t="t" r="r" b="b"/>
                <a:pathLst>
                  <a:path w="285554" h="57692">
                    <a:moveTo>
                      <a:pt x="0" y="52748"/>
                    </a:moveTo>
                    <a:cubicBezTo>
                      <a:pt x="37964" y="19781"/>
                      <a:pt x="85832" y="0"/>
                      <a:pt x="140301" y="0"/>
                    </a:cubicBezTo>
                    <a:cubicBezTo>
                      <a:pt x="194771" y="0"/>
                      <a:pt x="247591" y="21429"/>
                      <a:pt x="285555" y="57693"/>
                    </a:cubicBezTo>
                  </a:path>
                </a:pathLst>
              </a:custGeom>
              <a:noFill/>
              <a:ln w="19050" cap="rnd">
                <a:solidFill>
                  <a:srgbClr val="09465E"/>
                </a:solidFill>
                <a:prstDash val="solid"/>
                <a:round/>
              </a:ln>
            </p:spPr>
            <p:txBody>
              <a:bodyPr rtlCol="0" anchor="ctr"/>
              <a:lstStyle/>
              <a:p>
                <a:endParaRPr lang="it-IT" sz="1799" noProof="0" dirty="0"/>
              </a:p>
            </p:txBody>
          </p:sp>
        </p:grpSp>
      </p:grpSp>
      <p:grpSp>
        <p:nvGrpSpPr>
          <p:cNvPr id="53" name="Group 52">
            <a:extLst>
              <a:ext uri="{FF2B5EF4-FFF2-40B4-BE49-F238E27FC236}">
                <a16:creationId xmlns:a16="http://schemas.microsoft.com/office/drawing/2014/main" id="{A9E27167-D883-95F6-674F-66B793201BB3}"/>
              </a:ext>
            </a:extLst>
          </p:cNvPr>
          <p:cNvGrpSpPr/>
          <p:nvPr/>
        </p:nvGrpSpPr>
        <p:grpSpPr>
          <a:xfrm>
            <a:off x="7099608" y="2975798"/>
            <a:ext cx="616551" cy="736832"/>
            <a:chOff x="4431337" y="2646211"/>
            <a:chExt cx="760423" cy="908772"/>
          </a:xfrm>
        </p:grpSpPr>
        <p:sp>
          <p:nvSpPr>
            <p:cNvPr id="54" name="Freeform 101">
              <a:extLst>
                <a:ext uri="{FF2B5EF4-FFF2-40B4-BE49-F238E27FC236}">
                  <a16:creationId xmlns:a16="http://schemas.microsoft.com/office/drawing/2014/main" id="{9D9A2B9E-8D5C-FD9D-B357-1D4B6B5E1AC2}"/>
                </a:ext>
              </a:extLst>
            </p:cNvPr>
            <p:cNvSpPr/>
            <p:nvPr/>
          </p:nvSpPr>
          <p:spPr>
            <a:xfrm>
              <a:off x="4667782" y="2674448"/>
              <a:ext cx="357965" cy="199052"/>
            </a:xfrm>
            <a:custGeom>
              <a:avLst/>
              <a:gdLst>
                <a:gd name="connsiteX0" fmla="*/ 612 w 500745"/>
                <a:gd name="connsiteY0" fmla="*/ 204901 h 278447"/>
                <a:gd name="connsiteX1" fmla="*/ 215191 w 500745"/>
                <a:gd name="connsiteY1" fmla="*/ 504 h 278447"/>
                <a:gd name="connsiteX2" fmla="*/ 500746 w 500745"/>
                <a:gd name="connsiteY2" fmla="*/ 163692 h 278447"/>
                <a:gd name="connsiteX3" fmla="*/ 500746 w 500745"/>
                <a:gd name="connsiteY3" fmla="*/ 163692 h 278447"/>
                <a:gd name="connsiteX4" fmla="*/ 338987 w 500745"/>
                <a:gd name="connsiteY4" fmla="*/ 214791 h 278447"/>
                <a:gd name="connsiteX5" fmla="*/ 612 w 500745"/>
                <a:gd name="connsiteY5" fmla="*/ 201605 h 278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745" h="278447">
                  <a:moveTo>
                    <a:pt x="612" y="204901"/>
                  </a:moveTo>
                  <a:cubicBezTo>
                    <a:pt x="612" y="204901"/>
                    <a:pt x="-22496" y="20284"/>
                    <a:pt x="215191" y="504"/>
                  </a:cubicBezTo>
                  <a:cubicBezTo>
                    <a:pt x="215191" y="504"/>
                    <a:pt x="386854" y="-17628"/>
                    <a:pt x="500746" y="163692"/>
                  </a:cubicBezTo>
                  <a:cubicBezTo>
                    <a:pt x="500746" y="163692"/>
                    <a:pt x="500746" y="163692"/>
                    <a:pt x="500746" y="163692"/>
                  </a:cubicBezTo>
                  <a:cubicBezTo>
                    <a:pt x="489191" y="158747"/>
                    <a:pt x="428119" y="138967"/>
                    <a:pt x="338987" y="214791"/>
                  </a:cubicBezTo>
                  <a:cubicBezTo>
                    <a:pt x="338987" y="214791"/>
                    <a:pt x="173926" y="366441"/>
                    <a:pt x="612" y="201605"/>
                  </a:cubicBezTo>
                  <a:close/>
                </a:path>
              </a:pathLst>
            </a:custGeom>
            <a:solidFill>
              <a:srgbClr val="60BA47"/>
            </a:solidFill>
            <a:ln w="19050" cap="rnd">
              <a:noFill/>
              <a:prstDash val="solid"/>
              <a:miter/>
            </a:ln>
          </p:spPr>
          <p:txBody>
            <a:bodyPr rtlCol="0" anchor="ctr"/>
            <a:lstStyle/>
            <a:p>
              <a:endParaRPr lang="it-IT" sz="1799" noProof="0" dirty="0"/>
            </a:p>
          </p:txBody>
        </p:sp>
        <p:grpSp>
          <p:nvGrpSpPr>
            <p:cNvPr id="55" name="Graphic 503">
              <a:extLst>
                <a:ext uri="{FF2B5EF4-FFF2-40B4-BE49-F238E27FC236}">
                  <a16:creationId xmlns:a16="http://schemas.microsoft.com/office/drawing/2014/main" id="{2A779683-446F-F02D-32E8-AA6A2B293BAF}"/>
                </a:ext>
              </a:extLst>
            </p:cNvPr>
            <p:cNvGrpSpPr/>
            <p:nvPr/>
          </p:nvGrpSpPr>
          <p:grpSpPr>
            <a:xfrm>
              <a:off x="4431337" y="2646211"/>
              <a:ext cx="760423" cy="908772"/>
              <a:chOff x="5836541" y="2252651"/>
              <a:chExt cx="950748" cy="1136227"/>
            </a:xfrm>
            <a:noFill/>
          </p:grpSpPr>
          <p:sp>
            <p:nvSpPr>
              <p:cNvPr id="56" name="Freeform 82">
                <a:extLst>
                  <a:ext uri="{FF2B5EF4-FFF2-40B4-BE49-F238E27FC236}">
                    <a16:creationId xmlns:a16="http://schemas.microsoft.com/office/drawing/2014/main" id="{A3370137-6456-3F42-6C98-868D2910DB5A}"/>
                  </a:ext>
                </a:extLst>
              </p:cNvPr>
              <p:cNvSpPr/>
              <p:nvPr/>
            </p:nvSpPr>
            <p:spPr>
              <a:xfrm>
                <a:off x="6122096" y="2932282"/>
                <a:ext cx="179915" cy="456597"/>
              </a:xfrm>
              <a:custGeom>
                <a:avLst/>
                <a:gdLst>
                  <a:gd name="connsiteX0" fmla="*/ 0 w 179915"/>
                  <a:gd name="connsiteY0" fmla="*/ 131869 h 456597"/>
                  <a:gd name="connsiteX1" fmla="*/ 179916 w 179915"/>
                  <a:gd name="connsiteY1" fmla="*/ 0 h 456597"/>
                  <a:gd name="connsiteX2" fmla="*/ 179916 w 179915"/>
                  <a:gd name="connsiteY2" fmla="*/ 456597 h 456597"/>
                </a:gdLst>
                <a:ahLst/>
                <a:cxnLst>
                  <a:cxn ang="0">
                    <a:pos x="connsiteX0" y="connsiteY0"/>
                  </a:cxn>
                  <a:cxn ang="0">
                    <a:pos x="connsiteX1" y="connsiteY1"/>
                  </a:cxn>
                  <a:cxn ang="0">
                    <a:pos x="connsiteX2" y="connsiteY2"/>
                  </a:cxn>
                </a:cxnLst>
                <a:rect l="l" t="t" r="r" b="b"/>
                <a:pathLst>
                  <a:path w="179915" h="456597">
                    <a:moveTo>
                      <a:pt x="0" y="131869"/>
                    </a:moveTo>
                    <a:lnTo>
                      <a:pt x="179916" y="0"/>
                    </a:lnTo>
                    <a:lnTo>
                      <a:pt x="179916" y="456597"/>
                    </a:lnTo>
                  </a:path>
                </a:pathLst>
              </a:custGeom>
              <a:noFill/>
              <a:ln w="19050" cap="rnd">
                <a:solidFill>
                  <a:srgbClr val="09465E"/>
                </a:solidFill>
                <a:prstDash val="solid"/>
                <a:miter/>
              </a:ln>
            </p:spPr>
            <p:txBody>
              <a:bodyPr rtlCol="0" anchor="ctr"/>
              <a:lstStyle/>
              <a:p>
                <a:endParaRPr lang="it-IT" sz="1799" noProof="0" dirty="0"/>
              </a:p>
            </p:txBody>
          </p:sp>
          <p:sp>
            <p:nvSpPr>
              <p:cNvPr id="57" name="Freeform 83">
                <a:extLst>
                  <a:ext uri="{FF2B5EF4-FFF2-40B4-BE49-F238E27FC236}">
                    <a16:creationId xmlns:a16="http://schemas.microsoft.com/office/drawing/2014/main" id="{F66DC859-D7FF-D7BD-636C-F70E86B3B9F2}"/>
                  </a:ext>
                </a:extLst>
              </p:cNvPr>
              <p:cNvSpPr/>
              <p:nvPr/>
            </p:nvSpPr>
            <p:spPr>
              <a:xfrm>
                <a:off x="6302011" y="2932282"/>
                <a:ext cx="203024" cy="456597"/>
              </a:xfrm>
              <a:custGeom>
                <a:avLst/>
                <a:gdLst>
                  <a:gd name="connsiteX0" fmla="*/ 0 w 203024"/>
                  <a:gd name="connsiteY0" fmla="*/ 148353 h 456597"/>
                  <a:gd name="connsiteX1" fmla="*/ 203025 w 203024"/>
                  <a:gd name="connsiteY1" fmla="*/ 0 h 456597"/>
                  <a:gd name="connsiteX2" fmla="*/ 203025 w 203024"/>
                  <a:gd name="connsiteY2" fmla="*/ 456597 h 456597"/>
                </a:gdLst>
                <a:ahLst/>
                <a:cxnLst>
                  <a:cxn ang="0">
                    <a:pos x="connsiteX0" y="connsiteY0"/>
                  </a:cxn>
                  <a:cxn ang="0">
                    <a:pos x="connsiteX1" y="connsiteY1"/>
                  </a:cxn>
                  <a:cxn ang="0">
                    <a:pos x="connsiteX2" y="connsiteY2"/>
                  </a:cxn>
                </a:cxnLst>
                <a:rect l="l" t="t" r="r" b="b"/>
                <a:pathLst>
                  <a:path w="203024" h="456597">
                    <a:moveTo>
                      <a:pt x="0" y="148353"/>
                    </a:moveTo>
                    <a:lnTo>
                      <a:pt x="203025" y="0"/>
                    </a:lnTo>
                    <a:lnTo>
                      <a:pt x="203025" y="456597"/>
                    </a:lnTo>
                  </a:path>
                </a:pathLst>
              </a:custGeom>
              <a:noFill/>
              <a:ln w="19050" cap="rnd">
                <a:solidFill>
                  <a:srgbClr val="09465E"/>
                </a:solidFill>
                <a:prstDash val="solid"/>
                <a:miter/>
              </a:ln>
            </p:spPr>
            <p:txBody>
              <a:bodyPr rtlCol="0" anchor="ctr"/>
              <a:lstStyle/>
              <a:p>
                <a:endParaRPr lang="it-IT" sz="1799" noProof="0" dirty="0"/>
              </a:p>
            </p:txBody>
          </p:sp>
          <p:sp>
            <p:nvSpPr>
              <p:cNvPr id="58" name="Freeform 84">
                <a:extLst>
                  <a:ext uri="{FF2B5EF4-FFF2-40B4-BE49-F238E27FC236}">
                    <a16:creationId xmlns:a16="http://schemas.microsoft.com/office/drawing/2014/main" id="{86181AA1-649C-16A9-C474-9AC0C9CCEA17}"/>
                  </a:ext>
                </a:extLst>
              </p:cNvPr>
              <p:cNvSpPr/>
              <p:nvPr/>
            </p:nvSpPr>
            <p:spPr>
              <a:xfrm>
                <a:off x="6505036" y="2932282"/>
                <a:ext cx="201373" cy="456597"/>
              </a:xfrm>
              <a:custGeom>
                <a:avLst/>
                <a:gdLst>
                  <a:gd name="connsiteX0" fmla="*/ 0 w 201373"/>
                  <a:gd name="connsiteY0" fmla="*/ 148353 h 456597"/>
                  <a:gd name="connsiteX1" fmla="*/ 201374 w 201373"/>
                  <a:gd name="connsiteY1" fmla="*/ 0 h 456597"/>
                  <a:gd name="connsiteX2" fmla="*/ 201374 w 201373"/>
                  <a:gd name="connsiteY2" fmla="*/ 456597 h 456597"/>
                </a:gdLst>
                <a:ahLst/>
                <a:cxnLst>
                  <a:cxn ang="0">
                    <a:pos x="connsiteX0" y="connsiteY0"/>
                  </a:cxn>
                  <a:cxn ang="0">
                    <a:pos x="connsiteX1" y="connsiteY1"/>
                  </a:cxn>
                  <a:cxn ang="0">
                    <a:pos x="connsiteX2" y="connsiteY2"/>
                  </a:cxn>
                </a:cxnLst>
                <a:rect l="l" t="t" r="r" b="b"/>
                <a:pathLst>
                  <a:path w="201373" h="456597">
                    <a:moveTo>
                      <a:pt x="0" y="148353"/>
                    </a:moveTo>
                    <a:lnTo>
                      <a:pt x="201374" y="0"/>
                    </a:lnTo>
                    <a:lnTo>
                      <a:pt x="201374" y="456597"/>
                    </a:lnTo>
                  </a:path>
                </a:pathLst>
              </a:custGeom>
              <a:noFill/>
              <a:ln w="19050" cap="rnd">
                <a:solidFill>
                  <a:srgbClr val="09465E"/>
                </a:solidFill>
                <a:prstDash val="solid"/>
                <a:miter/>
              </a:ln>
            </p:spPr>
            <p:txBody>
              <a:bodyPr rtlCol="0" anchor="ctr"/>
              <a:lstStyle/>
              <a:p>
                <a:endParaRPr lang="it-IT" sz="1799" noProof="0" dirty="0"/>
              </a:p>
            </p:txBody>
          </p:sp>
          <p:sp>
            <p:nvSpPr>
              <p:cNvPr id="59" name="Freeform 85">
                <a:extLst>
                  <a:ext uri="{FF2B5EF4-FFF2-40B4-BE49-F238E27FC236}">
                    <a16:creationId xmlns:a16="http://schemas.microsoft.com/office/drawing/2014/main" id="{89030D11-FC35-4E56-BB9F-0A8869EAF029}"/>
                  </a:ext>
                </a:extLst>
              </p:cNvPr>
              <p:cNvSpPr/>
              <p:nvPr/>
            </p:nvSpPr>
            <p:spPr>
              <a:xfrm>
                <a:off x="5920722" y="2686675"/>
                <a:ext cx="221181" cy="702203"/>
              </a:xfrm>
              <a:custGeom>
                <a:avLst/>
                <a:gdLst>
                  <a:gd name="connsiteX0" fmla="*/ 221181 w 221181"/>
                  <a:gd name="connsiteY0" fmla="*/ 702204 h 702203"/>
                  <a:gd name="connsiteX1" fmla="*/ 0 w 221181"/>
                  <a:gd name="connsiteY1" fmla="*/ 702204 h 702203"/>
                  <a:gd name="connsiteX2" fmla="*/ 44566 w 221181"/>
                  <a:gd name="connsiteY2" fmla="*/ 0 h 702203"/>
                  <a:gd name="connsiteX3" fmla="*/ 178265 w 221181"/>
                  <a:gd name="connsiteY3" fmla="*/ 0 h 702203"/>
                  <a:gd name="connsiteX4" fmla="*/ 221181 w 221181"/>
                  <a:gd name="connsiteY4" fmla="*/ 702204 h 70220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1181" h="702203">
                    <a:moveTo>
                      <a:pt x="221181" y="702204"/>
                    </a:moveTo>
                    <a:lnTo>
                      <a:pt x="0" y="702204"/>
                    </a:lnTo>
                    <a:lnTo>
                      <a:pt x="44566" y="0"/>
                    </a:lnTo>
                    <a:lnTo>
                      <a:pt x="178265" y="0"/>
                    </a:lnTo>
                    <a:lnTo>
                      <a:pt x="221181" y="702204"/>
                    </a:lnTo>
                    <a:close/>
                  </a:path>
                </a:pathLst>
              </a:custGeom>
              <a:noFill/>
              <a:ln w="19050" cap="rnd">
                <a:solidFill>
                  <a:srgbClr val="09465E"/>
                </a:solidFill>
                <a:prstDash val="solid"/>
                <a:miter/>
              </a:ln>
            </p:spPr>
            <p:txBody>
              <a:bodyPr rtlCol="0" anchor="ctr"/>
              <a:lstStyle/>
              <a:p>
                <a:endParaRPr lang="it-IT" sz="1799" noProof="0" dirty="0"/>
              </a:p>
            </p:txBody>
          </p:sp>
          <p:sp>
            <p:nvSpPr>
              <p:cNvPr id="60" name="Freeform 86">
                <a:extLst>
                  <a:ext uri="{FF2B5EF4-FFF2-40B4-BE49-F238E27FC236}">
                    <a16:creationId xmlns:a16="http://schemas.microsoft.com/office/drawing/2014/main" id="{B692FBDA-8150-AF0B-92D4-FD24F940420C}"/>
                  </a:ext>
                </a:extLst>
              </p:cNvPr>
              <p:cNvSpPr/>
              <p:nvPr/>
            </p:nvSpPr>
            <p:spPr>
              <a:xfrm>
                <a:off x="5836541" y="3388879"/>
                <a:ext cx="950748" cy="16483"/>
              </a:xfrm>
              <a:custGeom>
                <a:avLst/>
                <a:gdLst>
                  <a:gd name="connsiteX0" fmla="*/ 0 w 950748"/>
                  <a:gd name="connsiteY0" fmla="*/ 0 h 16483"/>
                  <a:gd name="connsiteX1" fmla="*/ 950749 w 950748"/>
                  <a:gd name="connsiteY1" fmla="*/ 0 h 16483"/>
                </a:gdLst>
                <a:ahLst/>
                <a:cxnLst>
                  <a:cxn ang="0">
                    <a:pos x="connsiteX0" y="connsiteY0"/>
                  </a:cxn>
                  <a:cxn ang="0">
                    <a:pos x="connsiteX1" y="connsiteY1"/>
                  </a:cxn>
                </a:cxnLst>
                <a:rect l="l" t="t" r="r" b="b"/>
                <a:pathLst>
                  <a:path w="950748" h="16483">
                    <a:moveTo>
                      <a:pt x="0" y="0"/>
                    </a:moveTo>
                    <a:lnTo>
                      <a:pt x="950749" y="0"/>
                    </a:lnTo>
                  </a:path>
                </a:pathLst>
              </a:custGeom>
              <a:ln w="19050" cap="rnd">
                <a:solidFill>
                  <a:srgbClr val="09465E"/>
                </a:solidFill>
                <a:prstDash val="solid"/>
                <a:miter/>
              </a:ln>
            </p:spPr>
            <p:txBody>
              <a:bodyPr rtlCol="0" anchor="ctr"/>
              <a:lstStyle/>
              <a:p>
                <a:endParaRPr lang="it-IT" sz="1799" noProof="0" dirty="0"/>
              </a:p>
            </p:txBody>
          </p:sp>
          <p:sp>
            <p:nvSpPr>
              <p:cNvPr id="61" name="Freeform 87">
                <a:extLst>
                  <a:ext uri="{FF2B5EF4-FFF2-40B4-BE49-F238E27FC236}">
                    <a16:creationId xmlns:a16="http://schemas.microsoft.com/office/drawing/2014/main" id="{F5B8D8DC-40CC-1075-8AD0-39841CD963AA}"/>
                  </a:ext>
                </a:extLst>
              </p:cNvPr>
              <p:cNvSpPr/>
              <p:nvPr/>
            </p:nvSpPr>
            <p:spPr>
              <a:xfrm>
                <a:off x="6169963" y="3172944"/>
                <a:ext cx="84180" cy="89011"/>
              </a:xfrm>
              <a:custGeom>
                <a:avLst/>
                <a:gdLst>
                  <a:gd name="connsiteX0" fmla="*/ 84181 w 84180"/>
                  <a:gd name="connsiteY0" fmla="*/ 0 h 89011"/>
                  <a:gd name="connsiteX1" fmla="*/ 84181 w 84180"/>
                  <a:gd name="connsiteY1" fmla="*/ 89012 h 89011"/>
                  <a:gd name="connsiteX2" fmla="*/ 0 w 84180"/>
                  <a:gd name="connsiteY2" fmla="*/ 89012 h 89011"/>
                </a:gdLst>
                <a:ahLst/>
                <a:cxnLst>
                  <a:cxn ang="0">
                    <a:pos x="connsiteX0" y="connsiteY0"/>
                  </a:cxn>
                  <a:cxn ang="0">
                    <a:pos x="connsiteX1" y="connsiteY1"/>
                  </a:cxn>
                  <a:cxn ang="0">
                    <a:pos x="connsiteX2" y="connsiteY2"/>
                  </a:cxn>
                </a:cxnLst>
                <a:rect l="l" t="t" r="r" b="b"/>
                <a:pathLst>
                  <a:path w="84180" h="89011">
                    <a:moveTo>
                      <a:pt x="84181" y="0"/>
                    </a:moveTo>
                    <a:lnTo>
                      <a:pt x="84181" y="89012"/>
                    </a:lnTo>
                    <a:lnTo>
                      <a:pt x="0" y="89012"/>
                    </a:lnTo>
                  </a:path>
                </a:pathLst>
              </a:custGeom>
              <a:noFill/>
              <a:ln w="19050" cap="rnd">
                <a:solidFill>
                  <a:srgbClr val="09465E"/>
                </a:solidFill>
                <a:prstDash val="solid"/>
                <a:miter/>
              </a:ln>
            </p:spPr>
            <p:txBody>
              <a:bodyPr rtlCol="0" anchor="ctr"/>
              <a:lstStyle/>
              <a:p>
                <a:endParaRPr lang="it-IT" sz="1799" noProof="0" dirty="0"/>
              </a:p>
            </p:txBody>
          </p:sp>
          <p:sp>
            <p:nvSpPr>
              <p:cNvPr id="62" name="Freeform 88">
                <a:extLst>
                  <a:ext uri="{FF2B5EF4-FFF2-40B4-BE49-F238E27FC236}">
                    <a16:creationId xmlns:a16="http://schemas.microsoft.com/office/drawing/2014/main" id="{03A2FB56-7027-E6D8-8736-FE7BD92BC032}"/>
                  </a:ext>
                </a:extLst>
              </p:cNvPr>
              <p:cNvSpPr/>
              <p:nvPr/>
            </p:nvSpPr>
            <p:spPr>
              <a:xfrm>
                <a:off x="6354831" y="3172944"/>
                <a:ext cx="84180" cy="89011"/>
              </a:xfrm>
              <a:custGeom>
                <a:avLst/>
                <a:gdLst>
                  <a:gd name="connsiteX0" fmla="*/ 84181 w 84180"/>
                  <a:gd name="connsiteY0" fmla="*/ 0 h 89011"/>
                  <a:gd name="connsiteX1" fmla="*/ 84181 w 84180"/>
                  <a:gd name="connsiteY1" fmla="*/ 89012 h 89011"/>
                  <a:gd name="connsiteX2" fmla="*/ 0 w 84180"/>
                  <a:gd name="connsiteY2" fmla="*/ 89012 h 89011"/>
                </a:gdLst>
                <a:ahLst/>
                <a:cxnLst>
                  <a:cxn ang="0">
                    <a:pos x="connsiteX0" y="connsiteY0"/>
                  </a:cxn>
                  <a:cxn ang="0">
                    <a:pos x="connsiteX1" y="connsiteY1"/>
                  </a:cxn>
                  <a:cxn ang="0">
                    <a:pos x="connsiteX2" y="connsiteY2"/>
                  </a:cxn>
                </a:cxnLst>
                <a:rect l="l" t="t" r="r" b="b"/>
                <a:pathLst>
                  <a:path w="84180" h="89011">
                    <a:moveTo>
                      <a:pt x="84181" y="0"/>
                    </a:moveTo>
                    <a:lnTo>
                      <a:pt x="84181" y="89012"/>
                    </a:lnTo>
                    <a:lnTo>
                      <a:pt x="0" y="89012"/>
                    </a:lnTo>
                  </a:path>
                </a:pathLst>
              </a:custGeom>
              <a:noFill/>
              <a:ln w="19050" cap="rnd">
                <a:solidFill>
                  <a:srgbClr val="09465E"/>
                </a:solidFill>
                <a:prstDash val="solid"/>
                <a:miter/>
              </a:ln>
            </p:spPr>
            <p:txBody>
              <a:bodyPr rtlCol="0" anchor="ctr"/>
              <a:lstStyle/>
              <a:p>
                <a:endParaRPr lang="it-IT" sz="1799" noProof="0" dirty="0"/>
              </a:p>
            </p:txBody>
          </p:sp>
          <p:sp>
            <p:nvSpPr>
              <p:cNvPr id="63" name="Freeform 89">
                <a:extLst>
                  <a:ext uri="{FF2B5EF4-FFF2-40B4-BE49-F238E27FC236}">
                    <a16:creationId xmlns:a16="http://schemas.microsoft.com/office/drawing/2014/main" id="{5881D341-B649-BE44-30C5-20AF8352ECE1}"/>
                  </a:ext>
                </a:extLst>
              </p:cNvPr>
              <p:cNvSpPr/>
              <p:nvPr/>
            </p:nvSpPr>
            <p:spPr>
              <a:xfrm>
                <a:off x="6556205" y="3172944"/>
                <a:ext cx="84180" cy="89011"/>
              </a:xfrm>
              <a:custGeom>
                <a:avLst/>
                <a:gdLst>
                  <a:gd name="connsiteX0" fmla="*/ 84180 w 84180"/>
                  <a:gd name="connsiteY0" fmla="*/ 0 h 89011"/>
                  <a:gd name="connsiteX1" fmla="*/ 84180 w 84180"/>
                  <a:gd name="connsiteY1" fmla="*/ 89012 h 89011"/>
                  <a:gd name="connsiteX2" fmla="*/ 0 w 84180"/>
                  <a:gd name="connsiteY2" fmla="*/ 89012 h 89011"/>
                </a:gdLst>
                <a:ahLst/>
                <a:cxnLst>
                  <a:cxn ang="0">
                    <a:pos x="connsiteX0" y="connsiteY0"/>
                  </a:cxn>
                  <a:cxn ang="0">
                    <a:pos x="connsiteX1" y="connsiteY1"/>
                  </a:cxn>
                  <a:cxn ang="0">
                    <a:pos x="connsiteX2" y="connsiteY2"/>
                  </a:cxn>
                </a:cxnLst>
                <a:rect l="l" t="t" r="r" b="b"/>
                <a:pathLst>
                  <a:path w="84180" h="89011">
                    <a:moveTo>
                      <a:pt x="84180" y="0"/>
                    </a:moveTo>
                    <a:lnTo>
                      <a:pt x="84180" y="89012"/>
                    </a:lnTo>
                    <a:lnTo>
                      <a:pt x="0" y="89012"/>
                    </a:lnTo>
                  </a:path>
                </a:pathLst>
              </a:custGeom>
              <a:noFill/>
              <a:ln w="19050" cap="rnd">
                <a:solidFill>
                  <a:srgbClr val="09465E"/>
                </a:solidFill>
                <a:prstDash val="solid"/>
                <a:miter/>
              </a:ln>
            </p:spPr>
            <p:txBody>
              <a:bodyPr rtlCol="0" anchor="ctr"/>
              <a:lstStyle/>
              <a:p>
                <a:endParaRPr lang="it-IT" sz="1799" noProof="0" dirty="0"/>
              </a:p>
            </p:txBody>
          </p:sp>
          <p:sp>
            <p:nvSpPr>
              <p:cNvPr id="64" name="Freeform 90">
                <a:extLst>
                  <a:ext uri="{FF2B5EF4-FFF2-40B4-BE49-F238E27FC236}">
                    <a16:creationId xmlns:a16="http://schemas.microsoft.com/office/drawing/2014/main" id="{8EBF7C18-5EAF-45B9-A070-51DD3933689C}"/>
                  </a:ext>
                </a:extLst>
              </p:cNvPr>
              <p:cNvSpPr/>
              <p:nvPr/>
            </p:nvSpPr>
            <p:spPr>
              <a:xfrm>
                <a:off x="5960336" y="2747665"/>
                <a:ext cx="143602" cy="16483"/>
              </a:xfrm>
              <a:custGeom>
                <a:avLst/>
                <a:gdLst>
                  <a:gd name="connsiteX0" fmla="*/ 0 w 143602"/>
                  <a:gd name="connsiteY0" fmla="*/ 0 h 16483"/>
                  <a:gd name="connsiteX1" fmla="*/ 143602 w 143602"/>
                  <a:gd name="connsiteY1" fmla="*/ 0 h 16483"/>
                </a:gdLst>
                <a:ahLst/>
                <a:cxnLst>
                  <a:cxn ang="0">
                    <a:pos x="connsiteX0" y="connsiteY0"/>
                  </a:cxn>
                  <a:cxn ang="0">
                    <a:pos x="connsiteX1" y="connsiteY1"/>
                  </a:cxn>
                </a:cxnLst>
                <a:rect l="l" t="t" r="r" b="b"/>
                <a:pathLst>
                  <a:path w="143602" h="16483">
                    <a:moveTo>
                      <a:pt x="0" y="0"/>
                    </a:moveTo>
                    <a:lnTo>
                      <a:pt x="143602" y="0"/>
                    </a:lnTo>
                  </a:path>
                </a:pathLst>
              </a:custGeom>
              <a:ln w="19050" cap="rnd">
                <a:solidFill>
                  <a:srgbClr val="09465E"/>
                </a:solidFill>
                <a:prstDash val="solid"/>
                <a:miter/>
              </a:ln>
            </p:spPr>
            <p:txBody>
              <a:bodyPr rtlCol="0" anchor="ctr"/>
              <a:lstStyle/>
              <a:p>
                <a:endParaRPr lang="it-IT" sz="1799" noProof="0" dirty="0"/>
              </a:p>
            </p:txBody>
          </p:sp>
          <p:sp>
            <p:nvSpPr>
              <p:cNvPr id="65" name="Freeform 91">
                <a:extLst>
                  <a:ext uri="{FF2B5EF4-FFF2-40B4-BE49-F238E27FC236}">
                    <a16:creationId xmlns:a16="http://schemas.microsoft.com/office/drawing/2014/main" id="{EE045F71-246A-37B7-AA57-F6F339B7D036}"/>
                  </a:ext>
                </a:extLst>
              </p:cNvPr>
              <p:cNvSpPr/>
              <p:nvPr/>
            </p:nvSpPr>
            <p:spPr>
              <a:xfrm>
                <a:off x="5965288" y="2638873"/>
                <a:ext cx="133699" cy="16483"/>
              </a:xfrm>
              <a:custGeom>
                <a:avLst/>
                <a:gdLst>
                  <a:gd name="connsiteX0" fmla="*/ 0 w 133699"/>
                  <a:gd name="connsiteY0" fmla="*/ 0 h 16483"/>
                  <a:gd name="connsiteX1" fmla="*/ 133699 w 133699"/>
                  <a:gd name="connsiteY1" fmla="*/ 0 h 16483"/>
                </a:gdLst>
                <a:ahLst/>
                <a:cxnLst>
                  <a:cxn ang="0">
                    <a:pos x="connsiteX0" y="connsiteY0"/>
                  </a:cxn>
                  <a:cxn ang="0">
                    <a:pos x="connsiteX1" y="connsiteY1"/>
                  </a:cxn>
                </a:cxnLst>
                <a:rect l="l" t="t" r="r" b="b"/>
                <a:pathLst>
                  <a:path w="133699" h="16483">
                    <a:moveTo>
                      <a:pt x="0" y="0"/>
                    </a:moveTo>
                    <a:lnTo>
                      <a:pt x="133699" y="0"/>
                    </a:lnTo>
                  </a:path>
                </a:pathLst>
              </a:custGeom>
              <a:ln w="19050" cap="rnd">
                <a:solidFill>
                  <a:srgbClr val="09465E"/>
                </a:solidFill>
                <a:prstDash val="solid"/>
                <a:miter/>
              </a:ln>
            </p:spPr>
            <p:txBody>
              <a:bodyPr rtlCol="0" anchor="ctr"/>
              <a:lstStyle/>
              <a:p>
                <a:endParaRPr lang="it-IT" sz="1799" noProof="0" dirty="0"/>
              </a:p>
            </p:txBody>
          </p:sp>
          <p:grpSp>
            <p:nvGrpSpPr>
              <p:cNvPr id="66" name="Graphic 503">
                <a:extLst>
                  <a:ext uri="{FF2B5EF4-FFF2-40B4-BE49-F238E27FC236}">
                    <a16:creationId xmlns:a16="http://schemas.microsoft.com/office/drawing/2014/main" id="{B8536A99-CC2A-C536-3E8A-584BD5616B33}"/>
                  </a:ext>
                </a:extLst>
              </p:cNvPr>
              <p:cNvGrpSpPr/>
              <p:nvPr/>
            </p:nvGrpSpPr>
            <p:grpSpPr>
              <a:xfrm>
                <a:off x="6031238" y="2252651"/>
                <a:ext cx="595943" cy="348308"/>
                <a:chOff x="6031238" y="2252651"/>
                <a:chExt cx="595943" cy="348308"/>
              </a:xfrm>
              <a:noFill/>
            </p:grpSpPr>
            <p:sp>
              <p:nvSpPr>
                <p:cNvPr id="67" name="Freeform 93">
                  <a:extLst>
                    <a:ext uri="{FF2B5EF4-FFF2-40B4-BE49-F238E27FC236}">
                      <a16:creationId xmlns:a16="http://schemas.microsoft.com/office/drawing/2014/main" id="{01B38195-4EA7-C1FC-E41D-4C1888EE780F}"/>
                    </a:ext>
                  </a:extLst>
                </p:cNvPr>
                <p:cNvSpPr/>
                <p:nvPr/>
              </p:nvSpPr>
              <p:spPr>
                <a:xfrm>
                  <a:off x="6031238" y="2356371"/>
                  <a:ext cx="488653" cy="244589"/>
                </a:xfrm>
                <a:custGeom>
                  <a:avLst/>
                  <a:gdLst>
                    <a:gd name="connsiteX0" fmla="*/ 74 w 488653"/>
                    <a:gd name="connsiteY0" fmla="*/ 244589 h 244589"/>
                    <a:gd name="connsiteX1" fmla="*/ 488654 w 488653"/>
                    <a:gd name="connsiteY1" fmla="*/ 13818 h 244589"/>
                  </a:gdLst>
                  <a:ahLst/>
                  <a:cxnLst>
                    <a:cxn ang="0">
                      <a:pos x="connsiteX0" y="connsiteY0"/>
                    </a:cxn>
                    <a:cxn ang="0">
                      <a:pos x="connsiteX1" y="connsiteY1"/>
                    </a:cxn>
                  </a:cxnLst>
                  <a:rect l="l" t="t" r="r" b="b"/>
                  <a:pathLst>
                    <a:path w="488653" h="244589">
                      <a:moveTo>
                        <a:pt x="74" y="244589"/>
                      </a:moveTo>
                      <a:cubicBezTo>
                        <a:pt x="-3226" y="244589"/>
                        <a:pt x="102412" y="-68600"/>
                        <a:pt x="488654" y="13818"/>
                      </a:cubicBezTo>
                    </a:path>
                  </a:pathLst>
                </a:custGeom>
                <a:noFill/>
                <a:ln w="19050" cap="rnd">
                  <a:solidFill>
                    <a:srgbClr val="09465E"/>
                  </a:solidFill>
                  <a:prstDash val="solid"/>
                  <a:miter/>
                </a:ln>
              </p:spPr>
              <p:txBody>
                <a:bodyPr rtlCol="0" anchor="ctr"/>
                <a:lstStyle/>
                <a:p>
                  <a:endParaRPr lang="it-IT" sz="1799" noProof="0" dirty="0"/>
                </a:p>
              </p:txBody>
            </p:sp>
            <p:sp>
              <p:nvSpPr>
                <p:cNvPr id="68" name="Freeform 94">
                  <a:extLst>
                    <a:ext uri="{FF2B5EF4-FFF2-40B4-BE49-F238E27FC236}">
                      <a16:creationId xmlns:a16="http://schemas.microsoft.com/office/drawing/2014/main" id="{CB0E99A6-D72D-4483-FD85-FA9FC44B3113}"/>
                    </a:ext>
                  </a:extLst>
                </p:cNvPr>
                <p:cNvSpPr/>
                <p:nvPr/>
              </p:nvSpPr>
              <p:spPr>
                <a:xfrm>
                  <a:off x="6126435" y="2252651"/>
                  <a:ext cx="500745" cy="278447"/>
                </a:xfrm>
                <a:custGeom>
                  <a:avLst/>
                  <a:gdLst>
                    <a:gd name="connsiteX0" fmla="*/ 612 w 500745"/>
                    <a:gd name="connsiteY0" fmla="*/ 204901 h 278447"/>
                    <a:gd name="connsiteX1" fmla="*/ 215191 w 500745"/>
                    <a:gd name="connsiteY1" fmla="*/ 504 h 278447"/>
                    <a:gd name="connsiteX2" fmla="*/ 500746 w 500745"/>
                    <a:gd name="connsiteY2" fmla="*/ 163692 h 278447"/>
                    <a:gd name="connsiteX3" fmla="*/ 500746 w 500745"/>
                    <a:gd name="connsiteY3" fmla="*/ 163692 h 278447"/>
                    <a:gd name="connsiteX4" fmla="*/ 338987 w 500745"/>
                    <a:gd name="connsiteY4" fmla="*/ 214791 h 278447"/>
                    <a:gd name="connsiteX5" fmla="*/ 612 w 500745"/>
                    <a:gd name="connsiteY5" fmla="*/ 201605 h 2784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00745" h="278447">
                      <a:moveTo>
                        <a:pt x="612" y="204901"/>
                      </a:moveTo>
                      <a:cubicBezTo>
                        <a:pt x="612" y="204901"/>
                        <a:pt x="-22496" y="20284"/>
                        <a:pt x="215191" y="504"/>
                      </a:cubicBezTo>
                      <a:cubicBezTo>
                        <a:pt x="215191" y="504"/>
                        <a:pt x="386854" y="-17628"/>
                        <a:pt x="500746" y="163692"/>
                      </a:cubicBezTo>
                      <a:cubicBezTo>
                        <a:pt x="500746" y="163692"/>
                        <a:pt x="500746" y="163692"/>
                        <a:pt x="500746" y="163692"/>
                      </a:cubicBezTo>
                      <a:cubicBezTo>
                        <a:pt x="489191" y="158747"/>
                        <a:pt x="428119" y="138967"/>
                        <a:pt x="338987" y="214791"/>
                      </a:cubicBezTo>
                      <a:cubicBezTo>
                        <a:pt x="338987" y="214791"/>
                        <a:pt x="173926" y="366441"/>
                        <a:pt x="612" y="201605"/>
                      </a:cubicBezTo>
                      <a:close/>
                    </a:path>
                  </a:pathLst>
                </a:custGeom>
                <a:noFill/>
                <a:ln w="19050" cap="rnd">
                  <a:solidFill>
                    <a:srgbClr val="09465E"/>
                  </a:solidFill>
                  <a:prstDash val="solid"/>
                  <a:miter/>
                </a:ln>
              </p:spPr>
              <p:txBody>
                <a:bodyPr rtlCol="0" anchor="ctr"/>
                <a:lstStyle/>
                <a:p>
                  <a:endParaRPr lang="it-IT" sz="1799" noProof="0" dirty="0"/>
                </a:p>
              </p:txBody>
            </p:sp>
          </p:grpSp>
        </p:grpSp>
      </p:grpSp>
    </p:spTree>
    <p:extLst>
      <p:ext uri="{BB962C8B-B14F-4D97-AF65-F5344CB8AC3E}">
        <p14:creationId xmlns:p14="http://schemas.microsoft.com/office/powerpoint/2010/main" val="9230182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6BEF1C-33FF-AA0E-D232-28E5CD7D60F5}"/>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C398FBA2-293C-12F3-04B5-2A89E59A50E5}"/>
              </a:ext>
            </a:extLst>
          </p:cNvPr>
          <p:cNvSpPr>
            <a:spLocks noGrp="1"/>
          </p:cNvSpPr>
          <p:nvPr>
            <p:ph type="body" sz="quarter" idx="16"/>
          </p:nvPr>
        </p:nvSpPr>
        <p:spPr>
          <a:xfrm>
            <a:off x="489526" y="738575"/>
            <a:ext cx="10479218" cy="803654"/>
          </a:xfrm>
          <a:prstGeom prst="rect">
            <a:avLst/>
          </a:prstGeom>
        </p:spPr>
        <p:txBody>
          <a:bodyPr/>
          <a:lstStyle/>
          <a:p>
            <a:r>
              <a:rPr lang="it-IT" noProof="0" dirty="0"/>
              <a:t>Le 3R e il loro ruolo nella riduzione dei rifiuti </a:t>
            </a:r>
          </a:p>
        </p:txBody>
      </p:sp>
      <p:sp>
        <p:nvSpPr>
          <p:cNvPr id="2" name="Freeform 1">
            <a:extLst>
              <a:ext uri="{FF2B5EF4-FFF2-40B4-BE49-F238E27FC236}">
                <a16:creationId xmlns:a16="http://schemas.microsoft.com/office/drawing/2014/main" id="{5A53E1D0-EF36-36F2-A1AB-2DAB784BAC23}"/>
              </a:ext>
            </a:extLst>
          </p:cNvPr>
          <p:cNvSpPr/>
          <p:nvPr/>
        </p:nvSpPr>
        <p:spPr>
          <a:xfrm>
            <a:off x="8941983" y="-23276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it-IT" noProof="0" dirty="0"/>
          </a:p>
        </p:txBody>
      </p:sp>
      <p:sp>
        <p:nvSpPr>
          <p:cNvPr id="6" name="Symbol zastępczy tekstu 5">
            <a:extLst>
              <a:ext uri="{FF2B5EF4-FFF2-40B4-BE49-F238E27FC236}">
                <a16:creationId xmlns:a16="http://schemas.microsoft.com/office/drawing/2014/main" id="{208E0750-51B9-0F07-85E0-9FD484B2F66A}"/>
              </a:ext>
            </a:extLst>
          </p:cNvPr>
          <p:cNvSpPr>
            <a:spLocks noGrp="1"/>
          </p:cNvSpPr>
          <p:nvPr>
            <p:ph type="body" sz="quarter" idx="19"/>
          </p:nvPr>
        </p:nvSpPr>
        <p:spPr>
          <a:xfrm>
            <a:off x="489526" y="2259600"/>
            <a:ext cx="11443855" cy="1781123"/>
          </a:xfrm>
        </p:spPr>
        <p:txBody>
          <a:bodyPr/>
          <a:lstStyle/>
          <a:p>
            <a:pPr marL="0" indent="0"/>
            <a:r>
              <a:rPr lang="it-IT" sz="2000" noProof="0" dirty="0"/>
              <a:t>Lo spreco alimentare è un problema globale in crescita con gravi conseguenze ambientali, economiche e sociali. </a:t>
            </a:r>
            <a:r>
              <a:rPr lang="it-IT" sz="2000" b="1" noProof="0" dirty="0"/>
              <a:t>Quasi un terzo di tutto il cibo prodotto viene sprecato</a:t>
            </a:r>
            <a:r>
              <a:rPr lang="it-IT" sz="2000" noProof="0" dirty="0"/>
              <a:t>, con conseguente esaurimento delle risorse, aumento delle emissioni di gas serra e notevoli perdite finanziarie.</a:t>
            </a:r>
          </a:p>
          <a:p>
            <a:pPr marL="0" indent="0"/>
            <a:r>
              <a:rPr lang="it-IT" sz="2000" noProof="0" dirty="0">
                <a:hlinkClick r:id="rId2"/>
              </a:rPr>
              <a:t>Il quadro delle 3R - </a:t>
            </a:r>
            <a:r>
              <a:rPr lang="it-IT" sz="2000" noProof="0" dirty="0"/>
              <a:t>Ridurre, Riutilizzare e Riciclare - fornisce un approccio strutturato alla gestione dei rifiuti alimentari.</a:t>
            </a:r>
          </a:p>
        </p:txBody>
      </p:sp>
      <p:sp>
        <p:nvSpPr>
          <p:cNvPr id="3" name="Freeform 1">
            <a:extLst>
              <a:ext uri="{FF2B5EF4-FFF2-40B4-BE49-F238E27FC236}">
                <a16:creationId xmlns:a16="http://schemas.microsoft.com/office/drawing/2014/main" id="{863AB4C6-30DB-2F65-98EE-FE1E15FEAD5C}"/>
              </a:ext>
            </a:extLst>
          </p:cNvPr>
          <p:cNvSpPr>
            <a:spLocks noChangeArrowheads="1"/>
          </p:cNvSpPr>
          <p:nvPr/>
        </p:nvSpPr>
        <p:spPr bwMode="auto">
          <a:xfrm>
            <a:off x="875302" y="3998378"/>
            <a:ext cx="2494809" cy="2477430"/>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4"/>
                  <a:pt x="3046" y="3923"/>
                  <a:pt x="1962" y="3923"/>
                </a:cubicBezTo>
                <a:lnTo>
                  <a:pt x="1962" y="3923"/>
                </a:lnTo>
                <a:cubicBezTo>
                  <a:pt x="878" y="3923"/>
                  <a:pt x="0" y="3044"/>
                  <a:pt x="0" y="1961"/>
                </a:cubicBezTo>
                <a:lnTo>
                  <a:pt x="0" y="1961"/>
                </a:lnTo>
                <a:cubicBezTo>
                  <a:pt x="0" y="878"/>
                  <a:pt x="878" y="0"/>
                  <a:pt x="1962" y="0"/>
                </a:cubicBezTo>
                <a:lnTo>
                  <a:pt x="1962" y="0"/>
                </a:lnTo>
                <a:cubicBezTo>
                  <a:pt x="3046" y="0"/>
                  <a:pt x="3924" y="878"/>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it-IT" sz="900" noProof="0" dirty="0"/>
          </a:p>
        </p:txBody>
      </p:sp>
      <p:sp>
        <p:nvSpPr>
          <p:cNvPr id="5" name="Freeform 171">
            <a:extLst>
              <a:ext uri="{FF2B5EF4-FFF2-40B4-BE49-F238E27FC236}">
                <a16:creationId xmlns:a16="http://schemas.microsoft.com/office/drawing/2014/main" id="{F64358D4-E2CF-F91C-41FE-1F2008BF28CD}"/>
              </a:ext>
            </a:extLst>
          </p:cNvPr>
          <p:cNvSpPr>
            <a:spLocks noChangeArrowheads="1"/>
          </p:cNvSpPr>
          <p:nvPr/>
        </p:nvSpPr>
        <p:spPr bwMode="auto">
          <a:xfrm>
            <a:off x="936030" y="4059106"/>
            <a:ext cx="2494809" cy="2477430"/>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6" y="3922"/>
                  <a:pt x="1962" y="3922"/>
                </a:cubicBezTo>
                <a:lnTo>
                  <a:pt x="1962" y="3922"/>
                </a:lnTo>
                <a:cubicBezTo>
                  <a:pt x="879" y="3922"/>
                  <a:pt x="0" y="3044"/>
                  <a:pt x="0" y="1960"/>
                </a:cubicBezTo>
                <a:lnTo>
                  <a:pt x="0" y="1960"/>
                </a:lnTo>
                <a:cubicBezTo>
                  <a:pt x="0" y="878"/>
                  <a:pt x="879" y="0"/>
                  <a:pt x="1962" y="0"/>
                </a:cubicBezTo>
                <a:lnTo>
                  <a:pt x="1962" y="0"/>
                </a:lnTo>
                <a:cubicBezTo>
                  <a:pt x="3046" y="0"/>
                  <a:pt x="3924" y="878"/>
                  <a:pt x="3924" y="1960"/>
                </a:cubicBezTo>
              </a:path>
            </a:pathLst>
          </a:custGeom>
          <a:solidFill>
            <a:srgbClr val="60BA47"/>
          </a:solidFill>
          <a:ln>
            <a:noFill/>
          </a:ln>
          <a:effectLst/>
        </p:spPr>
        <p:txBody>
          <a:bodyPr wrap="none" anchor="ctr"/>
          <a:lstStyle/>
          <a:p>
            <a:endParaRPr lang="it-IT" sz="900" noProof="0" dirty="0"/>
          </a:p>
        </p:txBody>
      </p:sp>
      <p:sp>
        <p:nvSpPr>
          <p:cNvPr id="7" name="Freeform 172">
            <a:extLst>
              <a:ext uri="{FF2B5EF4-FFF2-40B4-BE49-F238E27FC236}">
                <a16:creationId xmlns:a16="http://schemas.microsoft.com/office/drawing/2014/main" id="{3FC2C0F7-0B1C-64D5-2725-A988C8FB2550}"/>
              </a:ext>
            </a:extLst>
          </p:cNvPr>
          <p:cNvSpPr>
            <a:spLocks noChangeArrowheads="1"/>
          </p:cNvSpPr>
          <p:nvPr/>
        </p:nvSpPr>
        <p:spPr bwMode="auto">
          <a:xfrm>
            <a:off x="999289" y="4119834"/>
            <a:ext cx="2494809" cy="2477430"/>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5" y="3923"/>
                  <a:pt x="1962" y="3923"/>
                </a:cubicBezTo>
                <a:lnTo>
                  <a:pt x="1962" y="3923"/>
                </a:lnTo>
                <a:cubicBezTo>
                  <a:pt x="878" y="3923"/>
                  <a:pt x="0" y="3045"/>
                  <a:pt x="0" y="1961"/>
                </a:cubicBezTo>
                <a:lnTo>
                  <a:pt x="0" y="1961"/>
                </a:lnTo>
                <a:cubicBezTo>
                  <a:pt x="0" y="879"/>
                  <a:pt x="878" y="0"/>
                  <a:pt x="1962" y="0"/>
                </a:cubicBezTo>
                <a:lnTo>
                  <a:pt x="1962" y="0"/>
                </a:lnTo>
                <a:cubicBezTo>
                  <a:pt x="3045"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it-IT" sz="900" noProof="0" dirty="0"/>
          </a:p>
        </p:txBody>
      </p:sp>
      <p:sp>
        <p:nvSpPr>
          <p:cNvPr id="8" name="Freeform 173">
            <a:extLst>
              <a:ext uri="{FF2B5EF4-FFF2-40B4-BE49-F238E27FC236}">
                <a16:creationId xmlns:a16="http://schemas.microsoft.com/office/drawing/2014/main" id="{2552D09F-4464-9E26-D45E-2A3817F303CF}"/>
              </a:ext>
            </a:extLst>
          </p:cNvPr>
          <p:cNvSpPr>
            <a:spLocks noChangeArrowheads="1"/>
          </p:cNvSpPr>
          <p:nvPr/>
        </p:nvSpPr>
        <p:spPr bwMode="auto">
          <a:xfrm>
            <a:off x="329845" y="4152768"/>
            <a:ext cx="928634" cy="928632"/>
          </a:xfrm>
          <a:custGeom>
            <a:avLst/>
            <a:gdLst>
              <a:gd name="T0" fmla="*/ 1616 w 1617"/>
              <a:gd name="T1" fmla="*/ 808 h 1617"/>
              <a:gd name="T2" fmla="*/ 1616 w 1617"/>
              <a:gd name="T3" fmla="*/ 808 h 1617"/>
              <a:gd name="T4" fmla="*/ 808 w 1617"/>
              <a:gd name="T5" fmla="*/ 1616 h 1617"/>
              <a:gd name="T6" fmla="*/ 808 w 1617"/>
              <a:gd name="T7" fmla="*/ 1616 h 1617"/>
              <a:gd name="T8" fmla="*/ 0 w 1617"/>
              <a:gd name="T9" fmla="*/ 808 h 1617"/>
              <a:gd name="T10" fmla="*/ 0 w 1617"/>
              <a:gd name="T11" fmla="*/ 808 h 1617"/>
              <a:gd name="T12" fmla="*/ 808 w 1617"/>
              <a:gd name="T13" fmla="*/ 0 h 1617"/>
              <a:gd name="T14" fmla="*/ 808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5" y="1616"/>
                  <a:pt x="808" y="1616"/>
                </a:cubicBezTo>
                <a:lnTo>
                  <a:pt x="808" y="1616"/>
                </a:lnTo>
                <a:cubicBezTo>
                  <a:pt x="362" y="1616"/>
                  <a:pt x="0" y="1255"/>
                  <a:pt x="0" y="808"/>
                </a:cubicBezTo>
                <a:lnTo>
                  <a:pt x="0" y="808"/>
                </a:lnTo>
                <a:cubicBezTo>
                  <a:pt x="0" y="362"/>
                  <a:pt x="362" y="0"/>
                  <a:pt x="808" y="0"/>
                </a:cubicBezTo>
                <a:lnTo>
                  <a:pt x="808" y="0"/>
                </a:lnTo>
                <a:cubicBezTo>
                  <a:pt x="1255" y="0"/>
                  <a:pt x="1616" y="362"/>
                  <a:pt x="1616" y="808"/>
                </a:cubicBezTo>
              </a:path>
            </a:pathLst>
          </a:custGeom>
          <a:solidFill>
            <a:srgbClr val="09465E"/>
          </a:solidFill>
          <a:ln>
            <a:noFill/>
          </a:ln>
          <a:effectLst/>
        </p:spPr>
        <p:txBody>
          <a:bodyPr wrap="none" anchor="ctr"/>
          <a:lstStyle/>
          <a:p>
            <a:endParaRPr lang="it-IT" sz="900" noProof="0" dirty="0"/>
          </a:p>
        </p:txBody>
      </p:sp>
      <p:sp>
        <p:nvSpPr>
          <p:cNvPr id="9" name="Freeform 174">
            <a:extLst>
              <a:ext uri="{FF2B5EF4-FFF2-40B4-BE49-F238E27FC236}">
                <a16:creationId xmlns:a16="http://schemas.microsoft.com/office/drawing/2014/main" id="{78C75FC7-AD48-9CDB-6C66-D09086F682F5}"/>
              </a:ext>
            </a:extLst>
          </p:cNvPr>
          <p:cNvSpPr>
            <a:spLocks noChangeArrowheads="1"/>
          </p:cNvSpPr>
          <p:nvPr/>
        </p:nvSpPr>
        <p:spPr bwMode="auto">
          <a:xfrm>
            <a:off x="276709" y="4099630"/>
            <a:ext cx="1032377" cy="1032377"/>
          </a:xfrm>
          <a:custGeom>
            <a:avLst/>
            <a:gdLst>
              <a:gd name="T0" fmla="*/ 1798 w 1799"/>
              <a:gd name="T1" fmla="*/ 899 h 1799"/>
              <a:gd name="T2" fmla="*/ 1798 w 1799"/>
              <a:gd name="T3" fmla="*/ 899 h 1799"/>
              <a:gd name="T4" fmla="*/ 899 w 1799"/>
              <a:gd name="T5" fmla="*/ 1798 h 1799"/>
              <a:gd name="T6" fmla="*/ 899 w 1799"/>
              <a:gd name="T7" fmla="*/ 1798 h 1799"/>
              <a:gd name="T8" fmla="*/ 0 w 1799"/>
              <a:gd name="T9" fmla="*/ 899 h 1799"/>
              <a:gd name="T10" fmla="*/ 0 w 1799"/>
              <a:gd name="T11" fmla="*/ 899 h 1799"/>
              <a:gd name="T12" fmla="*/ 899 w 1799"/>
              <a:gd name="T13" fmla="*/ 0 h 1799"/>
              <a:gd name="T14" fmla="*/ 899 w 1799"/>
              <a:gd name="T15" fmla="*/ 0 h 1799"/>
              <a:gd name="T16" fmla="*/ 1798 w 1799"/>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9" h="1799">
                <a:moveTo>
                  <a:pt x="1798" y="899"/>
                </a:moveTo>
                <a:lnTo>
                  <a:pt x="1798" y="899"/>
                </a:lnTo>
                <a:cubicBezTo>
                  <a:pt x="1798" y="1396"/>
                  <a:pt x="1396" y="1798"/>
                  <a:pt x="899" y="1798"/>
                </a:cubicBezTo>
                <a:lnTo>
                  <a:pt x="899" y="1798"/>
                </a:lnTo>
                <a:cubicBezTo>
                  <a:pt x="402" y="1798"/>
                  <a:pt x="0" y="1396"/>
                  <a:pt x="0" y="899"/>
                </a:cubicBezTo>
                <a:lnTo>
                  <a:pt x="0" y="899"/>
                </a:lnTo>
                <a:cubicBezTo>
                  <a:pt x="0" y="403"/>
                  <a:pt x="402" y="0"/>
                  <a:pt x="899" y="0"/>
                </a:cubicBezTo>
                <a:lnTo>
                  <a:pt x="899" y="0"/>
                </a:lnTo>
                <a:cubicBezTo>
                  <a:pt x="1396" y="0"/>
                  <a:pt x="1798" y="403"/>
                  <a:pt x="1798"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it-IT" sz="900" noProof="0" dirty="0"/>
          </a:p>
        </p:txBody>
      </p:sp>
      <p:sp>
        <p:nvSpPr>
          <p:cNvPr id="10" name="Freeform 175">
            <a:extLst>
              <a:ext uri="{FF2B5EF4-FFF2-40B4-BE49-F238E27FC236}">
                <a16:creationId xmlns:a16="http://schemas.microsoft.com/office/drawing/2014/main" id="{45F8F97C-8F79-BF9E-CCD2-CC2514CEDB78}"/>
              </a:ext>
            </a:extLst>
          </p:cNvPr>
          <p:cNvSpPr>
            <a:spLocks noChangeArrowheads="1"/>
          </p:cNvSpPr>
          <p:nvPr/>
        </p:nvSpPr>
        <p:spPr bwMode="auto">
          <a:xfrm>
            <a:off x="4516431" y="3937650"/>
            <a:ext cx="2496053" cy="2477431"/>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8" y="3924"/>
                  <a:pt x="0" y="3046"/>
                  <a:pt x="0" y="1962"/>
                </a:cubicBezTo>
                <a:lnTo>
                  <a:pt x="0" y="1962"/>
                </a:lnTo>
                <a:cubicBezTo>
                  <a:pt x="0" y="879"/>
                  <a:pt x="878" y="0"/>
                  <a:pt x="1962" y="0"/>
                </a:cubicBezTo>
                <a:lnTo>
                  <a:pt x="1962" y="0"/>
                </a:lnTo>
                <a:cubicBezTo>
                  <a:pt x="3045" y="0"/>
                  <a:pt x="3924" y="879"/>
                  <a:pt x="3924" y="1962"/>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it-IT" sz="900" noProof="0" dirty="0"/>
          </a:p>
        </p:txBody>
      </p:sp>
      <p:sp>
        <p:nvSpPr>
          <p:cNvPr id="11" name="Freeform 176">
            <a:extLst>
              <a:ext uri="{FF2B5EF4-FFF2-40B4-BE49-F238E27FC236}">
                <a16:creationId xmlns:a16="http://schemas.microsoft.com/office/drawing/2014/main" id="{08CDF17B-8AB6-3AD5-F70A-3C13AEA15EE5}"/>
              </a:ext>
            </a:extLst>
          </p:cNvPr>
          <p:cNvSpPr>
            <a:spLocks noChangeArrowheads="1"/>
          </p:cNvSpPr>
          <p:nvPr/>
        </p:nvSpPr>
        <p:spPr bwMode="auto">
          <a:xfrm>
            <a:off x="4577159" y="3998378"/>
            <a:ext cx="2496053" cy="2477431"/>
          </a:xfrm>
          <a:custGeom>
            <a:avLst/>
            <a:gdLst>
              <a:gd name="T0" fmla="*/ 3924 w 3925"/>
              <a:gd name="T1" fmla="*/ 1962 h 3925"/>
              <a:gd name="T2" fmla="*/ 3924 w 3925"/>
              <a:gd name="T3" fmla="*/ 1962 h 3925"/>
              <a:gd name="T4" fmla="*/ 1962 w 3925"/>
              <a:gd name="T5" fmla="*/ 3924 h 3925"/>
              <a:gd name="T6" fmla="*/ 1962 w 3925"/>
              <a:gd name="T7" fmla="*/ 3924 h 3925"/>
              <a:gd name="T8" fmla="*/ 0 w 3925"/>
              <a:gd name="T9" fmla="*/ 1962 h 3925"/>
              <a:gd name="T10" fmla="*/ 0 w 3925"/>
              <a:gd name="T11" fmla="*/ 1962 h 3925"/>
              <a:gd name="T12" fmla="*/ 1962 w 3925"/>
              <a:gd name="T13" fmla="*/ 0 h 3925"/>
              <a:gd name="T14" fmla="*/ 1962 w 3925"/>
              <a:gd name="T15" fmla="*/ 0 h 3925"/>
              <a:gd name="T16" fmla="*/ 3924 w 3925"/>
              <a:gd name="T17" fmla="*/ 1962 h 392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5">
                <a:moveTo>
                  <a:pt x="3924" y="1962"/>
                </a:moveTo>
                <a:lnTo>
                  <a:pt x="3924" y="1962"/>
                </a:lnTo>
                <a:cubicBezTo>
                  <a:pt x="3924" y="3046"/>
                  <a:pt x="3045" y="3924"/>
                  <a:pt x="1962" y="3924"/>
                </a:cubicBezTo>
                <a:lnTo>
                  <a:pt x="1962" y="3924"/>
                </a:lnTo>
                <a:cubicBezTo>
                  <a:pt x="879" y="3924"/>
                  <a:pt x="0" y="3046"/>
                  <a:pt x="0" y="1962"/>
                </a:cubicBezTo>
                <a:lnTo>
                  <a:pt x="0" y="1962"/>
                </a:lnTo>
                <a:cubicBezTo>
                  <a:pt x="0" y="879"/>
                  <a:pt x="879" y="0"/>
                  <a:pt x="1962" y="0"/>
                </a:cubicBezTo>
                <a:lnTo>
                  <a:pt x="1962" y="0"/>
                </a:lnTo>
                <a:cubicBezTo>
                  <a:pt x="3045" y="0"/>
                  <a:pt x="3924" y="879"/>
                  <a:pt x="3924" y="1962"/>
                </a:cubicBezTo>
              </a:path>
            </a:pathLst>
          </a:custGeom>
          <a:solidFill>
            <a:srgbClr val="2094D2"/>
          </a:solidFill>
          <a:ln>
            <a:noFill/>
          </a:ln>
          <a:effectLst/>
        </p:spPr>
        <p:txBody>
          <a:bodyPr wrap="none" anchor="ctr"/>
          <a:lstStyle/>
          <a:p>
            <a:endParaRPr lang="it-IT" sz="900" noProof="0" dirty="0"/>
          </a:p>
        </p:txBody>
      </p:sp>
      <p:sp>
        <p:nvSpPr>
          <p:cNvPr id="12" name="Freeform 177">
            <a:extLst>
              <a:ext uri="{FF2B5EF4-FFF2-40B4-BE49-F238E27FC236}">
                <a16:creationId xmlns:a16="http://schemas.microsoft.com/office/drawing/2014/main" id="{B73BA2BB-24FD-3E30-1ABB-7F8F21D15168}"/>
              </a:ext>
            </a:extLst>
          </p:cNvPr>
          <p:cNvSpPr>
            <a:spLocks noChangeArrowheads="1"/>
          </p:cNvSpPr>
          <p:nvPr/>
        </p:nvSpPr>
        <p:spPr bwMode="auto">
          <a:xfrm>
            <a:off x="4640416" y="4059106"/>
            <a:ext cx="2496053" cy="2477431"/>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5"/>
                  <a:pt x="3045" y="3923"/>
                  <a:pt x="1961" y="3923"/>
                </a:cubicBezTo>
                <a:lnTo>
                  <a:pt x="1961" y="3923"/>
                </a:lnTo>
                <a:cubicBezTo>
                  <a:pt x="878" y="3923"/>
                  <a:pt x="0" y="3045"/>
                  <a:pt x="0" y="1961"/>
                </a:cubicBezTo>
                <a:lnTo>
                  <a:pt x="0" y="1961"/>
                </a:lnTo>
                <a:cubicBezTo>
                  <a:pt x="0" y="878"/>
                  <a:pt x="878"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it-IT" sz="900" noProof="0" dirty="0"/>
          </a:p>
        </p:txBody>
      </p:sp>
      <p:sp>
        <p:nvSpPr>
          <p:cNvPr id="13" name="Freeform 178">
            <a:extLst>
              <a:ext uri="{FF2B5EF4-FFF2-40B4-BE49-F238E27FC236}">
                <a16:creationId xmlns:a16="http://schemas.microsoft.com/office/drawing/2014/main" id="{67BA3CB5-DC7C-BE3E-7030-5ECFB430D130}"/>
              </a:ext>
            </a:extLst>
          </p:cNvPr>
          <p:cNvSpPr>
            <a:spLocks noChangeArrowheads="1"/>
          </p:cNvSpPr>
          <p:nvPr/>
        </p:nvSpPr>
        <p:spPr bwMode="auto">
          <a:xfrm>
            <a:off x="3877994" y="4072362"/>
            <a:ext cx="1098533" cy="928632"/>
          </a:xfrm>
          <a:custGeom>
            <a:avLst/>
            <a:gdLst>
              <a:gd name="T0" fmla="*/ 1615 w 1616"/>
              <a:gd name="T1" fmla="*/ 808 h 1618"/>
              <a:gd name="T2" fmla="*/ 1615 w 1616"/>
              <a:gd name="T3" fmla="*/ 808 h 1618"/>
              <a:gd name="T4" fmla="*/ 808 w 1616"/>
              <a:gd name="T5" fmla="*/ 1617 h 1618"/>
              <a:gd name="T6" fmla="*/ 808 w 1616"/>
              <a:gd name="T7" fmla="*/ 1617 h 1618"/>
              <a:gd name="T8" fmla="*/ 0 w 1616"/>
              <a:gd name="T9" fmla="*/ 808 h 1618"/>
              <a:gd name="T10" fmla="*/ 0 w 1616"/>
              <a:gd name="T11" fmla="*/ 808 h 1618"/>
              <a:gd name="T12" fmla="*/ 808 w 1616"/>
              <a:gd name="T13" fmla="*/ 0 h 1618"/>
              <a:gd name="T14" fmla="*/ 808 w 1616"/>
              <a:gd name="T15" fmla="*/ 0 h 1618"/>
              <a:gd name="T16" fmla="*/ 1615 w 1616"/>
              <a:gd name="T17" fmla="*/ 808 h 16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6" h="1618">
                <a:moveTo>
                  <a:pt x="1615" y="808"/>
                </a:moveTo>
                <a:lnTo>
                  <a:pt x="1615" y="808"/>
                </a:lnTo>
                <a:cubicBezTo>
                  <a:pt x="1615" y="1255"/>
                  <a:pt x="1254" y="1617"/>
                  <a:pt x="808" y="1617"/>
                </a:cubicBezTo>
                <a:lnTo>
                  <a:pt x="808" y="1617"/>
                </a:lnTo>
                <a:cubicBezTo>
                  <a:pt x="361" y="1617"/>
                  <a:pt x="0" y="1255"/>
                  <a:pt x="0" y="808"/>
                </a:cubicBezTo>
                <a:lnTo>
                  <a:pt x="0" y="808"/>
                </a:lnTo>
                <a:cubicBezTo>
                  <a:pt x="0" y="362"/>
                  <a:pt x="361" y="0"/>
                  <a:pt x="808" y="0"/>
                </a:cubicBezTo>
                <a:lnTo>
                  <a:pt x="808" y="0"/>
                </a:lnTo>
                <a:cubicBezTo>
                  <a:pt x="1254" y="0"/>
                  <a:pt x="1615" y="362"/>
                  <a:pt x="1615" y="808"/>
                </a:cubicBezTo>
              </a:path>
            </a:pathLst>
          </a:custGeom>
          <a:solidFill>
            <a:srgbClr val="09465E"/>
          </a:solidFill>
          <a:ln>
            <a:noFill/>
          </a:ln>
          <a:effectLst/>
        </p:spPr>
        <p:txBody>
          <a:bodyPr wrap="none" anchor="ctr"/>
          <a:lstStyle/>
          <a:p>
            <a:endParaRPr lang="it-IT" sz="900" noProof="0" dirty="0"/>
          </a:p>
        </p:txBody>
      </p:sp>
      <p:sp>
        <p:nvSpPr>
          <p:cNvPr id="14" name="Freeform 179">
            <a:extLst>
              <a:ext uri="{FF2B5EF4-FFF2-40B4-BE49-F238E27FC236}">
                <a16:creationId xmlns:a16="http://schemas.microsoft.com/office/drawing/2014/main" id="{17B7235B-441B-8366-3935-A23CBA807DB5}"/>
              </a:ext>
            </a:extLst>
          </p:cNvPr>
          <p:cNvSpPr>
            <a:spLocks noChangeArrowheads="1"/>
          </p:cNvSpPr>
          <p:nvPr/>
        </p:nvSpPr>
        <p:spPr bwMode="auto">
          <a:xfrm>
            <a:off x="3954706" y="4029337"/>
            <a:ext cx="1032377" cy="1032377"/>
          </a:xfrm>
          <a:custGeom>
            <a:avLst/>
            <a:gdLst>
              <a:gd name="T0" fmla="*/ 1797 w 1798"/>
              <a:gd name="T1" fmla="*/ 899 h 1799"/>
              <a:gd name="T2" fmla="*/ 1797 w 1798"/>
              <a:gd name="T3" fmla="*/ 899 h 1799"/>
              <a:gd name="T4" fmla="*/ 899 w 1798"/>
              <a:gd name="T5" fmla="*/ 1798 h 1799"/>
              <a:gd name="T6" fmla="*/ 899 w 1798"/>
              <a:gd name="T7" fmla="*/ 1798 h 1799"/>
              <a:gd name="T8" fmla="*/ 0 w 1798"/>
              <a:gd name="T9" fmla="*/ 899 h 1799"/>
              <a:gd name="T10" fmla="*/ 0 w 1798"/>
              <a:gd name="T11" fmla="*/ 899 h 1799"/>
              <a:gd name="T12" fmla="*/ 899 w 1798"/>
              <a:gd name="T13" fmla="*/ 0 h 1799"/>
              <a:gd name="T14" fmla="*/ 899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9" y="1798"/>
                </a:cubicBezTo>
                <a:lnTo>
                  <a:pt x="899" y="1798"/>
                </a:lnTo>
                <a:cubicBezTo>
                  <a:pt x="402" y="1798"/>
                  <a:pt x="0" y="1396"/>
                  <a:pt x="0" y="899"/>
                </a:cubicBezTo>
                <a:lnTo>
                  <a:pt x="0" y="899"/>
                </a:lnTo>
                <a:cubicBezTo>
                  <a:pt x="0" y="402"/>
                  <a:pt x="402" y="0"/>
                  <a:pt x="899" y="0"/>
                </a:cubicBezTo>
                <a:lnTo>
                  <a:pt x="899" y="0"/>
                </a:lnTo>
                <a:cubicBezTo>
                  <a:pt x="1395" y="0"/>
                  <a:pt x="1797" y="402"/>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it-IT" sz="900" noProof="0" dirty="0"/>
          </a:p>
        </p:txBody>
      </p:sp>
      <p:sp>
        <p:nvSpPr>
          <p:cNvPr id="15" name="Freeform 180">
            <a:extLst>
              <a:ext uri="{FF2B5EF4-FFF2-40B4-BE49-F238E27FC236}">
                <a16:creationId xmlns:a16="http://schemas.microsoft.com/office/drawing/2014/main" id="{70FF5EEE-E77A-7375-781B-E0614DE63664}"/>
              </a:ext>
            </a:extLst>
          </p:cNvPr>
          <p:cNvSpPr>
            <a:spLocks noChangeArrowheads="1"/>
          </p:cNvSpPr>
          <p:nvPr/>
        </p:nvSpPr>
        <p:spPr bwMode="auto">
          <a:xfrm>
            <a:off x="8140700" y="3964050"/>
            <a:ext cx="2494808" cy="2477430"/>
          </a:xfrm>
          <a:custGeom>
            <a:avLst/>
            <a:gdLst>
              <a:gd name="T0" fmla="*/ 3923 w 3924"/>
              <a:gd name="T1" fmla="*/ 1961 h 3924"/>
              <a:gd name="T2" fmla="*/ 3923 w 3924"/>
              <a:gd name="T3" fmla="*/ 1961 h 3924"/>
              <a:gd name="T4" fmla="*/ 1961 w 3924"/>
              <a:gd name="T5" fmla="*/ 3923 h 3924"/>
              <a:gd name="T6" fmla="*/ 1961 w 3924"/>
              <a:gd name="T7" fmla="*/ 3923 h 3924"/>
              <a:gd name="T8" fmla="*/ 0 w 3924"/>
              <a:gd name="T9" fmla="*/ 1961 h 3924"/>
              <a:gd name="T10" fmla="*/ 0 w 3924"/>
              <a:gd name="T11" fmla="*/ 1961 h 3924"/>
              <a:gd name="T12" fmla="*/ 1961 w 3924"/>
              <a:gd name="T13" fmla="*/ 0 h 3924"/>
              <a:gd name="T14" fmla="*/ 1961 w 3924"/>
              <a:gd name="T15" fmla="*/ 0 h 3924"/>
              <a:gd name="T16" fmla="*/ 3923 w 3924"/>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4" h="3924">
                <a:moveTo>
                  <a:pt x="3923" y="1961"/>
                </a:moveTo>
                <a:lnTo>
                  <a:pt x="3923" y="1961"/>
                </a:lnTo>
                <a:cubicBezTo>
                  <a:pt x="3923" y="3044"/>
                  <a:pt x="3045" y="3923"/>
                  <a:pt x="1961" y="3923"/>
                </a:cubicBezTo>
                <a:lnTo>
                  <a:pt x="1961" y="3923"/>
                </a:lnTo>
                <a:cubicBezTo>
                  <a:pt x="877" y="3923"/>
                  <a:pt x="0" y="3044"/>
                  <a:pt x="0" y="1961"/>
                </a:cubicBezTo>
                <a:lnTo>
                  <a:pt x="0" y="1961"/>
                </a:lnTo>
                <a:cubicBezTo>
                  <a:pt x="0" y="878"/>
                  <a:pt x="877" y="0"/>
                  <a:pt x="1961" y="0"/>
                </a:cubicBezTo>
                <a:lnTo>
                  <a:pt x="1961" y="0"/>
                </a:lnTo>
                <a:cubicBezTo>
                  <a:pt x="3045" y="0"/>
                  <a:pt x="3923" y="878"/>
                  <a:pt x="3923"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it-IT" sz="900" noProof="0" dirty="0"/>
          </a:p>
        </p:txBody>
      </p:sp>
      <p:sp>
        <p:nvSpPr>
          <p:cNvPr id="16" name="Freeform 181">
            <a:extLst>
              <a:ext uri="{FF2B5EF4-FFF2-40B4-BE49-F238E27FC236}">
                <a16:creationId xmlns:a16="http://schemas.microsoft.com/office/drawing/2014/main" id="{30346A38-DD2B-4639-FA78-E9B90717A7C0}"/>
              </a:ext>
            </a:extLst>
          </p:cNvPr>
          <p:cNvSpPr>
            <a:spLocks noChangeArrowheads="1"/>
          </p:cNvSpPr>
          <p:nvPr/>
        </p:nvSpPr>
        <p:spPr bwMode="auto">
          <a:xfrm>
            <a:off x="8201428" y="4024778"/>
            <a:ext cx="2494808" cy="2477430"/>
          </a:xfrm>
          <a:custGeom>
            <a:avLst/>
            <a:gdLst>
              <a:gd name="T0" fmla="*/ 3924 w 3925"/>
              <a:gd name="T1" fmla="*/ 1960 h 3923"/>
              <a:gd name="T2" fmla="*/ 3924 w 3925"/>
              <a:gd name="T3" fmla="*/ 1960 h 3923"/>
              <a:gd name="T4" fmla="*/ 1962 w 3925"/>
              <a:gd name="T5" fmla="*/ 3922 h 3923"/>
              <a:gd name="T6" fmla="*/ 1962 w 3925"/>
              <a:gd name="T7" fmla="*/ 3922 h 3923"/>
              <a:gd name="T8" fmla="*/ 0 w 3925"/>
              <a:gd name="T9" fmla="*/ 1960 h 3923"/>
              <a:gd name="T10" fmla="*/ 0 w 3925"/>
              <a:gd name="T11" fmla="*/ 1960 h 3923"/>
              <a:gd name="T12" fmla="*/ 1962 w 3925"/>
              <a:gd name="T13" fmla="*/ 0 h 3923"/>
              <a:gd name="T14" fmla="*/ 1962 w 3925"/>
              <a:gd name="T15" fmla="*/ 0 h 3923"/>
              <a:gd name="T16" fmla="*/ 3924 w 3925"/>
              <a:gd name="T17" fmla="*/ 1960 h 39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3">
                <a:moveTo>
                  <a:pt x="3924" y="1960"/>
                </a:moveTo>
                <a:lnTo>
                  <a:pt x="3924" y="1960"/>
                </a:lnTo>
                <a:cubicBezTo>
                  <a:pt x="3924" y="3044"/>
                  <a:pt x="3045" y="3922"/>
                  <a:pt x="1962" y="3922"/>
                </a:cubicBezTo>
                <a:lnTo>
                  <a:pt x="1962" y="3922"/>
                </a:lnTo>
                <a:cubicBezTo>
                  <a:pt x="878" y="3922"/>
                  <a:pt x="0" y="3044"/>
                  <a:pt x="0" y="1960"/>
                </a:cubicBezTo>
                <a:lnTo>
                  <a:pt x="0" y="1960"/>
                </a:lnTo>
                <a:cubicBezTo>
                  <a:pt x="0" y="878"/>
                  <a:pt x="878" y="0"/>
                  <a:pt x="1962" y="0"/>
                </a:cubicBezTo>
                <a:lnTo>
                  <a:pt x="1962" y="0"/>
                </a:lnTo>
                <a:cubicBezTo>
                  <a:pt x="3045" y="0"/>
                  <a:pt x="3924" y="878"/>
                  <a:pt x="3924" y="1960"/>
                </a:cubicBezTo>
              </a:path>
            </a:pathLst>
          </a:custGeom>
          <a:solidFill>
            <a:srgbClr val="60BA47"/>
          </a:solidFill>
          <a:ln>
            <a:noFill/>
          </a:ln>
          <a:effectLst/>
        </p:spPr>
        <p:txBody>
          <a:bodyPr wrap="none" anchor="ctr"/>
          <a:lstStyle/>
          <a:p>
            <a:endParaRPr lang="it-IT" sz="900" noProof="0" dirty="0"/>
          </a:p>
        </p:txBody>
      </p:sp>
      <p:sp>
        <p:nvSpPr>
          <p:cNvPr id="17" name="Freeform 182">
            <a:extLst>
              <a:ext uri="{FF2B5EF4-FFF2-40B4-BE49-F238E27FC236}">
                <a16:creationId xmlns:a16="http://schemas.microsoft.com/office/drawing/2014/main" id="{00F124FC-BC66-8A3D-F69D-F733650CE9AB}"/>
              </a:ext>
            </a:extLst>
          </p:cNvPr>
          <p:cNvSpPr>
            <a:spLocks noChangeArrowheads="1"/>
          </p:cNvSpPr>
          <p:nvPr/>
        </p:nvSpPr>
        <p:spPr bwMode="auto">
          <a:xfrm>
            <a:off x="8262156" y="4085506"/>
            <a:ext cx="2494808" cy="2477430"/>
          </a:xfrm>
          <a:custGeom>
            <a:avLst/>
            <a:gdLst>
              <a:gd name="T0" fmla="*/ 3924 w 3925"/>
              <a:gd name="T1" fmla="*/ 1961 h 3924"/>
              <a:gd name="T2" fmla="*/ 3924 w 3925"/>
              <a:gd name="T3" fmla="*/ 1961 h 3924"/>
              <a:gd name="T4" fmla="*/ 1962 w 3925"/>
              <a:gd name="T5" fmla="*/ 3923 h 3924"/>
              <a:gd name="T6" fmla="*/ 1962 w 3925"/>
              <a:gd name="T7" fmla="*/ 3923 h 3924"/>
              <a:gd name="T8" fmla="*/ 0 w 3925"/>
              <a:gd name="T9" fmla="*/ 1961 h 3924"/>
              <a:gd name="T10" fmla="*/ 0 w 3925"/>
              <a:gd name="T11" fmla="*/ 1961 h 3924"/>
              <a:gd name="T12" fmla="*/ 1962 w 3925"/>
              <a:gd name="T13" fmla="*/ 0 h 3924"/>
              <a:gd name="T14" fmla="*/ 1962 w 3925"/>
              <a:gd name="T15" fmla="*/ 0 h 3924"/>
              <a:gd name="T16" fmla="*/ 3924 w 3925"/>
              <a:gd name="T17" fmla="*/ 1961 h 39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925" h="3924">
                <a:moveTo>
                  <a:pt x="3924" y="1961"/>
                </a:moveTo>
                <a:lnTo>
                  <a:pt x="3924" y="1961"/>
                </a:lnTo>
                <a:cubicBezTo>
                  <a:pt x="3924" y="3045"/>
                  <a:pt x="3046" y="3923"/>
                  <a:pt x="1962" y="3923"/>
                </a:cubicBezTo>
                <a:lnTo>
                  <a:pt x="1962" y="3923"/>
                </a:lnTo>
                <a:cubicBezTo>
                  <a:pt x="878" y="3923"/>
                  <a:pt x="0" y="3045"/>
                  <a:pt x="0" y="1961"/>
                </a:cubicBezTo>
                <a:lnTo>
                  <a:pt x="0" y="1961"/>
                </a:lnTo>
                <a:cubicBezTo>
                  <a:pt x="0" y="879"/>
                  <a:pt x="878" y="0"/>
                  <a:pt x="1962" y="0"/>
                </a:cubicBezTo>
                <a:lnTo>
                  <a:pt x="1962" y="0"/>
                </a:lnTo>
                <a:cubicBezTo>
                  <a:pt x="3046" y="0"/>
                  <a:pt x="3924" y="879"/>
                  <a:pt x="3924" y="1961"/>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it-IT" sz="900" noProof="0" dirty="0"/>
          </a:p>
        </p:txBody>
      </p:sp>
      <p:sp>
        <p:nvSpPr>
          <p:cNvPr id="18" name="Freeform 183">
            <a:extLst>
              <a:ext uri="{FF2B5EF4-FFF2-40B4-BE49-F238E27FC236}">
                <a16:creationId xmlns:a16="http://schemas.microsoft.com/office/drawing/2014/main" id="{82E396DA-778D-AF03-4086-F6BC515CE2D9}"/>
              </a:ext>
            </a:extLst>
          </p:cNvPr>
          <p:cNvSpPr>
            <a:spLocks noChangeArrowheads="1"/>
          </p:cNvSpPr>
          <p:nvPr/>
        </p:nvSpPr>
        <p:spPr bwMode="auto">
          <a:xfrm>
            <a:off x="7672586" y="4009659"/>
            <a:ext cx="928634" cy="928632"/>
          </a:xfrm>
          <a:custGeom>
            <a:avLst/>
            <a:gdLst>
              <a:gd name="T0" fmla="*/ 1616 w 1617"/>
              <a:gd name="T1" fmla="*/ 808 h 1617"/>
              <a:gd name="T2" fmla="*/ 1616 w 1617"/>
              <a:gd name="T3" fmla="*/ 808 h 1617"/>
              <a:gd name="T4" fmla="*/ 807 w 1617"/>
              <a:gd name="T5" fmla="*/ 1616 h 1617"/>
              <a:gd name="T6" fmla="*/ 807 w 1617"/>
              <a:gd name="T7" fmla="*/ 1616 h 1617"/>
              <a:gd name="T8" fmla="*/ 0 w 1617"/>
              <a:gd name="T9" fmla="*/ 808 h 1617"/>
              <a:gd name="T10" fmla="*/ 0 w 1617"/>
              <a:gd name="T11" fmla="*/ 808 h 1617"/>
              <a:gd name="T12" fmla="*/ 807 w 1617"/>
              <a:gd name="T13" fmla="*/ 0 h 1617"/>
              <a:gd name="T14" fmla="*/ 807 w 1617"/>
              <a:gd name="T15" fmla="*/ 0 h 1617"/>
              <a:gd name="T16" fmla="*/ 1616 w 1617"/>
              <a:gd name="T17" fmla="*/ 808 h 16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617" h="1617">
                <a:moveTo>
                  <a:pt x="1616" y="808"/>
                </a:moveTo>
                <a:lnTo>
                  <a:pt x="1616" y="808"/>
                </a:lnTo>
                <a:cubicBezTo>
                  <a:pt x="1616" y="1255"/>
                  <a:pt x="1254" y="1616"/>
                  <a:pt x="807" y="1616"/>
                </a:cubicBezTo>
                <a:lnTo>
                  <a:pt x="807" y="1616"/>
                </a:lnTo>
                <a:cubicBezTo>
                  <a:pt x="361" y="1616"/>
                  <a:pt x="0" y="1255"/>
                  <a:pt x="0" y="808"/>
                </a:cubicBezTo>
                <a:lnTo>
                  <a:pt x="0" y="808"/>
                </a:lnTo>
                <a:cubicBezTo>
                  <a:pt x="0" y="362"/>
                  <a:pt x="361" y="0"/>
                  <a:pt x="807" y="0"/>
                </a:cubicBezTo>
                <a:lnTo>
                  <a:pt x="807" y="0"/>
                </a:lnTo>
                <a:cubicBezTo>
                  <a:pt x="1254" y="0"/>
                  <a:pt x="1616" y="362"/>
                  <a:pt x="1616" y="808"/>
                </a:cubicBezTo>
              </a:path>
            </a:pathLst>
          </a:custGeom>
          <a:solidFill>
            <a:srgbClr val="09465E"/>
          </a:solidFill>
          <a:ln>
            <a:noFill/>
          </a:ln>
          <a:effectLst/>
        </p:spPr>
        <p:txBody>
          <a:bodyPr wrap="none" anchor="ctr"/>
          <a:lstStyle/>
          <a:p>
            <a:endParaRPr lang="it-IT" sz="900" noProof="0" dirty="0"/>
          </a:p>
        </p:txBody>
      </p:sp>
      <p:sp>
        <p:nvSpPr>
          <p:cNvPr id="19" name="Freeform 184">
            <a:extLst>
              <a:ext uri="{FF2B5EF4-FFF2-40B4-BE49-F238E27FC236}">
                <a16:creationId xmlns:a16="http://schemas.microsoft.com/office/drawing/2014/main" id="{59B520A8-19F5-8B15-CDA6-37AAB449FD72}"/>
              </a:ext>
            </a:extLst>
          </p:cNvPr>
          <p:cNvSpPr>
            <a:spLocks noChangeArrowheads="1"/>
          </p:cNvSpPr>
          <p:nvPr/>
        </p:nvSpPr>
        <p:spPr bwMode="auto">
          <a:xfrm>
            <a:off x="7621980" y="3956521"/>
            <a:ext cx="1032377" cy="1032377"/>
          </a:xfrm>
          <a:custGeom>
            <a:avLst/>
            <a:gdLst>
              <a:gd name="T0" fmla="*/ 1797 w 1798"/>
              <a:gd name="T1" fmla="*/ 899 h 1799"/>
              <a:gd name="T2" fmla="*/ 1797 w 1798"/>
              <a:gd name="T3" fmla="*/ 899 h 1799"/>
              <a:gd name="T4" fmla="*/ 898 w 1798"/>
              <a:gd name="T5" fmla="*/ 1798 h 1799"/>
              <a:gd name="T6" fmla="*/ 898 w 1798"/>
              <a:gd name="T7" fmla="*/ 1798 h 1799"/>
              <a:gd name="T8" fmla="*/ 0 w 1798"/>
              <a:gd name="T9" fmla="*/ 899 h 1799"/>
              <a:gd name="T10" fmla="*/ 0 w 1798"/>
              <a:gd name="T11" fmla="*/ 899 h 1799"/>
              <a:gd name="T12" fmla="*/ 898 w 1798"/>
              <a:gd name="T13" fmla="*/ 0 h 1799"/>
              <a:gd name="T14" fmla="*/ 898 w 1798"/>
              <a:gd name="T15" fmla="*/ 0 h 1799"/>
              <a:gd name="T16" fmla="*/ 1797 w 1798"/>
              <a:gd name="T17" fmla="*/ 899 h 17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798" h="1799">
                <a:moveTo>
                  <a:pt x="1797" y="899"/>
                </a:moveTo>
                <a:lnTo>
                  <a:pt x="1797" y="899"/>
                </a:lnTo>
                <a:cubicBezTo>
                  <a:pt x="1797" y="1396"/>
                  <a:pt x="1395" y="1798"/>
                  <a:pt x="898" y="1798"/>
                </a:cubicBezTo>
                <a:lnTo>
                  <a:pt x="898" y="1798"/>
                </a:lnTo>
                <a:cubicBezTo>
                  <a:pt x="402" y="1798"/>
                  <a:pt x="0" y="1396"/>
                  <a:pt x="0" y="899"/>
                </a:cubicBezTo>
                <a:lnTo>
                  <a:pt x="0" y="899"/>
                </a:lnTo>
                <a:cubicBezTo>
                  <a:pt x="0" y="403"/>
                  <a:pt x="402" y="0"/>
                  <a:pt x="898" y="0"/>
                </a:cubicBezTo>
                <a:lnTo>
                  <a:pt x="898" y="0"/>
                </a:lnTo>
                <a:cubicBezTo>
                  <a:pt x="1395" y="0"/>
                  <a:pt x="1797" y="403"/>
                  <a:pt x="1797" y="899"/>
                </a:cubicBezTo>
              </a:path>
            </a:pathLst>
          </a:custGeom>
          <a:noFill/>
          <a:ln w="3600" cap="flat">
            <a:solidFill>
              <a:schemeClr val="accent2"/>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it-IT" sz="900" noProof="0" dirty="0"/>
          </a:p>
        </p:txBody>
      </p:sp>
      <p:sp>
        <p:nvSpPr>
          <p:cNvPr id="25" name="CuadroTexto 553">
            <a:extLst>
              <a:ext uri="{FF2B5EF4-FFF2-40B4-BE49-F238E27FC236}">
                <a16:creationId xmlns:a16="http://schemas.microsoft.com/office/drawing/2014/main" id="{81441463-6A28-BE69-722F-0FECF355E848}"/>
              </a:ext>
            </a:extLst>
          </p:cNvPr>
          <p:cNvSpPr txBox="1"/>
          <p:nvPr/>
        </p:nvSpPr>
        <p:spPr>
          <a:xfrm>
            <a:off x="258640" y="4403958"/>
            <a:ext cx="990599" cy="338554"/>
          </a:xfrm>
          <a:prstGeom prst="rect">
            <a:avLst/>
          </a:prstGeom>
          <a:noFill/>
        </p:spPr>
        <p:txBody>
          <a:bodyPr wrap="square" rtlCol="0">
            <a:spAutoFit/>
          </a:bodyPr>
          <a:lstStyle/>
          <a:p>
            <a:pPr algn="ctr"/>
            <a:r>
              <a:rPr lang="it-IT" sz="1600" b="1" noProof="0" dirty="0">
                <a:solidFill>
                  <a:schemeClr val="bg1"/>
                </a:solidFill>
                <a:latin typeface="Calibri" panose="020F0502020204030204" pitchFamily="34" charset="0"/>
                <a:ea typeface="Lato" charset="0"/>
                <a:cs typeface="Calibri" panose="020F0502020204030204" pitchFamily="34" charset="0"/>
              </a:rPr>
              <a:t>RIDURRE</a:t>
            </a:r>
          </a:p>
        </p:txBody>
      </p:sp>
      <p:sp>
        <p:nvSpPr>
          <p:cNvPr id="26" name="CuadroTexto 553">
            <a:extLst>
              <a:ext uri="{FF2B5EF4-FFF2-40B4-BE49-F238E27FC236}">
                <a16:creationId xmlns:a16="http://schemas.microsoft.com/office/drawing/2014/main" id="{4C5A308D-0F76-2F29-5422-C1ACEEE2A3AF}"/>
              </a:ext>
            </a:extLst>
          </p:cNvPr>
          <p:cNvSpPr txBox="1"/>
          <p:nvPr/>
        </p:nvSpPr>
        <p:spPr>
          <a:xfrm>
            <a:off x="1294039" y="4415306"/>
            <a:ext cx="1848812" cy="1514450"/>
          </a:xfrm>
          <a:prstGeom prst="rect">
            <a:avLst/>
          </a:prstGeom>
          <a:noFill/>
        </p:spPr>
        <p:txBody>
          <a:bodyPr wrap="square" rtlCol="0">
            <a:spAutoFit/>
          </a:bodyPr>
          <a:lstStyle/>
          <a:p>
            <a:pPr algn="ctr"/>
            <a:r>
              <a:rPr lang="it-IT" b="1" noProof="0" dirty="0">
                <a:solidFill>
                  <a:schemeClr val="bg1"/>
                </a:solidFill>
                <a:latin typeface="Calibri" panose="020F0502020204030204" pitchFamily="34" charset="0"/>
                <a:ea typeface="Lato" charset="0"/>
                <a:cs typeface="Calibri" panose="020F0502020204030204" pitchFamily="34" charset="0"/>
              </a:rPr>
              <a:t>Prevenire gli sprechi alimentari prima che avvengano è la soluzione più efficace.</a:t>
            </a:r>
          </a:p>
        </p:txBody>
      </p:sp>
      <p:sp>
        <p:nvSpPr>
          <p:cNvPr id="27" name="CuadroTexto 553">
            <a:extLst>
              <a:ext uri="{FF2B5EF4-FFF2-40B4-BE49-F238E27FC236}">
                <a16:creationId xmlns:a16="http://schemas.microsoft.com/office/drawing/2014/main" id="{04DD914D-8223-B9AC-BF3C-D1804134A0B9}"/>
              </a:ext>
            </a:extLst>
          </p:cNvPr>
          <p:cNvSpPr txBox="1"/>
          <p:nvPr/>
        </p:nvSpPr>
        <p:spPr>
          <a:xfrm>
            <a:off x="3824564" y="4349505"/>
            <a:ext cx="1128249" cy="338554"/>
          </a:xfrm>
          <a:prstGeom prst="rect">
            <a:avLst/>
          </a:prstGeom>
          <a:noFill/>
        </p:spPr>
        <p:txBody>
          <a:bodyPr wrap="square" rtlCol="0">
            <a:spAutoFit/>
          </a:bodyPr>
          <a:lstStyle/>
          <a:p>
            <a:pPr algn="ctr"/>
            <a:r>
              <a:rPr lang="it-IT" sz="1600" b="1" noProof="0" dirty="0">
                <a:solidFill>
                  <a:schemeClr val="bg1"/>
                </a:solidFill>
                <a:latin typeface="Calibri" panose="020F0502020204030204" pitchFamily="34" charset="0"/>
                <a:ea typeface="Lato" charset="0"/>
                <a:cs typeface="Calibri" panose="020F0502020204030204" pitchFamily="34" charset="0"/>
              </a:rPr>
              <a:t>RIUTILIZZO</a:t>
            </a:r>
          </a:p>
        </p:txBody>
      </p:sp>
      <p:sp>
        <p:nvSpPr>
          <p:cNvPr id="29" name="CuadroTexto 553">
            <a:extLst>
              <a:ext uri="{FF2B5EF4-FFF2-40B4-BE49-F238E27FC236}">
                <a16:creationId xmlns:a16="http://schemas.microsoft.com/office/drawing/2014/main" id="{B03FD7F9-1C7F-1408-7358-BE2969C3659F}"/>
              </a:ext>
            </a:extLst>
          </p:cNvPr>
          <p:cNvSpPr txBox="1"/>
          <p:nvPr/>
        </p:nvSpPr>
        <p:spPr>
          <a:xfrm>
            <a:off x="7672587" y="4303432"/>
            <a:ext cx="928633" cy="338554"/>
          </a:xfrm>
          <a:prstGeom prst="rect">
            <a:avLst/>
          </a:prstGeom>
          <a:noFill/>
        </p:spPr>
        <p:txBody>
          <a:bodyPr wrap="square" rtlCol="0">
            <a:spAutoFit/>
          </a:bodyPr>
          <a:lstStyle/>
          <a:p>
            <a:pPr algn="ctr"/>
            <a:r>
              <a:rPr lang="it-IT" sz="1600" b="1" noProof="0" dirty="0">
                <a:solidFill>
                  <a:schemeClr val="bg1"/>
                </a:solidFill>
                <a:latin typeface="Calibri" panose="020F0502020204030204" pitchFamily="34" charset="0"/>
                <a:ea typeface="Lato" charset="0"/>
                <a:cs typeface="Calibri" panose="020F0502020204030204" pitchFamily="34" charset="0"/>
              </a:rPr>
              <a:t>RICICLO</a:t>
            </a:r>
          </a:p>
        </p:txBody>
      </p:sp>
      <p:sp>
        <p:nvSpPr>
          <p:cNvPr id="33" name="CuadroTexto 553">
            <a:extLst>
              <a:ext uri="{FF2B5EF4-FFF2-40B4-BE49-F238E27FC236}">
                <a16:creationId xmlns:a16="http://schemas.microsoft.com/office/drawing/2014/main" id="{44169714-DA38-720B-DDC5-4B83CDE91E0D}"/>
              </a:ext>
            </a:extLst>
          </p:cNvPr>
          <p:cNvSpPr txBox="1"/>
          <p:nvPr/>
        </p:nvSpPr>
        <p:spPr>
          <a:xfrm>
            <a:off x="4873970" y="4261070"/>
            <a:ext cx="1999223" cy="1477328"/>
          </a:xfrm>
          <a:prstGeom prst="rect">
            <a:avLst/>
          </a:prstGeom>
          <a:noFill/>
        </p:spPr>
        <p:txBody>
          <a:bodyPr wrap="square" rtlCol="0">
            <a:spAutoFit/>
          </a:bodyPr>
          <a:lstStyle/>
          <a:p>
            <a:pPr algn="ctr"/>
            <a:r>
              <a:rPr lang="it-IT" b="1" noProof="0" dirty="0">
                <a:solidFill>
                  <a:schemeClr val="bg1"/>
                </a:solidFill>
                <a:latin typeface="Calibri" panose="020F0502020204030204" pitchFamily="34" charset="0"/>
                <a:ea typeface="Lato" charset="0"/>
                <a:cs typeface="Calibri" panose="020F0502020204030204" pitchFamily="34" charset="0"/>
              </a:rPr>
              <a:t>Riorientare le eccedenze alimentari verso nuovi usi, come le donazioni o l'upcycling, ne aumenta il valore.</a:t>
            </a:r>
          </a:p>
        </p:txBody>
      </p:sp>
      <p:sp>
        <p:nvSpPr>
          <p:cNvPr id="34" name="CuadroTexto 553">
            <a:extLst>
              <a:ext uri="{FF2B5EF4-FFF2-40B4-BE49-F238E27FC236}">
                <a16:creationId xmlns:a16="http://schemas.microsoft.com/office/drawing/2014/main" id="{7AE3F968-A05F-FC15-3CD6-41F8250EDD24}"/>
              </a:ext>
            </a:extLst>
          </p:cNvPr>
          <p:cNvSpPr txBox="1"/>
          <p:nvPr/>
        </p:nvSpPr>
        <p:spPr>
          <a:xfrm>
            <a:off x="8262156" y="4657153"/>
            <a:ext cx="2494808" cy="1477328"/>
          </a:xfrm>
          <a:prstGeom prst="rect">
            <a:avLst/>
          </a:prstGeom>
          <a:noFill/>
        </p:spPr>
        <p:txBody>
          <a:bodyPr wrap="square" rtlCol="0">
            <a:spAutoFit/>
          </a:bodyPr>
          <a:lstStyle/>
          <a:p>
            <a:pPr algn="ctr"/>
            <a:r>
              <a:rPr lang="it-IT" b="1" noProof="0" dirty="0">
                <a:solidFill>
                  <a:schemeClr val="bg1"/>
                </a:solidFill>
                <a:latin typeface="Calibri" panose="020F0502020204030204" pitchFamily="34" charset="0"/>
                <a:ea typeface="Lato" charset="0"/>
                <a:cs typeface="Calibri" panose="020F0502020204030204" pitchFamily="34" charset="0"/>
              </a:rPr>
              <a:t>Il compostaggio e la produzione di bioenergia garantiscono un riutilizzo sostenibile dei rifiuti.</a:t>
            </a:r>
          </a:p>
        </p:txBody>
      </p:sp>
    </p:spTree>
    <p:extLst>
      <p:ext uri="{BB962C8B-B14F-4D97-AF65-F5344CB8AC3E}">
        <p14:creationId xmlns:p14="http://schemas.microsoft.com/office/powerpoint/2010/main" val="16009075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 name="Freeform 1"/>
          <p:cNvSpPr>
            <a:spLocks noChangeArrowheads="1"/>
          </p:cNvSpPr>
          <p:nvPr/>
        </p:nvSpPr>
        <p:spPr bwMode="auto">
          <a:xfrm>
            <a:off x="8294772" y="633657"/>
            <a:ext cx="2896067" cy="1157474"/>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60BA47"/>
          </a:solidFill>
          <a:ln>
            <a:noFill/>
          </a:ln>
          <a:effectLst/>
        </p:spPr>
        <p:txBody>
          <a:bodyPr wrap="none" anchor="ctr"/>
          <a:lstStyle/>
          <a:p>
            <a:endParaRPr lang="it-IT" sz="900" noProof="0" dirty="0"/>
          </a:p>
        </p:txBody>
      </p:sp>
      <p:sp>
        <p:nvSpPr>
          <p:cNvPr id="294" name="Freeform 245"/>
          <p:cNvSpPr>
            <a:spLocks noChangeArrowheads="1"/>
          </p:cNvSpPr>
          <p:nvPr/>
        </p:nvSpPr>
        <p:spPr bwMode="auto">
          <a:xfrm>
            <a:off x="7401660" y="490759"/>
            <a:ext cx="1462323" cy="1433744"/>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it-IT" sz="900" noProof="0" dirty="0"/>
          </a:p>
        </p:txBody>
      </p:sp>
      <p:sp>
        <p:nvSpPr>
          <p:cNvPr id="295" name="Freeform 246"/>
          <p:cNvSpPr>
            <a:spLocks noChangeArrowheads="1"/>
          </p:cNvSpPr>
          <p:nvPr/>
        </p:nvSpPr>
        <p:spPr bwMode="auto">
          <a:xfrm>
            <a:off x="6622865" y="2053111"/>
            <a:ext cx="3514363"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endParaRPr lang="it-IT" sz="900" noProof="0" dirty="0"/>
          </a:p>
        </p:txBody>
      </p:sp>
      <p:sp>
        <p:nvSpPr>
          <p:cNvPr id="296" name="Freeform 247"/>
          <p:cNvSpPr>
            <a:spLocks noChangeArrowheads="1"/>
          </p:cNvSpPr>
          <p:nvPr/>
        </p:nvSpPr>
        <p:spPr bwMode="auto">
          <a:xfrm>
            <a:off x="5729753" y="1910213"/>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endParaRPr lang="it-IT" sz="900" noProof="0" dirty="0"/>
          </a:p>
        </p:txBody>
      </p:sp>
      <p:sp>
        <p:nvSpPr>
          <p:cNvPr id="297" name="Freeform 248"/>
          <p:cNvSpPr>
            <a:spLocks noChangeArrowheads="1"/>
          </p:cNvSpPr>
          <p:nvPr/>
        </p:nvSpPr>
        <p:spPr bwMode="auto">
          <a:xfrm>
            <a:off x="8294772" y="3451129"/>
            <a:ext cx="2896067" cy="1157474"/>
          </a:xfrm>
          <a:custGeom>
            <a:avLst/>
            <a:gdLst>
              <a:gd name="T0" fmla="*/ 4955 w 5364"/>
              <a:gd name="T1" fmla="*/ 2142 h 2143"/>
              <a:gd name="T2" fmla="*/ 0 w 5364"/>
              <a:gd name="T3" fmla="*/ 2142 h 2143"/>
              <a:gd name="T4" fmla="*/ 0 w 5364"/>
              <a:gd name="T5" fmla="*/ 0 h 2143"/>
              <a:gd name="T6" fmla="*/ 4955 w 5364"/>
              <a:gd name="T7" fmla="*/ 0 h 2143"/>
              <a:gd name="T8" fmla="*/ 5363 w 5364"/>
              <a:gd name="T9" fmla="*/ 1031 h 2143"/>
              <a:gd name="T10" fmla="*/ 4955 w 5364"/>
              <a:gd name="T11" fmla="*/ 2142 h 2143"/>
            </a:gdLst>
            <a:ahLst/>
            <a:cxnLst>
              <a:cxn ang="0">
                <a:pos x="T0" y="T1"/>
              </a:cxn>
              <a:cxn ang="0">
                <a:pos x="T2" y="T3"/>
              </a:cxn>
              <a:cxn ang="0">
                <a:pos x="T4" y="T5"/>
              </a:cxn>
              <a:cxn ang="0">
                <a:pos x="T6" y="T7"/>
              </a:cxn>
              <a:cxn ang="0">
                <a:pos x="T8" y="T9"/>
              </a:cxn>
              <a:cxn ang="0">
                <a:pos x="T10" y="T11"/>
              </a:cxn>
            </a:cxnLst>
            <a:rect l="0" t="0" r="r" b="b"/>
            <a:pathLst>
              <a:path w="5364" h="2143">
                <a:moveTo>
                  <a:pt x="4955" y="2142"/>
                </a:moveTo>
                <a:lnTo>
                  <a:pt x="0" y="2142"/>
                </a:lnTo>
                <a:lnTo>
                  <a:pt x="0" y="0"/>
                </a:lnTo>
                <a:lnTo>
                  <a:pt x="4955" y="0"/>
                </a:lnTo>
                <a:lnTo>
                  <a:pt x="5363" y="1031"/>
                </a:lnTo>
                <a:lnTo>
                  <a:pt x="4955" y="2142"/>
                </a:lnTo>
              </a:path>
            </a:pathLst>
          </a:custGeom>
          <a:solidFill>
            <a:srgbClr val="60BA47"/>
          </a:solidFill>
          <a:ln>
            <a:noFill/>
          </a:ln>
          <a:effectLst/>
        </p:spPr>
        <p:txBody>
          <a:bodyPr wrap="none" anchor="ctr"/>
          <a:lstStyle/>
          <a:p>
            <a:endParaRPr lang="it-IT" sz="900" noProof="0" dirty="0"/>
          </a:p>
        </p:txBody>
      </p:sp>
      <p:sp>
        <p:nvSpPr>
          <p:cNvPr id="298" name="Freeform 249"/>
          <p:cNvSpPr>
            <a:spLocks noChangeArrowheads="1"/>
          </p:cNvSpPr>
          <p:nvPr/>
        </p:nvSpPr>
        <p:spPr bwMode="auto">
          <a:xfrm>
            <a:off x="7401660" y="3308231"/>
            <a:ext cx="1462323" cy="1433744"/>
          </a:xfrm>
          <a:custGeom>
            <a:avLst/>
            <a:gdLst>
              <a:gd name="T0" fmla="*/ 2705 w 2706"/>
              <a:gd name="T1" fmla="*/ 2652 h 2653"/>
              <a:gd name="T2" fmla="*/ 0 w 2706"/>
              <a:gd name="T3" fmla="*/ 2652 h 2653"/>
              <a:gd name="T4" fmla="*/ 0 w 2706"/>
              <a:gd name="T5" fmla="*/ 0 h 2653"/>
              <a:gd name="T6" fmla="*/ 2705 w 2706"/>
              <a:gd name="T7" fmla="*/ 0 h 2653"/>
              <a:gd name="T8" fmla="*/ 2353 w 2706"/>
              <a:gd name="T9" fmla="*/ 1337 h 2653"/>
              <a:gd name="T10" fmla="*/ 2705 w 2706"/>
              <a:gd name="T11" fmla="*/ 2652 h 2653"/>
            </a:gdLst>
            <a:ahLst/>
            <a:cxnLst>
              <a:cxn ang="0">
                <a:pos x="T0" y="T1"/>
              </a:cxn>
              <a:cxn ang="0">
                <a:pos x="T2" y="T3"/>
              </a:cxn>
              <a:cxn ang="0">
                <a:pos x="T4" y="T5"/>
              </a:cxn>
              <a:cxn ang="0">
                <a:pos x="T6" y="T7"/>
              </a:cxn>
              <a:cxn ang="0">
                <a:pos x="T8" y="T9"/>
              </a:cxn>
              <a:cxn ang="0">
                <a:pos x="T10" y="T11"/>
              </a:cxn>
            </a:cxnLst>
            <a:rect l="0" t="0" r="r" b="b"/>
            <a:pathLst>
              <a:path w="2706" h="2653">
                <a:moveTo>
                  <a:pt x="2705" y="2652"/>
                </a:moveTo>
                <a:lnTo>
                  <a:pt x="0" y="2652"/>
                </a:lnTo>
                <a:lnTo>
                  <a:pt x="0" y="0"/>
                </a:lnTo>
                <a:lnTo>
                  <a:pt x="2705" y="0"/>
                </a:lnTo>
                <a:lnTo>
                  <a:pt x="2353" y="1337"/>
                </a:lnTo>
                <a:lnTo>
                  <a:pt x="2705" y="2652"/>
                </a:lnTo>
              </a:path>
            </a:pathLst>
          </a:custGeom>
          <a:solidFill>
            <a:srgbClr val="09465E"/>
          </a:solidFill>
          <a:ln>
            <a:noFill/>
          </a:ln>
          <a:effectLst/>
        </p:spPr>
        <p:txBody>
          <a:bodyPr wrap="none" anchor="ctr"/>
          <a:lstStyle/>
          <a:p>
            <a:endParaRPr lang="it-IT" sz="900" noProof="0" dirty="0"/>
          </a:p>
        </p:txBody>
      </p:sp>
      <p:sp>
        <p:nvSpPr>
          <p:cNvPr id="299" name="Freeform 250"/>
          <p:cNvSpPr>
            <a:spLocks noChangeArrowheads="1"/>
          </p:cNvSpPr>
          <p:nvPr/>
        </p:nvSpPr>
        <p:spPr bwMode="auto">
          <a:xfrm>
            <a:off x="6642745" y="4892903"/>
            <a:ext cx="3494483"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endParaRPr lang="it-IT" sz="900" noProof="0" dirty="0"/>
          </a:p>
        </p:txBody>
      </p:sp>
      <p:sp>
        <p:nvSpPr>
          <p:cNvPr id="300" name="Freeform 251"/>
          <p:cNvSpPr>
            <a:spLocks noChangeArrowheads="1"/>
          </p:cNvSpPr>
          <p:nvPr/>
        </p:nvSpPr>
        <p:spPr bwMode="auto">
          <a:xfrm>
            <a:off x="5729753" y="4727685"/>
            <a:ext cx="1766750"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endParaRPr lang="it-IT" sz="900" noProof="0" dirty="0"/>
          </a:p>
        </p:txBody>
      </p:sp>
      <p:sp>
        <p:nvSpPr>
          <p:cNvPr id="570" name="CuadroTexto 569"/>
          <p:cNvSpPr txBox="1"/>
          <p:nvPr/>
        </p:nvSpPr>
        <p:spPr>
          <a:xfrm>
            <a:off x="1103117" y="1512617"/>
            <a:ext cx="2481770" cy="1169551"/>
          </a:xfrm>
          <a:prstGeom prst="rect">
            <a:avLst/>
          </a:prstGeom>
          <a:noFill/>
        </p:spPr>
        <p:txBody>
          <a:bodyPr wrap="none" rtlCol="0">
            <a:spAutoFit/>
          </a:bodyPr>
          <a:lstStyle/>
          <a:p>
            <a:r>
              <a:rPr lang="it-IT" sz="3500" b="1" noProof="0" dirty="0">
                <a:solidFill>
                  <a:schemeClr val="tx2"/>
                </a:solidFill>
                <a:latin typeface="Lato Heavy" charset="0"/>
                <a:ea typeface="Lato Heavy" charset="0"/>
                <a:cs typeface="Lato Heavy" charset="0"/>
              </a:rPr>
              <a:t>Striscione </a:t>
            </a:r>
          </a:p>
          <a:p>
            <a:r>
              <a:rPr lang="it-IT" sz="3500" b="1" noProof="0" dirty="0">
                <a:solidFill>
                  <a:schemeClr val="tx2"/>
                </a:solidFill>
                <a:latin typeface="Lato Heavy" charset="0"/>
                <a:ea typeface="Lato Heavy" charset="0"/>
                <a:cs typeface="Lato Heavy" charset="0"/>
              </a:rPr>
              <a:t>Infografica</a:t>
            </a:r>
          </a:p>
        </p:txBody>
      </p:sp>
      <p:sp>
        <p:nvSpPr>
          <p:cNvPr id="3" name="Text Placeholder 2">
            <a:extLst>
              <a:ext uri="{FF2B5EF4-FFF2-40B4-BE49-F238E27FC236}">
                <a16:creationId xmlns:a16="http://schemas.microsoft.com/office/drawing/2014/main" id="{05A0C9C4-DD82-8E68-5753-FCEEEC6C0A7A}"/>
              </a:ext>
            </a:extLst>
          </p:cNvPr>
          <p:cNvSpPr>
            <a:spLocks noGrp="1"/>
          </p:cNvSpPr>
          <p:nvPr>
            <p:ph type="body" sz="quarter" idx="18"/>
          </p:nvPr>
        </p:nvSpPr>
        <p:spPr>
          <a:xfrm>
            <a:off x="699549" y="1632836"/>
            <a:ext cx="4435928" cy="4614978"/>
          </a:xfrm>
        </p:spPr>
        <p:txBody>
          <a:bodyPr/>
          <a:lstStyle/>
          <a:p>
            <a:pPr marL="0" indent="0"/>
            <a:r>
              <a:rPr lang="it-IT" noProof="0" dirty="0">
                <a:solidFill>
                  <a:srgbClr val="09465E"/>
                </a:solidFill>
              </a:rPr>
              <a:t>Il modo migliore per gestire gli sprechi alimentari è evitare che si verifichino. Le aziende possono adottare misure proattive per ridurre al minimo le perdite alimentari in ogni fase della catena di approvvigionamento.</a:t>
            </a:r>
          </a:p>
          <a:p>
            <a:pPr marL="0" indent="0"/>
            <a:r>
              <a:rPr lang="it-IT" noProof="0" dirty="0">
                <a:solidFill>
                  <a:srgbClr val="09465E"/>
                </a:solidFill>
              </a:rPr>
              <a:t>La riduzione dei rifiuti alimentari va a vantaggio dell'ambiente, diminuendo l'uso delle discariche e le emissioni di metano, oltre a ridurre i costi per le aziende e le famiglie.</a:t>
            </a:r>
          </a:p>
        </p:txBody>
      </p:sp>
      <p:sp>
        <p:nvSpPr>
          <p:cNvPr id="2" name="Text Placeholder 1">
            <a:extLst>
              <a:ext uri="{FF2B5EF4-FFF2-40B4-BE49-F238E27FC236}">
                <a16:creationId xmlns:a16="http://schemas.microsoft.com/office/drawing/2014/main" id="{503D7602-B233-EC2D-B1B3-099546BD9BAD}"/>
              </a:ext>
            </a:extLst>
          </p:cNvPr>
          <p:cNvSpPr>
            <a:spLocks noGrp="1"/>
          </p:cNvSpPr>
          <p:nvPr>
            <p:ph type="body" sz="quarter" idx="16"/>
          </p:nvPr>
        </p:nvSpPr>
        <p:spPr>
          <a:xfrm>
            <a:off x="699550" y="364007"/>
            <a:ext cx="4203926" cy="1029528"/>
          </a:xfrm>
        </p:spPr>
        <p:txBody>
          <a:bodyPr/>
          <a:lstStyle/>
          <a:p>
            <a:r>
              <a:rPr lang="it-IT" b="1" noProof="0" dirty="0">
                <a:solidFill>
                  <a:schemeClr val="bg1"/>
                </a:solidFill>
                <a:highlight>
                  <a:srgbClr val="60BA47"/>
                </a:highlight>
              </a:rPr>
              <a:t>Ridurre</a:t>
            </a:r>
            <a:r>
              <a:rPr lang="it-IT" b="1" noProof="0" dirty="0">
                <a:solidFill>
                  <a:srgbClr val="09465E"/>
                </a:solidFill>
              </a:rPr>
              <a:t>: minimizzare i rifiuti alla fonte</a:t>
            </a:r>
          </a:p>
        </p:txBody>
      </p:sp>
      <p:sp>
        <p:nvSpPr>
          <p:cNvPr id="37" name="CuadroTexto 553">
            <a:extLst>
              <a:ext uri="{FF2B5EF4-FFF2-40B4-BE49-F238E27FC236}">
                <a16:creationId xmlns:a16="http://schemas.microsoft.com/office/drawing/2014/main" id="{2CB1C1C0-D8DA-21B5-6CF4-48ED1ADC09FA}"/>
              </a:ext>
            </a:extLst>
          </p:cNvPr>
          <p:cNvSpPr txBox="1"/>
          <p:nvPr/>
        </p:nvSpPr>
        <p:spPr>
          <a:xfrm>
            <a:off x="8743912" y="807623"/>
            <a:ext cx="2466886" cy="784830"/>
          </a:xfrm>
          <a:prstGeom prst="rect">
            <a:avLst/>
          </a:prstGeom>
          <a:noFill/>
        </p:spPr>
        <p:txBody>
          <a:bodyPr wrap="square" rtlCol="0" anchor="ctr">
            <a:spAutoFit/>
          </a:bodyPr>
          <a:lstStyle/>
          <a:p>
            <a:pPr algn="ctr"/>
            <a:r>
              <a:rPr lang="it-IT" sz="1500" noProof="0" dirty="0">
                <a:solidFill>
                  <a:schemeClr val="bg1"/>
                </a:solidFill>
                <a:latin typeface="Calibri" panose="020F0502020204030204" pitchFamily="34" charset="0"/>
                <a:ea typeface="Lato" charset="0"/>
                <a:cs typeface="Calibri" panose="020F0502020204030204" pitchFamily="34" charset="0"/>
              </a:rPr>
              <a:t>I ristoranti e i consumatori possono ridurre i rifiuti servendo porzioni adeguate.</a:t>
            </a:r>
          </a:p>
        </p:txBody>
      </p:sp>
      <p:sp>
        <p:nvSpPr>
          <p:cNvPr id="4" name="CuadroTexto 553">
            <a:extLst>
              <a:ext uri="{FF2B5EF4-FFF2-40B4-BE49-F238E27FC236}">
                <a16:creationId xmlns:a16="http://schemas.microsoft.com/office/drawing/2014/main" id="{051570A5-E19B-236F-CD83-B10B2C84A17F}"/>
              </a:ext>
            </a:extLst>
          </p:cNvPr>
          <p:cNvSpPr txBox="1"/>
          <p:nvPr/>
        </p:nvSpPr>
        <p:spPr>
          <a:xfrm>
            <a:off x="7189693" y="2125951"/>
            <a:ext cx="2709681" cy="1015663"/>
          </a:xfrm>
          <a:prstGeom prst="rect">
            <a:avLst/>
          </a:prstGeom>
          <a:noFill/>
        </p:spPr>
        <p:txBody>
          <a:bodyPr wrap="square" rtlCol="0" anchor="ctr">
            <a:spAutoFit/>
          </a:bodyPr>
          <a:lstStyle/>
          <a:p>
            <a:pPr algn="ctr"/>
            <a:r>
              <a:rPr lang="it-IT" sz="1500" noProof="0" dirty="0">
                <a:solidFill>
                  <a:schemeClr val="bg1"/>
                </a:solidFill>
                <a:latin typeface="Calibri" panose="020F0502020204030204" pitchFamily="34" charset="0"/>
                <a:ea typeface="Lato" charset="0"/>
                <a:cs typeface="Calibri" panose="020F0502020204030204" pitchFamily="34" charset="0"/>
              </a:rPr>
              <a:t>Le aziende possono utilizzare l'intelligenza artificiale per prevedere la domanda e prevenire la sovrapproduzione.</a:t>
            </a:r>
          </a:p>
        </p:txBody>
      </p:sp>
      <p:sp>
        <p:nvSpPr>
          <p:cNvPr id="5" name="CuadroTexto 553">
            <a:extLst>
              <a:ext uri="{FF2B5EF4-FFF2-40B4-BE49-F238E27FC236}">
                <a16:creationId xmlns:a16="http://schemas.microsoft.com/office/drawing/2014/main" id="{46C1C228-29BC-10EF-6DE4-FDEAB44541ED}"/>
              </a:ext>
            </a:extLst>
          </p:cNvPr>
          <p:cNvSpPr txBox="1"/>
          <p:nvPr/>
        </p:nvSpPr>
        <p:spPr>
          <a:xfrm>
            <a:off x="8663280" y="3630743"/>
            <a:ext cx="2466886" cy="784830"/>
          </a:xfrm>
          <a:prstGeom prst="rect">
            <a:avLst/>
          </a:prstGeom>
          <a:noFill/>
        </p:spPr>
        <p:txBody>
          <a:bodyPr wrap="square" rtlCol="0" anchor="ctr">
            <a:spAutoFit/>
          </a:bodyPr>
          <a:lstStyle/>
          <a:p>
            <a:pPr algn="ctr"/>
            <a:r>
              <a:rPr lang="it-IT" sz="1500" noProof="0" dirty="0">
                <a:solidFill>
                  <a:schemeClr val="bg1"/>
                </a:solidFill>
                <a:latin typeface="Calibri" panose="020F0502020204030204" pitchFamily="34" charset="0"/>
                <a:ea typeface="Lato" charset="0"/>
                <a:cs typeface="Calibri" panose="020F0502020204030204" pitchFamily="34" charset="0"/>
              </a:rPr>
              <a:t>Ridurre la perdita di cibo durante la raccolta, il trasporto e lo stoccaggio.</a:t>
            </a:r>
          </a:p>
        </p:txBody>
      </p:sp>
      <p:sp>
        <p:nvSpPr>
          <p:cNvPr id="6" name="CuadroTexto 553">
            <a:extLst>
              <a:ext uri="{FF2B5EF4-FFF2-40B4-BE49-F238E27FC236}">
                <a16:creationId xmlns:a16="http://schemas.microsoft.com/office/drawing/2014/main" id="{477524C1-DCBA-8471-E850-D1FD599663E0}"/>
              </a:ext>
            </a:extLst>
          </p:cNvPr>
          <p:cNvSpPr txBox="1"/>
          <p:nvPr/>
        </p:nvSpPr>
        <p:spPr>
          <a:xfrm>
            <a:off x="7275919" y="5038025"/>
            <a:ext cx="2466886" cy="784830"/>
          </a:xfrm>
          <a:prstGeom prst="rect">
            <a:avLst/>
          </a:prstGeom>
          <a:noFill/>
        </p:spPr>
        <p:txBody>
          <a:bodyPr wrap="square" rtlCol="0" anchor="ctr">
            <a:spAutoFit/>
          </a:bodyPr>
          <a:lstStyle/>
          <a:p>
            <a:pPr algn="ctr"/>
            <a:r>
              <a:rPr lang="it-IT" sz="1500" noProof="0" dirty="0">
                <a:solidFill>
                  <a:schemeClr val="bg1"/>
                </a:solidFill>
                <a:latin typeface="Calibri" panose="020F0502020204030204" pitchFamily="34" charset="0"/>
                <a:ea typeface="Lato" charset="0"/>
                <a:cs typeface="Calibri" panose="020F0502020204030204" pitchFamily="34" charset="0"/>
              </a:rPr>
              <a:t>Educazione alla conservazione degli alimenti, alle date di scadenza e al consumo responsabile.</a:t>
            </a:r>
          </a:p>
        </p:txBody>
      </p:sp>
      <p:sp>
        <p:nvSpPr>
          <p:cNvPr id="7" name="CuadroTexto 553">
            <a:extLst>
              <a:ext uri="{FF2B5EF4-FFF2-40B4-BE49-F238E27FC236}">
                <a16:creationId xmlns:a16="http://schemas.microsoft.com/office/drawing/2014/main" id="{F573BE70-B7A8-977F-FBF7-0A922850C492}"/>
              </a:ext>
            </a:extLst>
          </p:cNvPr>
          <p:cNvSpPr txBox="1"/>
          <p:nvPr/>
        </p:nvSpPr>
        <p:spPr>
          <a:xfrm>
            <a:off x="7436539" y="934488"/>
            <a:ext cx="1261620" cy="553998"/>
          </a:xfrm>
          <a:prstGeom prst="rect">
            <a:avLst/>
          </a:prstGeom>
          <a:noFill/>
        </p:spPr>
        <p:txBody>
          <a:bodyPr wrap="square" rtlCol="0" anchor="ctr">
            <a:spAutoFit/>
          </a:bodyPr>
          <a:lstStyle/>
          <a:p>
            <a:pPr algn="ctr"/>
            <a:r>
              <a:rPr lang="it-IT" sz="1500" b="1" noProof="0" dirty="0">
                <a:solidFill>
                  <a:schemeClr val="bg1"/>
                </a:solidFill>
                <a:latin typeface="Calibri" panose="020F0502020204030204" pitchFamily="34" charset="0"/>
                <a:ea typeface="Lato" charset="0"/>
                <a:cs typeface="Calibri" panose="020F0502020204030204" pitchFamily="34" charset="0"/>
              </a:rPr>
              <a:t>Controllo delle porzioni</a:t>
            </a:r>
          </a:p>
        </p:txBody>
      </p:sp>
      <p:sp>
        <p:nvSpPr>
          <p:cNvPr id="41" name="CuadroTexto 553">
            <a:extLst>
              <a:ext uri="{FF2B5EF4-FFF2-40B4-BE49-F238E27FC236}">
                <a16:creationId xmlns:a16="http://schemas.microsoft.com/office/drawing/2014/main" id="{75DB2228-515C-8048-DCF5-E60D948779BA}"/>
              </a:ext>
            </a:extLst>
          </p:cNvPr>
          <p:cNvSpPr txBox="1"/>
          <p:nvPr/>
        </p:nvSpPr>
        <p:spPr>
          <a:xfrm>
            <a:off x="5660930" y="2350086"/>
            <a:ext cx="1399266" cy="553998"/>
          </a:xfrm>
          <a:prstGeom prst="rect">
            <a:avLst/>
          </a:prstGeom>
          <a:noFill/>
        </p:spPr>
        <p:txBody>
          <a:bodyPr wrap="square" rtlCol="0" anchor="ctr">
            <a:spAutoFit/>
          </a:bodyPr>
          <a:lstStyle/>
          <a:p>
            <a:pPr algn="ctr"/>
            <a:r>
              <a:rPr lang="it-IT" sz="1500" b="1" noProof="0" dirty="0">
                <a:solidFill>
                  <a:schemeClr val="bg1"/>
                </a:solidFill>
                <a:latin typeface="Calibri" panose="020F0502020204030204" pitchFamily="34" charset="0"/>
                <a:ea typeface="Lato" charset="0"/>
                <a:cs typeface="Calibri" panose="020F0502020204030204" pitchFamily="34" charset="0"/>
              </a:rPr>
              <a:t>Gestione dell'inventario</a:t>
            </a:r>
          </a:p>
        </p:txBody>
      </p:sp>
      <p:sp>
        <p:nvSpPr>
          <p:cNvPr id="42" name="CuadroTexto 553">
            <a:extLst>
              <a:ext uri="{FF2B5EF4-FFF2-40B4-BE49-F238E27FC236}">
                <a16:creationId xmlns:a16="http://schemas.microsoft.com/office/drawing/2014/main" id="{9FD3F66B-4EE8-7D0A-3B28-B35AF10B170B}"/>
              </a:ext>
            </a:extLst>
          </p:cNvPr>
          <p:cNvSpPr txBox="1"/>
          <p:nvPr/>
        </p:nvSpPr>
        <p:spPr>
          <a:xfrm>
            <a:off x="5729753" y="5178528"/>
            <a:ext cx="1538150" cy="553998"/>
          </a:xfrm>
          <a:prstGeom prst="rect">
            <a:avLst/>
          </a:prstGeom>
          <a:noFill/>
        </p:spPr>
        <p:txBody>
          <a:bodyPr wrap="square" rtlCol="0" anchor="ctr">
            <a:spAutoFit/>
          </a:bodyPr>
          <a:lstStyle/>
          <a:p>
            <a:pPr algn="ctr"/>
            <a:r>
              <a:rPr lang="it-IT" sz="1500" b="1" noProof="0" dirty="0">
                <a:solidFill>
                  <a:schemeClr val="bg1"/>
                </a:solidFill>
                <a:latin typeface="Calibri" panose="020F0502020204030204" pitchFamily="34" charset="0"/>
                <a:ea typeface="Lato" charset="0"/>
                <a:cs typeface="Calibri" panose="020F0502020204030204" pitchFamily="34" charset="0"/>
              </a:rPr>
              <a:t>Consapevolezza dei consumatori</a:t>
            </a:r>
          </a:p>
        </p:txBody>
      </p:sp>
      <p:sp>
        <p:nvSpPr>
          <p:cNvPr id="43" name="CuadroTexto 553">
            <a:extLst>
              <a:ext uri="{FF2B5EF4-FFF2-40B4-BE49-F238E27FC236}">
                <a16:creationId xmlns:a16="http://schemas.microsoft.com/office/drawing/2014/main" id="{A9A3827C-FCFC-F9B4-B222-AFCC1A392116}"/>
              </a:ext>
            </a:extLst>
          </p:cNvPr>
          <p:cNvSpPr txBox="1"/>
          <p:nvPr/>
        </p:nvSpPr>
        <p:spPr>
          <a:xfrm>
            <a:off x="7436539" y="3646805"/>
            <a:ext cx="1261620" cy="784830"/>
          </a:xfrm>
          <a:prstGeom prst="rect">
            <a:avLst/>
          </a:prstGeom>
          <a:noFill/>
        </p:spPr>
        <p:txBody>
          <a:bodyPr wrap="square" rtlCol="0" anchor="ctr">
            <a:spAutoFit/>
          </a:bodyPr>
          <a:lstStyle/>
          <a:p>
            <a:pPr algn="ctr"/>
            <a:r>
              <a:rPr lang="it-IT" sz="1500" b="1" noProof="0" dirty="0">
                <a:solidFill>
                  <a:schemeClr val="bg1"/>
                </a:solidFill>
                <a:latin typeface="Calibri" panose="020F0502020204030204" pitchFamily="34" charset="0"/>
                <a:ea typeface="Lato" charset="0"/>
                <a:cs typeface="Calibri" panose="020F0502020204030204" pitchFamily="34" charset="0"/>
              </a:rPr>
              <a:t>Efficienza Farm-to-Table</a:t>
            </a:r>
          </a:p>
        </p:txBody>
      </p:sp>
    </p:spTree>
    <p:extLst>
      <p:ext uri="{BB962C8B-B14F-4D97-AF65-F5344CB8AC3E}">
        <p14:creationId xmlns:p14="http://schemas.microsoft.com/office/powerpoint/2010/main" val="250822100"/>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17A34D-D6B0-E855-DEDA-A83107A77A27}"/>
            </a:ext>
          </a:extLst>
        </p:cNvPr>
        <p:cNvGrpSpPr/>
        <p:nvPr/>
      </p:nvGrpSpPr>
      <p:grpSpPr>
        <a:xfrm>
          <a:off x="0" y="0"/>
          <a:ext cx="0" cy="0"/>
          <a:chOff x="0" y="0"/>
          <a:chExt cx="0" cy="0"/>
        </a:xfrm>
      </p:grpSpPr>
      <p:sp>
        <p:nvSpPr>
          <p:cNvPr id="47" name="Freeform 1">
            <a:extLst>
              <a:ext uri="{FF2B5EF4-FFF2-40B4-BE49-F238E27FC236}">
                <a16:creationId xmlns:a16="http://schemas.microsoft.com/office/drawing/2014/main" id="{C1726D15-3F31-0278-52EC-16680D73B62D}"/>
              </a:ext>
            </a:extLst>
          </p:cNvPr>
          <p:cNvSpPr>
            <a:spLocks noChangeArrowheads="1"/>
          </p:cNvSpPr>
          <p:nvPr/>
        </p:nvSpPr>
        <p:spPr bwMode="auto">
          <a:xfrm>
            <a:off x="8294772" y="633657"/>
            <a:ext cx="2896067" cy="1157474"/>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60BA47"/>
          </a:solidFill>
          <a:ln>
            <a:noFill/>
          </a:ln>
          <a:effectLst/>
        </p:spPr>
        <p:txBody>
          <a:bodyPr wrap="none" anchor="ctr"/>
          <a:lstStyle/>
          <a:p>
            <a:endParaRPr lang="it-IT" sz="900" noProof="0" dirty="0"/>
          </a:p>
        </p:txBody>
      </p:sp>
      <p:sp>
        <p:nvSpPr>
          <p:cNvPr id="294" name="Freeform 245">
            <a:extLst>
              <a:ext uri="{FF2B5EF4-FFF2-40B4-BE49-F238E27FC236}">
                <a16:creationId xmlns:a16="http://schemas.microsoft.com/office/drawing/2014/main" id="{9F3E73CB-D21D-DC3F-D2A1-11C9D71E1B1C}"/>
              </a:ext>
            </a:extLst>
          </p:cNvPr>
          <p:cNvSpPr>
            <a:spLocks noChangeArrowheads="1"/>
          </p:cNvSpPr>
          <p:nvPr/>
        </p:nvSpPr>
        <p:spPr bwMode="auto">
          <a:xfrm>
            <a:off x="7401660" y="490759"/>
            <a:ext cx="1462323" cy="1433744"/>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it-IT" sz="900" noProof="0" dirty="0"/>
          </a:p>
        </p:txBody>
      </p:sp>
      <p:sp>
        <p:nvSpPr>
          <p:cNvPr id="295" name="Freeform 246">
            <a:extLst>
              <a:ext uri="{FF2B5EF4-FFF2-40B4-BE49-F238E27FC236}">
                <a16:creationId xmlns:a16="http://schemas.microsoft.com/office/drawing/2014/main" id="{E981D9E3-48DA-3EFF-6C91-C98B0F88655E}"/>
              </a:ext>
            </a:extLst>
          </p:cNvPr>
          <p:cNvSpPr>
            <a:spLocks noChangeArrowheads="1"/>
          </p:cNvSpPr>
          <p:nvPr/>
        </p:nvSpPr>
        <p:spPr bwMode="auto">
          <a:xfrm>
            <a:off x="6622865" y="2053111"/>
            <a:ext cx="3336144"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endParaRPr lang="it-IT" sz="900" noProof="0" dirty="0"/>
          </a:p>
        </p:txBody>
      </p:sp>
      <p:sp>
        <p:nvSpPr>
          <p:cNvPr id="296" name="Freeform 247">
            <a:extLst>
              <a:ext uri="{FF2B5EF4-FFF2-40B4-BE49-F238E27FC236}">
                <a16:creationId xmlns:a16="http://schemas.microsoft.com/office/drawing/2014/main" id="{DD693C28-0089-3449-A996-154F6C0D6456}"/>
              </a:ext>
            </a:extLst>
          </p:cNvPr>
          <p:cNvSpPr>
            <a:spLocks noChangeArrowheads="1"/>
          </p:cNvSpPr>
          <p:nvPr/>
        </p:nvSpPr>
        <p:spPr bwMode="auto">
          <a:xfrm>
            <a:off x="5729753" y="1910213"/>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endParaRPr lang="it-IT" sz="900" noProof="0" dirty="0"/>
          </a:p>
        </p:txBody>
      </p:sp>
      <p:sp>
        <p:nvSpPr>
          <p:cNvPr id="297" name="Freeform 248">
            <a:extLst>
              <a:ext uri="{FF2B5EF4-FFF2-40B4-BE49-F238E27FC236}">
                <a16:creationId xmlns:a16="http://schemas.microsoft.com/office/drawing/2014/main" id="{B0CD0DA9-9F19-4133-82C3-8E5210DA5386}"/>
              </a:ext>
            </a:extLst>
          </p:cNvPr>
          <p:cNvSpPr>
            <a:spLocks noChangeArrowheads="1"/>
          </p:cNvSpPr>
          <p:nvPr/>
        </p:nvSpPr>
        <p:spPr bwMode="auto">
          <a:xfrm>
            <a:off x="8294772" y="3451129"/>
            <a:ext cx="2896067" cy="1157474"/>
          </a:xfrm>
          <a:custGeom>
            <a:avLst/>
            <a:gdLst>
              <a:gd name="T0" fmla="*/ 4955 w 5364"/>
              <a:gd name="T1" fmla="*/ 2142 h 2143"/>
              <a:gd name="T2" fmla="*/ 0 w 5364"/>
              <a:gd name="T3" fmla="*/ 2142 h 2143"/>
              <a:gd name="T4" fmla="*/ 0 w 5364"/>
              <a:gd name="T5" fmla="*/ 0 h 2143"/>
              <a:gd name="T6" fmla="*/ 4955 w 5364"/>
              <a:gd name="T7" fmla="*/ 0 h 2143"/>
              <a:gd name="T8" fmla="*/ 5363 w 5364"/>
              <a:gd name="T9" fmla="*/ 1031 h 2143"/>
              <a:gd name="T10" fmla="*/ 4955 w 5364"/>
              <a:gd name="T11" fmla="*/ 2142 h 2143"/>
            </a:gdLst>
            <a:ahLst/>
            <a:cxnLst>
              <a:cxn ang="0">
                <a:pos x="T0" y="T1"/>
              </a:cxn>
              <a:cxn ang="0">
                <a:pos x="T2" y="T3"/>
              </a:cxn>
              <a:cxn ang="0">
                <a:pos x="T4" y="T5"/>
              </a:cxn>
              <a:cxn ang="0">
                <a:pos x="T6" y="T7"/>
              </a:cxn>
              <a:cxn ang="0">
                <a:pos x="T8" y="T9"/>
              </a:cxn>
              <a:cxn ang="0">
                <a:pos x="T10" y="T11"/>
              </a:cxn>
            </a:cxnLst>
            <a:rect l="0" t="0" r="r" b="b"/>
            <a:pathLst>
              <a:path w="5364" h="2143">
                <a:moveTo>
                  <a:pt x="4955" y="2142"/>
                </a:moveTo>
                <a:lnTo>
                  <a:pt x="0" y="2142"/>
                </a:lnTo>
                <a:lnTo>
                  <a:pt x="0" y="0"/>
                </a:lnTo>
                <a:lnTo>
                  <a:pt x="4955" y="0"/>
                </a:lnTo>
                <a:lnTo>
                  <a:pt x="5363" y="1031"/>
                </a:lnTo>
                <a:lnTo>
                  <a:pt x="4955" y="2142"/>
                </a:lnTo>
              </a:path>
            </a:pathLst>
          </a:custGeom>
          <a:solidFill>
            <a:srgbClr val="60BA47"/>
          </a:solidFill>
          <a:ln>
            <a:noFill/>
          </a:ln>
          <a:effectLst/>
        </p:spPr>
        <p:txBody>
          <a:bodyPr wrap="none" anchor="ctr"/>
          <a:lstStyle/>
          <a:p>
            <a:endParaRPr lang="it-IT" sz="900" noProof="0" dirty="0"/>
          </a:p>
        </p:txBody>
      </p:sp>
      <p:sp>
        <p:nvSpPr>
          <p:cNvPr id="298" name="Freeform 249">
            <a:extLst>
              <a:ext uri="{FF2B5EF4-FFF2-40B4-BE49-F238E27FC236}">
                <a16:creationId xmlns:a16="http://schemas.microsoft.com/office/drawing/2014/main" id="{B7BE650E-6C74-AE6B-2479-4C389C6A89B9}"/>
              </a:ext>
            </a:extLst>
          </p:cNvPr>
          <p:cNvSpPr>
            <a:spLocks noChangeArrowheads="1"/>
          </p:cNvSpPr>
          <p:nvPr/>
        </p:nvSpPr>
        <p:spPr bwMode="auto">
          <a:xfrm>
            <a:off x="7401660" y="3308231"/>
            <a:ext cx="1462323" cy="1433744"/>
          </a:xfrm>
          <a:custGeom>
            <a:avLst/>
            <a:gdLst>
              <a:gd name="T0" fmla="*/ 2705 w 2706"/>
              <a:gd name="T1" fmla="*/ 2652 h 2653"/>
              <a:gd name="T2" fmla="*/ 0 w 2706"/>
              <a:gd name="T3" fmla="*/ 2652 h 2653"/>
              <a:gd name="T4" fmla="*/ 0 w 2706"/>
              <a:gd name="T5" fmla="*/ 0 h 2653"/>
              <a:gd name="T6" fmla="*/ 2705 w 2706"/>
              <a:gd name="T7" fmla="*/ 0 h 2653"/>
              <a:gd name="T8" fmla="*/ 2353 w 2706"/>
              <a:gd name="T9" fmla="*/ 1337 h 2653"/>
              <a:gd name="T10" fmla="*/ 2705 w 2706"/>
              <a:gd name="T11" fmla="*/ 2652 h 2653"/>
            </a:gdLst>
            <a:ahLst/>
            <a:cxnLst>
              <a:cxn ang="0">
                <a:pos x="T0" y="T1"/>
              </a:cxn>
              <a:cxn ang="0">
                <a:pos x="T2" y="T3"/>
              </a:cxn>
              <a:cxn ang="0">
                <a:pos x="T4" y="T5"/>
              </a:cxn>
              <a:cxn ang="0">
                <a:pos x="T6" y="T7"/>
              </a:cxn>
              <a:cxn ang="0">
                <a:pos x="T8" y="T9"/>
              </a:cxn>
              <a:cxn ang="0">
                <a:pos x="T10" y="T11"/>
              </a:cxn>
            </a:cxnLst>
            <a:rect l="0" t="0" r="r" b="b"/>
            <a:pathLst>
              <a:path w="2706" h="2653">
                <a:moveTo>
                  <a:pt x="2705" y="2652"/>
                </a:moveTo>
                <a:lnTo>
                  <a:pt x="0" y="2652"/>
                </a:lnTo>
                <a:lnTo>
                  <a:pt x="0" y="0"/>
                </a:lnTo>
                <a:lnTo>
                  <a:pt x="2705" y="0"/>
                </a:lnTo>
                <a:lnTo>
                  <a:pt x="2353" y="1337"/>
                </a:lnTo>
                <a:lnTo>
                  <a:pt x="2705" y="2652"/>
                </a:lnTo>
              </a:path>
            </a:pathLst>
          </a:custGeom>
          <a:solidFill>
            <a:srgbClr val="09465E"/>
          </a:solidFill>
          <a:ln>
            <a:noFill/>
          </a:ln>
          <a:effectLst/>
        </p:spPr>
        <p:txBody>
          <a:bodyPr wrap="none" anchor="ctr"/>
          <a:lstStyle/>
          <a:p>
            <a:endParaRPr lang="it-IT" sz="900" noProof="0" dirty="0"/>
          </a:p>
        </p:txBody>
      </p:sp>
      <p:sp>
        <p:nvSpPr>
          <p:cNvPr id="299" name="Freeform 250">
            <a:extLst>
              <a:ext uri="{FF2B5EF4-FFF2-40B4-BE49-F238E27FC236}">
                <a16:creationId xmlns:a16="http://schemas.microsoft.com/office/drawing/2014/main" id="{FA5484CF-060E-9934-5C69-19ED2B5EB774}"/>
              </a:ext>
            </a:extLst>
          </p:cNvPr>
          <p:cNvSpPr>
            <a:spLocks noChangeArrowheads="1"/>
          </p:cNvSpPr>
          <p:nvPr/>
        </p:nvSpPr>
        <p:spPr bwMode="auto">
          <a:xfrm>
            <a:off x="6622865" y="4870583"/>
            <a:ext cx="3336144"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endParaRPr lang="it-IT" sz="900" noProof="0" dirty="0"/>
          </a:p>
        </p:txBody>
      </p:sp>
      <p:sp>
        <p:nvSpPr>
          <p:cNvPr id="300" name="Freeform 251">
            <a:extLst>
              <a:ext uri="{FF2B5EF4-FFF2-40B4-BE49-F238E27FC236}">
                <a16:creationId xmlns:a16="http://schemas.microsoft.com/office/drawing/2014/main" id="{8041A77C-E9C2-574F-5029-5D636EE6198F}"/>
              </a:ext>
            </a:extLst>
          </p:cNvPr>
          <p:cNvSpPr>
            <a:spLocks noChangeArrowheads="1"/>
          </p:cNvSpPr>
          <p:nvPr/>
        </p:nvSpPr>
        <p:spPr bwMode="auto">
          <a:xfrm>
            <a:off x="5729753" y="4727685"/>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endParaRPr lang="it-IT" sz="900" noProof="0" dirty="0"/>
          </a:p>
        </p:txBody>
      </p:sp>
      <p:sp>
        <p:nvSpPr>
          <p:cNvPr id="570" name="CuadroTexto 569">
            <a:extLst>
              <a:ext uri="{FF2B5EF4-FFF2-40B4-BE49-F238E27FC236}">
                <a16:creationId xmlns:a16="http://schemas.microsoft.com/office/drawing/2014/main" id="{F91028D1-8EF2-EA15-4CD4-CC62FB2286EB}"/>
              </a:ext>
            </a:extLst>
          </p:cNvPr>
          <p:cNvSpPr txBox="1"/>
          <p:nvPr/>
        </p:nvSpPr>
        <p:spPr>
          <a:xfrm>
            <a:off x="1201949" y="1910213"/>
            <a:ext cx="2481770" cy="1169551"/>
          </a:xfrm>
          <a:prstGeom prst="rect">
            <a:avLst/>
          </a:prstGeom>
          <a:noFill/>
        </p:spPr>
        <p:txBody>
          <a:bodyPr wrap="none" rtlCol="0">
            <a:spAutoFit/>
          </a:bodyPr>
          <a:lstStyle/>
          <a:p>
            <a:r>
              <a:rPr lang="it-IT" sz="3500" b="1" noProof="0" dirty="0">
                <a:solidFill>
                  <a:schemeClr val="tx2"/>
                </a:solidFill>
                <a:latin typeface="Lato Heavy" charset="0"/>
                <a:ea typeface="Lato Heavy" charset="0"/>
                <a:cs typeface="Lato Heavy" charset="0"/>
              </a:rPr>
              <a:t>Stendardo </a:t>
            </a:r>
          </a:p>
          <a:p>
            <a:r>
              <a:rPr lang="it-IT" sz="3500" b="1" noProof="0" dirty="0">
                <a:solidFill>
                  <a:schemeClr val="tx2"/>
                </a:solidFill>
                <a:latin typeface="Lato Heavy" charset="0"/>
                <a:ea typeface="Lato Heavy" charset="0"/>
                <a:cs typeface="Lato Heavy" charset="0"/>
              </a:rPr>
              <a:t>Infografica</a:t>
            </a:r>
          </a:p>
        </p:txBody>
      </p:sp>
      <p:sp>
        <p:nvSpPr>
          <p:cNvPr id="3" name="Text Placeholder 2">
            <a:extLst>
              <a:ext uri="{FF2B5EF4-FFF2-40B4-BE49-F238E27FC236}">
                <a16:creationId xmlns:a16="http://schemas.microsoft.com/office/drawing/2014/main" id="{92B86FD7-370D-85AD-CC25-0DF2B50D4126}"/>
              </a:ext>
            </a:extLst>
          </p:cNvPr>
          <p:cNvSpPr>
            <a:spLocks noGrp="1"/>
          </p:cNvSpPr>
          <p:nvPr>
            <p:ph type="body" sz="quarter" idx="18"/>
          </p:nvPr>
        </p:nvSpPr>
        <p:spPr>
          <a:xfrm>
            <a:off x="684051" y="1570148"/>
            <a:ext cx="4929348" cy="4614978"/>
          </a:xfrm>
        </p:spPr>
        <p:txBody>
          <a:bodyPr/>
          <a:lstStyle/>
          <a:p>
            <a:pPr marL="0" indent="0"/>
            <a:r>
              <a:rPr lang="it-IT" noProof="0" dirty="0">
                <a:solidFill>
                  <a:srgbClr val="09465E"/>
                </a:solidFill>
              </a:rPr>
              <a:t>Quando non è possibile evitare lo spreco di cibo, la soluzione migliore è il suo riutilizzo. Le aziende possono riutilizzare gli alimenti in modo creativo per aumentarne il valore e ridurre gli sprechi. Anche l'educazione dei consumatori è fondamentale.</a:t>
            </a:r>
          </a:p>
          <a:p>
            <a:pPr marL="0" indent="0"/>
            <a:r>
              <a:rPr lang="it-IT" noProof="0" dirty="0">
                <a:solidFill>
                  <a:srgbClr val="09465E"/>
                </a:solidFill>
              </a:rPr>
              <a:t>Gli scarti alimentari possono essere utilizzati per l'alimentazione animale, riducendo la domanda di mangimi tradizionali e mantenendo i rifiuti fuori dalle discariche. Il riutilizzo dei rifiuti alimentari va a vantaggio sia dell'ambiente che dell'economia.</a:t>
            </a:r>
          </a:p>
        </p:txBody>
      </p:sp>
      <p:sp>
        <p:nvSpPr>
          <p:cNvPr id="2" name="Text Placeholder 1">
            <a:extLst>
              <a:ext uri="{FF2B5EF4-FFF2-40B4-BE49-F238E27FC236}">
                <a16:creationId xmlns:a16="http://schemas.microsoft.com/office/drawing/2014/main" id="{6C76763B-B85E-2F8B-7804-077A3436A78E}"/>
              </a:ext>
            </a:extLst>
          </p:cNvPr>
          <p:cNvSpPr>
            <a:spLocks noGrp="1"/>
          </p:cNvSpPr>
          <p:nvPr>
            <p:ph type="body" sz="quarter" idx="16"/>
          </p:nvPr>
        </p:nvSpPr>
        <p:spPr>
          <a:xfrm>
            <a:off x="625688" y="370588"/>
            <a:ext cx="4815019" cy="1029528"/>
          </a:xfrm>
        </p:spPr>
        <p:txBody>
          <a:bodyPr/>
          <a:lstStyle/>
          <a:p>
            <a:r>
              <a:rPr lang="it-IT" b="1" noProof="0" dirty="0">
                <a:solidFill>
                  <a:schemeClr val="bg1"/>
                </a:solidFill>
                <a:highlight>
                  <a:srgbClr val="60BA47"/>
                </a:highlight>
              </a:rPr>
              <a:t>Riutilizzo </a:t>
            </a:r>
            <a:r>
              <a:rPr lang="it-IT" b="1" noProof="0" dirty="0">
                <a:solidFill>
                  <a:srgbClr val="09465E"/>
                </a:solidFill>
              </a:rPr>
              <a:t>- Rimpiazzare le eccedenze alimentari</a:t>
            </a:r>
          </a:p>
        </p:txBody>
      </p:sp>
      <p:sp>
        <p:nvSpPr>
          <p:cNvPr id="37" name="CuadroTexto 553">
            <a:extLst>
              <a:ext uri="{FF2B5EF4-FFF2-40B4-BE49-F238E27FC236}">
                <a16:creationId xmlns:a16="http://schemas.microsoft.com/office/drawing/2014/main" id="{1C73C61E-4B3C-BF27-9AA3-105BFC3CA463}"/>
              </a:ext>
            </a:extLst>
          </p:cNvPr>
          <p:cNvSpPr txBox="1"/>
          <p:nvPr/>
        </p:nvSpPr>
        <p:spPr>
          <a:xfrm>
            <a:off x="8743912" y="923039"/>
            <a:ext cx="2466886" cy="553998"/>
          </a:xfrm>
          <a:prstGeom prst="rect">
            <a:avLst/>
          </a:prstGeom>
          <a:noFill/>
        </p:spPr>
        <p:txBody>
          <a:bodyPr wrap="square" rtlCol="0" anchor="ctr">
            <a:spAutoFit/>
          </a:bodyPr>
          <a:lstStyle/>
          <a:p>
            <a:pPr algn="ctr"/>
            <a:r>
              <a:rPr lang="it-IT" sz="1500" noProof="0" dirty="0">
                <a:solidFill>
                  <a:schemeClr val="bg1"/>
                </a:solidFill>
                <a:latin typeface="Calibri" panose="020F0502020204030204" pitchFamily="34" charset="0"/>
                <a:ea typeface="Lato" charset="0"/>
                <a:cs typeface="Calibri" panose="020F0502020204030204" pitchFamily="34" charset="0"/>
              </a:rPr>
              <a:t>Le eccedenze alimentari possono sostenere chi ne ha bisogno.</a:t>
            </a:r>
          </a:p>
        </p:txBody>
      </p:sp>
      <p:sp>
        <p:nvSpPr>
          <p:cNvPr id="4" name="CuadroTexto 553">
            <a:extLst>
              <a:ext uri="{FF2B5EF4-FFF2-40B4-BE49-F238E27FC236}">
                <a16:creationId xmlns:a16="http://schemas.microsoft.com/office/drawing/2014/main" id="{C8649B9F-2B5D-6D48-0513-1ED7C20BE9A1}"/>
              </a:ext>
            </a:extLst>
          </p:cNvPr>
          <p:cNvSpPr txBox="1"/>
          <p:nvPr/>
        </p:nvSpPr>
        <p:spPr>
          <a:xfrm>
            <a:off x="7075323" y="2262808"/>
            <a:ext cx="2274485" cy="784830"/>
          </a:xfrm>
          <a:prstGeom prst="rect">
            <a:avLst/>
          </a:prstGeom>
          <a:noFill/>
        </p:spPr>
        <p:txBody>
          <a:bodyPr wrap="square" rtlCol="0" anchor="ctr">
            <a:spAutoFit/>
          </a:bodyPr>
          <a:lstStyle/>
          <a:p>
            <a:pPr algn="ctr"/>
            <a:r>
              <a:rPr lang="it-IT" sz="1500" noProof="0" dirty="0">
                <a:solidFill>
                  <a:schemeClr val="bg1"/>
                </a:solidFill>
                <a:latin typeface="Calibri" panose="020F0502020204030204" pitchFamily="34" charset="0"/>
                <a:ea typeface="Lato" charset="0"/>
                <a:cs typeface="Calibri" panose="020F0502020204030204" pitchFamily="34" charset="0"/>
              </a:rPr>
              <a:t>Trasformare i sottoprodotti alimentari in nuovi ingredienti.</a:t>
            </a:r>
          </a:p>
        </p:txBody>
      </p:sp>
      <p:sp>
        <p:nvSpPr>
          <p:cNvPr id="5" name="CuadroTexto 553">
            <a:extLst>
              <a:ext uri="{FF2B5EF4-FFF2-40B4-BE49-F238E27FC236}">
                <a16:creationId xmlns:a16="http://schemas.microsoft.com/office/drawing/2014/main" id="{5D49FE4B-5BF0-942E-AAD8-BCBF716F9F09}"/>
              </a:ext>
            </a:extLst>
          </p:cNvPr>
          <p:cNvSpPr txBox="1"/>
          <p:nvPr/>
        </p:nvSpPr>
        <p:spPr>
          <a:xfrm>
            <a:off x="8898862" y="3746159"/>
            <a:ext cx="2054217" cy="553998"/>
          </a:xfrm>
          <a:prstGeom prst="rect">
            <a:avLst/>
          </a:prstGeom>
          <a:noFill/>
        </p:spPr>
        <p:txBody>
          <a:bodyPr wrap="square" rtlCol="0" anchor="ctr">
            <a:spAutoFit/>
          </a:bodyPr>
          <a:lstStyle/>
          <a:p>
            <a:pPr algn="ctr"/>
            <a:r>
              <a:rPr lang="it-IT" sz="1500" noProof="0" dirty="0">
                <a:solidFill>
                  <a:schemeClr val="bg1"/>
                </a:solidFill>
                <a:latin typeface="Calibri" panose="020F0502020204030204" pitchFamily="34" charset="0"/>
                <a:ea typeface="Lato" charset="0"/>
                <a:cs typeface="Calibri" panose="020F0502020204030204" pitchFamily="34" charset="0"/>
              </a:rPr>
              <a:t>Riutilizzare gli scarti alimentari come mangime per il bestiame.</a:t>
            </a:r>
          </a:p>
        </p:txBody>
      </p:sp>
      <p:sp>
        <p:nvSpPr>
          <p:cNvPr id="6" name="CuadroTexto 553">
            <a:extLst>
              <a:ext uri="{FF2B5EF4-FFF2-40B4-BE49-F238E27FC236}">
                <a16:creationId xmlns:a16="http://schemas.microsoft.com/office/drawing/2014/main" id="{99EC9AC9-4538-C81D-63D3-D3F3C7EFFE41}"/>
              </a:ext>
            </a:extLst>
          </p:cNvPr>
          <p:cNvSpPr txBox="1"/>
          <p:nvPr/>
        </p:nvSpPr>
        <p:spPr>
          <a:xfrm>
            <a:off x="7189693" y="4947697"/>
            <a:ext cx="2391629" cy="1015663"/>
          </a:xfrm>
          <a:prstGeom prst="rect">
            <a:avLst/>
          </a:prstGeom>
          <a:noFill/>
        </p:spPr>
        <p:txBody>
          <a:bodyPr wrap="square" rtlCol="0" anchor="ctr">
            <a:spAutoFit/>
          </a:bodyPr>
          <a:lstStyle/>
          <a:p>
            <a:pPr algn="ctr"/>
            <a:r>
              <a:rPr lang="it-IT" sz="1500" noProof="0" dirty="0">
                <a:solidFill>
                  <a:schemeClr val="bg1"/>
                </a:solidFill>
                <a:latin typeface="Calibri" panose="020F0502020204030204" pitchFamily="34" charset="0"/>
                <a:ea typeface="Lato" charset="0"/>
                <a:cs typeface="Calibri" panose="020F0502020204030204" pitchFamily="34" charset="0"/>
              </a:rPr>
              <a:t>Collaborare con banche alimentari e aziende agricole per massimizzare l'uso degli alimenti.</a:t>
            </a:r>
          </a:p>
        </p:txBody>
      </p:sp>
      <p:sp>
        <p:nvSpPr>
          <p:cNvPr id="7" name="CuadroTexto 553">
            <a:extLst>
              <a:ext uri="{FF2B5EF4-FFF2-40B4-BE49-F238E27FC236}">
                <a16:creationId xmlns:a16="http://schemas.microsoft.com/office/drawing/2014/main" id="{5A8BA000-AE09-78AD-E255-0941F6FB1B27}"/>
              </a:ext>
            </a:extLst>
          </p:cNvPr>
          <p:cNvSpPr txBox="1"/>
          <p:nvPr/>
        </p:nvSpPr>
        <p:spPr>
          <a:xfrm>
            <a:off x="7436539" y="934488"/>
            <a:ext cx="1261620" cy="553998"/>
          </a:xfrm>
          <a:prstGeom prst="rect">
            <a:avLst/>
          </a:prstGeom>
          <a:noFill/>
        </p:spPr>
        <p:txBody>
          <a:bodyPr wrap="square" rtlCol="0" anchor="ctr">
            <a:spAutoFit/>
          </a:bodyPr>
          <a:lstStyle/>
          <a:p>
            <a:pPr algn="ctr"/>
            <a:r>
              <a:rPr lang="it-IT" sz="1500" b="1" noProof="0" dirty="0">
                <a:solidFill>
                  <a:schemeClr val="bg1"/>
                </a:solidFill>
                <a:latin typeface="Calibri" panose="020F0502020204030204" pitchFamily="34" charset="0"/>
                <a:ea typeface="Lato" charset="0"/>
                <a:cs typeface="Calibri" panose="020F0502020204030204" pitchFamily="34" charset="0"/>
              </a:rPr>
              <a:t>Donazioni di cibo</a:t>
            </a:r>
          </a:p>
        </p:txBody>
      </p:sp>
      <p:sp>
        <p:nvSpPr>
          <p:cNvPr id="41" name="CuadroTexto 553">
            <a:extLst>
              <a:ext uri="{FF2B5EF4-FFF2-40B4-BE49-F238E27FC236}">
                <a16:creationId xmlns:a16="http://schemas.microsoft.com/office/drawing/2014/main" id="{E5CF8073-5F65-45CF-A5F4-D75772BD5E14}"/>
              </a:ext>
            </a:extLst>
          </p:cNvPr>
          <p:cNvSpPr txBox="1"/>
          <p:nvPr/>
        </p:nvSpPr>
        <p:spPr>
          <a:xfrm>
            <a:off x="5735673" y="2465500"/>
            <a:ext cx="1261620" cy="323165"/>
          </a:xfrm>
          <a:prstGeom prst="rect">
            <a:avLst/>
          </a:prstGeom>
          <a:noFill/>
        </p:spPr>
        <p:txBody>
          <a:bodyPr wrap="square" rtlCol="0" anchor="ctr">
            <a:spAutoFit/>
          </a:bodyPr>
          <a:lstStyle/>
          <a:p>
            <a:pPr algn="ctr"/>
            <a:r>
              <a:rPr lang="it-IT" sz="1500" b="1" noProof="0" dirty="0">
                <a:solidFill>
                  <a:schemeClr val="bg1"/>
                </a:solidFill>
                <a:latin typeface="Calibri" panose="020F0502020204030204" pitchFamily="34" charset="0"/>
                <a:ea typeface="Lato" charset="0"/>
                <a:cs typeface="Calibri" panose="020F0502020204030204" pitchFamily="34" charset="0"/>
              </a:rPr>
              <a:t>Upcycling</a:t>
            </a:r>
          </a:p>
        </p:txBody>
      </p:sp>
      <p:sp>
        <p:nvSpPr>
          <p:cNvPr id="42" name="CuadroTexto 553">
            <a:extLst>
              <a:ext uri="{FF2B5EF4-FFF2-40B4-BE49-F238E27FC236}">
                <a16:creationId xmlns:a16="http://schemas.microsoft.com/office/drawing/2014/main" id="{532336EE-6EC6-6408-8BBC-BD875A31D911}"/>
              </a:ext>
            </a:extLst>
          </p:cNvPr>
          <p:cNvSpPr txBox="1"/>
          <p:nvPr/>
        </p:nvSpPr>
        <p:spPr>
          <a:xfrm>
            <a:off x="5729753" y="5293944"/>
            <a:ext cx="1261620" cy="323165"/>
          </a:xfrm>
          <a:prstGeom prst="rect">
            <a:avLst/>
          </a:prstGeom>
          <a:noFill/>
        </p:spPr>
        <p:txBody>
          <a:bodyPr wrap="square" rtlCol="0" anchor="ctr">
            <a:spAutoFit/>
          </a:bodyPr>
          <a:lstStyle/>
          <a:p>
            <a:pPr algn="ctr"/>
            <a:r>
              <a:rPr lang="it-IT" sz="1500" b="1" noProof="0" dirty="0">
                <a:solidFill>
                  <a:schemeClr val="bg1"/>
                </a:solidFill>
                <a:latin typeface="Calibri" panose="020F0502020204030204" pitchFamily="34" charset="0"/>
                <a:ea typeface="Lato" charset="0"/>
                <a:cs typeface="Calibri" panose="020F0502020204030204" pitchFamily="34" charset="0"/>
              </a:rPr>
              <a:t>Partenariati</a:t>
            </a:r>
          </a:p>
        </p:txBody>
      </p:sp>
      <p:sp>
        <p:nvSpPr>
          <p:cNvPr id="43" name="CuadroTexto 553">
            <a:extLst>
              <a:ext uri="{FF2B5EF4-FFF2-40B4-BE49-F238E27FC236}">
                <a16:creationId xmlns:a16="http://schemas.microsoft.com/office/drawing/2014/main" id="{9CB82D15-526F-B1E6-11ED-95DD6FE274DE}"/>
              </a:ext>
            </a:extLst>
          </p:cNvPr>
          <p:cNvSpPr txBox="1"/>
          <p:nvPr/>
        </p:nvSpPr>
        <p:spPr>
          <a:xfrm>
            <a:off x="7436539" y="3877637"/>
            <a:ext cx="1261620" cy="323165"/>
          </a:xfrm>
          <a:prstGeom prst="rect">
            <a:avLst/>
          </a:prstGeom>
          <a:noFill/>
        </p:spPr>
        <p:txBody>
          <a:bodyPr wrap="square" rtlCol="0" anchor="ctr">
            <a:spAutoFit/>
          </a:bodyPr>
          <a:lstStyle/>
          <a:p>
            <a:pPr algn="ctr"/>
            <a:r>
              <a:rPr lang="it-IT" sz="1500" b="1" noProof="0" dirty="0">
                <a:solidFill>
                  <a:schemeClr val="bg1"/>
                </a:solidFill>
                <a:latin typeface="Calibri" panose="020F0502020204030204" pitchFamily="34" charset="0"/>
                <a:ea typeface="Lato" charset="0"/>
                <a:cs typeface="Calibri" panose="020F0502020204030204" pitchFamily="34" charset="0"/>
              </a:rPr>
              <a:t>Mangimi per animali</a:t>
            </a:r>
          </a:p>
        </p:txBody>
      </p:sp>
    </p:spTree>
    <p:extLst>
      <p:ext uri="{BB962C8B-B14F-4D97-AF65-F5344CB8AC3E}">
        <p14:creationId xmlns:p14="http://schemas.microsoft.com/office/powerpoint/2010/main" val="1110919226"/>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605A5F-1EB9-8D3F-39FA-EB6156F6A614}"/>
            </a:ext>
          </a:extLst>
        </p:cNvPr>
        <p:cNvGrpSpPr/>
        <p:nvPr/>
      </p:nvGrpSpPr>
      <p:grpSpPr>
        <a:xfrm>
          <a:off x="0" y="0"/>
          <a:ext cx="0" cy="0"/>
          <a:chOff x="0" y="0"/>
          <a:chExt cx="0" cy="0"/>
        </a:xfrm>
      </p:grpSpPr>
      <p:sp>
        <p:nvSpPr>
          <p:cNvPr id="47" name="Freeform 1">
            <a:extLst>
              <a:ext uri="{FF2B5EF4-FFF2-40B4-BE49-F238E27FC236}">
                <a16:creationId xmlns:a16="http://schemas.microsoft.com/office/drawing/2014/main" id="{DD9C3469-5CCA-DEF0-D8FE-2BA12E72B9CA}"/>
              </a:ext>
            </a:extLst>
          </p:cNvPr>
          <p:cNvSpPr>
            <a:spLocks noChangeArrowheads="1"/>
          </p:cNvSpPr>
          <p:nvPr/>
        </p:nvSpPr>
        <p:spPr bwMode="auto">
          <a:xfrm>
            <a:off x="8294772" y="633657"/>
            <a:ext cx="2896067" cy="1157474"/>
          </a:xfrm>
          <a:custGeom>
            <a:avLst/>
            <a:gdLst>
              <a:gd name="T0" fmla="*/ 4955 w 5364"/>
              <a:gd name="T1" fmla="*/ 2141 h 2142"/>
              <a:gd name="T2" fmla="*/ 0 w 5364"/>
              <a:gd name="T3" fmla="*/ 2141 h 2142"/>
              <a:gd name="T4" fmla="*/ 0 w 5364"/>
              <a:gd name="T5" fmla="*/ 0 h 2142"/>
              <a:gd name="T6" fmla="*/ 4955 w 5364"/>
              <a:gd name="T7" fmla="*/ 0 h 2142"/>
              <a:gd name="T8" fmla="*/ 5363 w 5364"/>
              <a:gd name="T9" fmla="*/ 1030 h 2142"/>
              <a:gd name="T10" fmla="*/ 4955 w 5364"/>
              <a:gd name="T11" fmla="*/ 2141 h 2142"/>
            </a:gdLst>
            <a:ahLst/>
            <a:cxnLst>
              <a:cxn ang="0">
                <a:pos x="T0" y="T1"/>
              </a:cxn>
              <a:cxn ang="0">
                <a:pos x="T2" y="T3"/>
              </a:cxn>
              <a:cxn ang="0">
                <a:pos x="T4" y="T5"/>
              </a:cxn>
              <a:cxn ang="0">
                <a:pos x="T6" y="T7"/>
              </a:cxn>
              <a:cxn ang="0">
                <a:pos x="T8" y="T9"/>
              </a:cxn>
              <a:cxn ang="0">
                <a:pos x="T10" y="T11"/>
              </a:cxn>
            </a:cxnLst>
            <a:rect l="0" t="0" r="r" b="b"/>
            <a:pathLst>
              <a:path w="5364" h="2142">
                <a:moveTo>
                  <a:pt x="4955" y="2141"/>
                </a:moveTo>
                <a:lnTo>
                  <a:pt x="0" y="2141"/>
                </a:lnTo>
                <a:lnTo>
                  <a:pt x="0" y="0"/>
                </a:lnTo>
                <a:lnTo>
                  <a:pt x="4955" y="0"/>
                </a:lnTo>
                <a:lnTo>
                  <a:pt x="5363" y="1030"/>
                </a:lnTo>
                <a:lnTo>
                  <a:pt x="4955" y="2141"/>
                </a:lnTo>
              </a:path>
            </a:pathLst>
          </a:custGeom>
          <a:solidFill>
            <a:srgbClr val="60BA47"/>
          </a:solidFill>
          <a:ln>
            <a:noFill/>
          </a:ln>
          <a:effectLst/>
        </p:spPr>
        <p:txBody>
          <a:bodyPr wrap="none" anchor="ctr"/>
          <a:lstStyle/>
          <a:p>
            <a:endParaRPr lang="it-IT" sz="900" noProof="0" dirty="0"/>
          </a:p>
        </p:txBody>
      </p:sp>
      <p:sp>
        <p:nvSpPr>
          <p:cNvPr id="294" name="Freeform 245">
            <a:extLst>
              <a:ext uri="{FF2B5EF4-FFF2-40B4-BE49-F238E27FC236}">
                <a16:creationId xmlns:a16="http://schemas.microsoft.com/office/drawing/2014/main" id="{8C25A82C-2EF9-E031-15EA-59DD9B9597DC}"/>
              </a:ext>
            </a:extLst>
          </p:cNvPr>
          <p:cNvSpPr>
            <a:spLocks noChangeArrowheads="1"/>
          </p:cNvSpPr>
          <p:nvPr/>
        </p:nvSpPr>
        <p:spPr bwMode="auto">
          <a:xfrm>
            <a:off x="7401660" y="490759"/>
            <a:ext cx="1462323" cy="1433744"/>
          </a:xfrm>
          <a:custGeom>
            <a:avLst/>
            <a:gdLst>
              <a:gd name="T0" fmla="*/ 2705 w 2706"/>
              <a:gd name="T1" fmla="*/ 2653 h 2654"/>
              <a:gd name="T2" fmla="*/ 0 w 2706"/>
              <a:gd name="T3" fmla="*/ 2653 h 2654"/>
              <a:gd name="T4" fmla="*/ 0 w 2706"/>
              <a:gd name="T5" fmla="*/ 0 h 2654"/>
              <a:gd name="T6" fmla="*/ 2705 w 2706"/>
              <a:gd name="T7" fmla="*/ 0 h 2654"/>
              <a:gd name="T8" fmla="*/ 2353 w 2706"/>
              <a:gd name="T9" fmla="*/ 1338 h 2654"/>
              <a:gd name="T10" fmla="*/ 2705 w 2706"/>
              <a:gd name="T11" fmla="*/ 2653 h 2654"/>
            </a:gdLst>
            <a:ahLst/>
            <a:cxnLst>
              <a:cxn ang="0">
                <a:pos x="T0" y="T1"/>
              </a:cxn>
              <a:cxn ang="0">
                <a:pos x="T2" y="T3"/>
              </a:cxn>
              <a:cxn ang="0">
                <a:pos x="T4" y="T5"/>
              </a:cxn>
              <a:cxn ang="0">
                <a:pos x="T6" y="T7"/>
              </a:cxn>
              <a:cxn ang="0">
                <a:pos x="T8" y="T9"/>
              </a:cxn>
              <a:cxn ang="0">
                <a:pos x="T10" y="T11"/>
              </a:cxn>
            </a:cxnLst>
            <a:rect l="0" t="0" r="r" b="b"/>
            <a:pathLst>
              <a:path w="2706" h="2654">
                <a:moveTo>
                  <a:pt x="2705" y="2653"/>
                </a:moveTo>
                <a:lnTo>
                  <a:pt x="0" y="2653"/>
                </a:lnTo>
                <a:lnTo>
                  <a:pt x="0" y="0"/>
                </a:lnTo>
                <a:lnTo>
                  <a:pt x="2705" y="0"/>
                </a:lnTo>
                <a:lnTo>
                  <a:pt x="2353" y="1338"/>
                </a:lnTo>
                <a:lnTo>
                  <a:pt x="2705" y="2653"/>
                </a:lnTo>
              </a:path>
            </a:pathLst>
          </a:custGeom>
          <a:solidFill>
            <a:srgbClr val="09465E"/>
          </a:solidFill>
          <a:ln>
            <a:noFill/>
          </a:ln>
          <a:effectLst/>
        </p:spPr>
        <p:txBody>
          <a:bodyPr wrap="none" anchor="ctr"/>
          <a:lstStyle/>
          <a:p>
            <a:endParaRPr lang="it-IT" sz="900" noProof="0" dirty="0"/>
          </a:p>
        </p:txBody>
      </p:sp>
      <p:sp>
        <p:nvSpPr>
          <p:cNvPr id="295" name="Freeform 246">
            <a:extLst>
              <a:ext uri="{FF2B5EF4-FFF2-40B4-BE49-F238E27FC236}">
                <a16:creationId xmlns:a16="http://schemas.microsoft.com/office/drawing/2014/main" id="{F2AF6379-87D4-598B-0136-2BFE05AAF3AF}"/>
              </a:ext>
            </a:extLst>
          </p:cNvPr>
          <p:cNvSpPr>
            <a:spLocks noChangeArrowheads="1"/>
          </p:cNvSpPr>
          <p:nvPr/>
        </p:nvSpPr>
        <p:spPr bwMode="auto">
          <a:xfrm>
            <a:off x="6622865" y="2053111"/>
            <a:ext cx="3256631"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endParaRPr lang="it-IT" sz="900" noProof="0" dirty="0"/>
          </a:p>
        </p:txBody>
      </p:sp>
      <p:sp>
        <p:nvSpPr>
          <p:cNvPr id="296" name="Freeform 247">
            <a:extLst>
              <a:ext uri="{FF2B5EF4-FFF2-40B4-BE49-F238E27FC236}">
                <a16:creationId xmlns:a16="http://schemas.microsoft.com/office/drawing/2014/main" id="{681AFC41-5580-0A25-B0E6-63F9C6553787}"/>
              </a:ext>
            </a:extLst>
          </p:cNvPr>
          <p:cNvSpPr>
            <a:spLocks noChangeArrowheads="1"/>
          </p:cNvSpPr>
          <p:nvPr/>
        </p:nvSpPr>
        <p:spPr bwMode="auto">
          <a:xfrm>
            <a:off x="5729753" y="1910213"/>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endParaRPr lang="it-IT" sz="900" noProof="0" dirty="0"/>
          </a:p>
        </p:txBody>
      </p:sp>
      <p:sp>
        <p:nvSpPr>
          <p:cNvPr id="297" name="Freeform 248">
            <a:extLst>
              <a:ext uri="{FF2B5EF4-FFF2-40B4-BE49-F238E27FC236}">
                <a16:creationId xmlns:a16="http://schemas.microsoft.com/office/drawing/2014/main" id="{611825F4-4261-71FE-A834-D6FBD3604426}"/>
              </a:ext>
            </a:extLst>
          </p:cNvPr>
          <p:cNvSpPr>
            <a:spLocks noChangeArrowheads="1"/>
          </p:cNvSpPr>
          <p:nvPr/>
        </p:nvSpPr>
        <p:spPr bwMode="auto">
          <a:xfrm>
            <a:off x="8294772" y="3451129"/>
            <a:ext cx="2896067" cy="1157474"/>
          </a:xfrm>
          <a:custGeom>
            <a:avLst/>
            <a:gdLst>
              <a:gd name="T0" fmla="*/ 4955 w 5364"/>
              <a:gd name="T1" fmla="*/ 2142 h 2143"/>
              <a:gd name="T2" fmla="*/ 0 w 5364"/>
              <a:gd name="T3" fmla="*/ 2142 h 2143"/>
              <a:gd name="T4" fmla="*/ 0 w 5364"/>
              <a:gd name="T5" fmla="*/ 0 h 2143"/>
              <a:gd name="T6" fmla="*/ 4955 w 5364"/>
              <a:gd name="T7" fmla="*/ 0 h 2143"/>
              <a:gd name="T8" fmla="*/ 5363 w 5364"/>
              <a:gd name="T9" fmla="*/ 1031 h 2143"/>
              <a:gd name="T10" fmla="*/ 4955 w 5364"/>
              <a:gd name="T11" fmla="*/ 2142 h 2143"/>
            </a:gdLst>
            <a:ahLst/>
            <a:cxnLst>
              <a:cxn ang="0">
                <a:pos x="T0" y="T1"/>
              </a:cxn>
              <a:cxn ang="0">
                <a:pos x="T2" y="T3"/>
              </a:cxn>
              <a:cxn ang="0">
                <a:pos x="T4" y="T5"/>
              </a:cxn>
              <a:cxn ang="0">
                <a:pos x="T6" y="T7"/>
              </a:cxn>
              <a:cxn ang="0">
                <a:pos x="T8" y="T9"/>
              </a:cxn>
              <a:cxn ang="0">
                <a:pos x="T10" y="T11"/>
              </a:cxn>
            </a:cxnLst>
            <a:rect l="0" t="0" r="r" b="b"/>
            <a:pathLst>
              <a:path w="5364" h="2143">
                <a:moveTo>
                  <a:pt x="4955" y="2142"/>
                </a:moveTo>
                <a:lnTo>
                  <a:pt x="0" y="2142"/>
                </a:lnTo>
                <a:lnTo>
                  <a:pt x="0" y="0"/>
                </a:lnTo>
                <a:lnTo>
                  <a:pt x="4955" y="0"/>
                </a:lnTo>
                <a:lnTo>
                  <a:pt x="5363" y="1031"/>
                </a:lnTo>
                <a:lnTo>
                  <a:pt x="4955" y="2142"/>
                </a:lnTo>
              </a:path>
            </a:pathLst>
          </a:custGeom>
          <a:solidFill>
            <a:srgbClr val="60BA47"/>
          </a:solidFill>
          <a:ln>
            <a:noFill/>
          </a:ln>
          <a:effectLst/>
        </p:spPr>
        <p:txBody>
          <a:bodyPr wrap="none" anchor="ctr"/>
          <a:lstStyle/>
          <a:p>
            <a:endParaRPr lang="it-IT" sz="900" noProof="0" dirty="0"/>
          </a:p>
        </p:txBody>
      </p:sp>
      <p:sp>
        <p:nvSpPr>
          <p:cNvPr id="298" name="Freeform 249">
            <a:extLst>
              <a:ext uri="{FF2B5EF4-FFF2-40B4-BE49-F238E27FC236}">
                <a16:creationId xmlns:a16="http://schemas.microsoft.com/office/drawing/2014/main" id="{D617559E-055F-1BB3-109F-52F23A2A2402}"/>
              </a:ext>
            </a:extLst>
          </p:cNvPr>
          <p:cNvSpPr>
            <a:spLocks noChangeArrowheads="1"/>
          </p:cNvSpPr>
          <p:nvPr/>
        </p:nvSpPr>
        <p:spPr bwMode="auto">
          <a:xfrm>
            <a:off x="7401660" y="3308231"/>
            <a:ext cx="1462323" cy="1433744"/>
          </a:xfrm>
          <a:custGeom>
            <a:avLst/>
            <a:gdLst>
              <a:gd name="T0" fmla="*/ 2705 w 2706"/>
              <a:gd name="T1" fmla="*/ 2652 h 2653"/>
              <a:gd name="T2" fmla="*/ 0 w 2706"/>
              <a:gd name="T3" fmla="*/ 2652 h 2653"/>
              <a:gd name="T4" fmla="*/ 0 w 2706"/>
              <a:gd name="T5" fmla="*/ 0 h 2653"/>
              <a:gd name="T6" fmla="*/ 2705 w 2706"/>
              <a:gd name="T7" fmla="*/ 0 h 2653"/>
              <a:gd name="T8" fmla="*/ 2353 w 2706"/>
              <a:gd name="T9" fmla="*/ 1337 h 2653"/>
              <a:gd name="T10" fmla="*/ 2705 w 2706"/>
              <a:gd name="T11" fmla="*/ 2652 h 2653"/>
            </a:gdLst>
            <a:ahLst/>
            <a:cxnLst>
              <a:cxn ang="0">
                <a:pos x="T0" y="T1"/>
              </a:cxn>
              <a:cxn ang="0">
                <a:pos x="T2" y="T3"/>
              </a:cxn>
              <a:cxn ang="0">
                <a:pos x="T4" y="T5"/>
              </a:cxn>
              <a:cxn ang="0">
                <a:pos x="T6" y="T7"/>
              </a:cxn>
              <a:cxn ang="0">
                <a:pos x="T8" y="T9"/>
              </a:cxn>
              <a:cxn ang="0">
                <a:pos x="T10" y="T11"/>
              </a:cxn>
            </a:cxnLst>
            <a:rect l="0" t="0" r="r" b="b"/>
            <a:pathLst>
              <a:path w="2706" h="2653">
                <a:moveTo>
                  <a:pt x="2705" y="2652"/>
                </a:moveTo>
                <a:lnTo>
                  <a:pt x="0" y="2652"/>
                </a:lnTo>
                <a:lnTo>
                  <a:pt x="0" y="0"/>
                </a:lnTo>
                <a:lnTo>
                  <a:pt x="2705" y="0"/>
                </a:lnTo>
                <a:lnTo>
                  <a:pt x="2353" y="1337"/>
                </a:lnTo>
                <a:lnTo>
                  <a:pt x="2705" y="2652"/>
                </a:lnTo>
              </a:path>
            </a:pathLst>
          </a:custGeom>
          <a:solidFill>
            <a:srgbClr val="09465E"/>
          </a:solidFill>
          <a:ln>
            <a:noFill/>
          </a:ln>
          <a:effectLst/>
        </p:spPr>
        <p:txBody>
          <a:bodyPr wrap="none" anchor="ctr"/>
          <a:lstStyle/>
          <a:p>
            <a:endParaRPr lang="it-IT" sz="900" noProof="0" dirty="0"/>
          </a:p>
        </p:txBody>
      </p:sp>
      <p:sp>
        <p:nvSpPr>
          <p:cNvPr id="299" name="Freeform 250">
            <a:extLst>
              <a:ext uri="{FF2B5EF4-FFF2-40B4-BE49-F238E27FC236}">
                <a16:creationId xmlns:a16="http://schemas.microsoft.com/office/drawing/2014/main" id="{B760C97B-0BFD-D700-02A8-E149C7098FF1}"/>
              </a:ext>
            </a:extLst>
          </p:cNvPr>
          <p:cNvSpPr>
            <a:spLocks noChangeArrowheads="1"/>
          </p:cNvSpPr>
          <p:nvPr/>
        </p:nvSpPr>
        <p:spPr bwMode="auto">
          <a:xfrm>
            <a:off x="6622865" y="4870583"/>
            <a:ext cx="3256631" cy="1157474"/>
          </a:xfrm>
          <a:custGeom>
            <a:avLst/>
            <a:gdLst>
              <a:gd name="T0" fmla="*/ 4954 w 5362"/>
              <a:gd name="T1" fmla="*/ 2141 h 2142"/>
              <a:gd name="T2" fmla="*/ 0 w 5362"/>
              <a:gd name="T3" fmla="*/ 2141 h 2142"/>
              <a:gd name="T4" fmla="*/ 0 w 5362"/>
              <a:gd name="T5" fmla="*/ 0 h 2142"/>
              <a:gd name="T6" fmla="*/ 4954 w 5362"/>
              <a:gd name="T7" fmla="*/ 0 h 2142"/>
              <a:gd name="T8" fmla="*/ 5361 w 5362"/>
              <a:gd name="T9" fmla="*/ 1030 h 2142"/>
              <a:gd name="T10" fmla="*/ 4954 w 5362"/>
              <a:gd name="T11" fmla="*/ 2141 h 2142"/>
            </a:gdLst>
            <a:ahLst/>
            <a:cxnLst>
              <a:cxn ang="0">
                <a:pos x="T0" y="T1"/>
              </a:cxn>
              <a:cxn ang="0">
                <a:pos x="T2" y="T3"/>
              </a:cxn>
              <a:cxn ang="0">
                <a:pos x="T4" y="T5"/>
              </a:cxn>
              <a:cxn ang="0">
                <a:pos x="T6" y="T7"/>
              </a:cxn>
              <a:cxn ang="0">
                <a:pos x="T8" y="T9"/>
              </a:cxn>
              <a:cxn ang="0">
                <a:pos x="T10" y="T11"/>
              </a:cxn>
            </a:cxnLst>
            <a:rect l="0" t="0" r="r" b="b"/>
            <a:pathLst>
              <a:path w="5362" h="2142">
                <a:moveTo>
                  <a:pt x="4954" y="2141"/>
                </a:moveTo>
                <a:lnTo>
                  <a:pt x="0" y="2141"/>
                </a:lnTo>
                <a:lnTo>
                  <a:pt x="0" y="0"/>
                </a:lnTo>
                <a:lnTo>
                  <a:pt x="4954" y="0"/>
                </a:lnTo>
                <a:lnTo>
                  <a:pt x="5361" y="1030"/>
                </a:lnTo>
                <a:lnTo>
                  <a:pt x="4954" y="2141"/>
                </a:lnTo>
              </a:path>
            </a:pathLst>
          </a:custGeom>
          <a:solidFill>
            <a:srgbClr val="2094D2"/>
          </a:solidFill>
          <a:ln>
            <a:noFill/>
          </a:ln>
          <a:effectLst/>
        </p:spPr>
        <p:txBody>
          <a:bodyPr wrap="none" anchor="ctr"/>
          <a:lstStyle/>
          <a:p>
            <a:endParaRPr lang="it-IT" sz="900" noProof="0" dirty="0"/>
          </a:p>
        </p:txBody>
      </p:sp>
      <p:sp>
        <p:nvSpPr>
          <p:cNvPr id="300" name="Freeform 251">
            <a:extLst>
              <a:ext uri="{FF2B5EF4-FFF2-40B4-BE49-F238E27FC236}">
                <a16:creationId xmlns:a16="http://schemas.microsoft.com/office/drawing/2014/main" id="{4B6F9F0B-6B72-CC9E-1105-84BEFA7983AE}"/>
              </a:ext>
            </a:extLst>
          </p:cNvPr>
          <p:cNvSpPr>
            <a:spLocks noChangeArrowheads="1"/>
          </p:cNvSpPr>
          <p:nvPr/>
        </p:nvSpPr>
        <p:spPr bwMode="auto">
          <a:xfrm>
            <a:off x="5729753" y="4727685"/>
            <a:ext cx="1459941" cy="1433744"/>
          </a:xfrm>
          <a:custGeom>
            <a:avLst/>
            <a:gdLst>
              <a:gd name="T0" fmla="*/ 2704 w 2705"/>
              <a:gd name="T1" fmla="*/ 2652 h 2653"/>
              <a:gd name="T2" fmla="*/ 0 w 2705"/>
              <a:gd name="T3" fmla="*/ 2652 h 2653"/>
              <a:gd name="T4" fmla="*/ 0 w 2705"/>
              <a:gd name="T5" fmla="*/ 0 h 2653"/>
              <a:gd name="T6" fmla="*/ 2704 w 2705"/>
              <a:gd name="T7" fmla="*/ 0 h 2653"/>
              <a:gd name="T8" fmla="*/ 2354 w 2705"/>
              <a:gd name="T9" fmla="*/ 1338 h 2653"/>
              <a:gd name="T10" fmla="*/ 2704 w 2705"/>
              <a:gd name="T11" fmla="*/ 2652 h 2653"/>
            </a:gdLst>
            <a:ahLst/>
            <a:cxnLst>
              <a:cxn ang="0">
                <a:pos x="T0" y="T1"/>
              </a:cxn>
              <a:cxn ang="0">
                <a:pos x="T2" y="T3"/>
              </a:cxn>
              <a:cxn ang="0">
                <a:pos x="T4" y="T5"/>
              </a:cxn>
              <a:cxn ang="0">
                <a:pos x="T6" y="T7"/>
              </a:cxn>
              <a:cxn ang="0">
                <a:pos x="T8" y="T9"/>
              </a:cxn>
              <a:cxn ang="0">
                <a:pos x="T10" y="T11"/>
              </a:cxn>
            </a:cxnLst>
            <a:rect l="0" t="0" r="r" b="b"/>
            <a:pathLst>
              <a:path w="2705" h="2653">
                <a:moveTo>
                  <a:pt x="2704" y="2652"/>
                </a:moveTo>
                <a:lnTo>
                  <a:pt x="0" y="2652"/>
                </a:lnTo>
                <a:lnTo>
                  <a:pt x="0" y="0"/>
                </a:lnTo>
                <a:lnTo>
                  <a:pt x="2704" y="0"/>
                </a:lnTo>
                <a:lnTo>
                  <a:pt x="2354" y="1338"/>
                </a:lnTo>
                <a:lnTo>
                  <a:pt x="2704" y="2652"/>
                </a:lnTo>
              </a:path>
            </a:pathLst>
          </a:custGeom>
          <a:solidFill>
            <a:srgbClr val="09465E"/>
          </a:solidFill>
          <a:ln>
            <a:noFill/>
          </a:ln>
          <a:effectLst/>
        </p:spPr>
        <p:txBody>
          <a:bodyPr wrap="none" anchor="ctr"/>
          <a:lstStyle/>
          <a:p>
            <a:endParaRPr lang="it-IT" sz="900" noProof="0" dirty="0"/>
          </a:p>
        </p:txBody>
      </p:sp>
      <p:sp>
        <p:nvSpPr>
          <p:cNvPr id="570" name="CuadroTexto 569">
            <a:extLst>
              <a:ext uri="{FF2B5EF4-FFF2-40B4-BE49-F238E27FC236}">
                <a16:creationId xmlns:a16="http://schemas.microsoft.com/office/drawing/2014/main" id="{836C1079-735D-F9C1-E6CA-5D2C65263965}"/>
              </a:ext>
            </a:extLst>
          </p:cNvPr>
          <p:cNvSpPr txBox="1"/>
          <p:nvPr/>
        </p:nvSpPr>
        <p:spPr>
          <a:xfrm>
            <a:off x="1201949" y="1910213"/>
            <a:ext cx="2481770" cy="1169551"/>
          </a:xfrm>
          <a:prstGeom prst="rect">
            <a:avLst/>
          </a:prstGeom>
          <a:noFill/>
        </p:spPr>
        <p:txBody>
          <a:bodyPr wrap="none" rtlCol="0">
            <a:spAutoFit/>
          </a:bodyPr>
          <a:lstStyle/>
          <a:p>
            <a:r>
              <a:rPr lang="it-IT" sz="3500" b="1" noProof="0" dirty="0">
                <a:solidFill>
                  <a:schemeClr val="tx2"/>
                </a:solidFill>
                <a:latin typeface="Lato Heavy" charset="0"/>
                <a:ea typeface="Lato Heavy" charset="0"/>
                <a:cs typeface="Lato Heavy" charset="0"/>
              </a:rPr>
              <a:t>Stendardo </a:t>
            </a:r>
          </a:p>
          <a:p>
            <a:r>
              <a:rPr lang="it-IT" sz="3500" b="1" noProof="0" dirty="0">
                <a:solidFill>
                  <a:schemeClr val="tx2"/>
                </a:solidFill>
                <a:latin typeface="Lato Heavy" charset="0"/>
                <a:ea typeface="Lato Heavy" charset="0"/>
                <a:cs typeface="Lato Heavy" charset="0"/>
              </a:rPr>
              <a:t>Infografica</a:t>
            </a:r>
          </a:p>
        </p:txBody>
      </p:sp>
      <p:sp>
        <p:nvSpPr>
          <p:cNvPr id="3" name="Text Placeholder 2">
            <a:extLst>
              <a:ext uri="{FF2B5EF4-FFF2-40B4-BE49-F238E27FC236}">
                <a16:creationId xmlns:a16="http://schemas.microsoft.com/office/drawing/2014/main" id="{4395ADA2-17AB-8884-D869-BF6446B74809}"/>
              </a:ext>
            </a:extLst>
          </p:cNvPr>
          <p:cNvSpPr>
            <a:spLocks noGrp="1"/>
          </p:cNvSpPr>
          <p:nvPr>
            <p:ph type="body" sz="quarter" idx="18"/>
          </p:nvPr>
        </p:nvSpPr>
        <p:spPr>
          <a:xfrm>
            <a:off x="543295" y="1791131"/>
            <a:ext cx="5189418" cy="4614978"/>
          </a:xfrm>
        </p:spPr>
        <p:txBody>
          <a:bodyPr/>
          <a:lstStyle/>
          <a:p>
            <a:pPr marL="0" indent="0"/>
            <a:r>
              <a:rPr lang="it-IT" noProof="0" dirty="0">
                <a:solidFill>
                  <a:srgbClr val="09465E"/>
                </a:solidFill>
              </a:rPr>
              <a:t>Il passo finale è il riciclo dei rifiuti alimentari, che contribuisce a restituire i nutrienti al terreno, a generare energia rinnovabile e a evitare che i rifiuti organici finiscano nelle discariche.</a:t>
            </a:r>
          </a:p>
          <a:p>
            <a:pPr marL="0" indent="0"/>
            <a:r>
              <a:rPr lang="it-IT" noProof="0" dirty="0">
                <a:solidFill>
                  <a:srgbClr val="09465E"/>
                </a:solidFill>
              </a:rPr>
              <a:t>Le aziende possono integrare il riciclaggio nelle loro attività conducendo controlli sui rifiuti alimentari e trovando modi per utilizzare tali rifiuti. </a:t>
            </a:r>
          </a:p>
          <a:p>
            <a:pPr marL="0" indent="0"/>
            <a:r>
              <a:rPr lang="it-IT" noProof="0" dirty="0">
                <a:solidFill>
                  <a:srgbClr val="09465E"/>
                </a:solidFill>
              </a:rPr>
              <a:t>Gli imballaggi biodegradabili favoriscono il riciclaggio riducendo la contaminazione e migliorando l'efficienza.</a:t>
            </a:r>
          </a:p>
        </p:txBody>
      </p:sp>
      <p:sp>
        <p:nvSpPr>
          <p:cNvPr id="2" name="Text Placeholder 1">
            <a:extLst>
              <a:ext uri="{FF2B5EF4-FFF2-40B4-BE49-F238E27FC236}">
                <a16:creationId xmlns:a16="http://schemas.microsoft.com/office/drawing/2014/main" id="{094E41A2-68CB-3F6B-1245-FF0D5E3707C0}"/>
              </a:ext>
            </a:extLst>
          </p:cNvPr>
          <p:cNvSpPr>
            <a:spLocks noGrp="1"/>
          </p:cNvSpPr>
          <p:nvPr>
            <p:ph type="body" sz="quarter" idx="16"/>
          </p:nvPr>
        </p:nvSpPr>
        <p:spPr>
          <a:xfrm>
            <a:off x="564129" y="424088"/>
            <a:ext cx="6532324" cy="1029528"/>
          </a:xfrm>
        </p:spPr>
        <p:txBody>
          <a:bodyPr/>
          <a:lstStyle/>
          <a:p>
            <a:r>
              <a:rPr lang="it-IT" b="1" noProof="0" dirty="0">
                <a:solidFill>
                  <a:schemeClr val="bg1"/>
                </a:solidFill>
                <a:highlight>
                  <a:srgbClr val="60BA47"/>
                </a:highlight>
              </a:rPr>
              <a:t>Riciclare </a:t>
            </a:r>
            <a:r>
              <a:rPr lang="it-IT" b="1" noProof="0" dirty="0">
                <a:solidFill>
                  <a:srgbClr val="09465E"/>
                </a:solidFill>
              </a:rPr>
              <a:t>- Compostaggio e bioenergia dagli scarti alimentari</a:t>
            </a:r>
          </a:p>
        </p:txBody>
      </p:sp>
      <p:sp>
        <p:nvSpPr>
          <p:cNvPr id="37" name="CuadroTexto 553">
            <a:extLst>
              <a:ext uri="{FF2B5EF4-FFF2-40B4-BE49-F238E27FC236}">
                <a16:creationId xmlns:a16="http://schemas.microsoft.com/office/drawing/2014/main" id="{F7A39E25-C7AF-6D95-6FEE-9C5EBF6C651D}"/>
              </a:ext>
            </a:extLst>
          </p:cNvPr>
          <p:cNvSpPr txBox="1"/>
          <p:nvPr/>
        </p:nvSpPr>
        <p:spPr>
          <a:xfrm>
            <a:off x="8698159" y="793608"/>
            <a:ext cx="2335552" cy="784830"/>
          </a:xfrm>
          <a:prstGeom prst="rect">
            <a:avLst/>
          </a:prstGeom>
          <a:noFill/>
        </p:spPr>
        <p:txBody>
          <a:bodyPr wrap="square" rtlCol="0" anchor="ctr">
            <a:spAutoFit/>
          </a:bodyPr>
          <a:lstStyle/>
          <a:p>
            <a:pPr algn="ctr"/>
            <a:r>
              <a:rPr lang="it-IT" sz="1500" noProof="0" dirty="0">
                <a:solidFill>
                  <a:schemeClr val="bg1"/>
                </a:solidFill>
                <a:latin typeface="Calibri" panose="020F0502020204030204" pitchFamily="34" charset="0"/>
                <a:ea typeface="Lato" charset="0"/>
                <a:cs typeface="Calibri" panose="020F0502020204030204" pitchFamily="34" charset="0"/>
              </a:rPr>
              <a:t>Trasformare i rifiuti alimentari in terreno ricco di sostanze nutritive.</a:t>
            </a:r>
          </a:p>
        </p:txBody>
      </p:sp>
      <p:sp>
        <p:nvSpPr>
          <p:cNvPr id="4" name="CuadroTexto 553">
            <a:extLst>
              <a:ext uri="{FF2B5EF4-FFF2-40B4-BE49-F238E27FC236}">
                <a16:creationId xmlns:a16="http://schemas.microsoft.com/office/drawing/2014/main" id="{862FF605-9031-9C3F-0197-ABE63A812808}"/>
              </a:ext>
            </a:extLst>
          </p:cNvPr>
          <p:cNvSpPr txBox="1"/>
          <p:nvPr/>
        </p:nvSpPr>
        <p:spPr>
          <a:xfrm>
            <a:off x="7278236" y="2241367"/>
            <a:ext cx="2173877" cy="784830"/>
          </a:xfrm>
          <a:prstGeom prst="rect">
            <a:avLst/>
          </a:prstGeom>
          <a:noFill/>
        </p:spPr>
        <p:txBody>
          <a:bodyPr wrap="square" rtlCol="0" anchor="ctr">
            <a:spAutoFit/>
          </a:bodyPr>
          <a:lstStyle/>
          <a:p>
            <a:pPr algn="ctr"/>
            <a:r>
              <a:rPr lang="it-IT" sz="1500" noProof="0" dirty="0">
                <a:solidFill>
                  <a:schemeClr val="bg1"/>
                </a:solidFill>
                <a:latin typeface="Calibri" panose="020F0502020204030204" pitchFamily="34" charset="0"/>
                <a:ea typeface="Lato" charset="0"/>
                <a:cs typeface="Calibri" panose="020F0502020204030204" pitchFamily="34" charset="0"/>
              </a:rPr>
              <a:t>Produrre biogas e fertilizzanti dai rifiuti organici.</a:t>
            </a:r>
          </a:p>
        </p:txBody>
      </p:sp>
      <p:sp>
        <p:nvSpPr>
          <p:cNvPr id="5" name="CuadroTexto 553">
            <a:extLst>
              <a:ext uri="{FF2B5EF4-FFF2-40B4-BE49-F238E27FC236}">
                <a16:creationId xmlns:a16="http://schemas.microsoft.com/office/drawing/2014/main" id="{BE7F9C70-8368-1006-5AB6-D0A0D9A7EE10}"/>
              </a:ext>
            </a:extLst>
          </p:cNvPr>
          <p:cNvSpPr txBox="1"/>
          <p:nvPr/>
        </p:nvSpPr>
        <p:spPr>
          <a:xfrm>
            <a:off x="8926923" y="3630743"/>
            <a:ext cx="1998624" cy="784830"/>
          </a:xfrm>
          <a:prstGeom prst="rect">
            <a:avLst/>
          </a:prstGeom>
          <a:noFill/>
        </p:spPr>
        <p:txBody>
          <a:bodyPr wrap="square" rtlCol="0" anchor="ctr">
            <a:spAutoFit/>
          </a:bodyPr>
          <a:lstStyle/>
          <a:p>
            <a:pPr algn="ctr"/>
            <a:r>
              <a:rPr lang="it-IT" sz="1500" noProof="0" dirty="0">
                <a:solidFill>
                  <a:schemeClr val="bg1"/>
                </a:solidFill>
                <a:latin typeface="Calibri" panose="020F0502020204030204" pitchFamily="34" charset="0"/>
                <a:ea typeface="Lato" charset="0"/>
                <a:cs typeface="Calibri" panose="020F0502020204030204" pitchFamily="34" charset="0"/>
              </a:rPr>
              <a:t>Identificare le fonti di rifiuti e migliorare gli sforzi di riciclaggio.</a:t>
            </a:r>
          </a:p>
        </p:txBody>
      </p:sp>
      <p:sp>
        <p:nvSpPr>
          <p:cNvPr id="6" name="CuadroTexto 553">
            <a:extLst>
              <a:ext uri="{FF2B5EF4-FFF2-40B4-BE49-F238E27FC236}">
                <a16:creationId xmlns:a16="http://schemas.microsoft.com/office/drawing/2014/main" id="{D767475D-621F-A906-0394-D0794C769C0B}"/>
              </a:ext>
            </a:extLst>
          </p:cNvPr>
          <p:cNvSpPr txBox="1"/>
          <p:nvPr/>
        </p:nvSpPr>
        <p:spPr>
          <a:xfrm>
            <a:off x="6997293" y="5035111"/>
            <a:ext cx="2633724" cy="784830"/>
          </a:xfrm>
          <a:prstGeom prst="rect">
            <a:avLst/>
          </a:prstGeom>
          <a:noFill/>
        </p:spPr>
        <p:txBody>
          <a:bodyPr wrap="square" rtlCol="0" anchor="ctr">
            <a:spAutoFit/>
          </a:bodyPr>
          <a:lstStyle/>
          <a:p>
            <a:pPr algn="ctr"/>
            <a:r>
              <a:rPr lang="it-IT" sz="1500" noProof="0" dirty="0">
                <a:solidFill>
                  <a:schemeClr val="bg1"/>
                </a:solidFill>
                <a:latin typeface="Calibri" panose="020F0502020204030204" pitchFamily="34" charset="0"/>
                <a:ea typeface="Lato" charset="0"/>
                <a:cs typeface="Calibri" panose="020F0502020204030204" pitchFamily="34" charset="0"/>
              </a:rPr>
              <a:t>Progettazione di materiali che semplificano il riciclaggio dei rifiuti alimentari.</a:t>
            </a:r>
          </a:p>
        </p:txBody>
      </p:sp>
      <p:sp>
        <p:nvSpPr>
          <p:cNvPr id="7" name="CuadroTexto 553">
            <a:extLst>
              <a:ext uri="{FF2B5EF4-FFF2-40B4-BE49-F238E27FC236}">
                <a16:creationId xmlns:a16="http://schemas.microsoft.com/office/drawing/2014/main" id="{8932B637-E608-9EEC-9846-54DD1B58D8B2}"/>
              </a:ext>
            </a:extLst>
          </p:cNvPr>
          <p:cNvSpPr txBox="1"/>
          <p:nvPr/>
        </p:nvSpPr>
        <p:spPr>
          <a:xfrm>
            <a:off x="7308419" y="1046048"/>
            <a:ext cx="1490384" cy="323165"/>
          </a:xfrm>
          <a:prstGeom prst="rect">
            <a:avLst/>
          </a:prstGeom>
          <a:noFill/>
        </p:spPr>
        <p:txBody>
          <a:bodyPr wrap="square" rtlCol="0" anchor="ctr">
            <a:spAutoFit/>
          </a:bodyPr>
          <a:lstStyle/>
          <a:p>
            <a:pPr algn="ctr"/>
            <a:r>
              <a:rPr lang="it-IT" sz="1500" b="1" noProof="0" dirty="0">
                <a:solidFill>
                  <a:schemeClr val="bg1"/>
                </a:solidFill>
                <a:latin typeface="Calibri" panose="020F0502020204030204" pitchFamily="34" charset="0"/>
                <a:ea typeface="Lato" charset="0"/>
                <a:cs typeface="Calibri" panose="020F0502020204030204" pitchFamily="34" charset="0"/>
              </a:rPr>
              <a:t>Compostaggio</a:t>
            </a:r>
          </a:p>
        </p:txBody>
      </p:sp>
      <p:sp>
        <p:nvSpPr>
          <p:cNvPr id="41" name="CuadroTexto 553">
            <a:extLst>
              <a:ext uri="{FF2B5EF4-FFF2-40B4-BE49-F238E27FC236}">
                <a16:creationId xmlns:a16="http://schemas.microsoft.com/office/drawing/2014/main" id="{93D0BF29-B006-F8F6-1642-E86171FF7962}"/>
              </a:ext>
            </a:extLst>
          </p:cNvPr>
          <p:cNvSpPr txBox="1"/>
          <p:nvPr/>
        </p:nvSpPr>
        <p:spPr>
          <a:xfrm>
            <a:off x="5735673" y="2350084"/>
            <a:ext cx="1261620" cy="553998"/>
          </a:xfrm>
          <a:prstGeom prst="rect">
            <a:avLst/>
          </a:prstGeom>
          <a:noFill/>
        </p:spPr>
        <p:txBody>
          <a:bodyPr wrap="square" rtlCol="0" anchor="ctr">
            <a:spAutoFit/>
          </a:bodyPr>
          <a:lstStyle/>
          <a:p>
            <a:pPr algn="ctr"/>
            <a:r>
              <a:rPr lang="it-IT" sz="1500" b="1" noProof="0" dirty="0">
                <a:solidFill>
                  <a:schemeClr val="bg1"/>
                </a:solidFill>
                <a:latin typeface="Calibri" panose="020F0502020204030204" pitchFamily="34" charset="0"/>
                <a:ea typeface="Lato" charset="0"/>
                <a:cs typeface="Calibri" panose="020F0502020204030204" pitchFamily="34" charset="0"/>
              </a:rPr>
              <a:t>Digestione anaerobica</a:t>
            </a:r>
          </a:p>
        </p:txBody>
      </p:sp>
      <p:sp>
        <p:nvSpPr>
          <p:cNvPr id="42" name="CuadroTexto 553">
            <a:extLst>
              <a:ext uri="{FF2B5EF4-FFF2-40B4-BE49-F238E27FC236}">
                <a16:creationId xmlns:a16="http://schemas.microsoft.com/office/drawing/2014/main" id="{6CD37693-BCA5-C3A8-1FA2-441C9AB7702E}"/>
              </a:ext>
            </a:extLst>
          </p:cNvPr>
          <p:cNvSpPr txBox="1"/>
          <p:nvPr/>
        </p:nvSpPr>
        <p:spPr>
          <a:xfrm>
            <a:off x="5636513" y="5178528"/>
            <a:ext cx="1459940" cy="553998"/>
          </a:xfrm>
          <a:prstGeom prst="rect">
            <a:avLst/>
          </a:prstGeom>
          <a:noFill/>
        </p:spPr>
        <p:txBody>
          <a:bodyPr wrap="square" rtlCol="0" anchor="ctr">
            <a:spAutoFit/>
          </a:bodyPr>
          <a:lstStyle/>
          <a:p>
            <a:pPr algn="ctr"/>
            <a:r>
              <a:rPr lang="it-IT" sz="1500" b="1" noProof="0" dirty="0">
                <a:solidFill>
                  <a:schemeClr val="bg1"/>
                </a:solidFill>
                <a:latin typeface="Calibri" panose="020F0502020204030204" pitchFamily="34" charset="0"/>
                <a:ea typeface="Lato" charset="0"/>
                <a:cs typeface="Calibri" panose="020F0502020204030204" pitchFamily="34" charset="0"/>
              </a:rPr>
              <a:t>Imballaggio biodegradabile</a:t>
            </a:r>
          </a:p>
        </p:txBody>
      </p:sp>
      <p:sp>
        <p:nvSpPr>
          <p:cNvPr id="43" name="CuadroTexto 553">
            <a:extLst>
              <a:ext uri="{FF2B5EF4-FFF2-40B4-BE49-F238E27FC236}">
                <a16:creationId xmlns:a16="http://schemas.microsoft.com/office/drawing/2014/main" id="{367C543B-8035-5F19-2B0E-19032642637A}"/>
              </a:ext>
            </a:extLst>
          </p:cNvPr>
          <p:cNvSpPr txBox="1"/>
          <p:nvPr/>
        </p:nvSpPr>
        <p:spPr>
          <a:xfrm>
            <a:off x="7436539" y="3762221"/>
            <a:ext cx="1261620" cy="553998"/>
          </a:xfrm>
          <a:prstGeom prst="rect">
            <a:avLst/>
          </a:prstGeom>
          <a:noFill/>
        </p:spPr>
        <p:txBody>
          <a:bodyPr wrap="square" rtlCol="0" anchor="ctr">
            <a:spAutoFit/>
          </a:bodyPr>
          <a:lstStyle/>
          <a:p>
            <a:pPr algn="ctr"/>
            <a:r>
              <a:rPr lang="it-IT" sz="1500" b="1" noProof="0" dirty="0">
                <a:solidFill>
                  <a:schemeClr val="bg1"/>
                </a:solidFill>
                <a:latin typeface="Calibri" panose="020F0502020204030204" pitchFamily="34" charset="0"/>
                <a:ea typeface="Lato" charset="0"/>
                <a:cs typeface="Calibri" panose="020F0502020204030204" pitchFamily="34" charset="0"/>
              </a:rPr>
              <a:t>Audit sugli sprechi alimentari</a:t>
            </a:r>
          </a:p>
        </p:txBody>
      </p:sp>
    </p:spTree>
    <p:extLst>
      <p:ext uri="{BB962C8B-B14F-4D97-AF65-F5344CB8AC3E}">
        <p14:creationId xmlns:p14="http://schemas.microsoft.com/office/powerpoint/2010/main" val="338644032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9ACB7-04F3-C342-524C-C08CA49B0C4E}"/>
            </a:ext>
          </a:extLst>
        </p:cNvPr>
        <p:cNvGrpSpPr/>
        <p:nvPr/>
      </p:nvGrpSpPr>
      <p:grpSpPr>
        <a:xfrm>
          <a:off x="0" y="0"/>
          <a:ext cx="0" cy="0"/>
          <a:chOff x="0" y="0"/>
          <a:chExt cx="0" cy="0"/>
        </a:xfrm>
      </p:grpSpPr>
      <p:pic>
        <p:nvPicPr>
          <p:cNvPr id="14" name="Symbol zastępczy obrazu 13" descr="Obraz zawierający osoba, Materiały biurowe, Narzędzia biurowe, ubrania&#10;&#10;Zawartość wygenerowana przez sztuczną inteligencję może być niepoprawna.">
            <a:extLst>
              <a:ext uri="{FF2B5EF4-FFF2-40B4-BE49-F238E27FC236}">
                <a16:creationId xmlns:a16="http://schemas.microsoft.com/office/drawing/2014/main" id="{D2B36D8D-2D9F-AB81-3C23-BF79CFC8F5A3}"/>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a:fillRect/>
          </a:stretch>
        </p:blipFill>
        <p:spPr/>
      </p:pic>
      <p:sp>
        <p:nvSpPr>
          <p:cNvPr id="2" name="Text Placeholder 1">
            <a:extLst>
              <a:ext uri="{FF2B5EF4-FFF2-40B4-BE49-F238E27FC236}">
                <a16:creationId xmlns:a16="http://schemas.microsoft.com/office/drawing/2014/main" id="{54F28730-41A4-940A-0C71-7FFFC7C4D4DF}"/>
              </a:ext>
            </a:extLst>
          </p:cNvPr>
          <p:cNvSpPr>
            <a:spLocks noGrp="1"/>
          </p:cNvSpPr>
          <p:nvPr>
            <p:ph type="body" sz="quarter" idx="19"/>
          </p:nvPr>
        </p:nvSpPr>
        <p:spPr>
          <a:xfrm>
            <a:off x="330956" y="2246799"/>
            <a:ext cx="5765044" cy="3668395"/>
          </a:xfrm>
        </p:spPr>
        <p:txBody>
          <a:bodyPr/>
          <a:lstStyle/>
          <a:p>
            <a:r>
              <a:rPr lang="it-IT" noProof="0" dirty="0"/>
              <a:t>Riflettete su come le 3R si applicano alle vostre pratiche aziendali quotidiane. Create su carta tre colonne con l'etichetta </a:t>
            </a:r>
            <a:r>
              <a:rPr lang="it-IT" b="1" noProof="0" dirty="0"/>
              <a:t>Ridurre, Riutilizzare, Riciclare. </a:t>
            </a:r>
          </a:p>
          <a:p>
            <a:endParaRPr lang="it-IT" noProof="0" dirty="0"/>
          </a:p>
          <a:p>
            <a:r>
              <a:rPr lang="it-IT" noProof="0" dirty="0"/>
              <a:t>Elencate le azioni che fate attualmente in ogni categoria e pensate a un nuovo modo per migliorare ogni area. </a:t>
            </a:r>
          </a:p>
          <a:p>
            <a:endParaRPr lang="it-IT" noProof="0" dirty="0"/>
          </a:p>
          <a:p>
            <a:r>
              <a:rPr lang="it-IT" b="1" noProof="0" dirty="0"/>
              <a:t>Sfidate voi stessi a fare un cambiamento questa settimana!</a:t>
            </a:r>
          </a:p>
        </p:txBody>
      </p:sp>
      <p:sp>
        <p:nvSpPr>
          <p:cNvPr id="13" name="Rectangle 12">
            <a:extLst>
              <a:ext uri="{FF2B5EF4-FFF2-40B4-BE49-F238E27FC236}">
                <a16:creationId xmlns:a16="http://schemas.microsoft.com/office/drawing/2014/main" id="{5643DCD8-3F9D-03EF-81BE-45415F83E8D3}"/>
              </a:ext>
            </a:extLst>
          </p:cNvPr>
          <p:cNvSpPr/>
          <p:nvPr/>
        </p:nvSpPr>
        <p:spPr>
          <a:xfrm>
            <a:off x="1520190" y="605365"/>
            <a:ext cx="7853097" cy="69862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600" b="1" spc="324" noProof="0" dirty="0">
                <a:solidFill>
                  <a:schemeClr val="bg1"/>
                </a:solidFill>
                <a:latin typeface="Calibri" panose="020F0502020204030204" pitchFamily="34" charset="0"/>
                <a:cs typeface="Calibri" panose="020F0502020204030204" pitchFamily="34" charset="0"/>
              </a:rPr>
              <a:t>Le 3R nella mia attività</a:t>
            </a:r>
            <a:endParaRPr lang="it-IT" sz="529" noProof="0" dirty="0">
              <a:latin typeface="Montserrat" panose="00000500000000000000" pitchFamily="50" charset="0"/>
            </a:endParaRPr>
          </a:p>
        </p:txBody>
      </p:sp>
      <p:sp>
        <p:nvSpPr>
          <p:cNvPr id="8" name="Freeform 7">
            <a:extLst>
              <a:ext uri="{FF2B5EF4-FFF2-40B4-BE49-F238E27FC236}">
                <a16:creationId xmlns:a16="http://schemas.microsoft.com/office/drawing/2014/main" id="{1D332C91-DF93-5791-DBD3-A67E51A3914F}"/>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it-IT" noProof="0" dirty="0"/>
          </a:p>
        </p:txBody>
      </p:sp>
    </p:spTree>
    <p:extLst>
      <p:ext uri="{BB962C8B-B14F-4D97-AF65-F5344CB8AC3E}">
        <p14:creationId xmlns:p14="http://schemas.microsoft.com/office/powerpoint/2010/main" val="326293254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3E9CB9-001A-41B9-7E44-C11AF1339D04}"/>
              </a:ext>
            </a:extLst>
          </p:cNvPr>
          <p:cNvSpPr>
            <a:spLocks noGrp="1"/>
          </p:cNvSpPr>
          <p:nvPr>
            <p:ph type="body" sz="quarter" idx="16"/>
          </p:nvPr>
        </p:nvSpPr>
        <p:spPr>
          <a:xfrm>
            <a:off x="520168" y="563116"/>
            <a:ext cx="4260630" cy="648821"/>
          </a:xfrm>
          <a:solidFill>
            <a:srgbClr val="60BA47"/>
          </a:solidFill>
        </p:spPr>
        <p:txBody>
          <a:bodyPr/>
          <a:lstStyle/>
          <a:p>
            <a:r>
              <a:rPr lang="it-IT" noProof="0" dirty="0"/>
              <a:t>Lasciatevi ispirare...</a:t>
            </a:r>
          </a:p>
        </p:txBody>
      </p:sp>
      <p:sp>
        <p:nvSpPr>
          <p:cNvPr id="3" name="Text Placeholder 2">
            <a:extLst>
              <a:ext uri="{FF2B5EF4-FFF2-40B4-BE49-F238E27FC236}">
                <a16:creationId xmlns:a16="http://schemas.microsoft.com/office/drawing/2014/main" id="{0B12EB5A-158D-47F1-E611-301D54434DEA}"/>
              </a:ext>
            </a:extLst>
          </p:cNvPr>
          <p:cNvSpPr>
            <a:spLocks noGrp="1"/>
          </p:cNvSpPr>
          <p:nvPr>
            <p:ph type="body" sz="quarter" idx="19"/>
          </p:nvPr>
        </p:nvSpPr>
        <p:spPr>
          <a:xfrm>
            <a:off x="662153" y="1360291"/>
            <a:ext cx="10419504" cy="1289042"/>
          </a:xfrm>
        </p:spPr>
        <p:txBody>
          <a:bodyPr/>
          <a:lstStyle/>
          <a:p>
            <a:r>
              <a:rPr lang="it-IT" noProof="0" dirty="0"/>
              <a:t>Consultate il sito web di </a:t>
            </a:r>
            <a:r>
              <a:rPr lang="it-IT" b="1" noProof="0" dirty="0">
                <a:hlinkClick r:id="rId2"/>
              </a:rPr>
              <a:t>Waste2Worth </a:t>
            </a:r>
            <a:r>
              <a:rPr lang="it-IT" noProof="0" dirty="0"/>
              <a:t>per scoprire la Guida all'esplorazione dello spreco alimentare delle PMI e le mappe delle comunità regionali... progettate per creare consapevolezza e motivazione nei confronti dei benefici delle comunità circolari.</a:t>
            </a:r>
          </a:p>
        </p:txBody>
      </p:sp>
      <p:pic>
        <p:nvPicPr>
          <p:cNvPr id="6" name="Picture 5">
            <a:extLst>
              <a:ext uri="{FF2B5EF4-FFF2-40B4-BE49-F238E27FC236}">
                <a16:creationId xmlns:a16="http://schemas.microsoft.com/office/drawing/2014/main" id="{E45EDA11-FBBE-0389-B120-0C12621A6F9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291"/>
          <a:stretch/>
        </p:blipFill>
        <p:spPr>
          <a:xfrm>
            <a:off x="4865914" y="2190118"/>
            <a:ext cx="7050316" cy="4186992"/>
          </a:xfrm>
          <a:prstGeom prst="rect">
            <a:avLst/>
          </a:prstGeom>
        </p:spPr>
      </p:pic>
      <p:pic>
        <p:nvPicPr>
          <p:cNvPr id="5" name="Picture 4">
            <a:hlinkClick r:id="rId4"/>
            <a:extLst>
              <a:ext uri="{FF2B5EF4-FFF2-40B4-BE49-F238E27FC236}">
                <a16:creationId xmlns:a16="http://schemas.microsoft.com/office/drawing/2014/main" id="{D37B6833-7320-329C-2609-9ED8C186BC66}"/>
              </a:ext>
            </a:extLst>
          </p:cNvPr>
          <p:cNvPicPr>
            <a:picLocks noChangeAspect="1"/>
          </p:cNvPicPr>
          <p:nvPr/>
        </p:nvPicPr>
        <p:blipFill>
          <a:blip r:embed="rId5" cstate="screen">
            <a:extLst>
              <a:ext uri="{28A0092B-C50C-407E-A947-70E740481C1C}">
                <a14:useLocalDpi xmlns:a14="http://schemas.microsoft.com/office/drawing/2010/main"/>
              </a:ext>
            </a:extLst>
          </a:blip>
          <a:srcRect/>
          <a:stretch/>
        </p:blipFill>
        <p:spPr>
          <a:xfrm>
            <a:off x="6095999" y="2841846"/>
            <a:ext cx="4985657" cy="2854061"/>
          </a:xfrm>
          <a:prstGeom prst="rect">
            <a:avLst/>
          </a:prstGeom>
        </p:spPr>
      </p:pic>
      <p:pic>
        <p:nvPicPr>
          <p:cNvPr id="8" name="Picture 7" descr="A brochure with a person working on plants&#10;&#10;AI-generated content may be incorrect.">
            <a:hlinkClick r:id="rId6"/>
            <a:extLst>
              <a:ext uri="{FF2B5EF4-FFF2-40B4-BE49-F238E27FC236}">
                <a16:creationId xmlns:a16="http://schemas.microsoft.com/office/drawing/2014/main" id="{D6EBCFA2-6425-3BF2-877C-E7906C4DE430}"/>
              </a:ext>
            </a:extLst>
          </p:cNvPr>
          <p:cNvPicPr>
            <a:picLocks noChangeAspect="1"/>
          </p:cNvPicPr>
          <p:nvPr/>
        </p:nvPicPr>
        <p:blipFill>
          <a:blip r:embed="rId7"/>
          <a:stretch>
            <a:fillRect/>
          </a:stretch>
        </p:blipFill>
        <p:spPr>
          <a:xfrm>
            <a:off x="1202353" y="3018094"/>
            <a:ext cx="2828987" cy="2828987"/>
          </a:xfrm>
          <a:prstGeom prst="rect">
            <a:avLst/>
          </a:prstGeom>
        </p:spPr>
      </p:pic>
      <p:grpSp>
        <p:nvGrpSpPr>
          <p:cNvPr id="9" name="Graphic 4">
            <a:extLst>
              <a:ext uri="{FF2B5EF4-FFF2-40B4-BE49-F238E27FC236}">
                <a16:creationId xmlns:a16="http://schemas.microsoft.com/office/drawing/2014/main" id="{323DBF7B-EB92-CC3A-AC3A-71BE156675C5}"/>
              </a:ext>
            </a:extLst>
          </p:cNvPr>
          <p:cNvGrpSpPr/>
          <p:nvPr/>
        </p:nvGrpSpPr>
        <p:grpSpPr>
          <a:xfrm rot="19582332">
            <a:off x="5815338" y="555159"/>
            <a:ext cx="403671" cy="780438"/>
            <a:chOff x="9129274" y="2719113"/>
            <a:chExt cx="717146" cy="1386496"/>
          </a:xfrm>
          <a:solidFill>
            <a:srgbClr val="09465E"/>
          </a:solidFill>
        </p:grpSpPr>
        <p:grpSp>
          <p:nvGrpSpPr>
            <p:cNvPr id="10" name="Graphic 4">
              <a:extLst>
                <a:ext uri="{FF2B5EF4-FFF2-40B4-BE49-F238E27FC236}">
                  <a16:creationId xmlns:a16="http://schemas.microsoft.com/office/drawing/2014/main" id="{7DB91342-A74A-3376-A296-7D164E61B844}"/>
                </a:ext>
              </a:extLst>
            </p:cNvPr>
            <p:cNvGrpSpPr/>
            <p:nvPr/>
          </p:nvGrpSpPr>
          <p:grpSpPr>
            <a:xfrm>
              <a:off x="9159507" y="2719113"/>
              <a:ext cx="446280" cy="440141"/>
              <a:chOff x="9159507" y="2719113"/>
              <a:chExt cx="446280" cy="440141"/>
            </a:xfrm>
            <a:grpFill/>
          </p:grpSpPr>
          <p:sp>
            <p:nvSpPr>
              <p:cNvPr id="19" name="Freeform 57">
                <a:extLst>
                  <a:ext uri="{FF2B5EF4-FFF2-40B4-BE49-F238E27FC236}">
                    <a16:creationId xmlns:a16="http://schemas.microsoft.com/office/drawing/2014/main" id="{C9140C16-B45B-0782-DE3C-E05E8D69563B}"/>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it-IT" noProof="0" dirty="0"/>
              </a:p>
            </p:txBody>
          </p:sp>
          <p:sp>
            <p:nvSpPr>
              <p:cNvPr id="20" name="Freeform 58">
                <a:extLst>
                  <a:ext uri="{FF2B5EF4-FFF2-40B4-BE49-F238E27FC236}">
                    <a16:creationId xmlns:a16="http://schemas.microsoft.com/office/drawing/2014/main" id="{094C619D-B0CD-3EF5-F61D-FF9679A1FC60}"/>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it-IT" noProof="0" dirty="0"/>
              </a:p>
            </p:txBody>
          </p:sp>
        </p:grpSp>
        <p:grpSp>
          <p:nvGrpSpPr>
            <p:cNvPr id="11" name="Graphic 4">
              <a:extLst>
                <a:ext uri="{FF2B5EF4-FFF2-40B4-BE49-F238E27FC236}">
                  <a16:creationId xmlns:a16="http://schemas.microsoft.com/office/drawing/2014/main" id="{01A7E7B8-6DEB-2E9B-6F41-2569297B6714}"/>
                </a:ext>
              </a:extLst>
            </p:cNvPr>
            <p:cNvGrpSpPr/>
            <p:nvPr/>
          </p:nvGrpSpPr>
          <p:grpSpPr>
            <a:xfrm>
              <a:off x="9129274" y="2893887"/>
              <a:ext cx="717146" cy="1211722"/>
              <a:chOff x="9129274" y="2893887"/>
              <a:chExt cx="717146" cy="1211722"/>
            </a:xfrm>
            <a:grpFill/>
          </p:grpSpPr>
          <p:sp>
            <p:nvSpPr>
              <p:cNvPr id="12" name="Freeform 50">
                <a:extLst>
                  <a:ext uri="{FF2B5EF4-FFF2-40B4-BE49-F238E27FC236}">
                    <a16:creationId xmlns:a16="http://schemas.microsoft.com/office/drawing/2014/main" id="{9EE5CD68-13F9-FA79-9E09-EC08F34540D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it-IT" noProof="0" dirty="0"/>
              </a:p>
            </p:txBody>
          </p:sp>
          <p:sp>
            <p:nvSpPr>
              <p:cNvPr id="13" name="Freeform 51">
                <a:extLst>
                  <a:ext uri="{FF2B5EF4-FFF2-40B4-BE49-F238E27FC236}">
                    <a16:creationId xmlns:a16="http://schemas.microsoft.com/office/drawing/2014/main" id="{E68F233D-EAA9-2775-4553-F1234B98AF95}"/>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it-IT" noProof="0" dirty="0"/>
              </a:p>
            </p:txBody>
          </p:sp>
          <p:sp>
            <p:nvSpPr>
              <p:cNvPr id="14" name="Freeform 52">
                <a:extLst>
                  <a:ext uri="{FF2B5EF4-FFF2-40B4-BE49-F238E27FC236}">
                    <a16:creationId xmlns:a16="http://schemas.microsoft.com/office/drawing/2014/main" id="{056FEE8F-6981-2490-5C37-771F25CD516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it-IT" noProof="0" dirty="0"/>
              </a:p>
            </p:txBody>
          </p:sp>
          <p:sp>
            <p:nvSpPr>
              <p:cNvPr id="15" name="Freeform 53">
                <a:extLst>
                  <a:ext uri="{FF2B5EF4-FFF2-40B4-BE49-F238E27FC236}">
                    <a16:creationId xmlns:a16="http://schemas.microsoft.com/office/drawing/2014/main" id="{D93F8B52-5238-C04F-3AA6-1F2CB20A6458}"/>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it-IT" noProof="0" dirty="0"/>
              </a:p>
            </p:txBody>
          </p:sp>
          <p:sp>
            <p:nvSpPr>
              <p:cNvPr id="16" name="Freeform 54">
                <a:extLst>
                  <a:ext uri="{FF2B5EF4-FFF2-40B4-BE49-F238E27FC236}">
                    <a16:creationId xmlns:a16="http://schemas.microsoft.com/office/drawing/2014/main" id="{67CEE4BB-917A-2369-D1F7-E7CA2BAD8787}"/>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it-IT" noProof="0" dirty="0"/>
              </a:p>
            </p:txBody>
          </p:sp>
          <p:sp>
            <p:nvSpPr>
              <p:cNvPr id="17" name="Freeform 55">
                <a:extLst>
                  <a:ext uri="{FF2B5EF4-FFF2-40B4-BE49-F238E27FC236}">
                    <a16:creationId xmlns:a16="http://schemas.microsoft.com/office/drawing/2014/main" id="{214BF0FD-F957-2589-EAA7-FAACC736EAFF}"/>
                  </a:ext>
                </a:extLst>
              </p:cNvPr>
              <p:cNvSpPr/>
              <p:nvPr/>
            </p:nvSpPr>
            <p:spPr>
              <a:xfrm>
                <a:off x="9682808" y="3503024"/>
                <a:ext cx="163612"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it-IT" noProof="0" dirty="0"/>
              </a:p>
            </p:txBody>
          </p:sp>
          <p:sp>
            <p:nvSpPr>
              <p:cNvPr id="18" name="Freeform 56">
                <a:extLst>
                  <a:ext uri="{FF2B5EF4-FFF2-40B4-BE49-F238E27FC236}">
                    <a16:creationId xmlns:a16="http://schemas.microsoft.com/office/drawing/2014/main" id="{C41CCC7F-9D78-A75D-8261-221FEE9B054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it-IT" noProof="0" dirty="0"/>
              </a:p>
            </p:txBody>
          </p:sp>
        </p:grpSp>
      </p:grpSp>
    </p:spTree>
    <p:extLst>
      <p:ext uri="{BB962C8B-B14F-4D97-AF65-F5344CB8AC3E}">
        <p14:creationId xmlns:p14="http://schemas.microsoft.com/office/powerpoint/2010/main" val="18540679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Symbol zastępczy obrazu 5" descr="Obraz zawierający Gry, ściana, paznokieć, osoba&#10;&#10;Zawartość wygenerowana przez sztuczną inteligencję może być niepoprawna.">
            <a:extLst>
              <a:ext uri="{FF2B5EF4-FFF2-40B4-BE49-F238E27FC236}">
                <a16:creationId xmlns:a16="http://schemas.microsoft.com/office/drawing/2014/main" id="{B4D23DAC-6542-5DF4-A66F-80AE0F66956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913514" y="439689"/>
            <a:ext cx="2066906" cy="582221"/>
          </a:xfrm>
        </p:spPr>
        <p:txBody>
          <a:bodyPr/>
          <a:lstStyle/>
          <a:p>
            <a:r>
              <a:rPr lang="it-IT" noProof="0" dirty="0"/>
              <a:t>03</a:t>
            </a:r>
          </a:p>
        </p:txBody>
      </p:sp>
      <p:sp>
        <p:nvSpPr>
          <p:cNvPr id="14" name="Rectangle 13">
            <a:extLst>
              <a:ext uri="{FF2B5EF4-FFF2-40B4-BE49-F238E27FC236}">
                <a16:creationId xmlns:a16="http://schemas.microsoft.com/office/drawing/2014/main" id="{BE59536B-CB14-6A49-9925-C70C0915408D}"/>
              </a:ext>
            </a:extLst>
          </p:cNvPr>
          <p:cNvSpPr/>
          <p:nvPr/>
        </p:nvSpPr>
        <p:spPr>
          <a:xfrm>
            <a:off x="4165600" y="3137889"/>
            <a:ext cx="6990080" cy="10531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600" b="1" spc="324" noProof="0" dirty="0">
                <a:solidFill>
                  <a:srgbClr val="60BA47"/>
                </a:solidFill>
                <a:latin typeface="Calibri" panose="020F0502020204030204" pitchFamily="34" charset="0"/>
                <a:cs typeface="Calibri" panose="020F0502020204030204" pitchFamily="34" charset="0"/>
              </a:rPr>
              <a:t>USO SOSTENIBILE DI MATERIE PRIME E ACQUA</a:t>
            </a:r>
          </a:p>
        </p:txBody>
      </p:sp>
    </p:spTree>
    <p:extLst>
      <p:ext uri="{BB962C8B-B14F-4D97-AF65-F5344CB8AC3E}">
        <p14:creationId xmlns:p14="http://schemas.microsoft.com/office/powerpoint/2010/main" val="20952190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2ADECA8B-2098-A646-FDB6-D0A1719B257A}"/>
              </a:ext>
            </a:extLst>
          </p:cNvPr>
          <p:cNvSpPr>
            <a:spLocks noGrp="1"/>
          </p:cNvSpPr>
          <p:nvPr>
            <p:ph type="body" sz="quarter" idx="15"/>
          </p:nvPr>
        </p:nvSpPr>
        <p:spPr>
          <a:xfrm>
            <a:off x="5333577" y="1002097"/>
            <a:ext cx="700387" cy="566443"/>
          </a:xfrm>
        </p:spPr>
        <p:txBody>
          <a:bodyPr/>
          <a:lstStyle/>
          <a:p>
            <a:r>
              <a:rPr lang="it-IT" noProof="0"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a:xfrm>
            <a:off x="6168873" y="1002096"/>
            <a:ext cx="4813452" cy="566444"/>
          </a:xfrm>
          <a:prstGeom prst="rect">
            <a:avLst/>
          </a:prstGeom>
        </p:spPr>
        <p:txBody>
          <a:bodyPr/>
          <a:lstStyle/>
          <a:p>
            <a:r>
              <a:rPr lang="it-IT" b="1" noProof="0" dirty="0"/>
              <a:t>Che cos'è l'efficienza delle risorse?</a:t>
            </a:r>
          </a:p>
        </p:txBody>
      </p:sp>
      <p:sp>
        <p:nvSpPr>
          <p:cNvPr id="27" name="Text Placeholder 26">
            <a:extLst>
              <a:ext uri="{FF2B5EF4-FFF2-40B4-BE49-F238E27FC236}">
                <a16:creationId xmlns:a16="http://schemas.microsoft.com/office/drawing/2014/main" id="{BB67A639-2553-DCB0-D8DF-506873DE99F2}"/>
              </a:ext>
            </a:extLst>
          </p:cNvPr>
          <p:cNvSpPr>
            <a:spLocks noGrp="1"/>
          </p:cNvSpPr>
          <p:nvPr>
            <p:ph type="body" sz="quarter" idx="29"/>
          </p:nvPr>
        </p:nvSpPr>
        <p:spPr>
          <a:xfrm>
            <a:off x="5333577" y="1821569"/>
            <a:ext cx="700387" cy="566443"/>
          </a:xfrm>
        </p:spPr>
        <p:txBody>
          <a:bodyPr/>
          <a:lstStyle/>
          <a:p>
            <a:r>
              <a:rPr lang="it-IT" noProof="0" dirty="0"/>
              <a:t>02</a:t>
            </a:r>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0"/>
          </p:nvPr>
        </p:nvSpPr>
        <p:spPr>
          <a:xfrm>
            <a:off x="6168871" y="1821569"/>
            <a:ext cx="4813453" cy="566444"/>
          </a:xfrm>
          <a:prstGeom prst="rect">
            <a:avLst/>
          </a:prstGeom>
        </p:spPr>
        <p:txBody>
          <a:bodyPr/>
          <a:lstStyle/>
          <a:p>
            <a:r>
              <a:rPr lang="it-IT" b="1" noProof="0" dirty="0"/>
              <a:t>Le 3R: Ridurre, riutilizzare, riciclare</a:t>
            </a:r>
          </a:p>
        </p:txBody>
      </p:sp>
      <p:sp>
        <p:nvSpPr>
          <p:cNvPr id="28" name="Text Placeholder 27">
            <a:extLst>
              <a:ext uri="{FF2B5EF4-FFF2-40B4-BE49-F238E27FC236}">
                <a16:creationId xmlns:a16="http://schemas.microsoft.com/office/drawing/2014/main" id="{A6F82535-C6F2-8913-C7B3-6863E989B118}"/>
              </a:ext>
            </a:extLst>
          </p:cNvPr>
          <p:cNvSpPr>
            <a:spLocks noGrp="1"/>
          </p:cNvSpPr>
          <p:nvPr>
            <p:ph type="body" sz="quarter" idx="31"/>
          </p:nvPr>
        </p:nvSpPr>
        <p:spPr>
          <a:xfrm>
            <a:off x="5333577" y="2640537"/>
            <a:ext cx="700387" cy="566443"/>
          </a:xfrm>
        </p:spPr>
        <p:txBody>
          <a:bodyPr/>
          <a:lstStyle/>
          <a:p>
            <a:r>
              <a:rPr lang="it-IT" noProof="0" dirty="0"/>
              <a:t>03</a:t>
            </a:r>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2"/>
          </p:nvPr>
        </p:nvSpPr>
        <p:spPr>
          <a:xfrm>
            <a:off x="6168873" y="2640536"/>
            <a:ext cx="5036626" cy="564425"/>
          </a:xfrm>
          <a:prstGeom prst="rect">
            <a:avLst/>
          </a:prstGeom>
        </p:spPr>
        <p:txBody>
          <a:bodyPr/>
          <a:lstStyle/>
          <a:p>
            <a:pPr>
              <a:lnSpc>
                <a:spcPct val="115000"/>
              </a:lnSpc>
              <a:spcAft>
                <a:spcPts val="800"/>
              </a:spcAft>
            </a:pPr>
            <a:r>
              <a:rPr lang="it-IT" b="1" noProof="0" dirty="0"/>
              <a:t>Uso sostenibile di materie prime e acqua</a:t>
            </a:r>
          </a:p>
        </p:txBody>
      </p:sp>
      <p:sp>
        <p:nvSpPr>
          <p:cNvPr id="29" name="Text Placeholder 28">
            <a:extLst>
              <a:ext uri="{FF2B5EF4-FFF2-40B4-BE49-F238E27FC236}">
                <a16:creationId xmlns:a16="http://schemas.microsoft.com/office/drawing/2014/main" id="{40C048B4-42C0-F0BC-C978-630F5F39F697}"/>
              </a:ext>
            </a:extLst>
          </p:cNvPr>
          <p:cNvSpPr>
            <a:spLocks noGrp="1"/>
          </p:cNvSpPr>
          <p:nvPr>
            <p:ph type="body" sz="quarter" idx="33"/>
          </p:nvPr>
        </p:nvSpPr>
        <p:spPr>
          <a:xfrm>
            <a:off x="5333577" y="3458494"/>
            <a:ext cx="700387" cy="566443"/>
          </a:xfrm>
        </p:spPr>
        <p:txBody>
          <a:bodyPr/>
          <a:lstStyle/>
          <a:p>
            <a:r>
              <a:rPr lang="it-IT" noProof="0" dirty="0"/>
              <a:t>04</a:t>
            </a:r>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4"/>
          </p:nvPr>
        </p:nvSpPr>
        <p:spPr>
          <a:xfrm>
            <a:off x="6168873" y="3458493"/>
            <a:ext cx="4813452" cy="566444"/>
          </a:xfrm>
          <a:prstGeom prst="rect">
            <a:avLst/>
          </a:prstGeom>
        </p:spPr>
        <p:txBody>
          <a:bodyPr/>
          <a:lstStyle/>
          <a:p>
            <a:r>
              <a:rPr lang="it-IT" b="1" noProof="0" dirty="0"/>
              <a:t>Efficienza energetica: Risparmio, energia verde e gestione intelligente</a:t>
            </a:r>
          </a:p>
        </p:txBody>
      </p:sp>
      <p:sp>
        <p:nvSpPr>
          <p:cNvPr id="30" name="Text Placeholder 29">
            <a:extLst>
              <a:ext uri="{FF2B5EF4-FFF2-40B4-BE49-F238E27FC236}">
                <a16:creationId xmlns:a16="http://schemas.microsoft.com/office/drawing/2014/main" id="{4386CB93-B483-14A0-2301-D52E9BAD2D5B}"/>
              </a:ext>
            </a:extLst>
          </p:cNvPr>
          <p:cNvSpPr>
            <a:spLocks noGrp="1"/>
          </p:cNvSpPr>
          <p:nvPr>
            <p:ph type="body" sz="quarter" idx="35"/>
          </p:nvPr>
        </p:nvSpPr>
        <p:spPr>
          <a:xfrm>
            <a:off x="5333577" y="4274018"/>
            <a:ext cx="700387" cy="566443"/>
          </a:xfrm>
        </p:spPr>
        <p:txBody>
          <a:bodyPr/>
          <a:lstStyle/>
          <a:p>
            <a:r>
              <a:rPr lang="it-IT" noProof="0" dirty="0"/>
              <a:t>05</a:t>
            </a:r>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36"/>
          </p:nvPr>
        </p:nvSpPr>
        <p:spPr>
          <a:xfrm>
            <a:off x="6168873" y="4274018"/>
            <a:ext cx="5244358" cy="566443"/>
          </a:xfrm>
          <a:prstGeom prst="rect">
            <a:avLst/>
          </a:prstGeom>
        </p:spPr>
        <p:txBody>
          <a:bodyPr/>
          <a:lstStyle/>
          <a:p>
            <a:r>
              <a:rPr lang="it-IT" b="1" noProof="0" dirty="0"/>
              <a:t>Incentivi e politiche per l'efficienza delle risorse</a:t>
            </a:r>
          </a:p>
        </p:txBody>
      </p:sp>
      <p:sp>
        <p:nvSpPr>
          <p:cNvPr id="26" name="Text Placeholder 25">
            <a:extLst>
              <a:ext uri="{FF2B5EF4-FFF2-40B4-BE49-F238E27FC236}">
                <a16:creationId xmlns:a16="http://schemas.microsoft.com/office/drawing/2014/main" id="{137A20F1-B484-01B2-C346-5B746EF4DD20}"/>
              </a:ext>
            </a:extLst>
          </p:cNvPr>
          <p:cNvSpPr>
            <a:spLocks noGrp="1"/>
          </p:cNvSpPr>
          <p:nvPr>
            <p:ph type="body" sz="quarter" idx="18"/>
          </p:nvPr>
        </p:nvSpPr>
        <p:spPr>
          <a:xfrm>
            <a:off x="316143" y="1431823"/>
            <a:ext cx="4859910" cy="4839488"/>
          </a:xfrm>
        </p:spPr>
        <p:txBody>
          <a:bodyPr/>
          <a:lstStyle/>
          <a:p>
            <a:pPr marL="0" indent="0"/>
            <a:r>
              <a:rPr lang="it-IT" noProof="0" dirty="0"/>
              <a:t>Il modulo 2 esplora il concetto della efficienza delle risorse, concentrandosi sulle strategie che consentono alle aziende alimentari di </a:t>
            </a:r>
            <a:r>
              <a:rPr lang="it-IT" b="1" noProof="0" dirty="0"/>
              <a:t>ottimizzare l'uso di materiali, acqua ed energia, riducendo al minimo i rifiuti e l'impatto ambientale</a:t>
            </a:r>
            <a:r>
              <a:rPr lang="it-IT" noProof="0" dirty="0"/>
              <a:t>. Attraverso principi chiave come le 3R (Ridurre, Riutilizzare, Riciclare), la gestione sostenibile delle risorse e l'efficienza energetica, si approfondiranno soluzioni pratiche,e politiche e incentivi che promuovono un futuro più sostenibile.</a:t>
            </a:r>
          </a:p>
        </p:txBody>
      </p:sp>
      <p:sp>
        <p:nvSpPr>
          <p:cNvPr id="12" name="Rectangle 11">
            <a:extLst>
              <a:ext uri="{FF2B5EF4-FFF2-40B4-BE49-F238E27FC236}">
                <a16:creationId xmlns:a16="http://schemas.microsoft.com/office/drawing/2014/main" id="{FD1AE6A7-36AA-0C4F-0261-5C67EE120960}"/>
              </a:ext>
            </a:extLst>
          </p:cNvPr>
          <p:cNvSpPr/>
          <p:nvPr/>
        </p:nvSpPr>
        <p:spPr>
          <a:xfrm>
            <a:off x="316143" y="586689"/>
            <a:ext cx="2974383" cy="6986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529" noProof="0" dirty="0">
              <a:latin typeface="Montserrat" panose="00000500000000000000" pitchFamily="50" charset="0"/>
            </a:endParaRPr>
          </a:p>
        </p:txBody>
      </p:sp>
      <p:sp>
        <p:nvSpPr>
          <p:cNvPr id="13" name="TextBox 12">
            <a:extLst>
              <a:ext uri="{FF2B5EF4-FFF2-40B4-BE49-F238E27FC236}">
                <a16:creationId xmlns:a16="http://schemas.microsoft.com/office/drawing/2014/main" id="{2F2EA0EE-50C1-B895-20F5-E74005289B90}"/>
              </a:ext>
            </a:extLst>
          </p:cNvPr>
          <p:cNvSpPr txBox="1"/>
          <p:nvPr/>
        </p:nvSpPr>
        <p:spPr>
          <a:xfrm>
            <a:off x="500166" y="638987"/>
            <a:ext cx="2577693" cy="646331"/>
          </a:xfrm>
          <a:prstGeom prst="rect">
            <a:avLst/>
          </a:prstGeom>
          <a:noFill/>
        </p:spPr>
        <p:txBody>
          <a:bodyPr wrap="none" rtlCol="0">
            <a:spAutoFit/>
          </a:bodyPr>
          <a:lstStyle/>
          <a:p>
            <a:r>
              <a:rPr lang="it-IT" sz="3600" b="1" spc="324" noProof="0" dirty="0">
                <a:solidFill>
                  <a:srgbClr val="60BA47"/>
                </a:solidFill>
                <a:latin typeface="Calibri" panose="020F0502020204030204" pitchFamily="34" charset="0"/>
                <a:cs typeface="Calibri" panose="020F0502020204030204" pitchFamily="34" charset="0"/>
              </a:rPr>
              <a:t>CONTENUTI</a:t>
            </a:r>
          </a:p>
        </p:txBody>
      </p:sp>
      <p:grpSp>
        <p:nvGrpSpPr>
          <p:cNvPr id="9" name="Group 8">
            <a:extLst>
              <a:ext uri="{FF2B5EF4-FFF2-40B4-BE49-F238E27FC236}">
                <a16:creationId xmlns:a16="http://schemas.microsoft.com/office/drawing/2014/main" id="{4B2B097B-E908-F239-EDE3-718FB026E7C2}"/>
              </a:ext>
            </a:extLst>
          </p:cNvPr>
          <p:cNvGrpSpPr/>
          <p:nvPr/>
        </p:nvGrpSpPr>
        <p:grpSpPr>
          <a:xfrm>
            <a:off x="5310962" y="1687530"/>
            <a:ext cx="6023787" cy="2469219"/>
            <a:chOff x="2156220" y="3404184"/>
            <a:chExt cx="8902925" cy="2469219"/>
          </a:xfrm>
        </p:grpSpPr>
        <p:cxnSp>
          <p:nvCxnSpPr>
            <p:cNvPr id="10" name="Straight Connector 9">
              <a:extLst>
                <a:ext uri="{FF2B5EF4-FFF2-40B4-BE49-F238E27FC236}">
                  <a16:creationId xmlns:a16="http://schemas.microsoft.com/office/drawing/2014/main" id="{7A49ABF7-6FCA-AB21-4DF0-808254C08F12}"/>
                </a:ext>
              </a:extLst>
            </p:cNvPr>
            <p:cNvCxnSpPr>
              <a:cxnSpLocks/>
            </p:cNvCxnSpPr>
            <p:nvPr userDrawn="1"/>
          </p:nvCxnSpPr>
          <p:spPr>
            <a:xfrm flipV="1">
              <a:off x="2191919" y="3404184"/>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9BEF7EB-2AEA-21AB-5476-1ABF21895381}"/>
                </a:ext>
              </a:extLst>
            </p:cNvPr>
            <p:cNvCxnSpPr>
              <a:cxnSpLocks/>
            </p:cNvCxnSpPr>
            <p:nvPr userDrawn="1"/>
          </p:nvCxnSpPr>
          <p:spPr>
            <a:xfrm flipV="1">
              <a:off x="2156220" y="4223152"/>
              <a:ext cx="8867226"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4DC0782-03D6-0C0E-7516-BFBA9CEDA1C8}"/>
                </a:ext>
              </a:extLst>
            </p:cNvPr>
            <p:cNvCxnSpPr>
              <a:cxnSpLocks/>
            </p:cNvCxnSpPr>
            <p:nvPr userDrawn="1"/>
          </p:nvCxnSpPr>
          <p:spPr>
            <a:xfrm flipV="1">
              <a:off x="2156220" y="504111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7F80F65C-10FB-2453-ED89-45A156B2C3B9}"/>
                </a:ext>
              </a:extLst>
            </p:cNvPr>
            <p:cNvCxnSpPr>
              <a:cxnSpLocks/>
            </p:cNvCxnSpPr>
            <p:nvPr userDrawn="1"/>
          </p:nvCxnSpPr>
          <p:spPr>
            <a:xfrm flipV="1">
              <a:off x="2156222" y="5858860"/>
              <a:ext cx="8867227" cy="14543"/>
            </a:xfrm>
            <a:prstGeom prst="line">
              <a:avLst/>
            </a:prstGeom>
            <a:ln w="19050">
              <a:solidFill>
                <a:srgbClr val="60BA47"/>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208EFA-6471-3B7B-272D-1E9983B0F0D4}"/>
            </a:ext>
          </a:extLst>
        </p:cNvPr>
        <p:cNvGrpSpPr/>
        <p:nvPr/>
      </p:nvGrpSpPr>
      <p:grpSpPr>
        <a:xfrm>
          <a:off x="0" y="0"/>
          <a:ext cx="0" cy="0"/>
          <a:chOff x="0" y="0"/>
          <a:chExt cx="0" cy="0"/>
        </a:xfrm>
      </p:grpSpPr>
      <p:pic>
        <p:nvPicPr>
          <p:cNvPr id="6" name="Symbol zastępczy obrazu 5" descr="Obraz zawierający trawa, na wolnym powietrzu, zieleń, ziemia&#10;&#10;Zawartość wygenerowana przez sztuczną inteligencję może być niepoprawna.">
            <a:extLst>
              <a:ext uri="{FF2B5EF4-FFF2-40B4-BE49-F238E27FC236}">
                <a16:creationId xmlns:a16="http://schemas.microsoft.com/office/drawing/2014/main" id="{CD630D9F-9424-4E9A-1D4C-84B5BE6BFB56}"/>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p:blipFill>
        <p:spPr>
          <a:xfrm>
            <a:off x="597275" y="0"/>
            <a:ext cx="4356134" cy="6858000"/>
          </a:xfrm>
        </p:spPr>
      </p:pic>
      <p:sp>
        <p:nvSpPr>
          <p:cNvPr id="13" name="Rectangle 12">
            <a:extLst>
              <a:ext uri="{FF2B5EF4-FFF2-40B4-BE49-F238E27FC236}">
                <a16:creationId xmlns:a16="http://schemas.microsoft.com/office/drawing/2014/main" id="{D2447469-A21D-FF27-D06A-63BFA751AC7C}"/>
              </a:ext>
            </a:extLst>
          </p:cNvPr>
          <p:cNvSpPr/>
          <p:nvPr/>
        </p:nvSpPr>
        <p:spPr>
          <a:xfrm>
            <a:off x="2488193" y="226195"/>
            <a:ext cx="6545449" cy="107779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600" b="1" noProof="0" dirty="0">
                <a:solidFill>
                  <a:schemeClr val="bg1"/>
                </a:solidFill>
                <a:latin typeface="Calibri" panose="020F0502020204030204" pitchFamily="34" charset="0"/>
                <a:cs typeface="Calibri" panose="020F0502020204030204" pitchFamily="34" charset="0"/>
              </a:rPr>
              <a:t>Le sfide dell'estrazione e del consumo eccessivo di risorse</a:t>
            </a:r>
            <a:endParaRPr lang="it-IT" sz="529" noProof="0" dirty="0">
              <a:latin typeface="Montserrat" panose="00000500000000000000" pitchFamily="50" charset="0"/>
            </a:endParaRPr>
          </a:p>
        </p:txBody>
      </p:sp>
      <p:sp>
        <p:nvSpPr>
          <p:cNvPr id="8" name="Freeform 7">
            <a:extLst>
              <a:ext uri="{FF2B5EF4-FFF2-40B4-BE49-F238E27FC236}">
                <a16:creationId xmlns:a16="http://schemas.microsoft.com/office/drawing/2014/main" id="{4D3EE29F-7CFD-0992-58F5-C46BDDA35B84}"/>
              </a:ext>
            </a:extLst>
          </p:cNvPr>
          <p:cNvSpPr/>
          <p:nvPr/>
        </p:nvSpPr>
        <p:spPr>
          <a:xfrm>
            <a:off x="1460210" y="4730260"/>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it-IT" noProof="0" dirty="0"/>
          </a:p>
        </p:txBody>
      </p:sp>
      <p:sp>
        <p:nvSpPr>
          <p:cNvPr id="3" name="Text Placeholder 2">
            <a:extLst>
              <a:ext uri="{FF2B5EF4-FFF2-40B4-BE49-F238E27FC236}">
                <a16:creationId xmlns:a16="http://schemas.microsoft.com/office/drawing/2014/main" id="{85E28BCA-0C69-601D-4B55-70EF7247FE13}"/>
              </a:ext>
            </a:extLst>
          </p:cNvPr>
          <p:cNvSpPr>
            <a:spLocks noGrp="1"/>
          </p:cNvSpPr>
          <p:nvPr>
            <p:ph type="body" sz="quarter" idx="22"/>
          </p:nvPr>
        </p:nvSpPr>
        <p:spPr>
          <a:xfrm>
            <a:off x="5362434" y="1416622"/>
            <a:ext cx="6677166" cy="5215183"/>
          </a:xfrm>
        </p:spPr>
        <p:txBody>
          <a:bodyPr/>
          <a:lstStyle/>
          <a:p>
            <a:pPr marL="0" indent="0"/>
            <a:r>
              <a:rPr lang="it-IT" noProof="0" dirty="0"/>
              <a:t>Il rapido consumo eccessivo di risorse sta </a:t>
            </a:r>
            <a:r>
              <a:rPr lang="it-IT" b="1" noProof="0" dirty="0"/>
              <a:t>esaurendo le riserve naturali e contribuisce al degrado ambientale</a:t>
            </a:r>
            <a:r>
              <a:rPr lang="it-IT" noProof="0" dirty="0"/>
              <a:t>, compreso l'impatto insostenibile della produzione alimentare.</a:t>
            </a:r>
          </a:p>
          <a:p>
            <a:pPr marL="0" indent="0"/>
            <a:endParaRPr lang="it-IT" noProof="0" dirty="0"/>
          </a:p>
          <a:p>
            <a:pPr marL="342900" indent="-342900">
              <a:buFont typeface="Wingdings" panose="05000000000000000000" pitchFamily="2" charset="2"/>
              <a:buChar char="Ø"/>
            </a:pPr>
            <a:r>
              <a:rPr lang="it-IT" b="1" noProof="0" dirty="0"/>
              <a:t>Degrado ambientale: </a:t>
            </a:r>
            <a:r>
              <a:rPr lang="it-IT" noProof="0" dirty="0"/>
              <a:t>L'estrazione delle risorse determina la deforestazione, il degrado del territorio e il cambiamento climatico.</a:t>
            </a:r>
            <a:endParaRPr lang="it-IT" sz="600" noProof="0" dirty="0"/>
          </a:p>
          <a:p>
            <a:pPr marL="342900" indent="-342900">
              <a:buFont typeface="Wingdings" panose="05000000000000000000" pitchFamily="2" charset="2"/>
              <a:buChar char="Ø"/>
            </a:pPr>
            <a:r>
              <a:rPr lang="it-IT" b="1" noProof="0" dirty="0"/>
              <a:t>Stress da produzione alimentare: </a:t>
            </a:r>
            <a:r>
              <a:rPr lang="it-IT" noProof="0" dirty="0"/>
              <a:t>L'agricoltura contribuisce pesantemente alla scarsità d'acqua, all'erosione del suolo e alla perdita di biodiversità.</a:t>
            </a:r>
          </a:p>
          <a:p>
            <a:pPr marL="342900" indent="-342900">
              <a:buFont typeface="Wingdings" panose="05000000000000000000" pitchFamily="2" charset="2"/>
              <a:buChar char="Ø"/>
            </a:pPr>
            <a:r>
              <a:rPr lang="it-IT" b="1" noProof="0" dirty="0"/>
              <a:t>Disuguaglianze globali: </a:t>
            </a:r>
            <a:r>
              <a:rPr lang="it-IT" noProof="0" dirty="0"/>
              <a:t>Le nazioni ricche consumano molte più risorse, aggravando le disuguaglianze sociali e i danni ambientali nelle regioni più povere.</a:t>
            </a:r>
          </a:p>
        </p:txBody>
      </p:sp>
    </p:spTree>
    <p:extLst>
      <p:ext uri="{BB962C8B-B14F-4D97-AF65-F5344CB8AC3E}">
        <p14:creationId xmlns:p14="http://schemas.microsoft.com/office/powerpoint/2010/main" val="35506035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F9ACB7-04F3-C342-524C-C08CA49B0C4E}"/>
            </a:ext>
          </a:extLst>
        </p:cNvPr>
        <p:cNvGrpSpPr/>
        <p:nvPr/>
      </p:nvGrpSpPr>
      <p:grpSpPr>
        <a:xfrm>
          <a:off x="0" y="0"/>
          <a:ext cx="0" cy="0"/>
          <a:chOff x="0" y="0"/>
          <a:chExt cx="0" cy="0"/>
        </a:xfrm>
      </p:grpSpPr>
      <p:pic>
        <p:nvPicPr>
          <p:cNvPr id="6" name="Symbol zastępczy obrazu 5" descr="Obraz zawierający tekst, Słuchawki, przewód, design&#10;&#10;Zawartość wygenerowana przez sztuczną inteligencję może być niepoprawna.">
            <a:hlinkClick r:id="rId3"/>
            <a:extLst>
              <a:ext uri="{FF2B5EF4-FFF2-40B4-BE49-F238E27FC236}">
                <a16:creationId xmlns:a16="http://schemas.microsoft.com/office/drawing/2014/main" id="{4BC80A2C-7A21-EBF8-1A48-8374B5079BD5}"/>
              </a:ext>
            </a:extLst>
          </p:cNvPr>
          <p:cNvPicPr>
            <a:picLocks noGrp="1" noChangeAspect="1"/>
          </p:cNvPicPr>
          <p:nvPr>
            <p:ph type="pic" sz="quarter" idx="20"/>
          </p:nvPr>
        </p:nvPicPr>
        <p:blipFill>
          <a:blip r:embed="rId4" cstate="screen">
            <a:extLst>
              <a:ext uri="{28A0092B-C50C-407E-A947-70E740481C1C}">
                <a14:useLocalDpi xmlns:a14="http://schemas.microsoft.com/office/drawing/2010/main"/>
              </a:ext>
            </a:extLst>
          </a:blip>
          <a:srcRect/>
          <a:stretch>
            <a:fillRect/>
          </a:stretch>
        </p:blipFill>
        <p:spPr/>
      </p:pic>
      <p:sp>
        <p:nvSpPr>
          <p:cNvPr id="2" name="Text Placeholder 1">
            <a:extLst>
              <a:ext uri="{FF2B5EF4-FFF2-40B4-BE49-F238E27FC236}">
                <a16:creationId xmlns:a16="http://schemas.microsoft.com/office/drawing/2014/main" id="{54F28730-41A4-940A-0C71-7FFFC7C4D4DF}"/>
              </a:ext>
            </a:extLst>
          </p:cNvPr>
          <p:cNvSpPr>
            <a:spLocks noGrp="1"/>
          </p:cNvSpPr>
          <p:nvPr>
            <p:ph type="body" sz="quarter" idx="19"/>
          </p:nvPr>
        </p:nvSpPr>
        <p:spPr>
          <a:xfrm>
            <a:off x="435856" y="1537133"/>
            <a:ext cx="5660144" cy="4102937"/>
          </a:xfrm>
        </p:spPr>
        <p:txBody>
          <a:bodyPr/>
          <a:lstStyle/>
          <a:p>
            <a:pPr marL="0" indent="0">
              <a:spcAft>
                <a:spcPts val="600"/>
              </a:spcAft>
            </a:pPr>
            <a:r>
              <a:rPr lang="it-IT" noProof="0" dirty="0"/>
              <a:t>Esplora </a:t>
            </a:r>
            <a:r>
              <a:rPr lang="it-IT" b="1" i="1" noProof="0" dirty="0">
                <a:hlinkClick r:id="rId5"/>
              </a:rPr>
              <a:t>La lotta per il cibo</a:t>
            </a:r>
            <a:r>
              <a:rPr lang="it-IT" noProof="0" dirty="0"/>
              <a:t>, una serie di podcast di EIT-Food. In questo episodio si parla di ReThinkResource sulla creazione di valore dai rifiuti alimentari.</a:t>
            </a:r>
          </a:p>
          <a:p>
            <a:pPr marL="0" indent="0"/>
            <a:r>
              <a:rPr lang="it-IT" noProof="0" dirty="0"/>
              <a:t>Il team del podcast presenta Linda Grieder di </a:t>
            </a:r>
            <a:r>
              <a:rPr lang="it-IT" b="1" noProof="0" dirty="0">
                <a:hlinkClick r:id="rId6"/>
              </a:rPr>
              <a:t>RethinkResource</a:t>
            </a:r>
            <a:r>
              <a:rPr lang="it-IT" noProof="0" dirty="0"/>
              <a:t>, un'azienda che studia come trasformare i rifiuti alimentari e i flussi collaterali in profitto. Lei spiega anche come la nuova piattaforma di RethinkResource - Circado - stia lavorando per mettere in contatto le industrie e sfruttare al meglio le opportunità di spreco alimentare.</a:t>
            </a:r>
          </a:p>
          <a:p>
            <a:endParaRPr lang="it-IT" b="1" noProof="0" dirty="0"/>
          </a:p>
          <a:p>
            <a:r>
              <a:rPr lang="it-IT" b="1" noProof="0" dirty="0"/>
              <a:t>	Clicca qui e sintonizzati! </a:t>
            </a:r>
            <a:r>
              <a:rPr lang="it-IT" b="1" noProof="0" dirty="0">
                <a:sym typeface="Wingdings" panose="05000000000000000000" pitchFamily="2" charset="2"/>
              </a:rPr>
              <a:t> </a:t>
            </a:r>
            <a:endParaRPr lang="it-IT" b="1" noProof="0" dirty="0"/>
          </a:p>
        </p:txBody>
      </p:sp>
      <p:sp>
        <p:nvSpPr>
          <p:cNvPr id="13" name="Rectangle 12">
            <a:extLst>
              <a:ext uri="{FF2B5EF4-FFF2-40B4-BE49-F238E27FC236}">
                <a16:creationId xmlns:a16="http://schemas.microsoft.com/office/drawing/2014/main" id="{5643DCD8-3F9D-03EF-81BE-45415F83E8D3}"/>
              </a:ext>
            </a:extLst>
          </p:cNvPr>
          <p:cNvSpPr/>
          <p:nvPr/>
        </p:nvSpPr>
        <p:spPr>
          <a:xfrm>
            <a:off x="3180079" y="605365"/>
            <a:ext cx="6193207" cy="69862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600" b="1" spc="324" noProof="0" dirty="0">
                <a:solidFill>
                  <a:schemeClr val="bg1"/>
                </a:solidFill>
                <a:latin typeface="Calibri" panose="020F0502020204030204" pitchFamily="34" charset="0"/>
                <a:cs typeface="Calibri" panose="020F0502020204030204" pitchFamily="34" charset="0"/>
              </a:rPr>
              <a:t>ESPLORARE LE SOLUZIONI</a:t>
            </a:r>
            <a:endParaRPr lang="it-IT" sz="529" noProof="0" dirty="0">
              <a:latin typeface="Montserrat" panose="00000500000000000000" pitchFamily="50" charset="0"/>
            </a:endParaRPr>
          </a:p>
        </p:txBody>
      </p:sp>
      <p:sp>
        <p:nvSpPr>
          <p:cNvPr id="8" name="Freeform 7">
            <a:extLst>
              <a:ext uri="{FF2B5EF4-FFF2-40B4-BE49-F238E27FC236}">
                <a16:creationId xmlns:a16="http://schemas.microsoft.com/office/drawing/2014/main" id="{1D332C91-DF93-5791-DBD3-A67E51A3914F}"/>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it-IT" noProof="0" dirty="0"/>
          </a:p>
        </p:txBody>
      </p:sp>
      <p:pic>
        <p:nvPicPr>
          <p:cNvPr id="7" name="Grafika 6" descr="Słuchawki z wypełnieniem pełnym">
            <a:hlinkClick r:id="rId3"/>
            <a:extLst>
              <a:ext uri="{FF2B5EF4-FFF2-40B4-BE49-F238E27FC236}">
                <a16:creationId xmlns:a16="http://schemas.microsoft.com/office/drawing/2014/main" id="{9F279480-5DA7-ABDB-3853-47970EF82B9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861947" y="5475967"/>
            <a:ext cx="914400" cy="914400"/>
          </a:xfrm>
          <a:prstGeom prst="rect">
            <a:avLst/>
          </a:prstGeom>
        </p:spPr>
      </p:pic>
      <p:grpSp>
        <p:nvGrpSpPr>
          <p:cNvPr id="3" name="Graphic 4">
            <a:extLst>
              <a:ext uri="{FF2B5EF4-FFF2-40B4-BE49-F238E27FC236}">
                <a16:creationId xmlns:a16="http://schemas.microsoft.com/office/drawing/2014/main" id="{CCB9FA9D-4C72-0EE6-EFA3-4FEAED3371D7}"/>
              </a:ext>
            </a:extLst>
          </p:cNvPr>
          <p:cNvGrpSpPr/>
          <p:nvPr/>
        </p:nvGrpSpPr>
        <p:grpSpPr>
          <a:xfrm rot="19582332">
            <a:off x="5105071" y="5665252"/>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5F95529C-81BA-7A7B-02B6-9F039219AD7A}"/>
                </a:ext>
              </a:extLst>
            </p:cNvPr>
            <p:cNvGrpSpPr/>
            <p:nvPr/>
          </p:nvGrpSpPr>
          <p:grpSpPr>
            <a:xfrm>
              <a:off x="9159507" y="2719113"/>
              <a:ext cx="446280" cy="440141"/>
              <a:chOff x="9159507" y="2719113"/>
              <a:chExt cx="446280" cy="440141"/>
            </a:xfrm>
            <a:grpFill/>
          </p:grpSpPr>
          <p:sp>
            <p:nvSpPr>
              <p:cNvPr id="18" name="Freeform 57">
                <a:extLst>
                  <a:ext uri="{FF2B5EF4-FFF2-40B4-BE49-F238E27FC236}">
                    <a16:creationId xmlns:a16="http://schemas.microsoft.com/office/drawing/2014/main" id="{14950502-6236-1191-85B9-EEFDD948B53E}"/>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it-IT" noProof="0" dirty="0"/>
              </a:p>
            </p:txBody>
          </p:sp>
          <p:sp>
            <p:nvSpPr>
              <p:cNvPr id="19" name="Freeform 58">
                <a:extLst>
                  <a:ext uri="{FF2B5EF4-FFF2-40B4-BE49-F238E27FC236}">
                    <a16:creationId xmlns:a16="http://schemas.microsoft.com/office/drawing/2014/main" id="{73A55E67-9FD0-1EDD-0F2C-7017EE4A4579}"/>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it-IT" noProof="0" dirty="0"/>
              </a:p>
            </p:txBody>
          </p:sp>
        </p:grpSp>
        <p:grpSp>
          <p:nvGrpSpPr>
            <p:cNvPr id="5" name="Graphic 4">
              <a:extLst>
                <a:ext uri="{FF2B5EF4-FFF2-40B4-BE49-F238E27FC236}">
                  <a16:creationId xmlns:a16="http://schemas.microsoft.com/office/drawing/2014/main" id="{FA25CDDB-27BC-47E3-582E-E33C032B85FC}"/>
                </a:ext>
              </a:extLst>
            </p:cNvPr>
            <p:cNvGrpSpPr/>
            <p:nvPr/>
          </p:nvGrpSpPr>
          <p:grpSpPr>
            <a:xfrm>
              <a:off x="9129274" y="2893887"/>
              <a:ext cx="717139" cy="1211724"/>
              <a:chOff x="9129274" y="2893887"/>
              <a:chExt cx="717139" cy="1211724"/>
            </a:xfrm>
            <a:grpFill/>
          </p:grpSpPr>
          <p:sp>
            <p:nvSpPr>
              <p:cNvPr id="9" name="Freeform 50">
                <a:extLst>
                  <a:ext uri="{FF2B5EF4-FFF2-40B4-BE49-F238E27FC236}">
                    <a16:creationId xmlns:a16="http://schemas.microsoft.com/office/drawing/2014/main" id="{2A896691-EBFA-5B12-32F6-725C6036AEBD}"/>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it-IT" noProof="0" dirty="0"/>
              </a:p>
            </p:txBody>
          </p:sp>
          <p:sp>
            <p:nvSpPr>
              <p:cNvPr id="10" name="Freeform 51">
                <a:extLst>
                  <a:ext uri="{FF2B5EF4-FFF2-40B4-BE49-F238E27FC236}">
                    <a16:creationId xmlns:a16="http://schemas.microsoft.com/office/drawing/2014/main" id="{9EF46EC1-1AF3-EDEC-C294-63297C1EE9A7}"/>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it-IT" noProof="0" dirty="0"/>
              </a:p>
            </p:txBody>
          </p:sp>
          <p:sp>
            <p:nvSpPr>
              <p:cNvPr id="12" name="Freeform 52">
                <a:extLst>
                  <a:ext uri="{FF2B5EF4-FFF2-40B4-BE49-F238E27FC236}">
                    <a16:creationId xmlns:a16="http://schemas.microsoft.com/office/drawing/2014/main" id="{E8C862CD-C09F-582E-7132-D613CC8C51A4}"/>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it-IT" noProof="0" dirty="0"/>
              </a:p>
            </p:txBody>
          </p:sp>
          <p:sp>
            <p:nvSpPr>
              <p:cNvPr id="14" name="Freeform 53">
                <a:extLst>
                  <a:ext uri="{FF2B5EF4-FFF2-40B4-BE49-F238E27FC236}">
                    <a16:creationId xmlns:a16="http://schemas.microsoft.com/office/drawing/2014/main" id="{6E755523-5E5A-BAD8-51AD-DE7C559DBF7A}"/>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it-IT" noProof="0" dirty="0"/>
              </a:p>
            </p:txBody>
          </p:sp>
          <p:sp>
            <p:nvSpPr>
              <p:cNvPr id="15" name="Freeform 54">
                <a:extLst>
                  <a:ext uri="{FF2B5EF4-FFF2-40B4-BE49-F238E27FC236}">
                    <a16:creationId xmlns:a16="http://schemas.microsoft.com/office/drawing/2014/main" id="{7960DEF9-A926-CFCB-3BD9-9BFBD1DCD539}"/>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it-IT" noProof="0" dirty="0"/>
              </a:p>
            </p:txBody>
          </p:sp>
          <p:sp>
            <p:nvSpPr>
              <p:cNvPr id="16" name="Freeform 55">
                <a:extLst>
                  <a:ext uri="{FF2B5EF4-FFF2-40B4-BE49-F238E27FC236}">
                    <a16:creationId xmlns:a16="http://schemas.microsoft.com/office/drawing/2014/main" id="{22DD30F0-D21E-DC3B-689D-4DAC8A9928F5}"/>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it-IT" noProof="0" dirty="0"/>
              </a:p>
            </p:txBody>
          </p:sp>
          <p:sp>
            <p:nvSpPr>
              <p:cNvPr id="17" name="Freeform 56">
                <a:extLst>
                  <a:ext uri="{FF2B5EF4-FFF2-40B4-BE49-F238E27FC236}">
                    <a16:creationId xmlns:a16="http://schemas.microsoft.com/office/drawing/2014/main" id="{1C6ABB17-3BB7-732E-4667-C9F6DE370B59}"/>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it-IT" noProof="0" dirty="0"/>
              </a:p>
            </p:txBody>
          </p:sp>
        </p:grpSp>
      </p:grpSp>
    </p:spTree>
    <p:extLst>
      <p:ext uri="{BB962C8B-B14F-4D97-AF65-F5344CB8AC3E}">
        <p14:creationId xmlns:p14="http://schemas.microsoft.com/office/powerpoint/2010/main" val="1615891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0F8272A-7CD9-4CD7-EDC0-265B72F1D655}"/>
              </a:ext>
            </a:extLst>
          </p:cNvPr>
          <p:cNvSpPr>
            <a:spLocks noGrp="1"/>
          </p:cNvSpPr>
          <p:nvPr>
            <p:ph type="body" sz="quarter" idx="18"/>
          </p:nvPr>
        </p:nvSpPr>
        <p:spPr>
          <a:xfrm>
            <a:off x="3241141" y="4285031"/>
            <a:ext cx="6328371" cy="577734"/>
          </a:xfrm>
        </p:spPr>
        <p:txBody>
          <a:bodyPr/>
          <a:lstStyle/>
          <a:p>
            <a:r>
              <a:rPr lang="it-IT" noProof="0" dirty="0"/>
              <a:t>- Linda Grieder, fondatrice di Rethink Resource</a:t>
            </a:r>
          </a:p>
        </p:txBody>
      </p:sp>
      <p:sp>
        <p:nvSpPr>
          <p:cNvPr id="3" name="Text Placeholder 2">
            <a:extLst>
              <a:ext uri="{FF2B5EF4-FFF2-40B4-BE49-F238E27FC236}">
                <a16:creationId xmlns:a16="http://schemas.microsoft.com/office/drawing/2014/main" id="{A7B6001C-7F60-BE33-0307-20E29935BB06}"/>
              </a:ext>
            </a:extLst>
          </p:cNvPr>
          <p:cNvSpPr>
            <a:spLocks noGrp="1"/>
          </p:cNvSpPr>
          <p:nvPr>
            <p:ph type="body" sz="quarter" idx="19"/>
          </p:nvPr>
        </p:nvSpPr>
        <p:spPr/>
        <p:txBody>
          <a:bodyPr/>
          <a:lstStyle/>
          <a:p>
            <a:r>
              <a:rPr lang="it-IT" noProof="0" dirty="0"/>
              <a:t>Le aziende non sempre sanno di poter vendere i propri flussi di rifiuti, o quale sia il prezzo da chiedere.</a:t>
            </a:r>
          </a:p>
        </p:txBody>
      </p:sp>
      <p:pic>
        <p:nvPicPr>
          <p:cNvPr id="9" name="Picture Placeholder 8" descr="Different types of donuts placed on shelves">
            <a:extLst>
              <a:ext uri="{FF2B5EF4-FFF2-40B4-BE49-F238E27FC236}">
                <a16:creationId xmlns:a16="http://schemas.microsoft.com/office/drawing/2014/main" id="{58EEA50A-71CC-2555-61DC-7F4141559BA2}"/>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p:blipFill>
        <p:spPr>
          <a:xfrm>
            <a:off x="-2" y="-7299"/>
            <a:ext cx="12192002" cy="6865298"/>
          </a:xfrm>
        </p:spPr>
      </p:pic>
      <p:grpSp>
        <p:nvGrpSpPr>
          <p:cNvPr id="5" name="Group 4">
            <a:extLst>
              <a:ext uri="{FF2B5EF4-FFF2-40B4-BE49-F238E27FC236}">
                <a16:creationId xmlns:a16="http://schemas.microsoft.com/office/drawing/2014/main" id="{0A71D774-8F00-9739-388C-D15AE9D3B2C7}"/>
              </a:ext>
            </a:extLst>
          </p:cNvPr>
          <p:cNvGrpSpPr/>
          <p:nvPr/>
        </p:nvGrpSpPr>
        <p:grpSpPr>
          <a:xfrm>
            <a:off x="5489801" y="909423"/>
            <a:ext cx="1487826" cy="1083162"/>
            <a:chOff x="3400450" y="986392"/>
            <a:chExt cx="1487826" cy="1083162"/>
          </a:xfrm>
          <a:solidFill>
            <a:srgbClr val="0B3A5B"/>
          </a:solidFill>
        </p:grpSpPr>
        <p:sp>
          <p:nvSpPr>
            <p:cNvPr id="6" name="Freeform 13">
              <a:extLst>
                <a:ext uri="{FF2B5EF4-FFF2-40B4-BE49-F238E27FC236}">
                  <a16:creationId xmlns:a16="http://schemas.microsoft.com/office/drawing/2014/main" id="{ADB46AA0-66B0-1E48-1C07-6FA6E786D0E5}"/>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it-IT" noProof="0" dirty="0"/>
            </a:p>
          </p:txBody>
        </p:sp>
        <p:sp>
          <p:nvSpPr>
            <p:cNvPr id="7" name="Freeform 15">
              <a:extLst>
                <a:ext uri="{FF2B5EF4-FFF2-40B4-BE49-F238E27FC236}">
                  <a16:creationId xmlns:a16="http://schemas.microsoft.com/office/drawing/2014/main" id="{D68A76B5-9ADA-FF06-248A-3DD8B285BC2A}"/>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it-IT" noProof="0" dirty="0"/>
            </a:p>
          </p:txBody>
        </p:sp>
      </p:grpSp>
    </p:spTree>
    <p:extLst>
      <p:ext uri="{BB962C8B-B14F-4D97-AF65-F5344CB8AC3E}">
        <p14:creationId xmlns:p14="http://schemas.microsoft.com/office/powerpoint/2010/main" val="27963393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4E763-D69A-2114-8EF2-31EB9392FED9}"/>
            </a:ext>
          </a:extLst>
        </p:cNvPr>
        <p:cNvGrpSpPr/>
        <p:nvPr/>
      </p:nvGrpSpPr>
      <p:grpSpPr>
        <a:xfrm>
          <a:off x="0" y="0"/>
          <a:ext cx="0" cy="0"/>
          <a:chOff x="0" y="0"/>
          <a:chExt cx="0" cy="0"/>
        </a:xfrm>
      </p:grpSpPr>
      <p:pic>
        <p:nvPicPr>
          <p:cNvPr id="17" name="Obraz 16">
            <a:extLst>
              <a:ext uri="{FF2B5EF4-FFF2-40B4-BE49-F238E27FC236}">
                <a16:creationId xmlns:a16="http://schemas.microsoft.com/office/drawing/2014/main" id="{685A9AD7-88C7-5572-3A92-0B16D8E3CCFA}"/>
              </a:ext>
            </a:extLst>
          </p:cNvPr>
          <p:cNvPicPr>
            <a:picLocks noChangeAspect="1"/>
          </p:cNvPicPr>
          <p:nvPr/>
        </p:nvPicPr>
        <p:blipFill>
          <a:blip r:embed="rId2" cstate="screen">
            <a:extLst>
              <a:ext uri="{28A0092B-C50C-407E-A947-70E740481C1C}">
                <a14:useLocalDpi xmlns:a14="http://schemas.microsoft.com/office/drawing/2010/main"/>
              </a:ext>
            </a:extLst>
          </a:blip>
          <a:srcRect/>
          <a:stretch/>
        </p:blipFill>
        <p:spPr>
          <a:xfrm>
            <a:off x="6921794" y="0"/>
            <a:ext cx="4711827" cy="6858000"/>
          </a:xfrm>
          <a:prstGeom prst="rect">
            <a:avLst/>
          </a:prstGeom>
          <a:noFill/>
        </p:spPr>
      </p:pic>
      <p:sp>
        <p:nvSpPr>
          <p:cNvPr id="4" name="Text Placeholder 3">
            <a:extLst>
              <a:ext uri="{FF2B5EF4-FFF2-40B4-BE49-F238E27FC236}">
                <a16:creationId xmlns:a16="http://schemas.microsoft.com/office/drawing/2014/main" id="{1AA2BE6A-2705-BBA9-87F0-470EA48C9078}"/>
              </a:ext>
            </a:extLst>
          </p:cNvPr>
          <p:cNvSpPr>
            <a:spLocks noGrp="1"/>
          </p:cNvSpPr>
          <p:nvPr>
            <p:ph type="body" sz="quarter" idx="16"/>
          </p:nvPr>
        </p:nvSpPr>
        <p:spPr>
          <a:xfrm>
            <a:off x="238455" y="264502"/>
            <a:ext cx="9543498" cy="1132497"/>
          </a:xfrm>
          <a:solidFill>
            <a:srgbClr val="60BA47"/>
          </a:solidFill>
        </p:spPr>
        <p:txBody>
          <a:bodyPr>
            <a:noAutofit/>
          </a:bodyPr>
          <a:lstStyle/>
          <a:p>
            <a:r>
              <a:rPr lang="it-IT" noProof="0" dirty="0"/>
              <a:t>Approvvigionamento sostenibile e sostituzione dei materiali</a:t>
            </a:r>
          </a:p>
        </p:txBody>
      </p:sp>
      <p:sp>
        <p:nvSpPr>
          <p:cNvPr id="3" name="Text Placeholder 2">
            <a:extLst>
              <a:ext uri="{FF2B5EF4-FFF2-40B4-BE49-F238E27FC236}">
                <a16:creationId xmlns:a16="http://schemas.microsoft.com/office/drawing/2014/main" id="{9D248A5C-F1ED-1BD9-12A6-6816A4032E88}"/>
              </a:ext>
            </a:extLst>
          </p:cNvPr>
          <p:cNvSpPr>
            <a:spLocks noGrp="1"/>
          </p:cNvSpPr>
          <p:nvPr>
            <p:ph type="body" sz="quarter" idx="19"/>
          </p:nvPr>
        </p:nvSpPr>
        <p:spPr>
          <a:xfrm>
            <a:off x="238455" y="1371610"/>
            <a:ext cx="7752606" cy="5511780"/>
          </a:xfrm>
          <a:solidFill>
            <a:schemeClr val="bg1"/>
          </a:solidFill>
        </p:spPr>
        <p:txBody>
          <a:bodyPr/>
          <a:lstStyle/>
          <a:p>
            <a:pPr marL="0" indent="0"/>
            <a:r>
              <a:rPr lang="it-IT" noProof="0" dirty="0"/>
              <a:t>L'approvvigionamento sostenibile e le pratiche di efficienza delle risorse possono ridurre in modo significativo l'impatto ambientale, </a:t>
            </a:r>
            <a:r>
              <a:rPr lang="it-IT" b="1" noProof="0" dirty="0"/>
              <a:t>aumentando </a:t>
            </a:r>
            <a:r>
              <a:rPr lang="it-IT" noProof="0" dirty="0"/>
              <a:t>al contempo </a:t>
            </a:r>
            <a:r>
              <a:rPr lang="it-IT" b="1" noProof="0" dirty="0"/>
              <a:t>la competitività </a:t>
            </a:r>
            <a:r>
              <a:rPr lang="it-IT" noProof="0" dirty="0"/>
              <a:t>delle PMI del settore alimentare:</a:t>
            </a:r>
            <a:endParaRPr lang="it-IT" sz="1200" noProof="0" dirty="0"/>
          </a:p>
          <a:p>
            <a:pPr marL="342900" indent="-342900">
              <a:buFont typeface="Wingdings" panose="05000000000000000000" pitchFamily="2" charset="2"/>
              <a:buChar char="Ø"/>
            </a:pPr>
            <a:r>
              <a:rPr lang="it-IT" b="1" noProof="0" dirty="0"/>
              <a:t>Acquistate localmente e accorciate le catene di approvvigionamento </a:t>
            </a:r>
            <a:r>
              <a:rPr lang="it-IT" noProof="0" dirty="0"/>
              <a:t>per ridurre le emissioni di carbonio (un impatto del trasporto), sostenendo i produttori locali e rafforzando i legami con le comunità.</a:t>
            </a:r>
          </a:p>
          <a:p>
            <a:pPr marL="342900" indent="-342900">
              <a:buFont typeface="Wingdings" panose="05000000000000000000" pitchFamily="2" charset="2"/>
              <a:buChar char="Ø"/>
            </a:pPr>
            <a:r>
              <a:rPr lang="it-IT" b="1" noProof="0" dirty="0"/>
              <a:t>Sostituzione dei materiali: </a:t>
            </a:r>
            <a:r>
              <a:rPr lang="it-IT" noProof="0" dirty="0"/>
              <a:t>Il passaggio a imballaggi biodegradabili o riutilizzabili riduce al minimo i rifiuti di plastica e l'impatto ambientale.</a:t>
            </a:r>
          </a:p>
          <a:p>
            <a:pPr marL="342900" indent="-342900">
              <a:buFont typeface="Wingdings" panose="05000000000000000000" pitchFamily="2" charset="2"/>
              <a:buChar char="Ø"/>
            </a:pPr>
            <a:r>
              <a:rPr lang="it-IT" b="1" noProof="0" dirty="0"/>
              <a:t>Migliorare l'efficienza delle risorse </a:t>
            </a:r>
            <a:r>
              <a:rPr lang="it-IT" noProof="0" dirty="0"/>
              <a:t>riducendo l'uso di energia, acqua e materiali, riducendo i costi e aumentando la competitività delle PMI, che si posizionano come leader nell'innovazione e nella sostenibilità e sono attraenti per i consumatori consapevoli. </a:t>
            </a:r>
          </a:p>
        </p:txBody>
      </p:sp>
    </p:spTree>
    <p:extLst>
      <p:ext uri="{BB962C8B-B14F-4D97-AF65-F5344CB8AC3E}">
        <p14:creationId xmlns:p14="http://schemas.microsoft.com/office/powerpoint/2010/main" val="152660542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Prostokąt: zaokrąglone rogi 19">
            <a:extLst>
              <a:ext uri="{FF2B5EF4-FFF2-40B4-BE49-F238E27FC236}">
                <a16:creationId xmlns:a16="http://schemas.microsoft.com/office/drawing/2014/main" id="{CE3B7790-CC44-B9E7-2910-62392C63F838}"/>
              </a:ext>
            </a:extLst>
          </p:cNvPr>
          <p:cNvSpPr/>
          <p:nvPr/>
        </p:nvSpPr>
        <p:spPr>
          <a:xfrm>
            <a:off x="5368744" y="121210"/>
            <a:ext cx="3329856" cy="873570"/>
          </a:xfrm>
          <a:prstGeom prst="roundRect">
            <a:avLst/>
          </a:prstGeom>
          <a:solidFill>
            <a:srgbClr val="1D4C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it-IT" noProof="0" dirty="0"/>
          </a:p>
        </p:txBody>
      </p:sp>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607555" y="587575"/>
            <a:ext cx="5881764" cy="557831"/>
          </a:xfrm>
          <a:prstGeom prst="rect">
            <a:avLst/>
          </a:prstGeom>
        </p:spPr>
        <p:txBody>
          <a:bodyPr/>
          <a:lstStyle/>
          <a:p>
            <a:r>
              <a:rPr lang="it-IT" noProof="0" dirty="0"/>
              <a:t>Lasciatevi ispirare...</a:t>
            </a:r>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607554" y="1373926"/>
            <a:ext cx="6784647" cy="4896500"/>
          </a:xfrm>
          <a:prstGeom prst="rect">
            <a:avLst/>
          </a:prstGeom>
        </p:spPr>
        <p:txBody>
          <a:bodyPr/>
          <a:lstStyle/>
          <a:p>
            <a:pPr marL="0" indent="0"/>
            <a:r>
              <a:rPr lang="it-IT" noProof="0" dirty="0"/>
              <a:t>... da Zelai Txiki, un ristorante basco che ha trasformato le sfide della pandemia in un'opportunità di sostenibilità, trasformandosi in un locale a rifiuti zero con un proprio orto, pannelli solari, raccolta dell'acqua piovana e pratiche innovative di gestione dei rifiuti.</a:t>
            </a:r>
          </a:p>
          <a:p>
            <a:pPr marL="0" indent="0"/>
            <a:endParaRPr lang="it-IT" sz="600" noProof="0" dirty="0"/>
          </a:p>
          <a:p>
            <a:pPr marL="0" indent="0"/>
            <a:r>
              <a:rPr lang="it-IT" noProof="0" dirty="0"/>
              <a:t>Presentata nel nostro </a:t>
            </a:r>
            <a:r>
              <a:rPr lang="it-IT" b="1" noProof="0" dirty="0">
                <a:hlinkClick r:id="rId3"/>
              </a:rPr>
              <a:t>Compendio delle Buone Pratiche</a:t>
            </a:r>
            <a:r>
              <a:rPr lang="it-IT" noProof="0" dirty="0"/>
              <a:t>, questa iniziativa esemplifica come l'agricoltura responsabile, la sostituzione dei materiali e l'efficienza delle risorse possano aiutare i ristoranti a ridurre il loro impatto ambientale mantenendo l'eccellenza culinaria. </a:t>
            </a:r>
          </a:p>
          <a:p>
            <a:pPr marL="0" indent="0"/>
            <a:endParaRPr lang="it-IT" noProof="0" dirty="0"/>
          </a:p>
          <a:p>
            <a:pPr marL="0" indent="0"/>
            <a:endParaRPr lang="it-IT" noProof="0" dirty="0"/>
          </a:p>
          <a:p>
            <a:pPr marL="0" indent="0"/>
            <a:r>
              <a:rPr lang="it-IT" noProof="0" dirty="0"/>
              <a:t>	</a:t>
            </a:r>
            <a:r>
              <a:rPr lang="it-IT" sz="2000" noProof="0" dirty="0"/>
              <a:t>Visitate il loro </a:t>
            </a:r>
            <a:r>
              <a:rPr lang="it-IT" sz="2000" b="1" noProof="0" dirty="0">
                <a:hlinkClick r:id="rId4"/>
              </a:rPr>
              <a:t>sito web </a:t>
            </a:r>
            <a:r>
              <a:rPr lang="it-IT" sz="2000" noProof="0" dirty="0"/>
              <a:t>per maggiori informazioni!</a:t>
            </a:r>
          </a:p>
        </p:txBody>
      </p:sp>
      <p:pic>
        <p:nvPicPr>
          <p:cNvPr id="13" name="Grafika 12" descr="Internet z wypełnieniem pełnym">
            <a:extLst>
              <a:ext uri="{FF2B5EF4-FFF2-40B4-BE49-F238E27FC236}">
                <a16:creationId xmlns:a16="http://schemas.microsoft.com/office/drawing/2014/main" id="{5CA7FAA2-DA01-03E8-57E3-BEE30740BD3B}"/>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70617" y="5742784"/>
            <a:ext cx="914400" cy="914400"/>
          </a:xfrm>
          <a:prstGeom prst="rect">
            <a:avLst/>
          </a:prstGeom>
        </p:spPr>
      </p:pic>
      <p:pic>
        <p:nvPicPr>
          <p:cNvPr id="7" name="Symbol zastępczy obrazu 6" descr="Obraz zawierający tekst, zrzut ekranu, Czcionka, dokument&#10;&#10;Zawartość wygenerowana przez sztuczną inteligencję może być niepoprawna.">
            <a:extLst>
              <a:ext uri="{FF2B5EF4-FFF2-40B4-BE49-F238E27FC236}">
                <a16:creationId xmlns:a16="http://schemas.microsoft.com/office/drawing/2014/main" id="{2680785D-F969-FB47-A486-35DE02C06C20}"/>
              </a:ext>
            </a:extLst>
          </p:cNvPr>
          <p:cNvPicPr>
            <a:picLocks noGrp="1" noChangeAspect="1"/>
          </p:cNvPicPr>
          <p:nvPr>
            <p:ph type="pic" sz="quarter" idx="10"/>
          </p:nvPr>
        </p:nvPicPr>
        <p:blipFill>
          <a:blip r:embed="rId7" cstate="screen">
            <a:extLst>
              <a:ext uri="{28A0092B-C50C-407E-A947-70E740481C1C}">
                <a14:useLocalDpi xmlns:a14="http://schemas.microsoft.com/office/drawing/2010/main"/>
              </a:ext>
            </a:extLst>
          </a:blip>
          <a:srcRect/>
          <a:stretch/>
        </p:blipFill>
        <p:spPr>
          <a:xfrm>
            <a:off x="7795492" y="1373925"/>
            <a:ext cx="2715295" cy="4336988"/>
          </a:xfrm>
        </p:spPr>
      </p:pic>
      <p:grpSp>
        <p:nvGrpSpPr>
          <p:cNvPr id="3" name="Graphic 4">
            <a:extLst>
              <a:ext uri="{FF2B5EF4-FFF2-40B4-BE49-F238E27FC236}">
                <a16:creationId xmlns:a16="http://schemas.microsoft.com/office/drawing/2014/main" id="{86C0C128-EB60-6CD7-5D85-3969E76E2671}"/>
              </a:ext>
            </a:extLst>
          </p:cNvPr>
          <p:cNvGrpSpPr/>
          <p:nvPr/>
        </p:nvGrpSpPr>
        <p:grpSpPr>
          <a:xfrm rot="19582332">
            <a:off x="6919896" y="5853245"/>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9E72BAFD-3B47-7D47-9F77-1416C8824839}"/>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417B0CD6-32E7-39B0-C91E-19938DDD3C0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it-IT" noProof="0" dirty="0"/>
              </a:p>
            </p:txBody>
          </p:sp>
          <p:sp>
            <p:nvSpPr>
              <p:cNvPr id="17" name="Freeform 58">
                <a:extLst>
                  <a:ext uri="{FF2B5EF4-FFF2-40B4-BE49-F238E27FC236}">
                    <a16:creationId xmlns:a16="http://schemas.microsoft.com/office/drawing/2014/main" id="{754515C9-C6EA-9251-B0E6-505926F97E32}"/>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it-IT" noProof="0" dirty="0"/>
              </a:p>
            </p:txBody>
          </p:sp>
        </p:grpSp>
        <p:grpSp>
          <p:nvGrpSpPr>
            <p:cNvPr id="6" name="Graphic 4">
              <a:extLst>
                <a:ext uri="{FF2B5EF4-FFF2-40B4-BE49-F238E27FC236}">
                  <a16:creationId xmlns:a16="http://schemas.microsoft.com/office/drawing/2014/main" id="{1155D048-59F4-A0FC-C59D-AFAD1AEE4371}"/>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735446AF-8ADB-A757-97BE-9BD45E34298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it-IT" noProof="0" dirty="0"/>
              </a:p>
            </p:txBody>
          </p:sp>
          <p:sp>
            <p:nvSpPr>
              <p:cNvPr id="9" name="Freeform 51">
                <a:extLst>
                  <a:ext uri="{FF2B5EF4-FFF2-40B4-BE49-F238E27FC236}">
                    <a16:creationId xmlns:a16="http://schemas.microsoft.com/office/drawing/2014/main" id="{C9DFF3B7-18D6-4FAE-A7FA-C97365076993}"/>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it-IT" noProof="0" dirty="0"/>
              </a:p>
            </p:txBody>
          </p:sp>
          <p:sp>
            <p:nvSpPr>
              <p:cNvPr id="10" name="Freeform 52">
                <a:extLst>
                  <a:ext uri="{FF2B5EF4-FFF2-40B4-BE49-F238E27FC236}">
                    <a16:creationId xmlns:a16="http://schemas.microsoft.com/office/drawing/2014/main" id="{04C62675-E9F9-D549-266C-5EAF63B2CA09}"/>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it-IT" noProof="0" dirty="0"/>
              </a:p>
            </p:txBody>
          </p:sp>
          <p:sp>
            <p:nvSpPr>
              <p:cNvPr id="11" name="Freeform 53">
                <a:extLst>
                  <a:ext uri="{FF2B5EF4-FFF2-40B4-BE49-F238E27FC236}">
                    <a16:creationId xmlns:a16="http://schemas.microsoft.com/office/drawing/2014/main" id="{54B3C5CC-FADC-95D4-A9E9-DCE8996937D2}"/>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it-IT" noProof="0" dirty="0"/>
              </a:p>
            </p:txBody>
          </p:sp>
          <p:sp>
            <p:nvSpPr>
              <p:cNvPr id="12" name="Freeform 54">
                <a:extLst>
                  <a:ext uri="{FF2B5EF4-FFF2-40B4-BE49-F238E27FC236}">
                    <a16:creationId xmlns:a16="http://schemas.microsoft.com/office/drawing/2014/main" id="{CE38DCFB-5B1C-58E9-4EC3-593E4B220CF1}"/>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it-IT" noProof="0" dirty="0"/>
              </a:p>
            </p:txBody>
          </p:sp>
          <p:sp>
            <p:nvSpPr>
              <p:cNvPr id="14" name="Freeform 55">
                <a:extLst>
                  <a:ext uri="{FF2B5EF4-FFF2-40B4-BE49-F238E27FC236}">
                    <a16:creationId xmlns:a16="http://schemas.microsoft.com/office/drawing/2014/main" id="{C268ADA0-DD7D-2C9A-252F-899CAD186631}"/>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it-IT" noProof="0" dirty="0"/>
              </a:p>
            </p:txBody>
          </p:sp>
          <p:sp>
            <p:nvSpPr>
              <p:cNvPr id="15" name="Freeform 56">
                <a:extLst>
                  <a:ext uri="{FF2B5EF4-FFF2-40B4-BE49-F238E27FC236}">
                    <a16:creationId xmlns:a16="http://schemas.microsoft.com/office/drawing/2014/main" id="{DE4D361D-1ED7-87BF-4C07-2773798BFBC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it-IT" noProof="0" dirty="0"/>
              </a:p>
            </p:txBody>
          </p:sp>
        </p:grpSp>
      </p:grpSp>
      <p:pic>
        <p:nvPicPr>
          <p:cNvPr id="19" name="Obraz 18" descr="Obraz zawierający Czcionka, Grafika, typografia, projekt graficzny&#10;&#10;Zawartość wygenerowana przez sztuczną inteligencję może być niepoprawna.">
            <a:extLst>
              <a:ext uri="{FF2B5EF4-FFF2-40B4-BE49-F238E27FC236}">
                <a16:creationId xmlns:a16="http://schemas.microsoft.com/office/drawing/2014/main" id="{92531529-96D8-14E0-018B-DCE56B141BFB}"/>
              </a:ext>
            </a:extLst>
          </p:cNvPr>
          <p:cNvPicPr>
            <a:picLocks noChangeAspect="1"/>
          </p:cNvPicPr>
          <p:nvPr/>
        </p:nvPicPr>
        <p:blipFill>
          <a:blip r:embed="rId8"/>
          <a:stretch>
            <a:fillRect/>
          </a:stretch>
        </p:blipFill>
        <p:spPr>
          <a:xfrm>
            <a:off x="5457434" y="169181"/>
            <a:ext cx="3152475" cy="570448"/>
          </a:xfrm>
          <a:prstGeom prst="rect">
            <a:avLst/>
          </a:prstGeom>
        </p:spPr>
      </p:pic>
    </p:spTree>
    <p:extLst>
      <p:ext uri="{BB962C8B-B14F-4D97-AF65-F5344CB8AC3E}">
        <p14:creationId xmlns:p14="http://schemas.microsoft.com/office/powerpoint/2010/main" val="193451565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Symbol zastępczy obrazu 10" descr="Obraz zawierający woda, kropla, Bańka, Płyn&#10;&#10;Zawartość wygenerowana przez sztuczną inteligencję może być niepoprawna.">
            <a:extLst>
              <a:ext uri="{FF2B5EF4-FFF2-40B4-BE49-F238E27FC236}">
                <a16:creationId xmlns:a16="http://schemas.microsoft.com/office/drawing/2014/main" id="{66F00474-E405-F573-1D5F-E0ADB14FA183}"/>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p:blipFill>
        <p:spPr>
          <a:xfrm>
            <a:off x="-2" y="-7299"/>
            <a:ext cx="12192002" cy="6865298"/>
          </a:xfrm>
        </p:spPr>
      </p:pic>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8"/>
          </p:nvPr>
        </p:nvSpPr>
        <p:spPr>
          <a:prstGeom prst="rect">
            <a:avLst/>
          </a:prstGeom>
        </p:spPr>
        <p:txBody>
          <a:bodyPr/>
          <a:lstStyle/>
          <a:p>
            <a:r>
              <a:rPr lang="it-IT" noProof="0" dirty="0"/>
              <a:t>Paul Hawken</a:t>
            </a:r>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3382218" y="2112440"/>
            <a:ext cx="5427561" cy="1985691"/>
          </a:xfrm>
          <a:prstGeom prst="rect">
            <a:avLst/>
          </a:prstGeom>
        </p:spPr>
        <p:txBody>
          <a:bodyPr/>
          <a:lstStyle/>
          <a:p>
            <a:r>
              <a:rPr lang="it-IT" noProof="0" dirty="0"/>
              <a:t>"LA PRIMA REGOLA DELLA SOSTENIBILITÀ È ALLINEARSI ALLE FORZE NATURALI, O ALMENO NON CERCARE DI SFIDARLE".</a:t>
            </a:r>
          </a:p>
        </p:txBody>
      </p:sp>
      <p:grpSp>
        <p:nvGrpSpPr>
          <p:cNvPr id="13" name="Group 12">
            <a:extLst>
              <a:ext uri="{FF2B5EF4-FFF2-40B4-BE49-F238E27FC236}">
                <a16:creationId xmlns:a16="http://schemas.microsoft.com/office/drawing/2014/main" id="{9E17437A-A1B2-0547-E570-128067B6207C}"/>
              </a:ext>
            </a:extLst>
          </p:cNvPr>
          <p:cNvGrpSpPr/>
          <p:nvPr/>
        </p:nvGrpSpPr>
        <p:grpSpPr>
          <a:xfrm>
            <a:off x="5489801" y="935828"/>
            <a:ext cx="1487826" cy="1083162"/>
            <a:chOff x="3400450" y="986392"/>
            <a:chExt cx="1487826" cy="1083162"/>
          </a:xfrm>
          <a:solidFill>
            <a:srgbClr val="0B3A5B"/>
          </a:solidFill>
        </p:grpSpPr>
        <p:sp>
          <p:nvSpPr>
            <p:cNvPr id="14" name="Freeform 13">
              <a:extLst>
                <a:ext uri="{FF2B5EF4-FFF2-40B4-BE49-F238E27FC236}">
                  <a16:creationId xmlns:a16="http://schemas.microsoft.com/office/drawing/2014/main" id="{92AB5CB3-7D2F-5521-9B5E-41CF8EA59F7B}"/>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it-IT" noProof="0" dirty="0"/>
            </a:p>
          </p:txBody>
        </p:sp>
        <p:sp>
          <p:nvSpPr>
            <p:cNvPr id="16" name="Freeform 15">
              <a:extLst>
                <a:ext uri="{FF2B5EF4-FFF2-40B4-BE49-F238E27FC236}">
                  <a16:creationId xmlns:a16="http://schemas.microsoft.com/office/drawing/2014/main" id="{4772CC2F-D78B-E35C-E0E8-0BBA501ECE2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it-IT" noProof="0" dirty="0"/>
            </a:p>
          </p:txBody>
        </p:sp>
      </p:grpSp>
      <p:sp>
        <p:nvSpPr>
          <p:cNvPr id="17" name="Freeform 16">
            <a:extLst>
              <a:ext uri="{FF2B5EF4-FFF2-40B4-BE49-F238E27FC236}">
                <a16:creationId xmlns:a16="http://schemas.microsoft.com/office/drawing/2014/main" id="{9ECBCD90-1CFE-E668-D7EB-8BBF41510953}"/>
              </a:ext>
            </a:extLst>
          </p:cNvPr>
          <p:cNvSpPr/>
          <p:nvPr/>
        </p:nvSpPr>
        <p:spPr>
          <a:xfrm>
            <a:off x="9010180" y="2686730"/>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it-IT" noProof="0" dirty="0"/>
          </a:p>
        </p:txBody>
      </p:sp>
    </p:spTree>
    <p:extLst>
      <p:ext uri="{BB962C8B-B14F-4D97-AF65-F5344CB8AC3E}">
        <p14:creationId xmlns:p14="http://schemas.microsoft.com/office/powerpoint/2010/main" val="102782892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2A571B-890F-6B71-D068-4BC0FAAE81C0}"/>
            </a:ext>
          </a:extLst>
        </p:cNvPr>
        <p:cNvGrpSpPr/>
        <p:nvPr/>
      </p:nvGrpSpPr>
      <p:grpSpPr>
        <a:xfrm>
          <a:off x="0" y="0"/>
          <a:ext cx="0" cy="0"/>
          <a:chOff x="0" y="0"/>
          <a:chExt cx="0" cy="0"/>
        </a:xfrm>
      </p:grpSpPr>
      <p:pic>
        <p:nvPicPr>
          <p:cNvPr id="11" name="Symbol zastępczy obrazu 10" descr="Obraz zawierający computer, na wolnym powietrzu, trawa, komputer&#10;&#10;Zawartość wygenerowana przez sztuczną inteligencję może być niepoprawna.">
            <a:extLst>
              <a:ext uri="{FF2B5EF4-FFF2-40B4-BE49-F238E27FC236}">
                <a16:creationId xmlns:a16="http://schemas.microsoft.com/office/drawing/2014/main" id="{45B29847-5DD2-811F-0793-B0EC09D0828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1DF12635-A3FC-0245-DA5E-819717E6AB38}"/>
              </a:ext>
            </a:extLst>
          </p:cNvPr>
          <p:cNvSpPr>
            <a:spLocks noGrp="1"/>
          </p:cNvSpPr>
          <p:nvPr>
            <p:ph type="body" sz="quarter" idx="17"/>
          </p:nvPr>
        </p:nvSpPr>
        <p:spPr>
          <a:xfrm>
            <a:off x="6913514" y="439689"/>
            <a:ext cx="2066906" cy="582221"/>
          </a:xfrm>
        </p:spPr>
        <p:txBody>
          <a:bodyPr/>
          <a:lstStyle/>
          <a:p>
            <a:r>
              <a:rPr lang="it-IT" noProof="0" dirty="0"/>
              <a:t>04</a:t>
            </a:r>
          </a:p>
        </p:txBody>
      </p:sp>
      <p:sp>
        <p:nvSpPr>
          <p:cNvPr id="14" name="Rectangle 13">
            <a:extLst>
              <a:ext uri="{FF2B5EF4-FFF2-40B4-BE49-F238E27FC236}">
                <a16:creationId xmlns:a16="http://schemas.microsoft.com/office/drawing/2014/main" id="{FB1CD130-84F7-9242-4A55-24DD141D2221}"/>
              </a:ext>
            </a:extLst>
          </p:cNvPr>
          <p:cNvSpPr/>
          <p:nvPr/>
        </p:nvSpPr>
        <p:spPr>
          <a:xfrm>
            <a:off x="4508190" y="3067496"/>
            <a:ext cx="6740506" cy="5822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600" b="1" spc="324" noProof="0" dirty="0">
                <a:solidFill>
                  <a:srgbClr val="60BA47"/>
                </a:solidFill>
                <a:latin typeface="Calibri" panose="020F0502020204030204" pitchFamily="34" charset="0"/>
                <a:cs typeface="Calibri" panose="020F0502020204030204" pitchFamily="34" charset="0"/>
              </a:rPr>
              <a:t>EFFICIENZA ENERGETICA</a:t>
            </a:r>
          </a:p>
        </p:txBody>
      </p:sp>
    </p:spTree>
    <p:extLst>
      <p:ext uri="{BB962C8B-B14F-4D97-AF65-F5344CB8AC3E}">
        <p14:creationId xmlns:p14="http://schemas.microsoft.com/office/powerpoint/2010/main" val="82832357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6"/>
          </p:nvPr>
        </p:nvSpPr>
        <p:spPr>
          <a:xfrm>
            <a:off x="467358" y="512366"/>
            <a:ext cx="5476241" cy="1076611"/>
          </a:xfrm>
          <a:prstGeom prst="rect">
            <a:avLst/>
          </a:prstGeom>
        </p:spPr>
        <p:txBody>
          <a:bodyPr/>
          <a:lstStyle/>
          <a:p>
            <a:r>
              <a:rPr lang="it-IT" noProof="0" dirty="0"/>
              <a:t>Perché l'efficienza energetica è importante...</a:t>
            </a:r>
          </a:p>
        </p:txBody>
      </p:sp>
      <p:sp>
        <p:nvSpPr>
          <p:cNvPr id="12" name="Text Placeholder 11">
            <a:extLst>
              <a:ext uri="{FF2B5EF4-FFF2-40B4-BE49-F238E27FC236}">
                <a16:creationId xmlns:a16="http://schemas.microsoft.com/office/drawing/2014/main" id="{7A923FCD-9B63-5E92-2756-7BAB49F00472}"/>
              </a:ext>
            </a:extLst>
          </p:cNvPr>
          <p:cNvSpPr>
            <a:spLocks noGrp="1"/>
          </p:cNvSpPr>
          <p:nvPr>
            <p:ph type="body" sz="quarter" idx="18"/>
          </p:nvPr>
        </p:nvSpPr>
        <p:spPr>
          <a:xfrm>
            <a:off x="467357" y="1588977"/>
            <a:ext cx="5628643" cy="3666574"/>
          </a:xfrm>
        </p:spPr>
        <p:txBody>
          <a:bodyPr/>
          <a:lstStyle/>
          <a:p>
            <a:pPr marL="0" indent="0"/>
            <a:r>
              <a:rPr lang="it-IT" sz="2300" noProof="0" dirty="0"/>
              <a:t>L'efficienza energetica è essenziale per le PMI del settore alimentare, in quanto aiuta a </a:t>
            </a:r>
            <a:r>
              <a:rPr lang="it-IT" sz="2300" b="1" noProof="0" dirty="0"/>
              <a:t>tagliare i costi operativi </a:t>
            </a:r>
            <a:r>
              <a:rPr lang="it-IT" sz="2300" noProof="0" dirty="0"/>
              <a:t>e a ridurre l'impatto ambientale. Nelle cucine, nelle linee di produzione, nelle aree di distribuzione e di stoccaggio, l'ottimizzazione dell'uso dell'energia può ridurre significativamente le bollette energetiche e le emissioni - si vedano gli esempi di pratiche nelle diapositive seguenti. </a:t>
            </a:r>
          </a:p>
          <a:p>
            <a:pPr marL="0" indent="0"/>
            <a:r>
              <a:rPr lang="it-IT" sz="2300" noProof="0" dirty="0"/>
              <a:t>L'efficienza energetica non solo sostiene gli obiettivi climatici, ma migliora anche la </a:t>
            </a:r>
            <a:r>
              <a:rPr lang="it-IT" sz="2300" b="1" noProof="0" dirty="0"/>
              <a:t>resilienza e la competitività delle imprese </a:t>
            </a:r>
            <a:r>
              <a:rPr lang="it-IT" sz="2300" noProof="0" dirty="0"/>
              <a:t>in un mercato verde o orientato alla sostenibilità.</a:t>
            </a:r>
          </a:p>
        </p:txBody>
      </p:sp>
      <p:sp>
        <p:nvSpPr>
          <p:cNvPr id="7" name="Freeform 6">
            <a:extLst>
              <a:ext uri="{FF2B5EF4-FFF2-40B4-BE49-F238E27FC236}">
                <a16:creationId xmlns:a16="http://schemas.microsoft.com/office/drawing/2014/main" id="{9D0E708C-F88F-091D-DAA7-B7C203069DB2}"/>
              </a:ext>
            </a:extLst>
          </p:cNvPr>
          <p:cNvSpPr/>
          <p:nvPr/>
        </p:nvSpPr>
        <p:spPr>
          <a:xfrm>
            <a:off x="8592849" y="-156070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it-IT" noProof="0" dirty="0"/>
          </a:p>
        </p:txBody>
      </p:sp>
      <p:pic>
        <p:nvPicPr>
          <p:cNvPr id="11" name="Symbol zastępczy obrazu 10" descr="Obraz zawierający osoba, dłoń, trzymanie, ściana&#10;&#10;Zawartość wygenerowana przez sztuczną inteligencję może być niepoprawna.">
            <a:extLst>
              <a:ext uri="{FF2B5EF4-FFF2-40B4-BE49-F238E27FC236}">
                <a16:creationId xmlns:a16="http://schemas.microsoft.com/office/drawing/2014/main" id="{C5136F79-7E9F-A196-FA86-2B5E77EC2F87}"/>
              </a:ext>
            </a:extLst>
          </p:cNvPr>
          <p:cNvPicPr>
            <a:picLocks noGrp="1" noChangeAspect="1"/>
          </p:cNvPicPr>
          <p:nvPr>
            <p:ph type="pic" sz="quarter" idx="19"/>
          </p:nvPr>
        </p:nvPicPr>
        <p:blipFill>
          <a:blip r:embed="rId2" cstate="screen">
            <a:extLst>
              <a:ext uri="{28A0092B-C50C-407E-A947-70E740481C1C}">
                <a14:useLocalDpi xmlns:a14="http://schemas.microsoft.com/office/drawing/2010/main"/>
              </a:ext>
            </a:extLst>
          </a:blip>
          <a:srcRect b="-542"/>
          <a:stretch/>
        </p:blipFill>
        <p:spPr>
          <a:xfrm>
            <a:off x="6096000" y="342900"/>
            <a:ext cx="5361066" cy="6858000"/>
          </a:xfrm>
        </p:spPr>
      </p:pic>
    </p:spTree>
    <p:extLst>
      <p:ext uri="{BB962C8B-B14F-4D97-AF65-F5344CB8AC3E}">
        <p14:creationId xmlns:p14="http://schemas.microsoft.com/office/powerpoint/2010/main" val="19635093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E4EDAC37-C3BA-1249-8767-414D489BC914}"/>
              </a:ext>
            </a:extLst>
          </p:cNvPr>
          <p:cNvSpPr>
            <a:spLocks noGrp="1"/>
          </p:cNvSpPr>
          <p:nvPr>
            <p:ph type="body" sz="quarter" idx="18"/>
          </p:nvPr>
        </p:nvSpPr>
        <p:spPr>
          <a:xfrm>
            <a:off x="4762406" y="489890"/>
            <a:ext cx="6525353" cy="5152126"/>
          </a:xfrm>
          <a:prstGeom prst="rect">
            <a:avLst/>
          </a:prstGeom>
        </p:spPr>
        <p:txBody>
          <a:bodyPr/>
          <a:lstStyle/>
          <a:p>
            <a:pPr marL="0" indent="0">
              <a:buNone/>
            </a:pPr>
            <a:r>
              <a:rPr lang="it-IT" sz="2350" noProof="0" dirty="0"/>
              <a:t>L'efficienza energetica svolge un ruolo cruciale nell'aiutare le PMI alimentari a diventare più resilienti, a gestire l'aumento dei costi dei materiali e dell'energia e a rimanere competitive. La riduzione dei consumi energetici porta a risparmi finanziari a lungo termine, a costi di produzione inferiori e a una maggiore stabilità di fronte alle fluttuazioni dei prezzi dell'energia.</a:t>
            </a:r>
          </a:p>
          <a:p>
            <a:pPr marL="0" indent="0">
              <a:buNone/>
            </a:pPr>
            <a:endParaRPr lang="it-IT" sz="2350" noProof="0" dirty="0"/>
          </a:p>
          <a:p>
            <a:pPr marL="342900" indent="-342900">
              <a:buFont typeface="Wingdings" panose="05000000000000000000" pitchFamily="2" charset="2"/>
              <a:buChar char="ü"/>
            </a:pPr>
            <a:r>
              <a:rPr lang="it-IT" sz="2350" b="1" noProof="0" dirty="0"/>
              <a:t>Riduzione dei costi operativi </a:t>
            </a:r>
            <a:r>
              <a:rPr lang="it-IT" sz="2350" noProof="0" dirty="0"/>
              <a:t>grazie a un uso più intelligente dell'energia, per aiutare le PMI del settore alimentare a incrementare la redditività</a:t>
            </a:r>
          </a:p>
          <a:p>
            <a:pPr marL="342900" indent="-342900">
              <a:buFont typeface="Wingdings" panose="05000000000000000000" pitchFamily="2" charset="2"/>
              <a:buChar char="ü"/>
            </a:pPr>
            <a:r>
              <a:rPr lang="it-IT" sz="2350" noProof="0" dirty="0"/>
              <a:t>Maggiore </a:t>
            </a:r>
            <a:r>
              <a:rPr lang="it-IT" sz="2350" b="1" noProof="0" dirty="0"/>
              <a:t>competitività sul mercato </a:t>
            </a:r>
            <a:r>
              <a:rPr lang="it-IT" sz="2350" noProof="0" dirty="0"/>
              <a:t>grazie all'allineamento con gli standard di sostenibilità e le aspettative dei consumatori</a:t>
            </a:r>
          </a:p>
          <a:p>
            <a:pPr marL="342900" indent="-342900">
              <a:buFont typeface="Wingdings" panose="05000000000000000000" pitchFamily="2" charset="2"/>
              <a:buChar char="ü"/>
            </a:pPr>
            <a:r>
              <a:rPr lang="it-IT" sz="2350" noProof="0" dirty="0"/>
              <a:t>Miglioramento del </a:t>
            </a:r>
            <a:r>
              <a:rPr lang="it-IT" sz="2350" b="1" noProof="0" dirty="0"/>
              <a:t>benessere della comunità </a:t>
            </a:r>
            <a:r>
              <a:rPr lang="it-IT" sz="2350" noProof="0" dirty="0"/>
              <a:t>grazie alla riduzione delle emissioni, all'aria più pulita e al sostegno alla resilienza locale.</a:t>
            </a:r>
          </a:p>
        </p:txBody>
      </p:sp>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0" y="692141"/>
            <a:ext cx="4614530" cy="2051060"/>
          </a:xfrm>
          <a:prstGeom prst="rect">
            <a:avLst/>
          </a:prstGeom>
          <a:solidFill>
            <a:srgbClr val="60BA47"/>
          </a:solidFill>
        </p:spPr>
        <p:txBody>
          <a:bodyPr anchor="ctr"/>
          <a:lstStyle/>
          <a:p>
            <a:pPr marL="411163"/>
            <a:r>
              <a:rPr lang="it-IT" noProof="0" dirty="0"/>
              <a:t>BENEFICI DELL'EFFICIENZA ENERGETICA</a:t>
            </a:r>
          </a:p>
        </p:txBody>
      </p:sp>
      <p:sp>
        <p:nvSpPr>
          <p:cNvPr id="2" name="Freeform 1">
            <a:extLst>
              <a:ext uri="{FF2B5EF4-FFF2-40B4-BE49-F238E27FC236}">
                <a16:creationId xmlns:a16="http://schemas.microsoft.com/office/drawing/2014/main" id="{F3AA9202-D230-861F-82F6-9C250DD0009D}"/>
              </a:ext>
            </a:extLst>
          </p:cNvPr>
          <p:cNvSpPr/>
          <p:nvPr/>
        </p:nvSpPr>
        <p:spPr>
          <a:xfrm>
            <a:off x="-6636068" y="30659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it-IT" noProof="0" dirty="0"/>
          </a:p>
        </p:txBody>
      </p:sp>
    </p:spTree>
    <p:extLst>
      <p:ext uri="{BB962C8B-B14F-4D97-AF65-F5344CB8AC3E}">
        <p14:creationId xmlns:p14="http://schemas.microsoft.com/office/powerpoint/2010/main" val="360021120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Freeform 1"/>
          <p:cNvSpPr>
            <a:spLocks noChangeArrowheads="1"/>
          </p:cNvSpPr>
          <p:nvPr/>
        </p:nvSpPr>
        <p:spPr bwMode="auto">
          <a:xfrm>
            <a:off x="918037" y="1539003"/>
            <a:ext cx="2334470"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it-IT" sz="900" noProof="0" dirty="0"/>
          </a:p>
        </p:txBody>
      </p:sp>
      <p:sp>
        <p:nvSpPr>
          <p:cNvPr id="359" name="Freeform 246"/>
          <p:cNvSpPr>
            <a:spLocks noChangeArrowheads="1"/>
          </p:cNvSpPr>
          <p:nvPr/>
        </p:nvSpPr>
        <p:spPr bwMode="auto">
          <a:xfrm>
            <a:off x="865378" y="1396078"/>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86575"/>
          </a:solidFill>
          <a:ln>
            <a:noFill/>
          </a:ln>
          <a:effectLst/>
        </p:spPr>
        <p:txBody>
          <a:bodyPr wrap="none" anchor="ctr"/>
          <a:lstStyle/>
          <a:p>
            <a:endParaRPr lang="it-IT" sz="900" noProof="0" dirty="0"/>
          </a:p>
        </p:txBody>
      </p:sp>
      <p:sp>
        <p:nvSpPr>
          <p:cNvPr id="360" name="Freeform 247"/>
          <p:cNvSpPr>
            <a:spLocks noChangeArrowheads="1"/>
          </p:cNvSpPr>
          <p:nvPr/>
        </p:nvSpPr>
        <p:spPr bwMode="auto">
          <a:xfrm>
            <a:off x="3580987" y="2529636"/>
            <a:ext cx="2334470" cy="3470012"/>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2094D2"/>
          </a:solidFill>
          <a:ln>
            <a:noFill/>
          </a:ln>
          <a:effectLst/>
        </p:spPr>
        <p:txBody>
          <a:bodyPr wrap="none" anchor="ctr"/>
          <a:lstStyle/>
          <a:p>
            <a:endParaRPr lang="it-IT" sz="900" noProof="0" dirty="0"/>
          </a:p>
        </p:txBody>
      </p:sp>
      <p:sp>
        <p:nvSpPr>
          <p:cNvPr id="362" name="Freeform 249"/>
          <p:cNvSpPr>
            <a:spLocks noChangeArrowheads="1"/>
          </p:cNvSpPr>
          <p:nvPr/>
        </p:nvSpPr>
        <p:spPr bwMode="auto">
          <a:xfrm>
            <a:off x="3549296" y="5999648"/>
            <a:ext cx="2387128" cy="142928"/>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86575"/>
          </a:solidFill>
          <a:ln>
            <a:noFill/>
          </a:ln>
          <a:effectLst/>
        </p:spPr>
        <p:txBody>
          <a:bodyPr wrap="none" anchor="ctr"/>
          <a:lstStyle/>
          <a:p>
            <a:endParaRPr lang="it-IT" sz="900" noProof="0" dirty="0"/>
          </a:p>
        </p:txBody>
      </p:sp>
      <p:sp>
        <p:nvSpPr>
          <p:cNvPr id="363" name="Freeform 250"/>
          <p:cNvSpPr>
            <a:spLocks noChangeArrowheads="1"/>
          </p:cNvSpPr>
          <p:nvPr/>
        </p:nvSpPr>
        <p:spPr bwMode="auto">
          <a:xfrm>
            <a:off x="6243938" y="1539003"/>
            <a:ext cx="2413494" cy="3631016"/>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it-IT" sz="900" noProof="0" dirty="0"/>
          </a:p>
        </p:txBody>
      </p:sp>
      <p:sp>
        <p:nvSpPr>
          <p:cNvPr id="365" name="Freeform 252"/>
          <p:cNvSpPr>
            <a:spLocks noChangeArrowheads="1"/>
          </p:cNvSpPr>
          <p:nvPr/>
        </p:nvSpPr>
        <p:spPr bwMode="auto">
          <a:xfrm>
            <a:off x="6191280" y="1396077"/>
            <a:ext cx="2563880" cy="142926"/>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86575"/>
          </a:solidFill>
          <a:ln>
            <a:noFill/>
          </a:ln>
          <a:effectLst/>
        </p:spPr>
        <p:txBody>
          <a:bodyPr wrap="none" anchor="ctr"/>
          <a:lstStyle/>
          <a:p>
            <a:endParaRPr lang="it-IT" sz="900" noProof="0" dirty="0"/>
          </a:p>
        </p:txBody>
      </p:sp>
      <p:sp>
        <p:nvSpPr>
          <p:cNvPr id="366" name="Freeform 253"/>
          <p:cNvSpPr>
            <a:spLocks noChangeArrowheads="1"/>
          </p:cNvSpPr>
          <p:nvPr/>
        </p:nvSpPr>
        <p:spPr bwMode="auto">
          <a:xfrm>
            <a:off x="8906889" y="2529636"/>
            <a:ext cx="2334470" cy="3470012"/>
          </a:xfrm>
          <a:custGeom>
            <a:avLst/>
            <a:gdLst>
              <a:gd name="T0" fmla="*/ 3335 w 4106"/>
              <a:gd name="T1" fmla="*/ 0 h 4544"/>
              <a:gd name="T2" fmla="*/ 770 w 4106"/>
              <a:gd name="T3" fmla="*/ 0 h 4544"/>
              <a:gd name="T4" fmla="*/ 770 w 4106"/>
              <a:gd name="T5" fmla="*/ 0 h 4544"/>
              <a:gd name="T6" fmla="*/ 0 w 4106"/>
              <a:gd name="T7" fmla="*/ 769 h 4544"/>
              <a:gd name="T8" fmla="*/ 0 w 4106"/>
              <a:gd name="T9" fmla="*/ 4543 h 4544"/>
              <a:gd name="T10" fmla="*/ 4105 w 4106"/>
              <a:gd name="T11" fmla="*/ 4543 h 4544"/>
              <a:gd name="T12" fmla="*/ 4105 w 4106"/>
              <a:gd name="T13" fmla="*/ 769 h 4544"/>
              <a:gd name="T14" fmla="*/ 4105 w 4106"/>
              <a:gd name="T15" fmla="*/ 769 h 4544"/>
              <a:gd name="T16" fmla="*/ 3335 w 4106"/>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6" h="4544">
                <a:moveTo>
                  <a:pt x="3335" y="0"/>
                </a:moveTo>
                <a:lnTo>
                  <a:pt x="770" y="0"/>
                </a:lnTo>
                <a:lnTo>
                  <a:pt x="770" y="0"/>
                </a:lnTo>
                <a:cubicBezTo>
                  <a:pt x="345" y="0"/>
                  <a:pt x="0" y="344"/>
                  <a:pt x="0" y="769"/>
                </a:cubicBezTo>
                <a:lnTo>
                  <a:pt x="0" y="4543"/>
                </a:lnTo>
                <a:lnTo>
                  <a:pt x="4105" y="4543"/>
                </a:lnTo>
                <a:lnTo>
                  <a:pt x="4105" y="769"/>
                </a:lnTo>
                <a:lnTo>
                  <a:pt x="4105" y="769"/>
                </a:lnTo>
                <a:cubicBezTo>
                  <a:pt x="4105" y="344"/>
                  <a:pt x="3760" y="0"/>
                  <a:pt x="3335" y="0"/>
                </a:cubicBezTo>
              </a:path>
            </a:pathLst>
          </a:custGeom>
          <a:solidFill>
            <a:srgbClr val="2094D2"/>
          </a:solidFill>
          <a:ln>
            <a:noFill/>
          </a:ln>
          <a:effectLst/>
        </p:spPr>
        <p:txBody>
          <a:bodyPr wrap="none" anchor="ctr"/>
          <a:lstStyle/>
          <a:p>
            <a:endParaRPr lang="it-IT" sz="900" noProof="0" dirty="0"/>
          </a:p>
        </p:txBody>
      </p:sp>
      <p:sp>
        <p:nvSpPr>
          <p:cNvPr id="368" name="Freeform 255"/>
          <p:cNvSpPr>
            <a:spLocks noChangeArrowheads="1"/>
          </p:cNvSpPr>
          <p:nvPr/>
        </p:nvSpPr>
        <p:spPr bwMode="auto">
          <a:xfrm>
            <a:off x="8875198" y="5999648"/>
            <a:ext cx="2387128" cy="142928"/>
          </a:xfrm>
          <a:custGeom>
            <a:avLst/>
            <a:gdLst>
              <a:gd name="T0" fmla="*/ 4198 w 4199"/>
              <a:gd name="T1" fmla="*/ 0 h 253"/>
              <a:gd name="T2" fmla="*/ 126 w 4199"/>
              <a:gd name="T3" fmla="*/ 0 h 253"/>
              <a:gd name="T4" fmla="*/ 126 w 4199"/>
              <a:gd name="T5" fmla="*/ 0 h 253"/>
              <a:gd name="T6" fmla="*/ 0 w 4199"/>
              <a:gd name="T7" fmla="*/ 126 h 253"/>
              <a:gd name="T8" fmla="*/ 0 w 4199"/>
              <a:gd name="T9" fmla="*/ 126 h 253"/>
              <a:gd name="T10" fmla="*/ 126 w 4199"/>
              <a:gd name="T11" fmla="*/ 252 h 253"/>
              <a:gd name="T12" fmla="*/ 4198 w 4199"/>
              <a:gd name="T13" fmla="*/ 252 h 253"/>
              <a:gd name="T14" fmla="*/ 4198 w 4199"/>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3">
                <a:moveTo>
                  <a:pt x="4198" y="0"/>
                </a:moveTo>
                <a:lnTo>
                  <a:pt x="126" y="0"/>
                </a:lnTo>
                <a:lnTo>
                  <a:pt x="126" y="0"/>
                </a:lnTo>
                <a:cubicBezTo>
                  <a:pt x="56" y="0"/>
                  <a:pt x="0" y="57"/>
                  <a:pt x="0" y="126"/>
                </a:cubicBezTo>
                <a:lnTo>
                  <a:pt x="0" y="126"/>
                </a:lnTo>
                <a:cubicBezTo>
                  <a:pt x="0" y="195"/>
                  <a:pt x="56" y="252"/>
                  <a:pt x="126" y="252"/>
                </a:cubicBezTo>
                <a:lnTo>
                  <a:pt x="4198" y="252"/>
                </a:lnTo>
                <a:lnTo>
                  <a:pt x="4198" y="0"/>
                </a:lnTo>
              </a:path>
            </a:pathLst>
          </a:custGeom>
          <a:solidFill>
            <a:srgbClr val="086575"/>
          </a:solidFill>
          <a:ln>
            <a:noFill/>
          </a:ln>
          <a:effectLst/>
        </p:spPr>
        <p:txBody>
          <a:bodyPr wrap="none" anchor="ctr"/>
          <a:lstStyle/>
          <a:p>
            <a:endParaRPr lang="it-IT" sz="900" noProof="0" dirty="0"/>
          </a:p>
        </p:txBody>
      </p:sp>
      <p:sp>
        <p:nvSpPr>
          <p:cNvPr id="2" name="Text Placeholder 1">
            <a:extLst>
              <a:ext uri="{FF2B5EF4-FFF2-40B4-BE49-F238E27FC236}">
                <a16:creationId xmlns:a16="http://schemas.microsoft.com/office/drawing/2014/main" id="{C4DA7735-3998-7043-E333-AE25DFC80CDA}"/>
              </a:ext>
            </a:extLst>
          </p:cNvPr>
          <p:cNvSpPr>
            <a:spLocks noGrp="1"/>
          </p:cNvSpPr>
          <p:nvPr>
            <p:ph type="body" sz="quarter" idx="16"/>
          </p:nvPr>
        </p:nvSpPr>
        <p:spPr/>
        <p:txBody>
          <a:bodyPr/>
          <a:lstStyle/>
          <a:p>
            <a:r>
              <a:rPr lang="it-IT" noProof="0" dirty="0"/>
              <a:t>Come potete contribuire a un futuro di efficienza energetica? </a:t>
            </a:r>
          </a:p>
        </p:txBody>
      </p:sp>
      <p:sp>
        <p:nvSpPr>
          <p:cNvPr id="105" name="CuadroTexto 553">
            <a:extLst>
              <a:ext uri="{FF2B5EF4-FFF2-40B4-BE49-F238E27FC236}">
                <a16:creationId xmlns:a16="http://schemas.microsoft.com/office/drawing/2014/main" id="{2FC65A80-FE17-70B6-796F-DDDE0F034E58}"/>
              </a:ext>
            </a:extLst>
          </p:cNvPr>
          <p:cNvSpPr txBox="1"/>
          <p:nvPr/>
        </p:nvSpPr>
        <p:spPr>
          <a:xfrm>
            <a:off x="979676" y="1764875"/>
            <a:ext cx="2291547" cy="707886"/>
          </a:xfrm>
          <a:prstGeom prst="rect">
            <a:avLst/>
          </a:prstGeom>
          <a:noFill/>
        </p:spPr>
        <p:txBody>
          <a:bodyPr wrap="square" rtlCol="0">
            <a:spAutoFit/>
          </a:bodyPr>
          <a:lstStyle/>
          <a:p>
            <a:pPr algn="ctr"/>
            <a:r>
              <a:rPr lang="it-IT" sz="2000" b="1" noProof="0" dirty="0">
                <a:solidFill>
                  <a:schemeClr val="bg1"/>
                </a:solidFill>
                <a:latin typeface="Calibri" panose="020F0502020204030204" pitchFamily="34" charset="0"/>
                <a:ea typeface="Lato" charset="0"/>
                <a:cs typeface="Calibri" panose="020F0502020204030204" pitchFamily="34" charset="0"/>
              </a:rPr>
              <a:t>Refrigerazione efficiente</a:t>
            </a:r>
          </a:p>
        </p:txBody>
      </p:sp>
      <p:sp>
        <p:nvSpPr>
          <p:cNvPr id="106" name="CuadroTexto 555">
            <a:extLst>
              <a:ext uri="{FF2B5EF4-FFF2-40B4-BE49-F238E27FC236}">
                <a16:creationId xmlns:a16="http://schemas.microsoft.com/office/drawing/2014/main" id="{53AB6456-AE9D-EE42-E7C9-93CB7511F00A}"/>
              </a:ext>
            </a:extLst>
          </p:cNvPr>
          <p:cNvSpPr txBox="1"/>
          <p:nvPr/>
        </p:nvSpPr>
        <p:spPr>
          <a:xfrm>
            <a:off x="3568686" y="2654514"/>
            <a:ext cx="2359072" cy="707886"/>
          </a:xfrm>
          <a:prstGeom prst="rect">
            <a:avLst/>
          </a:prstGeom>
          <a:noFill/>
        </p:spPr>
        <p:txBody>
          <a:bodyPr wrap="square" rtlCol="0">
            <a:spAutoFit/>
          </a:bodyPr>
          <a:lstStyle/>
          <a:p>
            <a:pPr algn="ctr"/>
            <a:r>
              <a:rPr lang="it-IT" sz="2000" b="1" noProof="0" dirty="0">
                <a:solidFill>
                  <a:schemeClr val="bg1"/>
                </a:solidFill>
                <a:latin typeface="Calibri" panose="020F0502020204030204" pitchFamily="34" charset="0"/>
                <a:ea typeface="Lato" charset="0"/>
                <a:cs typeface="Calibri" panose="020F0502020204030204" pitchFamily="34" charset="0"/>
              </a:rPr>
              <a:t>Ottimizzare la conservazione degli alimenti</a:t>
            </a:r>
          </a:p>
        </p:txBody>
      </p:sp>
      <p:sp>
        <p:nvSpPr>
          <p:cNvPr id="107" name="CuadroTexto 557">
            <a:extLst>
              <a:ext uri="{FF2B5EF4-FFF2-40B4-BE49-F238E27FC236}">
                <a16:creationId xmlns:a16="http://schemas.microsoft.com/office/drawing/2014/main" id="{D417990A-D884-D8D7-A64E-AD3519425CED}"/>
              </a:ext>
            </a:extLst>
          </p:cNvPr>
          <p:cNvSpPr txBox="1"/>
          <p:nvPr/>
        </p:nvSpPr>
        <p:spPr>
          <a:xfrm>
            <a:off x="6222477" y="1597160"/>
            <a:ext cx="2532683" cy="1015663"/>
          </a:xfrm>
          <a:prstGeom prst="rect">
            <a:avLst/>
          </a:prstGeom>
          <a:noFill/>
        </p:spPr>
        <p:txBody>
          <a:bodyPr wrap="square" rtlCol="0">
            <a:spAutoFit/>
          </a:bodyPr>
          <a:lstStyle/>
          <a:p>
            <a:pPr algn="ctr"/>
            <a:r>
              <a:rPr lang="it-IT" sz="2000" b="1" noProof="0" dirty="0">
                <a:solidFill>
                  <a:schemeClr val="bg1"/>
                </a:solidFill>
                <a:latin typeface="Calibri" panose="020F0502020204030204" pitchFamily="34" charset="0"/>
                <a:ea typeface="Lato" charset="0"/>
                <a:cs typeface="Calibri" panose="020F0502020204030204" pitchFamily="34" charset="0"/>
              </a:rPr>
              <a:t>Riduzione dell'energia nel trasporto degli alimenti</a:t>
            </a:r>
          </a:p>
        </p:txBody>
      </p:sp>
      <p:sp>
        <p:nvSpPr>
          <p:cNvPr id="108" name="CuadroTexto 559">
            <a:extLst>
              <a:ext uri="{FF2B5EF4-FFF2-40B4-BE49-F238E27FC236}">
                <a16:creationId xmlns:a16="http://schemas.microsoft.com/office/drawing/2014/main" id="{603E4C7A-8439-4A1E-E5CE-4C13F6AACAC7}"/>
              </a:ext>
            </a:extLst>
          </p:cNvPr>
          <p:cNvSpPr txBox="1"/>
          <p:nvPr/>
        </p:nvSpPr>
        <p:spPr>
          <a:xfrm>
            <a:off x="8886835" y="2642454"/>
            <a:ext cx="2387128" cy="1015663"/>
          </a:xfrm>
          <a:prstGeom prst="rect">
            <a:avLst/>
          </a:prstGeom>
          <a:noFill/>
        </p:spPr>
        <p:txBody>
          <a:bodyPr wrap="square" rtlCol="0">
            <a:spAutoFit/>
          </a:bodyPr>
          <a:lstStyle/>
          <a:p>
            <a:pPr algn="ctr"/>
            <a:r>
              <a:rPr lang="it-IT" sz="2000" b="1" noProof="0" dirty="0">
                <a:solidFill>
                  <a:schemeClr val="bg1"/>
                </a:solidFill>
                <a:latin typeface="Calibri" panose="020F0502020204030204" pitchFamily="34" charset="0"/>
                <a:ea typeface="Lato" charset="0"/>
                <a:cs typeface="Calibri" panose="020F0502020204030204" pitchFamily="34" charset="0"/>
              </a:rPr>
              <a:t>Cottura e lavorazione a basso consumo energetico</a:t>
            </a:r>
          </a:p>
        </p:txBody>
      </p:sp>
      <p:sp>
        <p:nvSpPr>
          <p:cNvPr id="109" name="Rectángulo 602">
            <a:extLst>
              <a:ext uri="{FF2B5EF4-FFF2-40B4-BE49-F238E27FC236}">
                <a16:creationId xmlns:a16="http://schemas.microsoft.com/office/drawing/2014/main" id="{299BA70E-D7BE-AF1E-6279-0AE0359BBEE1}"/>
              </a:ext>
            </a:extLst>
          </p:cNvPr>
          <p:cNvSpPr/>
          <p:nvPr/>
        </p:nvSpPr>
        <p:spPr>
          <a:xfrm>
            <a:off x="939498" y="2472761"/>
            <a:ext cx="2291547" cy="2062103"/>
          </a:xfrm>
          <a:prstGeom prst="rect">
            <a:avLst/>
          </a:prstGeom>
        </p:spPr>
        <p:txBody>
          <a:bodyPr wrap="square">
            <a:spAutoFit/>
          </a:bodyPr>
          <a:lstStyle/>
          <a:p>
            <a:pPr algn="ctr"/>
            <a:r>
              <a:rPr lang="it-IT" sz="1600" noProof="0" dirty="0">
                <a:solidFill>
                  <a:schemeClr val="bg1"/>
                </a:solidFill>
                <a:latin typeface="Calibri" panose="020F0502020204030204" pitchFamily="34" charset="0"/>
                <a:ea typeface="Lato" charset="0"/>
                <a:cs typeface="Calibri" panose="020F0502020204030204" pitchFamily="34" charset="0"/>
              </a:rPr>
              <a:t>L'utilizzo di sistemi di refrigerazione avanzati con isolamento migliorato e refrigeranti ecologici può ridurre significativamente il consumo energetico nella conservazione degli alimenti.</a:t>
            </a:r>
          </a:p>
        </p:txBody>
      </p:sp>
      <p:sp>
        <p:nvSpPr>
          <p:cNvPr id="110" name="Rectángulo 603">
            <a:extLst>
              <a:ext uri="{FF2B5EF4-FFF2-40B4-BE49-F238E27FC236}">
                <a16:creationId xmlns:a16="http://schemas.microsoft.com/office/drawing/2014/main" id="{FEA976F0-F028-C39C-CC4D-7CEEBD1425C6}"/>
              </a:ext>
            </a:extLst>
          </p:cNvPr>
          <p:cNvSpPr/>
          <p:nvPr/>
        </p:nvSpPr>
        <p:spPr>
          <a:xfrm>
            <a:off x="3580987" y="3790077"/>
            <a:ext cx="2316460" cy="2062103"/>
          </a:xfrm>
          <a:prstGeom prst="rect">
            <a:avLst/>
          </a:prstGeom>
        </p:spPr>
        <p:txBody>
          <a:bodyPr wrap="square">
            <a:spAutoFit/>
          </a:bodyPr>
          <a:lstStyle/>
          <a:p>
            <a:pPr algn="ctr"/>
            <a:r>
              <a:rPr lang="it-IT" sz="1600" noProof="0" dirty="0">
                <a:solidFill>
                  <a:schemeClr val="bg1"/>
                </a:solidFill>
                <a:latin typeface="Calibri" panose="020F0502020204030204" pitchFamily="34" charset="0"/>
                <a:ea typeface="Lato" charset="0"/>
                <a:cs typeface="Calibri" panose="020F0502020204030204" pitchFamily="34" charset="0"/>
              </a:rPr>
              <a:t>Strutture di stoccaggio con un migliore isolamento, controlli della temperatura e una corretta gestione delle scorte contribuiscono a ridurre al minimo il consumo di energia.</a:t>
            </a:r>
          </a:p>
        </p:txBody>
      </p:sp>
      <p:sp>
        <p:nvSpPr>
          <p:cNvPr id="111" name="Rectángulo 604">
            <a:extLst>
              <a:ext uri="{FF2B5EF4-FFF2-40B4-BE49-F238E27FC236}">
                <a16:creationId xmlns:a16="http://schemas.microsoft.com/office/drawing/2014/main" id="{EB4F1245-980E-A971-C7B8-34641DBABE71}"/>
              </a:ext>
            </a:extLst>
          </p:cNvPr>
          <p:cNvSpPr/>
          <p:nvPr/>
        </p:nvSpPr>
        <p:spPr>
          <a:xfrm>
            <a:off x="6511404" y="2533295"/>
            <a:ext cx="1799537" cy="1815882"/>
          </a:xfrm>
          <a:prstGeom prst="rect">
            <a:avLst/>
          </a:prstGeom>
        </p:spPr>
        <p:txBody>
          <a:bodyPr wrap="square">
            <a:spAutoFit/>
          </a:bodyPr>
          <a:lstStyle/>
          <a:p>
            <a:pPr algn="ctr"/>
            <a:r>
              <a:rPr lang="it-IT" sz="1600" noProof="0" dirty="0">
                <a:solidFill>
                  <a:schemeClr val="bg1"/>
                </a:solidFill>
                <a:latin typeface="Calibri" panose="020F0502020204030204" pitchFamily="34" charset="0"/>
                <a:ea typeface="Lato" charset="0"/>
                <a:cs typeface="Calibri" panose="020F0502020204030204" pitchFamily="34" charset="0"/>
              </a:rPr>
              <a:t>L'utilizzo di veicoli a basso consumo energetico e l'ottimizzazione dei percorsi di consegna possono ridurre il consumo energetico nel trasporto degli alimenti.</a:t>
            </a:r>
          </a:p>
        </p:txBody>
      </p:sp>
      <p:sp>
        <p:nvSpPr>
          <p:cNvPr id="112" name="Rectángulo 605">
            <a:extLst>
              <a:ext uri="{FF2B5EF4-FFF2-40B4-BE49-F238E27FC236}">
                <a16:creationId xmlns:a16="http://schemas.microsoft.com/office/drawing/2014/main" id="{A6D72586-79E1-4112-AEB9-27085741CF22}"/>
              </a:ext>
            </a:extLst>
          </p:cNvPr>
          <p:cNvSpPr/>
          <p:nvPr/>
        </p:nvSpPr>
        <p:spPr>
          <a:xfrm>
            <a:off x="9089534" y="3707714"/>
            <a:ext cx="2076049" cy="2062103"/>
          </a:xfrm>
          <a:prstGeom prst="rect">
            <a:avLst/>
          </a:prstGeom>
        </p:spPr>
        <p:txBody>
          <a:bodyPr wrap="square">
            <a:spAutoFit/>
          </a:bodyPr>
          <a:lstStyle/>
          <a:p>
            <a:pPr algn="ctr"/>
            <a:r>
              <a:rPr lang="it-IT" sz="1600" noProof="0" dirty="0">
                <a:solidFill>
                  <a:schemeClr val="bg1"/>
                </a:solidFill>
                <a:latin typeface="Calibri" panose="020F0502020204030204" pitchFamily="34" charset="0"/>
                <a:ea typeface="Lato" charset="0"/>
                <a:cs typeface="Calibri" panose="020F0502020204030204" pitchFamily="34" charset="0"/>
              </a:rPr>
              <a:t>L'adozione di moderne apparecchiature di cottura e di sistemi di recupero del calore nella produzione alimentare riduce il consumo energetico complessivo.</a:t>
            </a:r>
          </a:p>
        </p:txBody>
      </p:sp>
      <p:pic>
        <p:nvPicPr>
          <p:cNvPr id="4" name="Grafika 3" descr="Płatek śniegu z wypełnieniem pełnym">
            <a:extLst>
              <a:ext uri="{FF2B5EF4-FFF2-40B4-BE49-F238E27FC236}">
                <a16:creationId xmlns:a16="http://schemas.microsoft.com/office/drawing/2014/main" id="{A69AB513-AF54-D986-65B7-164466F1D614}"/>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02105" y="5228176"/>
            <a:ext cx="914400" cy="914400"/>
          </a:xfrm>
          <a:prstGeom prst="rect">
            <a:avLst/>
          </a:prstGeom>
        </p:spPr>
      </p:pic>
      <p:pic>
        <p:nvPicPr>
          <p:cNvPr id="6" name="Grafika 5" descr="Wysoka temperatura kontur">
            <a:extLst>
              <a:ext uri="{FF2B5EF4-FFF2-40B4-BE49-F238E27FC236}">
                <a16:creationId xmlns:a16="http://schemas.microsoft.com/office/drawing/2014/main" id="{C7B961D1-94C1-8C13-D43A-E487863097B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849328" y="1414289"/>
            <a:ext cx="914400" cy="914400"/>
          </a:xfrm>
          <a:prstGeom prst="rect">
            <a:avLst/>
          </a:prstGeom>
        </p:spPr>
      </p:pic>
      <p:pic>
        <p:nvPicPr>
          <p:cNvPr id="8" name="Grafika 7" descr="Ciężarówka kontur">
            <a:extLst>
              <a:ext uri="{FF2B5EF4-FFF2-40B4-BE49-F238E27FC236}">
                <a16:creationId xmlns:a16="http://schemas.microsoft.com/office/drawing/2014/main" id="{AE332BB3-37C3-363D-C462-2710A1EBD64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560387" y="5228176"/>
            <a:ext cx="914400" cy="914400"/>
          </a:xfrm>
          <a:prstGeom prst="rect">
            <a:avLst/>
          </a:prstGeom>
        </p:spPr>
      </p:pic>
      <p:pic>
        <p:nvPicPr>
          <p:cNvPr id="10" name="Grafika 9" descr="Czapka kucharska kontur">
            <a:extLst>
              <a:ext uri="{FF2B5EF4-FFF2-40B4-BE49-F238E27FC236}">
                <a16:creationId xmlns:a16="http://schemas.microsoft.com/office/drawing/2014/main" id="{9C1ACE1E-D7C7-587D-2D41-4B225FDAB66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105195" y="1414289"/>
            <a:ext cx="914400" cy="914400"/>
          </a:xfrm>
          <a:prstGeom prst="rect">
            <a:avLst/>
          </a:prstGeom>
        </p:spPr>
      </p:pic>
    </p:spTree>
    <p:extLst>
      <p:ext uri="{BB962C8B-B14F-4D97-AF65-F5344CB8AC3E}">
        <p14:creationId xmlns:p14="http://schemas.microsoft.com/office/powerpoint/2010/main" val="184911222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Symbol zastępczy obrazu 16" descr="Obraz zawierający woda, kula, Przezroczysty materiał, Bańka&#10;&#10;Zawartość wygenerowana przez sztuczną inteligencję może być niepoprawna.">
            <a:extLst>
              <a:ext uri="{FF2B5EF4-FFF2-40B4-BE49-F238E27FC236}">
                <a16:creationId xmlns:a16="http://schemas.microsoft.com/office/drawing/2014/main" id="{FFCC9881-3162-88ED-BB3F-F89E490C2FB1}"/>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flipH="1">
            <a:off x="238772" y="2626822"/>
            <a:ext cx="7708195" cy="3396829"/>
          </a:xfrm>
        </p:spPr>
      </p:pic>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a:xfrm>
            <a:off x="6731421" y="439689"/>
            <a:ext cx="2066906" cy="582221"/>
          </a:xfrm>
        </p:spPr>
        <p:txBody>
          <a:bodyPr/>
          <a:lstStyle/>
          <a:p>
            <a:r>
              <a:rPr lang="it-IT" noProof="0" dirty="0"/>
              <a:t>01</a:t>
            </a:r>
          </a:p>
        </p:txBody>
      </p:sp>
      <p:sp>
        <p:nvSpPr>
          <p:cNvPr id="14" name="Rectangle 13">
            <a:extLst>
              <a:ext uri="{FF2B5EF4-FFF2-40B4-BE49-F238E27FC236}">
                <a16:creationId xmlns:a16="http://schemas.microsoft.com/office/drawing/2014/main" id="{BE59536B-CB14-6A49-9925-C70C0915408D}"/>
              </a:ext>
            </a:extLst>
          </p:cNvPr>
          <p:cNvSpPr/>
          <p:nvPr/>
        </p:nvSpPr>
        <p:spPr>
          <a:xfrm>
            <a:off x="4800600" y="2828835"/>
            <a:ext cx="5513832" cy="120032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600" b="1" noProof="0" dirty="0">
                <a:solidFill>
                  <a:srgbClr val="60BA47"/>
                </a:solidFill>
                <a:latin typeface="Calibri" panose="020F0502020204030204" pitchFamily="34" charset="0"/>
                <a:cs typeface="Calibri" panose="020F0502020204030204" pitchFamily="34" charset="0"/>
              </a:rPr>
              <a:t>CHE COS'È L'EFFICIENZA DELLE RISORSE?</a:t>
            </a:r>
          </a:p>
        </p:txBody>
      </p:sp>
      <p:sp>
        <p:nvSpPr>
          <p:cNvPr id="15" name="TextBox 14">
            <a:extLst>
              <a:ext uri="{FF2B5EF4-FFF2-40B4-BE49-F238E27FC236}">
                <a16:creationId xmlns:a16="http://schemas.microsoft.com/office/drawing/2014/main" id="{04695EEA-D075-3642-8CB0-45ED61E791B1}"/>
              </a:ext>
            </a:extLst>
          </p:cNvPr>
          <p:cNvSpPr txBox="1"/>
          <p:nvPr/>
        </p:nvSpPr>
        <p:spPr>
          <a:xfrm>
            <a:off x="5906320" y="3481298"/>
            <a:ext cx="184731" cy="646331"/>
          </a:xfrm>
          <a:prstGeom prst="rect">
            <a:avLst/>
          </a:prstGeom>
          <a:noFill/>
        </p:spPr>
        <p:txBody>
          <a:bodyPr wrap="none" rtlCol="0">
            <a:spAutoFit/>
          </a:bodyPr>
          <a:lstStyle/>
          <a:p>
            <a:endParaRPr lang="it-IT" sz="3600" b="1" spc="324" noProof="0" dirty="0">
              <a:solidFill>
                <a:srgbClr val="60BA47"/>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596366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8C0693-2CA8-18DA-DEF5-147AB213B2D4}"/>
            </a:ext>
          </a:extLst>
        </p:cNvPr>
        <p:cNvGrpSpPr/>
        <p:nvPr/>
      </p:nvGrpSpPr>
      <p:grpSpPr>
        <a:xfrm>
          <a:off x="0" y="0"/>
          <a:ext cx="0" cy="0"/>
          <a:chOff x="0" y="0"/>
          <a:chExt cx="0" cy="0"/>
        </a:xfrm>
      </p:grpSpPr>
      <p:sp>
        <p:nvSpPr>
          <p:cNvPr id="64" name="Freeform 1">
            <a:extLst>
              <a:ext uri="{FF2B5EF4-FFF2-40B4-BE49-F238E27FC236}">
                <a16:creationId xmlns:a16="http://schemas.microsoft.com/office/drawing/2014/main" id="{C5402DB2-9E85-35A2-C5E8-A4AF3F405B8F}"/>
              </a:ext>
            </a:extLst>
          </p:cNvPr>
          <p:cNvSpPr>
            <a:spLocks noChangeArrowheads="1"/>
          </p:cNvSpPr>
          <p:nvPr/>
        </p:nvSpPr>
        <p:spPr bwMode="auto">
          <a:xfrm>
            <a:off x="918037" y="1539002"/>
            <a:ext cx="2334470" cy="3922919"/>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it-IT" sz="900" noProof="0" dirty="0"/>
          </a:p>
        </p:txBody>
      </p:sp>
      <p:sp>
        <p:nvSpPr>
          <p:cNvPr id="359" name="Freeform 246">
            <a:extLst>
              <a:ext uri="{FF2B5EF4-FFF2-40B4-BE49-F238E27FC236}">
                <a16:creationId xmlns:a16="http://schemas.microsoft.com/office/drawing/2014/main" id="{972D1653-5103-D38E-8206-0DD9C4FBC0DA}"/>
              </a:ext>
            </a:extLst>
          </p:cNvPr>
          <p:cNvSpPr>
            <a:spLocks noChangeArrowheads="1"/>
          </p:cNvSpPr>
          <p:nvPr/>
        </p:nvSpPr>
        <p:spPr bwMode="auto">
          <a:xfrm>
            <a:off x="865378" y="1396078"/>
            <a:ext cx="2387128" cy="142926"/>
          </a:xfrm>
          <a:custGeom>
            <a:avLst/>
            <a:gdLst>
              <a:gd name="T0" fmla="*/ 4199 w 4200"/>
              <a:gd name="T1" fmla="*/ 251 h 252"/>
              <a:gd name="T2" fmla="*/ 126 w 4200"/>
              <a:gd name="T3" fmla="*/ 251 h 252"/>
              <a:gd name="T4" fmla="*/ 126 w 4200"/>
              <a:gd name="T5" fmla="*/ 251 h 252"/>
              <a:gd name="T6" fmla="*/ 0 w 4200"/>
              <a:gd name="T7" fmla="*/ 125 h 252"/>
              <a:gd name="T8" fmla="*/ 0 w 4200"/>
              <a:gd name="T9" fmla="*/ 125 h 252"/>
              <a:gd name="T10" fmla="*/ 126 w 4200"/>
              <a:gd name="T11" fmla="*/ 0 h 252"/>
              <a:gd name="T12" fmla="*/ 4199 w 4200"/>
              <a:gd name="T13" fmla="*/ 0 h 252"/>
              <a:gd name="T14" fmla="*/ 4199 w 4200"/>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2">
                <a:moveTo>
                  <a:pt x="4199" y="251"/>
                </a:moveTo>
                <a:lnTo>
                  <a:pt x="126" y="251"/>
                </a:lnTo>
                <a:lnTo>
                  <a:pt x="126" y="251"/>
                </a:lnTo>
                <a:cubicBezTo>
                  <a:pt x="56" y="251"/>
                  <a:pt x="0" y="195"/>
                  <a:pt x="0" y="125"/>
                </a:cubicBezTo>
                <a:lnTo>
                  <a:pt x="0" y="125"/>
                </a:lnTo>
                <a:cubicBezTo>
                  <a:pt x="0" y="56"/>
                  <a:pt x="56" y="0"/>
                  <a:pt x="126" y="0"/>
                </a:cubicBezTo>
                <a:lnTo>
                  <a:pt x="4199" y="0"/>
                </a:lnTo>
                <a:lnTo>
                  <a:pt x="4199" y="251"/>
                </a:lnTo>
              </a:path>
            </a:pathLst>
          </a:custGeom>
          <a:solidFill>
            <a:srgbClr val="086575"/>
          </a:solidFill>
          <a:ln>
            <a:noFill/>
          </a:ln>
          <a:effectLst/>
        </p:spPr>
        <p:txBody>
          <a:bodyPr wrap="none" anchor="ctr"/>
          <a:lstStyle/>
          <a:p>
            <a:endParaRPr lang="it-IT" sz="900" noProof="0" dirty="0"/>
          </a:p>
        </p:txBody>
      </p:sp>
      <p:sp>
        <p:nvSpPr>
          <p:cNvPr id="360" name="Freeform 247">
            <a:extLst>
              <a:ext uri="{FF2B5EF4-FFF2-40B4-BE49-F238E27FC236}">
                <a16:creationId xmlns:a16="http://schemas.microsoft.com/office/drawing/2014/main" id="{EA369A1B-1CDA-0000-026D-F40A3CCC6CC9}"/>
              </a:ext>
            </a:extLst>
          </p:cNvPr>
          <p:cNvSpPr>
            <a:spLocks noChangeArrowheads="1"/>
          </p:cNvSpPr>
          <p:nvPr/>
        </p:nvSpPr>
        <p:spPr bwMode="auto">
          <a:xfrm>
            <a:off x="3617724" y="2365860"/>
            <a:ext cx="2334470" cy="3952243"/>
          </a:xfrm>
          <a:custGeom>
            <a:avLst/>
            <a:gdLst>
              <a:gd name="T0" fmla="*/ 3336 w 4107"/>
              <a:gd name="T1" fmla="*/ 0 h 4544"/>
              <a:gd name="T2" fmla="*/ 771 w 4107"/>
              <a:gd name="T3" fmla="*/ 0 h 4544"/>
              <a:gd name="T4" fmla="*/ 771 w 4107"/>
              <a:gd name="T5" fmla="*/ 0 h 4544"/>
              <a:gd name="T6" fmla="*/ 0 w 4107"/>
              <a:gd name="T7" fmla="*/ 769 h 4544"/>
              <a:gd name="T8" fmla="*/ 0 w 4107"/>
              <a:gd name="T9" fmla="*/ 4543 h 4544"/>
              <a:gd name="T10" fmla="*/ 4106 w 4107"/>
              <a:gd name="T11" fmla="*/ 4543 h 4544"/>
              <a:gd name="T12" fmla="*/ 4106 w 4107"/>
              <a:gd name="T13" fmla="*/ 769 h 4544"/>
              <a:gd name="T14" fmla="*/ 4106 w 4107"/>
              <a:gd name="T15" fmla="*/ 769 h 4544"/>
              <a:gd name="T16" fmla="*/ 3336 w 4107"/>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4">
                <a:moveTo>
                  <a:pt x="3336" y="0"/>
                </a:moveTo>
                <a:lnTo>
                  <a:pt x="771" y="0"/>
                </a:lnTo>
                <a:lnTo>
                  <a:pt x="771" y="0"/>
                </a:lnTo>
                <a:cubicBezTo>
                  <a:pt x="345" y="0"/>
                  <a:pt x="0" y="344"/>
                  <a:pt x="0" y="769"/>
                </a:cubicBezTo>
                <a:lnTo>
                  <a:pt x="0" y="4543"/>
                </a:lnTo>
                <a:lnTo>
                  <a:pt x="4106" y="4543"/>
                </a:lnTo>
                <a:lnTo>
                  <a:pt x="4106" y="769"/>
                </a:lnTo>
                <a:lnTo>
                  <a:pt x="4106" y="769"/>
                </a:lnTo>
                <a:cubicBezTo>
                  <a:pt x="4106" y="344"/>
                  <a:pt x="3761" y="0"/>
                  <a:pt x="3336" y="0"/>
                </a:cubicBezTo>
              </a:path>
            </a:pathLst>
          </a:custGeom>
          <a:solidFill>
            <a:srgbClr val="2094D2"/>
          </a:solidFill>
          <a:ln>
            <a:noFill/>
          </a:ln>
          <a:effectLst/>
        </p:spPr>
        <p:txBody>
          <a:bodyPr wrap="none" anchor="ctr"/>
          <a:lstStyle/>
          <a:p>
            <a:endParaRPr lang="it-IT" sz="900" noProof="0" dirty="0"/>
          </a:p>
        </p:txBody>
      </p:sp>
      <p:sp>
        <p:nvSpPr>
          <p:cNvPr id="362" name="Freeform 249">
            <a:extLst>
              <a:ext uri="{FF2B5EF4-FFF2-40B4-BE49-F238E27FC236}">
                <a16:creationId xmlns:a16="http://schemas.microsoft.com/office/drawing/2014/main" id="{6DD7AFD6-2D7C-F5A0-6A27-3B72DFBC3F55}"/>
              </a:ext>
            </a:extLst>
          </p:cNvPr>
          <p:cNvSpPr>
            <a:spLocks noChangeArrowheads="1"/>
          </p:cNvSpPr>
          <p:nvPr/>
        </p:nvSpPr>
        <p:spPr bwMode="auto">
          <a:xfrm>
            <a:off x="3612677" y="6274374"/>
            <a:ext cx="2387128" cy="142928"/>
          </a:xfrm>
          <a:custGeom>
            <a:avLst/>
            <a:gdLst>
              <a:gd name="T0" fmla="*/ 4199 w 4200"/>
              <a:gd name="T1" fmla="*/ 0 h 253"/>
              <a:gd name="T2" fmla="*/ 126 w 4200"/>
              <a:gd name="T3" fmla="*/ 0 h 253"/>
              <a:gd name="T4" fmla="*/ 126 w 4200"/>
              <a:gd name="T5" fmla="*/ 0 h 253"/>
              <a:gd name="T6" fmla="*/ 0 w 4200"/>
              <a:gd name="T7" fmla="*/ 126 h 253"/>
              <a:gd name="T8" fmla="*/ 0 w 4200"/>
              <a:gd name="T9" fmla="*/ 126 h 253"/>
              <a:gd name="T10" fmla="*/ 126 w 4200"/>
              <a:gd name="T11" fmla="*/ 252 h 253"/>
              <a:gd name="T12" fmla="*/ 4199 w 4200"/>
              <a:gd name="T13" fmla="*/ 252 h 253"/>
              <a:gd name="T14" fmla="*/ 4199 w 4200"/>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00" h="253">
                <a:moveTo>
                  <a:pt x="4199" y="0"/>
                </a:moveTo>
                <a:lnTo>
                  <a:pt x="126" y="0"/>
                </a:lnTo>
                <a:lnTo>
                  <a:pt x="126" y="0"/>
                </a:lnTo>
                <a:cubicBezTo>
                  <a:pt x="57" y="0"/>
                  <a:pt x="0" y="57"/>
                  <a:pt x="0" y="126"/>
                </a:cubicBezTo>
                <a:lnTo>
                  <a:pt x="0" y="126"/>
                </a:lnTo>
                <a:cubicBezTo>
                  <a:pt x="0" y="195"/>
                  <a:pt x="57" y="252"/>
                  <a:pt x="126" y="252"/>
                </a:cubicBezTo>
                <a:lnTo>
                  <a:pt x="4199" y="252"/>
                </a:lnTo>
                <a:lnTo>
                  <a:pt x="4199" y="0"/>
                </a:lnTo>
              </a:path>
            </a:pathLst>
          </a:custGeom>
          <a:solidFill>
            <a:srgbClr val="086575"/>
          </a:solidFill>
          <a:ln>
            <a:noFill/>
          </a:ln>
          <a:effectLst/>
        </p:spPr>
        <p:txBody>
          <a:bodyPr wrap="none" anchor="ctr"/>
          <a:lstStyle/>
          <a:p>
            <a:endParaRPr lang="it-IT" sz="900" noProof="0" dirty="0"/>
          </a:p>
        </p:txBody>
      </p:sp>
      <p:sp>
        <p:nvSpPr>
          <p:cNvPr id="363" name="Freeform 250">
            <a:extLst>
              <a:ext uri="{FF2B5EF4-FFF2-40B4-BE49-F238E27FC236}">
                <a16:creationId xmlns:a16="http://schemas.microsoft.com/office/drawing/2014/main" id="{819CD531-4824-18A5-9E16-D77577581A43}"/>
              </a:ext>
            </a:extLst>
          </p:cNvPr>
          <p:cNvSpPr>
            <a:spLocks noChangeArrowheads="1"/>
          </p:cNvSpPr>
          <p:nvPr/>
        </p:nvSpPr>
        <p:spPr bwMode="auto">
          <a:xfrm>
            <a:off x="6243938" y="1539002"/>
            <a:ext cx="2334470" cy="4278473"/>
          </a:xfrm>
          <a:custGeom>
            <a:avLst/>
            <a:gdLst>
              <a:gd name="T0" fmla="*/ 3335 w 4107"/>
              <a:gd name="T1" fmla="*/ 4544 h 4545"/>
              <a:gd name="T2" fmla="*/ 770 w 4107"/>
              <a:gd name="T3" fmla="*/ 4544 h 4545"/>
              <a:gd name="T4" fmla="*/ 770 w 4107"/>
              <a:gd name="T5" fmla="*/ 4544 h 4545"/>
              <a:gd name="T6" fmla="*/ 0 w 4107"/>
              <a:gd name="T7" fmla="*/ 3774 h 4545"/>
              <a:gd name="T8" fmla="*/ 0 w 4107"/>
              <a:gd name="T9" fmla="*/ 0 h 4545"/>
              <a:gd name="T10" fmla="*/ 4106 w 4107"/>
              <a:gd name="T11" fmla="*/ 0 h 4545"/>
              <a:gd name="T12" fmla="*/ 4106 w 4107"/>
              <a:gd name="T13" fmla="*/ 3774 h 4545"/>
              <a:gd name="T14" fmla="*/ 4106 w 4107"/>
              <a:gd name="T15" fmla="*/ 3774 h 4545"/>
              <a:gd name="T16" fmla="*/ 3335 w 4107"/>
              <a:gd name="T17" fmla="*/ 4544 h 4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7" h="4545">
                <a:moveTo>
                  <a:pt x="3335" y="4544"/>
                </a:moveTo>
                <a:lnTo>
                  <a:pt x="770" y="4544"/>
                </a:lnTo>
                <a:lnTo>
                  <a:pt x="770" y="4544"/>
                </a:lnTo>
                <a:cubicBezTo>
                  <a:pt x="345" y="4544"/>
                  <a:pt x="0" y="4199"/>
                  <a:pt x="0" y="3774"/>
                </a:cubicBezTo>
                <a:lnTo>
                  <a:pt x="0" y="0"/>
                </a:lnTo>
                <a:lnTo>
                  <a:pt x="4106" y="0"/>
                </a:lnTo>
                <a:lnTo>
                  <a:pt x="4106" y="3774"/>
                </a:lnTo>
                <a:lnTo>
                  <a:pt x="4106" y="3774"/>
                </a:lnTo>
                <a:cubicBezTo>
                  <a:pt x="4106" y="4199"/>
                  <a:pt x="3761" y="4544"/>
                  <a:pt x="3335" y="4544"/>
                </a:cubicBezTo>
              </a:path>
            </a:pathLst>
          </a:custGeom>
          <a:solidFill>
            <a:srgbClr val="60BA47"/>
          </a:solidFill>
          <a:ln>
            <a:noFill/>
          </a:ln>
          <a:effectLst/>
        </p:spPr>
        <p:txBody>
          <a:bodyPr wrap="none" anchor="ctr"/>
          <a:lstStyle/>
          <a:p>
            <a:endParaRPr lang="it-IT" sz="900" noProof="0" dirty="0"/>
          </a:p>
        </p:txBody>
      </p:sp>
      <p:sp>
        <p:nvSpPr>
          <p:cNvPr id="365" name="Freeform 252">
            <a:extLst>
              <a:ext uri="{FF2B5EF4-FFF2-40B4-BE49-F238E27FC236}">
                <a16:creationId xmlns:a16="http://schemas.microsoft.com/office/drawing/2014/main" id="{770EF2E1-B22C-CF6F-4F9F-78F79E18957B}"/>
              </a:ext>
            </a:extLst>
          </p:cNvPr>
          <p:cNvSpPr>
            <a:spLocks noChangeArrowheads="1"/>
          </p:cNvSpPr>
          <p:nvPr/>
        </p:nvSpPr>
        <p:spPr bwMode="auto">
          <a:xfrm>
            <a:off x="6191280" y="1396077"/>
            <a:ext cx="2387128" cy="142926"/>
          </a:xfrm>
          <a:custGeom>
            <a:avLst/>
            <a:gdLst>
              <a:gd name="T0" fmla="*/ 4198 w 4199"/>
              <a:gd name="T1" fmla="*/ 251 h 252"/>
              <a:gd name="T2" fmla="*/ 126 w 4199"/>
              <a:gd name="T3" fmla="*/ 251 h 252"/>
              <a:gd name="T4" fmla="*/ 126 w 4199"/>
              <a:gd name="T5" fmla="*/ 251 h 252"/>
              <a:gd name="T6" fmla="*/ 0 w 4199"/>
              <a:gd name="T7" fmla="*/ 125 h 252"/>
              <a:gd name="T8" fmla="*/ 0 w 4199"/>
              <a:gd name="T9" fmla="*/ 125 h 252"/>
              <a:gd name="T10" fmla="*/ 126 w 4199"/>
              <a:gd name="T11" fmla="*/ 0 h 252"/>
              <a:gd name="T12" fmla="*/ 4198 w 4199"/>
              <a:gd name="T13" fmla="*/ 0 h 252"/>
              <a:gd name="T14" fmla="*/ 4198 w 4199"/>
              <a:gd name="T15" fmla="*/ 251 h 25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2">
                <a:moveTo>
                  <a:pt x="4198" y="251"/>
                </a:moveTo>
                <a:lnTo>
                  <a:pt x="126" y="251"/>
                </a:lnTo>
                <a:lnTo>
                  <a:pt x="126" y="251"/>
                </a:lnTo>
                <a:cubicBezTo>
                  <a:pt x="57" y="251"/>
                  <a:pt x="0" y="195"/>
                  <a:pt x="0" y="125"/>
                </a:cubicBezTo>
                <a:lnTo>
                  <a:pt x="0" y="125"/>
                </a:lnTo>
                <a:cubicBezTo>
                  <a:pt x="0" y="56"/>
                  <a:pt x="57" y="0"/>
                  <a:pt x="126" y="0"/>
                </a:cubicBezTo>
                <a:lnTo>
                  <a:pt x="4198" y="0"/>
                </a:lnTo>
                <a:lnTo>
                  <a:pt x="4198" y="251"/>
                </a:lnTo>
              </a:path>
            </a:pathLst>
          </a:custGeom>
          <a:solidFill>
            <a:srgbClr val="086575"/>
          </a:solidFill>
          <a:ln>
            <a:noFill/>
          </a:ln>
          <a:effectLst/>
        </p:spPr>
        <p:txBody>
          <a:bodyPr wrap="none" anchor="ctr"/>
          <a:lstStyle/>
          <a:p>
            <a:endParaRPr lang="it-IT" sz="900" noProof="0" dirty="0"/>
          </a:p>
        </p:txBody>
      </p:sp>
      <p:sp>
        <p:nvSpPr>
          <p:cNvPr id="366" name="Freeform 253">
            <a:extLst>
              <a:ext uri="{FF2B5EF4-FFF2-40B4-BE49-F238E27FC236}">
                <a16:creationId xmlns:a16="http://schemas.microsoft.com/office/drawing/2014/main" id="{E2BD0C76-743E-69CC-E4D3-CE24B944146C}"/>
              </a:ext>
            </a:extLst>
          </p:cNvPr>
          <p:cNvSpPr>
            <a:spLocks noChangeArrowheads="1"/>
          </p:cNvSpPr>
          <p:nvPr/>
        </p:nvSpPr>
        <p:spPr bwMode="auto">
          <a:xfrm>
            <a:off x="8906889" y="2529635"/>
            <a:ext cx="2467714" cy="4076117"/>
          </a:xfrm>
          <a:custGeom>
            <a:avLst/>
            <a:gdLst>
              <a:gd name="T0" fmla="*/ 3335 w 4106"/>
              <a:gd name="T1" fmla="*/ 0 h 4544"/>
              <a:gd name="T2" fmla="*/ 770 w 4106"/>
              <a:gd name="T3" fmla="*/ 0 h 4544"/>
              <a:gd name="T4" fmla="*/ 770 w 4106"/>
              <a:gd name="T5" fmla="*/ 0 h 4544"/>
              <a:gd name="T6" fmla="*/ 0 w 4106"/>
              <a:gd name="T7" fmla="*/ 769 h 4544"/>
              <a:gd name="T8" fmla="*/ 0 w 4106"/>
              <a:gd name="T9" fmla="*/ 4543 h 4544"/>
              <a:gd name="T10" fmla="*/ 4105 w 4106"/>
              <a:gd name="T11" fmla="*/ 4543 h 4544"/>
              <a:gd name="T12" fmla="*/ 4105 w 4106"/>
              <a:gd name="T13" fmla="*/ 769 h 4544"/>
              <a:gd name="T14" fmla="*/ 4105 w 4106"/>
              <a:gd name="T15" fmla="*/ 769 h 4544"/>
              <a:gd name="T16" fmla="*/ 3335 w 4106"/>
              <a:gd name="T17" fmla="*/ 0 h 45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06" h="4544">
                <a:moveTo>
                  <a:pt x="3335" y="0"/>
                </a:moveTo>
                <a:lnTo>
                  <a:pt x="770" y="0"/>
                </a:lnTo>
                <a:lnTo>
                  <a:pt x="770" y="0"/>
                </a:lnTo>
                <a:cubicBezTo>
                  <a:pt x="345" y="0"/>
                  <a:pt x="0" y="344"/>
                  <a:pt x="0" y="769"/>
                </a:cubicBezTo>
                <a:lnTo>
                  <a:pt x="0" y="4543"/>
                </a:lnTo>
                <a:lnTo>
                  <a:pt x="4105" y="4543"/>
                </a:lnTo>
                <a:lnTo>
                  <a:pt x="4105" y="769"/>
                </a:lnTo>
                <a:lnTo>
                  <a:pt x="4105" y="769"/>
                </a:lnTo>
                <a:cubicBezTo>
                  <a:pt x="4105" y="344"/>
                  <a:pt x="3760" y="0"/>
                  <a:pt x="3335" y="0"/>
                </a:cubicBezTo>
              </a:path>
            </a:pathLst>
          </a:custGeom>
          <a:solidFill>
            <a:srgbClr val="2094D2"/>
          </a:solidFill>
          <a:ln>
            <a:noFill/>
          </a:ln>
          <a:effectLst/>
        </p:spPr>
        <p:txBody>
          <a:bodyPr wrap="none" anchor="ctr"/>
          <a:lstStyle/>
          <a:p>
            <a:endParaRPr lang="it-IT" sz="900" noProof="0" dirty="0"/>
          </a:p>
        </p:txBody>
      </p:sp>
      <p:sp>
        <p:nvSpPr>
          <p:cNvPr id="368" name="Freeform 255">
            <a:extLst>
              <a:ext uri="{FF2B5EF4-FFF2-40B4-BE49-F238E27FC236}">
                <a16:creationId xmlns:a16="http://schemas.microsoft.com/office/drawing/2014/main" id="{BF4B1301-5081-18E3-ABB0-F68E959D46ED}"/>
              </a:ext>
            </a:extLst>
          </p:cNvPr>
          <p:cNvSpPr>
            <a:spLocks noChangeArrowheads="1"/>
          </p:cNvSpPr>
          <p:nvPr/>
        </p:nvSpPr>
        <p:spPr bwMode="auto">
          <a:xfrm>
            <a:off x="8892325" y="6534287"/>
            <a:ext cx="2482278" cy="150291"/>
          </a:xfrm>
          <a:custGeom>
            <a:avLst/>
            <a:gdLst>
              <a:gd name="T0" fmla="*/ 4198 w 4199"/>
              <a:gd name="T1" fmla="*/ 0 h 253"/>
              <a:gd name="T2" fmla="*/ 126 w 4199"/>
              <a:gd name="T3" fmla="*/ 0 h 253"/>
              <a:gd name="T4" fmla="*/ 126 w 4199"/>
              <a:gd name="T5" fmla="*/ 0 h 253"/>
              <a:gd name="T6" fmla="*/ 0 w 4199"/>
              <a:gd name="T7" fmla="*/ 126 h 253"/>
              <a:gd name="T8" fmla="*/ 0 w 4199"/>
              <a:gd name="T9" fmla="*/ 126 h 253"/>
              <a:gd name="T10" fmla="*/ 126 w 4199"/>
              <a:gd name="T11" fmla="*/ 252 h 253"/>
              <a:gd name="T12" fmla="*/ 4198 w 4199"/>
              <a:gd name="T13" fmla="*/ 252 h 253"/>
              <a:gd name="T14" fmla="*/ 4198 w 4199"/>
              <a:gd name="T15" fmla="*/ 0 h 253"/>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199" h="253">
                <a:moveTo>
                  <a:pt x="4198" y="0"/>
                </a:moveTo>
                <a:lnTo>
                  <a:pt x="126" y="0"/>
                </a:lnTo>
                <a:lnTo>
                  <a:pt x="126" y="0"/>
                </a:lnTo>
                <a:cubicBezTo>
                  <a:pt x="56" y="0"/>
                  <a:pt x="0" y="57"/>
                  <a:pt x="0" y="126"/>
                </a:cubicBezTo>
                <a:lnTo>
                  <a:pt x="0" y="126"/>
                </a:lnTo>
                <a:cubicBezTo>
                  <a:pt x="0" y="195"/>
                  <a:pt x="56" y="252"/>
                  <a:pt x="126" y="252"/>
                </a:cubicBezTo>
                <a:lnTo>
                  <a:pt x="4198" y="252"/>
                </a:lnTo>
                <a:lnTo>
                  <a:pt x="4198" y="0"/>
                </a:lnTo>
              </a:path>
            </a:pathLst>
          </a:custGeom>
          <a:solidFill>
            <a:srgbClr val="086575"/>
          </a:solidFill>
          <a:ln>
            <a:noFill/>
          </a:ln>
          <a:effectLst/>
        </p:spPr>
        <p:txBody>
          <a:bodyPr wrap="none" anchor="ctr"/>
          <a:lstStyle/>
          <a:p>
            <a:endParaRPr lang="it-IT" sz="900" noProof="0" dirty="0"/>
          </a:p>
        </p:txBody>
      </p:sp>
      <p:sp>
        <p:nvSpPr>
          <p:cNvPr id="2" name="Text Placeholder 1">
            <a:extLst>
              <a:ext uri="{FF2B5EF4-FFF2-40B4-BE49-F238E27FC236}">
                <a16:creationId xmlns:a16="http://schemas.microsoft.com/office/drawing/2014/main" id="{FD70A8F6-7009-3A24-45E8-3BB6189D461A}"/>
              </a:ext>
            </a:extLst>
          </p:cNvPr>
          <p:cNvSpPr>
            <a:spLocks noGrp="1"/>
          </p:cNvSpPr>
          <p:nvPr>
            <p:ph type="body" sz="quarter" idx="16"/>
          </p:nvPr>
        </p:nvSpPr>
        <p:spPr/>
        <p:txBody>
          <a:bodyPr/>
          <a:lstStyle/>
          <a:p>
            <a:r>
              <a:rPr lang="it-IT" noProof="0" dirty="0"/>
              <a:t>Come potete contribuire a un futuro di efficienza energetica? </a:t>
            </a:r>
          </a:p>
        </p:txBody>
      </p:sp>
      <p:sp>
        <p:nvSpPr>
          <p:cNvPr id="105" name="CuadroTexto 553">
            <a:extLst>
              <a:ext uri="{FF2B5EF4-FFF2-40B4-BE49-F238E27FC236}">
                <a16:creationId xmlns:a16="http://schemas.microsoft.com/office/drawing/2014/main" id="{0CE6272B-652E-AEF4-29DD-0220A266D4BA}"/>
              </a:ext>
            </a:extLst>
          </p:cNvPr>
          <p:cNvSpPr txBox="1"/>
          <p:nvPr/>
        </p:nvSpPr>
        <p:spPr>
          <a:xfrm>
            <a:off x="980421" y="1604731"/>
            <a:ext cx="2291547" cy="707886"/>
          </a:xfrm>
          <a:prstGeom prst="rect">
            <a:avLst/>
          </a:prstGeom>
          <a:noFill/>
        </p:spPr>
        <p:txBody>
          <a:bodyPr wrap="square" rtlCol="0">
            <a:spAutoFit/>
          </a:bodyPr>
          <a:lstStyle/>
          <a:p>
            <a:pPr algn="ctr"/>
            <a:r>
              <a:rPr lang="it-IT" sz="2000" b="1" noProof="0" dirty="0">
                <a:solidFill>
                  <a:schemeClr val="bg1"/>
                </a:solidFill>
                <a:latin typeface="Calibri" panose="020F0502020204030204" pitchFamily="34" charset="0"/>
                <a:ea typeface="Lato" charset="0"/>
                <a:cs typeface="Calibri" panose="020F0502020204030204" pitchFamily="34" charset="0"/>
              </a:rPr>
              <a:t>Sensibilizzare il personale</a:t>
            </a:r>
          </a:p>
        </p:txBody>
      </p:sp>
      <p:sp>
        <p:nvSpPr>
          <p:cNvPr id="106" name="CuadroTexto 555">
            <a:extLst>
              <a:ext uri="{FF2B5EF4-FFF2-40B4-BE49-F238E27FC236}">
                <a16:creationId xmlns:a16="http://schemas.microsoft.com/office/drawing/2014/main" id="{B2A601F2-656D-5E25-839D-8669638DF50E}"/>
              </a:ext>
            </a:extLst>
          </p:cNvPr>
          <p:cNvSpPr txBox="1"/>
          <p:nvPr/>
        </p:nvSpPr>
        <p:spPr>
          <a:xfrm>
            <a:off x="3591148" y="2490169"/>
            <a:ext cx="2387622" cy="1015663"/>
          </a:xfrm>
          <a:prstGeom prst="rect">
            <a:avLst/>
          </a:prstGeom>
          <a:noFill/>
        </p:spPr>
        <p:txBody>
          <a:bodyPr wrap="square" rtlCol="0">
            <a:spAutoFit/>
          </a:bodyPr>
          <a:lstStyle/>
          <a:p>
            <a:pPr algn="ctr"/>
            <a:r>
              <a:rPr lang="it-IT" sz="2000" b="1" noProof="0" dirty="0">
                <a:solidFill>
                  <a:schemeClr val="bg1"/>
                </a:solidFill>
                <a:latin typeface="Calibri" panose="020F0502020204030204" pitchFamily="34" charset="0"/>
                <a:ea typeface="Lato" charset="0"/>
                <a:cs typeface="Calibri" panose="020F0502020204030204" pitchFamily="34" charset="0"/>
              </a:rPr>
              <a:t>Migliorare l'efficienza operativa</a:t>
            </a:r>
          </a:p>
        </p:txBody>
      </p:sp>
      <p:sp>
        <p:nvSpPr>
          <p:cNvPr id="107" name="CuadroTexto 557">
            <a:extLst>
              <a:ext uri="{FF2B5EF4-FFF2-40B4-BE49-F238E27FC236}">
                <a16:creationId xmlns:a16="http://schemas.microsoft.com/office/drawing/2014/main" id="{10216303-7C74-3905-5FED-D6A10215DF52}"/>
              </a:ext>
            </a:extLst>
          </p:cNvPr>
          <p:cNvSpPr txBox="1"/>
          <p:nvPr/>
        </p:nvSpPr>
        <p:spPr>
          <a:xfrm>
            <a:off x="6243937" y="1526982"/>
            <a:ext cx="2334470" cy="707886"/>
          </a:xfrm>
          <a:prstGeom prst="rect">
            <a:avLst/>
          </a:prstGeom>
          <a:noFill/>
        </p:spPr>
        <p:txBody>
          <a:bodyPr wrap="square" rtlCol="0">
            <a:spAutoFit/>
          </a:bodyPr>
          <a:lstStyle/>
          <a:p>
            <a:pPr algn="ctr"/>
            <a:r>
              <a:rPr lang="it-IT" sz="2000" b="1" noProof="0" dirty="0">
                <a:solidFill>
                  <a:schemeClr val="bg1"/>
                </a:solidFill>
                <a:latin typeface="Calibri" panose="020F0502020204030204" pitchFamily="34" charset="0"/>
                <a:ea typeface="Lato" charset="0"/>
                <a:cs typeface="Calibri" panose="020F0502020204030204" pitchFamily="34" charset="0"/>
              </a:rPr>
              <a:t>Monitorare e misurare l'uso dell'energia</a:t>
            </a:r>
          </a:p>
        </p:txBody>
      </p:sp>
      <p:sp>
        <p:nvSpPr>
          <p:cNvPr id="108" name="CuadroTexto 559">
            <a:extLst>
              <a:ext uri="{FF2B5EF4-FFF2-40B4-BE49-F238E27FC236}">
                <a16:creationId xmlns:a16="http://schemas.microsoft.com/office/drawing/2014/main" id="{6149BE70-B040-FD63-2487-29B6B3B328DF}"/>
              </a:ext>
            </a:extLst>
          </p:cNvPr>
          <p:cNvSpPr txBox="1"/>
          <p:nvPr/>
        </p:nvSpPr>
        <p:spPr>
          <a:xfrm>
            <a:off x="8906889" y="2536214"/>
            <a:ext cx="2387128" cy="1200329"/>
          </a:xfrm>
          <a:prstGeom prst="rect">
            <a:avLst/>
          </a:prstGeom>
          <a:noFill/>
        </p:spPr>
        <p:txBody>
          <a:bodyPr wrap="square" rtlCol="0">
            <a:spAutoFit/>
          </a:bodyPr>
          <a:lstStyle/>
          <a:p>
            <a:pPr algn="ctr"/>
            <a:r>
              <a:rPr lang="it-IT" b="1" noProof="0" dirty="0">
                <a:solidFill>
                  <a:schemeClr val="bg1"/>
                </a:solidFill>
                <a:latin typeface="Calibri" panose="020F0502020204030204" pitchFamily="34" charset="0"/>
                <a:ea typeface="Lato" charset="0"/>
                <a:cs typeface="Calibri" panose="020F0502020204030204" pitchFamily="34" charset="0"/>
              </a:rPr>
              <a:t>Passare a un'apparecchiatura efficiente dal punto di vista energetico</a:t>
            </a:r>
          </a:p>
        </p:txBody>
      </p:sp>
      <p:sp>
        <p:nvSpPr>
          <p:cNvPr id="109" name="Rectángulo 602">
            <a:extLst>
              <a:ext uri="{FF2B5EF4-FFF2-40B4-BE49-F238E27FC236}">
                <a16:creationId xmlns:a16="http://schemas.microsoft.com/office/drawing/2014/main" id="{4D64486D-333C-F19D-D0FB-45B8ED97D12A}"/>
              </a:ext>
            </a:extLst>
          </p:cNvPr>
          <p:cNvSpPr/>
          <p:nvPr/>
        </p:nvSpPr>
        <p:spPr>
          <a:xfrm>
            <a:off x="872876" y="2312617"/>
            <a:ext cx="2424791" cy="2800767"/>
          </a:xfrm>
          <a:prstGeom prst="rect">
            <a:avLst/>
          </a:prstGeom>
        </p:spPr>
        <p:txBody>
          <a:bodyPr wrap="square">
            <a:spAutoFit/>
          </a:bodyPr>
          <a:lstStyle/>
          <a:p>
            <a:pPr algn="ctr"/>
            <a:r>
              <a:rPr lang="it-IT" sz="1600" noProof="0" dirty="0">
                <a:solidFill>
                  <a:schemeClr val="bg1"/>
                </a:solidFill>
                <a:latin typeface="Calibri" panose="020F0502020204030204" pitchFamily="34" charset="0"/>
                <a:ea typeface="Lato" charset="0"/>
                <a:cs typeface="Calibri" panose="020F0502020204030204" pitchFamily="34" charset="0"/>
              </a:rPr>
              <a:t>La formazione del personale a spegnere le apparecchiature, a utilizzare l'illuminazione naturale e a scollegare i dispositivi durante la notte riduce gli sprechi energetici. Un "campione dell'energia" può monitorare e promuovere le migliori pratiche.</a:t>
            </a:r>
          </a:p>
        </p:txBody>
      </p:sp>
      <p:sp>
        <p:nvSpPr>
          <p:cNvPr id="110" name="Rectángulo 603">
            <a:extLst>
              <a:ext uri="{FF2B5EF4-FFF2-40B4-BE49-F238E27FC236}">
                <a16:creationId xmlns:a16="http://schemas.microsoft.com/office/drawing/2014/main" id="{73E2CBE9-6131-099A-82C7-18C6EA67062A}"/>
              </a:ext>
            </a:extLst>
          </p:cNvPr>
          <p:cNvSpPr/>
          <p:nvPr/>
        </p:nvSpPr>
        <p:spPr>
          <a:xfrm>
            <a:off x="3612677" y="3227386"/>
            <a:ext cx="2276240" cy="3046988"/>
          </a:xfrm>
          <a:prstGeom prst="rect">
            <a:avLst/>
          </a:prstGeom>
        </p:spPr>
        <p:txBody>
          <a:bodyPr wrap="square">
            <a:spAutoFit/>
          </a:bodyPr>
          <a:lstStyle/>
          <a:p>
            <a:pPr algn="ctr"/>
            <a:r>
              <a:rPr lang="it-IT" sz="1600" noProof="0" dirty="0">
                <a:solidFill>
                  <a:schemeClr val="bg1"/>
                </a:solidFill>
                <a:latin typeface="Calibri" panose="020F0502020204030204" pitchFamily="34" charset="0"/>
                <a:ea typeface="Lato" charset="0"/>
                <a:cs typeface="Calibri" panose="020F0502020204030204" pitchFamily="34" charset="0"/>
              </a:rPr>
              <a:t>La cottura in batch ottimizza l'uso delle apparecchiature, mentre la programmazione di attività ad alto consumo energetico nelle ore non di punta riduce i costi. La razionalizzazione dei flussi di lavoro riduce al minimo i tempi di inattività delle apparecchiature.</a:t>
            </a:r>
          </a:p>
        </p:txBody>
      </p:sp>
      <p:sp>
        <p:nvSpPr>
          <p:cNvPr id="111" name="Rectángulo 604">
            <a:extLst>
              <a:ext uri="{FF2B5EF4-FFF2-40B4-BE49-F238E27FC236}">
                <a16:creationId xmlns:a16="http://schemas.microsoft.com/office/drawing/2014/main" id="{3A2687C7-D340-4C18-A946-534B5666A243}"/>
              </a:ext>
            </a:extLst>
          </p:cNvPr>
          <p:cNvSpPr/>
          <p:nvPr/>
        </p:nvSpPr>
        <p:spPr>
          <a:xfrm>
            <a:off x="6324927" y="2529635"/>
            <a:ext cx="2192283" cy="3046988"/>
          </a:xfrm>
          <a:prstGeom prst="rect">
            <a:avLst/>
          </a:prstGeom>
        </p:spPr>
        <p:txBody>
          <a:bodyPr wrap="square">
            <a:spAutoFit/>
          </a:bodyPr>
          <a:lstStyle/>
          <a:p>
            <a:pPr algn="ctr"/>
            <a:r>
              <a:rPr lang="it-IT" sz="1600" noProof="0" dirty="0">
                <a:solidFill>
                  <a:schemeClr val="bg1"/>
                </a:solidFill>
                <a:latin typeface="Calibri" panose="020F0502020204030204" pitchFamily="34" charset="0"/>
                <a:ea typeface="Lato" charset="0"/>
                <a:cs typeface="Calibri" panose="020F0502020204030204" pitchFamily="34" charset="0"/>
              </a:rPr>
              <a:t>I contatori intelligenti e gli strumenti di monitoraggio dell'energia forniscono informazioni in tempo reale. L'esame regolare delle bollette aiuta a individuare picchi insoliti e la definizione di obiettivi di risparmio energetico incoraggia l'efficienza.</a:t>
            </a:r>
          </a:p>
        </p:txBody>
      </p:sp>
      <p:sp>
        <p:nvSpPr>
          <p:cNvPr id="112" name="Rectángulo 605">
            <a:extLst>
              <a:ext uri="{FF2B5EF4-FFF2-40B4-BE49-F238E27FC236}">
                <a16:creationId xmlns:a16="http://schemas.microsoft.com/office/drawing/2014/main" id="{0D292631-A304-648F-BE68-AC8829675E6B}"/>
              </a:ext>
            </a:extLst>
          </p:cNvPr>
          <p:cNvSpPr/>
          <p:nvPr/>
        </p:nvSpPr>
        <p:spPr>
          <a:xfrm>
            <a:off x="8921453" y="3681392"/>
            <a:ext cx="2467714" cy="2800767"/>
          </a:xfrm>
          <a:prstGeom prst="rect">
            <a:avLst/>
          </a:prstGeom>
        </p:spPr>
        <p:txBody>
          <a:bodyPr wrap="square">
            <a:spAutoFit/>
          </a:bodyPr>
          <a:lstStyle/>
          <a:p>
            <a:pPr algn="ctr"/>
            <a:r>
              <a:rPr lang="it-IT" sz="1600" noProof="0" dirty="0">
                <a:solidFill>
                  <a:schemeClr val="bg1"/>
                </a:solidFill>
                <a:latin typeface="Calibri" panose="020F0502020204030204" pitchFamily="34" charset="0"/>
                <a:ea typeface="Lato" charset="0"/>
                <a:cs typeface="Calibri" panose="020F0502020204030204" pitchFamily="34" charset="0"/>
              </a:rPr>
              <a:t>L'aggiornamento a frigoriferi, forni e friggitrici di classe A riduce il consumo energetico. I fornelli a induzione, l'illuminazione a LED e i motori a basso consumo energetico aumentano l'efficienza, mentre una migliore ventilazione riduce i costi.</a:t>
            </a:r>
          </a:p>
        </p:txBody>
      </p:sp>
      <p:pic>
        <p:nvPicPr>
          <p:cNvPr id="5" name="Grafika 4" descr="Nauczyciel z wypełnieniem pełnym">
            <a:extLst>
              <a:ext uri="{FF2B5EF4-FFF2-40B4-BE49-F238E27FC236}">
                <a16:creationId xmlns:a16="http://schemas.microsoft.com/office/drawing/2014/main" id="{0535FFFE-5612-B41A-40EA-BD80DFDE815A}"/>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267952" y="5461921"/>
            <a:ext cx="914400" cy="914400"/>
          </a:xfrm>
          <a:prstGeom prst="rect">
            <a:avLst/>
          </a:prstGeom>
        </p:spPr>
      </p:pic>
      <p:pic>
        <p:nvPicPr>
          <p:cNvPr id="9" name="Grafika 8" descr="Stoper 25% z wypełnieniem pełnym">
            <a:extLst>
              <a:ext uri="{FF2B5EF4-FFF2-40B4-BE49-F238E27FC236}">
                <a16:creationId xmlns:a16="http://schemas.microsoft.com/office/drawing/2014/main" id="{D4911728-BE81-171C-3FC3-B15C363DF49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767684" y="1423725"/>
            <a:ext cx="914400" cy="914400"/>
          </a:xfrm>
          <a:prstGeom prst="rect">
            <a:avLst/>
          </a:prstGeom>
        </p:spPr>
      </p:pic>
      <p:pic>
        <p:nvPicPr>
          <p:cNvPr id="14" name="Grafika 13" descr="Energia odnawialna kontur">
            <a:extLst>
              <a:ext uri="{FF2B5EF4-FFF2-40B4-BE49-F238E27FC236}">
                <a16:creationId xmlns:a16="http://schemas.microsoft.com/office/drawing/2014/main" id="{B8999A5D-0FBD-90CC-7FE7-C41BF49F70B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7774856" y="5832170"/>
            <a:ext cx="914400" cy="914400"/>
          </a:xfrm>
          <a:prstGeom prst="rect">
            <a:avLst/>
          </a:prstGeom>
        </p:spPr>
      </p:pic>
      <p:pic>
        <p:nvPicPr>
          <p:cNvPr id="16" name="Grafika 15" descr="Procesor z wypełnieniem pełnym">
            <a:extLst>
              <a:ext uri="{FF2B5EF4-FFF2-40B4-BE49-F238E27FC236}">
                <a16:creationId xmlns:a16="http://schemas.microsoft.com/office/drawing/2014/main" id="{4A462820-D003-9DE2-CE87-4A95BA2D38A9}"/>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085889" y="1429213"/>
            <a:ext cx="914400" cy="914400"/>
          </a:xfrm>
          <a:prstGeom prst="rect">
            <a:avLst/>
          </a:prstGeom>
        </p:spPr>
      </p:pic>
    </p:spTree>
    <p:extLst>
      <p:ext uri="{BB962C8B-B14F-4D97-AF65-F5344CB8AC3E}">
        <p14:creationId xmlns:p14="http://schemas.microsoft.com/office/powerpoint/2010/main" val="3617822593"/>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Symbol zastępczy obrazu 11" descr="Obraz zawierający krajobraz, na wolnym powietrzu, chmura, niebo&#10;&#10;Zawartość wygenerowana przez sztuczną inteligencję może być niepoprawna.">
            <a:extLst>
              <a:ext uri="{FF2B5EF4-FFF2-40B4-BE49-F238E27FC236}">
                <a16:creationId xmlns:a16="http://schemas.microsoft.com/office/drawing/2014/main" id="{9E74247D-0D57-07EA-128E-62278062C739}"/>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26" name="Freeform 25">
            <a:extLst>
              <a:ext uri="{FF2B5EF4-FFF2-40B4-BE49-F238E27FC236}">
                <a16:creationId xmlns:a16="http://schemas.microsoft.com/office/drawing/2014/main" id="{89CBCF90-DABF-4A9C-209D-C0E5146A7274}"/>
              </a:ext>
            </a:extLst>
          </p:cNvPr>
          <p:cNvSpPr/>
          <p:nvPr/>
        </p:nvSpPr>
        <p:spPr>
          <a:xfrm>
            <a:off x="799128" y="746273"/>
            <a:ext cx="10203652" cy="5545978"/>
          </a:xfrm>
          <a:custGeom>
            <a:avLst/>
            <a:gdLst>
              <a:gd name="connsiteX0" fmla="*/ 0 w 10203652"/>
              <a:gd name="connsiteY0" fmla="*/ 0 h 5365455"/>
              <a:gd name="connsiteX1" fmla="*/ 10203652 w 10203652"/>
              <a:gd name="connsiteY1" fmla="*/ 0 h 5365455"/>
              <a:gd name="connsiteX2" fmla="*/ 10203652 w 10203652"/>
              <a:gd name="connsiteY2" fmla="*/ 5365455 h 5365455"/>
              <a:gd name="connsiteX3" fmla="*/ 0 w 10203652"/>
              <a:gd name="connsiteY3" fmla="*/ 5365455 h 5365455"/>
            </a:gdLst>
            <a:ahLst/>
            <a:cxnLst>
              <a:cxn ang="0">
                <a:pos x="connsiteX0" y="connsiteY0"/>
              </a:cxn>
              <a:cxn ang="0">
                <a:pos x="connsiteX1" y="connsiteY1"/>
              </a:cxn>
              <a:cxn ang="0">
                <a:pos x="connsiteX2" y="connsiteY2"/>
              </a:cxn>
              <a:cxn ang="0">
                <a:pos x="connsiteX3" y="connsiteY3"/>
              </a:cxn>
            </a:cxnLst>
            <a:rect l="l" t="t" r="r" b="b"/>
            <a:pathLst>
              <a:path w="10203652" h="5365455">
                <a:moveTo>
                  <a:pt x="0" y="0"/>
                </a:moveTo>
                <a:lnTo>
                  <a:pt x="10203652" y="0"/>
                </a:lnTo>
                <a:lnTo>
                  <a:pt x="10203652" y="5365455"/>
                </a:lnTo>
                <a:lnTo>
                  <a:pt x="0" y="5365455"/>
                </a:lnTo>
                <a:close/>
              </a:path>
            </a:pathLst>
          </a:custGeom>
          <a:gradFill>
            <a:gsLst>
              <a:gs pos="79000">
                <a:srgbClr val="09465E"/>
              </a:gs>
              <a:gs pos="45000">
                <a:srgbClr val="09465E">
                  <a:alpha val="2175"/>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it-IT" noProof="0" dirty="0"/>
          </a:p>
        </p:txBody>
      </p:sp>
      <p:sp>
        <p:nvSpPr>
          <p:cNvPr id="13" name="TextBox 12">
            <a:extLst>
              <a:ext uri="{FF2B5EF4-FFF2-40B4-BE49-F238E27FC236}">
                <a16:creationId xmlns:a16="http://schemas.microsoft.com/office/drawing/2014/main" id="{3875B9C3-7921-364B-95C1-7200313E6D07}"/>
              </a:ext>
            </a:extLst>
          </p:cNvPr>
          <p:cNvSpPr txBox="1"/>
          <p:nvPr/>
        </p:nvSpPr>
        <p:spPr>
          <a:xfrm>
            <a:off x="1029714" y="4606478"/>
            <a:ext cx="9742480" cy="1631216"/>
          </a:xfrm>
          <a:prstGeom prst="rect">
            <a:avLst/>
          </a:prstGeom>
          <a:noFill/>
        </p:spPr>
        <p:txBody>
          <a:bodyPr wrap="square" rtlCol="0">
            <a:spAutoFit/>
          </a:bodyPr>
          <a:lstStyle/>
          <a:p>
            <a:pPr algn="ctr"/>
            <a:r>
              <a:rPr lang="it-IT" sz="2000" b="1" i="1" spc="162" noProof="0" dirty="0">
                <a:solidFill>
                  <a:schemeClr val="bg1"/>
                </a:solidFill>
                <a:latin typeface="Calibri" panose="020F0502020204030204" pitchFamily="34" charset="0"/>
                <a:cs typeface="Calibri" panose="020F0502020204030204" pitchFamily="34" charset="0"/>
              </a:rPr>
              <a:t>"IL FATTO È CHE NESSUNA SPECIE HA MAI AVUTO UN CONTROLLO COSÌ AMPIO SU TUTTO CIÒ CHE ESISTE SULLA TERRA, VIVO O MORTO, COME QUELLO CHE ABBIAMO ORA. QUESTO CI CARICA DI UNA RESPONSABILITÀ IMPRESSIONANTE".</a:t>
            </a:r>
          </a:p>
          <a:p>
            <a:pPr algn="ctr"/>
            <a:r>
              <a:rPr lang="it-IT" sz="2000" spc="162" noProof="0" dirty="0">
                <a:solidFill>
                  <a:schemeClr val="bg1"/>
                </a:solidFill>
                <a:latin typeface="Calibri" panose="020F0502020204030204" pitchFamily="34" charset="0"/>
                <a:cs typeface="Calibri" panose="020F0502020204030204" pitchFamily="34" charset="0"/>
              </a:rPr>
              <a:t>- Sir David Attenborough</a:t>
            </a:r>
          </a:p>
        </p:txBody>
      </p:sp>
      <p:grpSp>
        <p:nvGrpSpPr>
          <p:cNvPr id="7" name="Group 6">
            <a:extLst>
              <a:ext uri="{FF2B5EF4-FFF2-40B4-BE49-F238E27FC236}">
                <a16:creationId xmlns:a16="http://schemas.microsoft.com/office/drawing/2014/main" id="{A7826031-DB6B-A7A7-456B-9C651C381CB4}"/>
              </a:ext>
            </a:extLst>
          </p:cNvPr>
          <p:cNvGrpSpPr/>
          <p:nvPr/>
        </p:nvGrpSpPr>
        <p:grpSpPr>
          <a:xfrm>
            <a:off x="5323113" y="392865"/>
            <a:ext cx="1487826" cy="1083162"/>
            <a:chOff x="3400450" y="986392"/>
            <a:chExt cx="1487826" cy="1083162"/>
          </a:xfrm>
          <a:solidFill>
            <a:srgbClr val="0B3A5B"/>
          </a:solidFill>
        </p:grpSpPr>
        <p:sp>
          <p:nvSpPr>
            <p:cNvPr id="17" name="Freeform 16">
              <a:extLst>
                <a:ext uri="{FF2B5EF4-FFF2-40B4-BE49-F238E27FC236}">
                  <a16:creationId xmlns:a16="http://schemas.microsoft.com/office/drawing/2014/main" id="{94EC7E45-A203-E073-91CD-5F1958B1759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60BA47"/>
            </a:solidFill>
            <a:ln w="8971" cap="flat">
              <a:noFill/>
              <a:prstDash val="solid"/>
              <a:miter/>
            </a:ln>
          </p:spPr>
          <p:txBody>
            <a:bodyPr rtlCol="0" anchor="ctr"/>
            <a:lstStyle/>
            <a:p>
              <a:endParaRPr lang="it-IT" noProof="0" dirty="0"/>
            </a:p>
          </p:txBody>
        </p:sp>
        <p:sp>
          <p:nvSpPr>
            <p:cNvPr id="18" name="Freeform 17">
              <a:extLst>
                <a:ext uri="{FF2B5EF4-FFF2-40B4-BE49-F238E27FC236}">
                  <a16:creationId xmlns:a16="http://schemas.microsoft.com/office/drawing/2014/main" id="{E5754268-A5D5-1B84-F37E-A304D5BE8BF6}"/>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it-IT" noProof="0" dirty="0"/>
            </a:p>
          </p:txBody>
        </p:sp>
      </p:grpSp>
      <p:sp>
        <p:nvSpPr>
          <p:cNvPr id="5" name="Freeform 4">
            <a:extLst>
              <a:ext uri="{FF2B5EF4-FFF2-40B4-BE49-F238E27FC236}">
                <a16:creationId xmlns:a16="http://schemas.microsoft.com/office/drawing/2014/main" id="{1E9009C8-04A4-8C24-AA35-4E8733CD394B}"/>
              </a:ext>
            </a:extLst>
          </p:cNvPr>
          <p:cNvSpPr/>
          <p:nvPr/>
        </p:nvSpPr>
        <p:spPr>
          <a:xfrm>
            <a:off x="8195014" y="-137841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it-IT" noProof="0" dirty="0"/>
          </a:p>
        </p:txBody>
      </p:sp>
    </p:spTree>
    <p:extLst>
      <p:ext uri="{BB962C8B-B14F-4D97-AF65-F5344CB8AC3E}">
        <p14:creationId xmlns:p14="http://schemas.microsoft.com/office/powerpoint/2010/main" val="9035744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70"/>
          <p:cNvSpPr>
            <a:spLocks noChangeArrowheads="1"/>
          </p:cNvSpPr>
          <p:nvPr/>
        </p:nvSpPr>
        <p:spPr bwMode="auto">
          <a:xfrm>
            <a:off x="1025524" y="2966064"/>
            <a:ext cx="4103479" cy="3432728"/>
          </a:xfrm>
          <a:custGeom>
            <a:avLst/>
            <a:gdLst>
              <a:gd name="T0" fmla="*/ 2611 w 4475"/>
              <a:gd name="T1" fmla="*/ 5090 h 5091"/>
              <a:gd name="T2" fmla="*/ 381 w 4475"/>
              <a:gd name="T3" fmla="*/ 5090 h 5091"/>
              <a:gd name="T4" fmla="*/ 381 w 4475"/>
              <a:gd name="T5" fmla="*/ 5090 h 5091"/>
              <a:gd name="T6" fmla="*/ 0 w 4475"/>
              <a:gd name="T7" fmla="*/ 4708 h 5091"/>
              <a:gd name="T8" fmla="*/ 0 w 4475"/>
              <a:gd name="T9" fmla="*/ 1862 h 5091"/>
              <a:gd name="T10" fmla="*/ 0 w 4475"/>
              <a:gd name="T11" fmla="*/ 1862 h 5091"/>
              <a:gd name="T12" fmla="*/ 1862 w 4475"/>
              <a:gd name="T13" fmla="*/ 0 h 5091"/>
              <a:gd name="T14" fmla="*/ 4093 w 4475"/>
              <a:gd name="T15" fmla="*/ 0 h 5091"/>
              <a:gd name="T16" fmla="*/ 4093 w 4475"/>
              <a:gd name="T17" fmla="*/ 0 h 5091"/>
              <a:gd name="T18" fmla="*/ 4474 w 4475"/>
              <a:gd name="T19" fmla="*/ 381 h 5091"/>
              <a:gd name="T20" fmla="*/ 4474 w 4475"/>
              <a:gd name="T21" fmla="*/ 3227 h 5091"/>
              <a:gd name="T22" fmla="*/ 4474 w 4475"/>
              <a:gd name="T23" fmla="*/ 3227 h 5091"/>
              <a:gd name="T24" fmla="*/ 2611 w 4475"/>
              <a:gd name="T25" fmla="*/ 5090 h 50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5" h="5091">
                <a:moveTo>
                  <a:pt x="2611" y="5090"/>
                </a:moveTo>
                <a:lnTo>
                  <a:pt x="381" y="5090"/>
                </a:lnTo>
                <a:lnTo>
                  <a:pt x="381" y="5090"/>
                </a:lnTo>
                <a:cubicBezTo>
                  <a:pt x="170" y="5090"/>
                  <a:pt x="0" y="4919"/>
                  <a:pt x="0" y="4708"/>
                </a:cubicBezTo>
                <a:lnTo>
                  <a:pt x="0" y="1862"/>
                </a:lnTo>
                <a:lnTo>
                  <a:pt x="0" y="1862"/>
                </a:lnTo>
                <a:cubicBezTo>
                  <a:pt x="0" y="834"/>
                  <a:pt x="834" y="0"/>
                  <a:pt x="1862" y="0"/>
                </a:cubicBezTo>
                <a:lnTo>
                  <a:pt x="4093" y="0"/>
                </a:lnTo>
                <a:lnTo>
                  <a:pt x="4093" y="0"/>
                </a:lnTo>
                <a:cubicBezTo>
                  <a:pt x="4303" y="0"/>
                  <a:pt x="4474" y="170"/>
                  <a:pt x="4474" y="381"/>
                </a:cubicBezTo>
                <a:lnTo>
                  <a:pt x="4474" y="3227"/>
                </a:lnTo>
                <a:lnTo>
                  <a:pt x="4474" y="3227"/>
                </a:lnTo>
                <a:cubicBezTo>
                  <a:pt x="4474" y="4256"/>
                  <a:pt x="3640" y="5090"/>
                  <a:pt x="2611" y="5090"/>
                </a:cubicBezTo>
              </a:path>
            </a:pathLst>
          </a:custGeom>
          <a:solidFill>
            <a:srgbClr val="60BA47"/>
          </a:solidFill>
          <a:ln>
            <a:noFill/>
          </a:ln>
          <a:effectLst/>
        </p:spPr>
        <p:txBody>
          <a:bodyPr wrap="none" anchor="ctr"/>
          <a:lstStyle/>
          <a:p>
            <a:endParaRPr lang="it-IT" sz="900" noProof="0" dirty="0"/>
          </a:p>
        </p:txBody>
      </p:sp>
      <p:sp>
        <p:nvSpPr>
          <p:cNvPr id="277" name="Freeform 242"/>
          <p:cNvSpPr>
            <a:spLocks noChangeArrowheads="1"/>
          </p:cNvSpPr>
          <p:nvPr/>
        </p:nvSpPr>
        <p:spPr bwMode="auto">
          <a:xfrm>
            <a:off x="1297008" y="2574725"/>
            <a:ext cx="1198847" cy="1414805"/>
          </a:xfrm>
          <a:custGeom>
            <a:avLst/>
            <a:gdLst>
              <a:gd name="T0" fmla="*/ 2090 w 2202"/>
              <a:gd name="T1" fmla="*/ 2052 h 2072"/>
              <a:gd name="T2" fmla="*/ 1094 w 2202"/>
              <a:gd name="T3" fmla="*/ 1703 h 2072"/>
              <a:gd name="T4" fmla="*/ 1094 w 2202"/>
              <a:gd name="T5" fmla="*/ 1703 h 2072"/>
              <a:gd name="T6" fmla="*/ 1042 w 2202"/>
              <a:gd name="T7" fmla="*/ 1703 h 2072"/>
              <a:gd name="T8" fmla="*/ 113 w 2202"/>
              <a:gd name="T9" fmla="*/ 2049 h 2072"/>
              <a:gd name="T10" fmla="*/ 113 w 2202"/>
              <a:gd name="T11" fmla="*/ 2049 h 2072"/>
              <a:gd name="T12" fmla="*/ 0 w 2202"/>
              <a:gd name="T13" fmla="*/ 1956 h 2072"/>
              <a:gd name="T14" fmla="*/ 0 w 2202"/>
              <a:gd name="T15" fmla="*/ 98 h 2072"/>
              <a:gd name="T16" fmla="*/ 0 w 2202"/>
              <a:gd name="T17" fmla="*/ 98 h 2072"/>
              <a:gd name="T18" fmla="*/ 86 w 2202"/>
              <a:gd name="T19" fmla="*/ 0 h 2072"/>
              <a:gd name="T20" fmla="*/ 2115 w 2202"/>
              <a:gd name="T21" fmla="*/ 0 h 2072"/>
              <a:gd name="T22" fmla="*/ 2115 w 2202"/>
              <a:gd name="T23" fmla="*/ 0 h 2072"/>
              <a:gd name="T24" fmla="*/ 2201 w 2202"/>
              <a:gd name="T25" fmla="*/ 98 h 2072"/>
              <a:gd name="T26" fmla="*/ 2201 w 2202"/>
              <a:gd name="T27" fmla="*/ 1959 h 2072"/>
              <a:gd name="T28" fmla="*/ 2201 w 2202"/>
              <a:gd name="T29" fmla="*/ 1959 h 2072"/>
              <a:gd name="T30" fmla="*/ 2090 w 2202"/>
              <a:gd name="T31" fmla="*/ 2052 h 2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02" h="2072">
                <a:moveTo>
                  <a:pt x="2090" y="2052"/>
                </a:moveTo>
                <a:lnTo>
                  <a:pt x="1094" y="1703"/>
                </a:lnTo>
                <a:lnTo>
                  <a:pt x="1094" y="1703"/>
                </a:lnTo>
                <a:cubicBezTo>
                  <a:pt x="1077" y="1696"/>
                  <a:pt x="1059" y="1697"/>
                  <a:pt x="1042" y="1703"/>
                </a:cubicBezTo>
                <a:lnTo>
                  <a:pt x="113" y="2049"/>
                </a:lnTo>
                <a:lnTo>
                  <a:pt x="113" y="2049"/>
                </a:lnTo>
                <a:cubicBezTo>
                  <a:pt x="57" y="2069"/>
                  <a:pt x="0" y="2023"/>
                  <a:pt x="0" y="1956"/>
                </a:cubicBezTo>
                <a:lnTo>
                  <a:pt x="0" y="98"/>
                </a:lnTo>
                <a:lnTo>
                  <a:pt x="0" y="98"/>
                </a:lnTo>
                <a:cubicBezTo>
                  <a:pt x="0" y="44"/>
                  <a:pt x="38" y="0"/>
                  <a:pt x="86" y="0"/>
                </a:cubicBezTo>
                <a:lnTo>
                  <a:pt x="2115" y="0"/>
                </a:lnTo>
                <a:lnTo>
                  <a:pt x="2115" y="0"/>
                </a:lnTo>
                <a:cubicBezTo>
                  <a:pt x="2162" y="0"/>
                  <a:pt x="2201" y="44"/>
                  <a:pt x="2201" y="98"/>
                </a:cubicBezTo>
                <a:lnTo>
                  <a:pt x="2201" y="1959"/>
                </a:lnTo>
                <a:lnTo>
                  <a:pt x="2201" y="1959"/>
                </a:lnTo>
                <a:cubicBezTo>
                  <a:pt x="2201" y="2024"/>
                  <a:pt x="2145" y="2071"/>
                  <a:pt x="2090" y="2052"/>
                </a:cubicBezTo>
              </a:path>
            </a:pathLst>
          </a:custGeom>
          <a:solidFill>
            <a:srgbClr val="09465E"/>
          </a:solidFill>
          <a:ln>
            <a:noFill/>
          </a:ln>
          <a:effectLst/>
        </p:spPr>
        <p:txBody>
          <a:bodyPr wrap="none" anchor="ctr"/>
          <a:lstStyle/>
          <a:p>
            <a:endParaRPr lang="it-IT" sz="900" noProof="0" dirty="0"/>
          </a:p>
        </p:txBody>
      </p:sp>
      <p:sp>
        <p:nvSpPr>
          <p:cNvPr id="278" name="Freeform 243"/>
          <p:cNvSpPr>
            <a:spLocks noChangeArrowheads="1"/>
          </p:cNvSpPr>
          <p:nvPr/>
        </p:nvSpPr>
        <p:spPr bwMode="auto">
          <a:xfrm>
            <a:off x="6099612" y="2970624"/>
            <a:ext cx="4103479" cy="3428168"/>
          </a:xfrm>
          <a:custGeom>
            <a:avLst/>
            <a:gdLst>
              <a:gd name="T0" fmla="*/ 2611 w 4474"/>
              <a:gd name="T1" fmla="*/ 5089 h 5090"/>
              <a:gd name="T2" fmla="*/ 381 w 4474"/>
              <a:gd name="T3" fmla="*/ 5089 h 5090"/>
              <a:gd name="T4" fmla="*/ 381 w 4474"/>
              <a:gd name="T5" fmla="*/ 5089 h 5090"/>
              <a:gd name="T6" fmla="*/ 0 w 4474"/>
              <a:gd name="T7" fmla="*/ 4708 h 5090"/>
              <a:gd name="T8" fmla="*/ 0 w 4474"/>
              <a:gd name="T9" fmla="*/ 1862 h 5090"/>
              <a:gd name="T10" fmla="*/ 0 w 4474"/>
              <a:gd name="T11" fmla="*/ 1862 h 5090"/>
              <a:gd name="T12" fmla="*/ 1862 w 4474"/>
              <a:gd name="T13" fmla="*/ 0 h 5090"/>
              <a:gd name="T14" fmla="*/ 4092 w 4474"/>
              <a:gd name="T15" fmla="*/ 0 h 5090"/>
              <a:gd name="T16" fmla="*/ 4092 w 4474"/>
              <a:gd name="T17" fmla="*/ 0 h 5090"/>
              <a:gd name="T18" fmla="*/ 4473 w 4474"/>
              <a:gd name="T19" fmla="*/ 381 h 5090"/>
              <a:gd name="T20" fmla="*/ 4473 w 4474"/>
              <a:gd name="T21" fmla="*/ 3226 h 5090"/>
              <a:gd name="T22" fmla="*/ 4473 w 4474"/>
              <a:gd name="T23" fmla="*/ 3226 h 5090"/>
              <a:gd name="T24" fmla="*/ 2611 w 4474"/>
              <a:gd name="T25" fmla="*/ 5089 h 50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474" h="5090">
                <a:moveTo>
                  <a:pt x="2611" y="5089"/>
                </a:moveTo>
                <a:lnTo>
                  <a:pt x="381" y="5089"/>
                </a:lnTo>
                <a:lnTo>
                  <a:pt x="381" y="5089"/>
                </a:lnTo>
                <a:cubicBezTo>
                  <a:pt x="170" y="5089"/>
                  <a:pt x="0" y="4919"/>
                  <a:pt x="0" y="4708"/>
                </a:cubicBezTo>
                <a:lnTo>
                  <a:pt x="0" y="1862"/>
                </a:lnTo>
                <a:lnTo>
                  <a:pt x="0" y="1862"/>
                </a:lnTo>
                <a:cubicBezTo>
                  <a:pt x="0" y="832"/>
                  <a:pt x="833" y="0"/>
                  <a:pt x="1862" y="0"/>
                </a:cubicBezTo>
                <a:lnTo>
                  <a:pt x="4092" y="0"/>
                </a:lnTo>
                <a:lnTo>
                  <a:pt x="4092" y="0"/>
                </a:lnTo>
                <a:cubicBezTo>
                  <a:pt x="4303" y="0"/>
                  <a:pt x="4473" y="170"/>
                  <a:pt x="4473" y="381"/>
                </a:cubicBezTo>
                <a:lnTo>
                  <a:pt x="4473" y="3226"/>
                </a:lnTo>
                <a:lnTo>
                  <a:pt x="4473" y="3226"/>
                </a:lnTo>
                <a:cubicBezTo>
                  <a:pt x="4473" y="4255"/>
                  <a:pt x="3640" y="5089"/>
                  <a:pt x="2611" y="5089"/>
                </a:cubicBezTo>
              </a:path>
            </a:pathLst>
          </a:custGeom>
          <a:solidFill>
            <a:srgbClr val="2094D2"/>
          </a:solidFill>
          <a:ln>
            <a:noFill/>
          </a:ln>
          <a:effectLst/>
        </p:spPr>
        <p:txBody>
          <a:bodyPr wrap="none" anchor="ctr"/>
          <a:lstStyle/>
          <a:p>
            <a:endParaRPr lang="it-IT" sz="900" noProof="0" dirty="0"/>
          </a:p>
        </p:txBody>
      </p:sp>
      <p:sp>
        <p:nvSpPr>
          <p:cNvPr id="352" name="Freeform 315"/>
          <p:cNvSpPr>
            <a:spLocks noChangeArrowheads="1"/>
          </p:cNvSpPr>
          <p:nvPr/>
        </p:nvSpPr>
        <p:spPr bwMode="auto">
          <a:xfrm>
            <a:off x="6368693" y="2581687"/>
            <a:ext cx="1198847" cy="1414805"/>
          </a:xfrm>
          <a:custGeom>
            <a:avLst/>
            <a:gdLst>
              <a:gd name="T0" fmla="*/ 2090 w 2201"/>
              <a:gd name="T1" fmla="*/ 2052 h 2072"/>
              <a:gd name="T2" fmla="*/ 1094 w 2201"/>
              <a:gd name="T3" fmla="*/ 1703 h 2072"/>
              <a:gd name="T4" fmla="*/ 1094 w 2201"/>
              <a:gd name="T5" fmla="*/ 1703 h 2072"/>
              <a:gd name="T6" fmla="*/ 1042 w 2201"/>
              <a:gd name="T7" fmla="*/ 1703 h 2072"/>
              <a:gd name="T8" fmla="*/ 113 w 2201"/>
              <a:gd name="T9" fmla="*/ 2049 h 2072"/>
              <a:gd name="T10" fmla="*/ 113 w 2201"/>
              <a:gd name="T11" fmla="*/ 2049 h 2072"/>
              <a:gd name="T12" fmla="*/ 0 w 2201"/>
              <a:gd name="T13" fmla="*/ 1956 h 2072"/>
              <a:gd name="T14" fmla="*/ 0 w 2201"/>
              <a:gd name="T15" fmla="*/ 97 h 2072"/>
              <a:gd name="T16" fmla="*/ 0 w 2201"/>
              <a:gd name="T17" fmla="*/ 97 h 2072"/>
              <a:gd name="T18" fmla="*/ 86 w 2201"/>
              <a:gd name="T19" fmla="*/ 0 h 2072"/>
              <a:gd name="T20" fmla="*/ 2115 w 2201"/>
              <a:gd name="T21" fmla="*/ 0 h 2072"/>
              <a:gd name="T22" fmla="*/ 2115 w 2201"/>
              <a:gd name="T23" fmla="*/ 0 h 2072"/>
              <a:gd name="T24" fmla="*/ 2200 w 2201"/>
              <a:gd name="T25" fmla="*/ 97 h 2072"/>
              <a:gd name="T26" fmla="*/ 2200 w 2201"/>
              <a:gd name="T27" fmla="*/ 1959 h 2072"/>
              <a:gd name="T28" fmla="*/ 2200 w 2201"/>
              <a:gd name="T29" fmla="*/ 1959 h 2072"/>
              <a:gd name="T30" fmla="*/ 2090 w 2201"/>
              <a:gd name="T31" fmla="*/ 2052 h 20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2201" h="2072">
                <a:moveTo>
                  <a:pt x="2090" y="2052"/>
                </a:moveTo>
                <a:lnTo>
                  <a:pt x="1094" y="1703"/>
                </a:lnTo>
                <a:lnTo>
                  <a:pt x="1094" y="1703"/>
                </a:lnTo>
                <a:cubicBezTo>
                  <a:pt x="1077" y="1696"/>
                  <a:pt x="1058" y="1696"/>
                  <a:pt x="1042" y="1703"/>
                </a:cubicBezTo>
                <a:lnTo>
                  <a:pt x="113" y="2049"/>
                </a:lnTo>
                <a:lnTo>
                  <a:pt x="113" y="2049"/>
                </a:lnTo>
                <a:cubicBezTo>
                  <a:pt x="57" y="2069"/>
                  <a:pt x="0" y="2022"/>
                  <a:pt x="0" y="1956"/>
                </a:cubicBezTo>
                <a:lnTo>
                  <a:pt x="0" y="97"/>
                </a:lnTo>
                <a:lnTo>
                  <a:pt x="0" y="97"/>
                </a:lnTo>
                <a:cubicBezTo>
                  <a:pt x="0" y="44"/>
                  <a:pt x="39" y="0"/>
                  <a:pt x="86" y="0"/>
                </a:cubicBezTo>
                <a:lnTo>
                  <a:pt x="2115" y="0"/>
                </a:lnTo>
                <a:lnTo>
                  <a:pt x="2115" y="0"/>
                </a:lnTo>
                <a:cubicBezTo>
                  <a:pt x="2162" y="0"/>
                  <a:pt x="2200" y="44"/>
                  <a:pt x="2200" y="97"/>
                </a:cubicBezTo>
                <a:lnTo>
                  <a:pt x="2200" y="1959"/>
                </a:lnTo>
                <a:lnTo>
                  <a:pt x="2200" y="1959"/>
                </a:lnTo>
                <a:cubicBezTo>
                  <a:pt x="2200" y="2024"/>
                  <a:pt x="2145" y="2071"/>
                  <a:pt x="2090" y="2052"/>
                </a:cubicBezTo>
              </a:path>
            </a:pathLst>
          </a:custGeom>
          <a:solidFill>
            <a:srgbClr val="09465E"/>
          </a:solidFill>
          <a:ln>
            <a:noFill/>
          </a:ln>
          <a:effectLst/>
        </p:spPr>
        <p:txBody>
          <a:bodyPr wrap="none" anchor="ctr"/>
          <a:lstStyle/>
          <a:p>
            <a:endParaRPr lang="it-IT" sz="900" noProof="0" dirty="0"/>
          </a:p>
        </p:txBody>
      </p:sp>
      <p:sp>
        <p:nvSpPr>
          <p:cNvPr id="47" name="CuadroTexto 553">
            <a:extLst>
              <a:ext uri="{FF2B5EF4-FFF2-40B4-BE49-F238E27FC236}">
                <a16:creationId xmlns:a16="http://schemas.microsoft.com/office/drawing/2014/main" id="{A240A40C-784C-B2E0-08CC-00051D41ABB1}"/>
              </a:ext>
            </a:extLst>
          </p:cNvPr>
          <p:cNvSpPr txBox="1"/>
          <p:nvPr/>
        </p:nvSpPr>
        <p:spPr>
          <a:xfrm>
            <a:off x="2832493" y="3183670"/>
            <a:ext cx="1881705" cy="707886"/>
          </a:xfrm>
          <a:prstGeom prst="rect">
            <a:avLst/>
          </a:prstGeom>
          <a:noFill/>
        </p:spPr>
        <p:txBody>
          <a:bodyPr wrap="square" rtlCol="0">
            <a:spAutoFit/>
          </a:bodyPr>
          <a:lstStyle/>
          <a:p>
            <a:pPr algn="ctr"/>
            <a:r>
              <a:rPr lang="it-IT" sz="2000" b="1" noProof="0" dirty="0">
                <a:solidFill>
                  <a:schemeClr val="bg1"/>
                </a:solidFill>
                <a:latin typeface="Calibri" panose="020F0502020204030204" pitchFamily="34" charset="0"/>
                <a:ea typeface="Lato" charset="0"/>
                <a:cs typeface="Calibri" panose="020F0502020204030204" pitchFamily="34" charset="0"/>
              </a:rPr>
              <a:t>Biogas da rifiuti alimentari</a:t>
            </a:r>
          </a:p>
        </p:txBody>
      </p:sp>
      <p:sp>
        <p:nvSpPr>
          <p:cNvPr id="450" name="Text Placeholder 1">
            <a:extLst>
              <a:ext uri="{FF2B5EF4-FFF2-40B4-BE49-F238E27FC236}">
                <a16:creationId xmlns:a16="http://schemas.microsoft.com/office/drawing/2014/main" id="{132A14E0-2CBA-5D5F-1600-8F727E93B656}"/>
              </a:ext>
            </a:extLst>
          </p:cNvPr>
          <p:cNvSpPr>
            <a:spLocks noGrp="1"/>
          </p:cNvSpPr>
          <p:nvPr>
            <p:ph type="body" sz="quarter" idx="16"/>
          </p:nvPr>
        </p:nvSpPr>
        <p:spPr>
          <a:xfrm>
            <a:off x="3612" y="273546"/>
            <a:ext cx="12191999" cy="650009"/>
          </a:xfrm>
        </p:spPr>
        <p:txBody>
          <a:bodyPr/>
          <a:lstStyle/>
          <a:p>
            <a:r>
              <a:rPr lang="it-IT" noProof="0" dirty="0">
                <a:solidFill>
                  <a:srgbClr val="09465E"/>
                </a:solidFill>
              </a:rPr>
              <a:t>Soluzioni per l'energia verde </a:t>
            </a:r>
          </a:p>
        </p:txBody>
      </p:sp>
      <p:sp>
        <p:nvSpPr>
          <p:cNvPr id="2" name="CuadroTexto 553">
            <a:extLst>
              <a:ext uri="{FF2B5EF4-FFF2-40B4-BE49-F238E27FC236}">
                <a16:creationId xmlns:a16="http://schemas.microsoft.com/office/drawing/2014/main" id="{0FAE03BC-C6C0-AA9E-B9F1-77E171ABB5E9}"/>
              </a:ext>
            </a:extLst>
          </p:cNvPr>
          <p:cNvSpPr txBox="1"/>
          <p:nvPr/>
        </p:nvSpPr>
        <p:spPr>
          <a:xfrm>
            <a:off x="7858970" y="3183850"/>
            <a:ext cx="2129045" cy="400110"/>
          </a:xfrm>
          <a:prstGeom prst="rect">
            <a:avLst/>
          </a:prstGeom>
          <a:noFill/>
        </p:spPr>
        <p:txBody>
          <a:bodyPr wrap="square" rtlCol="0">
            <a:spAutoFit/>
          </a:bodyPr>
          <a:lstStyle/>
          <a:p>
            <a:pPr algn="ctr"/>
            <a:r>
              <a:rPr lang="it-IT" sz="2000" b="1" noProof="0" dirty="0">
                <a:solidFill>
                  <a:schemeClr val="bg1"/>
                </a:solidFill>
                <a:latin typeface="Calibri" panose="020F0502020204030204" pitchFamily="34" charset="0"/>
                <a:ea typeface="Lato" charset="0"/>
                <a:cs typeface="Calibri" panose="020F0502020204030204" pitchFamily="34" charset="0"/>
              </a:rPr>
              <a:t>Microgenerazione</a:t>
            </a:r>
          </a:p>
        </p:txBody>
      </p:sp>
      <p:sp>
        <p:nvSpPr>
          <p:cNvPr id="3" name="Rectángulo 602">
            <a:extLst>
              <a:ext uri="{FF2B5EF4-FFF2-40B4-BE49-F238E27FC236}">
                <a16:creationId xmlns:a16="http://schemas.microsoft.com/office/drawing/2014/main" id="{846C3843-1460-329F-6B95-9644EE7BA4DB}"/>
              </a:ext>
            </a:extLst>
          </p:cNvPr>
          <p:cNvSpPr/>
          <p:nvPr/>
        </p:nvSpPr>
        <p:spPr>
          <a:xfrm>
            <a:off x="1297008" y="4016269"/>
            <a:ext cx="3462792" cy="2062103"/>
          </a:xfrm>
          <a:prstGeom prst="rect">
            <a:avLst/>
          </a:prstGeom>
        </p:spPr>
        <p:txBody>
          <a:bodyPr wrap="square">
            <a:spAutoFit/>
          </a:bodyPr>
          <a:lstStyle/>
          <a:p>
            <a:pPr algn="ctr"/>
            <a:r>
              <a:rPr lang="it-IT" sz="1600" noProof="0" dirty="0">
                <a:solidFill>
                  <a:schemeClr val="bg1"/>
                </a:solidFill>
                <a:latin typeface="Calibri" panose="020F0502020204030204" pitchFamily="34" charset="0"/>
                <a:ea typeface="Lato" charset="0"/>
                <a:cs typeface="Calibri" panose="020F0502020204030204" pitchFamily="34" charset="0"/>
              </a:rPr>
              <a:t>Il biogas è una fonte di energia rinnovabile ricavata dai rifiuti organici, tra cui scarti alimentari, rifiuti agricoli e letame animale, attraverso un processo chiamato digestione anaerobica. Questo processo cattura il metano, un gas ricco di energia che può essere utilizzato per la produzione di elettricità.</a:t>
            </a:r>
          </a:p>
        </p:txBody>
      </p:sp>
      <p:sp>
        <p:nvSpPr>
          <p:cNvPr id="5" name="Rectángulo 602">
            <a:extLst>
              <a:ext uri="{FF2B5EF4-FFF2-40B4-BE49-F238E27FC236}">
                <a16:creationId xmlns:a16="http://schemas.microsoft.com/office/drawing/2014/main" id="{990E95F5-7D41-0426-C4D6-390A4AFF674A}"/>
              </a:ext>
            </a:extLst>
          </p:cNvPr>
          <p:cNvSpPr/>
          <p:nvPr/>
        </p:nvSpPr>
        <p:spPr>
          <a:xfrm>
            <a:off x="6419955" y="4016268"/>
            <a:ext cx="3462792" cy="2062103"/>
          </a:xfrm>
          <a:prstGeom prst="rect">
            <a:avLst/>
          </a:prstGeom>
        </p:spPr>
        <p:txBody>
          <a:bodyPr wrap="square">
            <a:spAutoFit/>
          </a:bodyPr>
          <a:lstStyle/>
          <a:p>
            <a:pPr algn="ctr"/>
            <a:r>
              <a:rPr lang="it-IT" sz="1600" noProof="0" dirty="0">
                <a:solidFill>
                  <a:schemeClr val="bg1"/>
                </a:solidFill>
                <a:latin typeface="Calibri" panose="020F0502020204030204" pitchFamily="34" charset="0"/>
                <a:ea typeface="Lato" charset="0"/>
                <a:cs typeface="Calibri" panose="020F0502020204030204" pitchFamily="34" charset="0"/>
              </a:rPr>
              <a:t>La microgenerazione si riferisce alla produzione su piccola scala di energia in loco, spesso utilizzando pannelli solari e piccole turbine eoliche. Per le PMI del settore alimentare, ciò significa che possono generare la propria elettricità, riducendo la dipendenza dalla rete e isolandosi dall'aumento dei costi energetici.</a:t>
            </a:r>
          </a:p>
        </p:txBody>
      </p:sp>
      <p:sp>
        <p:nvSpPr>
          <p:cNvPr id="8" name="Text Placeholder 2">
            <a:extLst>
              <a:ext uri="{FF2B5EF4-FFF2-40B4-BE49-F238E27FC236}">
                <a16:creationId xmlns:a16="http://schemas.microsoft.com/office/drawing/2014/main" id="{D24174AA-F0C9-073F-BC8C-C37082635D37}"/>
              </a:ext>
            </a:extLst>
          </p:cNvPr>
          <p:cNvSpPr txBox="1">
            <a:spLocks/>
          </p:cNvSpPr>
          <p:nvPr/>
        </p:nvSpPr>
        <p:spPr>
          <a:xfrm>
            <a:off x="437775" y="1048268"/>
            <a:ext cx="11861835" cy="1344285"/>
          </a:xfrm>
          <a:prstGeom prst="rect">
            <a:avLst/>
          </a:prstGeom>
        </p:spPr>
        <p:txBody>
          <a:bodyPr/>
          <a:lstStyle>
            <a:lvl1pPr marL="228600" indent="-228600" algn="l" defTabSz="914400" rtl="0" eaLnBrk="1" latinLnBrk="0" hangingPunct="1">
              <a:lnSpc>
                <a:spcPts val="2480"/>
              </a:lnSpc>
              <a:spcBef>
                <a:spcPts val="0"/>
              </a:spcBef>
              <a:buFont typeface="Arial" panose="020B0604020202020204" pitchFamily="34" charset="0"/>
              <a:buNone/>
              <a:defRPr sz="2400" b="0" i="0" kern="1200" spc="0">
                <a:solidFill>
                  <a:srgbClr val="09465E"/>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it-IT" noProof="0" dirty="0"/>
              <a:t>Ecco due modi innovativi in cui le soluzioni energetiche vengono sfruttate per affrontare le sfide ambientali: il biogas dai rifiuti alimentari e la microgenerazione. Questi metodi energetici sostenibili possono contribuire alla gestione dei rifiuti e alla riduzione dei gas serra, ma offrono anche significativi vantaggi in termini di risparmio e indipendenza energetica.</a:t>
            </a:r>
          </a:p>
        </p:txBody>
      </p:sp>
      <p:pic>
        <p:nvPicPr>
          <p:cNvPr id="10" name="Grafika 9" descr="Dim (Smaller Sun) outline">
            <a:extLst>
              <a:ext uri="{FF2B5EF4-FFF2-40B4-BE49-F238E27FC236}">
                <a16:creationId xmlns:a16="http://schemas.microsoft.com/office/drawing/2014/main" id="{29C58D98-3ABE-84D2-14F2-086964732046}"/>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6510916" y="2726470"/>
            <a:ext cx="914400" cy="914400"/>
          </a:xfrm>
          <a:prstGeom prst="rect">
            <a:avLst/>
          </a:prstGeom>
        </p:spPr>
      </p:pic>
      <p:pic>
        <p:nvPicPr>
          <p:cNvPr id="52" name="Grafika 51" descr="Energia odnawialna kontur">
            <a:extLst>
              <a:ext uri="{FF2B5EF4-FFF2-40B4-BE49-F238E27FC236}">
                <a16:creationId xmlns:a16="http://schemas.microsoft.com/office/drawing/2014/main" id="{1760B855-EC26-D0D9-EFE7-4D98A78334E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439231" y="2726470"/>
            <a:ext cx="914400" cy="914400"/>
          </a:xfrm>
          <a:prstGeom prst="rect">
            <a:avLst/>
          </a:prstGeom>
        </p:spPr>
      </p:pic>
    </p:spTree>
    <p:extLst>
      <p:ext uri="{BB962C8B-B14F-4D97-AF65-F5344CB8AC3E}">
        <p14:creationId xmlns:p14="http://schemas.microsoft.com/office/powerpoint/2010/main" val="101525869"/>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4EE76-98E1-CF37-FA9D-F390F2142721}"/>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913C0A5-3BA8-0381-9051-B2335492507A}"/>
              </a:ext>
            </a:extLst>
          </p:cNvPr>
          <p:cNvSpPr>
            <a:spLocks noGrp="1"/>
          </p:cNvSpPr>
          <p:nvPr>
            <p:ph type="body" sz="quarter" idx="16"/>
          </p:nvPr>
        </p:nvSpPr>
        <p:spPr>
          <a:xfrm>
            <a:off x="607554" y="587575"/>
            <a:ext cx="4815345" cy="557831"/>
          </a:xfrm>
          <a:prstGeom prst="rect">
            <a:avLst/>
          </a:prstGeom>
          <a:solidFill>
            <a:srgbClr val="60BA47"/>
          </a:solidFill>
        </p:spPr>
        <p:txBody>
          <a:bodyPr/>
          <a:lstStyle/>
          <a:p>
            <a:r>
              <a:rPr lang="it-IT" noProof="0" dirty="0"/>
              <a:t>Lasciatevi ispirare...</a:t>
            </a:r>
          </a:p>
        </p:txBody>
      </p:sp>
      <p:sp>
        <p:nvSpPr>
          <p:cNvPr id="2" name="Text Placeholder 1">
            <a:extLst>
              <a:ext uri="{FF2B5EF4-FFF2-40B4-BE49-F238E27FC236}">
                <a16:creationId xmlns:a16="http://schemas.microsoft.com/office/drawing/2014/main" id="{26FA73D0-9167-81D7-1D1F-25B1956803A0}"/>
              </a:ext>
            </a:extLst>
          </p:cNvPr>
          <p:cNvSpPr>
            <a:spLocks noGrp="1"/>
          </p:cNvSpPr>
          <p:nvPr>
            <p:ph type="body" sz="quarter" idx="19"/>
          </p:nvPr>
        </p:nvSpPr>
        <p:spPr>
          <a:xfrm>
            <a:off x="607555" y="1373925"/>
            <a:ext cx="6986292" cy="5440921"/>
          </a:xfrm>
          <a:prstGeom prst="rect">
            <a:avLst/>
          </a:prstGeom>
        </p:spPr>
        <p:txBody>
          <a:bodyPr/>
          <a:lstStyle/>
          <a:p>
            <a:pPr marL="0" indent="0"/>
            <a:r>
              <a:rPr lang="it-IT" noProof="0" dirty="0"/>
              <a:t>... di </a:t>
            </a:r>
            <a:r>
              <a:rPr lang="it-IT" b="1" noProof="0" dirty="0"/>
              <a:t>MyGug</a:t>
            </a:r>
            <a:r>
              <a:rPr lang="it-IT" noProof="0" dirty="0"/>
              <a:t>, un'azienda irlandese che trasforma i rifiuti alimentari in biogas e biofertilizzante liquido attraverso innovativi biodigestori su microscala. La loro tecnologia adattabile viene utilizzata per aiutare le aziende a ridurre le emissioni, i costi di raccolta dei rifiuti e a generare energia rinnovabile in qualsiasi clima.</a:t>
            </a:r>
          </a:p>
          <a:p>
            <a:pPr marL="0" indent="0"/>
            <a:endParaRPr lang="it-IT" noProof="0" dirty="0"/>
          </a:p>
          <a:p>
            <a:pPr marL="0" indent="0"/>
            <a:r>
              <a:rPr lang="it-IT" noProof="0" dirty="0"/>
              <a:t>Presente nel nostro </a:t>
            </a:r>
            <a:r>
              <a:rPr lang="it-IT" noProof="0" dirty="0">
                <a:hlinkClick r:id="rId3"/>
              </a:rPr>
              <a:t>Compendio delle Buone Pratiche</a:t>
            </a:r>
            <a:r>
              <a:rPr lang="it-IT" noProof="0" dirty="0"/>
              <a:t>, questa iniziativa evidenzia come la gestione sostenibile dei rifiuti e l'efficienza delle risorse possano portare benefici sia ambientali che economici.</a:t>
            </a:r>
          </a:p>
          <a:p>
            <a:pPr marL="0" indent="0"/>
            <a:endParaRPr lang="it-IT" noProof="0" dirty="0"/>
          </a:p>
          <a:p>
            <a:pPr marL="0" indent="0"/>
            <a:r>
              <a:rPr lang="it-IT" noProof="0" dirty="0"/>
              <a:t>	Visitate il loro </a:t>
            </a:r>
            <a:r>
              <a:rPr lang="it-IT" noProof="0" dirty="0">
                <a:hlinkClick r:id="rId4"/>
              </a:rPr>
              <a:t>sito web </a:t>
            </a:r>
            <a:r>
              <a:rPr lang="it-IT" noProof="0" dirty="0"/>
              <a:t>per </a:t>
            </a:r>
          </a:p>
          <a:p>
            <a:pPr marL="0" indent="0"/>
            <a:r>
              <a:rPr lang="it-IT" noProof="0" dirty="0"/>
              <a:t>	maggiori informazioni!</a:t>
            </a:r>
          </a:p>
        </p:txBody>
      </p:sp>
      <p:pic>
        <p:nvPicPr>
          <p:cNvPr id="13" name="Grafika 12" descr="Internet z wypełnieniem pełnym">
            <a:extLst>
              <a:ext uri="{FF2B5EF4-FFF2-40B4-BE49-F238E27FC236}">
                <a16:creationId xmlns:a16="http://schemas.microsoft.com/office/drawing/2014/main" id="{459FDC35-731A-1EBC-5EFC-E3802FCF9B6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607555" y="5015469"/>
            <a:ext cx="914400" cy="914400"/>
          </a:xfrm>
          <a:prstGeom prst="rect">
            <a:avLst/>
          </a:prstGeom>
        </p:spPr>
      </p:pic>
      <p:grpSp>
        <p:nvGrpSpPr>
          <p:cNvPr id="3" name="Graphic 4">
            <a:extLst>
              <a:ext uri="{FF2B5EF4-FFF2-40B4-BE49-F238E27FC236}">
                <a16:creationId xmlns:a16="http://schemas.microsoft.com/office/drawing/2014/main" id="{7CD1B2FD-0CBB-7D91-9B62-77CB1DFC9C72}"/>
              </a:ext>
            </a:extLst>
          </p:cNvPr>
          <p:cNvGrpSpPr/>
          <p:nvPr/>
        </p:nvGrpSpPr>
        <p:grpSpPr>
          <a:xfrm rot="19582332">
            <a:off x="4659775" y="5947464"/>
            <a:ext cx="403667" cy="780438"/>
            <a:chOff x="9129274" y="2719113"/>
            <a:chExt cx="717139" cy="1386497"/>
          </a:xfrm>
          <a:solidFill>
            <a:srgbClr val="09465E"/>
          </a:solidFill>
        </p:grpSpPr>
        <p:grpSp>
          <p:nvGrpSpPr>
            <p:cNvPr id="4" name="Graphic 4">
              <a:extLst>
                <a:ext uri="{FF2B5EF4-FFF2-40B4-BE49-F238E27FC236}">
                  <a16:creationId xmlns:a16="http://schemas.microsoft.com/office/drawing/2014/main" id="{FCBE5548-DEFA-B575-E3C6-3B45494D56E7}"/>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164B2602-8E6D-EDCD-80DC-AA0CD4258B95}"/>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it-IT" noProof="0" dirty="0"/>
              </a:p>
            </p:txBody>
          </p:sp>
          <p:sp>
            <p:nvSpPr>
              <p:cNvPr id="17" name="Freeform 58">
                <a:extLst>
                  <a:ext uri="{FF2B5EF4-FFF2-40B4-BE49-F238E27FC236}">
                    <a16:creationId xmlns:a16="http://schemas.microsoft.com/office/drawing/2014/main" id="{D7C1BD76-A023-F87F-B786-B78DCB30EDF7}"/>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it-IT" noProof="0" dirty="0"/>
              </a:p>
            </p:txBody>
          </p:sp>
        </p:grpSp>
        <p:grpSp>
          <p:nvGrpSpPr>
            <p:cNvPr id="6" name="Graphic 4">
              <a:extLst>
                <a:ext uri="{FF2B5EF4-FFF2-40B4-BE49-F238E27FC236}">
                  <a16:creationId xmlns:a16="http://schemas.microsoft.com/office/drawing/2014/main" id="{AC7EDCDA-8265-E2CA-85D5-BF896D72FB28}"/>
                </a:ext>
              </a:extLst>
            </p:cNvPr>
            <p:cNvGrpSpPr/>
            <p:nvPr/>
          </p:nvGrpSpPr>
          <p:grpSpPr>
            <a:xfrm>
              <a:off x="9129274" y="2893887"/>
              <a:ext cx="717139" cy="1211724"/>
              <a:chOff x="9129274" y="2893887"/>
              <a:chExt cx="717139" cy="1211724"/>
            </a:xfrm>
            <a:grpFill/>
          </p:grpSpPr>
          <p:sp>
            <p:nvSpPr>
              <p:cNvPr id="8" name="Freeform 50">
                <a:extLst>
                  <a:ext uri="{FF2B5EF4-FFF2-40B4-BE49-F238E27FC236}">
                    <a16:creationId xmlns:a16="http://schemas.microsoft.com/office/drawing/2014/main" id="{BF59E17B-1552-6887-AEE4-F7EF1C0E788C}"/>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it-IT" noProof="0" dirty="0"/>
              </a:p>
            </p:txBody>
          </p:sp>
          <p:sp>
            <p:nvSpPr>
              <p:cNvPr id="9" name="Freeform 51">
                <a:extLst>
                  <a:ext uri="{FF2B5EF4-FFF2-40B4-BE49-F238E27FC236}">
                    <a16:creationId xmlns:a16="http://schemas.microsoft.com/office/drawing/2014/main" id="{F56F12A9-8795-0B25-DE52-F2A26F7C391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it-IT" noProof="0" dirty="0"/>
              </a:p>
            </p:txBody>
          </p:sp>
          <p:sp>
            <p:nvSpPr>
              <p:cNvPr id="10" name="Freeform 52">
                <a:extLst>
                  <a:ext uri="{FF2B5EF4-FFF2-40B4-BE49-F238E27FC236}">
                    <a16:creationId xmlns:a16="http://schemas.microsoft.com/office/drawing/2014/main" id="{CA027DDB-969B-36A3-E4AB-FBDA06F12651}"/>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it-IT" noProof="0" dirty="0"/>
              </a:p>
            </p:txBody>
          </p:sp>
          <p:sp>
            <p:nvSpPr>
              <p:cNvPr id="11" name="Freeform 53">
                <a:extLst>
                  <a:ext uri="{FF2B5EF4-FFF2-40B4-BE49-F238E27FC236}">
                    <a16:creationId xmlns:a16="http://schemas.microsoft.com/office/drawing/2014/main" id="{0EB0AF05-D5B6-8922-75A8-559CB72B4365}"/>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it-IT" noProof="0" dirty="0"/>
              </a:p>
            </p:txBody>
          </p:sp>
          <p:sp>
            <p:nvSpPr>
              <p:cNvPr id="12" name="Freeform 54">
                <a:extLst>
                  <a:ext uri="{FF2B5EF4-FFF2-40B4-BE49-F238E27FC236}">
                    <a16:creationId xmlns:a16="http://schemas.microsoft.com/office/drawing/2014/main" id="{1D916AAD-07FC-FC09-641D-14994F58C0F4}"/>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it-IT" noProof="0" dirty="0"/>
              </a:p>
            </p:txBody>
          </p:sp>
          <p:sp>
            <p:nvSpPr>
              <p:cNvPr id="14" name="Freeform 55">
                <a:extLst>
                  <a:ext uri="{FF2B5EF4-FFF2-40B4-BE49-F238E27FC236}">
                    <a16:creationId xmlns:a16="http://schemas.microsoft.com/office/drawing/2014/main" id="{C4936B5B-F500-6524-B7AD-2DA021D0E7F3}"/>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it-IT" noProof="0" dirty="0"/>
              </a:p>
            </p:txBody>
          </p:sp>
          <p:sp>
            <p:nvSpPr>
              <p:cNvPr id="15" name="Freeform 56">
                <a:extLst>
                  <a:ext uri="{FF2B5EF4-FFF2-40B4-BE49-F238E27FC236}">
                    <a16:creationId xmlns:a16="http://schemas.microsoft.com/office/drawing/2014/main" id="{EDC37584-6692-C5FF-6615-BFD0BBF8107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it-IT" noProof="0" dirty="0"/>
              </a:p>
            </p:txBody>
          </p:sp>
        </p:grpSp>
      </p:grpSp>
      <p:pic>
        <p:nvPicPr>
          <p:cNvPr id="23" name="Symbol zastępczy obrazu 22" descr="Obraz zawierający tekst, zrzut ekranu, design, Czcionka&#10;&#10;Zawartość wygenerowana przez sztuczną inteligencję może być niepoprawna.">
            <a:hlinkClick r:id="rId3"/>
            <a:extLst>
              <a:ext uri="{FF2B5EF4-FFF2-40B4-BE49-F238E27FC236}">
                <a16:creationId xmlns:a16="http://schemas.microsoft.com/office/drawing/2014/main" id="{498EDB11-4D33-F272-268C-765F844B6BCF}"/>
              </a:ext>
            </a:extLst>
          </p:cNvPr>
          <p:cNvPicPr>
            <a:picLocks noGrp="1" noChangeAspect="1"/>
          </p:cNvPicPr>
          <p:nvPr>
            <p:ph type="pic" sz="quarter" idx="10"/>
          </p:nvPr>
        </p:nvPicPr>
        <p:blipFill>
          <a:blip r:embed="rId7" cstate="screen">
            <a:extLst>
              <a:ext uri="{28A0092B-C50C-407E-A947-70E740481C1C}">
                <a14:useLocalDpi xmlns:a14="http://schemas.microsoft.com/office/drawing/2010/main"/>
              </a:ext>
            </a:extLst>
          </a:blip>
          <a:srcRect/>
          <a:stretch/>
        </p:blipFill>
        <p:spPr>
          <a:xfrm>
            <a:off x="7795492" y="1373925"/>
            <a:ext cx="2687782" cy="4336988"/>
          </a:xfrm>
        </p:spPr>
      </p:pic>
      <p:pic>
        <p:nvPicPr>
          <p:cNvPr id="21" name="Obraz 20">
            <a:extLst>
              <a:ext uri="{FF2B5EF4-FFF2-40B4-BE49-F238E27FC236}">
                <a16:creationId xmlns:a16="http://schemas.microsoft.com/office/drawing/2014/main" id="{1939578C-69B4-A32B-12C4-C96D2FEE8A53}"/>
              </a:ext>
            </a:extLst>
          </p:cNvPr>
          <p:cNvPicPr>
            <a:picLocks noChangeAspect="1"/>
          </p:cNvPicPr>
          <p:nvPr/>
        </p:nvPicPr>
        <p:blipFill>
          <a:blip r:embed="rId8"/>
          <a:srcRect r="1369"/>
          <a:stretch/>
        </p:blipFill>
        <p:spPr>
          <a:xfrm>
            <a:off x="5245768" y="5157912"/>
            <a:ext cx="2090066" cy="1387945"/>
          </a:xfrm>
          <a:prstGeom prst="rect">
            <a:avLst/>
          </a:prstGeom>
        </p:spPr>
      </p:pic>
    </p:spTree>
    <p:extLst>
      <p:ext uri="{BB962C8B-B14F-4D97-AF65-F5344CB8AC3E}">
        <p14:creationId xmlns:p14="http://schemas.microsoft.com/office/powerpoint/2010/main" val="5126781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B52820-C61B-105C-0CF2-50A664B14F62}"/>
            </a:ext>
          </a:extLst>
        </p:cNvPr>
        <p:cNvGrpSpPr/>
        <p:nvPr/>
      </p:nvGrpSpPr>
      <p:grpSpPr>
        <a:xfrm>
          <a:off x="0" y="0"/>
          <a:ext cx="0" cy="0"/>
          <a:chOff x="0" y="0"/>
          <a:chExt cx="0" cy="0"/>
        </a:xfrm>
      </p:grpSpPr>
      <p:pic>
        <p:nvPicPr>
          <p:cNvPr id="7" name="Symbol zastępczy obrazu 6" descr="Obraz zawierający ubrania, osoba, garnitur, Ludzka twarz&#10;&#10;Zawartość wygenerowana przez sztuczną inteligencję może być niepoprawna.">
            <a:extLst>
              <a:ext uri="{FF2B5EF4-FFF2-40B4-BE49-F238E27FC236}">
                <a16:creationId xmlns:a16="http://schemas.microsoft.com/office/drawing/2014/main" id="{07A130EB-75AD-B498-248F-704E6D548376}"/>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p:blipFill>
        <p:spPr>
          <a:xfrm>
            <a:off x="238772" y="2626822"/>
            <a:ext cx="7708195" cy="3396829"/>
          </a:xfrm>
        </p:spPr>
      </p:pic>
      <p:sp>
        <p:nvSpPr>
          <p:cNvPr id="5" name="Text Placeholder 4">
            <a:extLst>
              <a:ext uri="{FF2B5EF4-FFF2-40B4-BE49-F238E27FC236}">
                <a16:creationId xmlns:a16="http://schemas.microsoft.com/office/drawing/2014/main" id="{5DB2A170-7C17-E881-F3BA-EC5EE63678BD}"/>
              </a:ext>
            </a:extLst>
          </p:cNvPr>
          <p:cNvSpPr>
            <a:spLocks noGrp="1"/>
          </p:cNvSpPr>
          <p:nvPr>
            <p:ph type="body" sz="quarter" idx="17"/>
          </p:nvPr>
        </p:nvSpPr>
        <p:spPr>
          <a:xfrm>
            <a:off x="6913514" y="439689"/>
            <a:ext cx="2066906" cy="582221"/>
          </a:xfrm>
        </p:spPr>
        <p:txBody>
          <a:bodyPr/>
          <a:lstStyle/>
          <a:p>
            <a:r>
              <a:rPr lang="it-IT" noProof="0" dirty="0"/>
              <a:t>05</a:t>
            </a:r>
          </a:p>
        </p:txBody>
      </p:sp>
      <p:sp>
        <p:nvSpPr>
          <p:cNvPr id="14" name="Rectangle 13">
            <a:extLst>
              <a:ext uri="{FF2B5EF4-FFF2-40B4-BE49-F238E27FC236}">
                <a16:creationId xmlns:a16="http://schemas.microsoft.com/office/drawing/2014/main" id="{75AF7937-8B4E-D42C-22E1-F84C9A744329}"/>
              </a:ext>
            </a:extLst>
          </p:cNvPr>
          <p:cNvSpPr/>
          <p:nvPr/>
        </p:nvSpPr>
        <p:spPr>
          <a:xfrm>
            <a:off x="5072514" y="3137889"/>
            <a:ext cx="5868536" cy="5822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600" b="1" spc="324" noProof="0" dirty="0">
                <a:solidFill>
                  <a:srgbClr val="60BA47"/>
                </a:solidFill>
                <a:latin typeface="Calibri" panose="020F0502020204030204" pitchFamily="34" charset="0"/>
                <a:cs typeface="Calibri" panose="020F0502020204030204" pitchFamily="34" charset="0"/>
              </a:rPr>
              <a:t>INCENTIVI E POLITICHE </a:t>
            </a:r>
          </a:p>
        </p:txBody>
      </p:sp>
    </p:spTree>
    <p:extLst>
      <p:ext uri="{BB962C8B-B14F-4D97-AF65-F5344CB8AC3E}">
        <p14:creationId xmlns:p14="http://schemas.microsoft.com/office/powerpoint/2010/main" val="42625003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0EDA134-70F1-C346-A124-7880EF1582DA}"/>
              </a:ext>
            </a:extLst>
          </p:cNvPr>
          <p:cNvSpPr>
            <a:spLocks noGrp="1"/>
          </p:cNvSpPr>
          <p:nvPr>
            <p:ph type="body" sz="quarter" idx="16"/>
          </p:nvPr>
        </p:nvSpPr>
        <p:spPr>
          <a:xfrm>
            <a:off x="568096" y="284480"/>
            <a:ext cx="8302942" cy="1113666"/>
          </a:xfrm>
          <a:prstGeom prst="rect">
            <a:avLst/>
          </a:prstGeom>
        </p:spPr>
        <p:txBody>
          <a:bodyPr/>
          <a:lstStyle/>
          <a:p>
            <a:r>
              <a:rPr lang="it-IT" noProof="0" dirty="0"/>
              <a:t>INCENTIVI E MECCANISMI DI SOSTEGNO DELL'UE PER PROMUOVERE L'EFFICIENZA DELLE RISORSE</a:t>
            </a:r>
          </a:p>
        </p:txBody>
      </p:sp>
      <p:sp>
        <p:nvSpPr>
          <p:cNvPr id="2" name="Freeform 1">
            <a:extLst>
              <a:ext uri="{FF2B5EF4-FFF2-40B4-BE49-F238E27FC236}">
                <a16:creationId xmlns:a16="http://schemas.microsoft.com/office/drawing/2014/main" id="{1C295A93-AB93-997F-F76F-86A4C7306515}"/>
              </a:ext>
            </a:extLst>
          </p:cNvPr>
          <p:cNvSpPr/>
          <p:nvPr/>
        </p:nvSpPr>
        <p:spPr>
          <a:xfrm>
            <a:off x="8941983" y="-2327653"/>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it-IT" noProof="0" dirty="0"/>
          </a:p>
        </p:txBody>
      </p:sp>
      <p:sp>
        <p:nvSpPr>
          <p:cNvPr id="6" name="Symbol zastępczy tekstu 5">
            <a:extLst>
              <a:ext uri="{FF2B5EF4-FFF2-40B4-BE49-F238E27FC236}">
                <a16:creationId xmlns:a16="http://schemas.microsoft.com/office/drawing/2014/main" id="{3006B3CE-D8BE-8F0A-D345-19B19D2BE6D0}"/>
              </a:ext>
            </a:extLst>
          </p:cNvPr>
          <p:cNvSpPr>
            <a:spLocks noGrp="1"/>
          </p:cNvSpPr>
          <p:nvPr>
            <p:ph type="body" sz="quarter" idx="19"/>
          </p:nvPr>
        </p:nvSpPr>
        <p:spPr>
          <a:xfrm>
            <a:off x="904856" y="2249177"/>
            <a:ext cx="10479218" cy="4324343"/>
          </a:xfrm>
        </p:spPr>
        <p:txBody>
          <a:bodyPr/>
          <a:lstStyle/>
          <a:p>
            <a:pPr marL="0" indent="0">
              <a:spcAft>
                <a:spcPts val="600"/>
              </a:spcAft>
            </a:pPr>
            <a:r>
              <a:rPr lang="it-IT" noProof="0" dirty="0"/>
              <a:t>Come indicato nel Modulo 1, l'Unione Europea ha attuato diverse politiche e iniziative per promuovere l'efficienza delle risorse come parte delle sue strategie economiche e di sostenibilità più ampie. Tuttavia, sono disponibili anche </a:t>
            </a:r>
            <a:r>
              <a:rPr lang="it-IT" b="1" noProof="0" dirty="0"/>
              <a:t>incentivi e meccanismi di sostegno </a:t>
            </a:r>
            <a:r>
              <a:rPr lang="it-IT" noProof="0" dirty="0"/>
              <a:t>fondamentali sia a livello europeo che nazionale. </a:t>
            </a:r>
          </a:p>
          <a:p>
            <a:pPr marL="0" indent="0">
              <a:spcAft>
                <a:spcPts val="600"/>
              </a:spcAft>
            </a:pPr>
            <a:r>
              <a:rPr lang="it-IT" noProof="0" dirty="0"/>
              <a:t>Questi incentivi vengono erogati per incoraggiare e assistere l'innovazione, migliorare i modelli di produzione e consumo e garantire la sicurezza delle risorse essenziali, allineandosi agli obiettivi globali di sostenibilità. </a:t>
            </a:r>
          </a:p>
          <a:p>
            <a:pPr marL="0" indent="0">
              <a:spcAft>
                <a:spcPts val="600"/>
              </a:spcAft>
            </a:pPr>
            <a:r>
              <a:rPr lang="it-IT" b="1" noProof="0" dirty="0"/>
              <a:t>Approfondimenti di Eurobarometro: </a:t>
            </a:r>
            <a:r>
              <a:rPr lang="it-IT" noProof="0" dirty="0"/>
              <a:t>Una recente </a:t>
            </a:r>
            <a:r>
              <a:rPr lang="it-IT" b="1" noProof="0" dirty="0">
                <a:hlinkClick r:id="rId2"/>
              </a:rPr>
              <a:t>indagine di Eurobarometro </a:t>
            </a:r>
            <a:r>
              <a:rPr lang="it-IT" noProof="0" dirty="0"/>
              <a:t>indica che il 93% delle PMI dell'UE ha attuato almeno una misura di efficienza delle risorse, come il risparmio energetico, la minimizzazione dei rifiuti o il riciclaggio. Ciò sottolinea l'impegno diffuso delle PMI europee nei confronti della sostenibilità.</a:t>
            </a:r>
          </a:p>
        </p:txBody>
      </p:sp>
    </p:spTree>
    <p:extLst>
      <p:ext uri="{BB962C8B-B14F-4D97-AF65-F5344CB8AC3E}">
        <p14:creationId xmlns:p14="http://schemas.microsoft.com/office/powerpoint/2010/main" val="396708077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842EA3-138C-A92D-4AB6-CDDA713223D9}"/>
              </a:ext>
            </a:extLst>
          </p:cNvPr>
          <p:cNvSpPr>
            <a:spLocks noGrp="1"/>
          </p:cNvSpPr>
          <p:nvPr>
            <p:ph type="body" sz="quarter" idx="16"/>
          </p:nvPr>
        </p:nvSpPr>
        <p:spPr/>
        <p:txBody>
          <a:bodyPr/>
          <a:lstStyle/>
          <a:p>
            <a:r>
              <a:rPr lang="it-IT" noProof="0" dirty="0"/>
              <a:t>Incentivi irlandesi:</a:t>
            </a:r>
          </a:p>
        </p:txBody>
      </p:sp>
      <p:sp>
        <p:nvSpPr>
          <p:cNvPr id="3" name="Text Placeholder 2">
            <a:extLst>
              <a:ext uri="{FF2B5EF4-FFF2-40B4-BE49-F238E27FC236}">
                <a16:creationId xmlns:a16="http://schemas.microsoft.com/office/drawing/2014/main" id="{6351C258-FEC7-D807-8B24-292BCCBABF72}"/>
              </a:ext>
            </a:extLst>
          </p:cNvPr>
          <p:cNvSpPr>
            <a:spLocks noGrp="1"/>
          </p:cNvSpPr>
          <p:nvPr>
            <p:ph type="body" sz="quarter" idx="19"/>
          </p:nvPr>
        </p:nvSpPr>
        <p:spPr/>
        <p:txBody>
          <a:bodyPr/>
          <a:lstStyle/>
          <a:p>
            <a:r>
              <a:rPr lang="it-IT" b="1" noProof="0" dirty="0"/>
              <a:t>Regime di sovvenzioni per l'efficienza energetica: </a:t>
            </a:r>
            <a:r>
              <a:rPr lang="it-IT" noProof="0" dirty="0"/>
              <a:t>Il governo irlandese ha aumentato l'importo massimo disponibile nell'ambito di questo programma a 10.000 euro e ha ridotto il tasso di contribuzione delle imprese dal 50% al 25%. Questa iniziativa mira a sostenere le PMI nell'implementazione di misure di risparmio energetico. </a:t>
            </a:r>
            <a:r>
              <a:rPr lang="it-IT" b="1" noProof="0" dirty="0">
                <a:hlinkClick r:id="rId2"/>
              </a:rPr>
              <a:t>Fonte</a:t>
            </a:r>
            <a:r>
              <a:rPr lang="it-IT" noProof="0" dirty="0"/>
              <a:t> </a:t>
            </a:r>
          </a:p>
          <a:p>
            <a:endParaRPr lang="it-IT" noProof="0" dirty="0"/>
          </a:p>
          <a:p>
            <a:r>
              <a:rPr lang="it-IT" b="1" noProof="0" dirty="0"/>
              <a:t>HomeProgramma Impresa Verde: </a:t>
            </a:r>
            <a:r>
              <a:rPr lang="it-IT" noProof="0" dirty="0"/>
              <a:t>Questo programma fornisce finanziamenti alle organizzazioni, comprese le PMI, per sviluppare progetti innovativi che promuovano l'efficienza delle risorse e l'economia circolare. </a:t>
            </a:r>
            <a:r>
              <a:rPr lang="it-IT" b="1" noProof="0" dirty="0">
                <a:hlinkClick r:id="rId3"/>
              </a:rPr>
              <a:t>Fonte</a:t>
            </a:r>
            <a:endParaRPr lang="it-IT" b="1" noProof="0" dirty="0"/>
          </a:p>
        </p:txBody>
      </p:sp>
      <p:sp>
        <p:nvSpPr>
          <p:cNvPr id="5" name="Freeform 2">
            <a:extLst>
              <a:ext uri="{FF2B5EF4-FFF2-40B4-BE49-F238E27FC236}">
                <a16:creationId xmlns:a16="http://schemas.microsoft.com/office/drawing/2014/main" id="{9FE4F64C-C49E-6C03-0424-8BF9CFE64CC7}"/>
              </a:ext>
            </a:extLst>
          </p:cNvPr>
          <p:cNvSpPr>
            <a:spLocks/>
          </p:cNvSpPr>
          <p:nvPr/>
        </p:nvSpPr>
        <p:spPr bwMode="auto">
          <a:xfrm>
            <a:off x="9130483" y="576258"/>
            <a:ext cx="1241425" cy="1304925"/>
          </a:xfrm>
          <a:custGeom>
            <a:avLst/>
            <a:gdLst/>
            <a:ahLst/>
            <a:cxnLst/>
            <a:rect l="0" t="0" r="r" b="b"/>
            <a:pathLst>
              <a:path w="577046" h="606954">
                <a:moveTo>
                  <a:pt x="573920" y="271042"/>
                </a:moveTo>
                <a:cubicBezTo>
                  <a:pt x="572315" y="269438"/>
                  <a:pt x="573920" y="267834"/>
                  <a:pt x="573920" y="266230"/>
                </a:cubicBezTo>
                <a:lnTo>
                  <a:pt x="572315" y="263023"/>
                </a:lnTo>
                <a:cubicBezTo>
                  <a:pt x="572315" y="263023"/>
                  <a:pt x="570711" y="261419"/>
                  <a:pt x="570711" y="261419"/>
                </a:cubicBezTo>
                <a:cubicBezTo>
                  <a:pt x="570711" y="261419"/>
                  <a:pt x="572315" y="261419"/>
                  <a:pt x="572315" y="261419"/>
                </a:cubicBezTo>
                <a:lnTo>
                  <a:pt x="570711" y="256608"/>
                </a:lnTo>
                <a:cubicBezTo>
                  <a:pt x="561082" y="248589"/>
                  <a:pt x="546640" y="267834"/>
                  <a:pt x="530593" y="255004"/>
                </a:cubicBezTo>
                <a:cubicBezTo>
                  <a:pt x="530593" y="255004"/>
                  <a:pt x="530593" y="245381"/>
                  <a:pt x="530593" y="245381"/>
                </a:cubicBezTo>
                <a:cubicBezTo>
                  <a:pt x="530593" y="245381"/>
                  <a:pt x="538616" y="235758"/>
                  <a:pt x="538616" y="235758"/>
                </a:cubicBezTo>
                <a:cubicBezTo>
                  <a:pt x="540221" y="224532"/>
                  <a:pt x="528988" y="227739"/>
                  <a:pt x="524174" y="221324"/>
                </a:cubicBezTo>
                <a:cubicBezTo>
                  <a:pt x="517755" y="210098"/>
                  <a:pt x="524174" y="194060"/>
                  <a:pt x="516150" y="182833"/>
                </a:cubicBezTo>
                <a:cubicBezTo>
                  <a:pt x="514545" y="181229"/>
                  <a:pt x="514545" y="178022"/>
                  <a:pt x="512941" y="176418"/>
                </a:cubicBezTo>
                <a:cubicBezTo>
                  <a:pt x="511336" y="176418"/>
                  <a:pt x="488870" y="187644"/>
                  <a:pt x="487265" y="189248"/>
                </a:cubicBezTo>
                <a:cubicBezTo>
                  <a:pt x="485660" y="194060"/>
                  <a:pt x="492079" y="198871"/>
                  <a:pt x="490475" y="203682"/>
                </a:cubicBezTo>
                <a:cubicBezTo>
                  <a:pt x="477637" y="224532"/>
                  <a:pt x="443937" y="203682"/>
                  <a:pt x="432704" y="192456"/>
                </a:cubicBezTo>
                <a:cubicBezTo>
                  <a:pt x="426285" y="186041"/>
                  <a:pt x="395796" y="134719"/>
                  <a:pt x="399005" y="128304"/>
                </a:cubicBezTo>
                <a:cubicBezTo>
                  <a:pt x="403819" y="120285"/>
                  <a:pt x="439123" y="128304"/>
                  <a:pt x="447147" y="121889"/>
                </a:cubicBezTo>
                <a:cubicBezTo>
                  <a:pt x="455170" y="115473"/>
                  <a:pt x="431100" y="89813"/>
                  <a:pt x="450356" y="93020"/>
                </a:cubicBezTo>
                <a:cubicBezTo>
                  <a:pt x="458380" y="94624"/>
                  <a:pt x="464799" y="109058"/>
                  <a:pt x="479241" y="102643"/>
                </a:cubicBezTo>
                <a:cubicBezTo>
                  <a:pt x="501708" y="93020"/>
                  <a:pt x="500103" y="56133"/>
                  <a:pt x="528988" y="59341"/>
                </a:cubicBezTo>
                <a:lnTo>
                  <a:pt x="535407" y="59341"/>
                </a:lnTo>
                <a:cubicBezTo>
                  <a:pt x="537011" y="41699"/>
                  <a:pt x="561082" y="48114"/>
                  <a:pt x="572315" y="40095"/>
                </a:cubicBezTo>
                <a:cubicBezTo>
                  <a:pt x="581944" y="32076"/>
                  <a:pt x="567501" y="43303"/>
                  <a:pt x="554664" y="24057"/>
                </a:cubicBezTo>
                <a:cubicBezTo>
                  <a:pt x="549849" y="16038"/>
                  <a:pt x="548245" y="1604"/>
                  <a:pt x="533802" y="0"/>
                </a:cubicBezTo>
                <a:cubicBezTo>
                  <a:pt x="533802" y="0"/>
                  <a:pt x="541826" y="20849"/>
                  <a:pt x="541826" y="20849"/>
                </a:cubicBezTo>
                <a:lnTo>
                  <a:pt x="533802" y="14434"/>
                </a:lnTo>
                <a:cubicBezTo>
                  <a:pt x="533802" y="12830"/>
                  <a:pt x="519359" y="9623"/>
                  <a:pt x="514545" y="11227"/>
                </a:cubicBezTo>
                <a:cubicBezTo>
                  <a:pt x="504917" y="14434"/>
                  <a:pt x="514545" y="43303"/>
                  <a:pt x="508126" y="49718"/>
                </a:cubicBezTo>
                <a:lnTo>
                  <a:pt x="496893" y="51322"/>
                </a:lnTo>
                <a:lnTo>
                  <a:pt x="480846" y="60944"/>
                </a:lnTo>
                <a:cubicBezTo>
                  <a:pt x="479241" y="59341"/>
                  <a:pt x="482451" y="57737"/>
                  <a:pt x="484056" y="56133"/>
                </a:cubicBezTo>
                <a:cubicBezTo>
                  <a:pt x="496893" y="46510"/>
                  <a:pt x="484056" y="60944"/>
                  <a:pt x="498498" y="44906"/>
                </a:cubicBezTo>
                <a:cubicBezTo>
                  <a:pt x="501708" y="41699"/>
                  <a:pt x="500103" y="6415"/>
                  <a:pt x="498498" y="6415"/>
                </a:cubicBezTo>
                <a:cubicBezTo>
                  <a:pt x="498498" y="6415"/>
                  <a:pt x="488870" y="12830"/>
                  <a:pt x="488870" y="16038"/>
                </a:cubicBezTo>
                <a:cubicBezTo>
                  <a:pt x="490475" y="19246"/>
                  <a:pt x="484056" y="38491"/>
                  <a:pt x="482451" y="35284"/>
                </a:cubicBezTo>
                <a:cubicBezTo>
                  <a:pt x="480846" y="32076"/>
                  <a:pt x="485660" y="30472"/>
                  <a:pt x="485660" y="27265"/>
                </a:cubicBezTo>
                <a:cubicBezTo>
                  <a:pt x="485660" y="16038"/>
                  <a:pt x="485660" y="11227"/>
                  <a:pt x="482451" y="6415"/>
                </a:cubicBezTo>
                <a:cubicBezTo>
                  <a:pt x="480846" y="4811"/>
                  <a:pt x="479241" y="9623"/>
                  <a:pt x="477637" y="11227"/>
                </a:cubicBezTo>
                <a:cubicBezTo>
                  <a:pt x="472822" y="12830"/>
                  <a:pt x="468008" y="19246"/>
                  <a:pt x="466404" y="20849"/>
                </a:cubicBezTo>
                <a:cubicBezTo>
                  <a:pt x="466404" y="20849"/>
                  <a:pt x="466404" y="22453"/>
                  <a:pt x="466404" y="22453"/>
                </a:cubicBezTo>
                <a:cubicBezTo>
                  <a:pt x="466404" y="22453"/>
                  <a:pt x="466404" y="22453"/>
                  <a:pt x="466404" y="20849"/>
                </a:cubicBezTo>
                <a:cubicBezTo>
                  <a:pt x="466404" y="20849"/>
                  <a:pt x="466404" y="19246"/>
                  <a:pt x="466404" y="19246"/>
                </a:cubicBezTo>
                <a:cubicBezTo>
                  <a:pt x="464799" y="16038"/>
                  <a:pt x="466404" y="9623"/>
                  <a:pt x="461589" y="4811"/>
                </a:cubicBezTo>
                <a:cubicBezTo>
                  <a:pt x="459985" y="3208"/>
                  <a:pt x="458380" y="9623"/>
                  <a:pt x="455170" y="11227"/>
                </a:cubicBezTo>
                <a:cubicBezTo>
                  <a:pt x="451961" y="12830"/>
                  <a:pt x="447147" y="11227"/>
                  <a:pt x="442333" y="12830"/>
                </a:cubicBezTo>
                <a:cubicBezTo>
                  <a:pt x="440728" y="12830"/>
                  <a:pt x="437519" y="16038"/>
                  <a:pt x="437519" y="14434"/>
                </a:cubicBezTo>
                <a:cubicBezTo>
                  <a:pt x="437519" y="11227"/>
                  <a:pt x="442333" y="4811"/>
                  <a:pt x="427890" y="4811"/>
                </a:cubicBezTo>
                <a:cubicBezTo>
                  <a:pt x="423076" y="4811"/>
                  <a:pt x="423076" y="14434"/>
                  <a:pt x="421471" y="16038"/>
                </a:cubicBezTo>
                <a:cubicBezTo>
                  <a:pt x="416657" y="24057"/>
                  <a:pt x="407029" y="19246"/>
                  <a:pt x="400610" y="24057"/>
                </a:cubicBezTo>
                <a:cubicBezTo>
                  <a:pt x="397400" y="27265"/>
                  <a:pt x="408634" y="33680"/>
                  <a:pt x="405424" y="35284"/>
                </a:cubicBezTo>
                <a:cubicBezTo>
                  <a:pt x="402215" y="36887"/>
                  <a:pt x="390982" y="30472"/>
                  <a:pt x="394191" y="40095"/>
                </a:cubicBezTo>
                <a:cubicBezTo>
                  <a:pt x="395796" y="46510"/>
                  <a:pt x="405424" y="54529"/>
                  <a:pt x="403819" y="56133"/>
                </a:cubicBezTo>
                <a:cubicBezTo>
                  <a:pt x="400610" y="59341"/>
                  <a:pt x="384563" y="43303"/>
                  <a:pt x="379748" y="49718"/>
                </a:cubicBezTo>
                <a:cubicBezTo>
                  <a:pt x="376539" y="52925"/>
                  <a:pt x="389377" y="57737"/>
                  <a:pt x="387772" y="60944"/>
                </a:cubicBezTo>
                <a:cubicBezTo>
                  <a:pt x="387772" y="60944"/>
                  <a:pt x="341235" y="49718"/>
                  <a:pt x="344445" y="68963"/>
                </a:cubicBezTo>
                <a:cubicBezTo>
                  <a:pt x="346049" y="80190"/>
                  <a:pt x="373330" y="89813"/>
                  <a:pt x="379748" y="89813"/>
                </a:cubicBezTo>
                <a:cubicBezTo>
                  <a:pt x="381353" y="89813"/>
                  <a:pt x="384563" y="88209"/>
                  <a:pt x="384563" y="89813"/>
                </a:cubicBezTo>
                <a:cubicBezTo>
                  <a:pt x="386167" y="94624"/>
                  <a:pt x="389377" y="85001"/>
                  <a:pt x="394191" y="89813"/>
                </a:cubicBezTo>
                <a:cubicBezTo>
                  <a:pt x="399005" y="94624"/>
                  <a:pt x="386167" y="96228"/>
                  <a:pt x="395796" y="96228"/>
                </a:cubicBezTo>
                <a:cubicBezTo>
                  <a:pt x="402215" y="96228"/>
                  <a:pt x="418262" y="96228"/>
                  <a:pt x="413448" y="99435"/>
                </a:cubicBezTo>
                <a:cubicBezTo>
                  <a:pt x="408634" y="102643"/>
                  <a:pt x="395796" y="105851"/>
                  <a:pt x="389377" y="113870"/>
                </a:cubicBezTo>
                <a:cubicBezTo>
                  <a:pt x="387772" y="115473"/>
                  <a:pt x="387772" y="117077"/>
                  <a:pt x="386167" y="117077"/>
                </a:cubicBezTo>
                <a:cubicBezTo>
                  <a:pt x="378144" y="118681"/>
                  <a:pt x="371725" y="112266"/>
                  <a:pt x="366911" y="110662"/>
                </a:cubicBezTo>
                <a:cubicBezTo>
                  <a:pt x="366911" y="110662"/>
                  <a:pt x="362096" y="117077"/>
                  <a:pt x="360492" y="117077"/>
                </a:cubicBezTo>
                <a:cubicBezTo>
                  <a:pt x="355678" y="118681"/>
                  <a:pt x="342840" y="118681"/>
                  <a:pt x="339630" y="121889"/>
                </a:cubicBezTo>
                <a:cubicBezTo>
                  <a:pt x="330002" y="133115"/>
                  <a:pt x="357282" y="123492"/>
                  <a:pt x="354073" y="133115"/>
                </a:cubicBezTo>
                <a:cubicBezTo>
                  <a:pt x="352468" y="134719"/>
                  <a:pt x="349259" y="128304"/>
                  <a:pt x="347654" y="129908"/>
                </a:cubicBezTo>
                <a:cubicBezTo>
                  <a:pt x="347654" y="129908"/>
                  <a:pt x="354073" y="142738"/>
                  <a:pt x="354073" y="142738"/>
                </a:cubicBezTo>
                <a:cubicBezTo>
                  <a:pt x="350863" y="145946"/>
                  <a:pt x="349259" y="149153"/>
                  <a:pt x="344445" y="152361"/>
                </a:cubicBezTo>
                <a:cubicBezTo>
                  <a:pt x="342840" y="153965"/>
                  <a:pt x="339630" y="152361"/>
                  <a:pt x="338026" y="149153"/>
                </a:cubicBezTo>
                <a:cubicBezTo>
                  <a:pt x="338026" y="149153"/>
                  <a:pt x="331607" y="134719"/>
                  <a:pt x="331607" y="134719"/>
                </a:cubicBezTo>
                <a:cubicBezTo>
                  <a:pt x="328397" y="129908"/>
                  <a:pt x="318769" y="133115"/>
                  <a:pt x="315559" y="131511"/>
                </a:cubicBezTo>
                <a:cubicBezTo>
                  <a:pt x="309141" y="129908"/>
                  <a:pt x="305931" y="115473"/>
                  <a:pt x="296303" y="117077"/>
                </a:cubicBezTo>
                <a:cubicBezTo>
                  <a:pt x="291489" y="118681"/>
                  <a:pt x="289884" y="126700"/>
                  <a:pt x="285070" y="128304"/>
                </a:cubicBezTo>
                <a:cubicBezTo>
                  <a:pt x="273837" y="131511"/>
                  <a:pt x="277046" y="109058"/>
                  <a:pt x="275441" y="105851"/>
                </a:cubicBezTo>
                <a:cubicBezTo>
                  <a:pt x="269023" y="93020"/>
                  <a:pt x="270627" y="104247"/>
                  <a:pt x="262604" y="104247"/>
                </a:cubicBezTo>
                <a:cubicBezTo>
                  <a:pt x="260999" y="104247"/>
                  <a:pt x="232114" y="81794"/>
                  <a:pt x="224090" y="80190"/>
                </a:cubicBezTo>
                <a:cubicBezTo>
                  <a:pt x="208043" y="76982"/>
                  <a:pt x="224090" y="91416"/>
                  <a:pt x="222485" y="96228"/>
                </a:cubicBezTo>
                <a:lnTo>
                  <a:pt x="214462" y="89813"/>
                </a:lnTo>
                <a:cubicBezTo>
                  <a:pt x="214462" y="89813"/>
                  <a:pt x="209648" y="93020"/>
                  <a:pt x="208043" y="91416"/>
                </a:cubicBezTo>
                <a:cubicBezTo>
                  <a:pt x="206438" y="81794"/>
                  <a:pt x="185577" y="75379"/>
                  <a:pt x="185577" y="85001"/>
                </a:cubicBezTo>
                <a:cubicBezTo>
                  <a:pt x="185577" y="86605"/>
                  <a:pt x="190391" y="88209"/>
                  <a:pt x="188786" y="89813"/>
                </a:cubicBezTo>
                <a:cubicBezTo>
                  <a:pt x="188786" y="91416"/>
                  <a:pt x="175948" y="102643"/>
                  <a:pt x="175948" y="107454"/>
                </a:cubicBezTo>
                <a:cubicBezTo>
                  <a:pt x="175948" y="109058"/>
                  <a:pt x="177553" y="112266"/>
                  <a:pt x="179158" y="112266"/>
                </a:cubicBezTo>
                <a:cubicBezTo>
                  <a:pt x="182367" y="110662"/>
                  <a:pt x="187181" y="93020"/>
                  <a:pt x="193600" y="91416"/>
                </a:cubicBezTo>
                <a:cubicBezTo>
                  <a:pt x="196810" y="91416"/>
                  <a:pt x="200019" y="96228"/>
                  <a:pt x="200019" y="101039"/>
                </a:cubicBezTo>
                <a:cubicBezTo>
                  <a:pt x="198415" y="105851"/>
                  <a:pt x="185577" y="115473"/>
                  <a:pt x="191996" y="120285"/>
                </a:cubicBezTo>
                <a:cubicBezTo>
                  <a:pt x="191996" y="120285"/>
                  <a:pt x="208043" y="110662"/>
                  <a:pt x="204834" y="115473"/>
                </a:cubicBezTo>
                <a:cubicBezTo>
                  <a:pt x="203229" y="120285"/>
                  <a:pt x="190391" y="121889"/>
                  <a:pt x="191996" y="129908"/>
                </a:cubicBezTo>
                <a:cubicBezTo>
                  <a:pt x="193600" y="139530"/>
                  <a:pt x="203229" y="142738"/>
                  <a:pt x="196810" y="150757"/>
                </a:cubicBezTo>
                <a:cubicBezTo>
                  <a:pt x="196810" y="150757"/>
                  <a:pt x="185577" y="133115"/>
                  <a:pt x="177553" y="153965"/>
                </a:cubicBezTo>
                <a:cubicBezTo>
                  <a:pt x="175948" y="157172"/>
                  <a:pt x="212857" y="155568"/>
                  <a:pt x="217671" y="163587"/>
                </a:cubicBezTo>
                <a:cubicBezTo>
                  <a:pt x="220881" y="168399"/>
                  <a:pt x="209648" y="171606"/>
                  <a:pt x="208043" y="173210"/>
                </a:cubicBezTo>
                <a:cubicBezTo>
                  <a:pt x="204834" y="174814"/>
                  <a:pt x="212857" y="179625"/>
                  <a:pt x="212857" y="181229"/>
                </a:cubicBezTo>
                <a:cubicBezTo>
                  <a:pt x="211252" y="189248"/>
                  <a:pt x="182367" y="171606"/>
                  <a:pt x="174344" y="176418"/>
                </a:cubicBezTo>
                <a:cubicBezTo>
                  <a:pt x="166320" y="181229"/>
                  <a:pt x="171134" y="195663"/>
                  <a:pt x="167925" y="198871"/>
                </a:cubicBezTo>
                <a:cubicBezTo>
                  <a:pt x="166320" y="198871"/>
                  <a:pt x="145459" y="200475"/>
                  <a:pt x="140645" y="202079"/>
                </a:cubicBezTo>
                <a:cubicBezTo>
                  <a:pt x="137435" y="202079"/>
                  <a:pt x="131016" y="194060"/>
                  <a:pt x="131016" y="197267"/>
                </a:cubicBezTo>
                <a:cubicBezTo>
                  <a:pt x="131016" y="198871"/>
                  <a:pt x="143854" y="216513"/>
                  <a:pt x="139040" y="219720"/>
                </a:cubicBezTo>
                <a:cubicBezTo>
                  <a:pt x="137435" y="221324"/>
                  <a:pt x="131016" y="213305"/>
                  <a:pt x="126202" y="219720"/>
                </a:cubicBezTo>
                <a:cubicBezTo>
                  <a:pt x="124597" y="221324"/>
                  <a:pt x="121388" y="221324"/>
                  <a:pt x="122992" y="222928"/>
                </a:cubicBezTo>
                <a:cubicBezTo>
                  <a:pt x="124597" y="226136"/>
                  <a:pt x="124597" y="229343"/>
                  <a:pt x="142249" y="237362"/>
                </a:cubicBezTo>
                <a:cubicBezTo>
                  <a:pt x="151878" y="240570"/>
                  <a:pt x="153482" y="227739"/>
                  <a:pt x="163111" y="235758"/>
                </a:cubicBezTo>
                <a:cubicBezTo>
                  <a:pt x="172739" y="243777"/>
                  <a:pt x="142249" y="238966"/>
                  <a:pt x="147063" y="248589"/>
                </a:cubicBezTo>
                <a:cubicBezTo>
                  <a:pt x="148668" y="253400"/>
                  <a:pt x="155087" y="255004"/>
                  <a:pt x="159901" y="256608"/>
                </a:cubicBezTo>
                <a:cubicBezTo>
                  <a:pt x="161506" y="256608"/>
                  <a:pt x="179158" y="246985"/>
                  <a:pt x="179158" y="251796"/>
                </a:cubicBezTo>
                <a:cubicBezTo>
                  <a:pt x="179158" y="255004"/>
                  <a:pt x="185577" y="256608"/>
                  <a:pt x="182367" y="259815"/>
                </a:cubicBezTo>
                <a:cubicBezTo>
                  <a:pt x="175948" y="264627"/>
                  <a:pt x="153482" y="274249"/>
                  <a:pt x="171134" y="274249"/>
                </a:cubicBezTo>
                <a:cubicBezTo>
                  <a:pt x="174344" y="274249"/>
                  <a:pt x="177553" y="274249"/>
                  <a:pt x="177553" y="277457"/>
                </a:cubicBezTo>
                <a:cubicBezTo>
                  <a:pt x="180763" y="291891"/>
                  <a:pt x="235323" y="287080"/>
                  <a:pt x="243347" y="296703"/>
                </a:cubicBezTo>
                <a:cubicBezTo>
                  <a:pt x="244952" y="298306"/>
                  <a:pt x="243347" y="304722"/>
                  <a:pt x="243347" y="306325"/>
                </a:cubicBezTo>
                <a:cubicBezTo>
                  <a:pt x="243347" y="307929"/>
                  <a:pt x="236928" y="320759"/>
                  <a:pt x="235323" y="319156"/>
                </a:cubicBezTo>
                <a:cubicBezTo>
                  <a:pt x="233719" y="319156"/>
                  <a:pt x="235323" y="312741"/>
                  <a:pt x="233719" y="312741"/>
                </a:cubicBezTo>
                <a:cubicBezTo>
                  <a:pt x="227300" y="306325"/>
                  <a:pt x="219276" y="322363"/>
                  <a:pt x="201624" y="303118"/>
                </a:cubicBezTo>
                <a:cubicBezTo>
                  <a:pt x="201624" y="303118"/>
                  <a:pt x="174344" y="325571"/>
                  <a:pt x="172739" y="327175"/>
                </a:cubicBezTo>
                <a:cubicBezTo>
                  <a:pt x="166320" y="331986"/>
                  <a:pt x="164715" y="330382"/>
                  <a:pt x="172739" y="333590"/>
                </a:cubicBezTo>
                <a:cubicBezTo>
                  <a:pt x="174344" y="335194"/>
                  <a:pt x="182367" y="335194"/>
                  <a:pt x="179158" y="336797"/>
                </a:cubicBezTo>
                <a:cubicBezTo>
                  <a:pt x="171134" y="343213"/>
                  <a:pt x="159901" y="359251"/>
                  <a:pt x="151878" y="362458"/>
                </a:cubicBezTo>
                <a:cubicBezTo>
                  <a:pt x="151878" y="362458"/>
                  <a:pt x="110155" y="375289"/>
                  <a:pt x="108550" y="375289"/>
                </a:cubicBezTo>
                <a:cubicBezTo>
                  <a:pt x="103736" y="376892"/>
                  <a:pt x="97317" y="372081"/>
                  <a:pt x="94108" y="376892"/>
                </a:cubicBezTo>
                <a:cubicBezTo>
                  <a:pt x="92503" y="380100"/>
                  <a:pt x="100526" y="381704"/>
                  <a:pt x="105341" y="381704"/>
                </a:cubicBezTo>
                <a:cubicBezTo>
                  <a:pt x="111759" y="381704"/>
                  <a:pt x="129411" y="383308"/>
                  <a:pt x="137435" y="380100"/>
                </a:cubicBezTo>
                <a:cubicBezTo>
                  <a:pt x="139040" y="378496"/>
                  <a:pt x="139040" y="373685"/>
                  <a:pt x="140645" y="375289"/>
                </a:cubicBezTo>
                <a:cubicBezTo>
                  <a:pt x="142249" y="375289"/>
                  <a:pt x="139040" y="380100"/>
                  <a:pt x="140645" y="381704"/>
                </a:cubicBezTo>
                <a:cubicBezTo>
                  <a:pt x="140645" y="381704"/>
                  <a:pt x="151878" y="392930"/>
                  <a:pt x="151878" y="392930"/>
                </a:cubicBezTo>
                <a:cubicBezTo>
                  <a:pt x="155087" y="394534"/>
                  <a:pt x="161506" y="400949"/>
                  <a:pt x="163111" y="400949"/>
                </a:cubicBezTo>
                <a:cubicBezTo>
                  <a:pt x="177553" y="400949"/>
                  <a:pt x="204834" y="380100"/>
                  <a:pt x="208043" y="383308"/>
                </a:cubicBezTo>
                <a:cubicBezTo>
                  <a:pt x="212857" y="386515"/>
                  <a:pt x="204834" y="397742"/>
                  <a:pt x="204834" y="397742"/>
                </a:cubicBezTo>
                <a:cubicBezTo>
                  <a:pt x="204834" y="399346"/>
                  <a:pt x="230509" y="399346"/>
                  <a:pt x="225695" y="408968"/>
                </a:cubicBezTo>
                <a:cubicBezTo>
                  <a:pt x="224090" y="412176"/>
                  <a:pt x="206438" y="402553"/>
                  <a:pt x="201624" y="402553"/>
                </a:cubicBezTo>
                <a:cubicBezTo>
                  <a:pt x="193600" y="404157"/>
                  <a:pt x="172739" y="405761"/>
                  <a:pt x="161506" y="404157"/>
                </a:cubicBezTo>
                <a:cubicBezTo>
                  <a:pt x="156692" y="402553"/>
                  <a:pt x="151878" y="396138"/>
                  <a:pt x="147063" y="396138"/>
                </a:cubicBezTo>
                <a:cubicBezTo>
                  <a:pt x="145459" y="396138"/>
                  <a:pt x="143854" y="400949"/>
                  <a:pt x="140645" y="400949"/>
                </a:cubicBezTo>
                <a:cubicBezTo>
                  <a:pt x="134226" y="400949"/>
                  <a:pt x="127807" y="386515"/>
                  <a:pt x="119783" y="392930"/>
                </a:cubicBezTo>
                <a:cubicBezTo>
                  <a:pt x="118178" y="394534"/>
                  <a:pt x="113364" y="400949"/>
                  <a:pt x="113364" y="404157"/>
                </a:cubicBezTo>
                <a:cubicBezTo>
                  <a:pt x="113364" y="405761"/>
                  <a:pt x="119783" y="408968"/>
                  <a:pt x="118178" y="408968"/>
                </a:cubicBezTo>
                <a:cubicBezTo>
                  <a:pt x="111759" y="405761"/>
                  <a:pt x="79665" y="405761"/>
                  <a:pt x="81270" y="407365"/>
                </a:cubicBezTo>
                <a:cubicBezTo>
                  <a:pt x="89293" y="423403"/>
                  <a:pt x="103736" y="410572"/>
                  <a:pt x="81270" y="426610"/>
                </a:cubicBezTo>
                <a:cubicBezTo>
                  <a:pt x="79665" y="428214"/>
                  <a:pt x="78060" y="429818"/>
                  <a:pt x="79665" y="433025"/>
                </a:cubicBezTo>
                <a:cubicBezTo>
                  <a:pt x="82874" y="439441"/>
                  <a:pt x="92503" y="433025"/>
                  <a:pt x="94108" y="442648"/>
                </a:cubicBezTo>
                <a:cubicBezTo>
                  <a:pt x="94108" y="445856"/>
                  <a:pt x="87689" y="439441"/>
                  <a:pt x="86084" y="439441"/>
                </a:cubicBezTo>
                <a:cubicBezTo>
                  <a:pt x="79665" y="437837"/>
                  <a:pt x="66827" y="439441"/>
                  <a:pt x="66827" y="428214"/>
                </a:cubicBezTo>
                <a:cubicBezTo>
                  <a:pt x="66827" y="415384"/>
                  <a:pt x="66827" y="428214"/>
                  <a:pt x="53989" y="428214"/>
                </a:cubicBezTo>
                <a:cubicBezTo>
                  <a:pt x="52385" y="428214"/>
                  <a:pt x="49175" y="429818"/>
                  <a:pt x="49175" y="428214"/>
                </a:cubicBezTo>
                <a:cubicBezTo>
                  <a:pt x="49175" y="425006"/>
                  <a:pt x="53989" y="423403"/>
                  <a:pt x="52385" y="420195"/>
                </a:cubicBezTo>
                <a:cubicBezTo>
                  <a:pt x="50780" y="415384"/>
                  <a:pt x="34733" y="421799"/>
                  <a:pt x="33128" y="421799"/>
                </a:cubicBezTo>
                <a:cubicBezTo>
                  <a:pt x="31523" y="421799"/>
                  <a:pt x="29919" y="418591"/>
                  <a:pt x="28314" y="420195"/>
                </a:cubicBezTo>
                <a:cubicBezTo>
                  <a:pt x="25104" y="421799"/>
                  <a:pt x="28314" y="426610"/>
                  <a:pt x="25104" y="428214"/>
                </a:cubicBezTo>
                <a:cubicBezTo>
                  <a:pt x="23500" y="429818"/>
                  <a:pt x="10662" y="418591"/>
                  <a:pt x="10662" y="434629"/>
                </a:cubicBezTo>
                <a:cubicBezTo>
                  <a:pt x="10662" y="439441"/>
                  <a:pt x="13871" y="439441"/>
                  <a:pt x="17081" y="441044"/>
                </a:cubicBezTo>
                <a:cubicBezTo>
                  <a:pt x="28314" y="445856"/>
                  <a:pt x="66827" y="450667"/>
                  <a:pt x="70037" y="452271"/>
                </a:cubicBezTo>
                <a:cubicBezTo>
                  <a:pt x="71641" y="453875"/>
                  <a:pt x="86084" y="458686"/>
                  <a:pt x="86084" y="461894"/>
                </a:cubicBezTo>
                <a:cubicBezTo>
                  <a:pt x="86084" y="466705"/>
                  <a:pt x="76456" y="455479"/>
                  <a:pt x="71641" y="457082"/>
                </a:cubicBezTo>
                <a:cubicBezTo>
                  <a:pt x="71641" y="457082"/>
                  <a:pt x="63618" y="463498"/>
                  <a:pt x="62013" y="463498"/>
                </a:cubicBezTo>
                <a:cubicBezTo>
                  <a:pt x="60408" y="461894"/>
                  <a:pt x="58804" y="466705"/>
                  <a:pt x="55594" y="468309"/>
                </a:cubicBezTo>
                <a:cubicBezTo>
                  <a:pt x="47570" y="471517"/>
                  <a:pt x="21895" y="461894"/>
                  <a:pt x="17081" y="473120"/>
                </a:cubicBezTo>
                <a:cubicBezTo>
                  <a:pt x="17081" y="474724"/>
                  <a:pt x="18685" y="476328"/>
                  <a:pt x="20290" y="477932"/>
                </a:cubicBezTo>
                <a:cubicBezTo>
                  <a:pt x="20290" y="479535"/>
                  <a:pt x="21895" y="482743"/>
                  <a:pt x="20290" y="484347"/>
                </a:cubicBezTo>
                <a:cubicBezTo>
                  <a:pt x="20290" y="484347"/>
                  <a:pt x="5848" y="479535"/>
                  <a:pt x="2638" y="481139"/>
                </a:cubicBezTo>
                <a:cubicBezTo>
                  <a:pt x="-5385" y="487554"/>
                  <a:pt x="7452" y="489158"/>
                  <a:pt x="7452" y="489158"/>
                </a:cubicBezTo>
                <a:lnTo>
                  <a:pt x="2638" y="500385"/>
                </a:lnTo>
                <a:cubicBezTo>
                  <a:pt x="5848" y="501989"/>
                  <a:pt x="17081" y="490762"/>
                  <a:pt x="21895" y="493970"/>
                </a:cubicBezTo>
                <a:cubicBezTo>
                  <a:pt x="28314" y="500385"/>
                  <a:pt x="7452" y="513215"/>
                  <a:pt x="21895" y="516423"/>
                </a:cubicBezTo>
                <a:cubicBezTo>
                  <a:pt x="39547" y="521234"/>
                  <a:pt x="62013" y="511611"/>
                  <a:pt x="81270" y="514819"/>
                </a:cubicBezTo>
                <a:cubicBezTo>
                  <a:pt x="84479" y="514819"/>
                  <a:pt x="89293" y="513215"/>
                  <a:pt x="89293" y="516423"/>
                </a:cubicBezTo>
                <a:cubicBezTo>
                  <a:pt x="87689" y="519630"/>
                  <a:pt x="63618" y="513215"/>
                  <a:pt x="58804" y="521234"/>
                </a:cubicBezTo>
                <a:cubicBezTo>
                  <a:pt x="58804" y="522838"/>
                  <a:pt x="62013" y="524442"/>
                  <a:pt x="62013" y="526046"/>
                </a:cubicBezTo>
                <a:cubicBezTo>
                  <a:pt x="49175" y="530857"/>
                  <a:pt x="42756" y="514819"/>
                  <a:pt x="23500" y="537272"/>
                </a:cubicBezTo>
                <a:cubicBezTo>
                  <a:pt x="20290" y="540480"/>
                  <a:pt x="9057" y="530857"/>
                  <a:pt x="10662" y="542084"/>
                </a:cubicBezTo>
                <a:cubicBezTo>
                  <a:pt x="10662" y="543687"/>
                  <a:pt x="12267" y="540480"/>
                  <a:pt x="13871" y="540480"/>
                </a:cubicBezTo>
                <a:cubicBezTo>
                  <a:pt x="17081" y="540480"/>
                  <a:pt x="18685" y="542084"/>
                  <a:pt x="20290" y="543687"/>
                </a:cubicBezTo>
                <a:cubicBezTo>
                  <a:pt x="29919" y="546895"/>
                  <a:pt x="31523" y="543687"/>
                  <a:pt x="39547" y="542084"/>
                </a:cubicBezTo>
                <a:cubicBezTo>
                  <a:pt x="50780" y="540480"/>
                  <a:pt x="63618" y="551706"/>
                  <a:pt x="74851" y="550103"/>
                </a:cubicBezTo>
                <a:cubicBezTo>
                  <a:pt x="79665" y="550103"/>
                  <a:pt x="79665" y="538876"/>
                  <a:pt x="84479" y="540480"/>
                </a:cubicBezTo>
                <a:cubicBezTo>
                  <a:pt x="87689" y="542084"/>
                  <a:pt x="92503" y="545291"/>
                  <a:pt x="92503" y="550103"/>
                </a:cubicBezTo>
                <a:cubicBezTo>
                  <a:pt x="94108" y="559725"/>
                  <a:pt x="47570" y="554914"/>
                  <a:pt x="39547" y="561329"/>
                </a:cubicBezTo>
                <a:cubicBezTo>
                  <a:pt x="36337" y="564537"/>
                  <a:pt x="29919" y="569348"/>
                  <a:pt x="36337" y="578971"/>
                </a:cubicBezTo>
                <a:cubicBezTo>
                  <a:pt x="44361" y="591801"/>
                  <a:pt x="52385" y="570952"/>
                  <a:pt x="58804" y="574160"/>
                </a:cubicBezTo>
                <a:cubicBezTo>
                  <a:pt x="60408" y="575763"/>
                  <a:pt x="62013" y="585386"/>
                  <a:pt x="68432" y="580575"/>
                </a:cubicBezTo>
                <a:cubicBezTo>
                  <a:pt x="70037" y="578971"/>
                  <a:pt x="68432" y="575763"/>
                  <a:pt x="70037" y="574160"/>
                </a:cubicBezTo>
                <a:cubicBezTo>
                  <a:pt x="71641" y="574160"/>
                  <a:pt x="78060" y="578971"/>
                  <a:pt x="81270" y="578971"/>
                </a:cubicBezTo>
                <a:cubicBezTo>
                  <a:pt x="82874" y="577367"/>
                  <a:pt x="81270" y="574160"/>
                  <a:pt x="82874" y="574160"/>
                </a:cubicBezTo>
                <a:cubicBezTo>
                  <a:pt x="89293" y="572556"/>
                  <a:pt x="81270" y="590198"/>
                  <a:pt x="82874" y="593405"/>
                </a:cubicBezTo>
                <a:cubicBezTo>
                  <a:pt x="86084" y="598217"/>
                  <a:pt x="92503" y="591801"/>
                  <a:pt x="94108" y="591801"/>
                </a:cubicBezTo>
                <a:cubicBezTo>
                  <a:pt x="98922" y="590198"/>
                  <a:pt x="94108" y="598217"/>
                  <a:pt x="102131" y="598217"/>
                </a:cubicBezTo>
                <a:cubicBezTo>
                  <a:pt x="114969" y="598217"/>
                  <a:pt x="113364" y="595009"/>
                  <a:pt x="116574" y="593405"/>
                </a:cubicBezTo>
                <a:cubicBezTo>
                  <a:pt x="118178" y="591801"/>
                  <a:pt x="114969" y="586990"/>
                  <a:pt x="116574" y="586990"/>
                </a:cubicBezTo>
                <a:cubicBezTo>
                  <a:pt x="124597" y="585386"/>
                  <a:pt x="131016" y="598217"/>
                  <a:pt x="135830" y="601424"/>
                </a:cubicBezTo>
                <a:cubicBezTo>
                  <a:pt x="137435" y="601424"/>
                  <a:pt x="143854" y="596613"/>
                  <a:pt x="145459" y="595009"/>
                </a:cubicBezTo>
                <a:cubicBezTo>
                  <a:pt x="153482" y="593405"/>
                  <a:pt x="156692" y="606236"/>
                  <a:pt x="161506" y="604632"/>
                </a:cubicBezTo>
                <a:cubicBezTo>
                  <a:pt x="169530" y="601424"/>
                  <a:pt x="172739" y="585386"/>
                  <a:pt x="180763" y="606236"/>
                </a:cubicBezTo>
                <a:cubicBezTo>
                  <a:pt x="182367" y="611047"/>
                  <a:pt x="180763" y="590198"/>
                  <a:pt x="187181" y="588594"/>
                </a:cubicBezTo>
                <a:cubicBezTo>
                  <a:pt x="188786" y="588594"/>
                  <a:pt x="225695" y="601424"/>
                  <a:pt x="219276" y="574160"/>
                </a:cubicBezTo>
                <a:cubicBezTo>
                  <a:pt x="219276" y="572556"/>
                  <a:pt x="212857" y="567744"/>
                  <a:pt x="211252" y="566141"/>
                </a:cubicBezTo>
                <a:cubicBezTo>
                  <a:pt x="209648" y="564537"/>
                  <a:pt x="216067" y="566141"/>
                  <a:pt x="217671" y="567744"/>
                </a:cubicBezTo>
                <a:cubicBezTo>
                  <a:pt x="220881" y="570952"/>
                  <a:pt x="235323" y="570952"/>
                  <a:pt x="236928" y="572556"/>
                </a:cubicBezTo>
                <a:cubicBezTo>
                  <a:pt x="240137" y="577367"/>
                  <a:pt x="222485" y="578971"/>
                  <a:pt x="222485" y="580575"/>
                </a:cubicBezTo>
                <a:cubicBezTo>
                  <a:pt x="217671" y="583782"/>
                  <a:pt x="246556" y="590198"/>
                  <a:pt x="249766" y="590198"/>
                </a:cubicBezTo>
                <a:cubicBezTo>
                  <a:pt x="252975" y="590198"/>
                  <a:pt x="251370" y="583782"/>
                  <a:pt x="254580" y="582179"/>
                </a:cubicBezTo>
                <a:lnTo>
                  <a:pt x="267418" y="583782"/>
                </a:lnTo>
                <a:cubicBezTo>
                  <a:pt x="273837" y="575763"/>
                  <a:pt x="264208" y="582179"/>
                  <a:pt x="270627" y="574160"/>
                </a:cubicBezTo>
                <a:cubicBezTo>
                  <a:pt x="272232" y="572556"/>
                  <a:pt x="272232" y="570952"/>
                  <a:pt x="273837" y="570952"/>
                </a:cubicBezTo>
                <a:cubicBezTo>
                  <a:pt x="283465" y="570952"/>
                  <a:pt x="293093" y="582179"/>
                  <a:pt x="305931" y="575763"/>
                </a:cubicBezTo>
                <a:cubicBezTo>
                  <a:pt x="321978" y="567744"/>
                  <a:pt x="297907" y="559725"/>
                  <a:pt x="310745" y="558122"/>
                </a:cubicBezTo>
                <a:cubicBezTo>
                  <a:pt x="312350" y="558122"/>
                  <a:pt x="312350" y="561329"/>
                  <a:pt x="315559" y="562933"/>
                </a:cubicBezTo>
                <a:cubicBezTo>
                  <a:pt x="320374" y="564537"/>
                  <a:pt x="325188" y="558122"/>
                  <a:pt x="331607" y="558122"/>
                </a:cubicBezTo>
                <a:cubicBezTo>
                  <a:pt x="344445" y="559725"/>
                  <a:pt x="355678" y="569348"/>
                  <a:pt x="368515" y="567744"/>
                </a:cubicBezTo>
                <a:cubicBezTo>
                  <a:pt x="374934" y="566141"/>
                  <a:pt x="363701" y="577367"/>
                  <a:pt x="378144" y="574160"/>
                </a:cubicBezTo>
                <a:cubicBezTo>
                  <a:pt x="386167" y="572556"/>
                  <a:pt x="386167" y="561329"/>
                  <a:pt x="386167" y="554914"/>
                </a:cubicBezTo>
                <a:cubicBezTo>
                  <a:pt x="386167" y="553310"/>
                  <a:pt x="384563" y="548499"/>
                  <a:pt x="386167" y="548499"/>
                </a:cubicBezTo>
                <a:cubicBezTo>
                  <a:pt x="395796" y="551706"/>
                  <a:pt x="397400" y="564537"/>
                  <a:pt x="400610" y="562933"/>
                </a:cubicBezTo>
                <a:cubicBezTo>
                  <a:pt x="403819" y="561329"/>
                  <a:pt x="407029" y="561329"/>
                  <a:pt x="408634" y="562933"/>
                </a:cubicBezTo>
                <a:cubicBezTo>
                  <a:pt x="411843" y="564537"/>
                  <a:pt x="400610" y="567744"/>
                  <a:pt x="402215" y="570952"/>
                </a:cubicBezTo>
                <a:cubicBezTo>
                  <a:pt x="402215" y="572556"/>
                  <a:pt x="439123" y="586990"/>
                  <a:pt x="447147" y="590198"/>
                </a:cubicBezTo>
                <a:cubicBezTo>
                  <a:pt x="448752" y="590198"/>
                  <a:pt x="448752" y="588594"/>
                  <a:pt x="448752" y="586990"/>
                </a:cubicBezTo>
                <a:cubicBezTo>
                  <a:pt x="458380" y="575763"/>
                  <a:pt x="447147" y="580575"/>
                  <a:pt x="451961" y="569348"/>
                </a:cubicBezTo>
                <a:cubicBezTo>
                  <a:pt x="451961" y="567744"/>
                  <a:pt x="453566" y="561329"/>
                  <a:pt x="456775" y="561329"/>
                </a:cubicBezTo>
                <a:lnTo>
                  <a:pt x="463194" y="550103"/>
                </a:lnTo>
                <a:cubicBezTo>
                  <a:pt x="469613" y="543687"/>
                  <a:pt x="482451" y="540480"/>
                  <a:pt x="487265" y="532461"/>
                </a:cubicBezTo>
                <a:cubicBezTo>
                  <a:pt x="495289" y="519630"/>
                  <a:pt x="496893" y="497177"/>
                  <a:pt x="512941" y="487554"/>
                </a:cubicBezTo>
                <a:cubicBezTo>
                  <a:pt x="517755" y="484347"/>
                  <a:pt x="532197" y="477932"/>
                  <a:pt x="532197" y="468309"/>
                </a:cubicBezTo>
                <a:cubicBezTo>
                  <a:pt x="533802" y="460290"/>
                  <a:pt x="533802" y="453875"/>
                  <a:pt x="537011" y="444252"/>
                </a:cubicBezTo>
                <a:cubicBezTo>
                  <a:pt x="538616" y="436233"/>
                  <a:pt x="538616" y="421799"/>
                  <a:pt x="540221" y="413780"/>
                </a:cubicBezTo>
                <a:cubicBezTo>
                  <a:pt x="540221" y="408968"/>
                  <a:pt x="530593" y="400949"/>
                  <a:pt x="532197" y="396138"/>
                </a:cubicBezTo>
                <a:cubicBezTo>
                  <a:pt x="537011" y="386515"/>
                  <a:pt x="546640" y="399346"/>
                  <a:pt x="549849" y="399346"/>
                </a:cubicBezTo>
                <a:cubicBezTo>
                  <a:pt x="549849" y="399346"/>
                  <a:pt x="541826" y="386515"/>
                  <a:pt x="543430" y="381704"/>
                </a:cubicBezTo>
                <a:cubicBezTo>
                  <a:pt x="548245" y="373685"/>
                  <a:pt x="553059" y="373685"/>
                  <a:pt x="557873" y="364062"/>
                </a:cubicBezTo>
                <a:cubicBezTo>
                  <a:pt x="559478" y="360854"/>
                  <a:pt x="548245" y="351232"/>
                  <a:pt x="548245" y="348024"/>
                </a:cubicBezTo>
                <a:cubicBezTo>
                  <a:pt x="543430" y="331986"/>
                  <a:pt x="562687" y="320759"/>
                  <a:pt x="557873" y="306325"/>
                </a:cubicBezTo>
                <a:cubicBezTo>
                  <a:pt x="556268" y="301514"/>
                  <a:pt x="548245" y="301514"/>
                  <a:pt x="546640" y="293495"/>
                </a:cubicBezTo>
                <a:cubicBezTo>
                  <a:pt x="538616" y="248589"/>
                  <a:pt x="589967" y="296703"/>
                  <a:pt x="573920" y="271042"/>
                </a:cubicBezTo>
                <a:close/>
              </a:path>
            </a:pathLst>
          </a:custGeom>
          <a:solidFill>
            <a:srgbClr val="09465E"/>
          </a:solidFill>
          <a:ln>
            <a:noFill/>
          </a:ln>
          <a:extLst>
            <a:ext uri="{91240B29-F687-4F45-9708-019B960494DF}">
              <a14:hiddenLine xmlns:a14="http://schemas.microsoft.com/office/drawing/2010/main" w="4545" cap="flat">
                <a:solidFill>
                  <a:srgbClr val="000000"/>
                </a:solidFill>
                <a:prstDash val="solid"/>
                <a:miter lim="800000"/>
                <a:headEnd/>
                <a:tailEnd/>
              </a14:hiddenLine>
            </a:ext>
          </a:extLst>
        </p:spPr>
        <p:txBody>
          <a:bodyPr vert="horz" wrap="square" lIns="91440" tIns="45720" rIns="91440" bIns="45720" numCol="1" anchor="ctr" anchorCtr="0" compatLnSpc="1">
            <a:prstTxWarp prst="textNoShape">
              <a:avLst/>
            </a:prstTxWarp>
          </a:bodyPr>
          <a:lstStyle/>
          <a:p>
            <a:endParaRPr lang="it-IT" noProof="0" dirty="0"/>
          </a:p>
        </p:txBody>
      </p:sp>
    </p:spTree>
    <p:extLst>
      <p:ext uri="{BB962C8B-B14F-4D97-AF65-F5344CB8AC3E}">
        <p14:creationId xmlns:p14="http://schemas.microsoft.com/office/powerpoint/2010/main" val="205218192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C66F31-BBC6-48CE-D5A7-9A002456010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C2E81C48-BC6C-C9A9-1F83-1F0E31657EB3}"/>
              </a:ext>
            </a:extLst>
          </p:cNvPr>
          <p:cNvSpPr>
            <a:spLocks noGrp="1"/>
          </p:cNvSpPr>
          <p:nvPr>
            <p:ph type="body" sz="quarter" idx="16"/>
          </p:nvPr>
        </p:nvSpPr>
        <p:spPr/>
        <p:txBody>
          <a:bodyPr/>
          <a:lstStyle/>
          <a:p>
            <a:r>
              <a:rPr lang="it-IT" noProof="0" dirty="0"/>
              <a:t>Incentivi italiani:</a:t>
            </a:r>
          </a:p>
        </p:txBody>
      </p:sp>
      <p:sp>
        <p:nvSpPr>
          <p:cNvPr id="3" name="Text Placeholder 2">
            <a:extLst>
              <a:ext uri="{FF2B5EF4-FFF2-40B4-BE49-F238E27FC236}">
                <a16:creationId xmlns:a16="http://schemas.microsoft.com/office/drawing/2014/main" id="{17F0D931-7EE4-13C0-F4C1-404903E0DA01}"/>
              </a:ext>
            </a:extLst>
          </p:cNvPr>
          <p:cNvSpPr>
            <a:spLocks noGrp="1"/>
          </p:cNvSpPr>
          <p:nvPr>
            <p:ph type="body" sz="quarter" idx="19"/>
          </p:nvPr>
        </p:nvSpPr>
        <p:spPr/>
        <p:txBody>
          <a:bodyPr/>
          <a:lstStyle/>
          <a:p>
            <a:r>
              <a:rPr lang="it-IT" b="1" noProof="0" dirty="0"/>
              <a:t>Autoproduzione di energia da fonti rinnovabili per le PMI: </a:t>
            </a:r>
            <a:r>
              <a:rPr lang="it-IT" noProof="0" dirty="0"/>
              <a:t>nel dicembre 2024: il Ministero delle Imprese e del Made in Italy ha impegnato una misura per incentivare gli investimenti delle PMI. Alfonso Urso ha firmato il decreto che stanzia 320 milioni di euro per l'autoproduzione di energia da fonti rinnovabili.  Il 40% delle risorse sarà destinato al Sud e alle micro e piccole imprese. </a:t>
            </a:r>
            <a:r>
              <a:rPr lang="it-IT" b="1" noProof="0" dirty="0">
                <a:hlinkClick r:id="rId2"/>
              </a:rPr>
              <a:t>Fonte</a:t>
            </a:r>
            <a:endParaRPr lang="it-IT" b="1" noProof="0" dirty="0"/>
          </a:p>
          <a:p>
            <a:endParaRPr lang="it-IT" b="1" noProof="0" dirty="0"/>
          </a:p>
          <a:p>
            <a:r>
              <a:rPr lang="it-IT" b="1" noProof="0" dirty="0"/>
              <a:t>Piano Transizione 4.0: </a:t>
            </a:r>
            <a:r>
              <a:rPr lang="it-IT" noProof="0" dirty="0"/>
              <a:t>Il piano di incentivi per il manifatturiero avanzato del governo italiano stanzia 13,4 miliardi di euro in crediti d'imposta per investimenti in beni strumentali, R&amp;S, innovazione e formazione, sostenendo le PMI nell'adozione di tecnologie avanzate e nel miglioramento dell'efficienza delle risorse. </a:t>
            </a:r>
            <a:r>
              <a:rPr lang="it-IT" b="1" noProof="0" dirty="0">
                <a:hlinkClick r:id="rId3"/>
              </a:rPr>
              <a:t>Fonte</a:t>
            </a:r>
            <a:endParaRPr lang="it-IT" b="1" noProof="0" dirty="0"/>
          </a:p>
        </p:txBody>
      </p:sp>
      <p:sp>
        <p:nvSpPr>
          <p:cNvPr id="5" name="Freeform 17">
            <a:extLst>
              <a:ext uri="{FF2B5EF4-FFF2-40B4-BE49-F238E27FC236}">
                <a16:creationId xmlns:a16="http://schemas.microsoft.com/office/drawing/2014/main" id="{C8EDAC61-4561-DC0D-B752-BAC5B0068967}"/>
              </a:ext>
            </a:extLst>
          </p:cNvPr>
          <p:cNvSpPr>
            <a:spLocks/>
          </p:cNvSpPr>
          <p:nvPr/>
        </p:nvSpPr>
        <p:spPr bwMode="auto">
          <a:xfrm>
            <a:off x="9037418" y="585689"/>
            <a:ext cx="1368425" cy="1403350"/>
          </a:xfrm>
          <a:custGeom>
            <a:avLst/>
            <a:gdLst/>
            <a:ahLst/>
            <a:cxnLst/>
            <a:rect l="0" t="0" r="r" b="b"/>
            <a:pathLst>
              <a:path w="1031167" h="1057424">
                <a:moveTo>
                  <a:pt x="183540" y="460176"/>
                </a:moveTo>
                <a:cubicBezTo>
                  <a:pt x="217800" y="452833"/>
                  <a:pt x="247166" y="503011"/>
                  <a:pt x="216576" y="526265"/>
                </a:cubicBezTo>
                <a:cubicBezTo>
                  <a:pt x="209235" y="532385"/>
                  <a:pt x="198222" y="534833"/>
                  <a:pt x="193328" y="543400"/>
                </a:cubicBezTo>
                <a:cubicBezTo>
                  <a:pt x="189658" y="550742"/>
                  <a:pt x="190881" y="560533"/>
                  <a:pt x="190881" y="569100"/>
                </a:cubicBezTo>
                <a:cubicBezTo>
                  <a:pt x="192104" y="581339"/>
                  <a:pt x="188434" y="593578"/>
                  <a:pt x="183540" y="604593"/>
                </a:cubicBezTo>
                <a:cubicBezTo>
                  <a:pt x="179869" y="611936"/>
                  <a:pt x="168856" y="619279"/>
                  <a:pt x="163962" y="611936"/>
                </a:cubicBezTo>
                <a:cubicBezTo>
                  <a:pt x="161515" y="607041"/>
                  <a:pt x="163962" y="602146"/>
                  <a:pt x="162739" y="598474"/>
                </a:cubicBezTo>
                <a:cubicBezTo>
                  <a:pt x="160291" y="592354"/>
                  <a:pt x="154173" y="591131"/>
                  <a:pt x="149279" y="586235"/>
                </a:cubicBezTo>
                <a:cubicBezTo>
                  <a:pt x="145608" y="582563"/>
                  <a:pt x="143161" y="576444"/>
                  <a:pt x="141937" y="570324"/>
                </a:cubicBezTo>
                <a:cubicBezTo>
                  <a:pt x="134596" y="536056"/>
                  <a:pt x="140714" y="469967"/>
                  <a:pt x="183540" y="460176"/>
                </a:cubicBezTo>
                <a:close/>
                <a:moveTo>
                  <a:pt x="72580" y="311888"/>
                </a:moveTo>
                <a:lnTo>
                  <a:pt x="72192" y="313311"/>
                </a:lnTo>
                <a:lnTo>
                  <a:pt x="72192" y="312087"/>
                </a:lnTo>
                <a:lnTo>
                  <a:pt x="72580" y="311888"/>
                </a:lnTo>
                <a:close/>
                <a:moveTo>
                  <a:pt x="463740" y="0"/>
                </a:moveTo>
                <a:cubicBezTo>
                  <a:pt x="471081" y="0"/>
                  <a:pt x="478423" y="4895"/>
                  <a:pt x="485765" y="9791"/>
                </a:cubicBezTo>
                <a:lnTo>
                  <a:pt x="549392" y="52627"/>
                </a:lnTo>
                <a:cubicBezTo>
                  <a:pt x="554286" y="56298"/>
                  <a:pt x="560404" y="59970"/>
                  <a:pt x="567745" y="61194"/>
                </a:cubicBezTo>
                <a:cubicBezTo>
                  <a:pt x="576310" y="62418"/>
                  <a:pt x="586099" y="59970"/>
                  <a:pt x="593441" y="57522"/>
                </a:cubicBezTo>
                <a:cubicBezTo>
                  <a:pt x="603229" y="53850"/>
                  <a:pt x="609347" y="52627"/>
                  <a:pt x="613018" y="56298"/>
                </a:cubicBezTo>
                <a:cubicBezTo>
                  <a:pt x="615465" y="57522"/>
                  <a:pt x="616689" y="61194"/>
                  <a:pt x="617912" y="63642"/>
                </a:cubicBezTo>
                <a:cubicBezTo>
                  <a:pt x="627701" y="88119"/>
                  <a:pt x="636266" y="113820"/>
                  <a:pt x="627701" y="133402"/>
                </a:cubicBezTo>
                <a:cubicBezTo>
                  <a:pt x="584876" y="155431"/>
                  <a:pt x="539603" y="173790"/>
                  <a:pt x="493107" y="187253"/>
                </a:cubicBezTo>
                <a:cubicBezTo>
                  <a:pt x="510237" y="197044"/>
                  <a:pt x="512684" y="222745"/>
                  <a:pt x="509013" y="242327"/>
                </a:cubicBezTo>
                <a:cubicBezTo>
                  <a:pt x="505343" y="261909"/>
                  <a:pt x="496777" y="282714"/>
                  <a:pt x="500448" y="302297"/>
                </a:cubicBezTo>
                <a:cubicBezTo>
                  <a:pt x="510237" y="353699"/>
                  <a:pt x="587323" y="359818"/>
                  <a:pt x="613018" y="405101"/>
                </a:cubicBezTo>
                <a:cubicBezTo>
                  <a:pt x="624030" y="424684"/>
                  <a:pt x="622807" y="449161"/>
                  <a:pt x="626477" y="472414"/>
                </a:cubicBezTo>
                <a:cubicBezTo>
                  <a:pt x="633819" y="518921"/>
                  <a:pt x="660738" y="560533"/>
                  <a:pt x="699893" y="586234"/>
                </a:cubicBezTo>
                <a:cubicBezTo>
                  <a:pt x="712129" y="593577"/>
                  <a:pt x="724365" y="600920"/>
                  <a:pt x="739048" y="602144"/>
                </a:cubicBezTo>
                <a:cubicBezTo>
                  <a:pt x="754954" y="603368"/>
                  <a:pt x="772085" y="598472"/>
                  <a:pt x="789215" y="599696"/>
                </a:cubicBezTo>
                <a:cubicBezTo>
                  <a:pt x="806345" y="599696"/>
                  <a:pt x="825923" y="608264"/>
                  <a:pt x="828369" y="625398"/>
                </a:cubicBezTo>
                <a:cubicBezTo>
                  <a:pt x="813687" y="625398"/>
                  <a:pt x="799004" y="635189"/>
                  <a:pt x="794109" y="649875"/>
                </a:cubicBezTo>
                <a:cubicBezTo>
                  <a:pt x="852841" y="681696"/>
                  <a:pt x="910350" y="713516"/>
                  <a:pt x="969083" y="745337"/>
                </a:cubicBezTo>
                <a:cubicBezTo>
                  <a:pt x="993554" y="758800"/>
                  <a:pt x="1020473" y="774710"/>
                  <a:pt x="1029038" y="801635"/>
                </a:cubicBezTo>
                <a:cubicBezTo>
                  <a:pt x="1038827" y="828560"/>
                  <a:pt x="1013132" y="864053"/>
                  <a:pt x="987436" y="854262"/>
                </a:cubicBezTo>
                <a:cubicBezTo>
                  <a:pt x="977648" y="819993"/>
                  <a:pt x="951952" y="788172"/>
                  <a:pt x="916468" y="783277"/>
                </a:cubicBezTo>
                <a:cubicBezTo>
                  <a:pt x="880984" y="778381"/>
                  <a:pt x="843053" y="812650"/>
                  <a:pt x="854065" y="846918"/>
                </a:cubicBezTo>
                <a:cubicBezTo>
                  <a:pt x="862630" y="871396"/>
                  <a:pt x="891996" y="884858"/>
                  <a:pt x="898114" y="910560"/>
                </a:cubicBezTo>
                <a:cubicBezTo>
                  <a:pt x="911573" y="968082"/>
                  <a:pt x="805121" y="999902"/>
                  <a:pt x="818581" y="1057424"/>
                </a:cubicBezTo>
                <a:cubicBezTo>
                  <a:pt x="797780" y="1052528"/>
                  <a:pt x="776979" y="1048857"/>
                  <a:pt x="756178" y="1043961"/>
                </a:cubicBezTo>
                <a:cubicBezTo>
                  <a:pt x="806345" y="991335"/>
                  <a:pt x="813687" y="901993"/>
                  <a:pt x="770861" y="843247"/>
                </a:cubicBezTo>
                <a:cubicBezTo>
                  <a:pt x="759849" y="828560"/>
                  <a:pt x="745166" y="813874"/>
                  <a:pt x="726812" y="812650"/>
                </a:cubicBezTo>
                <a:cubicBezTo>
                  <a:pt x="715800" y="811427"/>
                  <a:pt x="702340" y="815098"/>
                  <a:pt x="696222" y="805307"/>
                </a:cubicBezTo>
                <a:cubicBezTo>
                  <a:pt x="692551" y="800411"/>
                  <a:pt x="693774" y="793068"/>
                  <a:pt x="693774" y="786949"/>
                </a:cubicBezTo>
                <a:cubicBezTo>
                  <a:pt x="693774" y="736770"/>
                  <a:pt x="632595" y="713516"/>
                  <a:pt x="587323" y="692711"/>
                </a:cubicBezTo>
                <a:cubicBezTo>
                  <a:pt x="510237" y="657218"/>
                  <a:pt x="453951" y="588682"/>
                  <a:pt x="400113" y="522593"/>
                </a:cubicBezTo>
                <a:cubicBezTo>
                  <a:pt x="357288" y="469966"/>
                  <a:pt x="313239" y="414892"/>
                  <a:pt x="291215" y="350027"/>
                </a:cubicBezTo>
                <a:cubicBezTo>
                  <a:pt x="280202" y="314535"/>
                  <a:pt x="275308" y="277819"/>
                  <a:pt x="281426" y="241103"/>
                </a:cubicBezTo>
                <a:cubicBezTo>
                  <a:pt x="253282" y="238655"/>
                  <a:pt x="226364" y="258237"/>
                  <a:pt x="220246" y="285162"/>
                </a:cubicBezTo>
                <a:cubicBezTo>
                  <a:pt x="199445" y="260685"/>
                  <a:pt x="167632" y="261909"/>
                  <a:pt x="138266" y="275371"/>
                </a:cubicBezTo>
                <a:cubicBezTo>
                  <a:pt x="144384" y="288834"/>
                  <a:pt x="127254" y="299849"/>
                  <a:pt x="112570" y="301073"/>
                </a:cubicBezTo>
                <a:cubicBezTo>
                  <a:pt x="105229" y="301685"/>
                  <a:pt x="97276" y="301685"/>
                  <a:pt x="90087" y="302909"/>
                </a:cubicBezTo>
                <a:lnTo>
                  <a:pt x="72580" y="311888"/>
                </a:lnTo>
                <a:lnTo>
                  <a:pt x="75863" y="299849"/>
                </a:lnTo>
                <a:cubicBezTo>
                  <a:pt x="57509" y="294953"/>
                  <a:pt x="34260" y="282714"/>
                  <a:pt x="25695" y="266804"/>
                </a:cubicBezTo>
                <a:cubicBezTo>
                  <a:pt x="23248" y="261909"/>
                  <a:pt x="22024" y="255789"/>
                  <a:pt x="24472" y="249670"/>
                </a:cubicBezTo>
                <a:cubicBezTo>
                  <a:pt x="25695" y="247222"/>
                  <a:pt x="28142" y="243550"/>
                  <a:pt x="29366" y="241103"/>
                </a:cubicBezTo>
                <a:cubicBezTo>
                  <a:pt x="33036" y="236207"/>
                  <a:pt x="36707" y="230088"/>
                  <a:pt x="36707" y="222745"/>
                </a:cubicBezTo>
                <a:cubicBezTo>
                  <a:pt x="37931" y="206834"/>
                  <a:pt x="25695" y="195820"/>
                  <a:pt x="14683" y="184805"/>
                </a:cubicBezTo>
                <a:cubicBezTo>
                  <a:pt x="4894" y="175014"/>
                  <a:pt x="0" y="168894"/>
                  <a:pt x="0" y="163998"/>
                </a:cubicBezTo>
                <a:lnTo>
                  <a:pt x="34260" y="166446"/>
                </a:lnTo>
                <a:lnTo>
                  <a:pt x="35484" y="161551"/>
                </a:lnTo>
                <a:cubicBezTo>
                  <a:pt x="45273" y="133402"/>
                  <a:pt x="50167" y="102805"/>
                  <a:pt x="53838" y="73433"/>
                </a:cubicBezTo>
                <a:cubicBezTo>
                  <a:pt x="75863" y="59970"/>
                  <a:pt x="106452" y="63642"/>
                  <a:pt x="124806" y="82000"/>
                </a:cubicBezTo>
                <a:lnTo>
                  <a:pt x="129700" y="86895"/>
                </a:lnTo>
                <a:lnTo>
                  <a:pt x="134595" y="82000"/>
                </a:lnTo>
                <a:cubicBezTo>
                  <a:pt x="139489" y="77104"/>
                  <a:pt x="148054" y="75880"/>
                  <a:pt x="154172" y="80776"/>
                </a:cubicBezTo>
                <a:lnTo>
                  <a:pt x="166408" y="90567"/>
                </a:lnTo>
                <a:lnTo>
                  <a:pt x="161514" y="22030"/>
                </a:lnTo>
                <a:cubicBezTo>
                  <a:pt x="161514" y="22030"/>
                  <a:pt x="162737" y="22030"/>
                  <a:pt x="163961" y="22030"/>
                </a:cubicBezTo>
                <a:cubicBezTo>
                  <a:pt x="168855" y="24478"/>
                  <a:pt x="173750" y="29373"/>
                  <a:pt x="176197" y="35493"/>
                </a:cubicBezTo>
                <a:cubicBezTo>
                  <a:pt x="177421" y="40388"/>
                  <a:pt x="177421" y="45283"/>
                  <a:pt x="178644" y="50179"/>
                </a:cubicBezTo>
                <a:cubicBezTo>
                  <a:pt x="179867" y="57522"/>
                  <a:pt x="181091" y="66089"/>
                  <a:pt x="184762" y="73433"/>
                </a:cubicBezTo>
                <a:cubicBezTo>
                  <a:pt x="189656" y="82000"/>
                  <a:pt x="199445" y="89343"/>
                  <a:pt x="210457" y="89343"/>
                </a:cubicBezTo>
                <a:cubicBezTo>
                  <a:pt x="219022" y="89343"/>
                  <a:pt x="225140" y="85671"/>
                  <a:pt x="228811" y="79552"/>
                </a:cubicBezTo>
                <a:cubicBezTo>
                  <a:pt x="232482" y="73433"/>
                  <a:pt x="232482" y="64866"/>
                  <a:pt x="231258" y="58746"/>
                </a:cubicBezTo>
                <a:cubicBezTo>
                  <a:pt x="231258" y="53850"/>
                  <a:pt x="230034" y="48955"/>
                  <a:pt x="232482" y="46507"/>
                </a:cubicBezTo>
                <a:cubicBezTo>
                  <a:pt x="233705" y="45283"/>
                  <a:pt x="234929" y="45283"/>
                  <a:pt x="236152" y="45283"/>
                </a:cubicBezTo>
                <a:cubicBezTo>
                  <a:pt x="241047" y="45283"/>
                  <a:pt x="250836" y="55074"/>
                  <a:pt x="254506" y="63642"/>
                </a:cubicBezTo>
                <a:lnTo>
                  <a:pt x="260624" y="77104"/>
                </a:lnTo>
                <a:lnTo>
                  <a:pt x="280202" y="40388"/>
                </a:lnTo>
                <a:cubicBezTo>
                  <a:pt x="289991" y="50179"/>
                  <a:pt x="299780" y="62418"/>
                  <a:pt x="304674" y="75880"/>
                </a:cubicBezTo>
                <a:lnTo>
                  <a:pt x="308345" y="84447"/>
                </a:lnTo>
                <a:lnTo>
                  <a:pt x="315686" y="79552"/>
                </a:lnTo>
                <a:cubicBezTo>
                  <a:pt x="331593" y="68537"/>
                  <a:pt x="338934" y="50179"/>
                  <a:pt x="337711" y="31821"/>
                </a:cubicBezTo>
                <a:cubicBezTo>
                  <a:pt x="341382" y="31821"/>
                  <a:pt x="343829" y="33045"/>
                  <a:pt x="348723" y="35493"/>
                </a:cubicBezTo>
                <a:cubicBezTo>
                  <a:pt x="357288" y="39165"/>
                  <a:pt x="368300" y="45283"/>
                  <a:pt x="378089" y="36717"/>
                </a:cubicBezTo>
                <a:cubicBezTo>
                  <a:pt x="385431" y="30597"/>
                  <a:pt x="385431" y="20806"/>
                  <a:pt x="385431" y="13463"/>
                </a:cubicBezTo>
                <a:cubicBezTo>
                  <a:pt x="385431" y="7343"/>
                  <a:pt x="385431" y="3672"/>
                  <a:pt x="386654" y="2448"/>
                </a:cubicBezTo>
                <a:cubicBezTo>
                  <a:pt x="389101" y="1224"/>
                  <a:pt x="391549" y="3672"/>
                  <a:pt x="396443" y="7343"/>
                </a:cubicBezTo>
                <a:cubicBezTo>
                  <a:pt x="400113" y="9791"/>
                  <a:pt x="402561" y="12239"/>
                  <a:pt x="406231" y="13463"/>
                </a:cubicBezTo>
                <a:cubicBezTo>
                  <a:pt x="419691" y="19582"/>
                  <a:pt x="431927" y="13463"/>
                  <a:pt x="442939" y="7343"/>
                </a:cubicBezTo>
                <a:cubicBezTo>
                  <a:pt x="450280" y="3672"/>
                  <a:pt x="457622" y="0"/>
                  <a:pt x="463740" y="0"/>
                </a:cubicBezTo>
                <a:close/>
              </a:path>
            </a:pathLst>
          </a:custGeom>
          <a:solidFill>
            <a:srgbClr val="09465E"/>
          </a:solidFill>
          <a:ln>
            <a:noFill/>
          </a:ln>
          <a:extLst>
            <a:ext uri="{91240B29-F687-4F45-9708-019B960494DF}">
              <a14:hiddenLine xmlns:a14="http://schemas.microsoft.com/office/drawing/2010/main" w="9898" cap="flat">
                <a:solidFill>
                  <a:srgbClr val="000000"/>
                </a:solidFill>
                <a:prstDash val="solid"/>
                <a:miter lim="800000"/>
                <a:headEnd/>
                <a:tailEnd/>
              </a14:hiddenLine>
            </a:ext>
          </a:extLst>
        </p:spPr>
        <p:txBody>
          <a:bodyPr vert="horz" wrap="square" lIns="91440" tIns="45720" rIns="91440" bIns="45720" numCol="1" anchor="ctr" anchorCtr="0" compatLnSpc="1">
            <a:prstTxWarp prst="textNoShape">
              <a:avLst/>
            </a:prstTxWarp>
          </a:bodyPr>
          <a:lstStyle/>
          <a:p>
            <a:endParaRPr lang="it-IT" noProof="0" dirty="0"/>
          </a:p>
        </p:txBody>
      </p:sp>
    </p:spTree>
    <p:extLst>
      <p:ext uri="{BB962C8B-B14F-4D97-AF65-F5344CB8AC3E}">
        <p14:creationId xmlns:p14="http://schemas.microsoft.com/office/powerpoint/2010/main" val="238470566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2529AB-2E6F-F37E-AFA1-102966557A43}"/>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6E383F7-C9B3-A9A8-A493-20DC613C9F9A}"/>
              </a:ext>
            </a:extLst>
          </p:cNvPr>
          <p:cNvSpPr>
            <a:spLocks noGrp="1"/>
          </p:cNvSpPr>
          <p:nvPr>
            <p:ph type="body" sz="quarter" idx="16"/>
          </p:nvPr>
        </p:nvSpPr>
        <p:spPr>
          <a:xfrm>
            <a:off x="904080" y="612587"/>
            <a:ext cx="10052954" cy="803654"/>
          </a:xfrm>
        </p:spPr>
        <p:txBody>
          <a:bodyPr/>
          <a:lstStyle/>
          <a:p>
            <a:r>
              <a:rPr lang="it-IT" noProof="0" dirty="0"/>
              <a:t>Incentivi spagnoli:</a:t>
            </a:r>
          </a:p>
        </p:txBody>
      </p:sp>
      <p:sp>
        <p:nvSpPr>
          <p:cNvPr id="3" name="Text Placeholder 2">
            <a:extLst>
              <a:ext uri="{FF2B5EF4-FFF2-40B4-BE49-F238E27FC236}">
                <a16:creationId xmlns:a16="http://schemas.microsoft.com/office/drawing/2014/main" id="{B217BF88-65C8-662B-75EF-3AC4C831EDBD}"/>
              </a:ext>
            </a:extLst>
          </p:cNvPr>
          <p:cNvSpPr>
            <a:spLocks noGrp="1"/>
          </p:cNvSpPr>
          <p:nvPr>
            <p:ph type="body" sz="quarter" idx="19"/>
          </p:nvPr>
        </p:nvSpPr>
        <p:spPr>
          <a:xfrm>
            <a:off x="904856" y="1390030"/>
            <a:ext cx="10052954" cy="4250335"/>
          </a:xfrm>
        </p:spPr>
        <p:txBody>
          <a:bodyPr/>
          <a:lstStyle/>
          <a:p>
            <a:pPr>
              <a:spcAft>
                <a:spcPts val="1200"/>
              </a:spcAft>
            </a:pPr>
            <a:r>
              <a:rPr lang="it-IT" b="1" noProof="0" dirty="0"/>
              <a:t>Fondo nazionale per l'efficienza energetica (FNEE): </a:t>
            </a:r>
            <a:r>
              <a:rPr lang="it-IT" noProof="0" dirty="0"/>
              <a:t>Questo fondo fornisce sostegno economico, assistenza tecnica e formazione per migliorare l'efficienza energetica in vari settori, compreso quello industriale. Le PMI del settore alimentare possono accedere a finanziamenti per progetti volti a ridurre il consumo energetico e a migliorare la sostenibilità. </a:t>
            </a:r>
            <a:r>
              <a:rPr lang="it-IT" b="1" noProof="0" dirty="0">
                <a:hlinkClick r:id="rId2"/>
              </a:rPr>
              <a:t>Fonte</a:t>
            </a:r>
            <a:endParaRPr lang="it-IT" sz="1200" b="1" noProof="0" dirty="0"/>
          </a:p>
          <a:p>
            <a:pPr>
              <a:spcAft>
                <a:spcPts val="1200"/>
              </a:spcAft>
            </a:pPr>
            <a:r>
              <a:rPr lang="it-IT" b="1" noProof="0" dirty="0"/>
              <a:t>Istituto per la diversificazione e il risparmio energetico (IDAE): </a:t>
            </a:r>
            <a:r>
              <a:rPr lang="it-IT" noProof="0" dirty="0"/>
              <a:t>L'IDAE offre sovvenzioni e opzioni di finanziamento per progetti di efficienza energetica. Le PMI del settore alimentare possono beneficiare di programmi mirati all'adozione di tecnologie efficienti e di fonti energetiche rinnovabili per ottimizzare l'uso delle risorse. </a:t>
            </a:r>
            <a:r>
              <a:rPr lang="it-IT" b="1" noProof="0" dirty="0">
                <a:hlinkClick r:id="rId3"/>
              </a:rPr>
              <a:t>Fonte</a:t>
            </a:r>
            <a:endParaRPr lang="it-IT" b="1" noProof="0" dirty="0"/>
          </a:p>
          <a:p>
            <a:r>
              <a:rPr lang="it-IT" b="1" noProof="0" dirty="0"/>
              <a:t>Incentivi regionali: </a:t>
            </a:r>
            <a:r>
              <a:rPr lang="it-IT" noProof="0" dirty="0"/>
              <a:t>Le comunità autonome spagnole gestiscono sovvenzioni specifiche per migliorare l'efficienza energetica. Le PMI del settore alimentare dovrebbero esplorare i programmi regionali che possono offrire un sostegno aggiuntivo su misura per le esigenze locali. </a:t>
            </a:r>
            <a:r>
              <a:rPr lang="it-IT" b="1" noProof="0" dirty="0">
                <a:hlinkClick r:id="rId4"/>
              </a:rPr>
              <a:t>Fonte</a:t>
            </a:r>
            <a:endParaRPr lang="it-IT" b="1" noProof="0" dirty="0"/>
          </a:p>
        </p:txBody>
      </p:sp>
      <p:sp>
        <p:nvSpPr>
          <p:cNvPr id="4" name="Freeform 43">
            <a:extLst>
              <a:ext uri="{FF2B5EF4-FFF2-40B4-BE49-F238E27FC236}">
                <a16:creationId xmlns:a16="http://schemas.microsoft.com/office/drawing/2014/main" id="{51DF6C08-E636-7506-1A48-F97A9C8DBFC5}"/>
              </a:ext>
            </a:extLst>
          </p:cNvPr>
          <p:cNvSpPr>
            <a:spLocks/>
          </p:cNvSpPr>
          <p:nvPr/>
        </p:nvSpPr>
        <p:spPr bwMode="auto">
          <a:xfrm>
            <a:off x="10197548" y="528020"/>
            <a:ext cx="1090372" cy="972789"/>
          </a:xfrm>
          <a:custGeom>
            <a:avLst/>
            <a:gdLst/>
            <a:ahLst/>
            <a:cxnLst/>
            <a:rect l="0" t="0" r="r" b="b"/>
            <a:pathLst>
              <a:path w="1229633" h="1044203">
                <a:moveTo>
                  <a:pt x="99680" y="153204"/>
                </a:moveTo>
                <a:lnTo>
                  <a:pt x="111772" y="142452"/>
                </a:lnTo>
                <a:cubicBezTo>
                  <a:pt x="152079" y="189488"/>
                  <a:pt x="192387" y="233837"/>
                  <a:pt x="246130" y="244588"/>
                </a:cubicBezTo>
                <a:cubicBezTo>
                  <a:pt x="248817" y="244588"/>
                  <a:pt x="251505" y="245932"/>
                  <a:pt x="254192" y="245932"/>
                </a:cubicBezTo>
                <a:cubicBezTo>
                  <a:pt x="262253" y="247276"/>
                  <a:pt x="270315" y="248620"/>
                  <a:pt x="278376" y="252652"/>
                </a:cubicBezTo>
                <a:cubicBezTo>
                  <a:pt x="297186" y="260715"/>
                  <a:pt x="309279" y="279529"/>
                  <a:pt x="317340" y="294312"/>
                </a:cubicBezTo>
                <a:cubicBezTo>
                  <a:pt x="324058" y="305063"/>
                  <a:pt x="329432" y="315815"/>
                  <a:pt x="326745" y="327910"/>
                </a:cubicBezTo>
                <a:cubicBezTo>
                  <a:pt x="322715" y="345380"/>
                  <a:pt x="303904" y="353443"/>
                  <a:pt x="287781" y="353443"/>
                </a:cubicBezTo>
                <a:cubicBezTo>
                  <a:pt x="282407" y="353443"/>
                  <a:pt x="278376" y="353443"/>
                  <a:pt x="273002" y="352099"/>
                </a:cubicBezTo>
                <a:cubicBezTo>
                  <a:pt x="264940" y="350756"/>
                  <a:pt x="256879" y="350756"/>
                  <a:pt x="248817" y="352099"/>
                </a:cubicBezTo>
                <a:cubicBezTo>
                  <a:pt x="221946" y="358819"/>
                  <a:pt x="215228" y="397792"/>
                  <a:pt x="213884" y="419294"/>
                </a:cubicBezTo>
                <a:cubicBezTo>
                  <a:pt x="211197" y="448860"/>
                  <a:pt x="208510" y="489177"/>
                  <a:pt x="177608" y="506647"/>
                </a:cubicBezTo>
                <a:cubicBezTo>
                  <a:pt x="176264" y="507991"/>
                  <a:pt x="173577" y="509335"/>
                  <a:pt x="172233" y="509335"/>
                </a:cubicBezTo>
                <a:cubicBezTo>
                  <a:pt x="168203" y="510679"/>
                  <a:pt x="165515" y="513367"/>
                  <a:pt x="162828" y="516054"/>
                </a:cubicBezTo>
                <a:cubicBezTo>
                  <a:pt x="158797" y="520086"/>
                  <a:pt x="158797" y="528149"/>
                  <a:pt x="158797" y="536213"/>
                </a:cubicBezTo>
                <a:cubicBezTo>
                  <a:pt x="157454" y="546964"/>
                  <a:pt x="157454" y="561747"/>
                  <a:pt x="145361" y="568466"/>
                </a:cubicBezTo>
                <a:lnTo>
                  <a:pt x="142674" y="569810"/>
                </a:lnTo>
                <a:lnTo>
                  <a:pt x="117146" y="564435"/>
                </a:lnTo>
                <a:cubicBezTo>
                  <a:pt x="125208" y="611471"/>
                  <a:pt x="106398" y="662539"/>
                  <a:pt x="68777" y="692104"/>
                </a:cubicBezTo>
                <a:cubicBezTo>
                  <a:pt x="74152" y="696136"/>
                  <a:pt x="78182" y="701511"/>
                  <a:pt x="80870" y="708231"/>
                </a:cubicBezTo>
                <a:cubicBezTo>
                  <a:pt x="86244" y="718982"/>
                  <a:pt x="86244" y="731077"/>
                  <a:pt x="82213" y="741828"/>
                </a:cubicBezTo>
                <a:lnTo>
                  <a:pt x="80870" y="745860"/>
                </a:lnTo>
                <a:lnTo>
                  <a:pt x="75495" y="745860"/>
                </a:lnTo>
                <a:cubicBezTo>
                  <a:pt x="51311" y="747204"/>
                  <a:pt x="27126" y="751236"/>
                  <a:pt x="11003" y="767362"/>
                </a:cubicBezTo>
                <a:cubicBezTo>
                  <a:pt x="2942" y="775425"/>
                  <a:pt x="-1089" y="788864"/>
                  <a:pt x="255" y="800959"/>
                </a:cubicBezTo>
                <a:cubicBezTo>
                  <a:pt x="1598" y="806335"/>
                  <a:pt x="4285" y="814398"/>
                  <a:pt x="12347" y="818430"/>
                </a:cubicBezTo>
                <a:lnTo>
                  <a:pt x="8316" y="827837"/>
                </a:lnTo>
                <a:cubicBezTo>
                  <a:pt x="23096" y="829181"/>
                  <a:pt x="37875" y="830525"/>
                  <a:pt x="52654" y="834557"/>
                </a:cubicBezTo>
                <a:cubicBezTo>
                  <a:pt x="78182" y="841276"/>
                  <a:pt x="102367" y="857403"/>
                  <a:pt x="109085" y="881593"/>
                </a:cubicBezTo>
                <a:cubicBezTo>
                  <a:pt x="113116" y="896376"/>
                  <a:pt x="107741" y="912503"/>
                  <a:pt x="107741" y="928629"/>
                </a:cubicBezTo>
                <a:cubicBezTo>
                  <a:pt x="106398" y="962226"/>
                  <a:pt x="122521" y="997168"/>
                  <a:pt x="150736" y="1017326"/>
                </a:cubicBezTo>
                <a:cubicBezTo>
                  <a:pt x="184325" y="1003887"/>
                  <a:pt x="217915" y="990448"/>
                  <a:pt x="251505" y="977009"/>
                </a:cubicBezTo>
                <a:cubicBezTo>
                  <a:pt x="259566" y="987761"/>
                  <a:pt x="268971" y="998512"/>
                  <a:pt x="277033" y="1007919"/>
                </a:cubicBezTo>
                <a:cubicBezTo>
                  <a:pt x="294499" y="1001200"/>
                  <a:pt x="302561" y="975665"/>
                  <a:pt x="293156" y="959539"/>
                </a:cubicBezTo>
                <a:cubicBezTo>
                  <a:pt x="301217" y="944756"/>
                  <a:pt x="324058" y="947444"/>
                  <a:pt x="336150" y="958195"/>
                </a:cubicBezTo>
                <a:cubicBezTo>
                  <a:pt x="349586" y="968946"/>
                  <a:pt x="356304" y="983729"/>
                  <a:pt x="369740" y="994480"/>
                </a:cubicBezTo>
                <a:cubicBezTo>
                  <a:pt x="381832" y="1003887"/>
                  <a:pt x="397955" y="1007919"/>
                  <a:pt x="414078" y="1011951"/>
                </a:cubicBezTo>
                <a:cubicBezTo>
                  <a:pt x="461103" y="1022702"/>
                  <a:pt x="506785" y="1033453"/>
                  <a:pt x="553811" y="1044204"/>
                </a:cubicBezTo>
                <a:cubicBezTo>
                  <a:pt x="545749" y="1017326"/>
                  <a:pt x="555154" y="985073"/>
                  <a:pt x="577995" y="967602"/>
                </a:cubicBezTo>
                <a:cubicBezTo>
                  <a:pt x="600836" y="950131"/>
                  <a:pt x="634426" y="947444"/>
                  <a:pt x="658610" y="962226"/>
                </a:cubicBezTo>
                <a:cubicBezTo>
                  <a:pt x="666672" y="966258"/>
                  <a:pt x="673390" y="972978"/>
                  <a:pt x="681451" y="972978"/>
                </a:cubicBezTo>
                <a:cubicBezTo>
                  <a:pt x="698918" y="974322"/>
                  <a:pt x="709666" y="955507"/>
                  <a:pt x="713697" y="938036"/>
                </a:cubicBezTo>
                <a:cubicBezTo>
                  <a:pt x="717728" y="920566"/>
                  <a:pt x="717728" y="901751"/>
                  <a:pt x="731164" y="891000"/>
                </a:cubicBezTo>
                <a:cubicBezTo>
                  <a:pt x="755348" y="870842"/>
                  <a:pt x="803717" y="895032"/>
                  <a:pt x="819840" y="866810"/>
                </a:cubicBezTo>
                <a:cubicBezTo>
                  <a:pt x="830589" y="846652"/>
                  <a:pt x="810435" y="823806"/>
                  <a:pt x="803717" y="802303"/>
                </a:cubicBezTo>
                <a:cubicBezTo>
                  <a:pt x="791625" y="763331"/>
                  <a:pt x="822527" y="724358"/>
                  <a:pt x="857460" y="702855"/>
                </a:cubicBezTo>
                <a:cubicBezTo>
                  <a:pt x="892394" y="681353"/>
                  <a:pt x="934045" y="667914"/>
                  <a:pt x="958229" y="635661"/>
                </a:cubicBezTo>
                <a:cubicBezTo>
                  <a:pt x="968978" y="622222"/>
                  <a:pt x="977039" y="604751"/>
                  <a:pt x="990475" y="595344"/>
                </a:cubicBezTo>
                <a:cubicBezTo>
                  <a:pt x="999880" y="588625"/>
                  <a:pt x="1013316" y="584593"/>
                  <a:pt x="1025408" y="581905"/>
                </a:cubicBezTo>
                <a:cubicBezTo>
                  <a:pt x="1096619" y="567122"/>
                  <a:pt x="1182608" y="564435"/>
                  <a:pt x="1218884" y="501272"/>
                </a:cubicBezTo>
                <a:cubicBezTo>
                  <a:pt x="1224259" y="493208"/>
                  <a:pt x="1226946" y="483801"/>
                  <a:pt x="1229633" y="475738"/>
                </a:cubicBezTo>
                <a:lnTo>
                  <a:pt x="1226946" y="475738"/>
                </a:lnTo>
                <a:cubicBezTo>
                  <a:pt x="1226946" y="464986"/>
                  <a:pt x="1210823" y="459611"/>
                  <a:pt x="1200074" y="458267"/>
                </a:cubicBezTo>
                <a:cubicBezTo>
                  <a:pt x="1196044" y="458267"/>
                  <a:pt x="1193356" y="458267"/>
                  <a:pt x="1189326" y="458267"/>
                </a:cubicBezTo>
                <a:cubicBezTo>
                  <a:pt x="1175890" y="458267"/>
                  <a:pt x="1162454" y="458267"/>
                  <a:pt x="1150362" y="450204"/>
                </a:cubicBezTo>
                <a:lnTo>
                  <a:pt x="1147674" y="447516"/>
                </a:lnTo>
                <a:lnTo>
                  <a:pt x="1146331" y="424670"/>
                </a:lnTo>
                <a:cubicBezTo>
                  <a:pt x="1140957" y="421982"/>
                  <a:pt x="1131551" y="426014"/>
                  <a:pt x="1124833" y="431389"/>
                </a:cubicBezTo>
                <a:cubicBezTo>
                  <a:pt x="1114085" y="439452"/>
                  <a:pt x="1099305" y="451547"/>
                  <a:pt x="1083183" y="444828"/>
                </a:cubicBezTo>
                <a:lnTo>
                  <a:pt x="1075121" y="442140"/>
                </a:lnTo>
                <a:lnTo>
                  <a:pt x="1077808" y="435421"/>
                </a:lnTo>
                <a:cubicBezTo>
                  <a:pt x="1083183" y="423326"/>
                  <a:pt x="1083183" y="408543"/>
                  <a:pt x="1077808" y="395104"/>
                </a:cubicBezTo>
                <a:cubicBezTo>
                  <a:pt x="1036157" y="395104"/>
                  <a:pt x="990475" y="393760"/>
                  <a:pt x="950168" y="373602"/>
                </a:cubicBezTo>
                <a:cubicBezTo>
                  <a:pt x="921953" y="360163"/>
                  <a:pt x="897768" y="337317"/>
                  <a:pt x="881645" y="310439"/>
                </a:cubicBezTo>
                <a:cubicBezTo>
                  <a:pt x="878958" y="306407"/>
                  <a:pt x="877614" y="303719"/>
                  <a:pt x="874927" y="302376"/>
                </a:cubicBezTo>
                <a:cubicBezTo>
                  <a:pt x="872240" y="301032"/>
                  <a:pt x="869553" y="301032"/>
                  <a:pt x="866866" y="301032"/>
                </a:cubicBezTo>
                <a:lnTo>
                  <a:pt x="818497" y="299688"/>
                </a:lnTo>
                <a:lnTo>
                  <a:pt x="818497" y="291624"/>
                </a:lnTo>
                <a:cubicBezTo>
                  <a:pt x="818497" y="255339"/>
                  <a:pt x="779533" y="231149"/>
                  <a:pt x="744600" y="215023"/>
                </a:cubicBezTo>
                <a:lnTo>
                  <a:pt x="748630" y="205615"/>
                </a:lnTo>
                <a:cubicBezTo>
                  <a:pt x="729820" y="202927"/>
                  <a:pt x="712354" y="197552"/>
                  <a:pt x="694887" y="190832"/>
                </a:cubicBezTo>
                <a:cubicBezTo>
                  <a:pt x="665328" y="180081"/>
                  <a:pt x="638457" y="165299"/>
                  <a:pt x="611585" y="149172"/>
                </a:cubicBezTo>
                <a:cubicBezTo>
                  <a:pt x="602180" y="142452"/>
                  <a:pt x="591431" y="135733"/>
                  <a:pt x="580682" y="135733"/>
                </a:cubicBezTo>
                <a:cubicBezTo>
                  <a:pt x="556498" y="133045"/>
                  <a:pt x="530970" y="157235"/>
                  <a:pt x="509473" y="146484"/>
                </a:cubicBezTo>
                <a:cubicBezTo>
                  <a:pt x="489319" y="137077"/>
                  <a:pt x="489319" y="107511"/>
                  <a:pt x="474539" y="92728"/>
                </a:cubicBezTo>
                <a:cubicBezTo>
                  <a:pt x="454386" y="72570"/>
                  <a:pt x="420796" y="81977"/>
                  <a:pt x="392581" y="86009"/>
                </a:cubicBezTo>
                <a:cubicBezTo>
                  <a:pt x="364366" y="91384"/>
                  <a:pt x="332120" y="91384"/>
                  <a:pt x="336150" y="61819"/>
                </a:cubicBezTo>
                <a:cubicBezTo>
                  <a:pt x="330776" y="69882"/>
                  <a:pt x="317340" y="67195"/>
                  <a:pt x="310622" y="60475"/>
                </a:cubicBezTo>
                <a:cubicBezTo>
                  <a:pt x="303904" y="53756"/>
                  <a:pt x="301217" y="43004"/>
                  <a:pt x="297186" y="33597"/>
                </a:cubicBezTo>
                <a:cubicBezTo>
                  <a:pt x="289125" y="14782"/>
                  <a:pt x="270315" y="0"/>
                  <a:pt x="248817" y="0"/>
                </a:cubicBezTo>
                <a:cubicBezTo>
                  <a:pt x="228664" y="1344"/>
                  <a:pt x="208510" y="21502"/>
                  <a:pt x="213884" y="41660"/>
                </a:cubicBezTo>
                <a:cubicBezTo>
                  <a:pt x="178951" y="26878"/>
                  <a:pt x="138644" y="25534"/>
                  <a:pt x="102367" y="37629"/>
                </a:cubicBezTo>
                <a:cubicBezTo>
                  <a:pt x="113116" y="57787"/>
                  <a:pt x="123864" y="79290"/>
                  <a:pt x="122521" y="102135"/>
                </a:cubicBezTo>
                <a:cubicBezTo>
                  <a:pt x="122521" y="124982"/>
                  <a:pt x="106398" y="149172"/>
                  <a:pt x="83557" y="151860"/>
                </a:cubicBezTo>
              </a:path>
            </a:pathLst>
          </a:custGeom>
          <a:solidFill>
            <a:srgbClr val="09465E"/>
          </a:solidFill>
          <a:ln>
            <a:noFill/>
          </a:ln>
          <a:extLst>
            <a:ext uri="{91240B29-F687-4F45-9708-019B960494DF}">
              <a14:hiddenLine xmlns:a14="http://schemas.microsoft.com/office/drawing/2010/main" w="9898" cap="flat">
                <a:solidFill>
                  <a:srgbClr val="000000"/>
                </a:solidFill>
                <a:prstDash val="solid"/>
                <a:miter lim="800000"/>
                <a:headEnd/>
                <a:tailEnd/>
              </a14:hiddenLine>
            </a:ext>
          </a:extLst>
        </p:spPr>
        <p:txBody>
          <a:bodyPr vert="horz" wrap="square" lIns="91440" tIns="45720" rIns="91440" bIns="45720" numCol="1" anchor="ctr" anchorCtr="0" compatLnSpc="1">
            <a:prstTxWarp prst="textNoShape">
              <a:avLst/>
            </a:prstTxWarp>
          </a:bodyPr>
          <a:lstStyle/>
          <a:p>
            <a:endParaRPr lang="it-IT" noProof="0" dirty="0"/>
          </a:p>
        </p:txBody>
      </p:sp>
    </p:spTree>
    <p:extLst>
      <p:ext uri="{BB962C8B-B14F-4D97-AF65-F5344CB8AC3E}">
        <p14:creationId xmlns:p14="http://schemas.microsoft.com/office/powerpoint/2010/main" val="24074465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567C62-7CA4-B0F7-02EC-84DCE5D1707F}"/>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096D1927-A9A0-2ACC-E12C-423F2B5919BC}"/>
              </a:ext>
            </a:extLst>
          </p:cNvPr>
          <p:cNvSpPr>
            <a:spLocks noGrp="1"/>
          </p:cNvSpPr>
          <p:nvPr>
            <p:ph type="body" sz="quarter" idx="16"/>
          </p:nvPr>
        </p:nvSpPr>
        <p:spPr/>
        <p:txBody>
          <a:bodyPr/>
          <a:lstStyle/>
          <a:p>
            <a:r>
              <a:rPr lang="it-IT" noProof="0" dirty="0"/>
              <a:t>Incentivi finlandesi:</a:t>
            </a:r>
          </a:p>
        </p:txBody>
      </p:sp>
      <p:sp>
        <p:nvSpPr>
          <p:cNvPr id="3" name="Text Placeholder 2">
            <a:extLst>
              <a:ext uri="{FF2B5EF4-FFF2-40B4-BE49-F238E27FC236}">
                <a16:creationId xmlns:a16="http://schemas.microsoft.com/office/drawing/2014/main" id="{DC11C0E5-3AE0-E3DB-92F9-5D5283EF0CA6}"/>
              </a:ext>
            </a:extLst>
          </p:cNvPr>
          <p:cNvSpPr>
            <a:spLocks noGrp="1"/>
          </p:cNvSpPr>
          <p:nvPr>
            <p:ph type="body" sz="quarter" idx="19"/>
          </p:nvPr>
        </p:nvSpPr>
        <p:spPr>
          <a:xfrm>
            <a:off x="904856" y="1989039"/>
            <a:ext cx="10276174" cy="4250335"/>
          </a:xfrm>
        </p:spPr>
        <p:txBody>
          <a:bodyPr/>
          <a:lstStyle/>
          <a:p>
            <a:r>
              <a:rPr lang="it-IT" b="1" noProof="0" dirty="0"/>
              <a:t>Aiuti per l'energia: </a:t>
            </a:r>
            <a:r>
              <a:rPr lang="it-IT" noProof="0" dirty="0"/>
              <a:t>Questo incentivo sostiene le imprese e le organizzazioni che investono in progetti che migliorano l'efficienza energetica o promuovono sistemi energetici a basse emissioni di carbonio. Può anche finanziare progetti di energia rinnovabile che utilizzano nuove tecnologie, a condizione che l'aiuto influisca significativamente sull'avvio del progetto. Costi ammissibili: 10.000 euro e oltre (efficienza energetica) o 30.000 euro e oltre (energie rinnovabili); fino a 5 milioni di euro. Si tratta di una sovvenzione a fondo perduto basata sui costi effettivi. </a:t>
            </a:r>
            <a:r>
              <a:rPr lang="it-IT" b="1" noProof="0" dirty="0">
                <a:hlinkClick r:id="rId2"/>
              </a:rPr>
              <a:t>Fonte</a:t>
            </a:r>
            <a:endParaRPr lang="it-IT" b="1" noProof="0" dirty="0"/>
          </a:p>
          <a:p>
            <a:endParaRPr lang="it-IT" b="1" noProof="0" dirty="0"/>
          </a:p>
          <a:p>
            <a:r>
              <a:rPr lang="it-IT" b="1" noProof="0" dirty="0"/>
              <a:t>Audit sull'efficienza dei materiali: </a:t>
            </a:r>
            <a:r>
              <a:rPr lang="it-IT" noProof="0" dirty="0"/>
              <a:t>Il governo finlandese offre incentivi economici alle aziende per la conduzione di audit sull'efficienza dei materiali, aiutandole a individuare le opportunità per ridurre gli sprechi e migliorare l'utilizzo delle risorse. </a:t>
            </a:r>
            <a:r>
              <a:rPr lang="it-IT" b="1" noProof="0" dirty="0">
                <a:hlinkClick r:id="rId3"/>
              </a:rPr>
              <a:t>Fonte</a:t>
            </a:r>
            <a:endParaRPr lang="it-IT" b="1" noProof="0" dirty="0"/>
          </a:p>
        </p:txBody>
      </p:sp>
      <p:sp>
        <p:nvSpPr>
          <p:cNvPr id="4" name="Freeform 2">
            <a:extLst>
              <a:ext uri="{FF2B5EF4-FFF2-40B4-BE49-F238E27FC236}">
                <a16:creationId xmlns:a16="http://schemas.microsoft.com/office/drawing/2014/main" id="{D5548FF7-EE46-7402-D801-E85D93734D09}"/>
              </a:ext>
            </a:extLst>
          </p:cNvPr>
          <p:cNvSpPr>
            <a:spLocks/>
          </p:cNvSpPr>
          <p:nvPr/>
        </p:nvSpPr>
        <p:spPr bwMode="auto">
          <a:xfrm>
            <a:off x="9662107" y="554827"/>
            <a:ext cx="730250" cy="1347787"/>
          </a:xfrm>
          <a:custGeom>
            <a:avLst/>
            <a:gdLst/>
            <a:ahLst/>
            <a:cxnLst/>
            <a:rect l="0" t="0" r="r" b="b"/>
            <a:pathLst>
              <a:path w="713835" h="1318776">
                <a:moveTo>
                  <a:pt x="674872" y="836405"/>
                </a:moveTo>
                <a:lnTo>
                  <a:pt x="547231" y="774586"/>
                </a:lnTo>
                <a:lnTo>
                  <a:pt x="560667" y="734269"/>
                </a:lnTo>
                <a:lnTo>
                  <a:pt x="570072" y="742332"/>
                </a:lnTo>
                <a:cubicBezTo>
                  <a:pt x="575447" y="746364"/>
                  <a:pt x="582165" y="745020"/>
                  <a:pt x="586195" y="742332"/>
                </a:cubicBezTo>
                <a:cubicBezTo>
                  <a:pt x="590226" y="739645"/>
                  <a:pt x="595600" y="734269"/>
                  <a:pt x="595600" y="728893"/>
                </a:cubicBezTo>
                <a:cubicBezTo>
                  <a:pt x="594257" y="719486"/>
                  <a:pt x="587539" y="712767"/>
                  <a:pt x="579477" y="704703"/>
                </a:cubicBezTo>
                <a:lnTo>
                  <a:pt x="578134" y="703360"/>
                </a:lnTo>
                <a:cubicBezTo>
                  <a:pt x="548575" y="673794"/>
                  <a:pt x="524390" y="637509"/>
                  <a:pt x="510954" y="597192"/>
                </a:cubicBezTo>
                <a:cubicBezTo>
                  <a:pt x="506924" y="586441"/>
                  <a:pt x="502893" y="574346"/>
                  <a:pt x="504236" y="560907"/>
                </a:cubicBezTo>
                <a:cubicBezTo>
                  <a:pt x="505580" y="552844"/>
                  <a:pt x="508267" y="546124"/>
                  <a:pt x="510954" y="538061"/>
                </a:cubicBezTo>
                <a:cubicBezTo>
                  <a:pt x="512298" y="532685"/>
                  <a:pt x="514985" y="528654"/>
                  <a:pt x="514985" y="524622"/>
                </a:cubicBezTo>
                <a:cubicBezTo>
                  <a:pt x="517672" y="511183"/>
                  <a:pt x="516329" y="496400"/>
                  <a:pt x="509611" y="478930"/>
                </a:cubicBezTo>
                <a:cubicBezTo>
                  <a:pt x="498862" y="450708"/>
                  <a:pt x="478708" y="426518"/>
                  <a:pt x="454524" y="409047"/>
                </a:cubicBezTo>
                <a:lnTo>
                  <a:pt x="453180" y="407703"/>
                </a:lnTo>
                <a:cubicBezTo>
                  <a:pt x="449150" y="405016"/>
                  <a:pt x="443775" y="400984"/>
                  <a:pt x="439745" y="395608"/>
                </a:cubicBezTo>
                <a:cubicBezTo>
                  <a:pt x="435714" y="390233"/>
                  <a:pt x="434370" y="383513"/>
                  <a:pt x="433027" y="378138"/>
                </a:cubicBezTo>
                <a:cubicBezTo>
                  <a:pt x="428996" y="353948"/>
                  <a:pt x="431683" y="329757"/>
                  <a:pt x="441088" y="306911"/>
                </a:cubicBezTo>
                <a:lnTo>
                  <a:pt x="443775" y="301536"/>
                </a:lnTo>
                <a:cubicBezTo>
                  <a:pt x="446463" y="294816"/>
                  <a:pt x="450493" y="288097"/>
                  <a:pt x="450493" y="282721"/>
                </a:cubicBezTo>
                <a:cubicBezTo>
                  <a:pt x="450493" y="269282"/>
                  <a:pt x="437057" y="258531"/>
                  <a:pt x="424965" y="249124"/>
                </a:cubicBezTo>
                <a:cubicBezTo>
                  <a:pt x="384658" y="216871"/>
                  <a:pt x="363160" y="181929"/>
                  <a:pt x="360473" y="145644"/>
                </a:cubicBezTo>
                <a:cubicBezTo>
                  <a:pt x="359130" y="120110"/>
                  <a:pt x="368535" y="93233"/>
                  <a:pt x="386001" y="71730"/>
                </a:cubicBezTo>
                <a:cubicBezTo>
                  <a:pt x="386001" y="60979"/>
                  <a:pt x="386001" y="47540"/>
                  <a:pt x="380627" y="38133"/>
                </a:cubicBezTo>
                <a:cubicBezTo>
                  <a:pt x="376596" y="30069"/>
                  <a:pt x="365848" y="24694"/>
                  <a:pt x="359130" y="28726"/>
                </a:cubicBezTo>
                <a:lnTo>
                  <a:pt x="349724" y="34101"/>
                </a:lnTo>
                <a:lnTo>
                  <a:pt x="344350" y="504"/>
                </a:lnTo>
                <a:cubicBezTo>
                  <a:pt x="338976" y="-840"/>
                  <a:pt x="332258" y="504"/>
                  <a:pt x="328227" y="4536"/>
                </a:cubicBezTo>
                <a:cubicBezTo>
                  <a:pt x="326884" y="5880"/>
                  <a:pt x="324196" y="8567"/>
                  <a:pt x="322853" y="11255"/>
                </a:cubicBezTo>
                <a:cubicBezTo>
                  <a:pt x="321509" y="13943"/>
                  <a:pt x="318822" y="16631"/>
                  <a:pt x="317478" y="17975"/>
                </a:cubicBezTo>
                <a:cubicBezTo>
                  <a:pt x="309417" y="27382"/>
                  <a:pt x="295981" y="30069"/>
                  <a:pt x="283889" y="28726"/>
                </a:cubicBezTo>
                <a:cubicBezTo>
                  <a:pt x="275827" y="27382"/>
                  <a:pt x="267766" y="23350"/>
                  <a:pt x="262392" y="17975"/>
                </a:cubicBezTo>
                <a:cubicBezTo>
                  <a:pt x="252987" y="31413"/>
                  <a:pt x="246269" y="46196"/>
                  <a:pt x="242238" y="60979"/>
                </a:cubicBezTo>
                <a:cubicBezTo>
                  <a:pt x="240894" y="65011"/>
                  <a:pt x="239551" y="70386"/>
                  <a:pt x="240894" y="73074"/>
                </a:cubicBezTo>
                <a:cubicBezTo>
                  <a:pt x="240894" y="75762"/>
                  <a:pt x="243581" y="77106"/>
                  <a:pt x="244925" y="79794"/>
                </a:cubicBezTo>
                <a:cubicBezTo>
                  <a:pt x="246269" y="81137"/>
                  <a:pt x="246269" y="82481"/>
                  <a:pt x="247612" y="83825"/>
                </a:cubicBezTo>
                <a:cubicBezTo>
                  <a:pt x="262392" y="106672"/>
                  <a:pt x="252987" y="134893"/>
                  <a:pt x="239551" y="152364"/>
                </a:cubicBezTo>
                <a:cubicBezTo>
                  <a:pt x="224771" y="171178"/>
                  <a:pt x="203274" y="181929"/>
                  <a:pt x="184464" y="191337"/>
                </a:cubicBezTo>
                <a:cubicBezTo>
                  <a:pt x="176402" y="195368"/>
                  <a:pt x="168341" y="199400"/>
                  <a:pt x="158936" y="200744"/>
                </a:cubicBezTo>
                <a:cubicBezTo>
                  <a:pt x="145500" y="203432"/>
                  <a:pt x="130721" y="199400"/>
                  <a:pt x="119972" y="189993"/>
                </a:cubicBezTo>
                <a:cubicBezTo>
                  <a:pt x="103849" y="194024"/>
                  <a:pt x="86382" y="189993"/>
                  <a:pt x="70259" y="179242"/>
                </a:cubicBezTo>
                <a:cubicBezTo>
                  <a:pt x="56823" y="169834"/>
                  <a:pt x="47418" y="156395"/>
                  <a:pt x="38013" y="144300"/>
                </a:cubicBezTo>
                <a:lnTo>
                  <a:pt x="35326" y="141613"/>
                </a:lnTo>
                <a:cubicBezTo>
                  <a:pt x="27264" y="130861"/>
                  <a:pt x="16516" y="122798"/>
                  <a:pt x="9798" y="122798"/>
                </a:cubicBezTo>
                <a:cubicBezTo>
                  <a:pt x="7111" y="122798"/>
                  <a:pt x="4424" y="122798"/>
                  <a:pt x="3080" y="125486"/>
                </a:cubicBezTo>
                <a:cubicBezTo>
                  <a:pt x="-4981" y="132205"/>
                  <a:pt x="4424" y="149676"/>
                  <a:pt x="12485" y="159083"/>
                </a:cubicBezTo>
                <a:cubicBezTo>
                  <a:pt x="21890" y="171178"/>
                  <a:pt x="32639" y="181929"/>
                  <a:pt x="43388" y="192681"/>
                </a:cubicBezTo>
                <a:cubicBezTo>
                  <a:pt x="66229" y="215527"/>
                  <a:pt x="85039" y="228966"/>
                  <a:pt x="105193" y="237029"/>
                </a:cubicBezTo>
                <a:lnTo>
                  <a:pt x="107879" y="238373"/>
                </a:lnTo>
                <a:cubicBezTo>
                  <a:pt x="132064" y="265251"/>
                  <a:pt x="150874" y="297504"/>
                  <a:pt x="161623" y="332445"/>
                </a:cubicBezTo>
                <a:lnTo>
                  <a:pt x="162966" y="337821"/>
                </a:lnTo>
                <a:cubicBezTo>
                  <a:pt x="165654" y="345884"/>
                  <a:pt x="166997" y="352604"/>
                  <a:pt x="171028" y="359323"/>
                </a:cubicBezTo>
                <a:cubicBezTo>
                  <a:pt x="173715" y="363355"/>
                  <a:pt x="176402" y="367386"/>
                  <a:pt x="180433" y="371418"/>
                </a:cubicBezTo>
                <a:cubicBezTo>
                  <a:pt x="188494" y="380825"/>
                  <a:pt x="196556" y="391577"/>
                  <a:pt x="196556" y="406359"/>
                </a:cubicBezTo>
                <a:cubicBezTo>
                  <a:pt x="196556" y="414423"/>
                  <a:pt x="193869" y="422486"/>
                  <a:pt x="189838" y="430549"/>
                </a:cubicBezTo>
                <a:cubicBezTo>
                  <a:pt x="185808" y="441301"/>
                  <a:pt x="183120" y="446676"/>
                  <a:pt x="187151" y="452052"/>
                </a:cubicBezTo>
                <a:cubicBezTo>
                  <a:pt x="188494" y="454739"/>
                  <a:pt x="192525" y="456083"/>
                  <a:pt x="197900" y="458771"/>
                </a:cubicBezTo>
                <a:cubicBezTo>
                  <a:pt x="201930" y="460115"/>
                  <a:pt x="204618" y="461459"/>
                  <a:pt x="208648" y="464147"/>
                </a:cubicBezTo>
                <a:cubicBezTo>
                  <a:pt x="227459" y="477586"/>
                  <a:pt x="224771" y="500432"/>
                  <a:pt x="223428" y="520590"/>
                </a:cubicBezTo>
                <a:cubicBezTo>
                  <a:pt x="222084" y="535373"/>
                  <a:pt x="220741" y="551500"/>
                  <a:pt x="226115" y="562251"/>
                </a:cubicBezTo>
                <a:lnTo>
                  <a:pt x="222084" y="564939"/>
                </a:lnTo>
                <a:cubicBezTo>
                  <a:pt x="238207" y="570314"/>
                  <a:pt x="254330" y="577034"/>
                  <a:pt x="263735" y="590473"/>
                </a:cubicBezTo>
                <a:cubicBezTo>
                  <a:pt x="283889" y="618694"/>
                  <a:pt x="267766" y="657667"/>
                  <a:pt x="248956" y="685889"/>
                </a:cubicBezTo>
                <a:cubicBezTo>
                  <a:pt x="232833" y="708735"/>
                  <a:pt x="214023" y="730237"/>
                  <a:pt x="193869" y="749052"/>
                </a:cubicBezTo>
                <a:cubicBezTo>
                  <a:pt x="185808" y="757115"/>
                  <a:pt x="177746" y="763835"/>
                  <a:pt x="171028" y="773242"/>
                </a:cubicBezTo>
                <a:cubicBezTo>
                  <a:pt x="162966" y="786681"/>
                  <a:pt x="160280" y="802807"/>
                  <a:pt x="156249" y="817590"/>
                </a:cubicBezTo>
                <a:cubicBezTo>
                  <a:pt x="142813" y="857907"/>
                  <a:pt x="109223" y="890160"/>
                  <a:pt x="67572" y="900912"/>
                </a:cubicBezTo>
                <a:cubicBezTo>
                  <a:pt x="78321" y="968106"/>
                  <a:pt x="78321" y="1037989"/>
                  <a:pt x="67572" y="1105183"/>
                </a:cubicBezTo>
                <a:cubicBezTo>
                  <a:pt x="60854" y="1141468"/>
                  <a:pt x="55480" y="1187161"/>
                  <a:pt x="86382" y="1208663"/>
                </a:cubicBezTo>
                <a:cubicBezTo>
                  <a:pt x="98475" y="1216726"/>
                  <a:pt x="114597" y="1219414"/>
                  <a:pt x="128033" y="1226133"/>
                </a:cubicBezTo>
                <a:cubicBezTo>
                  <a:pt x="141469" y="1232853"/>
                  <a:pt x="152218" y="1251668"/>
                  <a:pt x="142813" y="1263762"/>
                </a:cubicBezTo>
                <a:cubicBezTo>
                  <a:pt x="164310" y="1263762"/>
                  <a:pt x="177746" y="1283921"/>
                  <a:pt x="191182" y="1300048"/>
                </a:cubicBezTo>
                <a:cubicBezTo>
                  <a:pt x="204618" y="1316174"/>
                  <a:pt x="231489" y="1326925"/>
                  <a:pt x="244925" y="1310799"/>
                </a:cubicBezTo>
                <a:cubicBezTo>
                  <a:pt x="251643" y="1302735"/>
                  <a:pt x="251643" y="1289297"/>
                  <a:pt x="258361" y="1279889"/>
                </a:cubicBezTo>
                <a:cubicBezTo>
                  <a:pt x="267766" y="1266450"/>
                  <a:pt x="287920" y="1267794"/>
                  <a:pt x="304043" y="1263762"/>
                </a:cubicBezTo>
                <a:cubicBezTo>
                  <a:pt x="317478" y="1259731"/>
                  <a:pt x="328227" y="1251668"/>
                  <a:pt x="340320" y="1243604"/>
                </a:cubicBezTo>
                <a:cubicBezTo>
                  <a:pt x="376596" y="1220758"/>
                  <a:pt x="419591" y="1208663"/>
                  <a:pt x="462586" y="1207319"/>
                </a:cubicBezTo>
                <a:cubicBezTo>
                  <a:pt x="466616" y="1183129"/>
                  <a:pt x="494832" y="1177753"/>
                  <a:pt x="520360" y="1180441"/>
                </a:cubicBezTo>
                <a:lnTo>
                  <a:pt x="513642" y="1176409"/>
                </a:lnTo>
                <a:lnTo>
                  <a:pt x="587539" y="1048740"/>
                </a:lnTo>
                <a:cubicBezTo>
                  <a:pt x="591569" y="1042020"/>
                  <a:pt x="595600" y="1033957"/>
                  <a:pt x="605005" y="1029925"/>
                </a:cubicBezTo>
                <a:cubicBezTo>
                  <a:pt x="609036" y="1027238"/>
                  <a:pt x="613067" y="1025894"/>
                  <a:pt x="617098" y="1024550"/>
                </a:cubicBezTo>
                <a:cubicBezTo>
                  <a:pt x="621128" y="1023206"/>
                  <a:pt x="627846" y="1020518"/>
                  <a:pt x="627846" y="1019174"/>
                </a:cubicBezTo>
                <a:cubicBezTo>
                  <a:pt x="627846" y="1017830"/>
                  <a:pt x="626503" y="1016486"/>
                  <a:pt x="625159" y="1015142"/>
                </a:cubicBezTo>
                <a:cubicBezTo>
                  <a:pt x="623816" y="1012455"/>
                  <a:pt x="621128" y="1009767"/>
                  <a:pt x="619785" y="1005735"/>
                </a:cubicBezTo>
                <a:cubicBezTo>
                  <a:pt x="618441" y="997672"/>
                  <a:pt x="622472" y="990952"/>
                  <a:pt x="623816" y="986921"/>
                </a:cubicBezTo>
                <a:cubicBezTo>
                  <a:pt x="639938" y="957355"/>
                  <a:pt x="657405" y="927789"/>
                  <a:pt x="678902" y="900912"/>
                </a:cubicBezTo>
                <a:cubicBezTo>
                  <a:pt x="688307" y="890160"/>
                  <a:pt x="699056" y="876721"/>
                  <a:pt x="713835" y="871346"/>
                </a:cubicBezTo>
                <a:cubicBezTo>
                  <a:pt x="707118" y="852532"/>
                  <a:pt x="682933" y="840436"/>
                  <a:pt x="674872" y="836405"/>
                </a:cubicBezTo>
                <a:close/>
              </a:path>
            </a:pathLst>
          </a:custGeom>
          <a:solidFill>
            <a:srgbClr val="09465E"/>
          </a:solidFill>
          <a:ln>
            <a:noFill/>
          </a:ln>
          <a:extLst>
            <a:ext uri="{91240B29-F687-4F45-9708-019B960494DF}">
              <a14:hiddenLine xmlns:a14="http://schemas.microsoft.com/office/drawing/2010/main" w="9898" cap="flat">
                <a:solidFill>
                  <a:srgbClr val="000000"/>
                </a:solidFill>
                <a:prstDash val="solid"/>
                <a:miter lim="800000"/>
                <a:headEnd/>
                <a:tailEnd/>
              </a14:hiddenLine>
            </a:ext>
          </a:extLst>
        </p:spPr>
        <p:txBody>
          <a:bodyPr vert="horz" wrap="square" lIns="91440" tIns="45720" rIns="91440" bIns="45720" numCol="1" anchor="ctr" anchorCtr="0" compatLnSpc="1">
            <a:prstTxWarp prst="textNoShape">
              <a:avLst/>
            </a:prstTxWarp>
          </a:bodyPr>
          <a:lstStyle/>
          <a:p>
            <a:endParaRPr lang="it-IT" noProof="0" dirty="0"/>
          </a:p>
        </p:txBody>
      </p:sp>
    </p:spTree>
    <p:extLst>
      <p:ext uri="{BB962C8B-B14F-4D97-AF65-F5344CB8AC3E}">
        <p14:creationId xmlns:p14="http://schemas.microsoft.com/office/powerpoint/2010/main" val="33608083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C12C37-851F-57A0-7D98-84D8DE35A85A}"/>
            </a:ext>
          </a:extLst>
        </p:cNvPr>
        <p:cNvGrpSpPr/>
        <p:nvPr/>
      </p:nvGrpSpPr>
      <p:grpSpPr>
        <a:xfrm>
          <a:off x="0" y="0"/>
          <a:ext cx="0" cy="0"/>
          <a:chOff x="0" y="0"/>
          <a:chExt cx="0" cy="0"/>
        </a:xfrm>
      </p:grpSpPr>
      <p:pic>
        <p:nvPicPr>
          <p:cNvPr id="6" name="Symbol zastępczy obrazu 5" descr="Obraz zawierający woda, odbicie, Płyn, kropla&#10;&#10;Zawartość wygenerowana przez sztuczną inteligencję może być niepoprawna.">
            <a:extLst>
              <a:ext uri="{FF2B5EF4-FFF2-40B4-BE49-F238E27FC236}">
                <a16:creationId xmlns:a16="http://schemas.microsoft.com/office/drawing/2014/main" id="{804ED1C4-4076-2E18-593D-A55A97AD3147}"/>
              </a:ext>
            </a:extLst>
          </p:cNvPr>
          <p:cNvPicPr>
            <a:picLocks noGrp="1" noChangeAspect="1"/>
          </p:cNvPicPr>
          <p:nvPr>
            <p:ph type="pic" sz="quarter" idx="20"/>
          </p:nvPr>
        </p:nvPicPr>
        <p:blipFill>
          <a:blip r:embed="rId3" cstate="screen">
            <a:extLst>
              <a:ext uri="{28A0092B-C50C-407E-A947-70E740481C1C}">
                <a14:useLocalDpi xmlns:a14="http://schemas.microsoft.com/office/drawing/2010/main"/>
              </a:ext>
            </a:extLst>
          </a:blip>
          <a:srcRect/>
          <a:stretch/>
        </p:blipFill>
        <p:spPr>
          <a:xfrm>
            <a:off x="6297989" y="0"/>
            <a:ext cx="5361066" cy="6858000"/>
          </a:xfrm>
        </p:spPr>
      </p:pic>
      <p:sp>
        <p:nvSpPr>
          <p:cNvPr id="2" name="Text Placeholder 1">
            <a:extLst>
              <a:ext uri="{FF2B5EF4-FFF2-40B4-BE49-F238E27FC236}">
                <a16:creationId xmlns:a16="http://schemas.microsoft.com/office/drawing/2014/main" id="{3ABA5F75-9B95-B10B-1971-F65D196486C4}"/>
              </a:ext>
            </a:extLst>
          </p:cNvPr>
          <p:cNvSpPr>
            <a:spLocks noGrp="1"/>
          </p:cNvSpPr>
          <p:nvPr>
            <p:ph type="body" sz="quarter" idx="19"/>
          </p:nvPr>
        </p:nvSpPr>
        <p:spPr>
          <a:xfrm>
            <a:off x="532944" y="1646178"/>
            <a:ext cx="5563055" cy="4606457"/>
          </a:xfrm>
        </p:spPr>
        <p:txBody>
          <a:bodyPr/>
          <a:lstStyle/>
          <a:p>
            <a:pPr marL="0" indent="0"/>
            <a:r>
              <a:rPr lang="it-IT" b="1" noProof="0" dirty="0"/>
              <a:t>"L'efficienza delle risorse si riferisce alla gestione e all'uso sostenibile delle risorse naturali per ridurre al minimo gli impatti ambientali e i rifiuti, massimizzando al contempo i benefici economici e sociali". </a:t>
            </a:r>
          </a:p>
          <a:p>
            <a:endParaRPr lang="it-IT" noProof="0" dirty="0"/>
          </a:p>
          <a:p>
            <a:r>
              <a:rPr lang="it-IT" sz="2000" i="1" noProof="0" dirty="0"/>
              <a:t> - Programma delle Nazioni Unite per l'Ambiente (</a:t>
            </a:r>
            <a:r>
              <a:rPr lang="it-IT" sz="2000" i="1" noProof="0" dirty="0">
                <a:hlinkClick r:id="rId4"/>
              </a:rPr>
              <a:t>UNEP</a:t>
            </a:r>
            <a:r>
              <a:rPr lang="it-IT" sz="2000" i="1" noProof="0" dirty="0"/>
              <a:t>)</a:t>
            </a:r>
          </a:p>
          <a:p>
            <a:endParaRPr lang="it-IT" sz="1200" i="1" noProof="0" dirty="0"/>
          </a:p>
          <a:p>
            <a:r>
              <a:rPr lang="it-IT" noProof="0" dirty="0">
                <a:sym typeface="Wingdings" panose="05000000000000000000" pitchFamily="2" charset="2"/>
              </a:rPr>
              <a:t> </a:t>
            </a:r>
            <a:r>
              <a:rPr lang="it-IT" noProof="0" dirty="0"/>
              <a:t>Massimizzare l'efficienza delle risorse nella produzione e nel consumo di cibo aiuta a ridurre gli sprechi, a conservare l'acqua e l'energia, a diminuire i costi e a garantire una distribuzione più equa degli alimenti.</a:t>
            </a:r>
          </a:p>
        </p:txBody>
      </p:sp>
      <p:sp>
        <p:nvSpPr>
          <p:cNvPr id="13" name="Rectangle 12">
            <a:extLst>
              <a:ext uri="{FF2B5EF4-FFF2-40B4-BE49-F238E27FC236}">
                <a16:creationId xmlns:a16="http://schemas.microsoft.com/office/drawing/2014/main" id="{A6CFD801-0026-5C2C-83C8-4CB96AB01008}"/>
              </a:ext>
            </a:extLst>
          </p:cNvPr>
          <p:cNvSpPr/>
          <p:nvPr/>
        </p:nvSpPr>
        <p:spPr>
          <a:xfrm>
            <a:off x="4297679" y="605365"/>
            <a:ext cx="4222167" cy="698629"/>
          </a:xfrm>
          <a:prstGeom prst="rect">
            <a:avLst/>
          </a:prstGeom>
          <a:solidFill>
            <a:srgbClr val="09465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it-IT" sz="3600" b="1" spc="324" noProof="0" dirty="0">
                <a:solidFill>
                  <a:schemeClr val="bg1"/>
                </a:solidFill>
                <a:latin typeface="Calibri" panose="020F0502020204030204" pitchFamily="34" charset="0"/>
                <a:cs typeface="Calibri" panose="020F0502020204030204" pitchFamily="34" charset="0"/>
              </a:rPr>
              <a:t>DEFINIZIONE</a:t>
            </a:r>
          </a:p>
          <a:p>
            <a:pPr algn="ctr"/>
            <a:endParaRPr lang="it-IT" sz="529" noProof="0" dirty="0">
              <a:latin typeface="Montserrat" panose="00000500000000000000" pitchFamily="50" charset="0"/>
            </a:endParaRPr>
          </a:p>
        </p:txBody>
      </p:sp>
      <p:sp>
        <p:nvSpPr>
          <p:cNvPr id="8" name="Freeform 7">
            <a:extLst>
              <a:ext uri="{FF2B5EF4-FFF2-40B4-BE49-F238E27FC236}">
                <a16:creationId xmlns:a16="http://schemas.microsoft.com/office/drawing/2014/main" id="{EB75D48A-6990-9604-D59E-082F9660515C}"/>
              </a:ext>
            </a:extLst>
          </p:cNvPr>
          <p:cNvSpPr/>
          <p:nvPr/>
        </p:nvSpPr>
        <p:spPr>
          <a:xfrm>
            <a:off x="9373287" y="-1195756"/>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48000"/>
            </a:schemeClr>
          </a:solidFill>
          <a:ln w="9525" cap="flat">
            <a:noFill/>
            <a:prstDash val="solid"/>
            <a:miter/>
          </a:ln>
        </p:spPr>
        <p:txBody>
          <a:bodyPr rtlCol="0" anchor="ctr"/>
          <a:lstStyle/>
          <a:p>
            <a:endParaRPr lang="it-IT" noProof="0" dirty="0"/>
          </a:p>
        </p:txBody>
      </p:sp>
    </p:spTree>
    <p:extLst>
      <p:ext uri="{BB962C8B-B14F-4D97-AF65-F5344CB8AC3E}">
        <p14:creationId xmlns:p14="http://schemas.microsoft.com/office/powerpoint/2010/main" val="327928928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5C08D818-88AD-7343-A803-2FC550F0CC72}"/>
              </a:ext>
            </a:extLst>
          </p:cNvPr>
          <p:cNvSpPr>
            <a:spLocks noGrp="1"/>
          </p:cNvSpPr>
          <p:nvPr>
            <p:ph type="body" sz="quarter" idx="35"/>
          </p:nvPr>
        </p:nvSpPr>
        <p:spPr>
          <a:xfrm>
            <a:off x="4738553" y="272730"/>
            <a:ext cx="6562677" cy="339415"/>
          </a:xfrm>
        </p:spPr>
        <p:txBody>
          <a:bodyPr/>
          <a:lstStyle/>
          <a:p>
            <a:r>
              <a:rPr lang="it-IT" sz="2000" noProof="0" dirty="0"/>
              <a:t>DIRETTIVA SULL'EFFICIENZA ENERGETICA </a:t>
            </a:r>
          </a:p>
        </p:txBody>
      </p:sp>
      <p:sp>
        <p:nvSpPr>
          <p:cNvPr id="5" name="Text Placeholder 4">
            <a:extLst>
              <a:ext uri="{FF2B5EF4-FFF2-40B4-BE49-F238E27FC236}">
                <a16:creationId xmlns:a16="http://schemas.microsoft.com/office/drawing/2014/main" id="{459AD9BB-4E46-B84B-9D80-8E6CCE2ECCC2}"/>
              </a:ext>
            </a:extLst>
          </p:cNvPr>
          <p:cNvSpPr>
            <a:spLocks noGrp="1"/>
          </p:cNvSpPr>
          <p:nvPr>
            <p:ph type="body" sz="quarter" idx="36"/>
          </p:nvPr>
        </p:nvSpPr>
        <p:spPr>
          <a:xfrm>
            <a:off x="4748051" y="700716"/>
            <a:ext cx="6860854" cy="1121194"/>
          </a:xfrm>
        </p:spPr>
        <p:txBody>
          <a:bodyPr/>
          <a:lstStyle/>
          <a:p>
            <a:r>
              <a:rPr lang="it-IT" sz="2000" noProof="0" dirty="0"/>
              <a:t>La revisione </a:t>
            </a:r>
            <a:r>
              <a:rPr lang="it-IT" sz="2000" noProof="0" dirty="0">
                <a:hlinkClick r:id="rId2"/>
              </a:rPr>
              <a:t>della direttiva sull'efficienza energetica (UE/2023/1791) </a:t>
            </a:r>
            <a:r>
              <a:rPr lang="it-IT" sz="2000" noProof="0" dirty="0"/>
              <a:t>rafforza l'impegno dell'UE a ridurre il consumo energetico, dando priorità all'efficienza energetica in tutti i settori per migliorare gli obiettivi climatici, la sicurezza energetica e l'accessibilità economica.</a:t>
            </a:r>
          </a:p>
        </p:txBody>
      </p:sp>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a:xfrm>
            <a:off x="3679523" y="548080"/>
            <a:ext cx="1232765" cy="955625"/>
          </a:xfrm>
        </p:spPr>
        <p:txBody>
          <a:bodyPr/>
          <a:lstStyle/>
          <a:p>
            <a:r>
              <a:rPr lang="it-IT" noProof="0" dirty="0"/>
              <a:t>01</a:t>
            </a:r>
          </a:p>
        </p:txBody>
      </p:sp>
      <p:sp>
        <p:nvSpPr>
          <p:cNvPr id="16" name="Text Placeholder 15">
            <a:extLst>
              <a:ext uri="{FF2B5EF4-FFF2-40B4-BE49-F238E27FC236}">
                <a16:creationId xmlns:a16="http://schemas.microsoft.com/office/drawing/2014/main" id="{38404C53-6F2D-634F-AC7C-DAEDCC70B667}"/>
              </a:ext>
            </a:extLst>
          </p:cNvPr>
          <p:cNvSpPr>
            <a:spLocks noGrp="1"/>
          </p:cNvSpPr>
          <p:nvPr>
            <p:ph type="body" sz="quarter" idx="42"/>
          </p:nvPr>
        </p:nvSpPr>
        <p:spPr>
          <a:xfrm>
            <a:off x="4718832" y="2460893"/>
            <a:ext cx="6602118" cy="339415"/>
          </a:xfrm>
        </p:spPr>
        <p:txBody>
          <a:bodyPr/>
          <a:lstStyle/>
          <a:p>
            <a:r>
              <a:rPr lang="it-IT" sz="2000" noProof="0" dirty="0"/>
              <a:t>UN'EUROPA EFFICIENTE SOTTO IL PROFILO DELLE RISORSE</a:t>
            </a:r>
          </a:p>
        </p:txBody>
      </p:sp>
      <p:sp>
        <p:nvSpPr>
          <p:cNvPr id="17" name="Text Placeholder 16">
            <a:extLst>
              <a:ext uri="{FF2B5EF4-FFF2-40B4-BE49-F238E27FC236}">
                <a16:creationId xmlns:a16="http://schemas.microsoft.com/office/drawing/2014/main" id="{78AACFF1-83E8-FE4D-AEF9-F288D29CFEB2}"/>
              </a:ext>
            </a:extLst>
          </p:cNvPr>
          <p:cNvSpPr>
            <a:spLocks noGrp="1"/>
          </p:cNvSpPr>
          <p:nvPr>
            <p:ph type="body" sz="quarter" idx="45"/>
          </p:nvPr>
        </p:nvSpPr>
        <p:spPr>
          <a:xfrm>
            <a:off x="4649740" y="4653731"/>
            <a:ext cx="7739853" cy="339415"/>
          </a:xfrm>
        </p:spPr>
        <p:txBody>
          <a:bodyPr/>
          <a:lstStyle/>
          <a:p>
            <a:r>
              <a:rPr lang="it-IT" sz="2000" noProof="0" dirty="0"/>
              <a:t>ORIENTAMENTI POLITICI SULL'EFFICIENZA DELLE RISORSE</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7"/>
          </p:nvPr>
        </p:nvSpPr>
        <p:spPr>
          <a:xfrm>
            <a:off x="3714863" y="2912679"/>
            <a:ext cx="1232765" cy="955625"/>
          </a:xfrm>
          <a:prstGeom prst="rect">
            <a:avLst/>
          </a:prstGeom>
        </p:spPr>
        <p:txBody>
          <a:bodyPr/>
          <a:lstStyle/>
          <a:p>
            <a:r>
              <a:rPr lang="it-IT" noProof="0" dirty="0"/>
              <a:t>02</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8"/>
          </p:nvPr>
        </p:nvSpPr>
        <p:spPr>
          <a:xfrm>
            <a:off x="3714863" y="5260063"/>
            <a:ext cx="1232765" cy="955625"/>
          </a:xfrm>
          <a:prstGeom prst="rect">
            <a:avLst/>
          </a:prstGeom>
        </p:spPr>
        <p:txBody>
          <a:bodyPr/>
          <a:lstStyle/>
          <a:p>
            <a:r>
              <a:rPr lang="it-IT" noProof="0" dirty="0"/>
              <a:t>03</a:t>
            </a:r>
          </a:p>
        </p:txBody>
      </p:sp>
      <p:sp>
        <p:nvSpPr>
          <p:cNvPr id="38" name="Rectangle 37">
            <a:extLst>
              <a:ext uri="{FF2B5EF4-FFF2-40B4-BE49-F238E27FC236}">
                <a16:creationId xmlns:a16="http://schemas.microsoft.com/office/drawing/2014/main" id="{72ED8816-B64A-3248-8060-B62B5675A182}"/>
              </a:ext>
            </a:extLst>
          </p:cNvPr>
          <p:cNvSpPr/>
          <p:nvPr/>
        </p:nvSpPr>
        <p:spPr>
          <a:xfrm>
            <a:off x="3868950" y="2417538"/>
            <a:ext cx="7452000" cy="30761"/>
          </a:xfrm>
          <a:prstGeom prst="rect">
            <a:avLst/>
          </a:prstGeom>
          <a:solidFill>
            <a:srgbClr val="0B3A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529" noProof="0" dirty="0">
              <a:latin typeface="Calibri" panose="020F0502020204030204" pitchFamily="34" charset="0"/>
              <a:cs typeface="Calibri" panose="020F0502020204030204" pitchFamily="34" charset="0"/>
            </a:endParaRPr>
          </a:p>
        </p:txBody>
      </p:sp>
      <p:sp>
        <p:nvSpPr>
          <p:cNvPr id="39" name="Rectangle 38">
            <a:extLst>
              <a:ext uri="{FF2B5EF4-FFF2-40B4-BE49-F238E27FC236}">
                <a16:creationId xmlns:a16="http://schemas.microsoft.com/office/drawing/2014/main" id="{A898EBFA-C58A-0046-89B1-AFB1E0D2486F}"/>
              </a:ext>
            </a:extLst>
          </p:cNvPr>
          <p:cNvSpPr/>
          <p:nvPr/>
        </p:nvSpPr>
        <p:spPr>
          <a:xfrm>
            <a:off x="3880331" y="4534414"/>
            <a:ext cx="7452000" cy="30761"/>
          </a:xfrm>
          <a:prstGeom prst="rect">
            <a:avLst/>
          </a:prstGeom>
          <a:solidFill>
            <a:srgbClr val="0B3A5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529" noProof="0" dirty="0">
              <a:latin typeface="Calibri" panose="020F0502020204030204" pitchFamily="34" charset="0"/>
              <a:cs typeface="Calibri" panose="020F0502020204030204" pitchFamily="34" charset="0"/>
            </a:endParaRPr>
          </a:p>
        </p:txBody>
      </p:sp>
      <p:pic>
        <p:nvPicPr>
          <p:cNvPr id="27" name="Symbol zastępczy obrazu 26" descr="Obraz zawierający niebieskie, Jaskrawoniebieski, Kobaltowy niebieski, flaga&#10;&#10;Zawartość wygenerowana przez sztuczną inteligencję może być niepoprawna.">
            <a:extLst>
              <a:ext uri="{FF2B5EF4-FFF2-40B4-BE49-F238E27FC236}">
                <a16:creationId xmlns:a16="http://schemas.microsoft.com/office/drawing/2014/main" id="{247E39C0-56F5-05B4-D06F-067702086384}"/>
              </a:ext>
            </a:extLst>
          </p:cNvPr>
          <p:cNvPicPr>
            <a:picLocks noGrp="1" noChangeAspect="1"/>
          </p:cNvPicPr>
          <p:nvPr>
            <p:ph type="pic" sz="quarter" idx="19"/>
          </p:nvPr>
        </p:nvPicPr>
        <p:blipFill>
          <a:blip r:embed="rId3" cstate="screen">
            <a:extLst>
              <a:ext uri="{28A0092B-C50C-407E-A947-70E740481C1C}">
                <a14:useLocalDpi xmlns:a14="http://schemas.microsoft.com/office/drawing/2010/main"/>
              </a:ext>
            </a:extLst>
          </a:blip>
          <a:srcRect/>
          <a:stretch>
            <a:fillRect/>
          </a:stretch>
        </p:blipFill>
        <p:spPr/>
      </p:pic>
      <p:sp>
        <p:nvSpPr>
          <p:cNvPr id="32" name="Text Placeholder 4">
            <a:extLst>
              <a:ext uri="{FF2B5EF4-FFF2-40B4-BE49-F238E27FC236}">
                <a16:creationId xmlns:a16="http://schemas.microsoft.com/office/drawing/2014/main" id="{0FBCA30F-CE70-50F3-AE6F-BF893CEAB6B2}"/>
              </a:ext>
            </a:extLst>
          </p:cNvPr>
          <p:cNvSpPr txBox="1">
            <a:spLocks/>
          </p:cNvSpPr>
          <p:nvPr/>
        </p:nvSpPr>
        <p:spPr>
          <a:xfrm>
            <a:off x="4718832" y="2944274"/>
            <a:ext cx="6602118" cy="999383"/>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mtClean="0">
                <a:solidFill>
                  <a:srgbClr val="09465E"/>
                </a:solidFill>
                <a:effectLst/>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000" noProof="0" dirty="0"/>
              <a:t>Questa </a:t>
            </a:r>
            <a:r>
              <a:rPr lang="it-IT" sz="2000" noProof="0" dirty="0">
                <a:hlinkClick r:id="rId4"/>
              </a:rPr>
              <a:t>iniziativa faro nell'ambito della Strategia Europa 2020 </a:t>
            </a:r>
            <a:r>
              <a:rPr lang="it-IT" sz="2000" noProof="0" dirty="0"/>
              <a:t>mira a stimolare la crescita economica riducendo al contempo il consumo di risorse, garantendo la sostenibilità e migliorando la competitività.</a:t>
            </a:r>
          </a:p>
        </p:txBody>
      </p:sp>
      <p:sp>
        <p:nvSpPr>
          <p:cNvPr id="33" name="Text Placeholder 4">
            <a:extLst>
              <a:ext uri="{FF2B5EF4-FFF2-40B4-BE49-F238E27FC236}">
                <a16:creationId xmlns:a16="http://schemas.microsoft.com/office/drawing/2014/main" id="{39741037-75BC-44C7-B503-FF1B72A2415D}"/>
              </a:ext>
            </a:extLst>
          </p:cNvPr>
          <p:cNvSpPr txBox="1">
            <a:spLocks/>
          </p:cNvSpPr>
          <p:nvPr/>
        </p:nvSpPr>
        <p:spPr>
          <a:xfrm>
            <a:off x="4738553" y="5088679"/>
            <a:ext cx="6786508" cy="999383"/>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200" b="0" i="0" kern="1200" smtClean="0">
                <a:solidFill>
                  <a:srgbClr val="09465E"/>
                </a:solidFill>
                <a:effectLst/>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it-IT" sz="2000" noProof="0" dirty="0"/>
              <a:t>La </a:t>
            </a:r>
            <a:r>
              <a:rPr lang="it-IT" sz="2000" noProof="0" dirty="0">
                <a:hlinkClick r:id="rId5"/>
              </a:rPr>
              <a:t>Policy Guidance dell'OCSE sull'efficienza delle risorse </a:t>
            </a:r>
            <a:r>
              <a:rPr lang="it-IT" sz="2000" noProof="0" dirty="0"/>
              <a:t>fornisce strategie chiave per raggiungere una crescita sostenibile riducendo il consumo di risorse, migliorando l'efficienza e promuovendo la cooperazione internazionale, sulla base degli impegni assunti dal G7 e da altre iniziative globali.</a:t>
            </a:r>
          </a:p>
        </p:txBody>
      </p:sp>
      <p:sp>
        <p:nvSpPr>
          <p:cNvPr id="2" name="TextBox 1">
            <a:extLst>
              <a:ext uri="{FF2B5EF4-FFF2-40B4-BE49-F238E27FC236}">
                <a16:creationId xmlns:a16="http://schemas.microsoft.com/office/drawing/2014/main" id="{ACBAA7EE-BB2F-05FC-930A-666ED4B855F8}"/>
              </a:ext>
            </a:extLst>
          </p:cNvPr>
          <p:cNvSpPr txBox="1"/>
          <p:nvPr/>
        </p:nvSpPr>
        <p:spPr>
          <a:xfrm>
            <a:off x="11525061" y="3775295"/>
            <a:ext cx="488888" cy="2969537"/>
          </a:xfrm>
          <a:prstGeom prst="rect">
            <a:avLst/>
          </a:prstGeom>
          <a:solidFill>
            <a:schemeClr val="bg1"/>
          </a:solidFill>
        </p:spPr>
        <p:txBody>
          <a:bodyPr wrap="square" rtlCol="0">
            <a:spAutoFit/>
          </a:bodyPr>
          <a:lstStyle/>
          <a:p>
            <a:endParaRPr lang="it-IT" noProof="0" dirty="0"/>
          </a:p>
        </p:txBody>
      </p:sp>
    </p:spTree>
    <p:extLst>
      <p:ext uri="{BB962C8B-B14F-4D97-AF65-F5344CB8AC3E}">
        <p14:creationId xmlns:p14="http://schemas.microsoft.com/office/powerpoint/2010/main" val="1614880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19">
            <a:extLst>
              <a:ext uri="{FF2B5EF4-FFF2-40B4-BE49-F238E27FC236}">
                <a16:creationId xmlns:a16="http://schemas.microsoft.com/office/drawing/2014/main" id="{45DD8A36-39B3-24B3-3D6F-61E0854814E9}"/>
              </a:ext>
            </a:extLst>
          </p:cNvPr>
          <p:cNvPicPr>
            <a:picLocks noGrp="1" noChangeAspect="1"/>
          </p:cNvPicPr>
          <p:nvPr>
            <p:ph type="pic" sz="quarter" idx="11"/>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3BF66C96-1058-77E4-C13D-E0B188DFF45B}"/>
              </a:ext>
            </a:extLst>
          </p:cNvPr>
          <p:cNvSpPr>
            <a:spLocks noGrp="1"/>
          </p:cNvSpPr>
          <p:nvPr>
            <p:ph type="body" sz="quarter" idx="18"/>
          </p:nvPr>
        </p:nvSpPr>
        <p:spPr/>
        <p:txBody>
          <a:bodyPr/>
          <a:lstStyle/>
          <a:p>
            <a:r>
              <a:rPr lang="it-IT" noProof="0" dirty="0"/>
              <a:t>Lady Bird Johnson</a:t>
            </a:r>
          </a:p>
        </p:txBody>
      </p:sp>
      <p:sp>
        <p:nvSpPr>
          <p:cNvPr id="4" name="Text Placeholder 3">
            <a:extLst>
              <a:ext uri="{FF2B5EF4-FFF2-40B4-BE49-F238E27FC236}">
                <a16:creationId xmlns:a16="http://schemas.microsoft.com/office/drawing/2014/main" id="{49DD019E-4F9C-358B-A64A-BC6FBC5F0A5D}"/>
              </a:ext>
            </a:extLst>
          </p:cNvPr>
          <p:cNvSpPr>
            <a:spLocks noGrp="1"/>
          </p:cNvSpPr>
          <p:nvPr>
            <p:ph type="body" sz="quarter" idx="19"/>
          </p:nvPr>
        </p:nvSpPr>
        <p:spPr>
          <a:xfrm>
            <a:off x="2392552" y="2386048"/>
            <a:ext cx="7406893" cy="1748587"/>
          </a:xfrm>
        </p:spPr>
        <p:txBody>
          <a:bodyPr/>
          <a:lstStyle/>
          <a:p>
            <a:r>
              <a:rPr lang="it-IT" i="1" noProof="0" dirty="0"/>
              <a:t>L'AMBIENTE È IL LUOGO IN CUI CI INCONTRIAMO TUTTI, IN CUI ABBIAMO TUTTI UN INTERESSE RECIPROCO; È L'UNICA COSA CHE TUTTI NOI CONDIVIDIAMO.</a:t>
            </a:r>
          </a:p>
        </p:txBody>
      </p:sp>
      <p:grpSp>
        <p:nvGrpSpPr>
          <p:cNvPr id="10" name="Group 9">
            <a:extLst>
              <a:ext uri="{FF2B5EF4-FFF2-40B4-BE49-F238E27FC236}">
                <a16:creationId xmlns:a16="http://schemas.microsoft.com/office/drawing/2014/main" id="{27FDB5B2-22D0-53EA-61B9-1561421D7DA0}"/>
              </a:ext>
            </a:extLst>
          </p:cNvPr>
          <p:cNvGrpSpPr/>
          <p:nvPr/>
        </p:nvGrpSpPr>
        <p:grpSpPr>
          <a:xfrm>
            <a:off x="5352086" y="301300"/>
            <a:ext cx="1487826" cy="1083162"/>
            <a:chOff x="3400450" y="986392"/>
            <a:chExt cx="1487826" cy="1083162"/>
          </a:xfrm>
          <a:solidFill>
            <a:srgbClr val="0B3A5B"/>
          </a:solidFill>
        </p:grpSpPr>
        <p:sp>
          <p:nvSpPr>
            <p:cNvPr id="11" name="Freeform 10">
              <a:extLst>
                <a:ext uri="{FF2B5EF4-FFF2-40B4-BE49-F238E27FC236}">
                  <a16:creationId xmlns:a16="http://schemas.microsoft.com/office/drawing/2014/main" id="{60453C57-87C0-A2D1-E00D-8907DA045FFE}"/>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2094D2"/>
            </a:solidFill>
            <a:ln w="8971" cap="flat">
              <a:noFill/>
              <a:prstDash val="solid"/>
              <a:miter/>
            </a:ln>
          </p:spPr>
          <p:txBody>
            <a:bodyPr rtlCol="0" anchor="ctr"/>
            <a:lstStyle/>
            <a:p>
              <a:endParaRPr lang="it-IT" noProof="0" dirty="0"/>
            </a:p>
          </p:txBody>
        </p:sp>
        <p:sp>
          <p:nvSpPr>
            <p:cNvPr id="12" name="Freeform 11">
              <a:extLst>
                <a:ext uri="{FF2B5EF4-FFF2-40B4-BE49-F238E27FC236}">
                  <a16:creationId xmlns:a16="http://schemas.microsoft.com/office/drawing/2014/main" id="{9C9C35FA-D380-B83A-F98D-5000AB7955BD}"/>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grpFill/>
            <a:ln w="8971" cap="flat">
              <a:noFill/>
              <a:prstDash val="solid"/>
              <a:miter/>
            </a:ln>
          </p:spPr>
          <p:txBody>
            <a:bodyPr rtlCol="0" anchor="ctr"/>
            <a:lstStyle/>
            <a:p>
              <a:endParaRPr lang="it-IT" noProof="0" dirty="0"/>
            </a:p>
          </p:txBody>
        </p:sp>
      </p:grpSp>
    </p:spTree>
    <p:extLst>
      <p:ext uri="{BB962C8B-B14F-4D97-AF65-F5344CB8AC3E}">
        <p14:creationId xmlns:p14="http://schemas.microsoft.com/office/powerpoint/2010/main" val="48027462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6F00EF53-2849-CD3F-44DE-4F05B272EB06}"/>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p:pic>
      <p:sp>
        <p:nvSpPr>
          <p:cNvPr id="12" name="Freeform 11">
            <a:extLst>
              <a:ext uri="{FF2B5EF4-FFF2-40B4-BE49-F238E27FC236}">
                <a16:creationId xmlns:a16="http://schemas.microsoft.com/office/drawing/2014/main" id="{EB12E266-1B84-41B4-60C2-28FF9CEEBCBC}"/>
              </a:ext>
            </a:extLst>
          </p:cNvPr>
          <p:cNvSpPr/>
          <p:nvPr/>
        </p:nvSpPr>
        <p:spPr>
          <a:xfrm>
            <a:off x="0" y="2387326"/>
            <a:ext cx="12192000" cy="3233533"/>
          </a:xfrm>
          <a:custGeom>
            <a:avLst/>
            <a:gdLst>
              <a:gd name="connsiteX0" fmla="*/ 0 w 12192000"/>
              <a:gd name="connsiteY0" fmla="*/ 0 h 3233533"/>
              <a:gd name="connsiteX1" fmla="*/ 12192000 w 12192000"/>
              <a:gd name="connsiteY1" fmla="*/ 0 h 3233533"/>
              <a:gd name="connsiteX2" fmla="*/ 12192000 w 12192000"/>
              <a:gd name="connsiteY2" fmla="*/ 2130983 h 3233533"/>
              <a:gd name="connsiteX3" fmla="*/ 12192000 w 12192000"/>
              <a:gd name="connsiteY3" fmla="*/ 3074077 h 3233533"/>
              <a:gd name="connsiteX4" fmla="*/ 12192000 w 12192000"/>
              <a:gd name="connsiteY4" fmla="*/ 3233533 h 3233533"/>
              <a:gd name="connsiteX5" fmla="*/ 12191999 w 12192000"/>
              <a:gd name="connsiteY5" fmla="*/ 3233533 h 3233533"/>
              <a:gd name="connsiteX6" fmla="*/ 12191999 w 12192000"/>
              <a:gd name="connsiteY6" fmla="*/ 3044314 h 3233533"/>
              <a:gd name="connsiteX7" fmla="*/ 7396842 w 12192000"/>
              <a:gd name="connsiteY7" fmla="*/ 3044314 h 3233533"/>
              <a:gd name="connsiteX8" fmla="*/ 7396842 w 12192000"/>
              <a:gd name="connsiteY8" fmla="*/ 3233533 h 3233533"/>
              <a:gd name="connsiteX9" fmla="*/ 1 w 12192000"/>
              <a:gd name="connsiteY9" fmla="*/ 3233533 h 3233533"/>
              <a:gd name="connsiteX10" fmla="*/ 1 w 12192000"/>
              <a:gd name="connsiteY10" fmla="*/ 1156283 h 3233533"/>
              <a:gd name="connsiteX11" fmla="*/ 0 w 12192000"/>
              <a:gd name="connsiteY11" fmla="*/ 1156283 h 3233533"/>
              <a:gd name="connsiteX12" fmla="*/ 0 w 12192000"/>
              <a:gd name="connsiteY12" fmla="*/ 213189 h 32335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2192000" h="3233533">
                <a:moveTo>
                  <a:pt x="0" y="0"/>
                </a:moveTo>
                <a:lnTo>
                  <a:pt x="12192000" y="0"/>
                </a:lnTo>
                <a:lnTo>
                  <a:pt x="12192000" y="2130983"/>
                </a:lnTo>
                <a:lnTo>
                  <a:pt x="12192000" y="3074077"/>
                </a:lnTo>
                <a:lnTo>
                  <a:pt x="12192000" y="3233533"/>
                </a:lnTo>
                <a:lnTo>
                  <a:pt x="12191999" y="3233533"/>
                </a:lnTo>
                <a:lnTo>
                  <a:pt x="12191999" y="3044314"/>
                </a:lnTo>
                <a:lnTo>
                  <a:pt x="7396842" y="3044314"/>
                </a:lnTo>
                <a:lnTo>
                  <a:pt x="7396842" y="3233533"/>
                </a:lnTo>
                <a:lnTo>
                  <a:pt x="1" y="3233533"/>
                </a:lnTo>
                <a:lnTo>
                  <a:pt x="1" y="1156283"/>
                </a:lnTo>
                <a:lnTo>
                  <a:pt x="0" y="1156283"/>
                </a:lnTo>
                <a:lnTo>
                  <a:pt x="0" y="213189"/>
                </a:lnTo>
                <a:close/>
              </a:path>
            </a:pathLst>
          </a:custGeom>
          <a:gradFill>
            <a:gsLst>
              <a:gs pos="72000">
                <a:srgbClr val="09465E"/>
              </a:gs>
              <a:gs pos="39000">
                <a:srgbClr val="09465E">
                  <a:alpha val="2175"/>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endParaRPr lang="it-IT" noProof="0" dirty="0"/>
          </a:p>
        </p:txBody>
      </p:sp>
      <p:sp>
        <p:nvSpPr>
          <p:cNvPr id="2" name="Text Placeholder 1">
            <a:extLst>
              <a:ext uri="{FF2B5EF4-FFF2-40B4-BE49-F238E27FC236}">
                <a16:creationId xmlns:a16="http://schemas.microsoft.com/office/drawing/2014/main" id="{DD8D6BEE-FB04-4441-B82D-ACD42807E3F8}"/>
              </a:ext>
            </a:extLst>
          </p:cNvPr>
          <p:cNvSpPr>
            <a:spLocks noGrp="1"/>
          </p:cNvSpPr>
          <p:nvPr>
            <p:ph type="body" sz="quarter" idx="13"/>
          </p:nvPr>
        </p:nvSpPr>
        <p:spPr>
          <a:xfrm>
            <a:off x="7418942" y="5521109"/>
            <a:ext cx="4381736" cy="466127"/>
          </a:xfrm>
        </p:spPr>
        <p:txBody>
          <a:bodyPr/>
          <a:lstStyle/>
          <a:p>
            <a:pPr marL="0" indent="0">
              <a:buNone/>
            </a:pPr>
            <a:r>
              <a:rPr lang="it-IT" sz="3000" b="1" noProof="0" dirty="0">
                <a:solidFill>
                  <a:schemeClr val="bg1"/>
                </a:solidFill>
              </a:rPr>
              <a:t>www.waste2worth.eu</a:t>
            </a:r>
          </a:p>
          <a:p>
            <a:endParaRPr lang="it-IT" noProof="0"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6"/>
          </p:nvPr>
        </p:nvSpPr>
        <p:spPr>
          <a:xfrm>
            <a:off x="655640" y="3938368"/>
            <a:ext cx="5881764" cy="634242"/>
          </a:xfrm>
          <a:prstGeom prst="rect">
            <a:avLst/>
          </a:prstGeom>
        </p:spPr>
        <p:txBody>
          <a:bodyPr>
            <a:normAutofit/>
          </a:bodyPr>
          <a:lstStyle/>
          <a:p>
            <a:r>
              <a:rPr lang="it-IT" noProof="0" dirty="0"/>
              <a:t>Segui il nostro viaggio</a:t>
            </a:r>
          </a:p>
        </p:txBody>
      </p:sp>
      <p:grpSp>
        <p:nvGrpSpPr>
          <p:cNvPr id="28" name="Group 27">
            <a:extLst>
              <a:ext uri="{FF2B5EF4-FFF2-40B4-BE49-F238E27FC236}">
                <a16:creationId xmlns:a16="http://schemas.microsoft.com/office/drawing/2014/main" id="{A52F1CE3-B96E-B42B-A66D-65E88A530F95}"/>
              </a:ext>
            </a:extLst>
          </p:cNvPr>
          <p:cNvGrpSpPr/>
          <p:nvPr/>
        </p:nvGrpSpPr>
        <p:grpSpPr>
          <a:xfrm>
            <a:off x="1887953" y="4627601"/>
            <a:ext cx="545372" cy="512588"/>
            <a:chOff x="1460622" y="8294184"/>
            <a:chExt cx="424461" cy="398945"/>
          </a:xfrm>
        </p:grpSpPr>
        <p:sp>
          <p:nvSpPr>
            <p:cNvPr id="29" name="TextBox 28">
              <a:extLst>
                <a:ext uri="{FF2B5EF4-FFF2-40B4-BE49-F238E27FC236}">
                  <a16:creationId xmlns:a16="http://schemas.microsoft.com/office/drawing/2014/main" id="{BB52BFA4-677D-98C9-9F69-95A1D2ACBFCD}"/>
                </a:ext>
              </a:extLst>
            </p:cNvPr>
            <p:cNvSpPr txBox="1"/>
            <p:nvPr/>
          </p:nvSpPr>
          <p:spPr>
            <a:xfrm>
              <a:off x="1460622" y="8323797"/>
              <a:ext cx="424461" cy="369332"/>
            </a:xfrm>
            <a:prstGeom prst="rect">
              <a:avLst/>
            </a:prstGeom>
            <a:noFill/>
          </p:spPr>
          <p:txBody>
            <a:bodyPr wrap="square" rtlCol="0">
              <a:spAutoFit/>
            </a:bodyPr>
            <a:lstStyle/>
            <a:p>
              <a:r>
                <a:rPr lang="it-IT" sz="2400" noProof="0" dirty="0">
                  <a:solidFill>
                    <a:srgbClr val="0B3A5B"/>
                  </a:solidFill>
                  <a:hlinkClick r:id="rId4">
                    <a:extLst>
                      <a:ext uri="{A12FA001-AC4F-418D-AE19-62706E023703}">
                        <ahyp:hlinkClr xmlns:ahyp="http://schemas.microsoft.com/office/drawing/2018/hyperlinkcolor" val="tx"/>
                      </a:ext>
                    </a:extLst>
                  </a:hlinkClick>
                </a:rPr>
                <a:t>yt</a:t>
              </a:r>
              <a:endParaRPr lang="it-IT" sz="2400" noProof="0" dirty="0">
                <a:solidFill>
                  <a:srgbClr val="0B3A5B"/>
                </a:solidFill>
              </a:endParaRPr>
            </a:p>
          </p:txBody>
        </p:sp>
        <p:grpSp>
          <p:nvGrpSpPr>
            <p:cNvPr id="30" name="Graphic 3">
              <a:extLst>
                <a:ext uri="{FF2B5EF4-FFF2-40B4-BE49-F238E27FC236}">
                  <a16:creationId xmlns:a16="http://schemas.microsoft.com/office/drawing/2014/main" id="{88D10096-B18E-2B7F-D982-0926E42C8A58}"/>
                </a:ext>
              </a:extLst>
            </p:cNvPr>
            <p:cNvGrpSpPr/>
            <p:nvPr/>
          </p:nvGrpSpPr>
          <p:grpSpPr>
            <a:xfrm>
              <a:off x="1464838" y="8294184"/>
              <a:ext cx="398945" cy="398945"/>
              <a:chOff x="2998302" y="2499889"/>
              <a:chExt cx="850463" cy="850463"/>
            </a:xfrm>
          </p:grpSpPr>
          <p:sp>
            <p:nvSpPr>
              <p:cNvPr id="31" name="Freeform 30">
                <a:extLst>
                  <a:ext uri="{FF2B5EF4-FFF2-40B4-BE49-F238E27FC236}">
                    <a16:creationId xmlns:a16="http://schemas.microsoft.com/office/drawing/2014/main" id="{98201CBA-FE10-738C-3937-ED37BC3E0828}"/>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60BA47"/>
              </a:solidFill>
              <a:ln w="6294" cap="flat">
                <a:noFill/>
                <a:prstDash val="solid"/>
                <a:miter/>
              </a:ln>
            </p:spPr>
            <p:txBody>
              <a:bodyPr rtlCol="0" anchor="ctr"/>
              <a:lstStyle/>
              <a:p>
                <a:endParaRPr lang="it-IT" sz="2400" noProof="0"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BFBD5D1-D47F-4BE0-9A80-B647D242C3E4}"/>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it-IT" sz="2400" noProof="0" dirty="0">
                  <a:latin typeface="Calibri" panose="020F0502020204030204" pitchFamily="34" charset="0"/>
                  <a:cs typeface="Calibri" panose="020F0502020204030204" pitchFamily="34" charset="0"/>
                </a:endParaRPr>
              </a:p>
            </p:txBody>
          </p:sp>
        </p:grpSp>
      </p:grpSp>
      <p:grpSp>
        <p:nvGrpSpPr>
          <p:cNvPr id="33" name="Group 32">
            <a:extLst>
              <a:ext uri="{FF2B5EF4-FFF2-40B4-BE49-F238E27FC236}">
                <a16:creationId xmlns:a16="http://schemas.microsoft.com/office/drawing/2014/main" id="{24702A45-5C80-8008-6A1F-1A93C1ADE164}"/>
              </a:ext>
            </a:extLst>
          </p:cNvPr>
          <p:cNvGrpSpPr/>
          <p:nvPr/>
        </p:nvGrpSpPr>
        <p:grpSpPr>
          <a:xfrm>
            <a:off x="655640" y="4627601"/>
            <a:ext cx="512588" cy="512588"/>
            <a:chOff x="511833" y="8294184"/>
            <a:chExt cx="398945" cy="398945"/>
          </a:xfrm>
        </p:grpSpPr>
        <p:sp>
          <p:nvSpPr>
            <p:cNvPr id="34" name="TextBox 33">
              <a:extLst>
                <a:ext uri="{FF2B5EF4-FFF2-40B4-BE49-F238E27FC236}">
                  <a16:creationId xmlns:a16="http://schemas.microsoft.com/office/drawing/2014/main" id="{C0ECC1D9-2D21-32FF-5B30-F1B508818652}"/>
                </a:ext>
              </a:extLst>
            </p:cNvPr>
            <p:cNvSpPr txBox="1"/>
            <p:nvPr/>
          </p:nvSpPr>
          <p:spPr>
            <a:xfrm>
              <a:off x="528461" y="8312781"/>
              <a:ext cx="382317" cy="369332"/>
            </a:xfrm>
            <a:prstGeom prst="rect">
              <a:avLst/>
            </a:prstGeom>
            <a:noFill/>
          </p:spPr>
          <p:txBody>
            <a:bodyPr wrap="square" rtlCol="0">
              <a:spAutoFit/>
            </a:bodyPr>
            <a:lstStyle/>
            <a:p>
              <a:r>
                <a:rPr lang="it-IT" sz="2400" noProof="0" dirty="0">
                  <a:solidFill>
                    <a:srgbClr val="0B3A5B"/>
                  </a:solidFill>
                  <a:hlinkClick r:id="rId5">
                    <a:extLst>
                      <a:ext uri="{A12FA001-AC4F-418D-AE19-62706E023703}">
                        <ahyp:hlinkClr xmlns:ahyp="http://schemas.microsoft.com/office/drawing/2018/hyperlinkcolor" val="tx"/>
                      </a:ext>
                    </a:extLst>
                  </a:hlinkClick>
                </a:rPr>
                <a:t>li</a:t>
              </a:r>
              <a:endParaRPr lang="it-IT" sz="2400" noProof="0" dirty="0">
                <a:solidFill>
                  <a:srgbClr val="0B3A5B"/>
                </a:solidFill>
              </a:endParaRPr>
            </a:p>
          </p:txBody>
        </p:sp>
        <p:grpSp>
          <p:nvGrpSpPr>
            <p:cNvPr id="35" name="Group 34">
              <a:extLst>
                <a:ext uri="{FF2B5EF4-FFF2-40B4-BE49-F238E27FC236}">
                  <a16:creationId xmlns:a16="http://schemas.microsoft.com/office/drawing/2014/main" id="{31F6A1A9-0D95-DB74-83E3-49E5C064B04B}"/>
                </a:ext>
              </a:extLst>
            </p:cNvPr>
            <p:cNvGrpSpPr/>
            <p:nvPr/>
          </p:nvGrpSpPr>
          <p:grpSpPr>
            <a:xfrm>
              <a:off x="511833" y="8294184"/>
              <a:ext cx="398945" cy="398945"/>
              <a:chOff x="3094393" y="4759137"/>
              <a:chExt cx="1074283" cy="1074283"/>
            </a:xfrm>
          </p:grpSpPr>
          <p:sp>
            <p:nvSpPr>
              <p:cNvPr id="36" name="Freeform 35">
                <a:extLst>
                  <a:ext uri="{FF2B5EF4-FFF2-40B4-BE49-F238E27FC236}">
                    <a16:creationId xmlns:a16="http://schemas.microsoft.com/office/drawing/2014/main" id="{F82706E3-C39E-FA14-029D-48DD99E18597}"/>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it-IT" sz="2400" noProof="0" dirty="0">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EBE82FB0-FBB4-CBD2-8D58-B3B799334920}"/>
                  </a:ext>
                </a:extLst>
              </p:cNvPr>
              <p:cNvGrpSpPr/>
              <p:nvPr/>
            </p:nvGrpSpPr>
            <p:grpSpPr>
              <a:xfrm>
                <a:off x="3303016" y="4946695"/>
                <a:ext cx="685139" cy="655838"/>
                <a:chOff x="3303016" y="4946695"/>
                <a:chExt cx="685139" cy="655838"/>
              </a:xfrm>
            </p:grpSpPr>
            <p:sp>
              <p:nvSpPr>
                <p:cNvPr id="38" name="Freeform 37">
                  <a:extLst>
                    <a:ext uri="{FF2B5EF4-FFF2-40B4-BE49-F238E27FC236}">
                      <a16:creationId xmlns:a16="http://schemas.microsoft.com/office/drawing/2014/main" id="{20C0239D-59A1-9A77-8801-3FEACB7CA747}"/>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it-IT" sz="2400" noProof="0" dirty="0"/>
                </a:p>
              </p:txBody>
            </p:sp>
            <p:sp>
              <p:nvSpPr>
                <p:cNvPr id="57" name="Freeform 56">
                  <a:extLst>
                    <a:ext uri="{FF2B5EF4-FFF2-40B4-BE49-F238E27FC236}">
                      <a16:creationId xmlns:a16="http://schemas.microsoft.com/office/drawing/2014/main" id="{06A385E5-BAB1-2A2F-78E0-7803E6EEDAA3}"/>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it-IT" sz="2400" noProof="0" dirty="0"/>
                </a:p>
              </p:txBody>
            </p:sp>
            <p:sp>
              <p:nvSpPr>
                <p:cNvPr id="58" name="Freeform 57">
                  <a:extLst>
                    <a:ext uri="{FF2B5EF4-FFF2-40B4-BE49-F238E27FC236}">
                      <a16:creationId xmlns:a16="http://schemas.microsoft.com/office/drawing/2014/main" id="{A712CD65-8DD9-5C01-5AD1-DBA162E500B8}"/>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it-IT" sz="2400" noProof="0" dirty="0"/>
                </a:p>
              </p:txBody>
            </p:sp>
          </p:grpSp>
        </p:grpSp>
      </p:grpSp>
      <p:grpSp>
        <p:nvGrpSpPr>
          <p:cNvPr id="59" name="Group 58">
            <a:extLst>
              <a:ext uri="{FF2B5EF4-FFF2-40B4-BE49-F238E27FC236}">
                <a16:creationId xmlns:a16="http://schemas.microsoft.com/office/drawing/2014/main" id="{909EBE8F-9379-C655-EC63-B5683B0F3AF2}"/>
              </a:ext>
            </a:extLst>
          </p:cNvPr>
          <p:cNvGrpSpPr/>
          <p:nvPr/>
        </p:nvGrpSpPr>
        <p:grpSpPr>
          <a:xfrm>
            <a:off x="1271797" y="4627601"/>
            <a:ext cx="512588" cy="512588"/>
            <a:chOff x="1003362" y="8294184"/>
            <a:chExt cx="398945" cy="398945"/>
          </a:xfrm>
        </p:grpSpPr>
        <p:sp>
          <p:nvSpPr>
            <p:cNvPr id="60" name="TextBox 59">
              <a:extLst>
                <a:ext uri="{FF2B5EF4-FFF2-40B4-BE49-F238E27FC236}">
                  <a16:creationId xmlns:a16="http://schemas.microsoft.com/office/drawing/2014/main" id="{28330963-34C5-43FF-71FB-F1AEE4A0A333}"/>
                </a:ext>
              </a:extLst>
            </p:cNvPr>
            <p:cNvSpPr txBox="1"/>
            <p:nvPr/>
          </p:nvSpPr>
          <p:spPr>
            <a:xfrm>
              <a:off x="1030599" y="8313350"/>
              <a:ext cx="358844" cy="369332"/>
            </a:xfrm>
            <a:prstGeom prst="rect">
              <a:avLst/>
            </a:prstGeom>
            <a:noFill/>
          </p:spPr>
          <p:txBody>
            <a:bodyPr wrap="square" rtlCol="0">
              <a:spAutoFit/>
            </a:bodyPr>
            <a:lstStyle/>
            <a:p>
              <a:r>
                <a:rPr lang="it-IT" sz="2400" noProof="0" dirty="0">
                  <a:solidFill>
                    <a:srgbClr val="0B3A5B"/>
                  </a:solidFill>
                  <a:hlinkClick r:id="rId6">
                    <a:extLst>
                      <a:ext uri="{A12FA001-AC4F-418D-AE19-62706E023703}">
                        <ahyp:hlinkClr xmlns:ahyp="http://schemas.microsoft.com/office/drawing/2018/hyperlinkcolor" val="tx"/>
                      </a:ext>
                    </a:extLst>
                  </a:hlinkClick>
                </a:rPr>
                <a:t>in</a:t>
              </a:r>
              <a:endParaRPr lang="it-IT" sz="2400" noProof="0" dirty="0">
                <a:solidFill>
                  <a:srgbClr val="0B3A5B"/>
                </a:solidFill>
              </a:endParaRPr>
            </a:p>
          </p:txBody>
        </p:sp>
        <p:grpSp>
          <p:nvGrpSpPr>
            <p:cNvPr id="61" name="Graphic 3">
              <a:extLst>
                <a:ext uri="{FF2B5EF4-FFF2-40B4-BE49-F238E27FC236}">
                  <a16:creationId xmlns:a16="http://schemas.microsoft.com/office/drawing/2014/main" id="{0E50E6AB-A5AD-E421-4020-3CB01BC66E2E}"/>
                </a:ext>
              </a:extLst>
            </p:cNvPr>
            <p:cNvGrpSpPr/>
            <p:nvPr/>
          </p:nvGrpSpPr>
          <p:grpSpPr>
            <a:xfrm>
              <a:off x="1003362" y="8294184"/>
              <a:ext cx="398945" cy="398945"/>
              <a:chOff x="1950027" y="2499889"/>
              <a:chExt cx="850463" cy="850463"/>
            </a:xfrm>
          </p:grpSpPr>
          <p:sp>
            <p:nvSpPr>
              <p:cNvPr id="62" name="Freeform 61">
                <a:extLst>
                  <a:ext uri="{FF2B5EF4-FFF2-40B4-BE49-F238E27FC236}">
                    <a16:creationId xmlns:a16="http://schemas.microsoft.com/office/drawing/2014/main" id="{357AD04A-FDB2-BD0D-DDBA-2D98C7F84987}"/>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60BA47"/>
              </a:solidFill>
              <a:ln w="6294" cap="flat">
                <a:noFill/>
                <a:prstDash val="solid"/>
                <a:miter/>
              </a:ln>
            </p:spPr>
            <p:txBody>
              <a:bodyPr rtlCol="0" anchor="ctr"/>
              <a:lstStyle/>
              <a:p>
                <a:endParaRPr lang="it-IT" sz="2400" noProof="0" dirty="0">
                  <a:latin typeface="Calibri" panose="020F0502020204030204" pitchFamily="34" charset="0"/>
                  <a:cs typeface="Calibri" panose="020F0502020204030204" pitchFamily="34" charset="0"/>
                </a:endParaRPr>
              </a:p>
            </p:txBody>
          </p:sp>
          <p:grpSp>
            <p:nvGrpSpPr>
              <p:cNvPr id="63" name="Graphic 3">
                <a:extLst>
                  <a:ext uri="{FF2B5EF4-FFF2-40B4-BE49-F238E27FC236}">
                    <a16:creationId xmlns:a16="http://schemas.microsoft.com/office/drawing/2014/main" id="{4DA73663-862A-45C5-4425-B50BC8B01C8B}"/>
                  </a:ext>
                </a:extLst>
              </p:cNvPr>
              <p:cNvGrpSpPr/>
              <p:nvPr/>
            </p:nvGrpSpPr>
            <p:grpSpPr>
              <a:xfrm>
                <a:off x="2107521" y="2657382"/>
                <a:ext cx="535476" cy="535477"/>
                <a:chOff x="2107521" y="2657382"/>
                <a:chExt cx="535476" cy="535477"/>
              </a:xfrm>
              <a:solidFill>
                <a:srgbClr val="FFFFFF"/>
              </a:solidFill>
            </p:grpSpPr>
            <p:sp>
              <p:nvSpPr>
                <p:cNvPr id="64" name="Freeform 63">
                  <a:extLst>
                    <a:ext uri="{FF2B5EF4-FFF2-40B4-BE49-F238E27FC236}">
                      <a16:creationId xmlns:a16="http://schemas.microsoft.com/office/drawing/2014/main" id="{146F272B-A4AD-BD26-3612-503CBBA17252}"/>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it-IT" sz="2400" noProof="0" dirty="0">
                    <a:latin typeface="Calibri" panose="020F0502020204030204" pitchFamily="34" charset="0"/>
                    <a:cs typeface="Calibri" panose="020F0502020204030204" pitchFamily="34" charset="0"/>
                  </a:endParaRPr>
                </a:p>
              </p:txBody>
            </p:sp>
            <p:sp>
              <p:nvSpPr>
                <p:cNvPr id="65" name="Freeform 64">
                  <a:extLst>
                    <a:ext uri="{FF2B5EF4-FFF2-40B4-BE49-F238E27FC236}">
                      <a16:creationId xmlns:a16="http://schemas.microsoft.com/office/drawing/2014/main" id="{3319F721-7656-74DE-5130-F0E88C527D0C}"/>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it-IT" sz="2400" noProof="0"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71D8059B-156F-2AC0-9A23-0A8F1D1A59D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it-IT" sz="2400" noProof="0" dirty="0">
                    <a:latin typeface="Calibri" panose="020F0502020204030204" pitchFamily="34" charset="0"/>
                    <a:cs typeface="Calibri" panose="020F0502020204030204" pitchFamily="34" charset="0"/>
                  </a:endParaRPr>
                </a:p>
              </p:txBody>
            </p:sp>
          </p:grpSp>
        </p:grpSp>
      </p:grpSp>
      <p:sp>
        <p:nvSpPr>
          <p:cNvPr id="13" name="Freeform 12">
            <a:extLst>
              <a:ext uri="{FF2B5EF4-FFF2-40B4-BE49-F238E27FC236}">
                <a16:creationId xmlns:a16="http://schemas.microsoft.com/office/drawing/2014/main" id="{35AF0D03-1AEA-261D-065C-94292D9C3F78}"/>
              </a:ext>
            </a:extLst>
          </p:cNvPr>
          <p:cNvSpPr/>
          <p:nvPr/>
        </p:nvSpPr>
        <p:spPr>
          <a:xfrm>
            <a:off x="-5262781" y="-600118"/>
            <a:ext cx="9288048" cy="4785098"/>
          </a:xfrm>
          <a:custGeom>
            <a:avLst/>
            <a:gdLst>
              <a:gd name="connsiteX0" fmla="*/ 6968291 w 9288048"/>
              <a:gd name="connsiteY0" fmla="*/ 4582720 h 4785098"/>
              <a:gd name="connsiteX1" fmla="*/ 7008833 w 9288048"/>
              <a:gd name="connsiteY1" fmla="*/ 4758114 h 4785098"/>
              <a:gd name="connsiteX2" fmla="*/ 6770098 w 9288048"/>
              <a:gd name="connsiteY2" fmla="*/ 4785098 h 4785098"/>
              <a:gd name="connsiteX3" fmla="*/ 6770098 w 9288048"/>
              <a:gd name="connsiteY3" fmla="*/ 4605206 h 4785098"/>
              <a:gd name="connsiteX4" fmla="*/ 6968291 w 9288048"/>
              <a:gd name="connsiteY4" fmla="*/ 4582720 h 4785098"/>
              <a:gd name="connsiteX5" fmla="*/ 2995421 w 9288048"/>
              <a:gd name="connsiteY5" fmla="*/ 4533254 h 4785098"/>
              <a:gd name="connsiteX6" fmla="*/ 3013438 w 9288048"/>
              <a:gd name="connsiteY6" fmla="*/ 4708644 h 4785098"/>
              <a:gd name="connsiteX7" fmla="*/ 2914342 w 9288048"/>
              <a:gd name="connsiteY7" fmla="*/ 4717638 h 4785098"/>
              <a:gd name="connsiteX8" fmla="*/ 2909835 w 9288048"/>
              <a:gd name="connsiteY8" fmla="*/ 4717638 h 4785098"/>
              <a:gd name="connsiteX9" fmla="*/ 2896324 w 9288048"/>
              <a:gd name="connsiteY9" fmla="*/ 4717638 h 4785098"/>
              <a:gd name="connsiteX10" fmla="*/ 2878307 w 9288048"/>
              <a:gd name="connsiteY10" fmla="*/ 4717638 h 4785098"/>
              <a:gd name="connsiteX11" fmla="*/ 2801730 w 9288048"/>
              <a:gd name="connsiteY11" fmla="*/ 4713141 h 4785098"/>
              <a:gd name="connsiteX12" fmla="*/ 2815245 w 9288048"/>
              <a:gd name="connsiteY12" fmla="*/ 4537751 h 4785098"/>
              <a:gd name="connsiteX13" fmla="*/ 2878307 w 9288048"/>
              <a:gd name="connsiteY13" fmla="*/ 4537751 h 4785098"/>
              <a:gd name="connsiteX14" fmla="*/ 2896324 w 9288048"/>
              <a:gd name="connsiteY14" fmla="*/ 4537751 h 4785098"/>
              <a:gd name="connsiteX15" fmla="*/ 2909835 w 9288048"/>
              <a:gd name="connsiteY15" fmla="*/ 4537751 h 4785098"/>
              <a:gd name="connsiteX16" fmla="*/ 2914342 w 9288048"/>
              <a:gd name="connsiteY16" fmla="*/ 4537751 h 4785098"/>
              <a:gd name="connsiteX17" fmla="*/ 2995421 w 9288048"/>
              <a:gd name="connsiteY17" fmla="*/ 4533254 h 4785098"/>
              <a:gd name="connsiteX18" fmla="*/ 6301641 w 9288048"/>
              <a:gd name="connsiteY18" fmla="*/ 4375844 h 4785098"/>
              <a:gd name="connsiteX19" fmla="*/ 6517852 w 9288048"/>
              <a:gd name="connsiteY19" fmla="*/ 4398331 h 4785098"/>
              <a:gd name="connsiteX20" fmla="*/ 6517852 w 9288048"/>
              <a:gd name="connsiteY20" fmla="*/ 4600709 h 4785098"/>
              <a:gd name="connsiteX21" fmla="*/ 6256597 w 9288048"/>
              <a:gd name="connsiteY21" fmla="*/ 4573725 h 4785098"/>
              <a:gd name="connsiteX22" fmla="*/ 1229700 w 9288048"/>
              <a:gd name="connsiteY22" fmla="*/ 4362357 h 4785098"/>
              <a:gd name="connsiteX23" fmla="*/ 1319788 w 9288048"/>
              <a:gd name="connsiteY23" fmla="*/ 4434313 h 4785098"/>
              <a:gd name="connsiteX24" fmla="*/ 1247718 w 9288048"/>
              <a:gd name="connsiteY24" fmla="*/ 4542249 h 4785098"/>
              <a:gd name="connsiteX25" fmla="*/ 1139613 w 9288048"/>
              <a:gd name="connsiteY25" fmla="*/ 4452303 h 4785098"/>
              <a:gd name="connsiteX26" fmla="*/ 1923376 w 9288048"/>
              <a:gd name="connsiteY26" fmla="*/ 4285903 h 4785098"/>
              <a:gd name="connsiteX27" fmla="*/ 2112561 w 9288048"/>
              <a:gd name="connsiteY27" fmla="*/ 4371351 h 4785098"/>
              <a:gd name="connsiteX28" fmla="*/ 2063010 w 9288048"/>
              <a:gd name="connsiteY28" fmla="*/ 4533254 h 4785098"/>
              <a:gd name="connsiteX29" fmla="*/ 1833288 w 9288048"/>
              <a:gd name="connsiteY29" fmla="*/ 4429816 h 4785098"/>
              <a:gd name="connsiteX30" fmla="*/ 2387326 w 9288048"/>
              <a:gd name="connsiteY30" fmla="*/ 4173470 h 4785098"/>
              <a:gd name="connsiteX31" fmla="*/ 2689122 w 9288048"/>
              <a:gd name="connsiteY31" fmla="*/ 4231935 h 4785098"/>
              <a:gd name="connsiteX32" fmla="*/ 2666598 w 9288048"/>
              <a:gd name="connsiteY32" fmla="*/ 4528752 h 4785098"/>
              <a:gd name="connsiteX33" fmla="*/ 2297238 w 9288048"/>
              <a:gd name="connsiteY33" fmla="*/ 4456800 h 4785098"/>
              <a:gd name="connsiteX34" fmla="*/ 5675534 w 9288048"/>
              <a:gd name="connsiteY34" fmla="*/ 4128498 h 4785098"/>
              <a:gd name="connsiteX35" fmla="*/ 5995343 w 9288048"/>
              <a:gd name="connsiteY35" fmla="*/ 4263417 h 4785098"/>
              <a:gd name="connsiteX36" fmla="*/ 5959308 w 9288048"/>
              <a:gd name="connsiteY36" fmla="*/ 4443304 h 4785098"/>
              <a:gd name="connsiteX37" fmla="*/ 5576432 w 9288048"/>
              <a:gd name="connsiteY37" fmla="*/ 4281401 h 4785098"/>
              <a:gd name="connsiteX38" fmla="*/ 3576484 w 9288048"/>
              <a:gd name="connsiteY38" fmla="*/ 4052043 h 4785098"/>
              <a:gd name="connsiteX39" fmla="*/ 3702607 w 9288048"/>
              <a:gd name="connsiteY39" fmla="*/ 4321881 h 4785098"/>
              <a:gd name="connsiteX40" fmla="*/ 3144063 w 9288048"/>
              <a:gd name="connsiteY40" fmla="*/ 4501773 h 4785098"/>
              <a:gd name="connsiteX41" fmla="*/ 3103526 w 9288048"/>
              <a:gd name="connsiteY41" fmla="*/ 4204951 h 4785098"/>
              <a:gd name="connsiteX42" fmla="*/ 3576484 w 9288048"/>
              <a:gd name="connsiteY42" fmla="*/ 4052043 h 4785098"/>
              <a:gd name="connsiteX43" fmla="*/ 7423232 w 9288048"/>
              <a:gd name="connsiteY43" fmla="*/ 4025060 h 4785098"/>
              <a:gd name="connsiteX44" fmla="*/ 7571879 w 9288048"/>
              <a:gd name="connsiteY44" fmla="*/ 4285903 h 4785098"/>
              <a:gd name="connsiteX45" fmla="*/ 7076396 w 9288048"/>
              <a:gd name="connsiteY45" fmla="*/ 4479282 h 4785098"/>
              <a:gd name="connsiteX46" fmla="*/ 7013335 w 9288048"/>
              <a:gd name="connsiteY46" fmla="*/ 4186962 h 4785098"/>
              <a:gd name="connsiteX47" fmla="*/ 7423232 w 9288048"/>
              <a:gd name="connsiteY47" fmla="*/ 4025060 h 4785098"/>
              <a:gd name="connsiteX48" fmla="*/ 7882683 w 9288048"/>
              <a:gd name="connsiteY48" fmla="*/ 3975590 h 4785098"/>
              <a:gd name="connsiteX49" fmla="*/ 8094387 w 9288048"/>
              <a:gd name="connsiteY49" fmla="*/ 4182465 h 4785098"/>
              <a:gd name="connsiteX50" fmla="*/ 7860159 w 9288048"/>
              <a:gd name="connsiteY50" fmla="*/ 4384839 h 4785098"/>
              <a:gd name="connsiteX51" fmla="*/ 7688993 w 9288048"/>
              <a:gd name="connsiteY51" fmla="*/ 4141989 h 4785098"/>
              <a:gd name="connsiteX52" fmla="*/ 7882683 w 9288048"/>
              <a:gd name="connsiteY52" fmla="*/ 3975590 h 4785098"/>
              <a:gd name="connsiteX53" fmla="*/ 6851177 w 9288048"/>
              <a:gd name="connsiteY53" fmla="*/ 3935114 h 4785098"/>
              <a:gd name="connsiteX54" fmla="*/ 6918745 w 9288048"/>
              <a:gd name="connsiteY54" fmla="*/ 4236433 h 4785098"/>
              <a:gd name="connsiteX55" fmla="*/ 6589922 w 9288048"/>
              <a:gd name="connsiteY55" fmla="*/ 4272411 h 4785098"/>
              <a:gd name="connsiteX56" fmla="*/ 6283624 w 9288048"/>
              <a:gd name="connsiteY56" fmla="*/ 4240930 h 4785098"/>
              <a:gd name="connsiteX57" fmla="*/ 6351192 w 9288048"/>
              <a:gd name="connsiteY57" fmla="*/ 3944109 h 4785098"/>
              <a:gd name="connsiteX58" fmla="*/ 6589922 w 9288048"/>
              <a:gd name="connsiteY58" fmla="*/ 3962098 h 4785098"/>
              <a:gd name="connsiteX59" fmla="*/ 6851177 w 9288048"/>
              <a:gd name="connsiteY59" fmla="*/ 3935114 h 4785098"/>
              <a:gd name="connsiteX60" fmla="*/ 1274744 w 9288048"/>
              <a:gd name="connsiteY60" fmla="*/ 3921622 h 4785098"/>
              <a:gd name="connsiteX61" fmla="*/ 1396361 w 9288048"/>
              <a:gd name="connsiteY61" fmla="*/ 4052043 h 4785098"/>
              <a:gd name="connsiteX62" fmla="*/ 1261229 w 9288048"/>
              <a:gd name="connsiteY62" fmla="*/ 4209449 h 4785098"/>
              <a:gd name="connsiteX63" fmla="*/ 1112586 w 9288048"/>
              <a:gd name="connsiteY63" fmla="*/ 4052043 h 4785098"/>
              <a:gd name="connsiteX64" fmla="*/ 3963862 w 9288048"/>
              <a:gd name="connsiteY64" fmla="*/ 3858660 h 4785098"/>
              <a:gd name="connsiteX65" fmla="*/ 4117011 w 9288048"/>
              <a:gd name="connsiteY65" fmla="*/ 4052043 h 4785098"/>
              <a:gd name="connsiteX66" fmla="*/ 3765668 w 9288048"/>
              <a:gd name="connsiteY66" fmla="*/ 4294897 h 4785098"/>
              <a:gd name="connsiteX67" fmla="*/ 3662070 w 9288048"/>
              <a:gd name="connsiteY67" fmla="*/ 4070033 h 4785098"/>
              <a:gd name="connsiteX68" fmla="*/ 3963862 w 9288048"/>
              <a:gd name="connsiteY68" fmla="*/ 3858660 h 4785098"/>
              <a:gd name="connsiteX69" fmla="*/ 8715993 w 9288048"/>
              <a:gd name="connsiteY69" fmla="*/ 3845168 h 4785098"/>
              <a:gd name="connsiteX70" fmla="*/ 8815089 w 9288048"/>
              <a:gd name="connsiteY70" fmla="*/ 3890141 h 4785098"/>
              <a:gd name="connsiteX71" fmla="*/ 8756535 w 9288048"/>
              <a:gd name="connsiteY71" fmla="*/ 3998076 h 4785098"/>
              <a:gd name="connsiteX72" fmla="*/ 8666447 w 9288048"/>
              <a:gd name="connsiteY72" fmla="*/ 3935114 h 4785098"/>
              <a:gd name="connsiteX73" fmla="*/ 8715993 w 9288048"/>
              <a:gd name="connsiteY73" fmla="*/ 3845168 h 4785098"/>
              <a:gd name="connsiteX74" fmla="*/ 1761218 w 9288048"/>
              <a:gd name="connsiteY74" fmla="*/ 3831676 h 4785098"/>
              <a:gd name="connsiteX75" fmla="*/ 1918870 w 9288048"/>
              <a:gd name="connsiteY75" fmla="*/ 3948606 h 4785098"/>
              <a:gd name="connsiteX76" fmla="*/ 1761218 w 9288048"/>
              <a:gd name="connsiteY76" fmla="*/ 4200454 h 4785098"/>
              <a:gd name="connsiteX77" fmla="*/ 1567527 w 9288048"/>
              <a:gd name="connsiteY77" fmla="*/ 4056541 h 4785098"/>
              <a:gd name="connsiteX78" fmla="*/ 2486422 w 9288048"/>
              <a:gd name="connsiteY78" fmla="*/ 3764217 h 4785098"/>
              <a:gd name="connsiteX79" fmla="*/ 2851280 w 9288048"/>
              <a:gd name="connsiteY79" fmla="*/ 3818184 h 4785098"/>
              <a:gd name="connsiteX80" fmla="*/ 2986412 w 9288048"/>
              <a:gd name="connsiteY80" fmla="*/ 3809189 h 4785098"/>
              <a:gd name="connsiteX81" fmla="*/ 3031456 w 9288048"/>
              <a:gd name="connsiteY81" fmla="*/ 4115005 h 4785098"/>
              <a:gd name="connsiteX82" fmla="*/ 2900826 w 9288048"/>
              <a:gd name="connsiteY82" fmla="*/ 4124000 h 4785098"/>
              <a:gd name="connsiteX83" fmla="*/ 2896324 w 9288048"/>
              <a:gd name="connsiteY83" fmla="*/ 4124000 h 4785098"/>
              <a:gd name="connsiteX84" fmla="*/ 2878307 w 9288048"/>
              <a:gd name="connsiteY84" fmla="*/ 4124000 h 4785098"/>
              <a:gd name="connsiteX85" fmla="*/ 2851280 w 9288048"/>
              <a:gd name="connsiteY85" fmla="*/ 4124000 h 4785098"/>
              <a:gd name="connsiteX86" fmla="*/ 2396335 w 9288048"/>
              <a:gd name="connsiteY86" fmla="*/ 4056541 h 4785098"/>
              <a:gd name="connsiteX87" fmla="*/ 3387300 w 9288048"/>
              <a:gd name="connsiteY87" fmla="*/ 3741730 h 4785098"/>
              <a:gd name="connsiteX88" fmla="*/ 3481894 w 9288048"/>
              <a:gd name="connsiteY88" fmla="*/ 3948606 h 4785098"/>
              <a:gd name="connsiteX89" fmla="*/ 3135054 w 9288048"/>
              <a:gd name="connsiteY89" fmla="*/ 4061038 h 4785098"/>
              <a:gd name="connsiteX90" fmla="*/ 3103526 w 9288048"/>
              <a:gd name="connsiteY90" fmla="*/ 3827179 h 4785098"/>
              <a:gd name="connsiteX91" fmla="*/ 3387300 w 9288048"/>
              <a:gd name="connsiteY91" fmla="*/ 3741730 h 4785098"/>
              <a:gd name="connsiteX92" fmla="*/ 7207026 w 9288048"/>
              <a:gd name="connsiteY92" fmla="*/ 3665276 h 4785098"/>
              <a:gd name="connsiteX93" fmla="*/ 7360175 w 9288048"/>
              <a:gd name="connsiteY93" fmla="*/ 3930617 h 4785098"/>
              <a:gd name="connsiteX94" fmla="*/ 6977299 w 9288048"/>
              <a:gd name="connsiteY94" fmla="*/ 4079027 h 4785098"/>
              <a:gd name="connsiteX95" fmla="*/ 6909736 w 9288048"/>
              <a:gd name="connsiteY95" fmla="*/ 3782206 h 4785098"/>
              <a:gd name="connsiteX96" fmla="*/ 7207026 w 9288048"/>
              <a:gd name="connsiteY96" fmla="*/ 3665276 h 4785098"/>
              <a:gd name="connsiteX97" fmla="*/ 5909762 w 9288048"/>
              <a:gd name="connsiteY97" fmla="*/ 3633795 h 4785098"/>
              <a:gd name="connsiteX98" fmla="*/ 5927779 w 9288048"/>
              <a:gd name="connsiteY98" fmla="*/ 3642790 h 4785098"/>
              <a:gd name="connsiteX99" fmla="*/ 6292633 w 9288048"/>
              <a:gd name="connsiteY99" fmla="*/ 3786703 h 4785098"/>
              <a:gd name="connsiteX100" fmla="*/ 6234078 w 9288048"/>
              <a:gd name="connsiteY100" fmla="*/ 4083525 h 4785098"/>
              <a:gd name="connsiteX101" fmla="*/ 5747604 w 9288048"/>
              <a:gd name="connsiteY101" fmla="*/ 3881146 h 4785098"/>
              <a:gd name="connsiteX102" fmla="*/ 2184631 w 9288048"/>
              <a:gd name="connsiteY102" fmla="*/ 3633795 h 4785098"/>
              <a:gd name="connsiteX103" fmla="*/ 2427868 w 9288048"/>
              <a:gd name="connsiteY103" fmla="*/ 3746227 h 4785098"/>
              <a:gd name="connsiteX104" fmla="*/ 2337780 w 9288048"/>
              <a:gd name="connsiteY104" fmla="*/ 4038551 h 4785098"/>
              <a:gd name="connsiteX105" fmla="*/ 2022473 w 9288048"/>
              <a:gd name="connsiteY105" fmla="*/ 3894638 h 4785098"/>
              <a:gd name="connsiteX106" fmla="*/ 639623 w 9288048"/>
              <a:gd name="connsiteY106" fmla="*/ 3552848 h 4785098"/>
              <a:gd name="connsiteX107" fmla="*/ 675658 w 9288048"/>
              <a:gd name="connsiteY107" fmla="*/ 3660779 h 4785098"/>
              <a:gd name="connsiteX108" fmla="*/ 558544 w 9288048"/>
              <a:gd name="connsiteY108" fmla="*/ 3714746 h 4785098"/>
              <a:gd name="connsiteX109" fmla="*/ 518007 w 9288048"/>
              <a:gd name="connsiteY109" fmla="*/ 3579832 h 4785098"/>
              <a:gd name="connsiteX110" fmla="*/ 2026975 w 9288048"/>
              <a:gd name="connsiteY110" fmla="*/ 3521367 h 4785098"/>
              <a:gd name="connsiteX111" fmla="*/ 2135080 w 9288048"/>
              <a:gd name="connsiteY111" fmla="*/ 3602314 h 4785098"/>
              <a:gd name="connsiteX112" fmla="*/ 1972922 w 9288048"/>
              <a:gd name="connsiteY112" fmla="*/ 3863157 h 4785098"/>
              <a:gd name="connsiteX113" fmla="*/ 1828782 w 9288048"/>
              <a:gd name="connsiteY113" fmla="*/ 3755222 h 4785098"/>
              <a:gd name="connsiteX114" fmla="*/ 7481791 w 9288048"/>
              <a:gd name="connsiteY114" fmla="*/ 3494379 h 4785098"/>
              <a:gd name="connsiteX115" fmla="*/ 7698001 w 9288048"/>
              <a:gd name="connsiteY115" fmla="*/ 3705752 h 4785098"/>
              <a:gd name="connsiteX116" fmla="*/ 7522333 w 9288048"/>
              <a:gd name="connsiteY116" fmla="*/ 3858660 h 4785098"/>
              <a:gd name="connsiteX117" fmla="*/ 7346659 w 9288048"/>
              <a:gd name="connsiteY117" fmla="*/ 3611309 h 4785098"/>
              <a:gd name="connsiteX118" fmla="*/ 7481791 w 9288048"/>
              <a:gd name="connsiteY118" fmla="*/ 3494379 h 4785098"/>
              <a:gd name="connsiteX119" fmla="*/ 1779236 w 9288048"/>
              <a:gd name="connsiteY119" fmla="*/ 3431421 h 4785098"/>
              <a:gd name="connsiteX120" fmla="*/ 1900852 w 9288048"/>
              <a:gd name="connsiteY120" fmla="*/ 3561843 h 4785098"/>
              <a:gd name="connsiteX121" fmla="*/ 1702659 w 9288048"/>
              <a:gd name="connsiteY121" fmla="*/ 3795698 h 4785098"/>
              <a:gd name="connsiteX122" fmla="*/ 1540501 w 9288048"/>
              <a:gd name="connsiteY122" fmla="*/ 3624800 h 4785098"/>
              <a:gd name="connsiteX123" fmla="*/ 6761089 w 9288048"/>
              <a:gd name="connsiteY123" fmla="*/ 3408930 h 4785098"/>
              <a:gd name="connsiteX124" fmla="*/ 6819648 w 9288048"/>
              <a:gd name="connsiteY124" fmla="*/ 3678768 h 4785098"/>
              <a:gd name="connsiteX125" fmla="*/ 6824150 w 9288048"/>
              <a:gd name="connsiteY125" fmla="*/ 3696757 h 4785098"/>
              <a:gd name="connsiteX126" fmla="*/ 6589922 w 9288048"/>
              <a:gd name="connsiteY126" fmla="*/ 3723741 h 4785098"/>
              <a:gd name="connsiteX127" fmla="*/ 6369209 w 9288048"/>
              <a:gd name="connsiteY127" fmla="*/ 3705752 h 4785098"/>
              <a:gd name="connsiteX128" fmla="*/ 6373711 w 9288048"/>
              <a:gd name="connsiteY128" fmla="*/ 3678768 h 4785098"/>
              <a:gd name="connsiteX129" fmla="*/ 6432266 w 9288048"/>
              <a:gd name="connsiteY129" fmla="*/ 3413428 h 4785098"/>
              <a:gd name="connsiteX130" fmla="*/ 6585420 w 9288048"/>
              <a:gd name="connsiteY130" fmla="*/ 3426920 h 4785098"/>
              <a:gd name="connsiteX131" fmla="*/ 6761089 w 9288048"/>
              <a:gd name="connsiteY131" fmla="*/ 3408930 h 4785098"/>
              <a:gd name="connsiteX132" fmla="*/ 2671105 w 9288048"/>
              <a:gd name="connsiteY132" fmla="*/ 3377454 h 4785098"/>
              <a:gd name="connsiteX133" fmla="*/ 2824254 w 9288048"/>
              <a:gd name="connsiteY133" fmla="*/ 3399940 h 4785098"/>
              <a:gd name="connsiteX134" fmla="*/ 2873800 w 9288048"/>
              <a:gd name="connsiteY134" fmla="*/ 3399940 h 4785098"/>
              <a:gd name="connsiteX135" fmla="*/ 2896324 w 9288048"/>
              <a:gd name="connsiteY135" fmla="*/ 3566340 h 4785098"/>
              <a:gd name="connsiteX136" fmla="*/ 2900826 w 9288048"/>
              <a:gd name="connsiteY136" fmla="*/ 3584325 h 4785098"/>
              <a:gd name="connsiteX137" fmla="*/ 2824254 w 9288048"/>
              <a:gd name="connsiteY137" fmla="*/ 3588827 h 4785098"/>
              <a:gd name="connsiteX138" fmla="*/ 2617052 w 9288048"/>
              <a:gd name="connsiteY138" fmla="*/ 3557346 h 4785098"/>
              <a:gd name="connsiteX139" fmla="*/ 2621554 w 9288048"/>
              <a:gd name="connsiteY139" fmla="*/ 3543854 h 4785098"/>
              <a:gd name="connsiteX140" fmla="*/ 8324109 w 9288048"/>
              <a:gd name="connsiteY140" fmla="*/ 3332481 h 4785098"/>
              <a:gd name="connsiteX141" fmla="*/ 8535817 w 9288048"/>
              <a:gd name="connsiteY141" fmla="*/ 3404433 h 4785098"/>
              <a:gd name="connsiteX142" fmla="*/ 8229519 w 9288048"/>
              <a:gd name="connsiteY142" fmla="*/ 3899136 h 4785098"/>
              <a:gd name="connsiteX143" fmla="*/ 8067361 w 9288048"/>
              <a:gd name="connsiteY143" fmla="*/ 3746228 h 4785098"/>
              <a:gd name="connsiteX144" fmla="*/ 8324109 w 9288048"/>
              <a:gd name="connsiteY144" fmla="*/ 3332481 h 4785098"/>
              <a:gd name="connsiteX145" fmla="*/ 3243160 w 9288048"/>
              <a:gd name="connsiteY145" fmla="*/ 3332481 h 4785098"/>
              <a:gd name="connsiteX146" fmla="*/ 3369282 w 9288048"/>
              <a:gd name="connsiteY146" fmla="*/ 3602314 h 4785098"/>
              <a:gd name="connsiteX147" fmla="*/ 3035958 w 9288048"/>
              <a:gd name="connsiteY147" fmla="*/ 3705752 h 4785098"/>
              <a:gd name="connsiteX148" fmla="*/ 3031456 w 9288048"/>
              <a:gd name="connsiteY148" fmla="*/ 3678768 h 4785098"/>
              <a:gd name="connsiteX149" fmla="*/ 2995421 w 9288048"/>
              <a:gd name="connsiteY149" fmla="*/ 3408935 h 4785098"/>
              <a:gd name="connsiteX150" fmla="*/ 3243160 w 9288048"/>
              <a:gd name="connsiteY150" fmla="*/ 3332481 h 4785098"/>
              <a:gd name="connsiteX151" fmla="*/ 6162003 w 9288048"/>
              <a:gd name="connsiteY151" fmla="*/ 3323487 h 4785098"/>
              <a:gd name="connsiteX152" fmla="*/ 6166510 w 9288048"/>
              <a:gd name="connsiteY152" fmla="*/ 3323487 h 4785098"/>
              <a:gd name="connsiteX153" fmla="*/ 6328668 w 9288048"/>
              <a:gd name="connsiteY153" fmla="*/ 3390941 h 4785098"/>
              <a:gd name="connsiteX154" fmla="*/ 6288130 w 9288048"/>
              <a:gd name="connsiteY154" fmla="*/ 3588822 h 4785098"/>
              <a:gd name="connsiteX155" fmla="*/ 6058404 w 9288048"/>
              <a:gd name="connsiteY155" fmla="*/ 3498876 h 4785098"/>
              <a:gd name="connsiteX156" fmla="*/ 6049396 w 9288048"/>
              <a:gd name="connsiteY156" fmla="*/ 3494379 h 4785098"/>
              <a:gd name="connsiteX157" fmla="*/ 7013335 w 9288048"/>
              <a:gd name="connsiteY157" fmla="*/ 3318989 h 4785098"/>
              <a:gd name="connsiteX158" fmla="*/ 7157475 w 9288048"/>
              <a:gd name="connsiteY158" fmla="*/ 3575330 h 4785098"/>
              <a:gd name="connsiteX159" fmla="*/ 6887212 w 9288048"/>
              <a:gd name="connsiteY159" fmla="*/ 3683265 h 4785098"/>
              <a:gd name="connsiteX160" fmla="*/ 6882705 w 9288048"/>
              <a:gd name="connsiteY160" fmla="*/ 3665276 h 4785098"/>
              <a:gd name="connsiteX161" fmla="*/ 6824150 w 9288048"/>
              <a:gd name="connsiteY161" fmla="*/ 3395439 h 4785098"/>
              <a:gd name="connsiteX162" fmla="*/ 7013335 w 9288048"/>
              <a:gd name="connsiteY162" fmla="*/ 3318989 h 4785098"/>
              <a:gd name="connsiteX163" fmla="*/ 2391833 w 9288048"/>
              <a:gd name="connsiteY163" fmla="*/ 3296503 h 4785098"/>
              <a:gd name="connsiteX164" fmla="*/ 2540475 w 9288048"/>
              <a:gd name="connsiteY164" fmla="*/ 3368459 h 4785098"/>
              <a:gd name="connsiteX165" fmla="*/ 2459396 w 9288048"/>
              <a:gd name="connsiteY165" fmla="*/ 3633795 h 4785098"/>
              <a:gd name="connsiteX166" fmla="*/ 2454894 w 9288048"/>
              <a:gd name="connsiteY166" fmla="*/ 3651784 h 4785098"/>
              <a:gd name="connsiteX167" fmla="*/ 2234177 w 9288048"/>
              <a:gd name="connsiteY167" fmla="*/ 3548351 h 4785098"/>
              <a:gd name="connsiteX168" fmla="*/ 4963840 w 9288048"/>
              <a:gd name="connsiteY168" fmla="*/ 3229043 h 4785098"/>
              <a:gd name="connsiteX169" fmla="*/ 5644001 w 9288048"/>
              <a:gd name="connsiteY169" fmla="*/ 3926119 h 4785098"/>
              <a:gd name="connsiteX170" fmla="*/ 5481843 w 9288048"/>
              <a:gd name="connsiteY170" fmla="*/ 4173471 h 4785098"/>
              <a:gd name="connsiteX171" fmla="*/ 4774656 w 9288048"/>
              <a:gd name="connsiteY171" fmla="*/ 3462898 h 4785098"/>
              <a:gd name="connsiteX172" fmla="*/ 4806184 w 9288048"/>
              <a:gd name="connsiteY172" fmla="*/ 3422422 h 4785098"/>
              <a:gd name="connsiteX173" fmla="*/ 4837718 w 9288048"/>
              <a:gd name="connsiteY173" fmla="*/ 3381947 h 4785098"/>
              <a:gd name="connsiteX174" fmla="*/ 4900774 w 9288048"/>
              <a:gd name="connsiteY174" fmla="*/ 3305497 h 4785098"/>
              <a:gd name="connsiteX175" fmla="*/ 4932307 w 9288048"/>
              <a:gd name="connsiteY175" fmla="*/ 3269519 h 4785098"/>
              <a:gd name="connsiteX176" fmla="*/ 7207026 w 9288048"/>
              <a:gd name="connsiteY176" fmla="*/ 3215552 h 4785098"/>
              <a:gd name="connsiteX177" fmla="*/ 7396210 w 9288048"/>
              <a:gd name="connsiteY177" fmla="*/ 3395439 h 4785098"/>
              <a:gd name="connsiteX178" fmla="*/ 7423232 w 9288048"/>
              <a:gd name="connsiteY178" fmla="*/ 3422422 h 4785098"/>
              <a:gd name="connsiteX179" fmla="*/ 7301615 w 9288048"/>
              <a:gd name="connsiteY179" fmla="*/ 3525860 h 4785098"/>
              <a:gd name="connsiteX180" fmla="*/ 7279096 w 9288048"/>
              <a:gd name="connsiteY180" fmla="*/ 3494379 h 4785098"/>
              <a:gd name="connsiteX181" fmla="*/ 7130449 w 9288048"/>
              <a:gd name="connsiteY181" fmla="*/ 3283011 h 4785098"/>
              <a:gd name="connsiteX182" fmla="*/ 7207026 w 9288048"/>
              <a:gd name="connsiteY182" fmla="*/ 3215552 h 4785098"/>
              <a:gd name="connsiteX183" fmla="*/ 3468379 w 9288048"/>
              <a:gd name="connsiteY183" fmla="*/ 3166081 h 4785098"/>
              <a:gd name="connsiteX184" fmla="*/ 3603511 w 9288048"/>
              <a:gd name="connsiteY184" fmla="*/ 3341476 h 4785098"/>
              <a:gd name="connsiteX185" fmla="*/ 3432344 w 9288048"/>
              <a:gd name="connsiteY185" fmla="*/ 3480892 h 4785098"/>
              <a:gd name="connsiteX186" fmla="*/ 3409824 w 9288048"/>
              <a:gd name="connsiteY186" fmla="*/ 3494384 h 4785098"/>
              <a:gd name="connsiteX187" fmla="*/ 3315230 w 9288048"/>
              <a:gd name="connsiteY187" fmla="*/ 3292005 h 4785098"/>
              <a:gd name="connsiteX188" fmla="*/ 3468379 w 9288048"/>
              <a:gd name="connsiteY188" fmla="*/ 3166081 h 4785098"/>
              <a:gd name="connsiteX189" fmla="*/ 2162106 w 9288048"/>
              <a:gd name="connsiteY189" fmla="*/ 3103119 h 4785098"/>
              <a:gd name="connsiteX190" fmla="*/ 2234177 w 9288048"/>
              <a:gd name="connsiteY190" fmla="*/ 3179573 h 4785098"/>
              <a:gd name="connsiteX191" fmla="*/ 2067517 w 9288048"/>
              <a:gd name="connsiteY191" fmla="*/ 3377454 h 4785098"/>
              <a:gd name="connsiteX192" fmla="*/ 2044992 w 9288048"/>
              <a:gd name="connsiteY192" fmla="*/ 3404438 h 4785098"/>
              <a:gd name="connsiteX193" fmla="*/ 1932385 w 9288048"/>
              <a:gd name="connsiteY193" fmla="*/ 3287508 h 4785098"/>
              <a:gd name="connsiteX194" fmla="*/ 1959411 w 9288048"/>
              <a:gd name="connsiteY194" fmla="*/ 3265022 h 4785098"/>
              <a:gd name="connsiteX195" fmla="*/ 1247718 w 9288048"/>
              <a:gd name="connsiteY195" fmla="*/ 3098622 h 4785098"/>
              <a:gd name="connsiteX196" fmla="*/ 1499964 w 9288048"/>
              <a:gd name="connsiteY196" fmla="*/ 3557346 h 4785098"/>
              <a:gd name="connsiteX197" fmla="*/ 1265736 w 9288048"/>
              <a:gd name="connsiteY197" fmla="*/ 3741730 h 4785098"/>
              <a:gd name="connsiteX198" fmla="*/ 963939 w 9288048"/>
              <a:gd name="connsiteY198" fmla="*/ 3193065 h 4785098"/>
              <a:gd name="connsiteX199" fmla="*/ 7869168 w 9288048"/>
              <a:gd name="connsiteY199" fmla="*/ 3053649 h 4785098"/>
              <a:gd name="connsiteX200" fmla="*/ 8125921 w 9288048"/>
              <a:gd name="connsiteY200" fmla="*/ 3143595 h 4785098"/>
              <a:gd name="connsiteX201" fmla="*/ 7842141 w 9288048"/>
              <a:gd name="connsiteY201" fmla="*/ 3602314 h 4785098"/>
              <a:gd name="connsiteX202" fmla="*/ 7648451 w 9288048"/>
              <a:gd name="connsiteY202" fmla="*/ 3413428 h 4785098"/>
              <a:gd name="connsiteX203" fmla="*/ 7869168 w 9288048"/>
              <a:gd name="connsiteY203" fmla="*/ 3053649 h 4785098"/>
              <a:gd name="connsiteX204" fmla="*/ 4666546 w 9288048"/>
              <a:gd name="connsiteY204" fmla="*/ 3017670 h 4785098"/>
              <a:gd name="connsiteX205" fmla="*/ 4855730 w 9288048"/>
              <a:gd name="connsiteY205" fmla="*/ 3215551 h 4785098"/>
              <a:gd name="connsiteX206" fmla="*/ 4202592 w 9288048"/>
              <a:gd name="connsiteY206" fmla="*/ 3980087 h 4785098"/>
              <a:gd name="connsiteX207" fmla="*/ 4031430 w 9288048"/>
              <a:gd name="connsiteY207" fmla="*/ 3755222 h 4785098"/>
              <a:gd name="connsiteX208" fmla="*/ 4666546 w 9288048"/>
              <a:gd name="connsiteY208" fmla="*/ 3017670 h 4785098"/>
              <a:gd name="connsiteX209" fmla="*/ 5801652 w 9288048"/>
              <a:gd name="connsiteY209" fmla="*/ 2990687 h 4785098"/>
              <a:gd name="connsiteX210" fmla="*/ 6076422 w 9288048"/>
              <a:gd name="connsiteY210" fmla="*/ 3265022 h 4785098"/>
              <a:gd name="connsiteX211" fmla="*/ 5914264 w 9288048"/>
              <a:gd name="connsiteY211" fmla="*/ 3512368 h 4785098"/>
              <a:gd name="connsiteX212" fmla="*/ 5612472 w 9288048"/>
              <a:gd name="connsiteY212" fmla="*/ 3229043 h 4785098"/>
              <a:gd name="connsiteX213" fmla="*/ 1630589 w 9288048"/>
              <a:gd name="connsiteY213" fmla="*/ 2968200 h 4785098"/>
              <a:gd name="connsiteX214" fmla="*/ 1815271 w 9288048"/>
              <a:gd name="connsiteY214" fmla="*/ 3301000 h 4785098"/>
              <a:gd name="connsiteX215" fmla="*/ 1576536 w 9288048"/>
              <a:gd name="connsiteY215" fmla="*/ 3494384 h 4785098"/>
              <a:gd name="connsiteX216" fmla="*/ 1342308 w 9288048"/>
              <a:gd name="connsiteY216" fmla="*/ 3067141 h 4785098"/>
              <a:gd name="connsiteX217" fmla="*/ 8783557 w 9288048"/>
              <a:gd name="connsiteY217" fmla="*/ 2954708 h 4785098"/>
              <a:gd name="connsiteX218" fmla="*/ 8990758 w 9288048"/>
              <a:gd name="connsiteY218" fmla="*/ 2986189 h 4785098"/>
              <a:gd name="connsiteX219" fmla="*/ 8936706 w 9288048"/>
              <a:gd name="connsiteY219" fmla="*/ 3211054 h 4785098"/>
              <a:gd name="connsiteX220" fmla="*/ 8912843 w 9288048"/>
              <a:gd name="connsiteY220" fmla="*/ 3202390 h 4785098"/>
              <a:gd name="connsiteX221" fmla="*/ 8909679 w 9288048"/>
              <a:gd name="connsiteY221" fmla="*/ 3215552 h 4785098"/>
              <a:gd name="connsiteX222" fmla="*/ 8711491 w 9288048"/>
              <a:gd name="connsiteY222" fmla="*/ 3143595 h 4785098"/>
              <a:gd name="connsiteX223" fmla="*/ 8756535 w 9288048"/>
              <a:gd name="connsiteY223" fmla="*/ 2959206 h 4785098"/>
              <a:gd name="connsiteX224" fmla="*/ 8781531 w 9288048"/>
              <a:gd name="connsiteY224" fmla="*/ 2963004 h 4785098"/>
              <a:gd name="connsiteX225" fmla="*/ 5211579 w 9288048"/>
              <a:gd name="connsiteY225" fmla="*/ 2950211 h 4785098"/>
              <a:gd name="connsiteX226" fmla="*/ 5833185 w 9288048"/>
              <a:gd name="connsiteY226" fmla="*/ 3575330 h 4785098"/>
              <a:gd name="connsiteX227" fmla="*/ 5684542 w 9288048"/>
              <a:gd name="connsiteY227" fmla="*/ 3800195 h 4785098"/>
              <a:gd name="connsiteX228" fmla="*/ 5044919 w 9288048"/>
              <a:gd name="connsiteY228" fmla="*/ 3152589 h 4785098"/>
              <a:gd name="connsiteX229" fmla="*/ 5062937 w 9288048"/>
              <a:gd name="connsiteY229" fmla="*/ 3130103 h 4785098"/>
              <a:gd name="connsiteX230" fmla="*/ 5098972 w 9288048"/>
              <a:gd name="connsiteY230" fmla="*/ 3085130 h 4785098"/>
              <a:gd name="connsiteX231" fmla="*/ 5157527 w 9288048"/>
              <a:gd name="connsiteY231" fmla="*/ 3013173 h 4785098"/>
              <a:gd name="connsiteX232" fmla="*/ 5184553 w 9288048"/>
              <a:gd name="connsiteY232" fmla="*/ 2981692 h 4785098"/>
              <a:gd name="connsiteX233" fmla="*/ 797279 w 9288048"/>
              <a:gd name="connsiteY233" fmla="*/ 2869260 h 4785098"/>
              <a:gd name="connsiteX234" fmla="*/ 846825 w 9288048"/>
              <a:gd name="connsiteY234" fmla="*/ 3098622 h 4785098"/>
              <a:gd name="connsiteX235" fmla="*/ 648632 w 9288048"/>
              <a:gd name="connsiteY235" fmla="*/ 3161584 h 4785098"/>
              <a:gd name="connsiteX236" fmla="*/ 590077 w 9288048"/>
              <a:gd name="connsiteY236" fmla="*/ 2887249 h 4785098"/>
              <a:gd name="connsiteX237" fmla="*/ 7418730 w 9288048"/>
              <a:gd name="connsiteY237" fmla="*/ 2855768 h 4785098"/>
              <a:gd name="connsiteX238" fmla="*/ 7688993 w 9288048"/>
              <a:gd name="connsiteY238" fmla="*/ 2950211 h 4785098"/>
              <a:gd name="connsiteX239" fmla="*/ 7702508 w 9288048"/>
              <a:gd name="connsiteY239" fmla="*/ 2954708 h 4785098"/>
              <a:gd name="connsiteX240" fmla="*/ 7472782 w 9288048"/>
              <a:gd name="connsiteY240" fmla="*/ 3327984 h 4785098"/>
              <a:gd name="connsiteX241" fmla="*/ 7445756 w 9288048"/>
              <a:gd name="connsiteY241" fmla="*/ 3301000 h 4785098"/>
              <a:gd name="connsiteX242" fmla="*/ 7256572 w 9288048"/>
              <a:gd name="connsiteY242" fmla="*/ 3121108 h 4785098"/>
              <a:gd name="connsiteX243" fmla="*/ 7418730 w 9288048"/>
              <a:gd name="connsiteY243" fmla="*/ 2855768 h 4785098"/>
              <a:gd name="connsiteX244" fmla="*/ 2004455 w 9288048"/>
              <a:gd name="connsiteY244" fmla="*/ 2842276 h 4785098"/>
              <a:gd name="connsiteX245" fmla="*/ 2121569 w 9288048"/>
              <a:gd name="connsiteY245" fmla="*/ 3058146 h 4785098"/>
              <a:gd name="connsiteX246" fmla="*/ 1918870 w 9288048"/>
              <a:gd name="connsiteY246" fmla="*/ 3220049 h 4785098"/>
              <a:gd name="connsiteX247" fmla="*/ 1891843 w 9288048"/>
              <a:gd name="connsiteY247" fmla="*/ 3242535 h 4785098"/>
              <a:gd name="connsiteX248" fmla="*/ 1720677 w 9288048"/>
              <a:gd name="connsiteY248" fmla="*/ 2936719 h 4785098"/>
              <a:gd name="connsiteX249" fmla="*/ 3761166 w 9288048"/>
              <a:gd name="connsiteY249" fmla="*/ 2828784 h 4785098"/>
              <a:gd name="connsiteX250" fmla="*/ 3963862 w 9288048"/>
              <a:gd name="connsiteY250" fmla="*/ 3053649 h 4785098"/>
              <a:gd name="connsiteX251" fmla="*/ 3729633 w 9288048"/>
              <a:gd name="connsiteY251" fmla="*/ 3323486 h 4785098"/>
              <a:gd name="connsiteX252" fmla="*/ 3544956 w 9288048"/>
              <a:gd name="connsiteY252" fmla="*/ 3085130 h 4785098"/>
              <a:gd name="connsiteX253" fmla="*/ 3725131 w 9288048"/>
              <a:gd name="connsiteY253" fmla="*/ 2873757 h 4785098"/>
              <a:gd name="connsiteX254" fmla="*/ 8062855 w 9288048"/>
              <a:gd name="connsiteY254" fmla="*/ 2779314 h 4785098"/>
              <a:gd name="connsiteX255" fmla="*/ 8364651 w 9288048"/>
              <a:gd name="connsiteY255" fmla="*/ 2824287 h 4785098"/>
              <a:gd name="connsiteX256" fmla="*/ 8306091 w 9288048"/>
              <a:gd name="connsiteY256" fmla="*/ 3071638 h 4785098"/>
              <a:gd name="connsiteX257" fmla="*/ 8282162 w 9288048"/>
              <a:gd name="connsiteY257" fmla="*/ 3063052 h 4785098"/>
              <a:gd name="connsiteX258" fmla="*/ 8279065 w 9288048"/>
              <a:gd name="connsiteY258" fmla="*/ 3076135 h 4785098"/>
              <a:gd name="connsiteX259" fmla="*/ 7990789 w 9288048"/>
              <a:gd name="connsiteY259" fmla="*/ 2972698 h 4785098"/>
              <a:gd name="connsiteX260" fmla="*/ 8035833 w 9288048"/>
              <a:gd name="connsiteY260" fmla="*/ 2783811 h 4785098"/>
              <a:gd name="connsiteX261" fmla="*/ 8060892 w 9288048"/>
              <a:gd name="connsiteY261" fmla="*/ 2787546 h 4785098"/>
              <a:gd name="connsiteX262" fmla="*/ 1373841 w 9288048"/>
              <a:gd name="connsiteY262" fmla="*/ 2711854 h 4785098"/>
              <a:gd name="connsiteX263" fmla="*/ 1423387 w 9288048"/>
              <a:gd name="connsiteY263" fmla="*/ 2945714 h 4785098"/>
              <a:gd name="connsiteX264" fmla="*/ 1135106 w 9288048"/>
              <a:gd name="connsiteY264" fmla="*/ 3044654 h 4785098"/>
              <a:gd name="connsiteX265" fmla="*/ 1067543 w 9288048"/>
              <a:gd name="connsiteY265" fmla="*/ 2743335 h 4785098"/>
              <a:gd name="connsiteX266" fmla="*/ 7571879 w 9288048"/>
              <a:gd name="connsiteY266" fmla="*/ 2702860 h 4785098"/>
              <a:gd name="connsiteX267" fmla="*/ 7864661 w 9288048"/>
              <a:gd name="connsiteY267" fmla="*/ 2743335 h 4785098"/>
              <a:gd name="connsiteX268" fmla="*/ 7824125 w 9288048"/>
              <a:gd name="connsiteY268" fmla="*/ 2914233 h 4785098"/>
              <a:gd name="connsiteX269" fmla="*/ 7815115 w 9288048"/>
              <a:gd name="connsiteY269" fmla="*/ 2909735 h 4785098"/>
              <a:gd name="connsiteX270" fmla="*/ 7800448 w 9288048"/>
              <a:gd name="connsiteY270" fmla="*/ 2904610 h 4785098"/>
              <a:gd name="connsiteX271" fmla="*/ 7797098 w 9288048"/>
              <a:gd name="connsiteY271" fmla="*/ 2918730 h 4785098"/>
              <a:gd name="connsiteX272" fmla="*/ 7788089 w 9288048"/>
              <a:gd name="connsiteY272" fmla="*/ 2914233 h 4785098"/>
              <a:gd name="connsiteX273" fmla="*/ 7517826 w 9288048"/>
              <a:gd name="connsiteY273" fmla="*/ 2819790 h 4785098"/>
              <a:gd name="connsiteX274" fmla="*/ 7544852 w 9288048"/>
              <a:gd name="connsiteY274" fmla="*/ 2707357 h 4785098"/>
              <a:gd name="connsiteX275" fmla="*/ 7569963 w 9288048"/>
              <a:gd name="connsiteY275" fmla="*/ 2710829 h 4785098"/>
              <a:gd name="connsiteX276" fmla="*/ 1878332 w 9288048"/>
              <a:gd name="connsiteY276" fmla="*/ 2657887 h 4785098"/>
              <a:gd name="connsiteX277" fmla="*/ 1909861 w 9288048"/>
              <a:gd name="connsiteY277" fmla="*/ 2801800 h 4785098"/>
              <a:gd name="connsiteX278" fmla="*/ 1630589 w 9288048"/>
              <a:gd name="connsiteY278" fmla="*/ 2896243 h 4785098"/>
              <a:gd name="connsiteX279" fmla="*/ 1585545 w 9288048"/>
              <a:gd name="connsiteY279" fmla="*/ 2684871 h 4785098"/>
              <a:gd name="connsiteX280" fmla="*/ 1594554 w 9288048"/>
              <a:gd name="connsiteY280" fmla="*/ 2684871 h 4785098"/>
              <a:gd name="connsiteX281" fmla="*/ 3918818 w 9288048"/>
              <a:gd name="connsiteY281" fmla="*/ 2644400 h 4785098"/>
              <a:gd name="connsiteX282" fmla="*/ 4089984 w 9288048"/>
              <a:gd name="connsiteY282" fmla="*/ 2837779 h 4785098"/>
              <a:gd name="connsiteX283" fmla="*/ 3995395 w 9288048"/>
              <a:gd name="connsiteY283" fmla="*/ 2954708 h 4785098"/>
              <a:gd name="connsiteX284" fmla="*/ 3819721 w 9288048"/>
              <a:gd name="connsiteY284" fmla="*/ 2761325 h 4785098"/>
              <a:gd name="connsiteX285" fmla="*/ 5481843 w 9288048"/>
              <a:gd name="connsiteY285" fmla="*/ 2599422 h 4785098"/>
              <a:gd name="connsiteX286" fmla="*/ 5711564 w 9288048"/>
              <a:gd name="connsiteY286" fmla="*/ 2873757 h 4785098"/>
              <a:gd name="connsiteX287" fmla="*/ 5765621 w 9288048"/>
              <a:gd name="connsiteY287" fmla="*/ 2941217 h 4785098"/>
              <a:gd name="connsiteX288" fmla="*/ 5576432 w 9288048"/>
              <a:gd name="connsiteY288" fmla="*/ 3179573 h 4785098"/>
              <a:gd name="connsiteX289" fmla="*/ 5481843 w 9288048"/>
              <a:gd name="connsiteY289" fmla="*/ 3067141 h 4785098"/>
              <a:gd name="connsiteX290" fmla="*/ 5387248 w 9288048"/>
              <a:gd name="connsiteY290" fmla="*/ 2950211 h 4785098"/>
              <a:gd name="connsiteX291" fmla="*/ 5292658 w 9288048"/>
              <a:gd name="connsiteY291" fmla="*/ 2833281 h 4785098"/>
              <a:gd name="connsiteX292" fmla="*/ 5324191 w 9288048"/>
              <a:gd name="connsiteY292" fmla="*/ 2792806 h 4785098"/>
              <a:gd name="connsiteX293" fmla="*/ 5355720 w 9288048"/>
              <a:gd name="connsiteY293" fmla="*/ 2752330 h 4785098"/>
              <a:gd name="connsiteX294" fmla="*/ 5418781 w 9288048"/>
              <a:gd name="connsiteY294" fmla="*/ 2675876 h 4785098"/>
              <a:gd name="connsiteX295" fmla="*/ 9283546 w 9288048"/>
              <a:gd name="connsiteY295" fmla="*/ 2486994 h 4785098"/>
              <a:gd name="connsiteX296" fmla="*/ 9288048 w 9288048"/>
              <a:gd name="connsiteY296" fmla="*/ 2630908 h 4785098"/>
              <a:gd name="connsiteX297" fmla="*/ 9161925 w 9288048"/>
              <a:gd name="connsiteY297" fmla="*/ 2621913 h 4785098"/>
              <a:gd name="connsiteX298" fmla="*/ 9157423 w 9288048"/>
              <a:gd name="connsiteY298" fmla="*/ 2504984 h 4785098"/>
              <a:gd name="connsiteX299" fmla="*/ 0 w 9288048"/>
              <a:gd name="connsiteY299" fmla="*/ 2460011 h 4785098"/>
              <a:gd name="connsiteX300" fmla="*/ 126123 w 9288048"/>
              <a:gd name="connsiteY300" fmla="*/ 2469005 h 4785098"/>
              <a:gd name="connsiteX301" fmla="*/ 130630 w 9288048"/>
              <a:gd name="connsiteY301" fmla="*/ 2585935 h 4785098"/>
              <a:gd name="connsiteX302" fmla="*/ 4507 w 9288048"/>
              <a:gd name="connsiteY302" fmla="*/ 2599427 h 4785098"/>
              <a:gd name="connsiteX303" fmla="*/ 0 w 9288048"/>
              <a:gd name="connsiteY303" fmla="*/ 2460011 h 4785098"/>
              <a:gd name="connsiteX304" fmla="*/ 7806107 w 9288048"/>
              <a:gd name="connsiteY304" fmla="*/ 2442021 h 4785098"/>
              <a:gd name="connsiteX305" fmla="*/ 7810609 w 9288048"/>
              <a:gd name="connsiteY305" fmla="*/ 2522973 h 4785098"/>
              <a:gd name="connsiteX306" fmla="*/ 7801600 w 9288048"/>
              <a:gd name="connsiteY306" fmla="*/ 2662384 h 4785098"/>
              <a:gd name="connsiteX307" fmla="*/ 7508817 w 9288048"/>
              <a:gd name="connsiteY307" fmla="*/ 2621913 h 4785098"/>
              <a:gd name="connsiteX308" fmla="*/ 7513319 w 9288048"/>
              <a:gd name="connsiteY308" fmla="*/ 2527470 h 4785098"/>
              <a:gd name="connsiteX309" fmla="*/ 7513319 w 9288048"/>
              <a:gd name="connsiteY309" fmla="*/ 2473503 h 4785098"/>
              <a:gd name="connsiteX310" fmla="*/ 7797098 w 9288048"/>
              <a:gd name="connsiteY310" fmla="*/ 2446519 h 4785098"/>
              <a:gd name="connsiteX311" fmla="*/ 8206995 w 9288048"/>
              <a:gd name="connsiteY311" fmla="*/ 2401546 h 4785098"/>
              <a:gd name="connsiteX312" fmla="*/ 8211501 w 9288048"/>
              <a:gd name="connsiteY312" fmla="*/ 2522973 h 4785098"/>
              <a:gd name="connsiteX313" fmla="*/ 8197986 w 9288048"/>
              <a:gd name="connsiteY313" fmla="*/ 2720849 h 4785098"/>
              <a:gd name="connsiteX314" fmla="*/ 7896195 w 9288048"/>
              <a:gd name="connsiteY314" fmla="*/ 2675876 h 4785098"/>
              <a:gd name="connsiteX315" fmla="*/ 7905203 w 9288048"/>
              <a:gd name="connsiteY315" fmla="*/ 2522973 h 4785098"/>
              <a:gd name="connsiteX316" fmla="*/ 7900697 w 9288048"/>
              <a:gd name="connsiteY316" fmla="*/ 2428530 h 4785098"/>
              <a:gd name="connsiteX317" fmla="*/ 1662122 w 9288048"/>
              <a:gd name="connsiteY317" fmla="*/ 2388054 h 4785098"/>
              <a:gd name="connsiteX318" fmla="*/ 1954905 w 9288048"/>
              <a:gd name="connsiteY318" fmla="*/ 2428530 h 4785098"/>
              <a:gd name="connsiteX319" fmla="*/ 1950403 w 9288048"/>
              <a:gd name="connsiteY319" fmla="*/ 2522973 h 4785098"/>
              <a:gd name="connsiteX320" fmla="*/ 1950403 w 9288048"/>
              <a:gd name="connsiteY320" fmla="*/ 2576940 h 4785098"/>
              <a:gd name="connsiteX321" fmla="*/ 1666624 w 9288048"/>
              <a:gd name="connsiteY321" fmla="*/ 2603924 h 4785098"/>
              <a:gd name="connsiteX322" fmla="*/ 1657615 w 9288048"/>
              <a:gd name="connsiteY322" fmla="*/ 2608421 h 4785098"/>
              <a:gd name="connsiteX323" fmla="*/ 1653113 w 9288048"/>
              <a:gd name="connsiteY323" fmla="*/ 2527470 h 4785098"/>
              <a:gd name="connsiteX324" fmla="*/ 1662122 w 9288048"/>
              <a:gd name="connsiteY324" fmla="*/ 2388054 h 4785098"/>
              <a:gd name="connsiteX325" fmla="*/ 8603381 w 9288048"/>
              <a:gd name="connsiteY325" fmla="*/ 2365567 h 4785098"/>
              <a:gd name="connsiteX326" fmla="*/ 8607888 w 9288048"/>
              <a:gd name="connsiteY326" fmla="*/ 2527470 h 4785098"/>
              <a:gd name="connsiteX327" fmla="*/ 8589870 w 9288048"/>
              <a:gd name="connsiteY327" fmla="*/ 2779314 h 4785098"/>
              <a:gd name="connsiteX328" fmla="*/ 8297083 w 9288048"/>
              <a:gd name="connsiteY328" fmla="*/ 2738838 h 4785098"/>
              <a:gd name="connsiteX329" fmla="*/ 8310598 w 9288048"/>
              <a:gd name="connsiteY329" fmla="*/ 2527470 h 4785098"/>
              <a:gd name="connsiteX330" fmla="*/ 8306091 w 9288048"/>
              <a:gd name="connsiteY330" fmla="*/ 2397049 h 4785098"/>
              <a:gd name="connsiteX331" fmla="*/ 1261229 w 9288048"/>
              <a:gd name="connsiteY331" fmla="*/ 2325092 h 4785098"/>
              <a:gd name="connsiteX332" fmla="*/ 1563025 w 9288048"/>
              <a:gd name="connsiteY332" fmla="*/ 2370065 h 4785098"/>
              <a:gd name="connsiteX333" fmla="*/ 1554016 w 9288048"/>
              <a:gd name="connsiteY333" fmla="*/ 2522973 h 4785098"/>
              <a:gd name="connsiteX334" fmla="*/ 1558519 w 9288048"/>
              <a:gd name="connsiteY334" fmla="*/ 2617411 h 4785098"/>
              <a:gd name="connsiteX335" fmla="*/ 1252220 w 9288048"/>
              <a:gd name="connsiteY335" fmla="*/ 2644400 h 4785098"/>
              <a:gd name="connsiteX336" fmla="*/ 1247718 w 9288048"/>
              <a:gd name="connsiteY336" fmla="*/ 2522973 h 4785098"/>
              <a:gd name="connsiteX337" fmla="*/ 1261229 w 9288048"/>
              <a:gd name="connsiteY337" fmla="*/ 2325092 h 4785098"/>
              <a:gd name="connsiteX338" fmla="*/ 869349 w 9288048"/>
              <a:gd name="connsiteY338" fmla="*/ 2271124 h 4785098"/>
              <a:gd name="connsiteX339" fmla="*/ 1162132 w 9288048"/>
              <a:gd name="connsiteY339" fmla="*/ 2311600 h 4785098"/>
              <a:gd name="connsiteX340" fmla="*/ 1148621 w 9288048"/>
              <a:gd name="connsiteY340" fmla="*/ 2522973 h 4785098"/>
              <a:gd name="connsiteX341" fmla="*/ 1153124 w 9288048"/>
              <a:gd name="connsiteY341" fmla="*/ 2653390 h 4785098"/>
              <a:gd name="connsiteX342" fmla="*/ 855834 w 9288048"/>
              <a:gd name="connsiteY342" fmla="*/ 2684871 h 4785098"/>
              <a:gd name="connsiteX343" fmla="*/ 851332 w 9288048"/>
              <a:gd name="connsiteY343" fmla="*/ 2522973 h 4785098"/>
              <a:gd name="connsiteX344" fmla="*/ 869349 w 9288048"/>
              <a:gd name="connsiteY344" fmla="*/ 2271124 h 4785098"/>
              <a:gd name="connsiteX345" fmla="*/ 360351 w 9288048"/>
              <a:gd name="connsiteY345" fmla="*/ 2230649 h 4785098"/>
              <a:gd name="connsiteX346" fmla="*/ 486474 w 9288048"/>
              <a:gd name="connsiteY346" fmla="*/ 2253135 h 4785098"/>
              <a:gd name="connsiteX347" fmla="*/ 477465 w 9288048"/>
              <a:gd name="connsiteY347" fmla="*/ 2370065 h 4785098"/>
              <a:gd name="connsiteX348" fmla="*/ 351342 w 9288048"/>
              <a:gd name="connsiteY348" fmla="*/ 2370065 h 4785098"/>
              <a:gd name="connsiteX349" fmla="*/ 360351 w 9288048"/>
              <a:gd name="connsiteY349" fmla="*/ 2230649 h 4785098"/>
              <a:gd name="connsiteX350" fmla="*/ 7828627 w 9288048"/>
              <a:gd name="connsiteY350" fmla="*/ 2149697 h 4785098"/>
              <a:gd name="connsiteX351" fmla="*/ 7873670 w 9288048"/>
              <a:gd name="connsiteY351" fmla="*/ 2361070 h 4785098"/>
              <a:gd name="connsiteX352" fmla="*/ 7864661 w 9288048"/>
              <a:gd name="connsiteY352" fmla="*/ 2361070 h 4785098"/>
              <a:gd name="connsiteX353" fmla="*/ 7580888 w 9288048"/>
              <a:gd name="connsiteY353" fmla="*/ 2388054 h 4785098"/>
              <a:gd name="connsiteX354" fmla="*/ 7549354 w 9288048"/>
              <a:gd name="connsiteY354" fmla="*/ 2244141 h 4785098"/>
              <a:gd name="connsiteX355" fmla="*/ 1635096 w 9288048"/>
              <a:gd name="connsiteY355" fmla="*/ 2136206 h 4785098"/>
              <a:gd name="connsiteX356" fmla="*/ 1644104 w 9288048"/>
              <a:gd name="connsiteY356" fmla="*/ 2140703 h 4785098"/>
              <a:gd name="connsiteX357" fmla="*/ 1914368 w 9288048"/>
              <a:gd name="connsiteY357" fmla="*/ 2235146 h 4785098"/>
              <a:gd name="connsiteX358" fmla="*/ 1887341 w 9288048"/>
              <a:gd name="connsiteY358" fmla="*/ 2347578 h 4785098"/>
              <a:gd name="connsiteX359" fmla="*/ 1594554 w 9288048"/>
              <a:gd name="connsiteY359" fmla="*/ 2307103 h 4785098"/>
              <a:gd name="connsiteX360" fmla="*/ 1635096 w 9288048"/>
              <a:gd name="connsiteY360" fmla="*/ 2136206 h 4785098"/>
              <a:gd name="connsiteX361" fmla="*/ 8324109 w 9288048"/>
              <a:gd name="connsiteY361" fmla="*/ 2001287 h 4785098"/>
              <a:gd name="connsiteX362" fmla="*/ 8391677 w 9288048"/>
              <a:gd name="connsiteY362" fmla="*/ 2302605 h 4785098"/>
              <a:gd name="connsiteX363" fmla="*/ 8085379 w 9288048"/>
              <a:gd name="connsiteY363" fmla="*/ 2334086 h 4785098"/>
              <a:gd name="connsiteX364" fmla="*/ 8035828 w 9288048"/>
              <a:gd name="connsiteY364" fmla="*/ 2100227 h 4785098"/>
              <a:gd name="connsiteX365" fmla="*/ 1153124 w 9288048"/>
              <a:gd name="connsiteY365" fmla="*/ 1974303 h 4785098"/>
              <a:gd name="connsiteX366" fmla="*/ 1441404 w 9288048"/>
              <a:gd name="connsiteY366" fmla="*/ 2077741 h 4785098"/>
              <a:gd name="connsiteX367" fmla="*/ 1396361 w 9288048"/>
              <a:gd name="connsiteY367" fmla="*/ 2266627 h 4785098"/>
              <a:gd name="connsiteX368" fmla="*/ 1094569 w 9288048"/>
              <a:gd name="connsiteY368" fmla="*/ 2221654 h 4785098"/>
              <a:gd name="connsiteX369" fmla="*/ 1153124 w 9288048"/>
              <a:gd name="connsiteY369" fmla="*/ 1974303 h 4785098"/>
              <a:gd name="connsiteX370" fmla="*/ 8810583 w 9288048"/>
              <a:gd name="connsiteY370" fmla="*/ 1884357 h 4785098"/>
              <a:gd name="connsiteX371" fmla="*/ 8869142 w 9288048"/>
              <a:gd name="connsiteY371" fmla="*/ 2158692 h 4785098"/>
              <a:gd name="connsiteX372" fmla="*/ 8661940 w 9288048"/>
              <a:gd name="connsiteY372" fmla="*/ 2176681 h 4785098"/>
              <a:gd name="connsiteX373" fmla="*/ 8612390 w 9288048"/>
              <a:gd name="connsiteY373" fmla="*/ 1947319 h 4785098"/>
              <a:gd name="connsiteX374" fmla="*/ 3833237 w 9288048"/>
              <a:gd name="connsiteY374" fmla="*/ 1870865 h 4785098"/>
              <a:gd name="connsiteX375" fmla="*/ 3878280 w 9288048"/>
              <a:gd name="connsiteY375" fmla="*/ 1924833 h 4785098"/>
              <a:gd name="connsiteX376" fmla="*/ 3909813 w 9288048"/>
              <a:gd name="connsiteY376" fmla="*/ 1965308 h 4785098"/>
              <a:gd name="connsiteX377" fmla="*/ 4117015 w 9288048"/>
              <a:gd name="connsiteY377" fmla="*/ 2212660 h 4785098"/>
              <a:gd name="connsiteX378" fmla="*/ 4085482 w 9288048"/>
              <a:gd name="connsiteY378" fmla="*/ 2253135 h 4785098"/>
              <a:gd name="connsiteX379" fmla="*/ 4053954 w 9288048"/>
              <a:gd name="connsiteY379" fmla="*/ 2293611 h 4785098"/>
              <a:gd name="connsiteX380" fmla="*/ 3990888 w 9288048"/>
              <a:gd name="connsiteY380" fmla="*/ 2370060 h 4785098"/>
              <a:gd name="connsiteX381" fmla="*/ 3959359 w 9288048"/>
              <a:gd name="connsiteY381" fmla="*/ 2410536 h 4785098"/>
              <a:gd name="connsiteX382" fmla="*/ 3927831 w 9288048"/>
              <a:gd name="connsiteY382" fmla="*/ 2451011 h 4785098"/>
              <a:gd name="connsiteX383" fmla="*/ 3684594 w 9288048"/>
              <a:gd name="connsiteY383" fmla="*/ 2158692 h 4785098"/>
              <a:gd name="connsiteX384" fmla="*/ 3648559 w 9288048"/>
              <a:gd name="connsiteY384" fmla="*/ 2118216 h 4785098"/>
              <a:gd name="connsiteX385" fmla="*/ 3639550 w 9288048"/>
              <a:gd name="connsiteY385" fmla="*/ 2109222 h 4785098"/>
              <a:gd name="connsiteX386" fmla="*/ 522509 w 9288048"/>
              <a:gd name="connsiteY386" fmla="*/ 1834887 h 4785098"/>
              <a:gd name="connsiteX387" fmla="*/ 720702 w 9288048"/>
              <a:gd name="connsiteY387" fmla="*/ 1906844 h 4785098"/>
              <a:gd name="connsiteX388" fmla="*/ 675658 w 9288048"/>
              <a:gd name="connsiteY388" fmla="*/ 2091233 h 4785098"/>
              <a:gd name="connsiteX389" fmla="*/ 468457 w 9288048"/>
              <a:gd name="connsiteY389" fmla="*/ 2059752 h 4785098"/>
              <a:gd name="connsiteX390" fmla="*/ 522509 w 9288048"/>
              <a:gd name="connsiteY390" fmla="*/ 1834887 h 4785098"/>
              <a:gd name="connsiteX391" fmla="*/ 7567372 w 9288048"/>
              <a:gd name="connsiteY391" fmla="*/ 1807903 h 4785098"/>
              <a:gd name="connsiteX392" fmla="*/ 7738539 w 9288048"/>
              <a:gd name="connsiteY392" fmla="*/ 2113719 h 4785098"/>
              <a:gd name="connsiteX393" fmla="*/ 7454765 w 9288048"/>
              <a:gd name="connsiteY393" fmla="*/ 2208162 h 4785098"/>
              <a:gd name="connsiteX394" fmla="*/ 7337651 w 9288048"/>
              <a:gd name="connsiteY394" fmla="*/ 1992292 h 4785098"/>
              <a:gd name="connsiteX395" fmla="*/ 7540346 w 9288048"/>
              <a:gd name="connsiteY395" fmla="*/ 1830390 h 4785098"/>
              <a:gd name="connsiteX396" fmla="*/ 1932385 w 9288048"/>
              <a:gd name="connsiteY396" fmla="*/ 1726952 h 4785098"/>
              <a:gd name="connsiteX397" fmla="*/ 1959411 w 9288048"/>
              <a:gd name="connsiteY397" fmla="*/ 1753936 h 4785098"/>
              <a:gd name="connsiteX398" fmla="*/ 2148595 w 9288048"/>
              <a:gd name="connsiteY398" fmla="*/ 1933827 h 4785098"/>
              <a:gd name="connsiteX399" fmla="*/ 1986438 w 9288048"/>
              <a:gd name="connsiteY399" fmla="*/ 2199168 h 4785098"/>
              <a:gd name="connsiteX400" fmla="*/ 1716174 w 9288048"/>
              <a:gd name="connsiteY400" fmla="*/ 2104725 h 4785098"/>
              <a:gd name="connsiteX401" fmla="*/ 1702663 w 9288048"/>
              <a:gd name="connsiteY401" fmla="*/ 2100227 h 4785098"/>
              <a:gd name="connsiteX402" fmla="*/ 1932385 w 9288048"/>
              <a:gd name="connsiteY402" fmla="*/ 1726952 h 4785098"/>
              <a:gd name="connsiteX403" fmla="*/ 7418730 w 9288048"/>
              <a:gd name="connsiteY403" fmla="*/ 1641508 h 4785098"/>
              <a:gd name="connsiteX404" fmla="*/ 7531337 w 9288048"/>
              <a:gd name="connsiteY404" fmla="*/ 1758433 h 4785098"/>
              <a:gd name="connsiteX405" fmla="*/ 7504311 w 9288048"/>
              <a:gd name="connsiteY405" fmla="*/ 1780919 h 4785098"/>
              <a:gd name="connsiteX406" fmla="*/ 7301616 w 9288048"/>
              <a:gd name="connsiteY406" fmla="*/ 1942822 h 4785098"/>
              <a:gd name="connsiteX407" fmla="*/ 7229545 w 9288048"/>
              <a:gd name="connsiteY407" fmla="*/ 1866368 h 4785098"/>
              <a:gd name="connsiteX408" fmla="*/ 7400712 w 9288048"/>
              <a:gd name="connsiteY408" fmla="*/ 1668492 h 4785098"/>
              <a:gd name="connsiteX409" fmla="*/ 3517929 w 9288048"/>
              <a:gd name="connsiteY409" fmla="*/ 1601028 h 4785098"/>
              <a:gd name="connsiteX410" fmla="*/ 3747656 w 9288048"/>
              <a:gd name="connsiteY410" fmla="*/ 1821395 h 4785098"/>
              <a:gd name="connsiteX411" fmla="*/ 3594506 w 9288048"/>
              <a:gd name="connsiteY411" fmla="*/ 2010281 h 4785098"/>
              <a:gd name="connsiteX412" fmla="*/ 3391807 w 9288048"/>
              <a:gd name="connsiteY412" fmla="*/ 1803406 h 4785098"/>
              <a:gd name="connsiteX413" fmla="*/ 5319685 w 9288048"/>
              <a:gd name="connsiteY413" fmla="*/ 1583043 h 4785098"/>
              <a:gd name="connsiteX414" fmla="*/ 5522380 w 9288048"/>
              <a:gd name="connsiteY414" fmla="*/ 1812400 h 4785098"/>
              <a:gd name="connsiteX415" fmla="*/ 4378265 w 9288048"/>
              <a:gd name="connsiteY415" fmla="*/ 3184070 h 4785098"/>
              <a:gd name="connsiteX416" fmla="*/ 4080976 w 9288048"/>
              <a:gd name="connsiteY416" fmla="*/ 3521367 h 4785098"/>
              <a:gd name="connsiteX417" fmla="*/ 3580991 w 9288048"/>
              <a:gd name="connsiteY417" fmla="*/ 3935114 h 4785098"/>
              <a:gd name="connsiteX418" fmla="*/ 3463877 w 9288048"/>
              <a:gd name="connsiteY418" fmla="*/ 3692260 h 4785098"/>
              <a:gd name="connsiteX419" fmla="*/ 3499912 w 9288048"/>
              <a:gd name="connsiteY419" fmla="*/ 3669773 h 4785098"/>
              <a:gd name="connsiteX420" fmla="*/ 3887289 w 9288048"/>
              <a:gd name="connsiteY420" fmla="*/ 3314492 h 4785098"/>
              <a:gd name="connsiteX421" fmla="*/ 4171063 w 9288048"/>
              <a:gd name="connsiteY421" fmla="*/ 2959206 h 4785098"/>
              <a:gd name="connsiteX422" fmla="*/ 7882679 w 9288048"/>
              <a:gd name="connsiteY422" fmla="*/ 1551562 h 4785098"/>
              <a:gd name="connsiteX423" fmla="*/ 8116907 w 9288048"/>
              <a:gd name="connsiteY423" fmla="*/ 1978800 h 4785098"/>
              <a:gd name="connsiteX424" fmla="*/ 7828627 w 9288048"/>
              <a:gd name="connsiteY424" fmla="*/ 2077741 h 4785098"/>
              <a:gd name="connsiteX425" fmla="*/ 7643949 w 9288048"/>
              <a:gd name="connsiteY425" fmla="*/ 1744941 h 4785098"/>
              <a:gd name="connsiteX426" fmla="*/ 2103552 w 9288048"/>
              <a:gd name="connsiteY426" fmla="*/ 1529071 h 4785098"/>
              <a:gd name="connsiteX427" fmla="*/ 2126076 w 9288048"/>
              <a:gd name="connsiteY427" fmla="*/ 1560552 h 4785098"/>
              <a:gd name="connsiteX428" fmla="*/ 2274718 w 9288048"/>
              <a:gd name="connsiteY428" fmla="*/ 1771925 h 4785098"/>
              <a:gd name="connsiteX429" fmla="*/ 2198146 w 9288048"/>
              <a:gd name="connsiteY429" fmla="*/ 1839384 h 4785098"/>
              <a:gd name="connsiteX430" fmla="*/ 2008957 w 9288048"/>
              <a:gd name="connsiteY430" fmla="*/ 1659492 h 4785098"/>
              <a:gd name="connsiteX431" fmla="*/ 1981931 w 9288048"/>
              <a:gd name="connsiteY431" fmla="*/ 1632509 h 4785098"/>
              <a:gd name="connsiteX432" fmla="*/ 2103552 w 9288048"/>
              <a:gd name="connsiteY432" fmla="*/ 1529071 h 4785098"/>
              <a:gd name="connsiteX433" fmla="*/ 6639468 w 9288048"/>
              <a:gd name="connsiteY433" fmla="*/ 1461616 h 4785098"/>
              <a:gd name="connsiteX434" fmla="*/ 6846670 w 9288048"/>
              <a:gd name="connsiteY434" fmla="*/ 1493097 h 4785098"/>
              <a:gd name="connsiteX435" fmla="*/ 6842168 w 9288048"/>
              <a:gd name="connsiteY435" fmla="*/ 1506589 h 4785098"/>
              <a:gd name="connsiteX436" fmla="*/ 6792617 w 9288048"/>
              <a:gd name="connsiteY436" fmla="*/ 1672989 h 4785098"/>
              <a:gd name="connsiteX437" fmla="*/ 6639468 w 9288048"/>
              <a:gd name="connsiteY437" fmla="*/ 1650503 h 4785098"/>
              <a:gd name="connsiteX438" fmla="*/ 6589922 w 9288048"/>
              <a:gd name="connsiteY438" fmla="*/ 1650503 h 4785098"/>
              <a:gd name="connsiteX439" fmla="*/ 6567398 w 9288048"/>
              <a:gd name="connsiteY439" fmla="*/ 1484103 h 4785098"/>
              <a:gd name="connsiteX440" fmla="*/ 6562896 w 9288048"/>
              <a:gd name="connsiteY440" fmla="*/ 1466113 h 4785098"/>
              <a:gd name="connsiteX441" fmla="*/ 6639468 w 9288048"/>
              <a:gd name="connsiteY441" fmla="*/ 1461616 h 4785098"/>
              <a:gd name="connsiteX442" fmla="*/ 1563025 w 9288048"/>
              <a:gd name="connsiteY442" fmla="*/ 1448120 h 4785098"/>
              <a:gd name="connsiteX443" fmla="*/ 1756711 w 9288048"/>
              <a:gd name="connsiteY443" fmla="*/ 1637006 h 4785098"/>
              <a:gd name="connsiteX444" fmla="*/ 1535999 w 9288048"/>
              <a:gd name="connsiteY444" fmla="*/ 1996789 h 4785098"/>
              <a:gd name="connsiteX445" fmla="*/ 1279251 w 9288048"/>
              <a:gd name="connsiteY445" fmla="*/ 1906844 h 4785098"/>
              <a:gd name="connsiteX446" fmla="*/ 1563025 w 9288048"/>
              <a:gd name="connsiteY446" fmla="*/ 1448120 h 4785098"/>
              <a:gd name="connsiteX447" fmla="*/ 7004326 w 9288048"/>
              <a:gd name="connsiteY447" fmla="*/ 1394157 h 4785098"/>
              <a:gd name="connsiteX448" fmla="*/ 7225039 w 9288048"/>
              <a:gd name="connsiteY448" fmla="*/ 1497595 h 4785098"/>
              <a:gd name="connsiteX449" fmla="*/ 7067387 w 9288048"/>
              <a:gd name="connsiteY449" fmla="*/ 1749438 h 4785098"/>
              <a:gd name="connsiteX450" fmla="*/ 6918740 w 9288048"/>
              <a:gd name="connsiteY450" fmla="*/ 1677486 h 4785098"/>
              <a:gd name="connsiteX451" fmla="*/ 6999819 w 9288048"/>
              <a:gd name="connsiteY451" fmla="*/ 1412146 h 4785098"/>
              <a:gd name="connsiteX452" fmla="*/ 5486345 w 9288048"/>
              <a:gd name="connsiteY452" fmla="*/ 1394157 h 4785098"/>
              <a:gd name="connsiteX453" fmla="*/ 5675529 w 9288048"/>
              <a:gd name="connsiteY453" fmla="*/ 1641508 h 4785098"/>
              <a:gd name="connsiteX454" fmla="*/ 5562922 w 9288048"/>
              <a:gd name="connsiteY454" fmla="*/ 1767427 h 4785098"/>
              <a:gd name="connsiteX455" fmla="*/ 5360222 w 9288048"/>
              <a:gd name="connsiteY455" fmla="*/ 1533573 h 4785098"/>
              <a:gd name="connsiteX456" fmla="*/ 5486345 w 9288048"/>
              <a:gd name="connsiteY456" fmla="*/ 1394157 h 4785098"/>
              <a:gd name="connsiteX457" fmla="*/ 2517955 w 9288048"/>
              <a:gd name="connsiteY457" fmla="*/ 1371670 h 4785098"/>
              <a:gd name="connsiteX458" fmla="*/ 2522457 w 9288048"/>
              <a:gd name="connsiteY458" fmla="*/ 1389659 h 4785098"/>
              <a:gd name="connsiteX459" fmla="*/ 2581017 w 9288048"/>
              <a:gd name="connsiteY459" fmla="*/ 1659492 h 4785098"/>
              <a:gd name="connsiteX460" fmla="*/ 2391833 w 9288048"/>
              <a:gd name="connsiteY460" fmla="*/ 1735946 h 4785098"/>
              <a:gd name="connsiteX461" fmla="*/ 2247692 w 9288048"/>
              <a:gd name="connsiteY461" fmla="*/ 1479601 h 4785098"/>
              <a:gd name="connsiteX462" fmla="*/ 2517955 w 9288048"/>
              <a:gd name="connsiteY462" fmla="*/ 1371670 h 4785098"/>
              <a:gd name="connsiteX463" fmla="*/ 3103526 w 9288048"/>
              <a:gd name="connsiteY463" fmla="*/ 1362676 h 4785098"/>
              <a:gd name="connsiteX464" fmla="*/ 3454868 w 9288048"/>
              <a:gd name="connsiteY464" fmla="*/ 1515579 h 4785098"/>
              <a:gd name="connsiteX465" fmla="*/ 3297217 w 9288048"/>
              <a:gd name="connsiteY465" fmla="*/ 1767427 h 4785098"/>
              <a:gd name="connsiteX466" fmla="*/ 3040464 w 9288048"/>
              <a:gd name="connsiteY466" fmla="*/ 1654995 h 4785098"/>
              <a:gd name="connsiteX467" fmla="*/ 3099024 w 9288048"/>
              <a:gd name="connsiteY467" fmla="*/ 1394157 h 4785098"/>
              <a:gd name="connsiteX468" fmla="*/ 8197986 w 9288048"/>
              <a:gd name="connsiteY468" fmla="*/ 1349184 h 4785098"/>
              <a:gd name="connsiteX469" fmla="*/ 8454739 w 9288048"/>
              <a:gd name="connsiteY469" fmla="*/ 1816898 h 4785098"/>
              <a:gd name="connsiteX470" fmla="*/ 8211501 w 9288048"/>
              <a:gd name="connsiteY470" fmla="*/ 1897849 h 4785098"/>
              <a:gd name="connsiteX471" fmla="*/ 7995291 w 9288048"/>
              <a:gd name="connsiteY471" fmla="*/ 1506589 h 4785098"/>
              <a:gd name="connsiteX472" fmla="*/ 6418755 w 9288048"/>
              <a:gd name="connsiteY472" fmla="*/ 1340189 h 4785098"/>
              <a:gd name="connsiteX473" fmla="*/ 6463799 w 9288048"/>
              <a:gd name="connsiteY473" fmla="*/ 1632513 h 4785098"/>
              <a:gd name="connsiteX474" fmla="*/ 5743097 w 9288048"/>
              <a:gd name="connsiteY474" fmla="*/ 2118216 h 4785098"/>
              <a:gd name="connsiteX475" fmla="*/ 4918792 w 9288048"/>
              <a:gd name="connsiteY475" fmla="*/ 3116611 h 4785098"/>
              <a:gd name="connsiteX476" fmla="*/ 4918792 w 9288048"/>
              <a:gd name="connsiteY476" fmla="*/ 3121108 h 4785098"/>
              <a:gd name="connsiteX477" fmla="*/ 4729608 w 9288048"/>
              <a:gd name="connsiteY477" fmla="*/ 2923227 h 4785098"/>
              <a:gd name="connsiteX478" fmla="*/ 4806185 w 9288048"/>
              <a:gd name="connsiteY478" fmla="*/ 2828784 h 4785098"/>
              <a:gd name="connsiteX479" fmla="*/ 5567424 w 9288048"/>
              <a:gd name="connsiteY479" fmla="*/ 1902346 h 4785098"/>
              <a:gd name="connsiteX480" fmla="*/ 6418755 w 9288048"/>
              <a:gd name="connsiteY480" fmla="*/ 1340189 h 4785098"/>
              <a:gd name="connsiteX481" fmla="*/ 8900671 w 9288048"/>
              <a:gd name="connsiteY481" fmla="*/ 1335692 h 4785098"/>
              <a:gd name="connsiteX482" fmla="*/ 8941212 w 9288048"/>
              <a:gd name="connsiteY482" fmla="*/ 1470611 h 4785098"/>
              <a:gd name="connsiteX483" fmla="*/ 8819592 w 9288048"/>
              <a:gd name="connsiteY483" fmla="*/ 1497595 h 4785098"/>
              <a:gd name="connsiteX484" fmla="*/ 8783557 w 9288048"/>
              <a:gd name="connsiteY484" fmla="*/ 1389659 h 4785098"/>
              <a:gd name="connsiteX485" fmla="*/ 2815245 w 9288048"/>
              <a:gd name="connsiteY485" fmla="*/ 1326697 h 4785098"/>
              <a:gd name="connsiteX486" fmla="*/ 3035962 w 9288048"/>
              <a:gd name="connsiteY486" fmla="*/ 1344687 h 4785098"/>
              <a:gd name="connsiteX487" fmla="*/ 3031455 w 9288048"/>
              <a:gd name="connsiteY487" fmla="*/ 1371670 h 4785098"/>
              <a:gd name="connsiteX488" fmla="*/ 2972896 w 9288048"/>
              <a:gd name="connsiteY488" fmla="*/ 1637006 h 4785098"/>
              <a:gd name="connsiteX489" fmla="*/ 2819747 w 9288048"/>
              <a:gd name="connsiteY489" fmla="*/ 1623514 h 4785098"/>
              <a:gd name="connsiteX490" fmla="*/ 2644078 w 9288048"/>
              <a:gd name="connsiteY490" fmla="*/ 1641503 h 4785098"/>
              <a:gd name="connsiteX491" fmla="*/ 2585523 w 9288048"/>
              <a:gd name="connsiteY491" fmla="*/ 1371670 h 4785098"/>
              <a:gd name="connsiteX492" fmla="*/ 2581017 w 9288048"/>
              <a:gd name="connsiteY492" fmla="*/ 1353681 h 4785098"/>
              <a:gd name="connsiteX493" fmla="*/ 2815245 w 9288048"/>
              <a:gd name="connsiteY493" fmla="*/ 1326697 h 4785098"/>
              <a:gd name="connsiteX494" fmla="*/ 5049422 w 9288048"/>
              <a:gd name="connsiteY494" fmla="*/ 1299714 h 4785098"/>
              <a:gd name="connsiteX495" fmla="*/ 5216082 w 9288048"/>
              <a:gd name="connsiteY495" fmla="*/ 1497595 h 4785098"/>
              <a:gd name="connsiteX496" fmla="*/ 4189081 w 9288048"/>
              <a:gd name="connsiteY496" fmla="*/ 2747833 h 4785098"/>
              <a:gd name="connsiteX497" fmla="*/ 4013412 w 9288048"/>
              <a:gd name="connsiteY497" fmla="*/ 2554454 h 4785098"/>
              <a:gd name="connsiteX498" fmla="*/ 7756556 w 9288048"/>
              <a:gd name="connsiteY498" fmla="*/ 1254741 h 4785098"/>
              <a:gd name="connsiteX499" fmla="*/ 7918714 w 9288048"/>
              <a:gd name="connsiteY499" fmla="*/ 1425638 h 4785098"/>
              <a:gd name="connsiteX500" fmla="*/ 7679984 w 9288048"/>
              <a:gd name="connsiteY500" fmla="*/ 1619021 h 4785098"/>
              <a:gd name="connsiteX501" fmla="*/ 7558363 w 9288048"/>
              <a:gd name="connsiteY501" fmla="*/ 1488600 h 4785098"/>
              <a:gd name="connsiteX502" fmla="*/ 4409798 w 9288048"/>
              <a:gd name="connsiteY502" fmla="*/ 1241249 h 4785098"/>
              <a:gd name="connsiteX503" fmla="*/ 4576458 w 9288048"/>
              <a:gd name="connsiteY503" fmla="*/ 1434632 h 4785098"/>
              <a:gd name="connsiteX504" fmla="*/ 4680061 w 9288048"/>
              <a:gd name="connsiteY504" fmla="*/ 1560552 h 4785098"/>
              <a:gd name="connsiteX505" fmla="*/ 4635018 w 9288048"/>
              <a:gd name="connsiteY505" fmla="*/ 1614519 h 4785098"/>
              <a:gd name="connsiteX506" fmla="*/ 4617000 w 9288048"/>
              <a:gd name="connsiteY506" fmla="*/ 1637006 h 4785098"/>
              <a:gd name="connsiteX507" fmla="*/ 4558445 w 9288048"/>
              <a:gd name="connsiteY507" fmla="*/ 1708963 h 4785098"/>
              <a:gd name="connsiteX508" fmla="*/ 4544930 w 9288048"/>
              <a:gd name="connsiteY508" fmla="*/ 1726952 h 4785098"/>
              <a:gd name="connsiteX509" fmla="*/ 4499886 w 9288048"/>
              <a:gd name="connsiteY509" fmla="*/ 1780919 h 4785098"/>
              <a:gd name="connsiteX510" fmla="*/ 4360248 w 9288048"/>
              <a:gd name="connsiteY510" fmla="*/ 1614519 h 4785098"/>
              <a:gd name="connsiteX511" fmla="*/ 4229623 w 9288048"/>
              <a:gd name="connsiteY511" fmla="*/ 1461611 h 4785098"/>
              <a:gd name="connsiteX512" fmla="*/ 3734140 w 9288048"/>
              <a:gd name="connsiteY512" fmla="*/ 1236751 h 4785098"/>
              <a:gd name="connsiteX513" fmla="*/ 4382772 w 9288048"/>
              <a:gd name="connsiteY513" fmla="*/ 1897849 h 4785098"/>
              <a:gd name="connsiteX514" fmla="*/ 4351239 w 9288048"/>
              <a:gd name="connsiteY514" fmla="*/ 1938325 h 4785098"/>
              <a:gd name="connsiteX515" fmla="*/ 4319710 w 9288048"/>
              <a:gd name="connsiteY515" fmla="*/ 1978800 h 4785098"/>
              <a:gd name="connsiteX516" fmla="*/ 4247640 w 9288048"/>
              <a:gd name="connsiteY516" fmla="*/ 2064249 h 4785098"/>
              <a:gd name="connsiteX517" fmla="*/ 4216107 w 9288048"/>
              <a:gd name="connsiteY517" fmla="*/ 2104725 h 4785098"/>
              <a:gd name="connsiteX518" fmla="*/ 4184579 w 9288048"/>
              <a:gd name="connsiteY518" fmla="*/ 2136206 h 4785098"/>
              <a:gd name="connsiteX519" fmla="*/ 3590000 w 9288048"/>
              <a:gd name="connsiteY519" fmla="*/ 1466109 h 4785098"/>
              <a:gd name="connsiteX520" fmla="*/ 1882839 w 9288048"/>
              <a:gd name="connsiteY520" fmla="*/ 1196276 h 4785098"/>
              <a:gd name="connsiteX521" fmla="*/ 2058508 w 9288048"/>
              <a:gd name="connsiteY521" fmla="*/ 1443622 h 4785098"/>
              <a:gd name="connsiteX522" fmla="*/ 1923376 w 9288048"/>
              <a:gd name="connsiteY522" fmla="*/ 1560552 h 4785098"/>
              <a:gd name="connsiteX523" fmla="*/ 1707166 w 9288048"/>
              <a:gd name="connsiteY523" fmla="*/ 1349184 h 4785098"/>
              <a:gd name="connsiteX524" fmla="*/ 1882839 w 9288048"/>
              <a:gd name="connsiteY524" fmla="*/ 1196276 h 4785098"/>
              <a:gd name="connsiteX525" fmla="*/ 7490800 w 9288048"/>
              <a:gd name="connsiteY525" fmla="*/ 1187281 h 4785098"/>
              <a:gd name="connsiteX526" fmla="*/ 7634940 w 9288048"/>
              <a:gd name="connsiteY526" fmla="*/ 1295216 h 4785098"/>
              <a:gd name="connsiteX527" fmla="*/ 7436747 w 9288048"/>
              <a:gd name="connsiteY527" fmla="*/ 1529076 h 4785098"/>
              <a:gd name="connsiteX528" fmla="*/ 7328642 w 9288048"/>
              <a:gd name="connsiteY528" fmla="*/ 1448124 h 4785098"/>
              <a:gd name="connsiteX529" fmla="*/ 1193665 w 9288048"/>
              <a:gd name="connsiteY529" fmla="*/ 1088341 h 4785098"/>
              <a:gd name="connsiteX530" fmla="*/ 1391858 w 9288048"/>
              <a:gd name="connsiteY530" fmla="*/ 1277227 h 4785098"/>
              <a:gd name="connsiteX531" fmla="*/ 1076551 w 9288048"/>
              <a:gd name="connsiteY531" fmla="*/ 1789914 h 4785098"/>
              <a:gd name="connsiteX532" fmla="*/ 815297 w 9288048"/>
              <a:gd name="connsiteY532" fmla="*/ 1699968 h 4785098"/>
              <a:gd name="connsiteX533" fmla="*/ 1193665 w 9288048"/>
              <a:gd name="connsiteY533" fmla="*/ 1088341 h 4785098"/>
              <a:gd name="connsiteX534" fmla="*/ 5243108 w 9288048"/>
              <a:gd name="connsiteY534" fmla="*/ 1052362 h 4785098"/>
              <a:gd name="connsiteX535" fmla="*/ 5432292 w 9288048"/>
              <a:gd name="connsiteY535" fmla="*/ 1299714 h 4785098"/>
              <a:gd name="connsiteX536" fmla="*/ 5319685 w 9288048"/>
              <a:gd name="connsiteY536" fmla="*/ 1425638 h 4785098"/>
              <a:gd name="connsiteX537" fmla="*/ 5116985 w 9288048"/>
              <a:gd name="connsiteY537" fmla="*/ 1191779 h 4785098"/>
              <a:gd name="connsiteX538" fmla="*/ 5243108 w 9288048"/>
              <a:gd name="connsiteY538" fmla="*/ 1052362 h 4785098"/>
              <a:gd name="connsiteX539" fmla="*/ 648632 w 9288048"/>
              <a:gd name="connsiteY539" fmla="*/ 1052362 h 4785098"/>
              <a:gd name="connsiteX540" fmla="*/ 738720 w 9288048"/>
              <a:gd name="connsiteY540" fmla="*/ 1115325 h 4785098"/>
              <a:gd name="connsiteX541" fmla="*/ 689174 w 9288048"/>
              <a:gd name="connsiteY541" fmla="*/ 1205270 h 4785098"/>
              <a:gd name="connsiteX542" fmla="*/ 590077 w 9288048"/>
              <a:gd name="connsiteY542" fmla="*/ 1160297 h 4785098"/>
              <a:gd name="connsiteX543" fmla="*/ 648632 w 9288048"/>
              <a:gd name="connsiteY543" fmla="*/ 1052362 h 4785098"/>
              <a:gd name="connsiteX544" fmla="*/ 5833185 w 9288048"/>
              <a:gd name="connsiteY544" fmla="*/ 1034373 h 4785098"/>
              <a:gd name="connsiteX545" fmla="*/ 5963810 w 9288048"/>
              <a:gd name="connsiteY545" fmla="*/ 1313205 h 4785098"/>
              <a:gd name="connsiteX546" fmla="*/ 5675529 w 9288048"/>
              <a:gd name="connsiteY546" fmla="*/ 1529076 h 4785098"/>
              <a:gd name="connsiteX547" fmla="*/ 5486345 w 9288048"/>
              <a:gd name="connsiteY547" fmla="*/ 1286222 h 4785098"/>
              <a:gd name="connsiteX548" fmla="*/ 5833185 w 9288048"/>
              <a:gd name="connsiteY548" fmla="*/ 1034373 h 4785098"/>
              <a:gd name="connsiteX549" fmla="*/ 3189112 w 9288048"/>
              <a:gd name="connsiteY549" fmla="*/ 966914 h 4785098"/>
              <a:gd name="connsiteX550" fmla="*/ 3400815 w 9288048"/>
              <a:gd name="connsiteY550" fmla="*/ 1034373 h 4785098"/>
              <a:gd name="connsiteX551" fmla="*/ 3666577 w 9288048"/>
              <a:gd name="connsiteY551" fmla="*/ 1169292 h 4785098"/>
              <a:gd name="connsiteX552" fmla="*/ 3504419 w 9288048"/>
              <a:gd name="connsiteY552" fmla="*/ 1430135 h 4785098"/>
              <a:gd name="connsiteX553" fmla="*/ 3121543 w 9288048"/>
              <a:gd name="connsiteY553" fmla="*/ 1263735 h 4785098"/>
              <a:gd name="connsiteX554" fmla="*/ 2405348 w 9288048"/>
              <a:gd name="connsiteY554" fmla="*/ 935433 h 4785098"/>
              <a:gd name="connsiteX555" fmla="*/ 2472911 w 9288048"/>
              <a:gd name="connsiteY555" fmla="*/ 1232254 h 4785098"/>
              <a:gd name="connsiteX556" fmla="*/ 2175622 w 9288048"/>
              <a:gd name="connsiteY556" fmla="*/ 1349184 h 4785098"/>
              <a:gd name="connsiteX557" fmla="*/ 2022473 w 9288048"/>
              <a:gd name="connsiteY557" fmla="*/ 1083843 h 4785098"/>
              <a:gd name="connsiteX558" fmla="*/ 2405348 w 9288048"/>
              <a:gd name="connsiteY558" fmla="*/ 935433 h 4785098"/>
              <a:gd name="connsiteX559" fmla="*/ 6355694 w 9288048"/>
              <a:gd name="connsiteY559" fmla="*/ 876968 h 4785098"/>
              <a:gd name="connsiteX560" fmla="*/ 6400738 w 9288048"/>
              <a:gd name="connsiteY560" fmla="*/ 1178287 h 4785098"/>
              <a:gd name="connsiteX561" fmla="*/ 6062906 w 9288048"/>
              <a:gd name="connsiteY561" fmla="*/ 1281724 h 4785098"/>
              <a:gd name="connsiteX562" fmla="*/ 5936784 w 9288048"/>
              <a:gd name="connsiteY562" fmla="*/ 1007389 h 4785098"/>
              <a:gd name="connsiteX563" fmla="*/ 6035880 w 9288048"/>
              <a:gd name="connsiteY563" fmla="*/ 966914 h 4785098"/>
              <a:gd name="connsiteX564" fmla="*/ 6355694 w 9288048"/>
              <a:gd name="connsiteY564" fmla="*/ 876968 h 4785098"/>
              <a:gd name="connsiteX565" fmla="*/ 7179995 w 9288048"/>
              <a:gd name="connsiteY565" fmla="*/ 872471 h 4785098"/>
              <a:gd name="connsiteX566" fmla="*/ 7490800 w 9288048"/>
              <a:gd name="connsiteY566" fmla="*/ 1016384 h 4785098"/>
              <a:gd name="connsiteX567" fmla="*/ 7328642 w 9288048"/>
              <a:gd name="connsiteY567" fmla="*/ 1277227 h 4785098"/>
              <a:gd name="connsiteX568" fmla="*/ 7085405 w 9288048"/>
              <a:gd name="connsiteY568" fmla="*/ 1164795 h 4785098"/>
              <a:gd name="connsiteX569" fmla="*/ 3936840 w 9288048"/>
              <a:gd name="connsiteY569" fmla="*/ 867973 h 4785098"/>
              <a:gd name="connsiteX570" fmla="*/ 4306195 w 9288048"/>
              <a:gd name="connsiteY570" fmla="*/ 1196276 h 4785098"/>
              <a:gd name="connsiteX571" fmla="*/ 4117015 w 9288048"/>
              <a:gd name="connsiteY571" fmla="*/ 1430135 h 4785098"/>
              <a:gd name="connsiteX572" fmla="*/ 3779184 w 9288048"/>
              <a:gd name="connsiteY572" fmla="*/ 1119822 h 4785098"/>
              <a:gd name="connsiteX573" fmla="*/ 1635095 w 9288048"/>
              <a:gd name="connsiteY573" fmla="*/ 863476 h 4785098"/>
              <a:gd name="connsiteX574" fmla="*/ 1761218 w 9288048"/>
              <a:gd name="connsiteY574" fmla="*/ 1038871 h 4785098"/>
              <a:gd name="connsiteX575" fmla="*/ 1621580 w 9288048"/>
              <a:gd name="connsiteY575" fmla="*/ 1160297 h 4785098"/>
              <a:gd name="connsiteX576" fmla="*/ 1468430 w 9288048"/>
              <a:gd name="connsiteY576" fmla="*/ 1011887 h 4785098"/>
              <a:gd name="connsiteX577" fmla="*/ 1635095 w 9288048"/>
              <a:gd name="connsiteY577" fmla="*/ 863476 h 4785098"/>
              <a:gd name="connsiteX578" fmla="*/ 7698001 w 9288048"/>
              <a:gd name="connsiteY578" fmla="*/ 849984 h 4785098"/>
              <a:gd name="connsiteX579" fmla="*/ 7891687 w 9288048"/>
              <a:gd name="connsiteY579" fmla="*/ 993898 h 4785098"/>
              <a:gd name="connsiteX580" fmla="*/ 7698001 w 9288048"/>
              <a:gd name="connsiteY580" fmla="*/ 1218762 h 4785098"/>
              <a:gd name="connsiteX581" fmla="*/ 7540346 w 9288048"/>
              <a:gd name="connsiteY581" fmla="*/ 1101833 h 4785098"/>
              <a:gd name="connsiteX582" fmla="*/ 6580913 w 9288048"/>
              <a:gd name="connsiteY582" fmla="*/ 849984 h 4785098"/>
              <a:gd name="connsiteX583" fmla="*/ 6585415 w 9288048"/>
              <a:gd name="connsiteY583" fmla="*/ 849984 h 4785098"/>
              <a:gd name="connsiteX584" fmla="*/ 6603433 w 9288048"/>
              <a:gd name="connsiteY584" fmla="*/ 849984 h 4785098"/>
              <a:gd name="connsiteX585" fmla="*/ 6630459 w 9288048"/>
              <a:gd name="connsiteY585" fmla="*/ 849984 h 4785098"/>
              <a:gd name="connsiteX586" fmla="*/ 7085405 w 9288048"/>
              <a:gd name="connsiteY586" fmla="*/ 917444 h 4785098"/>
              <a:gd name="connsiteX587" fmla="*/ 6995317 w 9288048"/>
              <a:gd name="connsiteY587" fmla="*/ 1209768 h 4785098"/>
              <a:gd name="connsiteX588" fmla="*/ 6630459 w 9288048"/>
              <a:gd name="connsiteY588" fmla="*/ 1155800 h 4785098"/>
              <a:gd name="connsiteX589" fmla="*/ 6495328 w 9288048"/>
              <a:gd name="connsiteY589" fmla="*/ 1164795 h 4785098"/>
              <a:gd name="connsiteX590" fmla="*/ 6450284 w 9288048"/>
              <a:gd name="connsiteY590" fmla="*/ 858979 h 4785098"/>
              <a:gd name="connsiteX591" fmla="*/ 6580913 w 9288048"/>
              <a:gd name="connsiteY591" fmla="*/ 849984 h 4785098"/>
              <a:gd name="connsiteX592" fmla="*/ 8197986 w 9288048"/>
              <a:gd name="connsiteY592" fmla="*/ 840990 h 4785098"/>
              <a:gd name="connsiteX593" fmla="*/ 8346633 w 9288048"/>
              <a:gd name="connsiteY593" fmla="*/ 998395 h 4785098"/>
              <a:gd name="connsiteX594" fmla="*/ 8184475 w 9288048"/>
              <a:gd name="connsiteY594" fmla="*/ 1128816 h 4785098"/>
              <a:gd name="connsiteX595" fmla="*/ 8062855 w 9288048"/>
              <a:gd name="connsiteY595" fmla="*/ 998395 h 4785098"/>
              <a:gd name="connsiteX596" fmla="*/ 2815245 w 9288048"/>
              <a:gd name="connsiteY596" fmla="*/ 782525 h 4785098"/>
              <a:gd name="connsiteX597" fmla="*/ 3121543 w 9288048"/>
              <a:gd name="connsiteY597" fmla="*/ 814006 h 4785098"/>
              <a:gd name="connsiteX598" fmla="*/ 3053980 w 9288048"/>
              <a:gd name="connsiteY598" fmla="*/ 1110827 h 4785098"/>
              <a:gd name="connsiteX599" fmla="*/ 2815245 w 9288048"/>
              <a:gd name="connsiteY599" fmla="*/ 1092838 h 4785098"/>
              <a:gd name="connsiteX600" fmla="*/ 2553990 w 9288048"/>
              <a:gd name="connsiteY600" fmla="*/ 1119822 h 4785098"/>
              <a:gd name="connsiteX601" fmla="*/ 2486427 w 9288048"/>
              <a:gd name="connsiteY601" fmla="*/ 818503 h 4785098"/>
              <a:gd name="connsiteX602" fmla="*/ 2815245 w 9288048"/>
              <a:gd name="connsiteY602" fmla="*/ 782525 h 4785098"/>
              <a:gd name="connsiteX603" fmla="*/ 8634914 w 9288048"/>
              <a:gd name="connsiteY603" fmla="*/ 778027 h 4785098"/>
              <a:gd name="connsiteX604" fmla="*/ 8720495 w 9288048"/>
              <a:gd name="connsiteY604" fmla="*/ 890460 h 4785098"/>
              <a:gd name="connsiteX605" fmla="*/ 8639416 w 9288048"/>
              <a:gd name="connsiteY605" fmla="*/ 939930 h 4785098"/>
              <a:gd name="connsiteX606" fmla="*/ 8567346 w 9288048"/>
              <a:gd name="connsiteY606" fmla="*/ 845487 h 4785098"/>
              <a:gd name="connsiteX607" fmla="*/ 5562922 w 9288048"/>
              <a:gd name="connsiteY607" fmla="*/ 719567 h 4785098"/>
              <a:gd name="connsiteX608" fmla="*/ 5666520 w 9288048"/>
              <a:gd name="connsiteY608" fmla="*/ 912946 h 4785098"/>
              <a:gd name="connsiteX609" fmla="*/ 5598957 w 9288048"/>
              <a:gd name="connsiteY609" fmla="*/ 953422 h 4785098"/>
              <a:gd name="connsiteX610" fmla="*/ 5580939 w 9288048"/>
              <a:gd name="connsiteY610" fmla="*/ 966914 h 4785098"/>
              <a:gd name="connsiteX611" fmla="*/ 5567424 w 9288048"/>
              <a:gd name="connsiteY611" fmla="*/ 975908 h 4785098"/>
              <a:gd name="connsiteX612" fmla="*/ 5562922 w 9288048"/>
              <a:gd name="connsiteY612" fmla="*/ 975908 h 4785098"/>
              <a:gd name="connsiteX613" fmla="*/ 5481843 w 9288048"/>
              <a:gd name="connsiteY613" fmla="*/ 1038871 h 4785098"/>
              <a:gd name="connsiteX614" fmla="*/ 5342204 w 9288048"/>
              <a:gd name="connsiteY614" fmla="*/ 867973 h 4785098"/>
              <a:gd name="connsiteX615" fmla="*/ 5441301 w 9288048"/>
              <a:gd name="connsiteY615" fmla="*/ 791519 h 4785098"/>
              <a:gd name="connsiteX616" fmla="*/ 5445808 w 9288048"/>
              <a:gd name="connsiteY616" fmla="*/ 791519 h 4785098"/>
              <a:gd name="connsiteX617" fmla="*/ 5463825 w 9288048"/>
              <a:gd name="connsiteY617" fmla="*/ 782525 h 4785098"/>
              <a:gd name="connsiteX618" fmla="*/ 5481843 w 9288048"/>
              <a:gd name="connsiteY618" fmla="*/ 769033 h 4785098"/>
              <a:gd name="connsiteX619" fmla="*/ 5562922 w 9288048"/>
              <a:gd name="connsiteY619" fmla="*/ 719567 h 4785098"/>
              <a:gd name="connsiteX620" fmla="*/ 3310728 w 9288048"/>
              <a:gd name="connsiteY620" fmla="*/ 562157 h 4785098"/>
              <a:gd name="connsiteX621" fmla="*/ 3540449 w 9288048"/>
              <a:gd name="connsiteY621" fmla="*/ 634114 h 4785098"/>
              <a:gd name="connsiteX622" fmla="*/ 3819726 w 9288048"/>
              <a:gd name="connsiteY622" fmla="*/ 773530 h 4785098"/>
              <a:gd name="connsiteX623" fmla="*/ 3684594 w 9288048"/>
              <a:gd name="connsiteY623" fmla="*/ 984903 h 4785098"/>
              <a:gd name="connsiteX624" fmla="*/ 3445859 w 9288048"/>
              <a:gd name="connsiteY624" fmla="*/ 867973 h 4785098"/>
              <a:gd name="connsiteX625" fmla="*/ 3256675 w 9288048"/>
              <a:gd name="connsiteY625" fmla="*/ 809508 h 4785098"/>
              <a:gd name="connsiteX626" fmla="*/ 1427894 w 9288048"/>
              <a:gd name="connsiteY626" fmla="*/ 499195 h 4785098"/>
              <a:gd name="connsiteX627" fmla="*/ 1508972 w 9288048"/>
              <a:gd name="connsiteY627" fmla="*/ 643109 h 4785098"/>
              <a:gd name="connsiteX628" fmla="*/ 1346814 w 9288048"/>
              <a:gd name="connsiteY628" fmla="*/ 773530 h 4785098"/>
              <a:gd name="connsiteX629" fmla="*/ 1229700 w 9288048"/>
              <a:gd name="connsiteY629" fmla="*/ 656600 h 4785098"/>
              <a:gd name="connsiteX630" fmla="*/ 1427894 w 9288048"/>
              <a:gd name="connsiteY630" fmla="*/ 499195 h 4785098"/>
              <a:gd name="connsiteX631" fmla="*/ 6292633 w 9288048"/>
              <a:gd name="connsiteY631" fmla="*/ 481211 h 4785098"/>
              <a:gd name="connsiteX632" fmla="*/ 6337676 w 9288048"/>
              <a:gd name="connsiteY632" fmla="*/ 769033 h 4785098"/>
              <a:gd name="connsiteX633" fmla="*/ 5995343 w 9288048"/>
              <a:gd name="connsiteY633" fmla="*/ 863476 h 4785098"/>
              <a:gd name="connsiteX634" fmla="*/ 5896246 w 9288048"/>
              <a:gd name="connsiteY634" fmla="*/ 908449 h 4785098"/>
              <a:gd name="connsiteX635" fmla="*/ 5770124 w 9288048"/>
              <a:gd name="connsiteY635" fmla="*/ 638616 h 4785098"/>
              <a:gd name="connsiteX636" fmla="*/ 5887238 w 9288048"/>
              <a:gd name="connsiteY636" fmla="*/ 589146 h 4785098"/>
              <a:gd name="connsiteX637" fmla="*/ 6292633 w 9288048"/>
              <a:gd name="connsiteY637" fmla="*/ 481211 h 4785098"/>
              <a:gd name="connsiteX638" fmla="*/ 2306251 w 9288048"/>
              <a:gd name="connsiteY638" fmla="*/ 476709 h 4785098"/>
              <a:gd name="connsiteX639" fmla="*/ 2369308 w 9288048"/>
              <a:gd name="connsiteY639" fmla="*/ 769033 h 4785098"/>
              <a:gd name="connsiteX640" fmla="*/ 1959411 w 9288048"/>
              <a:gd name="connsiteY640" fmla="*/ 930935 h 4785098"/>
              <a:gd name="connsiteX641" fmla="*/ 1810769 w 9288048"/>
              <a:gd name="connsiteY641" fmla="*/ 670092 h 4785098"/>
              <a:gd name="connsiteX642" fmla="*/ 2306251 w 9288048"/>
              <a:gd name="connsiteY642" fmla="*/ 476709 h 4785098"/>
              <a:gd name="connsiteX643" fmla="*/ 2887315 w 9288048"/>
              <a:gd name="connsiteY643" fmla="*/ 454227 h 4785098"/>
              <a:gd name="connsiteX644" fmla="*/ 3148570 w 9288048"/>
              <a:gd name="connsiteY644" fmla="*/ 481211 h 4785098"/>
              <a:gd name="connsiteX645" fmla="*/ 3103526 w 9288048"/>
              <a:gd name="connsiteY645" fmla="*/ 679087 h 4785098"/>
              <a:gd name="connsiteX646" fmla="*/ 2887315 w 9288048"/>
              <a:gd name="connsiteY646" fmla="*/ 656600 h 4785098"/>
              <a:gd name="connsiteX647" fmla="*/ 6851177 w 9288048"/>
              <a:gd name="connsiteY647" fmla="*/ 395762 h 4785098"/>
              <a:gd name="connsiteX648" fmla="*/ 7220537 w 9288048"/>
              <a:gd name="connsiteY648" fmla="*/ 467719 h 4785098"/>
              <a:gd name="connsiteX649" fmla="*/ 7130449 w 9288048"/>
              <a:gd name="connsiteY649" fmla="*/ 751044 h 4785098"/>
              <a:gd name="connsiteX650" fmla="*/ 6828652 w 9288048"/>
              <a:gd name="connsiteY650" fmla="*/ 692584 h 4785098"/>
              <a:gd name="connsiteX651" fmla="*/ 8035828 w 9288048"/>
              <a:gd name="connsiteY651" fmla="*/ 382270 h 4785098"/>
              <a:gd name="connsiteX652" fmla="*/ 8148440 w 9288048"/>
              <a:gd name="connsiteY652" fmla="*/ 467719 h 4785098"/>
              <a:gd name="connsiteX653" fmla="*/ 8080872 w 9288048"/>
              <a:gd name="connsiteY653" fmla="*/ 535178 h 4785098"/>
              <a:gd name="connsiteX654" fmla="*/ 7990785 w 9288048"/>
              <a:gd name="connsiteY654" fmla="*/ 463222 h 4785098"/>
              <a:gd name="connsiteX655" fmla="*/ 7504311 w 9288048"/>
              <a:gd name="connsiteY655" fmla="*/ 382270 h 4785098"/>
              <a:gd name="connsiteX656" fmla="*/ 7630433 w 9288048"/>
              <a:gd name="connsiteY656" fmla="*/ 440735 h 4785098"/>
              <a:gd name="connsiteX657" fmla="*/ 7580888 w 9288048"/>
              <a:gd name="connsiteY657" fmla="*/ 521686 h 4785098"/>
              <a:gd name="connsiteX658" fmla="*/ 7472782 w 9288048"/>
              <a:gd name="connsiteY658" fmla="*/ 472216 h 4785098"/>
              <a:gd name="connsiteX659" fmla="*/ 5851203 w 9288048"/>
              <a:gd name="connsiteY659" fmla="*/ 251849 h 4785098"/>
              <a:gd name="connsiteX660" fmla="*/ 5878229 w 9288048"/>
              <a:gd name="connsiteY660" fmla="*/ 341795 h 4785098"/>
              <a:gd name="connsiteX661" fmla="*/ 5770124 w 9288048"/>
              <a:gd name="connsiteY661" fmla="*/ 386768 h 4785098"/>
              <a:gd name="connsiteX662" fmla="*/ 5720573 w 9288048"/>
              <a:gd name="connsiteY662" fmla="*/ 305816 h 4785098"/>
              <a:gd name="connsiteX663" fmla="*/ 5851203 w 9288048"/>
              <a:gd name="connsiteY663" fmla="*/ 251849 h 4785098"/>
              <a:gd name="connsiteX664" fmla="*/ 6607940 w 9288048"/>
              <a:gd name="connsiteY664" fmla="*/ 242854 h 4785098"/>
              <a:gd name="connsiteX665" fmla="*/ 6612442 w 9288048"/>
              <a:gd name="connsiteY665" fmla="*/ 242854 h 4785098"/>
              <a:gd name="connsiteX666" fmla="*/ 6630459 w 9288048"/>
              <a:gd name="connsiteY666" fmla="*/ 242854 h 4785098"/>
              <a:gd name="connsiteX667" fmla="*/ 6652984 w 9288048"/>
              <a:gd name="connsiteY667" fmla="*/ 242854 h 4785098"/>
              <a:gd name="connsiteX668" fmla="*/ 6747573 w 9288048"/>
              <a:gd name="connsiteY668" fmla="*/ 247351 h 4785098"/>
              <a:gd name="connsiteX669" fmla="*/ 6729556 w 9288048"/>
              <a:gd name="connsiteY669" fmla="*/ 463222 h 4785098"/>
              <a:gd name="connsiteX670" fmla="*/ 6652984 w 9288048"/>
              <a:gd name="connsiteY670" fmla="*/ 458724 h 4785098"/>
              <a:gd name="connsiteX671" fmla="*/ 6630459 w 9288048"/>
              <a:gd name="connsiteY671" fmla="*/ 458724 h 4785098"/>
              <a:gd name="connsiteX672" fmla="*/ 6616949 w 9288048"/>
              <a:gd name="connsiteY672" fmla="*/ 458724 h 4785098"/>
              <a:gd name="connsiteX673" fmla="*/ 6612442 w 9288048"/>
              <a:gd name="connsiteY673" fmla="*/ 458724 h 4785098"/>
              <a:gd name="connsiteX674" fmla="*/ 6508843 w 9288048"/>
              <a:gd name="connsiteY674" fmla="*/ 467719 h 4785098"/>
              <a:gd name="connsiteX675" fmla="*/ 6481817 w 9288048"/>
              <a:gd name="connsiteY675" fmla="*/ 251849 h 4785098"/>
              <a:gd name="connsiteX676" fmla="*/ 6607940 w 9288048"/>
              <a:gd name="connsiteY676" fmla="*/ 242854 h 4785098"/>
              <a:gd name="connsiteX677" fmla="*/ 2779210 w 9288048"/>
              <a:gd name="connsiteY677" fmla="*/ 202378 h 4785098"/>
              <a:gd name="connsiteX678" fmla="*/ 2779210 w 9288048"/>
              <a:gd name="connsiteY678" fmla="*/ 449730 h 4785098"/>
              <a:gd name="connsiteX679" fmla="*/ 2504440 w 9288048"/>
              <a:gd name="connsiteY679" fmla="*/ 481211 h 4785098"/>
              <a:gd name="connsiteX680" fmla="*/ 2450392 w 9288048"/>
              <a:gd name="connsiteY680" fmla="*/ 238357 h 4785098"/>
              <a:gd name="connsiteX681" fmla="*/ 2779210 w 9288048"/>
              <a:gd name="connsiteY681" fmla="*/ 202378 h 4785098"/>
              <a:gd name="connsiteX682" fmla="*/ 1639602 w 9288048"/>
              <a:gd name="connsiteY682" fmla="*/ 0 h 4785098"/>
              <a:gd name="connsiteX683" fmla="*/ 1689148 w 9288048"/>
              <a:gd name="connsiteY683" fmla="*/ 98941 h 4785098"/>
              <a:gd name="connsiteX684" fmla="*/ 1603562 w 9288048"/>
              <a:gd name="connsiteY684" fmla="*/ 152908 h 4785098"/>
              <a:gd name="connsiteX685" fmla="*/ 1535999 w 9288048"/>
              <a:gd name="connsiteY685" fmla="*/ 62962 h 4785098"/>
              <a:gd name="connsiteX686" fmla="*/ 1639602 w 9288048"/>
              <a:gd name="connsiteY686" fmla="*/ 0 h 47850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Lst>
            <a:rect l="l" t="t" r="r" b="b"/>
            <a:pathLst>
              <a:path w="9288048" h="4785098">
                <a:moveTo>
                  <a:pt x="6968291" y="4582720"/>
                </a:moveTo>
                <a:lnTo>
                  <a:pt x="7008833" y="4758114"/>
                </a:lnTo>
                <a:cubicBezTo>
                  <a:pt x="6932256" y="4776103"/>
                  <a:pt x="6851177" y="4785098"/>
                  <a:pt x="6770098" y="4785098"/>
                </a:cubicBezTo>
                <a:lnTo>
                  <a:pt x="6770098" y="4605206"/>
                </a:lnTo>
                <a:cubicBezTo>
                  <a:pt x="6837661" y="4605206"/>
                  <a:pt x="6905229" y="4596212"/>
                  <a:pt x="6968291" y="4582720"/>
                </a:cubicBezTo>
                <a:close/>
                <a:moveTo>
                  <a:pt x="2995421" y="4533254"/>
                </a:moveTo>
                <a:lnTo>
                  <a:pt x="3013438" y="4708644"/>
                </a:lnTo>
                <a:cubicBezTo>
                  <a:pt x="2981905" y="4713141"/>
                  <a:pt x="2945870" y="4713141"/>
                  <a:pt x="2914342" y="4717638"/>
                </a:cubicBezTo>
                <a:lnTo>
                  <a:pt x="2909835" y="4717638"/>
                </a:lnTo>
                <a:cubicBezTo>
                  <a:pt x="2905333" y="4717638"/>
                  <a:pt x="2900826" y="4717638"/>
                  <a:pt x="2896324" y="4717638"/>
                </a:cubicBezTo>
                <a:cubicBezTo>
                  <a:pt x="2891817" y="4717638"/>
                  <a:pt x="2882808" y="4717638"/>
                  <a:pt x="2878307" y="4717638"/>
                </a:cubicBezTo>
                <a:cubicBezTo>
                  <a:pt x="2851280" y="4717638"/>
                  <a:pt x="2828756" y="4717638"/>
                  <a:pt x="2801730" y="4713141"/>
                </a:cubicBezTo>
                <a:lnTo>
                  <a:pt x="2815245" y="4537751"/>
                </a:lnTo>
                <a:cubicBezTo>
                  <a:pt x="2837765" y="4537751"/>
                  <a:pt x="2855782" y="4537751"/>
                  <a:pt x="2878307" y="4537751"/>
                </a:cubicBezTo>
                <a:cubicBezTo>
                  <a:pt x="2882808" y="4537751"/>
                  <a:pt x="2887315" y="4537751"/>
                  <a:pt x="2896324" y="4537751"/>
                </a:cubicBezTo>
                <a:cubicBezTo>
                  <a:pt x="2900826" y="4537751"/>
                  <a:pt x="2905333" y="4537751"/>
                  <a:pt x="2909835" y="4537751"/>
                </a:cubicBezTo>
                <a:lnTo>
                  <a:pt x="2914342" y="4537751"/>
                </a:lnTo>
                <a:cubicBezTo>
                  <a:pt x="2941368" y="4537751"/>
                  <a:pt x="2968394" y="4533254"/>
                  <a:pt x="2995421" y="4533254"/>
                </a:cubicBezTo>
                <a:close/>
                <a:moveTo>
                  <a:pt x="6301641" y="4375844"/>
                </a:moveTo>
                <a:cubicBezTo>
                  <a:pt x="6373711" y="4389336"/>
                  <a:pt x="6445782" y="4398331"/>
                  <a:pt x="6517852" y="4398331"/>
                </a:cubicBezTo>
                <a:lnTo>
                  <a:pt x="6517852" y="4600709"/>
                </a:lnTo>
                <a:cubicBezTo>
                  <a:pt x="6427764" y="4600709"/>
                  <a:pt x="6342178" y="4591714"/>
                  <a:pt x="6256597" y="4573725"/>
                </a:cubicBezTo>
                <a:close/>
                <a:moveTo>
                  <a:pt x="1229700" y="4362357"/>
                </a:moveTo>
                <a:cubicBezTo>
                  <a:pt x="1256727" y="4389340"/>
                  <a:pt x="1288255" y="4411827"/>
                  <a:pt x="1319788" y="4434313"/>
                </a:cubicBezTo>
                <a:lnTo>
                  <a:pt x="1247718" y="4542249"/>
                </a:lnTo>
                <a:cubicBezTo>
                  <a:pt x="1207176" y="4515265"/>
                  <a:pt x="1171141" y="4483784"/>
                  <a:pt x="1139613" y="4452303"/>
                </a:cubicBezTo>
                <a:close/>
                <a:moveTo>
                  <a:pt x="1923376" y="4285903"/>
                </a:moveTo>
                <a:cubicBezTo>
                  <a:pt x="1981931" y="4321881"/>
                  <a:pt x="2044992" y="4348865"/>
                  <a:pt x="2112561" y="4371351"/>
                </a:cubicBezTo>
                <a:lnTo>
                  <a:pt x="2063010" y="4533254"/>
                </a:lnTo>
                <a:cubicBezTo>
                  <a:pt x="1981931" y="4506270"/>
                  <a:pt x="1905359" y="4470292"/>
                  <a:pt x="1833288" y="4429816"/>
                </a:cubicBezTo>
                <a:close/>
                <a:moveTo>
                  <a:pt x="2387326" y="4173470"/>
                </a:moveTo>
                <a:cubicBezTo>
                  <a:pt x="2486422" y="4200454"/>
                  <a:pt x="2585519" y="4222941"/>
                  <a:pt x="2689122" y="4231935"/>
                </a:cubicBezTo>
                <a:lnTo>
                  <a:pt x="2666598" y="4528752"/>
                </a:lnTo>
                <a:cubicBezTo>
                  <a:pt x="2540475" y="4515265"/>
                  <a:pt x="2414352" y="4492778"/>
                  <a:pt x="2297238" y="4456800"/>
                </a:cubicBezTo>
                <a:close/>
                <a:moveTo>
                  <a:pt x="5675534" y="4128498"/>
                </a:moveTo>
                <a:cubicBezTo>
                  <a:pt x="5774630" y="4191460"/>
                  <a:pt x="5882736" y="4236433"/>
                  <a:pt x="5995343" y="4263417"/>
                </a:cubicBezTo>
                <a:lnTo>
                  <a:pt x="5959308" y="4443304"/>
                </a:lnTo>
                <a:cubicBezTo>
                  <a:pt x="5824176" y="4411823"/>
                  <a:pt x="5693551" y="4357855"/>
                  <a:pt x="5576432" y="4281401"/>
                </a:cubicBezTo>
                <a:close/>
                <a:moveTo>
                  <a:pt x="3576484" y="4052043"/>
                </a:moveTo>
                <a:lnTo>
                  <a:pt x="3702607" y="4321881"/>
                </a:lnTo>
                <a:cubicBezTo>
                  <a:pt x="3531440" y="4407330"/>
                  <a:pt x="3342256" y="4465795"/>
                  <a:pt x="3144063" y="4501773"/>
                </a:cubicBezTo>
                <a:lnTo>
                  <a:pt x="3103526" y="4204951"/>
                </a:lnTo>
                <a:cubicBezTo>
                  <a:pt x="3270186" y="4177968"/>
                  <a:pt x="3427842" y="4124000"/>
                  <a:pt x="3576484" y="4052043"/>
                </a:cubicBezTo>
                <a:close/>
                <a:moveTo>
                  <a:pt x="7423232" y="4025060"/>
                </a:moveTo>
                <a:lnTo>
                  <a:pt x="7571879" y="4285903"/>
                </a:lnTo>
                <a:cubicBezTo>
                  <a:pt x="7418730" y="4371347"/>
                  <a:pt x="7252070" y="4438806"/>
                  <a:pt x="7076396" y="4479282"/>
                </a:cubicBezTo>
                <a:lnTo>
                  <a:pt x="7013335" y="4186962"/>
                </a:lnTo>
                <a:cubicBezTo>
                  <a:pt x="7157475" y="4150984"/>
                  <a:pt x="7297113" y="4097017"/>
                  <a:pt x="7423232" y="4025060"/>
                </a:cubicBezTo>
                <a:close/>
                <a:moveTo>
                  <a:pt x="7882683" y="3975590"/>
                </a:moveTo>
                <a:lnTo>
                  <a:pt x="8094387" y="4182465"/>
                </a:lnTo>
                <a:cubicBezTo>
                  <a:pt x="8022317" y="4254422"/>
                  <a:pt x="7945745" y="4321877"/>
                  <a:pt x="7860159" y="4384839"/>
                </a:cubicBezTo>
                <a:lnTo>
                  <a:pt x="7688993" y="4141989"/>
                </a:lnTo>
                <a:cubicBezTo>
                  <a:pt x="7756561" y="4092519"/>
                  <a:pt x="7819622" y="4034054"/>
                  <a:pt x="7882683" y="3975590"/>
                </a:cubicBezTo>
                <a:close/>
                <a:moveTo>
                  <a:pt x="6851177" y="3935114"/>
                </a:moveTo>
                <a:lnTo>
                  <a:pt x="6918745" y="4236433"/>
                </a:lnTo>
                <a:cubicBezTo>
                  <a:pt x="6810639" y="4258919"/>
                  <a:pt x="6702529" y="4272411"/>
                  <a:pt x="6589922" y="4272411"/>
                </a:cubicBezTo>
                <a:cubicBezTo>
                  <a:pt x="6486324" y="4272411"/>
                  <a:pt x="6382720" y="4263417"/>
                  <a:pt x="6283624" y="4240930"/>
                </a:cubicBezTo>
                <a:lnTo>
                  <a:pt x="6351192" y="3944109"/>
                </a:lnTo>
                <a:cubicBezTo>
                  <a:pt x="6427764" y="3957600"/>
                  <a:pt x="6504341" y="3962098"/>
                  <a:pt x="6589922" y="3962098"/>
                </a:cubicBezTo>
                <a:cubicBezTo>
                  <a:pt x="6680010" y="3962098"/>
                  <a:pt x="6770098" y="3953103"/>
                  <a:pt x="6851177" y="3935114"/>
                </a:cubicBezTo>
                <a:close/>
                <a:moveTo>
                  <a:pt x="1274744" y="3921622"/>
                </a:moveTo>
                <a:cubicBezTo>
                  <a:pt x="1310780" y="3966595"/>
                  <a:pt x="1355823" y="4011568"/>
                  <a:pt x="1396361" y="4052043"/>
                </a:cubicBezTo>
                <a:lnTo>
                  <a:pt x="1261229" y="4209449"/>
                </a:lnTo>
                <a:cubicBezTo>
                  <a:pt x="1207176" y="4159978"/>
                  <a:pt x="1157630" y="4110508"/>
                  <a:pt x="1112586" y="4052043"/>
                </a:cubicBezTo>
                <a:close/>
                <a:moveTo>
                  <a:pt x="3963862" y="3858660"/>
                </a:moveTo>
                <a:lnTo>
                  <a:pt x="4117011" y="4052043"/>
                </a:lnTo>
                <a:cubicBezTo>
                  <a:pt x="4008905" y="4146487"/>
                  <a:pt x="3891791" y="4227438"/>
                  <a:pt x="3765668" y="4294897"/>
                </a:cubicBezTo>
                <a:lnTo>
                  <a:pt x="3662070" y="4070033"/>
                </a:lnTo>
                <a:cubicBezTo>
                  <a:pt x="3770175" y="4011568"/>
                  <a:pt x="3869272" y="3939611"/>
                  <a:pt x="3963862" y="3858660"/>
                </a:cubicBezTo>
                <a:close/>
                <a:moveTo>
                  <a:pt x="8715993" y="3845168"/>
                </a:moveTo>
                <a:lnTo>
                  <a:pt x="8815089" y="3890141"/>
                </a:lnTo>
                <a:cubicBezTo>
                  <a:pt x="8797072" y="3930617"/>
                  <a:pt x="8779055" y="3966595"/>
                  <a:pt x="8756535" y="3998076"/>
                </a:cubicBezTo>
                <a:lnTo>
                  <a:pt x="8666447" y="3935114"/>
                </a:lnTo>
                <a:cubicBezTo>
                  <a:pt x="8684460" y="3908130"/>
                  <a:pt x="8702482" y="3876649"/>
                  <a:pt x="8715993" y="3845168"/>
                </a:cubicBezTo>
                <a:close/>
                <a:moveTo>
                  <a:pt x="1761218" y="3831676"/>
                </a:moveTo>
                <a:cubicBezTo>
                  <a:pt x="1810764" y="3872152"/>
                  <a:pt x="1864817" y="3912627"/>
                  <a:pt x="1918870" y="3948606"/>
                </a:cubicBezTo>
                <a:lnTo>
                  <a:pt x="1761218" y="4200454"/>
                </a:lnTo>
                <a:cubicBezTo>
                  <a:pt x="1693650" y="4155481"/>
                  <a:pt x="1630589" y="4110508"/>
                  <a:pt x="1567527" y="4056541"/>
                </a:cubicBezTo>
                <a:close/>
                <a:moveTo>
                  <a:pt x="2486422" y="3764217"/>
                </a:moveTo>
                <a:cubicBezTo>
                  <a:pt x="2603536" y="3800195"/>
                  <a:pt x="2725157" y="3818184"/>
                  <a:pt x="2851280" y="3818184"/>
                </a:cubicBezTo>
                <a:cubicBezTo>
                  <a:pt x="2896324" y="3818184"/>
                  <a:pt x="2941368" y="3813687"/>
                  <a:pt x="2986412" y="3809189"/>
                </a:cubicBezTo>
                <a:lnTo>
                  <a:pt x="3031456" y="4115005"/>
                </a:lnTo>
                <a:cubicBezTo>
                  <a:pt x="2990914" y="4119503"/>
                  <a:pt x="2945870" y="4124000"/>
                  <a:pt x="2900826" y="4124000"/>
                </a:cubicBezTo>
                <a:lnTo>
                  <a:pt x="2896324" y="4124000"/>
                </a:lnTo>
                <a:cubicBezTo>
                  <a:pt x="2891817" y="4124000"/>
                  <a:pt x="2882808" y="4124000"/>
                  <a:pt x="2878307" y="4124000"/>
                </a:cubicBezTo>
                <a:cubicBezTo>
                  <a:pt x="2869298" y="4124000"/>
                  <a:pt x="2860289" y="4124000"/>
                  <a:pt x="2851280" y="4124000"/>
                </a:cubicBezTo>
                <a:cubicBezTo>
                  <a:pt x="2693624" y="4124000"/>
                  <a:pt x="2540475" y="4101514"/>
                  <a:pt x="2396335" y="4056541"/>
                </a:cubicBezTo>
                <a:close/>
                <a:moveTo>
                  <a:pt x="3387300" y="3741730"/>
                </a:moveTo>
                <a:lnTo>
                  <a:pt x="3481894" y="3948606"/>
                </a:lnTo>
                <a:cubicBezTo>
                  <a:pt x="3373789" y="4002573"/>
                  <a:pt x="3256675" y="4038551"/>
                  <a:pt x="3135054" y="4061038"/>
                </a:cubicBezTo>
                <a:lnTo>
                  <a:pt x="3103526" y="3827179"/>
                </a:lnTo>
                <a:cubicBezTo>
                  <a:pt x="3202623" y="3813687"/>
                  <a:pt x="3297212" y="3782206"/>
                  <a:pt x="3387300" y="3741730"/>
                </a:cubicBezTo>
                <a:close/>
                <a:moveTo>
                  <a:pt x="7207026" y="3665276"/>
                </a:moveTo>
                <a:lnTo>
                  <a:pt x="7360175" y="3930617"/>
                </a:lnTo>
                <a:cubicBezTo>
                  <a:pt x="7238554" y="3998076"/>
                  <a:pt x="7112431" y="4047546"/>
                  <a:pt x="6977299" y="4079027"/>
                </a:cubicBezTo>
                <a:lnTo>
                  <a:pt x="6909736" y="3782206"/>
                </a:lnTo>
                <a:cubicBezTo>
                  <a:pt x="7013335" y="3755222"/>
                  <a:pt x="7112431" y="3714746"/>
                  <a:pt x="7207026" y="3665276"/>
                </a:cubicBezTo>
                <a:close/>
                <a:moveTo>
                  <a:pt x="5909762" y="3633795"/>
                </a:moveTo>
                <a:cubicBezTo>
                  <a:pt x="5918771" y="3638292"/>
                  <a:pt x="5923273" y="3638292"/>
                  <a:pt x="5927779" y="3642790"/>
                </a:cubicBezTo>
                <a:cubicBezTo>
                  <a:pt x="6040387" y="3710249"/>
                  <a:pt x="6166510" y="3759719"/>
                  <a:pt x="6292633" y="3786703"/>
                </a:cubicBezTo>
                <a:lnTo>
                  <a:pt x="6234078" y="4083525"/>
                </a:lnTo>
                <a:cubicBezTo>
                  <a:pt x="6058404" y="4043049"/>
                  <a:pt x="5896246" y="3975590"/>
                  <a:pt x="5747604" y="3881146"/>
                </a:cubicBezTo>
                <a:close/>
                <a:moveTo>
                  <a:pt x="2184631" y="3633795"/>
                </a:moveTo>
                <a:cubicBezTo>
                  <a:pt x="2261203" y="3678768"/>
                  <a:pt x="2342282" y="3714746"/>
                  <a:pt x="2427868" y="3746227"/>
                </a:cubicBezTo>
                <a:lnTo>
                  <a:pt x="2337780" y="4038551"/>
                </a:lnTo>
                <a:cubicBezTo>
                  <a:pt x="2225168" y="4002573"/>
                  <a:pt x="2121569" y="3953103"/>
                  <a:pt x="2022473" y="3894638"/>
                </a:cubicBezTo>
                <a:close/>
                <a:moveTo>
                  <a:pt x="639623" y="3552848"/>
                </a:moveTo>
                <a:cubicBezTo>
                  <a:pt x="648632" y="3588827"/>
                  <a:pt x="657641" y="3624800"/>
                  <a:pt x="675658" y="3660779"/>
                </a:cubicBezTo>
                <a:lnTo>
                  <a:pt x="558544" y="3714746"/>
                </a:lnTo>
                <a:cubicBezTo>
                  <a:pt x="540527" y="3669773"/>
                  <a:pt x="527016" y="3624800"/>
                  <a:pt x="518007" y="3579832"/>
                </a:cubicBezTo>
                <a:close/>
                <a:moveTo>
                  <a:pt x="2026975" y="3521367"/>
                </a:moveTo>
                <a:cubicBezTo>
                  <a:pt x="2063010" y="3552848"/>
                  <a:pt x="2099045" y="3575335"/>
                  <a:pt x="2135080" y="3602314"/>
                </a:cubicBezTo>
                <a:lnTo>
                  <a:pt x="1972922" y="3863157"/>
                </a:lnTo>
                <a:cubicBezTo>
                  <a:pt x="1918870" y="3827179"/>
                  <a:pt x="1873826" y="3791200"/>
                  <a:pt x="1828782" y="3755222"/>
                </a:cubicBezTo>
                <a:close/>
                <a:moveTo>
                  <a:pt x="7481791" y="3494379"/>
                </a:moveTo>
                <a:lnTo>
                  <a:pt x="7698001" y="3705752"/>
                </a:lnTo>
                <a:cubicBezTo>
                  <a:pt x="7643949" y="3759719"/>
                  <a:pt x="7585394" y="3813687"/>
                  <a:pt x="7522333" y="3858660"/>
                </a:cubicBezTo>
                <a:lnTo>
                  <a:pt x="7346659" y="3611309"/>
                </a:lnTo>
                <a:cubicBezTo>
                  <a:pt x="7396210" y="3575330"/>
                  <a:pt x="7441254" y="3534855"/>
                  <a:pt x="7481791" y="3494379"/>
                </a:cubicBezTo>
                <a:close/>
                <a:moveTo>
                  <a:pt x="1779236" y="3431421"/>
                </a:moveTo>
                <a:cubicBezTo>
                  <a:pt x="1815271" y="3476394"/>
                  <a:pt x="1860315" y="3521367"/>
                  <a:pt x="1900852" y="3561843"/>
                </a:cubicBezTo>
                <a:lnTo>
                  <a:pt x="1702659" y="3795698"/>
                </a:lnTo>
                <a:cubicBezTo>
                  <a:pt x="1644104" y="3741730"/>
                  <a:pt x="1590052" y="3687763"/>
                  <a:pt x="1540501" y="3624800"/>
                </a:cubicBezTo>
                <a:close/>
                <a:moveTo>
                  <a:pt x="6761089" y="3408930"/>
                </a:moveTo>
                <a:lnTo>
                  <a:pt x="6819648" y="3678768"/>
                </a:lnTo>
                <a:lnTo>
                  <a:pt x="6824150" y="3696757"/>
                </a:lnTo>
                <a:cubicBezTo>
                  <a:pt x="6747573" y="3714746"/>
                  <a:pt x="6666499" y="3723741"/>
                  <a:pt x="6589922" y="3723741"/>
                </a:cubicBezTo>
                <a:cubicBezTo>
                  <a:pt x="6508843" y="3723741"/>
                  <a:pt x="6436773" y="3719244"/>
                  <a:pt x="6369209" y="3705752"/>
                </a:cubicBezTo>
                <a:lnTo>
                  <a:pt x="6373711" y="3678768"/>
                </a:lnTo>
                <a:lnTo>
                  <a:pt x="6432266" y="3413428"/>
                </a:lnTo>
                <a:cubicBezTo>
                  <a:pt x="6477310" y="3422422"/>
                  <a:pt x="6531367" y="3426920"/>
                  <a:pt x="6585420" y="3426920"/>
                </a:cubicBezTo>
                <a:cubicBezTo>
                  <a:pt x="6643975" y="3426920"/>
                  <a:pt x="6702529" y="3422422"/>
                  <a:pt x="6761089" y="3408930"/>
                </a:cubicBezTo>
                <a:close/>
                <a:moveTo>
                  <a:pt x="2671105" y="3377454"/>
                </a:moveTo>
                <a:cubicBezTo>
                  <a:pt x="2720650" y="3390946"/>
                  <a:pt x="2770201" y="3399940"/>
                  <a:pt x="2824254" y="3399940"/>
                </a:cubicBezTo>
                <a:cubicBezTo>
                  <a:pt x="2842272" y="3399940"/>
                  <a:pt x="2860289" y="3399940"/>
                  <a:pt x="2873800" y="3399940"/>
                </a:cubicBezTo>
                <a:lnTo>
                  <a:pt x="2896324" y="3566340"/>
                </a:lnTo>
                <a:lnTo>
                  <a:pt x="2900826" y="3584325"/>
                </a:lnTo>
                <a:cubicBezTo>
                  <a:pt x="2873800" y="3588827"/>
                  <a:pt x="2851280" y="3588827"/>
                  <a:pt x="2824254" y="3588827"/>
                </a:cubicBezTo>
                <a:cubicBezTo>
                  <a:pt x="2752184" y="3588827"/>
                  <a:pt x="2684616" y="3579832"/>
                  <a:pt x="2617052" y="3557346"/>
                </a:cubicBezTo>
                <a:lnTo>
                  <a:pt x="2621554" y="3543854"/>
                </a:lnTo>
                <a:close/>
                <a:moveTo>
                  <a:pt x="8324109" y="3332481"/>
                </a:moveTo>
                <a:lnTo>
                  <a:pt x="8535817" y="3404433"/>
                </a:lnTo>
                <a:cubicBezTo>
                  <a:pt x="8468254" y="3588822"/>
                  <a:pt x="8364651" y="3755222"/>
                  <a:pt x="8229519" y="3899136"/>
                </a:cubicBezTo>
                <a:lnTo>
                  <a:pt x="8067361" y="3746228"/>
                </a:lnTo>
                <a:cubicBezTo>
                  <a:pt x="8175467" y="3624801"/>
                  <a:pt x="8265554" y="3485384"/>
                  <a:pt x="8324109" y="3332481"/>
                </a:cubicBezTo>
                <a:close/>
                <a:moveTo>
                  <a:pt x="3243160" y="3332481"/>
                </a:moveTo>
                <a:lnTo>
                  <a:pt x="3369282" y="3602314"/>
                </a:lnTo>
                <a:cubicBezTo>
                  <a:pt x="3265684" y="3651784"/>
                  <a:pt x="3153072" y="3687763"/>
                  <a:pt x="3035958" y="3705752"/>
                </a:cubicBezTo>
                <a:lnTo>
                  <a:pt x="3031456" y="3678768"/>
                </a:lnTo>
                <a:lnTo>
                  <a:pt x="2995421" y="3408935"/>
                </a:lnTo>
                <a:cubicBezTo>
                  <a:pt x="3081002" y="3395443"/>
                  <a:pt x="3166587" y="3372957"/>
                  <a:pt x="3243160" y="3332481"/>
                </a:cubicBezTo>
                <a:close/>
                <a:moveTo>
                  <a:pt x="6162003" y="3323487"/>
                </a:moveTo>
                <a:lnTo>
                  <a:pt x="6166510" y="3323487"/>
                </a:lnTo>
                <a:cubicBezTo>
                  <a:pt x="6216060" y="3354963"/>
                  <a:pt x="6270113" y="3377449"/>
                  <a:pt x="6328668" y="3390941"/>
                </a:cubicBezTo>
                <a:lnTo>
                  <a:pt x="6288130" y="3588822"/>
                </a:lnTo>
                <a:cubicBezTo>
                  <a:pt x="6207047" y="3570833"/>
                  <a:pt x="6130475" y="3539352"/>
                  <a:pt x="6058404" y="3498876"/>
                </a:cubicBezTo>
                <a:cubicBezTo>
                  <a:pt x="6053902" y="3498876"/>
                  <a:pt x="6053902" y="3494379"/>
                  <a:pt x="6049396" y="3494379"/>
                </a:cubicBezTo>
                <a:close/>
                <a:moveTo>
                  <a:pt x="7013335" y="3318989"/>
                </a:moveTo>
                <a:lnTo>
                  <a:pt x="7157475" y="3575330"/>
                </a:lnTo>
                <a:cubicBezTo>
                  <a:pt x="7071894" y="3620303"/>
                  <a:pt x="6981806" y="3656282"/>
                  <a:pt x="6887212" y="3683265"/>
                </a:cubicBezTo>
                <a:lnTo>
                  <a:pt x="6882705" y="3665276"/>
                </a:lnTo>
                <a:lnTo>
                  <a:pt x="6824150" y="3395439"/>
                </a:lnTo>
                <a:cubicBezTo>
                  <a:pt x="6891718" y="3377449"/>
                  <a:pt x="6954780" y="3350470"/>
                  <a:pt x="7013335" y="3318989"/>
                </a:cubicBezTo>
                <a:close/>
                <a:moveTo>
                  <a:pt x="2391833" y="3296503"/>
                </a:moveTo>
                <a:cubicBezTo>
                  <a:pt x="2441378" y="3323486"/>
                  <a:pt x="2490929" y="3345973"/>
                  <a:pt x="2540475" y="3368459"/>
                </a:cubicBezTo>
                <a:lnTo>
                  <a:pt x="2459396" y="3633795"/>
                </a:lnTo>
                <a:lnTo>
                  <a:pt x="2454894" y="3651784"/>
                </a:lnTo>
                <a:cubicBezTo>
                  <a:pt x="2378317" y="3624800"/>
                  <a:pt x="2306247" y="3588827"/>
                  <a:pt x="2234177" y="3548351"/>
                </a:cubicBezTo>
                <a:close/>
                <a:moveTo>
                  <a:pt x="4963840" y="3229043"/>
                </a:moveTo>
                <a:cubicBezTo>
                  <a:pt x="5171038" y="3476390"/>
                  <a:pt x="5369235" y="3741730"/>
                  <a:pt x="5644001" y="3926119"/>
                </a:cubicBezTo>
                <a:lnTo>
                  <a:pt x="5481843" y="4173471"/>
                </a:lnTo>
                <a:cubicBezTo>
                  <a:pt x="5166535" y="3957600"/>
                  <a:pt x="5013386" y="3746228"/>
                  <a:pt x="4774656" y="3462898"/>
                </a:cubicBezTo>
                <a:lnTo>
                  <a:pt x="4806184" y="3422422"/>
                </a:lnTo>
                <a:lnTo>
                  <a:pt x="4837718" y="3381947"/>
                </a:lnTo>
                <a:lnTo>
                  <a:pt x="4900774" y="3305497"/>
                </a:lnTo>
                <a:lnTo>
                  <a:pt x="4932307" y="3269519"/>
                </a:lnTo>
                <a:close/>
                <a:moveTo>
                  <a:pt x="7207026" y="3215552"/>
                </a:moveTo>
                <a:lnTo>
                  <a:pt x="7396210" y="3395439"/>
                </a:lnTo>
                <a:lnTo>
                  <a:pt x="7423232" y="3422422"/>
                </a:lnTo>
                <a:cubicBezTo>
                  <a:pt x="7387201" y="3458401"/>
                  <a:pt x="7346659" y="3494379"/>
                  <a:pt x="7301615" y="3525860"/>
                </a:cubicBezTo>
                <a:lnTo>
                  <a:pt x="7279096" y="3494379"/>
                </a:lnTo>
                <a:lnTo>
                  <a:pt x="7130449" y="3283011"/>
                </a:lnTo>
                <a:cubicBezTo>
                  <a:pt x="7157475" y="3265022"/>
                  <a:pt x="7184501" y="3238038"/>
                  <a:pt x="7207026" y="3215552"/>
                </a:cubicBezTo>
                <a:close/>
                <a:moveTo>
                  <a:pt x="3468379" y="3166081"/>
                </a:moveTo>
                <a:lnTo>
                  <a:pt x="3603511" y="3341476"/>
                </a:lnTo>
                <a:cubicBezTo>
                  <a:pt x="3549458" y="3395443"/>
                  <a:pt x="3495405" y="3440416"/>
                  <a:pt x="3432344" y="3480892"/>
                </a:cubicBezTo>
                <a:cubicBezTo>
                  <a:pt x="3423335" y="3485389"/>
                  <a:pt x="3418833" y="3489886"/>
                  <a:pt x="3409824" y="3494384"/>
                </a:cubicBezTo>
                <a:lnTo>
                  <a:pt x="3315230" y="3292005"/>
                </a:lnTo>
                <a:cubicBezTo>
                  <a:pt x="3369282" y="3260524"/>
                  <a:pt x="3418833" y="3215551"/>
                  <a:pt x="3468379" y="3166081"/>
                </a:cubicBezTo>
                <a:close/>
                <a:moveTo>
                  <a:pt x="2162106" y="3103119"/>
                </a:moveTo>
                <a:cubicBezTo>
                  <a:pt x="2184631" y="3130103"/>
                  <a:pt x="2207150" y="3152589"/>
                  <a:pt x="2234177" y="3179573"/>
                </a:cubicBezTo>
                <a:lnTo>
                  <a:pt x="2067517" y="3377454"/>
                </a:lnTo>
                <a:lnTo>
                  <a:pt x="2044992" y="3404438"/>
                </a:lnTo>
                <a:cubicBezTo>
                  <a:pt x="2004455" y="3368459"/>
                  <a:pt x="1968420" y="3327984"/>
                  <a:pt x="1932385" y="3287508"/>
                </a:cubicBezTo>
                <a:lnTo>
                  <a:pt x="1959411" y="3265022"/>
                </a:lnTo>
                <a:close/>
                <a:moveTo>
                  <a:pt x="1247718" y="3098622"/>
                </a:moveTo>
                <a:cubicBezTo>
                  <a:pt x="1306273" y="3265022"/>
                  <a:pt x="1391858" y="3417930"/>
                  <a:pt x="1499964" y="3557346"/>
                </a:cubicBezTo>
                <a:lnTo>
                  <a:pt x="1265736" y="3741730"/>
                </a:lnTo>
                <a:cubicBezTo>
                  <a:pt x="1139613" y="3579832"/>
                  <a:pt x="1036009" y="3395443"/>
                  <a:pt x="963939" y="3193065"/>
                </a:cubicBezTo>
                <a:close/>
                <a:moveTo>
                  <a:pt x="7869168" y="3053649"/>
                </a:moveTo>
                <a:lnTo>
                  <a:pt x="8125921" y="3143595"/>
                </a:lnTo>
                <a:cubicBezTo>
                  <a:pt x="8062859" y="3314492"/>
                  <a:pt x="7963758" y="3471893"/>
                  <a:pt x="7842141" y="3602314"/>
                </a:cubicBezTo>
                <a:lnTo>
                  <a:pt x="7648451" y="3413428"/>
                </a:lnTo>
                <a:cubicBezTo>
                  <a:pt x="7743045" y="3309995"/>
                  <a:pt x="7819622" y="3188568"/>
                  <a:pt x="7869168" y="3053649"/>
                </a:cubicBezTo>
                <a:close/>
                <a:moveTo>
                  <a:pt x="4666546" y="3017670"/>
                </a:moveTo>
                <a:lnTo>
                  <a:pt x="4855730" y="3215551"/>
                </a:lnTo>
                <a:cubicBezTo>
                  <a:pt x="4671053" y="3480892"/>
                  <a:pt x="4436825" y="3764217"/>
                  <a:pt x="4202592" y="3980087"/>
                </a:cubicBezTo>
                <a:lnTo>
                  <a:pt x="4031430" y="3755222"/>
                </a:lnTo>
                <a:cubicBezTo>
                  <a:pt x="4256649" y="3539357"/>
                  <a:pt x="4463851" y="3256027"/>
                  <a:pt x="4666546" y="3017670"/>
                </a:cubicBezTo>
                <a:close/>
                <a:moveTo>
                  <a:pt x="5801652" y="2990687"/>
                </a:moveTo>
                <a:cubicBezTo>
                  <a:pt x="5887238" y="3089627"/>
                  <a:pt x="5977325" y="3188568"/>
                  <a:pt x="6076422" y="3265022"/>
                </a:cubicBezTo>
                <a:lnTo>
                  <a:pt x="5914264" y="3512368"/>
                </a:lnTo>
                <a:cubicBezTo>
                  <a:pt x="5801652" y="3431417"/>
                  <a:pt x="5707062" y="3332481"/>
                  <a:pt x="5612472" y="3229043"/>
                </a:cubicBezTo>
                <a:close/>
                <a:moveTo>
                  <a:pt x="1630589" y="2968200"/>
                </a:moveTo>
                <a:cubicBezTo>
                  <a:pt x="1675633" y="3089627"/>
                  <a:pt x="1738694" y="3202059"/>
                  <a:pt x="1815271" y="3301000"/>
                </a:cubicBezTo>
                <a:lnTo>
                  <a:pt x="1576536" y="3494384"/>
                </a:lnTo>
                <a:cubicBezTo>
                  <a:pt x="1477440" y="3363962"/>
                  <a:pt x="1396361" y="3220049"/>
                  <a:pt x="1342308" y="3067141"/>
                </a:cubicBezTo>
                <a:close/>
                <a:moveTo>
                  <a:pt x="8783557" y="2954708"/>
                </a:moveTo>
                <a:lnTo>
                  <a:pt x="8990758" y="2986189"/>
                </a:lnTo>
                <a:cubicBezTo>
                  <a:pt x="8977248" y="3062643"/>
                  <a:pt x="8959230" y="3139097"/>
                  <a:pt x="8936706" y="3211054"/>
                </a:cubicBezTo>
                <a:lnTo>
                  <a:pt x="8912843" y="3202390"/>
                </a:lnTo>
                <a:lnTo>
                  <a:pt x="8909679" y="3215552"/>
                </a:lnTo>
                <a:lnTo>
                  <a:pt x="8711491" y="3143595"/>
                </a:lnTo>
                <a:cubicBezTo>
                  <a:pt x="8729504" y="3085130"/>
                  <a:pt x="8747526" y="3022168"/>
                  <a:pt x="8756535" y="2959206"/>
                </a:cubicBezTo>
                <a:lnTo>
                  <a:pt x="8781531" y="2963004"/>
                </a:lnTo>
                <a:close/>
                <a:moveTo>
                  <a:pt x="5211579" y="2950211"/>
                </a:moveTo>
                <a:cubicBezTo>
                  <a:pt x="5400764" y="3175076"/>
                  <a:pt x="5603464" y="3413428"/>
                  <a:pt x="5833185" y="3575330"/>
                </a:cubicBezTo>
                <a:lnTo>
                  <a:pt x="5684542" y="3800195"/>
                </a:lnTo>
                <a:cubicBezTo>
                  <a:pt x="5364729" y="3552844"/>
                  <a:pt x="5319685" y="3471893"/>
                  <a:pt x="5044919" y="3152589"/>
                </a:cubicBezTo>
                <a:lnTo>
                  <a:pt x="5062937" y="3130103"/>
                </a:lnTo>
                <a:lnTo>
                  <a:pt x="5098972" y="3085130"/>
                </a:lnTo>
                <a:lnTo>
                  <a:pt x="5157527" y="3013173"/>
                </a:lnTo>
                <a:lnTo>
                  <a:pt x="5184553" y="2981692"/>
                </a:lnTo>
                <a:close/>
                <a:moveTo>
                  <a:pt x="797279" y="2869260"/>
                </a:moveTo>
                <a:cubicBezTo>
                  <a:pt x="806288" y="2945714"/>
                  <a:pt x="824306" y="3022168"/>
                  <a:pt x="846825" y="3098622"/>
                </a:cubicBezTo>
                <a:lnTo>
                  <a:pt x="648632" y="3161584"/>
                </a:lnTo>
                <a:cubicBezTo>
                  <a:pt x="621606" y="3071638"/>
                  <a:pt x="599086" y="2981692"/>
                  <a:pt x="590077" y="2887249"/>
                </a:cubicBezTo>
                <a:close/>
                <a:moveTo>
                  <a:pt x="7418730" y="2855768"/>
                </a:moveTo>
                <a:lnTo>
                  <a:pt x="7688993" y="2950211"/>
                </a:lnTo>
                <a:lnTo>
                  <a:pt x="7702508" y="2954708"/>
                </a:lnTo>
                <a:cubicBezTo>
                  <a:pt x="7648451" y="3094125"/>
                  <a:pt x="7571879" y="3220049"/>
                  <a:pt x="7472782" y="3327984"/>
                </a:cubicBezTo>
                <a:lnTo>
                  <a:pt x="7445756" y="3301000"/>
                </a:lnTo>
                <a:lnTo>
                  <a:pt x="7256572" y="3121108"/>
                </a:lnTo>
                <a:cubicBezTo>
                  <a:pt x="7324140" y="3044654"/>
                  <a:pt x="7382694" y="2954708"/>
                  <a:pt x="7418730" y="2855768"/>
                </a:cubicBezTo>
                <a:close/>
                <a:moveTo>
                  <a:pt x="2004455" y="2842276"/>
                </a:moveTo>
                <a:cubicBezTo>
                  <a:pt x="2035984" y="2918730"/>
                  <a:pt x="2072019" y="2990687"/>
                  <a:pt x="2121569" y="3058146"/>
                </a:cubicBezTo>
                <a:lnTo>
                  <a:pt x="1918870" y="3220049"/>
                </a:lnTo>
                <a:lnTo>
                  <a:pt x="1891843" y="3242535"/>
                </a:lnTo>
                <a:cubicBezTo>
                  <a:pt x="1824280" y="3148092"/>
                  <a:pt x="1765720" y="3049151"/>
                  <a:pt x="1720677" y="2936719"/>
                </a:cubicBezTo>
                <a:close/>
                <a:moveTo>
                  <a:pt x="3761166" y="2828784"/>
                </a:moveTo>
                <a:lnTo>
                  <a:pt x="3963862" y="3053649"/>
                </a:lnTo>
                <a:cubicBezTo>
                  <a:pt x="3891791" y="3139097"/>
                  <a:pt x="3806210" y="3242535"/>
                  <a:pt x="3729633" y="3323486"/>
                </a:cubicBezTo>
                <a:lnTo>
                  <a:pt x="3544956" y="3085130"/>
                </a:lnTo>
                <a:cubicBezTo>
                  <a:pt x="3608017" y="3017670"/>
                  <a:pt x="3666572" y="2941216"/>
                  <a:pt x="3725131" y="2873757"/>
                </a:cubicBezTo>
                <a:close/>
                <a:moveTo>
                  <a:pt x="8062855" y="2779314"/>
                </a:moveTo>
                <a:lnTo>
                  <a:pt x="8364651" y="2824287"/>
                </a:lnTo>
                <a:cubicBezTo>
                  <a:pt x="8351135" y="2909735"/>
                  <a:pt x="8328615" y="2990687"/>
                  <a:pt x="8306091" y="3071638"/>
                </a:cubicBezTo>
                <a:lnTo>
                  <a:pt x="8282162" y="3063052"/>
                </a:lnTo>
                <a:lnTo>
                  <a:pt x="8279065" y="3076135"/>
                </a:lnTo>
                <a:lnTo>
                  <a:pt x="7990789" y="2972698"/>
                </a:lnTo>
                <a:cubicBezTo>
                  <a:pt x="8008801" y="2914233"/>
                  <a:pt x="8026824" y="2851271"/>
                  <a:pt x="8035833" y="2783811"/>
                </a:cubicBezTo>
                <a:lnTo>
                  <a:pt x="8060892" y="2787546"/>
                </a:lnTo>
                <a:close/>
                <a:moveTo>
                  <a:pt x="1373841" y="2711854"/>
                </a:moveTo>
                <a:cubicBezTo>
                  <a:pt x="1382850" y="2792806"/>
                  <a:pt x="1400867" y="2869260"/>
                  <a:pt x="1423387" y="2945714"/>
                </a:cubicBezTo>
                <a:lnTo>
                  <a:pt x="1135106" y="3044654"/>
                </a:lnTo>
                <a:cubicBezTo>
                  <a:pt x="1108080" y="2950211"/>
                  <a:pt x="1085560" y="2846773"/>
                  <a:pt x="1067543" y="2743335"/>
                </a:cubicBezTo>
                <a:close/>
                <a:moveTo>
                  <a:pt x="7571879" y="2702860"/>
                </a:moveTo>
                <a:lnTo>
                  <a:pt x="7864661" y="2743335"/>
                </a:lnTo>
                <a:cubicBezTo>
                  <a:pt x="7855653" y="2801800"/>
                  <a:pt x="7842142" y="2855768"/>
                  <a:pt x="7824125" y="2914233"/>
                </a:cubicBezTo>
                <a:lnTo>
                  <a:pt x="7815115" y="2909735"/>
                </a:lnTo>
                <a:lnTo>
                  <a:pt x="7800448" y="2904610"/>
                </a:lnTo>
                <a:lnTo>
                  <a:pt x="7797098" y="2918730"/>
                </a:lnTo>
                <a:lnTo>
                  <a:pt x="7788089" y="2914233"/>
                </a:lnTo>
                <a:lnTo>
                  <a:pt x="7517826" y="2819790"/>
                </a:lnTo>
                <a:cubicBezTo>
                  <a:pt x="7526835" y="2783811"/>
                  <a:pt x="7540350" y="2743336"/>
                  <a:pt x="7544852" y="2707357"/>
                </a:cubicBezTo>
                <a:lnTo>
                  <a:pt x="7569963" y="2710829"/>
                </a:lnTo>
                <a:close/>
                <a:moveTo>
                  <a:pt x="1878332" y="2657887"/>
                </a:moveTo>
                <a:cubicBezTo>
                  <a:pt x="1882834" y="2707357"/>
                  <a:pt x="1896350" y="2752330"/>
                  <a:pt x="1909861" y="2801800"/>
                </a:cubicBezTo>
                <a:lnTo>
                  <a:pt x="1630589" y="2896243"/>
                </a:lnTo>
                <a:cubicBezTo>
                  <a:pt x="1608069" y="2828784"/>
                  <a:pt x="1594554" y="2756827"/>
                  <a:pt x="1585545" y="2684871"/>
                </a:cubicBezTo>
                <a:lnTo>
                  <a:pt x="1594554" y="2684871"/>
                </a:lnTo>
                <a:close/>
                <a:moveTo>
                  <a:pt x="3918818" y="2644400"/>
                </a:moveTo>
                <a:lnTo>
                  <a:pt x="4089984" y="2837779"/>
                </a:lnTo>
                <a:lnTo>
                  <a:pt x="3995395" y="2954708"/>
                </a:lnTo>
                <a:lnTo>
                  <a:pt x="3819721" y="2761325"/>
                </a:lnTo>
                <a:close/>
                <a:moveTo>
                  <a:pt x="5481843" y="2599422"/>
                </a:moveTo>
                <a:lnTo>
                  <a:pt x="5711564" y="2873757"/>
                </a:lnTo>
                <a:cubicBezTo>
                  <a:pt x="5729586" y="2896244"/>
                  <a:pt x="5747604" y="2918730"/>
                  <a:pt x="5765621" y="2941217"/>
                </a:cubicBezTo>
                <a:lnTo>
                  <a:pt x="5576432" y="3179573"/>
                </a:lnTo>
                <a:cubicBezTo>
                  <a:pt x="5544904" y="3143595"/>
                  <a:pt x="5513376" y="3103119"/>
                  <a:pt x="5481843" y="3067141"/>
                </a:cubicBezTo>
                <a:lnTo>
                  <a:pt x="5387248" y="2950211"/>
                </a:lnTo>
                <a:lnTo>
                  <a:pt x="5292658" y="2833281"/>
                </a:lnTo>
                <a:lnTo>
                  <a:pt x="5324191" y="2792806"/>
                </a:lnTo>
                <a:lnTo>
                  <a:pt x="5355720" y="2752330"/>
                </a:lnTo>
                <a:lnTo>
                  <a:pt x="5418781" y="2675876"/>
                </a:lnTo>
                <a:close/>
                <a:moveTo>
                  <a:pt x="9283546" y="2486994"/>
                </a:moveTo>
                <a:cubicBezTo>
                  <a:pt x="9288048" y="2536465"/>
                  <a:pt x="9288048" y="2581438"/>
                  <a:pt x="9288048" y="2630908"/>
                </a:cubicBezTo>
                <a:lnTo>
                  <a:pt x="9161925" y="2621913"/>
                </a:lnTo>
                <a:cubicBezTo>
                  <a:pt x="9166432" y="2581438"/>
                  <a:pt x="9161925" y="2545459"/>
                  <a:pt x="9157423" y="2504984"/>
                </a:cubicBezTo>
                <a:close/>
                <a:moveTo>
                  <a:pt x="0" y="2460011"/>
                </a:moveTo>
                <a:lnTo>
                  <a:pt x="126123" y="2469005"/>
                </a:lnTo>
                <a:cubicBezTo>
                  <a:pt x="121621" y="2504984"/>
                  <a:pt x="126123" y="2545459"/>
                  <a:pt x="130630" y="2585935"/>
                </a:cubicBezTo>
                <a:lnTo>
                  <a:pt x="4507" y="2599427"/>
                </a:lnTo>
                <a:cubicBezTo>
                  <a:pt x="0" y="2549957"/>
                  <a:pt x="0" y="2504984"/>
                  <a:pt x="0" y="2460011"/>
                </a:cubicBezTo>
                <a:close/>
                <a:moveTo>
                  <a:pt x="7806107" y="2442021"/>
                </a:moveTo>
                <a:cubicBezTo>
                  <a:pt x="7806107" y="2469005"/>
                  <a:pt x="7810609" y="2495989"/>
                  <a:pt x="7810609" y="2522973"/>
                </a:cubicBezTo>
                <a:cubicBezTo>
                  <a:pt x="7810609" y="2567946"/>
                  <a:pt x="7806107" y="2617411"/>
                  <a:pt x="7801600" y="2662384"/>
                </a:cubicBezTo>
                <a:lnTo>
                  <a:pt x="7508817" y="2621913"/>
                </a:lnTo>
                <a:cubicBezTo>
                  <a:pt x="7513319" y="2590432"/>
                  <a:pt x="7513319" y="2558951"/>
                  <a:pt x="7513319" y="2527470"/>
                </a:cubicBezTo>
                <a:cubicBezTo>
                  <a:pt x="7513319" y="2509481"/>
                  <a:pt x="7513319" y="2491492"/>
                  <a:pt x="7513319" y="2473503"/>
                </a:cubicBezTo>
                <a:lnTo>
                  <a:pt x="7797098" y="2446519"/>
                </a:lnTo>
                <a:close/>
                <a:moveTo>
                  <a:pt x="8206995" y="2401546"/>
                </a:moveTo>
                <a:cubicBezTo>
                  <a:pt x="8211501" y="2442021"/>
                  <a:pt x="8211501" y="2482497"/>
                  <a:pt x="8211501" y="2522973"/>
                </a:cubicBezTo>
                <a:cubicBezTo>
                  <a:pt x="8211501" y="2590432"/>
                  <a:pt x="8206995" y="2653390"/>
                  <a:pt x="8197986" y="2720849"/>
                </a:cubicBezTo>
                <a:lnTo>
                  <a:pt x="7896195" y="2675876"/>
                </a:lnTo>
                <a:cubicBezTo>
                  <a:pt x="7900697" y="2626411"/>
                  <a:pt x="7905203" y="2572443"/>
                  <a:pt x="7905203" y="2522973"/>
                </a:cubicBezTo>
                <a:cubicBezTo>
                  <a:pt x="7905203" y="2491492"/>
                  <a:pt x="7905203" y="2460011"/>
                  <a:pt x="7900697" y="2428530"/>
                </a:cubicBezTo>
                <a:close/>
                <a:moveTo>
                  <a:pt x="1662122" y="2388054"/>
                </a:moveTo>
                <a:lnTo>
                  <a:pt x="1954905" y="2428530"/>
                </a:lnTo>
                <a:cubicBezTo>
                  <a:pt x="1950403" y="2460011"/>
                  <a:pt x="1950403" y="2491492"/>
                  <a:pt x="1950403" y="2522973"/>
                </a:cubicBezTo>
                <a:cubicBezTo>
                  <a:pt x="1950403" y="2540962"/>
                  <a:pt x="1950403" y="2558951"/>
                  <a:pt x="1950403" y="2576940"/>
                </a:cubicBezTo>
                <a:lnTo>
                  <a:pt x="1666624" y="2603924"/>
                </a:lnTo>
                <a:lnTo>
                  <a:pt x="1657615" y="2608421"/>
                </a:lnTo>
                <a:cubicBezTo>
                  <a:pt x="1657615" y="2581438"/>
                  <a:pt x="1653113" y="2554454"/>
                  <a:pt x="1653113" y="2527470"/>
                </a:cubicBezTo>
                <a:cubicBezTo>
                  <a:pt x="1653113" y="2482497"/>
                  <a:pt x="1657615" y="2433027"/>
                  <a:pt x="1662122" y="2388054"/>
                </a:cubicBezTo>
                <a:close/>
                <a:moveTo>
                  <a:pt x="8603381" y="2365567"/>
                </a:moveTo>
                <a:cubicBezTo>
                  <a:pt x="8607888" y="2419535"/>
                  <a:pt x="8607888" y="2473503"/>
                  <a:pt x="8607888" y="2527470"/>
                </a:cubicBezTo>
                <a:cubicBezTo>
                  <a:pt x="8607888" y="2612919"/>
                  <a:pt x="8603381" y="2698363"/>
                  <a:pt x="8589870" y="2779314"/>
                </a:cubicBezTo>
                <a:lnTo>
                  <a:pt x="8297083" y="2738838"/>
                </a:lnTo>
                <a:cubicBezTo>
                  <a:pt x="8306091" y="2671379"/>
                  <a:pt x="8310598" y="2599427"/>
                  <a:pt x="8310598" y="2527470"/>
                </a:cubicBezTo>
                <a:cubicBezTo>
                  <a:pt x="8310598" y="2482497"/>
                  <a:pt x="8310598" y="2437524"/>
                  <a:pt x="8306091" y="2397049"/>
                </a:cubicBezTo>
                <a:close/>
                <a:moveTo>
                  <a:pt x="1261229" y="2325092"/>
                </a:moveTo>
                <a:lnTo>
                  <a:pt x="1563025" y="2370065"/>
                </a:lnTo>
                <a:cubicBezTo>
                  <a:pt x="1558519" y="2419535"/>
                  <a:pt x="1554016" y="2473503"/>
                  <a:pt x="1554016" y="2522973"/>
                </a:cubicBezTo>
                <a:cubicBezTo>
                  <a:pt x="1554016" y="2554454"/>
                  <a:pt x="1554016" y="2585935"/>
                  <a:pt x="1558519" y="2617411"/>
                </a:cubicBezTo>
                <a:lnTo>
                  <a:pt x="1252220" y="2644400"/>
                </a:lnTo>
                <a:cubicBezTo>
                  <a:pt x="1247718" y="2603924"/>
                  <a:pt x="1247718" y="2563448"/>
                  <a:pt x="1247718" y="2522973"/>
                </a:cubicBezTo>
                <a:cubicBezTo>
                  <a:pt x="1247718" y="2455513"/>
                  <a:pt x="1252220" y="2392551"/>
                  <a:pt x="1261229" y="2325092"/>
                </a:cubicBezTo>
                <a:close/>
                <a:moveTo>
                  <a:pt x="869349" y="2271124"/>
                </a:moveTo>
                <a:lnTo>
                  <a:pt x="1162132" y="2311600"/>
                </a:lnTo>
                <a:cubicBezTo>
                  <a:pt x="1153124" y="2379059"/>
                  <a:pt x="1148621" y="2451016"/>
                  <a:pt x="1148621" y="2522973"/>
                </a:cubicBezTo>
                <a:cubicBezTo>
                  <a:pt x="1148621" y="2567946"/>
                  <a:pt x="1148621" y="2612919"/>
                  <a:pt x="1153124" y="2653390"/>
                </a:cubicBezTo>
                <a:lnTo>
                  <a:pt x="855834" y="2684871"/>
                </a:lnTo>
                <a:cubicBezTo>
                  <a:pt x="851332" y="2630908"/>
                  <a:pt x="851332" y="2576940"/>
                  <a:pt x="851332" y="2522973"/>
                </a:cubicBezTo>
                <a:cubicBezTo>
                  <a:pt x="851332" y="2437524"/>
                  <a:pt x="855834" y="2352076"/>
                  <a:pt x="869349" y="2271124"/>
                </a:cubicBezTo>
                <a:close/>
                <a:moveTo>
                  <a:pt x="360351" y="2230649"/>
                </a:moveTo>
                <a:lnTo>
                  <a:pt x="486474" y="2253135"/>
                </a:lnTo>
                <a:cubicBezTo>
                  <a:pt x="481972" y="2289114"/>
                  <a:pt x="477465" y="2329589"/>
                  <a:pt x="477465" y="2370065"/>
                </a:cubicBezTo>
                <a:lnTo>
                  <a:pt x="351342" y="2370065"/>
                </a:lnTo>
                <a:cubicBezTo>
                  <a:pt x="351342" y="2320595"/>
                  <a:pt x="355849" y="2275622"/>
                  <a:pt x="360351" y="2230649"/>
                </a:cubicBezTo>
                <a:close/>
                <a:moveTo>
                  <a:pt x="7828627" y="2149697"/>
                </a:moveTo>
                <a:cubicBezTo>
                  <a:pt x="7851151" y="2217157"/>
                  <a:pt x="7864661" y="2289114"/>
                  <a:pt x="7873670" y="2361070"/>
                </a:cubicBezTo>
                <a:lnTo>
                  <a:pt x="7864661" y="2361070"/>
                </a:lnTo>
                <a:lnTo>
                  <a:pt x="7580888" y="2388054"/>
                </a:lnTo>
                <a:cubicBezTo>
                  <a:pt x="7576381" y="2338584"/>
                  <a:pt x="7562870" y="2293611"/>
                  <a:pt x="7549354" y="2244141"/>
                </a:cubicBezTo>
                <a:close/>
                <a:moveTo>
                  <a:pt x="1635096" y="2136206"/>
                </a:moveTo>
                <a:lnTo>
                  <a:pt x="1644104" y="2140703"/>
                </a:lnTo>
                <a:lnTo>
                  <a:pt x="1914368" y="2235146"/>
                </a:lnTo>
                <a:cubicBezTo>
                  <a:pt x="1905359" y="2271124"/>
                  <a:pt x="1891843" y="2311600"/>
                  <a:pt x="1887341" y="2347578"/>
                </a:cubicBezTo>
                <a:lnTo>
                  <a:pt x="1594554" y="2307103"/>
                </a:lnTo>
                <a:cubicBezTo>
                  <a:pt x="1603562" y="2248638"/>
                  <a:pt x="1621580" y="2190173"/>
                  <a:pt x="1635096" y="2136206"/>
                </a:cubicBezTo>
                <a:close/>
                <a:moveTo>
                  <a:pt x="8324109" y="2001287"/>
                </a:moveTo>
                <a:cubicBezTo>
                  <a:pt x="8355642" y="2100227"/>
                  <a:pt x="8378161" y="2199168"/>
                  <a:pt x="8391677" y="2302605"/>
                </a:cubicBezTo>
                <a:lnTo>
                  <a:pt x="8085379" y="2334086"/>
                </a:lnTo>
                <a:cubicBezTo>
                  <a:pt x="8076370" y="2253135"/>
                  <a:pt x="8058353" y="2176681"/>
                  <a:pt x="8035828" y="2100227"/>
                </a:cubicBezTo>
                <a:close/>
                <a:moveTo>
                  <a:pt x="1153124" y="1974303"/>
                </a:moveTo>
                <a:lnTo>
                  <a:pt x="1441404" y="2077741"/>
                </a:lnTo>
                <a:cubicBezTo>
                  <a:pt x="1423387" y="2136206"/>
                  <a:pt x="1405369" y="2199168"/>
                  <a:pt x="1396361" y="2266627"/>
                </a:cubicBezTo>
                <a:lnTo>
                  <a:pt x="1094569" y="2221654"/>
                </a:lnTo>
                <a:cubicBezTo>
                  <a:pt x="1108080" y="2136206"/>
                  <a:pt x="1130604" y="2055254"/>
                  <a:pt x="1153124" y="1974303"/>
                </a:cubicBezTo>
                <a:close/>
                <a:moveTo>
                  <a:pt x="8810583" y="1884357"/>
                </a:moveTo>
                <a:cubicBezTo>
                  <a:pt x="8837609" y="1974303"/>
                  <a:pt x="8860134" y="2064249"/>
                  <a:pt x="8869142" y="2158692"/>
                </a:cubicBezTo>
                <a:lnTo>
                  <a:pt x="8661940" y="2176681"/>
                </a:lnTo>
                <a:cubicBezTo>
                  <a:pt x="8652932" y="2100227"/>
                  <a:pt x="8634914" y="2023773"/>
                  <a:pt x="8612390" y="1947319"/>
                </a:cubicBezTo>
                <a:close/>
                <a:moveTo>
                  <a:pt x="3833237" y="1870865"/>
                </a:moveTo>
                <a:cubicBezTo>
                  <a:pt x="3846752" y="1888854"/>
                  <a:pt x="3864770" y="1906844"/>
                  <a:pt x="3878280" y="1924833"/>
                </a:cubicBezTo>
                <a:cubicBezTo>
                  <a:pt x="3887289" y="1938325"/>
                  <a:pt x="3900800" y="1951817"/>
                  <a:pt x="3909813" y="1965308"/>
                </a:cubicBezTo>
                <a:lnTo>
                  <a:pt x="4117015" y="2212660"/>
                </a:lnTo>
                <a:lnTo>
                  <a:pt x="4085482" y="2253135"/>
                </a:lnTo>
                <a:lnTo>
                  <a:pt x="4053954" y="2293611"/>
                </a:lnTo>
                <a:lnTo>
                  <a:pt x="3990888" y="2370060"/>
                </a:lnTo>
                <a:lnTo>
                  <a:pt x="3959359" y="2410536"/>
                </a:lnTo>
                <a:lnTo>
                  <a:pt x="3927831" y="2451011"/>
                </a:lnTo>
                <a:lnTo>
                  <a:pt x="3684594" y="2158692"/>
                </a:lnTo>
                <a:cubicBezTo>
                  <a:pt x="3671079" y="2145200"/>
                  <a:pt x="3662070" y="2131708"/>
                  <a:pt x="3648559" y="2118216"/>
                </a:cubicBezTo>
                <a:lnTo>
                  <a:pt x="3639550" y="2109222"/>
                </a:lnTo>
                <a:close/>
                <a:moveTo>
                  <a:pt x="522509" y="1834887"/>
                </a:moveTo>
                <a:lnTo>
                  <a:pt x="720702" y="1906844"/>
                </a:lnTo>
                <a:cubicBezTo>
                  <a:pt x="702685" y="1965308"/>
                  <a:pt x="684667" y="2028270"/>
                  <a:pt x="675658" y="2091233"/>
                </a:cubicBezTo>
                <a:lnTo>
                  <a:pt x="468457" y="2059752"/>
                </a:lnTo>
                <a:cubicBezTo>
                  <a:pt x="481972" y="1983298"/>
                  <a:pt x="499990" y="1906844"/>
                  <a:pt x="522509" y="1834887"/>
                </a:cubicBezTo>
                <a:close/>
                <a:moveTo>
                  <a:pt x="7567372" y="1807903"/>
                </a:moveTo>
                <a:cubicBezTo>
                  <a:pt x="7634940" y="1897849"/>
                  <a:pt x="7693495" y="2001287"/>
                  <a:pt x="7738539" y="2113719"/>
                </a:cubicBezTo>
                <a:lnTo>
                  <a:pt x="7454765" y="2208162"/>
                </a:lnTo>
                <a:cubicBezTo>
                  <a:pt x="7423232" y="2131708"/>
                  <a:pt x="7387197" y="2059752"/>
                  <a:pt x="7337651" y="1992292"/>
                </a:cubicBezTo>
                <a:lnTo>
                  <a:pt x="7540346" y="1830390"/>
                </a:lnTo>
                <a:close/>
                <a:moveTo>
                  <a:pt x="1932385" y="1726952"/>
                </a:moveTo>
                <a:lnTo>
                  <a:pt x="1959411" y="1753936"/>
                </a:lnTo>
                <a:lnTo>
                  <a:pt x="2148595" y="1933827"/>
                </a:lnTo>
                <a:cubicBezTo>
                  <a:pt x="2081032" y="2010281"/>
                  <a:pt x="2022473" y="2100227"/>
                  <a:pt x="1986438" y="2199168"/>
                </a:cubicBezTo>
                <a:lnTo>
                  <a:pt x="1716174" y="2104725"/>
                </a:lnTo>
                <a:lnTo>
                  <a:pt x="1702663" y="2100227"/>
                </a:lnTo>
                <a:cubicBezTo>
                  <a:pt x="1756711" y="1960811"/>
                  <a:pt x="1833288" y="1834887"/>
                  <a:pt x="1932385" y="1726952"/>
                </a:cubicBezTo>
                <a:close/>
                <a:moveTo>
                  <a:pt x="7418730" y="1641508"/>
                </a:moveTo>
                <a:cubicBezTo>
                  <a:pt x="7459267" y="1677486"/>
                  <a:pt x="7495302" y="1717957"/>
                  <a:pt x="7531337" y="1758433"/>
                </a:cubicBezTo>
                <a:lnTo>
                  <a:pt x="7504311" y="1780919"/>
                </a:lnTo>
                <a:lnTo>
                  <a:pt x="7301616" y="1942822"/>
                </a:lnTo>
                <a:cubicBezTo>
                  <a:pt x="7279091" y="1915838"/>
                  <a:pt x="7256572" y="1893352"/>
                  <a:pt x="7229545" y="1866368"/>
                </a:cubicBezTo>
                <a:lnTo>
                  <a:pt x="7400712" y="1668492"/>
                </a:lnTo>
                <a:close/>
                <a:moveTo>
                  <a:pt x="3517929" y="1601028"/>
                </a:moveTo>
                <a:cubicBezTo>
                  <a:pt x="3599008" y="1659492"/>
                  <a:pt x="3671079" y="1735946"/>
                  <a:pt x="3747656" y="1821395"/>
                </a:cubicBezTo>
                <a:lnTo>
                  <a:pt x="3594506" y="2010281"/>
                </a:lnTo>
                <a:cubicBezTo>
                  <a:pt x="3526938" y="1929330"/>
                  <a:pt x="3463877" y="1861871"/>
                  <a:pt x="3391807" y="1803406"/>
                </a:cubicBezTo>
                <a:close/>
                <a:moveTo>
                  <a:pt x="5319685" y="1583043"/>
                </a:moveTo>
                <a:lnTo>
                  <a:pt x="5522380" y="1812400"/>
                </a:lnTo>
                <a:lnTo>
                  <a:pt x="4378265" y="3184070"/>
                </a:lnTo>
                <a:cubicBezTo>
                  <a:pt x="4270160" y="3314492"/>
                  <a:pt x="4184579" y="3404438"/>
                  <a:pt x="4080976" y="3521367"/>
                </a:cubicBezTo>
                <a:cubicBezTo>
                  <a:pt x="3932333" y="3687763"/>
                  <a:pt x="3801704" y="3813687"/>
                  <a:pt x="3580991" y="3935114"/>
                </a:cubicBezTo>
                <a:lnTo>
                  <a:pt x="3463877" y="3692260"/>
                </a:lnTo>
                <a:cubicBezTo>
                  <a:pt x="3477388" y="3683265"/>
                  <a:pt x="3486396" y="3678768"/>
                  <a:pt x="3499912" y="3669773"/>
                </a:cubicBezTo>
                <a:cubicBezTo>
                  <a:pt x="3657563" y="3575335"/>
                  <a:pt x="3774677" y="3449411"/>
                  <a:pt x="3887289" y="3314492"/>
                </a:cubicBezTo>
                <a:cubicBezTo>
                  <a:pt x="3986386" y="3197562"/>
                  <a:pt x="4071967" y="3080633"/>
                  <a:pt x="4171063" y="2959206"/>
                </a:cubicBezTo>
                <a:close/>
                <a:moveTo>
                  <a:pt x="7882679" y="1551562"/>
                </a:moveTo>
                <a:cubicBezTo>
                  <a:pt x="7981775" y="1681984"/>
                  <a:pt x="8062855" y="1825892"/>
                  <a:pt x="8116907" y="1978800"/>
                </a:cubicBezTo>
                <a:lnTo>
                  <a:pt x="7828627" y="2077741"/>
                </a:lnTo>
                <a:cubicBezTo>
                  <a:pt x="7783583" y="1956314"/>
                  <a:pt x="7720521" y="1843881"/>
                  <a:pt x="7643949" y="1744941"/>
                </a:cubicBezTo>
                <a:close/>
                <a:moveTo>
                  <a:pt x="2103552" y="1529071"/>
                </a:moveTo>
                <a:lnTo>
                  <a:pt x="2126076" y="1560552"/>
                </a:lnTo>
                <a:lnTo>
                  <a:pt x="2274718" y="1771925"/>
                </a:lnTo>
                <a:cubicBezTo>
                  <a:pt x="2247692" y="1789914"/>
                  <a:pt x="2220666" y="1816898"/>
                  <a:pt x="2198146" y="1839384"/>
                </a:cubicBezTo>
                <a:lnTo>
                  <a:pt x="2008957" y="1659492"/>
                </a:lnTo>
                <a:lnTo>
                  <a:pt x="1981931" y="1632509"/>
                </a:lnTo>
                <a:cubicBezTo>
                  <a:pt x="2017971" y="1596530"/>
                  <a:pt x="2058508" y="1560552"/>
                  <a:pt x="2103552" y="1529071"/>
                </a:cubicBezTo>
                <a:close/>
                <a:moveTo>
                  <a:pt x="6639468" y="1461616"/>
                </a:moveTo>
                <a:cubicBezTo>
                  <a:pt x="6711538" y="1461616"/>
                  <a:pt x="6779107" y="1470611"/>
                  <a:pt x="6846670" y="1493097"/>
                </a:cubicBezTo>
                <a:lnTo>
                  <a:pt x="6842168" y="1506589"/>
                </a:lnTo>
                <a:lnTo>
                  <a:pt x="6792617" y="1672989"/>
                </a:lnTo>
                <a:cubicBezTo>
                  <a:pt x="6743071" y="1659497"/>
                  <a:pt x="6693521" y="1650503"/>
                  <a:pt x="6639468" y="1650503"/>
                </a:cubicBezTo>
                <a:cubicBezTo>
                  <a:pt x="6621451" y="1650503"/>
                  <a:pt x="6607940" y="1650503"/>
                  <a:pt x="6589922" y="1650503"/>
                </a:cubicBezTo>
                <a:lnTo>
                  <a:pt x="6567398" y="1484103"/>
                </a:lnTo>
                <a:lnTo>
                  <a:pt x="6562896" y="1466113"/>
                </a:lnTo>
                <a:cubicBezTo>
                  <a:pt x="6589922" y="1461616"/>
                  <a:pt x="6612442" y="1461616"/>
                  <a:pt x="6639468" y="1461616"/>
                </a:cubicBezTo>
                <a:close/>
                <a:moveTo>
                  <a:pt x="1563025" y="1448120"/>
                </a:moveTo>
                <a:lnTo>
                  <a:pt x="1756711" y="1637006"/>
                </a:lnTo>
                <a:cubicBezTo>
                  <a:pt x="1662122" y="1740444"/>
                  <a:pt x="1585549" y="1861871"/>
                  <a:pt x="1535999" y="1996789"/>
                </a:cubicBezTo>
                <a:lnTo>
                  <a:pt x="1279251" y="1906844"/>
                </a:lnTo>
                <a:cubicBezTo>
                  <a:pt x="1342313" y="1740444"/>
                  <a:pt x="1441404" y="1583038"/>
                  <a:pt x="1563025" y="1448120"/>
                </a:cubicBezTo>
                <a:close/>
                <a:moveTo>
                  <a:pt x="7004326" y="1394157"/>
                </a:moveTo>
                <a:cubicBezTo>
                  <a:pt x="7080898" y="1421141"/>
                  <a:pt x="7152968" y="1457119"/>
                  <a:pt x="7225039" y="1497595"/>
                </a:cubicBezTo>
                <a:lnTo>
                  <a:pt x="7067387" y="1749438"/>
                </a:lnTo>
                <a:cubicBezTo>
                  <a:pt x="7017837" y="1722454"/>
                  <a:pt x="6968291" y="1699968"/>
                  <a:pt x="6918740" y="1677486"/>
                </a:cubicBezTo>
                <a:lnTo>
                  <a:pt x="6999819" y="1412146"/>
                </a:lnTo>
                <a:close/>
                <a:moveTo>
                  <a:pt x="5486345" y="1394157"/>
                </a:moveTo>
                <a:lnTo>
                  <a:pt x="5675529" y="1641508"/>
                </a:lnTo>
                <a:cubicBezTo>
                  <a:pt x="5639494" y="1681984"/>
                  <a:pt x="5603459" y="1722454"/>
                  <a:pt x="5562922" y="1767427"/>
                </a:cubicBezTo>
                <a:lnTo>
                  <a:pt x="5360222" y="1533573"/>
                </a:lnTo>
                <a:cubicBezTo>
                  <a:pt x="5396257" y="1488600"/>
                  <a:pt x="5445808" y="1434632"/>
                  <a:pt x="5486345" y="1394157"/>
                </a:cubicBezTo>
                <a:close/>
                <a:moveTo>
                  <a:pt x="2517955" y="1371670"/>
                </a:moveTo>
                <a:lnTo>
                  <a:pt x="2522457" y="1389659"/>
                </a:lnTo>
                <a:lnTo>
                  <a:pt x="2581017" y="1659492"/>
                </a:lnTo>
                <a:cubicBezTo>
                  <a:pt x="2513453" y="1677482"/>
                  <a:pt x="2450392" y="1704465"/>
                  <a:pt x="2391833" y="1735946"/>
                </a:cubicBezTo>
                <a:lnTo>
                  <a:pt x="2247692" y="1479601"/>
                </a:lnTo>
                <a:cubicBezTo>
                  <a:pt x="2333278" y="1434632"/>
                  <a:pt x="2423365" y="1398654"/>
                  <a:pt x="2517955" y="1371670"/>
                </a:cubicBezTo>
                <a:close/>
                <a:moveTo>
                  <a:pt x="3103526" y="1362676"/>
                </a:moveTo>
                <a:cubicBezTo>
                  <a:pt x="3234156" y="1394157"/>
                  <a:pt x="3351270" y="1443622"/>
                  <a:pt x="3454868" y="1515579"/>
                </a:cubicBezTo>
                <a:lnTo>
                  <a:pt x="3297217" y="1767427"/>
                </a:lnTo>
                <a:cubicBezTo>
                  <a:pt x="3220640" y="1717957"/>
                  <a:pt x="3135054" y="1677482"/>
                  <a:pt x="3040464" y="1654995"/>
                </a:cubicBezTo>
                <a:lnTo>
                  <a:pt x="3099024" y="1394157"/>
                </a:lnTo>
                <a:close/>
                <a:moveTo>
                  <a:pt x="8197986" y="1349184"/>
                </a:moveTo>
                <a:cubicBezTo>
                  <a:pt x="8306091" y="1488600"/>
                  <a:pt x="8396179" y="1646005"/>
                  <a:pt x="8454739" y="1816898"/>
                </a:cubicBezTo>
                <a:lnTo>
                  <a:pt x="8211501" y="1897849"/>
                </a:lnTo>
                <a:cubicBezTo>
                  <a:pt x="8161951" y="1753936"/>
                  <a:pt x="8085379" y="1623519"/>
                  <a:pt x="7995291" y="1506589"/>
                </a:cubicBezTo>
                <a:close/>
                <a:moveTo>
                  <a:pt x="6418755" y="1340189"/>
                </a:moveTo>
                <a:lnTo>
                  <a:pt x="6463799" y="1632513"/>
                </a:lnTo>
                <a:cubicBezTo>
                  <a:pt x="6166510" y="1677486"/>
                  <a:pt x="5936784" y="1893352"/>
                  <a:pt x="5743097" y="2118216"/>
                </a:cubicBezTo>
                <a:cubicBezTo>
                  <a:pt x="5459318" y="2442021"/>
                  <a:pt x="5193562" y="2788308"/>
                  <a:pt x="4918792" y="3116611"/>
                </a:cubicBezTo>
                <a:lnTo>
                  <a:pt x="4918792" y="3121108"/>
                </a:lnTo>
                <a:lnTo>
                  <a:pt x="4729608" y="2923227"/>
                </a:lnTo>
                <a:lnTo>
                  <a:pt x="4806185" y="2828784"/>
                </a:lnTo>
                <a:cubicBezTo>
                  <a:pt x="5062932" y="2522973"/>
                  <a:pt x="5310676" y="2208162"/>
                  <a:pt x="5567424" y="1902346"/>
                </a:cubicBezTo>
                <a:cubicBezTo>
                  <a:pt x="5801652" y="1623519"/>
                  <a:pt x="6040387" y="1394157"/>
                  <a:pt x="6418755" y="1340189"/>
                </a:cubicBezTo>
                <a:close/>
                <a:moveTo>
                  <a:pt x="8900671" y="1335692"/>
                </a:moveTo>
                <a:cubicBezTo>
                  <a:pt x="8918688" y="1380665"/>
                  <a:pt x="8932204" y="1425638"/>
                  <a:pt x="8941212" y="1470611"/>
                </a:cubicBezTo>
                <a:lnTo>
                  <a:pt x="8819592" y="1497595"/>
                </a:lnTo>
                <a:cubicBezTo>
                  <a:pt x="8810583" y="1461616"/>
                  <a:pt x="8801574" y="1425638"/>
                  <a:pt x="8783557" y="1389659"/>
                </a:cubicBezTo>
                <a:close/>
                <a:moveTo>
                  <a:pt x="2815245" y="1326697"/>
                </a:moveTo>
                <a:cubicBezTo>
                  <a:pt x="2896324" y="1326697"/>
                  <a:pt x="2968394" y="1331195"/>
                  <a:pt x="3035962" y="1344687"/>
                </a:cubicBezTo>
                <a:lnTo>
                  <a:pt x="3031455" y="1371670"/>
                </a:lnTo>
                <a:lnTo>
                  <a:pt x="2972896" y="1637006"/>
                </a:lnTo>
                <a:cubicBezTo>
                  <a:pt x="2927852" y="1628011"/>
                  <a:pt x="2873804" y="1623514"/>
                  <a:pt x="2819747" y="1623514"/>
                </a:cubicBezTo>
                <a:cubicBezTo>
                  <a:pt x="2761192" y="1623514"/>
                  <a:pt x="2702633" y="1628011"/>
                  <a:pt x="2644078" y="1641503"/>
                </a:cubicBezTo>
                <a:lnTo>
                  <a:pt x="2585523" y="1371670"/>
                </a:lnTo>
                <a:lnTo>
                  <a:pt x="2581017" y="1353681"/>
                </a:lnTo>
                <a:cubicBezTo>
                  <a:pt x="2657589" y="1340189"/>
                  <a:pt x="2738673" y="1331195"/>
                  <a:pt x="2815245" y="1326697"/>
                </a:cubicBezTo>
                <a:close/>
                <a:moveTo>
                  <a:pt x="5049422" y="1299714"/>
                </a:moveTo>
                <a:lnTo>
                  <a:pt x="5216082" y="1497595"/>
                </a:lnTo>
                <a:lnTo>
                  <a:pt x="4189081" y="2747833"/>
                </a:lnTo>
                <a:lnTo>
                  <a:pt x="4013412" y="2554454"/>
                </a:lnTo>
                <a:close/>
                <a:moveTo>
                  <a:pt x="7756556" y="1254741"/>
                </a:moveTo>
                <a:cubicBezTo>
                  <a:pt x="7815115" y="1308708"/>
                  <a:pt x="7869168" y="1362676"/>
                  <a:pt x="7918714" y="1425638"/>
                </a:cubicBezTo>
                <a:lnTo>
                  <a:pt x="7679984" y="1619021"/>
                </a:lnTo>
                <a:cubicBezTo>
                  <a:pt x="7643949" y="1574049"/>
                  <a:pt x="7598905" y="1529076"/>
                  <a:pt x="7558363" y="1488600"/>
                </a:cubicBezTo>
                <a:close/>
                <a:moveTo>
                  <a:pt x="4409798" y="1241249"/>
                </a:moveTo>
                <a:cubicBezTo>
                  <a:pt x="4463851" y="1299714"/>
                  <a:pt x="4517903" y="1367173"/>
                  <a:pt x="4576458" y="1434632"/>
                </a:cubicBezTo>
                <a:lnTo>
                  <a:pt x="4680061" y="1560552"/>
                </a:lnTo>
                <a:lnTo>
                  <a:pt x="4635018" y="1614519"/>
                </a:lnTo>
                <a:lnTo>
                  <a:pt x="4617000" y="1637006"/>
                </a:lnTo>
                <a:lnTo>
                  <a:pt x="4558445" y="1708963"/>
                </a:lnTo>
                <a:lnTo>
                  <a:pt x="4544930" y="1726952"/>
                </a:lnTo>
                <a:lnTo>
                  <a:pt x="4499886" y="1780919"/>
                </a:lnTo>
                <a:lnTo>
                  <a:pt x="4360248" y="1614519"/>
                </a:lnTo>
                <a:cubicBezTo>
                  <a:pt x="4315204" y="1560552"/>
                  <a:pt x="4274667" y="1511082"/>
                  <a:pt x="4229623" y="1461611"/>
                </a:cubicBezTo>
                <a:close/>
                <a:moveTo>
                  <a:pt x="3734140" y="1236751"/>
                </a:moveTo>
                <a:cubicBezTo>
                  <a:pt x="3972875" y="1403151"/>
                  <a:pt x="4193588" y="1668487"/>
                  <a:pt x="4382772" y="1897849"/>
                </a:cubicBezTo>
                <a:lnTo>
                  <a:pt x="4351239" y="1938325"/>
                </a:lnTo>
                <a:lnTo>
                  <a:pt x="4319710" y="1978800"/>
                </a:lnTo>
                <a:lnTo>
                  <a:pt x="4247640" y="2064249"/>
                </a:lnTo>
                <a:lnTo>
                  <a:pt x="4216107" y="2104725"/>
                </a:lnTo>
                <a:lnTo>
                  <a:pt x="4184579" y="2136206"/>
                </a:lnTo>
                <a:cubicBezTo>
                  <a:pt x="4022421" y="1938325"/>
                  <a:pt x="3774682" y="1601028"/>
                  <a:pt x="3590000" y="1466109"/>
                </a:cubicBezTo>
                <a:close/>
                <a:moveTo>
                  <a:pt x="1882839" y="1196276"/>
                </a:moveTo>
                <a:lnTo>
                  <a:pt x="2058508" y="1443622"/>
                </a:lnTo>
                <a:cubicBezTo>
                  <a:pt x="2008957" y="1479601"/>
                  <a:pt x="1963913" y="1520076"/>
                  <a:pt x="1923376" y="1560552"/>
                </a:cubicBezTo>
                <a:lnTo>
                  <a:pt x="1707166" y="1349184"/>
                </a:lnTo>
                <a:cubicBezTo>
                  <a:pt x="1761218" y="1295216"/>
                  <a:pt x="1819777" y="1241249"/>
                  <a:pt x="1882839" y="1196276"/>
                </a:cubicBezTo>
                <a:close/>
                <a:moveTo>
                  <a:pt x="7490800" y="1187281"/>
                </a:moveTo>
                <a:cubicBezTo>
                  <a:pt x="7540346" y="1218762"/>
                  <a:pt x="7589896" y="1254741"/>
                  <a:pt x="7634940" y="1295216"/>
                </a:cubicBezTo>
                <a:lnTo>
                  <a:pt x="7436747" y="1529076"/>
                </a:lnTo>
                <a:cubicBezTo>
                  <a:pt x="7400712" y="1497595"/>
                  <a:pt x="7364677" y="1475108"/>
                  <a:pt x="7328642" y="1448124"/>
                </a:cubicBezTo>
                <a:close/>
                <a:moveTo>
                  <a:pt x="1193665" y="1088341"/>
                </a:moveTo>
                <a:lnTo>
                  <a:pt x="1391858" y="1277227"/>
                </a:lnTo>
                <a:cubicBezTo>
                  <a:pt x="1256727" y="1425638"/>
                  <a:pt x="1148621" y="1596530"/>
                  <a:pt x="1076551" y="1789914"/>
                </a:cubicBezTo>
                <a:lnTo>
                  <a:pt x="815297" y="1699968"/>
                </a:lnTo>
                <a:cubicBezTo>
                  <a:pt x="900878" y="1470606"/>
                  <a:pt x="1027005" y="1263735"/>
                  <a:pt x="1193665" y="1088341"/>
                </a:cubicBezTo>
                <a:close/>
                <a:moveTo>
                  <a:pt x="5243108" y="1052362"/>
                </a:moveTo>
                <a:lnTo>
                  <a:pt x="5432292" y="1299714"/>
                </a:lnTo>
                <a:cubicBezTo>
                  <a:pt x="5391755" y="1340189"/>
                  <a:pt x="5355720" y="1380665"/>
                  <a:pt x="5319685" y="1425638"/>
                </a:cubicBezTo>
                <a:lnTo>
                  <a:pt x="5116985" y="1191779"/>
                </a:lnTo>
                <a:cubicBezTo>
                  <a:pt x="5157527" y="1146806"/>
                  <a:pt x="5202571" y="1092838"/>
                  <a:pt x="5243108" y="1052362"/>
                </a:cubicBezTo>
                <a:close/>
                <a:moveTo>
                  <a:pt x="648632" y="1052362"/>
                </a:moveTo>
                <a:lnTo>
                  <a:pt x="738720" y="1115325"/>
                </a:lnTo>
                <a:cubicBezTo>
                  <a:pt x="720702" y="1142308"/>
                  <a:pt x="702689" y="1173789"/>
                  <a:pt x="689174" y="1205270"/>
                </a:cubicBezTo>
                <a:lnTo>
                  <a:pt x="590077" y="1160297"/>
                </a:lnTo>
                <a:cubicBezTo>
                  <a:pt x="608095" y="1119822"/>
                  <a:pt x="626112" y="1083843"/>
                  <a:pt x="648632" y="1052362"/>
                </a:cubicBezTo>
                <a:close/>
                <a:moveTo>
                  <a:pt x="5833185" y="1034373"/>
                </a:moveTo>
                <a:lnTo>
                  <a:pt x="5963810" y="1313205"/>
                </a:lnTo>
                <a:cubicBezTo>
                  <a:pt x="5860211" y="1371670"/>
                  <a:pt x="5765617" y="1443627"/>
                  <a:pt x="5675529" y="1529076"/>
                </a:cubicBezTo>
                <a:lnTo>
                  <a:pt x="5486345" y="1286222"/>
                </a:lnTo>
                <a:cubicBezTo>
                  <a:pt x="5589948" y="1187281"/>
                  <a:pt x="5698053" y="1106330"/>
                  <a:pt x="5833185" y="1034373"/>
                </a:cubicBezTo>
                <a:close/>
                <a:moveTo>
                  <a:pt x="3189112" y="966914"/>
                </a:moveTo>
                <a:cubicBezTo>
                  <a:pt x="3261182" y="984903"/>
                  <a:pt x="3333252" y="1007389"/>
                  <a:pt x="3400815" y="1034373"/>
                </a:cubicBezTo>
                <a:cubicBezTo>
                  <a:pt x="3499912" y="1074849"/>
                  <a:pt x="3590000" y="1119822"/>
                  <a:pt x="3666577" y="1169292"/>
                </a:cubicBezTo>
                <a:lnTo>
                  <a:pt x="3504419" y="1430135"/>
                </a:lnTo>
                <a:cubicBezTo>
                  <a:pt x="3391807" y="1353681"/>
                  <a:pt x="3265684" y="1295216"/>
                  <a:pt x="3121543" y="1263735"/>
                </a:cubicBezTo>
                <a:close/>
                <a:moveTo>
                  <a:pt x="2405348" y="935433"/>
                </a:moveTo>
                <a:lnTo>
                  <a:pt x="2472911" y="1232254"/>
                </a:lnTo>
                <a:cubicBezTo>
                  <a:pt x="2369308" y="1259238"/>
                  <a:pt x="2270216" y="1299714"/>
                  <a:pt x="2175622" y="1349184"/>
                </a:cubicBezTo>
                <a:lnTo>
                  <a:pt x="2022473" y="1083843"/>
                </a:lnTo>
                <a:cubicBezTo>
                  <a:pt x="2144089" y="1016384"/>
                  <a:pt x="2270216" y="966914"/>
                  <a:pt x="2405348" y="935433"/>
                </a:cubicBezTo>
                <a:close/>
                <a:moveTo>
                  <a:pt x="6355694" y="876968"/>
                </a:moveTo>
                <a:lnTo>
                  <a:pt x="6400738" y="1178287"/>
                </a:lnTo>
                <a:cubicBezTo>
                  <a:pt x="6274615" y="1196276"/>
                  <a:pt x="6162003" y="1232254"/>
                  <a:pt x="6062906" y="1281724"/>
                </a:cubicBezTo>
                <a:lnTo>
                  <a:pt x="5936784" y="1007389"/>
                </a:lnTo>
                <a:cubicBezTo>
                  <a:pt x="5968317" y="993898"/>
                  <a:pt x="5999845" y="980406"/>
                  <a:pt x="6035880" y="966914"/>
                </a:cubicBezTo>
                <a:cubicBezTo>
                  <a:pt x="6139483" y="921941"/>
                  <a:pt x="6247589" y="894957"/>
                  <a:pt x="6355694" y="876968"/>
                </a:cubicBezTo>
                <a:close/>
                <a:moveTo>
                  <a:pt x="7179995" y="872471"/>
                </a:moveTo>
                <a:cubicBezTo>
                  <a:pt x="7288100" y="908449"/>
                  <a:pt x="7396205" y="957919"/>
                  <a:pt x="7490800" y="1016384"/>
                </a:cubicBezTo>
                <a:lnTo>
                  <a:pt x="7328642" y="1277227"/>
                </a:lnTo>
                <a:cubicBezTo>
                  <a:pt x="7252065" y="1232254"/>
                  <a:pt x="7170986" y="1191779"/>
                  <a:pt x="7085405" y="1164795"/>
                </a:cubicBezTo>
                <a:close/>
                <a:moveTo>
                  <a:pt x="3936840" y="867973"/>
                </a:moveTo>
                <a:cubicBezTo>
                  <a:pt x="4071971" y="962416"/>
                  <a:pt x="4189086" y="1070352"/>
                  <a:pt x="4306195" y="1196276"/>
                </a:cubicBezTo>
                <a:lnTo>
                  <a:pt x="4117015" y="1430135"/>
                </a:lnTo>
                <a:cubicBezTo>
                  <a:pt x="4008910" y="1313205"/>
                  <a:pt x="3905307" y="1209768"/>
                  <a:pt x="3779184" y="1119822"/>
                </a:cubicBezTo>
                <a:close/>
                <a:moveTo>
                  <a:pt x="1635095" y="863476"/>
                </a:moveTo>
                <a:lnTo>
                  <a:pt x="1761218" y="1038871"/>
                </a:lnTo>
                <a:cubicBezTo>
                  <a:pt x="1711668" y="1074849"/>
                  <a:pt x="1666624" y="1115325"/>
                  <a:pt x="1621580" y="1160297"/>
                </a:cubicBezTo>
                <a:lnTo>
                  <a:pt x="1468430" y="1011887"/>
                </a:lnTo>
                <a:cubicBezTo>
                  <a:pt x="1522488" y="957919"/>
                  <a:pt x="1576536" y="908449"/>
                  <a:pt x="1635095" y="863476"/>
                </a:cubicBezTo>
                <a:close/>
                <a:moveTo>
                  <a:pt x="7698001" y="849984"/>
                </a:moveTo>
                <a:cubicBezTo>
                  <a:pt x="7765565" y="894957"/>
                  <a:pt x="7828627" y="939930"/>
                  <a:pt x="7891687" y="993898"/>
                </a:cubicBezTo>
                <a:lnTo>
                  <a:pt x="7698001" y="1218762"/>
                </a:lnTo>
                <a:cubicBezTo>
                  <a:pt x="7648451" y="1178287"/>
                  <a:pt x="7594398" y="1137811"/>
                  <a:pt x="7540346" y="1101833"/>
                </a:cubicBezTo>
                <a:close/>
                <a:moveTo>
                  <a:pt x="6580913" y="849984"/>
                </a:moveTo>
                <a:lnTo>
                  <a:pt x="6585415" y="849984"/>
                </a:lnTo>
                <a:cubicBezTo>
                  <a:pt x="6589922" y="849984"/>
                  <a:pt x="6598931" y="849984"/>
                  <a:pt x="6603433" y="849984"/>
                </a:cubicBezTo>
                <a:cubicBezTo>
                  <a:pt x="6612442" y="849984"/>
                  <a:pt x="6621451" y="849984"/>
                  <a:pt x="6630459" y="849984"/>
                </a:cubicBezTo>
                <a:cubicBezTo>
                  <a:pt x="6788115" y="849984"/>
                  <a:pt x="6941264" y="872471"/>
                  <a:pt x="7085405" y="917444"/>
                </a:cubicBezTo>
                <a:lnTo>
                  <a:pt x="6995317" y="1209768"/>
                </a:lnTo>
                <a:cubicBezTo>
                  <a:pt x="6878203" y="1173789"/>
                  <a:pt x="6756582" y="1155800"/>
                  <a:pt x="6630459" y="1155800"/>
                </a:cubicBezTo>
                <a:cubicBezTo>
                  <a:pt x="6585415" y="1155800"/>
                  <a:pt x="6540372" y="1160297"/>
                  <a:pt x="6495328" y="1164795"/>
                </a:cubicBezTo>
                <a:lnTo>
                  <a:pt x="6450284" y="858979"/>
                </a:lnTo>
                <a:cubicBezTo>
                  <a:pt x="6490826" y="854481"/>
                  <a:pt x="6535870" y="849984"/>
                  <a:pt x="6580913" y="849984"/>
                </a:cubicBezTo>
                <a:close/>
                <a:moveTo>
                  <a:pt x="8197986" y="840990"/>
                </a:moveTo>
                <a:cubicBezTo>
                  <a:pt x="8252039" y="890460"/>
                  <a:pt x="8301589" y="939930"/>
                  <a:pt x="8346633" y="998395"/>
                </a:cubicBezTo>
                <a:lnTo>
                  <a:pt x="8184475" y="1128816"/>
                </a:lnTo>
                <a:cubicBezTo>
                  <a:pt x="8148440" y="1083843"/>
                  <a:pt x="8103397" y="1038871"/>
                  <a:pt x="8062855" y="998395"/>
                </a:cubicBezTo>
                <a:close/>
                <a:moveTo>
                  <a:pt x="2815245" y="782525"/>
                </a:moveTo>
                <a:cubicBezTo>
                  <a:pt x="2918848" y="782525"/>
                  <a:pt x="3022447" y="791519"/>
                  <a:pt x="3121543" y="814006"/>
                </a:cubicBezTo>
                <a:lnTo>
                  <a:pt x="3053980" y="1110827"/>
                </a:lnTo>
                <a:cubicBezTo>
                  <a:pt x="2977403" y="1097335"/>
                  <a:pt x="2900831" y="1092838"/>
                  <a:pt x="2815245" y="1092838"/>
                </a:cubicBezTo>
                <a:cubicBezTo>
                  <a:pt x="2725157" y="1092838"/>
                  <a:pt x="2635069" y="1101833"/>
                  <a:pt x="2553990" y="1119822"/>
                </a:cubicBezTo>
                <a:lnTo>
                  <a:pt x="2486427" y="818503"/>
                </a:lnTo>
                <a:cubicBezTo>
                  <a:pt x="2594528" y="796017"/>
                  <a:pt x="2702633" y="782525"/>
                  <a:pt x="2815245" y="782525"/>
                </a:cubicBezTo>
                <a:close/>
                <a:moveTo>
                  <a:pt x="8634914" y="778027"/>
                </a:moveTo>
                <a:cubicBezTo>
                  <a:pt x="8666442" y="814006"/>
                  <a:pt x="8697976" y="849984"/>
                  <a:pt x="8720495" y="890460"/>
                </a:cubicBezTo>
                <a:lnTo>
                  <a:pt x="8639416" y="939930"/>
                </a:lnTo>
                <a:cubicBezTo>
                  <a:pt x="8616897" y="908449"/>
                  <a:pt x="8594372" y="876968"/>
                  <a:pt x="8567346" y="845487"/>
                </a:cubicBezTo>
                <a:close/>
                <a:moveTo>
                  <a:pt x="5562922" y="719567"/>
                </a:moveTo>
                <a:lnTo>
                  <a:pt x="5666520" y="912946"/>
                </a:lnTo>
                <a:cubicBezTo>
                  <a:pt x="5644001" y="926438"/>
                  <a:pt x="5621476" y="939930"/>
                  <a:pt x="5598957" y="953422"/>
                </a:cubicBezTo>
                <a:cubicBezTo>
                  <a:pt x="5594450" y="957919"/>
                  <a:pt x="5585441" y="962416"/>
                  <a:pt x="5580939" y="966914"/>
                </a:cubicBezTo>
                <a:cubicBezTo>
                  <a:pt x="5576433" y="971411"/>
                  <a:pt x="5571931" y="971411"/>
                  <a:pt x="5567424" y="975908"/>
                </a:cubicBezTo>
                <a:lnTo>
                  <a:pt x="5562922" y="975908"/>
                </a:lnTo>
                <a:cubicBezTo>
                  <a:pt x="5535895" y="993898"/>
                  <a:pt x="5508869" y="1016384"/>
                  <a:pt x="5481843" y="1038871"/>
                </a:cubicBezTo>
                <a:lnTo>
                  <a:pt x="5342204" y="867973"/>
                </a:lnTo>
                <a:cubicBezTo>
                  <a:pt x="5373737" y="840990"/>
                  <a:pt x="5405266" y="814006"/>
                  <a:pt x="5441301" y="791519"/>
                </a:cubicBezTo>
                <a:lnTo>
                  <a:pt x="5445808" y="791519"/>
                </a:lnTo>
                <a:cubicBezTo>
                  <a:pt x="5450310" y="787022"/>
                  <a:pt x="5454816" y="782525"/>
                  <a:pt x="5463825" y="782525"/>
                </a:cubicBezTo>
                <a:cubicBezTo>
                  <a:pt x="5468327" y="778027"/>
                  <a:pt x="5477336" y="773530"/>
                  <a:pt x="5481843" y="769033"/>
                </a:cubicBezTo>
                <a:cubicBezTo>
                  <a:pt x="5508869" y="751044"/>
                  <a:pt x="5535895" y="733054"/>
                  <a:pt x="5562922" y="719567"/>
                </a:cubicBezTo>
                <a:close/>
                <a:moveTo>
                  <a:pt x="3310728" y="562157"/>
                </a:moveTo>
                <a:cubicBezTo>
                  <a:pt x="3387304" y="580146"/>
                  <a:pt x="3463877" y="602633"/>
                  <a:pt x="3540449" y="634114"/>
                </a:cubicBezTo>
                <a:cubicBezTo>
                  <a:pt x="3648559" y="674590"/>
                  <a:pt x="3738647" y="724060"/>
                  <a:pt x="3819726" y="773530"/>
                </a:cubicBezTo>
                <a:lnTo>
                  <a:pt x="3684594" y="984903"/>
                </a:lnTo>
                <a:cubicBezTo>
                  <a:pt x="3612524" y="939930"/>
                  <a:pt x="3535947" y="899454"/>
                  <a:pt x="3445859" y="867973"/>
                </a:cubicBezTo>
                <a:cubicBezTo>
                  <a:pt x="3382798" y="845487"/>
                  <a:pt x="3319737" y="823000"/>
                  <a:pt x="3256675" y="809508"/>
                </a:cubicBezTo>
                <a:close/>
                <a:moveTo>
                  <a:pt x="1427894" y="499195"/>
                </a:moveTo>
                <a:lnTo>
                  <a:pt x="1508972" y="643109"/>
                </a:lnTo>
                <a:cubicBezTo>
                  <a:pt x="1450418" y="683584"/>
                  <a:pt x="1396360" y="724060"/>
                  <a:pt x="1346814" y="773530"/>
                </a:cubicBezTo>
                <a:lnTo>
                  <a:pt x="1229700" y="656600"/>
                </a:lnTo>
                <a:cubicBezTo>
                  <a:pt x="1288255" y="598136"/>
                  <a:pt x="1355823" y="544168"/>
                  <a:pt x="1427894" y="499195"/>
                </a:cubicBezTo>
                <a:close/>
                <a:moveTo>
                  <a:pt x="6292633" y="481211"/>
                </a:moveTo>
                <a:lnTo>
                  <a:pt x="6337676" y="769033"/>
                </a:lnTo>
                <a:cubicBezTo>
                  <a:pt x="6220562" y="787022"/>
                  <a:pt x="6107950" y="818503"/>
                  <a:pt x="5995343" y="863476"/>
                </a:cubicBezTo>
                <a:cubicBezTo>
                  <a:pt x="5959308" y="876968"/>
                  <a:pt x="5927775" y="890460"/>
                  <a:pt x="5896246" y="908449"/>
                </a:cubicBezTo>
                <a:lnTo>
                  <a:pt x="5770124" y="638616"/>
                </a:lnTo>
                <a:cubicBezTo>
                  <a:pt x="5806159" y="620627"/>
                  <a:pt x="5846696" y="602638"/>
                  <a:pt x="5887238" y="589146"/>
                </a:cubicBezTo>
                <a:cubicBezTo>
                  <a:pt x="6017863" y="539676"/>
                  <a:pt x="6152994" y="499200"/>
                  <a:pt x="6292633" y="481211"/>
                </a:cubicBezTo>
                <a:close/>
                <a:moveTo>
                  <a:pt x="2306251" y="476709"/>
                </a:moveTo>
                <a:lnTo>
                  <a:pt x="2369308" y="769033"/>
                </a:lnTo>
                <a:cubicBezTo>
                  <a:pt x="2225173" y="805011"/>
                  <a:pt x="2085534" y="858979"/>
                  <a:pt x="1959411" y="930935"/>
                </a:cubicBezTo>
                <a:lnTo>
                  <a:pt x="1810769" y="670092"/>
                </a:lnTo>
                <a:cubicBezTo>
                  <a:pt x="1963913" y="584644"/>
                  <a:pt x="2130578" y="517184"/>
                  <a:pt x="2306251" y="476709"/>
                </a:cubicBezTo>
                <a:close/>
                <a:moveTo>
                  <a:pt x="2887315" y="454227"/>
                </a:moveTo>
                <a:cubicBezTo>
                  <a:pt x="2977403" y="454227"/>
                  <a:pt x="3062984" y="463221"/>
                  <a:pt x="3148570" y="481211"/>
                </a:cubicBezTo>
                <a:lnTo>
                  <a:pt x="3103526" y="679087"/>
                </a:lnTo>
                <a:cubicBezTo>
                  <a:pt x="3031455" y="665595"/>
                  <a:pt x="2959385" y="656600"/>
                  <a:pt x="2887315" y="656600"/>
                </a:cubicBezTo>
                <a:close/>
                <a:moveTo>
                  <a:pt x="6851177" y="395762"/>
                </a:moveTo>
                <a:cubicBezTo>
                  <a:pt x="6977300" y="409254"/>
                  <a:pt x="7103422" y="431740"/>
                  <a:pt x="7220537" y="467719"/>
                </a:cubicBezTo>
                <a:lnTo>
                  <a:pt x="7130449" y="751044"/>
                </a:lnTo>
                <a:cubicBezTo>
                  <a:pt x="7031352" y="724060"/>
                  <a:pt x="6932256" y="701578"/>
                  <a:pt x="6828652" y="692584"/>
                </a:cubicBezTo>
                <a:close/>
                <a:moveTo>
                  <a:pt x="8035828" y="382270"/>
                </a:moveTo>
                <a:cubicBezTo>
                  <a:pt x="8076370" y="409254"/>
                  <a:pt x="8112405" y="436238"/>
                  <a:pt x="8148440" y="467719"/>
                </a:cubicBezTo>
                <a:lnTo>
                  <a:pt x="8080872" y="535178"/>
                </a:lnTo>
                <a:cubicBezTo>
                  <a:pt x="8053845" y="508194"/>
                  <a:pt x="8022317" y="485708"/>
                  <a:pt x="7990785" y="463222"/>
                </a:cubicBezTo>
                <a:close/>
                <a:moveTo>
                  <a:pt x="7504311" y="382270"/>
                </a:moveTo>
                <a:cubicBezTo>
                  <a:pt x="7549354" y="395762"/>
                  <a:pt x="7594398" y="418249"/>
                  <a:pt x="7630433" y="440735"/>
                </a:cubicBezTo>
                <a:lnTo>
                  <a:pt x="7580888" y="521686"/>
                </a:lnTo>
                <a:cubicBezTo>
                  <a:pt x="7549354" y="503697"/>
                  <a:pt x="7513319" y="485708"/>
                  <a:pt x="7472782" y="472216"/>
                </a:cubicBezTo>
                <a:close/>
                <a:moveTo>
                  <a:pt x="5851203" y="251849"/>
                </a:moveTo>
                <a:lnTo>
                  <a:pt x="5878229" y="341795"/>
                </a:lnTo>
                <a:cubicBezTo>
                  <a:pt x="5842194" y="355286"/>
                  <a:pt x="5806159" y="368778"/>
                  <a:pt x="5770124" y="386768"/>
                </a:cubicBezTo>
                <a:lnTo>
                  <a:pt x="5720573" y="305816"/>
                </a:lnTo>
                <a:cubicBezTo>
                  <a:pt x="5761115" y="283330"/>
                  <a:pt x="5806159" y="265341"/>
                  <a:pt x="5851203" y="251849"/>
                </a:cubicBezTo>
                <a:close/>
                <a:moveTo>
                  <a:pt x="6607940" y="242854"/>
                </a:moveTo>
                <a:lnTo>
                  <a:pt x="6612442" y="242854"/>
                </a:lnTo>
                <a:cubicBezTo>
                  <a:pt x="6616949" y="242854"/>
                  <a:pt x="6625957" y="242854"/>
                  <a:pt x="6630459" y="242854"/>
                </a:cubicBezTo>
                <a:cubicBezTo>
                  <a:pt x="6639468" y="242854"/>
                  <a:pt x="6643975" y="242854"/>
                  <a:pt x="6652984" y="242854"/>
                </a:cubicBezTo>
                <a:cubicBezTo>
                  <a:pt x="6684512" y="242854"/>
                  <a:pt x="6716045" y="242854"/>
                  <a:pt x="6747573" y="247351"/>
                </a:cubicBezTo>
                <a:lnTo>
                  <a:pt x="6729556" y="463222"/>
                </a:lnTo>
                <a:cubicBezTo>
                  <a:pt x="6702530" y="463222"/>
                  <a:pt x="6680010" y="458724"/>
                  <a:pt x="6652984" y="458724"/>
                </a:cubicBezTo>
                <a:cubicBezTo>
                  <a:pt x="6643975" y="458724"/>
                  <a:pt x="6639468" y="458724"/>
                  <a:pt x="6630459" y="458724"/>
                </a:cubicBezTo>
                <a:cubicBezTo>
                  <a:pt x="6625957" y="458724"/>
                  <a:pt x="6621451" y="458724"/>
                  <a:pt x="6616949" y="458724"/>
                </a:cubicBezTo>
                <a:lnTo>
                  <a:pt x="6612442" y="458724"/>
                </a:lnTo>
                <a:cubicBezTo>
                  <a:pt x="6576407" y="458724"/>
                  <a:pt x="6544878" y="463222"/>
                  <a:pt x="6508843" y="467719"/>
                </a:cubicBezTo>
                <a:lnTo>
                  <a:pt x="6481817" y="251849"/>
                </a:lnTo>
                <a:cubicBezTo>
                  <a:pt x="6522354" y="247351"/>
                  <a:pt x="6567398" y="242854"/>
                  <a:pt x="6607940" y="242854"/>
                </a:cubicBezTo>
                <a:close/>
                <a:moveTo>
                  <a:pt x="2779210" y="202378"/>
                </a:moveTo>
                <a:lnTo>
                  <a:pt x="2779210" y="449730"/>
                </a:lnTo>
                <a:cubicBezTo>
                  <a:pt x="2684615" y="449730"/>
                  <a:pt x="2594528" y="463221"/>
                  <a:pt x="2504440" y="481211"/>
                </a:cubicBezTo>
                <a:lnTo>
                  <a:pt x="2450392" y="238357"/>
                </a:lnTo>
                <a:cubicBezTo>
                  <a:pt x="2558497" y="215870"/>
                  <a:pt x="2666603" y="202378"/>
                  <a:pt x="2779210" y="202378"/>
                </a:cubicBezTo>
                <a:close/>
                <a:moveTo>
                  <a:pt x="1639602" y="0"/>
                </a:moveTo>
                <a:lnTo>
                  <a:pt x="1689148" y="98941"/>
                </a:lnTo>
                <a:cubicBezTo>
                  <a:pt x="1657620" y="112432"/>
                  <a:pt x="1630593" y="130422"/>
                  <a:pt x="1603562" y="152908"/>
                </a:cubicBezTo>
                <a:lnTo>
                  <a:pt x="1535999" y="62962"/>
                </a:lnTo>
                <a:cubicBezTo>
                  <a:pt x="1567532" y="40476"/>
                  <a:pt x="1603562" y="17989"/>
                  <a:pt x="1639602" y="0"/>
                </a:cubicBezTo>
                <a:close/>
              </a:path>
            </a:pathLst>
          </a:custGeom>
          <a:solidFill>
            <a:schemeClr val="bg1">
              <a:alpha val="31000"/>
            </a:schemeClr>
          </a:solidFill>
          <a:ln w="9525" cap="flat">
            <a:noFill/>
            <a:prstDash val="solid"/>
            <a:miter/>
          </a:ln>
        </p:spPr>
        <p:txBody>
          <a:bodyPr rtlCol="0" anchor="ctr"/>
          <a:lstStyle/>
          <a:p>
            <a:endParaRPr lang="it-IT" noProof="0" dirty="0"/>
          </a:p>
        </p:txBody>
      </p:sp>
    </p:spTree>
    <p:extLst>
      <p:ext uri="{BB962C8B-B14F-4D97-AF65-F5344CB8AC3E}">
        <p14:creationId xmlns:p14="http://schemas.microsoft.com/office/powerpoint/2010/main" val="416982551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extLst>
              <a:ext uri="{FF2B5EF4-FFF2-40B4-BE49-F238E27FC236}">
                <a16:creationId xmlns:a16="http://schemas.microsoft.com/office/drawing/2014/main" id="{D15DECA0-1958-E6B9-478F-094EB5AF4833}"/>
              </a:ext>
            </a:extLst>
          </p:cNvPr>
          <p:cNvPicPr>
            <a:picLocks noGrp="1" noChangeAspect="1"/>
          </p:cNvPicPr>
          <p:nvPr>
            <p:ph type="pic" sz="quarter" idx="20"/>
          </p:nvPr>
        </p:nvPicPr>
        <p:blipFill>
          <a:blip r:embed="rId2"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1E339954-ADC8-A794-0F94-0303553A8CE6}"/>
              </a:ext>
            </a:extLst>
          </p:cNvPr>
          <p:cNvSpPr>
            <a:spLocks noGrp="1"/>
          </p:cNvSpPr>
          <p:nvPr>
            <p:ph type="body" sz="quarter" idx="21"/>
          </p:nvPr>
        </p:nvSpPr>
        <p:spPr/>
        <p:txBody>
          <a:bodyPr/>
          <a:lstStyle/>
          <a:p>
            <a:r>
              <a:rPr lang="it-IT" noProof="0" dirty="0"/>
              <a:t>Impatto sulle risorse </a:t>
            </a:r>
          </a:p>
        </p:txBody>
      </p:sp>
      <p:sp>
        <p:nvSpPr>
          <p:cNvPr id="4" name="Text Placeholder 3">
            <a:extLst>
              <a:ext uri="{FF2B5EF4-FFF2-40B4-BE49-F238E27FC236}">
                <a16:creationId xmlns:a16="http://schemas.microsoft.com/office/drawing/2014/main" id="{A70B399E-DCE0-DDB8-6F53-CA2A2A9E560A}"/>
              </a:ext>
            </a:extLst>
          </p:cNvPr>
          <p:cNvSpPr>
            <a:spLocks noGrp="1"/>
          </p:cNvSpPr>
          <p:nvPr>
            <p:ph type="body" sz="quarter" idx="22"/>
          </p:nvPr>
        </p:nvSpPr>
        <p:spPr/>
        <p:txBody>
          <a:bodyPr/>
          <a:lstStyle/>
          <a:p>
            <a:pPr>
              <a:spcAft>
                <a:spcPts val="600"/>
              </a:spcAft>
            </a:pPr>
            <a:r>
              <a:rPr lang="it-IT" noProof="0" dirty="0"/>
              <a:t>Lo spreco alimentare non riguarda solo il cibo che buttiamo via, ma anche tutte le risorse utilizzate per produrlo.</a:t>
            </a:r>
            <a:endParaRPr lang="it-IT" b="1" noProof="0" dirty="0"/>
          </a:p>
          <a:p>
            <a:pPr>
              <a:spcAft>
                <a:spcPts val="600"/>
              </a:spcAft>
            </a:pPr>
            <a:r>
              <a:rPr lang="it-IT" b="1" noProof="0" dirty="0"/>
              <a:t>Quando il cibo non viene consumato, si sprecano anche l'acqua, l'energia, la terra, la manodopera e il denaro impiegati per coltivarlo, trasformarlo, trasportarlo e conservarlo. </a:t>
            </a:r>
            <a:endParaRPr lang="it-IT" noProof="0" dirty="0"/>
          </a:p>
          <a:p>
            <a:pPr>
              <a:spcAft>
                <a:spcPts val="600"/>
              </a:spcAft>
            </a:pPr>
            <a:r>
              <a:rPr lang="it-IT" noProof="0" dirty="0"/>
              <a:t>Ridurre gli sprechi alimentari è uno dei modi più semplici per proteggere le risorse del nostro pianeta.</a:t>
            </a:r>
          </a:p>
        </p:txBody>
      </p:sp>
    </p:spTree>
    <p:extLst>
      <p:ext uri="{BB962C8B-B14F-4D97-AF65-F5344CB8AC3E}">
        <p14:creationId xmlns:p14="http://schemas.microsoft.com/office/powerpoint/2010/main" val="34112371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05CE33-42AA-5494-3C4C-010D57694526}"/>
              </a:ext>
            </a:extLst>
          </p:cNvPr>
          <p:cNvSpPr>
            <a:spLocks noGrp="1"/>
          </p:cNvSpPr>
          <p:nvPr>
            <p:ph type="body" sz="quarter" idx="16"/>
          </p:nvPr>
        </p:nvSpPr>
        <p:spPr>
          <a:xfrm>
            <a:off x="1074656" y="680134"/>
            <a:ext cx="11117344" cy="992652"/>
          </a:xfrm>
        </p:spPr>
        <p:txBody>
          <a:bodyPr/>
          <a:lstStyle/>
          <a:p>
            <a:r>
              <a:rPr lang="it-IT" noProof="0" dirty="0"/>
              <a:t>Come la </a:t>
            </a:r>
            <a:r>
              <a:rPr lang="it-IT" noProof="0" dirty="0">
                <a:highlight>
                  <a:srgbClr val="60BA47"/>
                </a:highlight>
              </a:rPr>
              <a:t>valorizzazione dei rifiuti alimentari </a:t>
            </a:r>
            <a:r>
              <a:rPr lang="it-IT" noProof="0" dirty="0"/>
              <a:t>può portare all'efficienza delle risorse</a:t>
            </a:r>
          </a:p>
        </p:txBody>
      </p:sp>
      <p:sp>
        <p:nvSpPr>
          <p:cNvPr id="4" name="Text Placeholder 3">
            <a:extLst>
              <a:ext uri="{FF2B5EF4-FFF2-40B4-BE49-F238E27FC236}">
                <a16:creationId xmlns:a16="http://schemas.microsoft.com/office/drawing/2014/main" id="{8121EE7A-805F-3381-FBAC-13B06593F0A1}"/>
              </a:ext>
            </a:extLst>
          </p:cNvPr>
          <p:cNvSpPr>
            <a:spLocks noGrp="1"/>
          </p:cNvSpPr>
          <p:nvPr>
            <p:ph type="body" sz="quarter" idx="19"/>
          </p:nvPr>
        </p:nvSpPr>
        <p:spPr>
          <a:xfrm>
            <a:off x="6471526" y="1805400"/>
            <a:ext cx="5502232" cy="4102937"/>
          </a:xfrm>
        </p:spPr>
        <p:txBody>
          <a:bodyPr/>
          <a:lstStyle/>
          <a:p>
            <a:r>
              <a:rPr lang="it-IT" sz="2000" noProof="0" dirty="0"/>
              <a:t>Questo video mostra in modo semplice come </a:t>
            </a:r>
            <a:r>
              <a:rPr lang="it-IT" sz="2000" b="0" i="0" noProof="0" dirty="0">
                <a:effectLst/>
                <a:latin typeface="D-DINExp"/>
              </a:rPr>
              <a:t>la valorizzazione dei rifiuti alimentari converta gli scarti alimentari in prodotti di valore o in energia, riducendo l'impatto ambientale. Il video promuove il recupero delle risorse, la produzione di biogas, il compostaggio, la ridistribuzione degli alimenti e il recupero dei nutrienti, contribuendo a un'economia circolare. Questo processo riduce al minimo i rifiuti in discarica e l'inquinamento, promuovendo allo stesso tempo l'innovazione e le soluzioni sostenibili per un sistema alimentare resiliente.</a:t>
            </a:r>
            <a:endParaRPr lang="it-IT" sz="2000" noProof="0" dirty="0"/>
          </a:p>
        </p:txBody>
      </p:sp>
      <p:pic>
        <p:nvPicPr>
          <p:cNvPr id="5" name="Online Media 4" title="What is Food Waste Valorization and How Does it Contribute to Sustainable Solutions?">
            <a:hlinkClick r:id="" action="ppaction://media"/>
            <a:extLst>
              <a:ext uri="{FF2B5EF4-FFF2-40B4-BE49-F238E27FC236}">
                <a16:creationId xmlns:a16="http://schemas.microsoft.com/office/drawing/2014/main" id="{537D3CC8-85E3-C6D3-F27B-7C0A27ABEA6B}"/>
              </a:ext>
            </a:extLst>
          </p:cNvPr>
          <p:cNvPicPr>
            <a:picLocks noRot="1" noChangeAspect="1"/>
          </p:cNvPicPr>
          <p:nvPr>
            <a:videoFile r:link="rId1"/>
          </p:nvPr>
        </p:nvPicPr>
        <p:blipFill>
          <a:blip r:embed="rId3"/>
          <a:stretch>
            <a:fillRect/>
          </a:stretch>
        </p:blipFill>
        <p:spPr>
          <a:xfrm>
            <a:off x="622131" y="3007151"/>
            <a:ext cx="5267040" cy="3292049"/>
          </a:xfrm>
          <a:prstGeom prst="rect">
            <a:avLst/>
          </a:prstGeom>
        </p:spPr>
      </p:pic>
      <p:sp>
        <p:nvSpPr>
          <p:cNvPr id="7" name="TextBox 6">
            <a:extLst>
              <a:ext uri="{FF2B5EF4-FFF2-40B4-BE49-F238E27FC236}">
                <a16:creationId xmlns:a16="http://schemas.microsoft.com/office/drawing/2014/main" id="{015F0637-E238-37CA-F5D0-540AEE9FC319}"/>
              </a:ext>
            </a:extLst>
          </p:cNvPr>
          <p:cNvSpPr txBox="1"/>
          <p:nvPr/>
        </p:nvSpPr>
        <p:spPr>
          <a:xfrm>
            <a:off x="7802252" y="5969200"/>
            <a:ext cx="4389748" cy="584775"/>
          </a:xfrm>
          <a:prstGeom prst="rect">
            <a:avLst/>
          </a:prstGeom>
          <a:noFill/>
        </p:spPr>
        <p:txBody>
          <a:bodyPr wrap="square">
            <a:spAutoFit/>
          </a:bodyPr>
          <a:lstStyle/>
          <a:p>
            <a:r>
              <a:rPr lang="it-IT" sz="1600" noProof="0" dirty="0">
                <a:hlinkClick r:id="rId4"/>
              </a:rPr>
              <a:t>Che cos'è la valorizzazione degli sprechi alimentari e come contribuisce a soluzioni sostenibili?</a:t>
            </a:r>
            <a:endParaRPr lang="it-IT" sz="1600" noProof="0" dirty="0"/>
          </a:p>
        </p:txBody>
      </p:sp>
      <p:grpSp>
        <p:nvGrpSpPr>
          <p:cNvPr id="8" name="Graphic 4">
            <a:extLst>
              <a:ext uri="{FF2B5EF4-FFF2-40B4-BE49-F238E27FC236}">
                <a16:creationId xmlns:a16="http://schemas.microsoft.com/office/drawing/2014/main" id="{6ADE0AA6-1BA4-10FC-DEC6-A7E495EA17AD}"/>
              </a:ext>
            </a:extLst>
          </p:cNvPr>
          <p:cNvGrpSpPr/>
          <p:nvPr/>
        </p:nvGrpSpPr>
        <p:grpSpPr>
          <a:xfrm rot="19582332">
            <a:off x="6094748" y="5409770"/>
            <a:ext cx="403667" cy="780438"/>
            <a:chOff x="9129274" y="2719113"/>
            <a:chExt cx="717139" cy="1386497"/>
          </a:xfrm>
          <a:solidFill>
            <a:srgbClr val="09465E"/>
          </a:solidFill>
        </p:grpSpPr>
        <p:grpSp>
          <p:nvGrpSpPr>
            <p:cNvPr id="9" name="Graphic 4">
              <a:extLst>
                <a:ext uri="{FF2B5EF4-FFF2-40B4-BE49-F238E27FC236}">
                  <a16:creationId xmlns:a16="http://schemas.microsoft.com/office/drawing/2014/main" id="{06D74D29-DEEF-88AE-7F22-FA3077224CB7}"/>
                </a:ext>
              </a:extLst>
            </p:cNvPr>
            <p:cNvGrpSpPr/>
            <p:nvPr/>
          </p:nvGrpSpPr>
          <p:grpSpPr>
            <a:xfrm>
              <a:off x="9159507" y="2719113"/>
              <a:ext cx="446280" cy="440141"/>
              <a:chOff x="9159507" y="2719113"/>
              <a:chExt cx="446280" cy="440141"/>
            </a:xfrm>
            <a:grpFill/>
          </p:grpSpPr>
          <p:sp>
            <p:nvSpPr>
              <p:cNvPr id="18" name="Freeform 57">
                <a:extLst>
                  <a:ext uri="{FF2B5EF4-FFF2-40B4-BE49-F238E27FC236}">
                    <a16:creationId xmlns:a16="http://schemas.microsoft.com/office/drawing/2014/main" id="{D8053629-5B88-0288-156B-0E0183AC876F}"/>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it-IT" noProof="0" dirty="0"/>
              </a:p>
            </p:txBody>
          </p:sp>
          <p:sp>
            <p:nvSpPr>
              <p:cNvPr id="19" name="Freeform 58">
                <a:extLst>
                  <a:ext uri="{FF2B5EF4-FFF2-40B4-BE49-F238E27FC236}">
                    <a16:creationId xmlns:a16="http://schemas.microsoft.com/office/drawing/2014/main" id="{513C7C5B-E8EF-1425-830B-01D2AC933E81}"/>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it-IT" noProof="0" dirty="0"/>
              </a:p>
            </p:txBody>
          </p:sp>
        </p:grpSp>
        <p:grpSp>
          <p:nvGrpSpPr>
            <p:cNvPr id="10" name="Graphic 4">
              <a:extLst>
                <a:ext uri="{FF2B5EF4-FFF2-40B4-BE49-F238E27FC236}">
                  <a16:creationId xmlns:a16="http://schemas.microsoft.com/office/drawing/2014/main" id="{F1B5D23C-6C45-3734-6BA0-A5A9EF9F61C8}"/>
                </a:ext>
              </a:extLst>
            </p:cNvPr>
            <p:cNvGrpSpPr/>
            <p:nvPr/>
          </p:nvGrpSpPr>
          <p:grpSpPr>
            <a:xfrm>
              <a:off x="9129274" y="2893887"/>
              <a:ext cx="717139" cy="1211724"/>
              <a:chOff x="9129274" y="2893887"/>
              <a:chExt cx="717139" cy="1211724"/>
            </a:xfrm>
            <a:grpFill/>
          </p:grpSpPr>
          <p:sp>
            <p:nvSpPr>
              <p:cNvPr id="11" name="Freeform 50">
                <a:extLst>
                  <a:ext uri="{FF2B5EF4-FFF2-40B4-BE49-F238E27FC236}">
                    <a16:creationId xmlns:a16="http://schemas.microsoft.com/office/drawing/2014/main" id="{431EFA68-E558-FBFA-2B0D-27CA718C9B5A}"/>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it-IT" noProof="0" dirty="0"/>
              </a:p>
            </p:txBody>
          </p:sp>
          <p:sp>
            <p:nvSpPr>
              <p:cNvPr id="12" name="Freeform 51">
                <a:extLst>
                  <a:ext uri="{FF2B5EF4-FFF2-40B4-BE49-F238E27FC236}">
                    <a16:creationId xmlns:a16="http://schemas.microsoft.com/office/drawing/2014/main" id="{9098577D-0333-0900-B572-3EEC9563BC6A}"/>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it-IT" noProof="0" dirty="0"/>
              </a:p>
            </p:txBody>
          </p:sp>
          <p:sp>
            <p:nvSpPr>
              <p:cNvPr id="13" name="Freeform 52">
                <a:extLst>
                  <a:ext uri="{FF2B5EF4-FFF2-40B4-BE49-F238E27FC236}">
                    <a16:creationId xmlns:a16="http://schemas.microsoft.com/office/drawing/2014/main" id="{2853B8D6-4E50-A1F2-95DD-BBDA2385FA35}"/>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it-IT" noProof="0" dirty="0"/>
              </a:p>
            </p:txBody>
          </p:sp>
          <p:sp>
            <p:nvSpPr>
              <p:cNvPr id="14" name="Freeform 53">
                <a:extLst>
                  <a:ext uri="{FF2B5EF4-FFF2-40B4-BE49-F238E27FC236}">
                    <a16:creationId xmlns:a16="http://schemas.microsoft.com/office/drawing/2014/main" id="{C906E529-4B4A-2BCB-8F2E-13BEC6FFB0B9}"/>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it-IT" noProof="0" dirty="0"/>
              </a:p>
            </p:txBody>
          </p:sp>
          <p:sp>
            <p:nvSpPr>
              <p:cNvPr id="15" name="Freeform 54">
                <a:extLst>
                  <a:ext uri="{FF2B5EF4-FFF2-40B4-BE49-F238E27FC236}">
                    <a16:creationId xmlns:a16="http://schemas.microsoft.com/office/drawing/2014/main" id="{F5F128E7-D455-BD60-9EC0-3FB0094362CE}"/>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it-IT" noProof="0" dirty="0"/>
              </a:p>
            </p:txBody>
          </p:sp>
          <p:sp>
            <p:nvSpPr>
              <p:cNvPr id="16" name="Freeform 55">
                <a:extLst>
                  <a:ext uri="{FF2B5EF4-FFF2-40B4-BE49-F238E27FC236}">
                    <a16:creationId xmlns:a16="http://schemas.microsoft.com/office/drawing/2014/main" id="{5874125C-B23C-5E84-544D-AFA82C3EAA95}"/>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it-IT" noProof="0" dirty="0"/>
              </a:p>
            </p:txBody>
          </p:sp>
          <p:sp>
            <p:nvSpPr>
              <p:cNvPr id="17" name="Freeform 56">
                <a:extLst>
                  <a:ext uri="{FF2B5EF4-FFF2-40B4-BE49-F238E27FC236}">
                    <a16:creationId xmlns:a16="http://schemas.microsoft.com/office/drawing/2014/main" id="{AFD4058E-97EB-7CCF-1FD2-889053AAAC0F}"/>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it-IT" noProof="0" dirty="0"/>
              </a:p>
            </p:txBody>
          </p:sp>
        </p:grpSp>
      </p:grpSp>
    </p:spTree>
    <p:extLst>
      <p:ext uri="{BB962C8B-B14F-4D97-AF65-F5344CB8AC3E}">
        <p14:creationId xmlns:p14="http://schemas.microsoft.com/office/powerpoint/2010/main" val="1719055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6"/>
          </p:nvPr>
        </p:nvSpPr>
        <p:spPr>
          <a:xfrm>
            <a:off x="1017545" y="558455"/>
            <a:ext cx="10719265" cy="1148307"/>
          </a:xfrm>
        </p:spPr>
        <p:txBody>
          <a:bodyPr>
            <a:normAutofit/>
          </a:bodyPr>
          <a:lstStyle/>
          <a:p>
            <a:r>
              <a:rPr lang="it-IT" b="1" noProof="0" dirty="0"/>
              <a:t>EREK - Centro Europeo di Conoscenza sull’Efficienza delle Risorse</a:t>
            </a:r>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9"/>
          </p:nvPr>
        </p:nvSpPr>
        <p:spPr>
          <a:xfrm>
            <a:off x="6397072" y="1464379"/>
            <a:ext cx="5567881" cy="4854800"/>
          </a:xfrm>
        </p:spPr>
        <p:txBody>
          <a:bodyPr>
            <a:noAutofit/>
          </a:bodyPr>
          <a:lstStyle/>
          <a:p>
            <a:pPr>
              <a:spcAft>
                <a:spcPts val="600"/>
              </a:spcAft>
            </a:pPr>
            <a:r>
              <a:rPr lang="it-IT" noProof="0" dirty="0">
                <a:solidFill>
                  <a:srgbClr val="0B3A5B"/>
                </a:solidFill>
              </a:rPr>
              <a:t>EREK è l'acronimo di </a:t>
            </a:r>
            <a:r>
              <a:rPr lang="it-IT" noProof="0" dirty="0">
                <a:solidFill>
                  <a:srgbClr val="0B3A5B"/>
                </a:solidFill>
                <a:hlinkClick r:id="rId4"/>
              </a:rPr>
              <a:t>European Resource Efficiency Knowledge Centre</a:t>
            </a:r>
            <a:r>
              <a:rPr lang="it-IT" noProof="0" dirty="0">
                <a:solidFill>
                  <a:srgbClr val="0B3A5B"/>
                </a:solidFill>
              </a:rPr>
              <a:t>. È un'iniziativa sostenuta dalla Commissione Europea per aiutare le imprese, soprattutto le PMI, a diventare </a:t>
            </a:r>
            <a:r>
              <a:rPr lang="it-IT" dirty="0">
                <a:solidFill>
                  <a:srgbClr val="0B3A5B"/>
                </a:solidFill>
              </a:rPr>
              <a:t>più efficienti, competitive, e sostenibili </a:t>
            </a:r>
            <a:r>
              <a:rPr lang="it-IT" noProof="0" dirty="0">
                <a:solidFill>
                  <a:srgbClr val="0B3A5B"/>
                </a:solidFill>
              </a:rPr>
              <a:t>nell'uso delle risorse,.</a:t>
            </a:r>
          </a:p>
          <a:p>
            <a:pPr>
              <a:buNone/>
            </a:pPr>
            <a:r>
              <a:rPr lang="it-IT" noProof="0" dirty="0">
                <a:solidFill>
                  <a:srgbClr val="0B3A5B"/>
                </a:solidFill>
              </a:rPr>
              <a:t>EREK fornisce </a:t>
            </a:r>
            <a:r>
              <a:rPr lang="it-IT" b="1" noProof="0" dirty="0">
                <a:solidFill>
                  <a:srgbClr val="0B3A5B"/>
                </a:solidFill>
              </a:rPr>
              <a:t>strumenti, indicazioni e casi di studio </a:t>
            </a:r>
            <a:r>
              <a:rPr lang="it-IT" noProof="0" dirty="0">
                <a:solidFill>
                  <a:srgbClr val="0B3A5B"/>
                </a:solidFill>
              </a:rPr>
              <a:t>per supportare le aziende in:</a:t>
            </a:r>
          </a:p>
          <a:p>
            <a:pPr>
              <a:buFont typeface="Arial" panose="020B0604020202020204" pitchFamily="34" charset="0"/>
              <a:buChar char="•"/>
            </a:pPr>
            <a:r>
              <a:rPr lang="it-IT" b="1" noProof="0" dirty="0">
                <a:solidFill>
                  <a:srgbClr val="0B3A5B"/>
                </a:solidFill>
              </a:rPr>
              <a:t>Riduzione del consumo di materiali, acqua ed energia</a:t>
            </a:r>
            <a:endParaRPr lang="it-IT" noProof="0" dirty="0">
              <a:solidFill>
                <a:srgbClr val="0B3A5B"/>
              </a:solidFill>
            </a:endParaRPr>
          </a:p>
          <a:p>
            <a:pPr>
              <a:buFont typeface="Arial" panose="020B0604020202020204" pitchFamily="34" charset="0"/>
              <a:buChar char="•"/>
            </a:pPr>
            <a:r>
              <a:rPr lang="it-IT" b="1" noProof="0" dirty="0">
                <a:solidFill>
                  <a:srgbClr val="0B3A5B"/>
                </a:solidFill>
              </a:rPr>
              <a:t>Ridurre al minimo i rifiuti e le emissioni</a:t>
            </a:r>
            <a:endParaRPr lang="it-IT" noProof="0" dirty="0">
              <a:solidFill>
                <a:srgbClr val="0B3A5B"/>
              </a:solidFill>
            </a:endParaRPr>
          </a:p>
          <a:p>
            <a:pPr>
              <a:buFont typeface="Arial" panose="020B0604020202020204" pitchFamily="34" charset="0"/>
              <a:buChar char="•"/>
            </a:pPr>
            <a:r>
              <a:rPr lang="it-IT" b="1" noProof="0" dirty="0">
                <a:solidFill>
                  <a:srgbClr val="0B3A5B"/>
                </a:solidFill>
              </a:rPr>
              <a:t>Migliorare la progettazione dei prodotti e le pratiche circolari</a:t>
            </a:r>
            <a:endParaRPr lang="it-IT" noProof="0" dirty="0">
              <a:solidFill>
                <a:srgbClr val="0B3A5B"/>
              </a:solidFill>
            </a:endParaRPr>
          </a:p>
          <a:p>
            <a:pPr>
              <a:spcAft>
                <a:spcPts val="600"/>
              </a:spcAft>
            </a:pPr>
            <a:endParaRPr lang="it-IT" noProof="0" dirty="0">
              <a:solidFill>
                <a:srgbClr val="0B3A5B"/>
              </a:solidFill>
            </a:endParaRPr>
          </a:p>
          <a:p>
            <a:pPr>
              <a:spcAft>
                <a:spcPts val="600"/>
              </a:spcAft>
            </a:pPr>
            <a:r>
              <a:rPr lang="it-IT" b="1" noProof="0" dirty="0">
                <a:solidFill>
                  <a:srgbClr val="0B3A5B"/>
                </a:solidFill>
                <a:sym typeface="Wingdings" panose="05000000000000000000" pitchFamily="2" charset="2"/>
              </a:rPr>
              <a:t>	</a:t>
            </a:r>
            <a:endParaRPr lang="it-IT" b="1" noProof="0" dirty="0">
              <a:solidFill>
                <a:srgbClr val="0B3A5B"/>
              </a:solidFill>
            </a:endParaRPr>
          </a:p>
        </p:txBody>
      </p:sp>
      <p:grpSp>
        <p:nvGrpSpPr>
          <p:cNvPr id="4" name="Graphic 4">
            <a:extLst>
              <a:ext uri="{FF2B5EF4-FFF2-40B4-BE49-F238E27FC236}">
                <a16:creationId xmlns:a16="http://schemas.microsoft.com/office/drawing/2014/main" id="{5EFE0E13-3EE2-D01E-3079-3A1E597569D9}"/>
              </a:ext>
            </a:extLst>
          </p:cNvPr>
          <p:cNvGrpSpPr/>
          <p:nvPr/>
        </p:nvGrpSpPr>
        <p:grpSpPr>
          <a:xfrm rot="19582332">
            <a:off x="6198966" y="5366641"/>
            <a:ext cx="403667" cy="780438"/>
            <a:chOff x="9129274" y="2719113"/>
            <a:chExt cx="717139" cy="1386497"/>
          </a:xfrm>
          <a:solidFill>
            <a:srgbClr val="09465E"/>
          </a:solidFill>
        </p:grpSpPr>
        <p:grpSp>
          <p:nvGrpSpPr>
            <p:cNvPr id="6" name="Graphic 4">
              <a:extLst>
                <a:ext uri="{FF2B5EF4-FFF2-40B4-BE49-F238E27FC236}">
                  <a16:creationId xmlns:a16="http://schemas.microsoft.com/office/drawing/2014/main" id="{702E9799-701E-9147-3EFF-54B6C1F209A0}"/>
                </a:ext>
              </a:extLst>
            </p:cNvPr>
            <p:cNvGrpSpPr/>
            <p:nvPr/>
          </p:nvGrpSpPr>
          <p:grpSpPr>
            <a:xfrm>
              <a:off x="9159507" y="2719113"/>
              <a:ext cx="446280" cy="440141"/>
              <a:chOff x="9159507" y="2719113"/>
              <a:chExt cx="446280" cy="440141"/>
            </a:xfrm>
            <a:grpFill/>
          </p:grpSpPr>
          <p:sp>
            <p:nvSpPr>
              <p:cNvPr id="16" name="Freeform 57">
                <a:extLst>
                  <a:ext uri="{FF2B5EF4-FFF2-40B4-BE49-F238E27FC236}">
                    <a16:creationId xmlns:a16="http://schemas.microsoft.com/office/drawing/2014/main" id="{2A95B566-CF5B-E0C7-DDE3-9FF32279BA87}"/>
                  </a:ext>
                </a:extLst>
              </p:cNvPr>
              <p:cNvSpPr/>
              <p:nvPr/>
            </p:nvSpPr>
            <p:spPr>
              <a:xfrm>
                <a:off x="9159507" y="2719113"/>
                <a:ext cx="446280" cy="440141"/>
              </a:xfrm>
              <a:custGeom>
                <a:avLst/>
                <a:gdLst>
                  <a:gd name="connsiteX0" fmla="*/ 275519 w 446280"/>
                  <a:gd name="connsiteY0" fmla="*/ 440141 h 440141"/>
                  <a:gd name="connsiteX1" fmla="*/ 256120 w 446280"/>
                  <a:gd name="connsiteY1" fmla="*/ 425920 h 440141"/>
                  <a:gd name="connsiteX2" fmla="*/ 270345 w 446280"/>
                  <a:gd name="connsiteY2" fmla="*/ 402649 h 440141"/>
                  <a:gd name="connsiteX3" fmla="*/ 384154 w 446280"/>
                  <a:gd name="connsiteY3" fmla="*/ 316029 h 440141"/>
                  <a:gd name="connsiteX4" fmla="*/ 402261 w 446280"/>
                  <a:gd name="connsiteY4" fmla="*/ 176402 h 440141"/>
                  <a:gd name="connsiteX5" fmla="*/ 316903 w 446280"/>
                  <a:gd name="connsiteY5" fmla="*/ 63925 h 440141"/>
                  <a:gd name="connsiteX6" fmla="*/ 64713 w 446280"/>
                  <a:gd name="connsiteY6" fmla="*/ 131153 h 440141"/>
                  <a:gd name="connsiteX7" fmla="*/ 46607 w 446280"/>
                  <a:gd name="connsiteY7" fmla="*/ 270779 h 440141"/>
                  <a:gd name="connsiteX8" fmla="*/ 131964 w 446280"/>
                  <a:gd name="connsiteY8" fmla="*/ 383256 h 440141"/>
                  <a:gd name="connsiteX9" fmla="*/ 174642 w 446280"/>
                  <a:gd name="connsiteY9" fmla="*/ 401356 h 440141"/>
                  <a:gd name="connsiteX10" fmla="*/ 187575 w 446280"/>
                  <a:gd name="connsiteY10" fmla="*/ 425920 h 440141"/>
                  <a:gd name="connsiteX11" fmla="*/ 163003 w 446280"/>
                  <a:gd name="connsiteY11" fmla="*/ 438848 h 440141"/>
                  <a:gd name="connsiteX12" fmla="*/ 111271 w 446280"/>
                  <a:gd name="connsiteY12" fmla="*/ 416870 h 440141"/>
                  <a:gd name="connsiteX13" fmla="*/ 7808 w 446280"/>
                  <a:gd name="connsiteY13" fmla="*/ 281122 h 440141"/>
                  <a:gd name="connsiteX14" fmla="*/ 29794 w 446280"/>
                  <a:gd name="connsiteY14" fmla="*/ 111760 h 440141"/>
                  <a:gd name="connsiteX15" fmla="*/ 335010 w 446280"/>
                  <a:gd name="connsiteY15" fmla="*/ 30311 h 440141"/>
                  <a:gd name="connsiteX16" fmla="*/ 438473 w 446280"/>
                  <a:gd name="connsiteY16" fmla="*/ 166059 h 440141"/>
                  <a:gd name="connsiteX17" fmla="*/ 416487 w 446280"/>
                  <a:gd name="connsiteY17" fmla="*/ 335421 h 440141"/>
                  <a:gd name="connsiteX18" fmla="*/ 278105 w 446280"/>
                  <a:gd name="connsiteY18" fmla="*/ 440141 h 440141"/>
                  <a:gd name="connsiteX19" fmla="*/ 275519 w 446280"/>
                  <a:gd name="connsiteY19" fmla="*/ 440141 h 4401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46280" h="440141">
                    <a:moveTo>
                      <a:pt x="275519" y="440141"/>
                    </a:moveTo>
                    <a:cubicBezTo>
                      <a:pt x="266466" y="440141"/>
                      <a:pt x="258705" y="433677"/>
                      <a:pt x="256120" y="425920"/>
                    </a:cubicBezTo>
                    <a:cubicBezTo>
                      <a:pt x="253533" y="415577"/>
                      <a:pt x="259999" y="405234"/>
                      <a:pt x="270345" y="402649"/>
                    </a:cubicBezTo>
                    <a:cubicBezTo>
                      <a:pt x="318197" y="389720"/>
                      <a:pt x="359582" y="359985"/>
                      <a:pt x="384154" y="316029"/>
                    </a:cubicBezTo>
                    <a:cubicBezTo>
                      <a:pt x="408727" y="273365"/>
                      <a:pt x="415194" y="222944"/>
                      <a:pt x="402261" y="176402"/>
                    </a:cubicBezTo>
                    <a:cubicBezTo>
                      <a:pt x="389328" y="128567"/>
                      <a:pt x="359582" y="88489"/>
                      <a:pt x="316903" y="63925"/>
                    </a:cubicBezTo>
                    <a:cubicBezTo>
                      <a:pt x="228960" y="12212"/>
                      <a:pt x="115151" y="43240"/>
                      <a:pt x="64713" y="131153"/>
                    </a:cubicBezTo>
                    <a:cubicBezTo>
                      <a:pt x="40141" y="173816"/>
                      <a:pt x="33674" y="224237"/>
                      <a:pt x="46607" y="270779"/>
                    </a:cubicBezTo>
                    <a:cubicBezTo>
                      <a:pt x="59540" y="318614"/>
                      <a:pt x="89285" y="358692"/>
                      <a:pt x="131964" y="383256"/>
                    </a:cubicBezTo>
                    <a:cubicBezTo>
                      <a:pt x="144896" y="391013"/>
                      <a:pt x="159123" y="397477"/>
                      <a:pt x="174642" y="401356"/>
                    </a:cubicBezTo>
                    <a:cubicBezTo>
                      <a:pt x="184989" y="403942"/>
                      <a:pt x="191455" y="415577"/>
                      <a:pt x="187575" y="425920"/>
                    </a:cubicBezTo>
                    <a:cubicBezTo>
                      <a:pt x="184989" y="436262"/>
                      <a:pt x="173349" y="442727"/>
                      <a:pt x="163003" y="438848"/>
                    </a:cubicBezTo>
                    <a:cubicBezTo>
                      <a:pt x="144896" y="433677"/>
                      <a:pt x="128084" y="425920"/>
                      <a:pt x="111271" y="416870"/>
                    </a:cubicBezTo>
                    <a:cubicBezTo>
                      <a:pt x="59540" y="387135"/>
                      <a:pt x="22034" y="338007"/>
                      <a:pt x="7808" y="281122"/>
                    </a:cubicBezTo>
                    <a:cubicBezTo>
                      <a:pt x="-7711" y="222944"/>
                      <a:pt x="48" y="163474"/>
                      <a:pt x="29794" y="111760"/>
                    </a:cubicBezTo>
                    <a:cubicBezTo>
                      <a:pt x="91872" y="4455"/>
                      <a:pt x="228960" y="-31745"/>
                      <a:pt x="335010" y="30311"/>
                    </a:cubicBezTo>
                    <a:cubicBezTo>
                      <a:pt x="386741" y="60047"/>
                      <a:pt x="424247" y="109175"/>
                      <a:pt x="438473" y="166059"/>
                    </a:cubicBezTo>
                    <a:cubicBezTo>
                      <a:pt x="453992" y="224237"/>
                      <a:pt x="446232" y="283708"/>
                      <a:pt x="416487" y="335421"/>
                    </a:cubicBezTo>
                    <a:cubicBezTo>
                      <a:pt x="386741" y="387135"/>
                      <a:pt x="337596" y="424627"/>
                      <a:pt x="278105" y="440141"/>
                    </a:cubicBezTo>
                    <a:cubicBezTo>
                      <a:pt x="278105" y="438848"/>
                      <a:pt x="276812" y="440141"/>
                      <a:pt x="275519" y="440141"/>
                    </a:cubicBezTo>
                    <a:close/>
                  </a:path>
                </a:pathLst>
              </a:custGeom>
              <a:solidFill>
                <a:srgbClr val="F99F27"/>
              </a:solidFill>
              <a:ln w="12931" cap="flat">
                <a:noFill/>
                <a:prstDash val="solid"/>
                <a:miter/>
              </a:ln>
            </p:spPr>
            <p:txBody>
              <a:bodyPr rtlCol="0" anchor="ctr"/>
              <a:lstStyle/>
              <a:p>
                <a:endParaRPr lang="it-IT" noProof="0" dirty="0"/>
              </a:p>
            </p:txBody>
          </p:sp>
          <p:sp>
            <p:nvSpPr>
              <p:cNvPr id="17" name="Freeform 58">
                <a:extLst>
                  <a:ext uri="{FF2B5EF4-FFF2-40B4-BE49-F238E27FC236}">
                    <a16:creationId xmlns:a16="http://schemas.microsoft.com/office/drawing/2014/main" id="{F4E67905-649E-003A-B463-979FB51B2CAC}"/>
                  </a:ext>
                </a:extLst>
              </p:cNvPr>
              <p:cNvSpPr/>
              <p:nvPr/>
            </p:nvSpPr>
            <p:spPr>
              <a:xfrm>
                <a:off x="9245200" y="2800133"/>
                <a:ext cx="280068" cy="273794"/>
              </a:xfrm>
              <a:custGeom>
                <a:avLst/>
                <a:gdLst>
                  <a:gd name="connsiteX0" fmla="*/ 182066 w 280068"/>
                  <a:gd name="connsiteY0" fmla="*/ 273794 h 273794"/>
                  <a:gd name="connsiteX1" fmla="*/ 163960 w 280068"/>
                  <a:gd name="connsiteY1" fmla="*/ 260866 h 273794"/>
                  <a:gd name="connsiteX2" fmla="*/ 175599 w 280068"/>
                  <a:gd name="connsiteY2" fmla="*/ 236302 h 273794"/>
                  <a:gd name="connsiteX3" fmla="*/ 227331 w 280068"/>
                  <a:gd name="connsiteY3" fmla="*/ 192345 h 273794"/>
                  <a:gd name="connsiteX4" fmla="*/ 191119 w 280068"/>
                  <a:gd name="connsiteY4" fmla="*/ 54012 h 273794"/>
                  <a:gd name="connsiteX5" fmla="*/ 52737 w 280068"/>
                  <a:gd name="connsiteY5" fmla="*/ 90211 h 273794"/>
                  <a:gd name="connsiteX6" fmla="*/ 88949 w 280068"/>
                  <a:gd name="connsiteY6" fmla="*/ 228545 h 273794"/>
                  <a:gd name="connsiteX7" fmla="*/ 95415 w 280068"/>
                  <a:gd name="connsiteY7" fmla="*/ 254402 h 273794"/>
                  <a:gd name="connsiteX8" fmla="*/ 69550 w 280068"/>
                  <a:gd name="connsiteY8" fmla="*/ 260866 h 273794"/>
                  <a:gd name="connsiteX9" fmla="*/ 19112 w 280068"/>
                  <a:gd name="connsiteY9" fmla="*/ 69526 h 273794"/>
                  <a:gd name="connsiteX10" fmla="*/ 210518 w 280068"/>
                  <a:gd name="connsiteY10" fmla="*/ 19105 h 273794"/>
                  <a:gd name="connsiteX11" fmla="*/ 260957 w 280068"/>
                  <a:gd name="connsiteY11" fmla="*/ 210445 h 273794"/>
                  <a:gd name="connsiteX12" fmla="*/ 189826 w 280068"/>
                  <a:gd name="connsiteY12" fmla="*/ 271209 h 273794"/>
                  <a:gd name="connsiteX13" fmla="*/ 182066 w 280068"/>
                  <a:gd name="connsiteY13" fmla="*/ 273794 h 27379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0068" h="273794">
                    <a:moveTo>
                      <a:pt x="182066" y="273794"/>
                    </a:moveTo>
                    <a:cubicBezTo>
                      <a:pt x="174306" y="273794"/>
                      <a:pt x="166546" y="268623"/>
                      <a:pt x="163960" y="260866"/>
                    </a:cubicBezTo>
                    <a:cubicBezTo>
                      <a:pt x="160080" y="250523"/>
                      <a:pt x="165253" y="240180"/>
                      <a:pt x="175599" y="236302"/>
                    </a:cubicBezTo>
                    <a:cubicBezTo>
                      <a:pt x="197585" y="228545"/>
                      <a:pt x="215692" y="213031"/>
                      <a:pt x="227331" y="192345"/>
                    </a:cubicBezTo>
                    <a:cubicBezTo>
                      <a:pt x="255783" y="144510"/>
                      <a:pt x="238971" y="82454"/>
                      <a:pt x="191119" y="54012"/>
                    </a:cubicBezTo>
                    <a:cubicBezTo>
                      <a:pt x="143267" y="25569"/>
                      <a:pt x="81189" y="42376"/>
                      <a:pt x="52737" y="90211"/>
                    </a:cubicBezTo>
                    <a:cubicBezTo>
                      <a:pt x="24285" y="138046"/>
                      <a:pt x="41098" y="200103"/>
                      <a:pt x="88949" y="228545"/>
                    </a:cubicBezTo>
                    <a:cubicBezTo>
                      <a:pt x="98002" y="233716"/>
                      <a:pt x="101882" y="245352"/>
                      <a:pt x="95415" y="254402"/>
                    </a:cubicBezTo>
                    <a:cubicBezTo>
                      <a:pt x="90243" y="263452"/>
                      <a:pt x="78603" y="267330"/>
                      <a:pt x="69550" y="260866"/>
                    </a:cubicBezTo>
                    <a:cubicBezTo>
                      <a:pt x="2299" y="222081"/>
                      <a:pt x="-19687" y="136753"/>
                      <a:pt x="19112" y="69526"/>
                    </a:cubicBezTo>
                    <a:cubicBezTo>
                      <a:pt x="57910" y="2298"/>
                      <a:pt x="143267" y="-19680"/>
                      <a:pt x="210518" y="19105"/>
                    </a:cubicBezTo>
                    <a:cubicBezTo>
                      <a:pt x="277769" y="57890"/>
                      <a:pt x="299755" y="143218"/>
                      <a:pt x="260957" y="210445"/>
                    </a:cubicBezTo>
                    <a:cubicBezTo>
                      <a:pt x="245437" y="237595"/>
                      <a:pt x="219571" y="259573"/>
                      <a:pt x="189826" y="271209"/>
                    </a:cubicBezTo>
                    <a:cubicBezTo>
                      <a:pt x="185945" y="272501"/>
                      <a:pt x="183359" y="273794"/>
                      <a:pt x="182066" y="273794"/>
                    </a:cubicBezTo>
                    <a:close/>
                  </a:path>
                </a:pathLst>
              </a:custGeom>
              <a:solidFill>
                <a:srgbClr val="F99F27"/>
              </a:solidFill>
              <a:ln w="12931" cap="flat">
                <a:noFill/>
                <a:prstDash val="solid"/>
                <a:miter/>
              </a:ln>
            </p:spPr>
            <p:txBody>
              <a:bodyPr rtlCol="0" anchor="ctr"/>
              <a:lstStyle/>
              <a:p>
                <a:endParaRPr lang="it-IT" noProof="0" dirty="0"/>
              </a:p>
            </p:txBody>
          </p:sp>
        </p:grpSp>
        <p:grpSp>
          <p:nvGrpSpPr>
            <p:cNvPr id="7" name="Graphic 4">
              <a:extLst>
                <a:ext uri="{FF2B5EF4-FFF2-40B4-BE49-F238E27FC236}">
                  <a16:creationId xmlns:a16="http://schemas.microsoft.com/office/drawing/2014/main" id="{43AD709A-E928-728B-F558-EF14ADB29FF9}"/>
                </a:ext>
              </a:extLst>
            </p:cNvPr>
            <p:cNvGrpSpPr/>
            <p:nvPr/>
          </p:nvGrpSpPr>
          <p:grpSpPr>
            <a:xfrm>
              <a:off x="9129274" y="2893887"/>
              <a:ext cx="717139" cy="1211724"/>
              <a:chOff x="9129274" y="2893887"/>
              <a:chExt cx="717139" cy="1211724"/>
            </a:xfrm>
            <a:grpFill/>
          </p:grpSpPr>
          <p:sp>
            <p:nvSpPr>
              <p:cNvPr id="9" name="Freeform 50">
                <a:extLst>
                  <a:ext uri="{FF2B5EF4-FFF2-40B4-BE49-F238E27FC236}">
                    <a16:creationId xmlns:a16="http://schemas.microsoft.com/office/drawing/2014/main" id="{E7354792-D3FB-53E9-DE6B-3841E931EF33}"/>
                  </a:ext>
                </a:extLst>
              </p:cNvPr>
              <p:cNvSpPr/>
              <p:nvPr/>
            </p:nvSpPr>
            <p:spPr>
              <a:xfrm>
                <a:off x="9129274" y="3281518"/>
                <a:ext cx="222449" cy="606896"/>
              </a:xfrm>
              <a:custGeom>
                <a:avLst/>
                <a:gdLst>
                  <a:gd name="connsiteX0" fmla="*/ 200995 w 222449"/>
                  <a:gd name="connsiteY0" fmla="*/ 606896 h 606896"/>
                  <a:gd name="connsiteX1" fmla="*/ 193235 w 222449"/>
                  <a:gd name="connsiteY1" fmla="*/ 605603 h 606896"/>
                  <a:gd name="connsiteX2" fmla="*/ 173836 w 222449"/>
                  <a:gd name="connsiteY2" fmla="*/ 593968 h 606896"/>
                  <a:gd name="connsiteX3" fmla="*/ 169956 w 222449"/>
                  <a:gd name="connsiteY3" fmla="*/ 591382 h 606896"/>
                  <a:gd name="connsiteX4" fmla="*/ 107878 w 222449"/>
                  <a:gd name="connsiteY4" fmla="*/ 531912 h 606896"/>
                  <a:gd name="connsiteX5" fmla="*/ 62613 w 222449"/>
                  <a:gd name="connsiteY5" fmla="*/ 465977 h 606896"/>
                  <a:gd name="connsiteX6" fmla="*/ 8296 w 222449"/>
                  <a:gd name="connsiteY6" fmla="*/ 326350 h 606896"/>
                  <a:gd name="connsiteX7" fmla="*/ 4415 w 222449"/>
                  <a:gd name="connsiteY7" fmla="*/ 306958 h 606896"/>
                  <a:gd name="connsiteX8" fmla="*/ 3122 w 222449"/>
                  <a:gd name="connsiteY8" fmla="*/ 303079 h 606896"/>
                  <a:gd name="connsiteX9" fmla="*/ 1829 w 222449"/>
                  <a:gd name="connsiteY9" fmla="*/ 295322 h 606896"/>
                  <a:gd name="connsiteX10" fmla="*/ 536 w 222449"/>
                  <a:gd name="connsiteY10" fmla="*/ 279808 h 606896"/>
                  <a:gd name="connsiteX11" fmla="*/ 1829 w 222449"/>
                  <a:gd name="connsiteY11" fmla="*/ 243609 h 606896"/>
                  <a:gd name="connsiteX12" fmla="*/ 1829 w 222449"/>
                  <a:gd name="connsiteY12" fmla="*/ 238437 h 606896"/>
                  <a:gd name="connsiteX13" fmla="*/ 7002 w 222449"/>
                  <a:gd name="connsiteY13" fmla="*/ 197067 h 606896"/>
                  <a:gd name="connsiteX14" fmla="*/ 9589 w 222449"/>
                  <a:gd name="connsiteY14" fmla="*/ 175088 h 606896"/>
                  <a:gd name="connsiteX15" fmla="*/ 13468 w 222449"/>
                  <a:gd name="connsiteY15" fmla="*/ 66490 h 606896"/>
                  <a:gd name="connsiteX16" fmla="*/ 13468 w 222449"/>
                  <a:gd name="connsiteY16" fmla="*/ 65197 h 606896"/>
                  <a:gd name="connsiteX17" fmla="*/ 63907 w 222449"/>
                  <a:gd name="connsiteY17" fmla="*/ 555 h 606896"/>
                  <a:gd name="connsiteX18" fmla="*/ 125984 w 222449"/>
                  <a:gd name="connsiteY18" fmla="*/ 39341 h 606896"/>
                  <a:gd name="connsiteX19" fmla="*/ 153143 w 222449"/>
                  <a:gd name="connsiteY19" fmla="*/ 177674 h 606896"/>
                  <a:gd name="connsiteX20" fmla="*/ 155730 w 222449"/>
                  <a:gd name="connsiteY20" fmla="*/ 200945 h 606896"/>
                  <a:gd name="connsiteX21" fmla="*/ 159610 w 222449"/>
                  <a:gd name="connsiteY21" fmla="*/ 238437 h 606896"/>
                  <a:gd name="connsiteX22" fmla="*/ 191942 w 222449"/>
                  <a:gd name="connsiteY22" fmla="*/ 314715 h 606896"/>
                  <a:gd name="connsiteX23" fmla="*/ 193235 w 222449"/>
                  <a:gd name="connsiteY23" fmla="*/ 341864 h 606896"/>
                  <a:gd name="connsiteX24" fmla="*/ 166076 w 222449"/>
                  <a:gd name="connsiteY24" fmla="*/ 343157 h 606896"/>
                  <a:gd name="connsiteX25" fmla="*/ 120811 w 222449"/>
                  <a:gd name="connsiteY25" fmla="*/ 243609 h 606896"/>
                  <a:gd name="connsiteX26" fmla="*/ 116931 w 222449"/>
                  <a:gd name="connsiteY26" fmla="*/ 204824 h 606896"/>
                  <a:gd name="connsiteX27" fmla="*/ 114345 w 222449"/>
                  <a:gd name="connsiteY27" fmla="*/ 181553 h 606896"/>
                  <a:gd name="connsiteX28" fmla="*/ 89773 w 222449"/>
                  <a:gd name="connsiteY28" fmla="*/ 52269 h 606896"/>
                  <a:gd name="connsiteX29" fmla="*/ 69080 w 222449"/>
                  <a:gd name="connsiteY29" fmla="*/ 39341 h 606896"/>
                  <a:gd name="connsiteX30" fmla="*/ 52267 w 222449"/>
                  <a:gd name="connsiteY30" fmla="*/ 61319 h 606896"/>
                  <a:gd name="connsiteX31" fmla="*/ 52267 w 222449"/>
                  <a:gd name="connsiteY31" fmla="*/ 62611 h 606896"/>
                  <a:gd name="connsiteX32" fmla="*/ 48387 w 222449"/>
                  <a:gd name="connsiteY32" fmla="*/ 180260 h 606896"/>
                  <a:gd name="connsiteX33" fmla="*/ 45801 w 222449"/>
                  <a:gd name="connsiteY33" fmla="*/ 202238 h 606896"/>
                  <a:gd name="connsiteX34" fmla="*/ 40628 w 222449"/>
                  <a:gd name="connsiteY34" fmla="*/ 242316 h 606896"/>
                  <a:gd name="connsiteX35" fmla="*/ 40628 w 222449"/>
                  <a:gd name="connsiteY35" fmla="*/ 246195 h 606896"/>
                  <a:gd name="connsiteX36" fmla="*/ 39334 w 222449"/>
                  <a:gd name="connsiteY36" fmla="*/ 277223 h 606896"/>
                  <a:gd name="connsiteX37" fmla="*/ 40628 w 222449"/>
                  <a:gd name="connsiteY37" fmla="*/ 288858 h 606896"/>
                  <a:gd name="connsiteX38" fmla="*/ 41921 w 222449"/>
                  <a:gd name="connsiteY38" fmla="*/ 296615 h 606896"/>
                  <a:gd name="connsiteX39" fmla="*/ 43214 w 222449"/>
                  <a:gd name="connsiteY39" fmla="*/ 300494 h 606896"/>
                  <a:gd name="connsiteX40" fmla="*/ 47094 w 222449"/>
                  <a:gd name="connsiteY40" fmla="*/ 317301 h 606896"/>
                  <a:gd name="connsiteX41" fmla="*/ 97532 w 222449"/>
                  <a:gd name="connsiteY41" fmla="*/ 446584 h 606896"/>
                  <a:gd name="connsiteX42" fmla="*/ 138917 w 222449"/>
                  <a:gd name="connsiteY42" fmla="*/ 507348 h 606896"/>
                  <a:gd name="connsiteX43" fmla="*/ 194528 w 222449"/>
                  <a:gd name="connsiteY43" fmla="*/ 561647 h 606896"/>
                  <a:gd name="connsiteX44" fmla="*/ 198408 w 222449"/>
                  <a:gd name="connsiteY44" fmla="*/ 564233 h 606896"/>
                  <a:gd name="connsiteX45" fmla="*/ 211341 w 222449"/>
                  <a:gd name="connsiteY45" fmla="*/ 571990 h 606896"/>
                  <a:gd name="connsiteX46" fmla="*/ 220394 w 222449"/>
                  <a:gd name="connsiteY46" fmla="*/ 597846 h 606896"/>
                  <a:gd name="connsiteX47" fmla="*/ 200995 w 222449"/>
                  <a:gd name="connsiteY47" fmla="*/ 606896 h 606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22449" h="606896">
                    <a:moveTo>
                      <a:pt x="200995" y="606896"/>
                    </a:moveTo>
                    <a:cubicBezTo>
                      <a:pt x="198408" y="606896"/>
                      <a:pt x="195822" y="606896"/>
                      <a:pt x="193235" y="605603"/>
                    </a:cubicBezTo>
                    <a:cubicBezTo>
                      <a:pt x="186769" y="601725"/>
                      <a:pt x="180303" y="597846"/>
                      <a:pt x="173836" y="593968"/>
                    </a:cubicBezTo>
                    <a:lnTo>
                      <a:pt x="169956" y="591382"/>
                    </a:lnTo>
                    <a:cubicBezTo>
                      <a:pt x="147970" y="574575"/>
                      <a:pt x="125984" y="553890"/>
                      <a:pt x="107878" y="531912"/>
                    </a:cubicBezTo>
                    <a:cubicBezTo>
                      <a:pt x="91066" y="511226"/>
                      <a:pt x="75546" y="489248"/>
                      <a:pt x="62613" y="465977"/>
                    </a:cubicBezTo>
                    <a:cubicBezTo>
                      <a:pt x="38041" y="422020"/>
                      <a:pt x="21229" y="376771"/>
                      <a:pt x="8296" y="326350"/>
                    </a:cubicBezTo>
                    <a:cubicBezTo>
                      <a:pt x="7002" y="319886"/>
                      <a:pt x="5709" y="313422"/>
                      <a:pt x="4415" y="306958"/>
                    </a:cubicBezTo>
                    <a:lnTo>
                      <a:pt x="3122" y="303079"/>
                    </a:lnTo>
                    <a:cubicBezTo>
                      <a:pt x="3122" y="300494"/>
                      <a:pt x="1829" y="297908"/>
                      <a:pt x="1829" y="295322"/>
                    </a:cubicBezTo>
                    <a:cubicBezTo>
                      <a:pt x="536" y="288858"/>
                      <a:pt x="536" y="283687"/>
                      <a:pt x="536" y="279808"/>
                    </a:cubicBezTo>
                    <a:cubicBezTo>
                      <a:pt x="-757" y="264294"/>
                      <a:pt x="536" y="253951"/>
                      <a:pt x="1829" y="243609"/>
                    </a:cubicBezTo>
                    <a:lnTo>
                      <a:pt x="1829" y="238437"/>
                    </a:lnTo>
                    <a:cubicBezTo>
                      <a:pt x="3122" y="222923"/>
                      <a:pt x="4415" y="209995"/>
                      <a:pt x="7002" y="197067"/>
                    </a:cubicBezTo>
                    <a:cubicBezTo>
                      <a:pt x="8296" y="189310"/>
                      <a:pt x="8296" y="182845"/>
                      <a:pt x="9589" y="175088"/>
                    </a:cubicBezTo>
                    <a:cubicBezTo>
                      <a:pt x="14762" y="132425"/>
                      <a:pt x="17348" y="97518"/>
                      <a:pt x="13468" y="66490"/>
                    </a:cubicBezTo>
                    <a:lnTo>
                      <a:pt x="13468" y="65197"/>
                    </a:lnTo>
                    <a:cubicBezTo>
                      <a:pt x="9589" y="32876"/>
                      <a:pt x="32868" y="4434"/>
                      <a:pt x="63907" y="555"/>
                    </a:cubicBezTo>
                    <a:cubicBezTo>
                      <a:pt x="91066" y="-3323"/>
                      <a:pt x="116931" y="13484"/>
                      <a:pt x="125984" y="39341"/>
                    </a:cubicBezTo>
                    <a:cubicBezTo>
                      <a:pt x="142797" y="85883"/>
                      <a:pt x="147970" y="131132"/>
                      <a:pt x="153143" y="177674"/>
                    </a:cubicBezTo>
                    <a:cubicBezTo>
                      <a:pt x="154437" y="185431"/>
                      <a:pt x="154437" y="193188"/>
                      <a:pt x="155730" y="200945"/>
                    </a:cubicBezTo>
                    <a:cubicBezTo>
                      <a:pt x="157024" y="213874"/>
                      <a:pt x="158317" y="226802"/>
                      <a:pt x="159610" y="238437"/>
                    </a:cubicBezTo>
                    <a:cubicBezTo>
                      <a:pt x="166076" y="284980"/>
                      <a:pt x="185475" y="306958"/>
                      <a:pt x="191942" y="314715"/>
                    </a:cubicBezTo>
                    <a:cubicBezTo>
                      <a:pt x="199702" y="322472"/>
                      <a:pt x="199702" y="334107"/>
                      <a:pt x="193235" y="341864"/>
                    </a:cubicBezTo>
                    <a:cubicBezTo>
                      <a:pt x="185475" y="349622"/>
                      <a:pt x="173836" y="349622"/>
                      <a:pt x="166076" y="343157"/>
                    </a:cubicBezTo>
                    <a:cubicBezTo>
                      <a:pt x="153143" y="330229"/>
                      <a:pt x="129864" y="301786"/>
                      <a:pt x="120811" y="243609"/>
                    </a:cubicBezTo>
                    <a:cubicBezTo>
                      <a:pt x="119518" y="230680"/>
                      <a:pt x="118225" y="217752"/>
                      <a:pt x="116931" y="204824"/>
                    </a:cubicBezTo>
                    <a:cubicBezTo>
                      <a:pt x="115638" y="197067"/>
                      <a:pt x="115638" y="189310"/>
                      <a:pt x="114345" y="181553"/>
                    </a:cubicBezTo>
                    <a:cubicBezTo>
                      <a:pt x="109172" y="136303"/>
                      <a:pt x="103998" y="94932"/>
                      <a:pt x="89773" y="52269"/>
                    </a:cubicBezTo>
                    <a:cubicBezTo>
                      <a:pt x="87186" y="43219"/>
                      <a:pt x="78133" y="38048"/>
                      <a:pt x="69080" y="39341"/>
                    </a:cubicBezTo>
                    <a:cubicBezTo>
                      <a:pt x="58733" y="40633"/>
                      <a:pt x="50974" y="50976"/>
                      <a:pt x="52267" y="61319"/>
                    </a:cubicBezTo>
                    <a:lnTo>
                      <a:pt x="52267" y="62611"/>
                    </a:lnTo>
                    <a:cubicBezTo>
                      <a:pt x="56147" y="97518"/>
                      <a:pt x="53561" y="135010"/>
                      <a:pt x="48387" y="180260"/>
                    </a:cubicBezTo>
                    <a:cubicBezTo>
                      <a:pt x="47094" y="188017"/>
                      <a:pt x="47094" y="194481"/>
                      <a:pt x="45801" y="202238"/>
                    </a:cubicBezTo>
                    <a:cubicBezTo>
                      <a:pt x="44508" y="215166"/>
                      <a:pt x="41921" y="228095"/>
                      <a:pt x="40628" y="242316"/>
                    </a:cubicBezTo>
                    <a:lnTo>
                      <a:pt x="40628" y="246195"/>
                    </a:lnTo>
                    <a:cubicBezTo>
                      <a:pt x="39334" y="256537"/>
                      <a:pt x="39334" y="265587"/>
                      <a:pt x="39334" y="277223"/>
                    </a:cubicBezTo>
                    <a:cubicBezTo>
                      <a:pt x="39334" y="279808"/>
                      <a:pt x="40628" y="284980"/>
                      <a:pt x="40628" y="288858"/>
                    </a:cubicBezTo>
                    <a:cubicBezTo>
                      <a:pt x="40628" y="292737"/>
                      <a:pt x="41921" y="294030"/>
                      <a:pt x="41921" y="296615"/>
                    </a:cubicBezTo>
                    <a:lnTo>
                      <a:pt x="43214" y="300494"/>
                    </a:lnTo>
                    <a:cubicBezTo>
                      <a:pt x="44508" y="305665"/>
                      <a:pt x="45801" y="312129"/>
                      <a:pt x="47094" y="317301"/>
                    </a:cubicBezTo>
                    <a:cubicBezTo>
                      <a:pt x="58733" y="363843"/>
                      <a:pt x="75546" y="406506"/>
                      <a:pt x="97532" y="446584"/>
                    </a:cubicBezTo>
                    <a:cubicBezTo>
                      <a:pt x="109172" y="468563"/>
                      <a:pt x="123398" y="487955"/>
                      <a:pt x="138917" y="507348"/>
                    </a:cubicBezTo>
                    <a:cubicBezTo>
                      <a:pt x="155730" y="526740"/>
                      <a:pt x="175129" y="544840"/>
                      <a:pt x="194528" y="561647"/>
                    </a:cubicBezTo>
                    <a:lnTo>
                      <a:pt x="198408" y="564233"/>
                    </a:lnTo>
                    <a:cubicBezTo>
                      <a:pt x="202289" y="566818"/>
                      <a:pt x="206168" y="569404"/>
                      <a:pt x="211341" y="571990"/>
                    </a:cubicBezTo>
                    <a:cubicBezTo>
                      <a:pt x="220394" y="577161"/>
                      <a:pt x="225568" y="587504"/>
                      <a:pt x="220394" y="597846"/>
                    </a:cubicBezTo>
                    <a:cubicBezTo>
                      <a:pt x="215222" y="603018"/>
                      <a:pt x="207461" y="606896"/>
                      <a:pt x="200995" y="606896"/>
                    </a:cubicBezTo>
                    <a:close/>
                  </a:path>
                </a:pathLst>
              </a:custGeom>
              <a:grpFill/>
              <a:ln w="12931" cap="flat">
                <a:noFill/>
                <a:prstDash val="solid"/>
                <a:miter/>
              </a:ln>
            </p:spPr>
            <p:txBody>
              <a:bodyPr rtlCol="0" anchor="ctr"/>
              <a:lstStyle/>
              <a:p>
                <a:endParaRPr lang="it-IT" noProof="0" dirty="0"/>
              </a:p>
            </p:txBody>
          </p:sp>
          <p:sp>
            <p:nvSpPr>
              <p:cNvPr id="10" name="Freeform 51">
                <a:extLst>
                  <a:ext uri="{FF2B5EF4-FFF2-40B4-BE49-F238E27FC236}">
                    <a16:creationId xmlns:a16="http://schemas.microsoft.com/office/drawing/2014/main" id="{A577FA80-CFB0-303A-D410-893DA7951FFB}"/>
                  </a:ext>
                </a:extLst>
              </p:cNvPr>
              <p:cNvSpPr/>
              <p:nvPr/>
            </p:nvSpPr>
            <p:spPr>
              <a:xfrm>
                <a:off x="9683286" y="3335599"/>
                <a:ext cx="163004" cy="201164"/>
              </a:xfrm>
              <a:custGeom>
                <a:avLst/>
                <a:gdLst>
                  <a:gd name="connsiteX0" fmla="*/ 143605 w 163004"/>
                  <a:gd name="connsiteY0" fmla="*/ 201164 h 201164"/>
                  <a:gd name="connsiteX1" fmla="*/ 124206 w 163004"/>
                  <a:gd name="connsiteY1" fmla="*/ 181772 h 201164"/>
                  <a:gd name="connsiteX2" fmla="*/ 82820 w 163004"/>
                  <a:gd name="connsiteY2" fmla="*/ 57659 h 201164"/>
                  <a:gd name="connsiteX3" fmla="*/ 29796 w 163004"/>
                  <a:gd name="connsiteY3" fmla="*/ 44731 h 201164"/>
                  <a:gd name="connsiteX4" fmla="*/ 2636 w 163004"/>
                  <a:gd name="connsiteY4" fmla="*/ 38266 h 201164"/>
                  <a:gd name="connsiteX5" fmla="*/ 9103 w 163004"/>
                  <a:gd name="connsiteY5" fmla="*/ 11117 h 201164"/>
                  <a:gd name="connsiteX6" fmla="*/ 116445 w 163004"/>
                  <a:gd name="connsiteY6" fmla="*/ 36974 h 201164"/>
                  <a:gd name="connsiteX7" fmla="*/ 163004 w 163004"/>
                  <a:gd name="connsiteY7" fmla="*/ 181772 h 201164"/>
                  <a:gd name="connsiteX8" fmla="*/ 143605 w 163004"/>
                  <a:gd name="connsiteY8" fmla="*/ 201164 h 201164"/>
                  <a:gd name="connsiteX9" fmla="*/ 143605 w 163004"/>
                  <a:gd name="connsiteY9" fmla="*/ 201164 h 2011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3004" h="201164">
                    <a:moveTo>
                      <a:pt x="143605" y="201164"/>
                    </a:moveTo>
                    <a:cubicBezTo>
                      <a:pt x="133259" y="201164"/>
                      <a:pt x="124206" y="192114"/>
                      <a:pt x="124206" y="181772"/>
                    </a:cubicBezTo>
                    <a:cubicBezTo>
                      <a:pt x="124206" y="132644"/>
                      <a:pt x="108686" y="99030"/>
                      <a:pt x="82820" y="57659"/>
                    </a:cubicBezTo>
                    <a:cubicBezTo>
                      <a:pt x="71180" y="39559"/>
                      <a:pt x="47901" y="33095"/>
                      <a:pt x="29796" y="44731"/>
                    </a:cubicBezTo>
                    <a:cubicBezTo>
                      <a:pt x="20743" y="49902"/>
                      <a:pt x="9103" y="47316"/>
                      <a:pt x="2636" y="38266"/>
                    </a:cubicBezTo>
                    <a:cubicBezTo>
                      <a:pt x="-2536" y="29217"/>
                      <a:pt x="50" y="17581"/>
                      <a:pt x="9103" y="11117"/>
                    </a:cubicBezTo>
                    <a:cubicBezTo>
                      <a:pt x="45315" y="-10861"/>
                      <a:pt x="93166" y="774"/>
                      <a:pt x="116445" y="36974"/>
                    </a:cubicBezTo>
                    <a:cubicBezTo>
                      <a:pt x="144898" y="83516"/>
                      <a:pt x="163004" y="123594"/>
                      <a:pt x="163004" y="181772"/>
                    </a:cubicBezTo>
                    <a:cubicBezTo>
                      <a:pt x="163004" y="192114"/>
                      <a:pt x="155244" y="201164"/>
                      <a:pt x="143605" y="201164"/>
                    </a:cubicBezTo>
                    <a:cubicBezTo>
                      <a:pt x="143605" y="201164"/>
                      <a:pt x="143605" y="201164"/>
                      <a:pt x="143605" y="201164"/>
                    </a:cubicBezTo>
                    <a:close/>
                  </a:path>
                </a:pathLst>
              </a:custGeom>
              <a:grpFill/>
              <a:ln w="12931" cap="flat">
                <a:noFill/>
                <a:prstDash val="solid"/>
                <a:miter/>
              </a:ln>
            </p:spPr>
            <p:txBody>
              <a:bodyPr rtlCol="0" anchor="ctr"/>
              <a:lstStyle/>
              <a:p>
                <a:endParaRPr lang="it-IT" noProof="0" dirty="0"/>
              </a:p>
            </p:txBody>
          </p:sp>
          <p:sp>
            <p:nvSpPr>
              <p:cNvPr id="11" name="Freeform 52">
                <a:extLst>
                  <a:ext uri="{FF2B5EF4-FFF2-40B4-BE49-F238E27FC236}">
                    <a16:creationId xmlns:a16="http://schemas.microsoft.com/office/drawing/2014/main" id="{CD5DB298-D943-CCAA-D82A-FCE3141D6AC7}"/>
                  </a:ext>
                </a:extLst>
              </p:cNvPr>
              <p:cNvSpPr/>
              <p:nvPr/>
            </p:nvSpPr>
            <p:spPr>
              <a:xfrm>
                <a:off x="9546086" y="3281250"/>
                <a:ext cx="205957" cy="241291"/>
              </a:xfrm>
              <a:custGeom>
                <a:avLst/>
                <a:gdLst>
                  <a:gd name="connsiteX0" fmla="*/ 187688 w 205957"/>
                  <a:gd name="connsiteY0" fmla="*/ 241292 h 241291"/>
                  <a:gd name="connsiteX1" fmla="*/ 168289 w 205957"/>
                  <a:gd name="connsiteY1" fmla="*/ 224485 h 241291"/>
                  <a:gd name="connsiteX2" fmla="*/ 135957 w 205957"/>
                  <a:gd name="connsiteY2" fmla="*/ 132693 h 241291"/>
                  <a:gd name="connsiteX3" fmla="*/ 108798 w 205957"/>
                  <a:gd name="connsiteY3" fmla="*/ 69344 h 241291"/>
                  <a:gd name="connsiteX4" fmla="*/ 75172 w 205957"/>
                  <a:gd name="connsiteY4" fmla="*/ 39609 h 241291"/>
                  <a:gd name="connsiteX5" fmla="*/ 35081 w 205957"/>
                  <a:gd name="connsiteY5" fmla="*/ 61587 h 241291"/>
                  <a:gd name="connsiteX6" fmla="*/ 7921 w 205957"/>
                  <a:gd name="connsiteY6" fmla="*/ 65466 h 241291"/>
                  <a:gd name="connsiteX7" fmla="*/ 4041 w 205957"/>
                  <a:gd name="connsiteY7" fmla="*/ 38316 h 241291"/>
                  <a:gd name="connsiteX8" fmla="*/ 81639 w 205957"/>
                  <a:gd name="connsiteY8" fmla="*/ 824 h 241291"/>
                  <a:gd name="connsiteX9" fmla="*/ 146303 w 205957"/>
                  <a:gd name="connsiteY9" fmla="*/ 56416 h 241291"/>
                  <a:gd name="connsiteX10" fmla="*/ 170876 w 205957"/>
                  <a:gd name="connsiteY10" fmla="*/ 115887 h 241291"/>
                  <a:gd name="connsiteX11" fmla="*/ 205794 w 205957"/>
                  <a:gd name="connsiteY11" fmla="*/ 218021 h 241291"/>
                  <a:gd name="connsiteX12" fmla="*/ 188981 w 205957"/>
                  <a:gd name="connsiteY12" fmla="*/ 239999 h 241291"/>
                  <a:gd name="connsiteX13" fmla="*/ 187688 w 205957"/>
                  <a:gd name="connsiteY13" fmla="*/ 241292 h 241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05957" h="241291">
                    <a:moveTo>
                      <a:pt x="187688" y="241292"/>
                    </a:moveTo>
                    <a:cubicBezTo>
                      <a:pt x="178635" y="241292"/>
                      <a:pt x="169582" y="234828"/>
                      <a:pt x="168289" y="224485"/>
                    </a:cubicBezTo>
                    <a:cubicBezTo>
                      <a:pt x="163115" y="189578"/>
                      <a:pt x="148890" y="161136"/>
                      <a:pt x="135957" y="132693"/>
                    </a:cubicBezTo>
                    <a:cubicBezTo>
                      <a:pt x="126904" y="113301"/>
                      <a:pt x="116557" y="92615"/>
                      <a:pt x="108798" y="69344"/>
                    </a:cubicBezTo>
                    <a:cubicBezTo>
                      <a:pt x="104918" y="59002"/>
                      <a:pt x="91985" y="42195"/>
                      <a:pt x="75172" y="39609"/>
                    </a:cubicBezTo>
                    <a:cubicBezTo>
                      <a:pt x="62239" y="37023"/>
                      <a:pt x="48013" y="44780"/>
                      <a:pt x="35081" y="61587"/>
                    </a:cubicBezTo>
                    <a:cubicBezTo>
                      <a:pt x="28614" y="70637"/>
                      <a:pt x="16974" y="71930"/>
                      <a:pt x="7921" y="65466"/>
                    </a:cubicBezTo>
                    <a:cubicBezTo>
                      <a:pt x="-1131" y="59002"/>
                      <a:pt x="-2425" y="47366"/>
                      <a:pt x="4041" y="38316"/>
                    </a:cubicBezTo>
                    <a:cubicBezTo>
                      <a:pt x="32494" y="-469"/>
                      <a:pt x="64826" y="-1762"/>
                      <a:pt x="81639" y="824"/>
                    </a:cubicBezTo>
                    <a:cubicBezTo>
                      <a:pt x="113971" y="5995"/>
                      <a:pt x="138543" y="33145"/>
                      <a:pt x="146303" y="56416"/>
                    </a:cubicBezTo>
                    <a:cubicBezTo>
                      <a:pt x="154063" y="78394"/>
                      <a:pt x="163115" y="97787"/>
                      <a:pt x="170876" y="115887"/>
                    </a:cubicBezTo>
                    <a:cubicBezTo>
                      <a:pt x="185101" y="145622"/>
                      <a:pt x="200621" y="177943"/>
                      <a:pt x="205794" y="218021"/>
                    </a:cubicBezTo>
                    <a:cubicBezTo>
                      <a:pt x="207087" y="228363"/>
                      <a:pt x="200621" y="238706"/>
                      <a:pt x="188981" y="239999"/>
                    </a:cubicBezTo>
                    <a:cubicBezTo>
                      <a:pt x="188981" y="241292"/>
                      <a:pt x="188981" y="241292"/>
                      <a:pt x="187688" y="241292"/>
                    </a:cubicBezTo>
                    <a:close/>
                  </a:path>
                </a:pathLst>
              </a:custGeom>
              <a:grpFill/>
              <a:ln w="12931" cap="flat">
                <a:noFill/>
                <a:prstDash val="solid"/>
                <a:miter/>
              </a:ln>
            </p:spPr>
            <p:txBody>
              <a:bodyPr rtlCol="0" anchor="ctr"/>
              <a:lstStyle/>
              <a:p>
                <a:endParaRPr lang="it-IT" noProof="0" dirty="0"/>
              </a:p>
            </p:txBody>
          </p:sp>
          <p:sp>
            <p:nvSpPr>
              <p:cNvPr id="12" name="Freeform 53">
                <a:extLst>
                  <a:ext uri="{FF2B5EF4-FFF2-40B4-BE49-F238E27FC236}">
                    <a16:creationId xmlns:a16="http://schemas.microsoft.com/office/drawing/2014/main" id="{FBEED88B-B399-61F0-FE3D-832D612C31C3}"/>
                  </a:ext>
                </a:extLst>
              </p:cNvPr>
              <p:cNvSpPr/>
              <p:nvPr/>
            </p:nvSpPr>
            <p:spPr>
              <a:xfrm>
                <a:off x="9432178" y="3236028"/>
                <a:ext cx="185859" cy="216700"/>
              </a:xfrm>
              <a:custGeom>
                <a:avLst/>
                <a:gdLst>
                  <a:gd name="connsiteX0" fmla="*/ 165801 w 185859"/>
                  <a:gd name="connsiteY0" fmla="*/ 216700 h 216700"/>
                  <a:gd name="connsiteX1" fmla="*/ 147695 w 185859"/>
                  <a:gd name="connsiteY1" fmla="*/ 202479 h 216700"/>
                  <a:gd name="connsiteX2" fmla="*/ 141228 w 185859"/>
                  <a:gd name="connsiteY2" fmla="*/ 179208 h 216700"/>
                  <a:gd name="connsiteX3" fmla="*/ 139935 w 185859"/>
                  <a:gd name="connsiteY3" fmla="*/ 176622 h 216700"/>
                  <a:gd name="connsiteX4" fmla="*/ 102430 w 185859"/>
                  <a:gd name="connsiteY4" fmla="*/ 64146 h 216700"/>
                  <a:gd name="connsiteX5" fmla="*/ 68805 w 185859"/>
                  <a:gd name="connsiteY5" fmla="*/ 38289 h 216700"/>
                  <a:gd name="connsiteX6" fmla="*/ 33886 w 185859"/>
                  <a:gd name="connsiteY6" fmla="*/ 55096 h 216700"/>
                  <a:gd name="connsiteX7" fmla="*/ 6727 w 185859"/>
                  <a:gd name="connsiteY7" fmla="*/ 57681 h 216700"/>
                  <a:gd name="connsiteX8" fmla="*/ 4140 w 185859"/>
                  <a:gd name="connsiteY8" fmla="*/ 30532 h 216700"/>
                  <a:gd name="connsiteX9" fmla="*/ 75271 w 185859"/>
                  <a:gd name="connsiteY9" fmla="*/ 797 h 216700"/>
                  <a:gd name="connsiteX10" fmla="*/ 138642 w 185859"/>
                  <a:gd name="connsiteY10" fmla="*/ 49924 h 216700"/>
                  <a:gd name="connsiteX11" fmla="*/ 177441 w 185859"/>
                  <a:gd name="connsiteY11" fmla="*/ 166280 h 216700"/>
                  <a:gd name="connsiteX12" fmla="*/ 178734 w 185859"/>
                  <a:gd name="connsiteY12" fmla="*/ 168866 h 216700"/>
                  <a:gd name="connsiteX13" fmla="*/ 185200 w 185859"/>
                  <a:gd name="connsiteY13" fmla="*/ 192136 h 216700"/>
                  <a:gd name="connsiteX14" fmla="*/ 172268 w 185859"/>
                  <a:gd name="connsiteY14" fmla="*/ 216700 h 216700"/>
                  <a:gd name="connsiteX15" fmla="*/ 165801 w 185859"/>
                  <a:gd name="connsiteY15" fmla="*/ 216700 h 2167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85859" h="216700">
                    <a:moveTo>
                      <a:pt x="165801" y="216700"/>
                    </a:moveTo>
                    <a:cubicBezTo>
                      <a:pt x="158042" y="216700"/>
                      <a:pt x="150282" y="211529"/>
                      <a:pt x="147695" y="202479"/>
                    </a:cubicBezTo>
                    <a:cubicBezTo>
                      <a:pt x="145109" y="194722"/>
                      <a:pt x="142522" y="186965"/>
                      <a:pt x="141228" y="179208"/>
                    </a:cubicBezTo>
                    <a:lnTo>
                      <a:pt x="139935" y="176622"/>
                    </a:lnTo>
                    <a:cubicBezTo>
                      <a:pt x="129589" y="141716"/>
                      <a:pt x="123123" y="114566"/>
                      <a:pt x="102430" y="64146"/>
                    </a:cubicBezTo>
                    <a:cubicBezTo>
                      <a:pt x="98550" y="53803"/>
                      <a:pt x="84324" y="40875"/>
                      <a:pt x="68805" y="38289"/>
                    </a:cubicBezTo>
                    <a:cubicBezTo>
                      <a:pt x="55872" y="35703"/>
                      <a:pt x="44232" y="42167"/>
                      <a:pt x="33886" y="55096"/>
                    </a:cubicBezTo>
                    <a:cubicBezTo>
                      <a:pt x="27419" y="62853"/>
                      <a:pt x="14487" y="64146"/>
                      <a:pt x="6727" y="57681"/>
                    </a:cubicBezTo>
                    <a:cubicBezTo>
                      <a:pt x="-1033" y="51217"/>
                      <a:pt x="-2326" y="38289"/>
                      <a:pt x="4140" y="30532"/>
                    </a:cubicBezTo>
                    <a:cubicBezTo>
                      <a:pt x="23540" y="7261"/>
                      <a:pt x="49405" y="-3082"/>
                      <a:pt x="75271" y="797"/>
                    </a:cubicBezTo>
                    <a:cubicBezTo>
                      <a:pt x="102430" y="4675"/>
                      <a:pt x="128296" y="25360"/>
                      <a:pt x="138642" y="49924"/>
                    </a:cubicBezTo>
                    <a:cubicBezTo>
                      <a:pt x="159335" y="102931"/>
                      <a:pt x="167094" y="130080"/>
                      <a:pt x="177441" y="166280"/>
                    </a:cubicBezTo>
                    <a:lnTo>
                      <a:pt x="178734" y="168866"/>
                    </a:lnTo>
                    <a:cubicBezTo>
                      <a:pt x="181321" y="175330"/>
                      <a:pt x="182614" y="183087"/>
                      <a:pt x="185200" y="192136"/>
                    </a:cubicBezTo>
                    <a:cubicBezTo>
                      <a:pt x="187787" y="202479"/>
                      <a:pt x="182614" y="212822"/>
                      <a:pt x="172268" y="216700"/>
                    </a:cubicBezTo>
                    <a:cubicBezTo>
                      <a:pt x="168388" y="215408"/>
                      <a:pt x="167094" y="216700"/>
                      <a:pt x="165801" y="216700"/>
                    </a:cubicBezTo>
                    <a:close/>
                  </a:path>
                </a:pathLst>
              </a:custGeom>
              <a:grpFill/>
              <a:ln w="12931" cap="flat">
                <a:noFill/>
                <a:prstDash val="solid"/>
                <a:miter/>
              </a:ln>
            </p:spPr>
            <p:txBody>
              <a:bodyPr rtlCol="0" anchor="ctr"/>
              <a:lstStyle/>
              <a:p>
                <a:endParaRPr lang="it-IT" noProof="0" dirty="0"/>
              </a:p>
            </p:txBody>
          </p:sp>
          <p:sp>
            <p:nvSpPr>
              <p:cNvPr id="13" name="Freeform 54">
                <a:extLst>
                  <a:ext uri="{FF2B5EF4-FFF2-40B4-BE49-F238E27FC236}">
                    <a16:creationId xmlns:a16="http://schemas.microsoft.com/office/drawing/2014/main" id="{74A075D2-E413-76B7-5E91-9CAB00DB6F69}"/>
                  </a:ext>
                </a:extLst>
              </p:cNvPr>
              <p:cNvSpPr/>
              <p:nvPr/>
            </p:nvSpPr>
            <p:spPr>
              <a:xfrm>
                <a:off x="9312890" y="3851649"/>
                <a:ext cx="85195" cy="252669"/>
              </a:xfrm>
              <a:custGeom>
                <a:avLst/>
                <a:gdLst>
                  <a:gd name="connsiteX0" fmla="*/ 65230 w 85195"/>
                  <a:gd name="connsiteY0" fmla="*/ 252669 h 252669"/>
                  <a:gd name="connsiteX1" fmla="*/ 45831 w 85195"/>
                  <a:gd name="connsiteY1" fmla="*/ 237155 h 252669"/>
                  <a:gd name="connsiteX2" fmla="*/ 566 w 85195"/>
                  <a:gd name="connsiteY2" fmla="*/ 23837 h 252669"/>
                  <a:gd name="connsiteX3" fmla="*/ 16086 w 85195"/>
                  <a:gd name="connsiteY3" fmla="*/ 566 h 252669"/>
                  <a:gd name="connsiteX4" fmla="*/ 39365 w 85195"/>
                  <a:gd name="connsiteY4" fmla="*/ 16080 h 252669"/>
                  <a:gd name="connsiteX5" fmla="*/ 84630 w 85195"/>
                  <a:gd name="connsiteY5" fmla="*/ 229398 h 252669"/>
                  <a:gd name="connsiteX6" fmla="*/ 69110 w 85195"/>
                  <a:gd name="connsiteY6" fmla="*/ 252669 h 252669"/>
                  <a:gd name="connsiteX7" fmla="*/ 65230 w 85195"/>
                  <a:gd name="connsiteY7" fmla="*/ 252669 h 2526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5195" h="252669">
                    <a:moveTo>
                      <a:pt x="65230" y="252669"/>
                    </a:moveTo>
                    <a:cubicBezTo>
                      <a:pt x="56177" y="252669"/>
                      <a:pt x="48418" y="246205"/>
                      <a:pt x="45831" y="237155"/>
                    </a:cubicBezTo>
                    <a:lnTo>
                      <a:pt x="566" y="23837"/>
                    </a:lnTo>
                    <a:cubicBezTo>
                      <a:pt x="-2021" y="13494"/>
                      <a:pt x="4446" y="3152"/>
                      <a:pt x="16086" y="566"/>
                    </a:cubicBezTo>
                    <a:cubicBezTo>
                      <a:pt x="26432" y="-2020"/>
                      <a:pt x="36778" y="4444"/>
                      <a:pt x="39365" y="16080"/>
                    </a:cubicBezTo>
                    <a:lnTo>
                      <a:pt x="84630" y="229398"/>
                    </a:lnTo>
                    <a:cubicBezTo>
                      <a:pt x="87217" y="239741"/>
                      <a:pt x="80750" y="250084"/>
                      <a:pt x="69110" y="252669"/>
                    </a:cubicBezTo>
                    <a:cubicBezTo>
                      <a:pt x="67817" y="252669"/>
                      <a:pt x="66523" y="252669"/>
                      <a:pt x="65230" y="252669"/>
                    </a:cubicBezTo>
                    <a:close/>
                  </a:path>
                </a:pathLst>
              </a:custGeom>
              <a:grpFill/>
              <a:ln w="12931" cap="flat">
                <a:noFill/>
                <a:prstDash val="solid"/>
                <a:miter/>
              </a:ln>
            </p:spPr>
            <p:txBody>
              <a:bodyPr rtlCol="0" anchor="ctr"/>
              <a:lstStyle/>
              <a:p>
                <a:endParaRPr lang="it-IT" noProof="0" dirty="0"/>
              </a:p>
            </p:txBody>
          </p:sp>
          <p:sp>
            <p:nvSpPr>
              <p:cNvPr id="14" name="Freeform 55">
                <a:extLst>
                  <a:ext uri="{FF2B5EF4-FFF2-40B4-BE49-F238E27FC236}">
                    <a16:creationId xmlns:a16="http://schemas.microsoft.com/office/drawing/2014/main" id="{C47FBD8A-1642-3CE2-0B14-56EF12CBB137}"/>
                  </a:ext>
                </a:extLst>
              </p:cNvPr>
              <p:cNvSpPr/>
              <p:nvPr/>
            </p:nvSpPr>
            <p:spPr>
              <a:xfrm>
                <a:off x="9682801" y="3503025"/>
                <a:ext cx="163613" cy="602585"/>
              </a:xfrm>
              <a:custGeom>
                <a:avLst/>
                <a:gdLst>
                  <a:gd name="connsiteX0" fmla="*/ 62614 w 163613"/>
                  <a:gd name="connsiteY0" fmla="*/ 601293 h 602585"/>
                  <a:gd name="connsiteX1" fmla="*/ 43215 w 163613"/>
                  <a:gd name="connsiteY1" fmla="*/ 585779 h 602585"/>
                  <a:gd name="connsiteX2" fmla="*/ 536 w 163613"/>
                  <a:gd name="connsiteY2" fmla="*/ 340140 h 602585"/>
                  <a:gd name="connsiteX3" fmla="*/ 1829 w 163613"/>
                  <a:gd name="connsiteY3" fmla="*/ 328504 h 602585"/>
                  <a:gd name="connsiteX4" fmla="*/ 5709 w 163613"/>
                  <a:gd name="connsiteY4" fmla="*/ 319454 h 602585"/>
                  <a:gd name="connsiteX5" fmla="*/ 124691 w 163613"/>
                  <a:gd name="connsiteY5" fmla="*/ 18223 h 602585"/>
                  <a:gd name="connsiteX6" fmla="*/ 145384 w 163613"/>
                  <a:gd name="connsiteY6" fmla="*/ 123 h 602585"/>
                  <a:gd name="connsiteX7" fmla="*/ 163490 w 163613"/>
                  <a:gd name="connsiteY7" fmla="*/ 20809 h 602585"/>
                  <a:gd name="connsiteX8" fmla="*/ 40628 w 163613"/>
                  <a:gd name="connsiteY8" fmla="*/ 336261 h 602585"/>
                  <a:gd name="connsiteX9" fmla="*/ 39334 w 163613"/>
                  <a:gd name="connsiteY9" fmla="*/ 340140 h 602585"/>
                  <a:gd name="connsiteX10" fmla="*/ 80719 w 163613"/>
                  <a:gd name="connsiteY10" fmla="*/ 580608 h 602585"/>
                  <a:gd name="connsiteX11" fmla="*/ 65200 w 163613"/>
                  <a:gd name="connsiteY11" fmla="*/ 602586 h 602585"/>
                  <a:gd name="connsiteX12" fmla="*/ 62614 w 163613"/>
                  <a:gd name="connsiteY12" fmla="*/ 601293 h 602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63613" h="602585">
                    <a:moveTo>
                      <a:pt x="62614" y="601293"/>
                    </a:moveTo>
                    <a:cubicBezTo>
                      <a:pt x="53561" y="601293"/>
                      <a:pt x="45801" y="594829"/>
                      <a:pt x="43215" y="585779"/>
                    </a:cubicBezTo>
                    <a:lnTo>
                      <a:pt x="536" y="340140"/>
                    </a:lnTo>
                    <a:cubicBezTo>
                      <a:pt x="-757" y="336261"/>
                      <a:pt x="536" y="332383"/>
                      <a:pt x="1829" y="328504"/>
                    </a:cubicBezTo>
                    <a:lnTo>
                      <a:pt x="5709" y="319454"/>
                    </a:lnTo>
                    <a:cubicBezTo>
                      <a:pt x="57440" y="208270"/>
                      <a:pt x="120812" y="71230"/>
                      <a:pt x="124691" y="18223"/>
                    </a:cubicBezTo>
                    <a:cubicBezTo>
                      <a:pt x="125984" y="7881"/>
                      <a:pt x="135038" y="-1169"/>
                      <a:pt x="145384" y="123"/>
                    </a:cubicBezTo>
                    <a:cubicBezTo>
                      <a:pt x="155730" y="1416"/>
                      <a:pt x="164783" y="10466"/>
                      <a:pt x="163490" y="20809"/>
                    </a:cubicBezTo>
                    <a:cubicBezTo>
                      <a:pt x="159610" y="81572"/>
                      <a:pt x="96239" y="216027"/>
                      <a:pt x="40628" y="336261"/>
                    </a:cubicBezTo>
                    <a:lnTo>
                      <a:pt x="39334" y="340140"/>
                    </a:lnTo>
                    <a:lnTo>
                      <a:pt x="80719" y="580608"/>
                    </a:lnTo>
                    <a:cubicBezTo>
                      <a:pt x="82013" y="590950"/>
                      <a:pt x="75547" y="601293"/>
                      <a:pt x="65200" y="602586"/>
                    </a:cubicBezTo>
                    <a:cubicBezTo>
                      <a:pt x="65200" y="601293"/>
                      <a:pt x="63907" y="601293"/>
                      <a:pt x="62614" y="601293"/>
                    </a:cubicBezTo>
                    <a:close/>
                  </a:path>
                </a:pathLst>
              </a:custGeom>
              <a:grpFill/>
              <a:ln w="12931" cap="flat">
                <a:noFill/>
                <a:prstDash val="solid"/>
                <a:miter/>
              </a:ln>
            </p:spPr>
            <p:txBody>
              <a:bodyPr rtlCol="0" anchor="ctr"/>
              <a:lstStyle/>
              <a:p>
                <a:endParaRPr lang="it-IT" noProof="0" dirty="0"/>
              </a:p>
            </p:txBody>
          </p:sp>
          <p:sp>
            <p:nvSpPr>
              <p:cNvPr id="15" name="Freeform 56">
                <a:extLst>
                  <a:ext uri="{FF2B5EF4-FFF2-40B4-BE49-F238E27FC236}">
                    <a16:creationId xmlns:a16="http://schemas.microsoft.com/office/drawing/2014/main" id="{358BAFD0-B677-14C0-DEA3-2035153FA80E}"/>
                  </a:ext>
                </a:extLst>
              </p:cNvPr>
              <p:cNvSpPr/>
              <p:nvPr/>
            </p:nvSpPr>
            <p:spPr>
              <a:xfrm>
                <a:off x="9285004" y="2893887"/>
                <a:ext cx="193992" cy="790259"/>
              </a:xfrm>
              <a:custGeom>
                <a:avLst/>
                <a:gdLst>
                  <a:gd name="connsiteX0" fmla="*/ 19399 w 193992"/>
                  <a:gd name="connsiteY0" fmla="*/ 790259 h 790259"/>
                  <a:gd name="connsiteX1" fmla="*/ 0 w 193992"/>
                  <a:gd name="connsiteY1" fmla="*/ 770867 h 790259"/>
                  <a:gd name="connsiteX2" fmla="*/ 11640 w 193992"/>
                  <a:gd name="connsiteY2" fmla="*/ 620898 h 790259"/>
                  <a:gd name="connsiteX3" fmla="*/ 20693 w 193992"/>
                  <a:gd name="connsiteY3" fmla="*/ 543327 h 790259"/>
                  <a:gd name="connsiteX4" fmla="*/ 25866 w 193992"/>
                  <a:gd name="connsiteY4" fmla="*/ 306738 h 790259"/>
                  <a:gd name="connsiteX5" fmla="*/ 24573 w 193992"/>
                  <a:gd name="connsiteY5" fmla="*/ 267953 h 790259"/>
                  <a:gd name="connsiteX6" fmla="*/ 23279 w 193992"/>
                  <a:gd name="connsiteY6" fmla="*/ 183919 h 790259"/>
                  <a:gd name="connsiteX7" fmla="*/ 38799 w 193992"/>
                  <a:gd name="connsiteY7" fmla="*/ 48171 h 790259"/>
                  <a:gd name="connsiteX8" fmla="*/ 115103 w 193992"/>
                  <a:gd name="connsiteY8" fmla="*/ 1628 h 790259"/>
                  <a:gd name="connsiteX9" fmla="*/ 162955 w 193992"/>
                  <a:gd name="connsiteY9" fmla="*/ 71442 h 790259"/>
                  <a:gd name="connsiteX10" fmla="*/ 161661 w 193992"/>
                  <a:gd name="connsiteY10" fmla="*/ 177454 h 790259"/>
                  <a:gd name="connsiteX11" fmla="*/ 170714 w 193992"/>
                  <a:gd name="connsiteY11" fmla="*/ 256317 h 790259"/>
                  <a:gd name="connsiteX12" fmla="*/ 175887 w 193992"/>
                  <a:gd name="connsiteY12" fmla="*/ 296395 h 790259"/>
                  <a:gd name="connsiteX13" fmla="*/ 187526 w 193992"/>
                  <a:gd name="connsiteY13" fmla="*/ 419215 h 790259"/>
                  <a:gd name="connsiteX14" fmla="*/ 193993 w 193992"/>
                  <a:gd name="connsiteY14" fmla="*/ 543327 h 790259"/>
                  <a:gd name="connsiteX15" fmla="*/ 175887 w 193992"/>
                  <a:gd name="connsiteY15" fmla="*/ 564013 h 790259"/>
                  <a:gd name="connsiteX16" fmla="*/ 155194 w 193992"/>
                  <a:gd name="connsiteY16" fmla="*/ 545913 h 790259"/>
                  <a:gd name="connsiteX17" fmla="*/ 148728 w 193992"/>
                  <a:gd name="connsiteY17" fmla="*/ 423093 h 790259"/>
                  <a:gd name="connsiteX18" fmla="*/ 137089 w 193992"/>
                  <a:gd name="connsiteY18" fmla="*/ 301567 h 790259"/>
                  <a:gd name="connsiteX19" fmla="*/ 131915 w 193992"/>
                  <a:gd name="connsiteY19" fmla="*/ 261489 h 790259"/>
                  <a:gd name="connsiteX20" fmla="*/ 122862 w 193992"/>
                  <a:gd name="connsiteY20" fmla="*/ 181333 h 790259"/>
                  <a:gd name="connsiteX21" fmla="*/ 124156 w 193992"/>
                  <a:gd name="connsiteY21" fmla="*/ 66270 h 790259"/>
                  <a:gd name="connsiteX22" fmla="*/ 106050 w 193992"/>
                  <a:gd name="connsiteY22" fmla="*/ 37828 h 790259"/>
                  <a:gd name="connsiteX23" fmla="*/ 87943 w 193992"/>
                  <a:gd name="connsiteY23" fmla="*/ 40413 h 790259"/>
                  <a:gd name="connsiteX24" fmla="*/ 76304 w 193992"/>
                  <a:gd name="connsiteY24" fmla="*/ 55927 h 790259"/>
                  <a:gd name="connsiteX25" fmla="*/ 62078 w 193992"/>
                  <a:gd name="connsiteY25" fmla="*/ 182626 h 790259"/>
                  <a:gd name="connsiteX26" fmla="*/ 63371 w 193992"/>
                  <a:gd name="connsiteY26" fmla="*/ 265367 h 790259"/>
                  <a:gd name="connsiteX27" fmla="*/ 64664 w 193992"/>
                  <a:gd name="connsiteY27" fmla="*/ 304152 h 790259"/>
                  <a:gd name="connsiteX28" fmla="*/ 59492 w 193992"/>
                  <a:gd name="connsiteY28" fmla="*/ 543327 h 790259"/>
                  <a:gd name="connsiteX29" fmla="*/ 50438 w 193992"/>
                  <a:gd name="connsiteY29" fmla="*/ 624776 h 790259"/>
                  <a:gd name="connsiteX30" fmla="*/ 38799 w 193992"/>
                  <a:gd name="connsiteY30" fmla="*/ 768281 h 790259"/>
                  <a:gd name="connsiteX31" fmla="*/ 19399 w 193992"/>
                  <a:gd name="connsiteY31" fmla="*/ 790259 h 790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193992" h="790259">
                    <a:moveTo>
                      <a:pt x="19399" y="790259"/>
                    </a:moveTo>
                    <a:cubicBezTo>
                      <a:pt x="9053" y="790259"/>
                      <a:pt x="0" y="781209"/>
                      <a:pt x="0" y="770867"/>
                    </a:cubicBezTo>
                    <a:cubicBezTo>
                      <a:pt x="0" y="697175"/>
                      <a:pt x="6466" y="658390"/>
                      <a:pt x="11640" y="620898"/>
                    </a:cubicBezTo>
                    <a:cubicBezTo>
                      <a:pt x="15520" y="597627"/>
                      <a:pt x="18106" y="574355"/>
                      <a:pt x="20693" y="543327"/>
                    </a:cubicBezTo>
                    <a:cubicBezTo>
                      <a:pt x="25866" y="461879"/>
                      <a:pt x="27159" y="384308"/>
                      <a:pt x="25866" y="306738"/>
                    </a:cubicBezTo>
                    <a:cubicBezTo>
                      <a:pt x="25866" y="293810"/>
                      <a:pt x="25866" y="280881"/>
                      <a:pt x="24573" y="267953"/>
                    </a:cubicBezTo>
                    <a:cubicBezTo>
                      <a:pt x="24573" y="240803"/>
                      <a:pt x="23279" y="212361"/>
                      <a:pt x="23279" y="183919"/>
                    </a:cubicBezTo>
                    <a:cubicBezTo>
                      <a:pt x="23279" y="134791"/>
                      <a:pt x="28452" y="89541"/>
                      <a:pt x="38799" y="48171"/>
                    </a:cubicBezTo>
                    <a:cubicBezTo>
                      <a:pt x="46559" y="14557"/>
                      <a:pt x="81477" y="-6129"/>
                      <a:pt x="115103" y="1628"/>
                    </a:cubicBezTo>
                    <a:cubicBezTo>
                      <a:pt x="146141" y="9385"/>
                      <a:pt x="166834" y="39121"/>
                      <a:pt x="162955" y="71442"/>
                    </a:cubicBezTo>
                    <a:cubicBezTo>
                      <a:pt x="157781" y="105055"/>
                      <a:pt x="157781" y="138669"/>
                      <a:pt x="161661" y="177454"/>
                    </a:cubicBezTo>
                    <a:cubicBezTo>
                      <a:pt x="164247" y="203311"/>
                      <a:pt x="166834" y="229168"/>
                      <a:pt x="170714" y="256317"/>
                    </a:cubicBezTo>
                    <a:cubicBezTo>
                      <a:pt x="172007" y="269246"/>
                      <a:pt x="173301" y="283467"/>
                      <a:pt x="175887" y="296395"/>
                    </a:cubicBezTo>
                    <a:cubicBezTo>
                      <a:pt x="181060" y="337766"/>
                      <a:pt x="184940" y="379137"/>
                      <a:pt x="187526" y="419215"/>
                    </a:cubicBezTo>
                    <a:cubicBezTo>
                      <a:pt x="191406" y="461879"/>
                      <a:pt x="192700" y="505835"/>
                      <a:pt x="193993" y="543327"/>
                    </a:cubicBezTo>
                    <a:cubicBezTo>
                      <a:pt x="193993" y="553670"/>
                      <a:pt x="186234" y="562720"/>
                      <a:pt x="175887" y="564013"/>
                    </a:cubicBezTo>
                    <a:cubicBezTo>
                      <a:pt x="165540" y="564013"/>
                      <a:pt x="156488" y="556256"/>
                      <a:pt x="155194" y="545913"/>
                    </a:cubicBezTo>
                    <a:cubicBezTo>
                      <a:pt x="153901" y="508421"/>
                      <a:pt x="151315" y="465757"/>
                      <a:pt x="148728" y="423093"/>
                    </a:cubicBezTo>
                    <a:cubicBezTo>
                      <a:pt x="146141" y="383015"/>
                      <a:pt x="142261" y="341645"/>
                      <a:pt x="137089" y="301567"/>
                    </a:cubicBezTo>
                    <a:cubicBezTo>
                      <a:pt x="135795" y="288638"/>
                      <a:pt x="134502" y="274417"/>
                      <a:pt x="131915" y="261489"/>
                    </a:cubicBezTo>
                    <a:cubicBezTo>
                      <a:pt x="128036" y="234339"/>
                      <a:pt x="125449" y="207190"/>
                      <a:pt x="122862" y="181333"/>
                    </a:cubicBezTo>
                    <a:cubicBezTo>
                      <a:pt x="118982" y="138669"/>
                      <a:pt x="118982" y="102470"/>
                      <a:pt x="124156" y="66270"/>
                    </a:cubicBezTo>
                    <a:cubicBezTo>
                      <a:pt x="125449" y="53342"/>
                      <a:pt x="117690" y="41706"/>
                      <a:pt x="106050" y="37828"/>
                    </a:cubicBezTo>
                    <a:cubicBezTo>
                      <a:pt x="99583" y="36535"/>
                      <a:pt x="93117" y="37828"/>
                      <a:pt x="87943" y="40413"/>
                    </a:cubicBezTo>
                    <a:cubicBezTo>
                      <a:pt x="82771" y="44292"/>
                      <a:pt x="78891" y="49463"/>
                      <a:pt x="76304" y="55927"/>
                    </a:cubicBezTo>
                    <a:cubicBezTo>
                      <a:pt x="67251" y="93420"/>
                      <a:pt x="62078" y="136084"/>
                      <a:pt x="62078" y="182626"/>
                    </a:cubicBezTo>
                    <a:cubicBezTo>
                      <a:pt x="62078" y="211068"/>
                      <a:pt x="62078" y="238218"/>
                      <a:pt x="63371" y="265367"/>
                    </a:cubicBezTo>
                    <a:cubicBezTo>
                      <a:pt x="63371" y="278296"/>
                      <a:pt x="63371" y="291224"/>
                      <a:pt x="64664" y="304152"/>
                    </a:cubicBezTo>
                    <a:cubicBezTo>
                      <a:pt x="65958" y="383015"/>
                      <a:pt x="64664" y="460586"/>
                      <a:pt x="59492" y="543327"/>
                    </a:cubicBezTo>
                    <a:cubicBezTo>
                      <a:pt x="56905" y="576941"/>
                      <a:pt x="54318" y="601505"/>
                      <a:pt x="50438" y="624776"/>
                    </a:cubicBezTo>
                    <a:cubicBezTo>
                      <a:pt x="45265" y="660976"/>
                      <a:pt x="38799" y="698468"/>
                      <a:pt x="38799" y="768281"/>
                    </a:cubicBezTo>
                    <a:cubicBezTo>
                      <a:pt x="38799" y="782502"/>
                      <a:pt x="29745" y="790259"/>
                      <a:pt x="19399" y="790259"/>
                    </a:cubicBezTo>
                    <a:close/>
                  </a:path>
                </a:pathLst>
              </a:custGeom>
              <a:grpFill/>
              <a:ln w="12931" cap="flat">
                <a:noFill/>
                <a:prstDash val="solid"/>
                <a:miter/>
              </a:ln>
            </p:spPr>
            <p:txBody>
              <a:bodyPr rtlCol="0" anchor="ctr"/>
              <a:lstStyle/>
              <a:p>
                <a:endParaRPr lang="it-IT" noProof="0" dirty="0"/>
              </a:p>
            </p:txBody>
          </p:sp>
        </p:grpSp>
      </p:grpSp>
      <p:pic>
        <p:nvPicPr>
          <p:cNvPr id="18" name="Online Media 17" title="European Resource Efficiency Knowledge Centre">
            <a:hlinkClick r:id="" action="ppaction://media"/>
            <a:extLst>
              <a:ext uri="{FF2B5EF4-FFF2-40B4-BE49-F238E27FC236}">
                <a16:creationId xmlns:a16="http://schemas.microsoft.com/office/drawing/2014/main" id="{EC6DAA48-719F-E8CA-44E2-A27ADD47B2D4}"/>
              </a:ext>
            </a:extLst>
          </p:cNvPr>
          <p:cNvPicPr>
            <a:picLocks noRot="1" noChangeAspect="1"/>
          </p:cNvPicPr>
          <p:nvPr>
            <a:videoFile r:link="rId1"/>
          </p:nvPr>
        </p:nvPicPr>
        <p:blipFill>
          <a:blip r:embed="rId5"/>
          <a:stretch>
            <a:fillRect/>
          </a:stretch>
        </p:blipFill>
        <p:spPr>
          <a:xfrm>
            <a:off x="600210" y="3031205"/>
            <a:ext cx="5270032" cy="3279553"/>
          </a:xfrm>
          <a:prstGeom prst="rect">
            <a:avLst/>
          </a:prstGeom>
        </p:spPr>
      </p:pic>
    </p:spTree>
    <p:extLst>
      <p:ext uri="{BB962C8B-B14F-4D97-AF65-F5344CB8AC3E}">
        <p14:creationId xmlns:p14="http://schemas.microsoft.com/office/powerpoint/2010/main" val="2155738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8"/>
                </p:tgtEl>
              </p:cMediaNode>
            </p:video>
            <p:seq concurrent="1" nextAc="seek">
              <p:cTn id="8" restart="whenNotActive" fill="hold" evtFilter="cancelBubble" nodeType="interactiveSeq">
                <p:stCondLst>
                  <p:cond evt="onClick" delay="0">
                    <p:tgtEl>
                      <p:spTgt spid="1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8"/>
                                        </p:tgtEl>
                                      </p:cBhvr>
                                    </p:cmd>
                                  </p:childTnLst>
                                </p:cTn>
                              </p:par>
                            </p:childTnLst>
                          </p:cTn>
                        </p:par>
                      </p:childTnLst>
                    </p:cTn>
                  </p:par>
                </p:childTnLst>
              </p:cTn>
              <p:nextCondLst>
                <p:cond evt="onClick" delay="0">
                  <p:tgtEl>
                    <p:spTgt spid="18"/>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AD1C58-A8EE-D820-70D9-7E0766C21D56}"/>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0A58F8A0-24D3-9573-8B70-4BE0F8BE2827}"/>
              </a:ext>
            </a:extLst>
          </p:cNvPr>
          <p:cNvSpPr>
            <a:spLocks noGrp="1"/>
          </p:cNvSpPr>
          <p:nvPr>
            <p:ph type="body" sz="quarter" idx="16"/>
          </p:nvPr>
        </p:nvSpPr>
        <p:spPr>
          <a:xfrm>
            <a:off x="1263653" y="586033"/>
            <a:ext cx="9398456" cy="1008915"/>
          </a:xfrm>
          <a:prstGeom prst="rect">
            <a:avLst/>
          </a:prstGeom>
        </p:spPr>
        <p:txBody>
          <a:bodyPr/>
          <a:lstStyle/>
          <a:p>
            <a:pPr algn="r"/>
            <a:r>
              <a:rPr lang="it-IT" b="1" noProof="0" dirty="0">
                <a:solidFill>
                  <a:srgbClr val="09465E"/>
                </a:solidFill>
              </a:rPr>
              <a:t>Principi chiave dell'efficienza delle risorse</a:t>
            </a:r>
          </a:p>
        </p:txBody>
      </p:sp>
      <p:sp>
        <p:nvSpPr>
          <p:cNvPr id="2" name="Freeform 173">
            <a:extLst>
              <a:ext uri="{FF2B5EF4-FFF2-40B4-BE49-F238E27FC236}">
                <a16:creationId xmlns:a16="http://schemas.microsoft.com/office/drawing/2014/main" id="{B2FB3F56-CC37-D1F9-0771-9050AC75DFCA}"/>
              </a:ext>
            </a:extLst>
          </p:cNvPr>
          <p:cNvSpPr>
            <a:spLocks noChangeArrowheads="1"/>
          </p:cNvSpPr>
          <p:nvPr/>
        </p:nvSpPr>
        <p:spPr bwMode="auto">
          <a:xfrm>
            <a:off x="980864" y="2765629"/>
            <a:ext cx="4207744" cy="2901893"/>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it-IT" sz="900" noProof="0" dirty="0"/>
          </a:p>
        </p:txBody>
      </p:sp>
      <p:sp>
        <p:nvSpPr>
          <p:cNvPr id="5" name="Freeform 174">
            <a:extLst>
              <a:ext uri="{FF2B5EF4-FFF2-40B4-BE49-F238E27FC236}">
                <a16:creationId xmlns:a16="http://schemas.microsoft.com/office/drawing/2014/main" id="{3B4FBFAB-2EDD-A1D2-282A-DF3CB130B681}"/>
              </a:ext>
            </a:extLst>
          </p:cNvPr>
          <p:cNvSpPr>
            <a:spLocks noChangeArrowheads="1"/>
          </p:cNvSpPr>
          <p:nvPr/>
        </p:nvSpPr>
        <p:spPr bwMode="auto">
          <a:xfrm>
            <a:off x="1089299" y="2060974"/>
            <a:ext cx="4210102" cy="100891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86575"/>
          </a:solidFill>
          <a:ln>
            <a:noFill/>
          </a:ln>
          <a:effectLst/>
        </p:spPr>
        <p:txBody>
          <a:bodyPr wrap="none" anchor="ctr"/>
          <a:lstStyle/>
          <a:p>
            <a:endParaRPr lang="it-IT" sz="900" noProof="0" dirty="0"/>
          </a:p>
        </p:txBody>
      </p:sp>
      <p:sp>
        <p:nvSpPr>
          <p:cNvPr id="6" name="Freeform 176">
            <a:extLst>
              <a:ext uri="{FF2B5EF4-FFF2-40B4-BE49-F238E27FC236}">
                <a16:creationId xmlns:a16="http://schemas.microsoft.com/office/drawing/2014/main" id="{8903B9D9-1C34-BF6E-95CA-39488E7E640A}"/>
              </a:ext>
            </a:extLst>
          </p:cNvPr>
          <p:cNvSpPr>
            <a:spLocks noChangeArrowheads="1"/>
          </p:cNvSpPr>
          <p:nvPr/>
        </p:nvSpPr>
        <p:spPr bwMode="auto">
          <a:xfrm>
            <a:off x="6096000" y="3680805"/>
            <a:ext cx="5115135" cy="2694857"/>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it-IT" sz="900" noProof="0" dirty="0"/>
          </a:p>
        </p:txBody>
      </p:sp>
      <p:sp>
        <p:nvSpPr>
          <p:cNvPr id="7" name="Freeform 177">
            <a:extLst>
              <a:ext uri="{FF2B5EF4-FFF2-40B4-BE49-F238E27FC236}">
                <a16:creationId xmlns:a16="http://schemas.microsoft.com/office/drawing/2014/main" id="{62D7E562-8FCE-9361-2E3F-99DD0883A5B5}"/>
              </a:ext>
            </a:extLst>
          </p:cNvPr>
          <p:cNvSpPr>
            <a:spLocks noChangeArrowheads="1"/>
          </p:cNvSpPr>
          <p:nvPr/>
        </p:nvSpPr>
        <p:spPr bwMode="auto">
          <a:xfrm>
            <a:off x="6343573" y="2667000"/>
            <a:ext cx="4207744" cy="1234137"/>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it-IT" sz="900" noProof="0" dirty="0"/>
          </a:p>
        </p:txBody>
      </p:sp>
      <p:sp>
        <p:nvSpPr>
          <p:cNvPr id="8" name="CuadroTexto 598">
            <a:extLst>
              <a:ext uri="{FF2B5EF4-FFF2-40B4-BE49-F238E27FC236}">
                <a16:creationId xmlns:a16="http://schemas.microsoft.com/office/drawing/2014/main" id="{7E94E916-B732-0B94-6CA1-205561DAA12D}"/>
              </a:ext>
            </a:extLst>
          </p:cNvPr>
          <p:cNvSpPr txBox="1"/>
          <p:nvPr/>
        </p:nvSpPr>
        <p:spPr>
          <a:xfrm>
            <a:off x="6663196" y="2744797"/>
            <a:ext cx="3888121" cy="1107996"/>
          </a:xfrm>
          <a:prstGeom prst="rect">
            <a:avLst/>
          </a:prstGeom>
          <a:noFill/>
        </p:spPr>
        <p:txBody>
          <a:bodyPr wrap="square" rtlCol="0">
            <a:spAutoFit/>
          </a:bodyPr>
          <a:lstStyle/>
          <a:p>
            <a:r>
              <a:rPr lang="it-IT" sz="2200" b="1" noProof="0" dirty="0">
                <a:solidFill>
                  <a:schemeClr val="bg1"/>
                </a:solidFill>
                <a:latin typeface="Calibri" panose="020F0502020204030204" pitchFamily="34" charset="0"/>
                <a:ea typeface="Lato" charset="0"/>
                <a:cs typeface="Calibri" panose="020F0502020204030204" pitchFamily="34" charset="0"/>
              </a:rPr>
              <a:t>Transizione verso modelli aziendali efficienti dal punto di vista delle risorse</a:t>
            </a:r>
          </a:p>
        </p:txBody>
      </p:sp>
      <p:sp>
        <p:nvSpPr>
          <p:cNvPr id="9" name="CuadroTexto 599">
            <a:extLst>
              <a:ext uri="{FF2B5EF4-FFF2-40B4-BE49-F238E27FC236}">
                <a16:creationId xmlns:a16="http://schemas.microsoft.com/office/drawing/2014/main" id="{D6539958-00DA-AD4C-62A9-46982EC48855}"/>
              </a:ext>
            </a:extLst>
          </p:cNvPr>
          <p:cNvSpPr txBox="1"/>
          <p:nvPr/>
        </p:nvSpPr>
        <p:spPr>
          <a:xfrm>
            <a:off x="1324492" y="2153156"/>
            <a:ext cx="3420947" cy="769441"/>
          </a:xfrm>
          <a:prstGeom prst="rect">
            <a:avLst/>
          </a:prstGeom>
          <a:noFill/>
        </p:spPr>
        <p:txBody>
          <a:bodyPr wrap="square" rtlCol="0">
            <a:spAutoFit/>
          </a:bodyPr>
          <a:lstStyle/>
          <a:p>
            <a:r>
              <a:rPr lang="it-IT" sz="2200" b="1" noProof="0" dirty="0">
                <a:solidFill>
                  <a:schemeClr val="bg1"/>
                </a:solidFill>
                <a:latin typeface="Calibri" panose="020F0502020204030204" pitchFamily="34" charset="0"/>
                <a:ea typeface="Lato" charset="0"/>
                <a:cs typeface="Calibri" panose="020F0502020204030204" pitchFamily="34" charset="0"/>
              </a:rPr>
              <a:t>Identificazione dei rischi e delle opportunità</a:t>
            </a:r>
          </a:p>
        </p:txBody>
      </p:sp>
      <p:sp>
        <p:nvSpPr>
          <p:cNvPr id="10" name="Rectángulo 602">
            <a:extLst>
              <a:ext uri="{FF2B5EF4-FFF2-40B4-BE49-F238E27FC236}">
                <a16:creationId xmlns:a16="http://schemas.microsoft.com/office/drawing/2014/main" id="{2E1FDB08-5331-1F8D-922C-A39CBF25596E}"/>
              </a:ext>
            </a:extLst>
          </p:cNvPr>
          <p:cNvSpPr/>
          <p:nvPr/>
        </p:nvSpPr>
        <p:spPr>
          <a:xfrm>
            <a:off x="6462551" y="3970217"/>
            <a:ext cx="4465796" cy="2308324"/>
          </a:xfrm>
          <a:prstGeom prst="rect">
            <a:avLst/>
          </a:prstGeom>
        </p:spPr>
        <p:txBody>
          <a:bodyPr wrap="square">
            <a:spAutoFit/>
          </a:bodyPr>
          <a:lstStyle/>
          <a:p>
            <a:r>
              <a:rPr lang="it-IT" noProof="0" dirty="0">
                <a:solidFill>
                  <a:schemeClr val="bg1"/>
                </a:solidFill>
                <a:latin typeface="Calibri" panose="020F0502020204030204" pitchFamily="34" charset="0"/>
                <a:ea typeface="Lato" charset="0"/>
                <a:cs typeface="Calibri" panose="020F0502020204030204" pitchFamily="34" charset="0"/>
              </a:rPr>
              <a:t>Le PMI e i produttori alimentari dovrebbero integrare i </a:t>
            </a:r>
            <a:r>
              <a:rPr lang="it-IT" noProof="0" dirty="0">
                <a:solidFill>
                  <a:srgbClr val="1D4C60"/>
                </a:solidFill>
                <a:latin typeface="Calibri" panose="020F0502020204030204" pitchFamily="34" charset="0"/>
                <a:ea typeface="Lato" charset="0"/>
                <a:cs typeface="Calibri" panose="020F0502020204030204" pitchFamily="34" charset="0"/>
                <a:hlinkClick r:id="rId2">
                  <a:extLst>
                    <a:ext uri="{A12FA001-AC4F-418D-AE19-62706E023703}">
                      <ahyp:hlinkClr xmlns:ahyp="http://schemas.microsoft.com/office/drawing/2018/hyperlinkcolor" val="tx"/>
                    </a:ext>
                  </a:extLst>
                </a:hlinkClick>
              </a:rPr>
              <a:t>principi dell'economia circolare </a:t>
            </a:r>
            <a:r>
              <a:rPr lang="it-IT" noProof="0" dirty="0">
                <a:solidFill>
                  <a:schemeClr val="bg1"/>
                </a:solidFill>
                <a:latin typeface="Calibri" panose="020F0502020204030204" pitchFamily="34" charset="0"/>
                <a:ea typeface="Lato" charset="0"/>
                <a:cs typeface="Calibri" panose="020F0502020204030204" pitchFamily="34" charset="0"/>
              </a:rPr>
              <a:t>nei modelli di business esistenti e nuovi, concentrandosi sulla riduzione del consumo di risorse primarie, sulla minimizzazione degli impatti ambientali e sull'ottimizzazione del ciclo di vita dei prodotti, della progettazione e dell'utilizzo dei materiali.</a:t>
            </a:r>
          </a:p>
        </p:txBody>
      </p:sp>
      <p:sp>
        <p:nvSpPr>
          <p:cNvPr id="11" name="Rectángulo 602">
            <a:extLst>
              <a:ext uri="{FF2B5EF4-FFF2-40B4-BE49-F238E27FC236}">
                <a16:creationId xmlns:a16="http://schemas.microsoft.com/office/drawing/2014/main" id="{8E9F7FE1-B817-85E4-ABC8-7297B05C052C}"/>
              </a:ext>
            </a:extLst>
          </p:cNvPr>
          <p:cNvSpPr/>
          <p:nvPr/>
        </p:nvSpPr>
        <p:spPr>
          <a:xfrm>
            <a:off x="1263653" y="3092420"/>
            <a:ext cx="3734882" cy="2031325"/>
          </a:xfrm>
          <a:prstGeom prst="rect">
            <a:avLst/>
          </a:prstGeom>
        </p:spPr>
        <p:txBody>
          <a:bodyPr wrap="square">
            <a:spAutoFit/>
          </a:bodyPr>
          <a:lstStyle/>
          <a:p>
            <a:r>
              <a:rPr lang="it-IT" noProof="0" dirty="0">
                <a:solidFill>
                  <a:schemeClr val="bg1"/>
                </a:solidFill>
                <a:latin typeface="Calibri" panose="020F0502020204030204" pitchFamily="34" charset="0"/>
                <a:ea typeface="Lato" charset="0"/>
                <a:cs typeface="Calibri" panose="020F0502020204030204" pitchFamily="34" charset="0"/>
              </a:rPr>
              <a:t>Le PMI e i produttori alimentari devono valutare i rischi e le opportunità della transizione verso modelli circolari ed efficienti nell'uso delle risorse, considerando i progressi tecnologici, la competitività del mercato e i rischi di reputazione lungo le loro catene del valore.</a:t>
            </a:r>
          </a:p>
        </p:txBody>
      </p:sp>
      <p:pic>
        <p:nvPicPr>
          <p:cNvPr id="12" name="Grafika 11" descr="Priorytety z wypełnieniem pełnym">
            <a:extLst>
              <a:ext uri="{FF2B5EF4-FFF2-40B4-BE49-F238E27FC236}">
                <a16:creationId xmlns:a16="http://schemas.microsoft.com/office/drawing/2014/main" id="{F2934A24-E501-9C2C-4749-D9E887B50A3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6690979" y="1667930"/>
            <a:ext cx="914400" cy="914400"/>
          </a:xfrm>
          <a:prstGeom prst="rect">
            <a:avLst/>
          </a:prstGeom>
        </p:spPr>
      </p:pic>
      <p:pic>
        <p:nvPicPr>
          <p:cNvPr id="15" name="Grafika 14" descr="Radioaktywny z wypełnieniem pełnym">
            <a:extLst>
              <a:ext uri="{FF2B5EF4-FFF2-40B4-BE49-F238E27FC236}">
                <a16:creationId xmlns:a16="http://schemas.microsoft.com/office/drawing/2014/main" id="{976E840A-CE36-4090-F5D9-58527415E0D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63653" y="1080943"/>
            <a:ext cx="914400" cy="914400"/>
          </a:xfrm>
          <a:prstGeom prst="rect">
            <a:avLst/>
          </a:prstGeom>
        </p:spPr>
      </p:pic>
    </p:spTree>
    <p:extLst>
      <p:ext uri="{BB962C8B-B14F-4D97-AF65-F5344CB8AC3E}">
        <p14:creationId xmlns:p14="http://schemas.microsoft.com/office/powerpoint/2010/main" val="5389915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1BDFE8-402A-502A-E1A3-19FAEF8CBF2B}"/>
            </a:ext>
          </a:extLst>
        </p:cNvPr>
        <p:cNvGrpSpPr/>
        <p:nvPr/>
      </p:nvGrpSpPr>
      <p:grpSpPr>
        <a:xfrm>
          <a:off x="0" y="0"/>
          <a:ext cx="0" cy="0"/>
          <a:chOff x="0" y="0"/>
          <a:chExt cx="0" cy="0"/>
        </a:xfrm>
      </p:grpSpPr>
      <p:sp>
        <p:nvSpPr>
          <p:cNvPr id="4" name="Text Placeholder 3">
            <a:extLst>
              <a:ext uri="{FF2B5EF4-FFF2-40B4-BE49-F238E27FC236}">
                <a16:creationId xmlns:a16="http://schemas.microsoft.com/office/drawing/2014/main" id="{73AA8EBB-2889-A57A-524B-A74FCDFB73C9}"/>
              </a:ext>
            </a:extLst>
          </p:cNvPr>
          <p:cNvSpPr>
            <a:spLocks noGrp="1"/>
          </p:cNvSpPr>
          <p:nvPr>
            <p:ph type="body" sz="quarter" idx="16"/>
          </p:nvPr>
        </p:nvSpPr>
        <p:spPr>
          <a:xfrm>
            <a:off x="987048" y="623280"/>
            <a:ext cx="9315718" cy="1008915"/>
          </a:xfrm>
          <a:prstGeom prst="rect">
            <a:avLst/>
          </a:prstGeom>
        </p:spPr>
        <p:txBody>
          <a:bodyPr/>
          <a:lstStyle/>
          <a:p>
            <a:r>
              <a:rPr lang="it-IT" b="1" noProof="0" dirty="0">
                <a:solidFill>
                  <a:srgbClr val="09465E"/>
                </a:solidFill>
              </a:rPr>
              <a:t>Principi chiave dell'efficienza delle risorse</a:t>
            </a:r>
          </a:p>
        </p:txBody>
      </p:sp>
      <p:sp>
        <p:nvSpPr>
          <p:cNvPr id="2" name="Freeform 173">
            <a:extLst>
              <a:ext uri="{FF2B5EF4-FFF2-40B4-BE49-F238E27FC236}">
                <a16:creationId xmlns:a16="http://schemas.microsoft.com/office/drawing/2014/main" id="{3B251F73-4231-D7DF-AD48-0D865D08CF7C}"/>
              </a:ext>
            </a:extLst>
          </p:cNvPr>
          <p:cNvSpPr>
            <a:spLocks noChangeArrowheads="1"/>
          </p:cNvSpPr>
          <p:nvPr/>
        </p:nvSpPr>
        <p:spPr bwMode="auto">
          <a:xfrm>
            <a:off x="6539418" y="2525266"/>
            <a:ext cx="4318537" cy="3179124"/>
          </a:xfrm>
          <a:custGeom>
            <a:avLst/>
            <a:gdLst>
              <a:gd name="T0" fmla="*/ 5131 w 5929"/>
              <a:gd name="T1" fmla="*/ 2248 h 2249"/>
              <a:gd name="T2" fmla="*/ 797 w 5929"/>
              <a:gd name="T3" fmla="*/ 2248 h 2249"/>
              <a:gd name="T4" fmla="*/ 797 w 5929"/>
              <a:gd name="T5" fmla="*/ 2248 h 2249"/>
              <a:gd name="T6" fmla="*/ 0 w 5929"/>
              <a:gd name="T7" fmla="*/ 1452 h 2249"/>
              <a:gd name="T8" fmla="*/ 0 w 5929"/>
              <a:gd name="T9" fmla="*/ 796 h 2249"/>
              <a:gd name="T10" fmla="*/ 0 w 5929"/>
              <a:gd name="T11" fmla="*/ 796 h 2249"/>
              <a:gd name="T12" fmla="*/ 797 w 5929"/>
              <a:gd name="T13" fmla="*/ 0 h 2249"/>
              <a:gd name="T14" fmla="*/ 5131 w 5929"/>
              <a:gd name="T15" fmla="*/ 0 h 2249"/>
              <a:gd name="T16" fmla="*/ 5131 w 5929"/>
              <a:gd name="T17" fmla="*/ 0 h 2249"/>
              <a:gd name="T18" fmla="*/ 5928 w 5929"/>
              <a:gd name="T19" fmla="*/ 796 h 2249"/>
              <a:gd name="T20" fmla="*/ 5928 w 5929"/>
              <a:gd name="T21" fmla="*/ 1452 h 2249"/>
              <a:gd name="T22" fmla="*/ 5928 w 5929"/>
              <a:gd name="T23" fmla="*/ 1452 h 2249"/>
              <a:gd name="T24" fmla="*/ 5131 w 5929"/>
              <a:gd name="T25" fmla="*/ 2248 h 22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49">
                <a:moveTo>
                  <a:pt x="5131" y="2248"/>
                </a:moveTo>
                <a:lnTo>
                  <a:pt x="797" y="2248"/>
                </a:lnTo>
                <a:lnTo>
                  <a:pt x="797" y="2248"/>
                </a:lnTo>
                <a:cubicBezTo>
                  <a:pt x="357" y="2248"/>
                  <a:pt x="0" y="1892"/>
                  <a:pt x="0" y="1452"/>
                </a:cubicBezTo>
                <a:lnTo>
                  <a:pt x="0" y="796"/>
                </a:lnTo>
                <a:lnTo>
                  <a:pt x="0" y="796"/>
                </a:lnTo>
                <a:cubicBezTo>
                  <a:pt x="0" y="356"/>
                  <a:pt x="357" y="0"/>
                  <a:pt x="797" y="0"/>
                </a:cubicBezTo>
                <a:lnTo>
                  <a:pt x="5131" y="0"/>
                </a:lnTo>
                <a:lnTo>
                  <a:pt x="5131" y="0"/>
                </a:lnTo>
                <a:cubicBezTo>
                  <a:pt x="5571" y="0"/>
                  <a:pt x="5928" y="356"/>
                  <a:pt x="5928" y="796"/>
                </a:cubicBezTo>
                <a:lnTo>
                  <a:pt x="5928" y="1452"/>
                </a:lnTo>
                <a:lnTo>
                  <a:pt x="5928" y="1452"/>
                </a:lnTo>
                <a:cubicBezTo>
                  <a:pt x="5928" y="1892"/>
                  <a:pt x="5571" y="2248"/>
                  <a:pt x="5131" y="2248"/>
                </a:cubicBezTo>
              </a:path>
            </a:pathLst>
          </a:custGeom>
          <a:solidFill>
            <a:srgbClr val="2094D2"/>
          </a:solidFill>
          <a:ln>
            <a:noFill/>
          </a:ln>
          <a:effectLst/>
        </p:spPr>
        <p:txBody>
          <a:bodyPr wrap="none" anchor="ctr"/>
          <a:lstStyle/>
          <a:p>
            <a:endParaRPr lang="it-IT" sz="900" noProof="0" dirty="0"/>
          </a:p>
        </p:txBody>
      </p:sp>
      <p:sp>
        <p:nvSpPr>
          <p:cNvPr id="5" name="Freeform 174">
            <a:extLst>
              <a:ext uri="{FF2B5EF4-FFF2-40B4-BE49-F238E27FC236}">
                <a16:creationId xmlns:a16="http://schemas.microsoft.com/office/drawing/2014/main" id="{AA24456A-FE4D-02E8-748D-B891564ADDF5}"/>
              </a:ext>
            </a:extLst>
          </p:cNvPr>
          <p:cNvSpPr>
            <a:spLocks noChangeArrowheads="1"/>
          </p:cNvSpPr>
          <p:nvPr/>
        </p:nvSpPr>
        <p:spPr bwMode="auto">
          <a:xfrm>
            <a:off x="6647853" y="1911420"/>
            <a:ext cx="4210102" cy="1008915"/>
          </a:xfrm>
          <a:custGeom>
            <a:avLst/>
            <a:gdLst>
              <a:gd name="T0" fmla="*/ 4086 w 4691"/>
              <a:gd name="T1" fmla="*/ 1208 h 1209"/>
              <a:gd name="T2" fmla="*/ 604 w 4691"/>
              <a:gd name="T3" fmla="*/ 1208 h 1209"/>
              <a:gd name="T4" fmla="*/ 604 w 4691"/>
              <a:gd name="T5" fmla="*/ 1208 h 1209"/>
              <a:gd name="T6" fmla="*/ 0 w 4691"/>
              <a:gd name="T7" fmla="*/ 604 h 1209"/>
              <a:gd name="T8" fmla="*/ 0 w 4691"/>
              <a:gd name="T9" fmla="*/ 604 h 1209"/>
              <a:gd name="T10" fmla="*/ 0 w 4691"/>
              <a:gd name="T11" fmla="*/ 604 h 1209"/>
              <a:gd name="T12" fmla="*/ 604 w 4691"/>
              <a:gd name="T13" fmla="*/ 0 h 1209"/>
              <a:gd name="T14" fmla="*/ 4086 w 4691"/>
              <a:gd name="T15" fmla="*/ 0 h 1209"/>
              <a:gd name="T16" fmla="*/ 4086 w 4691"/>
              <a:gd name="T17" fmla="*/ 0 h 1209"/>
              <a:gd name="T18" fmla="*/ 4690 w 4691"/>
              <a:gd name="T19" fmla="*/ 604 h 1209"/>
              <a:gd name="T20" fmla="*/ 4690 w 4691"/>
              <a:gd name="T21" fmla="*/ 604 h 1209"/>
              <a:gd name="T22" fmla="*/ 4690 w 4691"/>
              <a:gd name="T23" fmla="*/ 604 h 1209"/>
              <a:gd name="T24" fmla="*/ 4086 w 4691"/>
              <a:gd name="T25"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4691" h="1209">
                <a:moveTo>
                  <a:pt x="4086" y="1208"/>
                </a:moveTo>
                <a:lnTo>
                  <a:pt x="604" y="1208"/>
                </a:lnTo>
                <a:lnTo>
                  <a:pt x="604" y="1208"/>
                </a:lnTo>
                <a:cubicBezTo>
                  <a:pt x="270" y="1208"/>
                  <a:pt x="0" y="937"/>
                  <a:pt x="0" y="604"/>
                </a:cubicBezTo>
                <a:lnTo>
                  <a:pt x="0" y="604"/>
                </a:lnTo>
                <a:lnTo>
                  <a:pt x="0" y="604"/>
                </a:lnTo>
                <a:cubicBezTo>
                  <a:pt x="0" y="271"/>
                  <a:pt x="270" y="0"/>
                  <a:pt x="604" y="0"/>
                </a:cubicBezTo>
                <a:lnTo>
                  <a:pt x="4086" y="0"/>
                </a:lnTo>
                <a:lnTo>
                  <a:pt x="4086" y="0"/>
                </a:lnTo>
                <a:cubicBezTo>
                  <a:pt x="4419" y="0"/>
                  <a:pt x="4690" y="271"/>
                  <a:pt x="4690" y="604"/>
                </a:cubicBezTo>
                <a:lnTo>
                  <a:pt x="4690" y="604"/>
                </a:lnTo>
                <a:lnTo>
                  <a:pt x="4690" y="604"/>
                </a:lnTo>
                <a:cubicBezTo>
                  <a:pt x="4690" y="937"/>
                  <a:pt x="4419" y="1208"/>
                  <a:pt x="4086" y="1208"/>
                </a:cubicBezTo>
              </a:path>
            </a:pathLst>
          </a:custGeom>
          <a:solidFill>
            <a:srgbClr val="086575"/>
          </a:solidFill>
          <a:ln>
            <a:noFill/>
          </a:ln>
          <a:effectLst/>
        </p:spPr>
        <p:txBody>
          <a:bodyPr wrap="none" anchor="ctr"/>
          <a:lstStyle/>
          <a:p>
            <a:endParaRPr lang="it-IT" sz="900" noProof="0" dirty="0"/>
          </a:p>
        </p:txBody>
      </p:sp>
      <p:sp>
        <p:nvSpPr>
          <p:cNvPr id="6" name="Freeform 176">
            <a:extLst>
              <a:ext uri="{FF2B5EF4-FFF2-40B4-BE49-F238E27FC236}">
                <a16:creationId xmlns:a16="http://schemas.microsoft.com/office/drawing/2014/main" id="{52654B14-ABCA-F86A-0876-51BC83221825}"/>
              </a:ext>
            </a:extLst>
          </p:cNvPr>
          <p:cNvSpPr>
            <a:spLocks noChangeArrowheads="1"/>
          </p:cNvSpPr>
          <p:nvPr/>
        </p:nvSpPr>
        <p:spPr bwMode="auto">
          <a:xfrm>
            <a:off x="1071002" y="3525373"/>
            <a:ext cx="4484972" cy="2795913"/>
          </a:xfrm>
          <a:custGeom>
            <a:avLst/>
            <a:gdLst>
              <a:gd name="T0" fmla="*/ 5131 w 5929"/>
              <a:gd name="T1" fmla="*/ 2250 h 2251"/>
              <a:gd name="T2" fmla="*/ 796 w 5929"/>
              <a:gd name="T3" fmla="*/ 2250 h 2251"/>
              <a:gd name="T4" fmla="*/ 796 w 5929"/>
              <a:gd name="T5" fmla="*/ 2250 h 2251"/>
              <a:gd name="T6" fmla="*/ 0 w 5929"/>
              <a:gd name="T7" fmla="*/ 1454 h 2251"/>
              <a:gd name="T8" fmla="*/ 0 w 5929"/>
              <a:gd name="T9" fmla="*/ 797 h 2251"/>
              <a:gd name="T10" fmla="*/ 0 w 5929"/>
              <a:gd name="T11" fmla="*/ 797 h 2251"/>
              <a:gd name="T12" fmla="*/ 796 w 5929"/>
              <a:gd name="T13" fmla="*/ 0 h 2251"/>
              <a:gd name="T14" fmla="*/ 5131 w 5929"/>
              <a:gd name="T15" fmla="*/ 0 h 2251"/>
              <a:gd name="T16" fmla="*/ 5131 w 5929"/>
              <a:gd name="T17" fmla="*/ 0 h 2251"/>
              <a:gd name="T18" fmla="*/ 5928 w 5929"/>
              <a:gd name="T19" fmla="*/ 797 h 2251"/>
              <a:gd name="T20" fmla="*/ 5928 w 5929"/>
              <a:gd name="T21" fmla="*/ 1454 h 2251"/>
              <a:gd name="T22" fmla="*/ 5928 w 5929"/>
              <a:gd name="T23" fmla="*/ 1454 h 2251"/>
              <a:gd name="T24" fmla="*/ 5131 w 5929"/>
              <a:gd name="T25" fmla="*/ 2250 h 225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5929" h="2251">
                <a:moveTo>
                  <a:pt x="5131" y="2250"/>
                </a:moveTo>
                <a:lnTo>
                  <a:pt x="796" y="2250"/>
                </a:lnTo>
                <a:lnTo>
                  <a:pt x="796" y="2250"/>
                </a:lnTo>
                <a:cubicBezTo>
                  <a:pt x="357" y="2250"/>
                  <a:pt x="0" y="1894"/>
                  <a:pt x="0" y="1454"/>
                </a:cubicBezTo>
                <a:lnTo>
                  <a:pt x="0" y="797"/>
                </a:lnTo>
                <a:lnTo>
                  <a:pt x="0" y="797"/>
                </a:lnTo>
                <a:cubicBezTo>
                  <a:pt x="0" y="356"/>
                  <a:pt x="357" y="0"/>
                  <a:pt x="796" y="0"/>
                </a:cubicBezTo>
                <a:lnTo>
                  <a:pt x="5131" y="0"/>
                </a:lnTo>
                <a:lnTo>
                  <a:pt x="5131" y="0"/>
                </a:lnTo>
                <a:cubicBezTo>
                  <a:pt x="5571" y="0"/>
                  <a:pt x="5928" y="356"/>
                  <a:pt x="5928" y="797"/>
                </a:cubicBezTo>
                <a:lnTo>
                  <a:pt x="5928" y="1454"/>
                </a:lnTo>
                <a:lnTo>
                  <a:pt x="5928" y="1454"/>
                </a:lnTo>
                <a:cubicBezTo>
                  <a:pt x="5928" y="1894"/>
                  <a:pt x="5571" y="2250"/>
                  <a:pt x="5131" y="2250"/>
                </a:cubicBezTo>
              </a:path>
            </a:pathLst>
          </a:custGeom>
          <a:solidFill>
            <a:srgbClr val="60BA47"/>
          </a:solidFill>
          <a:ln>
            <a:noFill/>
          </a:ln>
          <a:effectLst/>
        </p:spPr>
        <p:txBody>
          <a:bodyPr wrap="none" anchor="ctr"/>
          <a:lstStyle/>
          <a:p>
            <a:endParaRPr lang="it-IT" sz="900" noProof="0" dirty="0"/>
          </a:p>
        </p:txBody>
      </p:sp>
      <p:sp>
        <p:nvSpPr>
          <p:cNvPr id="7" name="Freeform 177">
            <a:extLst>
              <a:ext uri="{FF2B5EF4-FFF2-40B4-BE49-F238E27FC236}">
                <a16:creationId xmlns:a16="http://schemas.microsoft.com/office/drawing/2014/main" id="{30102216-EA75-6E5D-7141-ED93F87AFD37}"/>
              </a:ext>
            </a:extLst>
          </p:cNvPr>
          <p:cNvSpPr>
            <a:spLocks noChangeArrowheads="1"/>
          </p:cNvSpPr>
          <p:nvPr/>
        </p:nvSpPr>
        <p:spPr bwMode="auto">
          <a:xfrm>
            <a:off x="1148712" y="2672929"/>
            <a:ext cx="4207744" cy="1176473"/>
          </a:xfrm>
          <a:custGeom>
            <a:avLst/>
            <a:gdLst>
              <a:gd name="T0" fmla="*/ 4086 w 4690"/>
              <a:gd name="T1" fmla="*/ 1208 h 1209"/>
              <a:gd name="T2" fmla="*/ 603 w 4690"/>
              <a:gd name="T3" fmla="*/ 1208 h 1209"/>
              <a:gd name="T4" fmla="*/ 603 w 4690"/>
              <a:gd name="T5" fmla="*/ 1208 h 1209"/>
              <a:gd name="T6" fmla="*/ 0 w 4690"/>
              <a:gd name="T7" fmla="*/ 605 h 1209"/>
              <a:gd name="T8" fmla="*/ 0 w 4690"/>
              <a:gd name="T9" fmla="*/ 605 h 1209"/>
              <a:gd name="T10" fmla="*/ 603 w 4690"/>
              <a:gd name="T11" fmla="*/ 0 h 1209"/>
              <a:gd name="T12" fmla="*/ 4086 w 4690"/>
              <a:gd name="T13" fmla="*/ 0 h 1209"/>
              <a:gd name="T14" fmla="*/ 4086 w 4690"/>
              <a:gd name="T15" fmla="*/ 0 h 1209"/>
              <a:gd name="T16" fmla="*/ 4689 w 4690"/>
              <a:gd name="T17" fmla="*/ 605 h 1209"/>
              <a:gd name="T18" fmla="*/ 4689 w 4690"/>
              <a:gd name="T19" fmla="*/ 605 h 1209"/>
              <a:gd name="T20" fmla="*/ 4086 w 4690"/>
              <a:gd name="T21" fmla="*/ 1208 h 120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4690" h="1209">
                <a:moveTo>
                  <a:pt x="4086" y="1208"/>
                </a:moveTo>
                <a:lnTo>
                  <a:pt x="603" y="1208"/>
                </a:lnTo>
                <a:lnTo>
                  <a:pt x="603" y="1208"/>
                </a:lnTo>
                <a:cubicBezTo>
                  <a:pt x="270" y="1208"/>
                  <a:pt x="0" y="938"/>
                  <a:pt x="0" y="605"/>
                </a:cubicBezTo>
                <a:lnTo>
                  <a:pt x="0" y="605"/>
                </a:lnTo>
                <a:cubicBezTo>
                  <a:pt x="0" y="271"/>
                  <a:pt x="270" y="0"/>
                  <a:pt x="603" y="0"/>
                </a:cubicBezTo>
                <a:lnTo>
                  <a:pt x="4086" y="0"/>
                </a:lnTo>
                <a:lnTo>
                  <a:pt x="4086" y="0"/>
                </a:lnTo>
                <a:cubicBezTo>
                  <a:pt x="4419" y="0"/>
                  <a:pt x="4689" y="271"/>
                  <a:pt x="4689" y="605"/>
                </a:cubicBezTo>
                <a:lnTo>
                  <a:pt x="4689" y="605"/>
                </a:lnTo>
                <a:cubicBezTo>
                  <a:pt x="4689" y="938"/>
                  <a:pt x="4419" y="1208"/>
                  <a:pt x="4086" y="1208"/>
                </a:cubicBezTo>
              </a:path>
            </a:pathLst>
          </a:custGeom>
          <a:solidFill>
            <a:srgbClr val="09465E"/>
          </a:solidFill>
          <a:ln>
            <a:noFill/>
          </a:ln>
          <a:effectLst/>
        </p:spPr>
        <p:txBody>
          <a:bodyPr wrap="none" anchor="ctr"/>
          <a:lstStyle/>
          <a:p>
            <a:endParaRPr lang="it-IT" sz="900" noProof="0" dirty="0"/>
          </a:p>
        </p:txBody>
      </p:sp>
      <p:sp>
        <p:nvSpPr>
          <p:cNvPr id="8" name="CuadroTexto 598">
            <a:extLst>
              <a:ext uri="{FF2B5EF4-FFF2-40B4-BE49-F238E27FC236}">
                <a16:creationId xmlns:a16="http://schemas.microsoft.com/office/drawing/2014/main" id="{F433F799-C63C-A99C-89D4-3E927E0843E6}"/>
              </a:ext>
            </a:extLst>
          </p:cNvPr>
          <p:cNvSpPr txBox="1"/>
          <p:nvPr/>
        </p:nvSpPr>
        <p:spPr>
          <a:xfrm>
            <a:off x="1214548" y="2876444"/>
            <a:ext cx="4207744" cy="769441"/>
          </a:xfrm>
          <a:prstGeom prst="rect">
            <a:avLst/>
          </a:prstGeom>
          <a:noFill/>
        </p:spPr>
        <p:txBody>
          <a:bodyPr wrap="square" rtlCol="0">
            <a:spAutoFit/>
          </a:bodyPr>
          <a:lstStyle/>
          <a:p>
            <a:r>
              <a:rPr lang="it-IT" sz="2200" b="1" noProof="0" dirty="0">
                <a:solidFill>
                  <a:schemeClr val="bg1"/>
                </a:solidFill>
                <a:latin typeface="Calibri" panose="020F0502020204030204" pitchFamily="34" charset="0"/>
                <a:ea typeface="Lato" charset="0"/>
                <a:cs typeface="Calibri" panose="020F0502020204030204" pitchFamily="34" charset="0"/>
              </a:rPr>
              <a:t>Miglioramento del monitoraggio e riferimento</a:t>
            </a:r>
          </a:p>
        </p:txBody>
      </p:sp>
      <p:sp>
        <p:nvSpPr>
          <p:cNvPr id="9" name="CuadroTexto 599">
            <a:extLst>
              <a:ext uri="{FF2B5EF4-FFF2-40B4-BE49-F238E27FC236}">
                <a16:creationId xmlns:a16="http://schemas.microsoft.com/office/drawing/2014/main" id="{8CDBFA6A-1F3B-8324-1761-49CA86AA66DE}"/>
              </a:ext>
            </a:extLst>
          </p:cNvPr>
          <p:cNvSpPr txBox="1"/>
          <p:nvPr/>
        </p:nvSpPr>
        <p:spPr>
          <a:xfrm>
            <a:off x="6883046" y="2003602"/>
            <a:ext cx="3692117" cy="769441"/>
          </a:xfrm>
          <a:prstGeom prst="rect">
            <a:avLst/>
          </a:prstGeom>
          <a:noFill/>
        </p:spPr>
        <p:txBody>
          <a:bodyPr wrap="square" rtlCol="0">
            <a:spAutoFit/>
          </a:bodyPr>
          <a:lstStyle/>
          <a:p>
            <a:r>
              <a:rPr lang="it-IT" sz="2200" b="1" noProof="0" dirty="0">
                <a:solidFill>
                  <a:schemeClr val="bg1"/>
                </a:solidFill>
                <a:latin typeface="Calibri" panose="020F0502020204030204" pitchFamily="34" charset="0"/>
                <a:ea typeface="Lato" charset="0"/>
                <a:cs typeface="Calibri" panose="020F0502020204030204" pitchFamily="34" charset="0"/>
              </a:rPr>
              <a:t>Partenariati e coinvolgimento di più parti interessate</a:t>
            </a:r>
          </a:p>
        </p:txBody>
      </p:sp>
      <p:sp>
        <p:nvSpPr>
          <p:cNvPr id="10" name="Rectángulo 602">
            <a:extLst>
              <a:ext uri="{FF2B5EF4-FFF2-40B4-BE49-F238E27FC236}">
                <a16:creationId xmlns:a16="http://schemas.microsoft.com/office/drawing/2014/main" id="{874BE542-3D09-B258-5807-EE0FCDF1D6DB}"/>
              </a:ext>
            </a:extLst>
          </p:cNvPr>
          <p:cNvSpPr/>
          <p:nvPr/>
        </p:nvSpPr>
        <p:spPr>
          <a:xfrm>
            <a:off x="1214548" y="3961395"/>
            <a:ext cx="4207744" cy="1754326"/>
          </a:xfrm>
          <a:prstGeom prst="rect">
            <a:avLst/>
          </a:prstGeom>
        </p:spPr>
        <p:txBody>
          <a:bodyPr wrap="square">
            <a:spAutoFit/>
          </a:bodyPr>
          <a:lstStyle/>
          <a:p>
            <a:r>
              <a:rPr lang="it-IT" noProof="0" dirty="0">
                <a:solidFill>
                  <a:schemeClr val="bg1"/>
                </a:solidFill>
                <a:latin typeface="Calibri" panose="020F0502020204030204" pitchFamily="34" charset="0"/>
                <a:ea typeface="Lato" charset="0"/>
                <a:cs typeface="Calibri" panose="020F0502020204030204" pitchFamily="34" charset="0"/>
              </a:rPr>
              <a:t>È fondamentale che i produttori alimentari incorporino l'economia circolare e l'efficienza delle risorse nelle loro </a:t>
            </a:r>
            <a:r>
              <a:rPr lang="it-IT" b="1" noProof="0" dirty="0">
                <a:solidFill>
                  <a:schemeClr val="bg1"/>
                </a:solidFill>
                <a:latin typeface="Calibri" panose="020F0502020204030204" pitchFamily="34" charset="0"/>
                <a:ea typeface="Lato" charset="0"/>
                <a:cs typeface="Calibri" panose="020F0502020204030204" pitchFamily="34" charset="0"/>
              </a:rPr>
              <a:t>pratiche di divulgazione delle informazioni</a:t>
            </a:r>
            <a:r>
              <a:rPr lang="it-IT" noProof="0" dirty="0">
                <a:solidFill>
                  <a:schemeClr val="bg1"/>
                </a:solidFill>
                <a:latin typeface="Calibri" panose="020F0502020204030204" pitchFamily="34" charset="0"/>
                <a:ea typeface="Lato" charset="0"/>
                <a:cs typeface="Calibri" panose="020F0502020204030204" pitchFamily="34" charset="0"/>
              </a:rPr>
              <a:t>, garantendo la trasparenza dei loro progressi e del loro impatto attraverso i rapporti di sostenibilità e altri canali.</a:t>
            </a:r>
          </a:p>
        </p:txBody>
      </p:sp>
      <p:sp>
        <p:nvSpPr>
          <p:cNvPr id="11" name="Rectángulo 602">
            <a:extLst>
              <a:ext uri="{FF2B5EF4-FFF2-40B4-BE49-F238E27FC236}">
                <a16:creationId xmlns:a16="http://schemas.microsoft.com/office/drawing/2014/main" id="{234367F8-6034-CE8F-78CC-A9F5D61D274A}"/>
              </a:ext>
            </a:extLst>
          </p:cNvPr>
          <p:cNvSpPr/>
          <p:nvPr/>
        </p:nvSpPr>
        <p:spPr>
          <a:xfrm>
            <a:off x="6721311" y="2942866"/>
            <a:ext cx="4136644" cy="2585323"/>
          </a:xfrm>
          <a:prstGeom prst="rect">
            <a:avLst/>
          </a:prstGeom>
        </p:spPr>
        <p:txBody>
          <a:bodyPr wrap="square">
            <a:spAutoFit/>
          </a:bodyPr>
          <a:lstStyle/>
          <a:p>
            <a:r>
              <a:rPr lang="it-IT" noProof="0" dirty="0">
                <a:solidFill>
                  <a:schemeClr val="bg1"/>
                </a:solidFill>
                <a:latin typeface="Calibri" panose="020F0502020204030204" pitchFamily="34" charset="0"/>
                <a:ea typeface="Lato" charset="0"/>
                <a:cs typeface="Calibri" panose="020F0502020204030204" pitchFamily="34" charset="0"/>
              </a:rPr>
              <a:t>La collaborazione intersettoriale, compresi i partenariati tra produttori di alimenti primari, comunità alimentari, stakeholder della bioeconomia, agenzie di sviluppo regionale e consumatori, è fondamentale per massimizzare l'uso delle risorse e migliorare la circolarità. I partenariati pubblico-privati dovrebbero sostenere le soluzioni di economia circolare.</a:t>
            </a:r>
          </a:p>
        </p:txBody>
      </p:sp>
      <p:pic>
        <p:nvPicPr>
          <p:cNvPr id="16" name="Grafika 15" descr="Połączenia kontur">
            <a:extLst>
              <a:ext uri="{FF2B5EF4-FFF2-40B4-BE49-F238E27FC236}">
                <a16:creationId xmlns:a16="http://schemas.microsoft.com/office/drawing/2014/main" id="{C31AEA76-FE43-85AC-E284-997BA389E02E}"/>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84657" y="924693"/>
            <a:ext cx="914400" cy="914400"/>
          </a:xfrm>
          <a:prstGeom prst="rect">
            <a:avLst/>
          </a:prstGeom>
        </p:spPr>
      </p:pic>
      <p:pic>
        <p:nvPicPr>
          <p:cNvPr id="18" name="Grafika 17" descr="Podkładka — zaznaczone z wypełnieniem pełnym">
            <a:extLst>
              <a:ext uri="{FF2B5EF4-FFF2-40B4-BE49-F238E27FC236}">
                <a16:creationId xmlns:a16="http://schemas.microsoft.com/office/drawing/2014/main" id="{37088A07-DEDE-5E17-BE47-E9180E8D4D1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4212482" y="1758529"/>
            <a:ext cx="914400" cy="914400"/>
          </a:xfrm>
          <a:prstGeom prst="rect">
            <a:avLst/>
          </a:prstGeom>
        </p:spPr>
      </p:pic>
    </p:spTree>
    <p:extLst>
      <p:ext uri="{BB962C8B-B14F-4D97-AF65-F5344CB8AC3E}">
        <p14:creationId xmlns:p14="http://schemas.microsoft.com/office/powerpoint/2010/main" val="2259114736"/>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947AC497626534B880599881CCBB6C8" ma:contentTypeVersion="15" ma:contentTypeDescription="Create a new document." ma:contentTypeScope="" ma:versionID="585a4356692c66b091367eab73698f34">
  <xsd:schema xmlns:xsd="http://www.w3.org/2001/XMLSchema" xmlns:xs="http://www.w3.org/2001/XMLSchema" xmlns:p="http://schemas.microsoft.com/office/2006/metadata/properties" xmlns:ns2="c90da0c0-d638-440e-806c-9eaade8987c8" xmlns:ns3="d7a7d2cd-df7e-4745-bde0-17e5b7a43ab2" targetNamespace="http://schemas.microsoft.com/office/2006/metadata/properties" ma:root="true" ma:fieldsID="3fa49066718843e788d1018ad13ec468" ns2:_="" ns3:_="">
    <xsd:import namespace="c90da0c0-d638-440e-806c-9eaade8987c8"/>
    <xsd:import namespace="d7a7d2cd-df7e-4745-bde0-17e5b7a43ab2"/>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90da0c0-d638-440e-806c-9eaade8987c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87ca0dbe-6da4-4ec3-9a57-0e4c939697f2"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a7d2cd-df7e-4745-bde0-17e5b7a43ab2"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051324f-5bb6-414c-b559-e6f5bad1caf0}" ma:internalName="TaxCatchAll" ma:showField="CatchAllData" ma:web="d7a7d2cd-df7e-4745-bde0-17e5b7a43ab2">
      <xsd:complexType>
        <xsd:complexContent>
          <xsd:extension base="dms:MultiChoiceLookup">
            <xsd:sequence>
              <xsd:element name="Value" type="dms:Lookup" maxOccurs="unbounded" minOccurs="0" nillable="true"/>
            </xsd:sequence>
          </xsd:extension>
        </xsd:complexContent>
      </xsd:complexType>
    </xsd:element>
    <xsd:element name="SharedWithUsers" ma:index="2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2"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d7a7d2cd-df7e-4745-bde0-17e5b7a43ab2" xsi:nil="true"/>
    <lcf76f155ced4ddcb4097134ff3c332f xmlns="c90da0c0-d638-440e-806c-9eaade8987c8">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76789BB-6A58-4BF1-9D0B-DF052D7A6433}">
  <ds:schemaRefs>
    <ds:schemaRef ds:uri="c90da0c0-d638-440e-806c-9eaade8987c8"/>
    <ds:schemaRef ds:uri="d7a7d2cd-df7e-4745-bde0-17e5b7a43ab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23062469-6C89-4978-B126-4C2BFE20F20D}">
  <ds:schemaRefs>
    <ds:schemaRef ds:uri="http://schemas.microsoft.com/sharepoint/v3/contenttype/forms"/>
  </ds:schemaRefs>
</ds:datastoreItem>
</file>

<file path=customXml/itemProps3.xml><?xml version="1.0" encoding="utf-8"?>
<ds:datastoreItem xmlns:ds="http://schemas.openxmlformats.org/officeDocument/2006/customXml" ds:itemID="{801E00BD-1D63-4E96-B34D-CAAD242FC98B}">
  <ds:schemaRefs>
    <ds:schemaRef ds:uri="c90da0c0-d638-440e-806c-9eaade8987c8"/>
    <ds:schemaRef ds:uri="d7a7d2cd-df7e-4745-bde0-17e5b7a43ab2"/>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38</TotalTime>
  <Words>3639</Words>
  <Application>Microsoft Office PowerPoint</Application>
  <PresentationFormat>Widescreen</PresentationFormat>
  <Paragraphs>254</Paragraphs>
  <Slides>42</Slides>
  <Notes>22</Notes>
  <HiddenSlides>0</HiddenSlides>
  <MMClips>2</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42</vt:i4>
      </vt:variant>
    </vt:vector>
  </HeadingPairs>
  <TitlesOfParts>
    <vt:vector size="51" baseType="lpstr">
      <vt:lpstr>Arial</vt:lpstr>
      <vt:lpstr>Calibri</vt:lpstr>
      <vt:lpstr>D-DINExp</vt:lpstr>
      <vt:lpstr>Lato Heavy</vt:lpstr>
      <vt:lpstr>Montserrat</vt:lpstr>
      <vt:lpstr>Montserrat Light</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docId:E3671B2343448BDDB576E9CBD12133A4</cp:keywords>
  <cp:lastModifiedBy>Paula Whyte ( Momentum Consulting )</cp:lastModifiedBy>
  <cp:revision>3</cp:revision>
  <dcterms:created xsi:type="dcterms:W3CDTF">2020-10-14T13:32:04Z</dcterms:created>
  <dcterms:modified xsi:type="dcterms:W3CDTF">2025-07-07T10:47:01Z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0x010100F947AC497626534B880599881CCBB6C8</vt:lpwstr>
  </property>
  <property fmtid="{D5CDD505-2E9C-101B-9397-08002B2CF9AE}" pid="3" name="MediaServiceImageTags">
    <vt:lpwstr/>
  </property>
</Properties>
</file>