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7"/>
  </p:notesMasterIdLst>
  <p:sldIdLst>
    <p:sldId id="4345" r:id="rId5"/>
    <p:sldId id="4306" r:id="rId6"/>
    <p:sldId id="4352" r:id="rId7"/>
    <p:sldId id="4360" r:id="rId8"/>
    <p:sldId id="4398" r:id="rId9"/>
    <p:sldId id="4399" r:id="rId10"/>
    <p:sldId id="4338" r:id="rId11"/>
    <p:sldId id="4389" r:id="rId12"/>
    <p:sldId id="4381" r:id="rId13"/>
    <p:sldId id="4388" r:id="rId14"/>
    <p:sldId id="4364" r:id="rId15"/>
    <p:sldId id="4397" r:id="rId16"/>
    <p:sldId id="4387" r:id="rId17"/>
    <p:sldId id="277" r:id="rId18"/>
    <p:sldId id="4390" r:id="rId19"/>
    <p:sldId id="4391" r:id="rId20"/>
    <p:sldId id="4392" r:id="rId21"/>
    <p:sldId id="4400" r:id="rId22"/>
    <p:sldId id="4358" r:id="rId23"/>
    <p:sldId id="4362" r:id="rId24"/>
    <p:sldId id="4383" r:id="rId25"/>
    <p:sldId id="4401" r:id="rId26"/>
    <p:sldId id="4382" r:id="rId27"/>
    <p:sldId id="4355" r:id="rId28"/>
    <p:sldId id="4357" r:id="rId29"/>
    <p:sldId id="4365" r:id="rId30"/>
    <p:sldId id="4319" r:id="rId31"/>
    <p:sldId id="4340" r:id="rId32"/>
    <p:sldId id="282" r:id="rId33"/>
    <p:sldId id="4394" r:id="rId34"/>
    <p:sldId id="4300" r:id="rId35"/>
    <p:sldId id="276" r:id="rId36"/>
    <p:sldId id="4396" r:id="rId37"/>
    <p:sldId id="4380" r:id="rId38"/>
    <p:sldId id="4351" r:id="rId39"/>
    <p:sldId id="4402" r:id="rId40"/>
    <p:sldId id="4403" r:id="rId41"/>
    <p:sldId id="4404" r:id="rId42"/>
    <p:sldId id="4405" r:id="rId43"/>
    <p:sldId id="4343" r:id="rId44"/>
    <p:sldId id="4354" r:id="rId45"/>
    <p:sldId id="426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A47"/>
    <a:srgbClr val="0B3A5B"/>
    <a:srgbClr val="1D4C60"/>
    <a:srgbClr val="09465E"/>
    <a:srgbClr val="066C6D"/>
    <a:srgbClr val="2094D2"/>
    <a:srgbClr val="3CBEB3"/>
    <a:srgbClr val="F26650"/>
    <a:srgbClr val="88D1DA"/>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EC37A-0C15-48F9-BA54-75AA4B8B1BC4}" v="6" dt="2025-06-13T12:01:34.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23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7/7/2025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Fare clic per modificare gli stili di testo Master</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B868-CD45-CE88-F203-E3A956C4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79166-67C7-3992-E499-D516EB69A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CE2D5-5B2A-2B91-5AAC-5725C90368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2B5A8-85AC-F161-DA79-6527F2C6F8CB}"/>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1808588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185280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B00FB-7262-A494-EF5A-5247AC5B0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86693-38E2-6DD9-2380-AEB811DE6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260AD-4C77-27F2-4036-C94016BCF7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4B83BB-A2B5-D891-C895-419E747464FF}"/>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3339358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B868-CD45-CE88-F203-E3A956C4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79166-67C7-3992-E499-D516EB69A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CE2D5-5B2A-2B91-5AAC-5725C90368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2B5A8-85AC-F161-DA79-6527F2C6F8CB}"/>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180858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923973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818021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AA720-67AC-8B9D-BA03-DDEF3AF5C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8E7A4-D961-E7CC-A962-904D455BD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78F27-16CE-A6F5-9AF9-2351524783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FE651D-97CC-E00E-A707-7BACFBD1DF2A}"/>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75791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29</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EEACEFC-4F7D-39E2-4681-F743B7402B13}"/>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B5C95554-3757-8649-D700-074F935E42A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30</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E7C92F00-42FB-0035-C52D-4C91061F403E}"/>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86317C54-5C26-808E-06AF-1DA51DCB4243}"/>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7474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32</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243264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C4C5A-7887-0C0B-C395-0340D18DC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21F37-194F-2029-E116-A23F62114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DD5BF-B3C8-2CBC-9C90-7BB30DE7AE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AECCDC-1456-27F1-3F13-1698138E9702}"/>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1168608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6D8E1-A7C1-C78D-8105-901696406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21BA0-68BA-0079-A230-1B174DFF0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09CC3-9B4F-B15F-8A07-909A0F18C8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6A4ADD-A26C-5A4F-59AA-FF29864E52CC}"/>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4184815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7FF4-E152-1A31-20F5-191D21541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E7458-D691-A928-ADE3-3826E3674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A1429-4844-1922-1AF0-10C76B94D1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CF2CB5-8958-77A0-0D9D-CB64C33ED7EF}"/>
              </a:ext>
            </a:extLst>
          </p:cNvPr>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334823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4838-A602-2CBC-1C1F-4890F93DF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F1B74-574C-168C-5447-7659E2086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D5BCB-03F8-C70A-E015-7BEE031B8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03BB84-935A-BAE6-7518-BD0B5B8972F3}"/>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35444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14</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56635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EA2A1B0-DB8D-45CC-46F7-0B21E5044694}"/>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EE3A1DAD-8447-9D5F-0A4B-FDBC8A2DF31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15</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A527654E-6F6D-E32F-604F-AFE0115C7F4F}"/>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F4CD8B42-6415-F20A-E7E6-76856DBD3412}"/>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1868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E8EDDA7-ECF2-288B-BA08-284D55B3C27A}"/>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BD9F637B-2AF2-3627-2581-3F8246552FF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16</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0CA85703-55C7-AAE0-8FB6-62BE8CFF3F3A}"/>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12F072FF-8032-4A66-F730-6A36771D226C}"/>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879710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245316" y="0"/>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69389" y="34290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146133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HS Photo with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B33894-6B85-A64A-8194-AD204557A483}"/>
              </a:ext>
            </a:extLst>
          </p:cNvPr>
          <p:cNvSpPr/>
          <p:nvPr userDrawn="1"/>
        </p:nvSpPr>
        <p:spPr>
          <a:xfrm flipV="1">
            <a:off x="0"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59728"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597275"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7" name="Text Placeholder 23">
            <a:extLst>
              <a:ext uri="{FF2B5EF4-FFF2-40B4-BE49-F238E27FC236}">
                <a16:creationId xmlns:a16="http://schemas.microsoft.com/office/drawing/2014/main" id="{7A5ECDC7-56E1-0984-2C77-279F9248607D}"/>
              </a:ext>
            </a:extLst>
          </p:cNvPr>
          <p:cNvSpPr>
            <a:spLocks noGrp="1"/>
          </p:cNvSpPr>
          <p:nvPr>
            <p:ph type="body" sz="quarter" idx="21" hasCustomPrompt="1"/>
          </p:nvPr>
        </p:nvSpPr>
        <p:spPr>
          <a:xfrm>
            <a:off x="6246356" y="584332"/>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8" name="Text Placeholder 17">
            <a:extLst>
              <a:ext uri="{FF2B5EF4-FFF2-40B4-BE49-F238E27FC236}">
                <a16:creationId xmlns:a16="http://schemas.microsoft.com/office/drawing/2014/main" id="{08E0C614-5EC5-DFB2-74AB-FE10C08391C5}"/>
              </a:ext>
            </a:extLst>
          </p:cNvPr>
          <p:cNvSpPr>
            <a:spLocks noGrp="1"/>
          </p:cNvSpPr>
          <p:nvPr>
            <p:ph type="body" sz="quarter" idx="22" hasCustomPrompt="1"/>
          </p:nvPr>
        </p:nvSpPr>
        <p:spPr>
          <a:xfrm>
            <a:off x="6246355" y="2013390"/>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97050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608794" y="2954956"/>
            <a:ext cx="8439100" cy="4311085"/>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20581" y="354149"/>
            <a:ext cx="4504135"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95492" y="1373925"/>
            <a:ext cx="2687782"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
        <p:nvSpPr>
          <p:cNvPr id="10" name="Picture Placeholder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7C540CEE-2648-CFDB-A18F-FD48BB85C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C779DFA0-A278-CE70-AA09-F04F346373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a:t>Heading</a:t>
            </a:r>
          </a:p>
        </p:txBody>
      </p:sp>
    </p:spTree>
    <p:extLst>
      <p:ext uri="{BB962C8B-B14F-4D97-AF65-F5344CB8AC3E}">
        <p14:creationId xmlns:p14="http://schemas.microsoft.com/office/powerpoint/2010/main" val="402846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a:t>Heading</a:t>
            </a:r>
          </a:p>
        </p:txBody>
      </p:sp>
    </p:spTree>
    <p:extLst>
      <p:ext uri="{BB962C8B-B14F-4D97-AF65-F5344CB8AC3E}">
        <p14:creationId xmlns:p14="http://schemas.microsoft.com/office/powerpoint/2010/main" val="4072504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Box 2">
            <a:extLst>
              <a:ext uri="{FF2B5EF4-FFF2-40B4-BE49-F238E27FC236}">
                <a16:creationId xmlns:a16="http://schemas.microsoft.com/office/drawing/2014/main" id="{930B4724-D2C6-C6FC-4ABB-045976CE5004}"/>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947B1FC-03B4-3FC1-7B84-AF8ADE24AA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2F01E11F-BBA5-1D41-84B6-A2DFB4A9CB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A4BAAF58-D18C-B615-597D-17F11BF233E4}"/>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a:solidFill>
                  <a:srgbClr val="0B3A5B"/>
                </a:solidFill>
              </a:rPr>
              <a:t>This license enables </a:t>
            </a:r>
            <a:r>
              <a:rPr lang="en-IE" sz="600" err="1">
                <a:solidFill>
                  <a:srgbClr val="0B3A5B"/>
                </a:solidFill>
              </a:rPr>
              <a:t>reusers</a:t>
            </a:r>
            <a:r>
              <a:rPr lang="en-IE" sz="600">
                <a:solidFill>
                  <a:srgbClr val="0B3A5B"/>
                </a:solidFill>
              </a:rPr>
              <a:t> to distribute, remix, adapt, and build upon the material in any medium or format, so long as </a:t>
            </a:r>
            <a:r>
              <a:rPr lang="en-US" sz="600">
                <a:solidFill>
                  <a:srgbClr val="0B3A5B"/>
                </a:solidFill>
              </a:rPr>
              <a:t>attribution is given to the creator. The license allows for commercial use. CC BY includes the following elements:</a:t>
            </a:r>
          </a:p>
          <a:p>
            <a:pPr algn="just"/>
            <a:r>
              <a:rPr lang="en-US" sz="600">
                <a:solidFill>
                  <a:srgbClr val="0B3A5B"/>
                </a:solidFill>
              </a:rPr>
              <a:t>BY: credit must be given to the creator.</a:t>
            </a:r>
            <a:endParaRPr lang="en-US" sz="600">
              <a:solidFill>
                <a:srgbClr val="0B3A5B"/>
              </a:solidFill>
              <a:ea typeface="Calibri"/>
              <a:cs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4773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43223" y="-639575"/>
            <a:ext cx="3905551"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98" r:id="rId6"/>
    <p:sldLayoutId id="2147483840" r:id="rId7"/>
    <p:sldLayoutId id="2147483884" r:id="rId8"/>
    <p:sldLayoutId id="2147483883" r:id="rId9"/>
    <p:sldLayoutId id="2147483877" r:id="rId10"/>
    <p:sldLayoutId id="2147483841" r:id="rId11"/>
    <p:sldLayoutId id="2147483885" r:id="rId12"/>
    <p:sldLayoutId id="2147483899" r:id="rId13"/>
    <p:sldLayoutId id="2147483900" r:id="rId14"/>
    <p:sldLayoutId id="2147483886" r:id="rId15"/>
    <p:sldLayoutId id="2147483878" r:id="rId16"/>
    <p:sldLayoutId id="2147483861" r:id="rId17"/>
    <p:sldLayoutId id="2147483833" r:id="rId18"/>
    <p:sldLayoutId id="2147483847" r:id="rId19"/>
    <p:sldLayoutId id="2147483853" r:id="rId20"/>
    <p:sldLayoutId id="2147483901" r:id="rId21"/>
    <p:sldLayoutId id="214748390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hyperlink" Target="https://www.ellenmacarthurfoundation.org/topics/circular-economy-introduction/overview" TargetMode="External"/><Relationship Id="rId1" Type="http://schemas.openxmlformats.org/officeDocument/2006/relationships/slideLayout" Target="../slideLayouts/slideLayout12.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hyperlink" Target="https://www.eufic.org/en/food-safety/article/food-waste-in-europe-statistics-and-facts-about-the-problem#ref4"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shapiroe.com/blog/3rs-food-waste-reduce-reuse-recycle/"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s://waste2worth.eu/" TargetMode="External"/><Relationship Id="rId1" Type="http://schemas.openxmlformats.org/officeDocument/2006/relationships/slideLayout" Target="../slideLayouts/slideLayout12.xml"/><Relationship Id="rId6" Type="http://schemas.openxmlformats.org/officeDocument/2006/relationships/hyperlink" Target="https://waste2worth.eu/sme-food-waste-community-exploration-guide/" TargetMode="External"/><Relationship Id="rId5" Type="http://schemas.openxmlformats.org/officeDocument/2006/relationships/image" Target="../media/image28.png"/><Relationship Id="rId4" Type="http://schemas.openxmlformats.org/officeDocument/2006/relationships/hyperlink" Target="https://waste2worth.eu/regional-community-maps-of-waste-stream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hyperlink" Target="https://open.spotify.com/episode/5nSD4fGMbdzuS2Ycv2I6qB?si=fp_TdXQaS-mOQ7bSUkgQKg" TargetMode="External"/><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www.rethink-resource.com/" TargetMode="External"/><Relationship Id="rId5" Type="http://schemas.openxmlformats.org/officeDocument/2006/relationships/hyperlink" Target="https://open.spotify.com/show/1XAnfpjpkw8zWKExe10fPO?si=de43fe0ba04749a4" TargetMode="Externa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aste2worth.eu/good-practice-compendium/" TargetMode="External"/><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hyperlink" Target="https://restaurantezelaitxiki.com/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hyperlink" Target="https://waste2worth.eu/good-practice-compendium/" TargetMode="External"/><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hyperlink" Target="https://mygug.e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hyperlink" Target="https://europa.eu/eurobarometer/surveys/detail/3221?"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file:///C:\Users\paula\Downloads\Ireland%20fact%20sheet_waste%20prevention_OCT2016%20(1).pdf" TargetMode="External"/><Relationship Id="rId2" Type="http://schemas.openxmlformats.org/officeDocument/2006/relationships/hyperlink" Target="https://www.localenterprise.ie/Energy/WHAT-IS-THE-ENERGY-EFFICIENCY-GRANT-/"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trade.gov/country-commercial-guides/italy-advanced-manufacturing" TargetMode="External"/><Relationship Id="rId2" Type="http://schemas.openxmlformats.org/officeDocument/2006/relationships/hyperlink" Target="https://www.southenergy.it/en/news/320-million-to-facilitate-investments-by-smes#:~:text=Alfonso%20Urso%20signed%20the%20decree%20%E2%80%9CSupport%20for%20self-production,the%20South%20and%20to%20micro%20and%20small%20businesses." TargetMode="Externa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www.lamoncloa.gob.es/lang/en/gobierno/news/Paginas/2024/20240412-idae-investment-plan.aspx" TargetMode="External"/><Relationship Id="rId2" Type="http://schemas.openxmlformats.org/officeDocument/2006/relationships/hyperlink" Target="https://www.odyssee-mure.eu/publications/efficiency-trends-policies-profiles/spain.html?" TargetMode="External"/><Relationship Id="rId1" Type="http://schemas.openxmlformats.org/officeDocument/2006/relationships/slideLayout" Target="../slideLayouts/slideLayout12.xml"/><Relationship Id="rId4" Type="http://schemas.openxmlformats.org/officeDocument/2006/relationships/hyperlink" Target="https://openroom.fundacionrepsol.com/en/contents/subsidies-available-fund-energy-transitio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trade.gov/country-commercial-guides/italy-advanced-manufacturing" TargetMode="External"/><Relationship Id="rId2" Type="http://schemas.openxmlformats.org/officeDocument/2006/relationships/hyperlink" Target="https://www.businessfinland.fi/en/for-finnish-customers/services/funding/energy-aid"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unep.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energy.ec.europa.eu/topics/energy-efficiency/energy-efficiency-targets-directive-and-rules/energy-efficiency-directive_en" TargetMode="External"/><Relationship Id="rId1" Type="http://schemas.openxmlformats.org/officeDocument/2006/relationships/slideLayout" Target="../slideLayouts/slideLayout10.xml"/><Relationship Id="rId5" Type="http://schemas.openxmlformats.org/officeDocument/2006/relationships/hyperlink" Target="https://www.oecd.org/content/dam/oecd/en/publications/reports/2016/05/policy-guidance-on-resource-efficiency_g1g68490/9789264257344-en.pdf" TargetMode="External"/><Relationship Id="rId4" Type="http://schemas.openxmlformats.org/officeDocument/2006/relationships/hyperlink" Target="https://eur-lex.europa.eu/LexUriServ/LexUriServ.do?uri=COM:2011:0021:FIN:en: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8.xml"/><Relationship Id="rId1" Type="http://schemas.openxmlformats.org/officeDocument/2006/relationships/video" Target="https://www.youtube.com/embed/VarETngIqxY?feature=oembed" TargetMode="External"/><Relationship Id="rId4" Type="http://schemas.openxmlformats.org/officeDocument/2006/relationships/hyperlink" Target="https://www.youtube.com/watch?v=VarETngIqxY"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video" Target="https://www.youtube.com/embed/jqFG4-ZGSpI?feature=oembed" TargetMode="External"/><Relationship Id="rId5" Type="http://schemas.openxmlformats.org/officeDocument/2006/relationships/image" Target="../media/image14.jpeg"/><Relationship Id="rId4" Type="http://schemas.openxmlformats.org/officeDocument/2006/relationships/hyperlink" Target="https://stag-circular.eesc.europa.eu/platform/en/dialogue/existing-eu-platforms/erek-european-resource-efficiency-knowledge-cent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refed.org/food-waste/circular-economy/" TargetMode="Externa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zawierający owoce, warzywo, martwa natura, jedzenie&#10;&#10;Zawartość wygenerowana przez sztuczną inteligencję może być niepoprawna.">
            <a:extLst>
              <a:ext uri="{FF2B5EF4-FFF2-40B4-BE49-F238E27FC236}">
                <a16:creationId xmlns:a16="http://schemas.microsoft.com/office/drawing/2014/main" id="{FEE8B2BA-7DBA-A33A-5238-15472EEF334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p:blipFill>
        <p:spPr>
          <a:xfrm>
            <a:off x="0" y="2271713"/>
            <a:ext cx="12192000" cy="3589993"/>
          </a:xfrm>
        </p:spPr>
      </p:pic>
      <p:sp>
        <p:nvSpPr>
          <p:cNvPr id="9" name="Rectangle 8">
            <a:extLst>
              <a:ext uri="{FF2B5EF4-FFF2-40B4-BE49-F238E27FC236}">
                <a16:creationId xmlns:a16="http://schemas.microsoft.com/office/drawing/2014/main" id="{1C649D26-280B-9DCA-8DAE-3F92754507FD}"/>
              </a:ext>
            </a:extLst>
          </p:cNvPr>
          <p:cNvSpPr/>
          <p:nvPr/>
        </p:nvSpPr>
        <p:spPr>
          <a:xfrm>
            <a:off x="1902693" y="4316115"/>
            <a:ext cx="5767231" cy="870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600" b="1" noProof="0" dirty="0">
                <a:solidFill>
                  <a:srgbClr val="60BA47"/>
                </a:solidFill>
                <a:latin typeface="Calibri" panose="020F0502020204030204" pitchFamily="34" charset="0"/>
                <a:cs typeface="Calibri" panose="020F0502020204030204" pitchFamily="34" charset="0"/>
              </a:rPr>
              <a:t>EFFICIENZA DELLE RISORSE</a:t>
            </a: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600" b="1" spc="324" noProof="0" dirty="0">
                <a:solidFill>
                  <a:srgbClr val="60BA47"/>
                </a:solidFill>
                <a:latin typeface="Calibri" panose="020F0502020204030204" pitchFamily="34" charset="0"/>
                <a:cs typeface="Calibri" panose="020F0502020204030204" pitchFamily="34" charset="0"/>
              </a:rPr>
              <a:t>MODULO 2</a:t>
            </a:r>
          </a:p>
        </p:txBody>
      </p:sp>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it-IT" noProof="0" dirty="0"/>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DFE8-402A-502A-E1A3-19FAEF8CBF2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3AA8EBB-2889-A57A-524B-A74FCDFB73C9}"/>
              </a:ext>
            </a:extLst>
          </p:cNvPr>
          <p:cNvSpPr>
            <a:spLocks noGrp="1"/>
          </p:cNvSpPr>
          <p:nvPr>
            <p:ph type="body" sz="quarter" idx="16"/>
          </p:nvPr>
        </p:nvSpPr>
        <p:spPr>
          <a:xfrm>
            <a:off x="822102" y="620688"/>
            <a:ext cx="8613560" cy="1008915"/>
          </a:xfrm>
          <a:prstGeom prst="rect">
            <a:avLst/>
          </a:prstGeom>
        </p:spPr>
        <p:txBody>
          <a:bodyPr/>
          <a:lstStyle/>
          <a:p>
            <a:r>
              <a:rPr lang="it-IT" b="1" noProof="0" dirty="0">
                <a:solidFill>
                  <a:srgbClr val="09465E"/>
                </a:solidFill>
              </a:rPr>
              <a:t>Principi chiave dell'efficienza delle risorse</a:t>
            </a:r>
          </a:p>
        </p:txBody>
      </p:sp>
      <p:sp>
        <p:nvSpPr>
          <p:cNvPr id="2" name="Freeform 173">
            <a:extLst>
              <a:ext uri="{FF2B5EF4-FFF2-40B4-BE49-F238E27FC236}">
                <a16:creationId xmlns:a16="http://schemas.microsoft.com/office/drawing/2014/main" id="{3B251F73-4231-D7DF-AD48-0D865D08CF7C}"/>
              </a:ext>
            </a:extLst>
          </p:cNvPr>
          <p:cNvSpPr>
            <a:spLocks noChangeArrowheads="1"/>
          </p:cNvSpPr>
          <p:nvPr/>
        </p:nvSpPr>
        <p:spPr bwMode="auto">
          <a:xfrm>
            <a:off x="6605416" y="2380983"/>
            <a:ext cx="4782249" cy="2509994"/>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it-IT" sz="900" noProof="0" dirty="0"/>
          </a:p>
        </p:txBody>
      </p:sp>
      <p:sp>
        <p:nvSpPr>
          <p:cNvPr id="5" name="Freeform 174">
            <a:extLst>
              <a:ext uri="{FF2B5EF4-FFF2-40B4-BE49-F238E27FC236}">
                <a16:creationId xmlns:a16="http://schemas.microsoft.com/office/drawing/2014/main" id="{AA24456A-FE4D-02E8-748D-B891564ADDF5}"/>
              </a:ext>
            </a:extLst>
          </p:cNvPr>
          <p:cNvSpPr>
            <a:spLocks noChangeArrowheads="1"/>
          </p:cNvSpPr>
          <p:nvPr/>
        </p:nvSpPr>
        <p:spPr bwMode="auto">
          <a:xfrm>
            <a:off x="6466799" y="1705531"/>
            <a:ext cx="4325291"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endParaRPr lang="it-IT" sz="900" noProof="0" dirty="0"/>
          </a:p>
        </p:txBody>
      </p:sp>
      <p:sp>
        <p:nvSpPr>
          <p:cNvPr id="6" name="Freeform 176">
            <a:extLst>
              <a:ext uri="{FF2B5EF4-FFF2-40B4-BE49-F238E27FC236}">
                <a16:creationId xmlns:a16="http://schemas.microsoft.com/office/drawing/2014/main" id="{52654B14-ABCA-F86A-0876-51BC83221825}"/>
              </a:ext>
            </a:extLst>
          </p:cNvPr>
          <p:cNvSpPr>
            <a:spLocks noChangeArrowheads="1"/>
          </p:cNvSpPr>
          <p:nvPr/>
        </p:nvSpPr>
        <p:spPr bwMode="auto">
          <a:xfrm>
            <a:off x="1088974" y="3771684"/>
            <a:ext cx="4782250" cy="2281647"/>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it-IT" sz="900" noProof="0" dirty="0"/>
          </a:p>
        </p:txBody>
      </p:sp>
      <p:sp>
        <p:nvSpPr>
          <p:cNvPr id="7" name="Freeform 177">
            <a:extLst>
              <a:ext uri="{FF2B5EF4-FFF2-40B4-BE49-F238E27FC236}">
                <a16:creationId xmlns:a16="http://schemas.microsoft.com/office/drawing/2014/main" id="{30102216-EA75-6E5D-7141-ED93F87AFD37}"/>
              </a:ext>
            </a:extLst>
          </p:cNvPr>
          <p:cNvSpPr>
            <a:spLocks noChangeArrowheads="1"/>
          </p:cNvSpPr>
          <p:nvPr/>
        </p:nvSpPr>
        <p:spPr bwMode="auto">
          <a:xfrm>
            <a:off x="862853" y="2814716"/>
            <a:ext cx="4555029" cy="100891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it-IT" sz="900" noProof="0" dirty="0"/>
          </a:p>
        </p:txBody>
      </p:sp>
      <p:sp>
        <p:nvSpPr>
          <p:cNvPr id="8" name="CuadroTexto 598">
            <a:extLst>
              <a:ext uri="{FF2B5EF4-FFF2-40B4-BE49-F238E27FC236}">
                <a16:creationId xmlns:a16="http://schemas.microsoft.com/office/drawing/2014/main" id="{F433F799-C63C-A99C-89D4-3E927E0843E6}"/>
              </a:ext>
            </a:extLst>
          </p:cNvPr>
          <p:cNvSpPr txBox="1"/>
          <p:nvPr/>
        </p:nvSpPr>
        <p:spPr>
          <a:xfrm>
            <a:off x="1088974" y="2910483"/>
            <a:ext cx="4016726" cy="769441"/>
          </a:xfrm>
          <a:prstGeom prst="rect">
            <a:avLst/>
          </a:prstGeom>
          <a:noFill/>
        </p:spPr>
        <p:txBody>
          <a:bodyPr wrap="square" rtlCol="0">
            <a:spAutoFit/>
          </a:bodyPr>
          <a:lstStyle/>
          <a:p>
            <a:r>
              <a:rPr lang="it-IT" sz="2200" b="1" noProof="0" dirty="0">
                <a:solidFill>
                  <a:schemeClr val="bg1"/>
                </a:solidFill>
                <a:latin typeface="Calibri" panose="020F0502020204030204" pitchFamily="34" charset="0"/>
                <a:ea typeface="Lato" charset="0"/>
                <a:cs typeface="Calibri" panose="020F0502020204030204" pitchFamily="34" charset="0"/>
              </a:rPr>
              <a:t>Leadership per le strategie di efficienza delle risorse</a:t>
            </a:r>
          </a:p>
        </p:txBody>
      </p:sp>
      <p:sp>
        <p:nvSpPr>
          <p:cNvPr id="9" name="CuadroTexto 599">
            <a:extLst>
              <a:ext uri="{FF2B5EF4-FFF2-40B4-BE49-F238E27FC236}">
                <a16:creationId xmlns:a16="http://schemas.microsoft.com/office/drawing/2014/main" id="{8CDBFA6A-1F3B-8324-1761-49CA86AA66DE}"/>
              </a:ext>
            </a:extLst>
          </p:cNvPr>
          <p:cNvSpPr txBox="1"/>
          <p:nvPr/>
        </p:nvSpPr>
        <p:spPr>
          <a:xfrm>
            <a:off x="6780263" y="1848226"/>
            <a:ext cx="3843045" cy="769441"/>
          </a:xfrm>
          <a:prstGeom prst="rect">
            <a:avLst/>
          </a:prstGeom>
          <a:noFill/>
        </p:spPr>
        <p:txBody>
          <a:bodyPr wrap="square" rtlCol="0">
            <a:spAutoFit/>
          </a:bodyPr>
          <a:lstStyle/>
          <a:p>
            <a:r>
              <a:rPr lang="it-IT" sz="2200" b="1" noProof="0" dirty="0">
                <a:solidFill>
                  <a:schemeClr val="bg1"/>
                </a:solidFill>
                <a:latin typeface="Calibri" panose="020F0502020204030204" pitchFamily="34" charset="0"/>
                <a:ea typeface="Lato" charset="0"/>
                <a:cs typeface="Calibri" panose="020F0502020204030204" pitchFamily="34" charset="0"/>
              </a:rPr>
              <a:t>Integrazione con gli obiettivi ambientali</a:t>
            </a:r>
          </a:p>
        </p:txBody>
      </p:sp>
      <p:sp>
        <p:nvSpPr>
          <p:cNvPr id="10" name="Rectángulo 602">
            <a:extLst>
              <a:ext uri="{FF2B5EF4-FFF2-40B4-BE49-F238E27FC236}">
                <a16:creationId xmlns:a16="http://schemas.microsoft.com/office/drawing/2014/main" id="{874BE542-3D09-B258-5807-EE0FCDF1D6DB}"/>
              </a:ext>
            </a:extLst>
          </p:cNvPr>
          <p:cNvSpPr/>
          <p:nvPr/>
        </p:nvSpPr>
        <p:spPr>
          <a:xfrm>
            <a:off x="1358491" y="3898526"/>
            <a:ext cx="4278815" cy="1846659"/>
          </a:xfrm>
          <a:prstGeom prst="rect">
            <a:avLst/>
          </a:prstGeom>
        </p:spPr>
        <p:txBody>
          <a:bodyPr wrap="square">
            <a:spAutoFit/>
          </a:bodyPr>
          <a:lstStyle/>
          <a:p>
            <a:r>
              <a:rPr lang="it-IT" sz="1900" noProof="0" dirty="0">
                <a:solidFill>
                  <a:schemeClr val="bg1"/>
                </a:solidFill>
                <a:latin typeface="Calibri" panose="020F0502020204030204" pitchFamily="34" charset="0"/>
                <a:ea typeface="Lato" charset="0"/>
                <a:cs typeface="Calibri" panose="020F0502020204030204" pitchFamily="34" charset="0"/>
              </a:rPr>
              <a:t>Le aziende devono dimostrare l'impegno dei vertici aziendali nei confronti dell'economia circolare e dell'efficienza delle risorse, integrando questi principi nelle loro strategie e sensibilizzando l'intera azienda.</a:t>
            </a:r>
          </a:p>
        </p:txBody>
      </p:sp>
      <p:sp>
        <p:nvSpPr>
          <p:cNvPr id="11" name="Rectángulo 602">
            <a:extLst>
              <a:ext uri="{FF2B5EF4-FFF2-40B4-BE49-F238E27FC236}">
                <a16:creationId xmlns:a16="http://schemas.microsoft.com/office/drawing/2014/main" id="{234367F8-6034-CE8F-78CC-A9F5D61D274A}"/>
              </a:ext>
            </a:extLst>
          </p:cNvPr>
          <p:cNvSpPr/>
          <p:nvPr/>
        </p:nvSpPr>
        <p:spPr>
          <a:xfrm>
            <a:off x="6888205" y="2736977"/>
            <a:ext cx="4325291" cy="1846659"/>
          </a:xfrm>
          <a:prstGeom prst="rect">
            <a:avLst/>
          </a:prstGeom>
        </p:spPr>
        <p:txBody>
          <a:bodyPr wrap="square">
            <a:spAutoFit/>
          </a:bodyPr>
          <a:lstStyle/>
          <a:p>
            <a:r>
              <a:rPr lang="it-IT" sz="1900" noProof="0" dirty="0">
                <a:solidFill>
                  <a:srgbClr val="1D4C60"/>
                </a:solidFill>
                <a:latin typeface="Calibri" panose="020F0502020204030204" pitchFamily="34" charset="0"/>
                <a:ea typeface="Lato" charset="0"/>
                <a:cs typeface="Calibri" panose="020F0502020204030204" pitchFamily="34" charset="0"/>
              </a:rPr>
              <a:t>L</a:t>
            </a:r>
            <a:r>
              <a:rPr lang="it-IT" sz="1900" noProof="0" dirty="0">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'economia circolare </a:t>
            </a:r>
            <a:r>
              <a:rPr lang="it-IT" sz="1900" noProof="0" dirty="0">
                <a:solidFill>
                  <a:schemeClr val="bg1"/>
                </a:solidFill>
                <a:latin typeface="Calibri" panose="020F0502020204030204" pitchFamily="34" charset="0"/>
                <a:ea typeface="Lato" charset="0"/>
                <a:cs typeface="Calibri" panose="020F0502020204030204" pitchFamily="34" charset="0"/>
              </a:rPr>
              <a:t>e l'efficienza delle risorse dovrebbero allinearsi con le strategie di decarbonizzazione, biodiversità e riduzione dell'inquinamento per sostenere gli </a:t>
            </a:r>
            <a:r>
              <a:rPr lang="it-IT" sz="1900" noProof="0" dirty="0">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obiettivi </a:t>
            </a:r>
            <a:r>
              <a:rPr lang="it-IT" sz="1900" noProof="0" dirty="0">
                <a:solidFill>
                  <a:schemeClr val="bg1"/>
                </a:solidFill>
                <a:latin typeface="Calibri" panose="020F0502020204030204" pitchFamily="34" charset="0"/>
                <a:ea typeface="Lato" charset="0"/>
                <a:cs typeface="Calibri" panose="020F0502020204030204" pitchFamily="34" charset="0"/>
              </a:rPr>
              <a:t>ambientali e di </a:t>
            </a:r>
            <a:r>
              <a:rPr lang="it-IT" sz="1900" noProof="0" dirty="0">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sviluppo sostenibile </a:t>
            </a:r>
            <a:r>
              <a:rPr lang="it-IT" sz="1900" noProof="0" dirty="0">
                <a:solidFill>
                  <a:schemeClr val="bg1"/>
                </a:solidFill>
                <a:latin typeface="Calibri" panose="020F0502020204030204" pitchFamily="34" charset="0"/>
                <a:ea typeface="Lato" charset="0"/>
                <a:cs typeface="Calibri" panose="020F0502020204030204" pitchFamily="34" charset="0"/>
              </a:rPr>
              <a:t>più ampi. </a:t>
            </a:r>
          </a:p>
        </p:txBody>
      </p:sp>
      <p:pic>
        <p:nvPicPr>
          <p:cNvPr id="19" name="Grafika 18" descr="Zrównoważony rozwój z wypełnieniem pełnym">
            <a:extLst>
              <a:ext uri="{FF2B5EF4-FFF2-40B4-BE49-F238E27FC236}">
                <a16:creationId xmlns:a16="http://schemas.microsoft.com/office/drawing/2014/main" id="{D2EE969F-49C9-95CD-457C-F9FB4F3FF4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8909" y="737676"/>
            <a:ext cx="914400" cy="914400"/>
          </a:xfrm>
          <a:prstGeom prst="rect">
            <a:avLst/>
          </a:prstGeom>
        </p:spPr>
      </p:pic>
      <p:grpSp>
        <p:nvGrpSpPr>
          <p:cNvPr id="3" name="Graphic 3">
            <a:extLst>
              <a:ext uri="{FF2B5EF4-FFF2-40B4-BE49-F238E27FC236}">
                <a16:creationId xmlns:a16="http://schemas.microsoft.com/office/drawing/2014/main" id="{5149B555-D829-ECB8-8C81-1299572DD536}"/>
              </a:ext>
            </a:extLst>
          </p:cNvPr>
          <p:cNvGrpSpPr/>
          <p:nvPr/>
        </p:nvGrpSpPr>
        <p:grpSpPr>
          <a:xfrm>
            <a:off x="4140556" y="1705531"/>
            <a:ext cx="957778" cy="990137"/>
            <a:chOff x="6480067" y="1995774"/>
            <a:chExt cx="1097106" cy="1094362"/>
          </a:xfrm>
          <a:solidFill>
            <a:srgbClr val="1D4C60"/>
          </a:solidFill>
        </p:grpSpPr>
        <p:sp>
          <p:nvSpPr>
            <p:cNvPr id="12" name="Freeform 1382">
              <a:extLst>
                <a:ext uri="{FF2B5EF4-FFF2-40B4-BE49-F238E27FC236}">
                  <a16:creationId xmlns:a16="http://schemas.microsoft.com/office/drawing/2014/main" id="{1535BFDE-F621-DC38-F80E-CB5BB66E65D8}"/>
                </a:ext>
              </a:extLst>
            </p:cNvPr>
            <p:cNvSpPr/>
            <p:nvPr/>
          </p:nvSpPr>
          <p:spPr>
            <a:xfrm>
              <a:off x="6485552" y="3054480"/>
              <a:ext cx="1088878" cy="35655"/>
            </a:xfrm>
            <a:custGeom>
              <a:avLst/>
              <a:gdLst>
                <a:gd name="connsiteX0" fmla="*/ 0 w 1088878"/>
                <a:gd name="connsiteY0" fmla="*/ 0 h 35655"/>
                <a:gd name="connsiteX1" fmla="*/ 1088879 w 1088878"/>
                <a:gd name="connsiteY1" fmla="*/ 0 h 35655"/>
                <a:gd name="connsiteX2" fmla="*/ 1088879 w 1088878"/>
                <a:gd name="connsiteY2" fmla="*/ 35656 h 35655"/>
                <a:gd name="connsiteX3" fmla="*/ 0 w 1088878"/>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088878" h="35655">
                  <a:moveTo>
                    <a:pt x="0" y="0"/>
                  </a:moveTo>
                  <a:lnTo>
                    <a:pt x="1088879" y="0"/>
                  </a:lnTo>
                  <a:lnTo>
                    <a:pt x="1088879" y="35656"/>
                  </a:lnTo>
                  <a:lnTo>
                    <a:pt x="0" y="35656"/>
                  </a:lnTo>
                  <a:close/>
                </a:path>
              </a:pathLst>
            </a:custGeom>
            <a:grpFill/>
            <a:ln w="27426" cap="flat">
              <a:noFill/>
              <a:prstDash val="solid"/>
              <a:miter/>
            </a:ln>
          </p:spPr>
          <p:txBody>
            <a:bodyPr rtlCol="0" anchor="ctr"/>
            <a:lstStyle/>
            <a:p>
              <a:endParaRPr lang="it-IT" noProof="0" dirty="0"/>
            </a:p>
          </p:txBody>
        </p:sp>
        <p:grpSp>
          <p:nvGrpSpPr>
            <p:cNvPr id="13" name="Graphic 3">
              <a:extLst>
                <a:ext uri="{FF2B5EF4-FFF2-40B4-BE49-F238E27FC236}">
                  <a16:creationId xmlns:a16="http://schemas.microsoft.com/office/drawing/2014/main" id="{9BC192A1-9019-ABEC-A28E-6B3D56F4A2C7}"/>
                </a:ext>
              </a:extLst>
            </p:cNvPr>
            <p:cNvGrpSpPr/>
            <p:nvPr/>
          </p:nvGrpSpPr>
          <p:grpSpPr>
            <a:xfrm>
              <a:off x="6480067" y="1995774"/>
              <a:ext cx="1097106" cy="943510"/>
              <a:chOff x="6480067" y="1995774"/>
              <a:chExt cx="1097106" cy="943510"/>
            </a:xfrm>
            <a:grpFill/>
          </p:grpSpPr>
          <p:sp>
            <p:nvSpPr>
              <p:cNvPr id="41" name="Freeform 1409">
                <a:extLst>
                  <a:ext uri="{FF2B5EF4-FFF2-40B4-BE49-F238E27FC236}">
                    <a16:creationId xmlns:a16="http://schemas.microsoft.com/office/drawing/2014/main" id="{76C7E485-ECE9-EF3E-6717-235A5D7FE3A0}"/>
                  </a:ext>
                </a:extLst>
              </p:cNvPr>
              <p:cNvSpPr/>
              <p:nvPr/>
            </p:nvSpPr>
            <p:spPr>
              <a:xfrm>
                <a:off x="6872282" y="1995774"/>
                <a:ext cx="603408" cy="307189"/>
              </a:xfrm>
              <a:custGeom>
                <a:avLst/>
                <a:gdLst>
                  <a:gd name="connsiteX0" fmla="*/ 38399 w 603408"/>
                  <a:gd name="connsiteY0" fmla="*/ 126167 h 307189"/>
                  <a:gd name="connsiteX1" fmla="*/ 156338 w 603408"/>
                  <a:gd name="connsiteY1" fmla="*/ 109710 h 307189"/>
                  <a:gd name="connsiteX2" fmla="*/ 444329 w 603408"/>
                  <a:gd name="connsiteY2" fmla="*/ 216678 h 307189"/>
                  <a:gd name="connsiteX3" fmla="*/ 403187 w 603408"/>
                  <a:gd name="connsiteY3" fmla="*/ 257819 h 307189"/>
                  <a:gd name="connsiteX4" fmla="*/ 603409 w 603408"/>
                  <a:gd name="connsiteY4" fmla="*/ 307189 h 307189"/>
                  <a:gd name="connsiteX5" fmla="*/ 554039 w 603408"/>
                  <a:gd name="connsiteY5" fmla="*/ 106968 h 307189"/>
                  <a:gd name="connsiteX6" fmla="*/ 521126 w 603408"/>
                  <a:gd name="connsiteY6" fmla="*/ 139881 h 307189"/>
                  <a:gd name="connsiteX7" fmla="*/ 159080 w 603408"/>
                  <a:gd name="connsiteY7" fmla="*/ 0 h 307189"/>
                  <a:gd name="connsiteX8" fmla="*/ 13714 w 603408"/>
                  <a:gd name="connsiteY8" fmla="*/ 19199 h 307189"/>
                  <a:gd name="connsiteX9" fmla="*/ 0 w 603408"/>
                  <a:gd name="connsiteY9" fmla="*/ 21942 h 307189"/>
                  <a:gd name="connsiteX10" fmla="*/ 0 w 603408"/>
                  <a:gd name="connsiteY10" fmla="*/ 123424 h 307189"/>
                  <a:gd name="connsiteX11" fmla="*/ 35656 w 603408"/>
                  <a:gd name="connsiteY11" fmla="*/ 120681 h 307189"/>
                  <a:gd name="connsiteX12" fmla="*/ 38399 w 603408"/>
                  <a:gd name="connsiteY12" fmla="*/ 126167 h 307189"/>
                  <a:gd name="connsiteX13" fmla="*/ 32914 w 603408"/>
                  <a:gd name="connsiteY13" fmla="*/ 54855 h 307189"/>
                  <a:gd name="connsiteX14" fmla="*/ 156338 w 603408"/>
                  <a:gd name="connsiteY14" fmla="*/ 41141 h 307189"/>
                  <a:gd name="connsiteX15" fmla="*/ 507412 w 603408"/>
                  <a:gd name="connsiteY15" fmla="*/ 181022 h 307189"/>
                  <a:gd name="connsiteX16" fmla="*/ 521126 w 603408"/>
                  <a:gd name="connsiteY16" fmla="*/ 191993 h 307189"/>
                  <a:gd name="connsiteX17" fmla="*/ 534840 w 603408"/>
                  <a:gd name="connsiteY17" fmla="*/ 178280 h 307189"/>
                  <a:gd name="connsiteX18" fmla="*/ 554039 w 603408"/>
                  <a:gd name="connsiteY18" fmla="*/ 260562 h 307189"/>
                  <a:gd name="connsiteX19" fmla="*/ 471756 w 603408"/>
                  <a:gd name="connsiteY19" fmla="*/ 241363 h 307189"/>
                  <a:gd name="connsiteX20" fmla="*/ 496441 w 603408"/>
                  <a:gd name="connsiteY20" fmla="*/ 216678 h 307189"/>
                  <a:gd name="connsiteX21" fmla="*/ 482727 w 603408"/>
                  <a:gd name="connsiteY21" fmla="*/ 202964 h 307189"/>
                  <a:gd name="connsiteX22" fmla="*/ 156338 w 603408"/>
                  <a:gd name="connsiteY22" fmla="*/ 74054 h 307189"/>
                  <a:gd name="connsiteX23" fmla="*/ 32914 w 603408"/>
                  <a:gd name="connsiteY23" fmla="*/ 90511 h 307189"/>
                  <a:gd name="connsiteX24" fmla="*/ 32914 w 603408"/>
                  <a:gd name="connsiteY24" fmla="*/ 54855 h 3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408" h="307189">
                    <a:moveTo>
                      <a:pt x="38399" y="126167"/>
                    </a:moveTo>
                    <a:cubicBezTo>
                      <a:pt x="76797" y="115196"/>
                      <a:pt x="115197" y="109710"/>
                      <a:pt x="156338" y="109710"/>
                    </a:cubicBezTo>
                    <a:cubicBezTo>
                      <a:pt x="263306" y="109710"/>
                      <a:pt x="364788" y="148109"/>
                      <a:pt x="444329" y="216678"/>
                    </a:cubicBezTo>
                    <a:lnTo>
                      <a:pt x="403187" y="257819"/>
                    </a:lnTo>
                    <a:lnTo>
                      <a:pt x="603409" y="307189"/>
                    </a:lnTo>
                    <a:lnTo>
                      <a:pt x="554039" y="106968"/>
                    </a:lnTo>
                    <a:lnTo>
                      <a:pt x="521126" y="139881"/>
                    </a:lnTo>
                    <a:cubicBezTo>
                      <a:pt x="422386" y="49370"/>
                      <a:pt x="293476" y="0"/>
                      <a:pt x="159080" y="0"/>
                    </a:cubicBezTo>
                    <a:cubicBezTo>
                      <a:pt x="109711" y="0"/>
                      <a:pt x="60341" y="5485"/>
                      <a:pt x="13714" y="19199"/>
                    </a:cubicBezTo>
                    <a:lnTo>
                      <a:pt x="0" y="21942"/>
                    </a:lnTo>
                    <a:lnTo>
                      <a:pt x="0" y="123424"/>
                    </a:lnTo>
                    <a:lnTo>
                      <a:pt x="35656" y="120681"/>
                    </a:lnTo>
                    <a:lnTo>
                      <a:pt x="38399" y="126167"/>
                    </a:lnTo>
                    <a:close/>
                    <a:moveTo>
                      <a:pt x="32914" y="54855"/>
                    </a:moveTo>
                    <a:cubicBezTo>
                      <a:pt x="74055" y="43884"/>
                      <a:pt x="115197" y="41141"/>
                      <a:pt x="156338" y="41141"/>
                    </a:cubicBezTo>
                    <a:cubicBezTo>
                      <a:pt x="287991" y="41141"/>
                      <a:pt x="411415" y="90511"/>
                      <a:pt x="507412" y="181022"/>
                    </a:cubicBezTo>
                    <a:lnTo>
                      <a:pt x="521126" y="191993"/>
                    </a:lnTo>
                    <a:lnTo>
                      <a:pt x="534840" y="178280"/>
                    </a:lnTo>
                    <a:lnTo>
                      <a:pt x="554039" y="260562"/>
                    </a:lnTo>
                    <a:lnTo>
                      <a:pt x="471756" y="241363"/>
                    </a:lnTo>
                    <a:lnTo>
                      <a:pt x="496441" y="216678"/>
                    </a:lnTo>
                    <a:lnTo>
                      <a:pt x="482727" y="202964"/>
                    </a:lnTo>
                    <a:cubicBezTo>
                      <a:pt x="394958" y="117939"/>
                      <a:pt x="279763" y="74054"/>
                      <a:pt x="156338" y="74054"/>
                    </a:cubicBezTo>
                    <a:cubicBezTo>
                      <a:pt x="115197" y="74054"/>
                      <a:pt x="74055" y="79540"/>
                      <a:pt x="32914" y="90511"/>
                    </a:cubicBezTo>
                    <a:lnTo>
                      <a:pt x="32914" y="54855"/>
                    </a:lnTo>
                    <a:close/>
                  </a:path>
                </a:pathLst>
              </a:custGeom>
              <a:solidFill>
                <a:srgbClr val="60BA47"/>
              </a:solidFill>
              <a:ln w="27426" cap="flat">
                <a:noFill/>
                <a:prstDash val="solid"/>
                <a:miter/>
              </a:ln>
            </p:spPr>
            <p:txBody>
              <a:bodyPr rtlCol="0" anchor="ctr"/>
              <a:lstStyle/>
              <a:p>
                <a:endParaRPr lang="it-IT" noProof="0" dirty="0"/>
              </a:p>
            </p:txBody>
          </p:sp>
          <p:sp>
            <p:nvSpPr>
              <p:cNvPr id="42" name="Freeform 1410">
                <a:extLst>
                  <a:ext uri="{FF2B5EF4-FFF2-40B4-BE49-F238E27FC236}">
                    <a16:creationId xmlns:a16="http://schemas.microsoft.com/office/drawing/2014/main" id="{5AD37D42-73DD-F8BA-CC38-C1BC75FF7693}"/>
                  </a:ext>
                </a:extLst>
              </p:cNvPr>
              <p:cNvSpPr/>
              <p:nvPr/>
            </p:nvSpPr>
            <p:spPr>
              <a:xfrm>
                <a:off x="6480067" y="2099999"/>
                <a:ext cx="307189" cy="603407"/>
              </a:xfrm>
              <a:custGeom>
                <a:avLst/>
                <a:gdLst>
                  <a:gd name="connsiteX0" fmla="*/ 24685 w 307189"/>
                  <a:gd name="connsiteY0" fmla="*/ 589694 h 603407"/>
                  <a:gd name="connsiteX1" fmla="*/ 27428 w 307189"/>
                  <a:gd name="connsiteY1" fmla="*/ 603408 h 603407"/>
                  <a:gd name="connsiteX2" fmla="*/ 128910 w 307189"/>
                  <a:gd name="connsiteY2" fmla="*/ 603408 h 603407"/>
                  <a:gd name="connsiteX3" fmla="*/ 126167 w 307189"/>
                  <a:gd name="connsiteY3" fmla="*/ 567752 h 603407"/>
                  <a:gd name="connsiteX4" fmla="*/ 126167 w 307189"/>
                  <a:gd name="connsiteY4" fmla="*/ 565009 h 603407"/>
                  <a:gd name="connsiteX5" fmla="*/ 109711 w 307189"/>
                  <a:gd name="connsiteY5" fmla="*/ 447070 h 603407"/>
                  <a:gd name="connsiteX6" fmla="*/ 216678 w 307189"/>
                  <a:gd name="connsiteY6" fmla="*/ 159080 h 603407"/>
                  <a:gd name="connsiteX7" fmla="*/ 257820 w 307189"/>
                  <a:gd name="connsiteY7" fmla="*/ 200221 h 603407"/>
                  <a:gd name="connsiteX8" fmla="*/ 307189 w 307189"/>
                  <a:gd name="connsiteY8" fmla="*/ 0 h 603407"/>
                  <a:gd name="connsiteX9" fmla="*/ 106968 w 307189"/>
                  <a:gd name="connsiteY9" fmla="*/ 49369 h 603407"/>
                  <a:gd name="connsiteX10" fmla="*/ 139880 w 307189"/>
                  <a:gd name="connsiteY10" fmla="*/ 82283 h 603407"/>
                  <a:gd name="connsiteX11" fmla="*/ 0 w 307189"/>
                  <a:gd name="connsiteY11" fmla="*/ 444327 h 603407"/>
                  <a:gd name="connsiteX12" fmla="*/ 24685 w 307189"/>
                  <a:gd name="connsiteY12" fmla="*/ 589694 h 603407"/>
                  <a:gd name="connsiteX13" fmla="*/ 24685 w 307189"/>
                  <a:gd name="connsiteY13" fmla="*/ 589694 h 603407"/>
                  <a:gd name="connsiteX14" fmla="*/ 181022 w 307189"/>
                  <a:gd name="connsiteY14" fmla="*/ 93254 h 603407"/>
                  <a:gd name="connsiteX15" fmla="*/ 191994 w 307189"/>
                  <a:gd name="connsiteY15" fmla="*/ 79540 h 603407"/>
                  <a:gd name="connsiteX16" fmla="*/ 178280 w 307189"/>
                  <a:gd name="connsiteY16" fmla="*/ 65826 h 603407"/>
                  <a:gd name="connsiteX17" fmla="*/ 260563 w 307189"/>
                  <a:gd name="connsiteY17" fmla="*/ 46627 h 603407"/>
                  <a:gd name="connsiteX18" fmla="*/ 241363 w 307189"/>
                  <a:gd name="connsiteY18" fmla="*/ 128910 h 603407"/>
                  <a:gd name="connsiteX19" fmla="*/ 216678 w 307189"/>
                  <a:gd name="connsiteY19" fmla="*/ 104225 h 603407"/>
                  <a:gd name="connsiteX20" fmla="*/ 202965 w 307189"/>
                  <a:gd name="connsiteY20" fmla="*/ 117938 h 603407"/>
                  <a:gd name="connsiteX21" fmla="*/ 74054 w 307189"/>
                  <a:gd name="connsiteY21" fmla="*/ 444327 h 603407"/>
                  <a:gd name="connsiteX22" fmla="*/ 90511 w 307189"/>
                  <a:gd name="connsiteY22" fmla="*/ 567752 h 603407"/>
                  <a:gd name="connsiteX23" fmla="*/ 54855 w 307189"/>
                  <a:gd name="connsiteY23" fmla="*/ 567752 h 603407"/>
                  <a:gd name="connsiteX24" fmla="*/ 41142 w 307189"/>
                  <a:gd name="connsiteY24" fmla="*/ 444327 h 603407"/>
                  <a:gd name="connsiteX25" fmla="*/ 181022 w 307189"/>
                  <a:gd name="connsiteY25" fmla="*/ 93254 h 603407"/>
                  <a:gd name="connsiteX26" fmla="*/ 181022 w 307189"/>
                  <a:gd name="connsiteY26" fmla="*/ 93254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189" h="603407">
                    <a:moveTo>
                      <a:pt x="24685" y="589694"/>
                    </a:moveTo>
                    <a:lnTo>
                      <a:pt x="27428" y="603408"/>
                    </a:lnTo>
                    <a:lnTo>
                      <a:pt x="128910" y="603408"/>
                    </a:lnTo>
                    <a:lnTo>
                      <a:pt x="126167" y="567752"/>
                    </a:lnTo>
                    <a:lnTo>
                      <a:pt x="126167" y="565009"/>
                    </a:lnTo>
                    <a:cubicBezTo>
                      <a:pt x="115196" y="526610"/>
                      <a:pt x="109711" y="488211"/>
                      <a:pt x="109711" y="447070"/>
                    </a:cubicBezTo>
                    <a:cubicBezTo>
                      <a:pt x="109711" y="340102"/>
                      <a:pt x="148109" y="238620"/>
                      <a:pt x="216678" y="159080"/>
                    </a:cubicBezTo>
                    <a:lnTo>
                      <a:pt x="257820" y="200221"/>
                    </a:lnTo>
                    <a:lnTo>
                      <a:pt x="307189" y="0"/>
                    </a:lnTo>
                    <a:lnTo>
                      <a:pt x="106968" y="49369"/>
                    </a:lnTo>
                    <a:lnTo>
                      <a:pt x="139880" y="82283"/>
                    </a:lnTo>
                    <a:cubicBezTo>
                      <a:pt x="49369" y="181022"/>
                      <a:pt x="0" y="309932"/>
                      <a:pt x="0" y="444327"/>
                    </a:cubicBezTo>
                    <a:cubicBezTo>
                      <a:pt x="5485" y="493697"/>
                      <a:pt x="10971" y="543067"/>
                      <a:pt x="24685" y="589694"/>
                    </a:cubicBezTo>
                    <a:lnTo>
                      <a:pt x="24685" y="589694"/>
                    </a:lnTo>
                    <a:close/>
                    <a:moveTo>
                      <a:pt x="181022" y="93254"/>
                    </a:moveTo>
                    <a:lnTo>
                      <a:pt x="191994" y="79540"/>
                    </a:lnTo>
                    <a:lnTo>
                      <a:pt x="178280" y="65826"/>
                    </a:lnTo>
                    <a:lnTo>
                      <a:pt x="260563" y="46627"/>
                    </a:lnTo>
                    <a:lnTo>
                      <a:pt x="241363" y="128910"/>
                    </a:lnTo>
                    <a:lnTo>
                      <a:pt x="216678" y="104225"/>
                    </a:lnTo>
                    <a:lnTo>
                      <a:pt x="202965" y="117938"/>
                    </a:lnTo>
                    <a:cubicBezTo>
                      <a:pt x="117939" y="205707"/>
                      <a:pt x="74054" y="320903"/>
                      <a:pt x="74054" y="444327"/>
                    </a:cubicBezTo>
                    <a:cubicBezTo>
                      <a:pt x="74054" y="485469"/>
                      <a:pt x="79540" y="526610"/>
                      <a:pt x="90511" y="567752"/>
                    </a:cubicBezTo>
                    <a:lnTo>
                      <a:pt x="54855" y="567752"/>
                    </a:lnTo>
                    <a:cubicBezTo>
                      <a:pt x="43884" y="526610"/>
                      <a:pt x="41142" y="485469"/>
                      <a:pt x="41142" y="444327"/>
                    </a:cubicBezTo>
                    <a:cubicBezTo>
                      <a:pt x="41142" y="312675"/>
                      <a:pt x="90511" y="189250"/>
                      <a:pt x="181022" y="93254"/>
                    </a:cubicBezTo>
                    <a:lnTo>
                      <a:pt x="181022" y="93254"/>
                    </a:lnTo>
                    <a:close/>
                  </a:path>
                </a:pathLst>
              </a:custGeom>
              <a:solidFill>
                <a:srgbClr val="60BA47"/>
              </a:solidFill>
              <a:ln w="27426" cap="flat">
                <a:noFill/>
                <a:prstDash val="solid"/>
                <a:miter/>
              </a:ln>
            </p:spPr>
            <p:txBody>
              <a:bodyPr rtlCol="0" anchor="ctr"/>
              <a:lstStyle/>
              <a:p>
                <a:endParaRPr lang="it-IT" noProof="0" dirty="0"/>
              </a:p>
            </p:txBody>
          </p:sp>
          <p:sp>
            <p:nvSpPr>
              <p:cNvPr id="43" name="Freeform 1411">
                <a:extLst>
                  <a:ext uri="{FF2B5EF4-FFF2-40B4-BE49-F238E27FC236}">
                    <a16:creationId xmlns:a16="http://schemas.microsoft.com/office/drawing/2014/main" id="{730C4DAC-5332-701D-5FEF-46B839BFD972}"/>
                  </a:ext>
                </a:extLst>
              </p:cNvPr>
              <p:cNvSpPr/>
              <p:nvPr/>
            </p:nvSpPr>
            <p:spPr>
              <a:xfrm>
                <a:off x="7269984" y="2335876"/>
                <a:ext cx="307190" cy="603407"/>
              </a:xfrm>
              <a:custGeom>
                <a:avLst/>
                <a:gdLst>
                  <a:gd name="connsiteX0" fmla="*/ 181023 w 307190"/>
                  <a:gd name="connsiteY0" fmla="*/ 35656 h 603407"/>
                  <a:gd name="connsiteX1" fmla="*/ 181023 w 307190"/>
                  <a:gd name="connsiteY1" fmla="*/ 38399 h 603407"/>
                  <a:gd name="connsiteX2" fmla="*/ 197480 w 307190"/>
                  <a:gd name="connsiteY2" fmla="*/ 156337 h 603407"/>
                  <a:gd name="connsiteX3" fmla="*/ 90511 w 307190"/>
                  <a:gd name="connsiteY3" fmla="*/ 444327 h 603407"/>
                  <a:gd name="connsiteX4" fmla="*/ 49369 w 307190"/>
                  <a:gd name="connsiteY4" fmla="*/ 403186 h 603407"/>
                  <a:gd name="connsiteX5" fmla="*/ 0 w 307190"/>
                  <a:gd name="connsiteY5" fmla="*/ 603408 h 603407"/>
                  <a:gd name="connsiteX6" fmla="*/ 200222 w 307190"/>
                  <a:gd name="connsiteY6" fmla="*/ 554038 h 603407"/>
                  <a:gd name="connsiteX7" fmla="*/ 167309 w 307190"/>
                  <a:gd name="connsiteY7" fmla="*/ 521125 h 603407"/>
                  <a:gd name="connsiteX8" fmla="*/ 307190 w 307190"/>
                  <a:gd name="connsiteY8" fmla="*/ 159080 h 603407"/>
                  <a:gd name="connsiteX9" fmla="*/ 287991 w 307190"/>
                  <a:gd name="connsiteY9" fmla="*/ 13714 h 603407"/>
                  <a:gd name="connsiteX10" fmla="*/ 285248 w 307190"/>
                  <a:gd name="connsiteY10" fmla="*/ 0 h 603407"/>
                  <a:gd name="connsiteX11" fmla="*/ 178280 w 307190"/>
                  <a:gd name="connsiteY11" fmla="*/ 0 h 603407"/>
                  <a:gd name="connsiteX12" fmla="*/ 181023 w 307190"/>
                  <a:gd name="connsiteY12" fmla="*/ 35656 h 603407"/>
                  <a:gd name="connsiteX13" fmla="*/ 252335 w 307190"/>
                  <a:gd name="connsiteY13" fmla="*/ 32913 h 603407"/>
                  <a:gd name="connsiteX14" fmla="*/ 266049 w 307190"/>
                  <a:gd name="connsiteY14" fmla="*/ 156337 h 603407"/>
                  <a:gd name="connsiteX15" fmla="*/ 126167 w 307190"/>
                  <a:gd name="connsiteY15" fmla="*/ 507411 h 603407"/>
                  <a:gd name="connsiteX16" fmla="*/ 115197 w 307190"/>
                  <a:gd name="connsiteY16" fmla="*/ 521125 h 603407"/>
                  <a:gd name="connsiteX17" fmla="*/ 128910 w 307190"/>
                  <a:gd name="connsiteY17" fmla="*/ 534839 h 603407"/>
                  <a:gd name="connsiteX18" fmla="*/ 46627 w 307190"/>
                  <a:gd name="connsiteY18" fmla="*/ 554038 h 603407"/>
                  <a:gd name="connsiteX19" fmla="*/ 65826 w 307190"/>
                  <a:gd name="connsiteY19" fmla="*/ 471755 h 603407"/>
                  <a:gd name="connsiteX20" fmla="*/ 90511 w 307190"/>
                  <a:gd name="connsiteY20" fmla="*/ 496440 h 603407"/>
                  <a:gd name="connsiteX21" fmla="*/ 104225 w 307190"/>
                  <a:gd name="connsiteY21" fmla="*/ 482726 h 603407"/>
                  <a:gd name="connsiteX22" fmla="*/ 233135 w 307190"/>
                  <a:gd name="connsiteY22" fmla="*/ 156337 h 603407"/>
                  <a:gd name="connsiteX23" fmla="*/ 216678 w 307190"/>
                  <a:gd name="connsiteY23" fmla="*/ 32913 h 603407"/>
                  <a:gd name="connsiteX24" fmla="*/ 252335 w 307190"/>
                  <a:gd name="connsiteY24" fmla="*/ 32913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7190" h="603407">
                    <a:moveTo>
                      <a:pt x="181023" y="35656"/>
                    </a:moveTo>
                    <a:lnTo>
                      <a:pt x="181023" y="38399"/>
                    </a:lnTo>
                    <a:cubicBezTo>
                      <a:pt x="191994" y="76797"/>
                      <a:pt x="197480" y="115196"/>
                      <a:pt x="197480" y="156337"/>
                    </a:cubicBezTo>
                    <a:cubicBezTo>
                      <a:pt x="197480" y="263305"/>
                      <a:pt x="159080" y="364787"/>
                      <a:pt x="90511" y="444327"/>
                    </a:cubicBezTo>
                    <a:lnTo>
                      <a:pt x="49369" y="403186"/>
                    </a:lnTo>
                    <a:lnTo>
                      <a:pt x="0" y="603408"/>
                    </a:lnTo>
                    <a:lnTo>
                      <a:pt x="200222" y="554038"/>
                    </a:lnTo>
                    <a:lnTo>
                      <a:pt x="167309" y="521125"/>
                    </a:lnTo>
                    <a:cubicBezTo>
                      <a:pt x="257820" y="422386"/>
                      <a:pt x="307190" y="293475"/>
                      <a:pt x="307190" y="159080"/>
                    </a:cubicBezTo>
                    <a:cubicBezTo>
                      <a:pt x="307190" y="109710"/>
                      <a:pt x="301704" y="60341"/>
                      <a:pt x="287991" y="13714"/>
                    </a:cubicBezTo>
                    <a:lnTo>
                      <a:pt x="285248" y="0"/>
                    </a:lnTo>
                    <a:lnTo>
                      <a:pt x="178280" y="0"/>
                    </a:lnTo>
                    <a:lnTo>
                      <a:pt x="181023" y="35656"/>
                    </a:lnTo>
                    <a:close/>
                    <a:moveTo>
                      <a:pt x="252335" y="32913"/>
                    </a:moveTo>
                    <a:cubicBezTo>
                      <a:pt x="263306" y="74054"/>
                      <a:pt x="266049" y="115196"/>
                      <a:pt x="266049" y="156337"/>
                    </a:cubicBezTo>
                    <a:cubicBezTo>
                      <a:pt x="266049" y="287990"/>
                      <a:pt x="216678" y="411414"/>
                      <a:pt x="126167" y="507411"/>
                    </a:cubicBezTo>
                    <a:lnTo>
                      <a:pt x="115197" y="521125"/>
                    </a:lnTo>
                    <a:lnTo>
                      <a:pt x="128910" y="534839"/>
                    </a:lnTo>
                    <a:lnTo>
                      <a:pt x="46627" y="554038"/>
                    </a:lnTo>
                    <a:lnTo>
                      <a:pt x="65826" y="471755"/>
                    </a:lnTo>
                    <a:lnTo>
                      <a:pt x="90511" y="496440"/>
                    </a:lnTo>
                    <a:lnTo>
                      <a:pt x="104225" y="482726"/>
                    </a:lnTo>
                    <a:cubicBezTo>
                      <a:pt x="189251" y="394958"/>
                      <a:pt x="233135" y="279762"/>
                      <a:pt x="233135" y="156337"/>
                    </a:cubicBezTo>
                    <a:cubicBezTo>
                      <a:pt x="233135" y="115196"/>
                      <a:pt x="227649" y="74054"/>
                      <a:pt x="216678" y="32913"/>
                    </a:cubicBezTo>
                    <a:lnTo>
                      <a:pt x="252335" y="32913"/>
                    </a:lnTo>
                    <a:close/>
                  </a:path>
                </a:pathLst>
              </a:custGeom>
              <a:solidFill>
                <a:srgbClr val="60BA47"/>
              </a:solidFill>
              <a:ln w="27426" cap="flat">
                <a:noFill/>
                <a:prstDash val="solid"/>
                <a:miter/>
              </a:ln>
            </p:spPr>
            <p:txBody>
              <a:bodyPr rtlCol="0" anchor="ctr"/>
              <a:lstStyle/>
              <a:p>
                <a:endParaRPr lang="it-IT" noProof="0" dirty="0"/>
              </a:p>
            </p:txBody>
          </p:sp>
        </p:grpSp>
        <p:sp>
          <p:nvSpPr>
            <p:cNvPr id="14" name="Freeform 1384">
              <a:extLst>
                <a:ext uri="{FF2B5EF4-FFF2-40B4-BE49-F238E27FC236}">
                  <a16:creationId xmlns:a16="http://schemas.microsoft.com/office/drawing/2014/main" id="{11648E9D-B326-8CE1-EE01-EF93A8456D55}"/>
                </a:ext>
              </a:extLst>
            </p:cNvPr>
            <p:cNvSpPr/>
            <p:nvPr/>
          </p:nvSpPr>
          <p:spPr>
            <a:xfrm>
              <a:off x="6853083"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it-IT" noProof="0" dirty="0"/>
            </a:p>
          </p:txBody>
        </p:sp>
        <p:sp>
          <p:nvSpPr>
            <p:cNvPr id="15" name="Freeform 1385">
              <a:extLst>
                <a:ext uri="{FF2B5EF4-FFF2-40B4-BE49-F238E27FC236}">
                  <a16:creationId xmlns:a16="http://schemas.microsoft.com/office/drawing/2014/main" id="{9A99C13B-6D50-8C39-2C59-75BB4D7F297A}"/>
                </a:ext>
              </a:extLst>
            </p:cNvPr>
            <p:cNvSpPr/>
            <p:nvPr/>
          </p:nvSpPr>
          <p:spPr>
            <a:xfrm>
              <a:off x="6713202" y="266775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16" name="Freeform 1386">
              <a:extLst>
                <a:ext uri="{FF2B5EF4-FFF2-40B4-BE49-F238E27FC236}">
                  <a16:creationId xmlns:a16="http://schemas.microsoft.com/office/drawing/2014/main" id="{C815DEEE-A53F-CA83-FEEA-9FBCCBA3120A}"/>
                </a:ext>
              </a:extLst>
            </p:cNvPr>
            <p:cNvSpPr/>
            <p:nvPr/>
          </p:nvSpPr>
          <p:spPr>
            <a:xfrm>
              <a:off x="6784514"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it-IT" noProof="0" dirty="0"/>
            </a:p>
          </p:txBody>
        </p:sp>
        <p:sp>
          <p:nvSpPr>
            <p:cNvPr id="18" name="Freeform 1387">
              <a:extLst>
                <a:ext uri="{FF2B5EF4-FFF2-40B4-BE49-F238E27FC236}">
                  <a16:creationId xmlns:a16="http://schemas.microsoft.com/office/drawing/2014/main" id="{C12EC525-4F99-E0F9-9DCC-8F126C2BF43A}"/>
                </a:ext>
              </a:extLst>
            </p:cNvPr>
            <p:cNvSpPr/>
            <p:nvPr/>
          </p:nvSpPr>
          <p:spPr>
            <a:xfrm>
              <a:off x="6784514"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it-IT" noProof="0" dirty="0"/>
            </a:p>
          </p:txBody>
        </p:sp>
        <p:sp>
          <p:nvSpPr>
            <p:cNvPr id="20" name="Freeform 1388">
              <a:extLst>
                <a:ext uri="{FF2B5EF4-FFF2-40B4-BE49-F238E27FC236}">
                  <a16:creationId xmlns:a16="http://schemas.microsoft.com/office/drawing/2014/main" id="{9EA75A55-744C-B725-017E-D417064049B1}"/>
                </a:ext>
              </a:extLst>
            </p:cNvPr>
            <p:cNvSpPr/>
            <p:nvPr/>
          </p:nvSpPr>
          <p:spPr>
            <a:xfrm>
              <a:off x="6713202" y="273906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21" name="Freeform 1389">
              <a:extLst>
                <a:ext uri="{FF2B5EF4-FFF2-40B4-BE49-F238E27FC236}">
                  <a16:creationId xmlns:a16="http://schemas.microsoft.com/office/drawing/2014/main" id="{661463B7-A8BF-01A9-6DCB-88FDD2B415EC}"/>
                </a:ext>
              </a:extLst>
            </p:cNvPr>
            <p:cNvSpPr/>
            <p:nvPr/>
          </p:nvSpPr>
          <p:spPr>
            <a:xfrm>
              <a:off x="6853083"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it-IT" noProof="0" dirty="0"/>
            </a:p>
          </p:txBody>
        </p:sp>
        <p:sp>
          <p:nvSpPr>
            <p:cNvPr id="22" name="Freeform 1390">
              <a:extLst>
                <a:ext uri="{FF2B5EF4-FFF2-40B4-BE49-F238E27FC236}">
                  <a16:creationId xmlns:a16="http://schemas.microsoft.com/office/drawing/2014/main" id="{E9417516-55E9-204E-91E4-938440F9503D}"/>
                </a:ext>
              </a:extLst>
            </p:cNvPr>
            <p:cNvSpPr/>
            <p:nvPr/>
          </p:nvSpPr>
          <p:spPr>
            <a:xfrm>
              <a:off x="6784514"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it-IT" noProof="0" dirty="0"/>
            </a:p>
          </p:txBody>
        </p:sp>
        <p:sp>
          <p:nvSpPr>
            <p:cNvPr id="23" name="Freeform 1391">
              <a:extLst>
                <a:ext uri="{FF2B5EF4-FFF2-40B4-BE49-F238E27FC236}">
                  <a16:creationId xmlns:a16="http://schemas.microsoft.com/office/drawing/2014/main" id="{EF640348-770D-F4FD-D35B-B62B00C5D6D2}"/>
                </a:ext>
              </a:extLst>
            </p:cNvPr>
            <p:cNvSpPr/>
            <p:nvPr/>
          </p:nvSpPr>
          <p:spPr>
            <a:xfrm>
              <a:off x="6853083"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it-IT" noProof="0" dirty="0"/>
            </a:p>
          </p:txBody>
        </p:sp>
        <p:sp>
          <p:nvSpPr>
            <p:cNvPr id="24" name="Freeform 1392">
              <a:extLst>
                <a:ext uri="{FF2B5EF4-FFF2-40B4-BE49-F238E27FC236}">
                  <a16:creationId xmlns:a16="http://schemas.microsoft.com/office/drawing/2014/main" id="{EEF3BDDE-6389-28C9-D44F-DC9F436465F3}"/>
                </a:ext>
              </a:extLst>
            </p:cNvPr>
            <p:cNvSpPr/>
            <p:nvPr/>
          </p:nvSpPr>
          <p:spPr>
            <a:xfrm>
              <a:off x="6713202" y="280763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25" name="Freeform 1393">
              <a:extLst>
                <a:ext uri="{FF2B5EF4-FFF2-40B4-BE49-F238E27FC236}">
                  <a16:creationId xmlns:a16="http://schemas.microsoft.com/office/drawing/2014/main" id="{16C8D174-1CD7-5DF1-AC2C-42E4E222EF41}"/>
                </a:ext>
              </a:extLst>
            </p:cNvPr>
            <p:cNvSpPr/>
            <p:nvPr/>
          </p:nvSpPr>
          <p:spPr>
            <a:xfrm>
              <a:off x="6713202" y="2878943"/>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26" name="Freeform 1394">
              <a:extLst>
                <a:ext uri="{FF2B5EF4-FFF2-40B4-BE49-F238E27FC236}">
                  <a16:creationId xmlns:a16="http://schemas.microsoft.com/office/drawing/2014/main" id="{2E71C904-40FC-B1DF-FF6F-C3DA1D6E6DE7}"/>
                </a:ext>
              </a:extLst>
            </p:cNvPr>
            <p:cNvSpPr/>
            <p:nvPr/>
          </p:nvSpPr>
          <p:spPr>
            <a:xfrm>
              <a:off x="6853083"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it-IT" noProof="0" dirty="0"/>
            </a:p>
          </p:txBody>
        </p:sp>
        <p:sp>
          <p:nvSpPr>
            <p:cNvPr id="27" name="Freeform 1395">
              <a:extLst>
                <a:ext uri="{FF2B5EF4-FFF2-40B4-BE49-F238E27FC236}">
                  <a16:creationId xmlns:a16="http://schemas.microsoft.com/office/drawing/2014/main" id="{38BCCAFB-AFD9-8065-6084-3E503A88E443}"/>
                </a:ext>
              </a:extLst>
            </p:cNvPr>
            <p:cNvSpPr/>
            <p:nvPr/>
          </p:nvSpPr>
          <p:spPr>
            <a:xfrm>
              <a:off x="6784514"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it-IT" noProof="0" dirty="0"/>
            </a:p>
          </p:txBody>
        </p:sp>
        <p:sp>
          <p:nvSpPr>
            <p:cNvPr id="28" name="Freeform 1396">
              <a:extLst>
                <a:ext uri="{FF2B5EF4-FFF2-40B4-BE49-F238E27FC236}">
                  <a16:creationId xmlns:a16="http://schemas.microsoft.com/office/drawing/2014/main" id="{37DFA40F-3877-1F1E-D6C1-707225B67700}"/>
                </a:ext>
              </a:extLst>
            </p:cNvPr>
            <p:cNvSpPr/>
            <p:nvPr/>
          </p:nvSpPr>
          <p:spPr>
            <a:xfrm>
              <a:off x="6748858"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29" name="Freeform 1397">
              <a:extLst>
                <a:ext uri="{FF2B5EF4-FFF2-40B4-BE49-F238E27FC236}">
                  <a16:creationId xmlns:a16="http://schemas.microsoft.com/office/drawing/2014/main" id="{4F9AF9D0-63B8-4B66-8CBB-9C6A65B11749}"/>
                </a:ext>
              </a:extLst>
            </p:cNvPr>
            <p:cNvSpPr/>
            <p:nvPr/>
          </p:nvSpPr>
          <p:spPr>
            <a:xfrm>
              <a:off x="6888739"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30" name="Freeform 1398">
              <a:extLst>
                <a:ext uri="{FF2B5EF4-FFF2-40B4-BE49-F238E27FC236}">
                  <a16:creationId xmlns:a16="http://schemas.microsoft.com/office/drawing/2014/main" id="{92439F18-48A9-C915-6097-8CD2AA824A64}"/>
                </a:ext>
              </a:extLst>
            </p:cNvPr>
            <p:cNvSpPr/>
            <p:nvPr/>
          </p:nvSpPr>
          <p:spPr>
            <a:xfrm>
              <a:off x="6817427"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31" name="Freeform 1399">
              <a:extLst>
                <a:ext uri="{FF2B5EF4-FFF2-40B4-BE49-F238E27FC236}">
                  <a16:creationId xmlns:a16="http://schemas.microsoft.com/office/drawing/2014/main" id="{245452EA-AF3E-2B39-5609-576C0959D11A}"/>
                </a:ext>
              </a:extLst>
            </p:cNvPr>
            <p:cNvSpPr/>
            <p:nvPr/>
          </p:nvSpPr>
          <p:spPr>
            <a:xfrm>
              <a:off x="6960051"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32" name="Freeform 1400">
              <a:extLst>
                <a:ext uri="{FF2B5EF4-FFF2-40B4-BE49-F238E27FC236}">
                  <a16:creationId xmlns:a16="http://schemas.microsoft.com/office/drawing/2014/main" id="{20326A0C-523E-9D56-C91E-04B23226C2F5}"/>
                </a:ext>
              </a:extLst>
            </p:cNvPr>
            <p:cNvSpPr/>
            <p:nvPr/>
          </p:nvSpPr>
          <p:spPr>
            <a:xfrm>
              <a:off x="6888739"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33" name="Freeform 1401">
              <a:extLst>
                <a:ext uri="{FF2B5EF4-FFF2-40B4-BE49-F238E27FC236}">
                  <a16:creationId xmlns:a16="http://schemas.microsoft.com/office/drawing/2014/main" id="{CA2C3155-CAE7-5EAB-8C5F-133473091715}"/>
                </a:ext>
              </a:extLst>
            </p:cNvPr>
            <p:cNvSpPr/>
            <p:nvPr/>
          </p:nvSpPr>
          <p:spPr>
            <a:xfrm>
              <a:off x="6960051"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34" name="Freeform 1402">
              <a:extLst>
                <a:ext uri="{FF2B5EF4-FFF2-40B4-BE49-F238E27FC236}">
                  <a16:creationId xmlns:a16="http://schemas.microsoft.com/office/drawing/2014/main" id="{D6F3DF13-2EB3-C851-4B5F-0C5595D88B44}"/>
                </a:ext>
              </a:extLst>
            </p:cNvPr>
            <p:cNvSpPr/>
            <p:nvPr/>
          </p:nvSpPr>
          <p:spPr>
            <a:xfrm>
              <a:off x="6817427"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35" name="Freeform 1403">
              <a:extLst>
                <a:ext uri="{FF2B5EF4-FFF2-40B4-BE49-F238E27FC236}">
                  <a16:creationId xmlns:a16="http://schemas.microsoft.com/office/drawing/2014/main" id="{246EE3D7-45D7-6879-1900-FFA5BCD42BDA}"/>
                </a:ext>
              </a:extLst>
            </p:cNvPr>
            <p:cNvSpPr/>
            <p:nvPr/>
          </p:nvSpPr>
          <p:spPr>
            <a:xfrm>
              <a:off x="6748858"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36" name="Freeform 1404">
              <a:extLst>
                <a:ext uri="{FF2B5EF4-FFF2-40B4-BE49-F238E27FC236}">
                  <a16:creationId xmlns:a16="http://schemas.microsoft.com/office/drawing/2014/main" id="{2ECCA8CC-460C-8B67-D3E4-AF3590C5ACC3}"/>
                </a:ext>
              </a:extLst>
            </p:cNvPr>
            <p:cNvSpPr/>
            <p:nvPr/>
          </p:nvSpPr>
          <p:spPr>
            <a:xfrm>
              <a:off x="6748858"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37" name="Freeform 1405">
              <a:extLst>
                <a:ext uri="{FF2B5EF4-FFF2-40B4-BE49-F238E27FC236}">
                  <a16:creationId xmlns:a16="http://schemas.microsoft.com/office/drawing/2014/main" id="{E117B46B-303A-56D5-EB2D-6D4FB0657AC7}"/>
                </a:ext>
              </a:extLst>
            </p:cNvPr>
            <p:cNvSpPr/>
            <p:nvPr/>
          </p:nvSpPr>
          <p:spPr>
            <a:xfrm>
              <a:off x="6888739"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38" name="Freeform 1406">
              <a:extLst>
                <a:ext uri="{FF2B5EF4-FFF2-40B4-BE49-F238E27FC236}">
                  <a16:creationId xmlns:a16="http://schemas.microsoft.com/office/drawing/2014/main" id="{647FA24C-8220-99C5-4DB7-572926C380D3}"/>
                </a:ext>
              </a:extLst>
            </p:cNvPr>
            <p:cNvSpPr/>
            <p:nvPr/>
          </p:nvSpPr>
          <p:spPr>
            <a:xfrm>
              <a:off x="6817427"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39" name="Freeform 1407">
              <a:extLst>
                <a:ext uri="{FF2B5EF4-FFF2-40B4-BE49-F238E27FC236}">
                  <a16:creationId xmlns:a16="http://schemas.microsoft.com/office/drawing/2014/main" id="{522DFA7B-B591-A24E-66D2-56B676E0C5E0}"/>
                </a:ext>
              </a:extLst>
            </p:cNvPr>
            <p:cNvSpPr/>
            <p:nvPr/>
          </p:nvSpPr>
          <p:spPr>
            <a:xfrm>
              <a:off x="6960051"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it-IT" noProof="0" dirty="0"/>
            </a:p>
          </p:txBody>
        </p:sp>
        <p:sp>
          <p:nvSpPr>
            <p:cNvPr id="40" name="Freeform 1408">
              <a:extLst>
                <a:ext uri="{FF2B5EF4-FFF2-40B4-BE49-F238E27FC236}">
                  <a16:creationId xmlns:a16="http://schemas.microsoft.com/office/drawing/2014/main" id="{2AD2AA19-56BD-9AFF-8BFA-E9AB9ECE710E}"/>
                </a:ext>
              </a:extLst>
            </p:cNvPr>
            <p:cNvSpPr/>
            <p:nvPr/>
          </p:nvSpPr>
          <p:spPr>
            <a:xfrm>
              <a:off x="6482809" y="2316677"/>
              <a:ext cx="1088878" cy="666491"/>
            </a:xfrm>
            <a:custGeom>
              <a:avLst/>
              <a:gdLst>
                <a:gd name="connsiteX0" fmla="*/ 757004 w 1088878"/>
                <a:gd name="connsiteY0" fmla="*/ 422385 h 666491"/>
                <a:gd name="connsiteX1" fmla="*/ 809116 w 1088878"/>
                <a:gd name="connsiteY1" fmla="*/ 422385 h 666491"/>
                <a:gd name="connsiteX2" fmla="*/ 932541 w 1088878"/>
                <a:gd name="connsiteY2" fmla="*/ 298961 h 666491"/>
                <a:gd name="connsiteX3" fmla="*/ 932541 w 1088878"/>
                <a:gd name="connsiteY3" fmla="*/ 282505 h 666491"/>
                <a:gd name="connsiteX4" fmla="*/ 844773 w 1088878"/>
                <a:gd name="connsiteY4" fmla="*/ 282505 h 666491"/>
                <a:gd name="connsiteX5" fmla="*/ 757004 w 1088878"/>
                <a:gd name="connsiteY5" fmla="*/ 320903 h 666491"/>
                <a:gd name="connsiteX6" fmla="*/ 757004 w 1088878"/>
                <a:gd name="connsiteY6" fmla="*/ 246849 h 666491"/>
                <a:gd name="connsiteX7" fmla="*/ 809116 w 1088878"/>
                <a:gd name="connsiteY7" fmla="*/ 246849 h 666491"/>
                <a:gd name="connsiteX8" fmla="*/ 932541 w 1088878"/>
                <a:gd name="connsiteY8" fmla="*/ 123424 h 666491"/>
                <a:gd name="connsiteX9" fmla="*/ 932541 w 1088878"/>
                <a:gd name="connsiteY9" fmla="*/ 106968 h 666491"/>
                <a:gd name="connsiteX10" fmla="*/ 844773 w 1088878"/>
                <a:gd name="connsiteY10" fmla="*/ 106968 h 666491"/>
                <a:gd name="connsiteX11" fmla="*/ 757004 w 1088878"/>
                <a:gd name="connsiteY11" fmla="*/ 145366 h 666491"/>
                <a:gd name="connsiteX12" fmla="*/ 636322 w 1088878"/>
                <a:gd name="connsiteY12" fmla="*/ 38399 h 666491"/>
                <a:gd name="connsiteX13" fmla="*/ 581467 w 1088878"/>
                <a:gd name="connsiteY13" fmla="*/ 38399 h 666491"/>
                <a:gd name="connsiteX14" fmla="*/ 581467 w 1088878"/>
                <a:gd name="connsiteY14" fmla="*/ 0 h 666491"/>
                <a:gd name="connsiteX15" fmla="*/ 194737 w 1088878"/>
                <a:gd name="connsiteY15" fmla="*/ 0 h 666491"/>
                <a:gd name="connsiteX16" fmla="*/ 194737 w 1088878"/>
                <a:gd name="connsiteY16" fmla="*/ 279762 h 666491"/>
                <a:gd name="connsiteX17" fmla="*/ 159081 w 1088878"/>
                <a:gd name="connsiteY17" fmla="*/ 279762 h 666491"/>
                <a:gd name="connsiteX18" fmla="*/ 159081 w 1088878"/>
                <a:gd name="connsiteY18" fmla="*/ 630835 h 666491"/>
                <a:gd name="connsiteX19" fmla="*/ 0 w 1088878"/>
                <a:gd name="connsiteY19" fmla="*/ 630835 h 666491"/>
                <a:gd name="connsiteX20" fmla="*/ 0 w 1088878"/>
                <a:gd name="connsiteY20" fmla="*/ 666491 h 666491"/>
                <a:gd name="connsiteX21" fmla="*/ 1088879 w 1088878"/>
                <a:gd name="connsiteY21" fmla="*/ 666491 h 666491"/>
                <a:gd name="connsiteX22" fmla="*/ 1088879 w 1088878"/>
                <a:gd name="connsiteY22" fmla="*/ 630835 h 666491"/>
                <a:gd name="connsiteX23" fmla="*/ 754261 w 1088878"/>
                <a:gd name="connsiteY23" fmla="*/ 630835 h 666491"/>
                <a:gd name="connsiteX24" fmla="*/ 754261 w 1088878"/>
                <a:gd name="connsiteY24" fmla="*/ 422385 h 666491"/>
                <a:gd name="connsiteX25" fmla="*/ 844773 w 1088878"/>
                <a:gd name="connsiteY25" fmla="*/ 315418 h 666491"/>
                <a:gd name="connsiteX26" fmla="*/ 896885 w 1088878"/>
                <a:gd name="connsiteY26" fmla="*/ 315418 h 666491"/>
                <a:gd name="connsiteX27" fmla="*/ 811859 w 1088878"/>
                <a:gd name="connsiteY27" fmla="*/ 386730 h 666491"/>
                <a:gd name="connsiteX28" fmla="*/ 759747 w 1088878"/>
                <a:gd name="connsiteY28" fmla="*/ 386730 h 666491"/>
                <a:gd name="connsiteX29" fmla="*/ 844773 w 1088878"/>
                <a:gd name="connsiteY29" fmla="*/ 315418 h 666491"/>
                <a:gd name="connsiteX30" fmla="*/ 844773 w 1088878"/>
                <a:gd name="connsiteY30" fmla="*/ 315418 h 666491"/>
                <a:gd name="connsiteX31" fmla="*/ 844773 w 1088878"/>
                <a:gd name="connsiteY31" fmla="*/ 139881 h 666491"/>
                <a:gd name="connsiteX32" fmla="*/ 896885 w 1088878"/>
                <a:gd name="connsiteY32" fmla="*/ 139881 h 666491"/>
                <a:gd name="connsiteX33" fmla="*/ 811859 w 1088878"/>
                <a:gd name="connsiteY33" fmla="*/ 211193 h 666491"/>
                <a:gd name="connsiteX34" fmla="*/ 759747 w 1088878"/>
                <a:gd name="connsiteY34" fmla="*/ 211193 h 666491"/>
                <a:gd name="connsiteX35" fmla="*/ 844773 w 1088878"/>
                <a:gd name="connsiteY35" fmla="*/ 139881 h 666491"/>
                <a:gd name="connsiteX36" fmla="*/ 844773 w 1088878"/>
                <a:gd name="connsiteY36" fmla="*/ 139881 h 666491"/>
                <a:gd name="connsiteX37" fmla="*/ 721348 w 1088878"/>
                <a:gd name="connsiteY37" fmla="*/ 630835 h 666491"/>
                <a:gd name="connsiteX38" fmla="*/ 581467 w 1088878"/>
                <a:gd name="connsiteY38" fmla="*/ 630835 h 666491"/>
                <a:gd name="connsiteX39" fmla="*/ 581467 w 1088878"/>
                <a:gd name="connsiteY39" fmla="*/ 312675 h 666491"/>
                <a:gd name="connsiteX40" fmla="*/ 669236 w 1088878"/>
                <a:gd name="connsiteY40" fmla="*/ 351074 h 666491"/>
                <a:gd name="connsiteX41" fmla="*/ 721348 w 1088878"/>
                <a:gd name="connsiteY41" fmla="*/ 351074 h 666491"/>
                <a:gd name="connsiteX42" fmla="*/ 721348 w 1088878"/>
                <a:gd name="connsiteY42" fmla="*/ 630835 h 666491"/>
                <a:gd name="connsiteX43" fmla="*/ 584210 w 1088878"/>
                <a:gd name="connsiteY43" fmla="*/ 246849 h 666491"/>
                <a:gd name="connsiteX44" fmla="*/ 636322 w 1088878"/>
                <a:gd name="connsiteY44" fmla="*/ 246849 h 666491"/>
                <a:gd name="connsiteX45" fmla="*/ 721348 w 1088878"/>
                <a:gd name="connsiteY45" fmla="*/ 318161 h 666491"/>
                <a:gd name="connsiteX46" fmla="*/ 669236 w 1088878"/>
                <a:gd name="connsiteY46" fmla="*/ 318161 h 666491"/>
                <a:gd name="connsiteX47" fmla="*/ 584210 w 1088878"/>
                <a:gd name="connsiteY47" fmla="*/ 246849 h 666491"/>
                <a:gd name="connsiteX48" fmla="*/ 584210 w 1088878"/>
                <a:gd name="connsiteY48" fmla="*/ 246849 h 666491"/>
                <a:gd name="connsiteX49" fmla="*/ 633579 w 1088878"/>
                <a:gd name="connsiteY49" fmla="*/ 71312 h 666491"/>
                <a:gd name="connsiteX50" fmla="*/ 718605 w 1088878"/>
                <a:gd name="connsiteY50" fmla="*/ 142624 h 666491"/>
                <a:gd name="connsiteX51" fmla="*/ 666493 w 1088878"/>
                <a:gd name="connsiteY51" fmla="*/ 142624 h 666491"/>
                <a:gd name="connsiteX52" fmla="*/ 581467 w 1088878"/>
                <a:gd name="connsiteY52" fmla="*/ 71312 h 666491"/>
                <a:gd name="connsiteX53" fmla="*/ 633579 w 1088878"/>
                <a:gd name="connsiteY53" fmla="*/ 71312 h 666491"/>
                <a:gd name="connsiteX54" fmla="*/ 669236 w 1088878"/>
                <a:gd name="connsiteY54" fmla="*/ 175537 h 666491"/>
                <a:gd name="connsiteX55" fmla="*/ 721348 w 1088878"/>
                <a:gd name="connsiteY55" fmla="*/ 175537 h 666491"/>
                <a:gd name="connsiteX56" fmla="*/ 721348 w 1088878"/>
                <a:gd name="connsiteY56" fmla="*/ 246849 h 666491"/>
                <a:gd name="connsiteX57" fmla="*/ 633579 w 1088878"/>
                <a:gd name="connsiteY57" fmla="*/ 208450 h 666491"/>
                <a:gd name="connsiteX58" fmla="*/ 581467 w 1088878"/>
                <a:gd name="connsiteY58" fmla="*/ 208450 h 666491"/>
                <a:gd name="connsiteX59" fmla="*/ 581467 w 1088878"/>
                <a:gd name="connsiteY59" fmla="*/ 137138 h 666491"/>
                <a:gd name="connsiteX60" fmla="*/ 669236 w 1088878"/>
                <a:gd name="connsiteY60" fmla="*/ 175537 h 666491"/>
                <a:gd name="connsiteX61" fmla="*/ 669236 w 1088878"/>
                <a:gd name="connsiteY61" fmla="*/ 175537 h 666491"/>
                <a:gd name="connsiteX62" fmla="*/ 230393 w 1088878"/>
                <a:gd name="connsiteY62" fmla="*/ 35656 h 666491"/>
                <a:gd name="connsiteX63" fmla="*/ 545811 w 1088878"/>
                <a:gd name="connsiteY63" fmla="*/ 35656 h 666491"/>
                <a:gd name="connsiteX64" fmla="*/ 545811 w 1088878"/>
                <a:gd name="connsiteY64" fmla="*/ 630835 h 666491"/>
                <a:gd name="connsiteX65" fmla="*/ 474499 w 1088878"/>
                <a:gd name="connsiteY65" fmla="*/ 630835 h 666491"/>
                <a:gd name="connsiteX66" fmla="*/ 474499 w 1088878"/>
                <a:gd name="connsiteY66" fmla="*/ 279762 h 666491"/>
                <a:gd name="connsiteX67" fmla="*/ 227650 w 1088878"/>
                <a:gd name="connsiteY67" fmla="*/ 279762 h 666491"/>
                <a:gd name="connsiteX68" fmla="*/ 227650 w 1088878"/>
                <a:gd name="connsiteY68" fmla="*/ 35656 h 666491"/>
                <a:gd name="connsiteX69" fmla="*/ 194737 w 1088878"/>
                <a:gd name="connsiteY69" fmla="*/ 315418 h 666491"/>
                <a:gd name="connsiteX70" fmla="*/ 441586 w 1088878"/>
                <a:gd name="connsiteY70" fmla="*/ 315418 h 666491"/>
                <a:gd name="connsiteX71" fmla="*/ 441586 w 1088878"/>
                <a:gd name="connsiteY71" fmla="*/ 630835 h 666491"/>
                <a:gd name="connsiteX72" fmla="*/ 194737 w 1088878"/>
                <a:gd name="connsiteY72" fmla="*/ 630835 h 666491"/>
                <a:gd name="connsiteX73" fmla="*/ 194737 w 1088878"/>
                <a:gd name="connsiteY73" fmla="*/ 315418 h 6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88878" h="666491">
                  <a:moveTo>
                    <a:pt x="757004" y="422385"/>
                  </a:moveTo>
                  <a:lnTo>
                    <a:pt x="809116" y="422385"/>
                  </a:lnTo>
                  <a:cubicBezTo>
                    <a:pt x="877686" y="422385"/>
                    <a:pt x="932541" y="367530"/>
                    <a:pt x="932541" y="298961"/>
                  </a:cubicBezTo>
                  <a:lnTo>
                    <a:pt x="932541" y="282505"/>
                  </a:lnTo>
                  <a:lnTo>
                    <a:pt x="844773" y="282505"/>
                  </a:lnTo>
                  <a:cubicBezTo>
                    <a:pt x="809116" y="282505"/>
                    <a:pt x="778947" y="296218"/>
                    <a:pt x="757004" y="320903"/>
                  </a:cubicBezTo>
                  <a:lnTo>
                    <a:pt x="757004" y="246849"/>
                  </a:lnTo>
                  <a:lnTo>
                    <a:pt x="809116" y="246849"/>
                  </a:lnTo>
                  <a:cubicBezTo>
                    <a:pt x="877686" y="246849"/>
                    <a:pt x="932541" y="191993"/>
                    <a:pt x="932541" y="123424"/>
                  </a:cubicBezTo>
                  <a:lnTo>
                    <a:pt x="932541" y="106968"/>
                  </a:lnTo>
                  <a:lnTo>
                    <a:pt x="844773" y="106968"/>
                  </a:lnTo>
                  <a:cubicBezTo>
                    <a:pt x="809116" y="106968"/>
                    <a:pt x="778947" y="120681"/>
                    <a:pt x="757004" y="145366"/>
                  </a:cubicBezTo>
                  <a:cubicBezTo>
                    <a:pt x="748776" y="85026"/>
                    <a:pt x="696664" y="38399"/>
                    <a:pt x="636322" y="38399"/>
                  </a:cubicBezTo>
                  <a:lnTo>
                    <a:pt x="581467" y="38399"/>
                  </a:lnTo>
                  <a:lnTo>
                    <a:pt x="581467" y="0"/>
                  </a:lnTo>
                  <a:lnTo>
                    <a:pt x="194737" y="0"/>
                  </a:lnTo>
                  <a:lnTo>
                    <a:pt x="194737" y="279762"/>
                  </a:lnTo>
                  <a:lnTo>
                    <a:pt x="159081" y="279762"/>
                  </a:lnTo>
                  <a:lnTo>
                    <a:pt x="159081" y="630835"/>
                  </a:lnTo>
                  <a:lnTo>
                    <a:pt x="0" y="630835"/>
                  </a:lnTo>
                  <a:lnTo>
                    <a:pt x="0" y="666491"/>
                  </a:lnTo>
                  <a:lnTo>
                    <a:pt x="1088879" y="666491"/>
                  </a:lnTo>
                  <a:lnTo>
                    <a:pt x="1088879" y="630835"/>
                  </a:lnTo>
                  <a:lnTo>
                    <a:pt x="754261" y="630835"/>
                  </a:lnTo>
                  <a:lnTo>
                    <a:pt x="754261" y="422385"/>
                  </a:lnTo>
                  <a:close/>
                  <a:moveTo>
                    <a:pt x="844773" y="315418"/>
                  </a:moveTo>
                  <a:lnTo>
                    <a:pt x="896885" y="315418"/>
                  </a:lnTo>
                  <a:cubicBezTo>
                    <a:pt x="888657" y="356559"/>
                    <a:pt x="853001" y="386730"/>
                    <a:pt x="811859" y="386730"/>
                  </a:cubicBezTo>
                  <a:lnTo>
                    <a:pt x="759747" y="386730"/>
                  </a:lnTo>
                  <a:cubicBezTo>
                    <a:pt x="767975" y="345588"/>
                    <a:pt x="803631" y="315418"/>
                    <a:pt x="844773" y="315418"/>
                  </a:cubicBezTo>
                  <a:lnTo>
                    <a:pt x="844773" y="315418"/>
                  </a:lnTo>
                  <a:close/>
                  <a:moveTo>
                    <a:pt x="844773" y="139881"/>
                  </a:moveTo>
                  <a:lnTo>
                    <a:pt x="896885" y="139881"/>
                  </a:lnTo>
                  <a:cubicBezTo>
                    <a:pt x="888657" y="181022"/>
                    <a:pt x="853001" y="211193"/>
                    <a:pt x="811859" y="211193"/>
                  </a:cubicBezTo>
                  <a:lnTo>
                    <a:pt x="759747" y="211193"/>
                  </a:lnTo>
                  <a:cubicBezTo>
                    <a:pt x="767975" y="170051"/>
                    <a:pt x="803631" y="139881"/>
                    <a:pt x="844773" y="139881"/>
                  </a:cubicBezTo>
                  <a:lnTo>
                    <a:pt x="844773" y="139881"/>
                  </a:lnTo>
                  <a:close/>
                  <a:moveTo>
                    <a:pt x="721348" y="630835"/>
                  </a:moveTo>
                  <a:lnTo>
                    <a:pt x="581467" y="630835"/>
                  </a:lnTo>
                  <a:lnTo>
                    <a:pt x="581467" y="312675"/>
                  </a:lnTo>
                  <a:cubicBezTo>
                    <a:pt x="603409" y="334617"/>
                    <a:pt x="633579" y="351074"/>
                    <a:pt x="669236" y="351074"/>
                  </a:cubicBezTo>
                  <a:lnTo>
                    <a:pt x="721348" y="351074"/>
                  </a:lnTo>
                  <a:lnTo>
                    <a:pt x="721348" y="630835"/>
                  </a:lnTo>
                  <a:close/>
                  <a:moveTo>
                    <a:pt x="584210" y="246849"/>
                  </a:moveTo>
                  <a:lnTo>
                    <a:pt x="636322" y="246849"/>
                  </a:lnTo>
                  <a:cubicBezTo>
                    <a:pt x="677464" y="246849"/>
                    <a:pt x="713120" y="277019"/>
                    <a:pt x="721348" y="318161"/>
                  </a:cubicBezTo>
                  <a:lnTo>
                    <a:pt x="669236" y="318161"/>
                  </a:lnTo>
                  <a:cubicBezTo>
                    <a:pt x="628094" y="315418"/>
                    <a:pt x="592438" y="285247"/>
                    <a:pt x="584210" y="246849"/>
                  </a:cubicBezTo>
                  <a:lnTo>
                    <a:pt x="584210" y="246849"/>
                  </a:lnTo>
                  <a:close/>
                  <a:moveTo>
                    <a:pt x="633579" y="71312"/>
                  </a:moveTo>
                  <a:cubicBezTo>
                    <a:pt x="674721" y="71312"/>
                    <a:pt x="710377" y="101482"/>
                    <a:pt x="718605" y="142624"/>
                  </a:cubicBezTo>
                  <a:lnTo>
                    <a:pt x="666493" y="142624"/>
                  </a:lnTo>
                  <a:cubicBezTo>
                    <a:pt x="625351" y="142624"/>
                    <a:pt x="589695" y="112453"/>
                    <a:pt x="581467" y="71312"/>
                  </a:cubicBezTo>
                  <a:lnTo>
                    <a:pt x="633579" y="71312"/>
                  </a:lnTo>
                  <a:close/>
                  <a:moveTo>
                    <a:pt x="669236" y="175537"/>
                  </a:moveTo>
                  <a:lnTo>
                    <a:pt x="721348" y="175537"/>
                  </a:lnTo>
                  <a:lnTo>
                    <a:pt x="721348" y="246849"/>
                  </a:lnTo>
                  <a:cubicBezTo>
                    <a:pt x="699406" y="224906"/>
                    <a:pt x="669236" y="208450"/>
                    <a:pt x="633579" y="208450"/>
                  </a:cubicBezTo>
                  <a:lnTo>
                    <a:pt x="581467" y="208450"/>
                  </a:lnTo>
                  <a:lnTo>
                    <a:pt x="581467" y="137138"/>
                  </a:lnTo>
                  <a:cubicBezTo>
                    <a:pt x="603409" y="161823"/>
                    <a:pt x="633579" y="175537"/>
                    <a:pt x="669236" y="175537"/>
                  </a:cubicBezTo>
                  <a:lnTo>
                    <a:pt x="669236" y="175537"/>
                  </a:lnTo>
                  <a:close/>
                  <a:moveTo>
                    <a:pt x="230393" y="35656"/>
                  </a:moveTo>
                  <a:lnTo>
                    <a:pt x="545811" y="35656"/>
                  </a:lnTo>
                  <a:lnTo>
                    <a:pt x="545811" y="630835"/>
                  </a:lnTo>
                  <a:lnTo>
                    <a:pt x="474499" y="630835"/>
                  </a:lnTo>
                  <a:lnTo>
                    <a:pt x="474499" y="279762"/>
                  </a:lnTo>
                  <a:lnTo>
                    <a:pt x="227650" y="279762"/>
                  </a:lnTo>
                  <a:lnTo>
                    <a:pt x="227650" y="35656"/>
                  </a:lnTo>
                  <a:close/>
                  <a:moveTo>
                    <a:pt x="194737" y="315418"/>
                  </a:moveTo>
                  <a:lnTo>
                    <a:pt x="441586" y="315418"/>
                  </a:lnTo>
                  <a:lnTo>
                    <a:pt x="441586" y="630835"/>
                  </a:lnTo>
                  <a:lnTo>
                    <a:pt x="194737" y="630835"/>
                  </a:lnTo>
                  <a:lnTo>
                    <a:pt x="194737" y="315418"/>
                  </a:lnTo>
                  <a:close/>
                </a:path>
              </a:pathLst>
            </a:custGeom>
            <a:grpFill/>
            <a:ln w="27426" cap="flat">
              <a:noFill/>
              <a:prstDash val="solid"/>
              <a:miter/>
            </a:ln>
          </p:spPr>
          <p:txBody>
            <a:bodyPr rtlCol="0" anchor="ctr"/>
            <a:lstStyle/>
            <a:p>
              <a:endParaRPr lang="it-IT" noProof="0" dirty="0"/>
            </a:p>
          </p:txBody>
        </p:sp>
      </p:grpSp>
    </p:spTree>
    <p:extLst>
      <p:ext uri="{BB962C8B-B14F-4D97-AF65-F5344CB8AC3E}">
        <p14:creationId xmlns:p14="http://schemas.microsoft.com/office/powerpoint/2010/main" val="228122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3EE3-2E3A-9B89-A7B4-92116589919E}"/>
            </a:ext>
          </a:extLst>
        </p:cNvPr>
        <p:cNvGrpSpPr/>
        <p:nvPr/>
      </p:nvGrpSpPr>
      <p:grpSpPr>
        <a:xfrm>
          <a:off x="0" y="0"/>
          <a:ext cx="0" cy="0"/>
          <a:chOff x="0" y="0"/>
          <a:chExt cx="0" cy="0"/>
        </a:xfrm>
      </p:grpSpPr>
      <p:pic>
        <p:nvPicPr>
          <p:cNvPr id="7" name="Symbol zastępczy obrazu 6" descr="Obraz zawierający Sztuki piękne, origami, rzemiosło&#10;&#10;Zawartość wygenerowana przez sztuczną inteligencję może być niepoprawna.">
            <a:extLst>
              <a:ext uri="{FF2B5EF4-FFF2-40B4-BE49-F238E27FC236}">
                <a16:creationId xmlns:a16="http://schemas.microsoft.com/office/drawing/2014/main" id="{B2834842-F3C3-1CF2-4276-8BDBF46F244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B2778ADA-EA89-FF03-20A4-C45FFCADE4C8}"/>
              </a:ext>
            </a:extLst>
          </p:cNvPr>
          <p:cNvSpPr>
            <a:spLocks noGrp="1"/>
          </p:cNvSpPr>
          <p:nvPr>
            <p:ph type="body" sz="quarter" idx="17"/>
          </p:nvPr>
        </p:nvSpPr>
        <p:spPr>
          <a:xfrm>
            <a:off x="6913514" y="439689"/>
            <a:ext cx="2066906" cy="582221"/>
          </a:xfrm>
        </p:spPr>
        <p:txBody>
          <a:bodyPr/>
          <a:lstStyle/>
          <a:p>
            <a:r>
              <a:rPr lang="it-IT" noProof="0" dirty="0"/>
              <a:t>02</a:t>
            </a:r>
          </a:p>
        </p:txBody>
      </p:sp>
      <p:sp>
        <p:nvSpPr>
          <p:cNvPr id="14" name="Rectangle 13">
            <a:extLst>
              <a:ext uri="{FF2B5EF4-FFF2-40B4-BE49-F238E27FC236}">
                <a16:creationId xmlns:a16="http://schemas.microsoft.com/office/drawing/2014/main" id="{EA06EDE0-42A7-FF64-13B1-D656187DAD39}"/>
              </a:ext>
            </a:extLst>
          </p:cNvPr>
          <p:cNvSpPr/>
          <p:nvPr/>
        </p:nvSpPr>
        <p:spPr>
          <a:xfrm>
            <a:off x="5182600" y="3019141"/>
            <a:ext cx="5528733" cy="130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noProof="0" dirty="0">
                <a:solidFill>
                  <a:srgbClr val="60BA47"/>
                </a:solidFill>
                <a:latin typeface="Calibri" panose="020F0502020204030204" pitchFamily="34" charset="0"/>
                <a:cs typeface="Calibri" panose="020F0502020204030204" pitchFamily="34" charset="0"/>
              </a:rPr>
              <a:t>LE 3RS: RIDURRE, RIUTILIZZARE, RICICLARE</a:t>
            </a:r>
          </a:p>
        </p:txBody>
      </p:sp>
    </p:spTree>
    <p:extLst>
      <p:ext uri="{BB962C8B-B14F-4D97-AF65-F5344CB8AC3E}">
        <p14:creationId xmlns:p14="http://schemas.microsoft.com/office/powerpoint/2010/main" val="272746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AF055-F060-E63E-249E-7DCB76293D68}"/>
              </a:ext>
            </a:extLst>
          </p:cNvPr>
          <p:cNvSpPr>
            <a:spLocks noGrp="1"/>
          </p:cNvSpPr>
          <p:nvPr>
            <p:ph type="body" sz="quarter" idx="16"/>
          </p:nvPr>
        </p:nvSpPr>
        <p:spPr/>
        <p:txBody>
          <a:bodyPr/>
          <a:lstStyle/>
          <a:p>
            <a:r>
              <a:rPr lang="it-IT" noProof="0" dirty="0"/>
              <a:t>Lo spreco alimentare in Europa...</a:t>
            </a:r>
          </a:p>
        </p:txBody>
      </p:sp>
      <p:sp>
        <p:nvSpPr>
          <p:cNvPr id="3" name="Text Placeholder 2">
            <a:extLst>
              <a:ext uri="{FF2B5EF4-FFF2-40B4-BE49-F238E27FC236}">
                <a16:creationId xmlns:a16="http://schemas.microsoft.com/office/drawing/2014/main" id="{B73E481E-B7DA-F9BD-32D8-328ACF6C1433}"/>
              </a:ext>
            </a:extLst>
          </p:cNvPr>
          <p:cNvSpPr>
            <a:spLocks noGrp="1"/>
          </p:cNvSpPr>
          <p:nvPr>
            <p:ph type="body" sz="quarter" idx="19"/>
          </p:nvPr>
        </p:nvSpPr>
        <p:spPr>
          <a:xfrm>
            <a:off x="904856" y="1582099"/>
            <a:ext cx="10052954" cy="803654"/>
          </a:xfrm>
        </p:spPr>
        <p:txBody>
          <a:bodyPr/>
          <a:lstStyle/>
          <a:p>
            <a:r>
              <a:rPr lang="it-IT" noProof="0" dirty="0"/>
              <a:t>Nel 2021, nell'Unione Europea sono stati generati più di 58 milioni di tonnellate di rifiuti alimentari (fonte: </a:t>
            </a:r>
            <a:r>
              <a:rPr lang="it-IT" noProof="0" dirty="0">
                <a:hlinkClick r:id="rId2"/>
              </a:rPr>
              <a:t>eufic</a:t>
            </a:r>
            <a:r>
              <a:rPr lang="it-IT" noProof="0" dirty="0"/>
              <a:t>) - le PMI rappresentano il </a:t>
            </a:r>
            <a:r>
              <a:rPr lang="it-IT" b="1" noProof="0" dirty="0"/>
              <a:t>42% di questi rifiuti alimentari!</a:t>
            </a:r>
            <a:endParaRPr lang="it-IT" noProof="0" dirty="0"/>
          </a:p>
        </p:txBody>
      </p:sp>
      <p:sp>
        <p:nvSpPr>
          <p:cNvPr id="4" name="TextBox 3">
            <a:extLst>
              <a:ext uri="{FF2B5EF4-FFF2-40B4-BE49-F238E27FC236}">
                <a16:creationId xmlns:a16="http://schemas.microsoft.com/office/drawing/2014/main" id="{A5961521-6441-BBF2-1A87-11B81A3DAB0D}"/>
              </a:ext>
            </a:extLst>
          </p:cNvPr>
          <p:cNvSpPr txBox="1"/>
          <p:nvPr/>
        </p:nvSpPr>
        <p:spPr>
          <a:xfrm>
            <a:off x="2514554" y="4499878"/>
            <a:ext cx="1472428" cy="316753"/>
          </a:xfrm>
          <a:prstGeom prst="rect">
            <a:avLst/>
          </a:prstGeom>
          <a:noFill/>
        </p:spPr>
        <p:txBody>
          <a:bodyPr wrap="square">
            <a:spAutoFit/>
          </a:bodyPr>
          <a:lstStyle/>
          <a:p>
            <a:pPr>
              <a:lnSpc>
                <a:spcPts val="1660"/>
              </a:lnSpc>
            </a:pPr>
            <a:r>
              <a:rPr lang="it-IT" b="1" noProof="0" dirty="0">
                <a:solidFill>
                  <a:srgbClr val="0B3F51"/>
                </a:solidFill>
                <a:latin typeface="Calibri" panose="020F0502020204030204" pitchFamily="34" charset="0"/>
                <a:cs typeface="Calibri" panose="020F0502020204030204" pitchFamily="34" charset="0"/>
              </a:rPr>
              <a:t>PER PERSONA</a:t>
            </a:r>
          </a:p>
        </p:txBody>
      </p:sp>
      <p:sp>
        <p:nvSpPr>
          <p:cNvPr id="5" name="TextBox 4">
            <a:extLst>
              <a:ext uri="{FF2B5EF4-FFF2-40B4-BE49-F238E27FC236}">
                <a16:creationId xmlns:a16="http://schemas.microsoft.com/office/drawing/2014/main" id="{AF1DD0C1-9838-B330-E0C4-13A062060C75}"/>
              </a:ext>
            </a:extLst>
          </p:cNvPr>
          <p:cNvSpPr txBox="1"/>
          <p:nvPr/>
        </p:nvSpPr>
        <p:spPr>
          <a:xfrm>
            <a:off x="2234153" y="4151739"/>
            <a:ext cx="2252883" cy="385555"/>
          </a:xfrm>
          <a:prstGeom prst="rect">
            <a:avLst/>
          </a:prstGeom>
          <a:noFill/>
        </p:spPr>
        <p:txBody>
          <a:bodyPr wrap="square">
            <a:spAutoFit/>
          </a:bodyPr>
          <a:lstStyle/>
          <a:p>
            <a:pPr>
              <a:lnSpc>
                <a:spcPts val="1540"/>
              </a:lnSpc>
            </a:pPr>
            <a:r>
              <a:rPr lang="it-IT" sz="4400" b="1" noProof="0" dirty="0">
                <a:solidFill>
                  <a:srgbClr val="2094D2"/>
                </a:solidFill>
                <a:latin typeface="Calibri" panose="020F0502020204030204" pitchFamily="34" charset="0"/>
                <a:cs typeface="Calibri" panose="020F0502020204030204" pitchFamily="34" charset="0"/>
              </a:rPr>
              <a:t>131 kg</a:t>
            </a:r>
          </a:p>
        </p:txBody>
      </p:sp>
      <p:sp>
        <p:nvSpPr>
          <p:cNvPr id="6" name="TextBox 5">
            <a:extLst>
              <a:ext uri="{FF2B5EF4-FFF2-40B4-BE49-F238E27FC236}">
                <a16:creationId xmlns:a16="http://schemas.microsoft.com/office/drawing/2014/main" id="{7B6FB7F8-7C32-813C-5E43-23CAA236D334}"/>
              </a:ext>
            </a:extLst>
          </p:cNvPr>
          <p:cNvSpPr txBox="1"/>
          <p:nvPr/>
        </p:nvSpPr>
        <p:spPr>
          <a:xfrm>
            <a:off x="5086120" y="4425165"/>
            <a:ext cx="1472428" cy="316753"/>
          </a:xfrm>
          <a:prstGeom prst="rect">
            <a:avLst/>
          </a:prstGeom>
          <a:noFill/>
        </p:spPr>
        <p:txBody>
          <a:bodyPr wrap="square">
            <a:spAutoFit/>
          </a:bodyPr>
          <a:lstStyle/>
          <a:p>
            <a:pPr>
              <a:lnSpc>
                <a:spcPts val="1660"/>
              </a:lnSpc>
            </a:pPr>
            <a:r>
              <a:rPr lang="it-IT" b="1" noProof="0" dirty="0">
                <a:solidFill>
                  <a:srgbClr val="0B3F51"/>
                </a:solidFill>
                <a:latin typeface="Calibri" panose="020F0502020204030204" pitchFamily="34" charset="0"/>
                <a:cs typeface="Calibri" panose="020F0502020204030204" pitchFamily="34" charset="0"/>
              </a:rPr>
              <a:t>MILIARDO</a:t>
            </a:r>
          </a:p>
        </p:txBody>
      </p:sp>
      <p:sp>
        <p:nvSpPr>
          <p:cNvPr id="7" name="TextBox 6">
            <a:extLst>
              <a:ext uri="{FF2B5EF4-FFF2-40B4-BE49-F238E27FC236}">
                <a16:creationId xmlns:a16="http://schemas.microsoft.com/office/drawing/2014/main" id="{11C63111-A14A-9A0F-9D7E-3681C19957F1}"/>
              </a:ext>
            </a:extLst>
          </p:cNvPr>
          <p:cNvSpPr txBox="1"/>
          <p:nvPr/>
        </p:nvSpPr>
        <p:spPr>
          <a:xfrm>
            <a:off x="4744503" y="4161899"/>
            <a:ext cx="1423820" cy="385555"/>
          </a:xfrm>
          <a:prstGeom prst="rect">
            <a:avLst/>
          </a:prstGeom>
          <a:noFill/>
        </p:spPr>
        <p:txBody>
          <a:bodyPr wrap="square">
            <a:spAutoFit/>
          </a:bodyPr>
          <a:lstStyle/>
          <a:p>
            <a:pPr>
              <a:lnSpc>
                <a:spcPts val="1540"/>
              </a:lnSpc>
            </a:pPr>
            <a:r>
              <a:rPr lang="it-IT" sz="4400" b="1" noProof="0" dirty="0">
                <a:solidFill>
                  <a:srgbClr val="2094D2"/>
                </a:solidFill>
                <a:latin typeface="Calibri" panose="020F0502020204030204" pitchFamily="34" charset="0"/>
                <a:cs typeface="Calibri" panose="020F0502020204030204" pitchFamily="34" charset="0"/>
              </a:rPr>
              <a:t>€132</a:t>
            </a:r>
          </a:p>
        </p:txBody>
      </p:sp>
      <p:sp>
        <p:nvSpPr>
          <p:cNvPr id="8" name="TextBox 7">
            <a:extLst>
              <a:ext uri="{FF2B5EF4-FFF2-40B4-BE49-F238E27FC236}">
                <a16:creationId xmlns:a16="http://schemas.microsoft.com/office/drawing/2014/main" id="{169F2129-44C5-D1E8-7C7D-54A41FABB963}"/>
              </a:ext>
            </a:extLst>
          </p:cNvPr>
          <p:cNvSpPr txBox="1"/>
          <p:nvPr/>
        </p:nvSpPr>
        <p:spPr>
          <a:xfrm>
            <a:off x="8347783" y="4446365"/>
            <a:ext cx="1472428" cy="316753"/>
          </a:xfrm>
          <a:prstGeom prst="rect">
            <a:avLst/>
          </a:prstGeom>
          <a:noFill/>
        </p:spPr>
        <p:txBody>
          <a:bodyPr wrap="square">
            <a:spAutoFit/>
          </a:bodyPr>
          <a:lstStyle/>
          <a:p>
            <a:pPr>
              <a:lnSpc>
                <a:spcPts val="1660"/>
              </a:lnSpc>
            </a:pPr>
            <a:r>
              <a:rPr lang="it-IT" b="1" noProof="0" dirty="0">
                <a:solidFill>
                  <a:srgbClr val="0B3F51"/>
                </a:solidFill>
                <a:latin typeface="Calibri" panose="020F0502020204030204" pitchFamily="34" charset="0"/>
                <a:cs typeface="Calibri" panose="020F0502020204030204" pitchFamily="34" charset="0"/>
              </a:rPr>
              <a:t>TONNELLATE DI CO</a:t>
            </a:r>
            <a:r>
              <a:rPr lang="it-IT" b="1" baseline="-25000" noProof="0" dirty="0">
                <a:solidFill>
                  <a:srgbClr val="0B3F51"/>
                </a:solidFill>
                <a:latin typeface="Calibri" panose="020F0502020204030204" pitchFamily="34" charset="0"/>
                <a:cs typeface="Calibri" panose="020F0502020204030204" pitchFamily="34" charset="0"/>
              </a:rPr>
              <a:t>2</a:t>
            </a:r>
          </a:p>
        </p:txBody>
      </p:sp>
      <p:sp>
        <p:nvSpPr>
          <p:cNvPr id="9" name="TextBox 8">
            <a:extLst>
              <a:ext uri="{FF2B5EF4-FFF2-40B4-BE49-F238E27FC236}">
                <a16:creationId xmlns:a16="http://schemas.microsoft.com/office/drawing/2014/main" id="{CBFAD95F-9E4F-AE85-65E6-D4E7903C96F2}"/>
              </a:ext>
            </a:extLst>
          </p:cNvPr>
          <p:cNvSpPr txBox="1"/>
          <p:nvPr/>
        </p:nvSpPr>
        <p:spPr>
          <a:xfrm>
            <a:off x="6720641" y="4162429"/>
            <a:ext cx="3469734" cy="385555"/>
          </a:xfrm>
          <a:prstGeom prst="rect">
            <a:avLst/>
          </a:prstGeom>
          <a:noFill/>
        </p:spPr>
        <p:txBody>
          <a:bodyPr wrap="square">
            <a:spAutoFit/>
          </a:bodyPr>
          <a:lstStyle/>
          <a:p>
            <a:pPr>
              <a:lnSpc>
                <a:spcPts val="1540"/>
              </a:lnSpc>
            </a:pPr>
            <a:r>
              <a:rPr lang="it-IT" sz="4400" b="1" noProof="0" dirty="0">
                <a:solidFill>
                  <a:srgbClr val="2094D2"/>
                </a:solidFill>
                <a:latin typeface="Calibri" panose="020F0502020204030204" pitchFamily="34" charset="0"/>
                <a:cs typeface="Calibri" panose="020F0502020204030204" pitchFamily="34" charset="0"/>
              </a:rPr>
              <a:t>252,000,000</a:t>
            </a:r>
          </a:p>
        </p:txBody>
      </p:sp>
      <p:grpSp>
        <p:nvGrpSpPr>
          <p:cNvPr id="10" name="Group 9">
            <a:extLst>
              <a:ext uri="{FF2B5EF4-FFF2-40B4-BE49-F238E27FC236}">
                <a16:creationId xmlns:a16="http://schemas.microsoft.com/office/drawing/2014/main" id="{EBB20965-011E-428D-3E98-055AAA5E9097}"/>
              </a:ext>
            </a:extLst>
          </p:cNvPr>
          <p:cNvGrpSpPr/>
          <p:nvPr/>
        </p:nvGrpSpPr>
        <p:grpSpPr>
          <a:xfrm>
            <a:off x="4001637" y="3794599"/>
            <a:ext cx="568188" cy="1300480"/>
            <a:chOff x="2114052" y="3007360"/>
            <a:chExt cx="568188" cy="1300480"/>
          </a:xfrm>
        </p:grpSpPr>
        <p:cxnSp>
          <p:nvCxnSpPr>
            <p:cNvPr id="11" name="Straight Connector 10">
              <a:extLst>
                <a:ext uri="{FF2B5EF4-FFF2-40B4-BE49-F238E27FC236}">
                  <a16:creationId xmlns:a16="http://schemas.microsoft.com/office/drawing/2014/main" id="{C62D7C7E-1472-BC66-9491-8B9692AD477C}"/>
                </a:ext>
              </a:extLst>
            </p:cNvPr>
            <p:cNvCxnSpPr/>
            <p:nvPr/>
          </p:nvCxnSpPr>
          <p:spPr>
            <a:xfrm>
              <a:off x="2418080" y="3007360"/>
              <a:ext cx="0" cy="1300480"/>
            </a:xfrm>
            <a:prstGeom prst="line">
              <a:avLst/>
            </a:prstGeom>
            <a:ln w="12700">
              <a:solidFill>
                <a:srgbClr val="60BA47"/>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AF70981-8AC8-51FA-322D-72665CC61EEE}"/>
                </a:ext>
              </a:extLst>
            </p:cNvPr>
            <p:cNvSpPr txBox="1"/>
            <p:nvPr/>
          </p:nvSpPr>
          <p:spPr>
            <a:xfrm>
              <a:off x="2114052" y="3496756"/>
              <a:ext cx="568188" cy="316753"/>
            </a:xfrm>
            <a:prstGeom prst="rect">
              <a:avLst/>
            </a:prstGeom>
            <a:solidFill>
              <a:schemeClr val="bg1"/>
            </a:solidFill>
          </p:spPr>
          <p:txBody>
            <a:bodyPr wrap="square">
              <a:spAutoFit/>
            </a:bodyPr>
            <a:lstStyle/>
            <a:p>
              <a:pPr algn="ctr">
                <a:lnSpc>
                  <a:spcPts val="1660"/>
                </a:lnSpc>
              </a:pPr>
              <a:r>
                <a:rPr lang="it-IT" b="1" noProof="0" dirty="0">
                  <a:solidFill>
                    <a:srgbClr val="60BA47"/>
                  </a:solidFill>
                  <a:latin typeface="Calibri" panose="020F0502020204030204" pitchFamily="34" charset="0"/>
                  <a:cs typeface="Calibri" panose="020F0502020204030204" pitchFamily="34" charset="0"/>
                </a:rPr>
                <a:t>o</a:t>
              </a:r>
            </a:p>
          </p:txBody>
        </p:sp>
      </p:grpSp>
      <p:grpSp>
        <p:nvGrpSpPr>
          <p:cNvPr id="13" name="Group 12">
            <a:extLst>
              <a:ext uri="{FF2B5EF4-FFF2-40B4-BE49-F238E27FC236}">
                <a16:creationId xmlns:a16="http://schemas.microsoft.com/office/drawing/2014/main" id="{3DC8647B-CB6E-2FA1-AFBD-35F8BF555952}"/>
              </a:ext>
            </a:extLst>
          </p:cNvPr>
          <p:cNvGrpSpPr/>
          <p:nvPr/>
        </p:nvGrpSpPr>
        <p:grpSpPr>
          <a:xfrm>
            <a:off x="6166351" y="3794599"/>
            <a:ext cx="568188" cy="1300480"/>
            <a:chOff x="2114052" y="3007360"/>
            <a:chExt cx="568188" cy="1300480"/>
          </a:xfrm>
        </p:grpSpPr>
        <p:cxnSp>
          <p:nvCxnSpPr>
            <p:cNvPr id="14" name="Straight Connector 13">
              <a:extLst>
                <a:ext uri="{FF2B5EF4-FFF2-40B4-BE49-F238E27FC236}">
                  <a16:creationId xmlns:a16="http://schemas.microsoft.com/office/drawing/2014/main" id="{AB7740A3-16A4-32C8-F157-B69D29B631AF}"/>
                </a:ext>
              </a:extLst>
            </p:cNvPr>
            <p:cNvCxnSpPr/>
            <p:nvPr/>
          </p:nvCxnSpPr>
          <p:spPr>
            <a:xfrm>
              <a:off x="2418080" y="3007360"/>
              <a:ext cx="0" cy="1300480"/>
            </a:xfrm>
            <a:prstGeom prst="line">
              <a:avLst/>
            </a:prstGeom>
            <a:ln w="12700">
              <a:solidFill>
                <a:srgbClr val="60BA47"/>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08E988F-56A9-B962-AB6E-E9BBFAAEA6E6}"/>
                </a:ext>
              </a:extLst>
            </p:cNvPr>
            <p:cNvSpPr txBox="1"/>
            <p:nvPr/>
          </p:nvSpPr>
          <p:spPr>
            <a:xfrm>
              <a:off x="2114052" y="3496756"/>
              <a:ext cx="568188" cy="316753"/>
            </a:xfrm>
            <a:prstGeom prst="rect">
              <a:avLst/>
            </a:prstGeom>
            <a:solidFill>
              <a:schemeClr val="bg1"/>
            </a:solidFill>
          </p:spPr>
          <p:txBody>
            <a:bodyPr wrap="square">
              <a:spAutoFit/>
            </a:bodyPr>
            <a:lstStyle/>
            <a:p>
              <a:pPr algn="ctr">
                <a:lnSpc>
                  <a:spcPts val="1660"/>
                </a:lnSpc>
              </a:pPr>
              <a:r>
                <a:rPr lang="it-IT" b="1" noProof="0" dirty="0">
                  <a:solidFill>
                    <a:srgbClr val="60BA47"/>
                  </a:solidFill>
                  <a:latin typeface="Calibri" panose="020F0502020204030204" pitchFamily="34" charset="0"/>
                  <a:cs typeface="Calibri" panose="020F0502020204030204" pitchFamily="34" charset="0"/>
                </a:rPr>
                <a:t>o</a:t>
              </a:r>
            </a:p>
          </p:txBody>
        </p:sp>
      </p:grpSp>
      <p:grpSp>
        <p:nvGrpSpPr>
          <p:cNvPr id="16" name="Group 15">
            <a:extLst>
              <a:ext uri="{FF2B5EF4-FFF2-40B4-BE49-F238E27FC236}">
                <a16:creationId xmlns:a16="http://schemas.microsoft.com/office/drawing/2014/main" id="{D49F93B5-3BB1-056A-7619-7C70709E1E87}"/>
              </a:ext>
            </a:extLst>
          </p:cNvPr>
          <p:cNvGrpSpPr/>
          <p:nvPr/>
        </p:nvGrpSpPr>
        <p:grpSpPr>
          <a:xfrm>
            <a:off x="5059535" y="2990030"/>
            <a:ext cx="663648" cy="733299"/>
            <a:chOff x="2764835" y="2667159"/>
            <a:chExt cx="818511" cy="904415"/>
          </a:xfrm>
        </p:grpSpPr>
        <p:sp>
          <p:nvSpPr>
            <p:cNvPr id="17" name="Freeform 100">
              <a:extLst>
                <a:ext uri="{FF2B5EF4-FFF2-40B4-BE49-F238E27FC236}">
                  <a16:creationId xmlns:a16="http://schemas.microsoft.com/office/drawing/2014/main" id="{A35A465B-6FB3-B967-CB65-7BD583DFEA49}"/>
                </a:ext>
              </a:extLst>
            </p:cNvPr>
            <p:cNvSpPr/>
            <p:nvPr/>
          </p:nvSpPr>
          <p:spPr>
            <a:xfrm rot="5400000">
              <a:off x="3254754" y="2687554"/>
              <a:ext cx="129547" cy="201756"/>
            </a:xfrm>
            <a:custGeom>
              <a:avLst/>
              <a:gdLst>
                <a:gd name="connsiteX0" fmla="*/ 19068 w 159752"/>
                <a:gd name="connsiteY0" fmla="*/ 0 h 248797"/>
                <a:gd name="connsiteX1" fmla="*/ 106201 w 159752"/>
                <a:gd name="connsiteY1" fmla="*/ 43508 h 248797"/>
                <a:gd name="connsiteX2" fmla="*/ 157254 w 159752"/>
                <a:gd name="connsiteY2" fmla="*/ 195720 h 248797"/>
                <a:gd name="connsiteX3" fmla="*/ 139632 w 159752"/>
                <a:gd name="connsiteY3" fmla="*/ 246626 h 248797"/>
                <a:gd name="connsiteX4" fmla="*/ 140684 w 159752"/>
                <a:gd name="connsiteY4" fmla="*/ 248797 h 248797"/>
                <a:gd name="connsiteX5" fmla="*/ 53552 w 159752"/>
                <a:gd name="connsiteY5" fmla="*/ 205289 h 248797"/>
                <a:gd name="connsiteX6" fmla="*/ 2498 w 159752"/>
                <a:gd name="connsiteY6" fmla="*/ 53077 h 248797"/>
                <a:gd name="connsiteX7" fmla="*/ 20120 w 159752"/>
                <a:gd name="connsiteY7" fmla="*/ 2171 h 2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52" h="248797">
                  <a:moveTo>
                    <a:pt x="19068" y="0"/>
                  </a:moveTo>
                  <a:cubicBezTo>
                    <a:pt x="50753" y="6592"/>
                    <a:pt x="81117" y="19776"/>
                    <a:pt x="106201" y="43508"/>
                  </a:cubicBezTo>
                  <a:cubicBezTo>
                    <a:pt x="149766" y="84048"/>
                    <a:pt x="166598" y="141645"/>
                    <a:pt x="157254" y="195720"/>
                  </a:cubicBezTo>
                  <a:lnTo>
                    <a:pt x="139632" y="246626"/>
                  </a:lnTo>
                  <a:lnTo>
                    <a:pt x="140684" y="248797"/>
                  </a:lnTo>
                  <a:cubicBezTo>
                    <a:pt x="108999" y="242205"/>
                    <a:pt x="78635" y="229022"/>
                    <a:pt x="53552" y="205289"/>
                  </a:cubicBezTo>
                  <a:cubicBezTo>
                    <a:pt x="9986" y="164749"/>
                    <a:pt x="-6846" y="107152"/>
                    <a:pt x="2498" y="53077"/>
                  </a:cubicBezTo>
                  <a:lnTo>
                    <a:pt x="20120" y="2171"/>
                  </a:lnTo>
                  <a:close/>
                </a:path>
              </a:pathLst>
            </a:custGeom>
            <a:solidFill>
              <a:srgbClr val="60BA47"/>
            </a:solidFill>
            <a:ln w="19050" cap="rnd">
              <a:noFill/>
              <a:prstDash val="solid"/>
              <a:round/>
            </a:ln>
          </p:spPr>
          <p:txBody>
            <a:bodyPr wrap="square" rtlCol="0" anchor="ctr">
              <a:noAutofit/>
            </a:bodyPr>
            <a:lstStyle/>
            <a:p>
              <a:endParaRPr lang="it-IT" sz="1799" noProof="0" dirty="0"/>
            </a:p>
          </p:txBody>
        </p:sp>
        <p:grpSp>
          <p:nvGrpSpPr>
            <p:cNvPr id="18" name="Graphic 503">
              <a:extLst>
                <a:ext uri="{FF2B5EF4-FFF2-40B4-BE49-F238E27FC236}">
                  <a16:creationId xmlns:a16="http://schemas.microsoft.com/office/drawing/2014/main" id="{AC85AD3A-C625-D22F-0196-50F32FE2B987}"/>
                </a:ext>
              </a:extLst>
            </p:cNvPr>
            <p:cNvGrpSpPr/>
            <p:nvPr/>
          </p:nvGrpSpPr>
          <p:grpSpPr>
            <a:xfrm>
              <a:off x="2764835" y="2667159"/>
              <a:ext cx="818511" cy="904415"/>
              <a:chOff x="12846663" y="3911411"/>
              <a:chExt cx="1023375" cy="1130779"/>
            </a:xfrm>
            <a:noFill/>
          </p:grpSpPr>
          <p:grpSp>
            <p:nvGrpSpPr>
              <p:cNvPr id="19" name="Graphic 503">
                <a:extLst>
                  <a:ext uri="{FF2B5EF4-FFF2-40B4-BE49-F238E27FC236}">
                    <a16:creationId xmlns:a16="http://schemas.microsoft.com/office/drawing/2014/main" id="{EA78B1EE-AE6B-3530-1AF8-8CC84BA023FA}"/>
                  </a:ext>
                </a:extLst>
              </p:cNvPr>
              <p:cNvGrpSpPr/>
              <p:nvPr/>
            </p:nvGrpSpPr>
            <p:grpSpPr>
              <a:xfrm>
                <a:off x="12846663" y="4242607"/>
                <a:ext cx="1023375" cy="799582"/>
                <a:chOff x="12846663" y="4242607"/>
                <a:chExt cx="1023375" cy="799582"/>
              </a:xfrm>
              <a:noFill/>
            </p:grpSpPr>
            <p:grpSp>
              <p:nvGrpSpPr>
                <p:cNvPr id="30" name="Graphic 503">
                  <a:extLst>
                    <a:ext uri="{FF2B5EF4-FFF2-40B4-BE49-F238E27FC236}">
                      <a16:creationId xmlns:a16="http://schemas.microsoft.com/office/drawing/2014/main" id="{B06701AF-B67D-46BC-07A7-316E1A0D9969}"/>
                    </a:ext>
                  </a:extLst>
                </p:cNvPr>
                <p:cNvGrpSpPr/>
                <p:nvPr/>
              </p:nvGrpSpPr>
              <p:grpSpPr>
                <a:xfrm>
                  <a:off x="13409519" y="4242607"/>
                  <a:ext cx="460518" cy="799582"/>
                  <a:chOff x="13409519" y="4242607"/>
                  <a:chExt cx="460518" cy="799582"/>
                </a:xfrm>
                <a:noFill/>
              </p:grpSpPr>
              <p:sp>
                <p:nvSpPr>
                  <p:cNvPr id="35" name="Freeform 65">
                    <a:extLst>
                      <a:ext uri="{FF2B5EF4-FFF2-40B4-BE49-F238E27FC236}">
                        <a16:creationId xmlns:a16="http://schemas.microsoft.com/office/drawing/2014/main" id="{9198389E-9655-92A8-DD6F-E410B5866F8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9050" cap="rnd">
                    <a:solidFill>
                      <a:srgbClr val="09465E"/>
                    </a:solidFill>
                    <a:prstDash val="solid"/>
                    <a:round/>
                  </a:ln>
                </p:spPr>
                <p:txBody>
                  <a:bodyPr rtlCol="0" anchor="ctr"/>
                  <a:lstStyle/>
                  <a:p>
                    <a:endParaRPr lang="it-IT" sz="1799" noProof="0" dirty="0"/>
                  </a:p>
                </p:txBody>
              </p:sp>
              <p:sp>
                <p:nvSpPr>
                  <p:cNvPr id="36" name="Freeform 66">
                    <a:extLst>
                      <a:ext uri="{FF2B5EF4-FFF2-40B4-BE49-F238E27FC236}">
                        <a16:creationId xmlns:a16="http://schemas.microsoft.com/office/drawing/2014/main" id="{5BF8775E-9F82-195D-2A41-4C9132A988E7}"/>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noFill/>
                  <a:ln w="19050" cap="rnd">
                    <a:solidFill>
                      <a:srgbClr val="09465E"/>
                    </a:solidFill>
                    <a:prstDash val="solid"/>
                    <a:round/>
                  </a:ln>
                </p:spPr>
                <p:txBody>
                  <a:bodyPr rtlCol="0" anchor="ctr"/>
                  <a:lstStyle/>
                  <a:p>
                    <a:endParaRPr lang="it-IT" sz="1799" noProof="0" dirty="0"/>
                  </a:p>
                </p:txBody>
              </p:sp>
              <p:sp>
                <p:nvSpPr>
                  <p:cNvPr id="37" name="Freeform 67">
                    <a:extLst>
                      <a:ext uri="{FF2B5EF4-FFF2-40B4-BE49-F238E27FC236}">
                        <a16:creationId xmlns:a16="http://schemas.microsoft.com/office/drawing/2014/main" id="{EBBC10E7-DF31-9BC1-AE50-89903BC4CCF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9050" cap="rnd">
                    <a:solidFill>
                      <a:srgbClr val="09465E"/>
                    </a:solidFill>
                    <a:prstDash val="solid"/>
                    <a:round/>
                  </a:ln>
                </p:spPr>
                <p:txBody>
                  <a:bodyPr rtlCol="0" anchor="ctr"/>
                  <a:lstStyle/>
                  <a:p>
                    <a:endParaRPr lang="it-IT" sz="1799" noProof="0" dirty="0"/>
                  </a:p>
                </p:txBody>
              </p:sp>
            </p:grpSp>
            <p:grpSp>
              <p:nvGrpSpPr>
                <p:cNvPr id="31" name="Graphic 503">
                  <a:extLst>
                    <a:ext uri="{FF2B5EF4-FFF2-40B4-BE49-F238E27FC236}">
                      <a16:creationId xmlns:a16="http://schemas.microsoft.com/office/drawing/2014/main" id="{78D09D26-6376-98DB-36FA-27CE5B59238D}"/>
                    </a:ext>
                  </a:extLst>
                </p:cNvPr>
                <p:cNvGrpSpPr/>
                <p:nvPr/>
              </p:nvGrpSpPr>
              <p:grpSpPr>
                <a:xfrm>
                  <a:off x="12846663" y="4242733"/>
                  <a:ext cx="462169" cy="799457"/>
                  <a:chOff x="12846663" y="4242733"/>
                  <a:chExt cx="462169" cy="799457"/>
                </a:xfrm>
                <a:noFill/>
              </p:grpSpPr>
              <p:sp>
                <p:nvSpPr>
                  <p:cNvPr id="32" name="Freeform 62">
                    <a:extLst>
                      <a:ext uri="{FF2B5EF4-FFF2-40B4-BE49-F238E27FC236}">
                        <a16:creationId xmlns:a16="http://schemas.microsoft.com/office/drawing/2014/main" id="{966EE214-8039-57AD-189D-E4C2FDB50AC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9050" cap="rnd">
                    <a:solidFill>
                      <a:srgbClr val="09465E"/>
                    </a:solidFill>
                    <a:prstDash val="solid"/>
                    <a:round/>
                  </a:ln>
                </p:spPr>
                <p:txBody>
                  <a:bodyPr rtlCol="0" anchor="ctr"/>
                  <a:lstStyle/>
                  <a:p>
                    <a:endParaRPr lang="it-IT" sz="1799" noProof="0" dirty="0"/>
                  </a:p>
                </p:txBody>
              </p:sp>
              <p:sp>
                <p:nvSpPr>
                  <p:cNvPr id="33" name="Freeform 63">
                    <a:extLst>
                      <a:ext uri="{FF2B5EF4-FFF2-40B4-BE49-F238E27FC236}">
                        <a16:creationId xmlns:a16="http://schemas.microsoft.com/office/drawing/2014/main" id="{FC1F3758-C37C-F197-D76C-82F96363A5A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noFill/>
                  <a:ln w="19050" cap="rnd">
                    <a:solidFill>
                      <a:srgbClr val="09465E"/>
                    </a:solidFill>
                    <a:prstDash val="solid"/>
                    <a:round/>
                  </a:ln>
                </p:spPr>
                <p:txBody>
                  <a:bodyPr rtlCol="0" anchor="ctr"/>
                  <a:lstStyle/>
                  <a:p>
                    <a:endParaRPr lang="it-IT" sz="1799" noProof="0" dirty="0"/>
                  </a:p>
                </p:txBody>
              </p:sp>
              <p:sp>
                <p:nvSpPr>
                  <p:cNvPr id="34" name="Freeform 64">
                    <a:extLst>
                      <a:ext uri="{FF2B5EF4-FFF2-40B4-BE49-F238E27FC236}">
                        <a16:creationId xmlns:a16="http://schemas.microsoft.com/office/drawing/2014/main" id="{990EBC16-8CCD-B42E-6D07-192DA59C5305}"/>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9050" cap="rnd">
                    <a:solidFill>
                      <a:srgbClr val="09465E"/>
                    </a:solidFill>
                    <a:prstDash val="solid"/>
                    <a:round/>
                  </a:ln>
                </p:spPr>
                <p:txBody>
                  <a:bodyPr rtlCol="0" anchor="ctr"/>
                  <a:lstStyle/>
                  <a:p>
                    <a:endParaRPr lang="it-IT" sz="1799" noProof="0" dirty="0"/>
                  </a:p>
                </p:txBody>
              </p:sp>
            </p:grpSp>
          </p:grpSp>
          <p:grpSp>
            <p:nvGrpSpPr>
              <p:cNvPr id="20" name="Graphic 503">
                <a:extLst>
                  <a:ext uri="{FF2B5EF4-FFF2-40B4-BE49-F238E27FC236}">
                    <a16:creationId xmlns:a16="http://schemas.microsoft.com/office/drawing/2014/main" id="{1FA3F185-5F62-ED59-89F7-DC41CEEF861A}"/>
                  </a:ext>
                </a:extLst>
              </p:cNvPr>
              <p:cNvGrpSpPr/>
              <p:nvPr/>
            </p:nvGrpSpPr>
            <p:grpSpPr>
              <a:xfrm>
                <a:off x="13086001" y="3911411"/>
                <a:ext cx="602471" cy="728577"/>
                <a:chOff x="13086001" y="3911411"/>
                <a:chExt cx="602471" cy="728577"/>
              </a:xfrm>
              <a:noFill/>
            </p:grpSpPr>
            <p:sp>
              <p:nvSpPr>
                <p:cNvPr id="21" name="Freeform 51">
                  <a:extLst>
                    <a:ext uri="{FF2B5EF4-FFF2-40B4-BE49-F238E27FC236}">
                      <a16:creationId xmlns:a16="http://schemas.microsoft.com/office/drawing/2014/main" id="{F85FFBC3-51F1-8820-9BC1-1A4C6C840F1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9050" cap="rnd">
                  <a:solidFill>
                    <a:srgbClr val="09465E"/>
                  </a:solidFill>
                  <a:prstDash val="solid"/>
                  <a:round/>
                </a:ln>
              </p:spPr>
              <p:txBody>
                <a:bodyPr rtlCol="0" anchor="ctr"/>
                <a:lstStyle/>
                <a:p>
                  <a:endParaRPr lang="it-IT" sz="1799" noProof="0" dirty="0"/>
                </a:p>
              </p:txBody>
            </p:sp>
            <p:sp>
              <p:nvSpPr>
                <p:cNvPr id="22" name="Freeform 52">
                  <a:extLst>
                    <a:ext uri="{FF2B5EF4-FFF2-40B4-BE49-F238E27FC236}">
                      <a16:creationId xmlns:a16="http://schemas.microsoft.com/office/drawing/2014/main" id="{9A09B4B1-67D8-CAD2-6355-541D8B27EA36}"/>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noFill/>
                <a:ln w="19050" cap="rnd">
                  <a:solidFill>
                    <a:srgbClr val="09465E"/>
                  </a:solidFill>
                  <a:prstDash val="solid"/>
                  <a:round/>
                </a:ln>
              </p:spPr>
              <p:txBody>
                <a:bodyPr rtlCol="0" anchor="ctr"/>
                <a:lstStyle/>
                <a:p>
                  <a:endParaRPr lang="it-IT" sz="1799" noProof="0" dirty="0"/>
                </a:p>
              </p:txBody>
            </p:sp>
            <p:sp>
              <p:nvSpPr>
                <p:cNvPr id="23" name="Freeform 53">
                  <a:extLst>
                    <a:ext uri="{FF2B5EF4-FFF2-40B4-BE49-F238E27FC236}">
                      <a16:creationId xmlns:a16="http://schemas.microsoft.com/office/drawing/2014/main" id="{F5C27120-5AFB-9D2A-9678-BCE89CD19E87}"/>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9050" cap="rnd">
                  <a:solidFill>
                    <a:srgbClr val="09465E"/>
                  </a:solidFill>
                  <a:prstDash val="solid"/>
                  <a:round/>
                </a:ln>
              </p:spPr>
              <p:txBody>
                <a:bodyPr rtlCol="0" anchor="ctr"/>
                <a:lstStyle/>
                <a:p>
                  <a:endParaRPr lang="it-IT" sz="1799" noProof="0" dirty="0"/>
                </a:p>
              </p:txBody>
            </p:sp>
            <p:sp>
              <p:nvSpPr>
                <p:cNvPr id="24" name="Freeform 54">
                  <a:extLst>
                    <a:ext uri="{FF2B5EF4-FFF2-40B4-BE49-F238E27FC236}">
                      <a16:creationId xmlns:a16="http://schemas.microsoft.com/office/drawing/2014/main" id="{805875DB-62FD-6A7D-22A1-4577F4EDB8A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9050" cap="rnd">
                  <a:solidFill>
                    <a:srgbClr val="09465E"/>
                  </a:solidFill>
                  <a:prstDash val="solid"/>
                  <a:round/>
                </a:ln>
              </p:spPr>
              <p:txBody>
                <a:bodyPr rtlCol="0" anchor="ctr"/>
                <a:lstStyle/>
                <a:p>
                  <a:endParaRPr lang="it-IT" sz="1799" noProof="0" dirty="0"/>
                </a:p>
              </p:txBody>
            </p:sp>
            <p:sp>
              <p:nvSpPr>
                <p:cNvPr id="25" name="Freeform 55">
                  <a:extLst>
                    <a:ext uri="{FF2B5EF4-FFF2-40B4-BE49-F238E27FC236}">
                      <a16:creationId xmlns:a16="http://schemas.microsoft.com/office/drawing/2014/main" id="{13E1C517-3141-6A4B-1879-B2941471506A}"/>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9050" cap="rnd">
                  <a:solidFill>
                    <a:srgbClr val="09465E"/>
                  </a:solidFill>
                  <a:prstDash val="solid"/>
                  <a:round/>
                </a:ln>
              </p:spPr>
              <p:txBody>
                <a:bodyPr rtlCol="0" anchor="ctr"/>
                <a:lstStyle/>
                <a:p>
                  <a:endParaRPr lang="it-IT" sz="1799" noProof="0" dirty="0"/>
                </a:p>
              </p:txBody>
            </p:sp>
            <p:grpSp>
              <p:nvGrpSpPr>
                <p:cNvPr id="26" name="Graphic 503">
                  <a:extLst>
                    <a:ext uri="{FF2B5EF4-FFF2-40B4-BE49-F238E27FC236}">
                      <a16:creationId xmlns:a16="http://schemas.microsoft.com/office/drawing/2014/main" id="{295DCF52-7323-5A26-0553-D83A95C01039}"/>
                    </a:ext>
                  </a:extLst>
                </p:cNvPr>
                <p:cNvGrpSpPr/>
                <p:nvPr/>
              </p:nvGrpSpPr>
              <p:grpSpPr>
                <a:xfrm>
                  <a:off x="13185037" y="4244381"/>
                  <a:ext cx="260795" cy="257144"/>
                  <a:chOff x="13185037" y="4244381"/>
                  <a:chExt cx="260795" cy="257144"/>
                </a:xfrm>
                <a:noFill/>
              </p:grpSpPr>
              <p:sp>
                <p:nvSpPr>
                  <p:cNvPr id="27" name="Freeform 57">
                    <a:extLst>
                      <a:ext uri="{FF2B5EF4-FFF2-40B4-BE49-F238E27FC236}">
                        <a16:creationId xmlns:a16="http://schemas.microsoft.com/office/drawing/2014/main" id="{6751F1F4-BF24-E19B-881F-5FF6EA7D4BFB}"/>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9050" cap="rnd">
                    <a:solidFill>
                      <a:srgbClr val="09465E"/>
                    </a:solidFill>
                    <a:prstDash val="solid"/>
                    <a:round/>
                  </a:ln>
                </p:spPr>
                <p:txBody>
                  <a:bodyPr rtlCol="0" anchor="ctr"/>
                  <a:lstStyle/>
                  <a:p>
                    <a:endParaRPr lang="it-IT" sz="1799" noProof="0" dirty="0"/>
                  </a:p>
                </p:txBody>
              </p:sp>
              <p:sp>
                <p:nvSpPr>
                  <p:cNvPr id="28" name="Freeform 58">
                    <a:extLst>
                      <a:ext uri="{FF2B5EF4-FFF2-40B4-BE49-F238E27FC236}">
                        <a16:creationId xmlns:a16="http://schemas.microsoft.com/office/drawing/2014/main" id="{16BA9803-371B-933A-B854-1409C11AEE66}"/>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9050" cap="rnd">
                    <a:solidFill>
                      <a:srgbClr val="09465E"/>
                    </a:solidFill>
                    <a:prstDash val="solid"/>
                    <a:round/>
                  </a:ln>
                </p:spPr>
                <p:txBody>
                  <a:bodyPr rtlCol="0" anchor="ctr"/>
                  <a:lstStyle/>
                  <a:p>
                    <a:endParaRPr lang="it-IT" sz="1799" noProof="0" dirty="0"/>
                  </a:p>
                </p:txBody>
              </p:sp>
              <p:sp>
                <p:nvSpPr>
                  <p:cNvPr id="29" name="Freeform 59">
                    <a:extLst>
                      <a:ext uri="{FF2B5EF4-FFF2-40B4-BE49-F238E27FC236}">
                        <a16:creationId xmlns:a16="http://schemas.microsoft.com/office/drawing/2014/main" id="{922C942A-EBC9-9D50-52D7-D2B44D9F910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9050" cap="rnd">
                    <a:solidFill>
                      <a:srgbClr val="09465E"/>
                    </a:solidFill>
                    <a:prstDash val="solid"/>
                    <a:round/>
                  </a:ln>
                </p:spPr>
                <p:txBody>
                  <a:bodyPr rtlCol="0" anchor="ctr"/>
                  <a:lstStyle/>
                  <a:p>
                    <a:endParaRPr lang="it-IT" sz="1799" noProof="0" dirty="0"/>
                  </a:p>
                </p:txBody>
              </p:sp>
            </p:grpSp>
          </p:grpSp>
        </p:grpSp>
      </p:grpSp>
      <p:grpSp>
        <p:nvGrpSpPr>
          <p:cNvPr id="38" name="Group 37">
            <a:extLst>
              <a:ext uri="{FF2B5EF4-FFF2-40B4-BE49-F238E27FC236}">
                <a16:creationId xmlns:a16="http://schemas.microsoft.com/office/drawing/2014/main" id="{C03F54AF-AD47-AB13-141D-9C5693F1C34D}"/>
              </a:ext>
            </a:extLst>
          </p:cNvPr>
          <p:cNvGrpSpPr/>
          <p:nvPr/>
        </p:nvGrpSpPr>
        <p:grpSpPr>
          <a:xfrm>
            <a:off x="2931406" y="3019791"/>
            <a:ext cx="685860" cy="720472"/>
            <a:chOff x="652853" y="2676672"/>
            <a:chExt cx="845906" cy="888595"/>
          </a:xfrm>
        </p:grpSpPr>
        <p:sp>
          <p:nvSpPr>
            <p:cNvPr id="39" name="Freeform 99">
              <a:extLst>
                <a:ext uri="{FF2B5EF4-FFF2-40B4-BE49-F238E27FC236}">
                  <a16:creationId xmlns:a16="http://schemas.microsoft.com/office/drawing/2014/main" id="{436B2D4B-6B33-93D3-548D-C625B5C64B90}"/>
                </a:ext>
              </a:extLst>
            </p:cNvPr>
            <p:cNvSpPr/>
            <p:nvPr/>
          </p:nvSpPr>
          <p:spPr>
            <a:xfrm>
              <a:off x="766333" y="3029036"/>
              <a:ext cx="159752" cy="248797"/>
            </a:xfrm>
            <a:custGeom>
              <a:avLst/>
              <a:gdLst>
                <a:gd name="connsiteX0" fmla="*/ 19068 w 159752"/>
                <a:gd name="connsiteY0" fmla="*/ 0 h 248797"/>
                <a:gd name="connsiteX1" fmla="*/ 106201 w 159752"/>
                <a:gd name="connsiteY1" fmla="*/ 43508 h 248797"/>
                <a:gd name="connsiteX2" fmla="*/ 157254 w 159752"/>
                <a:gd name="connsiteY2" fmla="*/ 195720 h 248797"/>
                <a:gd name="connsiteX3" fmla="*/ 139632 w 159752"/>
                <a:gd name="connsiteY3" fmla="*/ 246626 h 248797"/>
                <a:gd name="connsiteX4" fmla="*/ 140684 w 159752"/>
                <a:gd name="connsiteY4" fmla="*/ 248797 h 248797"/>
                <a:gd name="connsiteX5" fmla="*/ 53552 w 159752"/>
                <a:gd name="connsiteY5" fmla="*/ 205289 h 248797"/>
                <a:gd name="connsiteX6" fmla="*/ 2498 w 159752"/>
                <a:gd name="connsiteY6" fmla="*/ 53077 h 248797"/>
                <a:gd name="connsiteX7" fmla="*/ 20120 w 159752"/>
                <a:gd name="connsiteY7" fmla="*/ 2171 h 2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52" h="248797">
                  <a:moveTo>
                    <a:pt x="19068" y="0"/>
                  </a:moveTo>
                  <a:cubicBezTo>
                    <a:pt x="50753" y="6592"/>
                    <a:pt x="81117" y="19776"/>
                    <a:pt x="106201" y="43508"/>
                  </a:cubicBezTo>
                  <a:cubicBezTo>
                    <a:pt x="149766" y="84048"/>
                    <a:pt x="166598" y="141645"/>
                    <a:pt x="157254" y="195720"/>
                  </a:cubicBezTo>
                  <a:lnTo>
                    <a:pt x="139632" y="246626"/>
                  </a:lnTo>
                  <a:lnTo>
                    <a:pt x="140684" y="248797"/>
                  </a:lnTo>
                  <a:cubicBezTo>
                    <a:pt x="108999" y="242205"/>
                    <a:pt x="78635" y="229022"/>
                    <a:pt x="53552" y="205289"/>
                  </a:cubicBezTo>
                  <a:cubicBezTo>
                    <a:pt x="9986" y="164749"/>
                    <a:pt x="-6846" y="107152"/>
                    <a:pt x="2498" y="53077"/>
                  </a:cubicBezTo>
                  <a:lnTo>
                    <a:pt x="20120" y="2171"/>
                  </a:lnTo>
                  <a:close/>
                </a:path>
              </a:pathLst>
            </a:custGeom>
            <a:solidFill>
              <a:srgbClr val="60BA47"/>
            </a:solidFill>
            <a:ln w="19050" cap="rnd">
              <a:noFill/>
              <a:prstDash val="solid"/>
              <a:round/>
            </a:ln>
          </p:spPr>
          <p:txBody>
            <a:bodyPr wrap="square" rtlCol="0" anchor="ctr">
              <a:noAutofit/>
            </a:bodyPr>
            <a:lstStyle/>
            <a:p>
              <a:endParaRPr lang="it-IT" sz="1799" noProof="0" dirty="0"/>
            </a:p>
          </p:txBody>
        </p:sp>
        <p:grpSp>
          <p:nvGrpSpPr>
            <p:cNvPr id="40" name="Graphic 503">
              <a:extLst>
                <a:ext uri="{FF2B5EF4-FFF2-40B4-BE49-F238E27FC236}">
                  <a16:creationId xmlns:a16="http://schemas.microsoft.com/office/drawing/2014/main" id="{77BDB112-FDAD-D686-02E1-97F895FA033F}"/>
                </a:ext>
              </a:extLst>
            </p:cNvPr>
            <p:cNvGrpSpPr/>
            <p:nvPr/>
          </p:nvGrpSpPr>
          <p:grpSpPr>
            <a:xfrm>
              <a:off x="652853" y="2676672"/>
              <a:ext cx="845906" cy="888595"/>
              <a:chOff x="11067723" y="8947169"/>
              <a:chExt cx="1057625" cy="1110999"/>
            </a:xfrm>
          </p:grpSpPr>
          <p:sp>
            <p:nvSpPr>
              <p:cNvPr id="41" name="Freeform 69">
                <a:extLst>
                  <a:ext uri="{FF2B5EF4-FFF2-40B4-BE49-F238E27FC236}">
                    <a16:creationId xmlns:a16="http://schemas.microsoft.com/office/drawing/2014/main" id="{1EEF2EF2-0076-C572-85E8-9F6B9AE1C1AD}"/>
                  </a:ext>
                </a:extLst>
              </p:cNvPr>
              <p:cNvSpPr/>
              <p:nvPr/>
            </p:nvSpPr>
            <p:spPr>
              <a:xfrm>
                <a:off x="11067723" y="9094286"/>
                <a:ext cx="740296" cy="739291"/>
              </a:xfrm>
              <a:custGeom>
                <a:avLst/>
                <a:gdLst>
                  <a:gd name="connsiteX0" fmla="*/ 9491 w 740296"/>
                  <a:gd name="connsiteY0" fmla="*/ 416624 h 739291"/>
                  <a:gd name="connsiteX1" fmla="*/ 88721 w 740296"/>
                  <a:gd name="connsiteY1" fmla="*/ 436405 h 739291"/>
                  <a:gd name="connsiteX2" fmla="*/ 125033 w 740296"/>
                  <a:gd name="connsiteY2" fmla="*/ 523768 h 739291"/>
                  <a:gd name="connsiteX3" fmla="*/ 83768 w 740296"/>
                  <a:gd name="connsiteY3" fmla="*/ 593000 h 739291"/>
                  <a:gd name="connsiteX4" fmla="*/ 87069 w 740296"/>
                  <a:gd name="connsiteY4" fmla="*/ 606187 h 739291"/>
                  <a:gd name="connsiteX5" fmla="*/ 134937 w 740296"/>
                  <a:gd name="connsiteY5" fmla="*/ 653989 h 739291"/>
                  <a:gd name="connsiteX6" fmla="*/ 148142 w 740296"/>
                  <a:gd name="connsiteY6" fmla="*/ 657285 h 739291"/>
                  <a:gd name="connsiteX7" fmla="*/ 217468 w 740296"/>
                  <a:gd name="connsiteY7" fmla="*/ 616076 h 739291"/>
                  <a:gd name="connsiteX8" fmla="*/ 304950 w 740296"/>
                  <a:gd name="connsiteY8" fmla="*/ 652341 h 739291"/>
                  <a:gd name="connsiteX9" fmla="*/ 324757 w 740296"/>
                  <a:gd name="connsiteY9" fmla="*/ 731462 h 739291"/>
                  <a:gd name="connsiteX10" fmla="*/ 336311 w 740296"/>
                  <a:gd name="connsiteY10" fmla="*/ 738056 h 739291"/>
                  <a:gd name="connsiteX11" fmla="*/ 405636 w 740296"/>
                  <a:gd name="connsiteY11" fmla="*/ 738056 h 739291"/>
                  <a:gd name="connsiteX12" fmla="*/ 417190 w 740296"/>
                  <a:gd name="connsiteY12" fmla="*/ 731462 h 739291"/>
                  <a:gd name="connsiteX13" fmla="*/ 436998 w 740296"/>
                  <a:gd name="connsiteY13" fmla="*/ 658934 h 739291"/>
                  <a:gd name="connsiteX14" fmla="*/ 524480 w 740296"/>
                  <a:gd name="connsiteY14" fmla="*/ 616076 h 739291"/>
                  <a:gd name="connsiteX15" fmla="*/ 593805 w 740296"/>
                  <a:gd name="connsiteY15" fmla="*/ 657285 h 739291"/>
                  <a:gd name="connsiteX16" fmla="*/ 607010 w 740296"/>
                  <a:gd name="connsiteY16" fmla="*/ 653989 h 739291"/>
                  <a:gd name="connsiteX17" fmla="*/ 654878 w 740296"/>
                  <a:gd name="connsiteY17" fmla="*/ 606187 h 739291"/>
                  <a:gd name="connsiteX18" fmla="*/ 658180 w 740296"/>
                  <a:gd name="connsiteY18" fmla="*/ 593000 h 739291"/>
                  <a:gd name="connsiteX19" fmla="*/ 616914 w 740296"/>
                  <a:gd name="connsiteY19" fmla="*/ 523768 h 739291"/>
                  <a:gd name="connsiteX20" fmla="*/ 653227 w 740296"/>
                  <a:gd name="connsiteY20" fmla="*/ 436405 h 739291"/>
                  <a:gd name="connsiteX21" fmla="*/ 732457 w 740296"/>
                  <a:gd name="connsiteY21" fmla="*/ 416624 h 739291"/>
                  <a:gd name="connsiteX22" fmla="*/ 739059 w 740296"/>
                  <a:gd name="connsiteY22" fmla="*/ 405086 h 739291"/>
                  <a:gd name="connsiteX23" fmla="*/ 739059 w 740296"/>
                  <a:gd name="connsiteY23" fmla="*/ 335854 h 739291"/>
                  <a:gd name="connsiteX24" fmla="*/ 732457 w 740296"/>
                  <a:gd name="connsiteY24" fmla="*/ 324315 h 739291"/>
                  <a:gd name="connsiteX25" fmla="*/ 653227 w 740296"/>
                  <a:gd name="connsiteY25" fmla="*/ 304536 h 739291"/>
                  <a:gd name="connsiteX26" fmla="*/ 616914 w 740296"/>
                  <a:gd name="connsiteY26" fmla="*/ 217172 h 739291"/>
                  <a:gd name="connsiteX27" fmla="*/ 658180 w 740296"/>
                  <a:gd name="connsiteY27" fmla="*/ 147941 h 739291"/>
                  <a:gd name="connsiteX28" fmla="*/ 654878 w 740296"/>
                  <a:gd name="connsiteY28" fmla="*/ 134753 h 739291"/>
                  <a:gd name="connsiteX29" fmla="*/ 607010 w 740296"/>
                  <a:gd name="connsiteY29" fmla="*/ 85302 h 739291"/>
                  <a:gd name="connsiteX30" fmla="*/ 593805 w 740296"/>
                  <a:gd name="connsiteY30" fmla="*/ 82006 h 739291"/>
                  <a:gd name="connsiteX31" fmla="*/ 524480 w 740296"/>
                  <a:gd name="connsiteY31" fmla="*/ 123215 h 739291"/>
                  <a:gd name="connsiteX32" fmla="*/ 436998 w 740296"/>
                  <a:gd name="connsiteY32" fmla="*/ 86951 h 739291"/>
                  <a:gd name="connsiteX33" fmla="*/ 417190 w 740296"/>
                  <a:gd name="connsiteY33" fmla="*/ 7830 h 739291"/>
                  <a:gd name="connsiteX34" fmla="*/ 405636 w 740296"/>
                  <a:gd name="connsiteY34" fmla="*/ 1236 h 739291"/>
                  <a:gd name="connsiteX35" fmla="*/ 336311 w 740296"/>
                  <a:gd name="connsiteY35" fmla="*/ 1236 h 739291"/>
                  <a:gd name="connsiteX36" fmla="*/ 324757 w 740296"/>
                  <a:gd name="connsiteY36" fmla="*/ 7830 h 739291"/>
                  <a:gd name="connsiteX37" fmla="*/ 304950 w 740296"/>
                  <a:gd name="connsiteY37" fmla="*/ 86951 h 739291"/>
                  <a:gd name="connsiteX38" fmla="*/ 217468 w 740296"/>
                  <a:gd name="connsiteY38" fmla="*/ 123215 h 739291"/>
                  <a:gd name="connsiteX39" fmla="*/ 148142 w 740296"/>
                  <a:gd name="connsiteY39" fmla="*/ 82006 h 739291"/>
                  <a:gd name="connsiteX40" fmla="*/ 134937 w 740296"/>
                  <a:gd name="connsiteY40" fmla="*/ 85302 h 739291"/>
                  <a:gd name="connsiteX41" fmla="*/ 85419 w 740296"/>
                  <a:gd name="connsiteY41" fmla="*/ 133105 h 739291"/>
                  <a:gd name="connsiteX42" fmla="*/ 82118 w 740296"/>
                  <a:gd name="connsiteY42" fmla="*/ 146292 h 739291"/>
                  <a:gd name="connsiteX43" fmla="*/ 123383 w 740296"/>
                  <a:gd name="connsiteY43" fmla="*/ 215524 h 739291"/>
                  <a:gd name="connsiteX44" fmla="*/ 87069 w 740296"/>
                  <a:gd name="connsiteY44" fmla="*/ 302887 h 739291"/>
                  <a:gd name="connsiteX45" fmla="*/ 87069 w 740296"/>
                  <a:gd name="connsiteY45" fmla="*/ 302887 h 739291"/>
                  <a:gd name="connsiteX46" fmla="*/ 7840 w 740296"/>
                  <a:gd name="connsiteY46" fmla="*/ 322667 h 739291"/>
                  <a:gd name="connsiteX47" fmla="*/ 1238 w 740296"/>
                  <a:gd name="connsiteY47" fmla="*/ 334206 h 739291"/>
                  <a:gd name="connsiteX48" fmla="*/ 1238 w 740296"/>
                  <a:gd name="connsiteY48" fmla="*/ 403438 h 739291"/>
                  <a:gd name="connsiteX49" fmla="*/ 7840 w 740296"/>
                  <a:gd name="connsiteY49" fmla="*/ 414975 h 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0296" h="739291">
                    <a:moveTo>
                      <a:pt x="9491" y="416624"/>
                    </a:moveTo>
                    <a:cubicBezTo>
                      <a:pt x="82118" y="438053"/>
                      <a:pt x="88721" y="436405"/>
                      <a:pt x="88721" y="436405"/>
                    </a:cubicBezTo>
                    <a:cubicBezTo>
                      <a:pt x="95322" y="467723"/>
                      <a:pt x="108527" y="495746"/>
                      <a:pt x="125033" y="523768"/>
                    </a:cubicBezTo>
                    <a:cubicBezTo>
                      <a:pt x="125033" y="523768"/>
                      <a:pt x="120081" y="527065"/>
                      <a:pt x="83768" y="593000"/>
                    </a:cubicBezTo>
                    <a:cubicBezTo>
                      <a:pt x="83768" y="596296"/>
                      <a:pt x="83768" y="601242"/>
                      <a:pt x="87069" y="606187"/>
                    </a:cubicBezTo>
                    <a:cubicBezTo>
                      <a:pt x="101925" y="624318"/>
                      <a:pt x="118431" y="640802"/>
                      <a:pt x="134937" y="653989"/>
                    </a:cubicBezTo>
                    <a:cubicBezTo>
                      <a:pt x="138239" y="657285"/>
                      <a:pt x="144841" y="658934"/>
                      <a:pt x="148142" y="657285"/>
                    </a:cubicBezTo>
                    <a:cubicBezTo>
                      <a:pt x="214166" y="621021"/>
                      <a:pt x="217468" y="616076"/>
                      <a:pt x="217468" y="616076"/>
                    </a:cubicBezTo>
                    <a:cubicBezTo>
                      <a:pt x="243877" y="632560"/>
                      <a:pt x="273588" y="644099"/>
                      <a:pt x="304950" y="652341"/>
                    </a:cubicBezTo>
                    <a:cubicBezTo>
                      <a:pt x="304950" y="652341"/>
                      <a:pt x="304950" y="657285"/>
                      <a:pt x="324757" y="731462"/>
                    </a:cubicBezTo>
                    <a:cubicBezTo>
                      <a:pt x="324757" y="734759"/>
                      <a:pt x="331359" y="738056"/>
                      <a:pt x="336311" y="738056"/>
                    </a:cubicBezTo>
                    <a:cubicBezTo>
                      <a:pt x="359419" y="739704"/>
                      <a:pt x="382528" y="739704"/>
                      <a:pt x="405636" y="738056"/>
                    </a:cubicBezTo>
                    <a:cubicBezTo>
                      <a:pt x="410589" y="738056"/>
                      <a:pt x="415540" y="734759"/>
                      <a:pt x="417190" y="731462"/>
                    </a:cubicBezTo>
                    <a:cubicBezTo>
                      <a:pt x="438648" y="658934"/>
                      <a:pt x="436998" y="658934"/>
                      <a:pt x="436998" y="658934"/>
                    </a:cubicBezTo>
                    <a:cubicBezTo>
                      <a:pt x="468360" y="653989"/>
                      <a:pt x="498071" y="632560"/>
                      <a:pt x="524480" y="616076"/>
                    </a:cubicBezTo>
                    <a:cubicBezTo>
                      <a:pt x="524480" y="616076"/>
                      <a:pt x="527781" y="621021"/>
                      <a:pt x="593805" y="657285"/>
                    </a:cubicBezTo>
                    <a:cubicBezTo>
                      <a:pt x="597107" y="658934"/>
                      <a:pt x="602059" y="657285"/>
                      <a:pt x="607010" y="653989"/>
                    </a:cubicBezTo>
                    <a:cubicBezTo>
                      <a:pt x="625167" y="639154"/>
                      <a:pt x="641673" y="622670"/>
                      <a:pt x="654878" y="606187"/>
                    </a:cubicBezTo>
                    <a:cubicBezTo>
                      <a:pt x="658180" y="602890"/>
                      <a:pt x="659830" y="596296"/>
                      <a:pt x="658180" y="593000"/>
                    </a:cubicBezTo>
                    <a:cubicBezTo>
                      <a:pt x="621866" y="527065"/>
                      <a:pt x="616914" y="523768"/>
                      <a:pt x="616914" y="523768"/>
                    </a:cubicBezTo>
                    <a:cubicBezTo>
                      <a:pt x="633420" y="497394"/>
                      <a:pt x="644974" y="467723"/>
                      <a:pt x="653227" y="436405"/>
                    </a:cubicBezTo>
                    <a:cubicBezTo>
                      <a:pt x="653227" y="436405"/>
                      <a:pt x="658180" y="436405"/>
                      <a:pt x="732457" y="416624"/>
                    </a:cubicBezTo>
                    <a:cubicBezTo>
                      <a:pt x="735757" y="416624"/>
                      <a:pt x="739059" y="410031"/>
                      <a:pt x="739059" y="405086"/>
                    </a:cubicBezTo>
                    <a:cubicBezTo>
                      <a:pt x="740710" y="382008"/>
                      <a:pt x="740710" y="358932"/>
                      <a:pt x="739059" y="335854"/>
                    </a:cubicBezTo>
                    <a:cubicBezTo>
                      <a:pt x="739059" y="330909"/>
                      <a:pt x="735757" y="325964"/>
                      <a:pt x="732457" y="324315"/>
                    </a:cubicBezTo>
                    <a:cubicBezTo>
                      <a:pt x="659830" y="302887"/>
                      <a:pt x="653227" y="304536"/>
                      <a:pt x="653227" y="304536"/>
                    </a:cubicBezTo>
                    <a:cubicBezTo>
                      <a:pt x="646625" y="273216"/>
                      <a:pt x="633420" y="245194"/>
                      <a:pt x="616914" y="217172"/>
                    </a:cubicBezTo>
                    <a:cubicBezTo>
                      <a:pt x="616914" y="217172"/>
                      <a:pt x="621866" y="213876"/>
                      <a:pt x="658180" y="147941"/>
                    </a:cubicBezTo>
                    <a:cubicBezTo>
                      <a:pt x="658180" y="144644"/>
                      <a:pt x="658180" y="139699"/>
                      <a:pt x="654878" y="134753"/>
                    </a:cubicBezTo>
                    <a:cubicBezTo>
                      <a:pt x="640022" y="116622"/>
                      <a:pt x="623516" y="100138"/>
                      <a:pt x="607010" y="85302"/>
                    </a:cubicBezTo>
                    <a:cubicBezTo>
                      <a:pt x="603709" y="82006"/>
                      <a:pt x="597107" y="80357"/>
                      <a:pt x="593805" y="82006"/>
                    </a:cubicBezTo>
                    <a:cubicBezTo>
                      <a:pt x="527781" y="118270"/>
                      <a:pt x="524480" y="123215"/>
                      <a:pt x="524480" y="123215"/>
                    </a:cubicBezTo>
                    <a:cubicBezTo>
                      <a:pt x="498071" y="106732"/>
                      <a:pt x="468360" y="95193"/>
                      <a:pt x="436998" y="86951"/>
                    </a:cubicBezTo>
                    <a:cubicBezTo>
                      <a:pt x="436998" y="86951"/>
                      <a:pt x="436998" y="82006"/>
                      <a:pt x="417190" y="7830"/>
                    </a:cubicBezTo>
                    <a:cubicBezTo>
                      <a:pt x="417190" y="4533"/>
                      <a:pt x="410589" y="1236"/>
                      <a:pt x="405636" y="1236"/>
                    </a:cubicBezTo>
                    <a:cubicBezTo>
                      <a:pt x="382528" y="-412"/>
                      <a:pt x="359419" y="-412"/>
                      <a:pt x="336311" y="1236"/>
                    </a:cubicBezTo>
                    <a:cubicBezTo>
                      <a:pt x="331359" y="1236"/>
                      <a:pt x="326407" y="4533"/>
                      <a:pt x="324757" y="7830"/>
                    </a:cubicBezTo>
                    <a:cubicBezTo>
                      <a:pt x="303299" y="80357"/>
                      <a:pt x="304950" y="86951"/>
                      <a:pt x="304950" y="86951"/>
                    </a:cubicBezTo>
                    <a:cubicBezTo>
                      <a:pt x="273588" y="93544"/>
                      <a:pt x="245528" y="106732"/>
                      <a:pt x="217468" y="123215"/>
                    </a:cubicBezTo>
                    <a:cubicBezTo>
                      <a:pt x="217468" y="123215"/>
                      <a:pt x="214166" y="118270"/>
                      <a:pt x="148142" y="82006"/>
                    </a:cubicBezTo>
                    <a:cubicBezTo>
                      <a:pt x="144841" y="82006"/>
                      <a:pt x="139889" y="82006"/>
                      <a:pt x="134937" y="85302"/>
                    </a:cubicBezTo>
                    <a:cubicBezTo>
                      <a:pt x="116780" y="100138"/>
                      <a:pt x="100274" y="116622"/>
                      <a:pt x="85419" y="133105"/>
                    </a:cubicBezTo>
                    <a:cubicBezTo>
                      <a:pt x="82118" y="136402"/>
                      <a:pt x="80468" y="142995"/>
                      <a:pt x="82118" y="146292"/>
                    </a:cubicBezTo>
                    <a:cubicBezTo>
                      <a:pt x="118431" y="212227"/>
                      <a:pt x="123383" y="215524"/>
                      <a:pt x="123383" y="215524"/>
                    </a:cubicBezTo>
                    <a:cubicBezTo>
                      <a:pt x="106877" y="241897"/>
                      <a:pt x="95322" y="271568"/>
                      <a:pt x="87069" y="302887"/>
                    </a:cubicBezTo>
                    <a:lnTo>
                      <a:pt x="87069" y="302887"/>
                    </a:lnTo>
                    <a:cubicBezTo>
                      <a:pt x="87069" y="302887"/>
                      <a:pt x="82118" y="302887"/>
                      <a:pt x="7840" y="322667"/>
                    </a:cubicBezTo>
                    <a:cubicBezTo>
                      <a:pt x="4539" y="322667"/>
                      <a:pt x="1238" y="329261"/>
                      <a:pt x="1238" y="334206"/>
                    </a:cubicBezTo>
                    <a:cubicBezTo>
                      <a:pt x="-413" y="357283"/>
                      <a:pt x="-413" y="380360"/>
                      <a:pt x="1238" y="403438"/>
                    </a:cubicBezTo>
                    <a:cubicBezTo>
                      <a:pt x="1238" y="408383"/>
                      <a:pt x="4539" y="413327"/>
                      <a:pt x="7840" y="414975"/>
                    </a:cubicBezTo>
                    <a:close/>
                  </a:path>
                </a:pathLst>
              </a:custGeom>
              <a:noFill/>
              <a:ln w="19050" cap="rnd">
                <a:solidFill>
                  <a:srgbClr val="09465E"/>
                </a:solidFill>
                <a:prstDash val="solid"/>
                <a:round/>
              </a:ln>
            </p:spPr>
            <p:txBody>
              <a:bodyPr rtlCol="0" anchor="ctr"/>
              <a:lstStyle/>
              <a:p>
                <a:endParaRPr lang="it-IT" sz="1799" noProof="0" dirty="0"/>
              </a:p>
            </p:txBody>
          </p:sp>
          <p:grpSp>
            <p:nvGrpSpPr>
              <p:cNvPr id="42" name="Graphic 503">
                <a:extLst>
                  <a:ext uri="{FF2B5EF4-FFF2-40B4-BE49-F238E27FC236}">
                    <a16:creationId xmlns:a16="http://schemas.microsoft.com/office/drawing/2014/main" id="{897949A7-27A6-C91F-8E0F-6E43EEEA9018}"/>
                  </a:ext>
                </a:extLst>
              </p:cNvPr>
              <p:cNvGrpSpPr/>
              <p:nvPr/>
            </p:nvGrpSpPr>
            <p:grpSpPr>
              <a:xfrm>
                <a:off x="11638419" y="8947169"/>
                <a:ext cx="486928" cy="1110999"/>
                <a:chOff x="11638419" y="8947169"/>
                <a:chExt cx="486928" cy="1110999"/>
              </a:xfrm>
            </p:grpSpPr>
            <p:sp>
              <p:nvSpPr>
                <p:cNvPr id="48" name="Freeform 76">
                  <a:extLst>
                    <a:ext uri="{FF2B5EF4-FFF2-40B4-BE49-F238E27FC236}">
                      <a16:creationId xmlns:a16="http://schemas.microsoft.com/office/drawing/2014/main" id="{A3110F26-54C5-973D-9B8F-118DF1AC9B19}"/>
                    </a:ext>
                  </a:extLst>
                </p:cNvPr>
                <p:cNvSpPr/>
                <p:nvPr/>
              </p:nvSpPr>
              <p:spPr>
                <a:xfrm>
                  <a:off x="11638419" y="9196072"/>
                  <a:ext cx="486928" cy="862096"/>
                </a:xfrm>
                <a:custGeom>
                  <a:avLst/>
                  <a:gdLst>
                    <a:gd name="connsiteX0" fmla="*/ 486929 w 486928"/>
                    <a:gd name="connsiteY0" fmla="*/ 103848 h 862096"/>
                    <a:gd name="connsiteX1" fmla="*/ 465471 w 486928"/>
                    <a:gd name="connsiteY1" fmla="*/ 387366 h 862096"/>
                    <a:gd name="connsiteX2" fmla="*/ 379639 w 486928"/>
                    <a:gd name="connsiteY2" fmla="*/ 456598 h 862096"/>
                    <a:gd name="connsiteX3" fmla="*/ 374688 w 486928"/>
                    <a:gd name="connsiteY3" fmla="*/ 456598 h 862096"/>
                    <a:gd name="connsiteX4" fmla="*/ 346627 w 486928"/>
                    <a:gd name="connsiteY4" fmla="*/ 835722 h 862096"/>
                    <a:gd name="connsiteX5" fmla="*/ 318568 w 486928"/>
                    <a:gd name="connsiteY5" fmla="*/ 862096 h 862096"/>
                    <a:gd name="connsiteX6" fmla="*/ 168362 w 486928"/>
                    <a:gd name="connsiteY6" fmla="*/ 862096 h 862096"/>
                    <a:gd name="connsiteX7" fmla="*/ 140301 w 486928"/>
                    <a:gd name="connsiteY7" fmla="*/ 835722 h 862096"/>
                    <a:gd name="connsiteX8" fmla="*/ 112242 w 486928"/>
                    <a:gd name="connsiteY8" fmla="*/ 456598 h 862096"/>
                    <a:gd name="connsiteX9" fmla="*/ 107289 w 486928"/>
                    <a:gd name="connsiteY9" fmla="*/ 456598 h 862096"/>
                    <a:gd name="connsiteX10" fmla="*/ 21459 w 486928"/>
                    <a:gd name="connsiteY10" fmla="*/ 387366 h 862096"/>
                    <a:gd name="connsiteX11" fmla="*/ 0 w 486928"/>
                    <a:gd name="connsiteY11" fmla="*/ 108793 h 862096"/>
                    <a:gd name="connsiteX12" fmla="*/ 0 w 486928"/>
                    <a:gd name="connsiteY12" fmla="*/ 103848 h 862096"/>
                    <a:gd name="connsiteX13" fmla="*/ 97386 w 486928"/>
                    <a:gd name="connsiteY13" fmla="*/ 0 h 862096"/>
                    <a:gd name="connsiteX14" fmla="*/ 387892 w 486928"/>
                    <a:gd name="connsiteY14" fmla="*/ 0 h 862096"/>
                    <a:gd name="connsiteX15" fmla="*/ 485278 w 486928"/>
                    <a:gd name="connsiteY15" fmla="*/ 103848 h 86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928" h="862096">
                      <a:moveTo>
                        <a:pt x="486929" y="103848"/>
                      </a:moveTo>
                      <a:lnTo>
                        <a:pt x="465471" y="387366"/>
                      </a:lnTo>
                      <a:cubicBezTo>
                        <a:pt x="462170" y="421982"/>
                        <a:pt x="415953" y="450005"/>
                        <a:pt x="379639" y="456598"/>
                      </a:cubicBezTo>
                      <a:cubicBezTo>
                        <a:pt x="377989" y="456598"/>
                        <a:pt x="376339" y="456598"/>
                        <a:pt x="374688" y="456598"/>
                      </a:cubicBezTo>
                      <a:lnTo>
                        <a:pt x="346627" y="835722"/>
                      </a:lnTo>
                      <a:cubicBezTo>
                        <a:pt x="346627" y="850557"/>
                        <a:pt x="333423" y="862096"/>
                        <a:pt x="318568" y="862096"/>
                      </a:cubicBezTo>
                      <a:lnTo>
                        <a:pt x="168362" y="862096"/>
                      </a:lnTo>
                      <a:cubicBezTo>
                        <a:pt x="153507" y="862096"/>
                        <a:pt x="141953" y="850557"/>
                        <a:pt x="140301" y="835722"/>
                      </a:cubicBezTo>
                      <a:lnTo>
                        <a:pt x="112242" y="456598"/>
                      </a:lnTo>
                      <a:cubicBezTo>
                        <a:pt x="112242" y="456598"/>
                        <a:pt x="108941" y="456598"/>
                        <a:pt x="107289" y="456598"/>
                      </a:cubicBezTo>
                      <a:cubicBezTo>
                        <a:pt x="70977" y="451653"/>
                        <a:pt x="24759" y="421982"/>
                        <a:pt x="21459" y="387366"/>
                      </a:cubicBezTo>
                      <a:lnTo>
                        <a:pt x="0" y="108793"/>
                      </a:lnTo>
                      <a:cubicBezTo>
                        <a:pt x="0" y="107144"/>
                        <a:pt x="0" y="105496"/>
                        <a:pt x="0" y="103848"/>
                      </a:cubicBezTo>
                      <a:cubicBezTo>
                        <a:pt x="0" y="47803"/>
                        <a:pt x="44567" y="1649"/>
                        <a:pt x="97386" y="0"/>
                      </a:cubicBezTo>
                      <a:lnTo>
                        <a:pt x="387892" y="0"/>
                      </a:lnTo>
                      <a:cubicBezTo>
                        <a:pt x="442363" y="0"/>
                        <a:pt x="485278" y="47803"/>
                        <a:pt x="485278" y="103848"/>
                      </a:cubicBezTo>
                      <a:close/>
                    </a:path>
                  </a:pathLst>
                </a:custGeom>
                <a:solidFill>
                  <a:srgbClr val="FFFFFF"/>
                </a:solidFill>
                <a:ln w="19050" cap="rnd">
                  <a:solidFill>
                    <a:srgbClr val="09465E"/>
                  </a:solidFill>
                  <a:prstDash val="solid"/>
                  <a:round/>
                </a:ln>
              </p:spPr>
              <p:txBody>
                <a:bodyPr rtlCol="0" anchor="ctr"/>
                <a:lstStyle/>
                <a:p>
                  <a:endParaRPr lang="it-IT" sz="1799" noProof="0" dirty="0"/>
                </a:p>
              </p:txBody>
            </p:sp>
            <p:sp>
              <p:nvSpPr>
                <p:cNvPr id="49" name="Freeform 77">
                  <a:extLst>
                    <a:ext uri="{FF2B5EF4-FFF2-40B4-BE49-F238E27FC236}">
                      <a16:creationId xmlns:a16="http://schemas.microsoft.com/office/drawing/2014/main" id="{F35BA103-13DD-D464-0F37-D990C6ADD7D6}"/>
                    </a:ext>
                  </a:extLst>
                </p:cNvPr>
                <p:cNvSpPr/>
                <p:nvPr/>
              </p:nvSpPr>
              <p:spPr>
                <a:xfrm>
                  <a:off x="11790275" y="8947169"/>
                  <a:ext cx="184868" cy="184617"/>
                </a:xfrm>
                <a:custGeom>
                  <a:avLst/>
                  <a:gdLst>
                    <a:gd name="connsiteX0" fmla="*/ 92435 w 184868"/>
                    <a:gd name="connsiteY0" fmla="*/ 184617 h 184617"/>
                    <a:gd name="connsiteX1" fmla="*/ 0 w 184868"/>
                    <a:gd name="connsiteY1" fmla="*/ 92308 h 184617"/>
                    <a:gd name="connsiteX2" fmla="*/ 92435 w 184868"/>
                    <a:gd name="connsiteY2" fmla="*/ 0 h 184617"/>
                    <a:gd name="connsiteX3" fmla="*/ 184868 w 184868"/>
                    <a:gd name="connsiteY3" fmla="*/ 92308 h 184617"/>
                    <a:gd name="connsiteX4" fmla="*/ 92435 w 184868"/>
                    <a:gd name="connsiteY4" fmla="*/ 184617 h 18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68" h="184617">
                      <a:moveTo>
                        <a:pt x="92435" y="184617"/>
                      </a:moveTo>
                      <a:cubicBezTo>
                        <a:pt x="41265" y="184617"/>
                        <a:pt x="0" y="143408"/>
                        <a:pt x="0" y="92308"/>
                      </a:cubicBezTo>
                      <a:cubicBezTo>
                        <a:pt x="0" y="41209"/>
                        <a:pt x="41265" y="0"/>
                        <a:pt x="92435" y="0"/>
                      </a:cubicBezTo>
                      <a:cubicBezTo>
                        <a:pt x="143603" y="0"/>
                        <a:pt x="184868" y="41209"/>
                        <a:pt x="184868" y="92308"/>
                      </a:cubicBezTo>
                      <a:cubicBezTo>
                        <a:pt x="184868" y="143408"/>
                        <a:pt x="143603" y="184617"/>
                        <a:pt x="92435" y="184617"/>
                      </a:cubicBezTo>
                      <a:close/>
                    </a:path>
                  </a:pathLst>
                </a:custGeom>
                <a:noFill/>
                <a:ln w="19050" cap="rnd">
                  <a:solidFill>
                    <a:srgbClr val="09465E"/>
                  </a:solidFill>
                  <a:prstDash val="solid"/>
                  <a:round/>
                </a:ln>
              </p:spPr>
              <p:txBody>
                <a:bodyPr rtlCol="0" anchor="ctr"/>
                <a:lstStyle/>
                <a:p>
                  <a:endParaRPr lang="it-IT" sz="1799" noProof="0" dirty="0"/>
                </a:p>
              </p:txBody>
            </p:sp>
            <p:sp>
              <p:nvSpPr>
                <p:cNvPr id="50" name="Freeform 78">
                  <a:extLst>
                    <a:ext uri="{FF2B5EF4-FFF2-40B4-BE49-F238E27FC236}">
                      <a16:creationId xmlns:a16="http://schemas.microsoft.com/office/drawing/2014/main" id="{AE7EC20D-FC26-CD6F-2379-CD832757ED73}"/>
                    </a:ext>
                  </a:extLst>
                </p:cNvPr>
                <p:cNvSpPr/>
                <p:nvPr/>
              </p:nvSpPr>
              <p:spPr>
                <a:xfrm>
                  <a:off x="11882709" y="9626296"/>
                  <a:ext cx="16506" cy="431871"/>
                </a:xfrm>
                <a:custGeom>
                  <a:avLst/>
                  <a:gdLst>
                    <a:gd name="connsiteX0" fmla="*/ 0 w 16506"/>
                    <a:gd name="connsiteY0" fmla="*/ 0 h 431871"/>
                    <a:gd name="connsiteX1" fmla="*/ 0 w 16506"/>
                    <a:gd name="connsiteY1" fmla="*/ 431872 h 431871"/>
                  </a:gdLst>
                  <a:ahLst/>
                  <a:cxnLst>
                    <a:cxn ang="0">
                      <a:pos x="connsiteX0" y="connsiteY0"/>
                    </a:cxn>
                    <a:cxn ang="0">
                      <a:pos x="connsiteX1" y="connsiteY1"/>
                    </a:cxn>
                  </a:cxnLst>
                  <a:rect l="l" t="t" r="r" b="b"/>
                  <a:pathLst>
                    <a:path w="16506" h="431871">
                      <a:moveTo>
                        <a:pt x="0" y="0"/>
                      </a:moveTo>
                      <a:lnTo>
                        <a:pt x="0" y="431872"/>
                      </a:lnTo>
                    </a:path>
                  </a:pathLst>
                </a:custGeom>
                <a:ln w="19050" cap="rnd">
                  <a:solidFill>
                    <a:srgbClr val="09465E"/>
                  </a:solidFill>
                  <a:prstDash val="solid"/>
                  <a:round/>
                </a:ln>
              </p:spPr>
              <p:txBody>
                <a:bodyPr rtlCol="0" anchor="ctr"/>
                <a:lstStyle/>
                <a:p>
                  <a:endParaRPr lang="it-IT" sz="1799" noProof="0" dirty="0"/>
                </a:p>
              </p:txBody>
            </p:sp>
            <p:sp>
              <p:nvSpPr>
                <p:cNvPr id="51" name="Freeform 79">
                  <a:extLst>
                    <a:ext uri="{FF2B5EF4-FFF2-40B4-BE49-F238E27FC236}">
                      <a16:creationId xmlns:a16="http://schemas.microsoft.com/office/drawing/2014/main" id="{B89C296C-F3D2-0567-B528-3CE1925F5297}"/>
                    </a:ext>
                  </a:extLst>
                </p:cNvPr>
                <p:cNvSpPr/>
                <p:nvPr/>
              </p:nvSpPr>
              <p:spPr>
                <a:xfrm>
                  <a:off x="11727552" y="9337832"/>
                  <a:ext cx="23108" cy="314837"/>
                </a:xfrm>
                <a:custGeom>
                  <a:avLst/>
                  <a:gdLst>
                    <a:gd name="connsiteX0" fmla="*/ 23109 w 23108"/>
                    <a:gd name="connsiteY0" fmla="*/ 314838 h 314837"/>
                    <a:gd name="connsiteX1" fmla="*/ 0 w 23108"/>
                    <a:gd name="connsiteY1" fmla="*/ 0 h 314837"/>
                  </a:gdLst>
                  <a:ahLst/>
                  <a:cxnLst>
                    <a:cxn ang="0">
                      <a:pos x="connsiteX0" y="connsiteY0"/>
                    </a:cxn>
                    <a:cxn ang="0">
                      <a:pos x="connsiteX1" y="connsiteY1"/>
                    </a:cxn>
                  </a:cxnLst>
                  <a:rect l="l" t="t" r="r" b="b"/>
                  <a:pathLst>
                    <a:path w="23108" h="314837">
                      <a:moveTo>
                        <a:pt x="23109" y="314838"/>
                      </a:moveTo>
                      <a:lnTo>
                        <a:pt x="0" y="0"/>
                      </a:lnTo>
                    </a:path>
                  </a:pathLst>
                </a:custGeom>
                <a:ln w="19050" cap="rnd">
                  <a:solidFill>
                    <a:srgbClr val="09465E"/>
                  </a:solidFill>
                  <a:prstDash val="solid"/>
                  <a:round/>
                </a:ln>
              </p:spPr>
              <p:txBody>
                <a:bodyPr rtlCol="0" anchor="ctr"/>
                <a:lstStyle/>
                <a:p>
                  <a:endParaRPr lang="it-IT" sz="1799" noProof="0" dirty="0"/>
                </a:p>
              </p:txBody>
            </p:sp>
            <p:sp>
              <p:nvSpPr>
                <p:cNvPr id="52" name="Freeform 80">
                  <a:extLst>
                    <a:ext uri="{FF2B5EF4-FFF2-40B4-BE49-F238E27FC236}">
                      <a16:creationId xmlns:a16="http://schemas.microsoft.com/office/drawing/2014/main" id="{1217A91A-DAED-DC39-FD59-2903E212F3CD}"/>
                    </a:ext>
                  </a:extLst>
                </p:cNvPr>
                <p:cNvSpPr/>
                <p:nvPr/>
              </p:nvSpPr>
              <p:spPr>
                <a:xfrm>
                  <a:off x="12014758" y="9337832"/>
                  <a:ext cx="23108" cy="314837"/>
                </a:xfrm>
                <a:custGeom>
                  <a:avLst/>
                  <a:gdLst>
                    <a:gd name="connsiteX0" fmla="*/ 0 w 23108"/>
                    <a:gd name="connsiteY0" fmla="*/ 314838 h 314837"/>
                    <a:gd name="connsiteX1" fmla="*/ 23108 w 23108"/>
                    <a:gd name="connsiteY1" fmla="*/ 0 h 314837"/>
                  </a:gdLst>
                  <a:ahLst/>
                  <a:cxnLst>
                    <a:cxn ang="0">
                      <a:pos x="connsiteX0" y="connsiteY0"/>
                    </a:cxn>
                    <a:cxn ang="0">
                      <a:pos x="connsiteX1" y="connsiteY1"/>
                    </a:cxn>
                  </a:cxnLst>
                  <a:rect l="l" t="t" r="r" b="b"/>
                  <a:pathLst>
                    <a:path w="23108" h="314837">
                      <a:moveTo>
                        <a:pt x="0" y="314838"/>
                      </a:moveTo>
                      <a:lnTo>
                        <a:pt x="23108" y="0"/>
                      </a:lnTo>
                    </a:path>
                  </a:pathLst>
                </a:custGeom>
                <a:ln w="19050" cap="rnd">
                  <a:solidFill>
                    <a:srgbClr val="09465E"/>
                  </a:solidFill>
                  <a:prstDash val="solid"/>
                  <a:round/>
                </a:ln>
              </p:spPr>
              <p:txBody>
                <a:bodyPr rtlCol="0" anchor="ctr"/>
                <a:lstStyle/>
                <a:p>
                  <a:endParaRPr lang="it-IT" sz="1799" noProof="0" dirty="0"/>
                </a:p>
              </p:txBody>
            </p:sp>
          </p:grpSp>
          <p:grpSp>
            <p:nvGrpSpPr>
              <p:cNvPr id="43" name="Graphic 503">
                <a:extLst>
                  <a:ext uri="{FF2B5EF4-FFF2-40B4-BE49-F238E27FC236}">
                    <a16:creationId xmlns:a16="http://schemas.microsoft.com/office/drawing/2014/main" id="{A37C6095-D6D6-65FC-17C0-3BD257D94B9F}"/>
                  </a:ext>
                </a:extLst>
              </p:cNvPr>
              <p:cNvGrpSpPr/>
              <p:nvPr/>
            </p:nvGrpSpPr>
            <p:grpSpPr>
              <a:xfrm>
                <a:off x="11225139" y="9360909"/>
                <a:ext cx="385220" cy="312305"/>
                <a:chOff x="11225139" y="9360909"/>
                <a:chExt cx="385220" cy="312305"/>
              </a:xfrm>
              <a:noFill/>
            </p:grpSpPr>
            <p:sp>
              <p:nvSpPr>
                <p:cNvPr id="45" name="Freeform 73">
                  <a:extLst>
                    <a:ext uri="{FF2B5EF4-FFF2-40B4-BE49-F238E27FC236}">
                      <a16:creationId xmlns:a16="http://schemas.microsoft.com/office/drawing/2014/main" id="{DA897974-1493-1F1A-0694-A90B6888D9E6}"/>
                    </a:ext>
                  </a:extLst>
                </p:cNvPr>
                <p:cNvSpPr/>
                <p:nvPr/>
              </p:nvSpPr>
              <p:spPr>
                <a:xfrm>
                  <a:off x="11225139" y="9360909"/>
                  <a:ext cx="385220" cy="312305"/>
                </a:xfrm>
                <a:custGeom>
                  <a:avLst/>
                  <a:gdLst>
                    <a:gd name="connsiteX0" fmla="*/ 385221 w 385220"/>
                    <a:gd name="connsiteY0" fmla="*/ 222529 h 312305"/>
                    <a:gd name="connsiteX1" fmla="*/ 228413 w 385220"/>
                    <a:gd name="connsiteY1" fmla="*/ 311542 h 312305"/>
                    <a:gd name="connsiteX2" fmla="*/ 629 w 385220"/>
                    <a:gd name="connsiteY2" fmla="*/ 118683 h 312305"/>
                    <a:gd name="connsiteX3" fmla="*/ 25388 w 385220"/>
                    <a:gd name="connsiteY3" fmla="*/ 0 h 312305"/>
                  </a:gdLst>
                  <a:ahLst/>
                  <a:cxnLst>
                    <a:cxn ang="0">
                      <a:pos x="connsiteX0" y="connsiteY0"/>
                    </a:cxn>
                    <a:cxn ang="0">
                      <a:pos x="connsiteX1" y="connsiteY1"/>
                    </a:cxn>
                    <a:cxn ang="0">
                      <a:pos x="connsiteX2" y="connsiteY2"/>
                    </a:cxn>
                    <a:cxn ang="0">
                      <a:pos x="connsiteX3" y="connsiteY3"/>
                    </a:cxn>
                  </a:cxnLst>
                  <a:rect l="l" t="t" r="r" b="b"/>
                  <a:pathLst>
                    <a:path w="385220" h="312305">
                      <a:moveTo>
                        <a:pt x="385221" y="222529"/>
                      </a:moveTo>
                      <a:cubicBezTo>
                        <a:pt x="350557" y="271980"/>
                        <a:pt x="294437" y="306597"/>
                        <a:pt x="228413" y="311542"/>
                      </a:cubicBezTo>
                      <a:cubicBezTo>
                        <a:pt x="112871" y="321431"/>
                        <a:pt x="10533" y="234068"/>
                        <a:pt x="629" y="118683"/>
                      </a:cubicBezTo>
                      <a:cubicBezTo>
                        <a:pt x="-2672" y="75825"/>
                        <a:pt x="7232" y="36264"/>
                        <a:pt x="25388" y="0"/>
                      </a:cubicBezTo>
                    </a:path>
                  </a:pathLst>
                </a:custGeom>
                <a:noFill/>
                <a:ln w="19050" cap="rnd">
                  <a:solidFill>
                    <a:srgbClr val="09465E"/>
                  </a:solidFill>
                  <a:prstDash val="solid"/>
                  <a:round/>
                </a:ln>
              </p:spPr>
              <p:txBody>
                <a:bodyPr rtlCol="0" anchor="ctr"/>
                <a:lstStyle/>
                <a:p>
                  <a:endParaRPr lang="it-IT" sz="1799" noProof="0" dirty="0"/>
                </a:p>
              </p:txBody>
            </p:sp>
            <p:sp>
              <p:nvSpPr>
                <p:cNvPr id="46" name="Freeform 74">
                  <a:extLst>
                    <a:ext uri="{FF2B5EF4-FFF2-40B4-BE49-F238E27FC236}">
                      <a16:creationId xmlns:a16="http://schemas.microsoft.com/office/drawing/2014/main" id="{1ACE8537-E1B1-3FCD-C57B-447B2C2DE22A}"/>
                    </a:ext>
                  </a:extLst>
                </p:cNvPr>
                <p:cNvSpPr/>
                <p:nvPr/>
              </p:nvSpPr>
              <p:spPr>
                <a:xfrm>
                  <a:off x="11250527" y="9360909"/>
                  <a:ext cx="175896" cy="309893"/>
                </a:xfrm>
                <a:custGeom>
                  <a:avLst/>
                  <a:gdLst>
                    <a:gd name="connsiteX0" fmla="*/ 150206 w 175896"/>
                    <a:gd name="connsiteY0" fmla="*/ 309894 h 309893"/>
                    <a:gd name="connsiteX1" fmla="*/ 108941 w 175896"/>
                    <a:gd name="connsiteY1" fmla="*/ 54397 h 309893"/>
                    <a:gd name="connsiteX2" fmla="*/ 0 w 175896"/>
                    <a:gd name="connsiteY2" fmla="*/ 0 h 309893"/>
                  </a:gdLst>
                  <a:ahLst/>
                  <a:cxnLst>
                    <a:cxn ang="0">
                      <a:pos x="connsiteX0" y="connsiteY0"/>
                    </a:cxn>
                    <a:cxn ang="0">
                      <a:pos x="connsiteX1" y="connsiteY1"/>
                    </a:cxn>
                    <a:cxn ang="0">
                      <a:pos x="connsiteX2" y="connsiteY2"/>
                    </a:cxn>
                  </a:cxnLst>
                  <a:rect l="l" t="t" r="r" b="b"/>
                  <a:pathLst>
                    <a:path w="175896" h="309893">
                      <a:moveTo>
                        <a:pt x="150206" y="309894"/>
                      </a:moveTo>
                      <a:cubicBezTo>
                        <a:pt x="194772" y="227475"/>
                        <a:pt x="181567" y="121979"/>
                        <a:pt x="108941" y="54397"/>
                      </a:cubicBezTo>
                      <a:cubicBezTo>
                        <a:pt x="77579" y="24725"/>
                        <a:pt x="39615" y="8242"/>
                        <a:pt x="0" y="0"/>
                      </a:cubicBezTo>
                    </a:path>
                  </a:pathLst>
                </a:custGeom>
                <a:noFill/>
                <a:ln w="19050" cap="rnd">
                  <a:solidFill>
                    <a:srgbClr val="09465E"/>
                  </a:solidFill>
                  <a:prstDash val="solid"/>
                  <a:round/>
                </a:ln>
              </p:spPr>
              <p:txBody>
                <a:bodyPr rtlCol="0" anchor="ctr"/>
                <a:lstStyle/>
                <a:p>
                  <a:endParaRPr lang="it-IT" sz="1799" noProof="0" dirty="0"/>
                </a:p>
              </p:txBody>
            </p:sp>
            <p:sp>
              <p:nvSpPr>
                <p:cNvPr id="47" name="Freeform 75">
                  <a:extLst>
                    <a:ext uri="{FF2B5EF4-FFF2-40B4-BE49-F238E27FC236}">
                      <a16:creationId xmlns:a16="http://schemas.microsoft.com/office/drawing/2014/main" id="{1536B347-3887-B99E-1BC5-33599E8D9680}"/>
                    </a:ext>
                  </a:extLst>
                </p:cNvPr>
                <p:cNvSpPr/>
                <p:nvPr/>
              </p:nvSpPr>
              <p:spPr>
                <a:xfrm>
                  <a:off x="11252178" y="9360909"/>
                  <a:ext cx="148554" cy="309892"/>
                </a:xfrm>
                <a:custGeom>
                  <a:avLst/>
                  <a:gdLst>
                    <a:gd name="connsiteX0" fmla="*/ 0 w 148554"/>
                    <a:gd name="connsiteY0" fmla="*/ 0 h 309892"/>
                    <a:gd name="connsiteX1" fmla="*/ 148555 w 148554"/>
                    <a:gd name="connsiteY1" fmla="*/ 309893 h 309892"/>
                  </a:gdLst>
                  <a:ahLst/>
                  <a:cxnLst>
                    <a:cxn ang="0">
                      <a:pos x="connsiteX0" y="connsiteY0"/>
                    </a:cxn>
                    <a:cxn ang="0">
                      <a:pos x="connsiteX1" y="connsiteY1"/>
                    </a:cxn>
                  </a:cxnLst>
                  <a:rect l="l" t="t" r="r" b="b"/>
                  <a:pathLst>
                    <a:path w="148554" h="309892">
                      <a:moveTo>
                        <a:pt x="0" y="0"/>
                      </a:moveTo>
                      <a:lnTo>
                        <a:pt x="148555" y="309893"/>
                      </a:lnTo>
                    </a:path>
                  </a:pathLst>
                </a:custGeom>
                <a:ln w="19050" cap="rnd">
                  <a:solidFill>
                    <a:srgbClr val="09465E"/>
                  </a:solidFill>
                  <a:prstDash val="solid"/>
                  <a:round/>
                </a:ln>
              </p:spPr>
              <p:txBody>
                <a:bodyPr rtlCol="0" anchor="ctr"/>
                <a:lstStyle/>
                <a:p>
                  <a:endParaRPr lang="it-IT" sz="1799" noProof="0" dirty="0"/>
                </a:p>
              </p:txBody>
            </p:sp>
          </p:grpSp>
          <p:sp>
            <p:nvSpPr>
              <p:cNvPr id="44" name="Freeform 72">
                <a:extLst>
                  <a:ext uri="{FF2B5EF4-FFF2-40B4-BE49-F238E27FC236}">
                    <a16:creationId xmlns:a16="http://schemas.microsoft.com/office/drawing/2014/main" id="{2EF564EE-6CE4-FC49-7092-A405BB518C94}"/>
                  </a:ext>
                </a:extLst>
              </p:cNvPr>
              <p:cNvSpPr/>
              <p:nvPr/>
            </p:nvSpPr>
            <p:spPr>
              <a:xfrm>
                <a:off x="11295093" y="9252117"/>
                <a:ext cx="285554" cy="57692"/>
              </a:xfrm>
              <a:custGeom>
                <a:avLst/>
                <a:gdLst>
                  <a:gd name="connsiteX0" fmla="*/ 0 w 285554"/>
                  <a:gd name="connsiteY0" fmla="*/ 52748 h 57692"/>
                  <a:gd name="connsiteX1" fmla="*/ 140301 w 285554"/>
                  <a:gd name="connsiteY1" fmla="*/ 0 h 57692"/>
                  <a:gd name="connsiteX2" fmla="*/ 285555 w 285554"/>
                  <a:gd name="connsiteY2" fmla="*/ 57693 h 57692"/>
                </a:gdLst>
                <a:ahLst/>
                <a:cxnLst>
                  <a:cxn ang="0">
                    <a:pos x="connsiteX0" y="connsiteY0"/>
                  </a:cxn>
                  <a:cxn ang="0">
                    <a:pos x="connsiteX1" y="connsiteY1"/>
                  </a:cxn>
                  <a:cxn ang="0">
                    <a:pos x="connsiteX2" y="connsiteY2"/>
                  </a:cxn>
                </a:cxnLst>
                <a:rect l="l" t="t" r="r" b="b"/>
                <a:pathLst>
                  <a:path w="285554" h="57692">
                    <a:moveTo>
                      <a:pt x="0" y="52748"/>
                    </a:moveTo>
                    <a:cubicBezTo>
                      <a:pt x="37964" y="19781"/>
                      <a:pt x="85832" y="0"/>
                      <a:pt x="140301" y="0"/>
                    </a:cubicBezTo>
                    <a:cubicBezTo>
                      <a:pt x="194771" y="0"/>
                      <a:pt x="247591" y="21429"/>
                      <a:pt x="285555" y="57693"/>
                    </a:cubicBezTo>
                  </a:path>
                </a:pathLst>
              </a:custGeom>
              <a:noFill/>
              <a:ln w="19050" cap="rnd">
                <a:solidFill>
                  <a:srgbClr val="09465E"/>
                </a:solidFill>
                <a:prstDash val="solid"/>
                <a:round/>
              </a:ln>
            </p:spPr>
            <p:txBody>
              <a:bodyPr rtlCol="0" anchor="ctr"/>
              <a:lstStyle/>
              <a:p>
                <a:endParaRPr lang="it-IT" sz="1799" noProof="0" dirty="0"/>
              </a:p>
            </p:txBody>
          </p:sp>
        </p:grpSp>
      </p:grpSp>
      <p:grpSp>
        <p:nvGrpSpPr>
          <p:cNvPr id="53" name="Group 52">
            <a:extLst>
              <a:ext uri="{FF2B5EF4-FFF2-40B4-BE49-F238E27FC236}">
                <a16:creationId xmlns:a16="http://schemas.microsoft.com/office/drawing/2014/main" id="{A9E27167-D883-95F6-674F-66B793201BB3}"/>
              </a:ext>
            </a:extLst>
          </p:cNvPr>
          <p:cNvGrpSpPr/>
          <p:nvPr/>
        </p:nvGrpSpPr>
        <p:grpSpPr>
          <a:xfrm>
            <a:off x="7099608" y="2975798"/>
            <a:ext cx="616551" cy="736832"/>
            <a:chOff x="4431337" y="2646211"/>
            <a:chExt cx="760423" cy="908772"/>
          </a:xfrm>
        </p:grpSpPr>
        <p:sp>
          <p:nvSpPr>
            <p:cNvPr id="54" name="Freeform 101">
              <a:extLst>
                <a:ext uri="{FF2B5EF4-FFF2-40B4-BE49-F238E27FC236}">
                  <a16:creationId xmlns:a16="http://schemas.microsoft.com/office/drawing/2014/main" id="{9D9A2B9E-8D5C-FD9D-B357-1D4B6B5E1AC2}"/>
                </a:ext>
              </a:extLst>
            </p:cNvPr>
            <p:cNvSpPr/>
            <p:nvPr/>
          </p:nvSpPr>
          <p:spPr>
            <a:xfrm>
              <a:off x="4667782" y="2674448"/>
              <a:ext cx="357965" cy="199052"/>
            </a:xfrm>
            <a:custGeom>
              <a:avLst/>
              <a:gdLst>
                <a:gd name="connsiteX0" fmla="*/ 612 w 500745"/>
                <a:gd name="connsiteY0" fmla="*/ 204901 h 278447"/>
                <a:gd name="connsiteX1" fmla="*/ 215191 w 500745"/>
                <a:gd name="connsiteY1" fmla="*/ 504 h 278447"/>
                <a:gd name="connsiteX2" fmla="*/ 500746 w 500745"/>
                <a:gd name="connsiteY2" fmla="*/ 163692 h 278447"/>
                <a:gd name="connsiteX3" fmla="*/ 500746 w 500745"/>
                <a:gd name="connsiteY3" fmla="*/ 163692 h 278447"/>
                <a:gd name="connsiteX4" fmla="*/ 338987 w 500745"/>
                <a:gd name="connsiteY4" fmla="*/ 214791 h 278447"/>
                <a:gd name="connsiteX5" fmla="*/ 612 w 500745"/>
                <a:gd name="connsiteY5" fmla="*/ 201605 h 27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5" h="278447">
                  <a:moveTo>
                    <a:pt x="612" y="204901"/>
                  </a:moveTo>
                  <a:cubicBezTo>
                    <a:pt x="612" y="204901"/>
                    <a:pt x="-22496" y="20284"/>
                    <a:pt x="215191" y="504"/>
                  </a:cubicBezTo>
                  <a:cubicBezTo>
                    <a:pt x="215191" y="504"/>
                    <a:pt x="386854" y="-17628"/>
                    <a:pt x="500746" y="163692"/>
                  </a:cubicBezTo>
                  <a:cubicBezTo>
                    <a:pt x="500746" y="163692"/>
                    <a:pt x="500746" y="163692"/>
                    <a:pt x="500746" y="163692"/>
                  </a:cubicBezTo>
                  <a:cubicBezTo>
                    <a:pt x="489191" y="158747"/>
                    <a:pt x="428119" y="138967"/>
                    <a:pt x="338987" y="214791"/>
                  </a:cubicBezTo>
                  <a:cubicBezTo>
                    <a:pt x="338987" y="214791"/>
                    <a:pt x="173926" y="366441"/>
                    <a:pt x="612" y="201605"/>
                  </a:cubicBezTo>
                  <a:close/>
                </a:path>
              </a:pathLst>
            </a:custGeom>
            <a:solidFill>
              <a:srgbClr val="60BA47"/>
            </a:solidFill>
            <a:ln w="19050" cap="rnd">
              <a:noFill/>
              <a:prstDash val="solid"/>
              <a:miter/>
            </a:ln>
          </p:spPr>
          <p:txBody>
            <a:bodyPr rtlCol="0" anchor="ctr"/>
            <a:lstStyle/>
            <a:p>
              <a:endParaRPr lang="it-IT" sz="1799" noProof="0" dirty="0"/>
            </a:p>
          </p:txBody>
        </p:sp>
        <p:grpSp>
          <p:nvGrpSpPr>
            <p:cNvPr id="55" name="Graphic 503">
              <a:extLst>
                <a:ext uri="{FF2B5EF4-FFF2-40B4-BE49-F238E27FC236}">
                  <a16:creationId xmlns:a16="http://schemas.microsoft.com/office/drawing/2014/main" id="{2A779683-446F-F02D-32E8-AA6A2B293BAF}"/>
                </a:ext>
              </a:extLst>
            </p:cNvPr>
            <p:cNvGrpSpPr/>
            <p:nvPr/>
          </p:nvGrpSpPr>
          <p:grpSpPr>
            <a:xfrm>
              <a:off x="4431337" y="2646211"/>
              <a:ext cx="760423" cy="908772"/>
              <a:chOff x="5836541" y="2252651"/>
              <a:chExt cx="950748" cy="1136227"/>
            </a:xfrm>
            <a:noFill/>
          </p:grpSpPr>
          <p:sp>
            <p:nvSpPr>
              <p:cNvPr id="56" name="Freeform 82">
                <a:extLst>
                  <a:ext uri="{FF2B5EF4-FFF2-40B4-BE49-F238E27FC236}">
                    <a16:creationId xmlns:a16="http://schemas.microsoft.com/office/drawing/2014/main" id="{A3370137-6456-3F42-6C98-868D2910DB5A}"/>
                  </a:ext>
                </a:extLst>
              </p:cNvPr>
              <p:cNvSpPr/>
              <p:nvPr/>
            </p:nvSpPr>
            <p:spPr>
              <a:xfrm>
                <a:off x="6122096" y="2932282"/>
                <a:ext cx="179915" cy="456597"/>
              </a:xfrm>
              <a:custGeom>
                <a:avLst/>
                <a:gdLst>
                  <a:gd name="connsiteX0" fmla="*/ 0 w 179915"/>
                  <a:gd name="connsiteY0" fmla="*/ 131869 h 456597"/>
                  <a:gd name="connsiteX1" fmla="*/ 179916 w 179915"/>
                  <a:gd name="connsiteY1" fmla="*/ 0 h 456597"/>
                  <a:gd name="connsiteX2" fmla="*/ 179916 w 179915"/>
                  <a:gd name="connsiteY2" fmla="*/ 456597 h 456597"/>
                </a:gdLst>
                <a:ahLst/>
                <a:cxnLst>
                  <a:cxn ang="0">
                    <a:pos x="connsiteX0" y="connsiteY0"/>
                  </a:cxn>
                  <a:cxn ang="0">
                    <a:pos x="connsiteX1" y="connsiteY1"/>
                  </a:cxn>
                  <a:cxn ang="0">
                    <a:pos x="connsiteX2" y="connsiteY2"/>
                  </a:cxn>
                </a:cxnLst>
                <a:rect l="l" t="t" r="r" b="b"/>
                <a:pathLst>
                  <a:path w="179915" h="456597">
                    <a:moveTo>
                      <a:pt x="0" y="131869"/>
                    </a:moveTo>
                    <a:lnTo>
                      <a:pt x="179916" y="0"/>
                    </a:lnTo>
                    <a:lnTo>
                      <a:pt x="179916" y="456597"/>
                    </a:lnTo>
                  </a:path>
                </a:pathLst>
              </a:custGeom>
              <a:noFill/>
              <a:ln w="19050" cap="rnd">
                <a:solidFill>
                  <a:srgbClr val="09465E"/>
                </a:solidFill>
                <a:prstDash val="solid"/>
                <a:miter/>
              </a:ln>
            </p:spPr>
            <p:txBody>
              <a:bodyPr rtlCol="0" anchor="ctr"/>
              <a:lstStyle/>
              <a:p>
                <a:endParaRPr lang="it-IT" sz="1799" noProof="0" dirty="0"/>
              </a:p>
            </p:txBody>
          </p:sp>
          <p:sp>
            <p:nvSpPr>
              <p:cNvPr id="57" name="Freeform 83">
                <a:extLst>
                  <a:ext uri="{FF2B5EF4-FFF2-40B4-BE49-F238E27FC236}">
                    <a16:creationId xmlns:a16="http://schemas.microsoft.com/office/drawing/2014/main" id="{F66DC859-D7FF-D7BD-636C-F70E86B3B9F2}"/>
                  </a:ext>
                </a:extLst>
              </p:cNvPr>
              <p:cNvSpPr/>
              <p:nvPr/>
            </p:nvSpPr>
            <p:spPr>
              <a:xfrm>
                <a:off x="6302011" y="2932282"/>
                <a:ext cx="203024" cy="456597"/>
              </a:xfrm>
              <a:custGeom>
                <a:avLst/>
                <a:gdLst>
                  <a:gd name="connsiteX0" fmla="*/ 0 w 203024"/>
                  <a:gd name="connsiteY0" fmla="*/ 148353 h 456597"/>
                  <a:gd name="connsiteX1" fmla="*/ 203025 w 203024"/>
                  <a:gd name="connsiteY1" fmla="*/ 0 h 456597"/>
                  <a:gd name="connsiteX2" fmla="*/ 203025 w 203024"/>
                  <a:gd name="connsiteY2" fmla="*/ 456597 h 456597"/>
                </a:gdLst>
                <a:ahLst/>
                <a:cxnLst>
                  <a:cxn ang="0">
                    <a:pos x="connsiteX0" y="connsiteY0"/>
                  </a:cxn>
                  <a:cxn ang="0">
                    <a:pos x="connsiteX1" y="connsiteY1"/>
                  </a:cxn>
                  <a:cxn ang="0">
                    <a:pos x="connsiteX2" y="connsiteY2"/>
                  </a:cxn>
                </a:cxnLst>
                <a:rect l="l" t="t" r="r" b="b"/>
                <a:pathLst>
                  <a:path w="203024" h="456597">
                    <a:moveTo>
                      <a:pt x="0" y="148353"/>
                    </a:moveTo>
                    <a:lnTo>
                      <a:pt x="203025" y="0"/>
                    </a:lnTo>
                    <a:lnTo>
                      <a:pt x="203025" y="456597"/>
                    </a:lnTo>
                  </a:path>
                </a:pathLst>
              </a:custGeom>
              <a:noFill/>
              <a:ln w="19050" cap="rnd">
                <a:solidFill>
                  <a:srgbClr val="09465E"/>
                </a:solidFill>
                <a:prstDash val="solid"/>
                <a:miter/>
              </a:ln>
            </p:spPr>
            <p:txBody>
              <a:bodyPr rtlCol="0" anchor="ctr"/>
              <a:lstStyle/>
              <a:p>
                <a:endParaRPr lang="it-IT" sz="1799" noProof="0" dirty="0"/>
              </a:p>
            </p:txBody>
          </p:sp>
          <p:sp>
            <p:nvSpPr>
              <p:cNvPr id="58" name="Freeform 84">
                <a:extLst>
                  <a:ext uri="{FF2B5EF4-FFF2-40B4-BE49-F238E27FC236}">
                    <a16:creationId xmlns:a16="http://schemas.microsoft.com/office/drawing/2014/main" id="{86181AA1-649C-16A9-C474-9AC0C9CCEA17}"/>
                  </a:ext>
                </a:extLst>
              </p:cNvPr>
              <p:cNvSpPr/>
              <p:nvPr/>
            </p:nvSpPr>
            <p:spPr>
              <a:xfrm>
                <a:off x="6505036" y="2932282"/>
                <a:ext cx="201373" cy="456597"/>
              </a:xfrm>
              <a:custGeom>
                <a:avLst/>
                <a:gdLst>
                  <a:gd name="connsiteX0" fmla="*/ 0 w 201373"/>
                  <a:gd name="connsiteY0" fmla="*/ 148353 h 456597"/>
                  <a:gd name="connsiteX1" fmla="*/ 201374 w 201373"/>
                  <a:gd name="connsiteY1" fmla="*/ 0 h 456597"/>
                  <a:gd name="connsiteX2" fmla="*/ 201374 w 201373"/>
                  <a:gd name="connsiteY2" fmla="*/ 456597 h 456597"/>
                </a:gdLst>
                <a:ahLst/>
                <a:cxnLst>
                  <a:cxn ang="0">
                    <a:pos x="connsiteX0" y="connsiteY0"/>
                  </a:cxn>
                  <a:cxn ang="0">
                    <a:pos x="connsiteX1" y="connsiteY1"/>
                  </a:cxn>
                  <a:cxn ang="0">
                    <a:pos x="connsiteX2" y="connsiteY2"/>
                  </a:cxn>
                </a:cxnLst>
                <a:rect l="l" t="t" r="r" b="b"/>
                <a:pathLst>
                  <a:path w="201373" h="456597">
                    <a:moveTo>
                      <a:pt x="0" y="148353"/>
                    </a:moveTo>
                    <a:lnTo>
                      <a:pt x="201374" y="0"/>
                    </a:lnTo>
                    <a:lnTo>
                      <a:pt x="201374" y="456597"/>
                    </a:lnTo>
                  </a:path>
                </a:pathLst>
              </a:custGeom>
              <a:noFill/>
              <a:ln w="19050" cap="rnd">
                <a:solidFill>
                  <a:srgbClr val="09465E"/>
                </a:solidFill>
                <a:prstDash val="solid"/>
                <a:miter/>
              </a:ln>
            </p:spPr>
            <p:txBody>
              <a:bodyPr rtlCol="0" anchor="ctr"/>
              <a:lstStyle/>
              <a:p>
                <a:endParaRPr lang="it-IT" sz="1799" noProof="0" dirty="0"/>
              </a:p>
            </p:txBody>
          </p:sp>
          <p:sp>
            <p:nvSpPr>
              <p:cNvPr id="59" name="Freeform 85">
                <a:extLst>
                  <a:ext uri="{FF2B5EF4-FFF2-40B4-BE49-F238E27FC236}">
                    <a16:creationId xmlns:a16="http://schemas.microsoft.com/office/drawing/2014/main" id="{89030D11-FC35-4E56-BB9F-0A8869EAF029}"/>
                  </a:ext>
                </a:extLst>
              </p:cNvPr>
              <p:cNvSpPr/>
              <p:nvPr/>
            </p:nvSpPr>
            <p:spPr>
              <a:xfrm>
                <a:off x="5920722" y="2686675"/>
                <a:ext cx="221181" cy="702203"/>
              </a:xfrm>
              <a:custGeom>
                <a:avLst/>
                <a:gdLst>
                  <a:gd name="connsiteX0" fmla="*/ 221181 w 221181"/>
                  <a:gd name="connsiteY0" fmla="*/ 702204 h 702203"/>
                  <a:gd name="connsiteX1" fmla="*/ 0 w 221181"/>
                  <a:gd name="connsiteY1" fmla="*/ 702204 h 702203"/>
                  <a:gd name="connsiteX2" fmla="*/ 44566 w 221181"/>
                  <a:gd name="connsiteY2" fmla="*/ 0 h 702203"/>
                  <a:gd name="connsiteX3" fmla="*/ 178265 w 221181"/>
                  <a:gd name="connsiteY3" fmla="*/ 0 h 702203"/>
                  <a:gd name="connsiteX4" fmla="*/ 221181 w 221181"/>
                  <a:gd name="connsiteY4" fmla="*/ 702204 h 702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81" h="702203">
                    <a:moveTo>
                      <a:pt x="221181" y="702204"/>
                    </a:moveTo>
                    <a:lnTo>
                      <a:pt x="0" y="702204"/>
                    </a:lnTo>
                    <a:lnTo>
                      <a:pt x="44566" y="0"/>
                    </a:lnTo>
                    <a:lnTo>
                      <a:pt x="178265" y="0"/>
                    </a:lnTo>
                    <a:lnTo>
                      <a:pt x="221181" y="702204"/>
                    </a:lnTo>
                    <a:close/>
                  </a:path>
                </a:pathLst>
              </a:custGeom>
              <a:noFill/>
              <a:ln w="19050" cap="rnd">
                <a:solidFill>
                  <a:srgbClr val="09465E"/>
                </a:solidFill>
                <a:prstDash val="solid"/>
                <a:miter/>
              </a:ln>
            </p:spPr>
            <p:txBody>
              <a:bodyPr rtlCol="0" anchor="ctr"/>
              <a:lstStyle/>
              <a:p>
                <a:endParaRPr lang="it-IT" sz="1799" noProof="0" dirty="0"/>
              </a:p>
            </p:txBody>
          </p:sp>
          <p:sp>
            <p:nvSpPr>
              <p:cNvPr id="60" name="Freeform 86">
                <a:extLst>
                  <a:ext uri="{FF2B5EF4-FFF2-40B4-BE49-F238E27FC236}">
                    <a16:creationId xmlns:a16="http://schemas.microsoft.com/office/drawing/2014/main" id="{B692FBDA-8150-AF0B-92D4-FD24F940420C}"/>
                  </a:ext>
                </a:extLst>
              </p:cNvPr>
              <p:cNvSpPr/>
              <p:nvPr/>
            </p:nvSpPr>
            <p:spPr>
              <a:xfrm>
                <a:off x="5836541" y="3388879"/>
                <a:ext cx="950748" cy="16483"/>
              </a:xfrm>
              <a:custGeom>
                <a:avLst/>
                <a:gdLst>
                  <a:gd name="connsiteX0" fmla="*/ 0 w 950748"/>
                  <a:gd name="connsiteY0" fmla="*/ 0 h 16483"/>
                  <a:gd name="connsiteX1" fmla="*/ 950749 w 950748"/>
                  <a:gd name="connsiteY1" fmla="*/ 0 h 16483"/>
                </a:gdLst>
                <a:ahLst/>
                <a:cxnLst>
                  <a:cxn ang="0">
                    <a:pos x="connsiteX0" y="connsiteY0"/>
                  </a:cxn>
                  <a:cxn ang="0">
                    <a:pos x="connsiteX1" y="connsiteY1"/>
                  </a:cxn>
                </a:cxnLst>
                <a:rect l="l" t="t" r="r" b="b"/>
                <a:pathLst>
                  <a:path w="950748" h="16483">
                    <a:moveTo>
                      <a:pt x="0" y="0"/>
                    </a:moveTo>
                    <a:lnTo>
                      <a:pt x="950749" y="0"/>
                    </a:lnTo>
                  </a:path>
                </a:pathLst>
              </a:custGeom>
              <a:ln w="19050" cap="rnd">
                <a:solidFill>
                  <a:srgbClr val="09465E"/>
                </a:solidFill>
                <a:prstDash val="solid"/>
                <a:miter/>
              </a:ln>
            </p:spPr>
            <p:txBody>
              <a:bodyPr rtlCol="0" anchor="ctr"/>
              <a:lstStyle/>
              <a:p>
                <a:endParaRPr lang="it-IT" sz="1799" noProof="0" dirty="0"/>
              </a:p>
            </p:txBody>
          </p:sp>
          <p:sp>
            <p:nvSpPr>
              <p:cNvPr id="61" name="Freeform 87">
                <a:extLst>
                  <a:ext uri="{FF2B5EF4-FFF2-40B4-BE49-F238E27FC236}">
                    <a16:creationId xmlns:a16="http://schemas.microsoft.com/office/drawing/2014/main" id="{F5B8D8DC-40CC-1075-8AD0-39841CD963AA}"/>
                  </a:ext>
                </a:extLst>
              </p:cNvPr>
              <p:cNvSpPr/>
              <p:nvPr/>
            </p:nvSpPr>
            <p:spPr>
              <a:xfrm>
                <a:off x="6169963" y="3172944"/>
                <a:ext cx="84180" cy="89011"/>
              </a:xfrm>
              <a:custGeom>
                <a:avLst/>
                <a:gdLst>
                  <a:gd name="connsiteX0" fmla="*/ 84181 w 84180"/>
                  <a:gd name="connsiteY0" fmla="*/ 0 h 89011"/>
                  <a:gd name="connsiteX1" fmla="*/ 84181 w 84180"/>
                  <a:gd name="connsiteY1" fmla="*/ 89012 h 89011"/>
                  <a:gd name="connsiteX2" fmla="*/ 0 w 84180"/>
                  <a:gd name="connsiteY2" fmla="*/ 89012 h 89011"/>
                </a:gdLst>
                <a:ahLst/>
                <a:cxnLst>
                  <a:cxn ang="0">
                    <a:pos x="connsiteX0" y="connsiteY0"/>
                  </a:cxn>
                  <a:cxn ang="0">
                    <a:pos x="connsiteX1" y="connsiteY1"/>
                  </a:cxn>
                  <a:cxn ang="0">
                    <a:pos x="connsiteX2" y="connsiteY2"/>
                  </a:cxn>
                </a:cxnLst>
                <a:rect l="l" t="t" r="r" b="b"/>
                <a:pathLst>
                  <a:path w="84180" h="89011">
                    <a:moveTo>
                      <a:pt x="84181" y="0"/>
                    </a:moveTo>
                    <a:lnTo>
                      <a:pt x="84181" y="89012"/>
                    </a:lnTo>
                    <a:lnTo>
                      <a:pt x="0" y="89012"/>
                    </a:lnTo>
                  </a:path>
                </a:pathLst>
              </a:custGeom>
              <a:noFill/>
              <a:ln w="19050" cap="rnd">
                <a:solidFill>
                  <a:srgbClr val="09465E"/>
                </a:solidFill>
                <a:prstDash val="solid"/>
                <a:miter/>
              </a:ln>
            </p:spPr>
            <p:txBody>
              <a:bodyPr rtlCol="0" anchor="ctr"/>
              <a:lstStyle/>
              <a:p>
                <a:endParaRPr lang="it-IT" sz="1799" noProof="0" dirty="0"/>
              </a:p>
            </p:txBody>
          </p:sp>
          <p:sp>
            <p:nvSpPr>
              <p:cNvPr id="62" name="Freeform 88">
                <a:extLst>
                  <a:ext uri="{FF2B5EF4-FFF2-40B4-BE49-F238E27FC236}">
                    <a16:creationId xmlns:a16="http://schemas.microsoft.com/office/drawing/2014/main" id="{03A2FB56-7027-E6D8-8736-FE7BD92BC032}"/>
                  </a:ext>
                </a:extLst>
              </p:cNvPr>
              <p:cNvSpPr/>
              <p:nvPr/>
            </p:nvSpPr>
            <p:spPr>
              <a:xfrm>
                <a:off x="6354831" y="3172944"/>
                <a:ext cx="84180" cy="89011"/>
              </a:xfrm>
              <a:custGeom>
                <a:avLst/>
                <a:gdLst>
                  <a:gd name="connsiteX0" fmla="*/ 84181 w 84180"/>
                  <a:gd name="connsiteY0" fmla="*/ 0 h 89011"/>
                  <a:gd name="connsiteX1" fmla="*/ 84181 w 84180"/>
                  <a:gd name="connsiteY1" fmla="*/ 89012 h 89011"/>
                  <a:gd name="connsiteX2" fmla="*/ 0 w 84180"/>
                  <a:gd name="connsiteY2" fmla="*/ 89012 h 89011"/>
                </a:gdLst>
                <a:ahLst/>
                <a:cxnLst>
                  <a:cxn ang="0">
                    <a:pos x="connsiteX0" y="connsiteY0"/>
                  </a:cxn>
                  <a:cxn ang="0">
                    <a:pos x="connsiteX1" y="connsiteY1"/>
                  </a:cxn>
                  <a:cxn ang="0">
                    <a:pos x="connsiteX2" y="connsiteY2"/>
                  </a:cxn>
                </a:cxnLst>
                <a:rect l="l" t="t" r="r" b="b"/>
                <a:pathLst>
                  <a:path w="84180" h="89011">
                    <a:moveTo>
                      <a:pt x="84181" y="0"/>
                    </a:moveTo>
                    <a:lnTo>
                      <a:pt x="84181" y="89012"/>
                    </a:lnTo>
                    <a:lnTo>
                      <a:pt x="0" y="89012"/>
                    </a:lnTo>
                  </a:path>
                </a:pathLst>
              </a:custGeom>
              <a:noFill/>
              <a:ln w="19050" cap="rnd">
                <a:solidFill>
                  <a:srgbClr val="09465E"/>
                </a:solidFill>
                <a:prstDash val="solid"/>
                <a:miter/>
              </a:ln>
            </p:spPr>
            <p:txBody>
              <a:bodyPr rtlCol="0" anchor="ctr"/>
              <a:lstStyle/>
              <a:p>
                <a:endParaRPr lang="it-IT" sz="1799" noProof="0" dirty="0"/>
              </a:p>
            </p:txBody>
          </p:sp>
          <p:sp>
            <p:nvSpPr>
              <p:cNvPr id="63" name="Freeform 89">
                <a:extLst>
                  <a:ext uri="{FF2B5EF4-FFF2-40B4-BE49-F238E27FC236}">
                    <a16:creationId xmlns:a16="http://schemas.microsoft.com/office/drawing/2014/main" id="{5881D341-B649-BE44-30C5-20AF8352ECE1}"/>
                  </a:ext>
                </a:extLst>
              </p:cNvPr>
              <p:cNvSpPr/>
              <p:nvPr/>
            </p:nvSpPr>
            <p:spPr>
              <a:xfrm>
                <a:off x="6556205" y="3172944"/>
                <a:ext cx="84180" cy="89011"/>
              </a:xfrm>
              <a:custGeom>
                <a:avLst/>
                <a:gdLst>
                  <a:gd name="connsiteX0" fmla="*/ 84180 w 84180"/>
                  <a:gd name="connsiteY0" fmla="*/ 0 h 89011"/>
                  <a:gd name="connsiteX1" fmla="*/ 84180 w 84180"/>
                  <a:gd name="connsiteY1" fmla="*/ 89012 h 89011"/>
                  <a:gd name="connsiteX2" fmla="*/ 0 w 84180"/>
                  <a:gd name="connsiteY2" fmla="*/ 89012 h 89011"/>
                </a:gdLst>
                <a:ahLst/>
                <a:cxnLst>
                  <a:cxn ang="0">
                    <a:pos x="connsiteX0" y="connsiteY0"/>
                  </a:cxn>
                  <a:cxn ang="0">
                    <a:pos x="connsiteX1" y="connsiteY1"/>
                  </a:cxn>
                  <a:cxn ang="0">
                    <a:pos x="connsiteX2" y="connsiteY2"/>
                  </a:cxn>
                </a:cxnLst>
                <a:rect l="l" t="t" r="r" b="b"/>
                <a:pathLst>
                  <a:path w="84180" h="89011">
                    <a:moveTo>
                      <a:pt x="84180" y="0"/>
                    </a:moveTo>
                    <a:lnTo>
                      <a:pt x="84180" y="89012"/>
                    </a:lnTo>
                    <a:lnTo>
                      <a:pt x="0" y="89012"/>
                    </a:lnTo>
                  </a:path>
                </a:pathLst>
              </a:custGeom>
              <a:noFill/>
              <a:ln w="19050" cap="rnd">
                <a:solidFill>
                  <a:srgbClr val="09465E"/>
                </a:solidFill>
                <a:prstDash val="solid"/>
                <a:miter/>
              </a:ln>
            </p:spPr>
            <p:txBody>
              <a:bodyPr rtlCol="0" anchor="ctr"/>
              <a:lstStyle/>
              <a:p>
                <a:endParaRPr lang="it-IT" sz="1799" noProof="0" dirty="0"/>
              </a:p>
            </p:txBody>
          </p:sp>
          <p:sp>
            <p:nvSpPr>
              <p:cNvPr id="64" name="Freeform 90">
                <a:extLst>
                  <a:ext uri="{FF2B5EF4-FFF2-40B4-BE49-F238E27FC236}">
                    <a16:creationId xmlns:a16="http://schemas.microsoft.com/office/drawing/2014/main" id="{8EBF7C18-5EAF-45B9-A070-51DD3933689C}"/>
                  </a:ext>
                </a:extLst>
              </p:cNvPr>
              <p:cNvSpPr/>
              <p:nvPr/>
            </p:nvSpPr>
            <p:spPr>
              <a:xfrm>
                <a:off x="5960336" y="2747665"/>
                <a:ext cx="143602" cy="16483"/>
              </a:xfrm>
              <a:custGeom>
                <a:avLst/>
                <a:gdLst>
                  <a:gd name="connsiteX0" fmla="*/ 0 w 143602"/>
                  <a:gd name="connsiteY0" fmla="*/ 0 h 16483"/>
                  <a:gd name="connsiteX1" fmla="*/ 143602 w 143602"/>
                  <a:gd name="connsiteY1" fmla="*/ 0 h 16483"/>
                </a:gdLst>
                <a:ahLst/>
                <a:cxnLst>
                  <a:cxn ang="0">
                    <a:pos x="connsiteX0" y="connsiteY0"/>
                  </a:cxn>
                  <a:cxn ang="0">
                    <a:pos x="connsiteX1" y="connsiteY1"/>
                  </a:cxn>
                </a:cxnLst>
                <a:rect l="l" t="t" r="r" b="b"/>
                <a:pathLst>
                  <a:path w="143602" h="16483">
                    <a:moveTo>
                      <a:pt x="0" y="0"/>
                    </a:moveTo>
                    <a:lnTo>
                      <a:pt x="143602" y="0"/>
                    </a:lnTo>
                  </a:path>
                </a:pathLst>
              </a:custGeom>
              <a:ln w="19050" cap="rnd">
                <a:solidFill>
                  <a:srgbClr val="09465E"/>
                </a:solidFill>
                <a:prstDash val="solid"/>
                <a:miter/>
              </a:ln>
            </p:spPr>
            <p:txBody>
              <a:bodyPr rtlCol="0" anchor="ctr"/>
              <a:lstStyle/>
              <a:p>
                <a:endParaRPr lang="it-IT" sz="1799" noProof="0" dirty="0"/>
              </a:p>
            </p:txBody>
          </p:sp>
          <p:sp>
            <p:nvSpPr>
              <p:cNvPr id="65" name="Freeform 91">
                <a:extLst>
                  <a:ext uri="{FF2B5EF4-FFF2-40B4-BE49-F238E27FC236}">
                    <a16:creationId xmlns:a16="http://schemas.microsoft.com/office/drawing/2014/main" id="{EE045F71-246A-37B7-AA57-F6F339B7D036}"/>
                  </a:ext>
                </a:extLst>
              </p:cNvPr>
              <p:cNvSpPr/>
              <p:nvPr/>
            </p:nvSpPr>
            <p:spPr>
              <a:xfrm>
                <a:off x="5965288" y="2638873"/>
                <a:ext cx="133699" cy="16483"/>
              </a:xfrm>
              <a:custGeom>
                <a:avLst/>
                <a:gdLst>
                  <a:gd name="connsiteX0" fmla="*/ 0 w 133699"/>
                  <a:gd name="connsiteY0" fmla="*/ 0 h 16483"/>
                  <a:gd name="connsiteX1" fmla="*/ 133699 w 133699"/>
                  <a:gd name="connsiteY1" fmla="*/ 0 h 16483"/>
                </a:gdLst>
                <a:ahLst/>
                <a:cxnLst>
                  <a:cxn ang="0">
                    <a:pos x="connsiteX0" y="connsiteY0"/>
                  </a:cxn>
                  <a:cxn ang="0">
                    <a:pos x="connsiteX1" y="connsiteY1"/>
                  </a:cxn>
                </a:cxnLst>
                <a:rect l="l" t="t" r="r" b="b"/>
                <a:pathLst>
                  <a:path w="133699" h="16483">
                    <a:moveTo>
                      <a:pt x="0" y="0"/>
                    </a:moveTo>
                    <a:lnTo>
                      <a:pt x="133699" y="0"/>
                    </a:lnTo>
                  </a:path>
                </a:pathLst>
              </a:custGeom>
              <a:ln w="19050" cap="rnd">
                <a:solidFill>
                  <a:srgbClr val="09465E"/>
                </a:solidFill>
                <a:prstDash val="solid"/>
                <a:miter/>
              </a:ln>
            </p:spPr>
            <p:txBody>
              <a:bodyPr rtlCol="0" anchor="ctr"/>
              <a:lstStyle/>
              <a:p>
                <a:endParaRPr lang="it-IT" sz="1799" noProof="0" dirty="0"/>
              </a:p>
            </p:txBody>
          </p:sp>
          <p:grpSp>
            <p:nvGrpSpPr>
              <p:cNvPr id="66" name="Graphic 503">
                <a:extLst>
                  <a:ext uri="{FF2B5EF4-FFF2-40B4-BE49-F238E27FC236}">
                    <a16:creationId xmlns:a16="http://schemas.microsoft.com/office/drawing/2014/main" id="{B8536A99-CC2A-C536-3E8A-584BD5616B33}"/>
                  </a:ext>
                </a:extLst>
              </p:cNvPr>
              <p:cNvGrpSpPr/>
              <p:nvPr/>
            </p:nvGrpSpPr>
            <p:grpSpPr>
              <a:xfrm>
                <a:off x="6031238" y="2252651"/>
                <a:ext cx="595943" cy="348308"/>
                <a:chOff x="6031238" y="2252651"/>
                <a:chExt cx="595943" cy="348308"/>
              </a:xfrm>
              <a:noFill/>
            </p:grpSpPr>
            <p:sp>
              <p:nvSpPr>
                <p:cNvPr id="67" name="Freeform 93">
                  <a:extLst>
                    <a:ext uri="{FF2B5EF4-FFF2-40B4-BE49-F238E27FC236}">
                      <a16:creationId xmlns:a16="http://schemas.microsoft.com/office/drawing/2014/main" id="{01B38195-4EA7-C1FC-E41D-4C1888EE780F}"/>
                    </a:ext>
                  </a:extLst>
                </p:cNvPr>
                <p:cNvSpPr/>
                <p:nvPr/>
              </p:nvSpPr>
              <p:spPr>
                <a:xfrm>
                  <a:off x="6031238" y="2356371"/>
                  <a:ext cx="488653" cy="244589"/>
                </a:xfrm>
                <a:custGeom>
                  <a:avLst/>
                  <a:gdLst>
                    <a:gd name="connsiteX0" fmla="*/ 74 w 488653"/>
                    <a:gd name="connsiteY0" fmla="*/ 244589 h 244589"/>
                    <a:gd name="connsiteX1" fmla="*/ 488654 w 488653"/>
                    <a:gd name="connsiteY1" fmla="*/ 13818 h 244589"/>
                  </a:gdLst>
                  <a:ahLst/>
                  <a:cxnLst>
                    <a:cxn ang="0">
                      <a:pos x="connsiteX0" y="connsiteY0"/>
                    </a:cxn>
                    <a:cxn ang="0">
                      <a:pos x="connsiteX1" y="connsiteY1"/>
                    </a:cxn>
                  </a:cxnLst>
                  <a:rect l="l" t="t" r="r" b="b"/>
                  <a:pathLst>
                    <a:path w="488653" h="244589">
                      <a:moveTo>
                        <a:pt x="74" y="244589"/>
                      </a:moveTo>
                      <a:cubicBezTo>
                        <a:pt x="-3226" y="244589"/>
                        <a:pt x="102412" y="-68600"/>
                        <a:pt x="488654" y="13818"/>
                      </a:cubicBezTo>
                    </a:path>
                  </a:pathLst>
                </a:custGeom>
                <a:noFill/>
                <a:ln w="19050" cap="rnd">
                  <a:solidFill>
                    <a:srgbClr val="09465E"/>
                  </a:solidFill>
                  <a:prstDash val="solid"/>
                  <a:miter/>
                </a:ln>
              </p:spPr>
              <p:txBody>
                <a:bodyPr rtlCol="0" anchor="ctr"/>
                <a:lstStyle/>
                <a:p>
                  <a:endParaRPr lang="it-IT" sz="1799" noProof="0" dirty="0"/>
                </a:p>
              </p:txBody>
            </p:sp>
            <p:sp>
              <p:nvSpPr>
                <p:cNvPr id="68" name="Freeform 94">
                  <a:extLst>
                    <a:ext uri="{FF2B5EF4-FFF2-40B4-BE49-F238E27FC236}">
                      <a16:creationId xmlns:a16="http://schemas.microsoft.com/office/drawing/2014/main" id="{CB0E99A6-D72D-4483-FD85-FA9FC44B3113}"/>
                    </a:ext>
                  </a:extLst>
                </p:cNvPr>
                <p:cNvSpPr/>
                <p:nvPr/>
              </p:nvSpPr>
              <p:spPr>
                <a:xfrm>
                  <a:off x="6126435" y="2252651"/>
                  <a:ext cx="500745" cy="278447"/>
                </a:xfrm>
                <a:custGeom>
                  <a:avLst/>
                  <a:gdLst>
                    <a:gd name="connsiteX0" fmla="*/ 612 w 500745"/>
                    <a:gd name="connsiteY0" fmla="*/ 204901 h 278447"/>
                    <a:gd name="connsiteX1" fmla="*/ 215191 w 500745"/>
                    <a:gd name="connsiteY1" fmla="*/ 504 h 278447"/>
                    <a:gd name="connsiteX2" fmla="*/ 500746 w 500745"/>
                    <a:gd name="connsiteY2" fmla="*/ 163692 h 278447"/>
                    <a:gd name="connsiteX3" fmla="*/ 500746 w 500745"/>
                    <a:gd name="connsiteY3" fmla="*/ 163692 h 278447"/>
                    <a:gd name="connsiteX4" fmla="*/ 338987 w 500745"/>
                    <a:gd name="connsiteY4" fmla="*/ 214791 h 278447"/>
                    <a:gd name="connsiteX5" fmla="*/ 612 w 500745"/>
                    <a:gd name="connsiteY5" fmla="*/ 201605 h 27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5" h="278447">
                      <a:moveTo>
                        <a:pt x="612" y="204901"/>
                      </a:moveTo>
                      <a:cubicBezTo>
                        <a:pt x="612" y="204901"/>
                        <a:pt x="-22496" y="20284"/>
                        <a:pt x="215191" y="504"/>
                      </a:cubicBezTo>
                      <a:cubicBezTo>
                        <a:pt x="215191" y="504"/>
                        <a:pt x="386854" y="-17628"/>
                        <a:pt x="500746" y="163692"/>
                      </a:cubicBezTo>
                      <a:cubicBezTo>
                        <a:pt x="500746" y="163692"/>
                        <a:pt x="500746" y="163692"/>
                        <a:pt x="500746" y="163692"/>
                      </a:cubicBezTo>
                      <a:cubicBezTo>
                        <a:pt x="489191" y="158747"/>
                        <a:pt x="428119" y="138967"/>
                        <a:pt x="338987" y="214791"/>
                      </a:cubicBezTo>
                      <a:cubicBezTo>
                        <a:pt x="338987" y="214791"/>
                        <a:pt x="173926" y="366441"/>
                        <a:pt x="612" y="201605"/>
                      </a:cubicBezTo>
                      <a:close/>
                    </a:path>
                  </a:pathLst>
                </a:custGeom>
                <a:noFill/>
                <a:ln w="19050" cap="rnd">
                  <a:solidFill>
                    <a:srgbClr val="09465E"/>
                  </a:solidFill>
                  <a:prstDash val="solid"/>
                  <a:miter/>
                </a:ln>
              </p:spPr>
              <p:txBody>
                <a:bodyPr rtlCol="0" anchor="ctr"/>
                <a:lstStyle/>
                <a:p>
                  <a:endParaRPr lang="it-IT" sz="1799" noProof="0" dirty="0"/>
                </a:p>
              </p:txBody>
            </p:sp>
          </p:grpSp>
        </p:grpSp>
      </p:grpSp>
    </p:spTree>
    <p:extLst>
      <p:ext uri="{BB962C8B-B14F-4D97-AF65-F5344CB8AC3E}">
        <p14:creationId xmlns:p14="http://schemas.microsoft.com/office/powerpoint/2010/main" val="923018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EF1C-33FF-AA0E-D232-28E5CD7D60F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398FBA2-293C-12F3-04B5-2A89E59A50E5}"/>
              </a:ext>
            </a:extLst>
          </p:cNvPr>
          <p:cNvSpPr>
            <a:spLocks noGrp="1"/>
          </p:cNvSpPr>
          <p:nvPr>
            <p:ph type="body" sz="quarter" idx="16"/>
          </p:nvPr>
        </p:nvSpPr>
        <p:spPr>
          <a:xfrm>
            <a:off x="489526" y="738575"/>
            <a:ext cx="10479218" cy="803654"/>
          </a:xfrm>
          <a:prstGeom prst="rect">
            <a:avLst/>
          </a:prstGeom>
        </p:spPr>
        <p:txBody>
          <a:bodyPr/>
          <a:lstStyle/>
          <a:p>
            <a:r>
              <a:rPr lang="it-IT" noProof="0" dirty="0"/>
              <a:t>Le 3R e il loro ruolo nella riduzione dei rifiuti </a:t>
            </a:r>
          </a:p>
        </p:txBody>
      </p:sp>
      <p:sp>
        <p:nvSpPr>
          <p:cNvPr id="2" name="Freeform 1">
            <a:extLst>
              <a:ext uri="{FF2B5EF4-FFF2-40B4-BE49-F238E27FC236}">
                <a16:creationId xmlns:a16="http://schemas.microsoft.com/office/drawing/2014/main" id="{5A53E1D0-EF36-36F2-A1AB-2DAB784BAC23}"/>
              </a:ext>
            </a:extLst>
          </p:cNvPr>
          <p:cNvSpPr/>
          <p:nvPr/>
        </p:nvSpPr>
        <p:spPr>
          <a:xfrm>
            <a:off x="8941983" y="-23276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it-IT" noProof="0" dirty="0"/>
          </a:p>
        </p:txBody>
      </p:sp>
      <p:sp>
        <p:nvSpPr>
          <p:cNvPr id="6" name="Symbol zastępczy tekstu 5">
            <a:extLst>
              <a:ext uri="{FF2B5EF4-FFF2-40B4-BE49-F238E27FC236}">
                <a16:creationId xmlns:a16="http://schemas.microsoft.com/office/drawing/2014/main" id="{208E0750-51B9-0F07-85E0-9FD484B2F66A}"/>
              </a:ext>
            </a:extLst>
          </p:cNvPr>
          <p:cNvSpPr>
            <a:spLocks noGrp="1"/>
          </p:cNvSpPr>
          <p:nvPr>
            <p:ph type="body" sz="quarter" idx="19"/>
          </p:nvPr>
        </p:nvSpPr>
        <p:spPr>
          <a:xfrm>
            <a:off x="489526" y="2259600"/>
            <a:ext cx="11443855" cy="1781123"/>
          </a:xfrm>
        </p:spPr>
        <p:txBody>
          <a:bodyPr/>
          <a:lstStyle/>
          <a:p>
            <a:pPr marL="0" indent="0"/>
            <a:r>
              <a:rPr lang="it-IT" sz="2000" noProof="0" dirty="0"/>
              <a:t>Lo spreco alimentare è un problema globale in crescita con gravi conseguenze ambientali, economiche e sociali. </a:t>
            </a:r>
            <a:r>
              <a:rPr lang="it-IT" sz="2000" b="1" noProof="0" dirty="0"/>
              <a:t>Quasi un terzo di tutto il cibo prodotto viene sprecato</a:t>
            </a:r>
            <a:r>
              <a:rPr lang="it-IT" sz="2000" noProof="0" dirty="0"/>
              <a:t>, con conseguente esaurimento delle risorse, aumento delle emissioni di gas serra e notevoli perdite finanziarie.</a:t>
            </a:r>
          </a:p>
          <a:p>
            <a:pPr marL="0" indent="0"/>
            <a:r>
              <a:rPr lang="it-IT" sz="2000" noProof="0" dirty="0">
                <a:hlinkClick r:id="rId2"/>
              </a:rPr>
              <a:t>Il quadro delle 3R - </a:t>
            </a:r>
            <a:r>
              <a:rPr lang="it-IT" sz="2000" noProof="0" dirty="0"/>
              <a:t>Ridurre, Riutilizzare e Riciclare - fornisce un approccio strutturato alla gestione dei rifiuti alimentari.</a:t>
            </a:r>
          </a:p>
        </p:txBody>
      </p:sp>
      <p:sp>
        <p:nvSpPr>
          <p:cNvPr id="3" name="Freeform 1">
            <a:extLst>
              <a:ext uri="{FF2B5EF4-FFF2-40B4-BE49-F238E27FC236}">
                <a16:creationId xmlns:a16="http://schemas.microsoft.com/office/drawing/2014/main" id="{863AB4C6-30DB-2F65-98EE-FE1E15FEAD5C}"/>
              </a:ext>
            </a:extLst>
          </p:cNvPr>
          <p:cNvSpPr>
            <a:spLocks noChangeArrowheads="1"/>
          </p:cNvSpPr>
          <p:nvPr/>
        </p:nvSpPr>
        <p:spPr bwMode="auto">
          <a:xfrm>
            <a:off x="875302" y="3998378"/>
            <a:ext cx="2494809" cy="247743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900" noProof="0" dirty="0"/>
          </a:p>
        </p:txBody>
      </p:sp>
      <p:sp>
        <p:nvSpPr>
          <p:cNvPr id="5" name="Freeform 171">
            <a:extLst>
              <a:ext uri="{FF2B5EF4-FFF2-40B4-BE49-F238E27FC236}">
                <a16:creationId xmlns:a16="http://schemas.microsoft.com/office/drawing/2014/main" id="{F64358D4-E2CF-F91C-41FE-1F2008BF28CD}"/>
              </a:ext>
            </a:extLst>
          </p:cNvPr>
          <p:cNvSpPr>
            <a:spLocks noChangeArrowheads="1"/>
          </p:cNvSpPr>
          <p:nvPr/>
        </p:nvSpPr>
        <p:spPr bwMode="auto">
          <a:xfrm>
            <a:off x="936030" y="4059106"/>
            <a:ext cx="2494809" cy="2477430"/>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60BA47"/>
          </a:solidFill>
          <a:ln>
            <a:noFill/>
          </a:ln>
          <a:effectLst/>
        </p:spPr>
        <p:txBody>
          <a:bodyPr wrap="none" anchor="ctr"/>
          <a:lstStyle/>
          <a:p>
            <a:endParaRPr lang="it-IT" sz="900" noProof="0" dirty="0"/>
          </a:p>
        </p:txBody>
      </p:sp>
      <p:sp>
        <p:nvSpPr>
          <p:cNvPr id="7" name="Freeform 172">
            <a:extLst>
              <a:ext uri="{FF2B5EF4-FFF2-40B4-BE49-F238E27FC236}">
                <a16:creationId xmlns:a16="http://schemas.microsoft.com/office/drawing/2014/main" id="{3FC2C0F7-0B1C-64D5-2725-A988C8FB2550}"/>
              </a:ext>
            </a:extLst>
          </p:cNvPr>
          <p:cNvSpPr>
            <a:spLocks noChangeArrowheads="1"/>
          </p:cNvSpPr>
          <p:nvPr/>
        </p:nvSpPr>
        <p:spPr bwMode="auto">
          <a:xfrm>
            <a:off x="999289" y="4119834"/>
            <a:ext cx="2494809" cy="247743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900" noProof="0" dirty="0"/>
          </a:p>
        </p:txBody>
      </p:sp>
      <p:sp>
        <p:nvSpPr>
          <p:cNvPr id="8" name="Freeform 173">
            <a:extLst>
              <a:ext uri="{FF2B5EF4-FFF2-40B4-BE49-F238E27FC236}">
                <a16:creationId xmlns:a16="http://schemas.microsoft.com/office/drawing/2014/main" id="{2552D09F-4464-9E26-D45E-2A3817F303CF}"/>
              </a:ext>
            </a:extLst>
          </p:cNvPr>
          <p:cNvSpPr>
            <a:spLocks noChangeArrowheads="1"/>
          </p:cNvSpPr>
          <p:nvPr/>
        </p:nvSpPr>
        <p:spPr bwMode="auto">
          <a:xfrm>
            <a:off x="329845" y="4152768"/>
            <a:ext cx="928634" cy="92863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it-IT" sz="900" noProof="0" dirty="0"/>
          </a:p>
        </p:txBody>
      </p:sp>
      <p:sp>
        <p:nvSpPr>
          <p:cNvPr id="9" name="Freeform 174">
            <a:extLst>
              <a:ext uri="{FF2B5EF4-FFF2-40B4-BE49-F238E27FC236}">
                <a16:creationId xmlns:a16="http://schemas.microsoft.com/office/drawing/2014/main" id="{78C75FC7-AD48-9CDB-6C66-D09086F682F5}"/>
              </a:ext>
            </a:extLst>
          </p:cNvPr>
          <p:cNvSpPr>
            <a:spLocks noChangeArrowheads="1"/>
          </p:cNvSpPr>
          <p:nvPr/>
        </p:nvSpPr>
        <p:spPr bwMode="auto">
          <a:xfrm>
            <a:off x="276709" y="4099630"/>
            <a:ext cx="1032377" cy="103237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900" noProof="0" dirty="0"/>
          </a:p>
        </p:txBody>
      </p:sp>
      <p:sp>
        <p:nvSpPr>
          <p:cNvPr id="10" name="Freeform 175">
            <a:extLst>
              <a:ext uri="{FF2B5EF4-FFF2-40B4-BE49-F238E27FC236}">
                <a16:creationId xmlns:a16="http://schemas.microsoft.com/office/drawing/2014/main" id="{45F8F97C-8F79-BF9E-CCD2-CC2514CEDB78}"/>
              </a:ext>
            </a:extLst>
          </p:cNvPr>
          <p:cNvSpPr>
            <a:spLocks noChangeArrowheads="1"/>
          </p:cNvSpPr>
          <p:nvPr/>
        </p:nvSpPr>
        <p:spPr bwMode="auto">
          <a:xfrm>
            <a:off x="4516431" y="3937650"/>
            <a:ext cx="2496053" cy="247743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900" noProof="0" dirty="0"/>
          </a:p>
        </p:txBody>
      </p:sp>
      <p:sp>
        <p:nvSpPr>
          <p:cNvPr id="11" name="Freeform 176">
            <a:extLst>
              <a:ext uri="{FF2B5EF4-FFF2-40B4-BE49-F238E27FC236}">
                <a16:creationId xmlns:a16="http://schemas.microsoft.com/office/drawing/2014/main" id="{08CDF17B-8AB6-3AD5-F70A-3C13AEA15EE5}"/>
              </a:ext>
            </a:extLst>
          </p:cNvPr>
          <p:cNvSpPr>
            <a:spLocks noChangeArrowheads="1"/>
          </p:cNvSpPr>
          <p:nvPr/>
        </p:nvSpPr>
        <p:spPr bwMode="auto">
          <a:xfrm>
            <a:off x="4577159" y="3998378"/>
            <a:ext cx="2496053" cy="247743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2094D2"/>
          </a:solidFill>
          <a:ln>
            <a:noFill/>
          </a:ln>
          <a:effectLst/>
        </p:spPr>
        <p:txBody>
          <a:bodyPr wrap="none" anchor="ctr"/>
          <a:lstStyle/>
          <a:p>
            <a:endParaRPr lang="it-IT" sz="900" noProof="0" dirty="0"/>
          </a:p>
        </p:txBody>
      </p:sp>
      <p:sp>
        <p:nvSpPr>
          <p:cNvPr id="12" name="Freeform 177">
            <a:extLst>
              <a:ext uri="{FF2B5EF4-FFF2-40B4-BE49-F238E27FC236}">
                <a16:creationId xmlns:a16="http://schemas.microsoft.com/office/drawing/2014/main" id="{B73BA2BB-24FD-3E30-1ABB-7F8F21D15168}"/>
              </a:ext>
            </a:extLst>
          </p:cNvPr>
          <p:cNvSpPr>
            <a:spLocks noChangeArrowheads="1"/>
          </p:cNvSpPr>
          <p:nvPr/>
        </p:nvSpPr>
        <p:spPr bwMode="auto">
          <a:xfrm>
            <a:off x="4640416" y="4059106"/>
            <a:ext cx="2496053" cy="247743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900" noProof="0" dirty="0"/>
          </a:p>
        </p:txBody>
      </p:sp>
      <p:sp>
        <p:nvSpPr>
          <p:cNvPr id="13" name="Freeform 178">
            <a:extLst>
              <a:ext uri="{FF2B5EF4-FFF2-40B4-BE49-F238E27FC236}">
                <a16:creationId xmlns:a16="http://schemas.microsoft.com/office/drawing/2014/main" id="{67BA3CB5-DC7C-BE3E-7030-5ECFB430D130}"/>
              </a:ext>
            </a:extLst>
          </p:cNvPr>
          <p:cNvSpPr>
            <a:spLocks noChangeArrowheads="1"/>
          </p:cNvSpPr>
          <p:nvPr/>
        </p:nvSpPr>
        <p:spPr bwMode="auto">
          <a:xfrm>
            <a:off x="3877994" y="4072362"/>
            <a:ext cx="1098533" cy="928632"/>
          </a:xfrm>
          <a:custGeom>
            <a:avLst/>
            <a:gdLst>
              <a:gd name="T0" fmla="*/ 1615 w 1616"/>
              <a:gd name="T1" fmla="*/ 808 h 1618"/>
              <a:gd name="T2" fmla="*/ 1615 w 1616"/>
              <a:gd name="T3" fmla="*/ 808 h 1618"/>
              <a:gd name="T4" fmla="*/ 808 w 1616"/>
              <a:gd name="T5" fmla="*/ 1617 h 1618"/>
              <a:gd name="T6" fmla="*/ 808 w 1616"/>
              <a:gd name="T7" fmla="*/ 1617 h 1618"/>
              <a:gd name="T8" fmla="*/ 0 w 1616"/>
              <a:gd name="T9" fmla="*/ 808 h 1618"/>
              <a:gd name="T10" fmla="*/ 0 w 1616"/>
              <a:gd name="T11" fmla="*/ 808 h 1618"/>
              <a:gd name="T12" fmla="*/ 808 w 1616"/>
              <a:gd name="T13" fmla="*/ 0 h 1618"/>
              <a:gd name="T14" fmla="*/ 808 w 1616"/>
              <a:gd name="T15" fmla="*/ 0 h 1618"/>
              <a:gd name="T16" fmla="*/ 1615 w 1616"/>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 h="1618">
                <a:moveTo>
                  <a:pt x="1615" y="808"/>
                </a:moveTo>
                <a:lnTo>
                  <a:pt x="1615" y="808"/>
                </a:lnTo>
                <a:cubicBezTo>
                  <a:pt x="1615" y="1255"/>
                  <a:pt x="1254" y="1617"/>
                  <a:pt x="808" y="1617"/>
                </a:cubicBezTo>
                <a:lnTo>
                  <a:pt x="808" y="1617"/>
                </a:lnTo>
                <a:cubicBezTo>
                  <a:pt x="361" y="1617"/>
                  <a:pt x="0" y="1255"/>
                  <a:pt x="0" y="808"/>
                </a:cubicBezTo>
                <a:lnTo>
                  <a:pt x="0" y="808"/>
                </a:lnTo>
                <a:cubicBezTo>
                  <a:pt x="0" y="362"/>
                  <a:pt x="361" y="0"/>
                  <a:pt x="808" y="0"/>
                </a:cubicBezTo>
                <a:lnTo>
                  <a:pt x="808" y="0"/>
                </a:lnTo>
                <a:cubicBezTo>
                  <a:pt x="1254" y="0"/>
                  <a:pt x="1615" y="362"/>
                  <a:pt x="1615" y="808"/>
                </a:cubicBezTo>
              </a:path>
            </a:pathLst>
          </a:custGeom>
          <a:solidFill>
            <a:srgbClr val="09465E"/>
          </a:solidFill>
          <a:ln>
            <a:noFill/>
          </a:ln>
          <a:effectLst/>
        </p:spPr>
        <p:txBody>
          <a:bodyPr wrap="none" anchor="ctr"/>
          <a:lstStyle/>
          <a:p>
            <a:endParaRPr lang="it-IT" sz="900" noProof="0" dirty="0"/>
          </a:p>
        </p:txBody>
      </p:sp>
      <p:sp>
        <p:nvSpPr>
          <p:cNvPr id="14" name="Freeform 179">
            <a:extLst>
              <a:ext uri="{FF2B5EF4-FFF2-40B4-BE49-F238E27FC236}">
                <a16:creationId xmlns:a16="http://schemas.microsoft.com/office/drawing/2014/main" id="{17B7235B-441B-8366-3935-A23CBA807DB5}"/>
              </a:ext>
            </a:extLst>
          </p:cNvPr>
          <p:cNvSpPr>
            <a:spLocks noChangeArrowheads="1"/>
          </p:cNvSpPr>
          <p:nvPr/>
        </p:nvSpPr>
        <p:spPr bwMode="auto">
          <a:xfrm>
            <a:off x="3954706" y="4029337"/>
            <a:ext cx="1032377" cy="1032377"/>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900" noProof="0" dirty="0"/>
          </a:p>
        </p:txBody>
      </p:sp>
      <p:sp>
        <p:nvSpPr>
          <p:cNvPr id="15" name="Freeform 180">
            <a:extLst>
              <a:ext uri="{FF2B5EF4-FFF2-40B4-BE49-F238E27FC236}">
                <a16:creationId xmlns:a16="http://schemas.microsoft.com/office/drawing/2014/main" id="{70FF5EEE-E77A-7375-781B-E0614DE63664}"/>
              </a:ext>
            </a:extLst>
          </p:cNvPr>
          <p:cNvSpPr>
            <a:spLocks noChangeArrowheads="1"/>
          </p:cNvSpPr>
          <p:nvPr/>
        </p:nvSpPr>
        <p:spPr bwMode="auto">
          <a:xfrm>
            <a:off x="8140700" y="3964050"/>
            <a:ext cx="2494808" cy="2477430"/>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900" noProof="0" dirty="0"/>
          </a:p>
        </p:txBody>
      </p:sp>
      <p:sp>
        <p:nvSpPr>
          <p:cNvPr id="16" name="Freeform 181">
            <a:extLst>
              <a:ext uri="{FF2B5EF4-FFF2-40B4-BE49-F238E27FC236}">
                <a16:creationId xmlns:a16="http://schemas.microsoft.com/office/drawing/2014/main" id="{30346A38-DD2B-4639-FA78-E9B90717A7C0}"/>
              </a:ext>
            </a:extLst>
          </p:cNvPr>
          <p:cNvSpPr>
            <a:spLocks noChangeArrowheads="1"/>
          </p:cNvSpPr>
          <p:nvPr/>
        </p:nvSpPr>
        <p:spPr bwMode="auto">
          <a:xfrm>
            <a:off x="8201428" y="4024778"/>
            <a:ext cx="2494808" cy="2477430"/>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60BA47"/>
          </a:solidFill>
          <a:ln>
            <a:noFill/>
          </a:ln>
          <a:effectLst/>
        </p:spPr>
        <p:txBody>
          <a:bodyPr wrap="none" anchor="ctr"/>
          <a:lstStyle/>
          <a:p>
            <a:endParaRPr lang="it-IT" sz="900" noProof="0" dirty="0"/>
          </a:p>
        </p:txBody>
      </p:sp>
      <p:sp>
        <p:nvSpPr>
          <p:cNvPr id="17" name="Freeform 182">
            <a:extLst>
              <a:ext uri="{FF2B5EF4-FFF2-40B4-BE49-F238E27FC236}">
                <a16:creationId xmlns:a16="http://schemas.microsoft.com/office/drawing/2014/main" id="{00F124FC-BC66-8A3D-F69D-F733650CE9AB}"/>
              </a:ext>
            </a:extLst>
          </p:cNvPr>
          <p:cNvSpPr>
            <a:spLocks noChangeArrowheads="1"/>
          </p:cNvSpPr>
          <p:nvPr/>
        </p:nvSpPr>
        <p:spPr bwMode="auto">
          <a:xfrm>
            <a:off x="8262156" y="4085506"/>
            <a:ext cx="2494808" cy="247743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900" noProof="0" dirty="0"/>
          </a:p>
        </p:txBody>
      </p:sp>
      <p:sp>
        <p:nvSpPr>
          <p:cNvPr id="18" name="Freeform 183">
            <a:extLst>
              <a:ext uri="{FF2B5EF4-FFF2-40B4-BE49-F238E27FC236}">
                <a16:creationId xmlns:a16="http://schemas.microsoft.com/office/drawing/2014/main" id="{82E396DA-778D-AF03-4086-F6BC515CE2D9}"/>
              </a:ext>
            </a:extLst>
          </p:cNvPr>
          <p:cNvSpPr>
            <a:spLocks noChangeArrowheads="1"/>
          </p:cNvSpPr>
          <p:nvPr/>
        </p:nvSpPr>
        <p:spPr bwMode="auto">
          <a:xfrm>
            <a:off x="7672586" y="4009659"/>
            <a:ext cx="928634" cy="928632"/>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09465E"/>
          </a:solidFill>
          <a:ln>
            <a:noFill/>
          </a:ln>
          <a:effectLst/>
        </p:spPr>
        <p:txBody>
          <a:bodyPr wrap="none" anchor="ctr"/>
          <a:lstStyle/>
          <a:p>
            <a:endParaRPr lang="it-IT" sz="900" noProof="0" dirty="0"/>
          </a:p>
        </p:txBody>
      </p:sp>
      <p:sp>
        <p:nvSpPr>
          <p:cNvPr id="19" name="Freeform 184">
            <a:extLst>
              <a:ext uri="{FF2B5EF4-FFF2-40B4-BE49-F238E27FC236}">
                <a16:creationId xmlns:a16="http://schemas.microsoft.com/office/drawing/2014/main" id="{59B520A8-19F5-8B15-CDA6-37AAB449FD72}"/>
              </a:ext>
            </a:extLst>
          </p:cNvPr>
          <p:cNvSpPr>
            <a:spLocks noChangeArrowheads="1"/>
          </p:cNvSpPr>
          <p:nvPr/>
        </p:nvSpPr>
        <p:spPr bwMode="auto">
          <a:xfrm>
            <a:off x="7621980" y="3956521"/>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900" noProof="0" dirty="0"/>
          </a:p>
        </p:txBody>
      </p:sp>
      <p:sp>
        <p:nvSpPr>
          <p:cNvPr id="25" name="CuadroTexto 553">
            <a:extLst>
              <a:ext uri="{FF2B5EF4-FFF2-40B4-BE49-F238E27FC236}">
                <a16:creationId xmlns:a16="http://schemas.microsoft.com/office/drawing/2014/main" id="{81441463-6A28-BE69-722F-0FECF355E848}"/>
              </a:ext>
            </a:extLst>
          </p:cNvPr>
          <p:cNvSpPr txBox="1"/>
          <p:nvPr/>
        </p:nvSpPr>
        <p:spPr>
          <a:xfrm>
            <a:off x="258640" y="4403958"/>
            <a:ext cx="990599" cy="338554"/>
          </a:xfrm>
          <a:prstGeom prst="rect">
            <a:avLst/>
          </a:prstGeom>
          <a:noFill/>
        </p:spPr>
        <p:txBody>
          <a:bodyPr wrap="square" rtlCol="0">
            <a:spAutoFit/>
          </a:bodyPr>
          <a:lstStyle/>
          <a:p>
            <a:pPr algn="ctr"/>
            <a:r>
              <a:rPr lang="it-IT" sz="1600" b="1" noProof="0" dirty="0">
                <a:solidFill>
                  <a:schemeClr val="bg1"/>
                </a:solidFill>
                <a:latin typeface="Calibri" panose="020F0502020204030204" pitchFamily="34" charset="0"/>
                <a:ea typeface="Lato" charset="0"/>
                <a:cs typeface="Calibri" panose="020F0502020204030204" pitchFamily="34" charset="0"/>
              </a:rPr>
              <a:t>RIDURRE</a:t>
            </a:r>
          </a:p>
        </p:txBody>
      </p:sp>
      <p:sp>
        <p:nvSpPr>
          <p:cNvPr id="26" name="CuadroTexto 553">
            <a:extLst>
              <a:ext uri="{FF2B5EF4-FFF2-40B4-BE49-F238E27FC236}">
                <a16:creationId xmlns:a16="http://schemas.microsoft.com/office/drawing/2014/main" id="{4C5A308D-0F76-2F29-5422-C1ACEEE2A3AF}"/>
              </a:ext>
            </a:extLst>
          </p:cNvPr>
          <p:cNvSpPr txBox="1"/>
          <p:nvPr/>
        </p:nvSpPr>
        <p:spPr>
          <a:xfrm>
            <a:off x="1294039" y="4415306"/>
            <a:ext cx="1848812" cy="1514450"/>
          </a:xfrm>
          <a:prstGeom prst="rect">
            <a:avLst/>
          </a:prstGeom>
          <a:noFill/>
        </p:spPr>
        <p:txBody>
          <a:bodyPr wrap="square" rtlCol="0">
            <a:spAutoFit/>
          </a:bodyPr>
          <a:lstStyle/>
          <a:p>
            <a:pPr algn="ctr"/>
            <a:r>
              <a:rPr lang="it-IT" b="1" noProof="0" dirty="0">
                <a:solidFill>
                  <a:schemeClr val="bg1"/>
                </a:solidFill>
                <a:latin typeface="Calibri" panose="020F0502020204030204" pitchFamily="34" charset="0"/>
                <a:ea typeface="Lato" charset="0"/>
                <a:cs typeface="Calibri" panose="020F0502020204030204" pitchFamily="34" charset="0"/>
              </a:rPr>
              <a:t>Prevenire gli sprechi alimentari prima che avvengano è la soluzione più efficace.</a:t>
            </a:r>
          </a:p>
        </p:txBody>
      </p:sp>
      <p:sp>
        <p:nvSpPr>
          <p:cNvPr id="27" name="CuadroTexto 553">
            <a:extLst>
              <a:ext uri="{FF2B5EF4-FFF2-40B4-BE49-F238E27FC236}">
                <a16:creationId xmlns:a16="http://schemas.microsoft.com/office/drawing/2014/main" id="{04DD914D-8223-B9AC-BF3C-D1804134A0B9}"/>
              </a:ext>
            </a:extLst>
          </p:cNvPr>
          <p:cNvSpPr txBox="1"/>
          <p:nvPr/>
        </p:nvSpPr>
        <p:spPr>
          <a:xfrm>
            <a:off x="3824564" y="4349505"/>
            <a:ext cx="1128249" cy="338554"/>
          </a:xfrm>
          <a:prstGeom prst="rect">
            <a:avLst/>
          </a:prstGeom>
          <a:noFill/>
        </p:spPr>
        <p:txBody>
          <a:bodyPr wrap="square" rtlCol="0">
            <a:spAutoFit/>
          </a:bodyPr>
          <a:lstStyle/>
          <a:p>
            <a:pPr algn="ctr"/>
            <a:r>
              <a:rPr lang="it-IT" sz="1600" b="1" noProof="0" dirty="0">
                <a:solidFill>
                  <a:schemeClr val="bg1"/>
                </a:solidFill>
                <a:latin typeface="Calibri" panose="020F0502020204030204" pitchFamily="34" charset="0"/>
                <a:ea typeface="Lato" charset="0"/>
                <a:cs typeface="Calibri" panose="020F0502020204030204" pitchFamily="34" charset="0"/>
              </a:rPr>
              <a:t>RIUTILIZZO</a:t>
            </a:r>
          </a:p>
        </p:txBody>
      </p:sp>
      <p:sp>
        <p:nvSpPr>
          <p:cNvPr id="29" name="CuadroTexto 553">
            <a:extLst>
              <a:ext uri="{FF2B5EF4-FFF2-40B4-BE49-F238E27FC236}">
                <a16:creationId xmlns:a16="http://schemas.microsoft.com/office/drawing/2014/main" id="{B03FD7F9-1C7F-1408-7358-BE2969C3659F}"/>
              </a:ext>
            </a:extLst>
          </p:cNvPr>
          <p:cNvSpPr txBox="1"/>
          <p:nvPr/>
        </p:nvSpPr>
        <p:spPr>
          <a:xfrm>
            <a:off x="7672587" y="4303432"/>
            <a:ext cx="928633" cy="338554"/>
          </a:xfrm>
          <a:prstGeom prst="rect">
            <a:avLst/>
          </a:prstGeom>
          <a:noFill/>
        </p:spPr>
        <p:txBody>
          <a:bodyPr wrap="square" rtlCol="0">
            <a:spAutoFit/>
          </a:bodyPr>
          <a:lstStyle/>
          <a:p>
            <a:pPr algn="ctr"/>
            <a:r>
              <a:rPr lang="it-IT" sz="1600" b="1" noProof="0" dirty="0">
                <a:solidFill>
                  <a:schemeClr val="bg1"/>
                </a:solidFill>
                <a:latin typeface="Calibri" panose="020F0502020204030204" pitchFamily="34" charset="0"/>
                <a:ea typeface="Lato" charset="0"/>
                <a:cs typeface="Calibri" panose="020F0502020204030204" pitchFamily="34" charset="0"/>
              </a:rPr>
              <a:t>RICICLO</a:t>
            </a:r>
          </a:p>
        </p:txBody>
      </p:sp>
      <p:sp>
        <p:nvSpPr>
          <p:cNvPr id="33" name="CuadroTexto 553">
            <a:extLst>
              <a:ext uri="{FF2B5EF4-FFF2-40B4-BE49-F238E27FC236}">
                <a16:creationId xmlns:a16="http://schemas.microsoft.com/office/drawing/2014/main" id="{44169714-DA38-720B-DDC5-4B83CDE91E0D}"/>
              </a:ext>
            </a:extLst>
          </p:cNvPr>
          <p:cNvSpPr txBox="1"/>
          <p:nvPr/>
        </p:nvSpPr>
        <p:spPr>
          <a:xfrm>
            <a:off x="4873970" y="4261070"/>
            <a:ext cx="1999223" cy="1477328"/>
          </a:xfrm>
          <a:prstGeom prst="rect">
            <a:avLst/>
          </a:prstGeom>
          <a:noFill/>
        </p:spPr>
        <p:txBody>
          <a:bodyPr wrap="square" rtlCol="0">
            <a:spAutoFit/>
          </a:bodyPr>
          <a:lstStyle/>
          <a:p>
            <a:pPr algn="ctr"/>
            <a:r>
              <a:rPr lang="it-IT" b="1" noProof="0" dirty="0">
                <a:solidFill>
                  <a:schemeClr val="bg1"/>
                </a:solidFill>
                <a:latin typeface="Calibri" panose="020F0502020204030204" pitchFamily="34" charset="0"/>
                <a:ea typeface="Lato" charset="0"/>
                <a:cs typeface="Calibri" panose="020F0502020204030204" pitchFamily="34" charset="0"/>
              </a:rPr>
              <a:t>Riorientare le eccedenze alimentari verso nuovi usi, come le donazioni o l'upcycling, ne aumenta il valore.</a:t>
            </a:r>
          </a:p>
        </p:txBody>
      </p:sp>
      <p:sp>
        <p:nvSpPr>
          <p:cNvPr id="34" name="CuadroTexto 553">
            <a:extLst>
              <a:ext uri="{FF2B5EF4-FFF2-40B4-BE49-F238E27FC236}">
                <a16:creationId xmlns:a16="http://schemas.microsoft.com/office/drawing/2014/main" id="{7AE3F968-A05F-FC15-3CD6-41F8250EDD24}"/>
              </a:ext>
            </a:extLst>
          </p:cNvPr>
          <p:cNvSpPr txBox="1"/>
          <p:nvPr/>
        </p:nvSpPr>
        <p:spPr>
          <a:xfrm>
            <a:off x="8262156" y="4657153"/>
            <a:ext cx="2494808" cy="1477328"/>
          </a:xfrm>
          <a:prstGeom prst="rect">
            <a:avLst/>
          </a:prstGeom>
          <a:noFill/>
        </p:spPr>
        <p:txBody>
          <a:bodyPr wrap="square" rtlCol="0">
            <a:spAutoFit/>
          </a:bodyPr>
          <a:lstStyle/>
          <a:p>
            <a:pPr algn="ctr"/>
            <a:r>
              <a:rPr lang="it-IT" b="1" noProof="0" dirty="0">
                <a:solidFill>
                  <a:schemeClr val="bg1"/>
                </a:solidFill>
                <a:latin typeface="Calibri" panose="020F0502020204030204" pitchFamily="34" charset="0"/>
                <a:ea typeface="Lato" charset="0"/>
                <a:cs typeface="Calibri" panose="020F0502020204030204" pitchFamily="34" charset="0"/>
              </a:rPr>
              <a:t>Il compostaggio e la produzione di bioenergia garantiscono un riutilizzo sostenibile dei rifiuti.</a:t>
            </a:r>
          </a:p>
        </p:txBody>
      </p:sp>
    </p:spTree>
    <p:extLst>
      <p:ext uri="{BB962C8B-B14F-4D97-AF65-F5344CB8AC3E}">
        <p14:creationId xmlns:p14="http://schemas.microsoft.com/office/powerpoint/2010/main" val="160090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1"/>
          <p:cNvSpPr>
            <a:spLocks noChangeArrowheads="1"/>
          </p:cNvSpPr>
          <p:nvPr/>
        </p:nvSpPr>
        <p:spPr bwMode="auto">
          <a:xfrm>
            <a:off x="8294772" y="633657"/>
            <a:ext cx="2896067"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60BA47"/>
          </a:solidFill>
          <a:ln>
            <a:noFill/>
          </a:ln>
          <a:effectLst/>
        </p:spPr>
        <p:txBody>
          <a:bodyPr wrap="none" anchor="ctr"/>
          <a:lstStyle/>
          <a:p>
            <a:endParaRPr lang="it-IT" sz="900" noProof="0" dirty="0"/>
          </a:p>
        </p:txBody>
      </p:sp>
      <p:sp>
        <p:nvSpPr>
          <p:cNvPr id="294" name="Freeform 245"/>
          <p:cNvSpPr>
            <a:spLocks noChangeArrowheads="1"/>
          </p:cNvSpPr>
          <p:nvPr/>
        </p:nvSpPr>
        <p:spPr bwMode="auto">
          <a:xfrm>
            <a:off x="7401660" y="490759"/>
            <a:ext cx="1462323"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it-IT" sz="900" noProof="0" dirty="0"/>
          </a:p>
        </p:txBody>
      </p:sp>
      <p:sp>
        <p:nvSpPr>
          <p:cNvPr id="295" name="Freeform 246"/>
          <p:cNvSpPr>
            <a:spLocks noChangeArrowheads="1"/>
          </p:cNvSpPr>
          <p:nvPr/>
        </p:nvSpPr>
        <p:spPr bwMode="auto">
          <a:xfrm>
            <a:off x="6622865" y="2053111"/>
            <a:ext cx="3514363"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it-IT" sz="900" noProof="0" dirty="0"/>
          </a:p>
        </p:txBody>
      </p:sp>
      <p:sp>
        <p:nvSpPr>
          <p:cNvPr id="296" name="Freeform 247"/>
          <p:cNvSpPr>
            <a:spLocks noChangeArrowheads="1"/>
          </p:cNvSpPr>
          <p:nvPr/>
        </p:nvSpPr>
        <p:spPr bwMode="auto">
          <a:xfrm>
            <a:off x="5729753" y="1910213"/>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it-IT" sz="900" noProof="0" dirty="0"/>
          </a:p>
        </p:txBody>
      </p:sp>
      <p:sp>
        <p:nvSpPr>
          <p:cNvPr id="297" name="Freeform 248"/>
          <p:cNvSpPr>
            <a:spLocks noChangeArrowheads="1"/>
          </p:cNvSpPr>
          <p:nvPr/>
        </p:nvSpPr>
        <p:spPr bwMode="auto">
          <a:xfrm>
            <a:off x="8294772" y="3451129"/>
            <a:ext cx="2896067"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60BA47"/>
          </a:solidFill>
          <a:ln>
            <a:noFill/>
          </a:ln>
          <a:effectLst/>
        </p:spPr>
        <p:txBody>
          <a:bodyPr wrap="none" anchor="ctr"/>
          <a:lstStyle/>
          <a:p>
            <a:endParaRPr lang="it-IT" sz="900" noProof="0" dirty="0"/>
          </a:p>
        </p:txBody>
      </p:sp>
      <p:sp>
        <p:nvSpPr>
          <p:cNvPr id="298" name="Freeform 249"/>
          <p:cNvSpPr>
            <a:spLocks noChangeArrowheads="1"/>
          </p:cNvSpPr>
          <p:nvPr/>
        </p:nvSpPr>
        <p:spPr bwMode="auto">
          <a:xfrm>
            <a:off x="7401660" y="3308231"/>
            <a:ext cx="1462323"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09465E"/>
          </a:solidFill>
          <a:ln>
            <a:noFill/>
          </a:ln>
          <a:effectLst/>
        </p:spPr>
        <p:txBody>
          <a:bodyPr wrap="none" anchor="ctr"/>
          <a:lstStyle/>
          <a:p>
            <a:endParaRPr lang="it-IT" sz="900" noProof="0" dirty="0"/>
          </a:p>
        </p:txBody>
      </p:sp>
      <p:sp>
        <p:nvSpPr>
          <p:cNvPr id="299" name="Freeform 250"/>
          <p:cNvSpPr>
            <a:spLocks noChangeArrowheads="1"/>
          </p:cNvSpPr>
          <p:nvPr/>
        </p:nvSpPr>
        <p:spPr bwMode="auto">
          <a:xfrm>
            <a:off x="6642745" y="4892903"/>
            <a:ext cx="3494483"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it-IT" sz="900" noProof="0" dirty="0"/>
          </a:p>
        </p:txBody>
      </p:sp>
      <p:sp>
        <p:nvSpPr>
          <p:cNvPr id="300" name="Freeform 251"/>
          <p:cNvSpPr>
            <a:spLocks noChangeArrowheads="1"/>
          </p:cNvSpPr>
          <p:nvPr/>
        </p:nvSpPr>
        <p:spPr bwMode="auto">
          <a:xfrm>
            <a:off x="5729753" y="4727685"/>
            <a:ext cx="1766750"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it-IT" sz="900" noProof="0" dirty="0"/>
          </a:p>
        </p:txBody>
      </p:sp>
      <p:sp>
        <p:nvSpPr>
          <p:cNvPr id="570" name="CuadroTexto 569"/>
          <p:cNvSpPr txBox="1"/>
          <p:nvPr/>
        </p:nvSpPr>
        <p:spPr>
          <a:xfrm>
            <a:off x="1103117" y="1512617"/>
            <a:ext cx="2481770" cy="1169551"/>
          </a:xfrm>
          <a:prstGeom prst="rect">
            <a:avLst/>
          </a:prstGeom>
          <a:noFill/>
        </p:spPr>
        <p:txBody>
          <a:bodyPr wrap="none" rtlCol="0">
            <a:spAutoFit/>
          </a:bodyPr>
          <a:lstStyle/>
          <a:p>
            <a:r>
              <a:rPr lang="it-IT" sz="3500" b="1" noProof="0" dirty="0">
                <a:solidFill>
                  <a:schemeClr val="tx2"/>
                </a:solidFill>
                <a:latin typeface="Lato Heavy" charset="0"/>
                <a:ea typeface="Lato Heavy" charset="0"/>
                <a:cs typeface="Lato Heavy" charset="0"/>
              </a:rPr>
              <a:t>Striscione </a:t>
            </a:r>
          </a:p>
          <a:p>
            <a:r>
              <a:rPr lang="it-IT" sz="3500" b="1" noProof="0" dirty="0">
                <a:solidFill>
                  <a:schemeClr val="tx2"/>
                </a:solidFill>
                <a:latin typeface="Lato Heavy" charset="0"/>
                <a:ea typeface="Lato Heavy" charset="0"/>
                <a:cs typeface="Lato Heavy" charset="0"/>
              </a:rPr>
              <a:t>Infografica</a:t>
            </a:r>
          </a:p>
        </p:txBody>
      </p:sp>
      <p:sp>
        <p:nvSpPr>
          <p:cNvPr id="3" name="Text Placeholder 2">
            <a:extLst>
              <a:ext uri="{FF2B5EF4-FFF2-40B4-BE49-F238E27FC236}">
                <a16:creationId xmlns:a16="http://schemas.microsoft.com/office/drawing/2014/main" id="{05A0C9C4-DD82-8E68-5753-FCEEEC6C0A7A}"/>
              </a:ext>
            </a:extLst>
          </p:cNvPr>
          <p:cNvSpPr>
            <a:spLocks noGrp="1"/>
          </p:cNvSpPr>
          <p:nvPr>
            <p:ph type="body" sz="quarter" idx="18"/>
          </p:nvPr>
        </p:nvSpPr>
        <p:spPr>
          <a:xfrm>
            <a:off x="699549" y="1632836"/>
            <a:ext cx="4435928" cy="4614978"/>
          </a:xfrm>
        </p:spPr>
        <p:txBody>
          <a:bodyPr/>
          <a:lstStyle/>
          <a:p>
            <a:pPr marL="0" indent="0"/>
            <a:r>
              <a:rPr lang="it-IT" noProof="0" dirty="0">
                <a:solidFill>
                  <a:srgbClr val="09465E"/>
                </a:solidFill>
              </a:rPr>
              <a:t>Il modo migliore per gestire gli sprechi alimentari è evitare che si verifichino. Le aziende possono adottare misure proattive per ridurre al minimo le perdite alimentari in ogni fase della catena di approvvigionamento.</a:t>
            </a:r>
          </a:p>
          <a:p>
            <a:pPr marL="0" indent="0"/>
            <a:r>
              <a:rPr lang="it-IT" noProof="0" dirty="0">
                <a:solidFill>
                  <a:srgbClr val="09465E"/>
                </a:solidFill>
              </a:rPr>
              <a:t>La riduzione dei rifiuti alimentari va a vantaggio dell'ambiente, diminuendo l'uso delle discariche e le emissioni di metano, oltre a ridurre i costi per le aziende e le famiglie.</a:t>
            </a:r>
          </a:p>
        </p:txBody>
      </p:sp>
      <p:sp>
        <p:nvSpPr>
          <p:cNvPr id="2" name="Text Placeholder 1">
            <a:extLst>
              <a:ext uri="{FF2B5EF4-FFF2-40B4-BE49-F238E27FC236}">
                <a16:creationId xmlns:a16="http://schemas.microsoft.com/office/drawing/2014/main" id="{503D7602-B233-EC2D-B1B3-099546BD9BAD}"/>
              </a:ext>
            </a:extLst>
          </p:cNvPr>
          <p:cNvSpPr>
            <a:spLocks noGrp="1"/>
          </p:cNvSpPr>
          <p:nvPr>
            <p:ph type="body" sz="quarter" idx="16"/>
          </p:nvPr>
        </p:nvSpPr>
        <p:spPr>
          <a:xfrm>
            <a:off x="699550" y="364007"/>
            <a:ext cx="4203926" cy="1029528"/>
          </a:xfrm>
        </p:spPr>
        <p:txBody>
          <a:bodyPr/>
          <a:lstStyle/>
          <a:p>
            <a:r>
              <a:rPr lang="it-IT" b="1" noProof="0" dirty="0">
                <a:solidFill>
                  <a:schemeClr val="bg1"/>
                </a:solidFill>
                <a:highlight>
                  <a:srgbClr val="60BA47"/>
                </a:highlight>
              </a:rPr>
              <a:t>Ridurre</a:t>
            </a:r>
            <a:r>
              <a:rPr lang="it-IT" b="1" noProof="0" dirty="0">
                <a:solidFill>
                  <a:srgbClr val="09465E"/>
                </a:solidFill>
              </a:rPr>
              <a:t>: minimizzare i rifiuti alla fonte</a:t>
            </a:r>
          </a:p>
        </p:txBody>
      </p:sp>
      <p:sp>
        <p:nvSpPr>
          <p:cNvPr id="37" name="CuadroTexto 553">
            <a:extLst>
              <a:ext uri="{FF2B5EF4-FFF2-40B4-BE49-F238E27FC236}">
                <a16:creationId xmlns:a16="http://schemas.microsoft.com/office/drawing/2014/main" id="{2CB1C1C0-D8DA-21B5-6CF4-48ED1ADC09FA}"/>
              </a:ext>
            </a:extLst>
          </p:cNvPr>
          <p:cNvSpPr txBox="1"/>
          <p:nvPr/>
        </p:nvSpPr>
        <p:spPr>
          <a:xfrm>
            <a:off x="8743912" y="807623"/>
            <a:ext cx="2466886" cy="784830"/>
          </a:xfrm>
          <a:prstGeom prst="rect">
            <a:avLst/>
          </a:prstGeom>
          <a:noFill/>
        </p:spPr>
        <p:txBody>
          <a:bodyPr wrap="square" rtlCol="0" anchor="ctr">
            <a:spAutoFit/>
          </a:bodyPr>
          <a:lstStyle/>
          <a:p>
            <a:pPr algn="ctr"/>
            <a:r>
              <a:rPr lang="it-IT" sz="1500" noProof="0" dirty="0">
                <a:solidFill>
                  <a:schemeClr val="bg1"/>
                </a:solidFill>
                <a:latin typeface="Calibri" panose="020F0502020204030204" pitchFamily="34" charset="0"/>
                <a:ea typeface="Lato" charset="0"/>
                <a:cs typeface="Calibri" panose="020F0502020204030204" pitchFamily="34" charset="0"/>
              </a:rPr>
              <a:t>I ristoranti e i consumatori possono ridurre i rifiuti servendo porzioni adeguate.</a:t>
            </a:r>
          </a:p>
        </p:txBody>
      </p:sp>
      <p:sp>
        <p:nvSpPr>
          <p:cNvPr id="4" name="CuadroTexto 553">
            <a:extLst>
              <a:ext uri="{FF2B5EF4-FFF2-40B4-BE49-F238E27FC236}">
                <a16:creationId xmlns:a16="http://schemas.microsoft.com/office/drawing/2014/main" id="{051570A5-E19B-236F-CD83-B10B2C84A17F}"/>
              </a:ext>
            </a:extLst>
          </p:cNvPr>
          <p:cNvSpPr txBox="1"/>
          <p:nvPr/>
        </p:nvSpPr>
        <p:spPr>
          <a:xfrm>
            <a:off x="7189693" y="2125951"/>
            <a:ext cx="2709681" cy="1015663"/>
          </a:xfrm>
          <a:prstGeom prst="rect">
            <a:avLst/>
          </a:prstGeom>
          <a:noFill/>
        </p:spPr>
        <p:txBody>
          <a:bodyPr wrap="square" rtlCol="0" anchor="ctr">
            <a:spAutoFit/>
          </a:bodyPr>
          <a:lstStyle/>
          <a:p>
            <a:pPr algn="ctr"/>
            <a:r>
              <a:rPr lang="it-IT" sz="1500" noProof="0" dirty="0">
                <a:solidFill>
                  <a:schemeClr val="bg1"/>
                </a:solidFill>
                <a:latin typeface="Calibri" panose="020F0502020204030204" pitchFamily="34" charset="0"/>
                <a:ea typeface="Lato" charset="0"/>
                <a:cs typeface="Calibri" panose="020F0502020204030204" pitchFamily="34" charset="0"/>
              </a:rPr>
              <a:t>Le aziende possono utilizzare l'intelligenza artificiale per prevedere la domanda e prevenire la sovrapproduzione.</a:t>
            </a:r>
          </a:p>
        </p:txBody>
      </p:sp>
      <p:sp>
        <p:nvSpPr>
          <p:cNvPr id="5" name="CuadroTexto 553">
            <a:extLst>
              <a:ext uri="{FF2B5EF4-FFF2-40B4-BE49-F238E27FC236}">
                <a16:creationId xmlns:a16="http://schemas.microsoft.com/office/drawing/2014/main" id="{46C1C228-29BC-10EF-6DE4-FDEAB44541ED}"/>
              </a:ext>
            </a:extLst>
          </p:cNvPr>
          <p:cNvSpPr txBox="1"/>
          <p:nvPr/>
        </p:nvSpPr>
        <p:spPr>
          <a:xfrm>
            <a:off x="8663280" y="3630743"/>
            <a:ext cx="2466886" cy="784830"/>
          </a:xfrm>
          <a:prstGeom prst="rect">
            <a:avLst/>
          </a:prstGeom>
          <a:noFill/>
        </p:spPr>
        <p:txBody>
          <a:bodyPr wrap="square" rtlCol="0" anchor="ctr">
            <a:spAutoFit/>
          </a:bodyPr>
          <a:lstStyle/>
          <a:p>
            <a:pPr algn="ctr"/>
            <a:r>
              <a:rPr lang="it-IT" sz="1500" noProof="0" dirty="0">
                <a:solidFill>
                  <a:schemeClr val="bg1"/>
                </a:solidFill>
                <a:latin typeface="Calibri" panose="020F0502020204030204" pitchFamily="34" charset="0"/>
                <a:ea typeface="Lato" charset="0"/>
                <a:cs typeface="Calibri" panose="020F0502020204030204" pitchFamily="34" charset="0"/>
              </a:rPr>
              <a:t>Ridurre la perdita di cibo durante la raccolta, il trasporto e lo stoccaggio.</a:t>
            </a:r>
          </a:p>
        </p:txBody>
      </p:sp>
      <p:sp>
        <p:nvSpPr>
          <p:cNvPr id="6" name="CuadroTexto 553">
            <a:extLst>
              <a:ext uri="{FF2B5EF4-FFF2-40B4-BE49-F238E27FC236}">
                <a16:creationId xmlns:a16="http://schemas.microsoft.com/office/drawing/2014/main" id="{477524C1-DCBA-8471-E850-D1FD599663E0}"/>
              </a:ext>
            </a:extLst>
          </p:cNvPr>
          <p:cNvSpPr txBox="1"/>
          <p:nvPr/>
        </p:nvSpPr>
        <p:spPr>
          <a:xfrm>
            <a:off x="7275919" y="5038025"/>
            <a:ext cx="2466886" cy="784830"/>
          </a:xfrm>
          <a:prstGeom prst="rect">
            <a:avLst/>
          </a:prstGeom>
          <a:noFill/>
        </p:spPr>
        <p:txBody>
          <a:bodyPr wrap="square" rtlCol="0" anchor="ctr">
            <a:spAutoFit/>
          </a:bodyPr>
          <a:lstStyle/>
          <a:p>
            <a:pPr algn="ctr"/>
            <a:r>
              <a:rPr lang="it-IT" sz="1500" noProof="0" dirty="0">
                <a:solidFill>
                  <a:schemeClr val="bg1"/>
                </a:solidFill>
                <a:latin typeface="Calibri" panose="020F0502020204030204" pitchFamily="34" charset="0"/>
                <a:ea typeface="Lato" charset="0"/>
                <a:cs typeface="Calibri" panose="020F0502020204030204" pitchFamily="34" charset="0"/>
              </a:rPr>
              <a:t>Educazione alla conservazione degli alimenti, alle date di scadenza e al consumo responsabile.</a:t>
            </a:r>
          </a:p>
        </p:txBody>
      </p:sp>
      <p:sp>
        <p:nvSpPr>
          <p:cNvPr id="7" name="CuadroTexto 553">
            <a:extLst>
              <a:ext uri="{FF2B5EF4-FFF2-40B4-BE49-F238E27FC236}">
                <a16:creationId xmlns:a16="http://schemas.microsoft.com/office/drawing/2014/main" id="{F573BE70-B7A8-977F-FBF7-0A922850C492}"/>
              </a:ext>
            </a:extLst>
          </p:cNvPr>
          <p:cNvSpPr txBox="1"/>
          <p:nvPr/>
        </p:nvSpPr>
        <p:spPr>
          <a:xfrm>
            <a:off x="7436539" y="934488"/>
            <a:ext cx="1261620" cy="553998"/>
          </a:xfrm>
          <a:prstGeom prst="rect">
            <a:avLst/>
          </a:prstGeom>
          <a:noFill/>
        </p:spPr>
        <p:txBody>
          <a:bodyPr wrap="square" rtlCol="0" anchor="ctr">
            <a:spAutoFit/>
          </a:bodyPr>
          <a:lstStyle/>
          <a:p>
            <a:pPr algn="ctr"/>
            <a:r>
              <a:rPr lang="it-IT" sz="1500" b="1" noProof="0" dirty="0">
                <a:solidFill>
                  <a:schemeClr val="bg1"/>
                </a:solidFill>
                <a:latin typeface="Calibri" panose="020F0502020204030204" pitchFamily="34" charset="0"/>
                <a:ea typeface="Lato" charset="0"/>
                <a:cs typeface="Calibri" panose="020F0502020204030204" pitchFamily="34" charset="0"/>
              </a:rPr>
              <a:t>Controllo delle porzioni</a:t>
            </a:r>
          </a:p>
        </p:txBody>
      </p:sp>
      <p:sp>
        <p:nvSpPr>
          <p:cNvPr id="41" name="CuadroTexto 553">
            <a:extLst>
              <a:ext uri="{FF2B5EF4-FFF2-40B4-BE49-F238E27FC236}">
                <a16:creationId xmlns:a16="http://schemas.microsoft.com/office/drawing/2014/main" id="{75DB2228-515C-8048-DCF5-E60D948779BA}"/>
              </a:ext>
            </a:extLst>
          </p:cNvPr>
          <p:cNvSpPr txBox="1"/>
          <p:nvPr/>
        </p:nvSpPr>
        <p:spPr>
          <a:xfrm>
            <a:off x="5660930" y="2350086"/>
            <a:ext cx="1399266" cy="553998"/>
          </a:xfrm>
          <a:prstGeom prst="rect">
            <a:avLst/>
          </a:prstGeom>
          <a:noFill/>
        </p:spPr>
        <p:txBody>
          <a:bodyPr wrap="square" rtlCol="0" anchor="ctr">
            <a:spAutoFit/>
          </a:bodyPr>
          <a:lstStyle/>
          <a:p>
            <a:pPr algn="ctr"/>
            <a:r>
              <a:rPr lang="it-IT" sz="1500" b="1" noProof="0" dirty="0">
                <a:solidFill>
                  <a:schemeClr val="bg1"/>
                </a:solidFill>
                <a:latin typeface="Calibri" panose="020F0502020204030204" pitchFamily="34" charset="0"/>
                <a:ea typeface="Lato" charset="0"/>
                <a:cs typeface="Calibri" panose="020F0502020204030204" pitchFamily="34" charset="0"/>
              </a:rPr>
              <a:t>Gestione dell'inventario</a:t>
            </a:r>
          </a:p>
        </p:txBody>
      </p:sp>
      <p:sp>
        <p:nvSpPr>
          <p:cNvPr id="42" name="CuadroTexto 553">
            <a:extLst>
              <a:ext uri="{FF2B5EF4-FFF2-40B4-BE49-F238E27FC236}">
                <a16:creationId xmlns:a16="http://schemas.microsoft.com/office/drawing/2014/main" id="{9FD3F66B-4EE8-7D0A-3B28-B35AF10B170B}"/>
              </a:ext>
            </a:extLst>
          </p:cNvPr>
          <p:cNvSpPr txBox="1"/>
          <p:nvPr/>
        </p:nvSpPr>
        <p:spPr>
          <a:xfrm>
            <a:off x="5729753" y="5178528"/>
            <a:ext cx="1538150" cy="553998"/>
          </a:xfrm>
          <a:prstGeom prst="rect">
            <a:avLst/>
          </a:prstGeom>
          <a:noFill/>
        </p:spPr>
        <p:txBody>
          <a:bodyPr wrap="square" rtlCol="0" anchor="ctr">
            <a:spAutoFit/>
          </a:bodyPr>
          <a:lstStyle/>
          <a:p>
            <a:pPr algn="ctr"/>
            <a:r>
              <a:rPr lang="it-IT" sz="1500" b="1" noProof="0" dirty="0">
                <a:solidFill>
                  <a:schemeClr val="bg1"/>
                </a:solidFill>
                <a:latin typeface="Calibri" panose="020F0502020204030204" pitchFamily="34" charset="0"/>
                <a:ea typeface="Lato" charset="0"/>
                <a:cs typeface="Calibri" panose="020F0502020204030204" pitchFamily="34" charset="0"/>
              </a:rPr>
              <a:t>Consapevolezza dei consumatori</a:t>
            </a:r>
          </a:p>
        </p:txBody>
      </p:sp>
      <p:sp>
        <p:nvSpPr>
          <p:cNvPr id="43" name="CuadroTexto 553">
            <a:extLst>
              <a:ext uri="{FF2B5EF4-FFF2-40B4-BE49-F238E27FC236}">
                <a16:creationId xmlns:a16="http://schemas.microsoft.com/office/drawing/2014/main" id="{A9A3827C-FCFC-F9B4-B222-AFCC1A392116}"/>
              </a:ext>
            </a:extLst>
          </p:cNvPr>
          <p:cNvSpPr txBox="1"/>
          <p:nvPr/>
        </p:nvSpPr>
        <p:spPr>
          <a:xfrm>
            <a:off x="7436539" y="3646805"/>
            <a:ext cx="1261620" cy="784830"/>
          </a:xfrm>
          <a:prstGeom prst="rect">
            <a:avLst/>
          </a:prstGeom>
          <a:noFill/>
        </p:spPr>
        <p:txBody>
          <a:bodyPr wrap="square" rtlCol="0" anchor="ctr">
            <a:spAutoFit/>
          </a:bodyPr>
          <a:lstStyle/>
          <a:p>
            <a:pPr algn="ctr"/>
            <a:r>
              <a:rPr lang="it-IT" sz="1500" b="1" noProof="0" dirty="0">
                <a:solidFill>
                  <a:schemeClr val="bg1"/>
                </a:solidFill>
                <a:latin typeface="Calibri" panose="020F0502020204030204" pitchFamily="34" charset="0"/>
                <a:ea typeface="Lato" charset="0"/>
                <a:cs typeface="Calibri" panose="020F0502020204030204" pitchFamily="34" charset="0"/>
              </a:rPr>
              <a:t>Efficienza Farm-to-Table</a:t>
            </a:r>
          </a:p>
        </p:txBody>
      </p:sp>
    </p:spTree>
    <p:extLst>
      <p:ext uri="{BB962C8B-B14F-4D97-AF65-F5344CB8AC3E}">
        <p14:creationId xmlns:p14="http://schemas.microsoft.com/office/powerpoint/2010/main" val="2508221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7A34D-D6B0-E855-DEDA-A83107A77A27}"/>
            </a:ext>
          </a:extLst>
        </p:cNvPr>
        <p:cNvGrpSpPr/>
        <p:nvPr/>
      </p:nvGrpSpPr>
      <p:grpSpPr>
        <a:xfrm>
          <a:off x="0" y="0"/>
          <a:ext cx="0" cy="0"/>
          <a:chOff x="0" y="0"/>
          <a:chExt cx="0" cy="0"/>
        </a:xfrm>
      </p:grpSpPr>
      <p:sp>
        <p:nvSpPr>
          <p:cNvPr id="47" name="Freeform 1">
            <a:extLst>
              <a:ext uri="{FF2B5EF4-FFF2-40B4-BE49-F238E27FC236}">
                <a16:creationId xmlns:a16="http://schemas.microsoft.com/office/drawing/2014/main" id="{C1726D15-3F31-0278-52EC-16680D73B62D}"/>
              </a:ext>
            </a:extLst>
          </p:cNvPr>
          <p:cNvSpPr>
            <a:spLocks noChangeArrowheads="1"/>
          </p:cNvSpPr>
          <p:nvPr/>
        </p:nvSpPr>
        <p:spPr bwMode="auto">
          <a:xfrm>
            <a:off x="8294772" y="633657"/>
            <a:ext cx="2896067"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60BA47"/>
          </a:solidFill>
          <a:ln>
            <a:noFill/>
          </a:ln>
          <a:effectLst/>
        </p:spPr>
        <p:txBody>
          <a:bodyPr wrap="none" anchor="ctr"/>
          <a:lstStyle/>
          <a:p>
            <a:endParaRPr lang="it-IT" sz="900" noProof="0" dirty="0"/>
          </a:p>
        </p:txBody>
      </p:sp>
      <p:sp>
        <p:nvSpPr>
          <p:cNvPr id="294" name="Freeform 245">
            <a:extLst>
              <a:ext uri="{FF2B5EF4-FFF2-40B4-BE49-F238E27FC236}">
                <a16:creationId xmlns:a16="http://schemas.microsoft.com/office/drawing/2014/main" id="{9F3E73CB-D21D-DC3F-D2A1-11C9D71E1B1C}"/>
              </a:ext>
            </a:extLst>
          </p:cNvPr>
          <p:cNvSpPr>
            <a:spLocks noChangeArrowheads="1"/>
          </p:cNvSpPr>
          <p:nvPr/>
        </p:nvSpPr>
        <p:spPr bwMode="auto">
          <a:xfrm>
            <a:off x="7401660" y="490759"/>
            <a:ext cx="1462323"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it-IT" sz="900" noProof="0" dirty="0"/>
          </a:p>
        </p:txBody>
      </p:sp>
      <p:sp>
        <p:nvSpPr>
          <p:cNvPr id="295" name="Freeform 246">
            <a:extLst>
              <a:ext uri="{FF2B5EF4-FFF2-40B4-BE49-F238E27FC236}">
                <a16:creationId xmlns:a16="http://schemas.microsoft.com/office/drawing/2014/main" id="{E981D9E3-48DA-3EFF-6C91-C98B0F88655E}"/>
              </a:ext>
            </a:extLst>
          </p:cNvPr>
          <p:cNvSpPr>
            <a:spLocks noChangeArrowheads="1"/>
          </p:cNvSpPr>
          <p:nvPr/>
        </p:nvSpPr>
        <p:spPr bwMode="auto">
          <a:xfrm>
            <a:off x="6622865" y="2053111"/>
            <a:ext cx="3336144"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it-IT" sz="900" noProof="0" dirty="0"/>
          </a:p>
        </p:txBody>
      </p:sp>
      <p:sp>
        <p:nvSpPr>
          <p:cNvPr id="296" name="Freeform 247">
            <a:extLst>
              <a:ext uri="{FF2B5EF4-FFF2-40B4-BE49-F238E27FC236}">
                <a16:creationId xmlns:a16="http://schemas.microsoft.com/office/drawing/2014/main" id="{DD693C28-0089-3449-A996-154F6C0D6456}"/>
              </a:ext>
            </a:extLst>
          </p:cNvPr>
          <p:cNvSpPr>
            <a:spLocks noChangeArrowheads="1"/>
          </p:cNvSpPr>
          <p:nvPr/>
        </p:nvSpPr>
        <p:spPr bwMode="auto">
          <a:xfrm>
            <a:off x="5729753" y="1910213"/>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it-IT" sz="900" noProof="0" dirty="0"/>
          </a:p>
        </p:txBody>
      </p:sp>
      <p:sp>
        <p:nvSpPr>
          <p:cNvPr id="297" name="Freeform 248">
            <a:extLst>
              <a:ext uri="{FF2B5EF4-FFF2-40B4-BE49-F238E27FC236}">
                <a16:creationId xmlns:a16="http://schemas.microsoft.com/office/drawing/2014/main" id="{B0CD0DA9-9F19-4133-82C3-8E5210DA5386}"/>
              </a:ext>
            </a:extLst>
          </p:cNvPr>
          <p:cNvSpPr>
            <a:spLocks noChangeArrowheads="1"/>
          </p:cNvSpPr>
          <p:nvPr/>
        </p:nvSpPr>
        <p:spPr bwMode="auto">
          <a:xfrm>
            <a:off x="8294772" y="3451129"/>
            <a:ext cx="2896067"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60BA47"/>
          </a:solidFill>
          <a:ln>
            <a:noFill/>
          </a:ln>
          <a:effectLst/>
        </p:spPr>
        <p:txBody>
          <a:bodyPr wrap="none" anchor="ctr"/>
          <a:lstStyle/>
          <a:p>
            <a:endParaRPr lang="it-IT" sz="900" noProof="0" dirty="0"/>
          </a:p>
        </p:txBody>
      </p:sp>
      <p:sp>
        <p:nvSpPr>
          <p:cNvPr id="298" name="Freeform 249">
            <a:extLst>
              <a:ext uri="{FF2B5EF4-FFF2-40B4-BE49-F238E27FC236}">
                <a16:creationId xmlns:a16="http://schemas.microsoft.com/office/drawing/2014/main" id="{B7BE650E-6C74-AE6B-2479-4C389C6A89B9}"/>
              </a:ext>
            </a:extLst>
          </p:cNvPr>
          <p:cNvSpPr>
            <a:spLocks noChangeArrowheads="1"/>
          </p:cNvSpPr>
          <p:nvPr/>
        </p:nvSpPr>
        <p:spPr bwMode="auto">
          <a:xfrm>
            <a:off x="7401660" y="3308231"/>
            <a:ext cx="1462323"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09465E"/>
          </a:solidFill>
          <a:ln>
            <a:noFill/>
          </a:ln>
          <a:effectLst/>
        </p:spPr>
        <p:txBody>
          <a:bodyPr wrap="none" anchor="ctr"/>
          <a:lstStyle/>
          <a:p>
            <a:endParaRPr lang="it-IT" sz="900" noProof="0" dirty="0"/>
          </a:p>
        </p:txBody>
      </p:sp>
      <p:sp>
        <p:nvSpPr>
          <p:cNvPr id="299" name="Freeform 250">
            <a:extLst>
              <a:ext uri="{FF2B5EF4-FFF2-40B4-BE49-F238E27FC236}">
                <a16:creationId xmlns:a16="http://schemas.microsoft.com/office/drawing/2014/main" id="{FA5484CF-060E-9934-5C69-19ED2B5EB774}"/>
              </a:ext>
            </a:extLst>
          </p:cNvPr>
          <p:cNvSpPr>
            <a:spLocks noChangeArrowheads="1"/>
          </p:cNvSpPr>
          <p:nvPr/>
        </p:nvSpPr>
        <p:spPr bwMode="auto">
          <a:xfrm>
            <a:off x="6622865" y="4870583"/>
            <a:ext cx="3336144"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it-IT" sz="900" noProof="0" dirty="0"/>
          </a:p>
        </p:txBody>
      </p:sp>
      <p:sp>
        <p:nvSpPr>
          <p:cNvPr id="300" name="Freeform 251">
            <a:extLst>
              <a:ext uri="{FF2B5EF4-FFF2-40B4-BE49-F238E27FC236}">
                <a16:creationId xmlns:a16="http://schemas.microsoft.com/office/drawing/2014/main" id="{8041A77C-E9C2-574F-5029-5D636EE6198F}"/>
              </a:ext>
            </a:extLst>
          </p:cNvPr>
          <p:cNvSpPr>
            <a:spLocks noChangeArrowheads="1"/>
          </p:cNvSpPr>
          <p:nvPr/>
        </p:nvSpPr>
        <p:spPr bwMode="auto">
          <a:xfrm>
            <a:off x="5729753" y="4727685"/>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it-IT" sz="900" noProof="0" dirty="0"/>
          </a:p>
        </p:txBody>
      </p:sp>
      <p:sp>
        <p:nvSpPr>
          <p:cNvPr id="570" name="CuadroTexto 569">
            <a:extLst>
              <a:ext uri="{FF2B5EF4-FFF2-40B4-BE49-F238E27FC236}">
                <a16:creationId xmlns:a16="http://schemas.microsoft.com/office/drawing/2014/main" id="{F91028D1-8EF2-EA15-4CD4-CC62FB2286EB}"/>
              </a:ext>
            </a:extLst>
          </p:cNvPr>
          <p:cNvSpPr txBox="1"/>
          <p:nvPr/>
        </p:nvSpPr>
        <p:spPr>
          <a:xfrm>
            <a:off x="1201949" y="1910213"/>
            <a:ext cx="2481770" cy="1169551"/>
          </a:xfrm>
          <a:prstGeom prst="rect">
            <a:avLst/>
          </a:prstGeom>
          <a:noFill/>
        </p:spPr>
        <p:txBody>
          <a:bodyPr wrap="none" rtlCol="0">
            <a:spAutoFit/>
          </a:bodyPr>
          <a:lstStyle/>
          <a:p>
            <a:r>
              <a:rPr lang="it-IT" sz="3500" b="1" noProof="0" dirty="0">
                <a:solidFill>
                  <a:schemeClr val="tx2"/>
                </a:solidFill>
                <a:latin typeface="Lato Heavy" charset="0"/>
                <a:ea typeface="Lato Heavy" charset="0"/>
                <a:cs typeface="Lato Heavy" charset="0"/>
              </a:rPr>
              <a:t>Stendardo </a:t>
            </a:r>
          </a:p>
          <a:p>
            <a:r>
              <a:rPr lang="it-IT" sz="3500" b="1" noProof="0" dirty="0">
                <a:solidFill>
                  <a:schemeClr val="tx2"/>
                </a:solidFill>
                <a:latin typeface="Lato Heavy" charset="0"/>
                <a:ea typeface="Lato Heavy" charset="0"/>
                <a:cs typeface="Lato Heavy" charset="0"/>
              </a:rPr>
              <a:t>Infografica</a:t>
            </a:r>
          </a:p>
        </p:txBody>
      </p:sp>
      <p:sp>
        <p:nvSpPr>
          <p:cNvPr id="3" name="Text Placeholder 2">
            <a:extLst>
              <a:ext uri="{FF2B5EF4-FFF2-40B4-BE49-F238E27FC236}">
                <a16:creationId xmlns:a16="http://schemas.microsoft.com/office/drawing/2014/main" id="{92B86FD7-370D-85AD-CC25-0DF2B50D4126}"/>
              </a:ext>
            </a:extLst>
          </p:cNvPr>
          <p:cNvSpPr>
            <a:spLocks noGrp="1"/>
          </p:cNvSpPr>
          <p:nvPr>
            <p:ph type="body" sz="quarter" idx="18"/>
          </p:nvPr>
        </p:nvSpPr>
        <p:spPr>
          <a:xfrm>
            <a:off x="684051" y="1570148"/>
            <a:ext cx="4929348" cy="4614978"/>
          </a:xfrm>
        </p:spPr>
        <p:txBody>
          <a:bodyPr/>
          <a:lstStyle/>
          <a:p>
            <a:pPr marL="0" indent="0"/>
            <a:r>
              <a:rPr lang="it-IT" noProof="0" dirty="0">
                <a:solidFill>
                  <a:srgbClr val="09465E"/>
                </a:solidFill>
              </a:rPr>
              <a:t>Quando non è possibile evitare lo spreco di cibo, la soluzione migliore è il suo riutilizzo. Le aziende possono riutilizzare gli alimenti in modo creativo per aumentarne il valore e ridurre gli sprechi. Anche l'educazione dei consumatori è fondamentale.</a:t>
            </a:r>
          </a:p>
          <a:p>
            <a:pPr marL="0" indent="0"/>
            <a:r>
              <a:rPr lang="it-IT" noProof="0" dirty="0">
                <a:solidFill>
                  <a:srgbClr val="09465E"/>
                </a:solidFill>
              </a:rPr>
              <a:t>Gli scarti alimentari possono essere utilizzati per l'alimentazione animale, riducendo la domanda di mangimi tradizionali e mantenendo i rifiuti fuori dalle discariche. Il riutilizzo dei rifiuti alimentari va a vantaggio sia dell'ambiente che dell'economia.</a:t>
            </a:r>
          </a:p>
        </p:txBody>
      </p:sp>
      <p:sp>
        <p:nvSpPr>
          <p:cNvPr id="2" name="Text Placeholder 1">
            <a:extLst>
              <a:ext uri="{FF2B5EF4-FFF2-40B4-BE49-F238E27FC236}">
                <a16:creationId xmlns:a16="http://schemas.microsoft.com/office/drawing/2014/main" id="{6C76763B-B85E-2F8B-7804-077A3436A78E}"/>
              </a:ext>
            </a:extLst>
          </p:cNvPr>
          <p:cNvSpPr>
            <a:spLocks noGrp="1"/>
          </p:cNvSpPr>
          <p:nvPr>
            <p:ph type="body" sz="quarter" idx="16"/>
          </p:nvPr>
        </p:nvSpPr>
        <p:spPr>
          <a:xfrm>
            <a:off x="625688" y="370588"/>
            <a:ext cx="4815019" cy="1029528"/>
          </a:xfrm>
        </p:spPr>
        <p:txBody>
          <a:bodyPr/>
          <a:lstStyle/>
          <a:p>
            <a:r>
              <a:rPr lang="it-IT" b="1" noProof="0" dirty="0">
                <a:solidFill>
                  <a:schemeClr val="bg1"/>
                </a:solidFill>
                <a:highlight>
                  <a:srgbClr val="60BA47"/>
                </a:highlight>
              </a:rPr>
              <a:t>Riutilizzo </a:t>
            </a:r>
            <a:r>
              <a:rPr lang="it-IT" b="1" noProof="0" dirty="0">
                <a:solidFill>
                  <a:srgbClr val="09465E"/>
                </a:solidFill>
              </a:rPr>
              <a:t>- Rimpiazzare le eccedenze alimentari</a:t>
            </a:r>
          </a:p>
        </p:txBody>
      </p:sp>
      <p:sp>
        <p:nvSpPr>
          <p:cNvPr id="37" name="CuadroTexto 553">
            <a:extLst>
              <a:ext uri="{FF2B5EF4-FFF2-40B4-BE49-F238E27FC236}">
                <a16:creationId xmlns:a16="http://schemas.microsoft.com/office/drawing/2014/main" id="{1C73C61E-4B3C-BF27-9AA3-105BFC3CA463}"/>
              </a:ext>
            </a:extLst>
          </p:cNvPr>
          <p:cNvSpPr txBox="1"/>
          <p:nvPr/>
        </p:nvSpPr>
        <p:spPr>
          <a:xfrm>
            <a:off x="8743912" y="923039"/>
            <a:ext cx="2466886" cy="553998"/>
          </a:xfrm>
          <a:prstGeom prst="rect">
            <a:avLst/>
          </a:prstGeom>
          <a:noFill/>
        </p:spPr>
        <p:txBody>
          <a:bodyPr wrap="square" rtlCol="0" anchor="ctr">
            <a:spAutoFit/>
          </a:bodyPr>
          <a:lstStyle/>
          <a:p>
            <a:pPr algn="ctr"/>
            <a:r>
              <a:rPr lang="it-IT" sz="1500" noProof="0" dirty="0">
                <a:solidFill>
                  <a:schemeClr val="bg1"/>
                </a:solidFill>
                <a:latin typeface="Calibri" panose="020F0502020204030204" pitchFamily="34" charset="0"/>
                <a:ea typeface="Lato" charset="0"/>
                <a:cs typeface="Calibri" panose="020F0502020204030204" pitchFamily="34" charset="0"/>
              </a:rPr>
              <a:t>Le eccedenze alimentari possono sostenere chi ne ha bisogno.</a:t>
            </a:r>
          </a:p>
        </p:txBody>
      </p:sp>
      <p:sp>
        <p:nvSpPr>
          <p:cNvPr id="4" name="CuadroTexto 553">
            <a:extLst>
              <a:ext uri="{FF2B5EF4-FFF2-40B4-BE49-F238E27FC236}">
                <a16:creationId xmlns:a16="http://schemas.microsoft.com/office/drawing/2014/main" id="{C8649B9F-2B5D-6D48-0513-1ED7C20BE9A1}"/>
              </a:ext>
            </a:extLst>
          </p:cNvPr>
          <p:cNvSpPr txBox="1"/>
          <p:nvPr/>
        </p:nvSpPr>
        <p:spPr>
          <a:xfrm>
            <a:off x="7075323" y="2262808"/>
            <a:ext cx="2274485" cy="784830"/>
          </a:xfrm>
          <a:prstGeom prst="rect">
            <a:avLst/>
          </a:prstGeom>
          <a:noFill/>
        </p:spPr>
        <p:txBody>
          <a:bodyPr wrap="square" rtlCol="0" anchor="ctr">
            <a:spAutoFit/>
          </a:bodyPr>
          <a:lstStyle/>
          <a:p>
            <a:pPr algn="ctr"/>
            <a:r>
              <a:rPr lang="it-IT" sz="1500" noProof="0" dirty="0">
                <a:solidFill>
                  <a:schemeClr val="bg1"/>
                </a:solidFill>
                <a:latin typeface="Calibri" panose="020F0502020204030204" pitchFamily="34" charset="0"/>
                <a:ea typeface="Lato" charset="0"/>
                <a:cs typeface="Calibri" panose="020F0502020204030204" pitchFamily="34" charset="0"/>
              </a:rPr>
              <a:t>Trasformare i sottoprodotti alimentari in nuovi ingredienti.</a:t>
            </a:r>
          </a:p>
        </p:txBody>
      </p:sp>
      <p:sp>
        <p:nvSpPr>
          <p:cNvPr id="5" name="CuadroTexto 553">
            <a:extLst>
              <a:ext uri="{FF2B5EF4-FFF2-40B4-BE49-F238E27FC236}">
                <a16:creationId xmlns:a16="http://schemas.microsoft.com/office/drawing/2014/main" id="{5D49FE4B-5BF0-942E-AAD8-BCBF716F9F09}"/>
              </a:ext>
            </a:extLst>
          </p:cNvPr>
          <p:cNvSpPr txBox="1"/>
          <p:nvPr/>
        </p:nvSpPr>
        <p:spPr>
          <a:xfrm>
            <a:off x="8898862" y="3746159"/>
            <a:ext cx="2054217" cy="553998"/>
          </a:xfrm>
          <a:prstGeom prst="rect">
            <a:avLst/>
          </a:prstGeom>
          <a:noFill/>
        </p:spPr>
        <p:txBody>
          <a:bodyPr wrap="square" rtlCol="0" anchor="ctr">
            <a:spAutoFit/>
          </a:bodyPr>
          <a:lstStyle/>
          <a:p>
            <a:pPr algn="ctr"/>
            <a:r>
              <a:rPr lang="it-IT" sz="1500" noProof="0" dirty="0">
                <a:solidFill>
                  <a:schemeClr val="bg1"/>
                </a:solidFill>
                <a:latin typeface="Calibri" panose="020F0502020204030204" pitchFamily="34" charset="0"/>
                <a:ea typeface="Lato" charset="0"/>
                <a:cs typeface="Calibri" panose="020F0502020204030204" pitchFamily="34" charset="0"/>
              </a:rPr>
              <a:t>Riutilizzare gli scarti alimentari come mangime per il bestiame.</a:t>
            </a:r>
          </a:p>
        </p:txBody>
      </p:sp>
      <p:sp>
        <p:nvSpPr>
          <p:cNvPr id="6" name="CuadroTexto 553">
            <a:extLst>
              <a:ext uri="{FF2B5EF4-FFF2-40B4-BE49-F238E27FC236}">
                <a16:creationId xmlns:a16="http://schemas.microsoft.com/office/drawing/2014/main" id="{99EC9AC9-4538-C81D-63D3-D3F3C7EFFE41}"/>
              </a:ext>
            </a:extLst>
          </p:cNvPr>
          <p:cNvSpPr txBox="1"/>
          <p:nvPr/>
        </p:nvSpPr>
        <p:spPr>
          <a:xfrm>
            <a:off x="7189693" y="4947697"/>
            <a:ext cx="2391629" cy="1015663"/>
          </a:xfrm>
          <a:prstGeom prst="rect">
            <a:avLst/>
          </a:prstGeom>
          <a:noFill/>
        </p:spPr>
        <p:txBody>
          <a:bodyPr wrap="square" rtlCol="0" anchor="ctr">
            <a:spAutoFit/>
          </a:bodyPr>
          <a:lstStyle/>
          <a:p>
            <a:pPr algn="ctr"/>
            <a:r>
              <a:rPr lang="it-IT" sz="1500" noProof="0" dirty="0">
                <a:solidFill>
                  <a:schemeClr val="bg1"/>
                </a:solidFill>
                <a:latin typeface="Calibri" panose="020F0502020204030204" pitchFamily="34" charset="0"/>
                <a:ea typeface="Lato" charset="0"/>
                <a:cs typeface="Calibri" panose="020F0502020204030204" pitchFamily="34" charset="0"/>
              </a:rPr>
              <a:t>Collaborare con banche alimentari e aziende agricole per massimizzare l'uso degli alimenti.</a:t>
            </a:r>
          </a:p>
        </p:txBody>
      </p:sp>
      <p:sp>
        <p:nvSpPr>
          <p:cNvPr id="7" name="CuadroTexto 553">
            <a:extLst>
              <a:ext uri="{FF2B5EF4-FFF2-40B4-BE49-F238E27FC236}">
                <a16:creationId xmlns:a16="http://schemas.microsoft.com/office/drawing/2014/main" id="{5A8BA000-AE09-78AD-E255-0941F6FB1B27}"/>
              </a:ext>
            </a:extLst>
          </p:cNvPr>
          <p:cNvSpPr txBox="1"/>
          <p:nvPr/>
        </p:nvSpPr>
        <p:spPr>
          <a:xfrm>
            <a:off x="7436539" y="934488"/>
            <a:ext cx="1261620" cy="553998"/>
          </a:xfrm>
          <a:prstGeom prst="rect">
            <a:avLst/>
          </a:prstGeom>
          <a:noFill/>
        </p:spPr>
        <p:txBody>
          <a:bodyPr wrap="square" rtlCol="0" anchor="ctr">
            <a:spAutoFit/>
          </a:bodyPr>
          <a:lstStyle/>
          <a:p>
            <a:pPr algn="ctr"/>
            <a:r>
              <a:rPr lang="it-IT" sz="1500" b="1" noProof="0" dirty="0">
                <a:solidFill>
                  <a:schemeClr val="bg1"/>
                </a:solidFill>
                <a:latin typeface="Calibri" panose="020F0502020204030204" pitchFamily="34" charset="0"/>
                <a:ea typeface="Lato" charset="0"/>
                <a:cs typeface="Calibri" panose="020F0502020204030204" pitchFamily="34" charset="0"/>
              </a:rPr>
              <a:t>Donazioni di cibo</a:t>
            </a:r>
          </a:p>
        </p:txBody>
      </p:sp>
      <p:sp>
        <p:nvSpPr>
          <p:cNvPr id="41" name="CuadroTexto 553">
            <a:extLst>
              <a:ext uri="{FF2B5EF4-FFF2-40B4-BE49-F238E27FC236}">
                <a16:creationId xmlns:a16="http://schemas.microsoft.com/office/drawing/2014/main" id="{E5CF8073-5F65-45CF-A5F4-D75772BD5E14}"/>
              </a:ext>
            </a:extLst>
          </p:cNvPr>
          <p:cNvSpPr txBox="1"/>
          <p:nvPr/>
        </p:nvSpPr>
        <p:spPr>
          <a:xfrm>
            <a:off x="5735673" y="2465500"/>
            <a:ext cx="1261620" cy="323165"/>
          </a:xfrm>
          <a:prstGeom prst="rect">
            <a:avLst/>
          </a:prstGeom>
          <a:noFill/>
        </p:spPr>
        <p:txBody>
          <a:bodyPr wrap="square" rtlCol="0" anchor="ctr">
            <a:spAutoFit/>
          </a:bodyPr>
          <a:lstStyle/>
          <a:p>
            <a:pPr algn="ctr"/>
            <a:r>
              <a:rPr lang="it-IT" sz="1500" b="1" noProof="0" dirty="0">
                <a:solidFill>
                  <a:schemeClr val="bg1"/>
                </a:solidFill>
                <a:latin typeface="Calibri" panose="020F0502020204030204" pitchFamily="34" charset="0"/>
                <a:ea typeface="Lato" charset="0"/>
                <a:cs typeface="Calibri" panose="020F0502020204030204" pitchFamily="34" charset="0"/>
              </a:rPr>
              <a:t>Upcycling</a:t>
            </a:r>
          </a:p>
        </p:txBody>
      </p:sp>
      <p:sp>
        <p:nvSpPr>
          <p:cNvPr id="42" name="CuadroTexto 553">
            <a:extLst>
              <a:ext uri="{FF2B5EF4-FFF2-40B4-BE49-F238E27FC236}">
                <a16:creationId xmlns:a16="http://schemas.microsoft.com/office/drawing/2014/main" id="{532336EE-6EC6-6408-8BBC-BD875A31D911}"/>
              </a:ext>
            </a:extLst>
          </p:cNvPr>
          <p:cNvSpPr txBox="1"/>
          <p:nvPr/>
        </p:nvSpPr>
        <p:spPr>
          <a:xfrm>
            <a:off x="5729753" y="5293944"/>
            <a:ext cx="1261620" cy="323165"/>
          </a:xfrm>
          <a:prstGeom prst="rect">
            <a:avLst/>
          </a:prstGeom>
          <a:noFill/>
        </p:spPr>
        <p:txBody>
          <a:bodyPr wrap="square" rtlCol="0" anchor="ctr">
            <a:spAutoFit/>
          </a:bodyPr>
          <a:lstStyle/>
          <a:p>
            <a:pPr algn="ctr"/>
            <a:r>
              <a:rPr lang="it-IT" sz="1500" b="1" noProof="0" dirty="0">
                <a:solidFill>
                  <a:schemeClr val="bg1"/>
                </a:solidFill>
                <a:latin typeface="Calibri" panose="020F0502020204030204" pitchFamily="34" charset="0"/>
                <a:ea typeface="Lato" charset="0"/>
                <a:cs typeface="Calibri" panose="020F0502020204030204" pitchFamily="34" charset="0"/>
              </a:rPr>
              <a:t>Partenariati</a:t>
            </a:r>
          </a:p>
        </p:txBody>
      </p:sp>
      <p:sp>
        <p:nvSpPr>
          <p:cNvPr id="43" name="CuadroTexto 553">
            <a:extLst>
              <a:ext uri="{FF2B5EF4-FFF2-40B4-BE49-F238E27FC236}">
                <a16:creationId xmlns:a16="http://schemas.microsoft.com/office/drawing/2014/main" id="{9CB82D15-526F-B1E6-11ED-95DD6FE274DE}"/>
              </a:ext>
            </a:extLst>
          </p:cNvPr>
          <p:cNvSpPr txBox="1"/>
          <p:nvPr/>
        </p:nvSpPr>
        <p:spPr>
          <a:xfrm>
            <a:off x="7436539" y="3877637"/>
            <a:ext cx="1261620" cy="323165"/>
          </a:xfrm>
          <a:prstGeom prst="rect">
            <a:avLst/>
          </a:prstGeom>
          <a:noFill/>
        </p:spPr>
        <p:txBody>
          <a:bodyPr wrap="square" rtlCol="0" anchor="ctr">
            <a:spAutoFit/>
          </a:bodyPr>
          <a:lstStyle/>
          <a:p>
            <a:pPr algn="ctr"/>
            <a:r>
              <a:rPr lang="it-IT" sz="1500" b="1" noProof="0" dirty="0">
                <a:solidFill>
                  <a:schemeClr val="bg1"/>
                </a:solidFill>
                <a:latin typeface="Calibri" panose="020F0502020204030204" pitchFamily="34" charset="0"/>
                <a:ea typeface="Lato" charset="0"/>
                <a:cs typeface="Calibri" panose="020F0502020204030204" pitchFamily="34" charset="0"/>
              </a:rPr>
              <a:t>Mangimi per animali</a:t>
            </a:r>
          </a:p>
        </p:txBody>
      </p:sp>
    </p:spTree>
    <p:extLst>
      <p:ext uri="{BB962C8B-B14F-4D97-AF65-F5344CB8AC3E}">
        <p14:creationId xmlns:p14="http://schemas.microsoft.com/office/powerpoint/2010/main" val="1110919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05A5F-1EB9-8D3F-39FA-EB6156F6A614}"/>
            </a:ext>
          </a:extLst>
        </p:cNvPr>
        <p:cNvGrpSpPr/>
        <p:nvPr/>
      </p:nvGrpSpPr>
      <p:grpSpPr>
        <a:xfrm>
          <a:off x="0" y="0"/>
          <a:ext cx="0" cy="0"/>
          <a:chOff x="0" y="0"/>
          <a:chExt cx="0" cy="0"/>
        </a:xfrm>
      </p:grpSpPr>
      <p:sp>
        <p:nvSpPr>
          <p:cNvPr id="47" name="Freeform 1">
            <a:extLst>
              <a:ext uri="{FF2B5EF4-FFF2-40B4-BE49-F238E27FC236}">
                <a16:creationId xmlns:a16="http://schemas.microsoft.com/office/drawing/2014/main" id="{DD9C3469-5CCA-DEF0-D8FE-2BA12E72B9CA}"/>
              </a:ext>
            </a:extLst>
          </p:cNvPr>
          <p:cNvSpPr>
            <a:spLocks noChangeArrowheads="1"/>
          </p:cNvSpPr>
          <p:nvPr/>
        </p:nvSpPr>
        <p:spPr bwMode="auto">
          <a:xfrm>
            <a:off x="8294772" y="633657"/>
            <a:ext cx="2896067"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60BA47"/>
          </a:solidFill>
          <a:ln>
            <a:noFill/>
          </a:ln>
          <a:effectLst/>
        </p:spPr>
        <p:txBody>
          <a:bodyPr wrap="none" anchor="ctr"/>
          <a:lstStyle/>
          <a:p>
            <a:endParaRPr lang="it-IT" sz="900" noProof="0" dirty="0"/>
          </a:p>
        </p:txBody>
      </p:sp>
      <p:sp>
        <p:nvSpPr>
          <p:cNvPr id="294" name="Freeform 245">
            <a:extLst>
              <a:ext uri="{FF2B5EF4-FFF2-40B4-BE49-F238E27FC236}">
                <a16:creationId xmlns:a16="http://schemas.microsoft.com/office/drawing/2014/main" id="{8C25A82C-2EF9-E031-15EA-59DD9B9597DC}"/>
              </a:ext>
            </a:extLst>
          </p:cNvPr>
          <p:cNvSpPr>
            <a:spLocks noChangeArrowheads="1"/>
          </p:cNvSpPr>
          <p:nvPr/>
        </p:nvSpPr>
        <p:spPr bwMode="auto">
          <a:xfrm>
            <a:off x="7401660" y="490759"/>
            <a:ext cx="1462323"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it-IT" sz="900" noProof="0" dirty="0"/>
          </a:p>
        </p:txBody>
      </p:sp>
      <p:sp>
        <p:nvSpPr>
          <p:cNvPr id="295" name="Freeform 246">
            <a:extLst>
              <a:ext uri="{FF2B5EF4-FFF2-40B4-BE49-F238E27FC236}">
                <a16:creationId xmlns:a16="http://schemas.microsoft.com/office/drawing/2014/main" id="{F2AF6379-87D4-598B-0136-2BFE05AAF3AF}"/>
              </a:ext>
            </a:extLst>
          </p:cNvPr>
          <p:cNvSpPr>
            <a:spLocks noChangeArrowheads="1"/>
          </p:cNvSpPr>
          <p:nvPr/>
        </p:nvSpPr>
        <p:spPr bwMode="auto">
          <a:xfrm>
            <a:off x="6622865" y="2053111"/>
            <a:ext cx="3256631"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it-IT" sz="900" noProof="0" dirty="0"/>
          </a:p>
        </p:txBody>
      </p:sp>
      <p:sp>
        <p:nvSpPr>
          <p:cNvPr id="296" name="Freeform 247">
            <a:extLst>
              <a:ext uri="{FF2B5EF4-FFF2-40B4-BE49-F238E27FC236}">
                <a16:creationId xmlns:a16="http://schemas.microsoft.com/office/drawing/2014/main" id="{681AFC41-5580-0A25-B0E6-63F9C6553787}"/>
              </a:ext>
            </a:extLst>
          </p:cNvPr>
          <p:cNvSpPr>
            <a:spLocks noChangeArrowheads="1"/>
          </p:cNvSpPr>
          <p:nvPr/>
        </p:nvSpPr>
        <p:spPr bwMode="auto">
          <a:xfrm>
            <a:off x="5729753" y="1910213"/>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it-IT" sz="900" noProof="0" dirty="0"/>
          </a:p>
        </p:txBody>
      </p:sp>
      <p:sp>
        <p:nvSpPr>
          <p:cNvPr id="297" name="Freeform 248">
            <a:extLst>
              <a:ext uri="{FF2B5EF4-FFF2-40B4-BE49-F238E27FC236}">
                <a16:creationId xmlns:a16="http://schemas.microsoft.com/office/drawing/2014/main" id="{611825F4-4261-71FE-A834-D6FBD3604426}"/>
              </a:ext>
            </a:extLst>
          </p:cNvPr>
          <p:cNvSpPr>
            <a:spLocks noChangeArrowheads="1"/>
          </p:cNvSpPr>
          <p:nvPr/>
        </p:nvSpPr>
        <p:spPr bwMode="auto">
          <a:xfrm>
            <a:off x="8294772" y="3451129"/>
            <a:ext cx="2896067"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60BA47"/>
          </a:solidFill>
          <a:ln>
            <a:noFill/>
          </a:ln>
          <a:effectLst/>
        </p:spPr>
        <p:txBody>
          <a:bodyPr wrap="none" anchor="ctr"/>
          <a:lstStyle/>
          <a:p>
            <a:endParaRPr lang="it-IT" sz="900" noProof="0" dirty="0"/>
          </a:p>
        </p:txBody>
      </p:sp>
      <p:sp>
        <p:nvSpPr>
          <p:cNvPr id="298" name="Freeform 249">
            <a:extLst>
              <a:ext uri="{FF2B5EF4-FFF2-40B4-BE49-F238E27FC236}">
                <a16:creationId xmlns:a16="http://schemas.microsoft.com/office/drawing/2014/main" id="{D617559E-055F-1BB3-109F-52F23A2A2402}"/>
              </a:ext>
            </a:extLst>
          </p:cNvPr>
          <p:cNvSpPr>
            <a:spLocks noChangeArrowheads="1"/>
          </p:cNvSpPr>
          <p:nvPr/>
        </p:nvSpPr>
        <p:spPr bwMode="auto">
          <a:xfrm>
            <a:off x="7401660" y="3308231"/>
            <a:ext cx="1462323"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09465E"/>
          </a:solidFill>
          <a:ln>
            <a:noFill/>
          </a:ln>
          <a:effectLst/>
        </p:spPr>
        <p:txBody>
          <a:bodyPr wrap="none" anchor="ctr"/>
          <a:lstStyle/>
          <a:p>
            <a:endParaRPr lang="it-IT" sz="900" noProof="0" dirty="0"/>
          </a:p>
        </p:txBody>
      </p:sp>
      <p:sp>
        <p:nvSpPr>
          <p:cNvPr id="299" name="Freeform 250">
            <a:extLst>
              <a:ext uri="{FF2B5EF4-FFF2-40B4-BE49-F238E27FC236}">
                <a16:creationId xmlns:a16="http://schemas.microsoft.com/office/drawing/2014/main" id="{B760C97B-0BFD-D700-02A8-E149C7098FF1}"/>
              </a:ext>
            </a:extLst>
          </p:cNvPr>
          <p:cNvSpPr>
            <a:spLocks noChangeArrowheads="1"/>
          </p:cNvSpPr>
          <p:nvPr/>
        </p:nvSpPr>
        <p:spPr bwMode="auto">
          <a:xfrm>
            <a:off x="6622865" y="4870583"/>
            <a:ext cx="3256631"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it-IT" sz="900" noProof="0" dirty="0"/>
          </a:p>
        </p:txBody>
      </p:sp>
      <p:sp>
        <p:nvSpPr>
          <p:cNvPr id="300" name="Freeform 251">
            <a:extLst>
              <a:ext uri="{FF2B5EF4-FFF2-40B4-BE49-F238E27FC236}">
                <a16:creationId xmlns:a16="http://schemas.microsoft.com/office/drawing/2014/main" id="{4B6F9F0B-6B72-CC9E-1105-84BEFA7983AE}"/>
              </a:ext>
            </a:extLst>
          </p:cNvPr>
          <p:cNvSpPr>
            <a:spLocks noChangeArrowheads="1"/>
          </p:cNvSpPr>
          <p:nvPr/>
        </p:nvSpPr>
        <p:spPr bwMode="auto">
          <a:xfrm>
            <a:off x="5729753" y="4727685"/>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it-IT" sz="900" noProof="0" dirty="0"/>
          </a:p>
        </p:txBody>
      </p:sp>
      <p:sp>
        <p:nvSpPr>
          <p:cNvPr id="570" name="CuadroTexto 569">
            <a:extLst>
              <a:ext uri="{FF2B5EF4-FFF2-40B4-BE49-F238E27FC236}">
                <a16:creationId xmlns:a16="http://schemas.microsoft.com/office/drawing/2014/main" id="{836C1079-735D-F9C1-E6CA-5D2C65263965}"/>
              </a:ext>
            </a:extLst>
          </p:cNvPr>
          <p:cNvSpPr txBox="1"/>
          <p:nvPr/>
        </p:nvSpPr>
        <p:spPr>
          <a:xfrm>
            <a:off x="1201949" y="1910213"/>
            <a:ext cx="2481770" cy="1169551"/>
          </a:xfrm>
          <a:prstGeom prst="rect">
            <a:avLst/>
          </a:prstGeom>
          <a:noFill/>
        </p:spPr>
        <p:txBody>
          <a:bodyPr wrap="none" rtlCol="0">
            <a:spAutoFit/>
          </a:bodyPr>
          <a:lstStyle/>
          <a:p>
            <a:r>
              <a:rPr lang="it-IT" sz="3500" b="1" noProof="0" dirty="0">
                <a:solidFill>
                  <a:schemeClr val="tx2"/>
                </a:solidFill>
                <a:latin typeface="Lato Heavy" charset="0"/>
                <a:ea typeface="Lato Heavy" charset="0"/>
                <a:cs typeface="Lato Heavy" charset="0"/>
              </a:rPr>
              <a:t>Stendardo </a:t>
            </a:r>
          </a:p>
          <a:p>
            <a:r>
              <a:rPr lang="it-IT" sz="3500" b="1" noProof="0" dirty="0">
                <a:solidFill>
                  <a:schemeClr val="tx2"/>
                </a:solidFill>
                <a:latin typeface="Lato Heavy" charset="0"/>
                <a:ea typeface="Lato Heavy" charset="0"/>
                <a:cs typeface="Lato Heavy" charset="0"/>
              </a:rPr>
              <a:t>Infografica</a:t>
            </a:r>
          </a:p>
        </p:txBody>
      </p:sp>
      <p:sp>
        <p:nvSpPr>
          <p:cNvPr id="3" name="Text Placeholder 2">
            <a:extLst>
              <a:ext uri="{FF2B5EF4-FFF2-40B4-BE49-F238E27FC236}">
                <a16:creationId xmlns:a16="http://schemas.microsoft.com/office/drawing/2014/main" id="{4395ADA2-17AB-8884-D869-BF6446B74809}"/>
              </a:ext>
            </a:extLst>
          </p:cNvPr>
          <p:cNvSpPr>
            <a:spLocks noGrp="1"/>
          </p:cNvSpPr>
          <p:nvPr>
            <p:ph type="body" sz="quarter" idx="18"/>
          </p:nvPr>
        </p:nvSpPr>
        <p:spPr>
          <a:xfrm>
            <a:off x="543295" y="1791131"/>
            <a:ext cx="5189418" cy="4614978"/>
          </a:xfrm>
        </p:spPr>
        <p:txBody>
          <a:bodyPr/>
          <a:lstStyle/>
          <a:p>
            <a:pPr marL="0" indent="0"/>
            <a:r>
              <a:rPr lang="it-IT" noProof="0" dirty="0">
                <a:solidFill>
                  <a:srgbClr val="09465E"/>
                </a:solidFill>
              </a:rPr>
              <a:t>Il passo finale è il riciclo dei rifiuti alimentari, che contribuisce a restituire i nutrienti al terreno, a generare energia rinnovabile e a evitare che i rifiuti organici finiscano nelle discariche.</a:t>
            </a:r>
          </a:p>
          <a:p>
            <a:pPr marL="0" indent="0"/>
            <a:r>
              <a:rPr lang="it-IT" noProof="0" dirty="0">
                <a:solidFill>
                  <a:srgbClr val="09465E"/>
                </a:solidFill>
              </a:rPr>
              <a:t>Le aziende possono integrare il riciclaggio nelle loro attività conducendo controlli sui rifiuti alimentari e trovando modi per utilizzare tali rifiuti. </a:t>
            </a:r>
          </a:p>
          <a:p>
            <a:pPr marL="0" indent="0"/>
            <a:r>
              <a:rPr lang="it-IT" noProof="0" dirty="0">
                <a:solidFill>
                  <a:srgbClr val="09465E"/>
                </a:solidFill>
              </a:rPr>
              <a:t>Gli imballaggi biodegradabili favoriscono il riciclaggio riducendo la contaminazione e migliorando l'efficienza.</a:t>
            </a:r>
          </a:p>
        </p:txBody>
      </p:sp>
      <p:sp>
        <p:nvSpPr>
          <p:cNvPr id="2" name="Text Placeholder 1">
            <a:extLst>
              <a:ext uri="{FF2B5EF4-FFF2-40B4-BE49-F238E27FC236}">
                <a16:creationId xmlns:a16="http://schemas.microsoft.com/office/drawing/2014/main" id="{094E41A2-68CB-3F6B-1245-FF0D5E3707C0}"/>
              </a:ext>
            </a:extLst>
          </p:cNvPr>
          <p:cNvSpPr>
            <a:spLocks noGrp="1"/>
          </p:cNvSpPr>
          <p:nvPr>
            <p:ph type="body" sz="quarter" idx="16"/>
          </p:nvPr>
        </p:nvSpPr>
        <p:spPr>
          <a:xfrm>
            <a:off x="564129" y="424088"/>
            <a:ext cx="6532324" cy="1029528"/>
          </a:xfrm>
        </p:spPr>
        <p:txBody>
          <a:bodyPr/>
          <a:lstStyle/>
          <a:p>
            <a:r>
              <a:rPr lang="it-IT" b="1" noProof="0" dirty="0">
                <a:solidFill>
                  <a:schemeClr val="bg1"/>
                </a:solidFill>
                <a:highlight>
                  <a:srgbClr val="60BA47"/>
                </a:highlight>
              </a:rPr>
              <a:t>Riciclare </a:t>
            </a:r>
            <a:r>
              <a:rPr lang="it-IT" b="1" noProof="0" dirty="0">
                <a:solidFill>
                  <a:srgbClr val="09465E"/>
                </a:solidFill>
              </a:rPr>
              <a:t>- Compostaggio e bioenergia dagli scarti alimentari</a:t>
            </a:r>
          </a:p>
        </p:txBody>
      </p:sp>
      <p:sp>
        <p:nvSpPr>
          <p:cNvPr id="37" name="CuadroTexto 553">
            <a:extLst>
              <a:ext uri="{FF2B5EF4-FFF2-40B4-BE49-F238E27FC236}">
                <a16:creationId xmlns:a16="http://schemas.microsoft.com/office/drawing/2014/main" id="{F7A39E25-C7AF-6D95-6FEE-9C5EBF6C651D}"/>
              </a:ext>
            </a:extLst>
          </p:cNvPr>
          <p:cNvSpPr txBox="1"/>
          <p:nvPr/>
        </p:nvSpPr>
        <p:spPr>
          <a:xfrm>
            <a:off x="8698159" y="793608"/>
            <a:ext cx="2335552" cy="784830"/>
          </a:xfrm>
          <a:prstGeom prst="rect">
            <a:avLst/>
          </a:prstGeom>
          <a:noFill/>
        </p:spPr>
        <p:txBody>
          <a:bodyPr wrap="square" rtlCol="0" anchor="ctr">
            <a:spAutoFit/>
          </a:bodyPr>
          <a:lstStyle/>
          <a:p>
            <a:pPr algn="ctr"/>
            <a:r>
              <a:rPr lang="it-IT" sz="1500" noProof="0" dirty="0">
                <a:solidFill>
                  <a:schemeClr val="bg1"/>
                </a:solidFill>
                <a:latin typeface="Calibri" panose="020F0502020204030204" pitchFamily="34" charset="0"/>
                <a:ea typeface="Lato" charset="0"/>
                <a:cs typeface="Calibri" panose="020F0502020204030204" pitchFamily="34" charset="0"/>
              </a:rPr>
              <a:t>Trasformare i rifiuti alimentari in terreno ricco di sostanze nutritive.</a:t>
            </a:r>
          </a:p>
        </p:txBody>
      </p:sp>
      <p:sp>
        <p:nvSpPr>
          <p:cNvPr id="4" name="CuadroTexto 553">
            <a:extLst>
              <a:ext uri="{FF2B5EF4-FFF2-40B4-BE49-F238E27FC236}">
                <a16:creationId xmlns:a16="http://schemas.microsoft.com/office/drawing/2014/main" id="{862FF605-9031-9C3F-0197-ABE63A812808}"/>
              </a:ext>
            </a:extLst>
          </p:cNvPr>
          <p:cNvSpPr txBox="1"/>
          <p:nvPr/>
        </p:nvSpPr>
        <p:spPr>
          <a:xfrm>
            <a:off x="7278236" y="2241367"/>
            <a:ext cx="2173877" cy="784830"/>
          </a:xfrm>
          <a:prstGeom prst="rect">
            <a:avLst/>
          </a:prstGeom>
          <a:noFill/>
        </p:spPr>
        <p:txBody>
          <a:bodyPr wrap="square" rtlCol="0" anchor="ctr">
            <a:spAutoFit/>
          </a:bodyPr>
          <a:lstStyle/>
          <a:p>
            <a:pPr algn="ctr"/>
            <a:r>
              <a:rPr lang="it-IT" sz="1500" noProof="0" dirty="0">
                <a:solidFill>
                  <a:schemeClr val="bg1"/>
                </a:solidFill>
                <a:latin typeface="Calibri" panose="020F0502020204030204" pitchFamily="34" charset="0"/>
                <a:ea typeface="Lato" charset="0"/>
                <a:cs typeface="Calibri" panose="020F0502020204030204" pitchFamily="34" charset="0"/>
              </a:rPr>
              <a:t>Produrre biogas e fertilizzanti dai rifiuti organici.</a:t>
            </a:r>
          </a:p>
        </p:txBody>
      </p:sp>
      <p:sp>
        <p:nvSpPr>
          <p:cNvPr id="5" name="CuadroTexto 553">
            <a:extLst>
              <a:ext uri="{FF2B5EF4-FFF2-40B4-BE49-F238E27FC236}">
                <a16:creationId xmlns:a16="http://schemas.microsoft.com/office/drawing/2014/main" id="{BE7F9C70-8368-1006-5AB6-D0A0D9A7EE10}"/>
              </a:ext>
            </a:extLst>
          </p:cNvPr>
          <p:cNvSpPr txBox="1"/>
          <p:nvPr/>
        </p:nvSpPr>
        <p:spPr>
          <a:xfrm>
            <a:off x="8926923" y="3630743"/>
            <a:ext cx="1998624" cy="784830"/>
          </a:xfrm>
          <a:prstGeom prst="rect">
            <a:avLst/>
          </a:prstGeom>
          <a:noFill/>
        </p:spPr>
        <p:txBody>
          <a:bodyPr wrap="square" rtlCol="0" anchor="ctr">
            <a:spAutoFit/>
          </a:bodyPr>
          <a:lstStyle/>
          <a:p>
            <a:pPr algn="ctr"/>
            <a:r>
              <a:rPr lang="it-IT" sz="1500" noProof="0" dirty="0">
                <a:solidFill>
                  <a:schemeClr val="bg1"/>
                </a:solidFill>
                <a:latin typeface="Calibri" panose="020F0502020204030204" pitchFamily="34" charset="0"/>
                <a:ea typeface="Lato" charset="0"/>
                <a:cs typeface="Calibri" panose="020F0502020204030204" pitchFamily="34" charset="0"/>
              </a:rPr>
              <a:t>Identificare le fonti di rifiuti e migliorare gli sforzi di riciclaggio.</a:t>
            </a:r>
          </a:p>
        </p:txBody>
      </p:sp>
      <p:sp>
        <p:nvSpPr>
          <p:cNvPr id="6" name="CuadroTexto 553">
            <a:extLst>
              <a:ext uri="{FF2B5EF4-FFF2-40B4-BE49-F238E27FC236}">
                <a16:creationId xmlns:a16="http://schemas.microsoft.com/office/drawing/2014/main" id="{D767475D-621F-A906-0394-D0794C769C0B}"/>
              </a:ext>
            </a:extLst>
          </p:cNvPr>
          <p:cNvSpPr txBox="1"/>
          <p:nvPr/>
        </p:nvSpPr>
        <p:spPr>
          <a:xfrm>
            <a:off x="6997293" y="5035111"/>
            <a:ext cx="2633724" cy="784830"/>
          </a:xfrm>
          <a:prstGeom prst="rect">
            <a:avLst/>
          </a:prstGeom>
          <a:noFill/>
        </p:spPr>
        <p:txBody>
          <a:bodyPr wrap="square" rtlCol="0" anchor="ctr">
            <a:spAutoFit/>
          </a:bodyPr>
          <a:lstStyle/>
          <a:p>
            <a:pPr algn="ctr"/>
            <a:r>
              <a:rPr lang="it-IT" sz="1500" noProof="0" dirty="0">
                <a:solidFill>
                  <a:schemeClr val="bg1"/>
                </a:solidFill>
                <a:latin typeface="Calibri" panose="020F0502020204030204" pitchFamily="34" charset="0"/>
                <a:ea typeface="Lato" charset="0"/>
                <a:cs typeface="Calibri" panose="020F0502020204030204" pitchFamily="34" charset="0"/>
              </a:rPr>
              <a:t>Progettazione di materiali che semplificano il riciclaggio dei rifiuti alimentari.</a:t>
            </a:r>
          </a:p>
        </p:txBody>
      </p:sp>
      <p:sp>
        <p:nvSpPr>
          <p:cNvPr id="7" name="CuadroTexto 553">
            <a:extLst>
              <a:ext uri="{FF2B5EF4-FFF2-40B4-BE49-F238E27FC236}">
                <a16:creationId xmlns:a16="http://schemas.microsoft.com/office/drawing/2014/main" id="{8932B637-E608-9EEC-9846-54DD1B58D8B2}"/>
              </a:ext>
            </a:extLst>
          </p:cNvPr>
          <p:cNvSpPr txBox="1"/>
          <p:nvPr/>
        </p:nvSpPr>
        <p:spPr>
          <a:xfrm>
            <a:off x="7308419" y="1046048"/>
            <a:ext cx="1490384" cy="323165"/>
          </a:xfrm>
          <a:prstGeom prst="rect">
            <a:avLst/>
          </a:prstGeom>
          <a:noFill/>
        </p:spPr>
        <p:txBody>
          <a:bodyPr wrap="square" rtlCol="0" anchor="ctr">
            <a:spAutoFit/>
          </a:bodyPr>
          <a:lstStyle/>
          <a:p>
            <a:pPr algn="ctr"/>
            <a:r>
              <a:rPr lang="it-IT" sz="1500" b="1" noProof="0" dirty="0">
                <a:solidFill>
                  <a:schemeClr val="bg1"/>
                </a:solidFill>
                <a:latin typeface="Calibri" panose="020F0502020204030204" pitchFamily="34" charset="0"/>
                <a:ea typeface="Lato" charset="0"/>
                <a:cs typeface="Calibri" panose="020F0502020204030204" pitchFamily="34" charset="0"/>
              </a:rPr>
              <a:t>Compostaggio</a:t>
            </a:r>
          </a:p>
        </p:txBody>
      </p:sp>
      <p:sp>
        <p:nvSpPr>
          <p:cNvPr id="41" name="CuadroTexto 553">
            <a:extLst>
              <a:ext uri="{FF2B5EF4-FFF2-40B4-BE49-F238E27FC236}">
                <a16:creationId xmlns:a16="http://schemas.microsoft.com/office/drawing/2014/main" id="{93D0BF29-B006-F8F6-1642-E86171FF7962}"/>
              </a:ext>
            </a:extLst>
          </p:cNvPr>
          <p:cNvSpPr txBox="1"/>
          <p:nvPr/>
        </p:nvSpPr>
        <p:spPr>
          <a:xfrm>
            <a:off x="5735673" y="2350084"/>
            <a:ext cx="1261620" cy="553998"/>
          </a:xfrm>
          <a:prstGeom prst="rect">
            <a:avLst/>
          </a:prstGeom>
          <a:noFill/>
        </p:spPr>
        <p:txBody>
          <a:bodyPr wrap="square" rtlCol="0" anchor="ctr">
            <a:spAutoFit/>
          </a:bodyPr>
          <a:lstStyle/>
          <a:p>
            <a:pPr algn="ctr"/>
            <a:r>
              <a:rPr lang="it-IT" sz="1500" b="1" noProof="0" dirty="0">
                <a:solidFill>
                  <a:schemeClr val="bg1"/>
                </a:solidFill>
                <a:latin typeface="Calibri" panose="020F0502020204030204" pitchFamily="34" charset="0"/>
                <a:ea typeface="Lato" charset="0"/>
                <a:cs typeface="Calibri" panose="020F0502020204030204" pitchFamily="34" charset="0"/>
              </a:rPr>
              <a:t>Digestione anaerobica</a:t>
            </a:r>
          </a:p>
        </p:txBody>
      </p:sp>
      <p:sp>
        <p:nvSpPr>
          <p:cNvPr id="42" name="CuadroTexto 553">
            <a:extLst>
              <a:ext uri="{FF2B5EF4-FFF2-40B4-BE49-F238E27FC236}">
                <a16:creationId xmlns:a16="http://schemas.microsoft.com/office/drawing/2014/main" id="{6CD37693-BCA5-C3A8-1FA2-441C9AB7702E}"/>
              </a:ext>
            </a:extLst>
          </p:cNvPr>
          <p:cNvSpPr txBox="1"/>
          <p:nvPr/>
        </p:nvSpPr>
        <p:spPr>
          <a:xfrm>
            <a:off x="5636513" y="5178528"/>
            <a:ext cx="1459940" cy="553998"/>
          </a:xfrm>
          <a:prstGeom prst="rect">
            <a:avLst/>
          </a:prstGeom>
          <a:noFill/>
        </p:spPr>
        <p:txBody>
          <a:bodyPr wrap="square" rtlCol="0" anchor="ctr">
            <a:spAutoFit/>
          </a:bodyPr>
          <a:lstStyle/>
          <a:p>
            <a:pPr algn="ctr"/>
            <a:r>
              <a:rPr lang="it-IT" sz="1500" b="1" noProof="0" dirty="0">
                <a:solidFill>
                  <a:schemeClr val="bg1"/>
                </a:solidFill>
                <a:latin typeface="Calibri" panose="020F0502020204030204" pitchFamily="34" charset="0"/>
                <a:ea typeface="Lato" charset="0"/>
                <a:cs typeface="Calibri" panose="020F0502020204030204" pitchFamily="34" charset="0"/>
              </a:rPr>
              <a:t>Imballaggio biodegradabile</a:t>
            </a:r>
          </a:p>
        </p:txBody>
      </p:sp>
      <p:sp>
        <p:nvSpPr>
          <p:cNvPr id="43" name="CuadroTexto 553">
            <a:extLst>
              <a:ext uri="{FF2B5EF4-FFF2-40B4-BE49-F238E27FC236}">
                <a16:creationId xmlns:a16="http://schemas.microsoft.com/office/drawing/2014/main" id="{367C543B-8035-5F19-2B0E-19032642637A}"/>
              </a:ext>
            </a:extLst>
          </p:cNvPr>
          <p:cNvSpPr txBox="1"/>
          <p:nvPr/>
        </p:nvSpPr>
        <p:spPr>
          <a:xfrm>
            <a:off x="7436539" y="3762221"/>
            <a:ext cx="1261620" cy="553998"/>
          </a:xfrm>
          <a:prstGeom prst="rect">
            <a:avLst/>
          </a:prstGeom>
          <a:noFill/>
        </p:spPr>
        <p:txBody>
          <a:bodyPr wrap="square" rtlCol="0" anchor="ctr">
            <a:spAutoFit/>
          </a:bodyPr>
          <a:lstStyle/>
          <a:p>
            <a:pPr algn="ctr"/>
            <a:r>
              <a:rPr lang="it-IT" sz="1500" b="1" noProof="0" dirty="0">
                <a:solidFill>
                  <a:schemeClr val="bg1"/>
                </a:solidFill>
                <a:latin typeface="Calibri" panose="020F0502020204030204" pitchFamily="34" charset="0"/>
                <a:ea typeface="Lato" charset="0"/>
                <a:cs typeface="Calibri" panose="020F0502020204030204" pitchFamily="34" charset="0"/>
              </a:rPr>
              <a:t>Audit sugli sprechi alimentari</a:t>
            </a:r>
          </a:p>
        </p:txBody>
      </p:sp>
    </p:spTree>
    <p:extLst>
      <p:ext uri="{BB962C8B-B14F-4D97-AF65-F5344CB8AC3E}">
        <p14:creationId xmlns:p14="http://schemas.microsoft.com/office/powerpoint/2010/main" val="3386440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ACB7-04F3-C342-524C-C08CA49B0C4E}"/>
            </a:ext>
          </a:extLst>
        </p:cNvPr>
        <p:cNvGrpSpPr/>
        <p:nvPr/>
      </p:nvGrpSpPr>
      <p:grpSpPr>
        <a:xfrm>
          <a:off x="0" y="0"/>
          <a:ext cx="0" cy="0"/>
          <a:chOff x="0" y="0"/>
          <a:chExt cx="0" cy="0"/>
        </a:xfrm>
      </p:grpSpPr>
      <p:pic>
        <p:nvPicPr>
          <p:cNvPr id="14" name="Symbol zastępczy obrazu 13" descr="Obraz zawierający osoba, Materiały biurowe, Narzędzia biurowe, ubrania&#10;&#10;Zawartość wygenerowana przez sztuczną inteligencję może być niepoprawna.">
            <a:extLst>
              <a:ext uri="{FF2B5EF4-FFF2-40B4-BE49-F238E27FC236}">
                <a16:creationId xmlns:a16="http://schemas.microsoft.com/office/drawing/2014/main" id="{D2B36D8D-2D9F-AB81-3C23-BF79CFC8F5A3}"/>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54F28730-41A4-940A-0C71-7FFFC7C4D4DF}"/>
              </a:ext>
            </a:extLst>
          </p:cNvPr>
          <p:cNvSpPr>
            <a:spLocks noGrp="1"/>
          </p:cNvSpPr>
          <p:nvPr>
            <p:ph type="body" sz="quarter" idx="19"/>
          </p:nvPr>
        </p:nvSpPr>
        <p:spPr>
          <a:xfrm>
            <a:off x="330956" y="2246799"/>
            <a:ext cx="5765044" cy="3668395"/>
          </a:xfrm>
        </p:spPr>
        <p:txBody>
          <a:bodyPr/>
          <a:lstStyle/>
          <a:p>
            <a:r>
              <a:rPr lang="it-IT" noProof="0" dirty="0"/>
              <a:t>Riflettete su come le 3R si applicano alle vostre pratiche aziendali quotidiane. Create su carta tre colonne con l'etichetta </a:t>
            </a:r>
            <a:r>
              <a:rPr lang="it-IT" b="1" noProof="0" dirty="0"/>
              <a:t>Ridurre, Riutilizzare, Riciclare. </a:t>
            </a:r>
          </a:p>
          <a:p>
            <a:endParaRPr lang="it-IT" noProof="0" dirty="0"/>
          </a:p>
          <a:p>
            <a:r>
              <a:rPr lang="it-IT" noProof="0" dirty="0"/>
              <a:t>Elencate le azioni che fate attualmente in ogni categoria e pensate a un nuovo modo per migliorare ogni area. </a:t>
            </a:r>
          </a:p>
          <a:p>
            <a:endParaRPr lang="it-IT" noProof="0" dirty="0"/>
          </a:p>
          <a:p>
            <a:r>
              <a:rPr lang="it-IT" b="1" noProof="0" dirty="0"/>
              <a:t>Sfidate voi stessi a fare un cambiamento questa settimana!</a:t>
            </a:r>
          </a:p>
        </p:txBody>
      </p:sp>
      <p:sp>
        <p:nvSpPr>
          <p:cNvPr id="13" name="Rectangle 12">
            <a:extLst>
              <a:ext uri="{FF2B5EF4-FFF2-40B4-BE49-F238E27FC236}">
                <a16:creationId xmlns:a16="http://schemas.microsoft.com/office/drawing/2014/main" id="{5643DCD8-3F9D-03EF-81BE-45415F83E8D3}"/>
              </a:ext>
            </a:extLst>
          </p:cNvPr>
          <p:cNvSpPr/>
          <p:nvPr/>
        </p:nvSpPr>
        <p:spPr>
          <a:xfrm>
            <a:off x="1520190" y="605365"/>
            <a:ext cx="7853097"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spc="324" noProof="0" dirty="0">
                <a:solidFill>
                  <a:schemeClr val="bg1"/>
                </a:solidFill>
                <a:latin typeface="Calibri" panose="020F0502020204030204" pitchFamily="34" charset="0"/>
                <a:cs typeface="Calibri" panose="020F0502020204030204" pitchFamily="34" charset="0"/>
              </a:rPr>
              <a:t>Le 3R nella mia attività</a:t>
            </a:r>
            <a:endParaRPr lang="it-IT" sz="529" noProof="0" dirty="0">
              <a:latin typeface="Montserrat" panose="00000500000000000000" pitchFamily="50" charset="0"/>
            </a:endParaRPr>
          </a:p>
        </p:txBody>
      </p:sp>
      <p:sp>
        <p:nvSpPr>
          <p:cNvPr id="8" name="Freeform 7">
            <a:extLst>
              <a:ext uri="{FF2B5EF4-FFF2-40B4-BE49-F238E27FC236}">
                <a16:creationId xmlns:a16="http://schemas.microsoft.com/office/drawing/2014/main" id="{1D332C91-DF93-5791-DBD3-A67E51A3914F}"/>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it-IT" noProof="0" dirty="0"/>
          </a:p>
        </p:txBody>
      </p:sp>
    </p:spTree>
    <p:extLst>
      <p:ext uri="{BB962C8B-B14F-4D97-AF65-F5344CB8AC3E}">
        <p14:creationId xmlns:p14="http://schemas.microsoft.com/office/powerpoint/2010/main" val="3262932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3E9CB9-001A-41B9-7E44-C11AF1339D04}"/>
              </a:ext>
            </a:extLst>
          </p:cNvPr>
          <p:cNvSpPr>
            <a:spLocks noGrp="1"/>
          </p:cNvSpPr>
          <p:nvPr>
            <p:ph type="body" sz="quarter" idx="16"/>
          </p:nvPr>
        </p:nvSpPr>
        <p:spPr>
          <a:xfrm>
            <a:off x="520168" y="563116"/>
            <a:ext cx="4260630" cy="648821"/>
          </a:xfrm>
          <a:solidFill>
            <a:srgbClr val="60BA47"/>
          </a:solidFill>
        </p:spPr>
        <p:txBody>
          <a:bodyPr/>
          <a:lstStyle/>
          <a:p>
            <a:r>
              <a:rPr lang="it-IT" noProof="0" dirty="0"/>
              <a:t>Lasciatevi ispirare...</a:t>
            </a:r>
          </a:p>
        </p:txBody>
      </p:sp>
      <p:sp>
        <p:nvSpPr>
          <p:cNvPr id="3" name="Text Placeholder 2">
            <a:extLst>
              <a:ext uri="{FF2B5EF4-FFF2-40B4-BE49-F238E27FC236}">
                <a16:creationId xmlns:a16="http://schemas.microsoft.com/office/drawing/2014/main" id="{0B12EB5A-158D-47F1-E611-301D54434DEA}"/>
              </a:ext>
            </a:extLst>
          </p:cNvPr>
          <p:cNvSpPr>
            <a:spLocks noGrp="1"/>
          </p:cNvSpPr>
          <p:nvPr>
            <p:ph type="body" sz="quarter" idx="19"/>
          </p:nvPr>
        </p:nvSpPr>
        <p:spPr>
          <a:xfrm>
            <a:off x="662153" y="1360291"/>
            <a:ext cx="10419504" cy="1289042"/>
          </a:xfrm>
        </p:spPr>
        <p:txBody>
          <a:bodyPr/>
          <a:lstStyle/>
          <a:p>
            <a:r>
              <a:rPr lang="it-IT" noProof="0" dirty="0"/>
              <a:t>Consultate il sito web di </a:t>
            </a:r>
            <a:r>
              <a:rPr lang="it-IT" b="1" noProof="0" dirty="0">
                <a:hlinkClick r:id="rId2"/>
              </a:rPr>
              <a:t>Waste2Worth </a:t>
            </a:r>
            <a:r>
              <a:rPr lang="it-IT" noProof="0" dirty="0"/>
              <a:t>per scoprire la Guida all'esplorazione dello spreco alimentare delle PMI e le mappe delle comunità regionali... progettate per creare consapevolezza e motivazione nei confronti dei benefici delle comunità circolari.</a:t>
            </a:r>
          </a:p>
        </p:txBody>
      </p:sp>
      <p:pic>
        <p:nvPicPr>
          <p:cNvPr id="6" name="Picture 5">
            <a:extLst>
              <a:ext uri="{FF2B5EF4-FFF2-40B4-BE49-F238E27FC236}">
                <a16:creationId xmlns:a16="http://schemas.microsoft.com/office/drawing/2014/main" id="{E45EDA11-FBBE-0389-B120-0C12621A6F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91"/>
          <a:stretch/>
        </p:blipFill>
        <p:spPr>
          <a:xfrm>
            <a:off x="4865914" y="2190118"/>
            <a:ext cx="7050316" cy="4186992"/>
          </a:xfrm>
          <a:prstGeom prst="rect">
            <a:avLst/>
          </a:prstGeom>
        </p:spPr>
      </p:pic>
      <p:pic>
        <p:nvPicPr>
          <p:cNvPr id="5" name="Picture 4">
            <a:hlinkClick r:id="rId4"/>
            <a:extLst>
              <a:ext uri="{FF2B5EF4-FFF2-40B4-BE49-F238E27FC236}">
                <a16:creationId xmlns:a16="http://schemas.microsoft.com/office/drawing/2014/main" id="{D37B6833-7320-329C-2609-9ED8C186BC6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95999" y="2841846"/>
            <a:ext cx="4985657" cy="2854061"/>
          </a:xfrm>
          <a:prstGeom prst="rect">
            <a:avLst/>
          </a:prstGeom>
        </p:spPr>
      </p:pic>
      <p:pic>
        <p:nvPicPr>
          <p:cNvPr id="8" name="Picture 7" descr="A brochure with a person working on plants&#10;&#10;AI-generated content may be incorrect.">
            <a:hlinkClick r:id="rId6"/>
            <a:extLst>
              <a:ext uri="{FF2B5EF4-FFF2-40B4-BE49-F238E27FC236}">
                <a16:creationId xmlns:a16="http://schemas.microsoft.com/office/drawing/2014/main" id="{D6EBCFA2-6425-3BF2-877C-E7906C4DE430}"/>
              </a:ext>
            </a:extLst>
          </p:cNvPr>
          <p:cNvPicPr>
            <a:picLocks noChangeAspect="1"/>
          </p:cNvPicPr>
          <p:nvPr/>
        </p:nvPicPr>
        <p:blipFill>
          <a:blip r:embed="rId7"/>
          <a:stretch>
            <a:fillRect/>
          </a:stretch>
        </p:blipFill>
        <p:spPr>
          <a:xfrm>
            <a:off x="1202353" y="3018094"/>
            <a:ext cx="2828987" cy="2828987"/>
          </a:xfrm>
          <a:prstGeom prst="rect">
            <a:avLst/>
          </a:prstGeom>
        </p:spPr>
      </p:pic>
      <p:grpSp>
        <p:nvGrpSpPr>
          <p:cNvPr id="9" name="Graphic 4">
            <a:extLst>
              <a:ext uri="{FF2B5EF4-FFF2-40B4-BE49-F238E27FC236}">
                <a16:creationId xmlns:a16="http://schemas.microsoft.com/office/drawing/2014/main" id="{323DBF7B-EB92-CC3A-AC3A-71BE156675C5}"/>
              </a:ext>
            </a:extLst>
          </p:cNvPr>
          <p:cNvGrpSpPr/>
          <p:nvPr/>
        </p:nvGrpSpPr>
        <p:grpSpPr>
          <a:xfrm rot="19582332">
            <a:off x="5815338" y="555159"/>
            <a:ext cx="403671" cy="780438"/>
            <a:chOff x="9129274" y="2719113"/>
            <a:chExt cx="717146" cy="1386496"/>
          </a:xfrm>
          <a:solidFill>
            <a:srgbClr val="09465E"/>
          </a:solidFill>
        </p:grpSpPr>
        <p:grpSp>
          <p:nvGrpSpPr>
            <p:cNvPr id="10" name="Graphic 4">
              <a:extLst>
                <a:ext uri="{FF2B5EF4-FFF2-40B4-BE49-F238E27FC236}">
                  <a16:creationId xmlns:a16="http://schemas.microsoft.com/office/drawing/2014/main" id="{7DB91342-A74A-3376-A296-7D164E61B844}"/>
                </a:ext>
              </a:extLst>
            </p:cNvPr>
            <p:cNvGrpSpPr/>
            <p:nvPr/>
          </p:nvGrpSpPr>
          <p:grpSpPr>
            <a:xfrm>
              <a:off x="9159507" y="2719113"/>
              <a:ext cx="446280" cy="440141"/>
              <a:chOff x="9159507" y="2719113"/>
              <a:chExt cx="446280" cy="440141"/>
            </a:xfrm>
            <a:grpFill/>
          </p:grpSpPr>
          <p:sp>
            <p:nvSpPr>
              <p:cNvPr id="19" name="Freeform 57">
                <a:extLst>
                  <a:ext uri="{FF2B5EF4-FFF2-40B4-BE49-F238E27FC236}">
                    <a16:creationId xmlns:a16="http://schemas.microsoft.com/office/drawing/2014/main" id="{C9140C16-B45B-0782-DE3C-E05E8D69563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it-IT" noProof="0" dirty="0"/>
              </a:p>
            </p:txBody>
          </p:sp>
          <p:sp>
            <p:nvSpPr>
              <p:cNvPr id="20" name="Freeform 58">
                <a:extLst>
                  <a:ext uri="{FF2B5EF4-FFF2-40B4-BE49-F238E27FC236}">
                    <a16:creationId xmlns:a16="http://schemas.microsoft.com/office/drawing/2014/main" id="{094C619D-B0CD-3EF5-F61D-FF9679A1FC6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it-IT" noProof="0" dirty="0"/>
              </a:p>
            </p:txBody>
          </p:sp>
        </p:grpSp>
        <p:grpSp>
          <p:nvGrpSpPr>
            <p:cNvPr id="11" name="Graphic 4">
              <a:extLst>
                <a:ext uri="{FF2B5EF4-FFF2-40B4-BE49-F238E27FC236}">
                  <a16:creationId xmlns:a16="http://schemas.microsoft.com/office/drawing/2014/main" id="{01A7E7B8-6DEB-2E9B-6F41-2569297B6714}"/>
                </a:ext>
              </a:extLst>
            </p:cNvPr>
            <p:cNvGrpSpPr/>
            <p:nvPr/>
          </p:nvGrpSpPr>
          <p:grpSpPr>
            <a:xfrm>
              <a:off x="9129274" y="2893887"/>
              <a:ext cx="717146" cy="1211722"/>
              <a:chOff x="9129274" y="2893887"/>
              <a:chExt cx="717146" cy="1211722"/>
            </a:xfrm>
            <a:grpFill/>
          </p:grpSpPr>
          <p:sp>
            <p:nvSpPr>
              <p:cNvPr id="12" name="Freeform 50">
                <a:extLst>
                  <a:ext uri="{FF2B5EF4-FFF2-40B4-BE49-F238E27FC236}">
                    <a16:creationId xmlns:a16="http://schemas.microsoft.com/office/drawing/2014/main" id="{9EE5CD68-13F9-FA79-9E09-EC08F34540D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it-IT" noProof="0" dirty="0"/>
              </a:p>
            </p:txBody>
          </p:sp>
          <p:sp>
            <p:nvSpPr>
              <p:cNvPr id="13" name="Freeform 51">
                <a:extLst>
                  <a:ext uri="{FF2B5EF4-FFF2-40B4-BE49-F238E27FC236}">
                    <a16:creationId xmlns:a16="http://schemas.microsoft.com/office/drawing/2014/main" id="{E68F233D-EAA9-2775-4553-F1234B98AF9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it-IT" noProof="0" dirty="0"/>
              </a:p>
            </p:txBody>
          </p:sp>
          <p:sp>
            <p:nvSpPr>
              <p:cNvPr id="14" name="Freeform 52">
                <a:extLst>
                  <a:ext uri="{FF2B5EF4-FFF2-40B4-BE49-F238E27FC236}">
                    <a16:creationId xmlns:a16="http://schemas.microsoft.com/office/drawing/2014/main" id="{056FEE8F-6981-2490-5C37-771F25CD516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it-IT" noProof="0" dirty="0"/>
              </a:p>
            </p:txBody>
          </p:sp>
          <p:sp>
            <p:nvSpPr>
              <p:cNvPr id="15" name="Freeform 53">
                <a:extLst>
                  <a:ext uri="{FF2B5EF4-FFF2-40B4-BE49-F238E27FC236}">
                    <a16:creationId xmlns:a16="http://schemas.microsoft.com/office/drawing/2014/main" id="{D93F8B52-5238-C04F-3AA6-1F2CB20A6458}"/>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it-IT" noProof="0" dirty="0"/>
              </a:p>
            </p:txBody>
          </p:sp>
          <p:sp>
            <p:nvSpPr>
              <p:cNvPr id="16" name="Freeform 54">
                <a:extLst>
                  <a:ext uri="{FF2B5EF4-FFF2-40B4-BE49-F238E27FC236}">
                    <a16:creationId xmlns:a16="http://schemas.microsoft.com/office/drawing/2014/main" id="{67CEE4BB-917A-2369-D1F7-E7CA2BAD878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it-IT" noProof="0" dirty="0"/>
              </a:p>
            </p:txBody>
          </p:sp>
          <p:sp>
            <p:nvSpPr>
              <p:cNvPr id="17" name="Freeform 55">
                <a:extLst>
                  <a:ext uri="{FF2B5EF4-FFF2-40B4-BE49-F238E27FC236}">
                    <a16:creationId xmlns:a16="http://schemas.microsoft.com/office/drawing/2014/main" id="{214BF0FD-F957-2589-EAA7-FAACC736EAFF}"/>
                  </a:ext>
                </a:extLst>
              </p:cNvPr>
              <p:cNvSpPr/>
              <p:nvPr/>
            </p:nvSpPr>
            <p:spPr>
              <a:xfrm>
                <a:off x="9682808" y="3503024"/>
                <a:ext cx="163612"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it-IT" noProof="0" dirty="0"/>
              </a:p>
            </p:txBody>
          </p:sp>
          <p:sp>
            <p:nvSpPr>
              <p:cNvPr id="18" name="Freeform 56">
                <a:extLst>
                  <a:ext uri="{FF2B5EF4-FFF2-40B4-BE49-F238E27FC236}">
                    <a16:creationId xmlns:a16="http://schemas.microsoft.com/office/drawing/2014/main" id="{C41CCC7F-9D78-A75D-8261-221FEE9B054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it-IT" noProof="0" dirty="0"/>
              </a:p>
            </p:txBody>
          </p:sp>
        </p:grpSp>
      </p:grpSp>
    </p:spTree>
    <p:extLst>
      <p:ext uri="{BB962C8B-B14F-4D97-AF65-F5344CB8AC3E}">
        <p14:creationId xmlns:p14="http://schemas.microsoft.com/office/powerpoint/2010/main" val="1854067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zawierający Gry, ściana, paznokieć, osoba&#10;&#10;Zawartość wygenerowana przez sztuczną inteligencję może być niepoprawna.">
            <a:extLst>
              <a:ext uri="{FF2B5EF4-FFF2-40B4-BE49-F238E27FC236}">
                <a16:creationId xmlns:a16="http://schemas.microsoft.com/office/drawing/2014/main" id="{B4D23DAC-6542-5DF4-A66F-80AE0F66956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913514" y="439689"/>
            <a:ext cx="2066906" cy="582221"/>
          </a:xfrm>
        </p:spPr>
        <p:txBody>
          <a:bodyPr/>
          <a:lstStyle/>
          <a:p>
            <a:r>
              <a:rPr lang="it-IT" noProof="0" dirty="0"/>
              <a:t>03</a:t>
            </a:r>
          </a:p>
        </p:txBody>
      </p:sp>
      <p:sp>
        <p:nvSpPr>
          <p:cNvPr id="14" name="Rectangle 13">
            <a:extLst>
              <a:ext uri="{FF2B5EF4-FFF2-40B4-BE49-F238E27FC236}">
                <a16:creationId xmlns:a16="http://schemas.microsoft.com/office/drawing/2014/main" id="{BE59536B-CB14-6A49-9925-C70C0915408D}"/>
              </a:ext>
            </a:extLst>
          </p:cNvPr>
          <p:cNvSpPr/>
          <p:nvPr/>
        </p:nvSpPr>
        <p:spPr>
          <a:xfrm>
            <a:off x="4165600" y="3137889"/>
            <a:ext cx="6990080" cy="1053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spc="324" noProof="0" dirty="0">
                <a:solidFill>
                  <a:srgbClr val="60BA47"/>
                </a:solidFill>
                <a:latin typeface="Calibri" panose="020F0502020204030204" pitchFamily="34" charset="0"/>
                <a:cs typeface="Calibri" panose="020F0502020204030204" pitchFamily="34" charset="0"/>
              </a:rPr>
              <a:t>USO SOSTENIBILE DI MATERIE PRIME E ACQUA</a:t>
            </a:r>
          </a:p>
        </p:txBody>
      </p:sp>
    </p:spTree>
    <p:extLst>
      <p:ext uri="{BB962C8B-B14F-4D97-AF65-F5344CB8AC3E}">
        <p14:creationId xmlns:p14="http://schemas.microsoft.com/office/powerpoint/2010/main" val="2095219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a:xfrm>
            <a:off x="5333577" y="1002097"/>
            <a:ext cx="700387" cy="566443"/>
          </a:xfrm>
        </p:spPr>
        <p:txBody>
          <a:bodyPr/>
          <a:lstStyle/>
          <a:p>
            <a:r>
              <a:rPr lang="it-IT" noProof="0"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168873" y="1002096"/>
            <a:ext cx="4813452" cy="566444"/>
          </a:xfrm>
          <a:prstGeom prst="rect">
            <a:avLst/>
          </a:prstGeom>
        </p:spPr>
        <p:txBody>
          <a:bodyPr/>
          <a:lstStyle/>
          <a:p>
            <a:r>
              <a:rPr lang="it-IT" b="1" noProof="0" dirty="0"/>
              <a:t>Che cos'è l'efficienza delle risorse?</a:t>
            </a:r>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333577" y="1821569"/>
            <a:ext cx="700387" cy="566443"/>
          </a:xfrm>
        </p:spPr>
        <p:txBody>
          <a:bodyPr/>
          <a:lstStyle/>
          <a:p>
            <a:r>
              <a:rPr lang="it-IT" noProof="0" dirty="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168871" y="1821569"/>
            <a:ext cx="4813453" cy="566444"/>
          </a:xfrm>
          <a:prstGeom prst="rect">
            <a:avLst/>
          </a:prstGeom>
        </p:spPr>
        <p:txBody>
          <a:bodyPr/>
          <a:lstStyle/>
          <a:p>
            <a:r>
              <a:rPr lang="it-IT" b="1" noProof="0" dirty="0"/>
              <a:t>Le 3R: Ridurre, riutilizzare, riciclare</a:t>
            </a:r>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333577" y="2640537"/>
            <a:ext cx="700387" cy="566443"/>
          </a:xfrm>
        </p:spPr>
        <p:txBody>
          <a:bodyPr/>
          <a:lstStyle/>
          <a:p>
            <a:r>
              <a:rPr lang="it-IT" noProof="0" dirty="0"/>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168873" y="2640536"/>
            <a:ext cx="5036626" cy="564425"/>
          </a:xfrm>
          <a:prstGeom prst="rect">
            <a:avLst/>
          </a:prstGeom>
        </p:spPr>
        <p:txBody>
          <a:bodyPr/>
          <a:lstStyle/>
          <a:p>
            <a:pPr>
              <a:lnSpc>
                <a:spcPct val="115000"/>
              </a:lnSpc>
              <a:spcAft>
                <a:spcPts val="800"/>
              </a:spcAft>
            </a:pPr>
            <a:r>
              <a:rPr lang="it-IT" b="1" noProof="0" dirty="0"/>
              <a:t>Uso sostenibile di materie prime e acqua</a:t>
            </a:r>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a:xfrm>
            <a:off x="5333577" y="3458494"/>
            <a:ext cx="700387" cy="566443"/>
          </a:xfrm>
        </p:spPr>
        <p:txBody>
          <a:bodyPr/>
          <a:lstStyle/>
          <a:p>
            <a:r>
              <a:rPr lang="it-IT" noProof="0" dirty="0"/>
              <a:t>04</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xfrm>
            <a:off x="6168873" y="3458493"/>
            <a:ext cx="4813452" cy="566444"/>
          </a:xfrm>
          <a:prstGeom prst="rect">
            <a:avLst/>
          </a:prstGeom>
        </p:spPr>
        <p:txBody>
          <a:bodyPr/>
          <a:lstStyle/>
          <a:p>
            <a:r>
              <a:rPr lang="it-IT" b="1" noProof="0" dirty="0"/>
              <a:t>Efficienza energetica: Risparmio, energia verde e gestione intelligente</a:t>
            </a:r>
          </a:p>
        </p:txBody>
      </p:sp>
      <p:sp>
        <p:nvSpPr>
          <p:cNvPr id="30" name="Text Placeholder 29">
            <a:extLst>
              <a:ext uri="{FF2B5EF4-FFF2-40B4-BE49-F238E27FC236}">
                <a16:creationId xmlns:a16="http://schemas.microsoft.com/office/drawing/2014/main" id="{4386CB93-B483-14A0-2301-D52E9BAD2D5B}"/>
              </a:ext>
            </a:extLst>
          </p:cNvPr>
          <p:cNvSpPr>
            <a:spLocks noGrp="1"/>
          </p:cNvSpPr>
          <p:nvPr>
            <p:ph type="body" sz="quarter" idx="35"/>
          </p:nvPr>
        </p:nvSpPr>
        <p:spPr>
          <a:xfrm>
            <a:off x="5333577" y="4274018"/>
            <a:ext cx="700387" cy="566443"/>
          </a:xfrm>
        </p:spPr>
        <p:txBody>
          <a:bodyPr/>
          <a:lstStyle/>
          <a:p>
            <a:r>
              <a:rPr lang="it-IT" noProof="0" dirty="0"/>
              <a:t>05</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36"/>
          </p:nvPr>
        </p:nvSpPr>
        <p:spPr>
          <a:xfrm>
            <a:off x="6168873" y="4274018"/>
            <a:ext cx="5244358" cy="566443"/>
          </a:xfrm>
          <a:prstGeom prst="rect">
            <a:avLst/>
          </a:prstGeom>
        </p:spPr>
        <p:txBody>
          <a:bodyPr/>
          <a:lstStyle/>
          <a:p>
            <a:r>
              <a:rPr lang="it-IT" b="1" noProof="0" dirty="0"/>
              <a:t>Incentivi e politiche per l'efficienza delle risorse</a:t>
            </a:r>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316143" y="1431823"/>
            <a:ext cx="4859910" cy="4839488"/>
          </a:xfrm>
        </p:spPr>
        <p:txBody>
          <a:bodyPr/>
          <a:lstStyle/>
          <a:p>
            <a:pPr marL="0" indent="0"/>
            <a:r>
              <a:rPr lang="it-IT" noProof="0" dirty="0"/>
              <a:t>Il modulo 2 esplora il concetto della efficienza delle risorse, concentrandosi sulle strategie che consentono alle aziende alimentari di </a:t>
            </a:r>
            <a:r>
              <a:rPr lang="it-IT" b="1" noProof="0" dirty="0"/>
              <a:t>ottimizzare l'uso di materiali, acqua ed energia, riducendo al minimo i rifiuti e l'impatto ambientale</a:t>
            </a:r>
            <a:r>
              <a:rPr lang="it-IT" noProof="0" dirty="0"/>
              <a:t>. Attraverso principi chiave come le 3R (Ridurre, Riutilizzare, Riciclare), la gestione sostenibile delle risorse e l'efficienza energetica, si approfondiranno soluzioni pratiche,e politiche e incentivi che promuovono un futuro più sostenibile.</a:t>
            </a:r>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29" noProof="0" dirty="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r>
              <a:rPr lang="it-IT" sz="3600" b="1" spc="324" noProof="0" dirty="0">
                <a:solidFill>
                  <a:srgbClr val="60BA47"/>
                </a:solidFill>
                <a:latin typeface="Calibri" panose="020F0502020204030204" pitchFamily="34" charset="0"/>
                <a:cs typeface="Calibri" panose="020F0502020204030204" pitchFamily="34" charset="0"/>
              </a:rPr>
              <a:t>CONTENUTI</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310962" y="1687530"/>
            <a:ext cx="6023787"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8EFA-6471-3B7B-272D-1E9983B0F0D4}"/>
            </a:ext>
          </a:extLst>
        </p:cNvPr>
        <p:cNvGrpSpPr/>
        <p:nvPr/>
      </p:nvGrpSpPr>
      <p:grpSpPr>
        <a:xfrm>
          <a:off x="0" y="0"/>
          <a:ext cx="0" cy="0"/>
          <a:chOff x="0" y="0"/>
          <a:chExt cx="0" cy="0"/>
        </a:xfrm>
      </p:grpSpPr>
      <p:pic>
        <p:nvPicPr>
          <p:cNvPr id="6" name="Symbol zastępczy obrazu 5" descr="Obraz zawierający trawa, na wolnym powietrzu, zieleń, ziemia&#10;&#10;Zawartość wygenerowana przez sztuczną inteligencję może być niepoprawna.">
            <a:extLst>
              <a:ext uri="{FF2B5EF4-FFF2-40B4-BE49-F238E27FC236}">
                <a16:creationId xmlns:a16="http://schemas.microsoft.com/office/drawing/2014/main" id="{CD630D9F-9424-4E9A-1D4C-84B5BE6BFB56}"/>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597275" y="0"/>
            <a:ext cx="4356134" cy="6858000"/>
          </a:xfrm>
        </p:spPr>
      </p:pic>
      <p:sp>
        <p:nvSpPr>
          <p:cNvPr id="13" name="Rectangle 12">
            <a:extLst>
              <a:ext uri="{FF2B5EF4-FFF2-40B4-BE49-F238E27FC236}">
                <a16:creationId xmlns:a16="http://schemas.microsoft.com/office/drawing/2014/main" id="{D2447469-A21D-FF27-D06A-63BFA751AC7C}"/>
              </a:ext>
            </a:extLst>
          </p:cNvPr>
          <p:cNvSpPr/>
          <p:nvPr/>
        </p:nvSpPr>
        <p:spPr>
          <a:xfrm>
            <a:off x="2488193" y="226195"/>
            <a:ext cx="6545449" cy="10777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noProof="0" dirty="0">
                <a:solidFill>
                  <a:schemeClr val="bg1"/>
                </a:solidFill>
                <a:latin typeface="Calibri" panose="020F0502020204030204" pitchFamily="34" charset="0"/>
                <a:cs typeface="Calibri" panose="020F0502020204030204" pitchFamily="34" charset="0"/>
              </a:rPr>
              <a:t>Le sfide dell'estrazione e del consumo eccessivo di risorse</a:t>
            </a:r>
            <a:endParaRPr lang="it-IT" sz="529" noProof="0" dirty="0">
              <a:latin typeface="Montserrat" panose="00000500000000000000" pitchFamily="50" charset="0"/>
            </a:endParaRPr>
          </a:p>
        </p:txBody>
      </p:sp>
      <p:sp>
        <p:nvSpPr>
          <p:cNvPr id="8" name="Freeform 7">
            <a:extLst>
              <a:ext uri="{FF2B5EF4-FFF2-40B4-BE49-F238E27FC236}">
                <a16:creationId xmlns:a16="http://schemas.microsoft.com/office/drawing/2014/main" id="{4D3EE29F-7CFD-0992-58F5-C46BDDA35B84}"/>
              </a:ext>
            </a:extLst>
          </p:cNvPr>
          <p:cNvSpPr/>
          <p:nvPr/>
        </p:nvSpPr>
        <p:spPr>
          <a:xfrm>
            <a:off x="1460210" y="473026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it-IT" noProof="0" dirty="0"/>
          </a:p>
        </p:txBody>
      </p:sp>
      <p:sp>
        <p:nvSpPr>
          <p:cNvPr id="3" name="Text Placeholder 2">
            <a:extLst>
              <a:ext uri="{FF2B5EF4-FFF2-40B4-BE49-F238E27FC236}">
                <a16:creationId xmlns:a16="http://schemas.microsoft.com/office/drawing/2014/main" id="{85E28BCA-0C69-601D-4B55-70EF7247FE13}"/>
              </a:ext>
            </a:extLst>
          </p:cNvPr>
          <p:cNvSpPr>
            <a:spLocks noGrp="1"/>
          </p:cNvSpPr>
          <p:nvPr>
            <p:ph type="body" sz="quarter" idx="22"/>
          </p:nvPr>
        </p:nvSpPr>
        <p:spPr>
          <a:xfrm>
            <a:off x="5362434" y="1416622"/>
            <a:ext cx="6677166" cy="5215183"/>
          </a:xfrm>
        </p:spPr>
        <p:txBody>
          <a:bodyPr/>
          <a:lstStyle/>
          <a:p>
            <a:pPr marL="0" indent="0"/>
            <a:r>
              <a:rPr lang="it-IT" noProof="0" dirty="0"/>
              <a:t>Il rapido consumo eccessivo di risorse sta </a:t>
            </a:r>
            <a:r>
              <a:rPr lang="it-IT" b="1" noProof="0" dirty="0"/>
              <a:t>esaurendo le riserve naturali e contribuisce al degrado ambientale</a:t>
            </a:r>
            <a:r>
              <a:rPr lang="it-IT" noProof="0" dirty="0"/>
              <a:t>, compreso l'impatto insostenibile della produzione alimentare.</a:t>
            </a:r>
          </a:p>
          <a:p>
            <a:pPr marL="0" indent="0"/>
            <a:endParaRPr lang="it-IT" noProof="0" dirty="0"/>
          </a:p>
          <a:p>
            <a:pPr marL="342900" indent="-342900">
              <a:buFont typeface="Wingdings" panose="05000000000000000000" pitchFamily="2" charset="2"/>
              <a:buChar char="Ø"/>
            </a:pPr>
            <a:r>
              <a:rPr lang="it-IT" b="1" noProof="0" dirty="0"/>
              <a:t>Degrado ambientale: </a:t>
            </a:r>
            <a:r>
              <a:rPr lang="it-IT" noProof="0" dirty="0"/>
              <a:t>L'estrazione delle risorse determina la deforestazione, il degrado del territorio e il cambiamento climatico.</a:t>
            </a:r>
            <a:endParaRPr lang="it-IT" sz="600" noProof="0" dirty="0"/>
          </a:p>
          <a:p>
            <a:pPr marL="342900" indent="-342900">
              <a:buFont typeface="Wingdings" panose="05000000000000000000" pitchFamily="2" charset="2"/>
              <a:buChar char="Ø"/>
            </a:pPr>
            <a:r>
              <a:rPr lang="it-IT" b="1" noProof="0" dirty="0"/>
              <a:t>Stress da produzione alimentare: </a:t>
            </a:r>
            <a:r>
              <a:rPr lang="it-IT" noProof="0" dirty="0"/>
              <a:t>L'agricoltura contribuisce pesantemente alla scarsità d'acqua, all'erosione del suolo e alla perdita di biodiversità.</a:t>
            </a:r>
          </a:p>
          <a:p>
            <a:pPr marL="342900" indent="-342900">
              <a:buFont typeface="Wingdings" panose="05000000000000000000" pitchFamily="2" charset="2"/>
              <a:buChar char="Ø"/>
            </a:pPr>
            <a:r>
              <a:rPr lang="it-IT" b="1" noProof="0" dirty="0"/>
              <a:t>Disuguaglianze globali: </a:t>
            </a:r>
            <a:r>
              <a:rPr lang="it-IT" noProof="0" dirty="0"/>
              <a:t>Le nazioni ricche consumano molte più risorse, aggravando le disuguaglianze sociali e i danni ambientali nelle regioni più povere.</a:t>
            </a:r>
          </a:p>
        </p:txBody>
      </p:sp>
    </p:spTree>
    <p:extLst>
      <p:ext uri="{BB962C8B-B14F-4D97-AF65-F5344CB8AC3E}">
        <p14:creationId xmlns:p14="http://schemas.microsoft.com/office/powerpoint/2010/main" val="3550603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ACB7-04F3-C342-524C-C08CA49B0C4E}"/>
            </a:ext>
          </a:extLst>
        </p:cNvPr>
        <p:cNvGrpSpPr/>
        <p:nvPr/>
      </p:nvGrpSpPr>
      <p:grpSpPr>
        <a:xfrm>
          <a:off x="0" y="0"/>
          <a:ext cx="0" cy="0"/>
          <a:chOff x="0" y="0"/>
          <a:chExt cx="0" cy="0"/>
        </a:xfrm>
      </p:grpSpPr>
      <p:pic>
        <p:nvPicPr>
          <p:cNvPr id="6" name="Symbol zastępczy obrazu 5" descr="Obraz zawierający tekst, Słuchawki, przewód, design&#10;&#10;Zawartość wygenerowana przez sztuczną inteligencję może być niepoprawna.">
            <a:hlinkClick r:id="rId3"/>
            <a:extLst>
              <a:ext uri="{FF2B5EF4-FFF2-40B4-BE49-F238E27FC236}">
                <a16:creationId xmlns:a16="http://schemas.microsoft.com/office/drawing/2014/main" id="{4BC80A2C-7A21-EBF8-1A48-8374B5079BD5}"/>
              </a:ext>
            </a:extLst>
          </p:cNvPr>
          <p:cNvPicPr>
            <a:picLocks noGrp="1" noChangeAspect="1"/>
          </p:cNvPicPr>
          <p:nvPr>
            <p:ph type="pic" sz="quarter" idx="20"/>
          </p:nvPr>
        </p:nvPicPr>
        <p:blipFill>
          <a:blip r:embed="rId4"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54F28730-41A4-940A-0C71-7FFFC7C4D4DF}"/>
              </a:ext>
            </a:extLst>
          </p:cNvPr>
          <p:cNvSpPr>
            <a:spLocks noGrp="1"/>
          </p:cNvSpPr>
          <p:nvPr>
            <p:ph type="body" sz="quarter" idx="19"/>
          </p:nvPr>
        </p:nvSpPr>
        <p:spPr>
          <a:xfrm>
            <a:off x="435856" y="1537133"/>
            <a:ext cx="5660144" cy="4102937"/>
          </a:xfrm>
        </p:spPr>
        <p:txBody>
          <a:bodyPr/>
          <a:lstStyle/>
          <a:p>
            <a:pPr marL="0" indent="0">
              <a:spcAft>
                <a:spcPts val="600"/>
              </a:spcAft>
            </a:pPr>
            <a:r>
              <a:rPr lang="it-IT" noProof="0" dirty="0"/>
              <a:t>Esplora </a:t>
            </a:r>
            <a:r>
              <a:rPr lang="it-IT" b="1" i="1" noProof="0" dirty="0">
                <a:hlinkClick r:id="rId5"/>
              </a:rPr>
              <a:t>La lotta per il cibo</a:t>
            </a:r>
            <a:r>
              <a:rPr lang="it-IT" noProof="0" dirty="0"/>
              <a:t>, una serie di podcast di EIT-Food. In questo episodio si parla di ReThinkResource sulla creazione di valore dai rifiuti alimentari.</a:t>
            </a:r>
          </a:p>
          <a:p>
            <a:pPr marL="0" indent="0"/>
            <a:r>
              <a:rPr lang="it-IT" noProof="0" dirty="0"/>
              <a:t>Il team del podcast presenta Linda Grieder di </a:t>
            </a:r>
            <a:r>
              <a:rPr lang="it-IT" b="1" noProof="0" dirty="0">
                <a:hlinkClick r:id="rId6"/>
              </a:rPr>
              <a:t>RethinkResource</a:t>
            </a:r>
            <a:r>
              <a:rPr lang="it-IT" noProof="0" dirty="0"/>
              <a:t>, un'azienda che studia come trasformare i rifiuti alimentari e i flussi collaterali in profitto. Lei spiega anche come la nuova piattaforma di RethinkResource - Circado - stia lavorando per mettere in contatto le industrie e sfruttare al meglio le opportunità di spreco alimentare.</a:t>
            </a:r>
          </a:p>
          <a:p>
            <a:endParaRPr lang="it-IT" b="1" noProof="0" dirty="0"/>
          </a:p>
          <a:p>
            <a:r>
              <a:rPr lang="it-IT" b="1" noProof="0" dirty="0"/>
              <a:t>	Clicca qui e sintonizzati! </a:t>
            </a:r>
            <a:r>
              <a:rPr lang="it-IT" b="1" noProof="0" dirty="0">
                <a:sym typeface="Wingdings" panose="05000000000000000000" pitchFamily="2" charset="2"/>
              </a:rPr>
              <a:t> </a:t>
            </a:r>
            <a:endParaRPr lang="it-IT" b="1" noProof="0" dirty="0"/>
          </a:p>
        </p:txBody>
      </p:sp>
      <p:sp>
        <p:nvSpPr>
          <p:cNvPr id="13" name="Rectangle 12">
            <a:extLst>
              <a:ext uri="{FF2B5EF4-FFF2-40B4-BE49-F238E27FC236}">
                <a16:creationId xmlns:a16="http://schemas.microsoft.com/office/drawing/2014/main" id="{5643DCD8-3F9D-03EF-81BE-45415F83E8D3}"/>
              </a:ext>
            </a:extLst>
          </p:cNvPr>
          <p:cNvSpPr/>
          <p:nvPr/>
        </p:nvSpPr>
        <p:spPr>
          <a:xfrm>
            <a:off x="3180079" y="605365"/>
            <a:ext cx="6193207"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spc="324" noProof="0" dirty="0">
                <a:solidFill>
                  <a:schemeClr val="bg1"/>
                </a:solidFill>
                <a:latin typeface="Calibri" panose="020F0502020204030204" pitchFamily="34" charset="0"/>
                <a:cs typeface="Calibri" panose="020F0502020204030204" pitchFamily="34" charset="0"/>
              </a:rPr>
              <a:t>ESPLORARE LE SOLUZIONI</a:t>
            </a:r>
            <a:endParaRPr lang="it-IT" sz="529" noProof="0" dirty="0">
              <a:latin typeface="Montserrat" panose="00000500000000000000" pitchFamily="50" charset="0"/>
            </a:endParaRPr>
          </a:p>
        </p:txBody>
      </p:sp>
      <p:sp>
        <p:nvSpPr>
          <p:cNvPr id="8" name="Freeform 7">
            <a:extLst>
              <a:ext uri="{FF2B5EF4-FFF2-40B4-BE49-F238E27FC236}">
                <a16:creationId xmlns:a16="http://schemas.microsoft.com/office/drawing/2014/main" id="{1D332C91-DF93-5791-DBD3-A67E51A3914F}"/>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it-IT" noProof="0" dirty="0"/>
          </a:p>
        </p:txBody>
      </p:sp>
      <p:pic>
        <p:nvPicPr>
          <p:cNvPr id="7" name="Grafika 6" descr="Słuchawki z wypełnieniem pełnym">
            <a:hlinkClick r:id="rId3"/>
            <a:extLst>
              <a:ext uri="{FF2B5EF4-FFF2-40B4-BE49-F238E27FC236}">
                <a16:creationId xmlns:a16="http://schemas.microsoft.com/office/drawing/2014/main" id="{9F279480-5DA7-ABDB-3853-47970EF82B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61947" y="5475967"/>
            <a:ext cx="914400" cy="914400"/>
          </a:xfrm>
          <a:prstGeom prst="rect">
            <a:avLst/>
          </a:prstGeom>
        </p:spPr>
      </p:pic>
      <p:grpSp>
        <p:nvGrpSpPr>
          <p:cNvPr id="3" name="Graphic 4">
            <a:extLst>
              <a:ext uri="{FF2B5EF4-FFF2-40B4-BE49-F238E27FC236}">
                <a16:creationId xmlns:a16="http://schemas.microsoft.com/office/drawing/2014/main" id="{CCB9FA9D-4C72-0EE6-EFA3-4FEAED3371D7}"/>
              </a:ext>
            </a:extLst>
          </p:cNvPr>
          <p:cNvGrpSpPr/>
          <p:nvPr/>
        </p:nvGrpSpPr>
        <p:grpSpPr>
          <a:xfrm rot="19582332">
            <a:off x="5105071" y="5665252"/>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5F95529C-81BA-7A7B-02B6-9F039219AD7A}"/>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14950502-6236-1191-85B9-EEFDD948B53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it-IT" noProof="0" dirty="0"/>
              </a:p>
            </p:txBody>
          </p:sp>
          <p:sp>
            <p:nvSpPr>
              <p:cNvPr id="19" name="Freeform 58">
                <a:extLst>
                  <a:ext uri="{FF2B5EF4-FFF2-40B4-BE49-F238E27FC236}">
                    <a16:creationId xmlns:a16="http://schemas.microsoft.com/office/drawing/2014/main" id="{73A55E67-9FD0-1EDD-0F2C-7017EE4A457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it-IT" noProof="0" dirty="0"/>
              </a:p>
            </p:txBody>
          </p:sp>
        </p:grpSp>
        <p:grpSp>
          <p:nvGrpSpPr>
            <p:cNvPr id="5" name="Graphic 4">
              <a:extLst>
                <a:ext uri="{FF2B5EF4-FFF2-40B4-BE49-F238E27FC236}">
                  <a16:creationId xmlns:a16="http://schemas.microsoft.com/office/drawing/2014/main" id="{FA25CDDB-27BC-47E3-582E-E33C032B85FC}"/>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2A896691-EBFA-5B12-32F6-725C6036AEBD}"/>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it-IT" noProof="0" dirty="0"/>
              </a:p>
            </p:txBody>
          </p:sp>
          <p:sp>
            <p:nvSpPr>
              <p:cNvPr id="10" name="Freeform 51">
                <a:extLst>
                  <a:ext uri="{FF2B5EF4-FFF2-40B4-BE49-F238E27FC236}">
                    <a16:creationId xmlns:a16="http://schemas.microsoft.com/office/drawing/2014/main" id="{9EF46EC1-1AF3-EDEC-C294-63297C1EE9A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it-IT" noProof="0" dirty="0"/>
              </a:p>
            </p:txBody>
          </p:sp>
          <p:sp>
            <p:nvSpPr>
              <p:cNvPr id="12" name="Freeform 52">
                <a:extLst>
                  <a:ext uri="{FF2B5EF4-FFF2-40B4-BE49-F238E27FC236}">
                    <a16:creationId xmlns:a16="http://schemas.microsoft.com/office/drawing/2014/main" id="{E8C862CD-C09F-582E-7132-D613CC8C51A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it-IT" noProof="0" dirty="0"/>
              </a:p>
            </p:txBody>
          </p:sp>
          <p:sp>
            <p:nvSpPr>
              <p:cNvPr id="14" name="Freeform 53">
                <a:extLst>
                  <a:ext uri="{FF2B5EF4-FFF2-40B4-BE49-F238E27FC236}">
                    <a16:creationId xmlns:a16="http://schemas.microsoft.com/office/drawing/2014/main" id="{6E755523-5E5A-BAD8-51AD-DE7C559DBF7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it-IT" noProof="0" dirty="0"/>
              </a:p>
            </p:txBody>
          </p:sp>
          <p:sp>
            <p:nvSpPr>
              <p:cNvPr id="15" name="Freeform 54">
                <a:extLst>
                  <a:ext uri="{FF2B5EF4-FFF2-40B4-BE49-F238E27FC236}">
                    <a16:creationId xmlns:a16="http://schemas.microsoft.com/office/drawing/2014/main" id="{7960DEF9-A926-CFCB-3BD9-9BFBD1DCD53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it-IT" noProof="0" dirty="0"/>
              </a:p>
            </p:txBody>
          </p:sp>
          <p:sp>
            <p:nvSpPr>
              <p:cNvPr id="16" name="Freeform 55">
                <a:extLst>
                  <a:ext uri="{FF2B5EF4-FFF2-40B4-BE49-F238E27FC236}">
                    <a16:creationId xmlns:a16="http://schemas.microsoft.com/office/drawing/2014/main" id="{22DD30F0-D21E-DC3B-689D-4DAC8A9928F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it-IT" noProof="0" dirty="0"/>
              </a:p>
            </p:txBody>
          </p:sp>
          <p:sp>
            <p:nvSpPr>
              <p:cNvPr id="17" name="Freeform 56">
                <a:extLst>
                  <a:ext uri="{FF2B5EF4-FFF2-40B4-BE49-F238E27FC236}">
                    <a16:creationId xmlns:a16="http://schemas.microsoft.com/office/drawing/2014/main" id="{1C6ABB17-3BB7-732E-4667-C9F6DE370B5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it-IT" noProof="0" dirty="0"/>
              </a:p>
            </p:txBody>
          </p:sp>
        </p:grpSp>
      </p:grpSp>
    </p:spTree>
    <p:extLst>
      <p:ext uri="{BB962C8B-B14F-4D97-AF65-F5344CB8AC3E}">
        <p14:creationId xmlns:p14="http://schemas.microsoft.com/office/powerpoint/2010/main" val="16158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F8272A-7CD9-4CD7-EDC0-265B72F1D655}"/>
              </a:ext>
            </a:extLst>
          </p:cNvPr>
          <p:cNvSpPr>
            <a:spLocks noGrp="1"/>
          </p:cNvSpPr>
          <p:nvPr>
            <p:ph type="body" sz="quarter" idx="18"/>
          </p:nvPr>
        </p:nvSpPr>
        <p:spPr>
          <a:xfrm>
            <a:off x="3241141" y="4285031"/>
            <a:ext cx="6328371" cy="577734"/>
          </a:xfrm>
        </p:spPr>
        <p:txBody>
          <a:bodyPr/>
          <a:lstStyle/>
          <a:p>
            <a:r>
              <a:rPr lang="it-IT" noProof="0" dirty="0"/>
              <a:t>- Linda Grieder, fondatrice di Rethink Resource</a:t>
            </a:r>
          </a:p>
        </p:txBody>
      </p:sp>
      <p:sp>
        <p:nvSpPr>
          <p:cNvPr id="3" name="Text Placeholder 2">
            <a:extLst>
              <a:ext uri="{FF2B5EF4-FFF2-40B4-BE49-F238E27FC236}">
                <a16:creationId xmlns:a16="http://schemas.microsoft.com/office/drawing/2014/main" id="{A7B6001C-7F60-BE33-0307-20E29935BB06}"/>
              </a:ext>
            </a:extLst>
          </p:cNvPr>
          <p:cNvSpPr>
            <a:spLocks noGrp="1"/>
          </p:cNvSpPr>
          <p:nvPr>
            <p:ph type="body" sz="quarter" idx="19"/>
          </p:nvPr>
        </p:nvSpPr>
        <p:spPr/>
        <p:txBody>
          <a:bodyPr/>
          <a:lstStyle/>
          <a:p>
            <a:r>
              <a:rPr lang="it-IT" noProof="0" dirty="0"/>
              <a:t>Le aziende non sempre sanno di poter vendere i propri flussi di rifiuti, o quale sia il prezzo da chiedere.</a:t>
            </a:r>
          </a:p>
        </p:txBody>
      </p:sp>
      <p:pic>
        <p:nvPicPr>
          <p:cNvPr id="9" name="Picture Placeholder 8" descr="Different types of donuts placed on shelves">
            <a:extLst>
              <a:ext uri="{FF2B5EF4-FFF2-40B4-BE49-F238E27FC236}">
                <a16:creationId xmlns:a16="http://schemas.microsoft.com/office/drawing/2014/main" id="{58EEA50A-71CC-2555-61DC-7F4141559BA2}"/>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p:blipFill>
        <p:spPr>
          <a:xfrm>
            <a:off x="-2" y="-7299"/>
            <a:ext cx="12192002" cy="6865298"/>
          </a:xfrm>
        </p:spPr>
      </p:pic>
      <p:grpSp>
        <p:nvGrpSpPr>
          <p:cNvPr id="5" name="Group 4">
            <a:extLst>
              <a:ext uri="{FF2B5EF4-FFF2-40B4-BE49-F238E27FC236}">
                <a16:creationId xmlns:a16="http://schemas.microsoft.com/office/drawing/2014/main" id="{0A71D774-8F00-9739-388C-D15AE9D3B2C7}"/>
              </a:ext>
            </a:extLst>
          </p:cNvPr>
          <p:cNvGrpSpPr/>
          <p:nvPr/>
        </p:nvGrpSpPr>
        <p:grpSpPr>
          <a:xfrm>
            <a:off x="5489801" y="909423"/>
            <a:ext cx="1487826" cy="1083162"/>
            <a:chOff x="3400450" y="986392"/>
            <a:chExt cx="1487826" cy="1083162"/>
          </a:xfrm>
          <a:solidFill>
            <a:srgbClr val="0B3A5B"/>
          </a:solidFill>
        </p:grpSpPr>
        <p:sp>
          <p:nvSpPr>
            <p:cNvPr id="6" name="Freeform 13">
              <a:extLst>
                <a:ext uri="{FF2B5EF4-FFF2-40B4-BE49-F238E27FC236}">
                  <a16:creationId xmlns:a16="http://schemas.microsoft.com/office/drawing/2014/main" id="{ADB46AA0-66B0-1E48-1C07-6FA6E786D0E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it-IT" noProof="0" dirty="0"/>
            </a:p>
          </p:txBody>
        </p:sp>
        <p:sp>
          <p:nvSpPr>
            <p:cNvPr id="7" name="Freeform 15">
              <a:extLst>
                <a:ext uri="{FF2B5EF4-FFF2-40B4-BE49-F238E27FC236}">
                  <a16:creationId xmlns:a16="http://schemas.microsoft.com/office/drawing/2014/main" id="{D68A76B5-9ADA-FF06-248A-3DD8B285BC2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it-IT" noProof="0" dirty="0"/>
            </a:p>
          </p:txBody>
        </p:sp>
      </p:grpSp>
    </p:spTree>
    <p:extLst>
      <p:ext uri="{BB962C8B-B14F-4D97-AF65-F5344CB8AC3E}">
        <p14:creationId xmlns:p14="http://schemas.microsoft.com/office/powerpoint/2010/main" val="2796339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4E763-D69A-2114-8EF2-31EB9392FED9}"/>
            </a:ext>
          </a:extLst>
        </p:cNvPr>
        <p:cNvGrpSpPr/>
        <p:nvPr/>
      </p:nvGrpSpPr>
      <p:grpSpPr>
        <a:xfrm>
          <a:off x="0" y="0"/>
          <a:ext cx="0" cy="0"/>
          <a:chOff x="0" y="0"/>
          <a:chExt cx="0" cy="0"/>
        </a:xfrm>
      </p:grpSpPr>
      <p:pic>
        <p:nvPicPr>
          <p:cNvPr id="17" name="Obraz 16">
            <a:extLst>
              <a:ext uri="{FF2B5EF4-FFF2-40B4-BE49-F238E27FC236}">
                <a16:creationId xmlns:a16="http://schemas.microsoft.com/office/drawing/2014/main" id="{685A9AD7-88C7-5572-3A92-0B16D8E3CCF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921794" y="0"/>
            <a:ext cx="4711827" cy="6858000"/>
          </a:xfrm>
          <a:prstGeom prst="rect">
            <a:avLst/>
          </a:prstGeom>
          <a:noFill/>
        </p:spPr>
      </p:pic>
      <p:sp>
        <p:nvSpPr>
          <p:cNvPr id="4" name="Text Placeholder 3">
            <a:extLst>
              <a:ext uri="{FF2B5EF4-FFF2-40B4-BE49-F238E27FC236}">
                <a16:creationId xmlns:a16="http://schemas.microsoft.com/office/drawing/2014/main" id="{1AA2BE6A-2705-BBA9-87F0-470EA48C9078}"/>
              </a:ext>
            </a:extLst>
          </p:cNvPr>
          <p:cNvSpPr>
            <a:spLocks noGrp="1"/>
          </p:cNvSpPr>
          <p:nvPr>
            <p:ph type="body" sz="quarter" idx="16"/>
          </p:nvPr>
        </p:nvSpPr>
        <p:spPr>
          <a:xfrm>
            <a:off x="238455" y="264502"/>
            <a:ext cx="9543498" cy="1132497"/>
          </a:xfrm>
          <a:solidFill>
            <a:srgbClr val="60BA47"/>
          </a:solidFill>
        </p:spPr>
        <p:txBody>
          <a:bodyPr>
            <a:noAutofit/>
          </a:bodyPr>
          <a:lstStyle/>
          <a:p>
            <a:r>
              <a:rPr lang="it-IT" noProof="0" dirty="0"/>
              <a:t>Approvvigionamento sostenibile e sostituzione dei materiali</a:t>
            </a:r>
          </a:p>
        </p:txBody>
      </p:sp>
      <p:sp>
        <p:nvSpPr>
          <p:cNvPr id="3" name="Text Placeholder 2">
            <a:extLst>
              <a:ext uri="{FF2B5EF4-FFF2-40B4-BE49-F238E27FC236}">
                <a16:creationId xmlns:a16="http://schemas.microsoft.com/office/drawing/2014/main" id="{9D248A5C-F1ED-1BD9-12A6-6816A4032E88}"/>
              </a:ext>
            </a:extLst>
          </p:cNvPr>
          <p:cNvSpPr>
            <a:spLocks noGrp="1"/>
          </p:cNvSpPr>
          <p:nvPr>
            <p:ph type="body" sz="quarter" idx="19"/>
          </p:nvPr>
        </p:nvSpPr>
        <p:spPr>
          <a:xfrm>
            <a:off x="238455" y="1371610"/>
            <a:ext cx="7752606" cy="5511780"/>
          </a:xfrm>
          <a:solidFill>
            <a:schemeClr val="bg1"/>
          </a:solidFill>
        </p:spPr>
        <p:txBody>
          <a:bodyPr/>
          <a:lstStyle/>
          <a:p>
            <a:pPr marL="0" indent="0"/>
            <a:r>
              <a:rPr lang="it-IT" noProof="0" dirty="0"/>
              <a:t>L'approvvigionamento sostenibile e le pratiche di efficienza delle risorse possono ridurre in modo significativo l'impatto ambientale, </a:t>
            </a:r>
            <a:r>
              <a:rPr lang="it-IT" b="1" noProof="0" dirty="0"/>
              <a:t>aumentando </a:t>
            </a:r>
            <a:r>
              <a:rPr lang="it-IT" noProof="0" dirty="0"/>
              <a:t>al contempo </a:t>
            </a:r>
            <a:r>
              <a:rPr lang="it-IT" b="1" noProof="0" dirty="0"/>
              <a:t>la competitività </a:t>
            </a:r>
            <a:r>
              <a:rPr lang="it-IT" noProof="0" dirty="0"/>
              <a:t>delle PMI del settore alimentare:</a:t>
            </a:r>
            <a:endParaRPr lang="it-IT" sz="1200" noProof="0" dirty="0"/>
          </a:p>
          <a:p>
            <a:pPr marL="342900" indent="-342900">
              <a:buFont typeface="Wingdings" panose="05000000000000000000" pitchFamily="2" charset="2"/>
              <a:buChar char="Ø"/>
            </a:pPr>
            <a:r>
              <a:rPr lang="it-IT" b="1" noProof="0" dirty="0"/>
              <a:t>Acquistate localmente e accorciate le catene di approvvigionamento </a:t>
            </a:r>
            <a:r>
              <a:rPr lang="it-IT" noProof="0" dirty="0"/>
              <a:t>per ridurre le emissioni di carbonio (un impatto del trasporto), sostenendo i produttori locali e rafforzando i legami con le comunità.</a:t>
            </a:r>
          </a:p>
          <a:p>
            <a:pPr marL="342900" indent="-342900">
              <a:buFont typeface="Wingdings" panose="05000000000000000000" pitchFamily="2" charset="2"/>
              <a:buChar char="Ø"/>
            </a:pPr>
            <a:r>
              <a:rPr lang="it-IT" b="1" noProof="0" dirty="0"/>
              <a:t>Sostituzione dei materiali: </a:t>
            </a:r>
            <a:r>
              <a:rPr lang="it-IT" noProof="0" dirty="0"/>
              <a:t>Il passaggio a imballaggi biodegradabili o riutilizzabili riduce al minimo i rifiuti di plastica e l'impatto ambientale.</a:t>
            </a:r>
          </a:p>
          <a:p>
            <a:pPr marL="342900" indent="-342900">
              <a:buFont typeface="Wingdings" panose="05000000000000000000" pitchFamily="2" charset="2"/>
              <a:buChar char="Ø"/>
            </a:pPr>
            <a:r>
              <a:rPr lang="it-IT" b="1" noProof="0" dirty="0"/>
              <a:t>Migliorare l'efficienza delle risorse </a:t>
            </a:r>
            <a:r>
              <a:rPr lang="it-IT" noProof="0" dirty="0"/>
              <a:t>riducendo l'uso di energia, acqua e materiali, riducendo i costi e aumentando la competitività delle PMI, che si posizionano come leader nell'innovazione e nella sostenibilità e sono attraenti per i consumatori consapevoli. </a:t>
            </a:r>
          </a:p>
        </p:txBody>
      </p:sp>
    </p:spTree>
    <p:extLst>
      <p:ext uri="{BB962C8B-B14F-4D97-AF65-F5344CB8AC3E}">
        <p14:creationId xmlns:p14="http://schemas.microsoft.com/office/powerpoint/2010/main" val="152660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rostokąt: zaokrąglone rogi 19">
            <a:extLst>
              <a:ext uri="{FF2B5EF4-FFF2-40B4-BE49-F238E27FC236}">
                <a16:creationId xmlns:a16="http://schemas.microsoft.com/office/drawing/2014/main" id="{CE3B7790-CC44-B9E7-2910-62392C63F838}"/>
              </a:ext>
            </a:extLst>
          </p:cNvPr>
          <p:cNvSpPr/>
          <p:nvPr/>
        </p:nvSpPr>
        <p:spPr>
          <a:xfrm>
            <a:off x="5368744" y="121210"/>
            <a:ext cx="3329856" cy="873570"/>
          </a:xfrm>
          <a:prstGeom prst="roundRect">
            <a:avLst/>
          </a:prstGeom>
          <a:solidFill>
            <a:srgbClr val="1D4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607555" y="587575"/>
            <a:ext cx="5881764" cy="557831"/>
          </a:xfrm>
          <a:prstGeom prst="rect">
            <a:avLst/>
          </a:prstGeom>
        </p:spPr>
        <p:txBody>
          <a:bodyPr/>
          <a:lstStyle/>
          <a:p>
            <a:r>
              <a:rPr lang="it-IT" noProof="0" dirty="0"/>
              <a:t>Lasciatevi ispirare...</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07554" y="1373926"/>
            <a:ext cx="6784647" cy="4896500"/>
          </a:xfrm>
          <a:prstGeom prst="rect">
            <a:avLst/>
          </a:prstGeom>
        </p:spPr>
        <p:txBody>
          <a:bodyPr/>
          <a:lstStyle/>
          <a:p>
            <a:pPr marL="0" indent="0"/>
            <a:r>
              <a:rPr lang="it-IT" noProof="0" dirty="0"/>
              <a:t>... da Zelai Txiki, un ristorante basco che ha trasformato le sfide della pandemia in un'opportunità di sostenibilità, trasformandosi in un locale a rifiuti zero con un proprio orto, pannelli solari, raccolta dell'acqua piovana e pratiche innovative di gestione dei rifiuti.</a:t>
            </a:r>
          </a:p>
          <a:p>
            <a:pPr marL="0" indent="0"/>
            <a:endParaRPr lang="it-IT" sz="600" noProof="0" dirty="0"/>
          </a:p>
          <a:p>
            <a:pPr marL="0" indent="0"/>
            <a:r>
              <a:rPr lang="it-IT" noProof="0" dirty="0"/>
              <a:t>Presentata nel nostro </a:t>
            </a:r>
            <a:r>
              <a:rPr lang="it-IT" b="1" noProof="0" dirty="0">
                <a:hlinkClick r:id="rId3"/>
              </a:rPr>
              <a:t>Compendio delle Buone Pratiche</a:t>
            </a:r>
            <a:r>
              <a:rPr lang="it-IT" noProof="0" dirty="0"/>
              <a:t>, questa iniziativa esemplifica come l'agricoltura responsabile, la sostituzione dei materiali e l'efficienza delle risorse possano aiutare i ristoranti a ridurre il loro impatto ambientale mantenendo l'eccellenza culinaria. </a:t>
            </a:r>
          </a:p>
          <a:p>
            <a:pPr marL="0" indent="0"/>
            <a:endParaRPr lang="it-IT" noProof="0" dirty="0"/>
          </a:p>
          <a:p>
            <a:pPr marL="0" indent="0"/>
            <a:endParaRPr lang="it-IT" noProof="0" dirty="0"/>
          </a:p>
          <a:p>
            <a:pPr marL="0" indent="0"/>
            <a:r>
              <a:rPr lang="it-IT" noProof="0" dirty="0"/>
              <a:t>	</a:t>
            </a:r>
            <a:r>
              <a:rPr lang="it-IT" sz="2000" noProof="0" dirty="0"/>
              <a:t>Visitate il loro </a:t>
            </a:r>
            <a:r>
              <a:rPr lang="it-IT" sz="2000" b="1" noProof="0" dirty="0">
                <a:hlinkClick r:id="rId4"/>
              </a:rPr>
              <a:t>sito web </a:t>
            </a:r>
            <a:r>
              <a:rPr lang="it-IT" sz="2000" noProof="0" dirty="0"/>
              <a:t>per maggiori informazioni!</a:t>
            </a:r>
          </a:p>
        </p:txBody>
      </p:sp>
      <p:pic>
        <p:nvPicPr>
          <p:cNvPr id="13" name="Grafika 12" descr="Internet z wypełnieniem pełnym">
            <a:extLst>
              <a:ext uri="{FF2B5EF4-FFF2-40B4-BE49-F238E27FC236}">
                <a16:creationId xmlns:a16="http://schemas.microsoft.com/office/drawing/2014/main" id="{5CA7FAA2-DA01-03E8-57E3-BEE30740BD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617" y="5742784"/>
            <a:ext cx="914400" cy="914400"/>
          </a:xfrm>
          <a:prstGeom prst="rect">
            <a:avLst/>
          </a:prstGeom>
        </p:spPr>
      </p:pic>
      <p:pic>
        <p:nvPicPr>
          <p:cNvPr id="7" name="Symbol zastępczy obrazu 6" descr="Obraz zawierający tekst, zrzut ekranu, Czcionka, dokument&#10;&#10;Zawartość wygenerowana przez sztuczną inteligencję może być niepoprawna.">
            <a:extLst>
              <a:ext uri="{FF2B5EF4-FFF2-40B4-BE49-F238E27FC236}">
                <a16:creationId xmlns:a16="http://schemas.microsoft.com/office/drawing/2014/main" id="{2680785D-F969-FB47-A486-35DE02C06C20}"/>
              </a:ext>
            </a:extLst>
          </p:cNvPr>
          <p:cNvPicPr>
            <a:picLocks noGrp="1" noChangeAspect="1"/>
          </p:cNvPicPr>
          <p:nvPr>
            <p:ph type="pic" sz="quarter" idx="10"/>
          </p:nvPr>
        </p:nvPicPr>
        <p:blipFill>
          <a:blip r:embed="rId7" cstate="screen">
            <a:extLst>
              <a:ext uri="{28A0092B-C50C-407E-A947-70E740481C1C}">
                <a14:useLocalDpi xmlns:a14="http://schemas.microsoft.com/office/drawing/2010/main"/>
              </a:ext>
            </a:extLst>
          </a:blip>
          <a:srcRect/>
          <a:stretch/>
        </p:blipFill>
        <p:spPr>
          <a:xfrm>
            <a:off x="7795492" y="1373925"/>
            <a:ext cx="2715295" cy="4336988"/>
          </a:xfrm>
        </p:spPr>
      </p:pic>
      <p:grpSp>
        <p:nvGrpSpPr>
          <p:cNvPr id="3" name="Graphic 4">
            <a:extLst>
              <a:ext uri="{FF2B5EF4-FFF2-40B4-BE49-F238E27FC236}">
                <a16:creationId xmlns:a16="http://schemas.microsoft.com/office/drawing/2014/main" id="{86C0C128-EB60-6CD7-5D85-3969E76E2671}"/>
              </a:ext>
            </a:extLst>
          </p:cNvPr>
          <p:cNvGrpSpPr/>
          <p:nvPr/>
        </p:nvGrpSpPr>
        <p:grpSpPr>
          <a:xfrm rot="19582332">
            <a:off x="6919896" y="5853245"/>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9E72BAFD-3B47-7D47-9F77-1416C8824839}"/>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417B0CD6-32E7-39B0-C91E-19938DDD3C0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it-IT" noProof="0" dirty="0"/>
              </a:p>
            </p:txBody>
          </p:sp>
          <p:sp>
            <p:nvSpPr>
              <p:cNvPr id="17" name="Freeform 58">
                <a:extLst>
                  <a:ext uri="{FF2B5EF4-FFF2-40B4-BE49-F238E27FC236}">
                    <a16:creationId xmlns:a16="http://schemas.microsoft.com/office/drawing/2014/main" id="{754515C9-C6EA-9251-B0E6-505926F97E3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it-IT" noProof="0" dirty="0"/>
              </a:p>
            </p:txBody>
          </p:sp>
        </p:grpSp>
        <p:grpSp>
          <p:nvGrpSpPr>
            <p:cNvPr id="6" name="Graphic 4">
              <a:extLst>
                <a:ext uri="{FF2B5EF4-FFF2-40B4-BE49-F238E27FC236}">
                  <a16:creationId xmlns:a16="http://schemas.microsoft.com/office/drawing/2014/main" id="{1155D048-59F4-A0FC-C59D-AFAD1AEE437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735446AF-8ADB-A757-97BE-9BD45E3429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it-IT" noProof="0" dirty="0"/>
              </a:p>
            </p:txBody>
          </p:sp>
          <p:sp>
            <p:nvSpPr>
              <p:cNvPr id="9" name="Freeform 51">
                <a:extLst>
                  <a:ext uri="{FF2B5EF4-FFF2-40B4-BE49-F238E27FC236}">
                    <a16:creationId xmlns:a16="http://schemas.microsoft.com/office/drawing/2014/main" id="{C9DFF3B7-18D6-4FAE-A7FA-C9736507699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it-IT" noProof="0" dirty="0"/>
              </a:p>
            </p:txBody>
          </p:sp>
          <p:sp>
            <p:nvSpPr>
              <p:cNvPr id="10" name="Freeform 52">
                <a:extLst>
                  <a:ext uri="{FF2B5EF4-FFF2-40B4-BE49-F238E27FC236}">
                    <a16:creationId xmlns:a16="http://schemas.microsoft.com/office/drawing/2014/main" id="{04C62675-E9F9-D549-266C-5EAF63B2CA0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it-IT" noProof="0" dirty="0"/>
              </a:p>
            </p:txBody>
          </p:sp>
          <p:sp>
            <p:nvSpPr>
              <p:cNvPr id="11" name="Freeform 53">
                <a:extLst>
                  <a:ext uri="{FF2B5EF4-FFF2-40B4-BE49-F238E27FC236}">
                    <a16:creationId xmlns:a16="http://schemas.microsoft.com/office/drawing/2014/main" id="{54B3C5CC-FADC-95D4-A9E9-DCE8996937D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it-IT" noProof="0" dirty="0"/>
              </a:p>
            </p:txBody>
          </p:sp>
          <p:sp>
            <p:nvSpPr>
              <p:cNvPr id="12" name="Freeform 54">
                <a:extLst>
                  <a:ext uri="{FF2B5EF4-FFF2-40B4-BE49-F238E27FC236}">
                    <a16:creationId xmlns:a16="http://schemas.microsoft.com/office/drawing/2014/main" id="{CE38DCFB-5B1C-58E9-4EC3-593E4B220CF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it-IT" noProof="0" dirty="0"/>
              </a:p>
            </p:txBody>
          </p:sp>
          <p:sp>
            <p:nvSpPr>
              <p:cNvPr id="14" name="Freeform 55">
                <a:extLst>
                  <a:ext uri="{FF2B5EF4-FFF2-40B4-BE49-F238E27FC236}">
                    <a16:creationId xmlns:a16="http://schemas.microsoft.com/office/drawing/2014/main" id="{C268ADA0-DD7D-2C9A-252F-899CAD18663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it-IT" noProof="0" dirty="0"/>
              </a:p>
            </p:txBody>
          </p:sp>
          <p:sp>
            <p:nvSpPr>
              <p:cNvPr id="15" name="Freeform 56">
                <a:extLst>
                  <a:ext uri="{FF2B5EF4-FFF2-40B4-BE49-F238E27FC236}">
                    <a16:creationId xmlns:a16="http://schemas.microsoft.com/office/drawing/2014/main" id="{DE4D361D-1ED7-87BF-4C07-2773798BFBC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it-IT" noProof="0" dirty="0"/>
              </a:p>
            </p:txBody>
          </p:sp>
        </p:grpSp>
      </p:grpSp>
      <p:pic>
        <p:nvPicPr>
          <p:cNvPr id="19" name="Obraz 18" descr="Obraz zawierający Czcionka, Grafika, typografia, projekt graficzny&#10;&#10;Zawartość wygenerowana przez sztuczną inteligencję może być niepoprawna.">
            <a:extLst>
              <a:ext uri="{FF2B5EF4-FFF2-40B4-BE49-F238E27FC236}">
                <a16:creationId xmlns:a16="http://schemas.microsoft.com/office/drawing/2014/main" id="{92531529-96D8-14E0-018B-DCE56B141BFB}"/>
              </a:ext>
            </a:extLst>
          </p:cNvPr>
          <p:cNvPicPr>
            <a:picLocks noChangeAspect="1"/>
          </p:cNvPicPr>
          <p:nvPr/>
        </p:nvPicPr>
        <p:blipFill>
          <a:blip r:embed="rId8"/>
          <a:stretch>
            <a:fillRect/>
          </a:stretch>
        </p:blipFill>
        <p:spPr>
          <a:xfrm>
            <a:off x="5457434" y="169181"/>
            <a:ext cx="3152475" cy="570448"/>
          </a:xfrm>
          <a:prstGeom prst="rect">
            <a:avLst/>
          </a:prstGeom>
        </p:spPr>
      </p:pic>
    </p:spTree>
    <p:extLst>
      <p:ext uri="{BB962C8B-B14F-4D97-AF65-F5344CB8AC3E}">
        <p14:creationId xmlns:p14="http://schemas.microsoft.com/office/powerpoint/2010/main" val="1934515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woda, kropla, Bańka, Płyn&#10;&#10;Zawartość wygenerowana przez sztuczną inteligencję może być niepoprawna.">
            <a:extLst>
              <a:ext uri="{FF2B5EF4-FFF2-40B4-BE49-F238E27FC236}">
                <a16:creationId xmlns:a16="http://schemas.microsoft.com/office/drawing/2014/main" id="{66F00474-E405-F573-1D5F-E0ADB14FA183}"/>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2" y="-7299"/>
            <a:ext cx="12192002" cy="6865298"/>
          </a:xfrm>
        </p:spPr>
      </p:pic>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prstGeom prst="rect">
            <a:avLst/>
          </a:prstGeom>
        </p:spPr>
        <p:txBody>
          <a:bodyPr/>
          <a:lstStyle/>
          <a:p>
            <a:r>
              <a:rPr lang="it-IT" noProof="0" dirty="0"/>
              <a:t>Paul Hawken</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3382218" y="2112440"/>
            <a:ext cx="5427561" cy="1985691"/>
          </a:xfrm>
          <a:prstGeom prst="rect">
            <a:avLst/>
          </a:prstGeom>
        </p:spPr>
        <p:txBody>
          <a:bodyPr/>
          <a:lstStyle/>
          <a:p>
            <a:r>
              <a:rPr lang="it-IT" noProof="0" dirty="0"/>
              <a:t>"LA PRIMA REGOLA DELLA SOSTENIBILITÀ È ALLINEARSI ALLE FORZE NATURALI, O ALMENO NON CERCARE DI SFIDARLE".</a:t>
            </a:r>
          </a:p>
        </p:txBody>
      </p:sp>
      <p:grpSp>
        <p:nvGrpSpPr>
          <p:cNvPr id="13" name="Group 12">
            <a:extLst>
              <a:ext uri="{FF2B5EF4-FFF2-40B4-BE49-F238E27FC236}">
                <a16:creationId xmlns:a16="http://schemas.microsoft.com/office/drawing/2014/main" id="{9E17437A-A1B2-0547-E570-128067B6207C}"/>
              </a:ext>
            </a:extLst>
          </p:cNvPr>
          <p:cNvGrpSpPr/>
          <p:nvPr/>
        </p:nvGrpSpPr>
        <p:grpSpPr>
          <a:xfrm>
            <a:off x="5489801" y="935828"/>
            <a:ext cx="1487826" cy="1083162"/>
            <a:chOff x="3400450" y="986392"/>
            <a:chExt cx="1487826" cy="1083162"/>
          </a:xfrm>
          <a:solidFill>
            <a:srgbClr val="0B3A5B"/>
          </a:solidFill>
        </p:grpSpPr>
        <p:sp>
          <p:nvSpPr>
            <p:cNvPr id="14" name="Freeform 13">
              <a:extLst>
                <a:ext uri="{FF2B5EF4-FFF2-40B4-BE49-F238E27FC236}">
                  <a16:creationId xmlns:a16="http://schemas.microsoft.com/office/drawing/2014/main" id="{92AB5CB3-7D2F-5521-9B5E-41CF8EA59F7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it-IT" noProof="0" dirty="0"/>
            </a:p>
          </p:txBody>
        </p:sp>
        <p:sp>
          <p:nvSpPr>
            <p:cNvPr id="16" name="Freeform 15">
              <a:extLst>
                <a:ext uri="{FF2B5EF4-FFF2-40B4-BE49-F238E27FC236}">
                  <a16:creationId xmlns:a16="http://schemas.microsoft.com/office/drawing/2014/main" id="{4772CC2F-D78B-E35C-E0E8-0BBA501ECE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it-IT" noProof="0" dirty="0"/>
            </a:p>
          </p:txBody>
        </p:sp>
      </p:grpSp>
      <p:sp>
        <p:nvSpPr>
          <p:cNvPr id="17" name="Freeform 16">
            <a:extLst>
              <a:ext uri="{FF2B5EF4-FFF2-40B4-BE49-F238E27FC236}">
                <a16:creationId xmlns:a16="http://schemas.microsoft.com/office/drawing/2014/main" id="{9ECBCD90-1CFE-E668-D7EB-8BBF41510953}"/>
              </a:ext>
            </a:extLst>
          </p:cNvPr>
          <p:cNvSpPr/>
          <p:nvPr/>
        </p:nvSpPr>
        <p:spPr>
          <a:xfrm>
            <a:off x="9010180" y="268673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it-IT" noProof="0" dirty="0"/>
          </a:p>
        </p:txBody>
      </p:sp>
    </p:spTree>
    <p:extLst>
      <p:ext uri="{BB962C8B-B14F-4D97-AF65-F5344CB8AC3E}">
        <p14:creationId xmlns:p14="http://schemas.microsoft.com/office/powerpoint/2010/main" val="102782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A571B-890F-6B71-D068-4BC0FAAE81C0}"/>
            </a:ext>
          </a:extLst>
        </p:cNvPr>
        <p:cNvGrpSpPr/>
        <p:nvPr/>
      </p:nvGrpSpPr>
      <p:grpSpPr>
        <a:xfrm>
          <a:off x="0" y="0"/>
          <a:ext cx="0" cy="0"/>
          <a:chOff x="0" y="0"/>
          <a:chExt cx="0" cy="0"/>
        </a:xfrm>
      </p:grpSpPr>
      <p:pic>
        <p:nvPicPr>
          <p:cNvPr id="11" name="Symbol zastępczy obrazu 10" descr="Obraz zawierający computer, na wolnym powietrzu, trawa, komputer&#10;&#10;Zawartość wygenerowana przez sztuczną inteligencję może być niepoprawna.">
            <a:extLst>
              <a:ext uri="{FF2B5EF4-FFF2-40B4-BE49-F238E27FC236}">
                <a16:creationId xmlns:a16="http://schemas.microsoft.com/office/drawing/2014/main" id="{45B29847-5DD2-811F-0793-B0EC09D0828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1DF12635-A3FC-0245-DA5E-819717E6AB38}"/>
              </a:ext>
            </a:extLst>
          </p:cNvPr>
          <p:cNvSpPr>
            <a:spLocks noGrp="1"/>
          </p:cNvSpPr>
          <p:nvPr>
            <p:ph type="body" sz="quarter" idx="17"/>
          </p:nvPr>
        </p:nvSpPr>
        <p:spPr>
          <a:xfrm>
            <a:off x="6913514" y="439689"/>
            <a:ext cx="2066906" cy="582221"/>
          </a:xfrm>
        </p:spPr>
        <p:txBody>
          <a:bodyPr/>
          <a:lstStyle/>
          <a:p>
            <a:r>
              <a:rPr lang="it-IT" noProof="0" dirty="0"/>
              <a:t>04</a:t>
            </a:r>
          </a:p>
        </p:txBody>
      </p:sp>
      <p:sp>
        <p:nvSpPr>
          <p:cNvPr id="14" name="Rectangle 13">
            <a:extLst>
              <a:ext uri="{FF2B5EF4-FFF2-40B4-BE49-F238E27FC236}">
                <a16:creationId xmlns:a16="http://schemas.microsoft.com/office/drawing/2014/main" id="{FB1CD130-84F7-9242-4A55-24DD141D2221}"/>
              </a:ext>
            </a:extLst>
          </p:cNvPr>
          <p:cNvSpPr/>
          <p:nvPr/>
        </p:nvSpPr>
        <p:spPr>
          <a:xfrm>
            <a:off x="4508190" y="3067496"/>
            <a:ext cx="6740506" cy="58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spc="324" noProof="0" dirty="0">
                <a:solidFill>
                  <a:srgbClr val="60BA47"/>
                </a:solidFill>
                <a:latin typeface="Calibri" panose="020F0502020204030204" pitchFamily="34" charset="0"/>
                <a:cs typeface="Calibri" panose="020F0502020204030204" pitchFamily="34" charset="0"/>
              </a:rPr>
              <a:t>EFFICIENZA ENERGETICA</a:t>
            </a:r>
          </a:p>
        </p:txBody>
      </p:sp>
    </p:spTree>
    <p:extLst>
      <p:ext uri="{BB962C8B-B14F-4D97-AF65-F5344CB8AC3E}">
        <p14:creationId xmlns:p14="http://schemas.microsoft.com/office/powerpoint/2010/main" val="828323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6"/>
          </p:nvPr>
        </p:nvSpPr>
        <p:spPr>
          <a:xfrm>
            <a:off x="467358" y="512366"/>
            <a:ext cx="5476241" cy="1076611"/>
          </a:xfrm>
          <a:prstGeom prst="rect">
            <a:avLst/>
          </a:prstGeom>
        </p:spPr>
        <p:txBody>
          <a:bodyPr/>
          <a:lstStyle/>
          <a:p>
            <a:r>
              <a:rPr lang="it-IT" noProof="0" dirty="0"/>
              <a:t>Perché l'efficienza energetica è importante...</a:t>
            </a:r>
          </a:p>
        </p:txBody>
      </p:sp>
      <p:sp>
        <p:nvSpPr>
          <p:cNvPr id="12" name="Text Placeholder 11">
            <a:extLst>
              <a:ext uri="{FF2B5EF4-FFF2-40B4-BE49-F238E27FC236}">
                <a16:creationId xmlns:a16="http://schemas.microsoft.com/office/drawing/2014/main" id="{7A923FCD-9B63-5E92-2756-7BAB49F00472}"/>
              </a:ext>
            </a:extLst>
          </p:cNvPr>
          <p:cNvSpPr>
            <a:spLocks noGrp="1"/>
          </p:cNvSpPr>
          <p:nvPr>
            <p:ph type="body" sz="quarter" idx="18"/>
          </p:nvPr>
        </p:nvSpPr>
        <p:spPr>
          <a:xfrm>
            <a:off x="467357" y="1588977"/>
            <a:ext cx="5628643" cy="3666574"/>
          </a:xfrm>
        </p:spPr>
        <p:txBody>
          <a:bodyPr/>
          <a:lstStyle/>
          <a:p>
            <a:pPr marL="0" indent="0"/>
            <a:r>
              <a:rPr lang="it-IT" sz="2300" noProof="0" dirty="0"/>
              <a:t>L'efficienza energetica è essenziale per le PMI del settore alimentare, in quanto aiuta a </a:t>
            </a:r>
            <a:r>
              <a:rPr lang="it-IT" sz="2300" b="1" noProof="0" dirty="0"/>
              <a:t>tagliare i costi operativi </a:t>
            </a:r>
            <a:r>
              <a:rPr lang="it-IT" sz="2300" noProof="0" dirty="0"/>
              <a:t>e a ridurre l'impatto ambientale. Nelle cucine, nelle linee di produzione, nelle aree di distribuzione e di stoccaggio, l'ottimizzazione dell'uso dell'energia può ridurre significativamente le bollette energetiche e le emissioni - si vedano gli esempi di pratiche nelle diapositive seguenti. </a:t>
            </a:r>
          </a:p>
          <a:p>
            <a:pPr marL="0" indent="0"/>
            <a:r>
              <a:rPr lang="it-IT" sz="2300" noProof="0" dirty="0"/>
              <a:t>L'efficienza energetica non solo sostiene gli obiettivi climatici, ma migliora anche la </a:t>
            </a:r>
            <a:r>
              <a:rPr lang="it-IT" sz="2300" b="1" noProof="0" dirty="0"/>
              <a:t>resilienza e la competitività delle imprese </a:t>
            </a:r>
            <a:r>
              <a:rPr lang="it-IT" sz="2300" noProof="0" dirty="0"/>
              <a:t>in un mercato verde o orientato alla sostenibilità.</a:t>
            </a:r>
          </a:p>
        </p:txBody>
      </p:sp>
      <p:sp>
        <p:nvSpPr>
          <p:cNvPr id="7" name="Freeform 6">
            <a:extLst>
              <a:ext uri="{FF2B5EF4-FFF2-40B4-BE49-F238E27FC236}">
                <a16:creationId xmlns:a16="http://schemas.microsoft.com/office/drawing/2014/main" id="{9D0E708C-F88F-091D-DAA7-B7C203069DB2}"/>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it-IT" noProof="0" dirty="0"/>
          </a:p>
        </p:txBody>
      </p:sp>
      <p:pic>
        <p:nvPicPr>
          <p:cNvPr id="11" name="Symbol zastępczy obrazu 10" descr="Obraz zawierający osoba, dłoń, trzymanie, ściana&#10;&#10;Zawartość wygenerowana przez sztuczną inteligencję może być niepoprawna.">
            <a:extLst>
              <a:ext uri="{FF2B5EF4-FFF2-40B4-BE49-F238E27FC236}">
                <a16:creationId xmlns:a16="http://schemas.microsoft.com/office/drawing/2014/main" id="{C5136F79-7E9F-A196-FA86-2B5E77EC2F87}"/>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b="-542"/>
          <a:stretch/>
        </p:blipFill>
        <p:spPr>
          <a:xfrm>
            <a:off x="6096000" y="342900"/>
            <a:ext cx="5361066" cy="6858000"/>
          </a:xfrm>
        </p:spPr>
      </p:pic>
    </p:spTree>
    <p:extLst>
      <p:ext uri="{BB962C8B-B14F-4D97-AF65-F5344CB8AC3E}">
        <p14:creationId xmlns:p14="http://schemas.microsoft.com/office/powerpoint/2010/main" val="1963509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762406" y="489890"/>
            <a:ext cx="6525353" cy="5152126"/>
          </a:xfrm>
          <a:prstGeom prst="rect">
            <a:avLst/>
          </a:prstGeom>
        </p:spPr>
        <p:txBody>
          <a:bodyPr/>
          <a:lstStyle/>
          <a:p>
            <a:pPr marL="0" indent="0">
              <a:buNone/>
            </a:pPr>
            <a:r>
              <a:rPr lang="it-IT" sz="2350" noProof="0" dirty="0"/>
              <a:t>L'efficienza energetica svolge un ruolo cruciale nell'aiutare le PMI alimentari a diventare più resilienti, a gestire l'aumento dei costi dei materiali e dell'energia e a rimanere competitive. La riduzione dei consumi energetici porta a risparmi finanziari a lungo termine, a costi di produzione inferiori e a una maggiore stabilità di fronte alle fluttuazioni dei prezzi dell'energia.</a:t>
            </a:r>
          </a:p>
          <a:p>
            <a:pPr marL="0" indent="0">
              <a:buNone/>
            </a:pPr>
            <a:endParaRPr lang="it-IT" sz="2350" noProof="0" dirty="0"/>
          </a:p>
          <a:p>
            <a:pPr marL="342900" indent="-342900">
              <a:buFont typeface="Wingdings" panose="05000000000000000000" pitchFamily="2" charset="2"/>
              <a:buChar char="ü"/>
            </a:pPr>
            <a:r>
              <a:rPr lang="it-IT" sz="2350" b="1" noProof="0" dirty="0"/>
              <a:t>Riduzione dei costi operativi </a:t>
            </a:r>
            <a:r>
              <a:rPr lang="it-IT" sz="2350" noProof="0" dirty="0"/>
              <a:t>grazie a un uso più intelligente dell'energia, per aiutare le PMI del settore alimentare a incrementare la redditività</a:t>
            </a:r>
          </a:p>
          <a:p>
            <a:pPr marL="342900" indent="-342900">
              <a:buFont typeface="Wingdings" panose="05000000000000000000" pitchFamily="2" charset="2"/>
              <a:buChar char="ü"/>
            </a:pPr>
            <a:r>
              <a:rPr lang="it-IT" sz="2350" noProof="0" dirty="0"/>
              <a:t>Maggiore </a:t>
            </a:r>
            <a:r>
              <a:rPr lang="it-IT" sz="2350" b="1" noProof="0" dirty="0"/>
              <a:t>competitività sul mercato </a:t>
            </a:r>
            <a:r>
              <a:rPr lang="it-IT" sz="2350" noProof="0" dirty="0"/>
              <a:t>grazie all'allineamento con gli standard di sostenibilità e le aspettative dei consumatori</a:t>
            </a:r>
          </a:p>
          <a:p>
            <a:pPr marL="342900" indent="-342900">
              <a:buFont typeface="Wingdings" panose="05000000000000000000" pitchFamily="2" charset="2"/>
              <a:buChar char="ü"/>
            </a:pPr>
            <a:r>
              <a:rPr lang="it-IT" sz="2350" noProof="0" dirty="0"/>
              <a:t>Miglioramento del </a:t>
            </a:r>
            <a:r>
              <a:rPr lang="it-IT" sz="2350" b="1" noProof="0" dirty="0"/>
              <a:t>benessere della comunità </a:t>
            </a:r>
            <a:r>
              <a:rPr lang="it-IT" sz="2350" noProof="0" dirty="0"/>
              <a:t>grazie alla riduzione delle emissioni, all'aria più pulita e al sostegno alla resilienza locale.</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692141"/>
            <a:ext cx="4614530" cy="2051060"/>
          </a:xfrm>
          <a:prstGeom prst="rect">
            <a:avLst/>
          </a:prstGeom>
          <a:solidFill>
            <a:srgbClr val="60BA47"/>
          </a:solidFill>
        </p:spPr>
        <p:txBody>
          <a:bodyPr anchor="ctr"/>
          <a:lstStyle/>
          <a:p>
            <a:pPr marL="411163"/>
            <a:r>
              <a:rPr lang="it-IT" noProof="0" dirty="0"/>
              <a:t>BENEFICI DELL'EFFICIENZA ENERGETICA</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it-IT" noProof="0" dirty="0"/>
          </a:p>
        </p:txBody>
      </p:sp>
    </p:spTree>
    <p:extLst>
      <p:ext uri="{BB962C8B-B14F-4D97-AF65-F5344CB8AC3E}">
        <p14:creationId xmlns:p14="http://schemas.microsoft.com/office/powerpoint/2010/main" val="3600211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18037"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it-IT" sz="900" noProof="0" dirty="0"/>
          </a:p>
        </p:txBody>
      </p:sp>
      <p:sp>
        <p:nvSpPr>
          <p:cNvPr id="359" name="Freeform 246"/>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it-IT" sz="900" noProof="0" dirty="0"/>
          </a:p>
        </p:txBody>
      </p:sp>
      <p:sp>
        <p:nvSpPr>
          <p:cNvPr id="360" name="Freeform 247"/>
          <p:cNvSpPr>
            <a:spLocks noChangeArrowheads="1"/>
          </p:cNvSpPr>
          <p:nvPr/>
        </p:nvSpPr>
        <p:spPr bwMode="auto">
          <a:xfrm>
            <a:off x="3580987" y="2529636"/>
            <a:ext cx="2334470" cy="347001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it-IT" sz="900" noProof="0" dirty="0"/>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it-IT" sz="900" noProof="0" dirty="0"/>
          </a:p>
        </p:txBody>
      </p:sp>
      <p:sp>
        <p:nvSpPr>
          <p:cNvPr id="363" name="Freeform 250"/>
          <p:cNvSpPr>
            <a:spLocks noChangeArrowheads="1"/>
          </p:cNvSpPr>
          <p:nvPr/>
        </p:nvSpPr>
        <p:spPr bwMode="auto">
          <a:xfrm>
            <a:off x="6243938" y="1539003"/>
            <a:ext cx="2413494"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it-IT" sz="900" noProof="0" dirty="0"/>
          </a:p>
        </p:txBody>
      </p:sp>
      <p:sp>
        <p:nvSpPr>
          <p:cNvPr id="365" name="Freeform 252"/>
          <p:cNvSpPr>
            <a:spLocks noChangeArrowheads="1"/>
          </p:cNvSpPr>
          <p:nvPr/>
        </p:nvSpPr>
        <p:spPr bwMode="auto">
          <a:xfrm>
            <a:off x="6191280" y="1396077"/>
            <a:ext cx="2563880"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it-IT" sz="900" noProof="0" dirty="0"/>
          </a:p>
        </p:txBody>
      </p:sp>
      <p:sp>
        <p:nvSpPr>
          <p:cNvPr id="366" name="Freeform 253"/>
          <p:cNvSpPr>
            <a:spLocks noChangeArrowheads="1"/>
          </p:cNvSpPr>
          <p:nvPr/>
        </p:nvSpPr>
        <p:spPr bwMode="auto">
          <a:xfrm>
            <a:off x="8906889" y="2529636"/>
            <a:ext cx="2334470" cy="3470012"/>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it-IT" sz="900" noProof="0" dirty="0"/>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it-IT" sz="900" noProof="0" dirty="0"/>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p:txBody>
          <a:bodyPr/>
          <a:lstStyle/>
          <a:p>
            <a:r>
              <a:rPr lang="it-IT" noProof="0" dirty="0"/>
              <a:t>Come potete contribuire a un futuro di efficienza energetica? </a:t>
            </a:r>
          </a:p>
        </p:txBody>
      </p:sp>
      <p:sp>
        <p:nvSpPr>
          <p:cNvPr id="105" name="CuadroTexto 553">
            <a:extLst>
              <a:ext uri="{FF2B5EF4-FFF2-40B4-BE49-F238E27FC236}">
                <a16:creationId xmlns:a16="http://schemas.microsoft.com/office/drawing/2014/main" id="{2FC65A80-FE17-70B6-796F-DDDE0F034E58}"/>
              </a:ext>
            </a:extLst>
          </p:cNvPr>
          <p:cNvSpPr txBox="1"/>
          <p:nvPr/>
        </p:nvSpPr>
        <p:spPr>
          <a:xfrm>
            <a:off x="979676" y="1764875"/>
            <a:ext cx="2291547" cy="707886"/>
          </a:xfrm>
          <a:prstGeom prst="rect">
            <a:avLst/>
          </a:prstGeom>
          <a:noFill/>
        </p:spPr>
        <p:txBody>
          <a:bodyPr wrap="square" rtlCol="0">
            <a:spAutoFit/>
          </a:bodyPr>
          <a:lstStyle/>
          <a:p>
            <a:pPr algn="ctr"/>
            <a:r>
              <a:rPr lang="it-IT" sz="2000" b="1" noProof="0" dirty="0">
                <a:solidFill>
                  <a:schemeClr val="bg1"/>
                </a:solidFill>
                <a:latin typeface="Calibri" panose="020F0502020204030204" pitchFamily="34" charset="0"/>
                <a:ea typeface="Lato" charset="0"/>
                <a:cs typeface="Calibri" panose="020F0502020204030204" pitchFamily="34" charset="0"/>
              </a:rPr>
              <a:t>Refrigerazione efficiente</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68686" y="2654514"/>
            <a:ext cx="2359072" cy="707886"/>
          </a:xfrm>
          <a:prstGeom prst="rect">
            <a:avLst/>
          </a:prstGeom>
          <a:noFill/>
        </p:spPr>
        <p:txBody>
          <a:bodyPr wrap="square" rtlCol="0">
            <a:spAutoFit/>
          </a:bodyPr>
          <a:lstStyle/>
          <a:p>
            <a:pPr algn="ctr"/>
            <a:r>
              <a:rPr lang="it-IT" sz="2000" b="1" noProof="0" dirty="0">
                <a:solidFill>
                  <a:schemeClr val="bg1"/>
                </a:solidFill>
                <a:latin typeface="Calibri" panose="020F0502020204030204" pitchFamily="34" charset="0"/>
                <a:ea typeface="Lato" charset="0"/>
                <a:cs typeface="Calibri" panose="020F0502020204030204" pitchFamily="34" charset="0"/>
              </a:rPr>
              <a:t>Ottimizzare la conservazione degli alimenti</a:t>
            </a: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22477" y="1597160"/>
            <a:ext cx="2532683" cy="1015663"/>
          </a:xfrm>
          <a:prstGeom prst="rect">
            <a:avLst/>
          </a:prstGeom>
          <a:noFill/>
        </p:spPr>
        <p:txBody>
          <a:bodyPr wrap="square" rtlCol="0">
            <a:spAutoFit/>
          </a:bodyPr>
          <a:lstStyle/>
          <a:p>
            <a:pPr algn="ctr"/>
            <a:r>
              <a:rPr lang="it-IT" sz="2000" b="1" noProof="0" dirty="0">
                <a:solidFill>
                  <a:schemeClr val="bg1"/>
                </a:solidFill>
                <a:latin typeface="Calibri" panose="020F0502020204030204" pitchFamily="34" charset="0"/>
                <a:ea typeface="Lato" charset="0"/>
                <a:cs typeface="Calibri" panose="020F0502020204030204" pitchFamily="34" charset="0"/>
              </a:rPr>
              <a:t>Riduzione dell'energia nel trasporto degli alimenti</a:t>
            </a: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86835" y="2642454"/>
            <a:ext cx="2387128" cy="1015663"/>
          </a:xfrm>
          <a:prstGeom prst="rect">
            <a:avLst/>
          </a:prstGeom>
          <a:noFill/>
        </p:spPr>
        <p:txBody>
          <a:bodyPr wrap="square" rtlCol="0">
            <a:spAutoFit/>
          </a:bodyPr>
          <a:lstStyle/>
          <a:p>
            <a:pPr algn="ctr"/>
            <a:r>
              <a:rPr lang="it-IT" sz="2000" b="1" noProof="0" dirty="0">
                <a:solidFill>
                  <a:schemeClr val="bg1"/>
                </a:solidFill>
                <a:latin typeface="Calibri" panose="020F0502020204030204" pitchFamily="34" charset="0"/>
                <a:ea typeface="Lato" charset="0"/>
                <a:cs typeface="Calibri" panose="020F0502020204030204" pitchFamily="34" charset="0"/>
              </a:rPr>
              <a:t>Cottura e lavorazione a basso consumo energetico</a:t>
            </a:r>
          </a:p>
        </p:txBody>
      </p:sp>
      <p:sp>
        <p:nvSpPr>
          <p:cNvPr id="109" name="Rectángulo 602">
            <a:extLst>
              <a:ext uri="{FF2B5EF4-FFF2-40B4-BE49-F238E27FC236}">
                <a16:creationId xmlns:a16="http://schemas.microsoft.com/office/drawing/2014/main" id="{299BA70E-D7BE-AF1E-6279-0AE0359BBEE1}"/>
              </a:ext>
            </a:extLst>
          </p:cNvPr>
          <p:cNvSpPr/>
          <p:nvPr/>
        </p:nvSpPr>
        <p:spPr>
          <a:xfrm>
            <a:off x="939498" y="2472761"/>
            <a:ext cx="2291547" cy="2062103"/>
          </a:xfrm>
          <a:prstGeom prst="rect">
            <a:avLst/>
          </a:prstGeom>
        </p:spPr>
        <p:txBody>
          <a:bodyPr wrap="square">
            <a:spAutoFit/>
          </a:bodyPr>
          <a:lstStyle/>
          <a:p>
            <a:pPr algn="ctr"/>
            <a:r>
              <a:rPr lang="it-IT" sz="1600" noProof="0" dirty="0">
                <a:solidFill>
                  <a:schemeClr val="bg1"/>
                </a:solidFill>
                <a:latin typeface="Calibri" panose="020F0502020204030204" pitchFamily="34" charset="0"/>
                <a:ea typeface="Lato" charset="0"/>
                <a:cs typeface="Calibri" panose="020F0502020204030204" pitchFamily="34" charset="0"/>
              </a:rPr>
              <a:t>L'utilizzo di sistemi di refrigerazione avanzati con isolamento migliorato e refrigeranti ecologici può ridurre significativamente il consumo energetico nella conservazione degli alimenti.</a:t>
            </a:r>
          </a:p>
        </p:txBody>
      </p:sp>
      <p:sp>
        <p:nvSpPr>
          <p:cNvPr id="110" name="Rectángulo 603">
            <a:extLst>
              <a:ext uri="{FF2B5EF4-FFF2-40B4-BE49-F238E27FC236}">
                <a16:creationId xmlns:a16="http://schemas.microsoft.com/office/drawing/2014/main" id="{FEA976F0-F028-C39C-CC4D-7CEEBD1425C6}"/>
              </a:ext>
            </a:extLst>
          </p:cNvPr>
          <p:cNvSpPr/>
          <p:nvPr/>
        </p:nvSpPr>
        <p:spPr>
          <a:xfrm>
            <a:off x="3580987" y="3790077"/>
            <a:ext cx="2316460" cy="2062103"/>
          </a:xfrm>
          <a:prstGeom prst="rect">
            <a:avLst/>
          </a:prstGeom>
        </p:spPr>
        <p:txBody>
          <a:bodyPr wrap="square">
            <a:spAutoFit/>
          </a:bodyPr>
          <a:lstStyle/>
          <a:p>
            <a:pPr algn="ctr"/>
            <a:r>
              <a:rPr lang="it-IT" sz="1600" noProof="0" dirty="0">
                <a:solidFill>
                  <a:schemeClr val="bg1"/>
                </a:solidFill>
                <a:latin typeface="Calibri" panose="020F0502020204030204" pitchFamily="34" charset="0"/>
                <a:ea typeface="Lato" charset="0"/>
                <a:cs typeface="Calibri" panose="020F0502020204030204" pitchFamily="34" charset="0"/>
              </a:rPr>
              <a:t>Strutture di stoccaggio con un migliore isolamento, controlli della temperatura e una corretta gestione delle scorte contribuiscono a ridurre al minimo il consumo di energia.</a:t>
            </a:r>
          </a:p>
        </p:txBody>
      </p:sp>
      <p:sp>
        <p:nvSpPr>
          <p:cNvPr id="111" name="Rectángulo 604">
            <a:extLst>
              <a:ext uri="{FF2B5EF4-FFF2-40B4-BE49-F238E27FC236}">
                <a16:creationId xmlns:a16="http://schemas.microsoft.com/office/drawing/2014/main" id="{EB4F1245-980E-A971-C7B8-34641DBABE71}"/>
              </a:ext>
            </a:extLst>
          </p:cNvPr>
          <p:cNvSpPr/>
          <p:nvPr/>
        </p:nvSpPr>
        <p:spPr>
          <a:xfrm>
            <a:off x="6511404" y="2533295"/>
            <a:ext cx="1799537" cy="1815882"/>
          </a:xfrm>
          <a:prstGeom prst="rect">
            <a:avLst/>
          </a:prstGeom>
        </p:spPr>
        <p:txBody>
          <a:bodyPr wrap="square">
            <a:spAutoFit/>
          </a:bodyPr>
          <a:lstStyle/>
          <a:p>
            <a:pPr algn="ctr"/>
            <a:r>
              <a:rPr lang="it-IT" sz="1600" noProof="0" dirty="0">
                <a:solidFill>
                  <a:schemeClr val="bg1"/>
                </a:solidFill>
                <a:latin typeface="Calibri" panose="020F0502020204030204" pitchFamily="34" charset="0"/>
                <a:ea typeface="Lato" charset="0"/>
                <a:cs typeface="Calibri" panose="020F0502020204030204" pitchFamily="34" charset="0"/>
              </a:rPr>
              <a:t>L'utilizzo di veicoli a basso consumo energetico e l'ottimizzazione dei percorsi di consegna possono ridurre il consumo energetico nel trasporto degli alimenti.</a:t>
            </a:r>
          </a:p>
        </p:txBody>
      </p:sp>
      <p:sp>
        <p:nvSpPr>
          <p:cNvPr id="112" name="Rectángulo 605">
            <a:extLst>
              <a:ext uri="{FF2B5EF4-FFF2-40B4-BE49-F238E27FC236}">
                <a16:creationId xmlns:a16="http://schemas.microsoft.com/office/drawing/2014/main" id="{A6D72586-79E1-4112-AEB9-27085741CF22}"/>
              </a:ext>
            </a:extLst>
          </p:cNvPr>
          <p:cNvSpPr/>
          <p:nvPr/>
        </p:nvSpPr>
        <p:spPr>
          <a:xfrm>
            <a:off x="9089534" y="3707714"/>
            <a:ext cx="2076049" cy="2062103"/>
          </a:xfrm>
          <a:prstGeom prst="rect">
            <a:avLst/>
          </a:prstGeom>
        </p:spPr>
        <p:txBody>
          <a:bodyPr wrap="square">
            <a:spAutoFit/>
          </a:bodyPr>
          <a:lstStyle/>
          <a:p>
            <a:pPr algn="ctr"/>
            <a:r>
              <a:rPr lang="it-IT" sz="1600" noProof="0" dirty="0">
                <a:solidFill>
                  <a:schemeClr val="bg1"/>
                </a:solidFill>
                <a:latin typeface="Calibri" panose="020F0502020204030204" pitchFamily="34" charset="0"/>
                <a:ea typeface="Lato" charset="0"/>
                <a:cs typeface="Calibri" panose="020F0502020204030204" pitchFamily="34" charset="0"/>
              </a:rPr>
              <a:t>L'adozione di moderne apparecchiature di cottura e di sistemi di recupero del calore nella produzione alimentare riduce il consumo energetico complessivo.</a:t>
            </a:r>
          </a:p>
        </p:txBody>
      </p:sp>
      <p:pic>
        <p:nvPicPr>
          <p:cNvPr id="4" name="Grafika 3" descr="Płatek śniegu z wypełnieniem pełnym">
            <a:extLst>
              <a:ext uri="{FF2B5EF4-FFF2-40B4-BE49-F238E27FC236}">
                <a16:creationId xmlns:a16="http://schemas.microsoft.com/office/drawing/2014/main" id="{A69AB513-AF54-D986-65B7-164466F1D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2105" y="5228176"/>
            <a:ext cx="914400" cy="914400"/>
          </a:xfrm>
          <a:prstGeom prst="rect">
            <a:avLst/>
          </a:prstGeom>
        </p:spPr>
      </p:pic>
      <p:pic>
        <p:nvPicPr>
          <p:cNvPr id="6" name="Grafika 5" descr="Wysoka temperatura kontur">
            <a:extLst>
              <a:ext uri="{FF2B5EF4-FFF2-40B4-BE49-F238E27FC236}">
                <a16:creationId xmlns:a16="http://schemas.microsoft.com/office/drawing/2014/main" id="{C7B961D1-94C1-8C13-D43A-E487863097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49328" y="1414289"/>
            <a:ext cx="914400" cy="914400"/>
          </a:xfrm>
          <a:prstGeom prst="rect">
            <a:avLst/>
          </a:prstGeom>
        </p:spPr>
      </p:pic>
      <p:pic>
        <p:nvPicPr>
          <p:cNvPr id="8" name="Grafika 7" descr="Ciężarówka kontur">
            <a:extLst>
              <a:ext uri="{FF2B5EF4-FFF2-40B4-BE49-F238E27FC236}">
                <a16:creationId xmlns:a16="http://schemas.microsoft.com/office/drawing/2014/main" id="{AE332BB3-37C3-363D-C462-2710A1EBD6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0387" y="5228176"/>
            <a:ext cx="914400" cy="914400"/>
          </a:xfrm>
          <a:prstGeom prst="rect">
            <a:avLst/>
          </a:prstGeom>
        </p:spPr>
      </p:pic>
      <p:pic>
        <p:nvPicPr>
          <p:cNvPr id="10" name="Grafika 9" descr="Czapka kucharska kontur">
            <a:extLst>
              <a:ext uri="{FF2B5EF4-FFF2-40B4-BE49-F238E27FC236}">
                <a16:creationId xmlns:a16="http://schemas.microsoft.com/office/drawing/2014/main" id="{9C1ACE1E-D7C7-587D-2D41-4B225FDAB6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05195" y="1414289"/>
            <a:ext cx="914400" cy="914400"/>
          </a:xfrm>
          <a:prstGeom prst="rect">
            <a:avLst/>
          </a:prstGeom>
        </p:spPr>
      </p:pic>
    </p:spTree>
    <p:extLst>
      <p:ext uri="{BB962C8B-B14F-4D97-AF65-F5344CB8AC3E}">
        <p14:creationId xmlns:p14="http://schemas.microsoft.com/office/powerpoint/2010/main" val="1849112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ymbol zastępczy obrazu 16" descr="Obraz zawierający woda, kula, Przezroczysty materiał, Bańka&#10;&#10;Zawartość wygenerowana przez sztuczną inteligencję może być niepoprawna.">
            <a:extLst>
              <a:ext uri="{FF2B5EF4-FFF2-40B4-BE49-F238E27FC236}">
                <a16:creationId xmlns:a16="http://schemas.microsoft.com/office/drawing/2014/main" id="{FFCC9881-3162-88ED-BB3F-F89E490C2FB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flipH="1">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it-IT" noProof="0" dirty="0"/>
              <a:t>01</a:t>
            </a:r>
          </a:p>
        </p:txBody>
      </p:sp>
      <p:sp>
        <p:nvSpPr>
          <p:cNvPr id="14" name="Rectangle 13">
            <a:extLst>
              <a:ext uri="{FF2B5EF4-FFF2-40B4-BE49-F238E27FC236}">
                <a16:creationId xmlns:a16="http://schemas.microsoft.com/office/drawing/2014/main" id="{BE59536B-CB14-6A49-9925-C70C0915408D}"/>
              </a:ext>
            </a:extLst>
          </p:cNvPr>
          <p:cNvSpPr/>
          <p:nvPr/>
        </p:nvSpPr>
        <p:spPr>
          <a:xfrm>
            <a:off x="4800600" y="2828835"/>
            <a:ext cx="5513832" cy="1200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noProof="0" dirty="0">
                <a:solidFill>
                  <a:srgbClr val="60BA47"/>
                </a:solidFill>
                <a:latin typeface="Calibri" panose="020F0502020204030204" pitchFamily="34" charset="0"/>
                <a:cs typeface="Calibri" panose="020F0502020204030204" pitchFamily="34" charset="0"/>
              </a:rPr>
              <a:t>CHE COS'È L'EFFICIENZA DELLE RISORSE?</a:t>
            </a:r>
          </a:p>
        </p:txBody>
      </p:sp>
      <p:sp>
        <p:nvSpPr>
          <p:cNvPr id="15" name="TextBox 14">
            <a:extLst>
              <a:ext uri="{FF2B5EF4-FFF2-40B4-BE49-F238E27FC236}">
                <a16:creationId xmlns:a16="http://schemas.microsoft.com/office/drawing/2014/main" id="{04695EEA-D075-3642-8CB0-45ED61E791B1}"/>
              </a:ext>
            </a:extLst>
          </p:cNvPr>
          <p:cNvSpPr txBox="1"/>
          <p:nvPr/>
        </p:nvSpPr>
        <p:spPr>
          <a:xfrm>
            <a:off x="5906320" y="3481298"/>
            <a:ext cx="184731" cy="646331"/>
          </a:xfrm>
          <a:prstGeom prst="rect">
            <a:avLst/>
          </a:prstGeom>
          <a:noFill/>
        </p:spPr>
        <p:txBody>
          <a:bodyPr wrap="none" rtlCol="0">
            <a:spAutoFit/>
          </a:bodyPr>
          <a:lstStyle/>
          <a:p>
            <a:endParaRPr lang="it-IT" sz="3600" b="1" spc="324" noProof="0"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9636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0693-2CA8-18DA-DEF5-147AB213B2D4}"/>
            </a:ext>
          </a:extLst>
        </p:cNvPr>
        <p:cNvGrpSpPr/>
        <p:nvPr/>
      </p:nvGrpSpPr>
      <p:grpSpPr>
        <a:xfrm>
          <a:off x="0" y="0"/>
          <a:ext cx="0" cy="0"/>
          <a:chOff x="0" y="0"/>
          <a:chExt cx="0" cy="0"/>
        </a:xfrm>
      </p:grpSpPr>
      <p:sp>
        <p:nvSpPr>
          <p:cNvPr id="64" name="Freeform 1">
            <a:extLst>
              <a:ext uri="{FF2B5EF4-FFF2-40B4-BE49-F238E27FC236}">
                <a16:creationId xmlns:a16="http://schemas.microsoft.com/office/drawing/2014/main" id="{C5402DB2-9E85-35A2-C5E8-A4AF3F405B8F}"/>
              </a:ext>
            </a:extLst>
          </p:cNvPr>
          <p:cNvSpPr>
            <a:spLocks noChangeArrowheads="1"/>
          </p:cNvSpPr>
          <p:nvPr/>
        </p:nvSpPr>
        <p:spPr bwMode="auto">
          <a:xfrm>
            <a:off x="918037" y="1539002"/>
            <a:ext cx="2334470" cy="3922919"/>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it-IT" sz="900" noProof="0" dirty="0"/>
          </a:p>
        </p:txBody>
      </p:sp>
      <p:sp>
        <p:nvSpPr>
          <p:cNvPr id="359" name="Freeform 246">
            <a:extLst>
              <a:ext uri="{FF2B5EF4-FFF2-40B4-BE49-F238E27FC236}">
                <a16:creationId xmlns:a16="http://schemas.microsoft.com/office/drawing/2014/main" id="{972D1653-5103-D38E-8206-0DD9C4FBC0DA}"/>
              </a:ext>
            </a:extLst>
          </p:cNvPr>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it-IT" sz="900" noProof="0" dirty="0"/>
          </a:p>
        </p:txBody>
      </p:sp>
      <p:sp>
        <p:nvSpPr>
          <p:cNvPr id="360" name="Freeform 247">
            <a:extLst>
              <a:ext uri="{FF2B5EF4-FFF2-40B4-BE49-F238E27FC236}">
                <a16:creationId xmlns:a16="http://schemas.microsoft.com/office/drawing/2014/main" id="{EA369A1B-1CDA-0000-026D-F40A3CCC6CC9}"/>
              </a:ext>
            </a:extLst>
          </p:cNvPr>
          <p:cNvSpPr>
            <a:spLocks noChangeArrowheads="1"/>
          </p:cNvSpPr>
          <p:nvPr/>
        </p:nvSpPr>
        <p:spPr bwMode="auto">
          <a:xfrm>
            <a:off x="3617724" y="2365860"/>
            <a:ext cx="2334470" cy="3952243"/>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it-IT" sz="900" noProof="0" dirty="0"/>
          </a:p>
        </p:txBody>
      </p:sp>
      <p:sp>
        <p:nvSpPr>
          <p:cNvPr id="362" name="Freeform 249">
            <a:extLst>
              <a:ext uri="{FF2B5EF4-FFF2-40B4-BE49-F238E27FC236}">
                <a16:creationId xmlns:a16="http://schemas.microsoft.com/office/drawing/2014/main" id="{6DD7AFD6-2D7C-F5A0-6A27-3B72DFBC3F55}"/>
              </a:ext>
            </a:extLst>
          </p:cNvPr>
          <p:cNvSpPr>
            <a:spLocks noChangeArrowheads="1"/>
          </p:cNvSpPr>
          <p:nvPr/>
        </p:nvSpPr>
        <p:spPr bwMode="auto">
          <a:xfrm>
            <a:off x="3612677" y="6274374"/>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it-IT" sz="900" noProof="0" dirty="0"/>
          </a:p>
        </p:txBody>
      </p:sp>
      <p:sp>
        <p:nvSpPr>
          <p:cNvPr id="363" name="Freeform 250">
            <a:extLst>
              <a:ext uri="{FF2B5EF4-FFF2-40B4-BE49-F238E27FC236}">
                <a16:creationId xmlns:a16="http://schemas.microsoft.com/office/drawing/2014/main" id="{819CD531-4824-18A5-9E16-D77577581A43}"/>
              </a:ext>
            </a:extLst>
          </p:cNvPr>
          <p:cNvSpPr>
            <a:spLocks noChangeArrowheads="1"/>
          </p:cNvSpPr>
          <p:nvPr/>
        </p:nvSpPr>
        <p:spPr bwMode="auto">
          <a:xfrm>
            <a:off x="6243938" y="1539002"/>
            <a:ext cx="2334470" cy="4278473"/>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it-IT" sz="900" noProof="0" dirty="0"/>
          </a:p>
        </p:txBody>
      </p:sp>
      <p:sp>
        <p:nvSpPr>
          <p:cNvPr id="365" name="Freeform 252">
            <a:extLst>
              <a:ext uri="{FF2B5EF4-FFF2-40B4-BE49-F238E27FC236}">
                <a16:creationId xmlns:a16="http://schemas.microsoft.com/office/drawing/2014/main" id="{770EF2E1-B22C-CF6F-4F9F-78F79E18957B}"/>
              </a:ext>
            </a:extLst>
          </p:cNvPr>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it-IT" sz="900" noProof="0" dirty="0"/>
          </a:p>
        </p:txBody>
      </p:sp>
      <p:sp>
        <p:nvSpPr>
          <p:cNvPr id="366" name="Freeform 253">
            <a:extLst>
              <a:ext uri="{FF2B5EF4-FFF2-40B4-BE49-F238E27FC236}">
                <a16:creationId xmlns:a16="http://schemas.microsoft.com/office/drawing/2014/main" id="{E2BD0C76-743E-69CC-E4D3-CE24B944146C}"/>
              </a:ext>
            </a:extLst>
          </p:cNvPr>
          <p:cNvSpPr>
            <a:spLocks noChangeArrowheads="1"/>
          </p:cNvSpPr>
          <p:nvPr/>
        </p:nvSpPr>
        <p:spPr bwMode="auto">
          <a:xfrm>
            <a:off x="8906889" y="2529635"/>
            <a:ext cx="2467714" cy="4076117"/>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it-IT" sz="900" noProof="0" dirty="0"/>
          </a:p>
        </p:txBody>
      </p:sp>
      <p:sp>
        <p:nvSpPr>
          <p:cNvPr id="368" name="Freeform 255">
            <a:extLst>
              <a:ext uri="{FF2B5EF4-FFF2-40B4-BE49-F238E27FC236}">
                <a16:creationId xmlns:a16="http://schemas.microsoft.com/office/drawing/2014/main" id="{BF4B1301-5081-18E3-ABB0-F68E959D46ED}"/>
              </a:ext>
            </a:extLst>
          </p:cNvPr>
          <p:cNvSpPr>
            <a:spLocks noChangeArrowheads="1"/>
          </p:cNvSpPr>
          <p:nvPr/>
        </p:nvSpPr>
        <p:spPr bwMode="auto">
          <a:xfrm>
            <a:off x="8892325" y="6534287"/>
            <a:ext cx="2482278" cy="150291"/>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it-IT" sz="900" noProof="0" dirty="0"/>
          </a:p>
        </p:txBody>
      </p:sp>
      <p:sp>
        <p:nvSpPr>
          <p:cNvPr id="2" name="Text Placeholder 1">
            <a:extLst>
              <a:ext uri="{FF2B5EF4-FFF2-40B4-BE49-F238E27FC236}">
                <a16:creationId xmlns:a16="http://schemas.microsoft.com/office/drawing/2014/main" id="{FD70A8F6-7009-3A24-45E8-3BB6189D461A}"/>
              </a:ext>
            </a:extLst>
          </p:cNvPr>
          <p:cNvSpPr>
            <a:spLocks noGrp="1"/>
          </p:cNvSpPr>
          <p:nvPr>
            <p:ph type="body" sz="quarter" idx="16"/>
          </p:nvPr>
        </p:nvSpPr>
        <p:spPr/>
        <p:txBody>
          <a:bodyPr/>
          <a:lstStyle/>
          <a:p>
            <a:r>
              <a:rPr lang="it-IT" noProof="0" dirty="0"/>
              <a:t>Come potete contribuire a un futuro di efficienza energetica? </a:t>
            </a:r>
          </a:p>
        </p:txBody>
      </p:sp>
      <p:sp>
        <p:nvSpPr>
          <p:cNvPr id="105" name="CuadroTexto 553">
            <a:extLst>
              <a:ext uri="{FF2B5EF4-FFF2-40B4-BE49-F238E27FC236}">
                <a16:creationId xmlns:a16="http://schemas.microsoft.com/office/drawing/2014/main" id="{0CE6272B-652E-AEF4-29DD-0220A266D4BA}"/>
              </a:ext>
            </a:extLst>
          </p:cNvPr>
          <p:cNvSpPr txBox="1"/>
          <p:nvPr/>
        </p:nvSpPr>
        <p:spPr>
          <a:xfrm>
            <a:off x="980421" y="1604731"/>
            <a:ext cx="2291547" cy="707886"/>
          </a:xfrm>
          <a:prstGeom prst="rect">
            <a:avLst/>
          </a:prstGeom>
          <a:noFill/>
        </p:spPr>
        <p:txBody>
          <a:bodyPr wrap="square" rtlCol="0">
            <a:spAutoFit/>
          </a:bodyPr>
          <a:lstStyle/>
          <a:p>
            <a:pPr algn="ctr"/>
            <a:r>
              <a:rPr lang="it-IT" sz="2000" b="1" noProof="0" dirty="0">
                <a:solidFill>
                  <a:schemeClr val="bg1"/>
                </a:solidFill>
                <a:latin typeface="Calibri" panose="020F0502020204030204" pitchFamily="34" charset="0"/>
                <a:ea typeface="Lato" charset="0"/>
                <a:cs typeface="Calibri" panose="020F0502020204030204" pitchFamily="34" charset="0"/>
              </a:rPr>
              <a:t>Sensibilizzare il personale</a:t>
            </a:r>
          </a:p>
        </p:txBody>
      </p:sp>
      <p:sp>
        <p:nvSpPr>
          <p:cNvPr id="106" name="CuadroTexto 555">
            <a:extLst>
              <a:ext uri="{FF2B5EF4-FFF2-40B4-BE49-F238E27FC236}">
                <a16:creationId xmlns:a16="http://schemas.microsoft.com/office/drawing/2014/main" id="{B2A601F2-656D-5E25-839D-8669638DF50E}"/>
              </a:ext>
            </a:extLst>
          </p:cNvPr>
          <p:cNvSpPr txBox="1"/>
          <p:nvPr/>
        </p:nvSpPr>
        <p:spPr>
          <a:xfrm>
            <a:off x="3591148" y="2490169"/>
            <a:ext cx="2387622" cy="1015663"/>
          </a:xfrm>
          <a:prstGeom prst="rect">
            <a:avLst/>
          </a:prstGeom>
          <a:noFill/>
        </p:spPr>
        <p:txBody>
          <a:bodyPr wrap="square" rtlCol="0">
            <a:spAutoFit/>
          </a:bodyPr>
          <a:lstStyle/>
          <a:p>
            <a:pPr algn="ctr"/>
            <a:r>
              <a:rPr lang="it-IT" sz="2000" b="1" noProof="0" dirty="0">
                <a:solidFill>
                  <a:schemeClr val="bg1"/>
                </a:solidFill>
                <a:latin typeface="Calibri" panose="020F0502020204030204" pitchFamily="34" charset="0"/>
                <a:ea typeface="Lato" charset="0"/>
                <a:cs typeface="Calibri" panose="020F0502020204030204" pitchFamily="34" charset="0"/>
              </a:rPr>
              <a:t>Migliorare l'efficienza operativa</a:t>
            </a:r>
          </a:p>
        </p:txBody>
      </p:sp>
      <p:sp>
        <p:nvSpPr>
          <p:cNvPr id="107" name="CuadroTexto 557">
            <a:extLst>
              <a:ext uri="{FF2B5EF4-FFF2-40B4-BE49-F238E27FC236}">
                <a16:creationId xmlns:a16="http://schemas.microsoft.com/office/drawing/2014/main" id="{10216303-7C74-3905-5FED-D6A10215DF52}"/>
              </a:ext>
            </a:extLst>
          </p:cNvPr>
          <p:cNvSpPr txBox="1"/>
          <p:nvPr/>
        </p:nvSpPr>
        <p:spPr>
          <a:xfrm>
            <a:off x="6243937" y="1526982"/>
            <a:ext cx="2334470" cy="707886"/>
          </a:xfrm>
          <a:prstGeom prst="rect">
            <a:avLst/>
          </a:prstGeom>
          <a:noFill/>
        </p:spPr>
        <p:txBody>
          <a:bodyPr wrap="square" rtlCol="0">
            <a:spAutoFit/>
          </a:bodyPr>
          <a:lstStyle/>
          <a:p>
            <a:pPr algn="ctr"/>
            <a:r>
              <a:rPr lang="it-IT" sz="2000" b="1" noProof="0" dirty="0">
                <a:solidFill>
                  <a:schemeClr val="bg1"/>
                </a:solidFill>
                <a:latin typeface="Calibri" panose="020F0502020204030204" pitchFamily="34" charset="0"/>
                <a:ea typeface="Lato" charset="0"/>
                <a:cs typeface="Calibri" panose="020F0502020204030204" pitchFamily="34" charset="0"/>
              </a:rPr>
              <a:t>Monitorare e misurare l'uso dell'energia</a:t>
            </a:r>
          </a:p>
        </p:txBody>
      </p:sp>
      <p:sp>
        <p:nvSpPr>
          <p:cNvPr id="108" name="CuadroTexto 559">
            <a:extLst>
              <a:ext uri="{FF2B5EF4-FFF2-40B4-BE49-F238E27FC236}">
                <a16:creationId xmlns:a16="http://schemas.microsoft.com/office/drawing/2014/main" id="{6149BE70-B040-FD63-2487-29B6B3B328DF}"/>
              </a:ext>
            </a:extLst>
          </p:cNvPr>
          <p:cNvSpPr txBox="1"/>
          <p:nvPr/>
        </p:nvSpPr>
        <p:spPr>
          <a:xfrm>
            <a:off x="8906889" y="2536214"/>
            <a:ext cx="2387128" cy="1200329"/>
          </a:xfrm>
          <a:prstGeom prst="rect">
            <a:avLst/>
          </a:prstGeom>
          <a:noFill/>
        </p:spPr>
        <p:txBody>
          <a:bodyPr wrap="square" rtlCol="0">
            <a:spAutoFit/>
          </a:bodyPr>
          <a:lstStyle/>
          <a:p>
            <a:pPr algn="ctr"/>
            <a:r>
              <a:rPr lang="it-IT" b="1" noProof="0" dirty="0">
                <a:solidFill>
                  <a:schemeClr val="bg1"/>
                </a:solidFill>
                <a:latin typeface="Calibri" panose="020F0502020204030204" pitchFamily="34" charset="0"/>
                <a:ea typeface="Lato" charset="0"/>
                <a:cs typeface="Calibri" panose="020F0502020204030204" pitchFamily="34" charset="0"/>
              </a:rPr>
              <a:t>Passare a un'apparecchiatura efficiente dal punto di vista energetico</a:t>
            </a:r>
          </a:p>
        </p:txBody>
      </p:sp>
      <p:sp>
        <p:nvSpPr>
          <p:cNvPr id="109" name="Rectángulo 602">
            <a:extLst>
              <a:ext uri="{FF2B5EF4-FFF2-40B4-BE49-F238E27FC236}">
                <a16:creationId xmlns:a16="http://schemas.microsoft.com/office/drawing/2014/main" id="{4D64486D-333C-F19D-D0FB-45B8ED97D12A}"/>
              </a:ext>
            </a:extLst>
          </p:cNvPr>
          <p:cNvSpPr/>
          <p:nvPr/>
        </p:nvSpPr>
        <p:spPr>
          <a:xfrm>
            <a:off x="872876" y="2312617"/>
            <a:ext cx="2424791" cy="2800767"/>
          </a:xfrm>
          <a:prstGeom prst="rect">
            <a:avLst/>
          </a:prstGeom>
        </p:spPr>
        <p:txBody>
          <a:bodyPr wrap="square">
            <a:spAutoFit/>
          </a:bodyPr>
          <a:lstStyle/>
          <a:p>
            <a:pPr algn="ctr"/>
            <a:r>
              <a:rPr lang="it-IT" sz="1600" noProof="0" dirty="0">
                <a:solidFill>
                  <a:schemeClr val="bg1"/>
                </a:solidFill>
                <a:latin typeface="Calibri" panose="020F0502020204030204" pitchFamily="34" charset="0"/>
                <a:ea typeface="Lato" charset="0"/>
                <a:cs typeface="Calibri" panose="020F0502020204030204" pitchFamily="34" charset="0"/>
              </a:rPr>
              <a:t>La formazione del personale a spegnere le apparecchiature, a utilizzare l'illuminazione naturale e a scollegare i dispositivi durante la notte riduce gli sprechi energetici. Un "campione dell'energia" può monitorare e promuovere le migliori pratiche.</a:t>
            </a:r>
          </a:p>
        </p:txBody>
      </p:sp>
      <p:sp>
        <p:nvSpPr>
          <p:cNvPr id="110" name="Rectángulo 603">
            <a:extLst>
              <a:ext uri="{FF2B5EF4-FFF2-40B4-BE49-F238E27FC236}">
                <a16:creationId xmlns:a16="http://schemas.microsoft.com/office/drawing/2014/main" id="{73E2CBE9-6131-099A-82C7-18C6EA67062A}"/>
              </a:ext>
            </a:extLst>
          </p:cNvPr>
          <p:cNvSpPr/>
          <p:nvPr/>
        </p:nvSpPr>
        <p:spPr>
          <a:xfrm>
            <a:off x="3612677" y="3227386"/>
            <a:ext cx="2276240" cy="3046988"/>
          </a:xfrm>
          <a:prstGeom prst="rect">
            <a:avLst/>
          </a:prstGeom>
        </p:spPr>
        <p:txBody>
          <a:bodyPr wrap="square">
            <a:spAutoFit/>
          </a:bodyPr>
          <a:lstStyle/>
          <a:p>
            <a:pPr algn="ctr"/>
            <a:r>
              <a:rPr lang="it-IT" sz="1600" noProof="0" dirty="0">
                <a:solidFill>
                  <a:schemeClr val="bg1"/>
                </a:solidFill>
                <a:latin typeface="Calibri" panose="020F0502020204030204" pitchFamily="34" charset="0"/>
                <a:ea typeface="Lato" charset="0"/>
                <a:cs typeface="Calibri" panose="020F0502020204030204" pitchFamily="34" charset="0"/>
              </a:rPr>
              <a:t>La cottura in batch ottimizza l'uso delle apparecchiature, mentre la programmazione di attività ad alto consumo energetico nelle ore non di punta riduce i costi. La razionalizzazione dei flussi di lavoro riduce al minimo i tempi di inattività delle apparecchiature.</a:t>
            </a:r>
          </a:p>
        </p:txBody>
      </p:sp>
      <p:sp>
        <p:nvSpPr>
          <p:cNvPr id="111" name="Rectángulo 604">
            <a:extLst>
              <a:ext uri="{FF2B5EF4-FFF2-40B4-BE49-F238E27FC236}">
                <a16:creationId xmlns:a16="http://schemas.microsoft.com/office/drawing/2014/main" id="{3A2687C7-D340-4C18-A946-534B5666A243}"/>
              </a:ext>
            </a:extLst>
          </p:cNvPr>
          <p:cNvSpPr/>
          <p:nvPr/>
        </p:nvSpPr>
        <p:spPr>
          <a:xfrm>
            <a:off x="6324927" y="2529635"/>
            <a:ext cx="2192283" cy="3046988"/>
          </a:xfrm>
          <a:prstGeom prst="rect">
            <a:avLst/>
          </a:prstGeom>
        </p:spPr>
        <p:txBody>
          <a:bodyPr wrap="square">
            <a:spAutoFit/>
          </a:bodyPr>
          <a:lstStyle/>
          <a:p>
            <a:pPr algn="ctr"/>
            <a:r>
              <a:rPr lang="it-IT" sz="1600" noProof="0" dirty="0">
                <a:solidFill>
                  <a:schemeClr val="bg1"/>
                </a:solidFill>
                <a:latin typeface="Calibri" panose="020F0502020204030204" pitchFamily="34" charset="0"/>
                <a:ea typeface="Lato" charset="0"/>
                <a:cs typeface="Calibri" panose="020F0502020204030204" pitchFamily="34" charset="0"/>
              </a:rPr>
              <a:t>I contatori intelligenti e gli strumenti di monitoraggio dell'energia forniscono informazioni in tempo reale. L'esame regolare delle bollette aiuta a individuare picchi insoliti e la definizione di obiettivi di risparmio energetico incoraggia l'efficienza.</a:t>
            </a:r>
          </a:p>
        </p:txBody>
      </p:sp>
      <p:sp>
        <p:nvSpPr>
          <p:cNvPr id="112" name="Rectángulo 605">
            <a:extLst>
              <a:ext uri="{FF2B5EF4-FFF2-40B4-BE49-F238E27FC236}">
                <a16:creationId xmlns:a16="http://schemas.microsoft.com/office/drawing/2014/main" id="{0D292631-A304-648F-BE68-AC8829675E6B}"/>
              </a:ext>
            </a:extLst>
          </p:cNvPr>
          <p:cNvSpPr/>
          <p:nvPr/>
        </p:nvSpPr>
        <p:spPr>
          <a:xfrm>
            <a:off x="8921453" y="3681392"/>
            <a:ext cx="2467714" cy="2800767"/>
          </a:xfrm>
          <a:prstGeom prst="rect">
            <a:avLst/>
          </a:prstGeom>
        </p:spPr>
        <p:txBody>
          <a:bodyPr wrap="square">
            <a:spAutoFit/>
          </a:bodyPr>
          <a:lstStyle/>
          <a:p>
            <a:pPr algn="ctr"/>
            <a:r>
              <a:rPr lang="it-IT" sz="1600" noProof="0" dirty="0">
                <a:solidFill>
                  <a:schemeClr val="bg1"/>
                </a:solidFill>
                <a:latin typeface="Calibri" panose="020F0502020204030204" pitchFamily="34" charset="0"/>
                <a:ea typeface="Lato" charset="0"/>
                <a:cs typeface="Calibri" panose="020F0502020204030204" pitchFamily="34" charset="0"/>
              </a:rPr>
              <a:t>L'aggiornamento a frigoriferi, forni e friggitrici di classe A riduce il consumo energetico. I fornelli a induzione, l'illuminazione a LED e i motori a basso consumo energetico aumentano l'efficienza, mentre una migliore ventilazione riduce i costi.</a:t>
            </a:r>
          </a:p>
        </p:txBody>
      </p:sp>
      <p:pic>
        <p:nvPicPr>
          <p:cNvPr id="5" name="Grafika 4" descr="Nauczyciel z wypełnieniem pełnym">
            <a:extLst>
              <a:ext uri="{FF2B5EF4-FFF2-40B4-BE49-F238E27FC236}">
                <a16:creationId xmlns:a16="http://schemas.microsoft.com/office/drawing/2014/main" id="{0535FFFE-5612-B41A-40EA-BD80DFDE81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7952" y="5461921"/>
            <a:ext cx="914400" cy="914400"/>
          </a:xfrm>
          <a:prstGeom prst="rect">
            <a:avLst/>
          </a:prstGeom>
        </p:spPr>
      </p:pic>
      <p:pic>
        <p:nvPicPr>
          <p:cNvPr id="9" name="Grafika 8" descr="Stoper 25% z wypełnieniem pełnym">
            <a:extLst>
              <a:ext uri="{FF2B5EF4-FFF2-40B4-BE49-F238E27FC236}">
                <a16:creationId xmlns:a16="http://schemas.microsoft.com/office/drawing/2014/main" id="{D4911728-BE81-171C-3FC3-B15C363DF4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7684" y="1423725"/>
            <a:ext cx="914400" cy="914400"/>
          </a:xfrm>
          <a:prstGeom prst="rect">
            <a:avLst/>
          </a:prstGeom>
        </p:spPr>
      </p:pic>
      <p:pic>
        <p:nvPicPr>
          <p:cNvPr id="14" name="Grafika 13" descr="Energia odnawialna kontur">
            <a:extLst>
              <a:ext uri="{FF2B5EF4-FFF2-40B4-BE49-F238E27FC236}">
                <a16:creationId xmlns:a16="http://schemas.microsoft.com/office/drawing/2014/main" id="{B8999A5D-0FBD-90CC-7FE7-C41BF49F70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4856" y="5832170"/>
            <a:ext cx="914400" cy="914400"/>
          </a:xfrm>
          <a:prstGeom prst="rect">
            <a:avLst/>
          </a:prstGeom>
        </p:spPr>
      </p:pic>
      <p:pic>
        <p:nvPicPr>
          <p:cNvPr id="16" name="Grafika 15" descr="Procesor z wypełnieniem pełnym">
            <a:extLst>
              <a:ext uri="{FF2B5EF4-FFF2-40B4-BE49-F238E27FC236}">
                <a16:creationId xmlns:a16="http://schemas.microsoft.com/office/drawing/2014/main" id="{4A462820-D003-9DE2-CE87-4A95BA2D38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85889" y="1429213"/>
            <a:ext cx="914400" cy="914400"/>
          </a:xfrm>
          <a:prstGeom prst="rect">
            <a:avLst/>
          </a:prstGeom>
        </p:spPr>
      </p:pic>
    </p:spTree>
    <p:extLst>
      <p:ext uri="{BB962C8B-B14F-4D97-AF65-F5344CB8AC3E}">
        <p14:creationId xmlns:p14="http://schemas.microsoft.com/office/powerpoint/2010/main" val="36178225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ymbol zastępczy obrazu 11" descr="Obraz zawierający krajobraz, na wolnym powietrzu, chmura, niebo&#10;&#10;Zawartość wygenerowana przez sztuczną inteligencję może być niepoprawna.">
            <a:extLst>
              <a:ext uri="{FF2B5EF4-FFF2-40B4-BE49-F238E27FC236}">
                <a16:creationId xmlns:a16="http://schemas.microsoft.com/office/drawing/2014/main" id="{9E74247D-0D57-07EA-128E-62278062C739}"/>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746273"/>
            <a:ext cx="10203652" cy="5545978"/>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noProof="0" dirty="0"/>
          </a:p>
        </p:txBody>
      </p:sp>
      <p:sp>
        <p:nvSpPr>
          <p:cNvPr id="13" name="TextBox 12">
            <a:extLst>
              <a:ext uri="{FF2B5EF4-FFF2-40B4-BE49-F238E27FC236}">
                <a16:creationId xmlns:a16="http://schemas.microsoft.com/office/drawing/2014/main" id="{3875B9C3-7921-364B-95C1-7200313E6D07}"/>
              </a:ext>
            </a:extLst>
          </p:cNvPr>
          <p:cNvSpPr txBox="1"/>
          <p:nvPr/>
        </p:nvSpPr>
        <p:spPr>
          <a:xfrm>
            <a:off x="1029714" y="4606478"/>
            <a:ext cx="9742480" cy="1631216"/>
          </a:xfrm>
          <a:prstGeom prst="rect">
            <a:avLst/>
          </a:prstGeom>
          <a:noFill/>
        </p:spPr>
        <p:txBody>
          <a:bodyPr wrap="square" rtlCol="0">
            <a:spAutoFit/>
          </a:bodyPr>
          <a:lstStyle/>
          <a:p>
            <a:pPr algn="ctr"/>
            <a:r>
              <a:rPr lang="it-IT" sz="2000" b="1" i="1" spc="162" noProof="0" dirty="0">
                <a:solidFill>
                  <a:schemeClr val="bg1"/>
                </a:solidFill>
                <a:latin typeface="Calibri" panose="020F0502020204030204" pitchFamily="34" charset="0"/>
                <a:cs typeface="Calibri" panose="020F0502020204030204" pitchFamily="34" charset="0"/>
              </a:rPr>
              <a:t>"IL FATTO È CHE NESSUNA SPECIE HA MAI AVUTO UN CONTROLLO COSÌ AMPIO SU TUTTO CIÒ CHE ESISTE SULLA TERRA, VIVO O MORTO, COME QUELLO CHE ABBIAMO ORA. QUESTO CI CARICA DI UNA RESPONSABILITÀ IMPRESSIONANTE".</a:t>
            </a:r>
          </a:p>
          <a:p>
            <a:pPr algn="ctr"/>
            <a:r>
              <a:rPr lang="it-IT" sz="2000" spc="162" noProof="0" dirty="0">
                <a:solidFill>
                  <a:schemeClr val="bg1"/>
                </a:solidFill>
                <a:latin typeface="Calibri" panose="020F0502020204030204" pitchFamily="34" charset="0"/>
                <a:cs typeface="Calibri" panose="020F0502020204030204" pitchFamily="34" charset="0"/>
              </a:rPr>
              <a:t>- Sir David Attenborough</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5323113" y="392865"/>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it-IT" noProof="0" dirty="0"/>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it-IT" noProof="0" dirty="0"/>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it-IT" noProof="0" dirty="0"/>
          </a:p>
        </p:txBody>
      </p:sp>
    </p:spTree>
    <p:extLst>
      <p:ext uri="{BB962C8B-B14F-4D97-AF65-F5344CB8AC3E}">
        <p14:creationId xmlns:p14="http://schemas.microsoft.com/office/powerpoint/2010/main" val="903574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1025524" y="2966064"/>
            <a:ext cx="4103479" cy="3432728"/>
          </a:xfrm>
          <a:custGeom>
            <a:avLst/>
            <a:gdLst>
              <a:gd name="T0" fmla="*/ 2611 w 4475"/>
              <a:gd name="T1" fmla="*/ 5090 h 5091"/>
              <a:gd name="T2" fmla="*/ 381 w 4475"/>
              <a:gd name="T3" fmla="*/ 5090 h 5091"/>
              <a:gd name="T4" fmla="*/ 381 w 4475"/>
              <a:gd name="T5" fmla="*/ 5090 h 5091"/>
              <a:gd name="T6" fmla="*/ 0 w 4475"/>
              <a:gd name="T7" fmla="*/ 4708 h 5091"/>
              <a:gd name="T8" fmla="*/ 0 w 4475"/>
              <a:gd name="T9" fmla="*/ 1862 h 5091"/>
              <a:gd name="T10" fmla="*/ 0 w 4475"/>
              <a:gd name="T11" fmla="*/ 1862 h 5091"/>
              <a:gd name="T12" fmla="*/ 1862 w 4475"/>
              <a:gd name="T13" fmla="*/ 0 h 5091"/>
              <a:gd name="T14" fmla="*/ 4093 w 4475"/>
              <a:gd name="T15" fmla="*/ 0 h 5091"/>
              <a:gd name="T16" fmla="*/ 4093 w 4475"/>
              <a:gd name="T17" fmla="*/ 0 h 5091"/>
              <a:gd name="T18" fmla="*/ 4474 w 4475"/>
              <a:gd name="T19" fmla="*/ 381 h 5091"/>
              <a:gd name="T20" fmla="*/ 4474 w 4475"/>
              <a:gd name="T21" fmla="*/ 3227 h 5091"/>
              <a:gd name="T22" fmla="*/ 4474 w 4475"/>
              <a:gd name="T23" fmla="*/ 3227 h 5091"/>
              <a:gd name="T24" fmla="*/ 2611 w 4475"/>
              <a:gd name="T25" fmla="*/ 5090 h 5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5" h="5091">
                <a:moveTo>
                  <a:pt x="2611" y="5090"/>
                </a:moveTo>
                <a:lnTo>
                  <a:pt x="381" y="5090"/>
                </a:lnTo>
                <a:lnTo>
                  <a:pt x="381" y="5090"/>
                </a:lnTo>
                <a:cubicBezTo>
                  <a:pt x="170" y="5090"/>
                  <a:pt x="0" y="4919"/>
                  <a:pt x="0" y="4708"/>
                </a:cubicBezTo>
                <a:lnTo>
                  <a:pt x="0" y="1862"/>
                </a:lnTo>
                <a:lnTo>
                  <a:pt x="0" y="1862"/>
                </a:lnTo>
                <a:cubicBezTo>
                  <a:pt x="0" y="834"/>
                  <a:pt x="834" y="0"/>
                  <a:pt x="1862" y="0"/>
                </a:cubicBezTo>
                <a:lnTo>
                  <a:pt x="4093" y="0"/>
                </a:lnTo>
                <a:lnTo>
                  <a:pt x="4093" y="0"/>
                </a:lnTo>
                <a:cubicBezTo>
                  <a:pt x="4303" y="0"/>
                  <a:pt x="4474" y="170"/>
                  <a:pt x="4474" y="381"/>
                </a:cubicBezTo>
                <a:lnTo>
                  <a:pt x="4474" y="3227"/>
                </a:lnTo>
                <a:lnTo>
                  <a:pt x="4474" y="3227"/>
                </a:lnTo>
                <a:cubicBezTo>
                  <a:pt x="4474" y="4256"/>
                  <a:pt x="3640" y="5090"/>
                  <a:pt x="2611" y="5090"/>
                </a:cubicBezTo>
              </a:path>
            </a:pathLst>
          </a:custGeom>
          <a:solidFill>
            <a:srgbClr val="60BA47"/>
          </a:solidFill>
          <a:ln>
            <a:noFill/>
          </a:ln>
          <a:effectLst/>
        </p:spPr>
        <p:txBody>
          <a:bodyPr wrap="none" anchor="ctr"/>
          <a:lstStyle/>
          <a:p>
            <a:endParaRPr lang="it-IT" sz="900" noProof="0" dirty="0"/>
          </a:p>
        </p:txBody>
      </p:sp>
      <p:sp>
        <p:nvSpPr>
          <p:cNvPr id="277" name="Freeform 242"/>
          <p:cNvSpPr>
            <a:spLocks noChangeArrowheads="1"/>
          </p:cNvSpPr>
          <p:nvPr/>
        </p:nvSpPr>
        <p:spPr bwMode="auto">
          <a:xfrm>
            <a:off x="1297008" y="2574725"/>
            <a:ext cx="1198847" cy="1414805"/>
          </a:xfrm>
          <a:custGeom>
            <a:avLst/>
            <a:gdLst>
              <a:gd name="T0" fmla="*/ 2090 w 2202"/>
              <a:gd name="T1" fmla="*/ 2052 h 2072"/>
              <a:gd name="T2" fmla="*/ 1094 w 2202"/>
              <a:gd name="T3" fmla="*/ 1703 h 2072"/>
              <a:gd name="T4" fmla="*/ 1094 w 2202"/>
              <a:gd name="T5" fmla="*/ 1703 h 2072"/>
              <a:gd name="T6" fmla="*/ 1042 w 2202"/>
              <a:gd name="T7" fmla="*/ 1703 h 2072"/>
              <a:gd name="T8" fmla="*/ 113 w 2202"/>
              <a:gd name="T9" fmla="*/ 2049 h 2072"/>
              <a:gd name="T10" fmla="*/ 113 w 2202"/>
              <a:gd name="T11" fmla="*/ 2049 h 2072"/>
              <a:gd name="T12" fmla="*/ 0 w 2202"/>
              <a:gd name="T13" fmla="*/ 1956 h 2072"/>
              <a:gd name="T14" fmla="*/ 0 w 2202"/>
              <a:gd name="T15" fmla="*/ 98 h 2072"/>
              <a:gd name="T16" fmla="*/ 0 w 2202"/>
              <a:gd name="T17" fmla="*/ 98 h 2072"/>
              <a:gd name="T18" fmla="*/ 86 w 2202"/>
              <a:gd name="T19" fmla="*/ 0 h 2072"/>
              <a:gd name="T20" fmla="*/ 2115 w 2202"/>
              <a:gd name="T21" fmla="*/ 0 h 2072"/>
              <a:gd name="T22" fmla="*/ 2115 w 2202"/>
              <a:gd name="T23" fmla="*/ 0 h 2072"/>
              <a:gd name="T24" fmla="*/ 2201 w 2202"/>
              <a:gd name="T25" fmla="*/ 98 h 2072"/>
              <a:gd name="T26" fmla="*/ 2201 w 2202"/>
              <a:gd name="T27" fmla="*/ 1959 h 2072"/>
              <a:gd name="T28" fmla="*/ 2201 w 2202"/>
              <a:gd name="T29" fmla="*/ 1959 h 2072"/>
              <a:gd name="T30" fmla="*/ 2090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90" y="2052"/>
                </a:moveTo>
                <a:lnTo>
                  <a:pt x="1094" y="1703"/>
                </a:lnTo>
                <a:lnTo>
                  <a:pt x="1094" y="1703"/>
                </a:lnTo>
                <a:cubicBezTo>
                  <a:pt x="1077" y="1696"/>
                  <a:pt x="1059" y="1697"/>
                  <a:pt x="1042" y="1703"/>
                </a:cubicBezTo>
                <a:lnTo>
                  <a:pt x="113" y="2049"/>
                </a:lnTo>
                <a:lnTo>
                  <a:pt x="113" y="2049"/>
                </a:lnTo>
                <a:cubicBezTo>
                  <a:pt x="57" y="2069"/>
                  <a:pt x="0" y="2023"/>
                  <a:pt x="0" y="1956"/>
                </a:cubicBezTo>
                <a:lnTo>
                  <a:pt x="0" y="98"/>
                </a:lnTo>
                <a:lnTo>
                  <a:pt x="0" y="98"/>
                </a:lnTo>
                <a:cubicBezTo>
                  <a:pt x="0" y="44"/>
                  <a:pt x="38" y="0"/>
                  <a:pt x="86" y="0"/>
                </a:cubicBezTo>
                <a:lnTo>
                  <a:pt x="2115" y="0"/>
                </a:lnTo>
                <a:lnTo>
                  <a:pt x="2115" y="0"/>
                </a:lnTo>
                <a:cubicBezTo>
                  <a:pt x="2162" y="0"/>
                  <a:pt x="2201" y="44"/>
                  <a:pt x="2201" y="98"/>
                </a:cubicBezTo>
                <a:lnTo>
                  <a:pt x="2201" y="1959"/>
                </a:lnTo>
                <a:lnTo>
                  <a:pt x="2201" y="1959"/>
                </a:lnTo>
                <a:cubicBezTo>
                  <a:pt x="2201" y="2024"/>
                  <a:pt x="2145" y="2071"/>
                  <a:pt x="2090" y="2052"/>
                </a:cubicBezTo>
              </a:path>
            </a:pathLst>
          </a:custGeom>
          <a:solidFill>
            <a:srgbClr val="09465E"/>
          </a:solidFill>
          <a:ln>
            <a:noFill/>
          </a:ln>
          <a:effectLst/>
        </p:spPr>
        <p:txBody>
          <a:bodyPr wrap="none" anchor="ctr"/>
          <a:lstStyle/>
          <a:p>
            <a:endParaRPr lang="it-IT" sz="900" noProof="0" dirty="0"/>
          </a:p>
        </p:txBody>
      </p:sp>
      <p:sp>
        <p:nvSpPr>
          <p:cNvPr id="278" name="Freeform 243"/>
          <p:cNvSpPr>
            <a:spLocks noChangeArrowheads="1"/>
          </p:cNvSpPr>
          <p:nvPr/>
        </p:nvSpPr>
        <p:spPr bwMode="auto">
          <a:xfrm>
            <a:off x="6099612" y="2970624"/>
            <a:ext cx="4103479" cy="3428168"/>
          </a:xfrm>
          <a:custGeom>
            <a:avLst/>
            <a:gdLst>
              <a:gd name="T0" fmla="*/ 2611 w 4474"/>
              <a:gd name="T1" fmla="*/ 5089 h 5090"/>
              <a:gd name="T2" fmla="*/ 381 w 4474"/>
              <a:gd name="T3" fmla="*/ 5089 h 5090"/>
              <a:gd name="T4" fmla="*/ 381 w 4474"/>
              <a:gd name="T5" fmla="*/ 5089 h 5090"/>
              <a:gd name="T6" fmla="*/ 0 w 4474"/>
              <a:gd name="T7" fmla="*/ 4708 h 5090"/>
              <a:gd name="T8" fmla="*/ 0 w 4474"/>
              <a:gd name="T9" fmla="*/ 1862 h 5090"/>
              <a:gd name="T10" fmla="*/ 0 w 4474"/>
              <a:gd name="T11" fmla="*/ 1862 h 5090"/>
              <a:gd name="T12" fmla="*/ 1862 w 4474"/>
              <a:gd name="T13" fmla="*/ 0 h 5090"/>
              <a:gd name="T14" fmla="*/ 4092 w 4474"/>
              <a:gd name="T15" fmla="*/ 0 h 5090"/>
              <a:gd name="T16" fmla="*/ 4092 w 4474"/>
              <a:gd name="T17" fmla="*/ 0 h 5090"/>
              <a:gd name="T18" fmla="*/ 4473 w 4474"/>
              <a:gd name="T19" fmla="*/ 381 h 5090"/>
              <a:gd name="T20" fmla="*/ 4473 w 4474"/>
              <a:gd name="T21" fmla="*/ 3226 h 5090"/>
              <a:gd name="T22" fmla="*/ 4473 w 4474"/>
              <a:gd name="T23" fmla="*/ 3226 h 5090"/>
              <a:gd name="T24" fmla="*/ 2611 w 4474"/>
              <a:gd name="T25" fmla="*/ 5089 h 5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4" h="5090">
                <a:moveTo>
                  <a:pt x="2611" y="5089"/>
                </a:moveTo>
                <a:lnTo>
                  <a:pt x="381" y="5089"/>
                </a:lnTo>
                <a:lnTo>
                  <a:pt x="381" y="5089"/>
                </a:lnTo>
                <a:cubicBezTo>
                  <a:pt x="170" y="5089"/>
                  <a:pt x="0" y="4919"/>
                  <a:pt x="0" y="4708"/>
                </a:cubicBezTo>
                <a:lnTo>
                  <a:pt x="0" y="1862"/>
                </a:lnTo>
                <a:lnTo>
                  <a:pt x="0" y="1862"/>
                </a:lnTo>
                <a:cubicBezTo>
                  <a:pt x="0" y="832"/>
                  <a:pt x="833" y="0"/>
                  <a:pt x="1862" y="0"/>
                </a:cubicBezTo>
                <a:lnTo>
                  <a:pt x="4092" y="0"/>
                </a:lnTo>
                <a:lnTo>
                  <a:pt x="4092" y="0"/>
                </a:lnTo>
                <a:cubicBezTo>
                  <a:pt x="4303" y="0"/>
                  <a:pt x="4473" y="170"/>
                  <a:pt x="4473" y="381"/>
                </a:cubicBezTo>
                <a:lnTo>
                  <a:pt x="4473" y="3226"/>
                </a:lnTo>
                <a:lnTo>
                  <a:pt x="4473" y="3226"/>
                </a:lnTo>
                <a:cubicBezTo>
                  <a:pt x="4473" y="4255"/>
                  <a:pt x="3640" y="5089"/>
                  <a:pt x="2611" y="5089"/>
                </a:cubicBezTo>
              </a:path>
            </a:pathLst>
          </a:custGeom>
          <a:solidFill>
            <a:srgbClr val="2094D2"/>
          </a:solidFill>
          <a:ln>
            <a:noFill/>
          </a:ln>
          <a:effectLst/>
        </p:spPr>
        <p:txBody>
          <a:bodyPr wrap="none" anchor="ctr"/>
          <a:lstStyle/>
          <a:p>
            <a:endParaRPr lang="it-IT" sz="900" noProof="0" dirty="0"/>
          </a:p>
        </p:txBody>
      </p:sp>
      <p:sp>
        <p:nvSpPr>
          <p:cNvPr id="352" name="Freeform 315"/>
          <p:cNvSpPr>
            <a:spLocks noChangeArrowheads="1"/>
          </p:cNvSpPr>
          <p:nvPr/>
        </p:nvSpPr>
        <p:spPr bwMode="auto">
          <a:xfrm>
            <a:off x="6368693" y="2581687"/>
            <a:ext cx="1198847" cy="1414805"/>
          </a:xfrm>
          <a:custGeom>
            <a:avLst/>
            <a:gdLst>
              <a:gd name="T0" fmla="*/ 2090 w 2201"/>
              <a:gd name="T1" fmla="*/ 2052 h 2072"/>
              <a:gd name="T2" fmla="*/ 1094 w 2201"/>
              <a:gd name="T3" fmla="*/ 1703 h 2072"/>
              <a:gd name="T4" fmla="*/ 1094 w 2201"/>
              <a:gd name="T5" fmla="*/ 1703 h 2072"/>
              <a:gd name="T6" fmla="*/ 1042 w 2201"/>
              <a:gd name="T7" fmla="*/ 1703 h 2072"/>
              <a:gd name="T8" fmla="*/ 113 w 2201"/>
              <a:gd name="T9" fmla="*/ 2049 h 2072"/>
              <a:gd name="T10" fmla="*/ 113 w 2201"/>
              <a:gd name="T11" fmla="*/ 2049 h 2072"/>
              <a:gd name="T12" fmla="*/ 0 w 2201"/>
              <a:gd name="T13" fmla="*/ 1956 h 2072"/>
              <a:gd name="T14" fmla="*/ 0 w 2201"/>
              <a:gd name="T15" fmla="*/ 97 h 2072"/>
              <a:gd name="T16" fmla="*/ 0 w 2201"/>
              <a:gd name="T17" fmla="*/ 97 h 2072"/>
              <a:gd name="T18" fmla="*/ 86 w 2201"/>
              <a:gd name="T19" fmla="*/ 0 h 2072"/>
              <a:gd name="T20" fmla="*/ 2115 w 2201"/>
              <a:gd name="T21" fmla="*/ 0 h 2072"/>
              <a:gd name="T22" fmla="*/ 2115 w 2201"/>
              <a:gd name="T23" fmla="*/ 0 h 2072"/>
              <a:gd name="T24" fmla="*/ 2200 w 2201"/>
              <a:gd name="T25" fmla="*/ 97 h 2072"/>
              <a:gd name="T26" fmla="*/ 2200 w 2201"/>
              <a:gd name="T27" fmla="*/ 1959 h 2072"/>
              <a:gd name="T28" fmla="*/ 2200 w 2201"/>
              <a:gd name="T29" fmla="*/ 1959 h 2072"/>
              <a:gd name="T30" fmla="*/ 2090 w 2201"/>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1" h="2072">
                <a:moveTo>
                  <a:pt x="2090" y="2052"/>
                </a:moveTo>
                <a:lnTo>
                  <a:pt x="1094" y="1703"/>
                </a:lnTo>
                <a:lnTo>
                  <a:pt x="1094" y="1703"/>
                </a:lnTo>
                <a:cubicBezTo>
                  <a:pt x="1077" y="1696"/>
                  <a:pt x="1058" y="1696"/>
                  <a:pt x="1042" y="1703"/>
                </a:cubicBezTo>
                <a:lnTo>
                  <a:pt x="113" y="2049"/>
                </a:lnTo>
                <a:lnTo>
                  <a:pt x="113" y="2049"/>
                </a:lnTo>
                <a:cubicBezTo>
                  <a:pt x="57" y="2069"/>
                  <a:pt x="0" y="2022"/>
                  <a:pt x="0" y="1956"/>
                </a:cubicBezTo>
                <a:lnTo>
                  <a:pt x="0" y="97"/>
                </a:lnTo>
                <a:lnTo>
                  <a:pt x="0" y="97"/>
                </a:lnTo>
                <a:cubicBezTo>
                  <a:pt x="0" y="44"/>
                  <a:pt x="39" y="0"/>
                  <a:pt x="86" y="0"/>
                </a:cubicBezTo>
                <a:lnTo>
                  <a:pt x="2115" y="0"/>
                </a:lnTo>
                <a:lnTo>
                  <a:pt x="2115" y="0"/>
                </a:lnTo>
                <a:cubicBezTo>
                  <a:pt x="2162" y="0"/>
                  <a:pt x="2200" y="44"/>
                  <a:pt x="2200" y="97"/>
                </a:cubicBezTo>
                <a:lnTo>
                  <a:pt x="2200" y="1959"/>
                </a:lnTo>
                <a:lnTo>
                  <a:pt x="2200" y="1959"/>
                </a:lnTo>
                <a:cubicBezTo>
                  <a:pt x="2200" y="2024"/>
                  <a:pt x="2145" y="2071"/>
                  <a:pt x="2090" y="2052"/>
                </a:cubicBezTo>
              </a:path>
            </a:pathLst>
          </a:custGeom>
          <a:solidFill>
            <a:srgbClr val="09465E"/>
          </a:solidFill>
          <a:ln>
            <a:noFill/>
          </a:ln>
          <a:effectLst/>
        </p:spPr>
        <p:txBody>
          <a:bodyPr wrap="none" anchor="ctr"/>
          <a:lstStyle/>
          <a:p>
            <a:endParaRPr lang="it-IT" sz="900" noProof="0" dirty="0"/>
          </a:p>
        </p:txBody>
      </p:sp>
      <p:sp>
        <p:nvSpPr>
          <p:cNvPr id="47" name="CuadroTexto 553">
            <a:extLst>
              <a:ext uri="{FF2B5EF4-FFF2-40B4-BE49-F238E27FC236}">
                <a16:creationId xmlns:a16="http://schemas.microsoft.com/office/drawing/2014/main" id="{A240A40C-784C-B2E0-08CC-00051D41ABB1}"/>
              </a:ext>
            </a:extLst>
          </p:cNvPr>
          <p:cNvSpPr txBox="1"/>
          <p:nvPr/>
        </p:nvSpPr>
        <p:spPr>
          <a:xfrm>
            <a:off x="2832493" y="3183670"/>
            <a:ext cx="1881705" cy="707886"/>
          </a:xfrm>
          <a:prstGeom prst="rect">
            <a:avLst/>
          </a:prstGeom>
          <a:noFill/>
        </p:spPr>
        <p:txBody>
          <a:bodyPr wrap="square" rtlCol="0">
            <a:spAutoFit/>
          </a:bodyPr>
          <a:lstStyle/>
          <a:p>
            <a:pPr algn="ctr"/>
            <a:r>
              <a:rPr lang="it-IT" sz="2000" b="1" noProof="0" dirty="0">
                <a:solidFill>
                  <a:schemeClr val="bg1"/>
                </a:solidFill>
                <a:latin typeface="Calibri" panose="020F0502020204030204" pitchFamily="34" charset="0"/>
                <a:ea typeface="Lato" charset="0"/>
                <a:cs typeface="Calibri" panose="020F0502020204030204" pitchFamily="34" charset="0"/>
              </a:rPr>
              <a:t>Biogas da rifiuti alimentari</a:t>
            </a:r>
          </a:p>
        </p:txBody>
      </p:sp>
      <p:sp>
        <p:nvSpPr>
          <p:cNvPr id="450" name="Text Placeholder 1">
            <a:extLst>
              <a:ext uri="{FF2B5EF4-FFF2-40B4-BE49-F238E27FC236}">
                <a16:creationId xmlns:a16="http://schemas.microsoft.com/office/drawing/2014/main" id="{132A14E0-2CBA-5D5F-1600-8F727E93B656}"/>
              </a:ext>
            </a:extLst>
          </p:cNvPr>
          <p:cNvSpPr>
            <a:spLocks noGrp="1"/>
          </p:cNvSpPr>
          <p:nvPr>
            <p:ph type="body" sz="quarter" idx="16"/>
          </p:nvPr>
        </p:nvSpPr>
        <p:spPr>
          <a:xfrm>
            <a:off x="3612" y="273546"/>
            <a:ext cx="12191999" cy="650009"/>
          </a:xfrm>
        </p:spPr>
        <p:txBody>
          <a:bodyPr/>
          <a:lstStyle/>
          <a:p>
            <a:r>
              <a:rPr lang="it-IT" noProof="0" dirty="0">
                <a:solidFill>
                  <a:srgbClr val="09465E"/>
                </a:solidFill>
              </a:rPr>
              <a:t>Soluzioni per l'energia verde </a:t>
            </a:r>
          </a:p>
        </p:txBody>
      </p:sp>
      <p:sp>
        <p:nvSpPr>
          <p:cNvPr id="2" name="CuadroTexto 553">
            <a:extLst>
              <a:ext uri="{FF2B5EF4-FFF2-40B4-BE49-F238E27FC236}">
                <a16:creationId xmlns:a16="http://schemas.microsoft.com/office/drawing/2014/main" id="{0FAE03BC-C6C0-AA9E-B9F1-77E171ABB5E9}"/>
              </a:ext>
            </a:extLst>
          </p:cNvPr>
          <p:cNvSpPr txBox="1"/>
          <p:nvPr/>
        </p:nvSpPr>
        <p:spPr>
          <a:xfrm>
            <a:off x="7858970" y="3183850"/>
            <a:ext cx="2129045" cy="400110"/>
          </a:xfrm>
          <a:prstGeom prst="rect">
            <a:avLst/>
          </a:prstGeom>
          <a:noFill/>
        </p:spPr>
        <p:txBody>
          <a:bodyPr wrap="square" rtlCol="0">
            <a:spAutoFit/>
          </a:bodyPr>
          <a:lstStyle/>
          <a:p>
            <a:pPr algn="ctr"/>
            <a:r>
              <a:rPr lang="it-IT" sz="2000" b="1" noProof="0" dirty="0">
                <a:solidFill>
                  <a:schemeClr val="bg1"/>
                </a:solidFill>
                <a:latin typeface="Calibri" panose="020F0502020204030204" pitchFamily="34" charset="0"/>
                <a:ea typeface="Lato" charset="0"/>
                <a:cs typeface="Calibri" panose="020F0502020204030204" pitchFamily="34" charset="0"/>
              </a:rPr>
              <a:t>Microgenerazione</a:t>
            </a:r>
          </a:p>
        </p:txBody>
      </p:sp>
      <p:sp>
        <p:nvSpPr>
          <p:cNvPr id="3" name="Rectángulo 602">
            <a:extLst>
              <a:ext uri="{FF2B5EF4-FFF2-40B4-BE49-F238E27FC236}">
                <a16:creationId xmlns:a16="http://schemas.microsoft.com/office/drawing/2014/main" id="{846C3843-1460-329F-6B95-9644EE7BA4DB}"/>
              </a:ext>
            </a:extLst>
          </p:cNvPr>
          <p:cNvSpPr/>
          <p:nvPr/>
        </p:nvSpPr>
        <p:spPr>
          <a:xfrm>
            <a:off x="1297008" y="4016269"/>
            <a:ext cx="3462792" cy="2062103"/>
          </a:xfrm>
          <a:prstGeom prst="rect">
            <a:avLst/>
          </a:prstGeom>
        </p:spPr>
        <p:txBody>
          <a:bodyPr wrap="square">
            <a:spAutoFit/>
          </a:bodyPr>
          <a:lstStyle/>
          <a:p>
            <a:pPr algn="ctr"/>
            <a:r>
              <a:rPr lang="it-IT" sz="1600" noProof="0" dirty="0">
                <a:solidFill>
                  <a:schemeClr val="bg1"/>
                </a:solidFill>
                <a:latin typeface="Calibri" panose="020F0502020204030204" pitchFamily="34" charset="0"/>
                <a:ea typeface="Lato" charset="0"/>
                <a:cs typeface="Calibri" panose="020F0502020204030204" pitchFamily="34" charset="0"/>
              </a:rPr>
              <a:t>Il biogas è una fonte di energia rinnovabile ricavata dai rifiuti organici, tra cui scarti alimentari, rifiuti agricoli e letame animale, attraverso un processo chiamato digestione anaerobica. Questo processo cattura il metano, un gas ricco di energia che può essere utilizzato per la produzione di elettricità.</a:t>
            </a:r>
          </a:p>
        </p:txBody>
      </p:sp>
      <p:sp>
        <p:nvSpPr>
          <p:cNvPr id="5" name="Rectángulo 602">
            <a:extLst>
              <a:ext uri="{FF2B5EF4-FFF2-40B4-BE49-F238E27FC236}">
                <a16:creationId xmlns:a16="http://schemas.microsoft.com/office/drawing/2014/main" id="{990E95F5-7D41-0426-C4D6-390A4AFF674A}"/>
              </a:ext>
            </a:extLst>
          </p:cNvPr>
          <p:cNvSpPr/>
          <p:nvPr/>
        </p:nvSpPr>
        <p:spPr>
          <a:xfrm>
            <a:off x="6419955" y="4016268"/>
            <a:ext cx="3462792" cy="2062103"/>
          </a:xfrm>
          <a:prstGeom prst="rect">
            <a:avLst/>
          </a:prstGeom>
        </p:spPr>
        <p:txBody>
          <a:bodyPr wrap="square">
            <a:spAutoFit/>
          </a:bodyPr>
          <a:lstStyle/>
          <a:p>
            <a:pPr algn="ctr"/>
            <a:r>
              <a:rPr lang="it-IT" sz="1600" noProof="0" dirty="0">
                <a:solidFill>
                  <a:schemeClr val="bg1"/>
                </a:solidFill>
                <a:latin typeface="Calibri" panose="020F0502020204030204" pitchFamily="34" charset="0"/>
                <a:ea typeface="Lato" charset="0"/>
                <a:cs typeface="Calibri" panose="020F0502020204030204" pitchFamily="34" charset="0"/>
              </a:rPr>
              <a:t>La microgenerazione si riferisce alla produzione su piccola scala di energia in loco, spesso utilizzando pannelli solari e piccole turbine eoliche. Per le PMI del settore alimentare, ciò significa che possono generare la propria elettricità, riducendo la dipendenza dalla rete e isolandosi dall'aumento dei costi energetici.</a:t>
            </a:r>
          </a:p>
        </p:txBody>
      </p:sp>
      <p:sp>
        <p:nvSpPr>
          <p:cNvPr id="8" name="Text Placeholder 2">
            <a:extLst>
              <a:ext uri="{FF2B5EF4-FFF2-40B4-BE49-F238E27FC236}">
                <a16:creationId xmlns:a16="http://schemas.microsoft.com/office/drawing/2014/main" id="{D24174AA-F0C9-073F-BC8C-C37082635D37}"/>
              </a:ext>
            </a:extLst>
          </p:cNvPr>
          <p:cNvSpPr txBox="1">
            <a:spLocks/>
          </p:cNvSpPr>
          <p:nvPr/>
        </p:nvSpPr>
        <p:spPr>
          <a:xfrm>
            <a:off x="437775" y="1048268"/>
            <a:ext cx="11861835" cy="1344285"/>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it-IT" noProof="0" dirty="0"/>
              <a:t>Ecco due modi innovativi in cui le soluzioni energetiche vengono sfruttate per affrontare le sfide ambientali: il biogas dai rifiuti alimentari e la microgenerazione. Questi metodi energetici sostenibili possono contribuire alla gestione dei rifiuti e alla riduzione dei gas serra, ma offrono anche significativi vantaggi in termini di risparmio e indipendenza energetica.</a:t>
            </a:r>
          </a:p>
        </p:txBody>
      </p:sp>
      <p:pic>
        <p:nvPicPr>
          <p:cNvPr id="10" name="Grafika 9" descr="Dim (Smaller Sun) outline">
            <a:extLst>
              <a:ext uri="{FF2B5EF4-FFF2-40B4-BE49-F238E27FC236}">
                <a16:creationId xmlns:a16="http://schemas.microsoft.com/office/drawing/2014/main" id="{29C58D98-3ABE-84D2-14F2-08696473204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10916" y="2726470"/>
            <a:ext cx="914400" cy="914400"/>
          </a:xfrm>
          <a:prstGeom prst="rect">
            <a:avLst/>
          </a:prstGeom>
        </p:spPr>
      </p:pic>
      <p:pic>
        <p:nvPicPr>
          <p:cNvPr id="52" name="Grafika 51" descr="Energia odnawialna kontur">
            <a:extLst>
              <a:ext uri="{FF2B5EF4-FFF2-40B4-BE49-F238E27FC236}">
                <a16:creationId xmlns:a16="http://schemas.microsoft.com/office/drawing/2014/main" id="{1760B855-EC26-D0D9-EFE7-4D98A78334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231" y="2726470"/>
            <a:ext cx="914400" cy="914400"/>
          </a:xfrm>
          <a:prstGeom prst="rect">
            <a:avLst/>
          </a:prstGeom>
        </p:spPr>
      </p:pic>
    </p:spTree>
    <p:extLst>
      <p:ext uri="{BB962C8B-B14F-4D97-AF65-F5344CB8AC3E}">
        <p14:creationId xmlns:p14="http://schemas.microsoft.com/office/powerpoint/2010/main" val="101525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4EE76-98E1-CF37-FA9D-F390F21427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913C0A5-3BA8-0381-9051-B2335492507A}"/>
              </a:ext>
            </a:extLst>
          </p:cNvPr>
          <p:cNvSpPr>
            <a:spLocks noGrp="1"/>
          </p:cNvSpPr>
          <p:nvPr>
            <p:ph type="body" sz="quarter" idx="16"/>
          </p:nvPr>
        </p:nvSpPr>
        <p:spPr>
          <a:xfrm>
            <a:off x="607554" y="587575"/>
            <a:ext cx="4815345" cy="557831"/>
          </a:xfrm>
          <a:prstGeom prst="rect">
            <a:avLst/>
          </a:prstGeom>
          <a:solidFill>
            <a:srgbClr val="60BA47"/>
          </a:solidFill>
        </p:spPr>
        <p:txBody>
          <a:bodyPr/>
          <a:lstStyle/>
          <a:p>
            <a:r>
              <a:rPr lang="it-IT" noProof="0" dirty="0"/>
              <a:t>Lasciatevi ispirare...</a:t>
            </a:r>
          </a:p>
        </p:txBody>
      </p:sp>
      <p:sp>
        <p:nvSpPr>
          <p:cNvPr id="2" name="Text Placeholder 1">
            <a:extLst>
              <a:ext uri="{FF2B5EF4-FFF2-40B4-BE49-F238E27FC236}">
                <a16:creationId xmlns:a16="http://schemas.microsoft.com/office/drawing/2014/main" id="{26FA73D0-9167-81D7-1D1F-25B1956803A0}"/>
              </a:ext>
            </a:extLst>
          </p:cNvPr>
          <p:cNvSpPr>
            <a:spLocks noGrp="1"/>
          </p:cNvSpPr>
          <p:nvPr>
            <p:ph type="body" sz="quarter" idx="19"/>
          </p:nvPr>
        </p:nvSpPr>
        <p:spPr>
          <a:xfrm>
            <a:off x="607555" y="1373925"/>
            <a:ext cx="6986292" cy="5440921"/>
          </a:xfrm>
          <a:prstGeom prst="rect">
            <a:avLst/>
          </a:prstGeom>
        </p:spPr>
        <p:txBody>
          <a:bodyPr/>
          <a:lstStyle/>
          <a:p>
            <a:pPr marL="0" indent="0"/>
            <a:r>
              <a:rPr lang="it-IT" noProof="0" dirty="0"/>
              <a:t>... di </a:t>
            </a:r>
            <a:r>
              <a:rPr lang="it-IT" b="1" noProof="0" dirty="0"/>
              <a:t>MyGug</a:t>
            </a:r>
            <a:r>
              <a:rPr lang="it-IT" noProof="0" dirty="0"/>
              <a:t>, un'azienda irlandese che trasforma i rifiuti alimentari in biogas e biofertilizzante liquido attraverso innovativi biodigestori su microscala. La loro tecnologia adattabile viene utilizzata per aiutare le aziende a ridurre le emissioni, i costi di raccolta dei rifiuti e a generare energia rinnovabile in qualsiasi clima.</a:t>
            </a:r>
          </a:p>
          <a:p>
            <a:pPr marL="0" indent="0"/>
            <a:endParaRPr lang="it-IT" noProof="0" dirty="0"/>
          </a:p>
          <a:p>
            <a:pPr marL="0" indent="0"/>
            <a:r>
              <a:rPr lang="it-IT" noProof="0" dirty="0"/>
              <a:t>Presente nel nostro </a:t>
            </a:r>
            <a:r>
              <a:rPr lang="it-IT" noProof="0" dirty="0">
                <a:hlinkClick r:id="rId3"/>
              </a:rPr>
              <a:t>Compendio delle Buone Pratiche</a:t>
            </a:r>
            <a:r>
              <a:rPr lang="it-IT" noProof="0" dirty="0"/>
              <a:t>, questa iniziativa evidenzia come la gestione sostenibile dei rifiuti e l'efficienza delle risorse possano portare benefici sia ambientali che economici.</a:t>
            </a:r>
          </a:p>
          <a:p>
            <a:pPr marL="0" indent="0"/>
            <a:endParaRPr lang="it-IT" noProof="0" dirty="0"/>
          </a:p>
          <a:p>
            <a:pPr marL="0" indent="0"/>
            <a:r>
              <a:rPr lang="it-IT" noProof="0" dirty="0"/>
              <a:t>	Visitate il loro </a:t>
            </a:r>
            <a:r>
              <a:rPr lang="it-IT" noProof="0" dirty="0">
                <a:hlinkClick r:id="rId4"/>
              </a:rPr>
              <a:t>sito web </a:t>
            </a:r>
            <a:r>
              <a:rPr lang="it-IT" noProof="0" dirty="0"/>
              <a:t>per </a:t>
            </a:r>
          </a:p>
          <a:p>
            <a:pPr marL="0" indent="0"/>
            <a:r>
              <a:rPr lang="it-IT" noProof="0" dirty="0"/>
              <a:t>	maggiori informazioni!</a:t>
            </a:r>
          </a:p>
        </p:txBody>
      </p:sp>
      <p:pic>
        <p:nvPicPr>
          <p:cNvPr id="13" name="Grafika 12" descr="Internet z wypełnieniem pełnym">
            <a:extLst>
              <a:ext uri="{FF2B5EF4-FFF2-40B4-BE49-F238E27FC236}">
                <a16:creationId xmlns:a16="http://schemas.microsoft.com/office/drawing/2014/main" id="{459FDC35-731A-1EBC-5EFC-E3802FCF9B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7555" y="5015469"/>
            <a:ext cx="914400" cy="914400"/>
          </a:xfrm>
          <a:prstGeom prst="rect">
            <a:avLst/>
          </a:prstGeom>
        </p:spPr>
      </p:pic>
      <p:grpSp>
        <p:nvGrpSpPr>
          <p:cNvPr id="3" name="Graphic 4">
            <a:extLst>
              <a:ext uri="{FF2B5EF4-FFF2-40B4-BE49-F238E27FC236}">
                <a16:creationId xmlns:a16="http://schemas.microsoft.com/office/drawing/2014/main" id="{7CD1B2FD-0CBB-7D91-9B62-77CB1DFC9C72}"/>
              </a:ext>
            </a:extLst>
          </p:cNvPr>
          <p:cNvGrpSpPr/>
          <p:nvPr/>
        </p:nvGrpSpPr>
        <p:grpSpPr>
          <a:xfrm rot="19582332">
            <a:off x="4659775" y="5947464"/>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FCBE5548-DEFA-B575-E3C6-3B45494D56E7}"/>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164B2602-8E6D-EDCD-80DC-AA0CD4258B9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it-IT" noProof="0" dirty="0"/>
              </a:p>
            </p:txBody>
          </p:sp>
          <p:sp>
            <p:nvSpPr>
              <p:cNvPr id="17" name="Freeform 58">
                <a:extLst>
                  <a:ext uri="{FF2B5EF4-FFF2-40B4-BE49-F238E27FC236}">
                    <a16:creationId xmlns:a16="http://schemas.microsoft.com/office/drawing/2014/main" id="{D7C1BD76-A023-F87F-B786-B78DCB30EDF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it-IT" noProof="0" dirty="0"/>
              </a:p>
            </p:txBody>
          </p:sp>
        </p:grpSp>
        <p:grpSp>
          <p:nvGrpSpPr>
            <p:cNvPr id="6" name="Graphic 4">
              <a:extLst>
                <a:ext uri="{FF2B5EF4-FFF2-40B4-BE49-F238E27FC236}">
                  <a16:creationId xmlns:a16="http://schemas.microsoft.com/office/drawing/2014/main" id="{AC7EDCDA-8265-E2CA-85D5-BF896D72FB28}"/>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BF59E17B-1552-6887-AEE4-F7EF1C0E78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it-IT" noProof="0" dirty="0"/>
              </a:p>
            </p:txBody>
          </p:sp>
          <p:sp>
            <p:nvSpPr>
              <p:cNvPr id="9" name="Freeform 51">
                <a:extLst>
                  <a:ext uri="{FF2B5EF4-FFF2-40B4-BE49-F238E27FC236}">
                    <a16:creationId xmlns:a16="http://schemas.microsoft.com/office/drawing/2014/main" id="{F56F12A9-8795-0B25-DE52-F2A26F7C391B}"/>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it-IT" noProof="0" dirty="0"/>
              </a:p>
            </p:txBody>
          </p:sp>
          <p:sp>
            <p:nvSpPr>
              <p:cNvPr id="10" name="Freeform 52">
                <a:extLst>
                  <a:ext uri="{FF2B5EF4-FFF2-40B4-BE49-F238E27FC236}">
                    <a16:creationId xmlns:a16="http://schemas.microsoft.com/office/drawing/2014/main" id="{CA027DDB-969B-36A3-E4AB-FBDA06F1265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it-IT" noProof="0" dirty="0"/>
              </a:p>
            </p:txBody>
          </p:sp>
          <p:sp>
            <p:nvSpPr>
              <p:cNvPr id="11" name="Freeform 53">
                <a:extLst>
                  <a:ext uri="{FF2B5EF4-FFF2-40B4-BE49-F238E27FC236}">
                    <a16:creationId xmlns:a16="http://schemas.microsoft.com/office/drawing/2014/main" id="{0EB0AF05-D5B6-8922-75A8-559CB72B436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it-IT" noProof="0" dirty="0"/>
              </a:p>
            </p:txBody>
          </p:sp>
          <p:sp>
            <p:nvSpPr>
              <p:cNvPr id="12" name="Freeform 54">
                <a:extLst>
                  <a:ext uri="{FF2B5EF4-FFF2-40B4-BE49-F238E27FC236}">
                    <a16:creationId xmlns:a16="http://schemas.microsoft.com/office/drawing/2014/main" id="{1D916AAD-07FC-FC09-641D-14994F58C0F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it-IT" noProof="0" dirty="0"/>
              </a:p>
            </p:txBody>
          </p:sp>
          <p:sp>
            <p:nvSpPr>
              <p:cNvPr id="14" name="Freeform 55">
                <a:extLst>
                  <a:ext uri="{FF2B5EF4-FFF2-40B4-BE49-F238E27FC236}">
                    <a16:creationId xmlns:a16="http://schemas.microsoft.com/office/drawing/2014/main" id="{C4936B5B-F500-6524-B7AD-2DA021D0E7F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it-IT" noProof="0" dirty="0"/>
              </a:p>
            </p:txBody>
          </p:sp>
          <p:sp>
            <p:nvSpPr>
              <p:cNvPr id="15" name="Freeform 56">
                <a:extLst>
                  <a:ext uri="{FF2B5EF4-FFF2-40B4-BE49-F238E27FC236}">
                    <a16:creationId xmlns:a16="http://schemas.microsoft.com/office/drawing/2014/main" id="{EDC37584-6692-C5FF-6615-BFD0BBF8107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it-IT" noProof="0" dirty="0"/>
              </a:p>
            </p:txBody>
          </p:sp>
        </p:grpSp>
      </p:grpSp>
      <p:pic>
        <p:nvPicPr>
          <p:cNvPr id="23" name="Symbol zastępczy obrazu 22" descr="Obraz zawierający tekst, zrzut ekranu, design, Czcionka&#10;&#10;Zawartość wygenerowana przez sztuczną inteligencję może być niepoprawna.">
            <a:hlinkClick r:id="rId3"/>
            <a:extLst>
              <a:ext uri="{FF2B5EF4-FFF2-40B4-BE49-F238E27FC236}">
                <a16:creationId xmlns:a16="http://schemas.microsoft.com/office/drawing/2014/main" id="{498EDB11-4D33-F272-268C-765F844B6BCF}"/>
              </a:ext>
            </a:extLst>
          </p:cNvPr>
          <p:cNvPicPr>
            <a:picLocks noGrp="1" noChangeAspect="1"/>
          </p:cNvPicPr>
          <p:nvPr>
            <p:ph type="pic" sz="quarter" idx="10"/>
          </p:nvPr>
        </p:nvPicPr>
        <p:blipFill>
          <a:blip r:embed="rId7" cstate="screen">
            <a:extLst>
              <a:ext uri="{28A0092B-C50C-407E-A947-70E740481C1C}">
                <a14:useLocalDpi xmlns:a14="http://schemas.microsoft.com/office/drawing/2010/main"/>
              </a:ext>
            </a:extLst>
          </a:blip>
          <a:srcRect/>
          <a:stretch/>
        </p:blipFill>
        <p:spPr>
          <a:xfrm>
            <a:off x="7795492" y="1373925"/>
            <a:ext cx="2687782" cy="4336988"/>
          </a:xfrm>
        </p:spPr>
      </p:pic>
      <p:pic>
        <p:nvPicPr>
          <p:cNvPr id="21" name="Obraz 20">
            <a:extLst>
              <a:ext uri="{FF2B5EF4-FFF2-40B4-BE49-F238E27FC236}">
                <a16:creationId xmlns:a16="http://schemas.microsoft.com/office/drawing/2014/main" id="{1939578C-69B4-A32B-12C4-C96D2FEE8A53}"/>
              </a:ext>
            </a:extLst>
          </p:cNvPr>
          <p:cNvPicPr>
            <a:picLocks noChangeAspect="1"/>
          </p:cNvPicPr>
          <p:nvPr/>
        </p:nvPicPr>
        <p:blipFill>
          <a:blip r:embed="rId8"/>
          <a:srcRect r="1369"/>
          <a:stretch/>
        </p:blipFill>
        <p:spPr>
          <a:xfrm>
            <a:off x="5245768" y="5157912"/>
            <a:ext cx="2090066" cy="1387945"/>
          </a:xfrm>
          <a:prstGeom prst="rect">
            <a:avLst/>
          </a:prstGeom>
        </p:spPr>
      </p:pic>
    </p:spTree>
    <p:extLst>
      <p:ext uri="{BB962C8B-B14F-4D97-AF65-F5344CB8AC3E}">
        <p14:creationId xmlns:p14="http://schemas.microsoft.com/office/powerpoint/2010/main" val="512678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2820-C61B-105C-0CF2-50A664B14F62}"/>
            </a:ext>
          </a:extLst>
        </p:cNvPr>
        <p:cNvGrpSpPr/>
        <p:nvPr/>
      </p:nvGrpSpPr>
      <p:grpSpPr>
        <a:xfrm>
          <a:off x="0" y="0"/>
          <a:ext cx="0" cy="0"/>
          <a:chOff x="0" y="0"/>
          <a:chExt cx="0" cy="0"/>
        </a:xfrm>
      </p:grpSpPr>
      <p:pic>
        <p:nvPicPr>
          <p:cNvPr id="7" name="Symbol zastępczy obrazu 6" descr="Obraz zawierający ubrania, osoba, garnitur, Ludzka twarz&#10;&#10;Zawartość wygenerowana przez sztuczną inteligencję może być niepoprawna.">
            <a:extLst>
              <a:ext uri="{FF2B5EF4-FFF2-40B4-BE49-F238E27FC236}">
                <a16:creationId xmlns:a16="http://schemas.microsoft.com/office/drawing/2014/main" id="{07A130EB-75AD-B498-248F-704E6D54837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5DB2A170-7C17-E881-F3BA-EC5EE63678BD}"/>
              </a:ext>
            </a:extLst>
          </p:cNvPr>
          <p:cNvSpPr>
            <a:spLocks noGrp="1"/>
          </p:cNvSpPr>
          <p:nvPr>
            <p:ph type="body" sz="quarter" idx="17"/>
          </p:nvPr>
        </p:nvSpPr>
        <p:spPr>
          <a:xfrm>
            <a:off x="6913514" y="439689"/>
            <a:ext cx="2066906" cy="582221"/>
          </a:xfrm>
        </p:spPr>
        <p:txBody>
          <a:bodyPr/>
          <a:lstStyle/>
          <a:p>
            <a:r>
              <a:rPr lang="it-IT" noProof="0" dirty="0"/>
              <a:t>05</a:t>
            </a:r>
          </a:p>
        </p:txBody>
      </p:sp>
      <p:sp>
        <p:nvSpPr>
          <p:cNvPr id="14" name="Rectangle 13">
            <a:extLst>
              <a:ext uri="{FF2B5EF4-FFF2-40B4-BE49-F238E27FC236}">
                <a16:creationId xmlns:a16="http://schemas.microsoft.com/office/drawing/2014/main" id="{75AF7937-8B4E-D42C-22E1-F84C9A744329}"/>
              </a:ext>
            </a:extLst>
          </p:cNvPr>
          <p:cNvSpPr/>
          <p:nvPr/>
        </p:nvSpPr>
        <p:spPr>
          <a:xfrm>
            <a:off x="5072514" y="3137889"/>
            <a:ext cx="5868536" cy="58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spc="324" noProof="0" dirty="0">
                <a:solidFill>
                  <a:srgbClr val="60BA47"/>
                </a:solidFill>
                <a:latin typeface="Calibri" panose="020F0502020204030204" pitchFamily="34" charset="0"/>
                <a:cs typeface="Calibri" panose="020F0502020204030204" pitchFamily="34" charset="0"/>
              </a:rPr>
              <a:t>INCENTIVI E POLITICHE </a:t>
            </a:r>
          </a:p>
        </p:txBody>
      </p:sp>
    </p:spTree>
    <p:extLst>
      <p:ext uri="{BB962C8B-B14F-4D97-AF65-F5344CB8AC3E}">
        <p14:creationId xmlns:p14="http://schemas.microsoft.com/office/powerpoint/2010/main" val="4262500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568096" y="284480"/>
            <a:ext cx="8302942" cy="1113666"/>
          </a:xfrm>
          <a:prstGeom prst="rect">
            <a:avLst/>
          </a:prstGeom>
        </p:spPr>
        <p:txBody>
          <a:bodyPr/>
          <a:lstStyle/>
          <a:p>
            <a:r>
              <a:rPr lang="it-IT" noProof="0" dirty="0"/>
              <a:t>INCENTIVI E MECCANISMI DI SOSTEGNO DELL'UE PER PROMUOVERE L'EFFICIENZA DELLE RISORSE</a:t>
            </a:r>
          </a:p>
        </p:txBody>
      </p:sp>
      <p:sp>
        <p:nvSpPr>
          <p:cNvPr id="2" name="Freeform 1">
            <a:extLst>
              <a:ext uri="{FF2B5EF4-FFF2-40B4-BE49-F238E27FC236}">
                <a16:creationId xmlns:a16="http://schemas.microsoft.com/office/drawing/2014/main" id="{1C295A93-AB93-997F-F76F-86A4C7306515}"/>
              </a:ext>
            </a:extLst>
          </p:cNvPr>
          <p:cNvSpPr/>
          <p:nvPr/>
        </p:nvSpPr>
        <p:spPr>
          <a:xfrm>
            <a:off x="8941983" y="-23276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it-IT" noProof="0" dirty="0"/>
          </a:p>
        </p:txBody>
      </p:sp>
      <p:sp>
        <p:nvSpPr>
          <p:cNvPr id="6" name="Symbol zastępczy tekstu 5">
            <a:extLst>
              <a:ext uri="{FF2B5EF4-FFF2-40B4-BE49-F238E27FC236}">
                <a16:creationId xmlns:a16="http://schemas.microsoft.com/office/drawing/2014/main" id="{3006B3CE-D8BE-8F0A-D345-19B19D2BE6D0}"/>
              </a:ext>
            </a:extLst>
          </p:cNvPr>
          <p:cNvSpPr>
            <a:spLocks noGrp="1"/>
          </p:cNvSpPr>
          <p:nvPr>
            <p:ph type="body" sz="quarter" idx="19"/>
          </p:nvPr>
        </p:nvSpPr>
        <p:spPr>
          <a:xfrm>
            <a:off x="904856" y="2249177"/>
            <a:ext cx="10479218" cy="4324343"/>
          </a:xfrm>
        </p:spPr>
        <p:txBody>
          <a:bodyPr/>
          <a:lstStyle/>
          <a:p>
            <a:pPr marL="0" indent="0">
              <a:spcAft>
                <a:spcPts val="600"/>
              </a:spcAft>
            </a:pPr>
            <a:r>
              <a:rPr lang="it-IT" noProof="0" dirty="0"/>
              <a:t>Come indicato nel Modulo 1, l'Unione Europea ha attuato diverse politiche e iniziative per promuovere l'efficienza delle risorse come parte delle sue strategie economiche e di sostenibilità più ampie. Tuttavia, sono disponibili anche </a:t>
            </a:r>
            <a:r>
              <a:rPr lang="it-IT" b="1" noProof="0" dirty="0"/>
              <a:t>incentivi e meccanismi di sostegno </a:t>
            </a:r>
            <a:r>
              <a:rPr lang="it-IT" noProof="0" dirty="0"/>
              <a:t>fondamentali sia a livello europeo che nazionale. </a:t>
            </a:r>
          </a:p>
          <a:p>
            <a:pPr marL="0" indent="0">
              <a:spcAft>
                <a:spcPts val="600"/>
              </a:spcAft>
            </a:pPr>
            <a:r>
              <a:rPr lang="it-IT" noProof="0" dirty="0"/>
              <a:t>Questi incentivi vengono erogati per incoraggiare e assistere l'innovazione, migliorare i modelli di produzione e consumo e garantire la sicurezza delle risorse essenziali, allineandosi agli obiettivi globali di sostenibilità. </a:t>
            </a:r>
          </a:p>
          <a:p>
            <a:pPr marL="0" indent="0">
              <a:spcAft>
                <a:spcPts val="600"/>
              </a:spcAft>
            </a:pPr>
            <a:r>
              <a:rPr lang="it-IT" b="1" noProof="0" dirty="0"/>
              <a:t>Approfondimenti di Eurobarometro: </a:t>
            </a:r>
            <a:r>
              <a:rPr lang="it-IT" noProof="0" dirty="0"/>
              <a:t>Una recente </a:t>
            </a:r>
            <a:r>
              <a:rPr lang="it-IT" b="1" noProof="0" dirty="0">
                <a:hlinkClick r:id="rId2"/>
              </a:rPr>
              <a:t>indagine di Eurobarometro </a:t>
            </a:r>
            <a:r>
              <a:rPr lang="it-IT" noProof="0" dirty="0"/>
              <a:t>indica che il 93% delle PMI dell'UE ha attuato almeno una misura di efficienza delle risorse, come il risparmio energetico, la minimizzazione dei rifiuti o il riciclaggio. Ciò sottolinea l'impegno diffuso delle PMI europee nei confronti della sostenibilità.</a:t>
            </a:r>
          </a:p>
        </p:txBody>
      </p:sp>
    </p:spTree>
    <p:extLst>
      <p:ext uri="{BB962C8B-B14F-4D97-AF65-F5344CB8AC3E}">
        <p14:creationId xmlns:p14="http://schemas.microsoft.com/office/powerpoint/2010/main" val="3967080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842EA3-138C-A92D-4AB6-CDDA713223D9}"/>
              </a:ext>
            </a:extLst>
          </p:cNvPr>
          <p:cNvSpPr>
            <a:spLocks noGrp="1"/>
          </p:cNvSpPr>
          <p:nvPr>
            <p:ph type="body" sz="quarter" idx="16"/>
          </p:nvPr>
        </p:nvSpPr>
        <p:spPr/>
        <p:txBody>
          <a:bodyPr/>
          <a:lstStyle/>
          <a:p>
            <a:r>
              <a:rPr lang="it-IT" noProof="0" dirty="0"/>
              <a:t>Incentivi irlandesi:</a:t>
            </a:r>
          </a:p>
        </p:txBody>
      </p:sp>
      <p:sp>
        <p:nvSpPr>
          <p:cNvPr id="3" name="Text Placeholder 2">
            <a:extLst>
              <a:ext uri="{FF2B5EF4-FFF2-40B4-BE49-F238E27FC236}">
                <a16:creationId xmlns:a16="http://schemas.microsoft.com/office/drawing/2014/main" id="{6351C258-FEC7-D807-8B24-292BCCBABF72}"/>
              </a:ext>
            </a:extLst>
          </p:cNvPr>
          <p:cNvSpPr>
            <a:spLocks noGrp="1"/>
          </p:cNvSpPr>
          <p:nvPr>
            <p:ph type="body" sz="quarter" idx="19"/>
          </p:nvPr>
        </p:nvSpPr>
        <p:spPr/>
        <p:txBody>
          <a:bodyPr/>
          <a:lstStyle/>
          <a:p>
            <a:r>
              <a:rPr lang="it-IT" b="1" noProof="0" dirty="0"/>
              <a:t>Regime di sovvenzioni per l'efficienza energetica: </a:t>
            </a:r>
            <a:r>
              <a:rPr lang="it-IT" noProof="0" dirty="0"/>
              <a:t>Il governo irlandese ha aumentato l'importo massimo disponibile nell'ambito di questo programma a 10.000 euro e ha ridotto il tasso di contribuzione delle imprese dal 50% al 25%. Questa iniziativa mira a sostenere le PMI nell'implementazione di misure di risparmio energetico. </a:t>
            </a:r>
            <a:r>
              <a:rPr lang="it-IT" b="1" noProof="0" dirty="0">
                <a:hlinkClick r:id="rId2"/>
              </a:rPr>
              <a:t>Fonte</a:t>
            </a:r>
            <a:r>
              <a:rPr lang="it-IT" noProof="0" dirty="0"/>
              <a:t> </a:t>
            </a:r>
          </a:p>
          <a:p>
            <a:endParaRPr lang="it-IT" noProof="0" dirty="0"/>
          </a:p>
          <a:p>
            <a:r>
              <a:rPr lang="it-IT" b="1" noProof="0" dirty="0"/>
              <a:t>HomeProgramma Impresa Verde: </a:t>
            </a:r>
            <a:r>
              <a:rPr lang="it-IT" noProof="0" dirty="0"/>
              <a:t>Questo programma fornisce finanziamenti alle organizzazioni, comprese le PMI, per sviluppare progetti innovativi che promuovano l'efficienza delle risorse e l'economia circolare. </a:t>
            </a:r>
            <a:r>
              <a:rPr lang="it-IT" b="1" noProof="0" dirty="0">
                <a:hlinkClick r:id="rId3"/>
              </a:rPr>
              <a:t>Fonte</a:t>
            </a:r>
            <a:endParaRPr lang="it-IT" b="1" noProof="0" dirty="0"/>
          </a:p>
        </p:txBody>
      </p:sp>
      <p:sp>
        <p:nvSpPr>
          <p:cNvPr id="5" name="Freeform 2">
            <a:extLst>
              <a:ext uri="{FF2B5EF4-FFF2-40B4-BE49-F238E27FC236}">
                <a16:creationId xmlns:a16="http://schemas.microsoft.com/office/drawing/2014/main" id="{9FE4F64C-C49E-6C03-0424-8BF9CFE64CC7}"/>
              </a:ext>
            </a:extLst>
          </p:cNvPr>
          <p:cNvSpPr>
            <a:spLocks/>
          </p:cNvSpPr>
          <p:nvPr/>
        </p:nvSpPr>
        <p:spPr bwMode="auto">
          <a:xfrm>
            <a:off x="9130483" y="576258"/>
            <a:ext cx="1241425" cy="1304925"/>
          </a:xfrm>
          <a:custGeom>
            <a:avLst/>
            <a:gdLst/>
            <a:ahLst/>
            <a:cxnLst/>
            <a:rect l="0" t="0" r="r" b="b"/>
            <a:pathLst>
              <a:path w="577046" h="606954">
                <a:moveTo>
                  <a:pt x="573920" y="271042"/>
                </a:moveTo>
                <a:cubicBezTo>
                  <a:pt x="572315" y="269438"/>
                  <a:pt x="573920" y="267834"/>
                  <a:pt x="573920" y="266230"/>
                </a:cubicBezTo>
                <a:lnTo>
                  <a:pt x="572315" y="263023"/>
                </a:lnTo>
                <a:cubicBezTo>
                  <a:pt x="572315" y="263023"/>
                  <a:pt x="570711" y="261419"/>
                  <a:pt x="570711" y="261419"/>
                </a:cubicBezTo>
                <a:cubicBezTo>
                  <a:pt x="570711" y="261419"/>
                  <a:pt x="572315" y="261419"/>
                  <a:pt x="572315" y="261419"/>
                </a:cubicBezTo>
                <a:lnTo>
                  <a:pt x="570711" y="256608"/>
                </a:lnTo>
                <a:cubicBezTo>
                  <a:pt x="561082" y="248589"/>
                  <a:pt x="546640" y="267834"/>
                  <a:pt x="530593" y="255004"/>
                </a:cubicBezTo>
                <a:cubicBezTo>
                  <a:pt x="530593" y="255004"/>
                  <a:pt x="530593" y="245381"/>
                  <a:pt x="530593" y="245381"/>
                </a:cubicBezTo>
                <a:cubicBezTo>
                  <a:pt x="530593" y="245381"/>
                  <a:pt x="538616" y="235758"/>
                  <a:pt x="538616" y="235758"/>
                </a:cubicBezTo>
                <a:cubicBezTo>
                  <a:pt x="540221" y="224532"/>
                  <a:pt x="528988" y="227739"/>
                  <a:pt x="524174" y="221324"/>
                </a:cubicBezTo>
                <a:cubicBezTo>
                  <a:pt x="517755" y="210098"/>
                  <a:pt x="524174" y="194060"/>
                  <a:pt x="516150" y="182833"/>
                </a:cubicBezTo>
                <a:cubicBezTo>
                  <a:pt x="514545" y="181229"/>
                  <a:pt x="514545" y="178022"/>
                  <a:pt x="512941" y="176418"/>
                </a:cubicBezTo>
                <a:cubicBezTo>
                  <a:pt x="511336" y="176418"/>
                  <a:pt x="488870" y="187644"/>
                  <a:pt x="487265" y="189248"/>
                </a:cubicBezTo>
                <a:cubicBezTo>
                  <a:pt x="485660" y="194060"/>
                  <a:pt x="492079" y="198871"/>
                  <a:pt x="490475" y="203682"/>
                </a:cubicBezTo>
                <a:cubicBezTo>
                  <a:pt x="477637" y="224532"/>
                  <a:pt x="443937" y="203682"/>
                  <a:pt x="432704" y="192456"/>
                </a:cubicBezTo>
                <a:cubicBezTo>
                  <a:pt x="426285" y="186041"/>
                  <a:pt x="395796" y="134719"/>
                  <a:pt x="399005" y="128304"/>
                </a:cubicBezTo>
                <a:cubicBezTo>
                  <a:pt x="403819" y="120285"/>
                  <a:pt x="439123" y="128304"/>
                  <a:pt x="447147" y="121889"/>
                </a:cubicBezTo>
                <a:cubicBezTo>
                  <a:pt x="455170" y="115473"/>
                  <a:pt x="431100" y="89813"/>
                  <a:pt x="450356" y="93020"/>
                </a:cubicBezTo>
                <a:cubicBezTo>
                  <a:pt x="458380" y="94624"/>
                  <a:pt x="464799" y="109058"/>
                  <a:pt x="479241" y="102643"/>
                </a:cubicBezTo>
                <a:cubicBezTo>
                  <a:pt x="501708" y="93020"/>
                  <a:pt x="500103" y="56133"/>
                  <a:pt x="528988" y="59341"/>
                </a:cubicBezTo>
                <a:lnTo>
                  <a:pt x="535407" y="59341"/>
                </a:lnTo>
                <a:cubicBezTo>
                  <a:pt x="537011" y="41699"/>
                  <a:pt x="561082" y="48114"/>
                  <a:pt x="572315" y="40095"/>
                </a:cubicBezTo>
                <a:cubicBezTo>
                  <a:pt x="581944" y="32076"/>
                  <a:pt x="567501" y="43303"/>
                  <a:pt x="554664" y="24057"/>
                </a:cubicBezTo>
                <a:cubicBezTo>
                  <a:pt x="549849" y="16038"/>
                  <a:pt x="548245" y="1604"/>
                  <a:pt x="533802" y="0"/>
                </a:cubicBezTo>
                <a:cubicBezTo>
                  <a:pt x="533802" y="0"/>
                  <a:pt x="541826" y="20849"/>
                  <a:pt x="541826" y="20849"/>
                </a:cubicBezTo>
                <a:lnTo>
                  <a:pt x="533802" y="14434"/>
                </a:lnTo>
                <a:cubicBezTo>
                  <a:pt x="533802" y="12830"/>
                  <a:pt x="519359" y="9623"/>
                  <a:pt x="514545" y="11227"/>
                </a:cubicBezTo>
                <a:cubicBezTo>
                  <a:pt x="504917" y="14434"/>
                  <a:pt x="514545" y="43303"/>
                  <a:pt x="508126" y="49718"/>
                </a:cubicBezTo>
                <a:lnTo>
                  <a:pt x="496893" y="51322"/>
                </a:lnTo>
                <a:lnTo>
                  <a:pt x="480846" y="60944"/>
                </a:lnTo>
                <a:cubicBezTo>
                  <a:pt x="479241" y="59341"/>
                  <a:pt x="482451" y="57737"/>
                  <a:pt x="484056" y="56133"/>
                </a:cubicBezTo>
                <a:cubicBezTo>
                  <a:pt x="496893" y="46510"/>
                  <a:pt x="484056" y="60944"/>
                  <a:pt x="498498" y="44906"/>
                </a:cubicBezTo>
                <a:cubicBezTo>
                  <a:pt x="501708" y="41699"/>
                  <a:pt x="500103" y="6415"/>
                  <a:pt x="498498" y="6415"/>
                </a:cubicBezTo>
                <a:cubicBezTo>
                  <a:pt x="498498" y="6415"/>
                  <a:pt x="488870" y="12830"/>
                  <a:pt x="488870" y="16038"/>
                </a:cubicBezTo>
                <a:cubicBezTo>
                  <a:pt x="490475" y="19246"/>
                  <a:pt x="484056" y="38491"/>
                  <a:pt x="482451" y="35284"/>
                </a:cubicBezTo>
                <a:cubicBezTo>
                  <a:pt x="480846" y="32076"/>
                  <a:pt x="485660" y="30472"/>
                  <a:pt x="485660" y="27265"/>
                </a:cubicBezTo>
                <a:cubicBezTo>
                  <a:pt x="485660" y="16038"/>
                  <a:pt x="485660" y="11227"/>
                  <a:pt x="482451" y="6415"/>
                </a:cubicBezTo>
                <a:cubicBezTo>
                  <a:pt x="480846" y="4811"/>
                  <a:pt x="479241" y="9623"/>
                  <a:pt x="477637" y="11227"/>
                </a:cubicBezTo>
                <a:cubicBezTo>
                  <a:pt x="472822" y="12830"/>
                  <a:pt x="468008" y="19246"/>
                  <a:pt x="466404" y="20849"/>
                </a:cubicBezTo>
                <a:cubicBezTo>
                  <a:pt x="466404" y="20849"/>
                  <a:pt x="466404" y="22453"/>
                  <a:pt x="466404" y="22453"/>
                </a:cubicBezTo>
                <a:cubicBezTo>
                  <a:pt x="466404" y="22453"/>
                  <a:pt x="466404" y="22453"/>
                  <a:pt x="466404" y="20849"/>
                </a:cubicBezTo>
                <a:cubicBezTo>
                  <a:pt x="466404" y="20849"/>
                  <a:pt x="466404" y="19246"/>
                  <a:pt x="466404" y="19246"/>
                </a:cubicBezTo>
                <a:cubicBezTo>
                  <a:pt x="464799" y="16038"/>
                  <a:pt x="466404" y="9623"/>
                  <a:pt x="461589" y="4811"/>
                </a:cubicBezTo>
                <a:cubicBezTo>
                  <a:pt x="459985" y="3208"/>
                  <a:pt x="458380" y="9623"/>
                  <a:pt x="455170" y="11227"/>
                </a:cubicBezTo>
                <a:cubicBezTo>
                  <a:pt x="451961" y="12830"/>
                  <a:pt x="447147" y="11227"/>
                  <a:pt x="442333" y="12830"/>
                </a:cubicBezTo>
                <a:cubicBezTo>
                  <a:pt x="440728" y="12830"/>
                  <a:pt x="437519" y="16038"/>
                  <a:pt x="437519" y="14434"/>
                </a:cubicBezTo>
                <a:cubicBezTo>
                  <a:pt x="437519" y="11227"/>
                  <a:pt x="442333" y="4811"/>
                  <a:pt x="427890" y="4811"/>
                </a:cubicBezTo>
                <a:cubicBezTo>
                  <a:pt x="423076" y="4811"/>
                  <a:pt x="423076" y="14434"/>
                  <a:pt x="421471" y="16038"/>
                </a:cubicBezTo>
                <a:cubicBezTo>
                  <a:pt x="416657" y="24057"/>
                  <a:pt x="407029" y="19246"/>
                  <a:pt x="400610" y="24057"/>
                </a:cubicBezTo>
                <a:cubicBezTo>
                  <a:pt x="397400" y="27265"/>
                  <a:pt x="408634" y="33680"/>
                  <a:pt x="405424" y="35284"/>
                </a:cubicBezTo>
                <a:cubicBezTo>
                  <a:pt x="402215" y="36887"/>
                  <a:pt x="390982" y="30472"/>
                  <a:pt x="394191" y="40095"/>
                </a:cubicBezTo>
                <a:cubicBezTo>
                  <a:pt x="395796" y="46510"/>
                  <a:pt x="405424" y="54529"/>
                  <a:pt x="403819" y="56133"/>
                </a:cubicBezTo>
                <a:cubicBezTo>
                  <a:pt x="400610" y="59341"/>
                  <a:pt x="384563" y="43303"/>
                  <a:pt x="379748" y="49718"/>
                </a:cubicBezTo>
                <a:cubicBezTo>
                  <a:pt x="376539" y="52925"/>
                  <a:pt x="389377" y="57737"/>
                  <a:pt x="387772" y="60944"/>
                </a:cubicBezTo>
                <a:cubicBezTo>
                  <a:pt x="387772" y="60944"/>
                  <a:pt x="341235" y="49718"/>
                  <a:pt x="344445" y="68963"/>
                </a:cubicBezTo>
                <a:cubicBezTo>
                  <a:pt x="346049" y="80190"/>
                  <a:pt x="373330" y="89813"/>
                  <a:pt x="379748" y="89813"/>
                </a:cubicBezTo>
                <a:cubicBezTo>
                  <a:pt x="381353" y="89813"/>
                  <a:pt x="384563" y="88209"/>
                  <a:pt x="384563" y="89813"/>
                </a:cubicBezTo>
                <a:cubicBezTo>
                  <a:pt x="386167" y="94624"/>
                  <a:pt x="389377" y="85001"/>
                  <a:pt x="394191" y="89813"/>
                </a:cubicBezTo>
                <a:cubicBezTo>
                  <a:pt x="399005" y="94624"/>
                  <a:pt x="386167" y="96228"/>
                  <a:pt x="395796" y="96228"/>
                </a:cubicBezTo>
                <a:cubicBezTo>
                  <a:pt x="402215" y="96228"/>
                  <a:pt x="418262" y="96228"/>
                  <a:pt x="413448" y="99435"/>
                </a:cubicBezTo>
                <a:cubicBezTo>
                  <a:pt x="408634" y="102643"/>
                  <a:pt x="395796" y="105851"/>
                  <a:pt x="389377" y="113870"/>
                </a:cubicBezTo>
                <a:cubicBezTo>
                  <a:pt x="387772" y="115473"/>
                  <a:pt x="387772" y="117077"/>
                  <a:pt x="386167" y="117077"/>
                </a:cubicBezTo>
                <a:cubicBezTo>
                  <a:pt x="378144" y="118681"/>
                  <a:pt x="371725" y="112266"/>
                  <a:pt x="366911" y="110662"/>
                </a:cubicBezTo>
                <a:cubicBezTo>
                  <a:pt x="366911" y="110662"/>
                  <a:pt x="362096" y="117077"/>
                  <a:pt x="360492" y="117077"/>
                </a:cubicBezTo>
                <a:cubicBezTo>
                  <a:pt x="355678" y="118681"/>
                  <a:pt x="342840" y="118681"/>
                  <a:pt x="339630" y="121889"/>
                </a:cubicBezTo>
                <a:cubicBezTo>
                  <a:pt x="330002" y="133115"/>
                  <a:pt x="357282" y="123492"/>
                  <a:pt x="354073" y="133115"/>
                </a:cubicBezTo>
                <a:cubicBezTo>
                  <a:pt x="352468" y="134719"/>
                  <a:pt x="349259" y="128304"/>
                  <a:pt x="347654" y="129908"/>
                </a:cubicBezTo>
                <a:cubicBezTo>
                  <a:pt x="347654" y="129908"/>
                  <a:pt x="354073" y="142738"/>
                  <a:pt x="354073" y="142738"/>
                </a:cubicBezTo>
                <a:cubicBezTo>
                  <a:pt x="350863" y="145946"/>
                  <a:pt x="349259" y="149153"/>
                  <a:pt x="344445" y="152361"/>
                </a:cubicBezTo>
                <a:cubicBezTo>
                  <a:pt x="342840" y="153965"/>
                  <a:pt x="339630" y="152361"/>
                  <a:pt x="338026" y="149153"/>
                </a:cubicBezTo>
                <a:cubicBezTo>
                  <a:pt x="338026" y="149153"/>
                  <a:pt x="331607" y="134719"/>
                  <a:pt x="331607" y="134719"/>
                </a:cubicBezTo>
                <a:cubicBezTo>
                  <a:pt x="328397" y="129908"/>
                  <a:pt x="318769" y="133115"/>
                  <a:pt x="315559" y="131511"/>
                </a:cubicBezTo>
                <a:cubicBezTo>
                  <a:pt x="309141" y="129908"/>
                  <a:pt x="305931" y="115473"/>
                  <a:pt x="296303" y="117077"/>
                </a:cubicBezTo>
                <a:cubicBezTo>
                  <a:pt x="291489" y="118681"/>
                  <a:pt x="289884" y="126700"/>
                  <a:pt x="285070" y="128304"/>
                </a:cubicBezTo>
                <a:cubicBezTo>
                  <a:pt x="273837" y="131511"/>
                  <a:pt x="277046" y="109058"/>
                  <a:pt x="275441" y="105851"/>
                </a:cubicBezTo>
                <a:cubicBezTo>
                  <a:pt x="269023" y="93020"/>
                  <a:pt x="270627" y="104247"/>
                  <a:pt x="262604" y="104247"/>
                </a:cubicBezTo>
                <a:cubicBezTo>
                  <a:pt x="260999" y="104247"/>
                  <a:pt x="232114" y="81794"/>
                  <a:pt x="224090" y="80190"/>
                </a:cubicBezTo>
                <a:cubicBezTo>
                  <a:pt x="208043" y="76982"/>
                  <a:pt x="224090" y="91416"/>
                  <a:pt x="222485" y="96228"/>
                </a:cubicBezTo>
                <a:lnTo>
                  <a:pt x="214462" y="89813"/>
                </a:lnTo>
                <a:cubicBezTo>
                  <a:pt x="214462" y="89813"/>
                  <a:pt x="209648" y="93020"/>
                  <a:pt x="208043" y="91416"/>
                </a:cubicBezTo>
                <a:cubicBezTo>
                  <a:pt x="206438" y="81794"/>
                  <a:pt x="185577" y="75379"/>
                  <a:pt x="185577" y="85001"/>
                </a:cubicBezTo>
                <a:cubicBezTo>
                  <a:pt x="185577" y="86605"/>
                  <a:pt x="190391" y="88209"/>
                  <a:pt x="188786" y="89813"/>
                </a:cubicBezTo>
                <a:cubicBezTo>
                  <a:pt x="188786" y="91416"/>
                  <a:pt x="175948" y="102643"/>
                  <a:pt x="175948" y="107454"/>
                </a:cubicBezTo>
                <a:cubicBezTo>
                  <a:pt x="175948" y="109058"/>
                  <a:pt x="177553" y="112266"/>
                  <a:pt x="179158" y="112266"/>
                </a:cubicBezTo>
                <a:cubicBezTo>
                  <a:pt x="182367" y="110662"/>
                  <a:pt x="187181" y="93020"/>
                  <a:pt x="193600" y="91416"/>
                </a:cubicBezTo>
                <a:cubicBezTo>
                  <a:pt x="196810" y="91416"/>
                  <a:pt x="200019" y="96228"/>
                  <a:pt x="200019" y="101039"/>
                </a:cubicBezTo>
                <a:cubicBezTo>
                  <a:pt x="198415" y="105851"/>
                  <a:pt x="185577" y="115473"/>
                  <a:pt x="191996" y="120285"/>
                </a:cubicBezTo>
                <a:cubicBezTo>
                  <a:pt x="191996" y="120285"/>
                  <a:pt x="208043" y="110662"/>
                  <a:pt x="204834" y="115473"/>
                </a:cubicBezTo>
                <a:cubicBezTo>
                  <a:pt x="203229" y="120285"/>
                  <a:pt x="190391" y="121889"/>
                  <a:pt x="191996" y="129908"/>
                </a:cubicBezTo>
                <a:cubicBezTo>
                  <a:pt x="193600" y="139530"/>
                  <a:pt x="203229" y="142738"/>
                  <a:pt x="196810" y="150757"/>
                </a:cubicBezTo>
                <a:cubicBezTo>
                  <a:pt x="196810" y="150757"/>
                  <a:pt x="185577" y="133115"/>
                  <a:pt x="177553" y="153965"/>
                </a:cubicBezTo>
                <a:cubicBezTo>
                  <a:pt x="175948" y="157172"/>
                  <a:pt x="212857" y="155568"/>
                  <a:pt x="217671" y="163587"/>
                </a:cubicBezTo>
                <a:cubicBezTo>
                  <a:pt x="220881" y="168399"/>
                  <a:pt x="209648" y="171606"/>
                  <a:pt x="208043" y="173210"/>
                </a:cubicBezTo>
                <a:cubicBezTo>
                  <a:pt x="204834" y="174814"/>
                  <a:pt x="212857" y="179625"/>
                  <a:pt x="212857" y="181229"/>
                </a:cubicBezTo>
                <a:cubicBezTo>
                  <a:pt x="211252" y="189248"/>
                  <a:pt x="182367" y="171606"/>
                  <a:pt x="174344" y="176418"/>
                </a:cubicBezTo>
                <a:cubicBezTo>
                  <a:pt x="166320" y="181229"/>
                  <a:pt x="171134" y="195663"/>
                  <a:pt x="167925" y="198871"/>
                </a:cubicBezTo>
                <a:cubicBezTo>
                  <a:pt x="166320" y="198871"/>
                  <a:pt x="145459" y="200475"/>
                  <a:pt x="140645" y="202079"/>
                </a:cubicBezTo>
                <a:cubicBezTo>
                  <a:pt x="137435" y="202079"/>
                  <a:pt x="131016" y="194060"/>
                  <a:pt x="131016" y="197267"/>
                </a:cubicBezTo>
                <a:cubicBezTo>
                  <a:pt x="131016" y="198871"/>
                  <a:pt x="143854" y="216513"/>
                  <a:pt x="139040" y="219720"/>
                </a:cubicBezTo>
                <a:cubicBezTo>
                  <a:pt x="137435" y="221324"/>
                  <a:pt x="131016" y="213305"/>
                  <a:pt x="126202" y="219720"/>
                </a:cubicBezTo>
                <a:cubicBezTo>
                  <a:pt x="124597" y="221324"/>
                  <a:pt x="121388" y="221324"/>
                  <a:pt x="122992" y="222928"/>
                </a:cubicBezTo>
                <a:cubicBezTo>
                  <a:pt x="124597" y="226136"/>
                  <a:pt x="124597" y="229343"/>
                  <a:pt x="142249" y="237362"/>
                </a:cubicBezTo>
                <a:cubicBezTo>
                  <a:pt x="151878" y="240570"/>
                  <a:pt x="153482" y="227739"/>
                  <a:pt x="163111" y="235758"/>
                </a:cubicBezTo>
                <a:cubicBezTo>
                  <a:pt x="172739" y="243777"/>
                  <a:pt x="142249" y="238966"/>
                  <a:pt x="147063" y="248589"/>
                </a:cubicBezTo>
                <a:cubicBezTo>
                  <a:pt x="148668" y="253400"/>
                  <a:pt x="155087" y="255004"/>
                  <a:pt x="159901" y="256608"/>
                </a:cubicBezTo>
                <a:cubicBezTo>
                  <a:pt x="161506" y="256608"/>
                  <a:pt x="179158" y="246985"/>
                  <a:pt x="179158" y="251796"/>
                </a:cubicBezTo>
                <a:cubicBezTo>
                  <a:pt x="179158" y="255004"/>
                  <a:pt x="185577" y="256608"/>
                  <a:pt x="182367" y="259815"/>
                </a:cubicBezTo>
                <a:cubicBezTo>
                  <a:pt x="175948" y="264627"/>
                  <a:pt x="153482" y="274249"/>
                  <a:pt x="171134" y="274249"/>
                </a:cubicBezTo>
                <a:cubicBezTo>
                  <a:pt x="174344" y="274249"/>
                  <a:pt x="177553" y="274249"/>
                  <a:pt x="177553" y="277457"/>
                </a:cubicBezTo>
                <a:cubicBezTo>
                  <a:pt x="180763" y="291891"/>
                  <a:pt x="235323" y="287080"/>
                  <a:pt x="243347" y="296703"/>
                </a:cubicBezTo>
                <a:cubicBezTo>
                  <a:pt x="244952" y="298306"/>
                  <a:pt x="243347" y="304722"/>
                  <a:pt x="243347" y="306325"/>
                </a:cubicBezTo>
                <a:cubicBezTo>
                  <a:pt x="243347" y="307929"/>
                  <a:pt x="236928" y="320759"/>
                  <a:pt x="235323" y="319156"/>
                </a:cubicBezTo>
                <a:cubicBezTo>
                  <a:pt x="233719" y="319156"/>
                  <a:pt x="235323" y="312741"/>
                  <a:pt x="233719" y="312741"/>
                </a:cubicBezTo>
                <a:cubicBezTo>
                  <a:pt x="227300" y="306325"/>
                  <a:pt x="219276" y="322363"/>
                  <a:pt x="201624" y="303118"/>
                </a:cubicBezTo>
                <a:cubicBezTo>
                  <a:pt x="201624" y="303118"/>
                  <a:pt x="174344" y="325571"/>
                  <a:pt x="172739" y="327175"/>
                </a:cubicBezTo>
                <a:cubicBezTo>
                  <a:pt x="166320" y="331986"/>
                  <a:pt x="164715" y="330382"/>
                  <a:pt x="172739" y="333590"/>
                </a:cubicBezTo>
                <a:cubicBezTo>
                  <a:pt x="174344" y="335194"/>
                  <a:pt x="182367" y="335194"/>
                  <a:pt x="179158" y="336797"/>
                </a:cubicBezTo>
                <a:cubicBezTo>
                  <a:pt x="171134" y="343213"/>
                  <a:pt x="159901" y="359251"/>
                  <a:pt x="151878" y="362458"/>
                </a:cubicBezTo>
                <a:cubicBezTo>
                  <a:pt x="151878" y="362458"/>
                  <a:pt x="110155" y="375289"/>
                  <a:pt x="108550" y="375289"/>
                </a:cubicBezTo>
                <a:cubicBezTo>
                  <a:pt x="103736" y="376892"/>
                  <a:pt x="97317" y="372081"/>
                  <a:pt x="94108" y="376892"/>
                </a:cubicBezTo>
                <a:cubicBezTo>
                  <a:pt x="92503" y="380100"/>
                  <a:pt x="100526" y="381704"/>
                  <a:pt x="105341" y="381704"/>
                </a:cubicBezTo>
                <a:cubicBezTo>
                  <a:pt x="111759" y="381704"/>
                  <a:pt x="129411" y="383308"/>
                  <a:pt x="137435" y="380100"/>
                </a:cubicBezTo>
                <a:cubicBezTo>
                  <a:pt x="139040" y="378496"/>
                  <a:pt x="139040" y="373685"/>
                  <a:pt x="140645" y="375289"/>
                </a:cubicBezTo>
                <a:cubicBezTo>
                  <a:pt x="142249" y="375289"/>
                  <a:pt x="139040" y="380100"/>
                  <a:pt x="140645" y="381704"/>
                </a:cubicBezTo>
                <a:cubicBezTo>
                  <a:pt x="140645" y="381704"/>
                  <a:pt x="151878" y="392930"/>
                  <a:pt x="151878" y="392930"/>
                </a:cubicBezTo>
                <a:cubicBezTo>
                  <a:pt x="155087" y="394534"/>
                  <a:pt x="161506" y="400949"/>
                  <a:pt x="163111" y="400949"/>
                </a:cubicBezTo>
                <a:cubicBezTo>
                  <a:pt x="177553" y="400949"/>
                  <a:pt x="204834" y="380100"/>
                  <a:pt x="208043" y="383308"/>
                </a:cubicBezTo>
                <a:cubicBezTo>
                  <a:pt x="212857" y="386515"/>
                  <a:pt x="204834" y="397742"/>
                  <a:pt x="204834" y="397742"/>
                </a:cubicBezTo>
                <a:cubicBezTo>
                  <a:pt x="204834" y="399346"/>
                  <a:pt x="230509" y="399346"/>
                  <a:pt x="225695" y="408968"/>
                </a:cubicBezTo>
                <a:cubicBezTo>
                  <a:pt x="224090" y="412176"/>
                  <a:pt x="206438" y="402553"/>
                  <a:pt x="201624" y="402553"/>
                </a:cubicBezTo>
                <a:cubicBezTo>
                  <a:pt x="193600" y="404157"/>
                  <a:pt x="172739" y="405761"/>
                  <a:pt x="161506" y="404157"/>
                </a:cubicBezTo>
                <a:cubicBezTo>
                  <a:pt x="156692" y="402553"/>
                  <a:pt x="151878" y="396138"/>
                  <a:pt x="147063" y="396138"/>
                </a:cubicBezTo>
                <a:cubicBezTo>
                  <a:pt x="145459" y="396138"/>
                  <a:pt x="143854" y="400949"/>
                  <a:pt x="140645" y="400949"/>
                </a:cubicBezTo>
                <a:cubicBezTo>
                  <a:pt x="134226" y="400949"/>
                  <a:pt x="127807" y="386515"/>
                  <a:pt x="119783" y="392930"/>
                </a:cubicBezTo>
                <a:cubicBezTo>
                  <a:pt x="118178" y="394534"/>
                  <a:pt x="113364" y="400949"/>
                  <a:pt x="113364" y="404157"/>
                </a:cubicBezTo>
                <a:cubicBezTo>
                  <a:pt x="113364" y="405761"/>
                  <a:pt x="119783" y="408968"/>
                  <a:pt x="118178" y="408968"/>
                </a:cubicBezTo>
                <a:cubicBezTo>
                  <a:pt x="111759" y="405761"/>
                  <a:pt x="79665" y="405761"/>
                  <a:pt x="81270" y="407365"/>
                </a:cubicBezTo>
                <a:cubicBezTo>
                  <a:pt x="89293" y="423403"/>
                  <a:pt x="103736" y="410572"/>
                  <a:pt x="81270" y="426610"/>
                </a:cubicBezTo>
                <a:cubicBezTo>
                  <a:pt x="79665" y="428214"/>
                  <a:pt x="78060" y="429818"/>
                  <a:pt x="79665" y="433025"/>
                </a:cubicBezTo>
                <a:cubicBezTo>
                  <a:pt x="82874" y="439441"/>
                  <a:pt x="92503" y="433025"/>
                  <a:pt x="94108" y="442648"/>
                </a:cubicBezTo>
                <a:cubicBezTo>
                  <a:pt x="94108" y="445856"/>
                  <a:pt x="87689" y="439441"/>
                  <a:pt x="86084" y="439441"/>
                </a:cubicBezTo>
                <a:cubicBezTo>
                  <a:pt x="79665" y="437837"/>
                  <a:pt x="66827" y="439441"/>
                  <a:pt x="66827" y="428214"/>
                </a:cubicBezTo>
                <a:cubicBezTo>
                  <a:pt x="66827" y="415384"/>
                  <a:pt x="66827" y="428214"/>
                  <a:pt x="53989" y="428214"/>
                </a:cubicBezTo>
                <a:cubicBezTo>
                  <a:pt x="52385" y="428214"/>
                  <a:pt x="49175" y="429818"/>
                  <a:pt x="49175" y="428214"/>
                </a:cubicBezTo>
                <a:cubicBezTo>
                  <a:pt x="49175" y="425006"/>
                  <a:pt x="53989" y="423403"/>
                  <a:pt x="52385" y="420195"/>
                </a:cubicBezTo>
                <a:cubicBezTo>
                  <a:pt x="50780" y="415384"/>
                  <a:pt x="34733" y="421799"/>
                  <a:pt x="33128" y="421799"/>
                </a:cubicBezTo>
                <a:cubicBezTo>
                  <a:pt x="31523" y="421799"/>
                  <a:pt x="29919" y="418591"/>
                  <a:pt x="28314" y="420195"/>
                </a:cubicBezTo>
                <a:cubicBezTo>
                  <a:pt x="25104" y="421799"/>
                  <a:pt x="28314" y="426610"/>
                  <a:pt x="25104" y="428214"/>
                </a:cubicBezTo>
                <a:cubicBezTo>
                  <a:pt x="23500" y="429818"/>
                  <a:pt x="10662" y="418591"/>
                  <a:pt x="10662" y="434629"/>
                </a:cubicBezTo>
                <a:cubicBezTo>
                  <a:pt x="10662" y="439441"/>
                  <a:pt x="13871" y="439441"/>
                  <a:pt x="17081" y="441044"/>
                </a:cubicBezTo>
                <a:cubicBezTo>
                  <a:pt x="28314" y="445856"/>
                  <a:pt x="66827" y="450667"/>
                  <a:pt x="70037" y="452271"/>
                </a:cubicBezTo>
                <a:cubicBezTo>
                  <a:pt x="71641" y="453875"/>
                  <a:pt x="86084" y="458686"/>
                  <a:pt x="86084" y="461894"/>
                </a:cubicBezTo>
                <a:cubicBezTo>
                  <a:pt x="86084" y="466705"/>
                  <a:pt x="76456" y="455479"/>
                  <a:pt x="71641" y="457082"/>
                </a:cubicBezTo>
                <a:cubicBezTo>
                  <a:pt x="71641" y="457082"/>
                  <a:pt x="63618" y="463498"/>
                  <a:pt x="62013" y="463498"/>
                </a:cubicBezTo>
                <a:cubicBezTo>
                  <a:pt x="60408" y="461894"/>
                  <a:pt x="58804" y="466705"/>
                  <a:pt x="55594" y="468309"/>
                </a:cubicBezTo>
                <a:cubicBezTo>
                  <a:pt x="47570" y="471517"/>
                  <a:pt x="21895" y="461894"/>
                  <a:pt x="17081" y="473120"/>
                </a:cubicBezTo>
                <a:cubicBezTo>
                  <a:pt x="17081" y="474724"/>
                  <a:pt x="18685" y="476328"/>
                  <a:pt x="20290" y="477932"/>
                </a:cubicBezTo>
                <a:cubicBezTo>
                  <a:pt x="20290" y="479535"/>
                  <a:pt x="21895" y="482743"/>
                  <a:pt x="20290" y="484347"/>
                </a:cubicBezTo>
                <a:cubicBezTo>
                  <a:pt x="20290" y="484347"/>
                  <a:pt x="5848" y="479535"/>
                  <a:pt x="2638" y="481139"/>
                </a:cubicBezTo>
                <a:cubicBezTo>
                  <a:pt x="-5385" y="487554"/>
                  <a:pt x="7452" y="489158"/>
                  <a:pt x="7452" y="489158"/>
                </a:cubicBezTo>
                <a:lnTo>
                  <a:pt x="2638" y="500385"/>
                </a:lnTo>
                <a:cubicBezTo>
                  <a:pt x="5848" y="501989"/>
                  <a:pt x="17081" y="490762"/>
                  <a:pt x="21895" y="493970"/>
                </a:cubicBezTo>
                <a:cubicBezTo>
                  <a:pt x="28314" y="500385"/>
                  <a:pt x="7452" y="513215"/>
                  <a:pt x="21895" y="516423"/>
                </a:cubicBezTo>
                <a:cubicBezTo>
                  <a:pt x="39547" y="521234"/>
                  <a:pt x="62013" y="511611"/>
                  <a:pt x="81270" y="514819"/>
                </a:cubicBezTo>
                <a:cubicBezTo>
                  <a:pt x="84479" y="514819"/>
                  <a:pt x="89293" y="513215"/>
                  <a:pt x="89293" y="516423"/>
                </a:cubicBezTo>
                <a:cubicBezTo>
                  <a:pt x="87689" y="519630"/>
                  <a:pt x="63618" y="513215"/>
                  <a:pt x="58804" y="521234"/>
                </a:cubicBezTo>
                <a:cubicBezTo>
                  <a:pt x="58804" y="522838"/>
                  <a:pt x="62013" y="524442"/>
                  <a:pt x="62013" y="526046"/>
                </a:cubicBezTo>
                <a:cubicBezTo>
                  <a:pt x="49175" y="530857"/>
                  <a:pt x="42756" y="514819"/>
                  <a:pt x="23500" y="537272"/>
                </a:cubicBezTo>
                <a:cubicBezTo>
                  <a:pt x="20290" y="540480"/>
                  <a:pt x="9057" y="530857"/>
                  <a:pt x="10662" y="542084"/>
                </a:cubicBezTo>
                <a:cubicBezTo>
                  <a:pt x="10662" y="543687"/>
                  <a:pt x="12267" y="540480"/>
                  <a:pt x="13871" y="540480"/>
                </a:cubicBezTo>
                <a:cubicBezTo>
                  <a:pt x="17081" y="540480"/>
                  <a:pt x="18685" y="542084"/>
                  <a:pt x="20290" y="543687"/>
                </a:cubicBezTo>
                <a:cubicBezTo>
                  <a:pt x="29919" y="546895"/>
                  <a:pt x="31523" y="543687"/>
                  <a:pt x="39547" y="542084"/>
                </a:cubicBezTo>
                <a:cubicBezTo>
                  <a:pt x="50780" y="540480"/>
                  <a:pt x="63618" y="551706"/>
                  <a:pt x="74851" y="550103"/>
                </a:cubicBezTo>
                <a:cubicBezTo>
                  <a:pt x="79665" y="550103"/>
                  <a:pt x="79665" y="538876"/>
                  <a:pt x="84479" y="540480"/>
                </a:cubicBezTo>
                <a:cubicBezTo>
                  <a:pt x="87689" y="542084"/>
                  <a:pt x="92503" y="545291"/>
                  <a:pt x="92503" y="550103"/>
                </a:cubicBezTo>
                <a:cubicBezTo>
                  <a:pt x="94108" y="559725"/>
                  <a:pt x="47570" y="554914"/>
                  <a:pt x="39547" y="561329"/>
                </a:cubicBezTo>
                <a:cubicBezTo>
                  <a:pt x="36337" y="564537"/>
                  <a:pt x="29919" y="569348"/>
                  <a:pt x="36337" y="578971"/>
                </a:cubicBezTo>
                <a:cubicBezTo>
                  <a:pt x="44361" y="591801"/>
                  <a:pt x="52385" y="570952"/>
                  <a:pt x="58804" y="574160"/>
                </a:cubicBezTo>
                <a:cubicBezTo>
                  <a:pt x="60408" y="575763"/>
                  <a:pt x="62013" y="585386"/>
                  <a:pt x="68432" y="580575"/>
                </a:cubicBezTo>
                <a:cubicBezTo>
                  <a:pt x="70037" y="578971"/>
                  <a:pt x="68432" y="575763"/>
                  <a:pt x="70037" y="574160"/>
                </a:cubicBezTo>
                <a:cubicBezTo>
                  <a:pt x="71641" y="574160"/>
                  <a:pt x="78060" y="578971"/>
                  <a:pt x="81270" y="578971"/>
                </a:cubicBezTo>
                <a:cubicBezTo>
                  <a:pt x="82874" y="577367"/>
                  <a:pt x="81270" y="574160"/>
                  <a:pt x="82874" y="574160"/>
                </a:cubicBezTo>
                <a:cubicBezTo>
                  <a:pt x="89293" y="572556"/>
                  <a:pt x="81270" y="590198"/>
                  <a:pt x="82874" y="593405"/>
                </a:cubicBezTo>
                <a:cubicBezTo>
                  <a:pt x="86084" y="598217"/>
                  <a:pt x="92503" y="591801"/>
                  <a:pt x="94108" y="591801"/>
                </a:cubicBezTo>
                <a:cubicBezTo>
                  <a:pt x="98922" y="590198"/>
                  <a:pt x="94108" y="598217"/>
                  <a:pt x="102131" y="598217"/>
                </a:cubicBezTo>
                <a:cubicBezTo>
                  <a:pt x="114969" y="598217"/>
                  <a:pt x="113364" y="595009"/>
                  <a:pt x="116574" y="593405"/>
                </a:cubicBezTo>
                <a:cubicBezTo>
                  <a:pt x="118178" y="591801"/>
                  <a:pt x="114969" y="586990"/>
                  <a:pt x="116574" y="586990"/>
                </a:cubicBezTo>
                <a:cubicBezTo>
                  <a:pt x="124597" y="585386"/>
                  <a:pt x="131016" y="598217"/>
                  <a:pt x="135830" y="601424"/>
                </a:cubicBezTo>
                <a:cubicBezTo>
                  <a:pt x="137435" y="601424"/>
                  <a:pt x="143854" y="596613"/>
                  <a:pt x="145459" y="595009"/>
                </a:cubicBezTo>
                <a:cubicBezTo>
                  <a:pt x="153482" y="593405"/>
                  <a:pt x="156692" y="606236"/>
                  <a:pt x="161506" y="604632"/>
                </a:cubicBezTo>
                <a:cubicBezTo>
                  <a:pt x="169530" y="601424"/>
                  <a:pt x="172739" y="585386"/>
                  <a:pt x="180763" y="606236"/>
                </a:cubicBezTo>
                <a:cubicBezTo>
                  <a:pt x="182367" y="611047"/>
                  <a:pt x="180763" y="590198"/>
                  <a:pt x="187181" y="588594"/>
                </a:cubicBezTo>
                <a:cubicBezTo>
                  <a:pt x="188786" y="588594"/>
                  <a:pt x="225695" y="601424"/>
                  <a:pt x="219276" y="574160"/>
                </a:cubicBezTo>
                <a:cubicBezTo>
                  <a:pt x="219276" y="572556"/>
                  <a:pt x="212857" y="567744"/>
                  <a:pt x="211252" y="566141"/>
                </a:cubicBezTo>
                <a:cubicBezTo>
                  <a:pt x="209648" y="564537"/>
                  <a:pt x="216067" y="566141"/>
                  <a:pt x="217671" y="567744"/>
                </a:cubicBezTo>
                <a:cubicBezTo>
                  <a:pt x="220881" y="570952"/>
                  <a:pt x="235323" y="570952"/>
                  <a:pt x="236928" y="572556"/>
                </a:cubicBezTo>
                <a:cubicBezTo>
                  <a:pt x="240137" y="577367"/>
                  <a:pt x="222485" y="578971"/>
                  <a:pt x="222485" y="580575"/>
                </a:cubicBezTo>
                <a:cubicBezTo>
                  <a:pt x="217671" y="583782"/>
                  <a:pt x="246556" y="590198"/>
                  <a:pt x="249766" y="590198"/>
                </a:cubicBezTo>
                <a:cubicBezTo>
                  <a:pt x="252975" y="590198"/>
                  <a:pt x="251370" y="583782"/>
                  <a:pt x="254580" y="582179"/>
                </a:cubicBezTo>
                <a:lnTo>
                  <a:pt x="267418" y="583782"/>
                </a:lnTo>
                <a:cubicBezTo>
                  <a:pt x="273837" y="575763"/>
                  <a:pt x="264208" y="582179"/>
                  <a:pt x="270627" y="574160"/>
                </a:cubicBezTo>
                <a:cubicBezTo>
                  <a:pt x="272232" y="572556"/>
                  <a:pt x="272232" y="570952"/>
                  <a:pt x="273837" y="570952"/>
                </a:cubicBezTo>
                <a:cubicBezTo>
                  <a:pt x="283465" y="570952"/>
                  <a:pt x="293093" y="582179"/>
                  <a:pt x="305931" y="575763"/>
                </a:cubicBezTo>
                <a:cubicBezTo>
                  <a:pt x="321978" y="567744"/>
                  <a:pt x="297907" y="559725"/>
                  <a:pt x="310745" y="558122"/>
                </a:cubicBezTo>
                <a:cubicBezTo>
                  <a:pt x="312350" y="558122"/>
                  <a:pt x="312350" y="561329"/>
                  <a:pt x="315559" y="562933"/>
                </a:cubicBezTo>
                <a:cubicBezTo>
                  <a:pt x="320374" y="564537"/>
                  <a:pt x="325188" y="558122"/>
                  <a:pt x="331607" y="558122"/>
                </a:cubicBezTo>
                <a:cubicBezTo>
                  <a:pt x="344445" y="559725"/>
                  <a:pt x="355678" y="569348"/>
                  <a:pt x="368515" y="567744"/>
                </a:cubicBezTo>
                <a:cubicBezTo>
                  <a:pt x="374934" y="566141"/>
                  <a:pt x="363701" y="577367"/>
                  <a:pt x="378144" y="574160"/>
                </a:cubicBezTo>
                <a:cubicBezTo>
                  <a:pt x="386167" y="572556"/>
                  <a:pt x="386167" y="561329"/>
                  <a:pt x="386167" y="554914"/>
                </a:cubicBezTo>
                <a:cubicBezTo>
                  <a:pt x="386167" y="553310"/>
                  <a:pt x="384563" y="548499"/>
                  <a:pt x="386167" y="548499"/>
                </a:cubicBezTo>
                <a:cubicBezTo>
                  <a:pt x="395796" y="551706"/>
                  <a:pt x="397400" y="564537"/>
                  <a:pt x="400610" y="562933"/>
                </a:cubicBezTo>
                <a:cubicBezTo>
                  <a:pt x="403819" y="561329"/>
                  <a:pt x="407029" y="561329"/>
                  <a:pt x="408634" y="562933"/>
                </a:cubicBezTo>
                <a:cubicBezTo>
                  <a:pt x="411843" y="564537"/>
                  <a:pt x="400610" y="567744"/>
                  <a:pt x="402215" y="570952"/>
                </a:cubicBezTo>
                <a:cubicBezTo>
                  <a:pt x="402215" y="572556"/>
                  <a:pt x="439123" y="586990"/>
                  <a:pt x="447147" y="590198"/>
                </a:cubicBezTo>
                <a:cubicBezTo>
                  <a:pt x="448752" y="590198"/>
                  <a:pt x="448752" y="588594"/>
                  <a:pt x="448752" y="586990"/>
                </a:cubicBezTo>
                <a:cubicBezTo>
                  <a:pt x="458380" y="575763"/>
                  <a:pt x="447147" y="580575"/>
                  <a:pt x="451961" y="569348"/>
                </a:cubicBezTo>
                <a:cubicBezTo>
                  <a:pt x="451961" y="567744"/>
                  <a:pt x="453566" y="561329"/>
                  <a:pt x="456775" y="561329"/>
                </a:cubicBezTo>
                <a:lnTo>
                  <a:pt x="463194" y="550103"/>
                </a:lnTo>
                <a:cubicBezTo>
                  <a:pt x="469613" y="543687"/>
                  <a:pt x="482451" y="540480"/>
                  <a:pt x="487265" y="532461"/>
                </a:cubicBezTo>
                <a:cubicBezTo>
                  <a:pt x="495289" y="519630"/>
                  <a:pt x="496893" y="497177"/>
                  <a:pt x="512941" y="487554"/>
                </a:cubicBezTo>
                <a:cubicBezTo>
                  <a:pt x="517755" y="484347"/>
                  <a:pt x="532197" y="477932"/>
                  <a:pt x="532197" y="468309"/>
                </a:cubicBezTo>
                <a:cubicBezTo>
                  <a:pt x="533802" y="460290"/>
                  <a:pt x="533802" y="453875"/>
                  <a:pt x="537011" y="444252"/>
                </a:cubicBezTo>
                <a:cubicBezTo>
                  <a:pt x="538616" y="436233"/>
                  <a:pt x="538616" y="421799"/>
                  <a:pt x="540221" y="413780"/>
                </a:cubicBezTo>
                <a:cubicBezTo>
                  <a:pt x="540221" y="408968"/>
                  <a:pt x="530593" y="400949"/>
                  <a:pt x="532197" y="396138"/>
                </a:cubicBezTo>
                <a:cubicBezTo>
                  <a:pt x="537011" y="386515"/>
                  <a:pt x="546640" y="399346"/>
                  <a:pt x="549849" y="399346"/>
                </a:cubicBezTo>
                <a:cubicBezTo>
                  <a:pt x="549849" y="399346"/>
                  <a:pt x="541826" y="386515"/>
                  <a:pt x="543430" y="381704"/>
                </a:cubicBezTo>
                <a:cubicBezTo>
                  <a:pt x="548245" y="373685"/>
                  <a:pt x="553059" y="373685"/>
                  <a:pt x="557873" y="364062"/>
                </a:cubicBezTo>
                <a:cubicBezTo>
                  <a:pt x="559478" y="360854"/>
                  <a:pt x="548245" y="351232"/>
                  <a:pt x="548245" y="348024"/>
                </a:cubicBezTo>
                <a:cubicBezTo>
                  <a:pt x="543430" y="331986"/>
                  <a:pt x="562687" y="320759"/>
                  <a:pt x="557873" y="306325"/>
                </a:cubicBezTo>
                <a:cubicBezTo>
                  <a:pt x="556268" y="301514"/>
                  <a:pt x="548245" y="301514"/>
                  <a:pt x="546640" y="293495"/>
                </a:cubicBezTo>
                <a:cubicBezTo>
                  <a:pt x="538616" y="248589"/>
                  <a:pt x="589967" y="296703"/>
                  <a:pt x="573920" y="271042"/>
                </a:cubicBezTo>
                <a:close/>
              </a:path>
            </a:pathLst>
          </a:custGeom>
          <a:solidFill>
            <a:srgbClr val="09465E"/>
          </a:solidFill>
          <a:ln>
            <a:noFill/>
          </a:ln>
          <a:extLst>
            <a:ext uri="{91240B29-F687-4F45-9708-019B960494DF}">
              <a14:hiddenLine xmlns:a14="http://schemas.microsoft.com/office/drawing/2010/main" w="4545"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it-IT" noProof="0" dirty="0"/>
          </a:p>
        </p:txBody>
      </p:sp>
    </p:spTree>
    <p:extLst>
      <p:ext uri="{BB962C8B-B14F-4D97-AF65-F5344CB8AC3E}">
        <p14:creationId xmlns:p14="http://schemas.microsoft.com/office/powerpoint/2010/main" val="2052181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66F31-BBC6-48CE-D5A7-9A00245601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E81C48-BC6C-C9A9-1F83-1F0E31657EB3}"/>
              </a:ext>
            </a:extLst>
          </p:cNvPr>
          <p:cNvSpPr>
            <a:spLocks noGrp="1"/>
          </p:cNvSpPr>
          <p:nvPr>
            <p:ph type="body" sz="quarter" idx="16"/>
          </p:nvPr>
        </p:nvSpPr>
        <p:spPr/>
        <p:txBody>
          <a:bodyPr/>
          <a:lstStyle/>
          <a:p>
            <a:r>
              <a:rPr lang="it-IT" noProof="0" dirty="0"/>
              <a:t>Incentivi italiani:</a:t>
            </a:r>
          </a:p>
        </p:txBody>
      </p:sp>
      <p:sp>
        <p:nvSpPr>
          <p:cNvPr id="3" name="Text Placeholder 2">
            <a:extLst>
              <a:ext uri="{FF2B5EF4-FFF2-40B4-BE49-F238E27FC236}">
                <a16:creationId xmlns:a16="http://schemas.microsoft.com/office/drawing/2014/main" id="{17F0D931-7EE4-13C0-F4C1-404903E0DA01}"/>
              </a:ext>
            </a:extLst>
          </p:cNvPr>
          <p:cNvSpPr>
            <a:spLocks noGrp="1"/>
          </p:cNvSpPr>
          <p:nvPr>
            <p:ph type="body" sz="quarter" idx="19"/>
          </p:nvPr>
        </p:nvSpPr>
        <p:spPr/>
        <p:txBody>
          <a:bodyPr/>
          <a:lstStyle/>
          <a:p>
            <a:r>
              <a:rPr lang="it-IT" b="1" noProof="0" dirty="0"/>
              <a:t>Autoproduzione di energia da fonti rinnovabili per le PMI: </a:t>
            </a:r>
            <a:r>
              <a:rPr lang="it-IT" noProof="0" dirty="0"/>
              <a:t>nel dicembre 2024: il Ministero delle Imprese e del Made in Italy ha impegnato una misura per incentivare gli investimenti delle PMI. Alfonso Urso ha firmato il decreto che stanzia 320 milioni di euro per l'autoproduzione di energia da fonti rinnovabili.  Il 40% delle risorse sarà destinato al Sud e alle micro e piccole imprese. </a:t>
            </a:r>
            <a:r>
              <a:rPr lang="it-IT" b="1" noProof="0" dirty="0">
                <a:hlinkClick r:id="rId2"/>
              </a:rPr>
              <a:t>Fonte</a:t>
            </a:r>
            <a:endParaRPr lang="it-IT" b="1" noProof="0" dirty="0"/>
          </a:p>
          <a:p>
            <a:endParaRPr lang="it-IT" b="1" noProof="0" dirty="0"/>
          </a:p>
          <a:p>
            <a:r>
              <a:rPr lang="it-IT" b="1" noProof="0" dirty="0"/>
              <a:t>Piano Transizione 4.0: </a:t>
            </a:r>
            <a:r>
              <a:rPr lang="it-IT" noProof="0" dirty="0"/>
              <a:t>Il piano di incentivi per il manifatturiero avanzato del governo italiano stanzia 13,4 miliardi di euro in crediti d'imposta per investimenti in beni strumentali, R&amp;S, innovazione e formazione, sostenendo le PMI nell'adozione di tecnologie avanzate e nel miglioramento dell'efficienza delle risorse. </a:t>
            </a:r>
            <a:r>
              <a:rPr lang="it-IT" b="1" noProof="0" dirty="0">
                <a:hlinkClick r:id="rId3"/>
              </a:rPr>
              <a:t>Fonte</a:t>
            </a:r>
            <a:endParaRPr lang="it-IT" b="1" noProof="0" dirty="0"/>
          </a:p>
        </p:txBody>
      </p:sp>
      <p:sp>
        <p:nvSpPr>
          <p:cNvPr id="5" name="Freeform 17">
            <a:extLst>
              <a:ext uri="{FF2B5EF4-FFF2-40B4-BE49-F238E27FC236}">
                <a16:creationId xmlns:a16="http://schemas.microsoft.com/office/drawing/2014/main" id="{C8EDAC61-4561-DC0D-B752-BAC5B0068967}"/>
              </a:ext>
            </a:extLst>
          </p:cNvPr>
          <p:cNvSpPr>
            <a:spLocks/>
          </p:cNvSpPr>
          <p:nvPr/>
        </p:nvSpPr>
        <p:spPr bwMode="auto">
          <a:xfrm>
            <a:off x="9037418" y="585689"/>
            <a:ext cx="1368425" cy="1403350"/>
          </a:xfrm>
          <a:custGeom>
            <a:avLst/>
            <a:gdLst/>
            <a:ahLst/>
            <a:cxnLst/>
            <a:rect l="0" t="0" r="r" b="b"/>
            <a:pathLst>
              <a:path w="1031167" h="1057424">
                <a:moveTo>
                  <a:pt x="183540" y="460176"/>
                </a:moveTo>
                <a:cubicBezTo>
                  <a:pt x="217800" y="452833"/>
                  <a:pt x="247166" y="503011"/>
                  <a:pt x="216576" y="526265"/>
                </a:cubicBezTo>
                <a:cubicBezTo>
                  <a:pt x="209235" y="532385"/>
                  <a:pt x="198222" y="534833"/>
                  <a:pt x="193328" y="543400"/>
                </a:cubicBezTo>
                <a:cubicBezTo>
                  <a:pt x="189658" y="550742"/>
                  <a:pt x="190881" y="560533"/>
                  <a:pt x="190881" y="569100"/>
                </a:cubicBezTo>
                <a:cubicBezTo>
                  <a:pt x="192104" y="581339"/>
                  <a:pt x="188434" y="593578"/>
                  <a:pt x="183540" y="604593"/>
                </a:cubicBezTo>
                <a:cubicBezTo>
                  <a:pt x="179869" y="611936"/>
                  <a:pt x="168856" y="619279"/>
                  <a:pt x="163962" y="611936"/>
                </a:cubicBezTo>
                <a:cubicBezTo>
                  <a:pt x="161515" y="607041"/>
                  <a:pt x="163962" y="602146"/>
                  <a:pt x="162739" y="598474"/>
                </a:cubicBezTo>
                <a:cubicBezTo>
                  <a:pt x="160291" y="592354"/>
                  <a:pt x="154173" y="591131"/>
                  <a:pt x="149279" y="586235"/>
                </a:cubicBezTo>
                <a:cubicBezTo>
                  <a:pt x="145608" y="582563"/>
                  <a:pt x="143161" y="576444"/>
                  <a:pt x="141937" y="570324"/>
                </a:cubicBezTo>
                <a:cubicBezTo>
                  <a:pt x="134596" y="536056"/>
                  <a:pt x="140714" y="469967"/>
                  <a:pt x="183540" y="460176"/>
                </a:cubicBezTo>
                <a:close/>
                <a:moveTo>
                  <a:pt x="72580" y="311888"/>
                </a:moveTo>
                <a:lnTo>
                  <a:pt x="72192" y="313311"/>
                </a:lnTo>
                <a:lnTo>
                  <a:pt x="72192" y="312087"/>
                </a:lnTo>
                <a:lnTo>
                  <a:pt x="72580" y="311888"/>
                </a:lnTo>
                <a:close/>
                <a:moveTo>
                  <a:pt x="463740" y="0"/>
                </a:moveTo>
                <a:cubicBezTo>
                  <a:pt x="471081" y="0"/>
                  <a:pt x="478423" y="4895"/>
                  <a:pt x="485765" y="9791"/>
                </a:cubicBezTo>
                <a:lnTo>
                  <a:pt x="549392" y="52627"/>
                </a:lnTo>
                <a:cubicBezTo>
                  <a:pt x="554286" y="56298"/>
                  <a:pt x="560404" y="59970"/>
                  <a:pt x="567745" y="61194"/>
                </a:cubicBezTo>
                <a:cubicBezTo>
                  <a:pt x="576310" y="62418"/>
                  <a:pt x="586099" y="59970"/>
                  <a:pt x="593441" y="57522"/>
                </a:cubicBezTo>
                <a:cubicBezTo>
                  <a:pt x="603229" y="53850"/>
                  <a:pt x="609347" y="52627"/>
                  <a:pt x="613018" y="56298"/>
                </a:cubicBezTo>
                <a:cubicBezTo>
                  <a:pt x="615465" y="57522"/>
                  <a:pt x="616689" y="61194"/>
                  <a:pt x="617912" y="63642"/>
                </a:cubicBezTo>
                <a:cubicBezTo>
                  <a:pt x="627701" y="88119"/>
                  <a:pt x="636266" y="113820"/>
                  <a:pt x="627701" y="133402"/>
                </a:cubicBezTo>
                <a:cubicBezTo>
                  <a:pt x="584876" y="155431"/>
                  <a:pt x="539603" y="173790"/>
                  <a:pt x="493107" y="187253"/>
                </a:cubicBezTo>
                <a:cubicBezTo>
                  <a:pt x="510237" y="197044"/>
                  <a:pt x="512684" y="222745"/>
                  <a:pt x="509013" y="242327"/>
                </a:cubicBezTo>
                <a:cubicBezTo>
                  <a:pt x="505343" y="261909"/>
                  <a:pt x="496777" y="282714"/>
                  <a:pt x="500448" y="302297"/>
                </a:cubicBezTo>
                <a:cubicBezTo>
                  <a:pt x="510237" y="353699"/>
                  <a:pt x="587323" y="359818"/>
                  <a:pt x="613018" y="405101"/>
                </a:cubicBezTo>
                <a:cubicBezTo>
                  <a:pt x="624030" y="424684"/>
                  <a:pt x="622807" y="449161"/>
                  <a:pt x="626477" y="472414"/>
                </a:cubicBezTo>
                <a:cubicBezTo>
                  <a:pt x="633819" y="518921"/>
                  <a:pt x="660738" y="560533"/>
                  <a:pt x="699893" y="586234"/>
                </a:cubicBezTo>
                <a:cubicBezTo>
                  <a:pt x="712129" y="593577"/>
                  <a:pt x="724365" y="600920"/>
                  <a:pt x="739048" y="602144"/>
                </a:cubicBezTo>
                <a:cubicBezTo>
                  <a:pt x="754954" y="603368"/>
                  <a:pt x="772085" y="598472"/>
                  <a:pt x="789215" y="599696"/>
                </a:cubicBezTo>
                <a:cubicBezTo>
                  <a:pt x="806345" y="599696"/>
                  <a:pt x="825923" y="608264"/>
                  <a:pt x="828369" y="625398"/>
                </a:cubicBezTo>
                <a:cubicBezTo>
                  <a:pt x="813687" y="625398"/>
                  <a:pt x="799004" y="635189"/>
                  <a:pt x="794109" y="649875"/>
                </a:cubicBezTo>
                <a:cubicBezTo>
                  <a:pt x="852841" y="681696"/>
                  <a:pt x="910350" y="713516"/>
                  <a:pt x="969083" y="745337"/>
                </a:cubicBezTo>
                <a:cubicBezTo>
                  <a:pt x="993554" y="758800"/>
                  <a:pt x="1020473" y="774710"/>
                  <a:pt x="1029038" y="801635"/>
                </a:cubicBezTo>
                <a:cubicBezTo>
                  <a:pt x="1038827" y="828560"/>
                  <a:pt x="1013132" y="864053"/>
                  <a:pt x="987436" y="854262"/>
                </a:cubicBezTo>
                <a:cubicBezTo>
                  <a:pt x="977648" y="819993"/>
                  <a:pt x="951952" y="788172"/>
                  <a:pt x="916468" y="783277"/>
                </a:cubicBezTo>
                <a:cubicBezTo>
                  <a:pt x="880984" y="778381"/>
                  <a:pt x="843053" y="812650"/>
                  <a:pt x="854065" y="846918"/>
                </a:cubicBezTo>
                <a:cubicBezTo>
                  <a:pt x="862630" y="871396"/>
                  <a:pt x="891996" y="884858"/>
                  <a:pt x="898114" y="910560"/>
                </a:cubicBezTo>
                <a:cubicBezTo>
                  <a:pt x="911573" y="968082"/>
                  <a:pt x="805121" y="999902"/>
                  <a:pt x="818581" y="1057424"/>
                </a:cubicBezTo>
                <a:cubicBezTo>
                  <a:pt x="797780" y="1052528"/>
                  <a:pt x="776979" y="1048857"/>
                  <a:pt x="756178" y="1043961"/>
                </a:cubicBezTo>
                <a:cubicBezTo>
                  <a:pt x="806345" y="991335"/>
                  <a:pt x="813687" y="901993"/>
                  <a:pt x="770861" y="843247"/>
                </a:cubicBezTo>
                <a:cubicBezTo>
                  <a:pt x="759849" y="828560"/>
                  <a:pt x="745166" y="813874"/>
                  <a:pt x="726812" y="812650"/>
                </a:cubicBezTo>
                <a:cubicBezTo>
                  <a:pt x="715800" y="811427"/>
                  <a:pt x="702340" y="815098"/>
                  <a:pt x="696222" y="805307"/>
                </a:cubicBezTo>
                <a:cubicBezTo>
                  <a:pt x="692551" y="800411"/>
                  <a:pt x="693774" y="793068"/>
                  <a:pt x="693774" y="786949"/>
                </a:cubicBezTo>
                <a:cubicBezTo>
                  <a:pt x="693774" y="736770"/>
                  <a:pt x="632595" y="713516"/>
                  <a:pt x="587323" y="692711"/>
                </a:cubicBezTo>
                <a:cubicBezTo>
                  <a:pt x="510237" y="657218"/>
                  <a:pt x="453951" y="588682"/>
                  <a:pt x="400113" y="522593"/>
                </a:cubicBezTo>
                <a:cubicBezTo>
                  <a:pt x="357288" y="469966"/>
                  <a:pt x="313239" y="414892"/>
                  <a:pt x="291215" y="350027"/>
                </a:cubicBezTo>
                <a:cubicBezTo>
                  <a:pt x="280202" y="314535"/>
                  <a:pt x="275308" y="277819"/>
                  <a:pt x="281426" y="241103"/>
                </a:cubicBezTo>
                <a:cubicBezTo>
                  <a:pt x="253282" y="238655"/>
                  <a:pt x="226364" y="258237"/>
                  <a:pt x="220246" y="285162"/>
                </a:cubicBezTo>
                <a:cubicBezTo>
                  <a:pt x="199445" y="260685"/>
                  <a:pt x="167632" y="261909"/>
                  <a:pt x="138266" y="275371"/>
                </a:cubicBezTo>
                <a:cubicBezTo>
                  <a:pt x="144384" y="288834"/>
                  <a:pt x="127254" y="299849"/>
                  <a:pt x="112570" y="301073"/>
                </a:cubicBezTo>
                <a:cubicBezTo>
                  <a:pt x="105229" y="301685"/>
                  <a:pt x="97276" y="301685"/>
                  <a:pt x="90087" y="302909"/>
                </a:cubicBezTo>
                <a:lnTo>
                  <a:pt x="72580" y="311888"/>
                </a:lnTo>
                <a:lnTo>
                  <a:pt x="75863" y="299849"/>
                </a:lnTo>
                <a:cubicBezTo>
                  <a:pt x="57509" y="294953"/>
                  <a:pt x="34260" y="282714"/>
                  <a:pt x="25695" y="266804"/>
                </a:cubicBezTo>
                <a:cubicBezTo>
                  <a:pt x="23248" y="261909"/>
                  <a:pt x="22024" y="255789"/>
                  <a:pt x="24472" y="249670"/>
                </a:cubicBezTo>
                <a:cubicBezTo>
                  <a:pt x="25695" y="247222"/>
                  <a:pt x="28142" y="243550"/>
                  <a:pt x="29366" y="241103"/>
                </a:cubicBezTo>
                <a:cubicBezTo>
                  <a:pt x="33036" y="236207"/>
                  <a:pt x="36707" y="230088"/>
                  <a:pt x="36707" y="222745"/>
                </a:cubicBezTo>
                <a:cubicBezTo>
                  <a:pt x="37931" y="206834"/>
                  <a:pt x="25695" y="195820"/>
                  <a:pt x="14683" y="184805"/>
                </a:cubicBezTo>
                <a:cubicBezTo>
                  <a:pt x="4894" y="175014"/>
                  <a:pt x="0" y="168894"/>
                  <a:pt x="0" y="163998"/>
                </a:cubicBezTo>
                <a:lnTo>
                  <a:pt x="34260" y="166446"/>
                </a:lnTo>
                <a:lnTo>
                  <a:pt x="35484" y="161551"/>
                </a:lnTo>
                <a:cubicBezTo>
                  <a:pt x="45273" y="133402"/>
                  <a:pt x="50167" y="102805"/>
                  <a:pt x="53838" y="73433"/>
                </a:cubicBezTo>
                <a:cubicBezTo>
                  <a:pt x="75863" y="59970"/>
                  <a:pt x="106452" y="63642"/>
                  <a:pt x="124806" y="82000"/>
                </a:cubicBezTo>
                <a:lnTo>
                  <a:pt x="129700" y="86895"/>
                </a:lnTo>
                <a:lnTo>
                  <a:pt x="134595" y="82000"/>
                </a:lnTo>
                <a:cubicBezTo>
                  <a:pt x="139489" y="77104"/>
                  <a:pt x="148054" y="75880"/>
                  <a:pt x="154172" y="80776"/>
                </a:cubicBezTo>
                <a:lnTo>
                  <a:pt x="166408" y="90567"/>
                </a:lnTo>
                <a:lnTo>
                  <a:pt x="161514" y="22030"/>
                </a:lnTo>
                <a:cubicBezTo>
                  <a:pt x="161514" y="22030"/>
                  <a:pt x="162737" y="22030"/>
                  <a:pt x="163961" y="22030"/>
                </a:cubicBezTo>
                <a:cubicBezTo>
                  <a:pt x="168855" y="24478"/>
                  <a:pt x="173750" y="29373"/>
                  <a:pt x="176197" y="35493"/>
                </a:cubicBezTo>
                <a:cubicBezTo>
                  <a:pt x="177421" y="40388"/>
                  <a:pt x="177421" y="45283"/>
                  <a:pt x="178644" y="50179"/>
                </a:cubicBezTo>
                <a:cubicBezTo>
                  <a:pt x="179867" y="57522"/>
                  <a:pt x="181091" y="66089"/>
                  <a:pt x="184762" y="73433"/>
                </a:cubicBezTo>
                <a:cubicBezTo>
                  <a:pt x="189656" y="82000"/>
                  <a:pt x="199445" y="89343"/>
                  <a:pt x="210457" y="89343"/>
                </a:cubicBezTo>
                <a:cubicBezTo>
                  <a:pt x="219022" y="89343"/>
                  <a:pt x="225140" y="85671"/>
                  <a:pt x="228811" y="79552"/>
                </a:cubicBezTo>
                <a:cubicBezTo>
                  <a:pt x="232482" y="73433"/>
                  <a:pt x="232482" y="64866"/>
                  <a:pt x="231258" y="58746"/>
                </a:cubicBezTo>
                <a:cubicBezTo>
                  <a:pt x="231258" y="53850"/>
                  <a:pt x="230034" y="48955"/>
                  <a:pt x="232482" y="46507"/>
                </a:cubicBezTo>
                <a:cubicBezTo>
                  <a:pt x="233705" y="45283"/>
                  <a:pt x="234929" y="45283"/>
                  <a:pt x="236152" y="45283"/>
                </a:cubicBezTo>
                <a:cubicBezTo>
                  <a:pt x="241047" y="45283"/>
                  <a:pt x="250836" y="55074"/>
                  <a:pt x="254506" y="63642"/>
                </a:cubicBezTo>
                <a:lnTo>
                  <a:pt x="260624" y="77104"/>
                </a:lnTo>
                <a:lnTo>
                  <a:pt x="280202" y="40388"/>
                </a:lnTo>
                <a:cubicBezTo>
                  <a:pt x="289991" y="50179"/>
                  <a:pt x="299780" y="62418"/>
                  <a:pt x="304674" y="75880"/>
                </a:cubicBezTo>
                <a:lnTo>
                  <a:pt x="308345" y="84447"/>
                </a:lnTo>
                <a:lnTo>
                  <a:pt x="315686" y="79552"/>
                </a:lnTo>
                <a:cubicBezTo>
                  <a:pt x="331593" y="68537"/>
                  <a:pt x="338934" y="50179"/>
                  <a:pt x="337711" y="31821"/>
                </a:cubicBezTo>
                <a:cubicBezTo>
                  <a:pt x="341382" y="31821"/>
                  <a:pt x="343829" y="33045"/>
                  <a:pt x="348723" y="35493"/>
                </a:cubicBezTo>
                <a:cubicBezTo>
                  <a:pt x="357288" y="39165"/>
                  <a:pt x="368300" y="45283"/>
                  <a:pt x="378089" y="36717"/>
                </a:cubicBezTo>
                <a:cubicBezTo>
                  <a:pt x="385431" y="30597"/>
                  <a:pt x="385431" y="20806"/>
                  <a:pt x="385431" y="13463"/>
                </a:cubicBezTo>
                <a:cubicBezTo>
                  <a:pt x="385431" y="7343"/>
                  <a:pt x="385431" y="3672"/>
                  <a:pt x="386654" y="2448"/>
                </a:cubicBezTo>
                <a:cubicBezTo>
                  <a:pt x="389101" y="1224"/>
                  <a:pt x="391549" y="3672"/>
                  <a:pt x="396443" y="7343"/>
                </a:cubicBezTo>
                <a:cubicBezTo>
                  <a:pt x="400113" y="9791"/>
                  <a:pt x="402561" y="12239"/>
                  <a:pt x="406231" y="13463"/>
                </a:cubicBezTo>
                <a:cubicBezTo>
                  <a:pt x="419691" y="19582"/>
                  <a:pt x="431927" y="13463"/>
                  <a:pt x="442939" y="7343"/>
                </a:cubicBezTo>
                <a:cubicBezTo>
                  <a:pt x="450280" y="3672"/>
                  <a:pt x="457622" y="0"/>
                  <a:pt x="463740" y="0"/>
                </a:cubicBezTo>
                <a:close/>
              </a:path>
            </a:pathLst>
          </a:custGeom>
          <a:solidFill>
            <a:srgbClr val="09465E"/>
          </a:solidFill>
          <a:ln>
            <a:noFill/>
          </a:ln>
          <a:extLst>
            <a:ext uri="{91240B29-F687-4F45-9708-019B960494DF}">
              <a14:hiddenLine xmlns:a14="http://schemas.microsoft.com/office/drawing/2010/main" w="9898"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it-IT" noProof="0" dirty="0"/>
          </a:p>
        </p:txBody>
      </p:sp>
    </p:spTree>
    <p:extLst>
      <p:ext uri="{BB962C8B-B14F-4D97-AF65-F5344CB8AC3E}">
        <p14:creationId xmlns:p14="http://schemas.microsoft.com/office/powerpoint/2010/main" val="2384705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529AB-2E6F-F37E-AFA1-102966557A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E383F7-C9B3-A9A8-A493-20DC613C9F9A}"/>
              </a:ext>
            </a:extLst>
          </p:cNvPr>
          <p:cNvSpPr>
            <a:spLocks noGrp="1"/>
          </p:cNvSpPr>
          <p:nvPr>
            <p:ph type="body" sz="quarter" idx="16"/>
          </p:nvPr>
        </p:nvSpPr>
        <p:spPr>
          <a:xfrm>
            <a:off x="904080" y="612587"/>
            <a:ext cx="10052954" cy="803654"/>
          </a:xfrm>
        </p:spPr>
        <p:txBody>
          <a:bodyPr/>
          <a:lstStyle/>
          <a:p>
            <a:r>
              <a:rPr lang="it-IT" noProof="0" dirty="0"/>
              <a:t>Incentivi spagnoli:</a:t>
            </a:r>
          </a:p>
        </p:txBody>
      </p:sp>
      <p:sp>
        <p:nvSpPr>
          <p:cNvPr id="3" name="Text Placeholder 2">
            <a:extLst>
              <a:ext uri="{FF2B5EF4-FFF2-40B4-BE49-F238E27FC236}">
                <a16:creationId xmlns:a16="http://schemas.microsoft.com/office/drawing/2014/main" id="{B217BF88-65C8-662B-75EF-3AC4C831EDBD}"/>
              </a:ext>
            </a:extLst>
          </p:cNvPr>
          <p:cNvSpPr>
            <a:spLocks noGrp="1"/>
          </p:cNvSpPr>
          <p:nvPr>
            <p:ph type="body" sz="quarter" idx="19"/>
          </p:nvPr>
        </p:nvSpPr>
        <p:spPr>
          <a:xfrm>
            <a:off x="904856" y="1390030"/>
            <a:ext cx="10052954" cy="4250335"/>
          </a:xfrm>
        </p:spPr>
        <p:txBody>
          <a:bodyPr/>
          <a:lstStyle/>
          <a:p>
            <a:pPr>
              <a:spcAft>
                <a:spcPts val="1200"/>
              </a:spcAft>
            </a:pPr>
            <a:r>
              <a:rPr lang="it-IT" b="1" noProof="0" dirty="0"/>
              <a:t>Fondo nazionale per l'efficienza energetica (FNEE): </a:t>
            </a:r>
            <a:r>
              <a:rPr lang="it-IT" noProof="0" dirty="0"/>
              <a:t>Questo fondo fornisce sostegno economico, assistenza tecnica e formazione per migliorare l'efficienza energetica in vari settori, compreso quello industriale. Le PMI del settore alimentare possono accedere a finanziamenti per progetti volti a ridurre il consumo energetico e a migliorare la sostenibilità. </a:t>
            </a:r>
            <a:r>
              <a:rPr lang="it-IT" b="1" noProof="0" dirty="0">
                <a:hlinkClick r:id="rId2"/>
              </a:rPr>
              <a:t>Fonte</a:t>
            </a:r>
            <a:endParaRPr lang="it-IT" sz="1200" b="1" noProof="0" dirty="0"/>
          </a:p>
          <a:p>
            <a:pPr>
              <a:spcAft>
                <a:spcPts val="1200"/>
              </a:spcAft>
            </a:pPr>
            <a:r>
              <a:rPr lang="it-IT" b="1" noProof="0" dirty="0"/>
              <a:t>Istituto per la diversificazione e il risparmio energetico (IDAE): </a:t>
            </a:r>
            <a:r>
              <a:rPr lang="it-IT" noProof="0" dirty="0"/>
              <a:t>L'IDAE offre sovvenzioni e opzioni di finanziamento per progetti di efficienza energetica. Le PMI del settore alimentare possono beneficiare di programmi mirati all'adozione di tecnologie efficienti e di fonti energetiche rinnovabili per ottimizzare l'uso delle risorse. </a:t>
            </a:r>
            <a:r>
              <a:rPr lang="it-IT" b="1" noProof="0" dirty="0">
                <a:hlinkClick r:id="rId3"/>
              </a:rPr>
              <a:t>Fonte</a:t>
            </a:r>
            <a:endParaRPr lang="it-IT" b="1" noProof="0" dirty="0"/>
          </a:p>
          <a:p>
            <a:r>
              <a:rPr lang="it-IT" b="1" noProof="0" dirty="0"/>
              <a:t>Incentivi regionali: </a:t>
            </a:r>
            <a:r>
              <a:rPr lang="it-IT" noProof="0" dirty="0"/>
              <a:t>Le comunità autonome spagnole gestiscono sovvenzioni specifiche per migliorare l'efficienza energetica. Le PMI del settore alimentare dovrebbero esplorare i programmi regionali che possono offrire un sostegno aggiuntivo su misura per le esigenze locali. </a:t>
            </a:r>
            <a:r>
              <a:rPr lang="it-IT" b="1" noProof="0" dirty="0">
                <a:hlinkClick r:id="rId4"/>
              </a:rPr>
              <a:t>Fonte</a:t>
            </a:r>
            <a:endParaRPr lang="it-IT" b="1" noProof="0" dirty="0"/>
          </a:p>
        </p:txBody>
      </p:sp>
      <p:sp>
        <p:nvSpPr>
          <p:cNvPr id="4" name="Freeform 43">
            <a:extLst>
              <a:ext uri="{FF2B5EF4-FFF2-40B4-BE49-F238E27FC236}">
                <a16:creationId xmlns:a16="http://schemas.microsoft.com/office/drawing/2014/main" id="{51DF6C08-E636-7506-1A48-F97A9C8DBFC5}"/>
              </a:ext>
            </a:extLst>
          </p:cNvPr>
          <p:cNvSpPr>
            <a:spLocks/>
          </p:cNvSpPr>
          <p:nvPr/>
        </p:nvSpPr>
        <p:spPr bwMode="auto">
          <a:xfrm>
            <a:off x="10197548" y="528020"/>
            <a:ext cx="1090372" cy="972789"/>
          </a:xfrm>
          <a:custGeom>
            <a:avLst/>
            <a:gdLst/>
            <a:ahLst/>
            <a:cxnLst/>
            <a:rect l="0" t="0" r="r" b="b"/>
            <a:pathLst>
              <a:path w="1229633" h="1044203">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09465E"/>
          </a:solidFill>
          <a:ln>
            <a:noFill/>
          </a:ln>
          <a:extLst>
            <a:ext uri="{91240B29-F687-4F45-9708-019B960494DF}">
              <a14:hiddenLine xmlns:a14="http://schemas.microsoft.com/office/drawing/2010/main" w="9898"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it-IT" noProof="0" dirty="0"/>
          </a:p>
        </p:txBody>
      </p:sp>
    </p:spTree>
    <p:extLst>
      <p:ext uri="{BB962C8B-B14F-4D97-AF65-F5344CB8AC3E}">
        <p14:creationId xmlns:p14="http://schemas.microsoft.com/office/powerpoint/2010/main" val="2407446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67C62-7CA4-B0F7-02EC-84DCE5D170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6D1927-A9A0-2ACC-E12C-423F2B5919BC}"/>
              </a:ext>
            </a:extLst>
          </p:cNvPr>
          <p:cNvSpPr>
            <a:spLocks noGrp="1"/>
          </p:cNvSpPr>
          <p:nvPr>
            <p:ph type="body" sz="quarter" idx="16"/>
          </p:nvPr>
        </p:nvSpPr>
        <p:spPr/>
        <p:txBody>
          <a:bodyPr/>
          <a:lstStyle/>
          <a:p>
            <a:r>
              <a:rPr lang="it-IT" noProof="0" dirty="0"/>
              <a:t>Incentivi finlandesi:</a:t>
            </a:r>
          </a:p>
        </p:txBody>
      </p:sp>
      <p:sp>
        <p:nvSpPr>
          <p:cNvPr id="3" name="Text Placeholder 2">
            <a:extLst>
              <a:ext uri="{FF2B5EF4-FFF2-40B4-BE49-F238E27FC236}">
                <a16:creationId xmlns:a16="http://schemas.microsoft.com/office/drawing/2014/main" id="{DC11C0E5-3AE0-E3DB-92F9-5D5283EF0CA6}"/>
              </a:ext>
            </a:extLst>
          </p:cNvPr>
          <p:cNvSpPr>
            <a:spLocks noGrp="1"/>
          </p:cNvSpPr>
          <p:nvPr>
            <p:ph type="body" sz="quarter" idx="19"/>
          </p:nvPr>
        </p:nvSpPr>
        <p:spPr>
          <a:xfrm>
            <a:off x="904856" y="1989039"/>
            <a:ext cx="10276174" cy="4250335"/>
          </a:xfrm>
        </p:spPr>
        <p:txBody>
          <a:bodyPr/>
          <a:lstStyle/>
          <a:p>
            <a:r>
              <a:rPr lang="it-IT" b="1" noProof="0" dirty="0"/>
              <a:t>Aiuti per l'energia: </a:t>
            </a:r>
            <a:r>
              <a:rPr lang="it-IT" noProof="0" dirty="0"/>
              <a:t>Questo incentivo sostiene le imprese e le organizzazioni che investono in progetti che migliorano l'efficienza energetica o promuovono sistemi energetici a basse emissioni di carbonio. Può anche finanziare progetti di energia rinnovabile che utilizzano nuove tecnologie, a condizione che l'aiuto influisca significativamente sull'avvio del progetto. Costi ammissibili: 10.000 euro e oltre (efficienza energetica) o 30.000 euro e oltre (energie rinnovabili); fino a 5 milioni di euro. Si tratta di una sovvenzione a fondo perduto basata sui costi effettivi. </a:t>
            </a:r>
            <a:r>
              <a:rPr lang="it-IT" b="1" noProof="0" dirty="0">
                <a:hlinkClick r:id="rId2"/>
              </a:rPr>
              <a:t>Fonte</a:t>
            </a:r>
            <a:endParaRPr lang="it-IT" b="1" noProof="0" dirty="0"/>
          </a:p>
          <a:p>
            <a:endParaRPr lang="it-IT" b="1" noProof="0" dirty="0"/>
          </a:p>
          <a:p>
            <a:r>
              <a:rPr lang="it-IT" b="1" noProof="0" dirty="0"/>
              <a:t>Audit sull'efficienza dei materiali: </a:t>
            </a:r>
            <a:r>
              <a:rPr lang="it-IT" noProof="0" dirty="0"/>
              <a:t>Il governo finlandese offre incentivi economici alle aziende per la conduzione di audit sull'efficienza dei materiali, aiutandole a individuare le opportunità per ridurre gli sprechi e migliorare l'utilizzo delle risorse. </a:t>
            </a:r>
            <a:r>
              <a:rPr lang="it-IT" b="1" noProof="0" dirty="0">
                <a:hlinkClick r:id="rId3"/>
              </a:rPr>
              <a:t>Fonte</a:t>
            </a:r>
            <a:endParaRPr lang="it-IT" b="1" noProof="0" dirty="0"/>
          </a:p>
        </p:txBody>
      </p:sp>
      <p:sp>
        <p:nvSpPr>
          <p:cNvPr id="4" name="Freeform 2">
            <a:extLst>
              <a:ext uri="{FF2B5EF4-FFF2-40B4-BE49-F238E27FC236}">
                <a16:creationId xmlns:a16="http://schemas.microsoft.com/office/drawing/2014/main" id="{D5548FF7-EE46-7402-D801-E85D93734D09}"/>
              </a:ext>
            </a:extLst>
          </p:cNvPr>
          <p:cNvSpPr>
            <a:spLocks/>
          </p:cNvSpPr>
          <p:nvPr/>
        </p:nvSpPr>
        <p:spPr bwMode="auto">
          <a:xfrm>
            <a:off x="9662107" y="554827"/>
            <a:ext cx="730250" cy="1347787"/>
          </a:xfrm>
          <a:custGeom>
            <a:avLst/>
            <a:gdLst/>
            <a:ahLst/>
            <a:cxnLst/>
            <a:rect l="0" t="0" r="r" b="b"/>
            <a:pathLst>
              <a:path w="713835" h="1318776">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09465E"/>
          </a:solidFill>
          <a:ln>
            <a:noFill/>
          </a:ln>
          <a:extLst>
            <a:ext uri="{91240B29-F687-4F45-9708-019B960494DF}">
              <a14:hiddenLine xmlns:a14="http://schemas.microsoft.com/office/drawing/2010/main" w="9898"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it-IT" noProof="0" dirty="0"/>
          </a:p>
        </p:txBody>
      </p:sp>
    </p:spTree>
    <p:extLst>
      <p:ext uri="{BB962C8B-B14F-4D97-AF65-F5344CB8AC3E}">
        <p14:creationId xmlns:p14="http://schemas.microsoft.com/office/powerpoint/2010/main" val="3360808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12C37-851F-57A0-7D98-84D8DE35A85A}"/>
            </a:ext>
          </a:extLst>
        </p:cNvPr>
        <p:cNvGrpSpPr/>
        <p:nvPr/>
      </p:nvGrpSpPr>
      <p:grpSpPr>
        <a:xfrm>
          <a:off x="0" y="0"/>
          <a:ext cx="0" cy="0"/>
          <a:chOff x="0" y="0"/>
          <a:chExt cx="0" cy="0"/>
        </a:xfrm>
      </p:grpSpPr>
      <p:pic>
        <p:nvPicPr>
          <p:cNvPr id="6" name="Symbol zastępczy obrazu 5" descr="Obraz zawierający woda, odbicie, Płyn, kropla&#10;&#10;Zawartość wygenerowana przez sztuczną inteligencję może być niepoprawna.">
            <a:extLst>
              <a:ext uri="{FF2B5EF4-FFF2-40B4-BE49-F238E27FC236}">
                <a16:creationId xmlns:a16="http://schemas.microsoft.com/office/drawing/2014/main" id="{804ED1C4-4076-2E18-593D-A55A97AD3147}"/>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297989" y="0"/>
            <a:ext cx="5361066" cy="6858000"/>
          </a:xfrm>
        </p:spPr>
      </p:pic>
      <p:sp>
        <p:nvSpPr>
          <p:cNvPr id="2" name="Text Placeholder 1">
            <a:extLst>
              <a:ext uri="{FF2B5EF4-FFF2-40B4-BE49-F238E27FC236}">
                <a16:creationId xmlns:a16="http://schemas.microsoft.com/office/drawing/2014/main" id="{3ABA5F75-9B95-B10B-1971-F65D196486C4}"/>
              </a:ext>
            </a:extLst>
          </p:cNvPr>
          <p:cNvSpPr>
            <a:spLocks noGrp="1"/>
          </p:cNvSpPr>
          <p:nvPr>
            <p:ph type="body" sz="quarter" idx="19"/>
          </p:nvPr>
        </p:nvSpPr>
        <p:spPr>
          <a:xfrm>
            <a:off x="532944" y="1646178"/>
            <a:ext cx="5563055" cy="4606457"/>
          </a:xfrm>
        </p:spPr>
        <p:txBody>
          <a:bodyPr/>
          <a:lstStyle/>
          <a:p>
            <a:pPr marL="0" indent="0"/>
            <a:r>
              <a:rPr lang="it-IT" b="1" noProof="0" dirty="0"/>
              <a:t>"L'efficienza delle risorse si riferisce alla gestione e all'uso sostenibile delle risorse naturali per ridurre al minimo gli impatti ambientali e i rifiuti, massimizzando al contempo i benefici economici e sociali". </a:t>
            </a:r>
          </a:p>
          <a:p>
            <a:endParaRPr lang="it-IT" noProof="0" dirty="0"/>
          </a:p>
          <a:p>
            <a:r>
              <a:rPr lang="it-IT" sz="2000" i="1" noProof="0" dirty="0"/>
              <a:t> - Programma delle Nazioni Unite per l'Ambiente (</a:t>
            </a:r>
            <a:r>
              <a:rPr lang="it-IT" sz="2000" i="1" noProof="0" dirty="0">
                <a:hlinkClick r:id="rId4"/>
              </a:rPr>
              <a:t>UNEP</a:t>
            </a:r>
            <a:r>
              <a:rPr lang="it-IT" sz="2000" i="1" noProof="0" dirty="0"/>
              <a:t>)</a:t>
            </a:r>
          </a:p>
          <a:p>
            <a:endParaRPr lang="it-IT" sz="1200" i="1" noProof="0" dirty="0"/>
          </a:p>
          <a:p>
            <a:r>
              <a:rPr lang="it-IT" noProof="0" dirty="0">
                <a:sym typeface="Wingdings" panose="05000000000000000000" pitchFamily="2" charset="2"/>
              </a:rPr>
              <a:t> </a:t>
            </a:r>
            <a:r>
              <a:rPr lang="it-IT" noProof="0" dirty="0"/>
              <a:t>Massimizzare l'efficienza delle risorse nella produzione e nel consumo di cibo aiuta a ridurre gli sprechi, a conservare l'acqua e l'energia, a diminuire i costi e a garantire una distribuzione più equa degli alimenti.</a:t>
            </a:r>
          </a:p>
        </p:txBody>
      </p:sp>
      <p:sp>
        <p:nvSpPr>
          <p:cNvPr id="13" name="Rectangle 12">
            <a:extLst>
              <a:ext uri="{FF2B5EF4-FFF2-40B4-BE49-F238E27FC236}">
                <a16:creationId xmlns:a16="http://schemas.microsoft.com/office/drawing/2014/main" id="{A6CFD801-0026-5C2C-83C8-4CB96AB01008}"/>
              </a:ext>
            </a:extLst>
          </p:cNvPr>
          <p:cNvSpPr/>
          <p:nvPr/>
        </p:nvSpPr>
        <p:spPr>
          <a:xfrm>
            <a:off x="4297679" y="605365"/>
            <a:ext cx="4222167"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spc="324" noProof="0" dirty="0">
                <a:solidFill>
                  <a:schemeClr val="bg1"/>
                </a:solidFill>
                <a:latin typeface="Calibri" panose="020F0502020204030204" pitchFamily="34" charset="0"/>
                <a:cs typeface="Calibri" panose="020F0502020204030204" pitchFamily="34" charset="0"/>
              </a:rPr>
              <a:t>DEFINIZIONE</a:t>
            </a:r>
          </a:p>
          <a:p>
            <a:pPr algn="ctr"/>
            <a:endParaRPr lang="it-IT" sz="529" noProof="0" dirty="0">
              <a:latin typeface="Montserrat" panose="00000500000000000000" pitchFamily="50" charset="0"/>
            </a:endParaRPr>
          </a:p>
        </p:txBody>
      </p:sp>
      <p:sp>
        <p:nvSpPr>
          <p:cNvPr id="8" name="Freeform 7">
            <a:extLst>
              <a:ext uri="{FF2B5EF4-FFF2-40B4-BE49-F238E27FC236}">
                <a16:creationId xmlns:a16="http://schemas.microsoft.com/office/drawing/2014/main" id="{EB75D48A-6990-9604-D59E-082F9660515C}"/>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it-IT" noProof="0" dirty="0"/>
          </a:p>
        </p:txBody>
      </p:sp>
    </p:spTree>
    <p:extLst>
      <p:ext uri="{BB962C8B-B14F-4D97-AF65-F5344CB8AC3E}">
        <p14:creationId xmlns:p14="http://schemas.microsoft.com/office/powerpoint/2010/main" val="3279289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738553" y="272730"/>
            <a:ext cx="6562677" cy="339415"/>
          </a:xfrm>
        </p:spPr>
        <p:txBody>
          <a:bodyPr/>
          <a:lstStyle/>
          <a:p>
            <a:r>
              <a:rPr lang="it-IT" sz="2000" noProof="0" dirty="0"/>
              <a:t>DIRETTIVA SULL'EFFICIENZA ENERGETICA </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48051" y="700716"/>
            <a:ext cx="6860854" cy="1121194"/>
          </a:xfrm>
        </p:spPr>
        <p:txBody>
          <a:bodyPr/>
          <a:lstStyle/>
          <a:p>
            <a:r>
              <a:rPr lang="it-IT" sz="2000" noProof="0" dirty="0"/>
              <a:t>La revisione </a:t>
            </a:r>
            <a:r>
              <a:rPr lang="it-IT" sz="2000" noProof="0" dirty="0">
                <a:hlinkClick r:id="rId2"/>
              </a:rPr>
              <a:t>della direttiva sull'efficienza energetica (UE/2023/1791) </a:t>
            </a:r>
            <a:r>
              <a:rPr lang="it-IT" sz="2000" noProof="0" dirty="0"/>
              <a:t>rafforza l'impegno dell'UE a ridurre il consumo energetico, dando priorità all'efficienza energetica in tutti i settori per migliorare gli obiettivi climatici, la sicurezza energetica e l'accessibilità economica.</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a:xfrm>
            <a:off x="3679523" y="548080"/>
            <a:ext cx="1232765" cy="955625"/>
          </a:xfrm>
        </p:spPr>
        <p:txBody>
          <a:bodyPr/>
          <a:lstStyle/>
          <a:p>
            <a:r>
              <a:rPr lang="it-IT" noProof="0" dirty="0"/>
              <a:t>01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718832" y="2460893"/>
            <a:ext cx="6602118" cy="339415"/>
          </a:xfrm>
        </p:spPr>
        <p:txBody>
          <a:bodyPr/>
          <a:lstStyle/>
          <a:p>
            <a:r>
              <a:rPr lang="it-IT" sz="2000" noProof="0" dirty="0"/>
              <a:t>UN'EUROPA EFFICIENTE SOTTO IL PROFILO DELLE RISORSE</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649740" y="4653731"/>
            <a:ext cx="7739853" cy="339415"/>
          </a:xfrm>
        </p:spPr>
        <p:txBody>
          <a:bodyPr/>
          <a:lstStyle/>
          <a:p>
            <a:r>
              <a:rPr lang="it-IT" sz="2000" noProof="0" dirty="0"/>
              <a:t>ORIENTAMENTI POLITICI SULL'EFFICIENZA DELLE RISORSE</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7"/>
          </p:nvPr>
        </p:nvSpPr>
        <p:spPr>
          <a:xfrm>
            <a:off x="3714863" y="2912679"/>
            <a:ext cx="1232765" cy="955625"/>
          </a:xfrm>
          <a:prstGeom prst="rect">
            <a:avLst/>
          </a:prstGeom>
        </p:spPr>
        <p:txBody>
          <a:bodyPr/>
          <a:lstStyle/>
          <a:p>
            <a:r>
              <a:rPr lang="it-IT" noProof="0" dirty="0"/>
              <a:t>02</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8"/>
          </p:nvPr>
        </p:nvSpPr>
        <p:spPr>
          <a:xfrm>
            <a:off x="3714863" y="5260063"/>
            <a:ext cx="1232765" cy="955625"/>
          </a:xfrm>
          <a:prstGeom prst="rect">
            <a:avLst/>
          </a:prstGeom>
        </p:spPr>
        <p:txBody>
          <a:bodyPr/>
          <a:lstStyle/>
          <a:p>
            <a:r>
              <a:rPr lang="it-IT" noProof="0" dirty="0"/>
              <a:t>03</a:t>
            </a:r>
          </a:p>
        </p:txBody>
      </p:sp>
      <p:sp>
        <p:nvSpPr>
          <p:cNvPr id="38" name="Rectangle 37">
            <a:extLst>
              <a:ext uri="{FF2B5EF4-FFF2-40B4-BE49-F238E27FC236}">
                <a16:creationId xmlns:a16="http://schemas.microsoft.com/office/drawing/2014/main" id="{72ED8816-B64A-3248-8060-B62B5675A182}"/>
              </a:ext>
            </a:extLst>
          </p:cNvPr>
          <p:cNvSpPr/>
          <p:nvPr/>
        </p:nvSpPr>
        <p:spPr>
          <a:xfrm>
            <a:off x="3868950" y="2417538"/>
            <a:ext cx="7452000" cy="30761"/>
          </a:xfrm>
          <a:prstGeom prst="rect">
            <a:avLst/>
          </a:prstGeom>
          <a:solidFill>
            <a:srgbClr val="0B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29" noProof="0" dirty="0">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A898EBFA-C58A-0046-89B1-AFB1E0D2486F}"/>
              </a:ext>
            </a:extLst>
          </p:cNvPr>
          <p:cNvSpPr/>
          <p:nvPr/>
        </p:nvSpPr>
        <p:spPr>
          <a:xfrm>
            <a:off x="3880331" y="4534414"/>
            <a:ext cx="7452000" cy="30761"/>
          </a:xfrm>
          <a:prstGeom prst="rect">
            <a:avLst/>
          </a:prstGeom>
          <a:solidFill>
            <a:srgbClr val="0B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29" noProof="0" dirty="0">
              <a:latin typeface="Calibri" panose="020F0502020204030204" pitchFamily="34" charset="0"/>
              <a:cs typeface="Calibri" panose="020F0502020204030204" pitchFamily="34" charset="0"/>
            </a:endParaRPr>
          </a:p>
        </p:txBody>
      </p:sp>
      <p:pic>
        <p:nvPicPr>
          <p:cNvPr id="27" name="Symbol zastępczy obrazu 26" descr="Obraz zawierający niebieskie, Jaskrawoniebieski, Kobaltowy niebieski, flaga&#10;&#10;Zawartość wygenerowana przez sztuczną inteligencję może być niepoprawna.">
            <a:extLst>
              <a:ext uri="{FF2B5EF4-FFF2-40B4-BE49-F238E27FC236}">
                <a16:creationId xmlns:a16="http://schemas.microsoft.com/office/drawing/2014/main" id="{247E39C0-56F5-05B4-D06F-067702086384}"/>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2" name="Text Placeholder 4">
            <a:extLst>
              <a:ext uri="{FF2B5EF4-FFF2-40B4-BE49-F238E27FC236}">
                <a16:creationId xmlns:a16="http://schemas.microsoft.com/office/drawing/2014/main" id="{0FBCA30F-CE70-50F3-AE6F-BF893CEAB6B2}"/>
              </a:ext>
            </a:extLst>
          </p:cNvPr>
          <p:cNvSpPr txBox="1">
            <a:spLocks/>
          </p:cNvSpPr>
          <p:nvPr/>
        </p:nvSpPr>
        <p:spPr>
          <a:xfrm>
            <a:off x="4718832" y="2944274"/>
            <a:ext cx="6602118" cy="99938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mtClean="0">
                <a:solidFill>
                  <a:srgbClr val="09465E"/>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noProof="0" dirty="0"/>
              <a:t>Questa </a:t>
            </a:r>
            <a:r>
              <a:rPr lang="it-IT" sz="2000" noProof="0" dirty="0">
                <a:hlinkClick r:id="rId4"/>
              </a:rPr>
              <a:t>iniziativa faro nell'ambito della Strategia Europa 2020 </a:t>
            </a:r>
            <a:r>
              <a:rPr lang="it-IT" sz="2000" noProof="0" dirty="0"/>
              <a:t>mira a stimolare la crescita economica riducendo al contempo il consumo di risorse, garantendo la sostenibilità e migliorando la competitività.</a:t>
            </a:r>
          </a:p>
        </p:txBody>
      </p:sp>
      <p:sp>
        <p:nvSpPr>
          <p:cNvPr id="33" name="Text Placeholder 4">
            <a:extLst>
              <a:ext uri="{FF2B5EF4-FFF2-40B4-BE49-F238E27FC236}">
                <a16:creationId xmlns:a16="http://schemas.microsoft.com/office/drawing/2014/main" id="{39741037-75BC-44C7-B503-FF1B72A2415D}"/>
              </a:ext>
            </a:extLst>
          </p:cNvPr>
          <p:cNvSpPr txBox="1">
            <a:spLocks/>
          </p:cNvSpPr>
          <p:nvPr/>
        </p:nvSpPr>
        <p:spPr>
          <a:xfrm>
            <a:off x="4738553" y="5088679"/>
            <a:ext cx="6786508" cy="99938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mtClean="0">
                <a:solidFill>
                  <a:srgbClr val="09465E"/>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noProof="0" dirty="0"/>
              <a:t>La </a:t>
            </a:r>
            <a:r>
              <a:rPr lang="it-IT" sz="2000" noProof="0" dirty="0">
                <a:hlinkClick r:id="rId5"/>
              </a:rPr>
              <a:t>Policy Guidance dell'OCSE sull'efficienza delle risorse </a:t>
            </a:r>
            <a:r>
              <a:rPr lang="it-IT" sz="2000" noProof="0" dirty="0"/>
              <a:t>fornisce strategie chiave per raggiungere una crescita sostenibile riducendo il consumo di risorse, migliorando l'efficienza e promuovendo la cooperazione internazionale, sulla base degli impegni assunti dal G7 e da altre iniziative globali.</a:t>
            </a:r>
          </a:p>
        </p:txBody>
      </p:sp>
      <p:sp>
        <p:nvSpPr>
          <p:cNvPr id="2" name="TextBox 1">
            <a:extLst>
              <a:ext uri="{FF2B5EF4-FFF2-40B4-BE49-F238E27FC236}">
                <a16:creationId xmlns:a16="http://schemas.microsoft.com/office/drawing/2014/main" id="{ACBAA7EE-BB2F-05FC-930A-666ED4B855F8}"/>
              </a:ext>
            </a:extLst>
          </p:cNvPr>
          <p:cNvSpPr txBox="1"/>
          <p:nvPr/>
        </p:nvSpPr>
        <p:spPr>
          <a:xfrm>
            <a:off x="11525061" y="3775295"/>
            <a:ext cx="488888" cy="2969537"/>
          </a:xfrm>
          <a:prstGeom prst="rect">
            <a:avLst/>
          </a:prstGeom>
          <a:solidFill>
            <a:schemeClr val="bg1"/>
          </a:solidFill>
        </p:spPr>
        <p:txBody>
          <a:bodyPr wrap="square" rtlCol="0">
            <a:spAutoFit/>
          </a:bodyPr>
          <a:lstStyle/>
          <a:p>
            <a:endParaRPr lang="it-IT" noProof="0" dirty="0"/>
          </a:p>
        </p:txBody>
      </p:sp>
    </p:spTree>
    <p:extLst>
      <p:ext uri="{BB962C8B-B14F-4D97-AF65-F5344CB8AC3E}">
        <p14:creationId xmlns:p14="http://schemas.microsoft.com/office/powerpoint/2010/main" val="161488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9">
            <a:extLst>
              <a:ext uri="{FF2B5EF4-FFF2-40B4-BE49-F238E27FC236}">
                <a16:creationId xmlns:a16="http://schemas.microsoft.com/office/drawing/2014/main" id="{45DD8A36-39B3-24B3-3D6F-61E0854814E9}"/>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p:txBody>
          <a:bodyPr/>
          <a:lstStyle/>
          <a:p>
            <a:r>
              <a:rPr lang="it-IT" noProof="0" dirty="0"/>
              <a:t>Lady Bird Johnson</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2392552" y="2386048"/>
            <a:ext cx="7406893" cy="1748587"/>
          </a:xfrm>
        </p:spPr>
        <p:txBody>
          <a:bodyPr/>
          <a:lstStyle/>
          <a:p>
            <a:r>
              <a:rPr lang="it-IT" i="1" noProof="0" dirty="0"/>
              <a:t>L'AMBIENTE È IL LUOGO IN CUI CI INCONTRIAMO TUTTI, IN CUI ABBIAMO TUTTI UN INTERESSE RECIPROCO; È L'UNICA COSA CHE TUTTI NOI CONDIVIDIAMO.</a:t>
            </a:r>
          </a:p>
        </p:txBody>
      </p:sp>
      <p:grpSp>
        <p:nvGrpSpPr>
          <p:cNvPr id="10" name="Group 9">
            <a:extLst>
              <a:ext uri="{FF2B5EF4-FFF2-40B4-BE49-F238E27FC236}">
                <a16:creationId xmlns:a16="http://schemas.microsoft.com/office/drawing/2014/main" id="{27FDB5B2-22D0-53EA-61B9-1561421D7DA0}"/>
              </a:ext>
            </a:extLst>
          </p:cNvPr>
          <p:cNvGrpSpPr/>
          <p:nvPr/>
        </p:nvGrpSpPr>
        <p:grpSpPr>
          <a:xfrm>
            <a:off x="5352086" y="301300"/>
            <a:ext cx="1487826" cy="1083162"/>
            <a:chOff x="3400450" y="986392"/>
            <a:chExt cx="1487826" cy="1083162"/>
          </a:xfrm>
          <a:solidFill>
            <a:srgbClr val="0B3A5B"/>
          </a:solidFill>
        </p:grpSpPr>
        <p:sp>
          <p:nvSpPr>
            <p:cNvPr id="11" name="Freeform 10">
              <a:extLst>
                <a:ext uri="{FF2B5EF4-FFF2-40B4-BE49-F238E27FC236}">
                  <a16:creationId xmlns:a16="http://schemas.microsoft.com/office/drawing/2014/main" id="{60453C57-87C0-A2D1-E00D-8907DA045FF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094D2"/>
            </a:solidFill>
            <a:ln w="8971" cap="flat">
              <a:noFill/>
              <a:prstDash val="solid"/>
              <a:miter/>
            </a:ln>
          </p:spPr>
          <p:txBody>
            <a:bodyPr rtlCol="0" anchor="ctr"/>
            <a:lstStyle/>
            <a:p>
              <a:endParaRPr lang="it-IT" noProof="0" dirty="0"/>
            </a:p>
          </p:txBody>
        </p:sp>
        <p:sp>
          <p:nvSpPr>
            <p:cNvPr id="12" name="Freeform 11">
              <a:extLst>
                <a:ext uri="{FF2B5EF4-FFF2-40B4-BE49-F238E27FC236}">
                  <a16:creationId xmlns:a16="http://schemas.microsoft.com/office/drawing/2014/main" id="{9C9C35FA-D380-B83A-F98D-5000AB7955B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it-IT" noProof="0" dirty="0"/>
            </a:p>
          </p:txBody>
        </p:sp>
      </p:grpSp>
    </p:spTree>
    <p:extLst>
      <p:ext uri="{BB962C8B-B14F-4D97-AF65-F5344CB8AC3E}">
        <p14:creationId xmlns:p14="http://schemas.microsoft.com/office/powerpoint/2010/main" val="480274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it-IT" noProof="0" dirty="0"/>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it-IT" sz="3000" b="1" noProof="0" dirty="0">
                <a:solidFill>
                  <a:schemeClr val="bg1"/>
                </a:solidFill>
              </a:rPr>
              <a:t>www.waste2worth.eu</a:t>
            </a:r>
          </a:p>
          <a:p>
            <a:endParaRPr lang="it-IT" noProof="0"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it-IT" noProof="0" dirty="0"/>
              <a:t>Segui il nostro viaggio</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it-IT" sz="2400" noProof="0" dirty="0">
                  <a:solidFill>
                    <a:srgbClr val="0B3A5B"/>
                  </a:solidFill>
                  <a:hlinkClick r:id="rId4">
                    <a:extLst>
                      <a:ext uri="{A12FA001-AC4F-418D-AE19-62706E023703}">
                        <ahyp:hlinkClr xmlns:ahyp="http://schemas.microsoft.com/office/drawing/2018/hyperlinkcolor" val="tx"/>
                      </a:ext>
                    </a:extLst>
                  </a:hlinkClick>
                </a:rPr>
                <a:t>yt</a:t>
              </a:r>
              <a:endParaRPr lang="it-IT" sz="2400" noProof="0" dirty="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it-IT" sz="2400" noProof="0"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it-IT" sz="2400" noProof="0" dirty="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it-IT" sz="2400" noProof="0" dirty="0">
                  <a:solidFill>
                    <a:srgbClr val="0B3A5B"/>
                  </a:solidFill>
                  <a:hlinkClick r:id="rId5">
                    <a:extLst>
                      <a:ext uri="{A12FA001-AC4F-418D-AE19-62706E023703}">
                        <ahyp:hlinkClr xmlns:ahyp="http://schemas.microsoft.com/office/drawing/2018/hyperlinkcolor" val="tx"/>
                      </a:ext>
                    </a:extLst>
                  </a:hlinkClick>
                </a:rPr>
                <a:t>li</a:t>
              </a:r>
              <a:endParaRPr lang="it-IT" sz="2400" noProof="0" dirty="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it-IT" sz="2400" noProof="0" dirty="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it-IT" sz="2400" noProof="0" dirty="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it-IT" sz="2400" noProof="0" dirty="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it-IT" sz="2400" noProof="0" dirty="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it-IT" sz="2400" noProof="0" dirty="0">
                  <a:solidFill>
                    <a:srgbClr val="0B3A5B"/>
                  </a:solidFill>
                  <a:hlinkClick r:id="rId6">
                    <a:extLst>
                      <a:ext uri="{A12FA001-AC4F-418D-AE19-62706E023703}">
                        <ahyp:hlinkClr xmlns:ahyp="http://schemas.microsoft.com/office/drawing/2018/hyperlinkcolor" val="tx"/>
                      </a:ext>
                    </a:extLst>
                  </a:hlinkClick>
                </a:rPr>
                <a:t>in</a:t>
              </a:r>
              <a:endParaRPr lang="it-IT" sz="2400" noProof="0" dirty="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it-IT" sz="2400" noProof="0" dirty="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it-IT" sz="2400" noProof="0" dirty="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it-IT" sz="2400" noProof="0"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it-IT" sz="2400" noProof="0" dirty="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it-IT" noProof="0" dirty="0"/>
          </a:p>
        </p:txBody>
      </p:sp>
    </p:spTree>
    <p:extLst>
      <p:ext uri="{BB962C8B-B14F-4D97-AF65-F5344CB8AC3E}">
        <p14:creationId xmlns:p14="http://schemas.microsoft.com/office/powerpoint/2010/main" val="416982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5DECA0-1958-E6B9-478F-094EB5AF4833}"/>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E339954-ADC8-A794-0F94-0303553A8CE6}"/>
              </a:ext>
            </a:extLst>
          </p:cNvPr>
          <p:cNvSpPr>
            <a:spLocks noGrp="1"/>
          </p:cNvSpPr>
          <p:nvPr>
            <p:ph type="body" sz="quarter" idx="21"/>
          </p:nvPr>
        </p:nvSpPr>
        <p:spPr/>
        <p:txBody>
          <a:bodyPr/>
          <a:lstStyle/>
          <a:p>
            <a:r>
              <a:rPr lang="it-IT" noProof="0" dirty="0"/>
              <a:t>Impatto sulle risorse </a:t>
            </a:r>
          </a:p>
        </p:txBody>
      </p:sp>
      <p:sp>
        <p:nvSpPr>
          <p:cNvPr id="4" name="Text Placeholder 3">
            <a:extLst>
              <a:ext uri="{FF2B5EF4-FFF2-40B4-BE49-F238E27FC236}">
                <a16:creationId xmlns:a16="http://schemas.microsoft.com/office/drawing/2014/main" id="{A70B399E-DCE0-DDB8-6F53-CA2A2A9E560A}"/>
              </a:ext>
            </a:extLst>
          </p:cNvPr>
          <p:cNvSpPr>
            <a:spLocks noGrp="1"/>
          </p:cNvSpPr>
          <p:nvPr>
            <p:ph type="body" sz="quarter" idx="22"/>
          </p:nvPr>
        </p:nvSpPr>
        <p:spPr/>
        <p:txBody>
          <a:bodyPr/>
          <a:lstStyle/>
          <a:p>
            <a:pPr>
              <a:spcAft>
                <a:spcPts val="600"/>
              </a:spcAft>
            </a:pPr>
            <a:r>
              <a:rPr lang="it-IT" noProof="0" dirty="0"/>
              <a:t>Lo spreco alimentare non riguarda solo il cibo che buttiamo via, ma anche tutte le risorse utilizzate per produrlo.</a:t>
            </a:r>
            <a:endParaRPr lang="it-IT" b="1" noProof="0" dirty="0"/>
          </a:p>
          <a:p>
            <a:pPr>
              <a:spcAft>
                <a:spcPts val="600"/>
              </a:spcAft>
            </a:pPr>
            <a:r>
              <a:rPr lang="it-IT" b="1" noProof="0" dirty="0"/>
              <a:t>Quando il cibo non viene consumato, si sprecano anche l'acqua, l'energia, la terra, la manodopera e il denaro impiegati per coltivarlo, trasformarlo, trasportarlo e conservarlo. </a:t>
            </a:r>
            <a:endParaRPr lang="it-IT" noProof="0" dirty="0"/>
          </a:p>
          <a:p>
            <a:pPr>
              <a:spcAft>
                <a:spcPts val="600"/>
              </a:spcAft>
            </a:pPr>
            <a:r>
              <a:rPr lang="it-IT" noProof="0" dirty="0"/>
              <a:t>Ridurre gli sprechi alimentari è uno dei modi più semplici per proteggere le risorse del nostro pianeta.</a:t>
            </a:r>
          </a:p>
        </p:txBody>
      </p:sp>
    </p:spTree>
    <p:extLst>
      <p:ext uri="{BB962C8B-B14F-4D97-AF65-F5344CB8AC3E}">
        <p14:creationId xmlns:p14="http://schemas.microsoft.com/office/powerpoint/2010/main" val="3411237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05CE33-42AA-5494-3C4C-010D57694526}"/>
              </a:ext>
            </a:extLst>
          </p:cNvPr>
          <p:cNvSpPr>
            <a:spLocks noGrp="1"/>
          </p:cNvSpPr>
          <p:nvPr>
            <p:ph type="body" sz="quarter" idx="16"/>
          </p:nvPr>
        </p:nvSpPr>
        <p:spPr>
          <a:xfrm>
            <a:off x="1074656" y="680134"/>
            <a:ext cx="11117344" cy="992652"/>
          </a:xfrm>
        </p:spPr>
        <p:txBody>
          <a:bodyPr/>
          <a:lstStyle/>
          <a:p>
            <a:r>
              <a:rPr lang="it-IT" noProof="0" dirty="0"/>
              <a:t>Come la </a:t>
            </a:r>
            <a:r>
              <a:rPr lang="it-IT" noProof="0" dirty="0">
                <a:highlight>
                  <a:srgbClr val="60BA47"/>
                </a:highlight>
              </a:rPr>
              <a:t>valorizzazione dei rifiuti alimentari </a:t>
            </a:r>
            <a:r>
              <a:rPr lang="it-IT" noProof="0" dirty="0"/>
              <a:t>può portare all'efficienza delle risorse</a:t>
            </a:r>
          </a:p>
        </p:txBody>
      </p:sp>
      <p:sp>
        <p:nvSpPr>
          <p:cNvPr id="4" name="Text Placeholder 3">
            <a:extLst>
              <a:ext uri="{FF2B5EF4-FFF2-40B4-BE49-F238E27FC236}">
                <a16:creationId xmlns:a16="http://schemas.microsoft.com/office/drawing/2014/main" id="{8121EE7A-805F-3381-FBAC-13B06593F0A1}"/>
              </a:ext>
            </a:extLst>
          </p:cNvPr>
          <p:cNvSpPr>
            <a:spLocks noGrp="1"/>
          </p:cNvSpPr>
          <p:nvPr>
            <p:ph type="body" sz="quarter" idx="19"/>
          </p:nvPr>
        </p:nvSpPr>
        <p:spPr>
          <a:xfrm>
            <a:off x="6471526" y="1805400"/>
            <a:ext cx="5502232" cy="4102937"/>
          </a:xfrm>
        </p:spPr>
        <p:txBody>
          <a:bodyPr/>
          <a:lstStyle/>
          <a:p>
            <a:r>
              <a:rPr lang="it-IT" sz="2000" noProof="0" dirty="0"/>
              <a:t>Questo video mostra in modo semplice come </a:t>
            </a:r>
            <a:r>
              <a:rPr lang="it-IT" sz="2000" b="0" i="0" noProof="0" dirty="0">
                <a:effectLst/>
                <a:latin typeface="D-DINExp"/>
              </a:rPr>
              <a:t>la valorizzazione dei rifiuti alimentari converta gli scarti alimentari in prodotti di valore o in energia, riducendo l'impatto ambientale. Il video promuove il recupero delle risorse, la produzione di biogas, il compostaggio, la ridistribuzione degli alimenti e il recupero dei nutrienti, contribuendo a un'economia circolare. Questo processo riduce al minimo i rifiuti in discarica e l'inquinamento, promuovendo allo stesso tempo l'innovazione e le soluzioni sostenibili per un sistema alimentare resiliente.</a:t>
            </a:r>
            <a:endParaRPr lang="it-IT" sz="2000" noProof="0" dirty="0"/>
          </a:p>
        </p:txBody>
      </p:sp>
      <p:pic>
        <p:nvPicPr>
          <p:cNvPr id="5" name="Online Media 4" title="What is Food Waste Valorization and How Does it Contribute to Sustainable Solutions?">
            <a:hlinkClick r:id="" action="ppaction://media"/>
            <a:extLst>
              <a:ext uri="{FF2B5EF4-FFF2-40B4-BE49-F238E27FC236}">
                <a16:creationId xmlns:a16="http://schemas.microsoft.com/office/drawing/2014/main" id="{537D3CC8-85E3-C6D3-F27B-7C0A27ABEA6B}"/>
              </a:ext>
            </a:extLst>
          </p:cNvPr>
          <p:cNvPicPr>
            <a:picLocks noRot="1" noChangeAspect="1"/>
          </p:cNvPicPr>
          <p:nvPr>
            <a:videoFile r:link="rId1"/>
          </p:nvPr>
        </p:nvPicPr>
        <p:blipFill>
          <a:blip r:embed="rId3"/>
          <a:stretch>
            <a:fillRect/>
          </a:stretch>
        </p:blipFill>
        <p:spPr>
          <a:xfrm>
            <a:off x="622131" y="3007151"/>
            <a:ext cx="5267040" cy="3292049"/>
          </a:xfrm>
          <a:prstGeom prst="rect">
            <a:avLst/>
          </a:prstGeom>
        </p:spPr>
      </p:pic>
      <p:sp>
        <p:nvSpPr>
          <p:cNvPr id="7" name="TextBox 6">
            <a:extLst>
              <a:ext uri="{FF2B5EF4-FFF2-40B4-BE49-F238E27FC236}">
                <a16:creationId xmlns:a16="http://schemas.microsoft.com/office/drawing/2014/main" id="{015F0637-E238-37CA-F5D0-540AEE9FC319}"/>
              </a:ext>
            </a:extLst>
          </p:cNvPr>
          <p:cNvSpPr txBox="1"/>
          <p:nvPr/>
        </p:nvSpPr>
        <p:spPr>
          <a:xfrm>
            <a:off x="7802252" y="5969200"/>
            <a:ext cx="4389748" cy="584775"/>
          </a:xfrm>
          <a:prstGeom prst="rect">
            <a:avLst/>
          </a:prstGeom>
          <a:noFill/>
        </p:spPr>
        <p:txBody>
          <a:bodyPr wrap="square">
            <a:spAutoFit/>
          </a:bodyPr>
          <a:lstStyle/>
          <a:p>
            <a:r>
              <a:rPr lang="it-IT" sz="1600" noProof="0" dirty="0">
                <a:hlinkClick r:id="rId4"/>
              </a:rPr>
              <a:t>Che cos'è la valorizzazione degli sprechi alimentari e come contribuisce a soluzioni sostenibili?</a:t>
            </a:r>
            <a:endParaRPr lang="it-IT" sz="1600" noProof="0" dirty="0"/>
          </a:p>
        </p:txBody>
      </p:sp>
      <p:grpSp>
        <p:nvGrpSpPr>
          <p:cNvPr id="8" name="Graphic 4">
            <a:extLst>
              <a:ext uri="{FF2B5EF4-FFF2-40B4-BE49-F238E27FC236}">
                <a16:creationId xmlns:a16="http://schemas.microsoft.com/office/drawing/2014/main" id="{6ADE0AA6-1BA4-10FC-DEC6-A7E495EA17AD}"/>
              </a:ext>
            </a:extLst>
          </p:cNvPr>
          <p:cNvGrpSpPr/>
          <p:nvPr/>
        </p:nvGrpSpPr>
        <p:grpSpPr>
          <a:xfrm rot="19582332">
            <a:off x="6094748" y="5409770"/>
            <a:ext cx="403667" cy="780438"/>
            <a:chOff x="9129274" y="2719113"/>
            <a:chExt cx="717139" cy="1386497"/>
          </a:xfrm>
          <a:solidFill>
            <a:srgbClr val="09465E"/>
          </a:solidFill>
        </p:grpSpPr>
        <p:grpSp>
          <p:nvGrpSpPr>
            <p:cNvPr id="9" name="Graphic 4">
              <a:extLst>
                <a:ext uri="{FF2B5EF4-FFF2-40B4-BE49-F238E27FC236}">
                  <a16:creationId xmlns:a16="http://schemas.microsoft.com/office/drawing/2014/main" id="{06D74D29-DEEF-88AE-7F22-FA3077224CB7}"/>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D8053629-5B88-0288-156B-0E0183AC876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it-IT" noProof="0" dirty="0"/>
              </a:p>
            </p:txBody>
          </p:sp>
          <p:sp>
            <p:nvSpPr>
              <p:cNvPr id="19" name="Freeform 58">
                <a:extLst>
                  <a:ext uri="{FF2B5EF4-FFF2-40B4-BE49-F238E27FC236}">
                    <a16:creationId xmlns:a16="http://schemas.microsoft.com/office/drawing/2014/main" id="{513C7C5B-E8EF-1425-830B-01D2AC933E8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it-IT" noProof="0" dirty="0"/>
              </a:p>
            </p:txBody>
          </p:sp>
        </p:grpSp>
        <p:grpSp>
          <p:nvGrpSpPr>
            <p:cNvPr id="10" name="Graphic 4">
              <a:extLst>
                <a:ext uri="{FF2B5EF4-FFF2-40B4-BE49-F238E27FC236}">
                  <a16:creationId xmlns:a16="http://schemas.microsoft.com/office/drawing/2014/main" id="{F1B5D23C-6C45-3734-6BA0-A5A9EF9F61C8}"/>
                </a:ext>
              </a:extLst>
            </p:cNvPr>
            <p:cNvGrpSpPr/>
            <p:nvPr/>
          </p:nvGrpSpPr>
          <p:grpSpPr>
            <a:xfrm>
              <a:off x="9129274" y="2893887"/>
              <a:ext cx="717139" cy="1211724"/>
              <a:chOff x="9129274" y="2893887"/>
              <a:chExt cx="717139" cy="1211724"/>
            </a:xfrm>
            <a:grpFill/>
          </p:grpSpPr>
          <p:sp>
            <p:nvSpPr>
              <p:cNvPr id="11" name="Freeform 50">
                <a:extLst>
                  <a:ext uri="{FF2B5EF4-FFF2-40B4-BE49-F238E27FC236}">
                    <a16:creationId xmlns:a16="http://schemas.microsoft.com/office/drawing/2014/main" id="{431EFA68-E558-FBFA-2B0D-27CA718C9B5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it-IT" noProof="0" dirty="0"/>
              </a:p>
            </p:txBody>
          </p:sp>
          <p:sp>
            <p:nvSpPr>
              <p:cNvPr id="12" name="Freeform 51">
                <a:extLst>
                  <a:ext uri="{FF2B5EF4-FFF2-40B4-BE49-F238E27FC236}">
                    <a16:creationId xmlns:a16="http://schemas.microsoft.com/office/drawing/2014/main" id="{9098577D-0333-0900-B572-3EEC9563BC6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it-IT" noProof="0" dirty="0"/>
              </a:p>
            </p:txBody>
          </p:sp>
          <p:sp>
            <p:nvSpPr>
              <p:cNvPr id="13" name="Freeform 52">
                <a:extLst>
                  <a:ext uri="{FF2B5EF4-FFF2-40B4-BE49-F238E27FC236}">
                    <a16:creationId xmlns:a16="http://schemas.microsoft.com/office/drawing/2014/main" id="{2853B8D6-4E50-A1F2-95DD-BBDA2385FA3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it-IT" noProof="0" dirty="0"/>
              </a:p>
            </p:txBody>
          </p:sp>
          <p:sp>
            <p:nvSpPr>
              <p:cNvPr id="14" name="Freeform 53">
                <a:extLst>
                  <a:ext uri="{FF2B5EF4-FFF2-40B4-BE49-F238E27FC236}">
                    <a16:creationId xmlns:a16="http://schemas.microsoft.com/office/drawing/2014/main" id="{C906E529-4B4A-2BCB-8F2E-13BEC6FFB0B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it-IT" noProof="0" dirty="0"/>
              </a:p>
            </p:txBody>
          </p:sp>
          <p:sp>
            <p:nvSpPr>
              <p:cNvPr id="15" name="Freeform 54">
                <a:extLst>
                  <a:ext uri="{FF2B5EF4-FFF2-40B4-BE49-F238E27FC236}">
                    <a16:creationId xmlns:a16="http://schemas.microsoft.com/office/drawing/2014/main" id="{F5F128E7-D455-BD60-9EC0-3FB0094362C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it-IT" noProof="0" dirty="0"/>
              </a:p>
            </p:txBody>
          </p:sp>
          <p:sp>
            <p:nvSpPr>
              <p:cNvPr id="16" name="Freeform 55">
                <a:extLst>
                  <a:ext uri="{FF2B5EF4-FFF2-40B4-BE49-F238E27FC236}">
                    <a16:creationId xmlns:a16="http://schemas.microsoft.com/office/drawing/2014/main" id="{5874125C-B23C-5E84-544D-AFA82C3EAA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it-IT" noProof="0" dirty="0"/>
              </a:p>
            </p:txBody>
          </p:sp>
          <p:sp>
            <p:nvSpPr>
              <p:cNvPr id="17" name="Freeform 56">
                <a:extLst>
                  <a:ext uri="{FF2B5EF4-FFF2-40B4-BE49-F238E27FC236}">
                    <a16:creationId xmlns:a16="http://schemas.microsoft.com/office/drawing/2014/main" id="{AFD4058E-97EB-7CCF-1FD2-889053AAAC0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it-IT" noProof="0" dirty="0"/>
              </a:p>
            </p:txBody>
          </p:sp>
        </p:grpSp>
      </p:grpSp>
    </p:spTree>
    <p:extLst>
      <p:ext uri="{BB962C8B-B14F-4D97-AF65-F5344CB8AC3E}">
        <p14:creationId xmlns:p14="http://schemas.microsoft.com/office/powerpoint/2010/main" val="171905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1017545" y="558455"/>
            <a:ext cx="10719265" cy="1148307"/>
          </a:xfrm>
        </p:spPr>
        <p:txBody>
          <a:bodyPr>
            <a:normAutofit/>
          </a:bodyPr>
          <a:lstStyle/>
          <a:p>
            <a:r>
              <a:rPr lang="it-IT" b="1" noProof="0" dirty="0"/>
              <a:t>EREK - Centro Europeo di Conoscenza sull’Efficienza delle Risorse</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397072" y="1464379"/>
            <a:ext cx="5567881" cy="4854800"/>
          </a:xfrm>
        </p:spPr>
        <p:txBody>
          <a:bodyPr>
            <a:noAutofit/>
          </a:bodyPr>
          <a:lstStyle/>
          <a:p>
            <a:pPr>
              <a:spcAft>
                <a:spcPts val="600"/>
              </a:spcAft>
            </a:pPr>
            <a:r>
              <a:rPr lang="it-IT" noProof="0" dirty="0">
                <a:solidFill>
                  <a:srgbClr val="0B3A5B"/>
                </a:solidFill>
              </a:rPr>
              <a:t>EREK è l'acronimo di </a:t>
            </a:r>
            <a:r>
              <a:rPr lang="it-IT" noProof="0" dirty="0">
                <a:solidFill>
                  <a:srgbClr val="0B3A5B"/>
                </a:solidFill>
                <a:hlinkClick r:id="rId4"/>
              </a:rPr>
              <a:t>European Resource Efficiency Knowledge Centre</a:t>
            </a:r>
            <a:r>
              <a:rPr lang="it-IT" noProof="0" dirty="0">
                <a:solidFill>
                  <a:srgbClr val="0B3A5B"/>
                </a:solidFill>
              </a:rPr>
              <a:t>. È un'iniziativa sostenuta dalla Commissione Europea per aiutare le imprese, soprattutto le PMI, a diventare </a:t>
            </a:r>
            <a:r>
              <a:rPr lang="it-IT" dirty="0">
                <a:solidFill>
                  <a:srgbClr val="0B3A5B"/>
                </a:solidFill>
              </a:rPr>
              <a:t>più efficienti, competitive, e sostenibili </a:t>
            </a:r>
            <a:r>
              <a:rPr lang="it-IT" noProof="0" dirty="0">
                <a:solidFill>
                  <a:srgbClr val="0B3A5B"/>
                </a:solidFill>
              </a:rPr>
              <a:t>nell'uso delle risorse,.</a:t>
            </a:r>
          </a:p>
          <a:p>
            <a:pPr>
              <a:buNone/>
            </a:pPr>
            <a:r>
              <a:rPr lang="it-IT" noProof="0" dirty="0">
                <a:solidFill>
                  <a:srgbClr val="0B3A5B"/>
                </a:solidFill>
              </a:rPr>
              <a:t>EREK fornisce </a:t>
            </a:r>
            <a:r>
              <a:rPr lang="it-IT" b="1" noProof="0" dirty="0">
                <a:solidFill>
                  <a:srgbClr val="0B3A5B"/>
                </a:solidFill>
              </a:rPr>
              <a:t>strumenti, indicazioni e casi di studio </a:t>
            </a:r>
            <a:r>
              <a:rPr lang="it-IT" noProof="0" dirty="0">
                <a:solidFill>
                  <a:srgbClr val="0B3A5B"/>
                </a:solidFill>
              </a:rPr>
              <a:t>per supportare le aziende in:</a:t>
            </a:r>
          </a:p>
          <a:p>
            <a:pPr>
              <a:buFont typeface="Arial" panose="020B0604020202020204" pitchFamily="34" charset="0"/>
              <a:buChar char="•"/>
            </a:pPr>
            <a:r>
              <a:rPr lang="it-IT" b="1" noProof="0" dirty="0">
                <a:solidFill>
                  <a:srgbClr val="0B3A5B"/>
                </a:solidFill>
              </a:rPr>
              <a:t>Riduzione del consumo di materiali, acqua ed energia</a:t>
            </a:r>
            <a:endParaRPr lang="it-IT" noProof="0" dirty="0">
              <a:solidFill>
                <a:srgbClr val="0B3A5B"/>
              </a:solidFill>
            </a:endParaRPr>
          </a:p>
          <a:p>
            <a:pPr>
              <a:buFont typeface="Arial" panose="020B0604020202020204" pitchFamily="34" charset="0"/>
              <a:buChar char="•"/>
            </a:pPr>
            <a:r>
              <a:rPr lang="it-IT" b="1" noProof="0" dirty="0">
                <a:solidFill>
                  <a:srgbClr val="0B3A5B"/>
                </a:solidFill>
              </a:rPr>
              <a:t>Ridurre al minimo i rifiuti e le emissioni</a:t>
            </a:r>
            <a:endParaRPr lang="it-IT" noProof="0" dirty="0">
              <a:solidFill>
                <a:srgbClr val="0B3A5B"/>
              </a:solidFill>
            </a:endParaRPr>
          </a:p>
          <a:p>
            <a:pPr>
              <a:buFont typeface="Arial" panose="020B0604020202020204" pitchFamily="34" charset="0"/>
              <a:buChar char="•"/>
            </a:pPr>
            <a:r>
              <a:rPr lang="it-IT" b="1" noProof="0" dirty="0">
                <a:solidFill>
                  <a:srgbClr val="0B3A5B"/>
                </a:solidFill>
              </a:rPr>
              <a:t>Migliorare la progettazione dei prodotti e le pratiche circolari</a:t>
            </a:r>
            <a:endParaRPr lang="it-IT" noProof="0" dirty="0">
              <a:solidFill>
                <a:srgbClr val="0B3A5B"/>
              </a:solidFill>
            </a:endParaRPr>
          </a:p>
          <a:p>
            <a:pPr>
              <a:spcAft>
                <a:spcPts val="600"/>
              </a:spcAft>
            </a:pPr>
            <a:endParaRPr lang="it-IT" noProof="0" dirty="0">
              <a:solidFill>
                <a:srgbClr val="0B3A5B"/>
              </a:solidFill>
            </a:endParaRPr>
          </a:p>
          <a:p>
            <a:pPr>
              <a:spcAft>
                <a:spcPts val="600"/>
              </a:spcAft>
            </a:pPr>
            <a:r>
              <a:rPr lang="it-IT" b="1" noProof="0" dirty="0">
                <a:solidFill>
                  <a:srgbClr val="0B3A5B"/>
                </a:solidFill>
                <a:sym typeface="Wingdings" panose="05000000000000000000" pitchFamily="2" charset="2"/>
              </a:rPr>
              <a:t>	</a:t>
            </a:r>
            <a:endParaRPr lang="it-IT" b="1" noProof="0" dirty="0">
              <a:solidFill>
                <a:srgbClr val="0B3A5B"/>
              </a:solidFill>
            </a:endParaRPr>
          </a:p>
        </p:txBody>
      </p:sp>
      <p:grpSp>
        <p:nvGrpSpPr>
          <p:cNvPr id="4" name="Graphic 4">
            <a:extLst>
              <a:ext uri="{FF2B5EF4-FFF2-40B4-BE49-F238E27FC236}">
                <a16:creationId xmlns:a16="http://schemas.microsoft.com/office/drawing/2014/main" id="{5EFE0E13-3EE2-D01E-3079-3A1E597569D9}"/>
              </a:ext>
            </a:extLst>
          </p:cNvPr>
          <p:cNvGrpSpPr/>
          <p:nvPr/>
        </p:nvGrpSpPr>
        <p:grpSpPr>
          <a:xfrm rot="19582332">
            <a:off x="6198966" y="5366641"/>
            <a:ext cx="403667" cy="780438"/>
            <a:chOff x="9129274" y="2719113"/>
            <a:chExt cx="717139" cy="1386497"/>
          </a:xfrm>
          <a:solidFill>
            <a:srgbClr val="09465E"/>
          </a:solidFill>
        </p:grpSpPr>
        <p:grpSp>
          <p:nvGrpSpPr>
            <p:cNvPr id="6" name="Graphic 4">
              <a:extLst>
                <a:ext uri="{FF2B5EF4-FFF2-40B4-BE49-F238E27FC236}">
                  <a16:creationId xmlns:a16="http://schemas.microsoft.com/office/drawing/2014/main" id="{702E9799-701E-9147-3EFF-54B6C1F209A0}"/>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2A95B566-CF5B-E0C7-DDE3-9FF32279BA8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it-IT" noProof="0" dirty="0"/>
              </a:p>
            </p:txBody>
          </p:sp>
          <p:sp>
            <p:nvSpPr>
              <p:cNvPr id="17" name="Freeform 58">
                <a:extLst>
                  <a:ext uri="{FF2B5EF4-FFF2-40B4-BE49-F238E27FC236}">
                    <a16:creationId xmlns:a16="http://schemas.microsoft.com/office/drawing/2014/main" id="{F4E67905-649E-003A-B463-979FB51B2CAC}"/>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it-IT" noProof="0" dirty="0"/>
              </a:p>
            </p:txBody>
          </p:sp>
        </p:grpSp>
        <p:grpSp>
          <p:nvGrpSpPr>
            <p:cNvPr id="7" name="Graphic 4">
              <a:extLst>
                <a:ext uri="{FF2B5EF4-FFF2-40B4-BE49-F238E27FC236}">
                  <a16:creationId xmlns:a16="http://schemas.microsoft.com/office/drawing/2014/main" id="{43AD709A-E928-728B-F558-EF14ADB29FF9}"/>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E7354792-D3FB-53E9-DE6B-3841E931EF3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it-IT" noProof="0" dirty="0"/>
              </a:p>
            </p:txBody>
          </p:sp>
          <p:sp>
            <p:nvSpPr>
              <p:cNvPr id="10" name="Freeform 51">
                <a:extLst>
                  <a:ext uri="{FF2B5EF4-FFF2-40B4-BE49-F238E27FC236}">
                    <a16:creationId xmlns:a16="http://schemas.microsoft.com/office/drawing/2014/main" id="{A577FA80-CFB0-303A-D410-893DA7951FFB}"/>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it-IT" noProof="0" dirty="0"/>
              </a:p>
            </p:txBody>
          </p:sp>
          <p:sp>
            <p:nvSpPr>
              <p:cNvPr id="11" name="Freeform 52">
                <a:extLst>
                  <a:ext uri="{FF2B5EF4-FFF2-40B4-BE49-F238E27FC236}">
                    <a16:creationId xmlns:a16="http://schemas.microsoft.com/office/drawing/2014/main" id="{CD5DB298-D943-CCAA-D82A-FCE3141D6AC7}"/>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it-IT" noProof="0" dirty="0"/>
              </a:p>
            </p:txBody>
          </p:sp>
          <p:sp>
            <p:nvSpPr>
              <p:cNvPr id="12" name="Freeform 53">
                <a:extLst>
                  <a:ext uri="{FF2B5EF4-FFF2-40B4-BE49-F238E27FC236}">
                    <a16:creationId xmlns:a16="http://schemas.microsoft.com/office/drawing/2014/main" id="{FBEED88B-B399-61F0-FE3D-832D612C31C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it-IT" noProof="0" dirty="0"/>
              </a:p>
            </p:txBody>
          </p:sp>
          <p:sp>
            <p:nvSpPr>
              <p:cNvPr id="13" name="Freeform 54">
                <a:extLst>
                  <a:ext uri="{FF2B5EF4-FFF2-40B4-BE49-F238E27FC236}">
                    <a16:creationId xmlns:a16="http://schemas.microsoft.com/office/drawing/2014/main" id="{74A075D2-E413-76B7-5E91-9CAB00DB6F6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it-IT" noProof="0" dirty="0"/>
              </a:p>
            </p:txBody>
          </p:sp>
          <p:sp>
            <p:nvSpPr>
              <p:cNvPr id="14" name="Freeform 55">
                <a:extLst>
                  <a:ext uri="{FF2B5EF4-FFF2-40B4-BE49-F238E27FC236}">
                    <a16:creationId xmlns:a16="http://schemas.microsoft.com/office/drawing/2014/main" id="{C47FBD8A-1642-3CE2-0B14-56EF12CBB13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it-IT" noProof="0" dirty="0"/>
              </a:p>
            </p:txBody>
          </p:sp>
          <p:sp>
            <p:nvSpPr>
              <p:cNvPr id="15" name="Freeform 56">
                <a:extLst>
                  <a:ext uri="{FF2B5EF4-FFF2-40B4-BE49-F238E27FC236}">
                    <a16:creationId xmlns:a16="http://schemas.microsoft.com/office/drawing/2014/main" id="{358BAFD0-B677-14C0-DEA3-2035153FA80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it-IT" noProof="0" dirty="0"/>
              </a:p>
            </p:txBody>
          </p:sp>
        </p:grpSp>
      </p:grpSp>
      <p:pic>
        <p:nvPicPr>
          <p:cNvPr id="18" name="Online Media 17" title="European Resource Efficiency Knowledge Centre">
            <a:hlinkClick r:id="" action="ppaction://media"/>
            <a:extLst>
              <a:ext uri="{FF2B5EF4-FFF2-40B4-BE49-F238E27FC236}">
                <a16:creationId xmlns:a16="http://schemas.microsoft.com/office/drawing/2014/main" id="{EC6DAA48-719F-E8CA-44E2-A27ADD47B2D4}"/>
              </a:ext>
            </a:extLst>
          </p:cNvPr>
          <p:cNvPicPr>
            <a:picLocks noRot="1" noChangeAspect="1"/>
          </p:cNvPicPr>
          <p:nvPr>
            <a:videoFile r:link="rId1"/>
          </p:nvPr>
        </p:nvPicPr>
        <p:blipFill>
          <a:blip r:embed="rId5"/>
          <a:stretch>
            <a:fillRect/>
          </a:stretch>
        </p:blipFill>
        <p:spPr>
          <a:xfrm>
            <a:off x="600210" y="3031205"/>
            <a:ext cx="5270032" cy="3279553"/>
          </a:xfrm>
          <a:prstGeom prst="rect">
            <a:avLst/>
          </a:prstGeom>
        </p:spPr>
      </p:pic>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1C58-A8EE-D820-70D9-7E0766C21D5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A58F8A0-24D3-9573-8B70-4BE0F8BE2827}"/>
              </a:ext>
            </a:extLst>
          </p:cNvPr>
          <p:cNvSpPr>
            <a:spLocks noGrp="1"/>
          </p:cNvSpPr>
          <p:nvPr>
            <p:ph type="body" sz="quarter" idx="16"/>
          </p:nvPr>
        </p:nvSpPr>
        <p:spPr>
          <a:xfrm>
            <a:off x="1263653" y="586033"/>
            <a:ext cx="9398456" cy="1008915"/>
          </a:xfrm>
          <a:prstGeom prst="rect">
            <a:avLst/>
          </a:prstGeom>
        </p:spPr>
        <p:txBody>
          <a:bodyPr/>
          <a:lstStyle/>
          <a:p>
            <a:pPr algn="r"/>
            <a:r>
              <a:rPr lang="it-IT" b="1" noProof="0" dirty="0">
                <a:solidFill>
                  <a:srgbClr val="09465E"/>
                </a:solidFill>
              </a:rPr>
              <a:t>Principi chiave dell'efficienza delle risorse</a:t>
            </a:r>
          </a:p>
        </p:txBody>
      </p:sp>
      <p:sp>
        <p:nvSpPr>
          <p:cNvPr id="2" name="Freeform 173">
            <a:extLst>
              <a:ext uri="{FF2B5EF4-FFF2-40B4-BE49-F238E27FC236}">
                <a16:creationId xmlns:a16="http://schemas.microsoft.com/office/drawing/2014/main" id="{B2FB3F56-CC37-D1F9-0771-9050AC75DFCA}"/>
              </a:ext>
            </a:extLst>
          </p:cNvPr>
          <p:cNvSpPr>
            <a:spLocks noChangeArrowheads="1"/>
          </p:cNvSpPr>
          <p:nvPr/>
        </p:nvSpPr>
        <p:spPr bwMode="auto">
          <a:xfrm>
            <a:off x="980864" y="2765629"/>
            <a:ext cx="4207744" cy="2901893"/>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it-IT" sz="900" noProof="0" dirty="0"/>
          </a:p>
        </p:txBody>
      </p:sp>
      <p:sp>
        <p:nvSpPr>
          <p:cNvPr id="5" name="Freeform 174">
            <a:extLst>
              <a:ext uri="{FF2B5EF4-FFF2-40B4-BE49-F238E27FC236}">
                <a16:creationId xmlns:a16="http://schemas.microsoft.com/office/drawing/2014/main" id="{3B4FBFAB-2EDD-A1D2-282A-DF3CB130B681}"/>
              </a:ext>
            </a:extLst>
          </p:cNvPr>
          <p:cNvSpPr>
            <a:spLocks noChangeArrowheads="1"/>
          </p:cNvSpPr>
          <p:nvPr/>
        </p:nvSpPr>
        <p:spPr bwMode="auto">
          <a:xfrm>
            <a:off x="1089299" y="2060974"/>
            <a:ext cx="4210102"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endParaRPr lang="it-IT" sz="900" noProof="0" dirty="0"/>
          </a:p>
        </p:txBody>
      </p:sp>
      <p:sp>
        <p:nvSpPr>
          <p:cNvPr id="6" name="Freeform 176">
            <a:extLst>
              <a:ext uri="{FF2B5EF4-FFF2-40B4-BE49-F238E27FC236}">
                <a16:creationId xmlns:a16="http://schemas.microsoft.com/office/drawing/2014/main" id="{8903B9D9-1C34-BF6E-95CA-39488E7E640A}"/>
              </a:ext>
            </a:extLst>
          </p:cNvPr>
          <p:cNvSpPr>
            <a:spLocks noChangeArrowheads="1"/>
          </p:cNvSpPr>
          <p:nvPr/>
        </p:nvSpPr>
        <p:spPr bwMode="auto">
          <a:xfrm>
            <a:off x="6096000" y="3680805"/>
            <a:ext cx="5115135" cy="2694857"/>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it-IT" sz="900" noProof="0" dirty="0"/>
          </a:p>
        </p:txBody>
      </p:sp>
      <p:sp>
        <p:nvSpPr>
          <p:cNvPr id="7" name="Freeform 177">
            <a:extLst>
              <a:ext uri="{FF2B5EF4-FFF2-40B4-BE49-F238E27FC236}">
                <a16:creationId xmlns:a16="http://schemas.microsoft.com/office/drawing/2014/main" id="{62D7E562-8FCE-9361-2E3F-99DD0883A5B5}"/>
              </a:ext>
            </a:extLst>
          </p:cNvPr>
          <p:cNvSpPr>
            <a:spLocks noChangeArrowheads="1"/>
          </p:cNvSpPr>
          <p:nvPr/>
        </p:nvSpPr>
        <p:spPr bwMode="auto">
          <a:xfrm>
            <a:off x="6343573" y="2667000"/>
            <a:ext cx="4207744" cy="1234137"/>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it-IT" sz="900" noProof="0" dirty="0"/>
          </a:p>
        </p:txBody>
      </p:sp>
      <p:sp>
        <p:nvSpPr>
          <p:cNvPr id="8" name="CuadroTexto 598">
            <a:extLst>
              <a:ext uri="{FF2B5EF4-FFF2-40B4-BE49-F238E27FC236}">
                <a16:creationId xmlns:a16="http://schemas.microsoft.com/office/drawing/2014/main" id="{7E94E916-B732-0B94-6CA1-205561DAA12D}"/>
              </a:ext>
            </a:extLst>
          </p:cNvPr>
          <p:cNvSpPr txBox="1"/>
          <p:nvPr/>
        </p:nvSpPr>
        <p:spPr>
          <a:xfrm>
            <a:off x="6663196" y="2744797"/>
            <a:ext cx="3888121" cy="1107996"/>
          </a:xfrm>
          <a:prstGeom prst="rect">
            <a:avLst/>
          </a:prstGeom>
          <a:noFill/>
        </p:spPr>
        <p:txBody>
          <a:bodyPr wrap="square" rtlCol="0">
            <a:spAutoFit/>
          </a:bodyPr>
          <a:lstStyle/>
          <a:p>
            <a:r>
              <a:rPr lang="it-IT" sz="2200" b="1" noProof="0" dirty="0">
                <a:solidFill>
                  <a:schemeClr val="bg1"/>
                </a:solidFill>
                <a:latin typeface="Calibri" panose="020F0502020204030204" pitchFamily="34" charset="0"/>
                <a:ea typeface="Lato" charset="0"/>
                <a:cs typeface="Calibri" panose="020F0502020204030204" pitchFamily="34" charset="0"/>
              </a:rPr>
              <a:t>Transizione verso modelli aziendali efficienti dal punto di vista delle risorse</a:t>
            </a:r>
          </a:p>
        </p:txBody>
      </p:sp>
      <p:sp>
        <p:nvSpPr>
          <p:cNvPr id="9" name="CuadroTexto 599">
            <a:extLst>
              <a:ext uri="{FF2B5EF4-FFF2-40B4-BE49-F238E27FC236}">
                <a16:creationId xmlns:a16="http://schemas.microsoft.com/office/drawing/2014/main" id="{D6539958-00DA-AD4C-62A9-46982EC48855}"/>
              </a:ext>
            </a:extLst>
          </p:cNvPr>
          <p:cNvSpPr txBox="1"/>
          <p:nvPr/>
        </p:nvSpPr>
        <p:spPr>
          <a:xfrm>
            <a:off x="1324492" y="2153156"/>
            <a:ext cx="3420947" cy="769441"/>
          </a:xfrm>
          <a:prstGeom prst="rect">
            <a:avLst/>
          </a:prstGeom>
          <a:noFill/>
        </p:spPr>
        <p:txBody>
          <a:bodyPr wrap="square" rtlCol="0">
            <a:spAutoFit/>
          </a:bodyPr>
          <a:lstStyle/>
          <a:p>
            <a:r>
              <a:rPr lang="it-IT" sz="2200" b="1" noProof="0" dirty="0">
                <a:solidFill>
                  <a:schemeClr val="bg1"/>
                </a:solidFill>
                <a:latin typeface="Calibri" panose="020F0502020204030204" pitchFamily="34" charset="0"/>
                <a:ea typeface="Lato" charset="0"/>
                <a:cs typeface="Calibri" panose="020F0502020204030204" pitchFamily="34" charset="0"/>
              </a:rPr>
              <a:t>Identificazione dei rischi e delle opportunità</a:t>
            </a:r>
          </a:p>
        </p:txBody>
      </p:sp>
      <p:sp>
        <p:nvSpPr>
          <p:cNvPr id="10" name="Rectángulo 602">
            <a:extLst>
              <a:ext uri="{FF2B5EF4-FFF2-40B4-BE49-F238E27FC236}">
                <a16:creationId xmlns:a16="http://schemas.microsoft.com/office/drawing/2014/main" id="{2E1FDB08-5331-1F8D-922C-A39CBF25596E}"/>
              </a:ext>
            </a:extLst>
          </p:cNvPr>
          <p:cNvSpPr/>
          <p:nvPr/>
        </p:nvSpPr>
        <p:spPr>
          <a:xfrm>
            <a:off x="6462551" y="3970217"/>
            <a:ext cx="4465796" cy="2308324"/>
          </a:xfrm>
          <a:prstGeom prst="rect">
            <a:avLst/>
          </a:prstGeom>
        </p:spPr>
        <p:txBody>
          <a:bodyPr wrap="square">
            <a:spAutoFit/>
          </a:bodyPr>
          <a:lstStyle/>
          <a:p>
            <a:r>
              <a:rPr lang="it-IT" noProof="0" dirty="0">
                <a:solidFill>
                  <a:schemeClr val="bg1"/>
                </a:solidFill>
                <a:latin typeface="Calibri" panose="020F0502020204030204" pitchFamily="34" charset="0"/>
                <a:ea typeface="Lato" charset="0"/>
                <a:cs typeface="Calibri" panose="020F0502020204030204" pitchFamily="34" charset="0"/>
              </a:rPr>
              <a:t>Le PMI e i produttori alimentari dovrebbero integrare i </a:t>
            </a:r>
            <a:r>
              <a:rPr lang="it-IT" noProof="0" dirty="0">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principi dell'economia circolare </a:t>
            </a:r>
            <a:r>
              <a:rPr lang="it-IT" noProof="0" dirty="0">
                <a:solidFill>
                  <a:schemeClr val="bg1"/>
                </a:solidFill>
                <a:latin typeface="Calibri" panose="020F0502020204030204" pitchFamily="34" charset="0"/>
                <a:ea typeface="Lato" charset="0"/>
                <a:cs typeface="Calibri" panose="020F0502020204030204" pitchFamily="34" charset="0"/>
              </a:rPr>
              <a:t>nei modelli di business esistenti e nuovi, concentrandosi sulla riduzione del consumo di risorse primarie, sulla minimizzazione degli impatti ambientali e sull'ottimizzazione del ciclo di vita dei prodotti, della progettazione e dell'utilizzo dei materiali.</a:t>
            </a:r>
          </a:p>
        </p:txBody>
      </p:sp>
      <p:sp>
        <p:nvSpPr>
          <p:cNvPr id="11" name="Rectángulo 602">
            <a:extLst>
              <a:ext uri="{FF2B5EF4-FFF2-40B4-BE49-F238E27FC236}">
                <a16:creationId xmlns:a16="http://schemas.microsoft.com/office/drawing/2014/main" id="{8E9F7FE1-B817-85E4-ABC8-7297B05C052C}"/>
              </a:ext>
            </a:extLst>
          </p:cNvPr>
          <p:cNvSpPr/>
          <p:nvPr/>
        </p:nvSpPr>
        <p:spPr>
          <a:xfrm>
            <a:off x="1263653" y="3092420"/>
            <a:ext cx="3734882" cy="2031325"/>
          </a:xfrm>
          <a:prstGeom prst="rect">
            <a:avLst/>
          </a:prstGeom>
        </p:spPr>
        <p:txBody>
          <a:bodyPr wrap="square">
            <a:spAutoFit/>
          </a:bodyPr>
          <a:lstStyle/>
          <a:p>
            <a:r>
              <a:rPr lang="it-IT" noProof="0" dirty="0">
                <a:solidFill>
                  <a:schemeClr val="bg1"/>
                </a:solidFill>
                <a:latin typeface="Calibri" panose="020F0502020204030204" pitchFamily="34" charset="0"/>
                <a:ea typeface="Lato" charset="0"/>
                <a:cs typeface="Calibri" panose="020F0502020204030204" pitchFamily="34" charset="0"/>
              </a:rPr>
              <a:t>Le PMI e i produttori alimentari devono valutare i rischi e le opportunità della transizione verso modelli circolari ed efficienti nell'uso delle risorse, considerando i progressi tecnologici, la competitività del mercato e i rischi di reputazione lungo le loro catene del valore.</a:t>
            </a:r>
          </a:p>
        </p:txBody>
      </p:sp>
      <p:pic>
        <p:nvPicPr>
          <p:cNvPr id="12" name="Grafika 11" descr="Priorytety z wypełnieniem pełnym">
            <a:extLst>
              <a:ext uri="{FF2B5EF4-FFF2-40B4-BE49-F238E27FC236}">
                <a16:creationId xmlns:a16="http://schemas.microsoft.com/office/drawing/2014/main" id="{F2934A24-E501-9C2C-4749-D9E887B50A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0979" y="1667930"/>
            <a:ext cx="914400" cy="914400"/>
          </a:xfrm>
          <a:prstGeom prst="rect">
            <a:avLst/>
          </a:prstGeom>
        </p:spPr>
      </p:pic>
      <p:pic>
        <p:nvPicPr>
          <p:cNvPr id="15" name="Grafika 14" descr="Radioaktywny z wypełnieniem pełnym">
            <a:extLst>
              <a:ext uri="{FF2B5EF4-FFF2-40B4-BE49-F238E27FC236}">
                <a16:creationId xmlns:a16="http://schemas.microsoft.com/office/drawing/2014/main" id="{976E840A-CE36-4090-F5D9-58527415E0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3653" y="1080943"/>
            <a:ext cx="914400" cy="914400"/>
          </a:xfrm>
          <a:prstGeom prst="rect">
            <a:avLst/>
          </a:prstGeom>
        </p:spPr>
      </p:pic>
    </p:spTree>
    <p:extLst>
      <p:ext uri="{BB962C8B-B14F-4D97-AF65-F5344CB8AC3E}">
        <p14:creationId xmlns:p14="http://schemas.microsoft.com/office/powerpoint/2010/main" val="538991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DFE8-402A-502A-E1A3-19FAEF8CBF2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3AA8EBB-2889-A57A-524B-A74FCDFB73C9}"/>
              </a:ext>
            </a:extLst>
          </p:cNvPr>
          <p:cNvSpPr>
            <a:spLocks noGrp="1"/>
          </p:cNvSpPr>
          <p:nvPr>
            <p:ph type="body" sz="quarter" idx="16"/>
          </p:nvPr>
        </p:nvSpPr>
        <p:spPr>
          <a:xfrm>
            <a:off x="987048" y="623280"/>
            <a:ext cx="9315718" cy="1008915"/>
          </a:xfrm>
          <a:prstGeom prst="rect">
            <a:avLst/>
          </a:prstGeom>
        </p:spPr>
        <p:txBody>
          <a:bodyPr/>
          <a:lstStyle/>
          <a:p>
            <a:r>
              <a:rPr lang="it-IT" b="1" noProof="0" dirty="0">
                <a:solidFill>
                  <a:srgbClr val="09465E"/>
                </a:solidFill>
              </a:rPr>
              <a:t>Principi chiave dell'efficienza delle risorse</a:t>
            </a:r>
          </a:p>
        </p:txBody>
      </p:sp>
      <p:sp>
        <p:nvSpPr>
          <p:cNvPr id="2" name="Freeform 173">
            <a:extLst>
              <a:ext uri="{FF2B5EF4-FFF2-40B4-BE49-F238E27FC236}">
                <a16:creationId xmlns:a16="http://schemas.microsoft.com/office/drawing/2014/main" id="{3B251F73-4231-D7DF-AD48-0D865D08CF7C}"/>
              </a:ext>
            </a:extLst>
          </p:cNvPr>
          <p:cNvSpPr>
            <a:spLocks noChangeArrowheads="1"/>
          </p:cNvSpPr>
          <p:nvPr/>
        </p:nvSpPr>
        <p:spPr bwMode="auto">
          <a:xfrm>
            <a:off x="6539418" y="2525266"/>
            <a:ext cx="4318537" cy="3179124"/>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it-IT" sz="900" noProof="0" dirty="0"/>
          </a:p>
        </p:txBody>
      </p:sp>
      <p:sp>
        <p:nvSpPr>
          <p:cNvPr id="5" name="Freeform 174">
            <a:extLst>
              <a:ext uri="{FF2B5EF4-FFF2-40B4-BE49-F238E27FC236}">
                <a16:creationId xmlns:a16="http://schemas.microsoft.com/office/drawing/2014/main" id="{AA24456A-FE4D-02E8-748D-B891564ADDF5}"/>
              </a:ext>
            </a:extLst>
          </p:cNvPr>
          <p:cNvSpPr>
            <a:spLocks noChangeArrowheads="1"/>
          </p:cNvSpPr>
          <p:nvPr/>
        </p:nvSpPr>
        <p:spPr bwMode="auto">
          <a:xfrm>
            <a:off x="6647853" y="1911420"/>
            <a:ext cx="4210102"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endParaRPr lang="it-IT" sz="900" noProof="0" dirty="0"/>
          </a:p>
        </p:txBody>
      </p:sp>
      <p:sp>
        <p:nvSpPr>
          <p:cNvPr id="6" name="Freeform 176">
            <a:extLst>
              <a:ext uri="{FF2B5EF4-FFF2-40B4-BE49-F238E27FC236}">
                <a16:creationId xmlns:a16="http://schemas.microsoft.com/office/drawing/2014/main" id="{52654B14-ABCA-F86A-0876-51BC83221825}"/>
              </a:ext>
            </a:extLst>
          </p:cNvPr>
          <p:cNvSpPr>
            <a:spLocks noChangeArrowheads="1"/>
          </p:cNvSpPr>
          <p:nvPr/>
        </p:nvSpPr>
        <p:spPr bwMode="auto">
          <a:xfrm>
            <a:off x="1071002" y="3525373"/>
            <a:ext cx="4484972" cy="2795913"/>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it-IT" sz="900" noProof="0" dirty="0"/>
          </a:p>
        </p:txBody>
      </p:sp>
      <p:sp>
        <p:nvSpPr>
          <p:cNvPr id="7" name="Freeform 177">
            <a:extLst>
              <a:ext uri="{FF2B5EF4-FFF2-40B4-BE49-F238E27FC236}">
                <a16:creationId xmlns:a16="http://schemas.microsoft.com/office/drawing/2014/main" id="{30102216-EA75-6E5D-7141-ED93F87AFD37}"/>
              </a:ext>
            </a:extLst>
          </p:cNvPr>
          <p:cNvSpPr>
            <a:spLocks noChangeArrowheads="1"/>
          </p:cNvSpPr>
          <p:nvPr/>
        </p:nvSpPr>
        <p:spPr bwMode="auto">
          <a:xfrm>
            <a:off x="1148712" y="2672929"/>
            <a:ext cx="4207744" cy="1176473"/>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it-IT" sz="900" noProof="0" dirty="0"/>
          </a:p>
        </p:txBody>
      </p:sp>
      <p:sp>
        <p:nvSpPr>
          <p:cNvPr id="8" name="CuadroTexto 598">
            <a:extLst>
              <a:ext uri="{FF2B5EF4-FFF2-40B4-BE49-F238E27FC236}">
                <a16:creationId xmlns:a16="http://schemas.microsoft.com/office/drawing/2014/main" id="{F433F799-C63C-A99C-89D4-3E927E0843E6}"/>
              </a:ext>
            </a:extLst>
          </p:cNvPr>
          <p:cNvSpPr txBox="1"/>
          <p:nvPr/>
        </p:nvSpPr>
        <p:spPr>
          <a:xfrm>
            <a:off x="1214548" y="2876444"/>
            <a:ext cx="4207744" cy="769441"/>
          </a:xfrm>
          <a:prstGeom prst="rect">
            <a:avLst/>
          </a:prstGeom>
          <a:noFill/>
        </p:spPr>
        <p:txBody>
          <a:bodyPr wrap="square" rtlCol="0">
            <a:spAutoFit/>
          </a:bodyPr>
          <a:lstStyle/>
          <a:p>
            <a:r>
              <a:rPr lang="it-IT" sz="2200" b="1" noProof="0" dirty="0">
                <a:solidFill>
                  <a:schemeClr val="bg1"/>
                </a:solidFill>
                <a:latin typeface="Calibri" panose="020F0502020204030204" pitchFamily="34" charset="0"/>
                <a:ea typeface="Lato" charset="0"/>
                <a:cs typeface="Calibri" panose="020F0502020204030204" pitchFamily="34" charset="0"/>
              </a:rPr>
              <a:t>Miglioramento del monitoraggio e riferimento</a:t>
            </a:r>
          </a:p>
        </p:txBody>
      </p:sp>
      <p:sp>
        <p:nvSpPr>
          <p:cNvPr id="9" name="CuadroTexto 599">
            <a:extLst>
              <a:ext uri="{FF2B5EF4-FFF2-40B4-BE49-F238E27FC236}">
                <a16:creationId xmlns:a16="http://schemas.microsoft.com/office/drawing/2014/main" id="{8CDBFA6A-1F3B-8324-1761-49CA86AA66DE}"/>
              </a:ext>
            </a:extLst>
          </p:cNvPr>
          <p:cNvSpPr txBox="1"/>
          <p:nvPr/>
        </p:nvSpPr>
        <p:spPr>
          <a:xfrm>
            <a:off x="6883046" y="2003602"/>
            <a:ext cx="3692117" cy="769441"/>
          </a:xfrm>
          <a:prstGeom prst="rect">
            <a:avLst/>
          </a:prstGeom>
          <a:noFill/>
        </p:spPr>
        <p:txBody>
          <a:bodyPr wrap="square" rtlCol="0">
            <a:spAutoFit/>
          </a:bodyPr>
          <a:lstStyle/>
          <a:p>
            <a:r>
              <a:rPr lang="it-IT" sz="2200" b="1" noProof="0" dirty="0">
                <a:solidFill>
                  <a:schemeClr val="bg1"/>
                </a:solidFill>
                <a:latin typeface="Calibri" panose="020F0502020204030204" pitchFamily="34" charset="0"/>
                <a:ea typeface="Lato" charset="0"/>
                <a:cs typeface="Calibri" panose="020F0502020204030204" pitchFamily="34" charset="0"/>
              </a:rPr>
              <a:t>Partenariati e coinvolgimento di più parti interessate</a:t>
            </a:r>
          </a:p>
        </p:txBody>
      </p:sp>
      <p:sp>
        <p:nvSpPr>
          <p:cNvPr id="10" name="Rectángulo 602">
            <a:extLst>
              <a:ext uri="{FF2B5EF4-FFF2-40B4-BE49-F238E27FC236}">
                <a16:creationId xmlns:a16="http://schemas.microsoft.com/office/drawing/2014/main" id="{874BE542-3D09-B258-5807-EE0FCDF1D6DB}"/>
              </a:ext>
            </a:extLst>
          </p:cNvPr>
          <p:cNvSpPr/>
          <p:nvPr/>
        </p:nvSpPr>
        <p:spPr>
          <a:xfrm>
            <a:off x="1214548" y="3961395"/>
            <a:ext cx="4207744" cy="1754326"/>
          </a:xfrm>
          <a:prstGeom prst="rect">
            <a:avLst/>
          </a:prstGeom>
        </p:spPr>
        <p:txBody>
          <a:bodyPr wrap="square">
            <a:spAutoFit/>
          </a:bodyPr>
          <a:lstStyle/>
          <a:p>
            <a:r>
              <a:rPr lang="it-IT" noProof="0" dirty="0">
                <a:solidFill>
                  <a:schemeClr val="bg1"/>
                </a:solidFill>
                <a:latin typeface="Calibri" panose="020F0502020204030204" pitchFamily="34" charset="0"/>
                <a:ea typeface="Lato" charset="0"/>
                <a:cs typeface="Calibri" panose="020F0502020204030204" pitchFamily="34" charset="0"/>
              </a:rPr>
              <a:t>È fondamentale che i produttori alimentari incorporino l'economia circolare e l'efficienza delle risorse nelle loro </a:t>
            </a:r>
            <a:r>
              <a:rPr lang="it-IT" b="1" noProof="0" dirty="0">
                <a:solidFill>
                  <a:schemeClr val="bg1"/>
                </a:solidFill>
                <a:latin typeface="Calibri" panose="020F0502020204030204" pitchFamily="34" charset="0"/>
                <a:ea typeface="Lato" charset="0"/>
                <a:cs typeface="Calibri" panose="020F0502020204030204" pitchFamily="34" charset="0"/>
              </a:rPr>
              <a:t>pratiche di divulgazione delle informazioni</a:t>
            </a:r>
            <a:r>
              <a:rPr lang="it-IT" noProof="0" dirty="0">
                <a:solidFill>
                  <a:schemeClr val="bg1"/>
                </a:solidFill>
                <a:latin typeface="Calibri" panose="020F0502020204030204" pitchFamily="34" charset="0"/>
                <a:ea typeface="Lato" charset="0"/>
                <a:cs typeface="Calibri" panose="020F0502020204030204" pitchFamily="34" charset="0"/>
              </a:rPr>
              <a:t>, garantendo la trasparenza dei loro progressi e del loro impatto attraverso i rapporti di sostenibilità e altri canali.</a:t>
            </a:r>
          </a:p>
        </p:txBody>
      </p:sp>
      <p:sp>
        <p:nvSpPr>
          <p:cNvPr id="11" name="Rectángulo 602">
            <a:extLst>
              <a:ext uri="{FF2B5EF4-FFF2-40B4-BE49-F238E27FC236}">
                <a16:creationId xmlns:a16="http://schemas.microsoft.com/office/drawing/2014/main" id="{234367F8-6034-CE8F-78CC-A9F5D61D274A}"/>
              </a:ext>
            </a:extLst>
          </p:cNvPr>
          <p:cNvSpPr/>
          <p:nvPr/>
        </p:nvSpPr>
        <p:spPr>
          <a:xfrm>
            <a:off x="6721311" y="2942866"/>
            <a:ext cx="4136644" cy="2585323"/>
          </a:xfrm>
          <a:prstGeom prst="rect">
            <a:avLst/>
          </a:prstGeom>
        </p:spPr>
        <p:txBody>
          <a:bodyPr wrap="square">
            <a:spAutoFit/>
          </a:bodyPr>
          <a:lstStyle/>
          <a:p>
            <a:r>
              <a:rPr lang="it-IT" noProof="0" dirty="0">
                <a:solidFill>
                  <a:schemeClr val="bg1"/>
                </a:solidFill>
                <a:latin typeface="Calibri" panose="020F0502020204030204" pitchFamily="34" charset="0"/>
                <a:ea typeface="Lato" charset="0"/>
                <a:cs typeface="Calibri" panose="020F0502020204030204" pitchFamily="34" charset="0"/>
              </a:rPr>
              <a:t>La collaborazione intersettoriale, compresi i partenariati tra produttori di alimenti primari, comunità alimentari, stakeholder della bioeconomia, agenzie di sviluppo regionale e consumatori, è fondamentale per massimizzare l'uso delle risorse e migliorare la circolarità. I partenariati pubblico-privati dovrebbero sostenere le soluzioni di economia circolare.</a:t>
            </a:r>
          </a:p>
        </p:txBody>
      </p:sp>
      <p:pic>
        <p:nvPicPr>
          <p:cNvPr id="16" name="Grafika 15" descr="Połączenia kontur">
            <a:extLst>
              <a:ext uri="{FF2B5EF4-FFF2-40B4-BE49-F238E27FC236}">
                <a16:creationId xmlns:a16="http://schemas.microsoft.com/office/drawing/2014/main" id="{C31AEA76-FE43-85AC-E284-997BA389E0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84657" y="924693"/>
            <a:ext cx="914400" cy="914400"/>
          </a:xfrm>
          <a:prstGeom prst="rect">
            <a:avLst/>
          </a:prstGeom>
        </p:spPr>
      </p:pic>
      <p:pic>
        <p:nvPicPr>
          <p:cNvPr id="18" name="Grafika 17" descr="Podkładka — zaznaczone z wypełnieniem pełnym">
            <a:extLst>
              <a:ext uri="{FF2B5EF4-FFF2-40B4-BE49-F238E27FC236}">
                <a16:creationId xmlns:a16="http://schemas.microsoft.com/office/drawing/2014/main" id="{37088A07-DEDE-5E17-BE47-E9180E8D4D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2482" y="1758529"/>
            <a:ext cx="914400" cy="914400"/>
          </a:xfrm>
          <a:prstGeom prst="rect">
            <a:avLst/>
          </a:prstGeom>
        </p:spPr>
      </p:pic>
    </p:spTree>
    <p:extLst>
      <p:ext uri="{BB962C8B-B14F-4D97-AF65-F5344CB8AC3E}">
        <p14:creationId xmlns:p14="http://schemas.microsoft.com/office/powerpoint/2010/main" val="225911473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76789BB-6A58-4BF1-9D0B-DF052D7A6433}">
  <ds:schemaRefs>
    <ds:schemaRef ds:uri="c90da0c0-d638-440e-806c-9eaade8987c8"/>
    <ds:schemaRef ds:uri="d7a7d2cd-df7e-4745-bde0-17e5b7a43a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3062469-6C89-4978-B126-4C2BFE20F20D}">
  <ds:schemaRefs>
    <ds:schemaRef ds:uri="http://schemas.microsoft.com/sharepoint/v3/contenttype/forms"/>
  </ds:schemaRefs>
</ds:datastoreItem>
</file>

<file path=customXml/itemProps3.xml><?xml version="1.0" encoding="utf-8"?>
<ds:datastoreItem xmlns:ds="http://schemas.openxmlformats.org/officeDocument/2006/customXml" ds:itemID="{801E00BD-1D63-4E96-B34D-CAAD242FC98B}">
  <ds:schemaRefs>
    <ds:schemaRef ds:uri="c90da0c0-d638-440e-806c-9eaade8987c8"/>
    <ds:schemaRef ds:uri="d7a7d2cd-df7e-4745-bde0-17e5b7a43ab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38</TotalTime>
  <Words>3639</Words>
  <Application>Microsoft Office PowerPoint</Application>
  <PresentationFormat>Widescreen</PresentationFormat>
  <Paragraphs>254</Paragraphs>
  <Slides>42</Slides>
  <Notes>22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D-DINExp</vt:lpstr>
      <vt:lpstr>Lato Heavy</vt:lpstr>
      <vt:lpstr>Montserrat</vt:lpstr>
      <vt:lpstr>Montserrat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docId:E3671B2343448BDDB576E9CBD12133A4</cp:keywords>
  <cp:lastModifiedBy>Paula Whyte ( Momentum Consulting )</cp:lastModifiedBy>
  <cp:revision>3</cp:revision>
  <dcterms:created xsi:type="dcterms:W3CDTF">2020-10-14T13:32:04Z</dcterms:created>
  <dcterms:modified xsi:type="dcterms:W3CDTF">2025-07-07T10:47:01Z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