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7"/>
  </p:notesMasterIdLst>
  <p:sldIdLst>
    <p:sldId id="4345" r:id="rId5"/>
    <p:sldId id="4306" r:id="rId6"/>
    <p:sldId id="4352" r:id="rId7"/>
    <p:sldId id="4362" r:id="rId8"/>
    <p:sldId id="4388" r:id="rId9"/>
    <p:sldId id="281" r:id="rId10"/>
    <p:sldId id="4395" r:id="rId11"/>
    <p:sldId id="4300" r:id="rId12"/>
    <p:sldId id="4364" r:id="rId13"/>
    <p:sldId id="4360" r:id="rId14"/>
    <p:sldId id="278" r:id="rId15"/>
    <p:sldId id="4390" r:id="rId16"/>
    <p:sldId id="4391" r:id="rId17"/>
    <p:sldId id="4358" r:id="rId18"/>
    <p:sldId id="4340" r:id="rId19"/>
    <p:sldId id="279" r:id="rId20"/>
    <p:sldId id="4392" r:id="rId21"/>
    <p:sldId id="4382" r:id="rId22"/>
    <p:sldId id="4365" r:id="rId23"/>
    <p:sldId id="4319" r:id="rId24"/>
    <p:sldId id="4384" r:id="rId25"/>
    <p:sldId id="4393" r:id="rId26"/>
    <p:sldId id="4351" r:id="rId27"/>
    <p:sldId id="277" r:id="rId28"/>
    <p:sldId id="4397" r:id="rId29"/>
    <p:sldId id="4357" r:id="rId30"/>
    <p:sldId id="4380" r:id="rId31"/>
    <p:sldId id="4355" r:id="rId32"/>
    <p:sldId id="4394" r:id="rId33"/>
    <p:sldId id="4396" r:id="rId34"/>
    <p:sldId id="4354" r:id="rId35"/>
    <p:sldId id="4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60BA47"/>
    <a:srgbClr val="0B3A5B"/>
    <a:srgbClr val="2094D2"/>
    <a:srgbClr val="1D4C60"/>
    <a:srgbClr val="3CBEB3"/>
    <a:srgbClr val="F26650"/>
    <a:srgbClr val="88D1DA"/>
    <a:srgbClr val="ECECEC"/>
    <a:srgbClr val="066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EBA24-AFFD-581B-ACBA-A0BB97242D16}" v="5" dt="2025-05-22T11:25:03.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6" autoAdjust="0"/>
    <p:restoredTop sz="95082"/>
  </p:normalViewPr>
  <p:slideViewPr>
    <p:cSldViewPr snapToGrid="0" snapToObjects="1">
      <p:cViewPr varScale="1">
        <p:scale>
          <a:sx n="72" d="100"/>
          <a:sy n="72" d="100"/>
        </p:scale>
        <p:origin x="36" y="4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59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Haga clic para editar los estilos de texto principal</a:t>
            </a:r>
          </a:p>
          <a:p>
            <a:pPr lvl="1"/>
            <a:r>
              <a:rPr lang="en-GB"/>
              <a:t>Segundo nivel</a:t>
            </a:r>
          </a:p>
          <a:p>
            <a:pPr lvl="2"/>
            <a:r>
              <a:rPr lang="en-GB"/>
              <a:t>Tercer nivel</a:t>
            </a:r>
          </a:p>
          <a:p>
            <a:pPr lvl="3"/>
            <a:r>
              <a:rPr lang="en-GB"/>
              <a:t>Cuarto nivel</a:t>
            </a:r>
          </a:p>
          <a:p>
            <a:pPr lvl="4"/>
            <a:r>
              <a:rPr lang="en-GB"/>
              <a:t>Quinto nivel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‹Nº›</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3B25131-FBE9-D6DE-2A84-95D07FB722AD}"/>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E2F2DF5-C264-148C-5E70-5F7F33A62BA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12</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32DAFF9-3EB6-2A16-2D15-2C23DDE2FF02}"/>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E2236A79-005C-0F57-80E3-42DF09265309}"/>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4048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FA1F684-7330-D76B-7A0B-EC57E5FD9F0E}"/>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5652756-CE38-1E5E-A70B-55BCADB9FAC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13</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4D994283-943F-8A01-9A15-923D2140BA05}"/>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EBE03C9-9E96-9890-4029-8CFB25A7CF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519815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42791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92AA328-9080-4898-8A12-4FEE707C8A06}"/>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E1034FCB-1E34-3248-06CE-DFD156CE078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17</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40D330E-920F-2328-AAF0-B84ADD5AB27D}"/>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8B4A7B79-E201-CF0D-70EC-E6F96B736407}"/>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7296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AA720-67AC-8B9D-BA03-DDEF3AF5C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8E7A4-D961-E7CC-A962-904D455BD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78F27-16CE-A6F5-9AF9-2351524783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FE651D-97CC-E00E-A707-7BACFBD1DF2A}"/>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2757910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D8D5BB1-6E5F-3B7C-D7BF-84F0A2E38CE9}"/>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11309FDB-28A4-8A8B-5E15-48FAE645B3E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21</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7B2A5964-D18C-BDDA-A67D-AC6DB7BC2BE3}"/>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98B29A19-ABFB-2F98-0708-258219B56F2D}"/>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47483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A9C1594-4FF3-3847-F260-FD669D596147}"/>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7D4D10F-95AC-3A52-AB3B-4C0029EF5FF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22</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6D4C7262-B7BF-C8BD-5D11-9DC7EA589AB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6C7FA31-754C-DD43-AF5C-454D8A0CD858}"/>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33178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24</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663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181802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6D8E1-A7C1-C78D-8105-901696406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21BA0-68BA-0079-A230-1B174DFF0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09CC3-9B4F-B15F-8A07-909A0F18C8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6A4ADD-A26C-5A4F-59AA-FF29864E52CC}"/>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4184815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2923973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7B868-CD45-CE88-F203-E3A956C46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79166-67C7-3992-E499-D516EB69A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CE2D5-5B2A-2B91-5AAC-5725C90368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A2B5A8-85AC-F161-DA79-6527F2C6F8CB}"/>
              </a:ext>
            </a:extLst>
          </p:cNvPr>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180858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00FB-7262-A494-EF5A-5247AC5B0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86693-38E2-6DD9-2380-AEB811DE6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260AD-4C77-27F2-4036-C94016BCF7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4B83BB-A2B5-D891-C895-419E747464FF}"/>
              </a:ext>
            </a:extLst>
          </p:cNvPr>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333935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7051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32E57FE-3CE9-061F-A6B9-24AC96EB498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C1DEACA5-F516-0296-ADEA-A47BA9F8869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7</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5B90369-EFE3-6BAD-F988-1DEE149A24B3}"/>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B9123B47-6A6A-4176-1CF5-E8960D9DBBDD}"/>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470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4838-A602-2CBC-1C1F-4890F93DF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F1B74-574C-168C-5447-7659E2086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D5BCB-03F8-C70A-E015-7BEE031B8F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03BB84-935A-BAE6-7518-BD0B5B8972F3}"/>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335444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7FF4-E152-1A31-20F5-191D21541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E7458-D691-A928-ADE3-3826E3674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A1429-4844-1922-1AF0-10C76B94D1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CF2CB5-8958-77A0-0D9D-CB64C33ED7EF}"/>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34823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11</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1" y="-1"/>
            <a:ext cx="6727371"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623855" y="342900"/>
            <a:ext cx="4806599"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146133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970502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7661727" y="-1335516"/>
            <a:ext cx="4504135" cy="6404164"/>
          </a:xfrm>
          <a:prstGeom prst="rect">
            <a:avLst/>
          </a:prstGeom>
        </p:spPr>
      </p:pic>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608AA9BD-DAD4-EB9E-F5A2-52B81C6375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863C37C1-FEC1-3A32-9592-A33BF1A908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402846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407250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4773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98" r:id="rId6"/>
    <p:sldLayoutId id="2147483840" r:id="rId7"/>
    <p:sldLayoutId id="2147483884" r:id="rId8"/>
    <p:sldLayoutId id="2147483883" r:id="rId9"/>
    <p:sldLayoutId id="2147483877" r:id="rId10"/>
    <p:sldLayoutId id="2147483841" r:id="rId11"/>
    <p:sldLayoutId id="2147483885" r:id="rId12"/>
    <p:sldLayoutId id="2147483899" r:id="rId13"/>
    <p:sldLayoutId id="2147483900" r:id="rId14"/>
    <p:sldLayoutId id="2147483886" r:id="rId15"/>
    <p:sldLayoutId id="2147483878" r:id="rId16"/>
    <p:sldLayoutId id="2147483861" r:id="rId17"/>
    <p:sldLayoutId id="2147483833" r:id="rId18"/>
    <p:sldLayoutId id="2147483847" r:id="rId19"/>
    <p:sldLayoutId id="2147483853" r:id="rId20"/>
    <p:sldLayoutId id="2147483901" r:id="rId21"/>
    <p:sldLayoutId id="214748390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www.gov.ie/en/publication/824c3-national-food-waste-prevention-roadmap-2023-2025/?hss_channel=fbp-314996141896506"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hyperlink" Target="https://www.mapa.gob.es/es/alimentacion/temas/desperdicio/13memoria_estrategia_mamd_2020_0_tcm30-627833.pdf"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www.bancoalimentare.it/legge-gadda" TargetMode="External"/><Relationship Id="rId10" Type="http://schemas.openxmlformats.org/officeDocument/2006/relationships/image" Target="../media/image21.jpeg"/><Relationship Id="rId4" Type="http://schemas.openxmlformats.org/officeDocument/2006/relationships/hyperlink" Target="https://www.fao.org/faolex/results/details/en/c/LEX-FAOC211800/#:~:text=Waste%20Act%20(No.-,646%20of%202011).,prevent%20the%20generation%20of%20waste."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www.epa.ie/"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hyperlink" Target="https://www.aecoc.es/actividad/prevencion-del-desperdicio-alimentario/"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sprecoalimentare.anci.it/ristorazione-scolastica/documenti/pinpas-piano-nazionale-di-prevenzione-degli-sprechi-alimentari-le-azioni-prioritarie-per-la-lotta-allo-spreco/" TargetMode="External"/><Relationship Id="rId10" Type="http://schemas.openxmlformats.org/officeDocument/2006/relationships/image" Target="../media/image21.jpeg"/><Relationship Id="rId4" Type="http://schemas.openxmlformats.org/officeDocument/2006/relationships/hyperlink" Target="https://www.motiva.fi/ratkaisut/materiaalitehokkuus/elintarvikealan_materiaalitehokkuuden_sitoumus"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foodwastecharter.ie/"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s://www.mapa.gob.es/es/alimentacion/temas/estrategia-nacional/"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www.mase.gov.it/sites/default/files/archivio_immagini/Galletti/Comunicati/alma_mater_bologna/LA%20CARTA%20DI%20BOLOGNA%20-%20VERSIONE%20IN%20INGLESE.pdf" TargetMode="External"/><Relationship Id="rId10" Type="http://schemas.openxmlformats.org/officeDocument/2006/relationships/image" Target="../media/image21.jpeg"/><Relationship Id="rId4" Type="http://schemas.openxmlformats.org/officeDocument/2006/relationships/hyperlink" Target="https://projects.luke.fi/ruokahavikkiseuranta/en/roadmap/"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agriculture.ec.europa.eu/farming/organic-farming/organics-glance_en"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hyperlink" Target="https://www.iso.org/iso-22000-food-safety-management.html" TargetMode="External"/><Relationship Id="rId4" Type="http://schemas.openxmlformats.org/officeDocument/2006/relationships/hyperlink" Target="https://haccp-international.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corporation.net/en-us/certification/"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hyperlink" Target="https://green-business.ec.europa.eu/emas_en" TargetMode="External"/><Relationship Id="rId4" Type="http://schemas.openxmlformats.org/officeDocument/2006/relationships/hyperlink" Target="https://www.iso.org/standard/60857.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airtrade.org.uk/" TargetMode="External"/><Relationship Id="rId7" Type="http://schemas.openxmlformats.org/officeDocument/2006/relationships/image" Target="../media/image27.png"/><Relationship Id="rId2" Type="http://schemas.openxmlformats.org/officeDocument/2006/relationships/hyperlink" Target="https://agriculture.ec.europa.eu/farming/organic-farming/organic-production-and-products_en" TargetMode="Externa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rainforest-allianc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anpath.com/"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hyperlink" Target="https://orbisk.com/" TargetMode="External"/><Relationship Id="rId4" Type="http://schemas.openxmlformats.org/officeDocument/2006/relationships/hyperlink" Target="https://www.winnowsolutions.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1.xml"/><Relationship Id="rId7" Type="http://schemas.openxmlformats.org/officeDocument/2006/relationships/hyperlink" Target="https://orbisk.com/" TargetMode="External"/><Relationship Id="rId2" Type="http://schemas.openxmlformats.org/officeDocument/2006/relationships/slideLayout" Target="../slideLayouts/slideLayout19.xml"/><Relationship Id="rId1" Type="http://schemas.openxmlformats.org/officeDocument/2006/relationships/video" Target="https://www.youtube.com/embed/RdMAx25PrJE?feature=oembed" TargetMode="Externa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hyperlink" Target="https://www.calorrenove.es/" TargetMode="External"/><Relationship Id="rId5" Type="http://schemas.openxmlformats.org/officeDocument/2006/relationships/image" Target="../media/image49.sv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environment.ec.europa.eu/topics/waste-and-recycling_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ur-lex.europa.eu/legal-content/EN/TXT/PDF/?uri=CELEX:02008L0098-20180705" TargetMode="Externa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hyperlink" Target="https://commission.europa.eu/strategy-and-policy/priorities-2019-2024/european-green-deal_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ood.ec.europa.eu/food-safety/food-waste/eu-actions-against-food-waste/eu-platform-food-losses-and-food-waste_en" TargetMode="Externa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hyperlink" Target="https://eur-lex.europa.eu/eli/reg/2004/852/oj/eng" TargetMode="External"/><Relationship Id="rId5" Type="http://schemas.openxmlformats.org/officeDocument/2006/relationships/hyperlink" Target="https://www.youtube.com/watch?v=pLnbt3EOUA0" TargetMode="External"/><Relationship Id="rId4" Type="http://schemas.openxmlformats.org/officeDocument/2006/relationships/hyperlink" Target="https://food.ec.europa.eu/horizontal-topics/farm-fork-strategy_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ymbol zastępczy obrazu 11" descr="Obraz zawierający Majorelle blue, Wielobarwność, niebieskie, drewniany&#10;&#10;Zawartość wygenerowana przez sztuczną inteligencję może być niepoprawna.">
            <a:extLst>
              <a:ext uri="{FF2B5EF4-FFF2-40B4-BE49-F238E27FC236}">
                <a16:creationId xmlns:a16="http://schemas.microsoft.com/office/drawing/2014/main" id="{C8214653-EF4C-FC14-F14B-C15B6A45A2F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271713"/>
            <a:ext cx="12192000" cy="3589993"/>
          </a:xfrm>
        </p:spPr>
      </p:pic>
      <p:sp>
        <p:nvSpPr>
          <p:cNvPr id="9" name="Rectangle 8">
            <a:extLst>
              <a:ext uri="{FF2B5EF4-FFF2-40B4-BE49-F238E27FC236}">
                <a16:creationId xmlns:a16="http://schemas.microsoft.com/office/drawing/2014/main" id="{1C649D26-280B-9DCA-8DAE-3F92754507FD}"/>
              </a:ext>
            </a:extLst>
          </p:cNvPr>
          <p:cNvSpPr/>
          <p:nvPr/>
        </p:nvSpPr>
        <p:spPr>
          <a:xfrm>
            <a:off x="1902693" y="4294146"/>
            <a:ext cx="4413047" cy="1252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spc="324" noProof="0" dirty="0">
                <a:solidFill>
                  <a:srgbClr val="60BA47"/>
                </a:solidFill>
                <a:latin typeface="Calibri" panose="020F0502020204030204" pitchFamily="34" charset="0"/>
                <a:cs typeface="Calibri" panose="020F0502020204030204" pitchFamily="34" charset="0"/>
              </a:rPr>
              <a:t>CONFORMIDAD Y CERTIFICACIÓN</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spc="324" noProof="0" dirty="0">
                <a:solidFill>
                  <a:srgbClr val="60BA47"/>
                </a:solidFill>
                <a:latin typeface="Calibri" panose="020F0502020204030204" pitchFamily="34" charset="0"/>
                <a:cs typeface="Calibri" panose="020F0502020204030204" pitchFamily="34" charset="0"/>
              </a:rPr>
              <a:t>MÓDULO 11</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12C37-851F-57A0-7D98-84D8DE35A85A}"/>
            </a:ext>
          </a:extLst>
        </p:cNvPr>
        <p:cNvGrpSpPr/>
        <p:nvPr/>
      </p:nvGrpSpPr>
      <p:grpSpPr>
        <a:xfrm>
          <a:off x="0" y="0"/>
          <a:ext cx="0" cy="0"/>
          <a:chOff x="0" y="0"/>
          <a:chExt cx="0" cy="0"/>
        </a:xfrm>
      </p:grpSpPr>
      <p:pic>
        <p:nvPicPr>
          <p:cNvPr id="5" name="Symbol zastępczy obrazu 4" descr="Obraz zawierający osoba, ubrania, Materiały biurowe, w pomieszczeniu&#10;&#10;Zawartość wygenerowana przez sztuczną inteligencję może być niepoprawna.">
            <a:extLst>
              <a:ext uri="{FF2B5EF4-FFF2-40B4-BE49-F238E27FC236}">
                <a16:creationId xmlns:a16="http://schemas.microsoft.com/office/drawing/2014/main" id="{05BCE476-6A03-2714-92E3-1A06895F78F5}"/>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3ABA5F75-9B95-B10B-1971-F65D196486C4}"/>
              </a:ext>
            </a:extLst>
          </p:cNvPr>
          <p:cNvSpPr>
            <a:spLocks noGrp="1"/>
          </p:cNvSpPr>
          <p:nvPr>
            <p:ph type="body" sz="quarter" idx="19"/>
          </p:nvPr>
        </p:nvSpPr>
        <p:spPr>
          <a:xfrm>
            <a:off x="532945" y="1492054"/>
            <a:ext cx="5488446" cy="4760582"/>
          </a:xfrm>
        </p:spPr>
        <p:txBody>
          <a:bodyPr/>
          <a:lstStyle/>
          <a:p>
            <a:pPr marL="0" indent="0"/>
            <a:r>
              <a:rPr lang="en-US" sz="2200" dirty="0"/>
              <a:t>La UE aborda el desperdicio de alimentos mediante normativas, estrategias nacionales e incentivos empresariales. </a:t>
            </a:r>
          </a:p>
          <a:p>
            <a:pPr marL="0" indent="0"/>
            <a:endParaRPr lang="en-US" sz="2200" dirty="0"/>
          </a:p>
          <a:p>
            <a:pPr marL="0" indent="0"/>
            <a:r>
              <a:rPr lang="en-US" sz="2200" dirty="0"/>
              <a:t>Los países fijan leyes y objetivos, en consonancia con el objetivo de reducir a la mitad el desperdicio para 2030. Los gobiernos apoyan a las empresas con financiación, ventajas fiscales y acuerdos voluntarios. Los compromisos nacionales fomentan la colaboración para </a:t>
            </a:r>
            <a:r>
              <a:rPr lang="en-US" sz="2200" dirty="0" err="1"/>
              <a:t>minimizar </a:t>
            </a:r>
            <a:r>
              <a:rPr lang="en-US" sz="2200" dirty="0"/>
              <a:t>los residuos y promover una economía circular. </a:t>
            </a:r>
            <a:endParaRPr lang="pl-PL" sz="2200" dirty="0"/>
          </a:p>
          <a:p>
            <a:endParaRPr lang="pl-PL" sz="2200" dirty="0"/>
          </a:p>
          <a:p>
            <a:pPr marL="0" indent="0"/>
            <a:r>
              <a:rPr lang="pl-PL" sz="2200" dirty="0" err="1"/>
              <a:t>En la siguiente </a:t>
            </a:r>
            <a:r>
              <a:rPr lang="en-US" sz="2200" dirty="0"/>
              <a:t>sección se destacan ejemplos de cómo los países socios de Waste2Worth están poniendo en práctica estas estrategias.</a:t>
            </a:r>
            <a:endParaRPr lang="en-GB" sz="2200" noProof="0" dirty="0"/>
          </a:p>
        </p:txBody>
      </p:sp>
      <p:sp>
        <p:nvSpPr>
          <p:cNvPr id="13" name="Rectangle 12">
            <a:extLst>
              <a:ext uri="{FF2B5EF4-FFF2-40B4-BE49-F238E27FC236}">
                <a16:creationId xmlns:a16="http://schemas.microsoft.com/office/drawing/2014/main" id="{A6CFD801-0026-5C2C-83C8-4CB96AB01008}"/>
              </a:ext>
            </a:extLst>
          </p:cNvPr>
          <p:cNvSpPr/>
          <p:nvPr/>
        </p:nvSpPr>
        <p:spPr>
          <a:xfrm>
            <a:off x="1052624" y="284481"/>
            <a:ext cx="9473610" cy="97016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dirty="0">
                <a:solidFill>
                  <a:schemeClr val="bg1"/>
                </a:solidFill>
                <a:latin typeface="Calibri" panose="020F0502020204030204" pitchFamily="34" charset="0"/>
                <a:cs typeface="Calibri" panose="020F0502020204030204" pitchFamily="34" charset="0"/>
              </a:rPr>
              <a:t>Acción nacional contra el desperdicio de alimentos: Políticas e iniciativas</a:t>
            </a: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EB75D48A-6990-9604-D59E-082F9660515C}"/>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327928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7211505" y="4871330"/>
            <a:ext cx="4394365" cy="159517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5410773" y="2835315"/>
            <a:ext cx="4679308" cy="1616786"/>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5519208" y="2427505"/>
            <a:ext cx="2837983"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7401944" y="799299"/>
            <a:ext cx="4303750" cy="1674781"/>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7512736" y="391491"/>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dirty="0"/>
          </a:p>
        </p:txBody>
      </p:sp>
      <p:sp>
        <p:nvSpPr>
          <p:cNvPr id="214" name="Freeform 179"/>
          <p:cNvSpPr>
            <a:spLocks noChangeArrowheads="1"/>
          </p:cNvSpPr>
          <p:nvPr/>
        </p:nvSpPr>
        <p:spPr bwMode="auto">
          <a:xfrm>
            <a:off x="702798" y="4727916"/>
            <a:ext cx="5018776" cy="170049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7510379" y="4463520"/>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dirty="0"/>
          </a:p>
        </p:txBody>
      </p:sp>
      <p:sp>
        <p:nvSpPr>
          <p:cNvPr id="215" name="Freeform 180"/>
          <p:cNvSpPr>
            <a:spLocks noChangeArrowheads="1"/>
          </p:cNvSpPr>
          <p:nvPr/>
        </p:nvSpPr>
        <p:spPr bwMode="auto">
          <a:xfrm>
            <a:off x="940629" y="4306980"/>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7733142" y="511713"/>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Irlanda</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5754401" y="2519687"/>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Finlandia</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7892568" y="4529584"/>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Italia</a:t>
            </a:r>
          </a:p>
        </p:txBody>
      </p:sp>
      <p:sp>
        <p:nvSpPr>
          <p:cNvPr id="56" name="CuadroTexto 601">
            <a:extLst>
              <a:ext uri="{FF2B5EF4-FFF2-40B4-BE49-F238E27FC236}">
                <a16:creationId xmlns:a16="http://schemas.microsoft.com/office/drawing/2014/main" id="{8F4CA201-0A03-4136-3133-8C9A9DA2CDAD}"/>
              </a:ext>
            </a:extLst>
          </p:cNvPr>
          <p:cNvSpPr txBox="1"/>
          <p:nvPr/>
        </p:nvSpPr>
        <p:spPr>
          <a:xfrm>
            <a:off x="1185787" y="4414483"/>
            <a:ext cx="2133148"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España</a:t>
            </a:r>
          </a:p>
        </p:txBody>
      </p:sp>
      <p:sp>
        <p:nvSpPr>
          <p:cNvPr id="57" name="Rectángulo 602">
            <a:extLst>
              <a:ext uri="{FF2B5EF4-FFF2-40B4-BE49-F238E27FC236}">
                <a16:creationId xmlns:a16="http://schemas.microsoft.com/office/drawing/2014/main" id="{412B025F-8F7A-8C10-ADDC-78BA76DC48A8}"/>
              </a:ext>
            </a:extLst>
          </p:cNvPr>
          <p:cNvSpPr/>
          <p:nvPr/>
        </p:nvSpPr>
        <p:spPr>
          <a:xfrm>
            <a:off x="7567542" y="1037386"/>
            <a:ext cx="4394364" cy="1323439"/>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Hoja de ruta nacional para la prevención del desperdicio de alimentos 2023-2025: </a:t>
            </a:r>
            <a:r>
              <a:rPr lang="en-GB" sz="1600" noProof="0" dirty="0">
                <a:solidFill>
                  <a:schemeClr val="bg1"/>
                </a:solidFill>
                <a:latin typeface="Calibri" panose="020F0502020204030204" pitchFamily="34" charset="0"/>
                <a:ea typeface="Lato" charset="0"/>
                <a:cs typeface="Calibri" panose="020F0502020204030204" pitchFamily="34" charset="0"/>
              </a:rPr>
              <a:t>Irlanda pretende reducir el desperdicio de alimentos en un 50% para 2030, en consonancia con los Objetivos de Desarrollo Sostenible de las Naciones Unidas. </a:t>
            </a:r>
          </a:p>
        </p:txBody>
      </p:sp>
      <p:sp>
        <p:nvSpPr>
          <p:cNvPr id="62" name="Rectángulo 602">
            <a:extLst>
              <a:ext uri="{FF2B5EF4-FFF2-40B4-BE49-F238E27FC236}">
                <a16:creationId xmlns:a16="http://schemas.microsoft.com/office/drawing/2014/main" id="{8BD74F46-EE91-4B6C-DD4F-C1DCDE926F8C}"/>
              </a:ext>
            </a:extLst>
          </p:cNvPr>
          <p:cNvSpPr/>
          <p:nvPr/>
        </p:nvSpPr>
        <p:spPr>
          <a:xfrm>
            <a:off x="5519208" y="2978729"/>
            <a:ext cx="4620718" cy="1323439"/>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Enmienda a la Ley de Residuos (2011/646): </a:t>
            </a:r>
            <a:r>
              <a:rPr lang="en-GB" sz="1600" noProof="0" dirty="0">
                <a:solidFill>
                  <a:schemeClr val="bg1"/>
                </a:solidFill>
                <a:latin typeface="Calibri" panose="020F0502020204030204" pitchFamily="34" charset="0"/>
                <a:ea typeface="Lato" charset="0"/>
                <a:cs typeface="Calibri" panose="020F0502020204030204" pitchFamily="34" charset="0"/>
              </a:rPr>
              <a:t>Introdujo una obligación contable para los operadores del sector alimentario de informar sobre los volúmenes de residuos alimentarios y los métodos de     </a:t>
            </a:r>
            <a:r>
              <a:rPr lang="en-GB" sz="1600" noProof="0" dirty="0" err="1">
                <a:solidFill>
                  <a:schemeClr val="bg1"/>
                </a:solidFill>
                <a:latin typeface="Calibri" panose="020F0502020204030204" pitchFamily="34" charset="0"/>
                <a:ea typeface="Lato" charset="0"/>
                <a:cs typeface="Calibri" panose="020F0502020204030204" pitchFamily="34" charset="0"/>
              </a:rPr>
              <a:t>procesamiento</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3" name="Rectángulo 602">
            <a:extLst>
              <a:ext uri="{FF2B5EF4-FFF2-40B4-BE49-F238E27FC236}">
                <a16:creationId xmlns:a16="http://schemas.microsoft.com/office/drawing/2014/main" id="{94ABEF3A-8016-83F9-4644-80A1E2284961}"/>
              </a:ext>
            </a:extLst>
          </p:cNvPr>
          <p:cNvSpPr/>
          <p:nvPr/>
        </p:nvSpPr>
        <p:spPr>
          <a:xfrm>
            <a:off x="7351051" y="5120204"/>
            <a:ext cx="4394365" cy="1323439"/>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Ley Gadda (Ley nº 166/2016): </a:t>
            </a:r>
            <a:r>
              <a:rPr lang="en-GB" sz="1600" noProof="0" dirty="0">
                <a:solidFill>
                  <a:schemeClr val="bg1"/>
                </a:solidFill>
                <a:latin typeface="Calibri" panose="020F0502020204030204" pitchFamily="34" charset="0"/>
                <a:ea typeface="Lato" charset="0"/>
                <a:cs typeface="Calibri" panose="020F0502020204030204" pitchFamily="34" charset="0"/>
              </a:rPr>
              <a:t>Fomenta la donación de alimentos y productos farmacéuticos para limitar el desperdicio, incentivando a las empresas a donar los excedentes de alimentos a organizaciones benéficas.</a:t>
            </a:r>
          </a:p>
        </p:txBody>
      </p:sp>
      <p:sp>
        <p:nvSpPr>
          <p:cNvPr id="64" name="Rectángulo 602">
            <a:extLst>
              <a:ext uri="{FF2B5EF4-FFF2-40B4-BE49-F238E27FC236}">
                <a16:creationId xmlns:a16="http://schemas.microsoft.com/office/drawing/2014/main" id="{BB683988-E501-7AA1-BD0D-EF54923BF080}"/>
              </a:ext>
            </a:extLst>
          </p:cNvPr>
          <p:cNvSpPr/>
          <p:nvPr/>
        </p:nvSpPr>
        <p:spPr>
          <a:xfrm>
            <a:off x="832194" y="5022555"/>
            <a:ext cx="4982404" cy="1077218"/>
          </a:xfrm>
          <a:prstGeom prst="rect">
            <a:avLst/>
          </a:prstGeom>
        </p:spPr>
        <p:txBody>
          <a:bodyPr wrap="square">
            <a:spAutoFit/>
          </a:bodyPr>
          <a:lstStyle/>
          <a:p>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Estrategia </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Más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alimento</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menos desperdicio</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noProof="0" dirty="0">
                <a:solidFill>
                  <a:schemeClr val="bg1"/>
                </a:solidFill>
                <a:latin typeface="Calibri" panose="020F0502020204030204" pitchFamily="34" charset="0"/>
                <a:ea typeface="Lato" charset="0"/>
                <a:cs typeface="Calibri" panose="020F0502020204030204" pitchFamily="34" charset="0"/>
              </a:rPr>
              <a:t>Puesta en marcha por el Ministerio de Agricultura, Pesca y Alimentación para prevenir y reducir el desperdicio de alimentos, con el objetivo de reducirlo en un 50% para 2030.</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486306" y="2094159"/>
            <a:ext cx="4679308" cy="2528447"/>
          </a:xfrm>
        </p:spPr>
        <p:txBody>
          <a:bodyPr/>
          <a:lstStyle/>
          <a:p>
            <a:pPr marL="0" indent="0"/>
            <a:r>
              <a:rPr lang="en-GB" noProof="0" dirty="0">
                <a:solidFill>
                  <a:srgbClr val="09465E"/>
                </a:solidFill>
              </a:rPr>
              <a:t>Cada país ha establecido marcos jurídicos y objetivos nacionales para reducir el desperdicio de alimentos, garantizando la alineación con objetivos más amplios de sostenibilidad y clima.</a:t>
            </a: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403507" y="430357"/>
            <a:ext cx="6915638" cy="1520433"/>
          </a:xfrm>
        </p:spPr>
        <p:txBody>
          <a:bodyPr/>
          <a:lstStyle/>
          <a:p>
            <a:r>
              <a:rPr lang="en-GB" b="1" noProof="0" dirty="0">
                <a:solidFill>
                  <a:srgbClr val="09465E"/>
                </a:solidFill>
              </a:rPr>
              <a:t>Normativa y objetivos de reducción del desperdicio de </a:t>
            </a:r>
            <a:r>
              <a:rPr lang="en-GB" b="1" noProof="0" dirty="0">
                <a:solidFill>
                  <a:srgbClr val="60BA47"/>
                </a:solidFill>
              </a:rPr>
              <a:t>alimentos específicos de cada país</a:t>
            </a:r>
          </a:p>
        </p:txBody>
      </p:sp>
      <p:pic>
        <p:nvPicPr>
          <p:cNvPr id="3" name="Graphic 2">
            <a:extLst>
              <a:ext uri="{FF2B5EF4-FFF2-40B4-BE49-F238E27FC236}">
                <a16:creationId xmlns:a16="http://schemas.microsoft.com/office/drawing/2014/main" id="{553B5929-9B06-8599-7E61-F5C93DA9C99F}"/>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859734" y="466106"/>
            <a:ext cx="953951" cy="476494"/>
          </a:xfrm>
          <a:prstGeom prst="rect">
            <a:avLst/>
          </a:prstGeom>
        </p:spPr>
      </p:pic>
      <p:pic>
        <p:nvPicPr>
          <p:cNvPr id="4" name="Picture 3" descr="A blue cross on a white background&#10;&#10;AI-generated content may be incorrect.">
            <a:extLst>
              <a:ext uri="{FF2B5EF4-FFF2-40B4-BE49-F238E27FC236}">
                <a16:creationId xmlns:a16="http://schemas.microsoft.com/office/drawing/2014/main" id="{7E786CC1-38FE-14C4-B7B3-6097C80CC470}"/>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115743" y="2502235"/>
            <a:ext cx="953950" cy="476494"/>
          </a:xfrm>
          <a:prstGeom prst="rect">
            <a:avLst/>
          </a:prstGeom>
        </p:spPr>
      </p:pic>
      <p:pic>
        <p:nvPicPr>
          <p:cNvPr id="8" name="Picture 7" descr="A flag with a red and yellow stripe&#10;&#10;AI-generated content may be incorrect.">
            <a:extLst>
              <a:ext uri="{FF2B5EF4-FFF2-40B4-BE49-F238E27FC236}">
                <a16:creationId xmlns:a16="http://schemas.microsoft.com/office/drawing/2014/main" id="{03F83CA0-1064-6F50-DF08-C78B2E891B6E}"/>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252856" y="4384359"/>
            <a:ext cx="959330" cy="476494"/>
          </a:xfrm>
          <a:prstGeom prst="rect">
            <a:avLst/>
          </a:prstGeom>
        </p:spPr>
      </p:pic>
      <p:pic>
        <p:nvPicPr>
          <p:cNvPr id="10" name="Picture 2">
            <a:extLst>
              <a:ext uri="{FF2B5EF4-FFF2-40B4-BE49-F238E27FC236}">
                <a16:creationId xmlns:a16="http://schemas.microsoft.com/office/drawing/2014/main" id="{6483C5FB-7170-9992-CB96-5A169DA1E3B6}"/>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805684" y="4546703"/>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A59FA-1AB8-EA16-26C2-ED41AF7A03F5}"/>
            </a:ext>
          </a:extLst>
        </p:cNvPr>
        <p:cNvGrpSpPr/>
        <p:nvPr/>
      </p:nvGrpSpPr>
      <p:grpSpPr>
        <a:xfrm>
          <a:off x="0" y="0"/>
          <a:ext cx="0" cy="0"/>
          <a:chOff x="0" y="0"/>
          <a:chExt cx="0" cy="0"/>
        </a:xfrm>
      </p:grpSpPr>
      <p:sp>
        <p:nvSpPr>
          <p:cNvPr id="205" name="Freeform 170">
            <a:extLst>
              <a:ext uri="{FF2B5EF4-FFF2-40B4-BE49-F238E27FC236}">
                <a16:creationId xmlns:a16="http://schemas.microsoft.com/office/drawing/2014/main" id="{0B639C13-9B51-AA41-06EC-D59F9EB580B6}"/>
              </a:ext>
            </a:extLst>
          </p:cNvPr>
          <p:cNvSpPr>
            <a:spLocks noChangeArrowheads="1"/>
          </p:cNvSpPr>
          <p:nvPr/>
        </p:nvSpPr>
        <p:spPr bwMode="auto">
          <a:xfrm>
            <a:off x="6981320" y="4871329"/>
            <a:ext cx="4624550" cy="1835840"/>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dirty="0"/>
          </a:p>
        </p:txBody>
      </p:sp>
      <p:sp>
        <p:nvSpPr>
          <p:cNvPr id="208" name="Freeform 173">
            <a:extLst>
              <a:ext uri="{FF2B5EF4-FFF2-40B4-BE49-F238E27FC236}">
                <a16:creationId xmlns:a16="http://schemas.microsoft.com/office/drawing/2014/main" id="{5A800FF4-7FCA-D95F-CDE9-22732977AE07}"/>
              </a:ext>
            </a:extLst>
          </p:cNvPr>
          <p:cNvSpPr>
            <a:spLocks noChangeArrowheads="1"/>
          </p:cNvSpPr>
          <p:nvPr/>
        </p:nvSpPr>
        <p:spPr bwMode="auto">
          <a:xfrm>
            <a:off x="5410772" y="2835315"/>
            <a:ext cx="5232090" cy="1522886"/>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dirty="0"/>
          </a:p>
        </p:txBody>
      </p:sp>
      <p:sp>
        <p:nvSpPr>
          <p:cNvPr id="209" name="Freeform 174">
            <a:extLst>
              <a:ext uri="{FF2B5EF4-FFF2-40B4-BE49-F238E27FC236}">
                <a16:creationId xmlns:a16="http://schemas.microsoft.com/office/drawing/2014/main" id="{26E8F7E0-817E-1B71-38CF-5DDB8356558A}"/>
              </a:ext>
            </a:extLst>
          </p:cNvPr>
          <p:cNvSpPr>
            <a:spLocks noChangeArrowheads="1"/>
          </p:cNvSpPr>
          <p:nvPr/>
        </p:nvSpPr>
        <p:spPr bwMode="auto">
          <a:xfrm>
            <a:off x="5519208" y="2427505"/>
            <a:ext cx="2710392"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dirty="0"/>
          </a:p>
        </p:txBody>
      </p:sp>
      <p:sp>
        <p:nvSpPr>
          <p:cNvPr id="211" name="Freeform 176">
            <a:extLst>
              <a:ext uri="{FF2B5EF4-FFF2-40B4-BE49-F238E27FC236}">
                <a16:creationId xmlns:a16="http://schemas.microsoft.com/office/drawing/2014/main" id="{CBEEA365-28D8-D028-F9E4-920796B54EE9}"/>
              </a:ext>
            </a:extLst>
          </p:cNvPr>
          <p:cNvSpPr>
            <a:spLocks noChangeArrowheads="1"/>
          </p:cNvSpPr>
          <p:nvPr/>
        </p:nvSpPr>
        <p:spPr bwMode="auto">
          <a:xfrm>
            <a:off x="7089755" y="799299"/>
            <a:ext cx="4516115" cy="1835840"/>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dirty="0"/>
          </a:p>
        </p:txBody>
      </p:sp>
      <p:sp>
        <p:nvSpPr>
          <p:cNvPr id="212" name="Freeform 177">
            <a:extLst>
              <a:ext uri="{FF2B5EF4-FFF2-40B4-BE49-F238E27FC236}">
                <a16:creationId xmlns:a16="http://schemas.microsoft.com/office/drawing/2014/main" id="{A6B9768E-671B-E37D-8513-DFB79A9B8E05}"/>
              </a:ext>
            </a:extLst>
          </p:cNvPr>
          <p:cNvSpPr>
            <a:spLocks noChangeArrowheads="1"/>
          </p:cNvSpPr>
          <p:nvPr/>
        </p:nvSpPr>
        <p:spPr bwMode="auto">
          <a:xfrm>
            <a:off x="7089754" y="355718"/>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dirty="0"/>
          </a:p>
        </p:txBody>
      </p:sp>
      <p:sp>
        <p:nvSpPr>
          <p:cNvPr id="214" name="Freeform 179">
            <a:extLst>
              <a:ext uri="{FF2B5EF4-FFF2-40B4-BE49-F238E27FC236}">
                <a16:creationId xmlns:a16="http://schemas.microsoft.com/office/drawing/2014/main" id="{74DBE8A3-D0B0-39F3-679F-CCA8FC9F3088}"/>
              </a:ext>
            </a:extLst>
          </p:cNvPr>
          <p:cNvSpPr>
            <a:spLocks noChangeArrowheads="1"/>
          </p:cNvSpPr>
          <p:nvPr/>
        </p:nvSpPr>
        <p:spPr bwMode="auto">
          <a:xfrm>
            <a:off x="1550475" y="4766009"/>
            <a:ext cx="4704022" cy="159517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dirty="0"/>
          </a:p>
        </p:txBody>
      </p:sp>
      <p:sp>
        <p:nvSpPr>
          <p:cNvPr id="206" name="Freeform 171">
            <a:extLst>
              <a:ext uri="{FF2B5EF4-FFF2-40B4-BE49-F238E27FC236}">
                <a16:creationId xmlns:a16="http://schemas.microsoft.com/office/drawing/2014/main" id="{79CE0B8C-57E2-092A-7E26-44DB8AA5CE3E}"/>
              </a:ext>
            </a:extLst>
          </p:cNvPr>
          <p:cNvSpPr>
            <a:spLocks noChangeArrowheads="1"/>
          </p:cNvSpPr>
          <p:nvPr/>
        </p:nvSpPr>
        <p:spPr bwMode="auto">
          <a:xfrm>
            <a:off x="7089755" y="4463519"/>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dirty="0"/>
          </a:p>
        </p:txBody>
      </p:sp>
      <p:sp>
        <p:nvSpPr>
          <p:cNvPr id="215" name="Freeform 180">
            <a:extLst>
              <a:ext uri="{FF2B5EF4-FFF2-40B4-BE49-F238E27FC236}">
                <a16:creationId xmlns:a16="http://schemas.microsoft.com/office/drawing/2014/main" id="{3EA1C157-F57A-A7BD-F2FF-6B4AC7C7F7F7}"/>
              </a:ext>
            </a:extLst>
          </p:cNvPr>
          <p:cNvSpPr>
            <a:spLocks noChangeArrowheads="1"/>
          </p:cNvSpPr>
          <p:nvPr/>
        </p:nvSpPr>
        <p:spPr bwMode="auto">
          <a:xfrm>
            <a:off x="1658909" y="4358201"/>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139A9E3A-6C2F-EC95-5D94-6E2A5C6FEBE5}"/>
              </a:ext>
            </a:extLst>
          </p:cNvPr>
          <p:cNvSpPr txBox="1"/>
          <p:nvPr/>
        </p:nvSpPr>
        <p:spPr>
          <a:xfrm>
            <a:off x="7206277" y="435680"/>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Irlanda</a:t>
            </a:r>
          </a:p>
        </p:txBody>
      </p:sp>
      <p:sp>
        <p:nvSpPr>
          <p:cNvPr id="54" name="CuadroTexto 599">
            <a:extLst>
              <a:ext uri="{FF2B5EF4-FFF2-40B4-BE49-F238E27FC236}">
                <a16:creationId xmlns:a16="http://schemas.microsoft.com/office/drawing/2014/main" id="{532B3352-D940-43BE-2F98-42C1EB40E5F4}"/>
              </a:ext>
            </a:extLst>
          </p:cNvPr>
          <p:cNvSpPr txBox="1"/>
          <p:nvPr/>
        </p:nvSpPr>
        <p:spPr>
          <a:xfrm>
            <a:off x="5754401" y="2519687"/>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Finlandia</a:t>
            </a:r>
          </a:p>
        </p:txBody>
      </p:sp>
      <p:sp>
        <p:nvSpPr>
          <p:cNvPr id="55" name="CuadroTexto 600">
            <a:extLst>
              <a:ext uri="{FF2B5EF4-FFF2-40B4-BE49-F238E27FC236}">
                <a16:creationId xmlns:a16="http://schemas.microsoft.com/office/drawing/2014/main" id="{F78EEB76-1FC3-7978-EF15-9E7DA53F6B2F}"/>
              </a:ext>
            </a:extLst>
          </p:cNvPr>
          <p:cNvSpPr txBox="1"/>
          <p:nvPr/>
        </p:nvSpPr>
        <p:spPr>
          <a:xfrm>
            <a:off x="7471944" y="4529583"/>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Italia</a:t>
            </a:r>
          </a:p>
        </p:txBody>
      </p:sp>
      <p:sp>
        <p:nvSpPr>
          <p:cNvPr id="56" name="CuadroTexto 601">
            <a:extLst>
              <a:ext uri="{FF2B5EF4-FFF2-40B4-BE49-F238E27FC236}">
                <a16:creationId xmlns:a16="http://schemas.microsoft.com/office/drawing/2014/main" id="{587B3D11-352C-2799-E80B-1E17F70E7202}"/>
              </a:ext>
            </a:extLst>
          </p:cNvPr>
          <p:cNvSpPr txBox="1"/>
          <p:nvPr/>
        </p:nvSpPr>
        <p:spPr>
          <a:xfrm>
            <a:off x="1904067" y="4465704"/>
            <a:ext cx="2133148"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España</a:t>
            </a:r>
          </a:p>
        </p:txBody>
      </p:sp>
      <p:sp>
        <p:nvSpPr>
          <p:cNvPr id="57" name="Rectángulo 602">
            <a:extLst>
              <a:ext uri="{FF2B5EF4-FFF2-40B4-BE49-F238E27FC236}">
                <a16:creationId xmlns:a16="http://schemas.microsoft.com/office/drawing/2014/main" id="{91416A7F-237E-AB1F-01FD-FC7D93E94F92}"/>
              </a:ext>
            </a:extLst>
          </p:cNvPr>
          <p:cNvSpPr/>
          <p:nvPr/>
        </p:nvSpPr>
        <p:spPr>
          <a:xfrm>
            <a:off x="7305773" y="963961"/>
            <a:ext cx="4300097" cy="1323439"/>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Programas de la Agencia de Protección del Medio Ambiente (EPA</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La EPA lidera iniciativas como el Programa Nacional de Prevención del Desperdicio de Alimentos, que ofrece orientación y apoyo a las empresas para reducir el desperdicio de alimentos.</a:t>
            </a:r>
          </a:p>
        </p:txBody>
      </p:sp>
      <p:sp>
        <p:nvSpPr>
          <p:cNvPr id="62" name="Rectángulo 602">
            <a:extLst>
              <a:ext uri="{FF2B5EF4-FFF2-40B4-BE49-F238E27FC236}">
                <a16:creationId xmlns:a16="http://schemas.microsoft.com/office/drawing/2014/main" id="{A161B8CF-FA49-2D14-8BE0-4C550678E7F4}"/>
              </a:ext>
            </a:extLst>
          </p:cNvPr>
          <p:cNvSpPr/>
          <p:nvPr/>
        </p:nvSpPr>
        <p:spPr>
          <a:xfrm>
            <a:off x="5620567" y="3042756"/>
            <a:ext cx="4735987"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Compromiso de Eficiencia Material</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Un modelo voluntario establecido en 2019 y renovado hasta 2026, con el objetivo de reducir los impactos ambientales relacionados con la producción, distribución y consumo de alimentos. </a:t>
            </a:r>
          </a:p>
        </p:txBody>
      </p:sp>
      <p:sp>
        <p:nvSpPr>
          <p:cNvPr id="63" name="Rectángulo 602">
            <a:extLst>
              <a:ext uri="{FF2B5EF4-FFF2-40B4-BE49-F238E27FC236}">
                <a16:creationId xmlns:a16="http://schemas.microsoft.com/office/drawing/2014/main" id="{999DC0AC-E8A8-A07C-38DD-EC3D34E19B92}"/>
              </a:ext>
            </a:extLst>
          </p:cNvPr>
          <p:cNvSpPr/>
          <p:nvPr/>
        </p:nvSpPr>
        <p:spPr>
          <a:xfrm>
            <a:off x="7206277" y="5081103"/>
            <a:ext cx="4399593"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Plan Nacional de Prevención del Desperdicio Alimentario (PINPAS): </a:t>
            </a:r>
            <a:r>
              <a:rPr lang="en-GB" sz="1600" noProof="0" dirty="0">
                <a:solidFill>
                  <a:schemeClr val="bg1"/>
                </a:solidFill>
                <a:latin typeface="Calibri" panose="020F0502020204030204" pitchFamily="34" charset="0"/>
                <a:ea typeface="Lato" charset="0"/>
                <a:cs typeface="Calibri" panose="020F0502020204030204" pitchFamily="34" charset="0"/>
              </a:rPr>
              <a:t>Tiene como objetivo coordinar las acciones de todos los sectores para reducir el desperdicio de alimentos, incluida la promoción de la concienciación y la facilitación de las donaciones de alimentos.</a:t>
            </a:r>
          </a:p>
        </p:txBody>
      </p:sp>
      <p:sp>
        <p:nvSpPr>
          <p:cNvPr id="64" name="Rectángulo 602">
            <a:extLst>
              <a:ext uri="{FF2B5EF4-FFF2-40B4-BE49-F238E27FC236}">
                <a16:creationId xmlns:a16="http://schemas.microsoft.com/office/drawing/2014/main" id="{59F317A0-EDCC-733F-97B0-77595B737087}"/>
              </a:ext>
            </a:extLst>
          </p:cNvPr>
          <p:cNvSpPr/>
          <p:nvPr/>
        </p:nvSpPr>
        <p:spPr>
          <a:xfrm>
            <a:off x="1725105" y="5042186"/>
            <a:ext cx="4529392"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Colaboración con la industria alimentaria</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El Gobierno colabora con las empresas alimentarias para aplicar las mejores prácticas en la reducción del desperdicio y fomenta las donaciones de alimentos.</a:t>
            </a:r>
          </a:p>
        </p:txBody>
      </p:sp>
      <p:sp>
        <p:nvSpPr>
          <p:cNvPr id="6" name="Text Placeholder 5">
            <a:extLst>
              <a:ext uri="{FF2B5EF4-FFF2-40B4-BE49-F238E27FC236}">
                <a16:creationId xmlns:a16="http://schemas.microsoft.com/office/drawing/2014/main" id="{1D9A2323-2F13-4794-113E-B58E588D1F26}"/>
              </a:ext>
            </a:extLst>
          </p:cNvPr>
          <p:cNvSpPr>
            <a:spLocks noGrp="1"/>
          </p:cNvSpPr>
          <p:nvPr>
            <p:ph type="body" sz="quarter" idx="18"/>
          </p:nvPr>
        </p:nvSpPr>
        <p:spPr>
          <a:xfrm>
            <a:off x="486306" y="2094159"/>
            <a:ext cx="4679308" cy="2025815"/>
          </a:xfrm>
        </p:spPr>
        <p:txBody>
          <a:bodyPr/>
          <a:lstStyle/>
          <a:p>
            <a:pPr marL="0" indent="0"/>
            <a:r>
              <a:rPr lang="en-GB" noProof="0" dirty="0">
                <a:solidFill>
                  <a:srgbClr val="09465E"/>
                </a:solidFill>
              </a:rPr>
              <a:t>Los gobiernos apoyan a las empresas en la lucha contra el desperdicio de alimentos a través de financiación, incentivos fiscales y acuerdos voluntarios que promueven prácticas sostenibles.</a:t>
            </a:r>
          </a:p>
        </p:txBody>
      </p:sp>
      <p:sp>
        <p:nvSpPr>
          <p:cNvPr id="5" name="Text Placeholder 4">
            <a:extLst>
              <a:ext uri="{FF2B5EF4-FFF2-40B4-BE49-F238E27FC236}">
                <a16:creationId xmlns:a16="http://schemas.microsoft.com/office/drawing/2014/main" id="{41D88808-740A-76D0-893D-19824F6E5A12}"/>
              </a:ext>
            </a:extLst>
          </p:cNvPr>
          <p:cNvSpPr>
            <a:spLocks noGrp="1"/>
          </p:cNvSpPr>
          <p:nvPr>
            <p:ph type="body" sz="quarter" idx="16"/>
          </p:nvPr>
        </p:nvSpPr>
        <p:spPr>
          <a:xfrm>
            <a:off x="390160" y="509300"/>
            <a:ext cx="6493949" cy="1087879"/>
          </a:xfrm>
        </p:spPr>
        <p:txBody>
          <a:bodyPr/>
          <a:lstStyle/>
          <a:p>
            <a:r>
              <a:rPr lang="en-GB" b="1" noProof="0" dirty="0">
                <a:solidFill>
                  <a:srgbClr val="60BA47"/>
                </a:solidFill>
              </a:rPr>
              <a:t>Iniciativas gubernamentales </a:t>
            </a:r>
            <a:r>
              <a:rPr lang="en-GB" b="1" noProof="0" dirty="0">
                <a:solidFill>
                  <a:srgbClr val="09465E"/>
                </a:solidFill>
              </a:rPr>
              <a:t>e incentivos para las empresas</a:t>
            </a:r>
          </a:p>
        </p:txBody>
      </p:sp>
      <p:pic>
        <p:nvPicPr>
          <p:cNvPr id="2" name="Graphic 1">
            <a:extLst>
              <a:ext uri="{FF2B5EF4-FFF2-40B4-BE49-F238E27FC236}">
                <a16:creationId xmlns:a16="http://schemas.microsoft.com/office/drawing/2014/main" id="{DFC3B0A9-D6E5-0CB5-7303-E23421960E36}"/>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393861" y="450714"/>
            <a:ext cx="953951" cy="476494"/>
          </a:xfrm>
          <a:prstGeom prst="rect">
            <a:avLst/>
          </a:prstGeom>
        </p:spPr>
      </p:pic>
      <p:pic>
        <p:nvPicPr>
          <p:cNvPr id="3" name="Picture 2" descr="A blue cross on a white background&#10;&#10;AI-generated content may be incorrect.">
            <a:extLst>
              <a:ext uri="{FF2B5EF4-FFF2-40B4-BE49-F238E27FC236}">
                <a16:creationId xmlns:a16="http://schemas.microsoft.com/office/drawing/2014/main" id="{06397966-BE04-8C5D-CEAE-FF98B45CB123}"/>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021020" y="2512205"/>
            <a:ext cx="953950" cy="476494"/>
          </a:xfrm>
          <a:prstGeom prst="rect">
            <a:avLst/>
          </a:prstGeom>
        </p:spPr>
      </p:pic>
      <p:pic>
        <p:nvPicPr>
          <p:cNvPr id="4" name="Picture 3" descr="A flag with a red and yellow stripe&#10;&#10;AI-generated content may be incorrect.">
            <a:extLst>
              <a:ext uri="{FF2B5EF4-FFF2-40B4-BE49-F238E27FC236}">
                <a16:creationId xmlns:a16="http://schemas.microsoft.com/office/drawing/2014/main" id="{A4BC0955-EE4B-65D1-39D7-DB07BE52F794}"/>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976252" y="4463519"/>
            <a:ext cx="959330" cy="476494"/>
          </a:xfrm>
          <a:prstGeom prst="rect">
            <a:avLst/>
          </a:prstGeom>
        </p:spPr>
      </p:pic>
      <p:pic>
        <p:nvPicPr>
          <p:cNvPr id="7" name="Picture 2">
            <a:extLst>
              <a:ext uri="{FF2B5EF4-FFF2-40B4-BE49-F238E27FC236}">
                <a16:creationId xmlns:a16="http://schemas.microsoft.com/office/drawing/2014/main" id="{E2838924-BA7D-F915-1043-C8D881DC8069}"/>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393861" y="4540840"/>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87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37B5D-2E55-8407-B1BD-7DA83EC56893}"/>
            </a:ext>
          </a:extLst>
        </p:cNvPr>
        <p:cNvGrpSpPr/>
        <p:nvPr/>
      </p:nvGrpSpPr>
      <p:grpSpPr>
        <a:xfrm>
          <a:off x="0" y="0"/>
          <a:ext cx="0" cy="0"/>
          <a:chOff x="0" y="0"/>
          <a:chExt cx="0" cy="0"/>
        </a:xfrm>
      </p:grpSpPr>
      <p:sp>
        <p:nvSpPr>
          <p:cNvPr id="205" name="Freeform 170">
            <a:extLst>
              <a:ext uri="{FF2B5EF4-FFF2-40B4-BE49-F238E27FC236}">
                <a16:creationId xmlns:a16="http://schemas.microsoft.com/office/drawing/2014/main" id="{48BAC94A-60E9-6778-FE7A-83E8905CDB2E}"/>
              </a:ext>
            </a:extLst>
          </p:cNvPr>
          <p:cNvSpPr>
            <a:spLocks noChangeArrowheads="1"/>
          </p:cNvSpPr>
          <p:nvPr/>
        </p:nvSpPr>
        <p:spPr bwMode="auto">
          <a:xfrm>
            <a:off x="7401944" y="4871331"/>
            <a:ext cx="4203926" cy="1731488"/>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dirty="0"/>
          </a:p>
        </p:txBody>
      </p:sp>
      <p:sp>
        <p:nvSpPr>
          <p:cNvPr id="208" name="Freeform 173">
            <a:extLst>
              <a:ext uri="{FF2B5EF4-FFF2-40B4-BE49-F238E27FC236}">
                <a16:creationId xmlns:a16="http://schemas.microsoft.com/office/drawing/2014/main" id="{0A1F14B9-8503-0584-D657-E15933C47FFC}"/>
              </a:ext>
            </a:extLst>
          </p:cNvPr>
          <p:cNvSpPr>
            <a:spLocks noChangeArrowheads="1"/>
          </p:cNvSpPr>
          <p:nvPr/>
        </p:nvSpPr>
        <p:spPr bwMode="auto">
          <a:xfrm>
            <a:off x="5410773" y="2835315"/>
            <a:ext cx="5128394" cy="155674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dirty="0"/>
          </a:p>
        </p:txBody>
      </p:sp>
      <p:sp>
        <p:nvSpPr>
          <p:cNvPr id="209" name="Freeform 174">
            <a:extLst>
              <a:ext uri="{FF2B5EF4-FFF2-40B4-BE49-F238E27FC236}">
                <a16:creationId xmlns:a16="http://schemas.microsoft.com/office/drawing/2014/main" id="{6F47E29A-C36F-373F-DEC1-DA02CFE87D85}"/>
              </a:ext>
            </a:extLst>
          </p:cNvPr>
          <p:cNvSpPr>
            <a:spLocks noChangeArrowheads="1"/>
          </p:cNvSpPr>
          <p:nvPr/>
        </p:nvSpPr>
        <p:spPr bwMode="auto">
          <a:xfrm>
            <a:off x="5519208" y="2427505"/>
            <a:ext cx="2768267"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dirty="0"/>
          </a:p>
        </p:txBody>
      </p:sp>
      <p:sp>
        <p:nvSpPr>
          <p:cNvPr id="211" name="Freeform 176">
            <a:extLst>
              <a:ext uri="{FF2B5EF4-FFF2-40B4-BE49-F238E27FC236}">
                <a16:creationId xmlns:a16="http://schemas.microsoft.com/office/drawing/2014/main" id="{BED94612-7F97-4440-FAA2-DD8CD1A35B5C}"/>
              </a:ext>
            </a:extLst>
          </p:cNvPr>
          <p:cNvSpPr>
            <a:spLocks noChangeArrowheads="1"/>
          </p:cNvSpPr>
          <p:nvPr/>
        </p:nvSpPr>
        <p:spPr bwMode="auto">
          <a:xfrm>
            <a:off x="7026388" y="799299"/>
            <a:ext cx="4579482" cy="1547449"/>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dirty="0"/>
          </a:p>
        </p:txBody>
      </p:sp>
      <p:sp>
        <p:nvSpPr>
          <p:cNvPr id="212" name="Freeform 177">
            <a:extLst>
              <a:ext uri="{FF2B5EF4-FFF2-40B4-BE49-F238E27FC236}">
                <a16:creationId xmlns:a16="http://schemas.microsoft.com/office/drawing/2014/main" id="{75B0DE68-6DE5-FF49-5B6A-73DC1ED7A520}"/>
              </a:ext>
            </a:extLst>
          </p:cNvPr>
          <p:cNvSpPr>
            <a:spLocks noChangeArrowheads="1"/>
          </p:cNvSpPr>
          <p:nvPr/>
        </p:nvSpPr>
        <p:spPr bwMode="auto">
          <a:xfrm>
            <a:off x="6995762" y="391491"/>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dirty="0"/>
          </a:p>
        </p:txBody>
      </p:sp>
      <p:sp>
        <p:nvSpPr>
          <p:cNvPr id="214" name="Freeform 179">
            <a:extLst>
              <a:ext uri="{FF2B5EF4-FFF2-40B4-BE49-F238E27FC236}">
                <a16:creationId xmlns:a16="http://schemas.microsoft.com/office/drawing/2014/main" id="{4F477776-6747-46F4-2163-B28415C6537E}"/>
              </a:ext>
            </a:extLst>
          </p:cNvPr>
          <p:cNvSpPr>
            <a:spLocks noChangeArrowheads="1"/>
          </p:cNvSpPr>
          <p:nvPr/>
        </p:nvSpPr>
        <p:spPr bwMode="auto">
          <a:xfrm>
            <a:off x="883186" y="4792329"/>
            <a:ext cx="4871215" cy="1533350"/>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dirty="0"/>
          </a:p>
        </p:txBody>
      </p:sp>
      <p:sp>
        <p:nvSpPr>
          <p:cNvPr id="206" name="Freeform 171">
            <a:extLst>
              <a:ext uri="{FF2B5EF4-FFF2-40B4-BE49-F238E27FC236}">
                <a16:creationId xmlns:a16="http://schemas.microsoft.com/office/drawing/2014/main" id="{7897EADD-B079-044C-759E-72837C5B2036}"/>
              </a:ext>
            </a:extLst>
          </p:cNvPr>
          <p:cNvSpPr>
            <a:spLocks noChangeArrowheads="1"/>
          </p:cNvSpPr>
          <p:nvPr/>
        </p:nvSpPr>
        <p:spPr bwMode="auto">
          <a:xfrm>
            <a:off x="7510379" y="4463520"/>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dirty="0"/>
          </a:p>
        </p:txBody>
      </p:sp>
      <p:sp>
        <p:nvSpPr>
          <p:cNvPr id="215" name="Freeform 180">
            <a:extLst>
              <a:ext uri="{FF2B5EF4-FFF2-40B4-BE49-F238E27FC236}">
                <a16:creationId xmlns:a16="http://schemas.microsoft.com/office/drawing/2014/main" id="{F63B60AC-44BF-DB89-0E08-5C7EA34094F3}"/>
              </a:ext>
            </a:extLst>
          </p:cNvPr>
          <p:cNvSpPr>
            <a:spLocks noChangeArrowheads="1"/>
          </p:cNvSpPr>
          <p:nvPr/>
        </p:nvSpPr>
        <p:spPr bwMode="auto">
          <a:xfrm>
            <a:off x="991620" y="4384521"/>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A476155D-E7FB-CB46-5B6D-FF47D78D8764}"/>
              </a:ext>
            </a:extLst>
          </p:cNvPr>
          <p:cNvSpPr txBox="1"/>
          <p:nvPr/>
        </p:nvSpPr>
        <p:spPr>
          <a:xfrm>
            <a:off x="7120400" y="480135"/>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Irlanda</a:t>
            </a:r>
          </a:p>
        </p:txBody>
      </p:sp>
      <p:sp>
        <p:nvSpPr>
          <p:cNvPr id="54" name="CuadroTexto 599">
            <a:extLst>
              <a:ext uri="{FF2B5EF4-FFF2-40B4-BE49-F238E27FC236}">
                <a16:creationId xmlns:a16="http://schemas.microsoft.com/office/drawing/2014/main" id="{C1E70BCC-D669-95AF-6B59-4F2879D2EEF8}"/>
              </a:ext>
            </a:extLst>
          </p:cNvPr>
          <p:cNvSpPr txBox="1"/>
          <p:nvPr/>
        </p:nvSpPr>
        <p:spPr>
          <a:xfrm>
            <a:off x="5754401" y="2519687"/>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Finlandia</a:t>
            </a:r>
          </a:p>
        </p:txBody>
      </p:sp>
      <p:sp>
        <p:nvSpPr>
          <p:cNvPr id="55" name="CuadroTexto 600">
            <a:extLst>
              <a:ext uri="{FF2B5EF4-FFF2-40B4-BE49-F238E27FC236}">
                <a16:creationId xmlns:a16="http://schemas.microsoft.com/office/drawing/2014/main" id="{98D30AEE-00C9-1AA1-4653-E8517BBF151F}"/>
              </a:ext>
            </a:extLst>
          </p:cNvPr>
          <p:cNvSpPr txBox="1"/>
          <p:nvPr/>
        </p:nvSpPr>
        <p:spPr>
          <a:xfrm>
            <a:off x="7892568" y="4529584"/>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Italia</a:t>
            </a:r>
          </a:p>
        </p:txBody>
      </p:sp>
      <p:sp>
        <p:nvSpPr>
          <p:cNvPr id="56" name="CuadroTexto 601">
            <a:extLst>
              <a:ext uri="{FF2B5EF4-FFF2-40B4-BE49-F238E27FC236}">
                <a16:creationId xmlns:a16="http://schemas.microsoft.com/office/drawing/2014/main" id="{625C66FD-F241-CCA2-3151-CA3B38C2B15D}"/>
              </a:ext>
            </a:extLst>
          </p:cNvPr>
          <p:cNvSpPr txBox="1"/>
          <p:nvPr/>
        </p:nvSpPr>
        <p:spPr>
          <a:xfrm>
            <a:off x="1236778" y="4492024"/>
            <a:ext cx="2133148"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España</a:t>
            </a:r>
          </a:p>
        </p:txBody>
      </p:sp>
      <p:sp>
        <p:nvSpPr>
          <p:cNvPr id="57" name="Rectángulo 602">
            <a:extLst>
              <a:ext uri="{FF2B5EF4-FFF2-40B4-BE49-F238E27FC236}">
                <a16:creationId xmlns:a16="http://schemas.microsoft.com/office/drawing/2014/main" id="{7600BDEF-3CED-6B55-7788-3CE79FFC61B4}"/>
              </a:ext>
            </a:extLst>
          </p:cNvPr>
          <p:cNvSpPr/>
          <p:nvPr/>
        </p:nvSpPr>
        <p:spPr>
          <a:xfrm>
            <a:off x="7315200" y="1047303"/>
            <a:ext cx="4290670" cy="1323439"/>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Carta sobre el desperdicio </a:t>
            </a:r>
            <a:r>
              <a:rPr lang="en-GB" sz="1600" noProof="0" dirty="0">
                <a:solidFill>
                  <a:schemeClr val="bg1"/>
                </a:solidFill>
                <a:latin typeface="Calibri" panose="020F0502020204030204" pitchFamily="34" charset="0"/>
                <a:ea typeface="Lato" charset="0"/>
                <a:cs typeface="Calibri" panose="020F0502020204030204" pitchFamily="34" charset="0"/>
              </a:rPr>
              <a:t>de alimentos: iniciativa nacional dirigida por la EPA, que anima a empresas y organizaciones a comprometerse a reducir el desperdicio de alimentos mediante acciones cuantificables.</a:t>
            </a:r>
          </a:p>
        </p:txBody>
      </p:sp>
      <p:sp>
        <p:nvSpPr>
          <p:cNvPr id="62" name="Rectángulo 602">
            <a:extLst>
              <a:ext uri="{FF2B5EF4-FFF2-40B4-BE49-F238E27FC236}">
                <a16:creationId xmlns:a16="http://schemas.microsoft.com/office/drawing/2014/main" id="{B8409DED-F3DF-12B6-254B-47FAA7BE18D0}"/>
              </a:ext>
            </a:extLst>
          </p:cNvPr>
          <p:cNvSpPr/>
          <p:nvPr/>
        </p:nvSpPr>
        <p:spPr>
          <a:xfrm>
            <a:off x="5754400" y="3042756"/>
            <a:ext cx="4586803" cy="1323439"/>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Hoja de ruta sobre el desperdicio de alimentos: </a:t>
            </a:r>
            <a:r>
              <a:rPr lang="en-GB" sz="1600" noProof="0" dirty="0">
                <a:solidFill>
                  <a:schemeClr val="bg1"/>
                </a:solidFill>
                <a:latin typeface="Calibri" panose="020F0502020204030204" pitchFamily="34" charset="0"/>
                <a:ea typeface="Lato" charset="0"/>
                <a:cs typeface="Calibri" panose="020F0502020204030204" pitchFamily="34" charset="0"/>
              </a:rPr>
              <a:t>Mantenida por el Instituto de Recursos Naturales de Finlandia (Luke), esta hoja de ruta identifica medidas clave para reducir el desperdicio de alimentos y planes para su aplicación. </a:t>
            </a:r>
          </a:p>
        </p:txBody>
      </p:sp>
      <p:sp>
        <p:nvSpPr>
          <p:cNvPr id="63" name="Rectángulo 602">
            <a:extLst>
              <a:ext uri="{FF2B5EF4-FFF2-40B4-BE49-F238E27FC236}">
                <a16:creationId xmlns:a16="http://schemas.microsoft.com/office/drawing/2014/main" id="{D5C74B0B-C514-B6BC-79A4-C7A524E1B1AC}"/>
              </a:ext>
            </a:extLst>
          </p:cNvPr>
          <p:cNvSpPr/>
          <p:nvPr/>
        </p:nvSpPr>
        <p:spPr>
          <a:xfrm>
            <a:off x="7510380" y="5119566"/>
            <a:ext cx="4033674" cy="1323439"/>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Carta de Bolonia contra el Desperdicio de Alimentos</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Un acuerdo firmado por múltiples partes interesadas para comprometerse a reducir el desperdicio de alimentos mediante esfuerzos de colaboración.</a:t>
            </a:r>
          </a:p>
        </p:txBody>
      </p:sp>
      <p:sp>
        <p:nvSpPr>
          <p:cNvPr id="64" name="Rectángulo 602">
            <a:extLst>
              <a:ext uri="{FF2B5EF4-FFF2-40B4-BE49-F238E27FC236}">
                <a16:creationId xmlns:a16="http://schemas.microsoft.com/office/drawing/2014/main" id="{F89D9B26-A043-B4E0-D357-9BB3C89EBFDB}"/>
              </a:ext>
            </a:extLst>
          </p:cNvPr>
          <p:cNvSpPr/>
          <p:nvPr/>
        </p:nvSpPr>
        <p:spPr>
          <a:xfrm>
            <a:off x="1086097" y="5039108"/>
            <a:ext cx="4324676" cy="830997"/>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Estrategia Alimentaria Nacional: </a:t>
            </a:r>
            <a:r>
              <a:rPr lang="en-GB" sz="1600" noProof="0" dirty="0">
                <a:solidFill>
                  <a:schemeClr val="bg1"/>
                </a:solidFill>
                <a:latin typeface="Calibri" panose="020F0502020204030204" pitchFamily="34" charset="0"/>
                <a:ea typeface="Lato" charset="0"/>
                <a:cs typeface="Calibri" panose="020F0502020204030204" pitchFamily="34" charset="0"/>
              </a:rPr>
              <a:t>Un acuerdo en el que participan diversas partes interesadas para promover acciones que eviten el desperdicio de alimentos en toda la cadena de suministro.</a:t>
            </a:r>
          </a:p>
        </p:txBody>
      </p:sp>
      <p:sp>
        <p:nvSpPr>
          <p:cNvPr id="6" name="Text Placeholder 5">
            <a:extLst>
              <a:ext uri="{FF2B5EF4-FFF2-40B4-BE49-F238E27FC236}">
                <a16:creationId xmlns:a16="http://schemas.microsoft.com/office/drawing/2014/main" id="{562DEC29-105D-6B62-AA41-86F63D54A42A}"/>
              </a:ext>
            </a:extLst>
          </p:cNvPr>
          <p:cNvSpPr>
            <a:spLocks noGrp="1"/>
          </p:cNvSpPr>
          <p:nvPr>
            <p:ph type="body" sz="quarter" idx="18"/>
          </p:nvPr>
        </p:nvSpPr>
        <p:spPr>
          <a:xfrm>
            <a:off x="586130" y="1822407"/>
            <a:ext cx="4679308" cy="2025815"/>
          </a:xfrm>
        </p:spPr>
        <p:txBody>
          <a:bodyPr/>
          <a:lstStyle/>
          <a:p>
            <a:pPr marL="0" indent="0"/>
            <a:r>
              <a:rPr lang="en-GB" noProof="0" dirty="0" err="1">
                <a:solidFill>
                  <a:srgbClr val="09465E"/>
                </a:solidFill>
              </a:rPr>
              <a:t>Estos </a:t>
            </a:r>
            <a:r>
              <a:rPr lang="en-GB" noProof="0" dirty="0">
                <a:solidFill>
                  <a:srgbClr val="09465E"/>
                </a:solidFill>
              </a:rPr>
              <a:t>países han introducido compromisos, cartas y planes de acción para impulsar los esfuerzos de colaboración entre los responsables políticos, las empresas y los consumidores para reducir el desperdicio de alimentos.</a:t>
            </a:r>
          </a:p>
        </p:txBody>
      </p:sp>
      <p:sp>
        <p:nvSpPr>
          <p:cNvPr id="5" name="Text Placeholder 4">
            <a:extLst>
              <a:ext uri="{FF2B5EF4-FFF2-40B4-BE49-F238E27FC236}">
                <a16:creationId xmlns:a16="http://schemas.microsoft.com/office/drawing/2014/main" id="{9DA0605D-20A0-1A72-9119-B0A302F0C53B}"/>
              </a:ext>
            </a:extLst>
          </p:cNvPr>
          <p:cNvSpPr>
            <a:spLocks noGrp="1"/>
          </p:cNvSpPr>
          <p:nvPr>
            <p:ph type="body" sz="quarter" idx="16"/>
          </p:nvPr>
        </p:nvSpPr>
        <p:spPr>
          <a:xfrm>
            <a:off x="486306" y="693622"/>
            <a:ext cx="6493949" cy="1087879"/>
          </a:xfrm>
        </p:spPr>
        <p:txBody>
          <a:bodyPr/>
          <a:lstStyle/>
          <a:p>
            <a:r>
              <a:rPr lang="en-GB" b="1" noProof="0" dirty="0">
                <a:solidFill>
                  <a:srgbClr val="09465E"/>
                </a:solidFill>
              </a:rPr>
              <a:t>Principales </a:t>
            </a:r>
            <a:r>
              <a:rPr lang="en-GB" b="1" noProof="0" dirty="0">
                <a:solidFill>
                  <a:srgbClr val="60BA47"/>
                </a:solidFill>
              </a:rPr>
              <a:t>compromisos nacionales</a:t>
            </a:r>
          </a:p>
        </p:txBody>
      </p:sp>
      <p:pic>
        <p:nvPicPr>
          <p:cNvPr id="2" name="Graphic 1">
            <a:extLst>
              <a:ext uri="{FF2B5EF4-FFF2-40B4-BE49-F238E27FC236}">
                <a16:creationId xmlns:a16="http://schemas.microsoft.com/office/drawing/2014/main" id="{0BD575D3-3192-3523-7534-A2D367015DE2}"/>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287475" y="480135"/>
            <a:ext cx="953951" cy="476494"/>
          </a:xfrm>
          <a:prstGeom prst="rect">
            <a:avLst/>
          </a:prstGeom>
        </p:spPr>
      </p:pic>
      <p:pic>
        <p:nvPicPr>
          <p:cNvPr id="4" name="Picture 3" descr="A blue cross on a white background&#10;&#10;AI-generated content may be incorrect.">
            <a:extLst>
              <a:ext uri="{FF2B5EF4-FFF2-40B4-BE49-F238E27FC236}">
                <a16:creationId xmlns:a16="http://schemas.microsoft.com/office/drawing/2014/main" id="{6F4DFB10-6AF7-75B1-77D2-8B881F8CA046}"/>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021020" y="2512205"/>
            <a:ext cx="953950" cy="476494"/>
          </a:xfrm>
          <a:prstGeom prst="rect">
            <a:avLst/>
          </a:prstGeom>
        </p:spPr>
      </p:pic>
      <p:pic>
        <p:nvPicPr>
          <p:cNvPr id="7" name="Picture 6" descr="A flag with a red and yellow stripe&#10;&#10;AI-generated content may be incorrect.">
            <a:extLst>
              <a:ext uri="{FF2B5EF4-FFF2-40B4-BE49-F238E27FC236}">
                <a16:creationId xmlns:a16="http://schemas.microsoft.com/office/drawing/2014/main" id="{1BD25A89-1B95-42A3-8B1D-157997D4B41A}"/>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289105" y="4469220"/>
            <a:ext cx="959330" cy="476494"/>
          </a:xfrm>
          <a:prstGeom prst="rect">
            <a:avLst/>
          </a:prstGeom>
        </p:spPr>
      </p:pic>
      <p:pic>
        <p:nvPicPr>
          <p:cNvPr id="1026" name="Picture 2">
            <a:extLst>
              <a:ext uri="{FF2B5EF4-FFF2-40B4-BE49-F238E27FC236}">
                <a16:creationId xmlns:a16="http://schemas.microsoft.com/office/drawing/2014/main" id="{A0874DCC-7472-86C0-04C8-1B3D288A1FF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805684" y="4546703"/>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334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Obraz zawierający Materiały biurowe, osoba, Narzędzia biurowe, w pomieszczeniu&#10;&#10;Zawartość wygenerowana przez sztuczną inteligencję może być niepoprawna.">
            <a:extLst>
              <a:ext uri="{FF2B5EF4-FFF2-40B4-BE49-F238E27FC236}">
                <a16:creationId xmlns:a16="http://schemas.microsoft.com/office/drawing/2014/main" id="{C4E94480-363F-B984-FE6D-FF4A22E118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913514" y="439689"/>
            <a:ext cx="2066906" cy="582221"/>
          </a:xfrm>
        </p:spPr>
        <p:txBody>
          <a:bodyPr/>
          <a:lstStyle/>
          <a:p>
            <a:r>
              <a:rPr lang="en-GB" noProof="0" dirty="0"/>
              <a:t>03</a:t>
            </a:r>
          </a:p>
        </p:txBody>
      </p:sp>
      <p:sp>
        <p:nvSpPr>
          <p:cNvPr id="14" name="Rectangle 13">
            <a:extLst>
              <a:ext uri="{FF2B5EF4-FFF2-40B4-BE49-F238E27FC236}">
                <a16:creationId xmlns:a16="http://schemas.microsoft.com/office/drawing/2014/main" id="{BE59536B-CB14-6A49-9925-C70C0915408D}"/>
              </a:ext>
            </a:extLst>
          </p:cNvPr>
          <p:cNvSpPr/>
          <p:nvPr/>
        </p:nvSpPr>
        <p:spPr>
          <a:xfrm>
            <a:off x="4165600" y="3137889"/>
            <a:ext cx="6880352" cy="1423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NORMAS DE CERTIFICACIÓN Y CONFORMIDAD</a:t>
            </a:r>
          </a:p>
        </p:txBody>
      </p:sp>
    </p:spTree>
    <p:extLst>
      <p:ext uri="{BB962C8B-B14F-4D97-AF65-F5344CB8AC3E}">
        <p14:creationId xmlns:p14="http://schemas.microsoft.com/office/powerpoint/2010/main" val="209521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517026"/>
            <a:ext cx="6341766" cy="5823947"/>
          </a:xfrm>
          <a:prstGeom prst="rect">
            <a:avLst/>
          </a:prstGeom>
        </p:spPr>
        <p:txBody>
          <a:bodyPr/>
          <a:lstStyle/>
          <a:p>
            <a:pPr marL="0" indent="0">
              <a:spcAft>
                <a:spcPts val="1200"/>
              </a:spcAft>
            </a:pPr>
            <a:r>
              <a:rPr lang="en-US" sz="2000" dirty="0"/>
              <a:t>Las empresas alimentarias pueden obtener diversas certificaciones para garantizar que cumplen las normas esenciales en materia de medio ambiente, seguridad alimentaria y sostenibilidad. Estas certificaciones sirven como herramienta para demostrar el cumplimiento de la normativa del sector, mejorar las prácticas operativas y generar confianza entre los consumidores. </a:t>
            </a:r>
            <a:endParaRPr lang="pl-PL" sz="2000" dirty="0"/>
          </a:p>
          <a:p>
            <a:pPr marL="342900" indent="-342900">
              <a:buFont typeface="Wingdings" panose="05000000000000000000" pitchFamily="2" charset="2"/>
              <a:buChar char="Ø"/>
            </a:pPr>
            <a:r>
              <a:rPr lang="en-US" sz="2000" dirty="0"/>
              <a:t>Algunas certificaciones son </a:t>
            </a:r>
            <a:r>
              <a:rPr lang="en-US" sz="2000" b="1" dirty="0">
                <a:solidFill>
                  <a:srgbClr val="60BA47"/>
                </a:solidFill>
              </a:rPr>
              <a:t>obligatorias</a:t>
            </a:r>
            <a:r>
              <a:rPr lang="en-US" sz="2000" dirty="0"/>
              <a:t>, lo que significa que las autoridades locales, nacionales o internacionales las exigen legalmente para garantizar la seguridad, la calidad y la responsabilidad medioambiental. </a:t>
            </a:r>
            <a:endParaRPr lang="pl-PL" sz="2000" dirty="0"/>
          </a:p>
          <a:p>
            <a:pPr marL="0" indent="0"/>
            <a:endParaRPr lang="pl-PL" sz="2000" dirty="0"/>
          </a:p>
          <a:p>
            <a:pPr marL="342900" indent="-342900">
              <a:buFont typeface="Wingdings" panose="05000000000000000000" pitchFamily="2" charset="2"/>
              <a:buChar char="Ø"/>
            </a:pPr>
            <a:r>
              <a:rPr lang="en-US" sz="2000" dirty="0"/>
              <a:t>Otras son </a:t>
            </a:r>
            <a:r>
              <a:rPr lang="en-US" sz="2000" b="1" dirty="0">
                <a:solidFill>
                  <a:srgbClr val="60BA47"/>
                </a:solidFill>
              </a:rPr>
              <a:t>voluntarias</a:t>
            </a:r>
            <a:r>
              <a:rPr lang="en-US" sz="2000" dirty="0"/>
              <a:t>, lo que permite a las empresas adoptar voluntariamente prácticas que van más allá de los requisitos legales para mostrar su compromiso con la sostenibilidad, la responsabilidad social y las prácticas éticas</a:t>
            </a:r>
            <a:r>
              <a:rPr lang="en-US" dirty="0"/>
              <a:t>. </a:t>
            </a:r>
            <a:endParaRPr lang="en-GB" noProof="0"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692141"/>
            <a:ext cx="4398745" cy="2051060"/>
          </a:xfrm>
          <a:prstGeom prst="rect">
            <a:avLst/>
          </a:prstGeom>
          <a:solidFill>
            <a:srgbClr val="60BA47"/>
          </a:solidFill>
        </p:spPr>
        <p:txBody>
          <a:bodyPr anchor="ctr"/>
          <a:lstStyle/>
          <a:p>
            <a:pPr marL="411163"/>
            <a:r>
              <a:rPr lang="pl-PL" noProof="0" dirty="0"/>
              <a:t>Normas de</a:t>
            </a:r>
            <a:r>
              <a:rPr lang="en-GB" noProof="0" dirty="0"/>
              <a:t> certificación y cumplimiento </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3600211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reeform 170"/>
          <p:cNvSpPr>
            <a:spLocks noChangeArrowheads="1"/>
          </p:cNvSpPr>
          <p:nvPr/>
        </p:nvSpPr>
        <p:spPr bwMode="auto">
          <a:xfrm>
            <a:off x="905696" y="3411752"/>
            <a:ext cx="2585703"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229" name="Freeform 171"/>
          <p:cNvSpPr>
            <a:spLocks noChangeArrowheads="1"/>
          </p:cNvSpPr>
          <p:nvPr/>
        </p:nvSpPr>
        <p:spPr bwMode="auto">
          <a:xfrm>
            <a:off x="787652" y="2389840"/>
            <a:ext cx="2774133"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GB" sz="900" noProof="0" dirty="0"/>
          </a:p>
        </p:txBody>
      </p:sp>
      <p:sp>
        <p:nvSpPr>
          <p:cNvPr id="231" name="Freeform 173"/>
          <p:cNvSpPr>
            <a:spLocks noChangeArrowheads="1"/>
          </p:cNvSpPr>
          <p:nvPr/>
        </p:nvSpPr>
        <p:spPr bwMode="auto">
          <a:xfrm>
            <a:off x="787652" y="5241808"/>
            <a:ext cx="2774133" cy="1037554"/>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60BA47"/>
          </a:solidFill>
          <a:ln>
            <a:noFill/>
          </a:ln>
          <a:effectLst/>
        </p:spPr>
        <p:txBody>
          <a:bodyPr wrap="none" anchor="ctr"/>
          <a:lstStyle/>
          <a:p>
            <a:endParaRPr lang="en-GB" sz="900" noProof="0" dirty="0"/>
          </a:p>
        </p:txBody>
      </p:sp>
      <p:sp>
        <p:nvSpPr>
          <p:cNvPr id="304" name="Freeform 246"/>
          <p:cNvSpPr>
            <a:spLocks noChangeArrowheads="1"/>
          </p:cNvSpPr>
          <p:nvPr/>
        </p:nvSpPr>
        <p:spPr bwMode="auto">
          <a:xfrm>
            <a:off x="4499237" y="3411752"/>
            <a:ext cx="2585703"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305" name="Freeform 247"/>
          <p:cNvSpPr>
            <a:spLocks noChangeArrowheads="1"/>
          </p:cNvSpPr>
          <p:nvPr/>
        </p:nvSpPr>
        <p:spPr bwMode="auto">
          <a:xfrm>
            <a:off x="4381191" y="2389840"/>
            <a:ext cx="2774137"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GB" sz="900" noProof="0" dirty="0"/>
          </a:p>
        </p:txBody>
      </p:sp>
      <p:sp>
        <p:nvSpPr>
          <p:cNvPr id="307" name="Freeform 249"/>
          <p:cNvSpPr>
            <a:spLocks noChangeArrowheads="1"/>
          </p:cNvSpPr>
          <p:nvPr/>
        </p:nvSpPr>
        <p:spPr bwMode="auto">
          <a:xfrm>
            <a:off x="4381191" y="5241808"/>
            <a:ext cx="2774137" cy="1037554"/>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2094D2"/>
          </a:solidFill>
          <a:ln>
            <a:noFill/>
          </a:ln>
          <a:effectLst/>
        </p:spPr>
        <p:txBody>
          <a:bodyPr wrap="none" anchor="ctr"/>
          <a:lstStyle/>
          <a:p>
            <a:endParaRPr lang="en-GB" sz="900" noProof="0" dirty="0"/>
          </a:p>
        </p:txBody>
      </p:sp>
      <p:sp>
        <p:nvSpPr>
          <p:cNvPr id="382" name="Freeform 324"/>
          <p:cNvSpPr>
            <a:spLocks noChangeArrowheads="1"/>
          </p:cNvSpPr>
          <p:nvPr/>
        </p:nvSpPr>
        <p:spPr bwMode="auto">
          <a:xfrm>
            <a:off x="7974734" y="3318207"/>
            <a:ext cx="2627022" cy="1843090"/>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GB" sz="900" noProof="0" dirty="0"/>
          </a:p>
        </p:txBody>
      </p:sp>
      <p:sp>
        <p:nvSpPr>
          <p:cNvPr id="383" name="Freeform 325"/>
          <p:cNvSpPr>
            <a:spLocks noChangeArrowheads="1"/>
          </p:cNvSpPr>
          <p:nvPr/>
        </p:nvSpPr>
        <p:spPr bwMode="auto">
          <a:xfrm>
            <a:off x="7904348" y="2296295"/>
            <a:ext cx="2814666"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60BA47"/>
          </a:solidFill>
          <a:ln>
            <a:noFill/>
          </a:ln>
          <a:effectLst/>
        </p:spPr>
        <p:txBody>
          <a:bodyPr wrap="none" anchor="ctr"/>
          <a:lstStyle/>
          <a:p>
            <a:endParaRPr lang="en-GB" sz="900" noProof="0" dirty="0"/>
          </a:p>
        </p:txBody>
      </p:sp>
      <p:sp>
        <p:nvSpPr>
          <p:cNvPr id="385" name="Freeform 327"/>
          <p:cNvSpPr>
            <a:spLocks noChangeArrowheads="1"/>
          </p:cNvSpPr>
          <p:nvPr/>
        </p:nvSpPr>
        <p:spPr bwMode="auto">
          <a:xfrm>
            <a:off x="7904348" y="5148263"/>
            <a:ext cx="2814666" cy="1037554"/>
          </a:xfrm>
          <a:custGeom>
            <a:avLst/>
            <a:gdLst>
              <a:gd name="T0" fmla="*/ 0 w 3505"/>
              <a:gd name="T1" fmla="*/ 0 h 1753"/>
              <a:gd name="T2" fmla="*/ 0 w 3505"/>
              <a:gd name="T3" fmla="*/ 0 h 1753"/>
              <a:gd name="T4" fmla="*/ 1753 w 3505"/>
              <a:gd name="T5" fmla="*/ 1752 h 1753"/>
              <a:gd name="T6" fmla="*/ 1753 w 3505"/>
              <a:gd name="T7" fmla="*/ 1752 h 1753"/>
              <a:gd name="T8" fmla="*/ 3504 w 3505"/>
              <a:gd name="T9" fmla="*/ 0 h 1753"/>
              <a:gd name="T10" fmla="*/ 0 w 3505"/>
              <a:gd name="T11" fmla="*/ 0 h 1753"/>
            </a:gdLst>
            <a:ahLst/>
            <a:cxnLst>
              <a:cxn ang="0">
                <a:pos x="T0" y="T1"/>
              </a:cxn>
              <a:cxn ang="0">
                <a:pos x="T2" y="T3"/>
              </a:cxn>
              <a:cxn ang="0">
                <a:pos x="T4" y="T5"/>
              </a:cxn>
              <a:cxn ang="0">
                <a:pos x="T6" y="T7"/>
              </a:cxn>
              <a:cxn ang="0">
                <a:pos x="T8" y="T9"/>
              </a:cxn>
              <a:cxn ang="0">
                <a:pos x="T10" y="T11"/>
              </a:cxn>
            </a:cxnLst>
            <a:rect l="0" t="0" r="r" b="b"/>
            <a:pathLst>
              <a:path w="3505" h="1753">
                <a:moveTo>
                  <a:pt x="0" y="0"/>
                </a:moveTo>
                <a:lnTo>
                  <a:pt x="0" y="0"/>
                </a:lnTo>
                <a:cubicBezTo>
                  <a:pt x="0" y="968"/>
                  <a:pt x="784" y="1752"/>
                  <a:pt x="1753" y="1752"/>
                </a:cubicBezTo>
                <a:lnTo>
                  <a:pt x="1753" y="1752"/>
                </a:lnTo>
                <a:cubicBezTo>
                  <a:pt x="2720" y="1752"/>
                  <a:pt x="3504" y="968"/>
                  <a:pt x="3504" y="0"/>
                </a:cubicBezTo>
                <a:lnTo>
                  <a:pt x="0" y="0"/>
                </a:lnTo>
              </a:path>
            </a:pathLst>
          </a:custGeom>
          <a:solidFill>
            <a:srgbClr val="60BA47"/>
          </a:solidFill>
          <a:ln>
            <a:noFill/>
          </a:ln>
          <a:effectLst/>
        </p:spPr>
        <p:txBody>
          <a:bodyPr wrap="none" anchor="ctr"/>
          <a:lstStyle/>
          <a:p>
            <a:endParaRPr lang="en-GB" sz="900" noProof="0" dirty="0"/>
          </a:p>
        </p:txBody>
      </p:sp>
      <p:sp>
        <p:nvSpPr>
          <p:cNvPr id="599" name="CuadroTexto 598"/>
          <p:cNvSpPr txBox="1"/>
          <p:nvPr/>
        </p:nvSpPr>
        <p:spPr>
          <a:xfrm>
            <a:off x="811480" y="2594671"/>
            <a:ext cx="2679919" cy="769441"/>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Certificación ecológica de la UE</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0" name="CuadroTexto 599"/>
          <p:cNvSpPr txBox="1"/>
          <p:nvPr/>
        </p:nvSpPr>
        <p:spPr>
          <a:xfrm>
            <a:off x="4496631" y="2801675"/>
            <a:ext cx="2585703"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APPCC</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1" name="CuadroTexto 600"/>
          <p:cNvSpPr txBox="1"/>
          <p:nvPr/>
        </p:nvSpPr>
        <p:spPr>
          <a:xfrm>
            <a:off x="7974734" y="2708130"/>
            <a:ext cx="2627022"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ISO 22000</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3" name="Rectángulo 602"/>
          <p:cNvSpPr/>
          <p:nvPr/>
        </p:nvSpPr>
        <p:spPr>
          <a:xfrm>
            <a:off x="995551" y="3472426"/>
            <a:ext cx="2394408" cy="1631216"/>
          </a:xfrm>
          <a:prstGeom prst="rect">
            <a:avLst/>
          </a:prstGeom>
        </p:spPr>
        <p:txBody>
          <a:bodyPr wrap="square">
            <a:spAutoFit/>
          </a:bodyPr>
          <a:lstStyle/>
          <a:p>
            <a:pPr algn="ctr"/>
            <a:r>
              <a:rPr lang="en-US" sz="2000" noProof="0" dirty="0">
                <a:solidFill>
                  <a:schemeClr val="bg1"/>
                </a:solidFill>
                <a:latin typeface="Calibri" panose="020F0502020204030204" pitchFamily="34" charset="0"/>
                <a:ea typeface="Lato" charset="0"/>
                <a:cs typeface="Calibri" panose="020F0502020204030204" pitchFamily="34" charset="0"/>
              </a:rPr>
              <a:t>Exigida para la producción y el etiquetado de alimentos ecológicos en la UE</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604" name="Rectángulo 603"/>
          <p:cNvSpPr/>
          <p:nvPr/>
        </p:nvSpPr>
        <p:spPr>
          <a:xfrm>
            <a:off x="4540578" y="3408755"/>
            <a:ext cx="2497808" cy="1631216"/>
          </a:xfrm>
          <a:prstGeom prst="rect">
            <a:avLst/>
          </a:prstGeom>
        </p:spPr>
        <p:txBody>
          <a:bodyPr wrap="square">
            <a:spAutoFit/>
          </a:bodyPr>
          <a:lstStyle/>
          <a:p>
            <a:pPr algn="ctr"/>
            <a:r>
              <a:rPr lang="en-US" sz="2000" noProof="0" dirty="0">
                <a:solidFill>
                  <a:schemeClr val="bg1"/>
                </a:solidFill>
                <a:latin typeface="Calibri" panose="020F0502020204030204" pitchFamily="34" charset="0"/>
                <a:ea typeface="Lato" charset="0"/>
                <a:cs typeface="Calibri" panose="020F0502020204030204" pitchFamily="34" charset="0"/>
              </a:rPr>
              <a:t>Garantiza el cumplimiento de la seguridad alimentaria y se exige legalmente en muchos sectores</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605" name="Rectángulo 604"/>
          <p:cNvSpPr/>
          <p:nvPr/>
        </p:nvSpPr>
        <p:spPr>
          <a:xfrm>
            <a:off x="8005159" y="3303149"/>
            <a:ext cx="2585702" cy="1631216"/>
          </a:xfrm>
          <a:prstGeom prst="rect">
            <a:avLst/>
          </a:prstGeom>
        </p:spPr>
        <p:txBody>
          <a:bodyPr wrap="square">
            <a:spAutoFit/>
          </a:bodyPr>
          <a:lstStyle/>
          <a:p>
            <a:pPr algn="ctr"/>
            <a:r>
              <a:rPr lang="en-US" sz="2000" noProof="0" dirty="0">
                <a:solidFill>
                  <a:schemeClr val="bg1"/>
                </a:solidFill>
                <a:latin typeface="Calibri" panose="020F0502020204030204" pitchFamily="34" charset="0"/>
                <a:ea typeface="Lato" charset="0"/>
                <a:cs typeface="Calibri" panose="020F0502020204030204" pitchFamily="34" charset="0"/>
              </a:rPr>
              <a:t>Norma mundial de gestión de la seguridad alimentaria exigida a menudo en el comercio internacional</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grpSp>
        <p:nvGrpSpPr>
          <p:cNvPr id="50" name="Graphic 3">
            <a:extLst>
              <a:ext uri="{FF2B5EF4-FFF2-40B4-BE49-F238E27FC236}">
                <a16:creationId xmlns:a16="http://schemas.microsoft.com/office/drawing/2014/main" id="{651D75C1-E89F-064F-02D9-563F9623C462}"/>
              </a:ext>
            </a:extLst>
          </p:cNvPr>
          <p:cNvGrpSpPr/>
          <p:nvPr/>
        </p:nvGrpSpPr>
        <p:grpSpPr>
          <a:xfrm>
            <a:off x="5364578" y="1303790"/>
            <a:ext cx="772300" cy="871495"/>
            <a:chOff x="4643578" y="432838"/>
            <a:chExt cx="1028134" cy="1160188"/>
          </a:xfrm>
          <a:solidFill>
            <a:srgbClr val="09465E"/>
          </a:solidFill>
        </p:grpSpPr>
        <p:sp>
          <p:nvSpPr>
            <p:cNvPr id="51" name="Freeform 1033">
              <a:extLst>
                <a:ext uri="{FF2B5EF4-FFF2-40B4-BE49-F238E27FC236}">
                  <a16:creationId xmlns:a16="http://schemas.microsoft.com/office/drawing/2014/main" id="{3EFDB3D8-F21B-40BD-9DF3-39D3F7E2CF75}"/>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2094D2"/>
            </a:solidFill>
            <a:ln w="27426" cap="flat">
              <a:noFill/>
              <a:prstDash val="solid"/>
              <a:miter/>
            </a:ln>
          </p:spPr>
          <p:txBody>
            <a:bodyPr rtlCol="0" anchor="ctr"/>
            <a:lstStyle/>
            <a:p>
              <a:endParaRPr lang="en-GB" noProof="0" dirty="0"/>
            </a:p>
          </p:txBody>
        </p:sp>
        <p:grpSp>
          <p:nvGrpSpPr>
            <p:cNvPr id="52" name="Graphic 3">
              <a:extLst>
                <a:ext uri="{FF2B5EF4-FFF2-40B4-BE49-F238E27FC236}">
                  <a16:creationId xmlns:a16="http://schemas.microsoft.com/office/drawing/2014/main" id="{6C70853E-88F1-7715-9C84-76CC2EF7C326}"/>
                </a:ext>
              </a:extLst>
            </p:cNvPr>
            <p:cNvGrpSpPr/>
            <p:nvPr/>
          </p:nvGrpSpPr>
          <p:grpSpPr>
            <a:xfrm>
              <a:off x="4643578" y="432838"/>
              <a:ext cx="1028134" cy="1160188"/>
              <a:chOff x="4643578" y="432838"/>
              <a:chExt cx="1028134" cy="1160188"/>
            </a:xfrm>
            <a:grpFill/>
          </p:grpSpPr>
          <p:sp>
            <p:nvSpPr>
              <p:cNvPr id="53" name="Freeform 1035">
                <a:extLst>
                  <a:ext uri="{FF2B5EF4-FFF2-40B4-BE49-F238E27FC236}">
                    <a16:creationId xmlns:a16="http://schemas.microsoft.com/office/drawing/2014/main" id="{89EB335C-B34A-65BE-D9E6-D3593DC1436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GB" noProof="0" dirty="0"/>
              </a:p>
            </p:txBody>
          </p:sp>
          <p:grpSp>
            <p:nvGrpSpPr>
              <p:cNvPr id="54" name="Graphic 3">
                <a:extLst>
                  <a:ext uri="{FF2B5EF4-FFF2-40B4-BE49-F238E27FC236}">
                    <a16:creationId xmlns:a16="http://schemas.microsoft.com/office/drawing/2014/main" id="{F6FFA6DE-D9BC-5404-8413-867868445E19}"/>
                  </a:ext>
                </a:extLst>
              </p:cNvPr>
              <p:cNvGrpSpPr/>
              <p:nvPr/>
            </p:nvGrpSpPr>
            <p:grpSpPr>
              <a:xfrm>
                <a:off x="4643578" y="432838"/>
                <a:ext cx="1028134" cy="1160188"/>
                <a:chOff x="4643578" y="432838"/>
                <a:chExt cx="1028134" cy="1160188"/>
              </a:xfrm>
              <a:grpFill/>
            </p:grpSpPr>
            <p:sp>
              <p:nvSpPr>
                <p:cNvPr id="55" name="Freeform 1037">
                  <a:extLst>
                    <a:ext uri="{FF2B5EF4-FFF2-40B4-BE49-F238E27FC236}">
                      <a16:creationId xmlns:a16="http://schemas.microsoft.com/office/drawing/2014/main" id="{3A1F6793-F7C0-CC41-ADA1-FD9F819F25FA}"/>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GB" noProof="0" dirty="0"/>
                </a:p>
              </p:txBody>
            </p:sp>
            <p:sp>
              <p:nvSpPr>
                <p:cNvPr id="56" name="Freeform 1038">
                  <a:extLst>
                    <a:ext uri="{FF2B5EF4-FFF2-40B4-BE49-F238E27FC236}">
                      <a16:creationId xmlns:a16="http://schemas.microsoft.com/office/drawing/2014/main" id="{BE052037-E051-CE0F-704B-BB3CE7E5A68B}"/>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GB" noProof="0" dirty="0"/>
                </a:p>
              </p:txBody>
            </p:sp>
          </p:grpSp>
        </p:grpSp>
      </p:grpSp>
      <p:grpSp>
        <p:nvGrpSpPr>
          <p:cNvPr id="57" name="Graphic 3">
            <a:extLst>
              <a:ext uri="{FF2B5EF4-FFF2-40B4-BE49-F238E27FC236}">
                <a16:creationId xmlns:a16="http://schemas.microsoft.com/office/drawing/2014/main" id="{7F95CC21-E986-A04B-64FD-295A84C17EC6}"/>
              </a:ext>
            </a:extLst>
          </p:cNvPr>
          <p:cNvGrpSpPr/>
          <p:nvPr/>
        </p:nvGrpSpPr>
        <p:grpSpPr>
          <a:xfrm>
            <a:off x="8864332" y="1303790"/>
            <a:ext cx="837349" cy="785687"/>
            <a:chOff x="6615628" y="2116894"/>
            <a:chExt cx="1066935" cy="1001108"/>
          </a:xfrm>
          <a:solidFill>
            <a:srgbClr val="09465E"/>
          </a:solidFill>
        </p:grpSpPr>
        <p:sp>
          <p:nvSpPr>
            <p:cNvPr id="58" name="Freeform 1128">
              <a:extLst>
                <a:ext uri="{FF2B5EF4-FFF2-40B4-BE49-F238E27FC236}">
                  <a16:creationId xmlns:a16="http://schemas.microsoft.com/office/drawing/2014/main" id="{3B6E658A-F033-1AC3-3C66-8B9149A9C31F}"/>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60BA47"/>
            </a:solidFill>
            <a:ln w="27426" cap="flat">
              <a:noFill/>
              <a:prstDash val="solid"/>
              <a:miter/>
            </a:ln>
          </p:spPr>
          <p:txBody>
            <a:bodyPr rtlCol="0" anchor="ctr"/>
            <a:lstStyle/>
            <a:p>
              <a:endParaRPr lang="en-GB" noProof="0" dirty="0"/>
            </a:p>
          </p:txBody>
        </p:sp>
        <p:grpSp>
          <p:nvGrpSpPr>
            <p:cNvPr id="59" name="Graphic 3">
              <a:extLst>
                <a:ext uri="{FF2B5EF4-FFF2-40B4-BE49-F238E27FC236}">
                  <a16:creationId xmlns:a16="http://schemas.microsoft.com/office/drawing/2014/main" id="{C72ECC97-F93C-22B0-E2D2-4FE8AA37DA69}"/>
                </a:ext>
              </a:extLst>
            </p:cNvPr>
            <p:cNvGrpSpPr/>
            <p:nvPr/>
          </p:nvGrpSpPr>
          <p:grpSpPr>
            <a:xfrm>
              <a:off x="6615628" y="2116894"/>
              <a:ext cx="1066935" cy="1001108"/>
              <a:chOff x="6615628" y="2116894"/>
              <a:chExt cx="1066935" cy="1001108"/>
            </a:xfrm>
            <a:grpFill/>
          </p:grpSpPr>
          <p:sp>
            <p:nvSpPr>
              <p:cNvPr id="60" name="Freeform 1130">
                <a:extLst>
                  <a:ext uri="{FF2B5EF4-FFF2-40B4-BE49-F238E27FC236}">
                    <a16:creationId xmlns:a16="http://schemas.microsoft.com/office/drawing/2014/main" id="{79F017C7-0873-2C11-48F5-777F1811ADB3}"/>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GB" noProof="0" dirty="0"/>
              </a:p>
            </p:txBody>
          </p:sp>
          <p:sp>
            <p:nvSpPr>
              <p:cNvPr id="61" name="Freeform 1131">
                <a:extLst>
                  <a:ext uri="{FF2B5EF4-FFF2-40B4-BE49-F238E27FC236}">
                    <a16:creationId xmlns:a16="http://schemas.microsoft.com/office/drawing/2014/main" id="{9E37413C-97A2-3816-0EBC-8DA2917EAFB7}"/>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GB" noProof="0" dirty="0"/>
              </a:p>
            </p:txBody>
          </p:sp>
          <p:sp>
            <p:nvSpPr>
              <p:cNvPr id="62" name="Freeform 1132">
                <a:extLst>
                  <a:ext uri="{FF2B5EF4-FFF2-40B4-BE49-F238E27FC236}">
                    <a16:creationId xmlns:a16="http://schemas.microsoft.com/office/drawing/2014/main" id="{EB950071-E812-7CD0-251D-9A66A8B4724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GB" noProof="0" dirty="0"/>
              </a:p>
            </p:txBody>
          </p:sp>
          <p:sp>
            <p:nvSpPr>
              <p:cNvPr id="63" name="Freeform 1133">
                <a:extLst>
                  <a:ext uri="{FF2B5EF4-FFF2-40B4-BE49-F238E27FC236}">
                    <a16:creationId xmlns:a16="http://schemas.microsoft.com/office/drawing/2014/main" id="{283CEF13-A39A-D352-5A6D-D6F635E1A501}"/>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GB" noProof="0" dirty="0"/>
              </a:p>
            </p:txBody>
          </p:sp>
          <p:sp>
            <p:nvSpPr>
              <p:cNvPr id="64" name="Freeform 1134">
                <a:extLst>
                  <a:ext uri="{FF2B5EF4-FFF2-40B4-BE49-F238E27FC236}">
                    <a16:creationId xmlns:a16="http://schemas.microsoft.com/office/drawing/2014/main" id="{F45A46C2-F7B7-0CAB-4EBE-8A9583FFF51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GB" noProof="0" dirty="0"/>
              </a:p>
            </p:txBody>
          </p:sp>
          <p:sp>
            <p:nvSpPr>
              <p:cNvPr id="65" name="Freeform 1135">
                <a:extLst>
                  <a:ext uri="{FF2B5EF4-FFF2-40B4-BE49-F238E27FC236}">
                    <a16:creationId xmlns:a16="http://schemas.microsoft.com/office/drawing/2014/main" id="{DFB1352F-4152-59C6-18A2-6626C7468FA6}"/>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GB" noProof="0" dirty="0"/>
              </a:p>
            </p:txBody>
          </p:sp>
          <p:sp>
            <p:nvSpPr>
              <p:cNvPr id="66" name="Freeform 1136">
                <a:extLst>
                  <a:ext uri="{FF2B5EF4-FFF2-40B4-BE49-F238E27FC236}">
                    <a16:creationId xmlns:a16="http://schemas.microsoft.com/office/drawing/2014/main" id="{F8A08DD7-8F19-1D83-CE0F-4F8F329FB213}"/>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GB" noProof="0" dirty="0"/>
              </a:p>
            </p:txBody>
          </p:sp>
          <p:sp>
            <p:nvSpPr>
              <p:cNvPr id="67" name="Freeform 1137">
                <a:extLst>
                  <a:ext uri="{FF2B5EF4-FFF2-40B4-BE49-F238E27FC236}">
                    <a16:creationId xmlns:a16="http://schemas.microsoft.com/office/drawing/2014/main" id="{224F7FEA-0016-4537-D842-34451F614A1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GB" noProof="0" dirty="0"/>
              </a:p>
            </p:txBody>
          </p:sp>
          <p:sp>
            <p:nvSpPr>
              <p:cNvPr id="68" name="Freeform 1138">
                <a:extLst>
                  <a:ext uri="{FF2B5EF4-FFF2-40B4-BE49-F238E27FC236}">
                    <a16:creationId xmlns:a16="http://schemas.microsoft.com/office/drawing/2014/main" id="{40EDB70A-0DB2-F5A3-524C-BB7129000D4E}"/>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GB" noProof="0" dirty="0"/>
              </a:p>
            </p:txBody>
          </p:sp>
          <p:sp>
            <p:nvSpPr>
              <p:cNvPr id="69" name="Freeform 1139">
                <a:extLst>
                  <a:ext uri="{FF2B5EF4-FFF2-40B4-BE49-F238E27FC236}">
                    <a16:creationId xmlns:a16="http://schemas.microsoft.com/office/drawing/2014/main" id="{D95649FC-8B73-7F60-D776-1DE038D875D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GB" noProof="0" dirty="0"/>
              </a:p>
            </p:txBody>
          </p:sp>
          <p:sp>
            <p:nvSpPr>
              <p:cNvPr id="70" name="Freeform 1140">
                <a:extLst>
                  <a:ext uri="{FF2B5EF4-FFF2-40B4-BE49-F238E27FC236}">
                    <a16:creationId xmlns:a16="http://schemas.microsoft.com/office/drawing/2014/main" id="{BB5DA24E-ED4F-D019-AED5-8B9FFBBD44F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GB" noProof="0" dirty="0"/>
              </a:p>
            </p:txBody>
          </p:sp>
          <p:sp>
            <p:nvSpPr>
              <p:cNvPr id="71" name="Freeform 1141">
                <a:extLst>
                  <a:ext uri="{FF2B5EF4-FFF2-40B4-BE49-F238E27FC236}">
                    <a16:creationId xmlns:a16="http://schemas.microsoft.com/office/drawing/2014/main" id="{1D77A5F5-3CC3-C696-F1BD-96BD5FE701A4}"/>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GB" noProof="0" dirty="0"/>
              </a:p>
            </p:txBody>
          </p:sp>
        </p:grpSp>
      </p:grpSp>
      <p:sp>
        <p:nvSpPr>
          <p:cNvPr id="2" name="Text Placeholder 1">
            <a:extLst>
              <a:ext uri="{FF2B5EF4-FFF2-40B4-BE49-F238E27FC236}">
                <a16:creationId xmlns:a16="http://schemas.microsoft.com/office/drawing/2014/main" id="{27AE02B1-9185-7182-F216-A4322C15DEEB}"/>
              </a:ext>
            </a:extLst>
          </p:cNvPr>
          <p:cNvSpPr>
            <a:spLocks noGrp="1"/>
          </p:cNvSpPr>
          <p:nvPr>
            <p:ph type="body" sz="quarter" idx="16"/>
          </p:nvPr>
        </p:nvSpPr>
        <p:spPr/>
        <p:txBody>
          <a:bodyPr/>
          <a:lstStyle/>
          <a:p>
            <a:r>
              <a:rPr lang="en-GB" noProof="0" dirty="0">
                <a:solidFill>
                  <a:srgbClr val="09465E"/>
                </a:solidFill>
              </a:rPr>
              <a:t>Certificaciones obligatorias</a:t>
            </a:r>
          </a:p>
        </p:txBody>
      </p:sp>
      <p:sp>
        <p:nvSpPr>
          <p:cNvPr id="3" name="Dowolny kształt: kształt 7">
            <a:extLst>
              <a:ext uri="{FF2B5EF4-FFF2-40B4-BE49-F238E27FC236}">
                <a16:creationId xmlns:a16="http://schemas.microsoft.com/office/drawing/2014/main" id="{F66DE965-C3CF-138C-3768-DE4ABCD742C4}"/>
              </a:ext>
            </a:extLst>
          </p:cNvPr>
          <p:cNvSpPr/>
          <p:nvPr/>
        </p:nvSpPr>
        <p:spPr>
          <a:xfrm>
            <a:off x="1911768" y="1944145"/>
            <a:ext cx="263842" cy="293369"/>
          </a:xfrm>
          <a:custGeom>
            <a:avLst/>
            <a:gdLst>
              <a:gd name="connsiteX0" fmla="*/ 205740 w 263842"/>
              <a:gd name="connsiteY0" fmla="*/ 48578 h 293369"/>
              <a:gd name="connsiteX1" fmla="*/ 167640 w 263842"/>
              <a:gd name="connsiteY1" fmla="*/ 40957 h 293369"/>
              <a:gd name="connsiteX2" fmla="*/ 118110 w 263842"/>
              <a:gd name="connsiteY2" fmla="*/ 952 h 293369"/>
              <a:gd name="connsiteX3" fmla="*/ 114300 w 263842"/>
              <a:gd name="connsiteY3" fmla="*/ 0 h 293369"/>
              <a:gd name="connsiteX4" fmla="*/ 0 w 263842"/>
              <a:gd name="connsiteY4" fmla="*/ 224790 h 293369"/>
              <a:gd name="connsiteX5" fmla="*/ 96203 w 263842"/>
              <a:gd name="connsiteY5" fmla="*/ 202883 h 293369"/>
              <a:gd name="connsiteX6" fmla="*/ 144780 w 263842"/>
              <a:gd name="connsiteY6" fmla="*/ 293370 h 293369"/>
              <a:gd name="connsiteX7" fmla="*/ 263843 w 263842"/>
              <a:gd name="connsiteY7" fmla="*/ 60960 h 293369"/>
              <a:gd name="connsiteX8" fmla="*/ 225742 w 263842"/>
              <a:gd name="connsiteY8" fmla="*/ 46672 h 293369"/>
              <a:gd name="connsiteX9" fmla="*/ 205740 w 263842"/>
              <a:gd name="connsiteY9" fmla="*/ 48578 h 29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842" h="293369">
                <a:moveTo>
                  <a:pt x="205740" y="48578"/>
                </a:moveTo>
                <a:cubicBezTo>
                  <a:pt x="192405" y="48578"/>
                  <a:pt x="180023" y="45720"/>
                  <a:pt x="167640" y="40957"/>
                </a:cubicBezTo>
                <a:cubicBezTo>
                  <a:pt x="147637" y="33338"/>
                  <a:pt x="130492" y="19050"/>
                  <a:pt x="118110" y="952"/>
                </a:cubicBezTo>
                <a:cubicBezTo>
                  <a:pt x="117157" y="952"/>
                  <a:pt x="115253" y="0"/>
                  <a:pt x="114300" y="0"/>
                </a:cubicBezTo>
                <a:lnTo>
                  <a:pt x="0" y="224790"/>
                </a:lnTo>
                <a:lnTo>
                  <a:pt x="96203" y="202883"/>
                </a:lnTo>
                <a:lnTo>
                  <a:pt x="144780" y="293370"/>
                </a:lnTo>
                <a:lnTo>
                  <a:pt x="263843" y="60960"/>
                </a:lnTo>
                <a:cubicBezTo>
                  <a:pt x="250508" y="59055"/>
                  <a:pt x="237173" y="53340"/>
                  <a:pt x="225742" y="46672"/>
                </a:cubicBezTo>
                <a:cubicBezTo>
                  <a:pt x="219075" y="47625"/>
                  <a:pt x="212408" y="48578"/>
                  <a:pt x="205740" y="48578"/>
                </a:cubicBezTo>
                <a:close/>
              </a:path>
            </a:pathLst>
          </a:custGeom>
          <a:solidFill>
            <a:srgbClr val="0B3A5B"/>
          </a:solidFill>
          <a:ln w="9525" cap="flat">
            <a:noFill/>
            <a:prstDash val="solid"/>
            <a:miter/>
          </a:ln>
        </p:spPr>
        <p:txBody>
          <a:bodyPr rtlCol="0" anchor="ctr"/>
          <a:lstStyle/>
          <a:p>
            <a:endParaRPr lang="en-GB"/>
          </a:p>
        </p:txBody>
      </p:sp>
      <p:sp>
        <p:nvSpPr>
          <p:cNvPr id="4" name="Dowolny kształt: kształt 8">
            <a:extLst>
              <a:ext uri="{FF2B5EF4-FFF2-40B4-BE49-F238E27FC236}">
                <a16:creationId xmlns:a16="http://schemas.microsoft.com/office/drawing/2014/main" id="{E801E38C-0C20-512C-2DFD-6DB8335BC581}"/>
              </a:ext>
            </a:extLst>
          </p:cNvPr>
          <p:cNvSpPr/>
          <p:nvPr/>
        </p:nvSpPr>
        <p:spPr>
          <a:xfrm>
            <a:off x="2205138" y="1949859"/>
            <a:ext cx="272414" cy="281940"/>
          </a:xfrm>
          <a:custGeom>
            <a:avLst/>
            <a:gdLst>
              <a:gd name="connsiteX0" fmla="*/ 111442 w 272414"/>
              <a:gd name="connsiteY0" fmla="*/ 30480 h 281940"/>
              <a:gd name="connsiteX1" fmla="*/ 69532 w 272414"/>
              <a:gd name="connsiteY1" fmla="*/ 39053 h 281940"/>
              <a:gd name="connsiteX2" fmla="*/ 47625 w 272414"/>
              <a:gd name="connsiteY2" fmla="*/ 37147 h 281940"/>
              <a:gd name="connsiteX3" fmla="*/ 0 w 272414"/>
              <a:gd name="connsiteY3" fmla="*/ 55245 h 281940"/>
              <a:gd name="connsiteX4" fmla="*/ 125730 w 272414"/>
              <a:gd name="connsiteY4" fmla="*/ 281940 h 281940"/>
              <a:gd name="connsiteX5" fmla="*/ 175260 w 272414"/>
              <a:gd name="connsiteY5" fmla="*/ 200978 h 281940"/>
              <a:gd name="connsiteX6" fmla="*/ 272415 w 272414"/>
              <a:gd name="connsiteY6" fmla="*/ 217170 h 281940"/>
              <a:gd name="connsiteX7" fmla="*/ 151448 w 272414"/>
              <a:gd name="connsiteY7" fmla="*/ 0 h 281940"/>
              <a:gd name="connsiteX8" fmla="*/ 111442 w 272414"/>
              <a:gd name="connsiteY8" fmla="*/ 3048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4" h="281940">
                <a:moveTo>
                  <a:pt x="111442" y="30480"/>
                </a:moveTo>
                <a:cubicBezTo>
                  <a:pt x="98107" y="36195"/>
                  <a:pt x="83820" y="39053"/>
                  <a:pt x="69532" y="39053"/>
                </a:cubicBezTo>
                <a:cubicBezTo>
                  <a:pt x="61913" y="39053"/>
                  <a:pt x="55245" y="38100"/>
                  <a:pt x="47625" y="37147"/>
                </a:cubicBezTo>
                <a:cubicBezTo>
                  <a:pt x="33338" y="46672"/>
                  <a:pt x="17145" y="53340"/>
                  <a:pt x="0" y="55245"/>
                </a:cubicBezTo>
                <a:lnTo>
                  <a:pt x="125730" y="281940"/>
                </a:lnTo>
                <a:lnTo>
                  <a:pt x="175260" y="200978"/>
                </a:lnTo>
                <a:lnTo>
                  <a:pt x="272415" y="217170"/>
                </a:lnTo>
                <a:lnTo>
                  <a:pt x="151448" y="0"/>
                </a:lnTo>
                <a:cubicBezTo>
                  <a:pt x="140970" y="13335"/>
                  <a:pt x="127635" y="23813"/>
                  <a:pt x="111442" y="30480"/>
                </a:cubicBezTo>
                <a:close/>
              </a:path>
            </a:pathLst>
          </a:custGeom>
          <a:solidFill>
            <a:srgbClr val="0B3A5B"/>
          </a:solidFill>
          <a:ln w="9525" cap="flat">
            <a:noFill/>
            <a:prstDash val="solid"/>
            <a:miter/>
          </a:ln>
        </p:spPr>
        <p:txBody>
          <a:bodyPr rtlCol="0" anchor="ctr"/>
          <a:lstStyle/>
          <a:p>
            <a:endParaRPr lang="en-GB"/>
          </a:p>
        </p:txBody>
      </p:sp>
      <p:sp>
        <p:nvSpPr>
          <p:cNvPr id="5" name="Dowolny kształt: kształt 9">
            <a:extLst>
              <a:ext uri="{FF2B5EF4-FFF2-40B4-BE49-F238E27FC236}">
                <a16:creationId xmlns:a16="http://schemas.microsoft.com/office/drawing/2014/main" id="{AB7C7654-0C3B-41D4-EC89-8596138C2D35}"/>
              </a:ext>
            </a:extLst>
          </p:cNvPr>
          <p:cNvSpPr/>
          <p:nvPr/>
        </p:nvSpPr>
        <p:spPr>
          <a:xfrm>
            <a:off x="1915578" y="1420269"/>
            <a:ext cx="554354" cy="554355"/>
          </a:xfrm>
          <a:custGeom>
            <a:avLst/>
            <a:gdLst>
              <a:gd name="connsiteX0" fmla="*/ 273368 w 554354"/>
              <a:gd name="connsiteY0" fmla="*/ 441960 h 554355"/>
              <a:gd name="connsiteX1" fmla="*/ 108585 w 554354"/>
              <a:gd name="connsiteY1" fmla="*/ 277178 h 554355"/>
              <a:gd name="connsiteX2" fmla="*/ 273368 w 554354"/>
              <a:gd name="connsiteY2" fmla="*/ 112395 h 554355"/>
              <a:gd name="connsiteX3" fmla="*/ 438150 w 554354"/>
              <a:gd name="connsiteY3" fmla="*/ 277178 h 554355"/>
              <a:gd name="connsiteX4" fmla="*/ 273368 w 554354"/>
              <a:gd name="connsiteY4" fmla="*/ 441960 h 554355"/>
              <a:gd name="connsiteX5" fmla="*/ 554355 w 554354"/>
              <a:gd name="connsiteY5" fmla="*/ 277178 h 554355"/>
              <a:gd name="connsiteX6" fmla="*/ 531495 w 554354"/>
              <a:gd name="connsiteY6" fmla="*/ 223838 h 554355"/>
              <a:gd name="connsiteX7" fmla="*/ 531495 w 554354"/>
              <a:gd name="connsiteY7" fmla="*/ 165735 h 554355"/>
              <a:gd name="connsiteX8" fmla="*/ 494348 w 554354"/>
              <a:gd name="connsiteY8" fmla="*/ 128588 h 554355"/>
              <a:gd name="connsiteX9" fmla="*/ 473392 w 554354"/>
              <a:gd name="connsiteY9" fmla="*/ 80963 h 554355"/>
              <a:gd name="connsiteX10" fmla="*/ 419100 w 554354"/>
              <a:gd name="connsiteY10" fmla="*/ 60008 h 554355"/>
              <a:gd name="connsiteX11" fmla="*/ 378143 w 554354"/>
              <a:gd name="connsiteY11" fmla="*/ 19050 h 554355"/>
              <a:gd name="connsiteX12" fmla="*/ 325755 w 554354"/>
              <a:gd name="connsiteY12" fmla="*/ 19050 h 554355"/>
              <a:gd name="connsiteX13" fmla="*/ 277178 w 554354"/>
              <a:gd name="connsiteY13" fmla="*/ 0 h 554355"/>
              <a:gd name="connsiteX14" fmla="*/ 223838 w 554354"/>
              <a:gd name="connsiteY14" fmla="*/ 22860 h 554355"/>
              <a:gd name="connsiteX15" fmla="*/ 165735 w 554354"/>
              <a:gd name="connsiteY15" fmla="*/ 22860 h 554355"/>
              <a:gd name="connsiteX16" fmla="*/ 128588 w 554354"/>
              <a:gd name="connsiteY16" fmla="*/ 60008 h 554355"/>
              <a:gd name="connsiteX17" fmla="*/ 80963 w 554354"/>
              <a:gd name="connsiteY17" fmla="*/ 80963 h 554355"/>
              <a:gd name="connsiteX18" fmla="*/ 60007 w 554354"/>
              <a:gd name="connsiteY18" fmla="*/ 135255 h 554355"/>
              <a:gd name="connsiteX19" fmla="*/ 19050 w 554354"/>
              <a:gd name="connsiteY19" fmla="*/ 176213 h 554355"/>
              <a:gd name="connsiteX20" fmla="*/ 19050 w 554354"/>
              <a:gd name="connsiteY20" fmla="*/ 228600 h 554355"/>
              <a:gd name="connsiteX21" fmla="*/ 0 w 554354"/>
              <a:gd name="connsiteY21" fmla="*/ 277178 h 554355"/>
              <a:gd name="connsiteX22" fmla="*/ 22860 w 554354"/>
              <a:gd name="connsiteY22" fmla="*/ 330518 h 554355"/>
              <a:gd name="connsiteX23" fmla="*/ 22860 w 554354"/>
              <a:gd name="connsiteY23" fmla="*/ 388620 h 554355"/>
              <a:gd name="connsiteX24" fmla="*/ 60007 w 554354"/>
              <a:gd name="connsiteY24" fmla="*/ 425768 h 554355"/>
              <a:gd name="connsiteX25" fmla="*/ 80963 w 554354"/>
              <a:gd name="connsiteY25" fmla="*/ 473393 h 554355"/>
              <a:gd name="connsiteX26" fmla="*/ 135255 w 554354"/>
              <a:gd name="connsiteY26" fmla="*/ 494348 h 554355"/>
              <a:gd name="connsiteX27" fmla="*/ 176213 w 554354"/>
              <a:gd name="connsiteY27" fmla="*/ 535305 h 554355"/>
              <a:gd name="connsiteX28" fmla="*/ 228600 w 554354"/>
              <a:gd name="connsiteY28" fmla="*/ 535305 h 554355"/>
              <a:gd name="connsiteX29" fmla="*/ 277178 w 554354"/>
              <a:gd name="connsiteY29" fmla="*/ 554355 h 554355"/>
              <a:gd name="connsiteX30" fmla="*/ 330518 w 554354"/>
              <a:gd name="connsiteY30" fmla="*/ 531495 h 554355"/>
              <a:gd name="connsiteX31" fmla="*/ 388620 w 554354"/>
              <a:gd name="connsiteY31" fmla="*/ 531495 h 554355"/>
              <a:gd name="connsiteX32" fmla="*/ 425768 w 554354"/>
              <a:gd name="connsiteY32" fmla="*/ 494348 h 554355"/>
              <a:gd name="connsiteX33" fmla="*/ 473392 w 554354"/>
              <a:gd name="connsiteY33" fmla="*/ 473393 h 554355"/>
              <a:gd name="connsiteX34" fmla="*/ 494348 w 554354"/>
              <a:gd name="connsiteY34" fmla="*/ 419100 h 554355"/>
              <a:gd name="connsiteX35" fmla="*/ 535305 w 554354"/>
              <a:gd name="connsiteY35" fmla="*/ 378143 h 554355"/>
              <a:gd name="connsiteX36" fmla="*/ 535305 w 554354"/>
              <a:gd name="connsiteY36" fmla="*/ 325755 h 554355"/>
              <a:gd name="connsiteX37" fmla="*/ 554355 w 554354"/>
              <a:gd name="connsiteY37" fmla="*/ 277178 h 55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354" h="554355">
                <a:moveTo>
                  <a:pt x="273368" y="441960"/>
                </a:moveTo>
                <a:cubicBezTo>
                  <a:pt x="182880" y="441960"/>
                  <a:pt x="108585" y="368618"/>
                  <a:pt x="108585" y="277178"/>
                </a:cubicBezTo>
                <a:cubicBezTo>
                  <a:pt x="108585" y="185738"/>
                  <a:pt x="182880" y="112395"/>
                  <a:pt x="273368" y="112395"/>
                </a:cubicBezTo>
                <a:cubicBezTo>
                  <a:pt x="363855" y="112395"/>
                  <a:pt x="438150" y="185738"/>
                  <a:pt x="438150" y="277178"/>
                </a:cubicBezTo>
                <a:cubicBezTo>
                  <a:pt x="438150" y="368618"/>
                  <a:pt x="363855" y="441960"/>
                  <a:pt x="273368" y="441960"/>
                </a:cubicBezTo>
                <a:close/>
                <a:moveTo>
                  <a:pt x="554355" y="277178"/>
                </a:moveTo>
                <a:cubicBezTo>
                  <a:pt x="554355" y="256222"/>
                  <a:pt x="545783" y="237173"/>
                  <a:pt x="531495" y="223838"/>
                </a:cubicBezTo>
                <a:cubicBezTo>
                  <a:pt x="539115" y="205740"/>
                  <a:pt x="540068" y="184785"/>
                  <a:pt x="531495" y="165735"/>
                </a:cubicBezTo>
                <a:cubicBezTo>
                  <a:pt x="523875" y="148590"/>
                  <a:pt x="510540" y="135255"/>
                  <a:pt x="494348" y="128588"/>
                </a:cubicBezTo>
                <a:cubicBezTo>
                  <a:pt x="493395" y="111443"/>
                  <a:pt x="486728" y="94298"/>
                  <a:pt x="473392" y="80963"/>
                </a:cubicBezTo>
                <a:cubicBezTo>
                  <a:pt x="458153" y="65723"/>
                  <a:pt x="439103" y="59055"/>
                  <a:pt x="419100" y="60008"/>
                </a:cubicBezTo>
                <a:cubicBezTo>
                  <a:pt x="412433" y="41910"/>
                  <a:pt x="398145" y="26670"/>
                  <a:pt x="378143" y="19050"/>
                </a:cubicBezTo>
                <a:cubicBezTo>
                  <a:pt x="360998" y="12383"/>
                  <a:pt x="341948" y="12383"/>
                  <a:pt x="325755" y="19050"/>
                </a:cubicBezTo>
                <a:cubicBezTo>
                  <a:pt x="312420" y="7620"/>
                  <a:pt x="296228" y="0"/>
                  <a:pt x="277178" y="0"/>
                </a:cubicBezTo>
                <a:cubicBezTo>
                  <a:pt x="256223" y="0"/>
                  <a:pt x="237173" y="8573"/>
                  <a:pt x="223838" y="22860"/>
                </a:cubicBezTo>
                <a:cubicBezTo>
                  <a:pt x="205740" y="15240"/>
                  <a:pt x="184785" y="14288"/>
                  <a:pt x="165735" y="22860"/>
                </a:cubicBezTo>
                <a:cubicBezTo>
                  <a:pt x="148590" y="30480"/>
                  <a:pt x="135255" y="43815"/>
                  <a:pt x="128588" y="60008"/>
                </a:cubicBezTo>
                <a:cubicBezTo>
                  <a:pt x="111443" y="60960"/>
                  <a:pt x="94298" y="67628"/>
                  <a:pt x="80963" y="80963"/>
                </a:cubicBezTo>
                <a:cubicBezTo>
                  <a:pt x="65723" y="96203"/>
                  <a:pt x="59055" y="115252"/>
                  <a:pt x="60007" y="135255"/>
                </a:cubicBezTo>
                <a:cubicBezTo>
                  <a:pt x="41910" y="141923"/>
                  <a:pt x="26670" y="156210"/>
                  <a:pt x="19050" y="176213"/>
                </a:cubicBezTo>
                <a:cubicBezTo>
                  <a:pt x="12382" y="193358"/>
                  <a:pt x="12382" y="212408"/>
                  <a:pt x="19050" y="228600"/>
                </a:cubicBezTo>
                <a:cubicBezTo>
                  <a:pt x="7620" y="241935"/>
                  <a:pt x="0" y="258128"/>
                  <a:pt x="0" y="277178"/>
                </a:cubicBezTo>
                <a:cubicBezTo>
                  <a:pt x="0" y="298133"/>
                  <a:pt x="8572" y="317183"/>
                  <a:pt x="22860" y="330518"/>
                </a:cubicBezTo>
                <a:cubicBezTo>
                  <a:pt x="15240" y="348615"/>
                  <a:pt x="14288" y="369570"/>
                  <a:pt x="22860" y="388620"/>
                </a:cubicBezTo>
                <a:cubicBezTo>
                  <a:pt x="30480" y="405765"/>
                  <a:pt x="43815" y="419100"/>
                  <a:pt x="60007" y="425768"/>
                </a:cubicBezTo>
                <a:cubicBezTo>
                  <a:pt x="60960" y="442913"/>
                  <a:pt x="67628" y="460058"/>
                  <a:pt x="80963" y="473393"/>
                </a:cubicBezTo>
                <a:cubicBezTo>
                  <a:pt x="96203" y="488633"/>
                  <a:pt x="115253" y="495300"/>
                  <a:pt x="135255" y="494348"/>
                </a:cubicBezTo>
                <a:cubicBezTo>
                  <a:pt x="141923" y="512445"/>
                  <a:pt x="156210" y="527685"/>
                  <a:pt x="176213" y="535305"/>
                </a:cubicBezTo>
                <a:cubicBezTo>
                  <a:pt x="193358" y="541973"/>
                  <a:pt x="212408" y="541973"/>
                  <a:pt x="228600" y="535305"/>
                </a:cubicBezTo>
                <a:cubicBezTo>
                  <a:pt x="241935" y="546735"/>
                  <a:pt x="258127" y="554355"/>
                  <a:pt x="277178" y="554355"/>
                </a:cubicBezTo>
                <a:cubicBezTo>
                  <a:pt x="298133" y="554355"/>
                  <a:pt x="317183" y="545783"/>
                  <a:pt x="330518" y="531495"/>
                </a:cubicBezTo>
                <a:cubicBezTo>
                  <a:pt x="348615" y="539115"/>
                  <a:pt x="369570" y="540068"/>
                  <a:pt x="388620" y="531495"/>
                </a:cubicBezTo>
                <a:cubicBezTo>
                  <a:pt x="405765" y="523875"/>
                  <a:pt x="419100" y="510540"/>
                  <a:pt x="425768" y="494348"/>
                </a:cubicBezTo>
                <a:cubicBezTo>
                  <a:pt x="442913" y="493395"/>
                  <a:pt x="460058" y="486728"/>
                  <a:pt x="473392" y="473393"/>
                </a:cubicBezTo>
                <a:cubicBezTo>
                  <a:pt x="488633" y="458153"/>
                  <a:pt x="495300" y="439103"/>
                  <a:pt x="494348" y="419100"/>
                </a:cubicBezTo>
                <a:cubicBezTo>
                  <a:pt x="512445" y="412433"/>
                  <a:pt x="527685" y="398145"/>
                  <a:pt x="535305" y="378143"/>
                </a:cubicBezTo>
                <a:cubicBezTo>
                  <a:pt x="541973" y="360998"/>
                  <a:pt x="541973" y="341948"/>
                  <a:pt x="535305" y="325755"/>
                </a:cubicBezTo>
                <a:cubicBezTo>
                  <a:pt x="546735" y="313373"/>
                  <a:pt x="554355" y="296228"/>
                  <a:pt x="554355" y="277178"/>
                </a:cubicBezTo>
                <a:close/>
              </a:path>
            </a:pathLst>
          </a:custGeom>
          <a:solidFill>
            <a:srgbClr val="60BA47"/>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63486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97D3-C6B7-7B9B-2278-724F6C5F97D1}"/>
            </a:ext>
          </a:extLst>
        </p:cNvPr>
        <p:cNvGrpSpPr/>
        <p:nvPr/>
      </p:nvGrpSpPr>
      <p:grpSpPr>
        <a:xfrm>
          <a:off x="0" y="0"/>
          <a:ext cx="0" cy="0"/>
          <a:chOff x="0" y="0"/>
          <a:chExt cx="0" cy="0"/>
        </a:xfrm>
      </p:grpSpPr>
      <p:sp>
        <p:nvSpPr>
          <p:cNvPr id="228" name="Freeform 170">
            <a:extLst>
              <a:ext uri="{FF2B5EF4-FFF2-40B4-BE49-F238E27FC236}">
                <a16:creationId xmlns:a16="http://schemas.microsoft.com/office/drawing/2014/main" id="{9D4DF68C-4BD6-9BB1-1379-04E317C541BD}"/>
              </a:ext>
            </a:extLst>
          </p:cNvPr>
          <p:cNvSpPr>
            <a:spLocks noChangeArrowheads="1"/>
          </p:cNvSpPr>
          <p:nvPr/>
        </p:nvSpPr>
        <p:spPr bwMode="auto">
          <a:xfrm>
            <a:off x="855625" y="3245392"/>
            <a:ext cx="2602024"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229" name="Freeform 171">
            <a:extLst>
              <a:ext uri="{FF2B5EF4-FFF2-40B4-BE49-F238E27FC236}">
                <a16:creationId xmlns:a16="http://schemas.microsoft.com/office/drawing/2014/main" id="{9C30A378-8F05-D5D3-2035-500AC9077000}"/>
              </a:ext>
            </a:extLst>
          </p:cNvPr>
          <p:cNvSpPr>
            <a:spLocks noChangeArrowheads="1"/>
          </p:cNvSpPr>
          <p:nvPr/>
        </p:nvSpPr>
        <p:spPr bwMode="auto">
          <a:xfrm>
            <a:off x="785238" y="2223480"/>
            <a:ext cx="2791643"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GB" sz="900" noProof="0" dirty="0"/>
          </a:p>
        </p:txBody>
      </p:sp>
      <p:sp>
        <p:nvSpPr>
          <p:cNvPr id="231" name="Freeform 173">
            <a:extLst>
              <a:ext uri="{FF2B5EF4-FFF2-40B4-BE49-F238E27FC236}">
                <a16:creationId xmlns:a16="http://schemas.microsoft.com/office/drawing/2014/main" id="{C7C50BA7-54AF-37EE-7ED1-984AA0550AD4}"/>
              </a:ext>
            </a:extLst>
          </p:cNvPr>
          <p:cNvSpPr>
            <a:spLocks noChangeArrowheads="1"/>
          </p:cNvSpPr>
          <p:nvPr/>
        </p:nvSpPr>
        <p:spPr bwMode="auto">
          <a:xfrm>
            <a:off x="785238" y="5075448"/>
            <a:ext cx="2791643" cy="1037554"/>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60BA47"/>
          </a:solidFill>
          <a:ln>
            <a:noFill/>
          </a:ln>
          <a:effectLst/>
        </p:spPr>
        <p:txBody>
          <a:bodyPr wrap="none" anchor="ctr"/>
          <a:lstStyle/>
          <a:p>
            <a:endParaRPr lang="en-GB" sz="900" noProof="0" dirty="0"/>
          </a:p>
        </p:txBody>
      </p:sp>
      <p:sp>
        <p:nvSpPr>
          <p:cNvPr id="304" name="Freeform 246">
            <a:extLst>
              <a:ext uri="{FF2B5EF4-FFF2-40B4-BE49-F238E27FC236}">
                <a16:creationId xmlns:a16="http://schemas.microsoft.com/office/drawing/2014/main" id="{8B96FE89-CF92-14A6-0B46-7B6D1FC3B38D}"/>
              </a:ext>
            </a:extLst>
          </p:cNvPr>
          <p:cNvSpPr>
            <a:spLocks noChangeArrowheads="1"/>
          </p:cNvSpPr>
          <p:nvPr/>
        </p:nvSpPr>
        <p:spPr bwMode="auto">
          <a:xfrm>
            <a:off x="4507598" y="3268815"/>
            <a:ext cx="2602024" cy="193082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305" name="Freeform 247">
            <a:extLst>
              <a:ext uri="{FF2B5EF4-FFF2-40B4-BE49-F238E27FC236}">
                <a16:creationId xmlns:a16="http://schemas.microsoft.com/office/drawing/2014/main" id="{ED3F8B24-A037-6B57-0F17-9EF89E5660F2}"/>
              </a:ext>
            </a:extLst>
          </p:cNvPr>
          <p:cNvSpPr>
            <a:spLocks noChangeArrowheads="1"/>
          </p:cNvSpPr>
          <p:nvPr/>
        </p:nvSpPr>
        <p:spPr bwMode="auto">
          <a:xfrm>
            <a:off x="4388363" y="2246903"/>
            <a:ext cx="2791647" cy="1084213"/>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GB" sz="900" noProof="0" dirty="0"/>
          </a:p>
        </p:txBody>
      </p:sp>
      <p:sp>
        <p:nvSpPr>
          <p:cNvPr id="307" name="Freeform 249">
            <a:extLst>
              <a:ext uri="{FF2B5EF4-FFF2-40B4-BE49-F238E27FC236}">
                <a16:creationId xmlns:a16="http://schemas.microsoft.com/office/drawing/2014/main" id="{8FA8535E-9F06-B7C0-0B6D-720C3B293D79}"/>
              </a:ext>
            </a:extLst>
          </p:cNvPr>
          <p:cNvSpPr>
            <a:spLocks noChangeArrowheads="1"/>
          </p:cNvSpPr>
          <p:nvPr/>
        </p:nvSpPr>
        <p:spPr bwMode="auto">
          <a:xfrm>
            <a:off x="4388363" y="5098871"/>
            <a:ext cx="2791647" cy="1086945"/>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2094D2"/>
          </a:solidFill>
          <a:ln>
            <a:noFill/>
          </a:ln>
          <a:effectLst/>
        </p:spPr>
        <p:txBody>
          <a:bodyPr wrap="none" anchor="ctr"/>
          <a:lstStyle/>
          <a:p>
            <a:endParaRPr lang="en-GB" sz="900" noProof="0" dirty="0"/>
          </a:p>
        </p:txBody>
      </p:sp>
      <p:sp>
        <p:nvSpPr>
          <p:cNvPr id="382" name="Freeform 324">
            <a:extLst>
              <a:ext uri="{FF2B5EF4-FFF2-40B4-BE49-F238E27FC236}">
                <a16:creationId xmlns:a16="http://schemas.microsoft.com/office/drawing/2014/main" id="{3EA427F2-DD98-4D97-CB71-4FA88F8F74CA}"/>
              </a:ext>
            </a:extLst>
          </p:cNvPr>
          <p:cNvSpPr>
            <a:spLocks noChangeArrowheads="1"/>
          </p:cNvSpPr>
          <p:nvPr/>
        </p:nvSpPr>
        <p:spPr bwMode="auto">
          <a:xfrm>
            <a:off x="8061876" y="3268815"/>
            <a:ext cx="2602024" cy="1843090"/>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GB" sz="900" noProof="0" dirty="0"/>
          </a:p>
        </p:txBody>
      </p:sp>
      <p:sp>
        <p:nvSpPr>
          <p:cNvPr id="383" name="Freeform 325">
            <a:extLst>
              <a:ext uri="{FF2B5EF4-FFF2-40B4-BE49-F238E27FC236}">
                <a16:creationId xmlns:a16="http://schemas.microsoft.com/office/drawing/2014/main" id="{C3E58E2B-6F42-216B-C003-1A668C0F2F14}"/>
              </a:ext>
            </a:extLst>
          </p:cNvPr>
          <p:cNvSpPr>
            <a:spLocks noChangeArrowheads="1"/>
          </p:cNvSpPr>
          <p:nvPr/>
        </p:nvSpPr>
        <p:spPr bwMode="auto">
          <a:xfrm>
            <a:off x="7991490" y="2246903"/>
            <a:ext cx="2787882"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60BA47"/>
          </a:solidFill>
          <a:ln>
            <a:noFill/>
          </a:ln>
          <a:effectLst/>
        </p:spPr>
        <p:txBody>
          <a:bodyPr wrap="none" anchor="ctr"/>
          <a:lstStyle/>
          <a:p>
            <a:endParaRPr lang="en-GB" sz="900" noProof="0" dirty="0"/>
          </a:p>
        </p:txBody>
      </p:sp>
      <p:sp>
        <p:nvSpPr>
          <p:cNvPr id="385" name="Freeform 327">
            <a:extLst>
              <a:ext uri="{FF2B5EF4-FFF2-40B4-BE49-F238E27FC236}">
                <a16:creationId xmlns:a16="http://schemas.microsoft.com/office/drawing/2014/main" id="{5542E770-67D7-B9D4-014B-9069743B6A52}"/>
              </a:ext>
            </a:extLst>
          </p:cNvPr>
          <p:cNvSpPr>
            <a:spLocks noChangeArrowheads="1"/>
          </p:cNvSpPr>
          <p:nvPr/>
        </p:nvSpPr>
        <p:spPr bwMode="auto">
          <a:xfrm>
            <a:off x="7991490" y="5098871"/>
            <a:ext cx="2787882" cy="1037554"/>
          </a:xfrm>
          <a:custGeom>
            <a:avLst/>
            <a:gdLst>
              <a:gd name="T0" fmla="*/ 0 w 3505"/>
              <a:gd name="T1" fmla="*/ 0 h 1753"/>
              <a:gd name="T2" fmla="*/ 0 w 3505"/>
              <a:gd name="T3" fmla="*/ 0 h 1753"/>
              <a:gd name="T4" fmla="*/ 1753 w 3505"/>
              <a:gd name="T5" fmla="*/ 1752 h 1753"/>
              <a:gd name="T6" fmla="*/ 1753 w 3505"/>
              <a:gd name="T7" fmla="*/ 1752 h 1753"/>
              <a:gd name="T8" fmla="*/ 3504 w 3505"/>
              <a:gd name="T9" fmla="*/ 0 h 1753"/>
              <a:gd name="T10" fmla="*/ 0 w 3505"/>
              <a:gd name="T11" fmla="*/ 0 h 1753"/>
            </a:gdLst>
            <a:ahLst/>
            <a:cxnLst>
              <a:cxn ang="0">
                <a:pos x="T0" y="T1"/>
              </a:cxn>
              <a:cxn ang="0">
                <a:pos x="T2" y="T3"/>
              </a:cxn>
              <a:cxn ang="0">
                <a:pos x="T4" y="T5"/>
              </a:cxn>
              <a:cxn ang="0">
                <a:pos x="T6" y="T7"/>
              </a:cxn>
              <a:cxn ang="0">
                <a:pos x="T8" y="T9"/>
              </a:cxn>
              <a:cxn ang="0">
                <a:pos x="T10" y="T11"/>
              </a:cxn>
            </a:cxnLst>
            <a:rect l="0" t="0" r="r" b="b"/>
            <a:pathLst>
              <a:path w="3505" h="1753">
                <a:moveTo>
                  <a:pt x="0" y="0"/>
                </a:moveTo>
                <a:lnTo>
                  <a:pt x="0" y="0"/>
                </a:lnTo>
                <a:cubicBezTo>
                  <a:pt x="0" y="968"/>
                  <a:pt x="784" y="1752"/>
                  <a:pt x="1753" y="1752"/>
                </a:cubicBezTo>
                <a:lnTo>
                  <a:pt x="1753" y="1752"/>
                </a:lnTo>
                <a:cubicBezTo>
                  <a:pt x="2720" y="1752"/>
                  <a:pt x="3504" y="968"/>
                  <a:pt x="3504" y="0"/>
                </a:cubicBezTo>
                <a:lnTo>
                  <a:pt x="0" y="0"/>
                </a:lnTo>
              </a:path>
            </a:pathLst>
          </a:custGeom>
          <a:solidFill>
            <a:srgbClr val="60BA47"/>
          </a:solidFill>
          <a:ln>
            <a:noFill/>
          </a:ln>
          <a:effectLst/>
        </p:spPr>
        <p:txBody>
          <a:bodyPr wrap="none" anchor="ctr"/>
          <a:lstStyle/>
          <a:p>
            <a:endParaRPr lang="en-GB" sz="900" noProof="0" dirty="0"/>
          </a:p>
        </p:txBody>
      </p:sp>
      <p:sp>
        <p:nvSpPr>
          <p:cNvPr id="599" name="CuadroTexto 598">
            <a:extLst>
              <a:ext uri="{FF2B5EF4-FFF2-40B4-BE49-F238E27FC236}">
                <a16:creationId xmlns:a16="http://schemas.microsoft.com/office/drawing/2014/main" id="{05A69622-BEF3-7916-78A1-5778835FF15C}"/>
              </a:ext>
            </a:extLst>
          </p:cNvPr>
          <p:cNvSpPr txBox="1"/>
          <p:nvPr/>
        </p:nvSpPr>
        <p:spPr>
          <a:xfrm>
            <a:off x="991334" y="2419233"/>
            <a:ext cx="2330606" cy="769441"/>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Certificación B Corp</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0" name="CuadroTexto 599">
            <a:extLst>
              <a:ext uri="{FF2B5EF4-FFF2-40B4-BE49-F238E27FC236}">
                <a16:creationId xmlns:a16="http://schemas.microsoft.com/office/drawing/2014/main" id="{4F599B8E-0AE2-7F9A-55C7-5FF08ADADFDD}"/>
              </a:ext>
            </a:extLst>
          </p:cNvPr>
          <p:cNvSpPr txBox="1"/>
          <p:nvPr/>
        </p:nvSpPr>
        <p:spPr>
          <a:xfrm>
            <a:off x="4504992" y="2658739"/>
            <a:ext cx="2602024"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ISO </a:t>
            </a:r>
            <a:r>
              <a:rPr lang="pl-PL" sz="22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14001</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1" name="CuadroTexto 600">
            <a:extLst>
              <a:ext uri="{FF2B5EF4-FFF2-40B4-BE49-F238E27FC236}">
                <a16:creationId xmlns:a16="http://schemas.microsoft.com/office/drawing/2014/main" id="{62DA5C1B-2383-9C19-D848-6231A1A0F7B2}"/>
              </a:ext>
            </a:extLst>
          </p:cNvPr>
          <p:cNvSpPr txBox="1"/>
          <p:nvPr/>
        </p:nvSpPr>
        <p:spPr>
          <a:xfrm>
            <a:off x="8061876" y="2658738"/>
            <a:ext cx="2602024"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EMAS</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3" name="Rectángulo 602">
            <a:extLst>
              <a:ext uri="{FF2B5EF4-FFF2-40B4-BE49-F238E27FC236}">
                <a16:creationId xmlns:a16="http://schemas.microsoft.com/office/drawing/2014/main" id="{74F2F210-4AB0-0E19-F4AF-734163D77053}"/>
              </a:ext>
            </a:extLst>
          </p:cNvPr>
          <p:cNvSpPr/>
          <p:nvPr/>
        </p:nvSpPr>
        <p:spPr>
          <a:xfrm>
            <a:off x="855625" y="3309552"/>
            <a:ext cx="2602024" cy="1631216"/>
          </a:xfrm>
          <a:prstGeom prst="rect">
            <a:avLst/>
          </a:prstGeom>
        </p:spPr>
        <p:txBody>
          <a:bodyPr wrap="square">
            <a:spAutoFit/>
          </a:bodyPr>
          <a:lstStyle/>
          <a:p>
            <a:pPr algn="ctr"/>
            <a:r>
              <a:rPr lang="en-US" sz="2000" noProof="0" dirty="0" err="1">
                <a:solidFill>
                  <a:schemeClr val="bg1"/>
                </a:solidFill>
                <a:latin typeface="Calibri" panose="020F0502020204030204" pitchFamily="34" charset="0"/>
                <a:ea typeface="Lato" charset="0"/>
                <a:cs typeface="Calibri" panose="020F0502020204030204" pitchFamily="34" charset="0"/>
              </a:rPr>
              <a:t>Reconoce a </a:t>
            </a:r>
            <a:r>
              <a:rPr lang="en-US" sz="2000" noProof="0" dirty="0">
                <a:solidFill>
                  <a:schemeClr val="bg1"/>
                </a:solidFill>
                <a:latin typeface="Calibri" panose="020F0502020204030204" pitchFamily="34" charset="0"/>
                <a:ea typeface="Lato" charset="0"/>
                <a:cs typeface="Calibri" panose="020F0502020204030204" pitchFamily="34" charset="0"/>
              </a:rPr>
              <a:t>las empresas que cumplen normas sociales y medioambientales estrictas</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604" name="Rectángulo 603">
            <a:extLst>
              <a:ext uri="{FF2B5EF4-FFF2-40B4-BE49-F238E27FC236}">
                <a16:creationId xmlns:a16="http://schemas.microsoft.com/office/drawing/2014/main" id="{DF7863D8-9CDD-0B4C-7E49-F30D9862D6D6}"/>
              </a:ext>
            </a:extLst>
          </p:cNvPr>
          <p:cNvSpPr/>
          <p:nvPr/>
        </p:nvSpPr>
        <p:spPr>
          <a:xfrm>
            <a:off x="4483174" y="3290344"/>
            <a:ext cx="2602023" cy="1323439"/>
          </a:xfrm>
          <a:prstGeom prst="rect">
            <a:avLst/>
          </a:prstGeom>
        </p:spPr>
        <p:txBody>
          <a:bodyPr wrap="square">
            <a:spAutoFit/>
          </a:bodyPr>
          <a:lstStyle/>
          <a:p>
            <a:pPr algn="ctr"/>
            <a:r>
              <a:rPr lang="en-US" sz="2000" noProof="0" dirty="0">
                <a:solidFill>
                  <a:schemeClr val="bg1"/>
                </a:solidFill>
                <a:latin typeface="Calibri" panose="020F0502020204030204" pitchFamily="34" charset="0"/>
                <a:ea typeface="Lato" charset="0"/>
                <a:cs typeface="Calibri" panose="020F0502020204030204" pitchFamily="34" charset="0"/>
              </a:rPr>
              <a:t>Un marco de gestión medioambiental para mejorar los esfuerzos de sostenibilidad</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605" name="Rectángulo 604">
            <a:extLst>
              <a:ext uri="{FF2B5EF4-FFF2-40B4-BE49-F238E27FC236}">
                <a16:creationId xmlns:a16="http://schemas.microsoft.com/office/drawing/2014/main" id="{D55B3CF8-C2D4-BAF9-9F33-076AABBE3990}"/>
              </a:ext>
            </a:extLst>
          </p:cNvPr>
          <p:cNvSpPr/>
          <p:nvPr/>
        </p:nvSpPr>
        <p:spPr>
          <a:xfrm>
            <a:off x="8084419" y="3331116"/>
            <a:ext cx="2602024" cy="1631216"/>
          </a:xfrm>
          <a:prstGeom prst="rect">
            <a:avLst/>
          </a:prstGeom>
        </p:spPr>
        <p:txBody>
          <a:bodyPr wrap="square">
            <a:spAutoFit/>
          </a:bodyPr>
          <a:lstStyle/>
          <a:p>
            <a:pPr algn="ctr"/>
            <a:r>
              <a:rPr lang="en-US" sz="2000" noProof="0" dirty="0">
                <a:solidFill>
                  <a:schemeClr val="bg1"/>
                </a:solidFill>
                <a:latin typeface="Calibri" panose="020F0502020204030204" pitchFamily="34" charset="0"/>
                <a:ea typeface="Lato" charset="0"/>
                <a:cs typeface="Calibri" panose="020F0502020204030204" pitchFamily="34" charset="0"/>
              </a:rPr>
              <a:t>Una iniciativa voluntaria de la UE que fomenta un comportamiento medioambiental sólido</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2" name="Text Placeholder 1">
            <a:extLst>
              <a:ext uri="{FF2B5EF4-FFF2-40B4-BE49-F238E27FC236}">
                <a16:creationId xmlns:a16="http://schemas.microsoft.com/office/drawing/2014/main" id="{C08CD04C-8C1B-59C8-CB16-73C7AB75EF80}"/>
              </a:ext>
            </a:extLst>
          </p:cNvPr>
          <p:cNvSpPr>
            <a:spLocks noGrp="1"/>
          </p:cNvSpPr>
          <p:nvPr>
            <p:ph type="body" sz="quarter" idx="16"/>
          </p:nvPr>
        </p:nvSpPr>
        <p:spPr/>
        <p:txBody>
          <a:bodyPr/>
          <a:lstStyle/>
          <a:p>
            <a:r>
              <a:rPr lang="en-GB" noProof="0" dirty="0">
                <a:solidFill>
                  <a:srgbClr val="09465E"/>
                </a:solidFill>
              </a:rPr>
              <a:t>Certificaciones voluntarias</a:t>
            </a:r>
          </a:p>
        </p:txBody>
      </p:sp>
      <p:grpSp>
        <p:nvGrpSpPr>
          <p:cNvPr id="13" name="Grafika 11" descr="Dyplom kontur">
            <a:extLst>
              <a:ext uri="{FF2B5EF4-FFF2-40B4-BE49-F238E27FC236}">
                <a16:creationId xmlns:a16="http://schemas.microsoft.com/office/drawing/2014/main" id="{4DF46E3B-7029-D43B-DFAD-C75BE4FBFA8B}"/>
              </a:ext>
            </a:extLst>
          </p:cNvPr>
          <p:cNvGrpSpPr/>
          <p:nvPr/>
        </p:nvGrpSpPr>
        <p:grpSpPr>
          <a:xfrm>
            <a:off x="1809584" y="1491401"/>
            <a:ext cx="742950" cy="514350"/>
            <a:chOff x="3346547" y="1479505"/>
            <a:chExt cx="742950" cy="514350"/>
          </a:xfrm>
          <a:solidFill>
            <a:srgbClr val="0B3A5B"/>
          </a:solidFill>
        </p:grpSpPr>
        <p:sp>
          <p:nvSpPr>
            <p:cNvPr id="14" name="Dowolny kształt: kształt 13">
              <a:extLst>
                <a:ext uri="{FF2B5EF4-FFF2-40B4-BE49-F238E27FC236}">
                  <a16:creationId xmlns:a16="http://schemas.microsoft.com/office/drawing/2014/main" id="{7A55E013-370D-51D2-CAF7-7A6275DB380F}"/>
                </a:ext>
              </a:extLst>
            </p:cNvPr>
            <p:cNvSpPr/>
            <p:nvPr/>
          </p:nvSpPr>
          <p:spPr>
            <a:xfrm>
              <a:off x="3441790" y="1602482"/>
              <a:ext cx="552488" cy="66503"/>
            </a:xfrm>
            <a:custGeom>
              <a:avLst/>
              <a:gdLst>
                <a:gd name="connsiteX0" fmla="*/ 13342 w 552488"/>
                <a:gd name="connsiteY0" fmla="*/ 65703 h 66503"/>
                <a:gd name="connsiteX1" fmla="*/ 276232 w 552488"/>
                <a:gd name="connsiteY1" fmla="*/ 19031 h 66503"/>
                <a:gd name="connsiteX2" fmla="*/ 539122 w 552488"/>
                <a:gd name="connsiteY2" fmla="*/ 65703 h 66503"/>
                <a:gd name="connsiteX3" fmla="*/ 542932 w 552488"/>
                <a:gd name="connsiteY3" fmla="*/ 66504 h 66503"/>
                <a:gd name="connsiteX4" fmla="*/ 552489 w 552488"/>
                <a:gd name="connsiteY4" fmla="*/ 57011 h 66503"/>
                <a:gd name="connsiteX5" fmla="*/ 546742 w 552488"/>
                <a:gd name="connsiteY5" fmla="*/ 48235 h 66503"/>
                <a:gd name="connsiteX6" fmla="*/ 276232 w 552488"/>
                <a:gd name="connsiteY6" fmla="*/ 0 h 66503"/>
                <a:gd name="connsiteX7" fmla="*/ 5722 w 552488"/>
                <a:gd name="connsiteY7" fmla="*/ 48235 h 66503"/>
                <a:gd name="connsiteX8" fmla="*/ 797 w 552488"/>
                <a:gd name="connsiteY8" fmla="*/ 60779 h 66503"/>
                <a:gd name="connsiteX9" fmla="*/ 13342 w 552488"/>
                <a:gd name="connsiteY9" fmla="*/ 65703 h 6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88" h="66503">
                  <a:moveTo>
                    <a:pt x="13342" y="65703"/>
                  </a:moveTo>
                  <a:cubicBezTo>
                    <a:pt x="82503" y="35614"/>
                    <a:pt x="175876" y="19031"/>
                    <a:pt x="276232" y="19031"/>
                  </a:cubicBezTo>
                  <a:cubicBezTo>
                    <a:pt x="376587" y="19031"/>
                    <a:pt x="469980" y="35595"/>
                    <a:pt x="539122" y="65703"/>
                  </a:cubicBezTo>
                  <a:cubicBezTo>
                    <a:pt x="540321" y="66235"/>
                    <a:pt x="541619" y="66507"/>
                    <a:pt x="542932" y="66504"/>
                  </a:cubicBezTo>
                  <a:cubicBezTo>
                    <a:pt x="548192" y="66522"/>
                    <a:pt x="552471" y="62272"/>
                    <a:pt x="552489" y="57011"/>
                  </a:cubicBezTo>
                  <a:cubicBezTo>
                    <a:pt x="552502" y="53199"/>
                    <a:pt x="550241" y="49746"/>
                    <a:pt x="546742" y="48235"/>
                  </a:cubicBezTo>
                  <a:cubicBezTo>
                    <a:pt x="475304" y="17126"/>
                    <a:pt x="379187" y="0"/>
                    <a:pt x="276232" y="0"/>
                  </a:cubicBezTo>
                  <a:cubicBezTo>
                    <a:pt x="173276" y="0"/>
                    <a:pt x="77226" y="17145"/>
                    <a:pt x="5722" y="48235"/>
                  </a:cubicBezTo>
                  <a:cubicBezTo>
                    <a:pt x="898" y="50339"/>
                    <a:pt x="-1307" y="55956"/>
                    <a:pt x="797" y="60779"/>
                  </a:cubicBezTo>
                  <a:cubicBezTo>
                    <a:pt x="2901" y="65603"/>
                    <a:pt x="8518" y="67808"/>
                    <a:pt x="13342" y="65703"/>
                  </a:cubicBezTo>
                  <a:close/>
                </a:path>
              </a:pathLst>
            </a:custGeom>
            <a:grpFill/>
            <a:ln w="9525" cap="flat">
              <a:noFill/>
              <a:prstDash val="solid"/>
              <a:miter/>
            </a:ln>
          </p:spPr>
          <p:txBody>
            <a:bodyPr rtlCol="0" anchor="ctr"/>
            <a:lstStyle/>
            <a:p>
              <a:endParaRPr lang="en-GB"/>
            </a:p>
          </p:txBody>
        </p:sp>
        <p:sp>
          <p:nvSpPr>
            <p:cNvPr id="15" name="Dowolny kształt: kształt 14">
              <a:extLst>
                <a:ext uri="{FF2B5EF4-FFF2-40B4-BE49-F238E27FC236}">
                  <a16:creationId xmlns:a16="http://schemas.microsoft.com/office/drawing/2014/main" id="{F9DD3E89-F89A-1D83-D367-2243D81D9FB3}"/>
                </a:ext>
              </a:extLst>
            </p:cNvPr>
            <p:cNvSpPr/>
            <p:nvPr/>
          </p:nvSpPr>
          <p:spPr>
            <a:xfrm>
              <a:off x="3346547" y="1479505"/>
              <a:ext cx="742950" cy="514350"/>
            </a:xfrm>
            <a:custGeom>
              <a:avLst/>
              <a:gdLst>
                <a:gd name="connsiteX0" fmla="*/ 0 w 742950"/>
                <a:gd name="connsiteY0" fmla="*/ 0 h 514350"/>
                <a:gd name="connsiteX1" fmla="*/ 0 w 742950"/>
                <a:gd name="connsiteY1" fmla="*/ 514350 h 514350"/>
                <a:gd name="connsiteX2" fmla="*/ 742950 w 742950"/>
                <a:gd name="connsiteY2" fmla="*/ 514350 h 514350"/>
                <a:gd name="connsiteX3" fmla="*/ 742950 w 742950"/>
                <a:gd name="connsiteY3" fmla="*/ 0 h 514350"/>
                <a:gd name="connsiteX4" fmla="*/ 723900 w 742950"/>
                <a:gd name="connsiteY4" fmla="*/ 495300 h 514350"/>
                <a:gd name="connsiteX5" fmla="*/ 19050 w 742950"/>
                <a:gd name="connsiteY5" fmla="*/ 495300 h 514350"/>
                <a:gd name="connsiteX6" fmla="*/ 19050 w 742950"/>
                <a:gd name="connsiteY6" fmla="*/ 19050 h 514350"/>
                <a:gd name="connsiteX7" fmla="*/ 723900 w 742950"/>
                <a:gd name="connsiteY7"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514350">
                  <a:moveTo>
                    <a:pt x="0" y="0"/>
                  </a:moveTo>
                  <a:lnTo>
                    <a:pt x="0" y="514350"/>
                  </a:lnTo>
                  <a:lnTo>
                    <a:pt x="742950" y="514350"/>
                  </a:lnTo>
                  <a:lnTo>
                    <a:pt x="742950" y="0"/>
                  </a:lnTo>
                  <a:close/>
                  <a:moveTo>
                    <a:pt x="723900" y="495300"/>
                  </a:moveTo>
                  <a:lnTo>
                    <a:pt x="19050" y="495300"/>
                  </a:lnTo>
                  <a:lnTo>
                    <a:pt x="19050" y="19050"/>
                  </a:lnTo>
                  <a:lnTo>
                    <a:pt x="723900" y="19050"/>
                  </a:lnTo>
                  <a:close/>
                </a:path>
              </a:pathLst>
            </a:custGeom>
            <a:grpFill/>
            <a:ln w="9525" cap="flat">
              <a:noFill/>
              <a:prstDash val="solid"/>
              <a:miter/>
            </a:ln>
          </p:spPr>
          <p:txBody>
            <a:bodyPr rtlCol="0" anchor="ctr"/>
            <a:lstStyle/>
            <a:p>
              <a:endParaRPr lang="en-GB"/>
            </a:p>
          </p:txBody>
        </p:sp>
        <p:sp>
          <p:nvSpPr>
            <p:cNvPr id="16" name="Dowolny kształt: kształt 15">
              <a:extLst>
                <a:ext uri="{FF2B5EF4-FFF2-40B4-BE49-F238E27FC236}">
                  <a16:creationId xmlns:a16="http://schemas.microsoft.com/office/drawing/2014/main" id="{26E6C9D7-E468-95B8-4A26-7A5D2A930452}"/>
                </a:ext>
              </a:extLst>
            </p:cNvPr>
            <p:cNvSpPr/>
            <p:nvPr/>
          </p:nvSpPr>
          <p:spPr>
            <a:xfrm>
              <a:off x="3441797" y="1784305"/>
              <a:ext cx="285750" cy="19050"/>
            </a:xfrm>
            <a:custGeom>
              <a:avLst/>
              <a:gdLst>
                <a:gd name="connsiteX0" fmla="*/ 0 w 285750"/>
                <a:gd name="connsiteY0" fmla="*/ 0 h 19050"/>
                <a:gd name="connsiteX1" fmla="*/ 285750 w 285750"/>
                <a:gd name="connsiteY1" fmla="*/ 0 h 19050"/>
                <a:gd name="connsiteX2" fmla="*/ 285750 w 285750"/>
                <a:gd name="connsiteY2" fmla="*/ 19050 h 19050"/>
                <a:gd name="connsiteX3" fmla="*/ 0 w 2857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85750" h="19050">
                  <a:moveTo>
                    <a:pt x="0" y="0"/>
                  </a:moveTo>
                  <a:lnTo>
                    <a:pt x="285750" y="0"/>
                  </a:lnTo>
                  <a:lnTo>
                    <a:pt x="285750" y="19050"/>
                  </a:lnTo>
                  <a:lnTo>
                    <a:pt x="0" y="19050"/>
                  </a:lnTo>
                  <a:close/>
                </a:path>
              </a:pathLst>
            </a:custGeom>
            <a:grpFill/>
            <a:ln w="9525" cap="flat">
              <a:noFill/>
              <a:prstDash val="solid"/>
              <a:miter/>
            </a:ln>
          </p:spPr>
          <p:txBody>
            <a:bodyPr rtlCol="0" anchor="ctr"/>
            <a:lstStyle/>
            <a:p>
              <a:endParaRPr lang="en-GB"/>
            </a:p>
          </p:txBody>
        </p:sp>
        <p:sp>
          <p:nvSpPr>
            <p:cNvPr id="17" name="Dowolny kształt: kształt 16">
              <a:extLst>
                <a:ext uri="{FF2B5EF4-FFF2-40B4-BE49-F238E27FC236}">
                  <a16:creationId xmlns:a16="http://schemas.microsoft.com/office/drawing/2014/main" id="{D9643300-D429-9DE0-4196-D14913F25A24}"/>
                </a:ext>
              </a:extLst>
            </p:cNvPr>
            <p:cNvSpPr/>
            <p:nvPr/>
          </p:nvSpPr>
          <p:spPr>
            <a:xfrm>
              <a:off x="3441797" y="1860505"/>
              <a:ext cx="285750" cy="19050"/>
            </a:xfrm>
            <a:custGeom>
              <a:avLst/>
              <a:gdLst>
                <a:gd name="connsiteX0" fmla="*/ 0 w 285750"/>
                <a:gd name="connsiteY0" fmla="*/ 0 h 19050"/>
                <a:gd name="connsiteX1" fmla="*/ 285750 w 285750"/>
                <a:gd name="connsiteY1" fmla="*/ 0 h 19050"/>
                <a:gd name="connsiteX2" fmla="*/ 285750 w 285750"/>
                <a:gd name="connsiteY2" fmla="*/ 19050 h 19050"/>
                <a:gd name="connsiteX3" fmla="*/ 0 w 2857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85750" h="19050">
                  <a:moveTo>
                    <a:pt x="0" y="0"/>
                  </a:moveTo>
                  <a:lnTo>
                    <a:pt x="285750" y="0"/>
                  </a:lnTo>
                  <a:lnTo>
                    <a:pt x="285750" y="19050"/>
                  </a:lnTo>
                  <a:lnTo>
                    <a:pt x="0" y="19050"/>
                  </a:lnTo>
                  <a:close/>
                </a:path>
              </a:pathLst>
            </a:custGeom>
            <a:grpFill/>
            <a:ln w="9525" cap="flat">
              <a:noFill/>
              <a:prstDash val="solid"/>
              <a:miter/>
            </a:ln>
          </p:spPr>
          <p:txBody>
            <a:bodyPr rtlCol="0" anchor="ctr"/>
            <a:lstStyle/>
            <a:p>
              <a:endParaRPr lang="en-GB"/>
            </a:p>
          </p:txBody>
        </p:sp>
        <p:sp>
          <p:nvSpPr>
            <p:cNvPr id="18" name="Dowolny kształt: kształt 17">
              <a:extLst>
                <a:ext uri="{FF2B5EF4-FFF2-40B4-BE49-F238E27FC236}">
                  <a16:creationId xmlns:a16="http://schemas.microsoft.com/office/drawing/2014/main" id="{73EE242F-CE6D-FC20-B622-678ECD660537}"/>
                </a:ext>
              </a:extLst>
            </p:cNvPr>
            <p:cNvSpPr/>
            <p:nvPr/>
          </p:nvSpPr>
          <p:spPr>
            <a:xfrm>
              <a:off x="3851372" y="1760635"/>
              <a:ext cx="147637" cy="147637"/>
            </a:xfrm>
            <a:custGeom>
              <a:avLst/>
              <a:gdLst>
                <a:gd name="connsiteX0" fmla="*/ 123825 w 147637"/>
                <a:gd name="connsiteY0" fmla="*/ 45720 h 147637"/>
                <a:gd name="connsiteX1" fmla="*/ 127635 w 147637"/>
                <a:gd name="connsiteY1" fmla="*/ 20003 h 147637"/>
                <a:gd name="connsiteX2" fmla="*/ 102870 w 147637"/>
                <a:gd name="connsiteY2" fmla="*/ 24765 h 147637"/>
                <a:gd name="connsiteX3" fmla="*/ 93345 w 147637"/>
                <a:gd name="connsiteY3" fmla="*/ 0 h 147637"/>
                <a:gd name="connsiteX4" fmla="*/ 74295 w 147637"/>
                <a:gd name="connsiteY4" fmla="*/ 17145 h 147637"/>
                <a:gd name="connsiteX5" fmla="*/ 54292 w 147637"/>
                <a:gd name="connsiteY5" fmla="*/ 0 h 147637"/>
                <a:gd name="connsiteX6" fmla="*/ 45720 w 147637"/>
                <a:gd name="connsiteY6" fmla="*/ 24765 h 147637"/>
                <a:gd name="connsiteX7" fmla="*/ 20002 w 147637"/>
                <a:gd name="connsiteY7" fmla="*/ 20003 h 147637"/>
                <a:gd name="connsiteX8" fmla="*/ 24765 w 147637"/>
                <a:gd name="connsiteY8" fmla="*/ 45720 h 147637"/>
                <a:gd name="connsiteX9" fmla="*/ 0 w 147637"/>
                <a:gd name="connsiteY9" fmla="*/ 54293 h 147637"/>
                <a:gd name="connsiteX10" fmla="*/ 17145 w 147637"/>
                <a:gd name="connsiteY10" fmla="*/ 74295 h 147637"/>
                <a:gd name="connsiteX11" fmla="*/ 0 w 147637"/>
                <a:gd name="connsiteY11" fmla="*/ 93345 h 147637"/>
                <a:gd name="connsiteX12" fmla="*/ 24765 w 147637"/>
                <a:gd name="connsiteY12" fmla="*/ 102870 h 147637"/>
                <a:gd name="connsiteX13" fmla="*/ 20002 w 147637"/>
                <a:gd name="connsiteY13" fmla="*/ 127635 h 147637"/>
                <a:gd name="connsiteX14" fmla="*/ 45720 w 147637"/>
                <a:gd name="connsiteY14" fmla="*/ 123825 h 147637"/>
                <a:gd name="connsiteX15" fmla="*/ 54292 w 147637"/>
                <a:gd name="connsiteY15" fmla="*/ 147638 h 147637"/>
                <a:gd name="connsiteX16" fmla="*/ 74295 w 147637"/>
                <a:gd name="connsiteY16" fmla="*/ 131445 h 147637"/>
                <a:gd name="connsiteX17" fmla="*/ 93345 w 147637"/>
                <a:gd name="connsiteY17" fmla="*/ 147638 h 147637"/>
                <a:gd name="connsiteX18" fmla="*/ 102870 w 147637"/>
                <a:gd name="connsiteY18" fmla="*/ 123825 h 147637"/>
                <a:gd name="connsiteX19" fmla="*/ 127635 w 147637"/>
                <a:gd name="connsiteY19" fmla="*/ 127635 h 147637"/>
                <a:gd name="connsiteX20" fmla="*/ 123825 w 147637"/>
                <a:gd name="connsiteY20" fmla="*/ 102870 h 147637"/>
                <a:gd name="connsiteX21" fmla="*/ 147638 w 147637"/>
                <a:gd name="connsiteY21" fmla="*/ 93345 h 147637"/>
                <a:gd name="connsiteX22" fmla="*/ 131445 w 147637"/>
                <a:gd name="connsiteY22" fmla="*/ 74295 h 147637"/>
                <a:gd name="connsiteX23" fmla="*/ 147638 w 147637"/>
                <a:gd name="connsiteY23" fmla="*/ 54293 h 147637"/>
                <a:gd name="connsiteX24" fmla="*/ 115967 w 147637"/>
                <a:gd name="connsiteY24" fmla="*/ 85515 h 147637"/>
                <a:gd name="connsiteX25" fmla="*/ 102689 w 147637"/>
                <a:gd name="connsiteY25" fmla="*/ 90830 h 147637"/>
                <a:gd name="connsiteX26" fmla="*/ 104851 w 147637"/>
                <a:gd name="connsiteY26" fmla="*/ 104880 h 147637"/>
                <a:gd name="connsiteX27" fmla="*/ 90811 w 147637"/>
                <a:gd name="connsiteY27" fmla="*/ 102727 h 147637"/>
                <a:gd name="connsiteX28" fmla="*/ 85506 w 147637"/>
                <a:gd name="connsiteY28" fmla="*/ 116005 h 147637"/>
                <a:gd name="connsiteX29" fmla="*/ 74600 w 147637"/>
                <a:gd name="connsiteY29" fmla="*/ 106728 h 147637"/>
                <a:gd name="connsiteX30" fmla="*/ 63170 w 147637"/>
                <a:gd name="connsiteY30" fmla="*/ 116005 h 147637"/>
                <a:gd name="connsiteX31" fmla="*/ 58407 w 147637"/>
                <a:gd name="connsiteY31" fmla="*/ 102727 h 147637"/>
                <a:gd name="connsiteX32" fmla="*/ 43834 w 147637"/>
                <a:gd name="connsiteY32" fmla="*/ 104889 h 147637"/>
                <a:gd name="connsiteX33" fmla="*/ 46530 w 147637"/>
                <a:gd name="connsiteY33" fmla="*/ 90840 h 147637"/>
                <a:gd name="connsiteX34" fmla="*/ 32728 w 147637"/>
                <a:gd name="connsiteY34" fmla="*/ 85534 h 147637"/>
                <a:gd name="connsiteX35" fmla="*/ 42548 w 147637"/>
                <a:gd name="connsiteY35" fmla="*/ 74628 h 147637"/>
                <a:gd name="connsiteX36" fmla="*/ 32718 w 147637"/>
                <a:gd name="connsiteY36" fmla="*/ 63198 h 147637"/>
                <a:gd name="connsiteX37" fmla="*/ 46530 w 147637"/>
                <a:gd name="connsiteY37" fmla="*/ 58436 h 147637"/>
                <a:gd name="connsiteX38" fmla="*/ 43815 w 147637"/>
                <a:gd name="connsiteY38" fmla="*/ 43777 h 147637"/>
                <a:gd name="connsiteX39" fmla="*/ 58407 w 147637"/>
                <a:gd name="connsiteY39" fmla="*/ 46482 h 147637"/>
                <a:gd name="connsiteX40" fmla="*/ 63170 w 147637"/>
                <a:gd name="connsiteY40" fmla="*/ 32671 h 147637"/>
                <a:gd name="connsiteX41" fmla="*/ 74600 w 147637"/>
                <a:gd name="connsiteY41" fmla="*/ 42501 h 147637"/>
                <a:gd name="connsiteX42" fmla="*/ 85496 w 147637"/>
                <a:gd name="connsiteY42" fmla="*/ 32680 h 147637"/>
                <a:gd name="connsiteX43" fmla="*/ 90811 w 147637"/>
                <a:gd name="connsiteY43" fmla="*/ 46482 h 147637"/>
                <a:gd name="connsiteX44" fmla="*/ 104851 w 147637"/>
                <a:gd name="connsiteY44" fmla="*/ 43777 h 147637"/>
                <a:gd name="connsiteX45" fmla="*/ 102689 w 147637"/>
                <a:gd name="connsiteY45" fmla="*/ 58360 h 147637"/>
                <a:gd name="connsiteX46" fmla="*/ 115967 w 147637"/>
                <a:gd name="connsiteY46" fmla="*/ 63122 h 147637"/>
                <a:gd name="connsiteX47" fmla="*/ 106699 w 147637"/>
                <a:gd name="connsiteY47" fmla="*/ 74552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7637" h="147637">
                  <a:moveTo>
                    <a:pt x="123825" y="45720"/>
                  </a:moveTo>
                  <a:lnTo>
                    <a:pt x="127635" y="20003"/>
                  </a:lnTo>
                  <a:lnTo>
                    <a:pt x="102870" y="24765"/>
                  </a:lnTo>
                  <a:lnTo>
                    <a:pt x="93345" y="0"/>
                  </a:lnTo>
                  <a:lnTo>
                    <a:pt x="74295" y="17145"/>
                  </a:lnTo>
                  <a:lnTo>
                    <a:pt x="54292" y="0"/>
                  </a:lnTo>
                  <a:lnTo>
                    <a:pt x="45720" y="24765"/>
                  </a:lnTo>
                  <a:lnTo>
                    <a:pt x="20002" y="20003"/>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moveTo>
                    <a:pt x="115967" y="85515"/>
                  </a:moveTo>
                  <a:lnTo>
                    <a:pt x="102689" y="90830"/>
                  </a:lnTo>
                  <a:lnTo>
                    <a:pt x="104851" y="104880"/>
                  </a:lnTo>
                  <a:lnTo>
                    <a:pt x="90811" y="102727"/>
                  </a:lnTo>
                  <a:lnTo>
                    <a:pt x="85506" y="116005"/>
                  </a:lnTo>
                  <a:lnTo>
                    <a:pt x="74600" y="106728"/>
                  </a:lnTo>
                  <a:lnTo>
                    <a:pt x="63170" y="116005"/>
                  </a:lnTo>
                  <a:lnTo>
                    <a:pt x="58407" y="102727"/>
                  </a:lnTo>
                  <a:lnTo>
                    <a:pt x="43834" y="104889"/>
                  </a:lnTo>
                  <a:lnTo>
                    <a:pt x="46530" y="90840"/>
                  </a:lnTo>
                  <a:lnTo>
                    <a:pt x="32728" y="85534"/>
                  </a:lnTo>
                  <a:lnTo>
                    <a:pt x="42548" y="74628"/>
                  </a:lnTo>
                  <a:lnTo>
                    <a:pt x="32718" y="63198"/>
                  </a:lnTo>
                  <a:lnTo>
                    <a:pt x="46530" y="58436"/>
                  </a:lnTo>
                  <a:lnTo>
                    <a:pt x="43815" y="43777"/>
                  </a:lnTo>
                  <a:lnTo>
                    <a:pt x="58407" y="46482"/>
                  </a:lnTo>
                  <a:lnTo>
                    <a:pt x="63170" y="32671"/>
                  </a:lnTo>
                  <a:lnTo>
                    <a:pt x="74600" y="42501"/>
                  </a:lnTo>
                  <a:lnTo>
                    <a:pt x="85496" y="32680"/>
                  </a:lnTo>
                  <a:lnTo>
                    <a:pt x="90811" y="46482"/>
                  </a:lnTo>
                  <a:lnTo>
                    <a:pt x="104851" y="43777"/>
                  </a:lnTo>
                  <a:lnTo>
                    <a:pt x="102689" y="58360"/>
                  </a:lnTo>
                  <a:lnTo>
                    <a:pt x="115967" y="63122"/>
                  </a:lnTo>
                  <a:lnTo>
                    <a:pt x="106699" y="74552"/>
                  </a:lnTo>
                  <a:close/>
                </a:path>
              </a:pathLst>
            </a:custGeom>
            <a:solidFill>
              <a:srgbClr val="60BA47"/>
            </a:solidFill>
            <a:ln w="9525" cap="flat">
              <a:noFill/>
              <a:prstDash val="solid"/>
              <a:miter/>
            </a:ln>
          </p:spPr>
          <p:txBody>
            <a:bodyPr rtlCol="0" anchor="ctr"/>
            <a:lstStyle/>
            <a:p>
              <a:endParaRPr lang="en-GB"/>
            </a:p>
          </p:txBody>
        </p:sp>
      </p:grpSp>
      <p:grpSp>
        <p:nvGrpSpPr>
          <p:cNvPr id="23" name="Grafika 21" descr="Otwarta dłoń z rośliną kontur">
            <a:extLst>
              <a:ext uri="{FF2B5EF4-FFF2-40B4-BE49-F238E27FC236}">
                <a16:creationId xmlns:a16="http://schemas.microsoft.com/office/drawing/2014/main" id="{6F1B9300-CDE5-3DA4-6C4F-6BF726876A39}"/>
              </a:ext>
            </a:extLst>
          </p:cNvPr>
          <p:cNvGrpSpPr/>
          <p:nvPr/>
        </p:nvGrpSpPr>
        <p:grpSpPr>
          <a:xfrm>
            <a:off x="8934050" y="1347801"/>
            <a:ext cx="857676" cy="638627"/>
            <a:chOff x="8257587" y="1422567"/>
            <a:chExt cx="857676" cy="638627"/>
          </a:xfrm>
          <a:solidFill>
            <a:srgbClr val="000000"/>
          </a:solidFill>
        </p:grpSpPr>
        <p:sp>
          <p:nvSpPr>
            <p:cNvPr id="24" name="Dowolny kształt: kształt 23">
              <a:extLst>
                <a:ext uri="{FF2B5EF4-FFF2-40B4-BE49-F238E27FC236}">
                  <a16:creationId xmlns:a16="http://schemas.microsoft.com/office/drawing/2014/main" id="{5B7424DF-D9C2-B6F4-D354-E7EB88157D24}"/>
                </a:ext>
              </a:extLst>
            </p:cNvPr>
            <p:cNvSpPr/>
            <p:nvPr/>
          </p:nvSpPr>
          <p:spPr>
            <a:xfrm>
              <a:off x="8257587" y="1766131"/>
              <a:ext cx="600501" cy="161239"/>
            </a:xfrm>
            <a:custGeom>
              <a:avLst/>
              <a:gdLst>
                <a:gd name="connsiteX0" fmla="*/ 324277 w 600501"/>
                <a:gd name="connsiteY0" fmla="*/ 19050 h 161239"/>
                <a:gd name="connsiteX1" fmla="*/ 552877 w 600501"/>
                <a:gd name="connsiteY1" fmla="*/ 19050 h 161239"/>
                <a:gd name="connsiteX2" fmla="*/ 581452 w 600501"/>
                <a:gd name="connsiteY2" fmla="*/ 47625 h 161239"/>
                <a:gd name="connsiteX3" fmla="*/ 552877 w 600501"/>
                <a:gd name="connsiteY3" fmla="*/ 76200 h 161239"/>
                <a:gd name="connsiteX4" fmla="*/ 381427 w 600501"/>
                <a:gd name="connsiteY4" fmla="*/ 76200 h 161239"/>
                <a:gd name="connsiteX5" fmla="*/ 371902 w 600501"/>
                <a:gd name="connsiteY5" fmla="*/ 85725 h 161239"/>
                <a:gd name="connsiteX6" fmla="*/ 381427 w 600501"/>
                <a:gd name="connsiteY6" fmla="*/ 95250 h 161239"/>
                <a:gd name="connsiteX7" fmla="*/ 552877 w 600501"/>
                <a:gd name="connsiteY7" fmla="*/ 95250 h 161239"/>
                <a:gd name="connsiteX8" fmla="*/ 600502 w 600501"/>
                <a:gd name="connsiteY8" fmla="*/ 47625 h 161239"/>
                <a:gd name="connsiteX9" fmla="*/ 552877 w 600501"/>
                <a:gd name="connsiteY9" fmla="*/ 0 h 161239"/>
                <a:gd name="connsiteX10" fmla="*/ 324277 w 600501"/>
                <a:gd name="connsiteY10" fmla="*/ 0 h 161239"/>
                <a:gd name="connsiteX11" fmla="*/ 275376 w 600501"/>
                <a:gd name="connsiteY11" fmla="*/ 13335 h 161239"/>
                <a:gd name="connsiteX12" fmla="*/ 5790 w 600501"/>
                <a:gd name="connsiteY12" fmla="*/ 142951 h 161239"/>
                <a:gd name="connsiteX13" fmla="*/ 767 w 600501"/>
                <a:gd name="connsiteY13" fmla="*/ 155450 h 161239"/>
                <a:gd name="connsiteX14" fmla="*/ 13265 w 600501"/>
                <a:gd name="connsiteY14" fmla="*/ 160473 h 161239"/>
                <a:gd name="connsiteX15" fmla="*/ 14048 w 600501"/>
                <a:gd name="connsiteY15" fmla="*/ 160096 h 161239"/>
                <a:gd name="connsiteX16" fmla="*/ 284205 w 600501"/>
                <a:gd name="connsiteY16" fmla="*/ 30175 h 161239"/>
                <a:gd name="connsiteX17" fmla="*/ 324277 w 600501"/>
                <a:gd name="connsiteY17" fmla="*/ 19050 h 16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501" h="161239">
                  <a:moveTo>
                    <a:pt x="324277" y="19050"/>
                  </a:moveTo>
                  <a:lnTo>
                    <a:pt x="552877" y="19050"/>
                  </a:lnTo>
                  <a:cubicBezTo>
                    <a:pt x="568659" y="19050"/>
                    <a:pt x="581452" y="31843"/>
                    <a:pt x="581452" y="47625"/>
                  </a:cubicBezTo>
                  <a:cubicBezTo>
                    <a:pt x="581452" y="63407"/>
                    <a:pt x="568659" y="76200"/>
                    <a:pt x="552877" y="76200"/>
                  </a:cubicBezTo>
                  <a:lnTo>
                    <a:pt x="381427" y="76200"/>
                  </a:lnTo>
                  <a:cubicBezTo>
                    <a:pt x="376166" y="76200"/>
                    <a:pt x="371902" y="80464"/>
                    <a:pt x="371902" y="85725"/>
                  </a:cubicBezTo>
                  <a:cubicBezTo>
                    <a:pt x="371902" y="90986"/>
                    <a:pt x="376166" y="95250"/>
                    <a:pt x="381427" y="95250"/>
                  </a:cubicBezTo>
                  <a:lnTo>
                    <a:pt x="552877" y="95250"/>
                  </a:lnTo>
                  <a:cubicBezTo>
                    <a:pt x="579179" y="95250"/>
                    <a:pt x="600502" y="73927"/>
                    <a:pt x="600502" y="47625"/>
                  </a:cubicBezTo>
                  <a:cubicBezTo>
                    <a:pt x="600502" y="21323"/>
                    <a:pt x="579179" y="0"/>
                    <a:pt x="552877" y="0"/>
                  </a:cubicBezTo>
                  <a:lnTo>
                    <a:pt x="324277" y="0"/>
                  </a:lnTo>
                  <a:cubicBezTo>
                    <a:pt x="307098" y="143"/>
                    <a:pt x="290249" y="4738"/>
                    <a:pt x="275376" y="13335"/>
                  </a:cubicBezTo>
                  <a:lnTo>
                    <a:pt x="5790" y="142951"/>
                  </a:lnTo>
                  <a:cubicBezTo>
                    <a:pt x="951" y="145015"/>
                    <a:pt x="-1298" y="150611"/>
                    <a:pt x="767" y="155450"/>
                  </a:cubicBezTo>
                  <a:cubicBezTo>
                    <a:pt x="2831" y="160289"/>
                    <a:pt x="8427" y="162538"/>
                    <a:pt x="13265" y="160473"/>
                  </a:cubicBezTo>
                  <a:cubicBezTo>
                    <a:pt x="13532" y="160359"/>
                    <a:pt x="13793" y="160233"/>
                    <a:pt x="14048" y="160096"/>
                  </a:cubicBezTo>
                  <a:lnTo>
                    <a:pt x="284205" y="30175"/>
                  </a:lnTo>
                  <a:cubicBezTo>
                    <a:pt x="296351" y="23006"/>
                    <a:pt x="310173" y="19168"/>
                    <a:pt x="324277" y="19050"/>
                  </a:cubicBezTo>
                  <a:close/>
                </a:path>
              </a:pathLst>
            </a:custGeom>
            <a:solidFill>
              <a:srgbClr val="000000"/>
            </a:solidFill>
            <a:ln w="9525" cap="flat">
              <a:noFill/>
              <a:prstDash val="solid"/>
              <a:miter/>
            </a:ln>
          </p:spPr>
          <p:txBody>
            <a:bodyPr rtlCol="0" anchor="ctr"/>
            <a:lstStyle/>
            <a:p>
              <a:endParaRPr lang="en-GB"/>
            </a:p>
          </p:txBody>
        </p:sp>
        <p:sp>
          <p:nvSpPr>
            <p:cNvPr id="25" name="Dowolny kształt: kształt 24">
              <a:extLst>
                <a:ext uri="{FF2B5EF4-FFF2-40B4-BE49-F238E27FC236}">
                  <a16:creationId xmlns:a16="http://schemas.microsoft.com/office/drawing/2014/main" id="{07C7E482-23B6-3460-BB76-2CC330A18114}"/>
                </a:ext>
              </a:extLst>
            </p:cNvPr>
            <p:cNvSpPr/>
            <p:nvPr/>
          </p:nvSpPr>
          <p:spPr>
            <a:xfrm>
              <a:off x="8390690" y="1688949"/>
              <a:ext cx="724573" cy="372244"/>
            </a:xfrm>
            <a:custGeom>
              <a:avLst/>
              <a:gdLst>
                <a:gd name="connsiteX0" fmla="*/ 676948 w 724573"/>
                <a:gd name="connsiteY0" fmla="*/ 10 h 372244"/>
                <a:gd name="connsiteX1" fmla="*/ 652183 w 724573"/>
                <a:gd name="connsiteY1" fmla="*/ 6982 h 372244"/>
                <a:gd name="connsiteX2" fmla="*/ 489306 w 724573"/>
                <a:gd name="connsiteY2" fmla="*/ 100327 h 372244"/>
                <a:gd name="connsiteX3" fmla="*/ 485791 w 724573"/>
                <a:gd name="connsiteY3" fmla="*/ 113367 h 372244"/>
                <a:gd name="connsiteX4" fmla="*/ 498831 w 724573"/>
                <a:gd name="connsiteY4" fmla="*/ 116882 h 372244"/>
                <a:gd name="connsiteX5" fmla="*/ 662261 w 724573"/>
                <a:gd name="connsiteY5" fmla="*/ 23175 h 372244"/>
                <a:gd name="connsiteX6" fmla="*/ 676948 w 724573"/>
                <a:gd name="connsiteY6" fmla="*/ 19060 h 372244"/>
                <a:gd name="connsiteX7" fmla="*/ 705523 w 724573"/>
                <a:gd name="connsiteY7" fmla="*/ 47635 h 372244"/>
                <a:gd name="connsiteX8" fmla="*/ 695465 w 724573"/>
                <a:gd name="connsiteY8" fmla="*/ 69942 h 372244"/>
                <a:gd name="connsiteX9" fmla="*/ 434232 w 724573"/>
                <a:gd name="connsiteY9" fmla="*/ 260928 h 372244"/>
                <a:gd name="connsiteX10" fmla="*/ 416916 w 724573"/>
                <a:gd name="connsiteY10" fmla="*/ 266805 h 372244"/>
                <a:gd name="connsiteX11" fmla="*/ 238798 w 724573"/>
                <a:gd name="connsiteY11" fmla="*/ 266805 h 372244"/>
                <a:gd name="connsiteX12" fmla="*/ 3445 w 724573"/>
                <a:gd name="connsiteY12" fmla="*/ 355388 h 372244"/>
                <a:gd name="connsiteX13" fmla="*/ 2194 w 724573"/>
                <a:gd name="connsiteY13" fmla="*/ 368800 h 372244"/>
                <a:gd name="connsiteX14" fmla="*/ 15606 w 724573"/>
                <a:gd name="connsiteY14" fmla="*/ 370051 h 372244"/>
                <a:gd name="connsiteX15" fmla="*/ 16866 w 724573"/>
                <a:gd name="connsiteY15" fmla="*/ 368789 h 372244"/>
                <a:gd name="connsiteX16" fmla="*/ 238798 w 724573"/>
                <a:gd name="connsiteY16" fmla="*/ 285855 h 372244"/>
                <a:gd name="connsiteX17" fmla="*/ 416916 w 724573"/>
                <a:gd name="connsiteY17" fmla="*/ 285855 h 372244"/>
                <a:gd name="connsiteX18" fmla="*/ 445377 w 724573"/>
                <a:gd name="connsiteY18" fmla="*/ 276330 h 372244"/>
                <a:gd name="connsiteX19" fmla="*/ 707324 w 724573"/>
                <a:gd name="connsiteY19" fmla="*/ 84878 h 372244"/>
                <a:gd name="connsiteX20" fmla="*/ 708448 w 724573"/>
                <a:gd name="connsiteY20" fmla="*/ 83925 h 372244"/>
                <a:gd name="connsiteX21" fmla="*/ 724573 w 724573"/>
                <a:gd name="connsiteY21" fmla="*/ 47644 h 372244"/>
                <a:gd name="connsiteX22" fmla="*/ 676948 w 724573"/>
                <a:gd name="connsiteY22" fmla="*/ 10 h 3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4573" h="372244">
                  <a:moveTo>
                    <a:pt x="676948" y="10"/>
                  </a:moveTo>
                  <a:cubicBezTo>
                    <a:pt x="668184" y="-175"/>
                    <a:pt x="659564" y="2253"/>
                    <a:pt x="652183" y="6982"/>
                  </a:cubicBezTo>
                  <a:lnTo>
                    <a:pt x="489306" y="100327"/>
                  </a:lnTo>
                  <a:cubicBezTo>
                    <a:pt x="484735" y="102957"/>
                    <a:pt x="483161" y="108796"/>
                    <a:pt x="485791" y="113367"/>
                  </a:cubicBezTo>
                  <a:cubicBezTo>
                    <a:pt x="488421" y="117938"/>
                    <a:pt x="494260" y="119511"/>
                    <a:pt x="498831" y="116882"/>
                  </a:cubicBezTo>
                  <a:lnTo>
                    <a:pt x="662261" y="23175"/>
                  </a:lnTo>
                  <a:cubicBezTo>
                    <a:pt x="666628" y="20349"/>
                    <a:pt x="671749" y="18915"/>
                    <a:pt x="676948" y="19060"/>
                  </a:cubicBezTo>
                  <a:cubicBezTo>
                    <a:pt x="692730" y="19060"/>
                    <a:pt x="705523" y="31853"/>
                    <a:pt x="705523" y="47635"/>
                  </a:cubicBezTo>
                  <a:cubicBezTo>
                    <a:pt x="705145" y="56083"/>
                    <a:pt x="701546" y="64065"/>
                    <a:pt x="695465" y="69942"/>
                  </a:cubicBezTo>
                  <a:lnTo>
                    <a:pt x="434232" y="260928"/>
                  </a:lnTo>
                  <a:cubicBezTo>
                    <a:pt x="429243" y="264699"/>
                    <a:pt x="423170" y="266760"/>
                    <a:pt x="416916" y="266805"/>
                  </a:cubicBezTo>
                  <a:lnTo>
                    <a:pt x="238798" y="266805"/>
                  </a:lnTo>
                  <a:cubicBezTo>
                    <a:pt x="141377" y="266805"/>
                    <a:pt x="62186" y="296590"/>
                    <a:pt x="3445" y="355388"/>
                  </a:cubicBezTo>
                  <a:cubicBezTo>
                    <a:pt x="-604" y="358745"/>
                    <a:pt x="-1165" y="364751"/>
                    <a:pt x="2194" y="368800"/>
                  </a:cubicBezTo>
                  <a:cubicBezTo>
                    <a:pt x="5551" y="372849"/>
                    <a:pt x="11556" y="373410"/>
                    <a:pt x="15606" y="370051"/>
                  </a:cubicBezTo>
                  <a:cubicBezTo>
                    <a:pt x="16064" y="369671"/>
                    <a:pt x="16486" y="369248"/>
                    <a:pt x="16866" y="368789"/>
                  </a:cubicBezTo>
                  <a:cubicBezTo>
                    <a:pt x="71930" y="313744"/>
                    <a:pt x="146587" y="285855"/>
                    <a:pt x="238798" y="285855"/>
                  </a:cubicBezTo>
                  <a:lnTo>
                    <a:pt x="416916" y="285855"/>
                  </a:lnTo>
                  <a:cubicBezTo>
                    <a:pt x="427175" y="285795"/>
                    <a:pt x="437147" y="282458"/>
                    <a:pt x="445377" y="276330"/>
                  </a:cubicBezTo>
                  <a:lnTo>
                    <a:pt x="707324" y="84878"/>
                  </a:lnTo>
                  <a:lnTo>
                    <a:pt x="708448" y="83925"/>
                  </a:lnTo>
                  <a:cubicBezTo>
                    <a:pt x="718438" y="74460"/>
                    <a:pt x="724242" y="61402"/>
                    <a:pt x="724573" y="47644"/>
                  </a:cubicBezTo>
                  <a:cubicBezTo>
                    <a:pt x="724547" y="21352"/>
                    <a:pt x="703241" y="41"/>
                    <a:pt x="676948" y="10"/>
                  </a:cubicBezTo>
                  <a:close/>
                </a:path>
              </a:pathLst>
            </a:custGeom>
            <a:solidFill>
              <a:srgbClr val="0B3A5B"/>
            </a:solidFill>
            <a:ln w="9525" cap="flat">
              <a:noFill/>
              <a:prstDash val="solid"/>
              <a:miter/>
            </a:ln>
          </p:spPr>
          <p:txBody>
            <a:bodyPr rtlCol="0" anchor="ctr"/>
            <a:lstStyle/>
            <a:p>
              <a:endParaRPr lang="en-GB" dirty="0"/>
            </a:p>
          </p:txBody>
        </p:sp>
        <p:sp>
          <p:nvSpPr>
            <p:cNvPr id="26" name="Dowolny kształt: kształt 25">
              <a:extLst>
                <a:ext uri="{FF2B5EF4-FFF2-40B4-BE49-F238E27FC236}">
                  <a16:creationId xmlns:a16="http://schemas.microsoft.com/office/drawing/2014/main" id="{44B83F34-0031-4F0E-886C-AC7D54E40A31}"/>
                </a:ext>
              </a:extLst>
            </p:cNvPr>
            <p:cNvSpPr/>
            <p:nvPr/>
          </p:nvSpPr>
          <p:spPr>
            <a:xfrm>
              <a:off x="8496198" y="1422567"/>
              <a:ext cx="480262" cy="326009"/>
            </a:xfrm>
            <a:custGeom>
              <a:avLst/>
              <a:gdLst>
                <a:gd name="connsiteX0" fmla="*/ 154979 w 480262"/>
                <a:gd name="connsiteY0" fmla="*/ 278060 h 326009"/>
                <a:gd name="connsiteX1" fmla="*/ 171352 w 480262"/>
                <a:gd name="connsiteY1" fmla="*/ 277898 h 326009"/>
                <a:gd name="connsiteX2" fmla="*/ 172133 w 480262"/>
                <a:gd name="connsiteY2" fmla="*/ 278851 h 326009"/>
                <a:gd name="connsiteX3" fmla="*/ 190440 w 480262"/>
                <a:gd name="connsiteY3" fmla="*/ 317799 h 326009"/>
                <a:gd name="connsiteX4" fmla="*/ 190783 w 480262"/>
                <a:gd name="connsiteY4" fmla="*/ 318846 h 326009"/>
                <a:gd name="connsiteX5" fmla="*/ 191288 w 480262"/>
                <a:gd name="connsiteY5" fmla="*/ 320370 h 326009"/>
                <a:gd name="connsiteX6" fmla="*/ 192326 w 480262"/>
                <a:gd name="connsiteY6" fmla="*/ 322075 h 326009"/>
                <a:gd name="connsiteX7" fmla="*/ 193279 w 480262"/>
                <a:gd name="connsiteY7" fmla="*/ 323209 h 326009"/>
                <a:gd name="connsiteX8" fmla="*/ 194936 w 480262"/>
                <a:gd name="connsiteY8" fmla="*/ 324447 h 326009"/>
                <a:gd name="connsiteX9" fmla="*/ 196146 w 480262"/>
                <a:gd name="connsiteY9" fmla="*/ 325171 h 326009"/>
                <a:gd name="connsiteX10" fmla="*/ 198413 w 480262"/>
                <a:gd name="connsiteY10" fmla="*/ 325752 h 326009"/>
                <a:gd name="connsiteX11" fmla="*/ 199441 w 480262"/>
                <a:gd name="connsiteY11" fmla="*/ 326009 h 326009"/>
                <a:gd name="connsiteX12" fmla="*/ 199917 w 480262"/>
                <a:gd name="connsiteY12" fmla="*/ 326009 h 326009"/>
                <a:gd name="connsiteX13" fmla="*/ 201203 w 480262"/>
                <a:gd name="connsiteY13" fmla="*/ 325923 h 326009"/>
                <a:gd name="connsiteX14" fmla="*/ 202261 w 480262"/>
                <a:gd name="connsiteY14" fmla="*/ 325552 h 326009"/>
                <a:gd name="connsiteX15" fmla="*/ 204166 w 480262"/>
                <a:gd name="connsiteY15" fmla="*/ 324895 h 326009"/>
                <a:gd name="connsiteX16" fmla="*/ 205575 w 480262"/>
                <a:gd name="connsiteY16" fmla="*/ 323942 h 326009"/>
                <a:gd name="connsiteX17" fmla="*/ 207957 w 480262"/>
                <a:gd name="connsiteY17" fmla="*/ 321323 h 326009"/>
                <a:gd name="connsiteX18" fmla="*/ 208776 w 480262"/>
                <a:gd name="connsiteY18" fmla="*/ 319656 h 326009"/>
                <a:gd name="connsiteX19" fmla="*/ 209195 w 480262"/>
                <a:gd name="connsiteY19" fmla="*/ 317932 h 326009"/>
                <a:gd name="connsiteX20" fmla="*/ 209452 w 480262"/>
                <a:gd name="connsiteY20" fmla="*/ 316894 h 326009"/>
                <a:gd name="connsiteX21" fmla="*/ 258239 w 480262"/>
                <a:gd name="connsiteY21" fmla="*/ 226701 h 326009"/>
                <a:gd name="connsiteX22" fmla="*/ 298616 w 480262"/>
                <a:gd name="connsiteY22" fmla="*/ 228063 h 326009"/>
                <a:gd name="connsiteX23" fmla="*/ 431013 w 480262"/>
                <a:gd name="connsiteY23" fmla="*/ 184515 h 326009"/>
                <a:gd name="connsiteX24" fmla="*/ 478638 w 480262"/>
                <a:gd name="connsiteY24" fmla="*/ 1635 h 326009"/>
                <a:gd name="connsiteX25" fmla="*/ 446891 w 480262"/>
                <a:gd name="connsiteY25" fmla="*/ 6 h 326009"/>
                <a:gd name="connsiteX26" fmla="*/ 297663 w 480262"/>
                <a:gd name="connsiteY26" fmla="*/ 49260 h 326009"/>
                <a:gd name="connsiteX27" fmla="*/ 247847 w 480262"/>
                <a:gd name="connsiteY27" fmla="*/ 210699 h 326009"/>
                <a:gd name="connsiteX28" fmla="*/ 196555 w 480262"/>
                <a:gd name="connsiteY28" fmla="*/ 279194 h 326009"/>
                <a:gd name="connsiteX29" fmla="*/ 186792 w 480262"/>
                <a:gd name="connsiteY29" fmla="*/ 266544 h 326009"/>
                <a:gd name="connsiteX30" fmla="*/ 183477 w 480262"/>
                <a:gd name="connsiteY30" fmla="*/ 262525 h 326009"/>
                <a:gd name="connsiteX31" fmla="*/ 150968 w 480262"/>
                <a:gd name="connsiteY31" fmla="*/ 126413 h 326009"/>
                <a:gd name="connsiteX32" fmla="*/ 35716 w 480262"/>
                <a:gd name="connsiteY32" fmla="*/ 85036 h 326009"/>
                <a:gd name="connsiteX33" fmla="*/ 1426 w 480262"/>
                <a:gd name="connsiteY33" fmla="*/ 87360 h 326009"/>
                <a:gd name="connsiteX34" fmla="*/ 40478 w 480262"/>
                <a:gd name="connsiteY34" fmla="*/ 236903 h 326009"/>
                <a:gd name="connsiteX35" fmla="*/ 154979 w 480262"/>
                <a:gd name="connsiteY35" fmla="*/ 278060 h 326009"/>
                <a:gd name="connsiteX36" fmla="*/ 311065 w 480262"/>
                <a:gd name="connsiteY36" fmla="*/ 62795 h 326009"/>
                <a:gd name="connsiteX37" fmla="*/ 446825 w 480262"/>
                <a:gd name="connsiteY37" fmla="*/ 19123 h 326009"/>
                <a:gd name="connsiteX38" fmla="*/ 460826 w 480262"/>
                <a:gd name="connsiteY38" fmla="*/ 19437 h 326009"/>
                <a:gd name="connsiteX39" fmla="*/ 417459 w 480262"/>
                <a:gd name="connsiteY39" fmla="*/ 171123 h 326009"/>
                <a:gd name="connsiteX40" fmla="*/ 298520 w 480262"/>
                <a:gd name="connsiteY40" fmla="*/ 209080 h 326009"/>
                <a:gd name="connsiteX41" fmla="*/ 281375 w 480262"/>
                <a:gd name="connsiteY41" fmla="*/ 208756 h 326009"/>
                <a:gd name="connsiteX42" fmla="*/ 367681 w 480262"/>
                <a:gd name="connsiteY42" fmla="*/ 130318 h 326009"/>
                <a:gd name="connsiteX43" fmla="*/ 371401 w 480262"/>
                <a:gd name="connsiteY43" fmla="*/ 117369 h 326009"/>
                <a:gd name="connsiteX44" fmla="*/ 358452 w 480262"/>
                <a:gd name="connsiteY44" fmla="*/ 113649 h 326009"/>
                <a:gd name="connsiteX45" fmla="*/ 267374 w 480262"/>
                <a:gd name="connsiteY45" fmla="*/ 195821 h 326009"/>
                <a:gd name="connsiteX46" fmla="*/ 311065 w 480262"/>
                <a:gd name="connsiteY46" fmla="*/ 62786 h 326009"/>
                <a:gd name="connsiteX47" fmla="*/ 19209 w 480262"/>
                <a:gd name="connsiteY47" fmla="*/ 104705 h 326009"/>
                <a:gd name="connsiteX48" fmla="*/ 35649 w 480262"/>
                <a:gd name="connsiteY48" fmla="*/ 104153 h 326009"/>
                <a:gd name="connsiteX49" fmla="*/ 136614 w 480262"/>
                <a:gd name="connsiteY49" fmla="*/ 139043 h 326009"/>
                <a:gd name="connsiteX50" fmla="*/ 165304 w 480262"/>
                <a:gd name="connsiteY50" fmla="*/ 246466 h 326009"/>
                <a:gd name="connsiteX51" fmla="*/ 92742 w 480262"/>
                <a:gd name="connsiteY51" fmla="*/ 168761 h 326009"/>
                <a:gd name="connsiteX52" fmla="*/ 79455 w 480262"/>
                <a:gd name="connsiteY52" fmla="*/ 170980 h 326009"/>
                <a:gd name="connsiteX53" fmla="*/ 81674 w 480262"/>
                <a:gd name="connsiteY53" fmla="*/ 184268 h 326009"/>
                <a:gd name="connsiteX54" fmla="*/ 150654 w 480262"/>
                <a:gd name="connsiteY54" fmla="*/ 258982 h 326009"/>
                <a:gd name="connsiteX55" fmla="*/ 53566 w 480262"/>
                <a:gd name="connsiteY55" fmla="*/ 223158 h 326009"/>
                <a:gd name="connsiteX56" fmla="*/ 19209 w 480262"/>
                <a:gd name="connsiteY56" fmla="*/ 104696 h 3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0262" h="326009">
                  <a:moveTo>
                    <a:pt x="154979" y="278060"/>
                  </a:moveTo>
                  <a:cubicBezTo>
                    <a:pt x="160846" y="278060"/>
                    <a:pt x="166237" y="277965"/>
                    <a:pt x="171352" y="277898"/>
                  </a:cubicBezTo>
                  <a:lnTo>
                    <a:pt x="172133" y="278851"/>
                  </a:lnTo>
                  <a:cubicBezTo>
                    <a:pt x="182464" y="289390"/>
                    <a:pt x="188917" y="303120"/>
                    <a:pt x="190440" y="317799"/>
                  </a:cubicBezTo>
                  <a:cubicBezTo>
                    <a:pt x="190530" y="318156"/>
                    <a:pt x="190645" y="318505"/>
                    <a:pt x="190783" y="318846"/>
                  </a:cubicBezTo>
                  <a:cubicBezTo>
                    <a:pt x="190913" y="319366"/>
                    <a:pt x="191081" y="319876"/>
                    <a:pt x="191288" y="320370"/>
                  </a:cubicBezTo>
                  <a:cubicBezTo>
                    <a:pt x="191573" y="320974"/>
                    <a:pt x="191920" y="321546"/>
                    <a:pt x="192326" y="322075"/>
                  </a:cubicBezTo>
                  <a:cubicBezTo>
                    <a:pt x="192608" y="322481"/>
                    <a:pt x="192927" y="322861"/>
                    <a:pt x="193279" y="323209"/>
                  </a:cubicBezTo>
                  <a:cubicBezTo>
                    <a:pt x="193779" y="323688"/>
                    <a:pt x="194335" y="324104"/>
                    <a:pt x="194936" y="324447"/>
                  </a:cubicBezTo>
                  <a:cubicBezTo>
                    <a:pt x="195319" y="324721"/>
                    <a:pt x="195724" y="324963"/>
                    <a:pt x="196146" y="325171"/>
                  </a:cubicBezTo>
                  <a:cubicBezTo>
                    <a:pt x="196874" y="325457"/>
                    <a:pt x="197636" y="325652"/>
                    <a:pt x="198413" y="325752"/>
                  </a:cubicBezTo>
                  <a:cubicBezTo>
                    <a:pt x="198751" y="325856"/>
                    <a:pt x="199095" y="325941"/>
                    <a:pt x="199441" y="326009"/>
                  </a:cubicBezTo>
                  <a:lnTo>
                    <a:pt x="199917" y="326009"/>
                  </a:lnTo>
                  <a:cubicBezTo>
                    <a:pt x="200347" y="326009"/>
                    <a:pt x="200777" y="325980"/>
                    <a:pt x="201203" y="325923"/>
                  </a:cubicBezTo>
                  <a:cubicBezTo>
                    <a:pt x="201563" y="325821"/>
                    <a:pt x="201916" y="325697"/>
                    <a:pt x="202261" y="325552"/>
                  </a:cubicBezTo>
                  <a:cubicBezTo>
                    <a:pt x="202919" y="325406"/>
                    <a:pt x="203558" y="325185"/>
                    <a:pt x="204166" y="324895"/>
                  </a:cubicBezTo>
                  <a:cubicBezTo>
                    <a:pt x="204664" y="324620"/>
                    <a:pt x="205135" y="324302"/>
                    <a:pt x="205575" y="323942"/>
                  </a:cubicBezTo>
                  <a:cubicBezTo>
                    <a:pt x="206548" y="323251"/>
                    <a:pt x="207360" y="322357"/>
                    <a:pt x="207957" y="321323"/>
                  </a:cubicBezTo>
                  <a:cubicBezTo>
                    <a:pt x="208284" y="320796"/>
                    <a:pt x="208559" y="320237"/>
                    <a:pt x="208776" y="319656"/>
                  </a:cubicBezTo>
                  <a:cubicBezTo>
                    <a:pt x="208973" y="319097"/>
                    <a:pt x="209114" y="318520"/>
                    <a:pt x="209195" y="317932"/>
                  </a:cubicBezTo>
                  <a:cubicBezTo>
                    <a:pt x="209304" y="317592"/>
                    <a:pt x="209390" y="317245"/>
                    <a:pt x="209452" y="316894"/>
                  </a:cubicBezTo>
                  <a:cubicBezTo>
                    <a:pt x="210073" y="280683"/>
                    <a:pt x="228272" y="247038"/>
                    <a:pt x="258239" y="226701"/>
                  </a:cubicBezTo>
                  <a:cubicBezTo>
                    <a:pt x="269536" y="227244"/>
                    <a:pt x="283395" y="228063"/>
                    <a:pt x="298616" y="228063"/>
                  </a:cubicBezTo>
                  <a:cubicBezTo>
                    <a:pt x="341049" y="228063"/>
                    <a:pt x="393989" y="221634"/>
                    <a:pt x="431013" y="184515"/>
                  </a:cubicBezTo>
                  <a:cubicBezTo>
                    <a:pt x="493878" y="119745"/>
                    <a:pt x="478638" y="1635"/>
                    <a:pt x="478638" y="1635"/>
                  </a:cubicBezTo>
                  <a:cubicBezTo>
                    <a:pt x="468097" y="478"/>
                    <a:pt x="457496" y="-66"/>
                    <a:pt x="446891" y="6"/>
                  </a:cubicBezTo>
                  <a:cubicBezTo>
                    <a:pt x="407391" y="6"/>
                    <a:pt x="340002" y="6922"/>
                    <a:pt x="297663" y="49260"/>
                  </a:cubicBezTo>
                  <a:cubicBezTo>
                    <a:pt x="253848" y="94190"/>
                    <a:pt x="247971" y="167761"/>
                    <a:pt x="247847" y="210699"/>
                  </a:cubicBezTo>
                  <a:cubicBezTo>
                    <a:pt x="223751" y="227340"/>
                    <a:pt x="205742" y="251388"/>
                    <a:pt x="196555" y="279194"/>
                  </a:cubicBezTo>
                  <a:cubicBezTo>
                    <a:pt x="193546" y="274793"/>
                    <a:pt x="190287" y="270570"/>
                    <a:pt x="186792" y="266544"/>
                  </a:cubicBezTo>
                  <a:cubicBezTo>
                    <a:pt x="185697" y="265230"/>
                    <a:pt x="184582" y="263887"/>
                    <a:pt x="183477" y="262525"/>
                  </a:cubicBezTo>
                  <a:cubicBezTo>
                    <a:pt x="185820" y="227349"/>
                    <a:pt x="189335" y="170132"/>
                    <a:pt x="150968" y="126413"/>
                  </a:cubicBezTo>
                  <a:cubicBezTo>
                    <a:pt x="120393" y="91551"/>
                    <a:pt x="69501" y="85036"/>
                    <a:pt x="35716" y="85036"/>
                  </a:cubicBezTo>
                  <a:cubicBezTo>
                    <a:pt x="24244" y="84964"/>
                    <a:pt x="12783" y="85741"/>
                    <a:pt x="1426" y="87360"/>
                  </a:cubicBezTo>
                  <a:cubicBezTo>
                    <a:pt x="1426" y="87360"/>
                    <a:pt x="-11499" y="187516"/>
                    <a:pt x="40478" y="236903"/>
                  </a:cubicBezTo>
                  <a:cubicBezTo>
                    <a:pt x="79798" y="274384"/>
                    <a:pt x="122508" y="278060"/>
                    <a:pt x="154979" y="278060"/>
                  </a:cubicBezTo>
                  <a:close/>
                  <a:moveTo>
                    <a:pt x="311065" y="62795"/>
                  </a:moveTo>
                  <a:cubicBezTo>
                    <a:pt x="349060" y="24800"/>
                    <a:pt x="412430" y="19123"/>
                    <a:pt x="446825" y="19123"/>
                  </a:cubicBezTo>
                  <a:cubicBezTo>
                    <a:pt x="452063" y="19123"/>
                    <a:pt x="456788" y="19256"/>
                    <a:pt x="460826" y="19437"/>
                  </a:cubicBezTo>
                  <a:cubicBezTo>
                    <a:pt x="462303" y="51575"/>
                    <a:pt x="460550" y="126727"/>
                    <a:pt x="417459" y="171123"/>
                  </a:cubicBezTo>
                  <a:cubicBezTo>
                    <a:pt x="391608" y="197021"/>
                    <a:pt x="353813" y="209080"/>
                    <a:pt x="298520" y="209080"/>
                  </a:cubicBezTo>
                  <a:cubicBezTo>
                    <a:pt x="292548" y="209080"/>
                    <a:pt x="286833" y="208947"/>
                    <a:pt x="281375" y="208756"/>
                  </a:cubicBezTo>
                  <a:cubicBezTo>
                    <a:pt x="315303" y="169170"/>
                    <a:pt x="342992" y="143986"/>
                    <a:pt x="367681" y="130318"/>
                  </a:cubicBezTo>
                  <a:cubicBezTo>
                    <a:pt x="372284" y="127769"/>
                    <a:pt x="373950" y="121971"/>
                    <a:pt x="371401" y="117369"/>
                  </a:cubicBezTo>
                  <a:cubicBezTo>
                    <a:pt x="368852" y="112765"/>
                    <a:pt x="363055" y="111100"/>
                    <a:pt x="358452" y="113649"/>
                  </a:cubicBezTo>
                  <a:cubicBezTo>
                    <a:pt x="331877" y="128365"/>
                    <a:pt x="302654" y="154750"/>
                    <a:pt x="267374" y="195821"/>
                  </a:cubicBezTo>
                  <a:cubicBezTo>
                    <a:pt x="269669" y="135119"/>
                    <a:pt x="284252" y="90275"/>
                    <a:pt x="311065" y="62786"/>
                  </a:cubicBezTo>
                  <a:close/>
                  <a:moveTo>
                    <a:pt x="19209" y="104705"/>
                  </a:moveTo>
                  <a:cubicBezTo>
                    <a:pt x="23876" y="104381"/>
                    <a:pt x="29458" y="104153"/>
                    <a:pt x="35649" y="104153"/>
                  </a:cubicBezTo>
                  <a:cubicBezTo>
                    <a:pt x="61910" y="104153"/>
                    <a:pt x="109944" y="108677"/>
                    <a:pt x="136614" y="139043"/>
                  </a:cubicBezTo>
                  <a:cubicBezTo>
                    <a:pt x="165189" y="171637"/>
                    <a:pt x="166847" y="213766"/>
                    <a:pt x="165304" y="246466"/>
                  </a:cubicBezTo>
                  <a:cubicBezTo>
                    <a:pt x="146557" y="215971"/>
                    <a:pt x="121883" y="189548"/>
                    <a:pt x="92742" y="168761"/>
                  </a:cubicBezTo>
                  <a:cubicBezTo>
                    <a:pt x="88460" y="165704"/>
                    <a:pt x="82511" y="166698"/>
                    <a:pt x="79455" y="170980"/>
                  </a:cubicBezTo>
                  <a:cubicBezTo>
                    <a:pt x="76398" y="175263"/>
                    <a:pt x="77392" y="181211"/>
                    <a:pt x="81674" y="184268"/>
                  </a:cubicBezTo>
                  <a:cubicBezTo>
                    <a:pt x="109516" y="204215"/>
                    <a:pt x="132989" y="229639"/>
                    <a:pt x="150654" y="258982"/>
                  </a:cubicBezTo>
                  <a:cubicBezTo>
                    <a:pt x="118841" y="258582"/>
                    <a:pt x="85284" y="253267"/>
                    <a:pt x="53566" y="223158"/>
                  </a:cubicBezTo>
                  <a:cubicBezTo>
                    <a:pt x="20181" y="191449"/>
                    <a:pt x="18142" y="132261"/>
                    <a:pt x="19209" y="104696"/>
                  </a:cubicBezTo>
                  <a:close/>
                </a:path>
              </a:pathLst>
            </a:custGeom>
            <a:solidFill>
              <a:srgbClr val="60BA47"/>
            </a:solidFill>
            <a:ln w="9525" cap="flat">
              <a:noFill/>
              <a:prstDash val="solid"/>
              <a:miter/>
            </a:ln>
          </p:spPr>
          <p:txBody>
            <a:bodyPr rtlCol="0" anchor="ctr"/>
            <a:lstStyle/>
            <a:p>
              <a:endParaRPr lang="en-GB" dirty="0"/>
            </a:p>
          </p:txBody>
        </p:sp>
      </p:grpSp>
      <p:grpSp>
        <p:nvGrpSpPr>
          <p:cNvPr id="72" name="Group 71">
            <a:extLst>
              <a:ext uri="{FF2B5EF4-FFF2-40B4-BE49-F238E27FC236}">
                <a16:creationId xmlns:a16="http://schemas.microsoft.com/office/drawing/2014/main" id="{F1B1F022-5E2F-687C-55E3-0A8CEADCA693}"/>
              </a:ext>
            </a:extLst>
          </p:cNvPr>
          <p:cNvGrpSpPr/>
          <p:nvPr/>
        </p:nvGrpSpPr>
        <p:grpSpPr>
          <a:xfrm>
            <a:off x="5475837" y="1350863"/>
            <a:ext cx="676288" cy="676171"/>
            <a:chOff x="3258209" y="1217582"/>
            <a:chExt cx="4712093" cy="4711281"/>
          </a:xfrm>
          <a:solidFill>
            <a:srgbClr val="09465E"/>
          </a:solidFill>
        </p:grpSpPr>
        <p:sp>
          <p:nvSpPr>
            <p:cNvPr id="73" name="Freeform 31">
              <a:extLst>
                <a:ext uri="{FF2B5EF4-FFF2-40B4-BE49-F238E27FC236}">
                  <a16:creationId xmlns:a16="http://schemas.microsoft.com/office/drawing/2014/main" id="{9E310D9A-C343-EE25-6B2D-2D0D4B98125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60BA47"/>
            </a:solidFill>
            <a:ln w="9514" cap="flat">
              <a:noFill/>
              <a:prstDash val="solid"/>
              <a:miter/>
            </a:ln>
          </p:spPr>
          <p:txBody>
            <a:bodyPr rtlCol="0" anchor="ctr"/>
            <a:lstStyle/>
            <a:p>
              <a:endParaRPr lang="en-GB" noProof="0" dirty="0"/>
            </a:p>
          </p:txBody>
        </p:sp>
        <p:sp>
          <p:nvSpPr>
            <p:cNvPr id="74" name="Freeform 32">
              <a:extLst>
                <a:ext uri="{FF2B5EF4-FFF2-40B4-BE49-F238E27FC236}">
                  <a16:creationId xmlns:a16="http://schemas.microsoft.com/office/drawing/2014/main" id="{689D402C-0937-3D0A-F63C-F61DEF0BFF8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60BA47"/>
            </a:solidFill>
            <a:ln w="9514" cap="flat">
              <a:noFill/>
              <a:prstDash val="solid"/>
              <a:miter/>
            </a:ln>
          </p:spPr>
          <p:txBody>
            <a:bodyPr rtlCol="0" anchor="ctr"/>
            <a:lstStyle/>
            <a:p>
              <a:endParaRPr lang="en-GB" noProof="0" dirty="0"/>
            </a:p>
          </p:txBody>
        </p:sp>
        <p:grpSp>
          <p:nvGrpSpPr>
            <p:cNvPr id="75" name="Group 74">
              <a:extLst>
                <a:ext uri="{FF2B5EF4-FFF2-40B4-BE49-F238E27FC236}">
                  <a16:creationId xmlns:a16="http://schemas.microsoft.com/office/drawing/2014/main" id="{90A9441B-ADAC-A727-21A6-77725279F60D}"/>
                </a:ext>
              </a:extLst>
            </p:cNvPr>
            <p:cNvGrpSpPr/>
            <p:nvPr/>
          </p:nvGrpSpPr>
          <p:grpSpPr>
            <a:xfrm>
              <a:off x="3258209" y="1217582"/>
              <a:ext cx="4712093" cy="4711281"/>
              <a:chOff x="3258209" y="1217582"/>
              <a:chExt cx="4712093" cy="4711281"/>
            </a:xfrm>
            <a:grpFill/>
          </p:grpSpPr>
          <p:sp>
            <p:nvSpPr>
              <p:cNvPr id="76" name="Freeform 16">
                <a:extLst>
                  <a:ext uri="{FF2B5EF4-FFF2-40B4-BE49-F238E27FC236}">
                    <a16:creationId xmlns:a16="http://schemas.microsoft.com/office/drawing/2014/main" id="{39EF74BF-C7B3-EEE1-5D6F-A1EC49EACC22}"/>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GB" noProof="0" dirty="0"/>
              </a:p>
            </p:txBody>
          </p:sp>
          <p:sp>
            <p:nvSpPr>
              <p:cNvPr id="77" name="Freeform 18">
                <a:extLst>
                  <a:ext uri="{FF2B5EF4-FFF2-40B4-BE49-F238E27FC236}">
                    <a16:creationId xmlns:a16="http://schemas.microsoft.com/office/drawing/2014/main" id="{CCD3F8A7-3086-83B0-161B-4BAEC778290E}"/>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GB" noProof="0" dirty="0"/>
              </a:p>
            </p:txBody>
          </p:sp>
          <p:sp>
            <p:nvSpPr>
              <p:cNvPr id="78" name="Freeform 19">
                <a:extLst>
                  <a:ext uri="{FF2B5EF4-FFF2-40B4-BE49-F238E27FC236}">
                    <a16:creationId xmlns:a16="http://schemas.microsoft.com/office/drawing/2014/main" id="{E2FBDFBC-6F03-186D-3F14-F6374F222295}"/>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GB" noProof="0" dirty="0"/>
              </a:p>
            </p:txBody>
          </p:sp>
          <p:sp>
            <p:nvSpPr>
              <p:cNvPr id="79" name="Freeform 20">
                <a:extLst>
                  <a:ext uri="{FF2B5EF4-FFF2-40B4-BE49-F238E27FC236}">
                    <a16:creationId xmlns:a16="http://schemas.microsoft.com/office/drawing/2014/main" id="{03360667-D789-AE78-C3EF-98CB275ED2FA}"/>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GB" noProof="0" dirty="0"/>
              </a:p>
            </p:txBody>
          </p:sp>
          <p:sp>
            <p:nvSpPr>
              <p:cNvPr id="80" name="Freeform 21">
                <a:extLst>
                  <a:ext uri="{FF2B5EF4-FFF2-40B4-BE49-F238E27FC236}">
                    <a16:creationId xmlns:a16="http://schemas.microsoft.com/office/drawing/2014/main" id="{F54EEC31-958C-FAA7-EF64-A1F12875385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GB" noProof="0" dirty="0"/>
              </a:p>
            </p:txBody>
          </p:sp>
          <p:sp>
            <p:nvSpPr>
              <p:cNvPr id="81" name="Freeform 22">
                <a:extLst>
                  <a:ext uri="{FF2B5EF4-FFF2-40B4-BE49-F238E27FC236}">
                    <a16:creationId xmlns:a16="http://schemas.microsoft.com/office/drawing/2014/main" id="{F38B125C-1418-72C5-5854-7F1D7B883233}"/>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GB" noProof="0" dirty="0"/>
              </a:p>
            </p:txBody>
          </p:sp>
          <p:sp>
            <p:nvSpPr>
              <p:cNvPr id="82" name="Freeform 23">
                <a:extLst>
                  <a:ext uri="{FF2B5EF4-FFF2-40B4-BE49-F238E27FC236}">
                    <a16:creationId xmlns:a16="http://schemas.microsoft.com/office/drawing/2014/main" id="{60F206AB-61FF-0735-74AE-FF913568135F}"/>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GB" noProof="0" dirty="0"/>
              </a:p>
            </p:txBody>
          </p:sp>
          <p:sp>
            <p:nvSpPr>
              <p:cNvPr id="83" name="Freeform 24">
                <a:extLst>
                  <a:ext uri="{FF2B5EF4-FFF2-40B4-BE49-F238E27FC236}">
                    <a16:creationId xmlns:a16="http://schemas.microsoft.com/office/drawing/2014/main" id="{58D44409-7F6B-55AA-41F8-B8E116E466FF}"/>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GB" noProof="0" dirty="0"/>
              </a:p>
            </p:txBody>
          </p:sp>
          <p:sp>
            <p:nvSpPr>
              <p:cNvPr id="84" name="Freeform 25">
                <a:extLst>
                  <a:ext uri="{FF2B5EF4-FFF2-40B4-BE49-F238E27FC236}">
                    <a16:creationId xmlns:a16="http://schemas.microsoft.com/office/drawing/2014/main" id="{D49CF8BA-FF0A-9ED2-9CC6-ECC71E0B5E7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GB" noProof="0" dirty="0"/>
              </a:p>
            </p:txBody>
          </p:sp>
          <p:sp>
            <p:nvSpPr>
              <p:cNvPr id="85" name="Freeform 26">
                <a:extLst>
                  <a:ext uri="{FF2B5EF4-FFF2-40B4-BE49-F238E27FC236}">
                    <a16:creationId xmlns:a16="http://schemas.microsoft.com/office/drawing/2014/main" id="{73CB1FE9-1707-ED90-C8D2-04A349443B4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GB" noProof="0" dirty="0"/>
              </a:p>
            </p:txBody>
          </p:sp>
          <p:sp>
            <p:nvSpPr>
              <p:cNvPr id="86" name="Freeform 27">
                <a:extLst>
                  <a:ext uri="{FF2B5EF4-FFF2-40B4-BE49-F238E27FC236}">
                    <a16:creationId xmlns:a16="http://schemas.microsoft.com/office/drawing/2014/main" id="{08C1EBE1-2C69-F104-3147-A2C51B1DBC0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GB" noProof="0" dirty="0"/>
              </a:p>
            </p:txBody>
          </p:sp>
          <p:sp>
            <p:nvSpPr>
              <p:cNvPr id="87" name="Freeform 28">
                <a:extLst>
                  <a:ext uri="{FF2B5EF4-FFF2-40B4-BE49-F238E27FC236}">
                    <a16:creationId xmlns:a16="http://schemas.microsoft.com/office/drawing/2014/main" id="{C21DE01D-38AD-7C6A-2339-442AA84246A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GB" noProof="0" dirty="0"/>
              </a:p>
            </p:txBody>
          </p:sp>
          <p:sp>
            <p:nvSpPr>
              <p:cNvPr id="88" name="Freeform 29">
                <a:extLst>
                  <a:ext uri="{FF2B5EF4-FFF2-40B4-BE49-F238E27FC236}">
                    <a16:creationId xmlns:a16="http://schemas.microsoft.com/office/drawing/2014/main" id="{A15A5E1F-2633-A191-D143-AF9C490B07A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GB" noProof="0" dirty="0"/>
              </a:p>
            </p:txBody>
          </p:sp>
          <p:sp>
            <p:nvSpPr>
              <p:cNvPr id="89" name="Freeform 30">
                <a:extLst>
                  <a:ext uri="{FF2B5EF4-FFF2-40B4-BE49-F238E27FC236}">
                    <a16:creationId xmlns:a16="http://schemas.microsoft.com/office/drawing/2014/main" id="{E21D0402-813E-127A-673C-65F72E12FE8E}"/>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GB" noProof="0" dirty="0"/>
              </a:p>
            </p:txBody>
          </p:sp>
        </p:grpSp>
      </p:grpSp>
    </p:spTree>
    <p:extLst>
      <p:ext uri="{BB962C8B-B14F-4D97-AF65-F5344CB8AC3E}">
        <p14:creationId xmlns:p14="http://schemas.microsoft.com/office/powerpoint/2010/main" val="1870861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4E763-D69A-2114-8EF2-31EB9392FED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AA2BE6A-2705-BBA9-87F0-470EA48C9078}"/>
              </a:ext>
            </a:extLst>
          </p:cNvPr>
          <p:cNvSpPr>
            <a:spLocks noGrp="1"/>
          </p:cNvSpPr>
          <p:nvPr>
            <p:ph type="body" sz="quarter" idx="21"/>
          </p:nvPr>
        </p:nvSpPr>
        <p:spPr>
          <a:xfrm>
            <a:off x="5231877" y="386369"/>
            <a:ext cx="6593548" cy="992652"/>
          </a:xfrm>
        </p:spPr>
        <p:txBody>
          <a:bodyPr>
            <a:noAutofit/>
          </a:bodyPr>
          <a:lstStyle/>
          <a:p>
            <a:r>
              <a:rPr lang="en-US" noProof="0" dirty="0"/>
              <a:t>Certificaciones de prácticas sostenibles y éticas</a:t>
            </a:r>
            <a:endParaRPr lang="en-GB" noProof="0" dirty="0"/>
          </a:p>
        </p:txBody>
      </p:sp>
      <p:sp>
        <p:nvSpPr>
          <p:cNvPr id="3" name="Text Placeholder 2">
            <a:extLst>
              <a:ext uri="{FF2B5EF4-FFF2-40B4-BE49-F238E27FC236}">
                <a16:creationId xmlns:a16="http://schemas.microsoft.com/office/drawing/2014/main" id="{9D248A5C-F1ED-1BD9-12A6-6816A4032E88}"/>
              </a:ext>
            </a:extLst>
          </p:cNvPr>
          <p:cNvSpPr>
            <a:spLocks noGrp="1"/>
          </p:cNvSpPr>
          <p:nvPr>
            <p:ph type="body" sz="quarter" idx="22"/>
          </p:nvPr>
        </p:nvSpPr>
        <p:spPr>
          <a:xfrm>
            <a:off x="5326144" y="1685331"/>
            <a:ext cx="6213393" cy="4592062"/>
          </a:xfrm>
        </p:spPr>
        <p:txBody>
          <a:bodyPr>
            <a:noAutofit/>
          </a:bodyPr>
          <a:lstStyle/>
          <a:p>
            <a:pPr marL="0" indent="0">
              <a:spcAft>
                <a:spcPts val="1200"/>
              </a:spcAft>
            </a:pPr>
            <a:r>
              <a:rPr lang="en-US" sz="2200" noProof="0" dirty="0"/>
              <a:t>Más allá de las certificaciones de gestión medioambiental obligatorias y ampliamente </a:t>
            </a:r>
            <a:r>
              <a:rPr lang="en-US" sz="2200" noProof="0" dirty="0" err="1"/>
              <a:t>reconocidas</a:t>
            </a:r>
            <a:r>
              <a:rPr lang="en-US" sz="2200" noProof="0" dirty="0"/>
              <a:t>, otros certificados desempeñan un papel clave en el fomento de la sostenibilidad y las prácticas éticas en la industria alimentaria. </a:t>
            </a:r>
            <a:endParaRPr lang="pl-PL" sz="2200" noProof="0" dirty="0"/>
          </a:p>
          <a:p>
            <a:pPr marL="0" indent="0">
              <a:spcAft>
                <a:spcPts val="600"/>
              </a:spcAft>
            </a:pPr>
            <a:r>
              <a:rPr lang="en-US" sz="2200" noProof="0" dirty="0"/>
              <a:t>Certificaciones </a:t>
            </a:r>
            <a:r>
              <a:rPr lang="en-US" sz="2200" noProof="0" dirty="0">
                <a:hlinkClick r:id="rId2"/>
              </a:rPr>
              <a:t>como la etiqueta ecológica de la UE</a:t>
            </a:r>
            <a:r>
              <a:rPr lang="en-US" sz="2200" noProof="0" dirty="0"/>
              <a:t>, </a:t>
            </a:r>
            <a:r>
              <a:rPr lang="en-US" sz="2200" noProof="0" dirty="0">
                <a:hlinkClick r:id="rId3"/>
              </a:rPr>
              <a:t>Fairtrade </a:t>
            </a:r>
            <a:r>
              <a:rPr lang="en-US" sz="2200" noProof="0" dirty="0"/>
              <a:t>y </a:t>
            </a:r>
            <a:r>
              <a:rPr lang="en-US" sz="2200" noProof="0" dirty="0">
                <a:hlinkClick r:id="rId4"/>
              </a:rPr>
              <a:t>Rainforest Alliance </a:t>
            </a:r>
            <a:r>
              <a:rPr lang="en-US" sz="2200" noProof="0" dirty="0"/>
              <a:t>ayudan a las empresas a apoyar el abastecimiento responsable, la conservación de la biodiversidad y unas condiciones de trabajo justas. Estas etiquetas no sólo reducen el impacto ambiental, sino que también aumentan la transparencia, satisfaciendo las expectativas de los consumidores de alimentos sostenibles y producidos de forma ética.</a:t>
            </a:r>
            <a:endParaRPr lang="en-GB" sz="2200" noProof="0" dirty="0"/>
          </a:p>
        </p:txBody>
      </p:sp>
      <p:pic>
        <p:nvPicPr>
          <p:cNvPr id="7" name="Obraz 6" descr="Obraz zawierający flaga, gwiazda&#10;&#10;Zawartość wygenerowana przez sztuczną inteligencję może być niepoprawna.">
            <a:extLst>
              <a:ext uri="{FF2B5EF4-FFF2-40B4-BE49-F238E27FC236}">
                <a16:creationId xmlns:a16="http://schemas.microsoft.com/office/drawing/2014/main" id="{105EA520-D364-3A2D-857F-50C5258FC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2671" y="303867"/>
            <a:ext cx="2195711" cy="1465168"/>
          </a:xfrm>
          <a:prstGeom prst="rect">
            <a:avLst/>
          </a:prstGeom>
        </p:spPr>
      </p:pic>
      <p:pic>
        <p:nvPicPr>
          <p:cNvPr id="9" name="Obraz 8" descr="Obraz zawierający Grafika, projekt graficzny, Czcionka, tekst&#10;&#10;Zawartość wygenerowana przez sztuczną inteligencję może być niepoprawna.">
            <a:extLst>
              <a:ext uri="{FF2B5EF4-FFF2-40B4-BE49-F238E27FC236}">
                <a16:creationId xmlns:a16="http://schemas.microsoft.com/office/drawing/2014/main" id="{FE500EAC-DEAF-E6C9-8496-A2AD02EAE2C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034783" y="2260357"/>
            <a:ext cx="1456248" cy="1723057"/>
          </a:xfrm>
          <a:prstGeom prst="rect">
            <a:avLst/>
          </a:prstGeom>
        </p:spPr>
      </p:pic>
      <p:pic>
        <p:nvPicPr>
          <p:cNvPr id="11" name="Obraz 10" descr="Obraz zawierający godło, logo, symbol, clipart&#10;&#10;Zawartość wygenerowana przez sztuczną inteligencję może być niepoprawna.">
            <a:extLst>
              <a:ext uri="{FF2B5EF4-FFF2-40B4-BE49-F238E27FC236}">
                <a16:creationId xmlns:a16="http://schemas.microsoft.com/office/drawing/2014/main" id="{7BF517BE-9936-8714-4DF9-CB8D0186E6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27655" y="4474736"/>
            <a:ext cx="2013794" cy="2013794"/>
          </a:xfrm>
          <a:prstGeom prst="rect">
            <a:avLst/>
          </a:prstGeom>
        </p:spPr>
      </p:pic>
    </p:spTree>
    <p:extLst>
      <p:ext uri="{BB962C8B-B14F-4D97-AF65-F5344CB8AC3E}">
        <p14:creationId xmlns:p14="http://schemas.microsoft.com/office/powerpoint/2010/main" val="152660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A571B-890F-6B71-D068-4BC0FAAE81C0}"/>
            </a:ext>
          </a:extLst>
        </p:cNvPr>
        <p:cNvGrpSpPr/>
        <p:nvPr/>
      </p:nvGrpSpPr>
      <p:grpSpPr>
        <a:xfrm>
          <a:off x="0" y="0"/>
          <a:ext cx="0" cy="0"/>
          <a:chOff x="0" y="0"/>
          <a:chExt cx="0" cy="0"/>
        </a:xfrm>
      </p:grpSpPr>
      <p:pic>
        <p:nvPicPr>
          <p:cNvPr id="7" name="Symbol zastępczy obrazu 6" descr="Obraz zawierający osoba, ubrania, w pomieszczeniu, Praca&#10;&#10;Zawartość wygenerowana przez sztuczną inteligencję może być niepoprawna.">
            <a:extLst>
              <a:ext uri="{FF2B5EF4-FFF2-40B4-BE49-F238E27FC236}">
                <a16:creationId xmlns:a16="http://schemas.microsoft.com/office/drawing/2014/main" id="{EF82B797-4A90-21B6-1176-2555F08B80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1DF12635-A3FC-0245-DA5E-819717E6AB38}"/>
              </a:ext>
            </a:extLst>
          </p:cNvPr>
          <p:cNvSpPr>
            <a:spLocks noGrp="1"/>
          </p:cNvSpPr>
          <p:nvPr>
            <p:ph type="body" sz="quarter" idx="17"/>
          </p:nvPr>
        </p:nvSpPr>
        <p:spPr>
          <a:xfrm>
            <a:off x="6913514" y="439689"/>
            <a:ext cx="2066906" cy="582221"/>
          </a:xfrm>
        </p:spPr>
        <p:txBody>
          <a:bodyPr/>
          <a:lstStyle/>
          <a:p>
            <a:r>
              <a:rPr lang="en-GB" noProof="0" dirty="0"/>
              <a:t>04</a:t>
            </a:r>
          </a:p>
        </p:txBody>
      </p:sp>
      <p:sp>
        <p:nvSpPr>
          <p:cNvPr id="14" name="Rectangle 13">
            <a:extLst>
              <a:ext uri="{FF2B5EF4-FFF2-40B4-BE49-F238E27FC236}">
                <a16:creationId xmlns:a16="http://schemas.microsoft.com/office/drawing/2014/main" id="{FB1CD130-84F7-9242-4A55-24DD141D2221}"/>
              </a:ext>
            </a:extLst>
          </p:cNvPr>
          <p:cNvSpPr/>
          <p:nvPr/>
        </p:nvSpPr>
        <p:spPr>
          <a:xfrm>
            <a:off x="4455042" y="3020927"/>
            <a:ext cx="6687879" cy="1625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AUDITORÍA Y PLANIFICACIÓN DEL CUMPLIMIENTO</a:t>
            </a:r>
          </a:p>
        </p:txBody>
      </p:sp>
    </p:spTree>
    <p:extLst>
      <p:ext uri="{BB962C8B-B14F-4D97-AF65-F5344CB8AC3E}">
        <p14:creationId xmlns:p14="http://schemas.microsoft.com/office/powerpoint/2010/main" val="82832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ADECA8B-2098-A646-FDB6-D0A1719B257A}"/>
              </a:ext>
            </a:extLst>
          </p:cNvPr>
          <p:cNvSpPr>
            <a:spLocks noGrp="1"/>
          </p:cNvSpPr>
          <p:nvPr>
            <p:ph type="body" sz="quarter" idx="15"/>
          </p:nvPr>
        </p:nvSpPr>
        <p:spPr>
          <a:xfrm>
            <a:off x="5485442" y="1137785"/>
            <a:ext cx="700387" cy="566443"/>
          </a:xfrm>
        </p:spPr>
        <p:txBody>
          <a:bodyPr/>
          <a:lstStyle/>
          <a:p>
            <a:r>
              <a:rPr lang="en-GB" noProof="0"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320738" y="1137784"/>
            <a:ext cx="4541325" cy="566444"/>
          </a:xfrm>
          <a:prstGeom prst="rect">
            <a:avLst/>
          </a:prstGeom>
        </p:spPr>
        <p:txBody>
          <a:bodyPr/>
          <a:lstStyle/>
          <a:p>
            <a:r>
              <a:rPr lang="en-GB" b="1" noProof="0" dirty="0"/>
              <a:t>Políticas y normativas europeas</a:t>
            </a:r>
          </a:p>
        </p:txBody>
      </p:sp>
      <p:sp>
        <p:nvSpPr>
          <p:cNvPr id="27" name="Text Placeholder 26">
            <a:extLst>
              <a:ext uri="{FF2B5EF4-FFF2-40B4-BE49-F238E27FC236}">
                <a16:creationId xmlns:a16="http://schemas.microsoft.com/office/drawing/2014/main" id="{BB67A639-2553-DCB0-D8DF-506873DE99F2}"/>
              </a:ext>
            </a:extLst>
          </p:cNvPr>
          <p:cNvSpPr>
            <a:spLocks noGrp="1"/>
          </p:cNvSpPr>
          <p:nvPr>
            <p:ph type="body" sz="quarter" idx="29"/>
          </p:nvPr>
        </p:nvSpPr>
        <p:spPr>
          <a:xfrm>
            <a:off x="5485442" y="1957257"/>
            <a:ext cx="700387" cy="566443"/>
          </a:xfrm>
        </p:spPr>
        <p:txBody>
          <a:bodyPr/>
          <a:lstStyle/>
          <a:p>
            <a:r>
              <a:rPr lang="en-GB" noProof="0" dirty="0"/>
              <a:t>02</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320737" y="1957257"/>
            <a:ext cx="4541325" cy="566444"/>
          </a:xfrm>
          <a:prstGeom prst="rect">
            <a:avLst/>
          </a:prstGeom>
        </p:spPr>
        <p:txBody>
          <a:bodyPr/>
          <a:lstStyle/>
          <a:p>
            <a:r>
              <a:rPr lang="en-GB" b="1" noProof="0" dirty="0"/>
              <a:t>Políticas y objetivos nacionales</a:t>
            </a:r>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485442" y="2776225"/>
            <a:ext cx="700387" cy="566443"/>
          </a:xfrm>
        </p:spPr>
        <p:txBody>
          <a:bodyPr/>
          <a:lstStyle/>
          <a:p>
            <a:r>
              <a:rPr lang="en-GB" noProof="0" dirty="0"/>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2"/>
          </p:nvPr>
        </p:nvSpPr>
        <p:spPr>
          <a:xfrm>
            <a:off x="6320738" y="2776224"/>
            <a:ext cx="4541325" cy="566444"/>
          </a:xfrm>
          <a:prstGeom prst="rect">
            <a:avLst/>
          </a:prstGeom>
        </p:spPr>
        <p:txBody>
          <a:bodyPr/>
          <a:lstStyle/>
          <a:p>
            <a:r>
              <a:rPr lang="en-GB" b="1" noProof="0" dirty="0"/>
              <a:t>Normas de certificación y cumplimiento</a:t>
            </a:r>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485442" y="3594182"/>
            <a:ext cx="700387" cy="566443"/>
          </a:xfrm>
        </p:spPr>
        <p:txBody>
          <a:bodyPr/>
          <a:lstStyle/>
          <a:p>
            <a:r>
              <a:rPr lang="en-GB" noProof="0" dirty="0"/>
              <a:t>04</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4"/>
          </p:nvPr>
        </p:nvSpPr>
        <p:spPr>
          <a:xfrm>
            <a:off x="6320738" y="3594181"/>
            <a:ext cx="4541325" cy="566444"/>
          </a:xfrm>
          <a:prstGeom prst="rect">
            <a:avLst/>
          </a:prstGeom>
        </p:spPr>
        <p:txBody>
          <a:bodyPr/>
          <a:lstStyle/>
          <a:p>
            <a:r>
              <a:rPr lang="en-GB" b="1" noProof="0" dirty="0"/>
              <a:t>Auditoría y planificación del cumplimiento</a:t>
            </a:r>
          </a:p>
        </p:txBody>
      </p:sp>
      <p:sp>
        <p:nvSpPr>
          <p:cNvPr id="30" name="Text Placeholder 29">
            <a:extLst>
              <a:ext uri="{FF2B5EF4-FFF2-40B4-BE49-F238E27FC236}">
                <a16:creationId xmlns:a16="http://schemas.microsoft.com/office/drawing/2014/main" id="{4386CB93-B483-14A0-2301-D52E9BAD2D5B}"/>
              </a:ext>
            </a:extLst>
          </p:cNvPr>
          <p:cNvSpPr>
            <a:spLocks noGrp="1"/>
          </p:cNvSpPr>
          <p:nvPr>
            <p:ph type="body" sz="quarter" idx="35"/>
          </p:nvPr>
        </p:nvSpPr>
        <p:spPr>
          <a:xfrm>
            <a:off x="5485442" y="4409706"/>
            <a:ext cx="700387" cy="566443"/>
          </a:xfrm>
        </p:spPr>
        <p:txBody>
          <a:bodyPr/>
          <a:lstStyle/>
          <a:p>
            <a:r>
              <a:rPr lang="en-GB" noProof="0" dirty="0"/>
              <a:t>05</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36"/>
          </p:nvPr>
        </p:nvSpPr>
        <p:spPr>
          <a:xfrm>
            <a:off x="6320738" y="4409706"/>
            <a:ext cx="4541325" cy="566444"/>
          </a:xfrm>
          <a:prstGeom prst="rect">
            <a:avLst/>
          </a:prstGeom>
        </p:spPr>
        <p:txBody>
          <a:bodyPr/>
          <a:lstStyle/>
          <a:p>
            <a:r>
              <a:rPr lang="en-GB" b="1" noProof="0" dirty="0"/>
              <a:t>Buenas prácticas y casos prácticos </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732107" cy="5026945"/>
          </a:xfrm>
        </p:spPr>
        <p:txBody>
          <a:bodyPr/>
          <a:lstStyle/>
          <a:p>
            <a:pPr marL="0" indent="0"/>
            <a:r>
              <a:rPr lang="en-GB" sz="2200" noProof="0" dirty="0"/>
              <a:t>Este módulo examina el </a:t>
            </a:r>
            <a:r>
              <a:rPr lang="en-GB" sz="2200" b="1" noProof="0" dirty="0"/>
              <a:t>panorama normativo y de certificación que configura la gestión de los residuos alimentarios </a:t>
            </a:r>
            <a:r>
              <a:rPr lang="en-GB" sz="2200" noProof="0" dirty="0"/>
              <a:t>y la economía circular. Explora las políticas nacionales y de la UE, los principales sistemas de certificación y los requisitos de cumplimiento relevantes para el sector agroalimentario. Adquirirá conocimientos prácticos sobre la preparación de auditorías y las obligaciones de presentación de informes, lo que le permitirá cumplir las normas legales al tiempo que fomenta la sostenibilidad y la credibilidad empresarial.</a:t>
            </a: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dirty="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r>
              <a:rPr lang="en-GB" sz="3600" b="1" spc="324" noProof="0" dirty="0">
                <a:solidFill>
                  <a:srgbClr val="60BA47"/>
                </a:solidFill>
                <a:latin typeface="Calibri" panose="020F0502020204030204" pitchFamily="34" charset="0"/>
                <a:cs typeface="Calibri" panose="020F0502020204030204" pitchFamily="34" charset="0"/>
              </a:rPr>
              <a:t>CONTENIDO</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462828" y="1823218"/>
            <a:ext cx="5639642" cy="2469219"/>
            <a:chOff x="2156220" y="3404184"/>
            <a:chExt cx="8902925" cy="2469219"/>
          </a:xfrm>
        </p:grpSpPr>
        <p:cxnSp>
          <p:nvCxnSpPr>
            <p:cNvPr id="10" name="Straight Connector 9">
              <a:extLst>
                <a:ext uri="{FF2B5EF4-FFF2-40B4-BE49-F238E27FC236}">
                  <a16:creationId xmlns:a16="http://schemas.microsoft.com/office/drawing/2014/main" id="{7A49ABF7-6FCA-AB21-4DF0-808254C08F12}"/>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BEF7EB-2AEA-21AB-5476-1ABF21895381}"/>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ymbol zastępczy obrazu 7" descr="Obraz zawierający osoba, palec, paznokieć, dłoń&#10;&#10;Zawartość wygenerowana przez sztuczną inteligencję może być niepoprawna.">
            <a:extLst>
              <a:ext uri="{FF2B5EF4-FFF2-40B4-BE49-F238E27FC236}">
                <a16:creationId xmlns:a16="http://schemas.microsoft.com/office/drawing/2014/main" id="{A57CC74F-52C1-5E53-96F0-1B8CF7FC151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6719548" y="0"/>
            <a:ext cx="4806599" cy="6858000"/>
          </a:xfrm>
        </p:spPr>
      </p:pic>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6"/>
          </p:nvPr>
        </p:nvSpPr>
        <p:spPr>
          <a:xfrm>
            <a:off x="254000" y="228769"/>
            <a:ext cx="7178158" cy="1063911"/>
          </a:xfrm>
          <a:prstGeom prst="rect">
            <a:avLst/>
          </a:prstGeom>
        </p:spPr>
        <p:txBody>
          <a:bodyPr/>
          <a:lstStyle/>
          <a:p>
            <a:r>
              <a:rPr lang="en-US" dirty="0"/>
              <a:t>Auditorías de residuos alimentarios y su importancia</a:t>
            </a:r>
            <a:endParaRPr lang="en-GB" noProof="0" dirty="0"/>
          </a:p>
        </p:txBody>
      </p:sp>
      <p:sp>
        <p:nvSpPr>
          <p:cNvPr id="12" name="Text Placeholder 11">
            <a:extLst>
              <a:ext uri="{FF2B5EF4-FFF2-40B4-BE49-F238E27FC236}">
                <a16:creationId xmlns:a16="http://schemas.microsoft.com/office/drawing/2014/main" id="{7A923FCD-9B63-5E92-2756-7BAB49F00472}"/>
              </a:ext>
            </a:extLst>
          </p:cNvPr>
          <p:cNvSpPr>
            <a:spLocks noGrp="1"/>
          </p:cNvSpPr>
          <p:nvPr>
            <p:ph type="body" sz="quarter" idx="18"/>
          </p:nvPr>
        </p:nvSpPr>
        <p:spPr>
          <a:xfrm>
            <a:off x="254000" y="1411742"/>
            <a:ext cx="6263758" cy="5327195"/>
          </a:xfrm>
        </p:spPr>
        <p:txBody>
          <a:bodyPr/>
          <a:lstStyle/>
          <a:p>
            <a:pPr marL="0" indent="0"/>
            <a:r>
              <a:rPr lang="en-US" sz="2200" noProof="0" dirty="0"/>
              <a:t>Una auditoría de residuos alimentarios es un </a:t>
            </a:r>
            <a:r>
              <a:rPr lang="en-US" sz="2200" b="1" noProof="0" dirty="0"/>
              <a:t>proceso sistemático </a:t>
            </a:r>
            <a:r>
              <a:rPr lang="en-US" sz="2200" noProof="0" dirty="0"/>
              <a:t>que ayuda a las empresas a medir, </a:t>
            </a:r>
            <a:r>
              <a:rPr lang="en-US" sz="2200" noProof="0" dirty="0" err="1"/>
              <a:t>analizar </a:t>
            </a:r>
            <a:r>
              <a:rPr lang="en-US" sz="2200" noProof="0" dirty="0"/>
              <a:t>y comprender los residuos alimentarios que generan. </a:t>
            </a:r>
            <a:endParaRPr lang="pl-PL" sz="2200" noProof="0" dirty="0"/>
          </a:p>
          <a:p>
            <a:pPr marL="0" indent="0"/>
            <a:r>
              <a:rPr lang="en-US" sz="2200" noProof="0" dirty="0"/>
              <a:t>Al identificar dónde y por qué se producen los residuos, </a:t>
            </a:r>
            <a:r>
              <a:rPr lang="en-US" sz="2200" dirty="0"/>
              <a:t>se obtienen </a:t>
            </a:r>
            <a:r>
              <a:rPr lang="en-US" sz="2200" noProof="0" dirty="0"/>
              <a:t>valiosos conocimientos que pueden conducir a una gestión más eficiente de los recursos y a la reducción de los residuos. La realización de una auditoría no sólo apoya los esfuerzos de sostenibilidad, sino que también ayuda a las empresas a reducir costes. </a:t>
            </a:r>
            <a:endParaRPr lang="pl-PL" sz="2200" noProof="0" dirty="0"/>
          </a:p>
          <a:p>
            <a:r>
              <a:rPr lang="en-US" sz="2200" noProof="0" dirty="0"/>
              <a:t>Esta sección le guiará a través de los pasos clave para preparar una auditoría de residuos alimentarios, asegurándose de que está preparado para recopilar datos significativos y tomar medidas prácticas para </a:t>
            </a:r>
            <a:r>
              <a:rPr lang="en-US" sz="2200" noProof="0" dirty="0" err="1"/>
              <a:t>minimizar </a:t>
            </a:r>
            <a:r>
              <a:rPr lang="en-US" sz="2200" noProof="0" dirty="0"/>
              <a:t>los residuos.</a:t>
            </a:r>
            <a:endParaRPr lang="en-GB" sz="2200" noProof="0" dirty="0"/>
          </a:p>
        </p:txBody>
      </p:sp>
      <p:sp>
        <p:nvSpPr>
          <p:cNvPr id="7" name="Freeform 6">
            <a:extLst>
              <a:ext uri="{FF2B5EF4-FFF2-40B4-BE49-F238E27FC236}">
                <a16:creationId xmlns:a16="http://schemas.microsoft.com/office/drawing/2014/main" id="{9D0E708C-F88F-091D-DAA7-B7C203069DB2}"/>
              </a:ext>
            </a:extLst>
          </p:cNvPr>
          <p:cNvSpPr/>
          <p:nvPr/>
        </p:nvSpPr>
        <p:spPr>
          <a:xfrm>
            <a:off x="8592849" y="-156070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196350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40ACC-0A41-3CF8-4F58-B444EF2107BB}"/>
            </a:ext>
          </a:extLst>
        </p:cNvPr>
        <p:cNvGrpSpPr/>
        <p:nvPr/>
      </p:nvGrpSpPr>
      <p:grpSpPr>
        <a:xfrm>
          <a:off x="0" y="0"/>
          <a:ext cx="0" cy="0"/>
          <a:chOff x="0" y="0"/>
          <a:chExt cx="0" cy="0"/>
        </a:xfrm>
      </p:grpSpPr>
      <p:sp>
        <p:nvSpPr>
          <p:cNvPr id="365" name="Freeform 252">
            <a:extLst>
              <a:ext uri="{FF2B5EF4-FFF2-40B4-BE49-F238E27FC236}">
                <a16:creationId xmlns:a16="http://schemas.microsoft.com/office/drawing/2014/main" id="{740EB544-4C41-E43D-39A5-87A134045122}"/>
              </a:ext>
            </a:extLst>
          </p:cNvPr>
          <p:cNvSpPr>
            <a:spLocks noChangeArrowheads="1"/>
          </p:cNvSpPr>
          <p:nvPr/>
        </p:nvSpPr>
        <p:spPr bwMode="auto">
          <a:xfrm>
            <a:off x="6471821" y="1105708"/>
            <a:ext cx="2238030" cy="156994"/>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GB" sz="900" noProof="0" dirty="0"/>
          </a:p>
        </p:txBody>
      </p:sp>
      <p:sp>
        <p:nvSpPr>
          <p:cNvPr id="64" name="Freeform 1">
            <a:extLst>
              <a:ext uri="{FF2B5EF4-FFF2-40B4-BE49-F238E27FC236}">
                <a16:creationId xmlns:a16="http://schemas.microsoft.com/office/drawing/2014/main" id="{9F675D35-3FD5-1676-096B-D45431658FED}"/>
              </a:ext>
            </a:extLst>
          </p:cNvPr>
          <p:cNvSpPr>
            <a:spLocks noChangeArrowheads="1"/>
          </p:cNvSpPr>
          <p:nvPr/>
        </p:nvSpPr>
        <p:spPr bwMode="auto">
          <a:xfrm>
            <a:off x="681684" y="1248634"/>
            <a:ext cx="2697609" cy="5368065"/>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359" name="Freeform 246">
            <a:extLst>
              <a:ext uri="{FF2B5EF4-FFF2-40B4-BE49-F238E27FC236}">
                <a16:creationId xmlns:a16="http://schemas.microsoft.com/office/drawing/2014/main" id="{9F6A1035-B8F0-DBAD-DC10-1E624FD054CC}"/>
              </a:ext>
            </a:extLst>
          </p:cNvPr>
          <p:cNvSpPr>
            <a:spLocks noChangeArrowheads="1"/>
          </p:cNvSpPr>
          <p:nvPr/>
        </p:nvSpPr>
        <p:spPr bwMode="auto">
          <a:xfrm>
            <a:off x="820695" y="1105708"/>
            <a:ext cx="255859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GB" sz="900" noProof="0" dirty="0"/>
          </a:p>
        </p:txBody>
      </p:sp>
      <p:sp>
        <p:nvSpPr>
          <p:cNvPr id="360" name="Freeform 247">
            <a:extLst>
              <a:ext uri="{FF2B5EF4-FFF2-40B4-BE49-F238E27FC236}">
                <a16:creationId xmlns:a16="http://schemas.microsoft.com/office/drawing/2014/main" id="{8F54A593-997E-BF82-4F7D-5E65E107285D}"/>
              </a:ext>
            </a:extLst>
          </p:cNvPr>
          <p:cNvSpPr>
            <a:spLocks noChangeArrowheads="1"/>
          </p:cNvSpPr>
          <p:nvPr/>
        </p:nvSpPr>
        <p:spPr bwMode="auto">
          <a:xfrm>
            <a:off x="3511217" y="885936"/>
            <a:ext cx="2561698" cy="5315151"/>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dirty="0"/>
          </a:p>
        </p:txBody>
      </p:sp>
      <p:sp>
        <p:nvSpPr>
          <p:cNvPr id="362" name="Freeform 249">
            <a:extLst>
              <a:ext uri="{FF2B5EF4-FFF2-40B4-BE49-F238E27FC236}">
                <a16:creationId xmlns:a16="http://schemas.microsoft.com/office/drawing/2014/main" id="{D0E2981A-B26D-E101-EDA2-FD5445C1AD54}"/>
              </a:ext>
            </a:extLst>
          </p:cNvPr>
          <p:cNvSpPr>
            <a:spLocks noChangeArrowheads="1"/>
          </p:cNvSpPr>
          <p:nvPr/>
        </p:nvSpPr>
        <p:spPr bwMode="auto">
          <a:xfrm>
            <a:off x="3547866" y="6160558"/>
            <a:ext cx="2525661" cy="169845"/>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dirty="0"/>
          </a:p>
        </p:txBody>
      </p:sp>
      <p:sp>
        <p:nvSpPr>
          <p:cNvPr id="363" name="Freeform 250">
            <a:extLst>
              <a:ext uri="{FF2B5EF4-FFF2-40B4-BE49-F238E27FC236}">
                <a16:creationId xmlns:a16="http://schemas.microsoft.com/office/drawing/2014/main" id="{92AAF2E8-94C9-8F2A-E307-8EC48460372F}"/>
              </a:ext>
            </a:extLst>
          </p:cNvPr>
          <p:cNvSpPr>
            <a:spLocks noChangeArrowheads="1"/>
          </p:cNvSpPr>
          <p:nvPr/>
        </p:nvSpPr>
        <p:spPr bwMode="auto">
          <a:xfrm>
            <a:off x="6191279" y="1248634"/>
            <a:ext cx="2507753" cy="536806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2" name="Text Placeholder 1">
            <a:extLst>
              <a:ext uri="{FF2B5EF4-FFF2-40B4-BE49-F238E27FC236}">
                <a16:creationId xmlns:a16="http://schemas.microsoft.com/office/drawing/2014/main" id="{09B9FFEC-DE0C-9D71-9A73-B11DF25BEDC3}"/>
              </a:ext>
            </a:extLst>
          </p:cNvPr>
          <p:cNvSpPr>
            <a:spLocks noGrp="1"/>
          </p:cNvSpPr>
          <p:nvPr>
            <p:ph type="body" sz="quarter" idx="16"/>
          </p:nvPr>
        </p:nvSpPr>
        <p:spPr>
          <a:xfrm>
            <a:off x="978698" y="213257"/>
            <a:ext cx="10677832" cy="508865"/>
          </a:xfrm>
        </p:spPr>
        <p:txBody>
          <a:bodyPr/>
          <a:lstStyle/>
          <a:p>
            <a:pPr algn="l"/>
            <a:r>
              <a:rPr lang="pl-PL" noProof="0" dirty="0" err="1"/>
              <a:t>Su </a:t>
            </a:r>
            <a:r>
              <a:rPr lang="pl-PL" noProof="0" dirty="0"/>
              <a:t>guía paso a paso para las </a:t>
            </a:r>
            <a:r>
              <a:rPr lang="pl-PL" noProof="0" dirty="0" err="1"/>
              <a:t>auditorías </a:t>
            </a:r>
            <a:r>
              <a:rPr lang="pl-PL" noProof="0" dirty="0"/>
              <a:t>alimentarias</a:t>
            </a:r>
            <a:endParaRPr lang="en-GB" noProof="0" dirty="0"/>
          </a:p>
        </p:txBody>
      </p:sp>
      <p:sp>
        <p:nvSpPr>
          <p:cNvPr id="105" name="CuadroTexto 553">
            <a:extLst>
              <a:ext uri="{FF2B5EF4-FFF2-40B4-BE49-F238E27FC236}">
                <a16:creationId xmlns:a16="http://schemas.microsoft.com/office/drawing/2014/main" id="{97D60ADA-C884-B7E7-0D14-8E97AF9E1730}"/>
              </a:ext>
            </a:extLst>
          </p:cNvPr>
          <p:cNvSpPr txBox="1"/>
          <p:nvPr/>
        </p:nvSpPr>
        <p:spPr>
          <a:xfrm>
            <a:off x="716690" y="1262702"/>
            <a:ext cx="2291547" cy="707886"/>
          </a:xfrm>
          <a:prstGeom prst="rect">
            <a:avLst/>
          </a:prstGeom>
          <a:noFill/>
        </p:spPr>
        <p:txBody>
          <a:bodyPr wrap="square" rtlCol="0">
            <a:spAutoFit/>
          </a:bodyPr>
          <a:lstStyle/>
          <a:p>
            <a:pPr algn="ctr"/>
            <a:r>
              <a:rPr lang="en-US" sz="2000" b="1" noProof="0" dirty="0">
                <a:solidFill>
                  <a:srgbClr val="0B3A5B"/>
                </a:solidFill>
                <a:latin typeface="Calibri" panose="020F0502020204030204" pitchFamily="34" charset="0"/>
                <a:ea typeface="Lato" charset="0"/>
                <a:cs typeface="Calibri" panose="020F0502020204030204" pitchFamily="34" charset="0"/>
              </a:rPr>
              <a:t>Defina sus metas y objetivos</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106" name="CuadroTexto 555">
            <a:extLst>
              <a:ext uri="{FF2B5EF4-FFF2-40B4-BE49-F238E27FC236}">
                <a16:creationId xmlns:a16="http://schemas.microsoft.com/office/drawing/2014/main" id="{4235110C-DB1A-66CC-BA09-CF2D8367E2B8}"/>
              </a:ext>
            </a:extLst>
          </p:cNvPr>
          <p:cNvSpPr txBox="1"/>
          <p:nvPr/>
        </p:nvSpPr>
        <p:spPr>
          <a:xfrm>
            <a:off x="3572342" y="963733"/>
            <a:ext cx="2359072"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Reúna a su equipo de auditoría</a:t>
            </a:r>
          </a:p>
        </p:txBody>
      </p:sp>
      <p:sp>
        <p:nvSpPr>
          <p:cNvPr id="107" name="CuadroTexto 557">
            <a:extLst>
              <a:ext uri="{FF2B5EF4-FFF2-40B4-BE49-F238E27FC236}">
                <a16:creationId xmlns:a16="http://schemas.microsoft.com/office/drawing/2014/main" id="{0ABBCB3E-1FC2-A4FB-E9D2-CAD3547F85F5}"/>
              </a:ext>
            </a:extLst>
          </p:cNvPr>
          <p:cNvSpPr txBox="1"/>
          <p:nvPr/>
        </p:nvSpPr>
        <p:spPr>
          <a:xfrm>
            <a:off x="6174484" y="1336952"/>
            <a:ext cx="2334470"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Planifique la metodología de la auditoría</a:t>
            </a:r>
          </a:p>
        </p:txBody>
      </p:sp>
      <p:sp>
        <p:nvSpPr>
          <p:cNvPr id="109" name="Rectángulo 602">
            <a:extLst>
              <a:ext uri="{FF2B5EF4-FFF2-40B4-BE49-F238E27FC236}">
                <a16:creationId xmlns:a16="http://schemas.microsoft.com/office/drawing/2014/main" id="{4DD88984-0EAC-87F2-2B2E-15AAB55D72AA}"/>
              </a:ext>
            </a:extLst>
          </p:cNvPr>
          <p:cNvSpPr/>
          <p:nvPr/>
        </p:nvSpPr>
        <p:spPr>
          <a:xfrm>
            <a:off x="654547" y="2044105"/>
            <a:ext cx="2646682" cy="4524315"/>
          </a:xfrm>
          <a:prstGeom prst="rect">
            <a:avLst/>
          </a:prstGeom>
        </p:spPr>
        <p:txBody>
          <a:bodyPr wrap="square">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Empiece por identificar las áreas clave en las que se producen desperdicios, como la preparación, el almacenamiento o la eliminación de alimentos. Asegúrese de que los objetivos de la auditoría coinciden con sus prioridades empresariales, como la reducción de costes o la sostenibilidad. Establezca objetivos mensurables y realistas para poder evaluar claramente el éxito de la auditoría sin abrumar al equipo con metas inalcanzables.</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110" name="Rectángulo 603">
            <a:extLst>
              <a:ext uri="{FF2B5EF4-FFF2-40B4-BE49-F238E27FC236}">
                <a16:creationId xmlns:a16="http://schemas.microsoft.com/office/drawing/2014/main" id="{A12DB08B-6D12-D35B-9CE3-2DFA18FB38CC}"/>
              </a:ext>
            </a:extLst>
          </p:cNvPr>
          <p:cNvSpPr/>
          <p:nvPr/>
        </p:nvSpPr>
        <p:spPr>
          <a:xfrm>
            <a:off x="3520946" y="1892215"/>
            <a:ext cx="2440970" cy="4308872"/>
          </a:xfrm>
          <a:prstGeom prst="rect">
            <a:avLst/>
          </a:prstGeom>
        </p:spPr>
        <p:txBody>
          <a:bodyPr wrap="square">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Forme un equipo con miembros de diversos departamentos, como personal de cocina, compras y dirección. Asigne funciones claras para la recopilación de datos, el análisis y la elaboración de informes, a fin de mantener la concentración. Un equipo amplio garantiza que se tengan en cuenta todos los aspectos del desperdicio de alimentos para realizar </a:t>
            </a:r>
            <a:r>
              <a:rPr lang="en-US" sz="1700" noProof="0" dirty="0">
                <a:solidFill>
                  <a:schemeClr val="bg1"/>
                </a:solidFill>
                <a:latin typeface="Calibri" panose="020F0502020204030204" pitchFamily="34" charset="0"/>
                <a:ea typeface="Lato" charset="0"/>
                <a:cs typeface="Calibri" panose="020F0502020204030204" pitchFamily="34" charset="0"/>
              </a:rPr>
              <a:t>una auditoría más exhaustiva.</a:t>
            </a:r>
            <a:endParaRPr lang="en-GB" sz="1700" noProof="0" dirty="0">
              <a:solidFill>
                <a:schemeClr val="bg1"/>
              </a:solidFill>
              <a:latin typeface="Calibri" panose="020F0502020204030204" pitchFamily="34" charset="0"/>
              <a:ea typeface="Lato" charset="0"/>
              <a:cs typeface="Calibri" panose="020F0502020204030204" pitchFamily="34" charset="0"/>
            </a:endParaRPr>
          </a:p>
        </p:txBody>
      </p:sp>
      <p:sp>
        <p:nvSpPr>
          <p:cNvPr id="111" name="Rectángulo 604">
            <a:extLst>
              <a:ext uri="{FF2B5EF4-FFF2-40B4-BE49-F238E27FC236}">
                <a16:creationId xmlns:a16="http://schemas.microsoft.com/office/drawing/2014/main" id="{C0E11034-EDB8-F10C-E3F4-3B3571D8FCAC}"/>
              </a:ext>
            </a:extLst>
          </p:cNvPr>
          <p:cNvSpPr/>
          <p:nvPr/>
        </p:nvSpPr>
        <p:spPr>
          <a:xfrm>
            <a:off x="6253273" y="2723771"/>
            <a:ext cx="2445759" cy="3539430"/>
          </a:xfrm>
          <a:prstGeom prst="rect">
            <a:avLst/>
          </a:prstGeom>
        </p:spPr>
        <p:txBody>
          <a:bodyPr wrap="square">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Elija el método de recogida de datos -seguimiento manual o herramientas digitales- y establezca un plazo específico para la auditoría, por ejemplo una semana. </a:t>
            </a:r>
            <a:r>
              <a:rPr lang="en-US" sz="1600" noProof="0" dirty="0" err="1">
                <a:solidFill>
                  <a:schemeClr val="bg1"/>
                </a:solidFill>
                <a:latin typeface="Calibri" panose="020F0502020204030204" pitchFamily="34" charset="0"/>
                <a:ea typeface="Lato" charset="0"/>
                <a:cs typeface="Calibri" panose="020F0502020204030204" pitchFamily="34" charset="0"/>
              </a:rPr>
              <a:t>Clasifique </a:t>
            </a:r>
            <a:r>
              <a:rPr lang="en-US" sz="1600" noProof="0" dirty="0">
                <a:solidFill>
                  <a:schemeClr val="bg1"/>
                </a:solidFill>
                <a:latin typeface="Calibri" panose="020F0502020204030204" pitchFamily="34" charset="0"/>
                <a:ea typeface="Lato" charset="0"/>
                <a:cs typeface="Calibri" panose="020F0502020204030204" pitchFamily="34" charset="0"/>
              </a:rPr>
              <a:t>los residuos por tipo de alimento, motivo de eliminación y cantidad para asegurarse de que obtiene una imagen completa de dónde se producen los residuos y por qué.</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3" name="Freeform 247">
            <a:extLst>
              <a:ext uri="{FF2B5EF4-FFF2-40B4-BE49-F238E27FC236}">
                <a16:creationId xmlns:a16="http://schemas.microsoft.com/office/drawing/2014/main" id="{0E6252E9-7B93-D48C-855F-8FFE419133D3}"/>
              </a:ext>
            </a:extLst>
          </p:cNvPr>
          <p:cNvSpPr>
            <a:spLocks noChangeArrowheads="1"/>
          </p:cNvSpPr>
          <p:nvPr/>
        </p:nvSpPr>
        <p:spPr bwMode="auto">
          <a:xfrm>
            <a:off x="8816784" y="865564"/>
            <a:ext cx="2424574" cy="5254709"/>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dirty="0"/>
          </a:p>
        </p:txBody>
      </p:sp>
      <p:sp>
        <p:nvSpPr>
          <p:cNvPr id="4" name="Freeform 249">
            <a:extLst>
              <a:ext uri="{FF2B5EF4-FFF2-40B4-BE49-F238E27FC236}">
                <a16:creationId xmlns:a16="http://schemas.microsoft.com/office/drawing/2014/main" id="{028FD81F-BC1A-7CBD-970A-EF1B8B9720BA}"/>
              </a:ext>
            </a:extLst>
          </p:cNvPr>
          <p:cNvSpPr>
            <a:spLocks noChangeArrowheads="1"/>
          </p:cNvSpPr>
          <p:nvPr/>
        </p:nvSpPr>
        <p:spPr bwMode="auto">
          <a:xfrm>
            <a:off x="8975498" y="6120273"/>
            <a:ext cx="2251831"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dirty="0"/>
          </a:p>
        </p:txBody>
      </p:sp>
      <p:sp>
        <p:nvSpPr>
          <p:cNvPr id="5" name="CuadroTexto 555">
            <a:extLst>
              <a:ext uri="{FF2B5EF4-FFF2-40B4-BE49-F238E27FC236}">
                <a16:creationId xmlns:a16="http://schemas.microsoft.com/office/drawing/2014/main" id="{FF73A693-46BC-1A6C-91CF-189D39114426}"/>
              </a:ext>
            </a:extLst>
          </p:cNvPr>
          <p:cNvSpPr txBox="1"/>
          <p:nvPr/>
        </p:nvSpPr>
        <p:spPr>
          <a:xfrm>
            <a:off x="8854230" y="1044059"/>
            <a:ext cx="2359072" cy="707886"/>
          </a:xfrm>
          <a:prstGeom prst="rect">
            <a:avLst/>
          </a:prstGeom>
          <a:noFill/>
        </p:spPr>
        <p:txBody>
          <a:bodyPr wrap="square" rtlCol="0">
            <a:spAutoFit/>
          </a:bodyPr>
          <a:lstStyle/>
          <a:p>
            <a:pPr algn="ctr"/>
            <a:r>
              <a:rPr lang="en-US" sz="2000" b="1" noProof="0" dirty="0">
                <a:solidFill>
                  <a:srgbClr val="0B3A5B"/>
                </a:solidFill>
                <a:latin typeface="Calibri" panose="020F0502020204030204" pitchFamily="34" charset="0"/>
                <a:ea typeface="Lato" charset="0"/>
                <a:cs typeface="Calibri" panose="020F0502020204030204" pitchFamily="34" charset="0"/>
              </a:rPr>
              <a:t>Reúna las herramientas y los recursos necesarios</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 name="Rectángulo 603">
            <a:extLst>
              <a:ext uri="{FF2B5EF4-FFF2-40B4-BE49-F238E27FC236}">
                <a16:creationId xmlns:a16="http://schemas.microsoft.com/office/drawing/2014/main" id="{723BFEA7-8B14-E287-7DDC-DBC2D7C196FA}"/>
              </a:ext>
            </a:extLst>
          </p:cNvPr>
          <p:cNvSpPr/>
          <p:nvPr/>
        </p:nvSpPr>
        <p:spPr>
          <a:xfrm>
            <a:off x="8903155" y="2536547"/>
            <a:ext cx="2251831" cy="3539430"/>
          </a:xfrm>
          <a:prstGeom prst="rect">
            <a:avLst/>
          </a:prstGeom>
        </p:spPr>
        <p:txBody>
          <a:bodyPr wrap="square">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Asegúrese de que dispone de todas las herramientas necesarias para la auditoría, incluidas hojas de seguimiento de residuos, básculas para medir y equipos de protección para el personal. Un equipo adecuado le ayudará a recopilar datos precisos al tiempo que mantiene la higiene y la seguridad.</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pic>
        <p:nvPicPr>
          <p:cNvPr id="8" name="Grafika 7" descr="Znaczek z wypełnieniem pełnym">
            <a:extLst>
              <a:ext uri="{FF2B5EF4-FFF2-40B4-BE49-F238E27FC236}">
                <a16:creationId xmlns:a16="http://schemas.microsoft.com/office/drawing/2014/main" id="{529AEFD1-34DB-5F78-A20C-D99A887FA1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82280" y="5846466"/>
            <a:ext cx="730026" cy="730026"/>
          </a:xfrm>
          <a:prstGeom prst="rect">
            <a:avLst/>
          </a:prstGeom>
        </p:spPr>
      </p:pic>
      <p:pic>
        <p:nvPicPr>
          <p:cNvPr id="12" name="Grafika 11" descr="Znaczek 4 z wypełnieniem pełnym">
            <a:extLst>
              <a:ext uri="{FF2B5EF4-FFF2-40B4-BE49-F238E27FC236}">
                <a16:creationId xmlns:a16="http://schemas.microsoft.com/office/drawing/2014/main" id="{345DD8C4-1EF1-D41A-DEB8-F2A6147C7C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41846" y="5867010"/>
            <a:ext cx="730026" cy="730026"/>
          </a:xfrm>
          <a:prstGeom prst="rect">
            <a:avLst/>
          </a:prstGeom>
        </p:spPr>
      </p:pic>
      <p:pic>
        <p:nvPicPr>
          <p:cNvPr id="14" name="Grafika 13" descr="Znaczek 1 z wypełnieniem pełnym">
            <a:extLst>
              <a:ext uri="{FF2B5EF4-FFF2-40B4-BE49-F238E27FC236}">
                <a16:creationId xmlns:a16="http://schemas.microsoft.com/office/drawing/2014/main" id="{E330238C-7335-D799-B5FC-89B14A033F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8672" y="740695"/>
            <a:ext cx="730026" cy="730026"/>
          </a:xfrm>
          <a:prstGeom prst="rect">
            <a:avLst/>
          </a:prstGeom>
        </p:spPr>
      </p:pic>
      <p:pic>
        <p:nvPicPr>
          <p:cNvPr id="10" name="Grafika 9" descr="Znaczek 3 z wypełnieniem pełnym">
            <a:extLst>
              <a:ext uri="{FF2B5EF4-FFF2-40B4-BE49-F238E27FC236}">
                <a16:creationId xmlns:a16="http://schemas.microsoft.com/office/drawing/2014/main" id="{5005015D-35DF-AEB2-B03A-9AE12FC761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48210" y="745832"/>
            <a:ext cx="730026" cy="730026"/>
          </a:xfrm>
          <a:prstGeom prst="rect">
            <a:avLst/>
          </a:prstGeom>
        </p:spPr>
      </p:pic>
    </p:spTree>
    <p:extLst>
      <p:ext uri="{BB962C8B-B14F-4D97-AF65-F5344CB8AC3E}">
        <p14:creationId xmlns:p14="http://schemas.microsoft.com/office/powerpoint/2010/main" val="11408678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9ADE5-4B19-EC0B-B6C6-E6F3CE7CED25}"/>
            </a:ext>
          </a:extLst>
        </p:cNvPr>
        <p:cNvGrpSpPr/>
        <p:nvPr/>
      </p:nvGrpSpPr>
      <p:grpSpPr>
        <a:xfrm>
          <a:off x="0" y="0"/>
          <a:ext cx="0" cy="0"/>
          <a:chOff x="0" y="0"/>
          <a:chExt cx="0" cy="0"/>
        </a:xfrm>
      </p:grpSpPr>
      <p:sp>
        <p:nvSpPr>
          <p:cNvPr id="64" name="Freeform 1">
            <a:extLst>
              <a:ext uri="{FF2B5EF4-FFF2-40B4-BE49-F238E27FC236}">
                <a16:creationId xmlns:a16="http://schemas.microsoft.com/office/drawing/2014/main" id="{2529DD6C-74FB-2506-DE67-EB8A66F00286}"/>
              </a:ext>
            </a:extLst>
          </p:cNvPr>
          <p:cNvSpPr>
            <a:spLocks noChangeArrowheads="1"/>
          </p:cNvSpPr>
          <p:nvPr/>
        </p:nvSpPr>
        <p:spPr bwMode="auto">
          <a:xfrm>
            <a:off x="1857080" y="1430805"/>
            <a:ext cx="2677733" cy="505483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359" name="Freeform 246">
            <a:extLst>
              <a:ext uri="{FF2B5EF4-FFF2-40B4-BE49-F238E27FC236}">
                <a16:creationId xmlns:a16="http://schemas.microsoft.com/office/drawing/2014/main" id="{D416CFBB-893E-5C8B-BE17-16C5B8BDABEC}"/>
              </a:ext>
            </a:extLst>
          </p:cNvPr>
          <p:cNvSpPr>
            <a:spLocks noChangeArrowheads="1"/>
          </p:cNvSpPr>
          <p:nvPr/>
        </p:nvSpPr>
        <p:spPr bwMode="auto">
          <a:xfrm>
            <a:off x="1796678" y="1335467"/>
            <a:ext cx="2738134"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GB" sz="900" noProof="0" dirty="0"/>
          </a:p>
        </p:txBody>
      </p:sp>
      <p:sp>
        <p:nvSpPr>
          <p:cNvPr id="360" name="Freeform 247">
            <a:extLst>
              <a:ext uri="{FF2B5EF4-FFF2-40B4-BE49-F238E27FC236}">
                <a16:creationId xmlns:a16="http://schemas.microsoft.com/office/drawing/2014/main" id="{34CEAD23-A450-2729-8974-A52BC40725BB}"/>
              </a:ext>
            </a:extLst>
          </p:cNvPr>
          <p:cNvSpPr>
            <a:spLocks noChangeArrowheads="1"/>
          </p:cNvSpPr>
          <p:nvPr/>
        </p:nvSpPr>
        <p:spPr bwMode="auto">
          <a:xfrm>
            <a:off x="5117630" y="1071060"/>
            <a:ext cx="2677733" cy="4948319"/>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dirty="0"/>
          </a:p>
        </p:txBody>
      </p:sp>
      <p:sp>
        <p:nvSpPr>
          <p:cNvPr id="362" name="Freeform 249">
            <a:extLst>
              <a:ext uri="{FF2B5EF4-FFF2-40B4-BE49-F238E27FC236}">
                <a16:creationId xmlns:a16="http://schemas.microsoft.com/office/drawing/2014/main" id="{CD04702C-74F4-EBC6-78A9-842EE1E301BD}"/>
              </a:ext>
            </a:extLst>
          </p:cNvPr>
          <p:cNvSpPr>
            <a:spLocks noChangeArrowheads="1"/>
          </p:cNvSpPr>
          <p:nvPr/>
        </p:nvSpPr>
        <p:spPr bwMode="auto">
          <a:xfrm>
            <a:off x="5043876" y="6019379"/>
            <a:ext cx="2738134"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dirty="0"/>
          </a:p>
        </p:txBody>
      </p:sp>
      <p:sp>
        <p:nvSpPr>
          <p:cNvPr id="363" name="Freeform 250">
            <a:extLst>
              <a:ext uri="{FF2B5EF4-FFF2-40B4-BE49-F238E27FC236}">
                <a16:creationId xmlns:a16="http://schemas.microsoft.com/office/drawing/2014/main" id="{7535140D-5133-89AA-DAC8-FEC8BAD61CA8}"/>
              </a:ext>
            </a:extLst>
          </p:cNvPr>
          <p:cNvSpPr>
            <a:spLocks noChangeArrowheads="1"/>
          </p:cNvSpPr>
          <p:nvPr/>
        </p:nvSpPr>
        <p:spPr bwMode="auto">
          <a:xfrm>
            <a:off x="8304426" y="1478391"/>
            <a:ext cx="2677733" cy="5007250"/>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365" name="Freeform 252">
            <a:extLst>
              <a:ext uri="{FF2B5EF4-FFF2-40B4-BE49-F238E27FC236}">
                <a16:creationId xmlns:a16="http://schemas.microsoft.com/office/drawing/2014/main" id="{79537792-6322-1DA7-608A-DF68CAA6B721}"/>
              </a:ext>
            </a:extLst>
          </p:cNvPr>
          <p:cNvSpPr>
            <a:spLocks noChangeArrowheads="1"/>
          </p:cNvSpPr>
          <p:nvPr/>
        </p:nvSpPr>
        <p:spPr bwMode="auto">
          <a:xfrm>
            <a:off x="8244025" y="1335466"/>
            <a:ext cx="2738134"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GB" sz="900" noProof="0" dirty="0"/>
          </a:p>
        </p:txBody>
      </p:sp>
      <p:sp>
        <p:nvSpPr>
          <p:cNvPr id="2" name="Text Placeholder 1">
            <a:extLst>
              <a:ext uri="{FF2B5EF4-FFF2-40B4-BE49-F238E27FC236}">
                <a16:creationId xmlns:a16="http://schemas.microsoft.com/office/drawing/2014/main" id="{F660FF69-5560-EAD2-1F28-2EFAE18D4761}"/>
              </a:ext>
            </a:extLst>
          </p:cNvPr>
          <p:cNvSpPr>
            <a:spLocks noGrp="1"/>
          </p:cNvSpPr>
          <p:nvPr>
            <p:ph type="body" sz="quarter" idx="16"/>
          </p:nvPr>
        </p:nvSpPr>
        <p:spPr>
          <a:xfrm>
            <a:off x="1111418" y="307443"/>
            <a:ext cx="10685721" cy="508865"/>
          </a:xfrm>
        </p:spPr>
        <p:txBody>
          <a:bodyPr/>
          <a:lstStyle/>
          <a:p>
            <a:pPr algn="l"/>
            <a:r>
              <a:rPr lang="pl-PL" noProof="0" dirty="0" err="1"/>
              <a:t>Su </a:t>
            </a:r>
            <a:r>
              <a:rPr lang="pl-PL" noProof="0" dirty="0"/>
              <a:t>guía paso a paso para las </a:t>
            </a:r>
            <a:r>
              <a:rPr lang="pl-PL" noProof="0" dirty="0" err="1"/>
              <a:t>auditorías </a:t>
            </a:r>
            <a:r>
              <a:rPr lang="pl-PL" noProof="0" dirty="0"/>
              <a:t>alimentarias</a:t>
            </a:r>
            <a:endParaRPr lang="en-GB" noProof="0" dirty="0"/>
          </a:p>
        </p:txBody>
      </p:sp>
      <p:sp>
        <p:nvSpPr>
          <p:cNvPr id="105" name="CuadroTexto 553">
            <a:extLst>
              <a:ext uri="{FF2B5EF4-FFF2-40B4-BE49-F238E27FC236}">
                <a16:creationId xmlns:a16="http://schemas.microsoft.com/office/drawing/2014/main" id="{1EFA38F0-11F0-23A4-C323-B9EE580394FE}"/>
              </a:ext>
            </a:extLst>
          </p:cNvPr>
          <p:cNvSpPr txBox="1"/>
          <p:nvPr/>
        </p:nvSpPr>
        <p:spPr>
          <a:xfrm>
            <a:off x="1881696" y="1691722"/>
            <a:ext cx="2628499" cy="1015663"/>
          </a:xfrm>
          <a:prstGeom prst="rect">
            <a:avLst/>
          </a:prstGeom>
          <a:noFill/>
        </p:spPr>
        <p:txBody>
          <a:bodyPr wrap="square" rtlCol="0">
            <a:spAutoFit/>
          </a:bodyPr>
          <a:lstStyle/>
          <a:p>
            <a:pPr algn="ctr"/>
            <a:r>
              <a:rPr lang="en-US" sz="2000" b="1" noProof="0" dirty="0">
                <a:solidFill>
                  <a:srgbClr val="0B3A5B"/>
                </a:solidFill>
                <a:latin typeface="Calibri" panose="020F0502020204030204" pitchFamily="34" charset="0"/>
                <a:ea typeface="Lato" charset="0"/>
                <a:cs typeface="Calibri" panose="020F0502020204030204" pitchFamily="34" charset="0"/>
              </a:rPr>
              <a:t>Formar al personal y comunicar el proceso</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106" name="CuadroTexto 555">
            <a:extLst>
              <a:ext uri="{FF2B5EF4-FFF2-40B4-BE49-F238E27FC236}">
                <a16:creationId xmlns:a16="http://schemas.microsoft.com/office/drawing/2014/main" id="{0648347C-B16D-5C35-459C-8F256F414E90}"/>
              </a:ext>
            </a:extLst>
          </p:cNvPr>
          <p:cNvSpPr txBox="1"/>
          <p:nvPr/>
        </p:nvSpPr>
        <p:spPr>
          <a:xfrm>
            <a:off x="5309174" y="1124448"/>
            <a:ext cx="2290213"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Garantizar el cumplimiento de la normativa</a:t>
            </a:r>
          </a:p>
        </p:txBody>
      </p:sp>
      <p:sp>
        <p:nvSpPr>
          <p:cNvPr id="107" name="CuadroTexto 557">
            <a:extLst>
              <a:ext uri="{FF2B5EF4-FFF2-40B4-BE49-F238E27FC236}">
                <a16:creationId xmlns:a16="http://schemas.microsoft.com/office/drawing/2014/main" id="{994E441B-374E-DF7A-EE28-0EE94F4B5AE3}"/>
              </a:ext>
            </a:extLst>
          </p:cNvPr>
          <p:cNvSpPr txBox="1"/>
          <p:nvPr/>
        </p:nvSpPr>
        <p:spPr>
          <a:xfrm>
            <a:off x="8550296" y="1645865"/>
            <a:ext cx="2250443"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Realice una evaluación previa a la auditoría</a:t>
            </a:r>
          </a:p>
        </p:txBody>
      </p:sp>
      <p:sp>
        <p:nvSpPr>
          <p:cNvPr id="109" name="Rectángulo 602">
            <a:extLst>
              <a:ext uri="{FF2B5EF4-FFF2-40B4-BE49-F238E27FC236}">
                <a16:creationId xmlns:a16="http://schemas.microsoft.com/office/drawing/2014/main" id="{EC99DA1D-DE20-2F56-E376-DE9CF9809106}"/>
              </a:ext>
            </a:extLst>
          </p:cNvPr>
          <p:cNvSpPr/>
          <p:nvPr/>
        </p:nvSpPr>
        <p:spPr>
          <a:xfrm>
            <a:off x="1978275" y="2356685"/>
            <a:ext cx="2374939" cy="3139321"/>
          </a:xfrm>
          <a:prstGeom prst="rect">
            <a:avLst/>
          </a:prstGeom>
        </p:spPr>
        <p:txBody>
          <a:bodyPr wrap="square">
            <a:spAutoFit/>
          </a:bodyPr>
          <a:lstStyle/>
          <a:p>
            <a:pPr algn="ctr"/>
            <a:r>
              <a:rPr lang="en-US" noProof="0" dirty="0">
                <a:solidFill>
                  <a:schemeClr val="bg1"/>
                </a:solidFill>
                <a:latin typeface="Calibri" panose="020F0502020204030204" pitchFamily="34" charset="0"/>
                <a:ea typeface="Lato" charset="0"/>
                <a:cs typeface="Calibri" panose="020F0502020204030204" pitchFamily="34" charset="0"/>
              </a:rPr>
              <a:t>Forme al personal sobre los objetivos de la auditoría y la importancia de recopilar datos precisos. Muéstreles cómo registrar los residuos y anímeles a participar, para que se sientan implicados y tengan más probabilidades de aportar información valiosa.</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110" name="Rectángulo 603">
            <a:extLst>
              <a:ext uri="{FF2B5EF4-FFF2-40B4-BE49-F238E27FC236}">
                <a16:creationId xmlns:a16="http://schemas.microsoft.com/office/drawing/2014/main" id="{6170A30A-1710-E605-9157-7AEC85E11E73}"/>
              </a:ext>
            </a:extLst>
          </p:cNvPr>
          <p:cNvSpPr/>
          <p:nvPr/>
        </p:nvSpPr>
        <p:spPr>
          <a:xfrm>
            <a:off x="5251308" y="2076900"/>
            <a:ext cx="2405943" cy="2862322"/>
          </a:xfrm>
          <a:prstGeom prst="rect">
            <a:avLst/>
          </a:prstGeom>
        </p:spPr>
        <p:txBody>
          <a:bodyPr wrap="square">
            <a:spAutoFit/>
          </a:bodyPr>
          <a:lstStyle/>
          <a:p>
            <a:pPr algn="ctr"/>
            <a:r>
              <a:rPr lang="en-US" noProof="0" dirty="0">
                <a:solidFill>
                  <a:schemeClr val="bg1"/>
                </a:solidFill>
                <a:latin typeface="Calibri" panose="020F0502020204030204" pitchFamily="34" charset="0"/>
                <a:ea typeface="Lato" charset="0"/>
                <a:cs typeface="Calibri" panose="020F0502020204030204" pitchFamily="34" charset="0"/>
              </a:rPr>
              <a:t>Compruebe la normativa local sobre eliminación de residuos alimentarios para asegurarse de que su auditoría cumple las normas legales. Asimismo, siga los protocolos de salud y seguridad para mantener la higiene y garantizar que la auditoría se realiza de forma segura.</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111" name="Rectángulo 604">
            <a:extLst>
              <a:ext uri="{FF2B5EF4-FFF2-40B4-BE49-F238E27FC236}">
                <a16:creationId xmlns:a16="http://schemas.microsoft.com/office/drawing/2014/main" id="{1404550E-508B-1B68-312D-2F9BC6213C3C}"/>
              </a:ext>
            </a:extLst>
          </p:cNvPr>
          <p:cNvSpPr/>
          <p:nvPr/>
        </p:nvSpPr>
        <p:spPr>
          <a:xfrm>
            <a:off x="8483105" y="2707385"/>
            <a:ext cx="2384823" cy="2585323"/>
          </a:xfrm>
          <a:prstGeom prst="rect">
            <a:avLst/>
          </a:prstGeom>
        </p:spPr>
        <p:txBody>
          <a:bodyPr wrap="square">
            <a:spAutoFit/>
          </a:bodyPr>
          <a:lstStyle/>
          <a:p>
            <a:pPr algn="ctr"/>
            <a:r>
              <a:rPr lang="en-US" noProof="0" dirty="0">
                <a:solidFill>
                  <a:schemeClr val="bg1"/>
                </a:solidFill>
                <a:latin typeface="Calibri" panose="020F0502020204030204" pitchFamily="34" charset="0"/>
                <a:ea typeface="Lato" charset="0"/>
                <a:cs typeface="Calibri" panose="020F0502020204030204" pitchFamily="34" charset="0"/>
              </a:rPr>
              <a:t>Observe las prácticas actuales de gestión de residuos e identifique cualquier tendencia o problema antes de que comience la auditoría. Esta evaluación previa le ayudará a identificar las áreas que requieren más atención durante la auditoría real.</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pic>
        <p:nvPicPr>
          <p:cNvPr id="16" name="Grafika 15" descr="Znaczek 5 z wypełnieniem pełnym">
            <a:extLst>
              <a:ext uri="{FF2B5EF4-FFF2-40B4-BE49-F238E27FC236}">
                <a16:creationId xmlns:a16="http://schemas.microsoft.com/office/drawing/2014/main" id="{697C4EDA-8B1F-B8BA-3CE8-9A42F29BB4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8506" y="996981"/>
            <a:ext cx="730026" cy="730026"/>
          </a:xfrm>
          <a:prstGeom prst="rect">
            <a:avLst/>
          </a:prstGeom>
        </p:spPr>
      </p:pic>
      <p:pic>
        <p:nvPicPr>
          <p:cNvPr id="9" name="Grafika 8" descr="Znaczek 6 z wypełnieniem pełnym">
            <a:extLst>
              <a:ext uri="{FF2B5EF4-FFF2-40B4-BE49-F238E27FC236}">
                <a16:creationId xmlns:a16="http://schemas.microsoft.com/office/drawing/2014/main" id="{10DBBB72-B30B-7F13-7C1A-64EDC0327A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34813" y="5654366"/>
            <a:ext cx="730026" cy="730026"/>
          </a:xfrm>
          <a:prstGeom prst="rect">
            <a:avLst/>
          </a:prstGeom>
        </p:spPr>
      </p:pic>
      <p:pic>
        <p:nvPicPr>
          <p:cNvPr id="13" name="Grafika 12" descr="Znaczek 7 z wypełnieniem pełnym">
            <a:extLst>
              <a:ext uri="{FF2B5EF4-FFF2-40B4-BE49-F238E27FC236}">
                <a16:creationId xmlns:a16="http://schemas.microsoft.com/office/drawing/2014/main" id="{FD96A196-A411-A23F-A8AA-076AA283A1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2010" y="1041916"/>
            <a:ext cx="730026" cy="730026"/>
          </a:xfrm>
          <a:prstGeom prst="rect">
            <a:avLst/>
          </a:prstGeom>
        </p:spPr>
      </p:pic>
    </p:spTree>
    <p:extLst>
      <p:ext uri="{BB962C8B-B14F-4D97-AF65-F5344CB8AC3E}">
        <p14:creationId xmlns:p14="http://schemas.microsoft.com/office/powerpoint/2010/main" val="40110982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594195" y="442117"/>
            <a:ext cx="11003610" cy="1078106"/>
          </a:xfrm>
          <a:prstGeom prst="rect">
            <a:avLst/>
          </a:prstGeom>
        </p:spPr>
        <p:txBody>
          <a:bodyPr/>
          <a:lstStyle/>
          <a:p>
            <a:r>
              <a:rPr lang="en-US" noProof="0" dirty="0"/>
              <a:t>Cumplimiento de la normativa para la gestión de residuos alimentarios</a:t>
            </a:r>
            <a:endParaRPr lang="en-GB" noProof="0" dirty="0"/>
          </a:p>
        </p:txBody>
      </p:sp>
      <p:sp>
        <p:nvSpPr>
          <p:cNvPr id="2" name="Freeform 1">
            <a:extLst>
              <a:ext uri="{FF2B5EF4-FFF2-40B4-BE49-F238E27FC236}">
                <a16:creationId xmlns:a16="http://schemas.microsoft.com/office/drawing/2014/main" id="{1C295A93-AB93-997F-F76F-86A4C7306515}"/>
              </a:ext>
            </a:extLst>
          </p:cNvPr>
          <p:cNvSpPr/>
          <p:nvPr/>
        </p:nvSpPr>
        <p:spPr>
          <a:xfrm>
            <a:off x="8846290" y="-303326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
        <p:nvSpPr>
          <p:cNvPr id="6" name="Symbol zastępczy tekstu 5">
            <a:extLst>
              <a:ext uri="{FF2B5EF4-FFF2-40B4-BE49-F238E27FC236}">
                <a16:creationId xmlns:a16="http://schemas.microsoft.com/office/drawing/2014/main" id="{3006B3CE-D8BE-8F0A-D345-19B19D2BE6D0}"/>
              </a:ext>
            </a:extLst>
          </p:cNvPr>
          <p:cNvSpPr>
            <a:spLocks noGrp="1"/>
          </p:cNvSpPr>
          <p:nvPr>
            <p:ph type="body" sz="quarter" idx="19"/>
          </p:nvPr>
        </p:nvSpPr>
        <p:spPr>
          <a:xfrm>
            <a:off x="505838" y="2256520"/>
            <a:ext cx="10886062" cy="4288071"/>
          </a:xfrm>
        </p:spPr>
        <p:txBody>
          <a:bodyPr/>
          <a:lstStyle/>
          <a:p>
            <a:pPr marL="0" indent="0"/>
            <a:r>
              <a:rPr lang="en-US" sz="2000" noProof="0" dirty="0"/>
              <a:t>Una gestión eficaz de los residuos alimentarios requiere </a:t>
            </a:r>
            <a:r>
              <a:rPr lang="en-US" sz="2000" b="1" noProof="0" dirty="0"/>
              <a:t>tanto el cumplimiento de la normativa como herramientas estratégicas de seguimiento</a:t>
            </a:r>
            <a:r>
              <a:rPr lang="en-US" sz="2000" noProof="0" dirty="0"/>
              <a:t>. Garantizar el cumplimiento de la legislación sobre residuos alimentarios y la normativa sobre sostenibilidad es esencial para las empresas y </a:t>
            </a:r>
            <a:r>
              <a:rPr lang="en-US" sz="2000" noProof="0" dirty="0" err="1"/>
              <a:t>organizaciones</a:t>
            </a:r>
            <a:r>
              <a:rPr lang="en-US" sz="2000" noProof="0" dirty="0"/>
              <a:t>. Las listas de comprobación del cumplimiento ayudan a </a:t>
            </a:r>
            <a:r>
              <a:rPr lang="en-US" sz="2000" noProof="0" dirty="0" err="1"/>
              <a:t>normalizar </a:t>
            </a:r>
            <a:r>
              <a:rPr lang="en-US" sz="2000" noProof="0" dirty="0"/>
              <a:t>los procesos de segregación, seguimiento y notificación de residuos. Mantener una documentación detallada, incluidos los informes de auditoría de residuos y los registros de sostenibilidad, garantiza la transparencia y la rendición de cuentas al tiempo que se cumplen las obligaciones legales.</a:t>
            </a:r>
            <a:endParaRPr lang="pl-PL" sz="2000" noProof="0" dirty="0"/>
          </a:p>
          <a:p>
            <a:endParaRPr lang="pl-PL" sz="2000" noProof="0" dirty="0"/>
          </a:p>
          <a:p>
            <a:pPr marL="342900" indent="-342900">
              <a:buFont typeface="Wingdings" panose="05000000000000000000" pitchFamily="2" charset="2"/>
              <a:buChar char="Ø"/>
            </a:pPr>
            <a:r>
              <a:rPr lang="en-US" sz="2000" b="1" noProof="0" dirty="0">
                <a:solidFill>
                  <a:srgbClr val="60BA47"/>
                </a:solidFill>
              </a:rPr>
              <a:t>Cumplimiento de la normativa y presentación de informes: </a:t>
            </a:r>
            <a:r>
              <a:rPr lang="en-US" sz="2000" noProof="0" dirty="0"/>
              <a:t>Las PYMES alimentarias deben cumplir la legislación sobre residuos alimentarios, mantener registros de auditoría y documentar las cantidades de residuos, los métodos de eliminación y las medidas correctivas.</a:t>
            </a:r>
          </a:p>
          <a:p>
            <a:pPr marL="342900" indent="-342900">
              <a:buFont typeface="Wingdings" panose="05000000000000000000" pitchFamily="2" charset="2"/>
              <a:buChar char="Ø"/>
            </a:pPr>
            <a:r>
              <a:rPr lang="en-US" sz="2000" b="1" noProof="0" dirty="0">
                <a:solidFill>
                  <a:srgbClr val="60BA47"/>
                </a:solidFill>
              </a:rPr>
              <a:t>Documentación y verificación: </a:t>
            </a:r>
            <a:r>
              <a:rPr lang="en-US" sz="2000" noProof="0" dirty="0"/>
              <a:t>Las listas de comprobación, los informes de sostenibilidad y las certificaciones respaldan el cumplimiento, la eficiencia operativa y los esfuerzos de mejora continua.</a:t>
            </a:r>
          </a:p>
        </p:txBody>
      </p:sp>
    </p:spTree>
    <p:extLst>
      <p:ext uri="{BB962C8B-B14F-4D97-AF65-F5344CB8AC3E}">
        <p14:creationId xmlns:p14="http://schemas.microsoft.com/office/powerpoint/2010/main" val="396708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Freeform 246"/>
          <p:cNvSpPr>
            <a:spLocks noChangeArrowheads="1"/>
          </p:cNvSpPr>
          <p:nvPr/>
        </p:nvSpPr>
        <p:spPr bwMode="auto">
          <a:xfrm>
            <a:off x="5869172" y="1053009"/>
            <a:ext cx="5603249" cy="1405409"/>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endParaRPr lang="en-GB" sz="900" noProof="0" dirty="0"/>
          </a:p>
        </p:txBody>
      </p:sp>
      <p:sp>
        <p:nvSpPr>
          <p:cNvPr id="296" name="Freeform 247"/>
          <p:cNvSpPr>
            <a:spLocks noChangeArrowheads="1"/>
          </p:cNvSpPr>
          <p:nvPr/>
        </p:nvSpPr>
        <p:spPr bwMode="auto">
          <a:xfrm>
            <a:off x="5062917" y="1044896"/>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chemeClr val="bg1"/>
          </a:solidFill>
          <a:ln w="28575">
            <a:solidFill>
              <a:srgbClr val="2094D2"/>
            </a:solidFill>
          </a:ln>
          <a:effectLst/>
        </p:spPr>
        <p:txBody>
          <a:bodyPr wrap="none" anchor="ctr"/>
          <a:lstStyle/>
          <a:p>
            <a:endParaRPr lang="en-GB" sz="900" noProof="0" dirty="0"/>
          </a:p>
        </p:txBody>
      </p:sp>
      <p:sp>
        <p:nvSpPr>
          <p:cNvPr id="297" name="Freeform 248"/>
          <p:cNvSpPr>
            <a:spLocks noChangeArrowheads="1"/>
          </p:cNvSpPr>
          <p:nvPr/>
        </p:nvSpPr>
        <p:spPr bwMode="auto">
          <a:xfrm>
            <a:off x="5958410" y="2722338"/>
            <a:ext cx="5790565" cy="1433745"/>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endParaRPr lang="en-GB" sz="900" noProof="0" dirty="0"/>
          </a:p>
        </p:txBody>
      </p:sp>
      <p:sp>
        <p:nvSpPr>
          <p:cNvPr id="298" name="Freeform 249"/>
          <p:cNvSpPr>
            <a:spLocks noChangeArrowheads="1"/>
          </p:cNvSpPr>
          <p:nvPr/>
        </p:nvSpPr>
        <p:spPr bwMode="auto">
          <a:xfrm>
            <a:off x="5065299" y="2722339"/>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chemeClr val="bg1"/>
          </a:solidFill>
          <a:ln w="28575">
            <a:solidFill>
              <a:srgbClr val="60BA47"/>
            </a:solidFill>
          </a:ln>
          <a:effectLst/>
        </p:spPr>
        <p:txBody>
          <a:bodyPr wrap="none" anchor="ctr"/>
          <a:lstStyle/>
          <a:p>
            <a:endParaRPr lang="en-GB" sz="900" noProof="0" dirty="0"/>
          </a:p>
        </p:txBody>
      </p:sp>
      <p:sp>
        <p:nvSpPr>
          <p:cNvPr id="299" name="Freeform 250"/>
          <p:cNvSpPr>
            <a:spLocks noChangeArrowheads="1"/>
          </p:cNvSpPr>
          <p:nvPr/>
        </p:nvSpPr>
        <p:spPr bwMode="auto">
          <a:xfrm>
            <a:off x="5687821" y="4410104"/>
            <a:ext cx="6061155" cy="1466336"/>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endParaRPr lang="en-GB" sz="900" noProof="0" dirty="0"/>
          </a:p>
        </p:txBody>
      </p:sp>
      <p:sp>
        <p:nvSpPr>
          <p:cNvPr id="300" name="Freeform 251"/>
          <p:cNvSpPr>
            <a:spLocks noChangeArrowheads="1"/>
          </p:cNvSpPr>
          <p:nvPr/>
        </p:nvSpPr>
        <p:spPr bwMode="auto">
          <a:xfrm>
            <a:off x="5065299" y="4410103"/>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chemeClr val="bg1"/>
          </a:solidFill>
          <a:ln w="28575">
            <a:solidFill>
              <a:srgbClr val="2094D2"/>
            </a:solidFill>
          </a:ln>
          <a:effectLst/>
        </p:spPr>
        <p:txBody>
          <a:bodyPr wrap="none" anchor="ctr"/>
          <a:lstStyle/>
          <a:p>
            <a:endParaRPr lang="en-GB" sz="900" noProof="0" dirty="0"/>
          </a:p>
        </p:txBody>
      </p:sp>
      <p:sp>
        <p:nvSpPr>
          <p:cNvPr id="3" name="Text Placeholder 2">
            <a:extLst>
              <a:ext uri="{FF2B5EF4-FFF2-40B4-BE49-F238E27FC236}">
                <a16:creationId xmlns:a16="http://schemas.microsoft.com/office/drawing/2014/main" id="{05A0C9C4-DD82-8E68-5753-FCEEEC6C0A7A}"/>
              </a:ext>
            </a:extLst>
          </p:cNvPr>
          <p:cNvSpPr>
            <a:spLocks noGrp="1"/>
          </p:cNvSpPr>
          <p:nvPr>
            <p:ph type="body" sz="quarter" idx="18"/>
          </p:nvPr>
        </p:nvSpPr>
        <p:spPr>
          <a:xfrm>
            <a:off x="260906" y="1086802"/>
            <a:ext cx="4391517" cy="4684395"/>
          </a:xfrm>
        </p:spPr>
        <p:txBody>
          <a:bodyPr/>
          <a:lstStyle/>
          <a:p>
            <a:pPr marL="0" indent="0"/>
            <a:r>
              <a:rPr lang="en-US" noProof="0" dirty="0">
                <a:solidFill>
                  <a:srgbClr val="09465E"/>
                </a:solidFill>
              </a:rPr>
              <a:t>Las herramientas y metodologías de seguimiento desempeñan un papel clave en la reducción de residuos. Las plataformas digitales, los sistemas de pesaje y las auditorías de residuos ayudan a controlar los niveles de residuos y a identificar oportunidades de reducción. La información basada en datos permite a las empresas perfeccionar las estrategias de residuos, mejorar la eficiencia y cumplir los objetivos de sostenibilidad.</a:t>
            </a:r>
            <a:endParaRPr lang="pl-PL" noProof="0" dirty="0">
              <a:solidFill>
                <a:srgbClr val="09465E"/>
              </a:solidFill>
            </a:endParaRPr>
          </a:p>
          <a:p>
            <a:r>
              <a:rPr lang="pl-PL" b="1" dirty="0" err="1">
                <a:solidFill>
                  <a:srgbClr val="09465E"/>
                </a:solidFill>
              </a:rPr>
              <a:t>Consulte estos ejemplos </a:t>
            </a:r>
            <a:r>
              <a:rPr lang="pl-PL" dirty="0">
                <a:solidFill>
                  <a:srgbClr val="09465E"/>
                </a:solidFill>
                <a:sym typeface="Wingdings" panose="05000000000000000000" pitchFamily="2" charset="2"/>
              </a:rPr>
              <a:t>en </a:t>
            </a:r>
            <a:endParaRPr lang="en-GB" noProof="0" dirty="0">
              <a:solidFill>
                <a:srgbClr val="09465E"/>
              </a:solidFill>
            </a:endParaRPr>
          </a:p>
        </p:txBody>
      </p:sp>
      <p:sp>
        <p:nvSpPr>
          <p:cNvPr id="2" name="Text Placeholder 1">
            <a:extLst>
              <a:ext uri="{FF2B5EF4-FFF2-40B4-BE49-F238E27FC236}">
                <a16:creationId xmlns:a16="http://schemas.microsoft.com/office/drawing/2014/main" id="{503D7602-B233-EC2D-B1B3-099546BD9BAD}"/>
              </a:ext>
            </a:extLst>
          </p:cNvPr>
          <p:cNvSpPr>
            <a:spLocks noGrp="1"/>
          </p:cNvSpPr>
          <p:nvPr>
            <p:ph type="body" sz="quarter" idx="16"/>
          </p:nvPr>
        </p:nvSpPr>
        <p:spPr>
          <a:xfrm>
            <a:off x="397636" y="321084"/>
            <a:ext cx="11121547" cy="1299944"/>
          </a:xfrm>
        </p:spPr>
        <p:txBody>
          <a:bodyPr/>
          <a:lstStyle/>
          <a:p>
            <a:r>
              <a:rPr lang="en-US" b="1" noProof="0" dirty="0">
                <a:solidFill>
                  <a:srgbClr val="09465E"/>
                </a:solidFill>
              </a:rPr>
              <a:t>Herramientas para la gestión de residuos alimentarios</a:t>
            </a:r>
            <a:endParaRPr lang="en-GB" b="1" noProof="0" dirty="0">
              <a:solidFill>
                <a:srgbClr val="09465E"/>
              </a:solidFill>
            </a:endParaRPr>
          </a:p>
        </p:txBody>
      </p:sp>
      <p:sp>
        <p:nvSpPr>
          <p:cNvPr id="38" name="CuadroTexto 555">
            <a:extLst>
              <a:ext uri="{FF2B5EF4-FFF2-40B4-BE49-F238E27FC236}">
                <a16:creationId xmlns:a16="http://schemas.microsoft.com/office/drawing/2014/main" id="{058E8A37-EA02-89C5-651A-07191B6B0EF6}"/>
              </a:ext>
            </a:extLst>
          </p:cNvPr>
          <p:cNvSpPr txBox="1"/>
          <p:nvPr/>
        </p:nvSpPr>
        <p:spPr>
          <a:xfrm>
            <a:off x="6377370" y="1106323"/>
            <a:ext cx="4694544" cy="830997"/>
          </a:xfrm>
          <a:prstGeom prst="rect">
            <a:avLst/>
          </a:prstGeom>
          <a:noFill/>
        </p:spPr>
        <p:txBody>
          <a:bodyPr wrap="square" rtlCol="0">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Un sistema inteligente de seguimiento del desperdicio de alimentos utilizado en cocinas comerciales, con balanzas automatizadas, análisis de datos y herramientas de elaboración de informes para ayudar a reducir el desperdicio.</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4" name="CuadroTexto 557">
            <a:hlinkClick r:id="rId3"/>
            <a:extLst>
              <a:ext uri="{FF2B5EF4-FFF2-40B4-BE49-F238E27FC236}">
                <a16:creationId xmlns:a16="http://schemas.microsoft.com/office/drawing/2014/main" id="{11268348-89A9-95F6-9C2A-8F9A40828CBE}"/>
              </a:ext>
            </a:extLst>
          </p:cNvPr>
          <p:cNvSpPr txBox="1"/>
          <p:nvPr/>
        </p:nvSpPr>
        <p:spPr>
          <a:xfrm>
            <a:off x="5135042" y="1532594"/>
            <a:ext cx="1167568" cy="400110"/>
          </a:xfrm>
          <a:prstGeom prst="rect">
            <a:avLst/>
          </a:prstGeom>
          <a:noFill/>
        </p:spPr>
        <p:txBody>
          <a:bodyPr wrap="square" rtlCol="0">
            <a:spAutoFit/>
          </a:bodyPr>
          <a:lstStyle/>
          <a:p>
            <a:pPr algn="ctr"/>
            <a:r>
              <a:rPr lang="en-GB" sz="2000" b="1" noProof="0" dirty="0" err="1">
                <a:solidFill>
                  <a:schemeClr val="bg1"/>
                </a:solidFill>
                <a:latin typeface="Calibri" panose="020F0502020204030204" pitchFamily="34" charset="0"/>
                <a:ea typeface="Lato" charset="0"/>
                <a:cs typeface="Calibri" panose="020F0502020204030204" pitchFamily="34" charset="0"/>
                <a:hlinkClick r:id="rId3"/>
              </a:rPr>
              <a:t>Leanpat</a:t>
            </a:r>
            <a:r>
              <a:rPr lang="en-GB" sz="2000" b="1" noProof="0" dirty="0">
                <a:solidFill>
                  <a:schemeClr val="bg1"/>
                </a:solidFill>
                <a:latin typeface="Calibri" panose="020F0502020204030204" pitchFamily="34" charset="0"/>
                <a:ea typeface="Lato" charset="0"/>
                <a:cs typeface="Calibri" panose="020F0502020204030204" pitchFamily="34" charset="0"/>
                <a:hlinkClick r:id="rId3"/>
              </a:rPr>
              <a:t>h </a:t>
            </a: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sp>
        <p:nvSpPr>
          <p:cNvPr id="5" name="CuadroTexto 555">
            <a:extLst>
              <a:ext uri="{FF2B5EF4-FFF2-40B4-BE49-F238E27FC236}">
                <a16:creationId xmlns:a16="http://schemas.microsoft.com/office/drawing/2014/main" id="{17EFA161-B2D2-3981-E4B6-11C03DEDD638}"/>
              </a:ext>
            </a:extLst>
          </p:cNvPr>
          <p:cNvSpPr txBox="1"/>
          <p:nvPr/>
        </p:nvSpPr>
        <p:spPr>
          <a:xfrm>
            <a:off x="6377370" y="2891752"/>
            <a:ext cx="4694544" cy="830997"/>
          </a:xfrm>
          <a:prstGeom prst="rect">
            <a:avLst/>
          </a:prstGeom>
          <a:noFill/>
        </p:spPr>
        <p:txBody>
          <a:bodyPr wrap="square" rtlCol="0">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Herramienta de control de residuos basada en inteligencia artificial que utiliza cámaras inteligentes y sistemas de pesaje para </a:t>
            </a:r>
            <a:r>
              <a:rPr lang="en-US" sz="1600" noProof="0" dirty="0" err="1">
                <a:solidFill>
                  <a:schemeClr val="bg1"/>
                </a:solidFill>
                <a:latin typeface="Calibri" panose="020F0502020204030204" pitchFamily="34" charset="0"/>
                <a:ea typeface="Lato" charset="0"/>
                <a:cs typeface="Calibri" panose="020F0502020204030204" pitchFamily="34" charset="0"/>
              </a:rPr>
              <a:t>analizar </a:t>
            </a:r>
            <a:r>
              <a:rPr lang="en-US" sz="1600" noProof="0" dirty="0">
                <a:solidFill>
                  <a:schemeClr val="bg1"/>
                </a:solidFill>
                <a:latin typeface="Calibri" panose="020F0502020204030204" pitchFamily="34" charset="0"/>
                <a:ea typeface="Lato" charset="0"/>
                <a:cs typeface="Calibri" panose="020F0502020204030204" pitchFamily="34" charset="0"/>
              </a:rPr>
              <a:t>los residuos alimentarios y sugerir medidas de ahorro.</a:t>
            </a:r>
          </a:p>
        </p:txBody>
      </p:sp>
      <p:sp>
        <p:nvSpPr>
          <p:cNvPr id="6" name="CuadroTexto 555">
            <a:extLst>
              <a:ext uri="{FF2B5EF4-FFF2-40B4-BE49-F238E27FC236}">
                <a16:creationId xmlns:a16="http://schemas.microsoft.com/office/drawing/2014/main" id="{2AEA9F9B-07AE-99D4-069A-E5697A469D46}"/>
              </a:ext>
            </a:extLst>
          </p:cNvPr>
          <p:cNvSpPr txBox="1"/>
          <p:nvPr/>
        </p:nvSpPr>
        <p:spPr>
          <a:xfrm>
            <a:off x="6371218" y="4481552"/>
            <a:ext cx="5169811" cy="1323439"/>
          </a:xfrm>
          <a:prstGeom prst="rect">
            <a:avLst/>
          </a:prstGeom>
          <a:noFill/>
        </p:spPr>
        <p:txBody>
          <a:bodyPr wrap="square" rtlCol="0">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Un sistema de control de residuos </a:t>
            </a:r>
            <a:r>
              <a:rPr lang="en-US" sz="1600" noProof="0" dirty="0" err="1">
                <a:solidFill>
                  <a:schemeClr val="bg1"/>
                </a:solidFill>
                <a:latin typeface="Calibri" panose="020F0502020204030204" pitchFamily="34" charset="0"/>
                <a:ea typeface="Lato" charset="0"/>
                <a:cs typeface="Calibri" panose="020F0502020204030204" pitchFamily="34" charset="0"/>
              </a:rPr>
              <a:t>alimentarios</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totalmente</a:t>
            </a:r>
            <a:r>
              <a:rPr lang="en-US" sz="1600" noProof="0" dirty="0">
                <a:solidFill>
                  <a:schemeClr val="bg1"/>
                </a:solidFill>
                <a:latin typeface="Calibri" panose="020F0502020204030204" pitchFamily="34" charset="0"/>
                <a:ea typeface="Lato" charset="0"/>
                <a:cs typeface="Calibri" panose="020F0502020204030204" pitchFamily="34" charset="0"/>
              </a:rPr>
              <a:t> automatizado que utiliza la IA y el reconocimiento de imágenes para rastrear los alimentos desechados y proporcionar información para reducir los residuos en los sectores de la hostelería y la restauración.</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41" name="CuadroTexto 557">
            <a:extLst>
              <a:ext uri="{FF2B5EF4-FFF2-40B4-BE49-F238E27FC236}">
                <a16:creationId xmlns:a16="http://schemas.microsoft.com/office/drawing/2014/main" id="{B765530D-70FA-AB53-82BB-C8ADB32FF4F1}"/>
              </a:ext>
            </a:extLst>
          </p:cNvPr>
          <p:cNvSpPr txBox="1"/>
          <p:nvPr/>
        </p:nvSpPr>
        <p:spPr>
          <a:xfrm>
            <a:off x="5135042" y="3239156"/>
            <a:ext cx="1108990" cy="400110"/>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hlinkClick r:id="rId4"/>
              </a:rPr>
              <a:t>Winno</a:t>
            </a:r>
            <a:r>
              <a:rPr lang="en-GB" sz="2000" b="1" noProof="0" dirty="0">
                <a:solidFill>
                  <a:schemeClr val="bg1"/>
                </a:solidFill>
                <a:latin typeface="Calibri" panose="020F0502020204030204" pitchFamily="34" charset="0"/>
                <a:ea typeface="Lato" charset="0"/>
                <a:cs typeface="Calibri" panose="020F0502020204030204" pitchFamily="34" charset="0"/>
              </a:rPr>
              <a:t>w </a:t>
            </a:r>
          </a:p>
        </p:txBody>
      </p:sp>
      <p:sp>
        <p:nvSpPr>
          <p:cNvPr id="42" name="CuadroTexto 557">
            <a:extLst>
              <a:ext uri="{FF2B5EF4-FFF2-40B4-BE49-F238E27FC236}">
                <a16:creationId xmlns:a16="http://schemas.microsoft.com/office/drawing/2014/main" id="{BDDCDA78-C1FF-B7F6-68CA-6ECF8D74F9EC}"/>
              </a:ext>
            </a:extLst>
          </p:cNvPr>
          <p:cNvSpPr txBox="1"/>
          <p:nvPr/>
        </p:nvSpPr>
        <p:spPr>
          <a:xfrm>
            <a:off x="5112625" y="4892433"/>
            <a:ext cx="1108990" cy="400110"/>
          </a:xfrm>
          <a:prstGeom prst="rect">
            <a:avLst/>
          </a:prstGeom>
          <a:noFill/>
        </p:spPr>
        <p:txBody>
          <a:bodyPr wrap="square" rtlCol="0">
            <a:spAutoFit/>
          </a:bodyPr>
          <a:lstStyle/>
          <a:p>
            <a:pPr algn="ctr"/>
            <a:r>
              <a:rPr lang="en-GB" sz="2000" b="1" noProof="0" dirty="0" err="1">
                <a:solidFill>
                  <a:schemeClr val="bg1"/>
                </a:solidFill>
                <a:latin typeface="Calibri" panose="020F0502020204030204" pitchFamily="34" charset="0"/>
                <a:ea typeface="Lato" charset="0"/>
                <a:cs typeface="Calibri" panose="020F0502020204030204" pitchFamily="34" charset="0"/>
                <a:hlinkClick r:id="rId5"/>
              </a:rPr>
              <a:t>Orbisk</a:t>
            </a: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grpSp>
        <p:nvGrpSpPr>
          <p:cNvPr id="7" name="Graphic 4">
            <a:extLst>
              <a:ext uri="{FF2B5EF4-FFF2-40B4-BE49-F238E27FC236}">
                <a16:creationId xmlns:a16="http://schemas.microsoft.com/office/drawing/2014/main" id="{0523142B-6EDE-42EF-868A-8B2E82B103A2}"/>
              </a:ext>
            </a:extLst>
          </p:cNvPr>
          <p:cNvGrpSpPr/>
          <p:nvPr/>
        </p:nvGrpSpPr>
        <p:grpSpPr>
          <a:xfrm rot="3405092">
            <a:off x="4324189" y="5033160"/>
            <a:ext cx="403667" cy="780438"/>
            <a:chOff x="9129274" y="2719113"/>
            <a:chExt cx="717139" cy="1386497"/>
          </a:xfrm>
          <a:solidFill>
            <a:srgbClr val="09465E"/>
          </a:solidFill>
        </p:grpSpPr>
        <p:grpSp>
          <p:nvGrpSpPr>
            <p:cNvPr id="8" name="Graphic 4">
              <a:extLst>
                <a:ext uri="{FF2B5EF4-FFF2-40B4-BE49-F238E27FC236}">
                  <a16:creationId xmlns:a16="http://schemas.microsoft.com/office/drawing/2014/main" id="{100C534A-D882-FF0E-6DBD-853B1849B793}"/>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049AE39C-1B84-2E3D-6150-51EA1163C46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8" name="Freeform 58">
                <a:extLst>
                  <a:ext uri="{FF2B5EF4-FFF2-40B4-BE49-F238E27FC236}">
                    <a16:creationId xmlns:a16="http://schemas.microsoft.com/office/drawing/2014/main" id="{92898203-A259-3DD5-E8E2-F6928E397F7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6D2937A3-7924-ECB1-55C3-1B873A22AEA7}"/>
                </a:ext>
              </a:extLst>
            </p:cNvPr>
            <p:cNvGrpSpPr/>
            <p:nvPr/>
          </p:nvGrpSpPr>
          <p:grpSpPr>
            <a:xfrm>
              <a:off x="9129274" y="2893887"/>
              <a:ext cx="717139" cy="1211724"/>
              <a:chOff x="9129274" y="2893887"/>
              <a:chExt cx="717139" cy="1211724"/>
            </a:xfrm>
            <a:grpFill/>
          </p:grpSpPr>
          <p:sp>
            <p:nvSpPr>
              <p:cNvPr id="10" name="Freeform 50">
                <a:extLst>
                  <a:ext uri="{FF2B5EF4-FFF2-40B4-BE49-F238E27FC236}">
                    <a16:creationId xmlns:a16="http://schemas.microsoft.com/office/drawing/2014/main" id="{D7998023-D0BE-D35B-1478-90C116038B7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51">
                <a:extLst>
                  <a:ext uri="{FF2B5EF4-FFF2-40B4-BE49-F238E27FC236}">
                    <a16:creationId xmlns:a16="http://schemas.microsoft.com/office/drawing/2014/main" id="{36B71951-DBD4-F7CD-6D86-E74916AE186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52">
                <a:extLst>
                  <a:ext uri="{FF2B5EF4-FFF2-40B4-BE49-F238E27FC236}">
                    <a16:creationId xmlns:a16="http://schemas.microsoft.com/office/drawing/2014/main" id="{151D69F9-341A-E96C-C684-EE0D52FDE0B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FECCFC61-9F4B-4B95-E2B5-698B70E3E58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EC8FDC05-6CBC-DA2B-234E-4E5BEDB59E2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07A8236D-44EA-0102-4DAA-C13871650DE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11689816-FBA0-3F1F-5FB6-CA37836CD1C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50822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holding a sign&#10;&#10;AI-generated content may be incorrect.">
            <a:extLst>
              <a:ext uri="{FF2B5EF4-FFF2-40B4-BE49-F238E27FC236}">
                <a16:creationId xmlns:a16="http://schemas.microsoft.com/office/drawing/2014/main" id="{36DA0216-7CE0-8AFF-D422-9F86EDD1E62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C92EC087-A831-DDFD-79C0-86A8B527304F}"/>
              </a:ext>
            </a:extLst>
          </p:cNvPr>
          <p:cNvSpPr>
            <a:spLocks noGrp="1"/>
          </p:cNvSpPr>
          <p:nvPr>
            <p:ph type="body" sz="quarter" idx="21"/>
          </p:nvPr>
        </p:nvSpPr>
        <p:spPr>
          <a:xfrm>
            <a:off x="5945646" y="458875"/>
            <a:ext cx="6619975" cy="992652"/>
          </a:xfrm>
        </p:spPr>
        <p:txBody>
          <a:bodyPr lIns="91440" tIns="45720" rIns="91440" bIns="45720" anchor="t">
            <a:noAutofit/>
          </a:bodyPr>
          <a:lstStyle/>
          <a:p>
            <a:r>
              <a:rPr lang="en-US" dirty="0">
                <a:ea typeface="Calibri"/>
                <a:cs typeface="Calibri"/>
              </a:rPr>
              <a:t>La conformidad en mi contexto</a:t>
            </a:r>
            <a:endParaRPr lang="en-US" dirty="0"/>
          </a:p>
        </p:txBody>
      </p:sp>
      <p:sp>
        <p:nvSpPr>
          <p:cNvPr id="4" name="Text Placeholder 3">
            <a:extLst>
              <a:ext uri="{FF2B5EF4-FFF2-40B4-BE49-F238E27FC236}">
                <a16:creationId xmlns:a16="http://schemas.microsoft.com/office/drawing/2014/main" id="{8D899098-5159-E1A3-CE6E-345619525F15}"/>
              </a:ext>
            </a:extLst>
          </p:cNvPr>
          <p:cNvSpPr>
            <a:spLocks noGrp="1"/>
          </p:cNvSpPr>
          <p:nvPr>
            <p:ph type="body" sz="quarter" idx="22"/>
          </p:nvPr>
        </p:nvSpPr>
        <p:spPr>
          <a:xfrm>
            <a:off x="6246355" y="1206979"/>
            <a:ext cx="5610682" cy="4102937"/>
          </a:xfrm>
        </p:spPr>
        <p:txBody>
          <a:bodyPr lIns="91440" tIns="45720" rIns="91440" bIns="45720" anchor="t"/>
          <a:lstStyle/>
          <a:p>
            <a:r>
              <a:rPr lang="en-US" i="1" dirty="0">
                <a:ea typeface="+mn-lt"/>
                <a:cs typeface="+mn-lt"/>
              </a:rPr>
              <a:t>Piense en su función actual o en su empresa alimentaria. </a:t>
            </a:r>
            <a:r>
              <a:rPr lang="en-US" b="1" i="1" dirty="0">
                <a:ea typeface="+mn-lt"/>
                <a:cs typeface="+mn-lt"/>
              </a:rPr>
              <a:t>Reflexione </a:t>
            </a:r>
            <a:r>
              <a:rPr lang="en-US" i="1" dirty="0">
                <a:ea typeface="+mn-lt"/>
                <a:cs typeface="+mn-lt"/>
              </a:rPr>
              <a:t>sobre las siguientes preguntas y escriba una breve respuesta</a:t>
            </a:r>
          </a:p>
          <a:p>
            <a:endParaRPr lang="en-US" sz="1000" i="1" dirty="0">
              <a:ea typeface="Calibri"/>
              <a:cs typeface="Calibri"/>
            </a:endParaRPr>
          </a:p>
          <a:p>
            <a:pPr marL="285750" indent="-285750">
              <a:buFont typeface="Arial"/>
              <a:buChar char="•"/>
            </a:pPr>
            <a:r>
              <a:rPr lang="en-US" b="1" dirty="0">
                <a:ea typeface="+mn-lt"/>
                <a:cs typeface="+mn-lt"/>
              </a:rPr>
              <a:t>¿Qué políticas o normativas </a:t>
            </a:r>
            <a:r>
              <a:rPr lang="en-US" dirty="0">
                <a:ea typeface="+mn-lt"/>
                <a:cs typeface="+mn-lt"/>
              </a:rPr>
              <a:t>(de la UE o nacionales) sobre residuos alimentarios cree que tienen mayor repercusión en las operaciones de su empresa?</a:t>
            </a:r>
            <a:endParaRPr lang="en-US" dirty="0"/>
          </a:p>
          <a:p>
            <a:pPr marL="285750" indent="-285750">
              <a:buFont typeface="Arial"/>
              <a:buChar char="•"/>
            </a:pPr>
            <a:r>
              <a:rPr lang="en-US" b="1" dirty="0">
                <a:ea typeface="+mn-lt"/>
                <a:cs typeface="+mn-lt"/>
              </a:rPr>
              <a:t>¿Está certificada actualmente </a:t>
            </a:r>
            <a:r>
              <a:rPr lang="en-US" dirty="0">
                <a:ea typeface="+mn-lt"/>
                <a:cs typeface="+mn-lt"/>
              </a:rPr>
              <a:t>su empresa en materia de seguridad alimentaria, sostenibilidad o gestión de residuos (por ejemplo, APPCC, ISO, etc.)?</a:t>
            </a:r>
            <a:endParaRPr lang="en-US" dirty="0"/>
          </a:p>
          <a:p>
            <a:pPr marL="285750" indent="-285750">
              <a:buFont typeface="Arial"/>
              <a:buChar char="•"/>
            </a:pPr>
            <a:r>
              <a:rPr lang="en-US" b="1" dirty="0">
                <a:ea typeface="+mn-lt"/>
                <a:cs typeface="+mn-lt"/>
              </a:rPr>
              <a:t>¿Qué retos u oportunidades </a:t>
            </a:r>
            <a:r>
              <a:rPr lang="en-US" dirty="0">
                <a:ea typeface="+mn-lt"/>
                <a:cs typeface="+mn-lt"/>
              </a:rPr>
              <a:t>ve en la mejora del cumplimiento o la obtención de nuevas certificaciones?</a:t>
            </a:r>
            <a:endParaRPr lang="en-US" dirty="0"/>
          </a:p>
          <a:p>
            <a:endParaRPr lang="en-US" dirty="0">
              <a:ea typeface="Calibri"/>
              <a:cs typeface="Calibri"/>
            </a:endParaRPr>
          </a:p>
        </p:txBody>
      </p:sp>
    </p:spTree>
    <p:extLst>
      <p:ext uri="{BB962C8B-B14F-4D97-AF65-F5344CB8AC3E}">
        <p14:creationId xmlns:p14="http://schemas.microsoft.com/office/powerpoint/2010/main" val="1266760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9746CA0E-81E5-964D-5C63-0E38E85C45A4}"/>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2" y="9326"/>
            <a:ext cx="12192002" cy="6865298"/>
          </a:xfrm>
        </p:spPr>
      </p:pic>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prstGeom prst="rect">
            <a:avLst/>
          </a:prstGeom>
        </p:spPr>
        <p:txBody>
          <a:bodyPr/>
          <a:lstStyle/>
          <a:p>
            <a:r>
              <a:rPr lang="en-GB" noProof="0" dirty="0"/>
              <a:t>Dave Lewis</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3382218" y="2112440"/>
            <a:ext cx="5427561" cy="1985691"/>
          </a:xfrm>
          <a:prstGeom prst="rect">
            <a:avLst/>
          </a:prstGeom>
        </p:spPr>
        <p:txBody>
          <a:bodyPr/>
          <a:lstStyle/>
          <a:p>
            <a:r>
              <a:rPr lang="en-GB" noProof="0" dirty="0"/>
              <a:t>"COMBATIR EL DESPERDICIO DE ALIMENTOS ES UNA DE LAS FORMAS MÁS SENCILLAS Y EFICACES DE LUCHAR CONTRA EL CAMBIO CLIMÁTICO".</a:t>
            </a:r>
          </a:p>
        </p:txBody>
      </p:sp>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GB" noProof="0" dirty="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
        <p:nvSpPr>
          <p:cNvPr id="17" name="Freeform 16">
            <a:extLst>
              <a:ext uri="{FF2B5EF4-FFF2-40B4-BE49-F238E27FC236}">
                <a16:creationId xmlns:a16="http://schemas.microsoft.com/office/drawing/2014/main" id="{9ECBCD90-1CFE-E668-D7EB-8BBF41510953}"/>
              </a:ext>
            </a:extLst>
          </p:cNvPr>
          <p:cNvSpPr/>
          <p:nvPr/>
        </p:nvSpPr>
        <p:spPr>
          <a:xfrm>
            <a:off x="9010180" y="2686730"/>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1027828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52820-C61B-105C-0CF2-50A664B14F62}"/>
            </a:ext>
          </a:extLst>
        </p:cNvPr>
        <p:cNvGrpSpPr/>
        <p:nvPr/>
      </p:nvGrpSpPr>
      <p:grpSpPr>
        <a:xfrm>
          <a:off x="0" y="0"/>
          <a:ext cx="0" cy="0"/>
          <a:chOff x="0" y="0"/>
          <a:chExt cx="0" cy="0"/>
        </a:xfrm>
      </p:grpSpPr>
      <p:pic>
        <p:nvPicPr>
          <p:cNvPr id="7" name="Symbol zastępczy obrazu 6" descr="Obraz zawierający osoba, ubrania, Ludzka twarz, płaszcz&#10;&#10;Zawartość wygenerowana przez sztuczną inteligencję może być niepoprawna.">
            <a:extLst>
              <a:ext uri="{FF2B5EF4-FFF2-40B4-BE49-F238E27FC236}">
                <a16:creationId xmlns:a16="http://schemas.microsoft.com/office/drawing/2014/main" id="{5C4F1167-9CF4-89CB-B8A4-B77474AC841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5DB2A170-7C17-E881-F3BA-EC5EE63678BD}"/>
              </a:ext>
            </a:extLst>
          </p:cNvPr>
          <p:cNvSpPr>
            <a:spLocks noGrp="1"/>
          </p:cNvSpPr>
          <p:nvPr>
            <p:ph type="body" sz="quarter" idx="17"/>
          </p:nvPr>
        </p:nvSpPr>
        <p:spPr>
          <a:xfrm>
            <a:off x="6913514" y="439689"/>
            <a:ext cx="2066906" cy="582221"/>
          </a:xfrm>
        </p:spPr>
        <p:txBody>
          <a:bodyPr/>
          <a:lstStyle/>
          <a:p>
            <a:r>
              <a:rPr lang="en-GB" noProof="0" dirty="0"/>
              <a:t>05</a:t>
            </a:r>
          </a:p>
        </p:txBody>
      </p:sp>
      <p:sp>
        <p:nvSpPr>
          <p:cNvPr id="14" name="Rectangle 13">
            <a:extLst>
              <a:ext uri="{FF2B5EF4-FFF2-40B4-BE49-F238E27FC236}">
                <a16:creationId xmlns:a16="http://schemas.microsoft.com/office/drawing/2014/main" id="{75AF7937-8B4E-D42C-22E1-F84C9A744329}"/>
              </a:ext>
            </a:extLst>
          </p:cNvPr>
          <p:cNvSpPr/>
          <p:nvPr/>
        </p:nvSpPr>
        <p:spPr>
          <a:xfrm>
            <a:off x="5178056" y="2794240"/>
            <a:ext cx="5549211" cy="1565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BUENAS PRÁCTICAS Y CASOS PRÁCTICOS </a:t>
            </a:r>
          </a:p>
        </p:txBody>
      </p:sp>
    </p:spTree>
    <p:extLst>
      <p:ext uri="{BB962C8B-B14F-4D97-AF65-F5344CB8AC3E}">
        <p14:creationId xmlns:p14="http://schemas.microsoft.com/office/powerpoint/2010/main" val="426250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ultimedia online 2" title="Orbisk - Hyatt Regency Amsterdam">
            <a:hlinkClick r:id="" action="ppaction://media"/>
            <a:extLst>
              <a:ext uri="{FF2B5EF4-FFF2-40B4-BE49-F238E27FC236}">
                <a16:creationId xmlns:a16="http://schemas.microsoft.com/office/drawing/2014/main" id="{4A933E6D-565C-9578-F129-1B67FC998E5E}"/>
              </a:ext>
            </a:extLst>
          </p:cNvPr>
          <p:cNvPicPr>
            <a:picLocks noRot="1" noChangeAspect="1"/>
          </p:cNvPicPr>
          <p:nvPr>
            <a:videoFile r:link="rId1"/>
          </p:nvPr>
        </p:nvPicPr>
        <p:blipFill>
          <a:blip r:embed="rId4"/>
          <a:srcRect r="19224"/>
          <a:stretch/>
        </p:blipFill>
        <p:spPr>
          <a:xfrm>
            <a:off x="7719461" y="530025"/>
            <a:ext cx="3864984" cy="2703427"/>
          </a:xfrm>
          <a:prstGeom prst="rect">
            <a:avLst/>
          </a:prstGeom>
        </p:spPr>
      </p:pic>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459773" y="424509"/>
            <a:ext cx="3418206" cy="557831"/>
          </a:xfrm>
          <a:prstGeom prst="rect">
            <a:avLst/>
          </a:prstGeom>
          <a:solidFill>
            <a:srgbClr val="60BA47"/>
          </a:solidFill>
        </p:spPr>
        <p:txBody>
          <a:bodyPr/>
          <a:lstStyle/>
          <a:p>
            <a:r>
              <a:rPr lang="en-GB" noProof="0" dirty="0"/>
              <a:t>Déjese inspirar...</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450602" y="1250165"/>
            <a:ext cx="6236825" cy="5171253"/>
          </a:xfrm>
          <a:prstGeom prst="rect">
            <a:avLst/>
          </a:prstGeom>
        </p:spPr>
        <p:txBody>
          <a:bodyPr/>
          <a:lstStyle/>
          <a:p>
            <a:pPr marL="0" indent="0"/>
            <a:r>
              <a:rPr lang="pl-PL" sz="2000" dirty="0"/>
              <a:t>...</a:t>
            </a:r>
            <a:r>
              <a:rPr lang="pl-PL" sz="2000" noProof="0" dirty="0"/>
              <a:t>en </a:t>
            </a:r>
            <a:r>
              <a:rPr lang="pl-PL" sz="2000" noProof="0" dirty="0" err="1"/>
              <a:t>Orbisk </a:t>
            </a:r>
            <a:r>
              <a:rPr lang="pl-PL" sz="2000" noProof="0" dirty="0"/>
              <a:t>y </a:t>
            </a:r>
            <a:r>
              <a:rPr lang="en-US" sz="2000" noProof="0" dirty="0"/>
              <a:t>su capacidad para automatizar el control de los residuos mediante el reconocimiento de imágenes y el pesaje inteligente, lo que ayuda a reducir el desperdicio de alimentos hasta en un 50 %, al tiempo que reduce costes y mejora la sostenibilidad</a:t>
            </a:r>
            <a:r>
              <a:rPr lang="pl-PL" sz="2000" noProof="0" dirty="0"/>
              <a:t>. </a:t>
            </a:r>
          </a:p>
          <a:p>
            <a:pPr marL="0" indent="0"/>
            <a:endParaRPr lang="pl-PL" sz="2000" dirty="0"/>
          </a:p>
          <a:p>
            <a:pPr marL="0" indent="0"/>
            <a:r>
              <a:rPr lang="en-US" sz="2000" noProof="0" dirty="0" err="1"/>
              <a:t>Orbisk </a:t>
            </a:r>
            <a:r>
              <a:rPr lang="en-US" sz="2000" noProof="0" dirty="0"/>
              <a:t>utiliza el reconocimiento de imágenes basado en inteligencia artificial para identificar y </a:t>
            </a:r>
            <a:r>
              <a:rPr lang="en-US" sz="2000" noProof="0" dirty="0" err="1"/>
              <a:t>clasificar </a:t>
            </a:r>
            <a:r>
              <a:rPr lang="en-US" sz="2000" noProof="0" dirty="0"/>
              <a:t>los residuos de alimentos, junto con un sistema de pesaje inteligente que registra los datos automáticamente. Sus análisis en tiempo real proporcionan información para </a:t>
            </a:r>
            <a:r>
              <a:rPr lang="en-US" sz="2000" noProof="0" dirty="0" err="1"/>
              <a:t>optimizar </a:t>
            </a:r>
            <a:r>
              <a:rPr lang="en-US" sz="2000" noProof="0" dirty="0"/>
              <a:t>las compras y reducir los residuos. Diseñado para integrarse fácilmente en los flujos de trabajo de las cocinas, requiere un esfuerzo mínimo por parte del personal, a la vez que ofrece ahorros de costes y beneficios medioambientales.</a:t>
            </a:r>
            <a:endParaRPr lang="en-GB" sz="2000" noProof="0" dirty="0"/>
          </a:p>
        </p:txBody>
      </p:sp>
      <p:pic>
        <p:nvPicPr>
          <p:cNvPr id="13" name="Grafika 12" descr="Internet z wypełnieniem pełnym">
            <a:extLst>
              <a:ext uri="{FF2B5EF4-FFF2-40B4-BE49-F238E27FC236}">
                <a16:creationId xmlns:a16="http://schemas.microsoft.com/office/drawing/2014/main" id="{5CA7FAA2-DA01-03E8-57E3-BEE30740BD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5770983"/>
            <a:ext cx="914400" cy="914400"/>
          </a:xfrm>
          <a:prstGeom prst="rect">
            <a:avLst/>
          </a:prstGeom>
        </p:spPr>
      </p:pic>
      <p:sp>
        <p:nvSpPr>
          <p:cNvPr id="6" name="Text Placeholder 1">
            <a:extLst>
              <a:ext uri="{FF2B5EF4-FFF2-40B4-BE49-F238E27FC236}">
                <a16:creationId xmlns:a16="http://schemas.microsoft.com/office/drawing/2014/main" id="{67547F7C-C7B8-2690-C9EE-10D980B3397B}"/>
              </a:ext>
            </a:extLst>
          </p:cNvPr>
          <p:cNvSpPr txBox="1">
            <a:spLocks/>
          </p:cNvSpPr>
          <p:nvPr/>
        </p:nvSpPr>
        <p:spPr>
          <a:xfrm>
            <a:off x="7010399" y="3622387"/>
            <a:ext cx="4574045" cy="3051209"/>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ts val="1000"/>
              </a:spcBef>
            </a:pPr>
            <a:r>
              <a:rPr lang="en-US" sz="3600" b="1" dirty="0"/>
              <a:t>¿Quién lo utiliza?</a:t>
            </a:r>
            <a:endParaRPr lang="pl-PL" sz="3600" b="1" dirty="0"/>
          </a:p>
          <a:p>
            <a:pPr marL="0" indent="0"/>
            <a:r>
              <a:rPr lang="en-US" sz="2200" dirty="0"/>
              <a:t>Restaurantes, hoteles y proveedores de servicios alimentarios que buscan reducir los residuos, ahorrar dinero y operar de forma </a:t>
            </a:r>
            <a:r>
              <a:rPr lang="en-US" sz="2200" dirty="0" err="1"/>
              <a:t>sostenible</a:t>
            </a:r>
            <a:r>
              <a:rPr lang="en-US" sz="2200" dirty="0"/>
              <a:t>.</a:t>
            </a:r>
          </a:p>
          <a:p>
            <a:pPr marL="0" indent="0"/>
            <a:endParaRPr lang="pl-PL" sz="2200" dirty="0"/>
          </a:p>
          <a:p>
            <a:pPr marL="0" indent="0"/>
            <a:r>
              <a:rPr lang="pl-PL" sz="2200" dirty="0" err="1"/>
              <a:t>Visite su </a:t>
            </a:r>
            <a:r>
              <a:rPr lang="pl-PL" sz="2200" dirty="0" err="1">
                <a:hlinkClick r:id="rId7"/>
              </a:rPr>
              <a:t>sitio web </a:t>
            </a:r>
            <a:r>
              <a:rPr lang="pl-PL" sz="2200" dirty="0"/>
              <a:t>para </a:t>
            </a:r>
            <a:r>
              <a:rPr lang="pl-PL" sz="2200" dirty="0" err="1"/>
              <a:t>obtener más </a:t>
            </a:r>
            <a:r>
              <a:rPr lang="pl-PL" sz="2200" dirty="0"/>
              <a:t>información.</a:t>
            </a:r>
            <a:endParaRPr lang="en-GB" sz="2200" dirty="0"/>
          </a:p>
        </p:txBody>
      </p:sp>
      <p:pic>
        <p:nvPicPr>
          <p:cNvPr id="8" name="Obraz 7" descr="Obraz zawierający Czcionka, Grafika, logo, projekt graficzny&#10;&#10;Zawartość wygenerowana przez sztuczną inteligencję może być niepoprawna.">
            <a:extLst>
              <a:ext uri="{FF2B5EF4-FFF2-40B4-BE49-F238E27FC236}">
                <a16:creationId xmlns:a16="http://schemas.microsoft.com/office/drawing/2014/main" id="{69D7F241-505C-ACE5-C07D-690E13435D54}"/>
              </a:ext>
            </a:extLst>
          </p:cNvPr>
          <p:cNvPicPr>
            <a:picLocks noChangeAspect="1"/>
          </p:cNvPicPr>
          <p:nvPr/>
        </p:nvPicPr>
        <p:blipFill>
          <a:blip r:embed="rId8"/>
          <a:stretch>
            <a:fillRect/>
          </a:stretch>
        </p:blipFill>
        <p:spPr>
          <a:xfrm>
            <a:off x="3877979" y="409589"/>
            <a:ext cx="2857500" cy="685800"/>
          </a:xfrm>
          <a:prstGeom prst="rect">
            <a:avLst/>
          </a:prstGeom>
        </p:spPr>
      </p:pic>
      <p:grpSp>
        <p:nvGrpSpPr>
          <p:cNvPr id="4" name="Graphic 4">
            <a:extLst>
              <a:ext uri="{FF2B5EF4-FFF2-40B4-BE49-F238E27FC236}">
                <a16:creationId xmlns:a16="http://schemas.microsoft.com/office/drawing/2014/main" id="{017FCC8E-7D3F-4943-F1BC-218355DE0B0B}"/>
              </a:ext>
            </a:extLst>
          </p:cNvPr>
          <p:cNvGrpSpPr/>
          <p:nvPr/>
        </p:nvGrpSpPr>
        <p:grpSpPr>
          <a:xfrm rot="2682073">
            <a:off x="6556238" y="2238178"/>
            <a:ext cx="403667" cy="780438"/>
            <a:chOff x="9129274" y="2719113"/>
            <a:chExt cx="717139" cy="1386497"/>
          </a:xfrm>
          <a:solidFill>
            <a:srgbClr val="09465E"/>
          </a:solidFill>
        </p:grpSpPr>
        <p:grpSp>
          <p:nvGrpSpPr>
            <p:cNvPr id="7" name="Graphic 4">
              <a:extLst>
                <a:ext uri="{FF2B5EF4-FFF2-40B4-BE49-F238E27FC236}">
                  <a16:creationId xmlns:a16="http://schemas.microsoft.com/office/drawing/2014/main" id="{689196C0-F0D4-4747-C22B-B893CE22FC46}"/>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B6518F81-9225-E2EB-336F-B498EA730FB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C073E7F2-E873-9FC9-3748-32287BB6722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890C8345-14FA-DAB4-096C-D7C3ED8FD6F6}"/>
                </a:ext>
              </a:extLst>
            </p:cNvPr>
            <p:cNvGrpSpPr/>
            <p:nvPr/>
          </p:nvGrpSpPr>
          <p:grpSpPr>
            <a:xfrm>
              <a:off x="9129274" y="2893887"/>
              <a:ext cx="717139" cy="1211724"/>
              <a:chOff x="9129274" y="2893887"/>
              <a:chExt cx="717139" cy="1211724"/>
            </a:xfrm>
            <a:grpFill/>
          </p:grpSpPr>
          <p:sp>
            <p:nvSpPr>
              <p:cNvPr id="10" name="Freeform 50">
                <a:extLst>
                  <a:ext uri="{FF2B5EF4-FFF2-40B4-BE49-F238E27FC236}">
                    <a16:creationId xmlns:a16="http://schemas.microsoft.com/office/drawing/2014/main" id="{AB1C411A-1E54-FAA5-DDD3-3CC5C25E2B0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51">
                <a:extLst>
                  <a:ext uri="{FF2B5EF4-FFF2-40B4-BE49-F238E27FC236}">
                    <a16:creationId xmlns:a16="http://schemas.microsoft.com/office/drawing/2014/main" id="{90DCF12D-D028-D25D-FDEF-273FFBDDA7F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52">
                <a:extLst>
                  <a:ext uri="{FF2B5EF4-FFF2-40B4-BE49-F238E27FC236}">
                    <a16:creationId xmlns:a16="http://schemas.microsoft.com/office/drawing/2014/main" id="{9D20D30B-FE53-FE6D-FACD-63FD2AFD480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2004E7F5-93ED-29DC-5CD5-EA69E46AC81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3051B3DB-0E51-9040-B486-4347D448EEA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1BA2FB4E-9F10-B5D0-9046-8FAF393B52C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FB050211-0C47-78E4-3B94-4C5D0167659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345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1E0A25-9CEF-0D9E-CD9E-9A3420132BDB}"/>
              </a:ext>
            </a:extLst>
          </p:cNvPr>
          <p:cNvSpPr>
            <a:spLocks noGrp="1"/>
          </p:cNvSpPr>
          <p:nvPr>
            <p:ph type="body" sz="quarter" idx="16"/>
          </p:nvPr>
        </p:nvSpPr>
        <p:spPr>
          <a:xfrm>
            <a:off x="6566002" y="393472"/>
            <a:ext cx="3135496" cy="592138"/>
          </a:xfrm>
          <a:solidFill>
            <a:srgbClr val="60BA47"/>
          </a:solidFill>
        </p:spPr>
        <p:txBody>
          <a:bodyPr/>
          <a:lstStyle/>
          <a:p>
            <a:r>
              <a:rPr lang="pl-PL" dirty="0" err="1"/>
              <a:t>Inspírese</a:t>
            </a:r>
            <a:r>
              <a:rPr lang="pl-PL" dirty="0"/>
              <a:t>...</a:t>
            </a:r>
            <a:endParaRPr lang="en-GB" dirty="0"/>
          </a:p>
        </p:txBody>
      </p:sp>
      <p:pic>
        <p:nvPicPr>
          <p:cNvPr id="6" name="Symbol zastępczy obrazu 5" descr="Obraz zawierający tekst, zrzut ekranu, Czcionka, design&#10;&#10;Zawartość wygenerowana przez sztuczną inteligencję może być niepoprawna.">
            <a:extLst>
              <a:ext uri="{FF2B5EF4-FFF2-40B4-BE49-F238E27FC236}">
                <a16:creationId xmlns:a16="http://schemas.microsoft.com/office/drawing/2014/main" id="{159035B4-4DF7-D0A7-5448-A183BF0AC10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5000" y="3148013"/>
            <a:ext cx="5130800" cy="3178175"/>
          </a:xfrm>
        </p:spPr>
      </p:pic>
      <p:sp>
        <p:nvSpPr>
          <p:cNvPr id="4" name="Symbol zastępczy tekstu 3">
            <a:extLst>
              <a:ext uri="{FF2B5EF4-FFF2-40B4-BE49-F238E27FC236}">
                <a16:creationId xmlns:a16="http://schemas.microsoft.com/office/drawing/2014/main" id="{BD144B26-08DC-0321-A721-AB13DAC43A76}"/>
              </a:ext>
            </a:extLst>
          </p:cNvPr>
          <p:cNvSpPr>
            <a:spLocks noGrp="1"/>
          </p:cNvSpPr>
          <p:nvPr>
            <p:ph type="body" sz="quarter" idx="19"/>
          </p:nvPr>
        </p:nvSpPr>
        <p:spPr>
          <a:xfrm>
            <a:off x="6566002" y="1321129"/>
            <a:ext cx="4990998" cy="3653768"/>
          </a:xfrm>
        </p:spPr>
        <p:txBody>
          <a:bodyPr/>
          <a:lstStyle/>
          <a:p>
            <a:pPr marL="0" indent="0"/>
            <a:r>
              <a:rPr lang="en-IE" dirty="0"/>
              <a:t>Consulte el </a:t>
            </a:r>
            <a:r>
              <a:rPr lang="pl-PL" dirty="0">
                <a:hlinkClick r:id="rId3"/>
              </a:rPr>
              <a:t>Compendio de buenas prácticas de W2W </a:t>
            </a:r>
            <a:r>
              <a:rPr lang="pl-PL" dirty="0"/>
              <a:t>para ver más ejemplos inspiradores de empresas alimentarias certificadas y galardonadas, como el grupo energético español Calor Renove</a:t>
            </a:r>
            <a:r>
              <a:rPr lang="en-US" dirty="0" err="1"/>
              <a:t>, especializado </a:t>
            </a:r>
            <a:r>
              <a:rPr lang="en-US" dirty="0"/>
              <a:t>en soluciones energéticas renovables y ecológicas, centrado en sistemas de calefacción por biomasa y adherido a estrictas normativas medioambientales para garantizar la sostenibilidad de sus productos.</a:t>
            </a:r>
            <a:endParaRPr lang="pl-PL" dirty="0"/>
          </a:p>
        </p:txBody>
      </p:sp>
      <p:pic>
        <p:nvPicPr>
          <p:cNvPr id="7" name="Grafika 6" descr="Internet z wypełnieniem pełnym">
            <a:extLst>
              <a:ext uri="{FF2B5EF4-FFF2-40B4-BE49-F238E27FC236}">
                <a16:creationId xmlns:a16="http://schemas.microsoft.com/office/drawing/2014/main" id="{5A7F999E-502F-6C45-D8FC-7569DFF00E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1899" y="5544152"/>
            <a:ext cx="914400" cy="914400"/>
          </a:xfrm>
          <a:prstGeom prst="rect">
            <a:avLst/>
          </a:prstGeom>
        </p:spPr>
      </p:pic>
      <p:sp>
        <p:nvSpPr>
          <p:cNvPr id="8" name="Symbol zastępczy tekstu 3">
            <a:extLst>
              <a:ext uri="{FF2B5EF4-FFF2-40B4-BE49-F238E27FC236}">
                <a16:creationId xmlns:a16="http://schemas.microsoft.com/office/drawing/2014/main" id="{CBBD9AB3-DE3E-F0E7-C947-639CCD14F660}"/>
              </a:ext>
            </a:extLst>
          </p:cNvPr>
          <p:cNvSpPr txBox="1">
            <a:spLocks/>
          </p:cNvSpPr>
          <p:nvPr/>
        </p:nvSpPr>
        <p:spPr>
          <a:xfrm>
            <a:off x="7979311" y="5606324"/>
            <a:ext cx="2916487" cy="79005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err="1"/>
              <a:t>Visite su </a:t>
            </a:r>
            <a:r>
              <a:rPr lang="pl-PL" dirty="0" err="1">
                <a:hlinkClick r:id="rId6"/>
              </a:rPr>
              <a:t>sitio web </a:t>
            </a:r>
            <a:r>
              <a:rPr lang="pl-PL" dirty="0" err="1"/>
              <a:t>para obtener más información</a:t>
            </a:r>
            <a:r>
              <a:rPr lang="pl-PL" dirty="0"/>
              <a:t>.</a:t>
            </a:r>
          </a:p>
        </p:txBody>
      </p:sp>
      <p:pic>
        <p:nvPicPr>
          <p:cNvPr id="10" name="Obraz 9" descr="Obraz zawierający Czcionka, Grafika, projekt graficzny, zrzut ekranu&#10;&#10;Zawartość wygenerowana przez sztuczną inteligencję może być niepoprawna.">
            <a:extLst>
              <a:ext uri="{FF2B5EF4-FFF2-40B4-BE49-F238E27FC236}">
                <a16:creationId xmlns:a16="http://schemas.microsoft.com/office/drawing/2014/main" id="{D5C5E99D-BFBF-41A2-E190-A70F427495A8}"/>
              </a:ext>
            </a:extLst>
          </p:cNvPr>
          <p:cNvPicPr>
            <a:picLocks noChangeAspect="1"/>
          </p:cNvPicPr>
          <p:nvPr/>
        </p:nvPicPr>
        <p:blipFill>
          <a:blip r:embed="rId7"/>
          <a:stretch>
            <a:fillRect/>
          </a:stretch>
        </p:blipFill>
        <p:spPr>
          <a:xfrm>
            <a:off x="1563853" y="950334"/>
            <a:ext cx="3343125" cy="1119097"/>
          </a:xfrm>
          <a:prstGeom prst="rect">
            <a:avLst/>
          </a:prstGeom>
        </p:spPr>
      </p:pic>
      <p:grpSp>
        <p:nvGrpSpPr>
          <p:cNvPr id="3" name="Graphic 4">
            <a:extLst>
              <a:ext uri="{FF2B5EF4-FFF2-40B4-BE49-F238E27FC236}">
                <a16:creationId xmlns:a16="http://schemas.microsoft.com/office/drawing/2014/main" id="{94FE5509-42F0-B091-ECD3-30B7D1254A35}"/>
              </a:ext>
            </a:extLst>
          </p:cNvPr>
          <p:cNvGrpSpPr/>
          <p:nvPr/>
        </p:nvGrpSpPr>
        <p:grpSpPr>
          <a:xfrm rot="19109105">
            <a:off x="11103738" y="167921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ACF3518B-E8ED-3364-8A74-2BF1696A5B69}"/>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FDFE71A2-E05B-CF5E-A7B8-2CEB6C32C27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E5B791AC-7A25-C3DD-C8B4-F7912FDB244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98765571-6261-F4A5-1938-5F9822A49AA1}"/>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C6B5CB2A-F23A-E56B-1643-A81EC21A5E1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2" name="Freeform 51">
                <a:extLst>
                  <a:ext uri="{FF2B5EF4-FFF2-40B4-BE49-F238E27FC236}">
                    <a16:creationId xmlns:a16="http://schemas.microsoft.com/office/drawing/2014/main" id="{2CCE815B-E74F-BD00-386A-66C85BCC8D5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1B09F364-87F7-F6D6-5226-2ABC0142448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114C24CD-06AF-BA75-F8D9-E6ABEAB2DF3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A7D5352B-D400-AD49-9023-BE1CC2D767C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746E4E97-2181-D82E-895B-A302B554A39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E3EA6EA4-D50C-C53A-E7E4-65B8C559D5D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4075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tekst, pismo odręczne, osoba, design&#10;&#10;Zawartość wygenerowana przez sztuczną inteligencję może być niepoprawna.">
            <a:extLst>
              <a:ext uri="{FF2B5EF4-FFF2-40B4-BE49-F238E27FC236}">
                <a16:creationId xmlns:a16="http://schemas.microsoft.com/office/drawing/2014/main" id="{D490ED61-88BD-B0FF-7C49-3B3F20E4430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58227"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GB" noProof="0"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4800600" y="2556769"/>
            <a:ext cx="5754950" cy="147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POLÍTICAS Y NORMATIVAS EUROPEAS</a:t>
            </a: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endParaRPr lang="en-GB" sz="3600" b="1" spc="324" noProof="0"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9ACB7-04F3-C342-524C-C08CA49B0C4E}"/>
            </a:ext>
          </a:extLst>
        </p:cNvPr>
        <p:cNvGrpSpPr/>
        <p:nvPr/>
      </p:nvGrpSpPr>
      <p:grpSpPr>
        <a:xfrm>
          <a:off x="0" y="0"/>
          <a:ext cx="0" cy="0"/>
          <a:chOff x="0" y="0"/>
          <a:chExt cx="0" cy="0"/>
        </a:xfrm>
      </p:grpSpPr>
      <p:pic>
        <p:nvPicPr>
          <p:cNvPr id="11" name="Symbol zastępczy obrazu 10" descr="Obraz zawierający osoba, kubek do kawy, w pomieszczeniu, ubrania&#10;&#10;Zawartość wygenerowana przez sztuczną inteligencję może być niepoprawna.">
            <a:extLst>
              <a:ext uri="{FF2B5EF4-FFF2-40B4-BE49-F238E27FC236}">
                <a16:creationId xmlns:a16="http://schemas.microsoft.com/office/drawing/2014/main" id="{CB6E75B4-E7C9-11CE-390A-AE4A33FA9BCA}"/>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54F28730-41A4-940A-0C71-7FFFC7C4D4DF}"/>
              </a:ext>
            </a:extLst>
          </p:cNvPr>
          <p:cNvSpPr>
            <a:spLocks noGrp="1"/>
          </p:cNvSpPr>
          <p:nvPr>
            <p:ph type="body" sz="quarter" idx="19"/>
          </p:nvPr>
        </p:nvSpPr>
        <p:spPr>
          <a:xfrm>
            <a:off x="532944" y="605364"/>
            <a:ext cx="5765045" cy="5996586"/>
          </a:xfrm>
        </p:spPr>
        <p:txBody>
          <a:bodyPr/>
          <a:lstStyle/>
          <a:p>
            <a:pPr marL="457200" indent="-457200">
              <a:buAutoNum type="arabicPeriod"/>
            </a:pPr>
            <a:r>
              <a:rPr lang="en-US" sz="2200" b="1" dirty="0"/>
              <a:t>Lea atentamente el escenario.</a:t>
            </a:r>
          </a:p>
          <a:p>
            <a:pPr marL="0" indent="0"/>
            <a:endParaRPr lang="pl-PL" sz="2200" b="1" dirty="0"/>
          </a:p>
          <a:p>
            <a:pPr marL="457200" indent="-457200">
              <a:buFont typeface="+mj-lt"/>
              <a:buAutoNum type="arabicPeriod" startAt="2"/>
            </a:pPr>
            <a:r>
              <a:rPr lang="en-US" sz="2200" b="1" dirty="0"/>
              <a:t>Identifique los principales problemas relacionados con el desperdicio de alimentos.</a:t>
            </a:r>
            <a:endParaRPr lang="pl-PL" sz="2200" dirty="0"/>
          </a:p>
          <a:p>
            <a:pPr marL="0" indent="0"/>
            <a:r>
              <a:rPr lang="pl-PL" sz="2200" b="1" dirty="0" err="1"/>
              <a:t>Escenario</a:t>
            </a:r>
            <a:r>
              <a:rPr lang="pl-PL" sz="2200" b="1" dirty="0"/>
              <a:t>: </a:t>
            </a:r>
            <a:endParaRPr lang="en-US" sz="2200" b="1" dirty="0"/>
          </a:p>
          <a:p>
            <a:r>
              <a:rPr lang="en-US" sz="2200" i="1" dirty="0"/>
              <a:t>Una cadena de supermercados de España se deshace regularmente de frutas y verduras caducadas pero aptas para el consumo. Buscan formas de reutilizarlas o venderlas en lugar de desecharlas.</a:t>
            </a:r>
            <a:endParaRPr lang="pl-PL" sz="2200" i="1" dirty="0"/>
          </a:p>
          <a:p>
            <a:endParaRPr lang="pl-PL" sz="2200" dirty="0"/>
          </a:p>
          <a:p>
            <a:pPr marL="457200" indent="-457200">
              <a:buFont typeface="+mj-lt"/>
              <a:buAutoNum type="arabicPeriod" startAt="3"/>
            </a:pPr>
            <a:r>
              <a:rPr lang="en-US" sz="2200" b="1" dirty="0"/>
              <a:t>Elija la </a:t>
            </a:r>
            <a:r>
              <a:rPr lang="pl-PL" sz="2200" b="1" dirty="0"/>
              <a:t>política de </a:t>
            </a:r>
            <a:r>
              <a:rPr lang="en-US" sz="2200" b="1" dirty="0"/>
              <a:t>la UE más pertinente:</a:t>
            </a:r>
            <a:endParaRPr lang="pl-PL" sz="2200" b="1" dirty="0"/>
          </a:p>
          <a:p>
            <a:pPr marL="457200" indent="-457200">
              <a:buFont typeface="Wingdings" panose="05000000000000000000" pitchFamily="2" charset="2"/>
              <a:buChar char="q"/>
            </a:pPr>
            <a:r>
              <a:rPr lang="en-US" sz="2200" dirty="0"/>
              <a:t>Estrategia "de la granja al consumidor" (2020)</a:t>
            </a:r>
            <a:endParaRPr lang="pl-PL" sz="2200" dirty="0"/>
          </a:p>
          <a:p>
            <a:pPr marL="457200" indent="-457200">
              <a:buFont typeface="Wingdings" panose="05000000000000000000" pitchFamily="2" charset="2"/>
              <a:buChar char="q"/>
            </a:pPr>
            <a:r>
              <a:rPr lang="en-US" sz="2200" dirty="0"/>
              <a:t>Directiva marco sobre residuos (2008/98/CE)</a:t>
            </a:r>
            <a:endParaRPr lang="pl-PL" sz="2200" dirty="0"/>
          </a:p>
          <a:p>
            <a:pPr marL="457200" indent="-457200">
              <a:buFont typeface="Wingdings" panose="05000000000000000000" pitchFamily="2" charset="2"/>
              <a:buChar char="q"/>
            </a:pPr>
            <a:r>
              <a:rPr lang="en-US" sz="2200" dirty="0"/>
              <a:t>Reglamento (CE) nº 852/2004 del Consejo sobre higiene de los alimentos</a:t>
            </a:r>
          </a:p>
        </p:txBody>
      </p:sp>
      <p:sp>
        <p:nvSpPr>
          <p:cNvPr id="13" name="Rectangle 12">
            <a:extLst>
              <a:ext uri="{FF2B5EF4-FFF2-40B4-BE49-F238E27FC236}">
                <a16:creationId xmlns:a16="http://schemas.microsoft.com/office/drawing/2014/main" id="{5643DCD8-3F9D-03EF-81BE-45415F83E8D3}"/>
              </a:ext>
            </a:extLst>
          </p:cNvPr>
          <p:cNvSpPr/>
          <p:nvPr/>
        </p:nvSpPr>
        <p:spPr>
          <a:xfrm>
            <a:off x="5759489" y="256050"/>
            <a:ext cx="3978327" cy="69862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b="1" spc="324" dirty="0">
                <a:solidFill>
                  <a:schemeClr val="bg1"/>
                </a:solidFill>
                <a:latin typeface="Calibri" panose="020F0502020204030204" pitchFamily="34" charset="0"/>
                <a:cs typeface="Calibri" panose="020F0502020204030204" pitchFamily="34" charset="0"/>
              </a:rPr>
              <a:t>ESCENARIO</a:t>
            </a:r>
            <a:endParaRPr lang="en-US" sz="529" dirty="0">
              <a:latin typeface="Montserrat" panose="00000500000000000000" pitchFamily="50" charset="0"/>
            </a:endParaRPr>
          </a:p>
        </p:txBody>
      </p:sp>
      <p:sp>
        <p:nvSpPr>
          <p:cNvPr id="8" name="Freeform 7">
            <a:extLst>
              <a:ext uri="{FF2B5EF4-FFF2-40B4-BE49-F238E27FC236}">
                <a16:creationId xmlns:a16="http://schemas.microsoft.com/office/drawing/2014/main" id="{1D332C91-DF93-5791-DBD3-A67E51A3914F}"/>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262932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9">
            <a:extLst>
              <a:ext uri="{FF2B5EF4-FFF2-40B4-BE49-F238E27FC236}">
                <a16:creationId xmlns:a16="http://schemas.microsoft.com/office/drawing/2014/main" id="{45DD8A36-39B3-24B3-3D6F-61E0854814E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p:txBody>
          <a:bodyPr/>
          <a:lstStyle/>
          <a:p>
            <a:r>
              <a:rPr lang="en-GB" noProof="0" dirty="0"/>
              <a:t>Tristram Stuart</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2776635" y="2386048"/>
            <a:ext cx="6638728" cy="1748587"/>
          </a:xfrm>
        </p:spPr>
        <p:txBody>
          <a:bodyPr/>
          <a:lstStyle/>
          <a:p>
            <a:r>
              <a:rPr lang="en-GB" noProof="0" dirty="0"/>
              <a:t>"EL DESPERDICIO DE ALIMENTOS ES UNA ATROCIDAD QUE TODOS PODEMOS ABORDAR, EMPEZANDO POR NUESTROS PROPIOS HOGARES Y COMUNIDADES".</a:t>
            </a:r>
          </a:p>
        </p:txBody>
      </p:sp>
      <p:grpSp>
        <p:nvGrpSpPr>
          <p:cNvPr id="10" name="Group 9">
            <a:extLst>
              <a:ext uri="{FF2B5EF4-FFF2-40B4-BE49-F238E27FC236}">
                <a16:creationId xmlns:a16="http://schemas.microsoft.com/office/drawing/2014/main" id="{27FDB5B2-22D0-53EA-61B9-1561421D7DA0}"/>
              </a:ext>
            </a:extLst>
          </p:cNvPr>
          <p:cNvGrpSpPr/>
          <p:nvPr/>
        </p:nvGrpSpPr>
        <p:grpSpPr>
          <a:xfrm>
            <a:off x="5352086" y="301300"/>
            <a:ext cx="1487826" cy="1083162"/>
            <a:chOff x="3400450" y="986392"/>
            <a:chExt cx="1487826" cy="1083162"/>
          </a:xfrm>
          <a:solidFill>
            <a:srgbClr val="0B3A5B"/>
          </a:solidFill>
        </p:grpSpPr>
        <p:sp>
          <p:nvSpPr>
            <p:cNvPr id="11" name="Freeform 10">
              <a:extLst>
                <a:ext uri="{FF2B5EF4-FFF2-40B4-BE49-F238E27FC236}">
                  <a16:creationId xmlns:a16="http://schemas.microsoft.com/office/drawing/2014/main" id="{60453C57-87C0-A2D1-E00D-8907DA045FF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094D2"/>
            </a:solidFill>
            <a:ln w="8971"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9C9C35FA-D380-B83A-F98D-5000AB7955B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480274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GB" sz="3000" b="1" noProof="0" dirty="0">
                <a:solidFill>
                  <a:schemeClr val="bg1"/>
                </a:solidFill>
              </a:rPr>
              <a:t>www.waste2worth.eu</a:t>
            </a:r>
          </a:p>
          <a:p>
            <a:endParaRPr lang="en-GB" noProof="0"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GB" noProof="0" dirty="0"/>
              <a:t>Sigue nuestro viaje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GB" sz="2400" noProof="0" dirty="0" err="1">
                  <a:solidFill>
                    <a:srgbClr val="0B3A5B"/>
                  </a:solidFill>
                  <a:hlinkClick r:id="rId4">
                    <a:extLst>
                      <a:ext uri="{A12FA001-AC4F-418D-AE19-62706E023703}">
                        <ahyp:hlinkClr xmlns:ahyp="http://schemas.microsoft.com/office/drawing/2018/hyperlinkcolor" val="tx"/>
                      </a:ext>
                    </a:extLst>
                  </a:hlinkClick>
                </a:rPr>
                <a:t>yt</a:t>
              </a:r>
              <a:endParaRPr lang="en-GB" sz="2400" noProof="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GB" sz="2400" noProof="0" dirty="0">
                  <a:solidFill>
                    <a:srgbClr val="0B3A5B"/>
                  </a:solidFill>
                  <a:hlinkClick r:id="rId5">
                    <a:extLst>
                      <a:ext uri="{A12FA001-AC4F-418D-AE19-62706E023703}">
                        <ahyp:hlinkClr xmlns:ahyp="http://schemas.microsoft.com/office/drawing/2018/hyperlinkcolor" val="tx"/>
                      </a:ext>
                    </a:extLst>
                  </a:hlinkClick>
                </a:rPr>
                <a:t>li</a:t>
              </a:r>
              <a:endParaRPr lang="en-GB" sz="2400" noProof="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GB" sz="2400" noProof="0" dirty="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GB" sz="2400" noProof="0" dirty="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GB" sz="2400" noProof="0" dirty="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GB" sz="2400" noProof="0" dirty="0">
                  <a:solidFill>
                    <a:srgbClr val="0B3A5B"/>
                  </a:solidFill>
                  <a:hlinkClick r:id="rId6">
                    <a:extLst>
                      <a:ext uri="{A12FA001-AC4F-418D-AE19-62706E023703}">
                        <ahyp:hlinkClr xmlns:ahyp="http://schemas.microsoft.com/office/drawing/2018/hyperlinkcolor" val="tx"/>
                      </a:ext>
                    </a:extLst>
                  </a:hlinkClick>
                </a:rPr>
                <a:t>en</a:t>
              </a:r>
              <a:endParaRPr lang="en-GB" sz="2400" noProof="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08EFA-6471-3B7B-272D-1E9983B0F0D4}"/>
            </a:ext>
          </a:extLst>
        </p:cNvPr>
        <p:cNvGrpSpPr/>
        <p:nvPr/>
      </p:nvGrpSpPr>
      <p:grpSpPr>
        <a:xfrm>
          <a:off x="0" y="0"/>
          <a:ext cx="0" cy="0"/>
          <a:chOff x="0" y="0"/>
          <a:chExt cx="0" cy="0"/>
        </a:xfrm>
      </p:grpSpPr>
      <p:pic>
        <p:nvPicPr>
          <p:cNvPr id="10" name="Symbol zastępczy obrazu 9" descr="Obraz zawierający tekst, komputer, computer, Netbook&#10;&#10;Zawartość wygenerowana przez sztuczną inteligencję może być niepoprawna.">
            <a:extLst>
              <a:ext uri="{FF2B5EF4-FFF2-40B4-BE49-F238E27FC236}">
                <a16:creationId xmlns:a16="http://schemas.microsoft.com/office/drawing/2014/main" id="{0392A50F-76CD-2D20-3846-0B9DE5B64F8C}"/>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597275" y="0"/>
            <a:ext cx="5361066" cy="6858000"/>
          </a:xfrm>
        </p:spPr>
      </p:pic>
      <p:sp>
        <p:nvSpPr>
          <p:cNvPr id="13" name="Rectangle 12">
            <a:extLst>
              <a:ext uri="{FF2B5EF4-FFF2-40B4-BE49-F238E27FC236}">
                <a16:creationId xmlns:a16="http://schemas.microsoft.com/office/drawing/2014/main" id="{D2447469-A21D-FF27-D06A-63BFA751AC7C}"/>
              </a:ext>
            </a:extLst>
          </p:cNvPr>
          <p:cNvSpPr/>
          <p:nvPr/>
        </p:nvSpPr>
        <p:spPr>
          <a:xfrm>
            <a:off x="3083442" y="372139"/>
            <a:ext cx="8846288" cy="109134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alibri" panose="020F0502020204030204" pitchFamily="34" charset="0"/>
                <a:cs typeface="Calibri" panose="020F0502020204030204" pitchFamily="34" charset="0"/>
              </a:rPr>
              <a:t>Desperdicio de alimentos - Política específica</a:t>
            </a:r>
            <a:endParaRPr lang="en-GB" sz="3600" b="1" noProof="0" dirty="0">
              <a:solidFill>
                <a:schemeClr val="bg1"/>
              </a:solidFill>
              <a:latin typeface="Calibri" panose="020F0502020204030204" pitchFamily="34" charset="0"/>
              <a:cs typeface="Calibri" panose="020F0502020204030204" pitchFamily="34" charset="0"/>
            </a:endParaRPr>
          </a:p>
          <a:p>
            <a:pPr algn="ct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4D3EE29F-7CFD-0992-58F5-C46BDDA35B84}"/>
              </a:ext>
            </a:extLst>
          </p:cNvPr>
          <p:cNvSpPr/>
          <p:nvPr/>
        </p:nvSpPr>
        <p:spPr>
          <a:xfrm>
            <a:off x="1460210" y="4730260"/>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
        <p:nvSpPr>
          <p:cNvPr id="3" name="Text Placeholder 2">
            <a:extLst>
              <a:ext uri="{FF2B5EF4-FFF2-40B4-BE49-F238E27FC236}">
                <a16:creationId xmlns:a16="http://schemas.microsoft.com/office/drawing/2014/main" id="{85E28BCA-0C69-601D-4B55-70EF7247FE13}"/>
              </a:ext>
            </a:extLst>
          </p:cNvPr>
          <p:cNvSpPr>
            <a:spLocks noGrp="1"/>
          </p:cNvSpPr>
          <p:nvPr>
            <p:ph type="body" sz="quarter" idx="22"/>
          </p:nvPr>
        </p:nvSpPr>
        <p:spPr>
          <a:xfrm>
            <a:off x="6246354" y="1624849"/>
            <a:ext cx="5348371" cy="3608301"/>
          </a:xfrm>
        </p:spPr>
        <p:txBody>
          <a:bodyPr/>
          <a:lstStyle/>
          <a:p>
            <a:pPr marL="0" indent="0"/>
            <a:r>
              <a:rPr lang="en-GB" sz="2200" noProof="0" dirty="0">
                <a:solidFill>
                  <a:srgbClr val="09465E"/>
                </a:solidFill>
              </a:rPr>
              <a:t>La Unión Europea ha puesto en marcha varias </a:t>
            </a:r>
            <a:r>
              <a:rPr lang="en-GB" sz="2200" noProof="0" dirty="0">
                <a:solidFill>
                  <a:srgbClr val="09465E"/>
                </a:solidFill>
                <a:hlinkClick r:id="rId4"/>
              </a:rPr>
              <a:t>políticas y normativas </a:t>
            </a:r>
            <a:r>
              <a:rPr lang="en-GB" sz="2200" noProof="0" dirty="0">
                <a:solidFill>
                  <a:srgbClr val="09465E"/>
                </a:solidFill>
              </a:rPr>
              <a:t>para hacer frente al desperdicio de alimentos, con el objetivo de reducir el impacto medioambiental, promover la eficiencia de los recursos y garantizar la seguridad alimentaria. </a:t>
            </a:r>
          </a:p>
          <a:p>
            <a:endParaRPr lang="en-GB" sz="2200" noProof="0" dirty="0"/>
          </a:p>
          <a:p>
            <a:pPr marL="0" indent="0"/>
            <a:r>
              <a:rPr lang="en-GB" sz="2200" noProof="0" dirty="0">
                <a:solidFill>
                  <a:srgbClr val="09465E"/>
                </a:solidFill>
              </a:rPr>
              <a:t>Estas políticas están en consonancia con los objetivos de sostenibilidad más amplios de la UE, incluida la estrategia "de la granja a la mesa" y la transición a una economía circular.</a:t>
            </a:r>
          </a:p>
          <a:p>
            <a:pPr marL="0" indent="0"/>
            <a:endParaRPr lang="en-GB" dirty="0"/>
          </a:p>
          <a:p>
            <a:pPr marL="0" indent="0"/>
            <a:r>
              <a:rPr lang="en-GB" b="1" noProof="0" dirty="0">
                <a:solidFill>
                  <a:srgbClr val="60BA47"/>
                </a:solidFill>
              </a:rPr>
              <a:t>Veamos las políticas que debe conocer en .....</a:t>
            </a:r>
          </a:p>
        </p:txBody>
      </p:sp>
    </p:spTree>
    <p:extLst>
      <p:ext uri="{BB962C8B-B14F-4D97-AF65-F5344CB8AC3E}">
        <p14:creationId xmlns:p14="http://schemas.microsoft.com/office/powerpoint/2010/main" val="355060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B8A2752-89BF-8FD6-93A4-98834BB538E7}"/>
              </a:ext>
            </a:extLst>
          </p:cNvPr>
          <p:cNvSpPr>
            <a:spLocks noGrp="1"/>
          </p:cNvSpPr>
          <p:nvPr>
            <p:ph type="body" sz="quarter" idx="16"/>
          </p:nvPr>
        </p:nvSpPr>
        <p:spPr>
          <a:xfrm>
            <a:off x="1192311" y="339190"/>
            <a:ext cx="2446039" cy="1605113"/>
          </a:xfrm>
        </p:spPr>
        <p:txBody>
          <a:bodyPr/>
          <a:lstStyle/>
          <a:p>
            <a:r>
              <a:rPr lang="en-GB" noProof="0" dirty="0"/>
              <a:t>Directiva Marco de Residuos </a:t>
            </a:r>
          </a:p>
        </p:txBody>
      </p:sp>
      <p:pic>
        <p:nvPicPr>
          <p:cNvPr id="6" name="Symbol zastępczy obrazu 5" descr="Obraz zawierający tekst, zrzut ekranu, dokument, Czcionka&#10;&#10;Zawartość wygenerowana przez sztuczną inteligencję może być niepoprawna.">
            <a:hlinkClick r:id="rId2"/>
            <a:extLst>
              <a:ext uri="{FF2B5EF4-FFF2-40B4-BE49-F238E27FC236}">
                <a16:creationId xmlns:a16="http://schemas.microsoft.com/office/drawing/2014/main" id="{8F80AC5A-5E77-7F92-0B7C-CDBD6657CEF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35000" y="3125788"/>
            <a:ext cx="5130800" cy="3055937"/>
          </a:xfrm>
        </p:spPr>
      </p:pic>
      <p:sp>
        <p:nvSpPr>
          <p:cNvPr id="4" name="Symbol zastępczy tekstu 3">
            <a:extLst>
              <a:ext uri="{FF2B5EF4-FFF2-40B4-BE49-F238E27FC236}">
                <a16:creationId xmlns:a16="http://schemas.microsoft.com/office/drawing/2014/main" id="{7A58C556-7385-C56E-EC37-3C50EF129F15}"/>
              </a:ext>
            </a:extLst>
          </p:cNvPr>
          <p:cNvSpPr>
            <a:spLocks noGrp="1"/>
          </p:cNvSpPr>
          <p:nvPr>
            <p:ph type="body" sz="quarter" idx="19"/>
          </p:nvPr>
        </p:nvSpPr>
        <p:spPr>
          <a:xfrm>
            <a:off x="6646640" y="281010"/>
            <a:ext cx="5380703" cy="5941394"/>
          </a:xfrm>
        </p:spPr>
        <p:txBody>
          <a:bodyPr/>
          <a:lstStyle/>
          <a:p>
            <a:pPr marL="0" indent="0"/>
            <a:r>
              <a:rPr lang="en-GB" sz="2200" noProof="0" dirty="0"/>
              <a:t>Uno de los documentos más importantes es la </a:t>
            </a:r>
            <a:r>
              <a:rPr lang="en-GB" sz="2200" noProof="0" dirty="0">
                <a:hlinkClick r:id="rId2"/>
              </a:rPr>
              <a:t>Directiva Marco de Residuos </a:t>
            </a:r>
            <a:r>
              <a:rPr lang="en-GB" sz="2200" noProof="0" dirty="0"/>
              <a:t>(2008/98/CE), </a:t>
            </a:r>
            <a:r>
              <a:rPr lang="en-US" sz="2200" noProof="0" dirty="0"/>
              <a:t>que establece el </a:t>
            </a:r>
            <a:r>
              <a:rPr lang="en-US" sz="2200" b="1" noProof="0" dirty="0"/>
              <a:t>marco jurídico para la gestión de residuos en la UE </a:t>
            </a:r>
            <a:r>
              <a:rPr lang="en-US" sz="2200" noProof="0" dirty="0"/>
              <a:t>y promueve </a:t>
            </a:r>
            <a:r>
              <a:rPr lang="en-GB" sz="2200" noProof="0" dirty="0"/>
              <a:t>una economía circular definiendo los procesos de gestión de residuos, recuperación y eliminación. </a:t>
            </a:r>
          </a:p>
          <a:p>
            <a:endParaRPr lang="en-GB" sz="2200" noProof="0" dirty="0"/>
          </a:p>
          <a:p>
            <a:pPr marL="0" indent="0"/>
            <a:r>
              <a:rPr lang="en-GB" sz="2200" noProof="0" dirty="0"/>
              <a:t>Un aspecto clave es el concepto </a:t>
            </a:r>
            <a:r>
              <a:rPr lang="en-GB" sz="2200" b="1" i="1" noProof="0" dirty="0"/>
              <a:t>de fin de la condición de residuo </a:t>
            </a:r>
            <a:r>
              <a:rPr lang="en-GB" sz="2200" noProof="0" dirty="0"/>
              <a:t>(</a:t>
            </a:r>
            <a:r>
              <a:rPr lang="en-GB" sz="2200" b="1" i="1" noProof="0" dirty="0"/>
              <a:t>fin de la condición de </a:t>
            </a:r>
            <a:r>
              <a:rPr lang="en-GB" sz="2200" noProof="0" dirty="0" err="1"/>
              <a:t>residuo</a:t>
            </a:r>
            <a:r>
              <a:rPr lang="en-GB" sz="2200" noProof="0" dirty="0"/>
              <a:t>), que ofrece una vía legal para que los residuos se conviertan en productos una vez que cumplan unos criterios específicos. El artículo 6.1 establece cuatro condiciones acumulativas para </a:t>
            </a:r>
            <a:r>
              <a:rPr lang="en-GB" sz="2200" noProof="0" dirty="0" err="1"/>
              <a:t>el fin de la condición de residuo</a:t>
            </a:r>
            <a:r>
              <a:rPr lang="en-GB" sz="2200" noProof="0" dirty="0"/>
              <a:t>: </a:t>
            </a:r>
            <a:r>
              <a:rPr lang="en-GB" sz="2200" dirty="0"/>
              <a:t>usos</a:t>
            </a:r>
            <a:r>
              <a:rPr lang="en-GB" sz="2200" noProof="0" dirty="0"/>
              <a:t> específicos, demanda del mercado, cumplimiento de normas técnicas y ausencia de efectos adversos para el medio ambiente o la salud.</a:t>
            </a:r>
          </a:p>
        </p:txBody>
      </p:sp>
      <p:pic>
        <p:nvPicPr>
          <p:cNvPr id="14" name="Obraz 13" descr="Obraz zawierający zrzut ekranu, krąg, logo, tekst&#10;&#10;Zawartość wygenerowana przez sztuczną inteligencję może być niepoprawna.">
            <a:extLst>
              <a:ext uri="{FF2B5EF4-FFF2-40B4-BE49-F238E27FC236}">
                <a16:creationId xmlns:a16="http://schemas.microsoft.com/office/drawing/2014/main" id="{F9E9BCAE-986B-707D-6739-9AB6340E65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3988" y="198007"/>
            <a:ext cx="2036225" cy="1605112"/>
          </a:xfrm>
          <a:prstGeom prst="rect">
            <a:avLst/>
          </a:prstGeom>
        </p:spPr>
      </p:pic>
      <p:pic>
        <p:nvPicPr>
          <p:cNvPr id="16" name="Obraz 15" descr="Obraz zawierający flaga, symbol&#10;&#10;Zawartość wygenerowana przez sztuczną inteligencję może być niepoprawna.">
            <a:extLst>
              <a:ext uri="{FF2B5EF4-FFF2-40B4-BE49-F238E27FC236}">
                <a16:creationId xmlns:a16="http://schemas.microsoft.com/office/drawing/2014/main" id="{8EC98104-876B-28FE-2586-158D0E6F6F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1942" y="1591305"/>
            <a:ext cx="1204884" cy="1033188"/>
          </a:xfrm>
          <a:prstGeom prst="rect">
            <a:avLst/>
          </a:prstGeom>
        </p:spPr>
      </p:pic>
      <p:grpSp>
        <p:nvGrpSpPr>
          <p:cNvPr id="3" name="Graphic 4">
            <a:extLst>
              <a:ext uri="{FF2B5EF4-FFF2-40B4-BE49-F238E27FC236}">
                <a16:creationId xmlns:a16="http://schemas.microsoft.com/office/drawing/2014/main" id="{54FD3CFF-FB4B-E52F-665D-24F9BAAD6EFF}"/>
              </a:ext>
            </a:extLst>
          </p:cNvPr>
          <p:cNvGrpSpPr/>
          <p:nvPr/>
        </p:nvGrpSpPr>
        <p:grpSpPr>
          <a:xfrm rot="18129419">
            <a:off x="5106845" y="4993272"/>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FB8D08FE-015D-AB83-4C18-3EBCCC7510E2}"/>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EBDDCDFE-2C85-58F5-8497-7924C07ACE1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8" name="Freeform 58">
                <a:extLst>
                  <a:ext uri="{FF2B5EF4-FFF2-40B4-BE49-F238E27FC236}">
                    <a16:creationId xmlns:a16="http://schemas.microsoft.com/office/drawing/2014/main" id="{2546805C-89FF-9CA2-6F93-CF9A859A59A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98F7A15F-7231-8125-A54D-0A6C234CC01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5960B337-80D6-10D3-C85E-744035FEC6D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D88C0351-EDCC-9E78-605D-15AB2CCDF8F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103D0B43-660C-243E-0D83-E5895C133D3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AE22625C-ED12-E755-EE35-3BCAE554582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232D5E23-D9F5-E8B4-A040-65B997219D1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7E5F88C6-5D33-3528-31D4-04A1BE3C52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188ADBCB-1FCA-4784-BAF3-FDE7ACC0D23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9097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BC7BD-54B5-121A-8017-6CBF18AD7EDF}"/>
              </a:ext>
            </a:extLst>
          </p:cNvPr>
          <p:cNvSpPr>
            <a:spLocks noGrp="1"/>
          </p:cNvSpPr>
          <p:nvPr>
            <p:ph type="body" sz="quarter" idx="16"/>
          </p:nvPr>
        </p:nvSpPr>
        <p:spPr>
          <a:xfrm>
            <a:off x="584257" y="271531"/>
            <a:ext cx="8163818" cy="1098935"/>
          </a:xfrm>
        </p:spPr>
        <p:txBody>
          <a:bodyPr/>
          <a:lstStyle/>
          <a:p>
            <a:pPr algn="l"/>
            <a:r>
              <a:rPr lang="en-GB" noProof="0" dirty="0">
                <a:solidFill>
                  <a:srgbClr val="09465E"/>
                </a:solidFill>
              </a:rPr>
              <a:t>Políticas y plataformas clave relevantes para la reducción de residuos alimentarios </a:t>
            </a:r>
          </a:p>
        </p:txBody>
      </p:sp>
      <p:sp>
        <p:nvSpPr>
          <p:cNvPr id="60" name="Text Placeholder 2">
            <a:extLst>
              <a:ext uri="{FF2B5EF4-FFF2-40B4-BE49-F238E27FC236}">
                <a16:creationId xmlns:a16="http://schemas.microsoft.com/office/drawing/2014/main" id="{1357D279-E761-3469-21E0-29B063D5EF40}"/>
              </a:ext>
            </a:extLst>
          </p:cNvPr>
          <p:cNvSpPr txBox="1">
            <a:spLocks/>
          </p:cNvSpPr>
          <p:nvPr/>
        </p:nvSpPr>
        <p:spPr>
          <a:xfrm>
            <a:off x="555977" y="2355516"/>
            <a:ext cx="4374242" cy="38093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noProof="0" dirty="0">
                <a:solidFill>
                  <a:srgbClr val="09465E"/>
                </a:solidFill>
              </a:rPr>
              <a:t>Aparte de la Directiva Marco de Residuos, el </a:t>
            </a:r>
            <a:r>
              <a:rPr lang="en-GB" sz="2400" noProof="0" dirty="0">
                <a:solidFill>
                  <a:srgbClr val="09465E"/>
                </a:solidFill>
                <a:hlinkClick r:id="rId3"/>
              </a:rPr>
              <a:t>Plan de Acción de Economía Circular de la UE </a:t>
            </a:r>
            <a:r>
              <a:rPr lang="en-GB" sz="2400" noProof="0" dirty="0">
                <a:solidFill>
                  <a:srgbClr val="09465E"/>
                </a:solidFill>
              </a:rPr>
              <a:t>y el </a:t>
            </a:r>
            <a:r>
              <a:rPr lang="en-GB" sz="2400" noProof="0" dirty="0">
                <a:solidFill>
                  <a:srgbClr val="09465E"/>
                </a:solidFill>
                <a:hlinkClick r:id="rId4"/>
              </a:rPr>
              <a:t>Acuerdo Verde Europeo</a:t>
            </a:r>
            <a:r>
              <a:rPr lang="en-GB" sz="2400" noProof="0" dirty="0">
                <a:solidFill>
                  <a:srgbClr val="09465E"/>
                </a:solidFill>
              </a:rPr>
              <a:t>, que se analizan en </a:t>
            </a:r>
            <a:r>
              <a:rPr lang="en-GB" sz="2400" b="1" noProof="0" dirty="0">
                <a:solidFill>
                  <a:srgbClr val="09465E"/>
                </a:solidFill>
              </a:rPr>
              <a:t>módulos anteriores</a:t>
            </a:r>
            <a:r>
              <a:rPr lang="en-GB" sz="2400" noProof="0" dirty="0">
                <a:solidFill>
                  <a:srgbClr val="09465E"/>
                </a:solidFill>
              </a:rPr>
              <a:t>, aquí hay algunos documentos clave adicionales relevantes para la REDUCCIÓN DEL DESPERDICIO DE ALIMENTOS EN LA UE. </a:t>
            </a:r>
          </a:p>
        </p:txBody>
      </p:sp>
      <p:pic>
        <p:nvPicPr>
          <p:cNvPr id="4" name="Obraz 3" descr="Obraz zawierający zrzut ekranu, logo, Grafika, symbol&#10;&#10;Zawartość wygenerowana przez sztuczną inteligencję może być niepoprawna.">
            <a:extLst>
              <a:ext uri="{FF2B5EF4-FFF2-40B4-BE49-F238E27FC236}">
                <a16:creationId xmlns:a16="http://schemas.microsoft.com/office/drawing/2014/main" id="{0EBDC3B9-D804-69B7-8013-6DB8CF7CB3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26312" y="152678"/>
            <a:ext cx="3099728" cy="1117746"/>
          </a:xfrm>
          <a:prstGeom prst="rect">
            <a:avLst/>
          </a:prstGeom>
        </p:spPr>
      </p:pic>
      <p:sp>
        <p:nvSpPr>
          <p:cNvPr id="3" name="CuadroTexto 553">
            <a:extLst>
              <a:ext uri="{FF2B5EF4-FFF2-40B4-BE49-F238E27FC236}">
                <a16:creationId xmlns:a16="http://schemas.microsoft.com/office/drawing/2014/main" id="{00281ED7-ACBD-7E44-39FF-6BF88A8F3EC2}"/>
              </a:ext>
            </a:extLst>
          </p:cNvPr>
          <p:cNvSpPr txBox="1"/>
          <p:nvPr/>
        </p:nvSpPr>
        <p:spPr>
          <a:xfrm>
            <a:off x="6361772" y="2415082"/>
            <a:ext cx="4729080" cy="3970318"/>
          </a:xfrm>
          <a:prstGeom prst="rect">
            <a:avLst/>
          </a:prstGeom>
          <a:noFill/>
        </p:spPr>
        <p:txBody>
          <a:bodyPr wrap="square" rtlCol="0">
            <a:spAutoFit/>
          </a:bodyPr>
          <a:lstStyle/>
          <a:p>
            <a:pPr marL="514350" indent="-514350">
              <a:buFont typeface="+mj-lt"/>
              <a:buAutoNum type="arabicPeriod"/>
            </a:pPr>
            <a:r>
              <a:rPr lang="en-GB" sz="2800" b="1" noProof="0" dirty="0">
                <a:solidFill>
                  <a:srgbClr val="0B3A5B"/>
                </a:solidFill>
                <a:latin typeface="Calibri" panose="020F0502020204030204" pitchFamily="34" charset="0"/>
                <a:ea typeface="Lato" charset="0"/>
                <a:cs typeface="Calibri" panose="020F0502020204030204" pitchFamily="34" charset="0"/>
              </a:rPr>
              <a:t>Plataforma de la UE sobre pérdidas y desperdicio de alimentos (2016) </a:t>
            </a:r>
          </a:p>
          <a:p>
            <a:pPr marL="514350" indent="-514350">
              <a:buFont typeface="+mj-lt"/>
              <a:buAutoNum type="arabicPeriod"/>
            </a:pPr>
            <a:r>
              <a:rPr lang="en-GB" sz="2800" b="1" dirty="0">
                <a:solidFill>
                  <a:srgbClr val="0B3A5B"/>
                </a:solidFill>
                <a:latin typeface="Calibri" panose="020F0502020204030204" pitchFamily="34" charset="0"/>
                <a:ea typeface="Lato" charset="0"/>
                <a:cs typeface="Calibri" panose="020F0502020204030204" pitchFamily="34" charset="0"/>
              </a:rPr>
              <a:t>Estrategia "de la granja a la mesa" (2020)</a:t>
            </a:r>
          </a:p>
          <a:p>
            <a:pPr marL="514350" indent="-514350">
              <a:buFont typeface="+mj-lt"/>
              <a:buAutoNum type="arabicPeriod"/>
            </a:pPr>
            <a:r>
              <a:rPr lang="en-US" sz="2800" b="1" dirty="0">
                <a:solidFill>
                  <a:srgbClr val="0B3A5B"/>
                </a:solidFill>
                <a:latin typeface="Calibri" panose="020F0502020204030204" pitchFamily="34" charset="0"/>
                <a:ea typeface="Lato" charset="0"/>
                <a:cs typeface="Calibri" panose="020F0502020204030204" pitchFamily="34" charset="0"/>
              </a:rPr>
              <a:t>Reglamento (CE) nº 852/2004 del Consejo sobre higiene de los alimentos</a:t>
            </a:r>
          </a:p>
          <a:p>
            <a:pPr marL="514350" indent="-514350">
              <a:buFont typeface="+mj-lt"/>
              <a:buAutoNum type="arabicPeriod"/>
            </a:pPr>
            <a:endParaRPr lang="en-GB" sz="2800" b="1" dirty="0">
              <a:solidFill>
                <a:srgbClr val="0B3A5B"/>
              </a:solidFill>
              <a:latin typeface="Calibri" panose="020F0502020204030204" pitchFamily="34" charset="0"/>
              <a:ea typeface="Lato" charset="0"/>
              <a:cs typeface="Calibri" panose="020F0502020204030204" pitchFamily="34" charset="0"/>
            </a:endParaRPr>
          </a:p>
          <a:p>
            <a:pPr marL="342900" indent="-342900">
              <a:buFont typeface="Arial" panose="020B0604020202020204" pitchFamily="34" charset="0"/>
              <a:buChar char="•"/>
            </a:pPr>
            <a:endParaRPr lang="en-GB" sz="28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5" name="Arrow: Right 4">
            <a:extLst>
              <a:ext uri="{FF2B5EF4-FFF2-40B4-BE49-F238E27FC236}">
                <a16:creationId xmlns:a16="http://schemas.microsoft.com/office/drawing/2014/main" id="{9A322349-2D4E-E97E-8796-4857C46E0249}"/>
              </a:ext>
            </a:extLst>
          </p:cNvPr>
          <p:cNvSpPr/>
          <p:nvPr/>
        </p:nvSpPr>
        <p:spPr>
          <a:xfrm>
            <a:off x="5195991" y="3619893"/>
            <a:ext cx="900009" cy="886119"/>
          </a:xfrm>
          <a:prstGeom prst="rightArrow">
            <a:avLst/>
          </a:prstGeom>
          <a:solidFill>
            <a:srgbClr val="2094D2"/>
          </a:solidFill>
          <a:ln>
            <a:solidFill>
              <a:srgbClr val="2094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72743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CE5CB-9B82-3EAB-820B-BDA53DD50735}"/>
            </a:ext>
          </a:extLst>
        </p:cNvPr>
        <p:cNvGrpSpPr/>
        <p:nvPr/>
      </p:nvGrpSpPr>
      <p:grpSpPr>
        <a:xfrm>
          <a:off x="0" y="0"/>
          <a:ext cx="0" cy="0"/>
          <a:chOff x="0" y="0"/>
          <a:chExt cx="0" cy="0"/>
        </a:xfrm>
      </p:grpSpPr>
      <p:sp>
        <p:nvSpPr>
          <p:cNvPr id="215" name="Freeform 175">
            <a:extLst>
              <a:ext uri="{FF2B5EF4-FFF2-40B4-BE49-F238E27FC236}">
                <a16:creationId xmlns:a16="http://schemas.microsoft.com/office/drawing/2014/main" id="{6B52F45A-2578-F922-2A54-5873EE4976B8}"/>
              </a:ext>
            </a:extLst>
          </p:cNvPr>
          <p:cNvSpPr>
            <a:spLocks noChangeArrowheads="1"/>
          </p:cNvSpPr>
          <p:nvPr/>
        </p:nvSpPr>
        <p:spPr bwMode="auto">
          <a:xfrm>
            <a:off x="888243" y="165143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16" name="Freeform 176">
            <a:extLst>
              <a:ext uri="{FF2B5EF4-FFF2-40B4-BE49-F238E27FC236}">
                <a16:creationId xmlns:a16="http://schemas.microsoft.com/office/drawing/2014/main" id="{25D18F70-5047-080B-643C-D89113F06CE9}"/>
              </a:ext>
            </a:extLst>
          </p:cNvPr>
          <p:cNvSpPr>
            <a:spLocks noChangeArrowheads="1"/>
          </p:cNvSpPr>
          <p:nvPr/>
        </p:nvSpPr>
        <p:spPr bwMode="auto">
          <a:xfrm>
            <a:off x="948971" y="1712162"/>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endParaRPr lang="en-GB" sz="900" noProof="0" dirty="0"/>
          </a:p>
        </p:txBody>
      </p:sp>
      <p:sp>
        <p:nvSpPr>
          <p:cNvPr id="217" name="Freeform 177">
            <a:extLst>
              <a:ext uri="{FF2B5EF4-FFF2-40B4-BE49-F238E27FC236}">
                <a16:creationId xmlns:a16="http://schemas.microsoft.com/office/drawing/2014/main" id="{E335F2BB-6B74-D313-AFEA-EE4789C5263D}"/>
              </a:ext>
            </a:extLst>
          </p:cNvPr>
          <p:cNvSpPr>
            <a:spLocks noChangeArrowheads="1"/>
          </p:cNvSpPr>
          <p:nvPr/>
        </p:nvSpPr>
        <p:spPr bwMode="auto">
          <a:xfrm>
            <a:off x="1012228" y="1772890"/>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18" name="Freeform 178">
            <a:extLst>
              <a:ext uri="{FF2B5EF4-FFF2-40B4-BE49-F238E27FC236}">
                <a16:creationId xmlns:a16="http://schemas.microsoft.com/office/drawing/2014/main" id="{953A25B8-F133-4F67-3179-C8E9D642C7FB}"/>
              </a:ext>
            </a:extLst>
          </p:cNvPr>
          <p:cNvSpPr>
            <a:spLocks noChangeArrowheads="1"/>
          </p:cNvSpPr>
          <p:nvPr/>
        </p:nvSpPr>
        <p:spPr bwMode="auto">
          <a:xfrm>
            <a:off x="2477292" y="3070952"/>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endParaRPr lang="en-GB" sz="900" noProof="0" dirty="0"/>
          </a:p>
        </p:txBody>
      </p:sp>
      <p:sp>
        <p:nvSpPr>
          <p:cNvPr id="219" name="Freeform 179">
            <a:extLst>
              <a:ext uri="{FF2B5EF4-FFF2-40B4-BE49-F238E27FC236}">
                <a16:creationId xmlns:a16="http://schemas.microsoft.com/office/drawing/2014/main" id="{4CAAB1D8-CE35-F9BA-BD14-25BFFB409004}"/>
              </a:ext>
            </a:extLst>
          </p:cNvPr>
          <p:cNvSpPr>
            <a:spLocks noChangeArrowheads="1"/>
          </p:cNvSpPr>
          <p:nvPr/>
        </p:nvSpPr>
        <p:spPr bwMode="auto">
          <a:xfrm>
            <a:off x="2424155" y="3017814"/>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0" name="Freeform 180">
            <a:extLst>
              <a:ext uri="{FF2B5EF4-FFF2-40B4-BE49-F238E27FC236}">
                <a16:creationId xmlns:a16="http://schemas.microsoft.com/office/drawing/2014/main" id="{A72B811F-C25C-EF2D-3387-97265802C24D}"/>
              </a:ext>
            </a:extLst>
          </p:cNvPr>
          <p:cNvSpPr>
            <a:spLocks noChangeArrowheads="1"/>
          </p:cNvSpPr>
          <p:nvPr/>
        </p:nvSpPr>
        <p:spPr bwMode="auto">
          <a:xfrm>
            <a:off x="4587134" y="1631395"/>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1" name="Freeform 181">
            <a:extLst>
              <a:ext uri="{FF2B5EF4-FFF2-40B4-BE49-F238E27FC236}">
                <a16:creationId xmlns:a16="http://schemas.microsoft.com/office/drawing/2014/main" id="{21D7F51E-F0AD-FA32-FC50-614C58C8FA42}"/>
              </a:ext>
            </a:extLst>
          </p:cNvPr>
          <p:cNvSpPr>
            <a:spLocks noChangeArrowheads="1"/>
          </p:cNvSpPr>
          <p:nvPr/>
        </p:nvSpPr>
        <p:spPr bwMode="auto">
          <a:xfrm>
            <a:off x="4647862" y="1692123"/>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endParaRPr lang="en-GB" sz="900" noProof="0" dirty="0"/>
          </a:p>
        </p:txBody>
      </p:sp>
      <p:sp>
        <p:nvSpPr>
          <p:cNvPr id="222" name="Freeform 182">
            <a:extLst>
              <a:ext uri="{FF2B5EF4-FFF2-40B4-BE49-F238E27FC236}">
                <a16:creationId xmlns:a16="http://schemas.microsoft.com/office/drawing/2014/main" id="{BC78E1E9-CDBF-C6C9-E4D5-781816DBB1EF}"/>
              </a:ext>
            </a:extLst>
          </p:cNvPr>
          <p:cNvSpPr>
            <a:spLocks noChangeArrowheads="1"/>
          </p:cNvSpPr>
          <p:nvPr/>
        </p:nvSpPr>
        <p:spPr bwMode="auto">
          <a:xfrm>
            <a:off x="4708590" y="175285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3" name="Freeform 183">
            <a:extLst>
              <a:ext uri="{FF2B5EF4-FFF2-40B4-BE49-F238E27FC236}">
                <a16:creationId xmlns:a16="http://schemas.microsoft.com/office/drawing/2014/main" id="{F524DECE-08F1-13A1-A5CF-1772C5C96D21}"/>
              </a:ext>
            </a:extLst>
          </p:cNvPr>
          <p:cNvSpPr>
            <a:spLocks noChangeArrowheads="1"/>
          </p:cNvSpPr>
          <p:nvPr/>
        </p:nvSpPr>
        <p:spPr bwMode="auto">
          <a:xfrm>
            <a:off x="6173652" y="3050914"/>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endParaRPr lang="en-GB" sz="900" noProof="0" dirty="0"/>
          </a:p>
        </p:txBody>
      </p:sp>
      <p:sp>
        <p:nvSpPr>
          <p:cNvPr id="224" name="Freeform 184">
            <a:extLst>
              <a:ext uri="{FF2B5EF4-FFF2-40B4-BE49-F238E27FC236}">
                <a16:creationId xmlns:a16="http://schemas.microsoft.com/office/drawing/2014/main" id="{7A4C1F1B-1DB6-1E4B-C25D-B9BDBE215DE2}"/>
              </a:ext>
            </a:extLst>
          </p:cNvPr>
          <p:cNvSpPr>
            <a:spLocks noChangeArrowheads="1"/>
          </p:cNvSpPr>
          <p:nvPr/>
        </p:nvSpPr>
        <p:spPr bwMode="auto">
          <a:xfrm>
            <a:off x="6123046" y="2997776"/>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5" name="Freeform 185">
            <a:extLst>
              <a:ext uri="{FF2B5EF4-FFF2-40B4-BE49-F238E27FC236}">
                <a16:creationId xmlns:a16="http://schemas.microsoft.com/office/drawing/2014/main" id="{F37FA3C6-06CF-4786-8179-7F254656E88A}"/>
              </a:ext>
            </a:extLst>
          </p:cNvPr>
          <p:cNvSpPr>
            <a:spLocks noChangeArrowheads="1"/>
          </p:cNvSpPr>
          <p:nvPr/>
        </p:nvSpPr>
        <p:spPr bwMode="auto">
          <a:xfrm>
            <a:off x="8571953" y="1656699"/>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6" name="Freeform 186">
            <a:extLst>
              <a:ext uri="{FF2B5EF4-FFF2-40B4-BE49-F238E27FC236}">
                <a16:creationId xmlns:a16="http://schemas.microsoft.com/office/drawing/2014/main" id="{8765E650-81FB-C7CC-C3D7-B4AB1B31F1B7}"/>
              </a:ext>
            </a:extLst>
          </p:cNvPr>
          <p:cNvSpPr>
            <a:spLocks noChangeArrowheads="1"/>
          </p:cNvSpPr>
          <p:nvPr/>
        </p:nvSpPr>
        <p:spPr bwMode="auto">
          <a:xfrm>
            <a:off x="8632681" y="1717427"/>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2094D2"/>
          </a:solidFill>
          <a:ln>
            <a:noFill/>
          </a:ln>
          <a:effectLst/>
        </p:spPr>
        <p:txBody>
          <a:bodyPr wrap="none" anchor="ctr"/>
          <a:lstStyle/>
          <a:p>
            <a:endParaRPr lang="en-GB" sz="900" noProof="0" dirty="0"/>
          </a:p>
        </p:txBody>
      </p:sp>
      <p:sp>
        <p:nvSpPr>
          <p:cNvPr id="227" name="Freeform 187">
            <a:extLst>
              <a:ext uri="{FF2B5EF4-FFF2-40B4-BE49-F238E27FC236}">
                <a16:creationId xmlns:a16="http://schemas.microsoft.com/office/drawing/2014/main" id="{6BD8428E-F42F-1D0C-7D6C-D45821630965}"/>
              </a:ext>
            </a:extLst>
          </p:cNvPr>
          <p:cNvSpPr>
            <a:spLocks noChangeArrowheads="1"/>
          </p:cNvSpPr>
          <p:nvPr/>
        </p:nvSpPr>
        <p:spPr bwMode="auto">
          <a:xfrm>
            <a:off x="8695938" y="177815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8" name="Freeform 188">
            <a:extLst>
              <a:ext uri="{FF2B5EF4-FFF2-40B4-BE49-F238E27FC236}">
                <a16:creationId xmlns:a16="http://schemas.microsoft.com/office/drawing/2014/main" id="{EB2C511B-10EE-2316-9B58-7436A9C38D69}"/>
              </a:ext>
            </a:extLst>
          </p:cNvPr>
          <p:cNvSpPr>
            <a:spLocks noChangeArrowheads="1"/>
          </p:cNvSpPr>
          <p:nvPr/>
        </p:nvSpPr>
        <p:spPr bwMode="auto">
          <a:xfrm>
            <a:off x="10161003" y="3076217"/>
            <a:ext cx="928632" cy="928632"/>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09465E"/>
          </a:solidFill>
          <a:ln>
            <a:noFill/>
          </a:ln>
          <a:effectLst/>
        </p:spPr>
        <p:txBody>
          <a:bodyPr wrap="none" anchor="ctr"/>
          <a:lstStyle/>
          <a:p>
            <a:endParaRPr lang="en-GB" sz="900" noProof="0" dirty="0"/>
          </a:p>
        </p:txBody>
      </p:sp>
      <p:sp>
        <p:nvSpPr>
          <p:cNvPr id="229" name="Freeform 189">
            <a:extLst>
              <a:ext uri="{FF2B5EF4-FFF2-40B4-BE49-F238E27FC236}">
                <a16:creationId xmlns:a16="http://schemas.microsoft.com/office/drawing/2014/main" id="{6AA84565-0508-742A-6C07-A801C1528B46}"/>
              </a:ext>
            </a:extLst>
          </p:cNvPr>
          <p:cNvSpPr>
            <a:spLocks noChangeArrowheads="1"/>
          </p:cNvSpPr>
          <p:nvPr/>
        </p:nvSpPr>
        <p:spPr bwMode="auto">
          <a:xfrm>
            <a:off x="10107865" y="3023079"/>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 name="Text Placeholder 1">
            <a:extLst>
              <a:ext uri="{FF2B5EF4-FFF2-40B4-BE49-F238E27FC236}">
                <a16:creationId xmlns:a16="http://schemas.microsoft.com/office/drawing/2014/main" id="{9B79E74D-10B4-0AB1-734C-DF6A27F2B6EF}"/>
              </a:ext>
            </a:extLst>
          </p:cNvPr>
          <p:cNvSpPr>
            <a:spLocks noGrp="1"/>
          </p:cNvSpPr>
          <p:nvPr>
            <p:ph type="body" sz="quarter" idx="16"/>
          </p:nvPr>
        </p:nvSpPr>
        <p:spPr>
          <a:xfrm>
            <a:off x="254663" y="287141"/>
            <a:ext cx="9232861" cy="1098935"/>
          </a:xfrm>
        </p:spPr>
        <p:txBody>
          <a:bodyPr/>
          <a:lstStyle/>
          <a:p>
            <a:pPr algn="l"/>
            <a:r>
              <a:rPr lang="en-GB" noProof="0" dirty="0">
                <a:solidFill>
                  <a:srgbClr val="09465E"/>
                </a:solidFill>
              </a:rPr>
              <a:t>Principales políticas y plataformas relacionadas con la reducción del desperdicio de alimentos </a:t>
            </a:r>
          </a:p>
        </p:txBody>
      </p:sp>
      <p:sp>
        <p:nvSpPr>
          <p:cNvPr id="54" name="CuadroTexto 553">
            <a:extLst>
              <a:ext uri="{FF2B5EF4-FFF2-40B4-BE49-F238E27FC236}">
                <a16:creationId xmlns:a16="http://schemas.microsoft.com/office/drawing/2014/main" id="{E7177F31-FB0F-C062-2796-2E480A3816C1}"/>
              </a:ext>
            </a:extLst>
          </p:cNvPr>
          <p:cNvSpPr txBox="1"/>
          <p:nvPr/>
        </p:nvSpPr>
        <p:spPr>
          <a:xfrm>
            <a:off x="2558403" y="3208487"/>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01</a:t>
            </a:r>
          </a:p>
        </p:txBody>
      </p:sp>
      <p:sp>
        <p:nvSpPr>
          <p:cNvPr id="55" name="CuadroTexto 553">
            <a:extLst>
              <a:ext uri="{FF2B5EF4-FFF2-40B4-BE49-F238E27FC236}">
                <a16:creationId xmlns:a16="http://schemas.microsoft.com/office/drawing/2014/main" id="{77135936-0690-177D-8865-9F0B5534A4C9}"/>
              </a:ext>
            </a:extLst>
          </p:cNvPr>
          <p:cNvSpPr txBox="1"/>
          <p:nvPr/>
        </p:nvSpPr>
        <p:spPr>
          <a:xfrm>
            <a:off x="1163358" y="1987968"/>
            <a:ext cx="1679639" cy="1846659"/>
          </a:xfrm>
          <a:prstGeom prst="rect">
            <a:avLst/>
          </a:prstGeom>
          <a:noFill/>
        </p:spPr>
        <p:txBody>
          <a:bodyPr wrap="square" rtlCol="0">
            <a:spAutoFit/>
          </a:bodyPr>
          <a:lstStyle/>
          <a:p>
            <a:pPr algn="ctr"/>
            <a:r>
              <a:rPr lang="en-GB" sz="1900" b="1" noProof="0" dirty="0">
                <a:solidFill>
                  <a:schemeClr val="bg1"/>
                </a:solidFill>
                <a:latin typeface="Calibri" panose="020F0502020204030204" pitchFamily="34" charset="0"/>
                <a:ea typeface="Lato" charset="0"/>
                <a:cs typeface="Calibri" panose="020F0502020204030204" pitchFamily="34" charset="0"/>
              </a:rPr>
              <a:t>Plataforma de la UE sobre pérdidas y desperdicio de alimentos (2016) </a:t>
            </a:r>
          </a:p>
        </p:txBody>
      </p:sp>
      <p:sp>
        <p:nvSpPr>
          <p:cNvPr id="56" name="CuadroTexto 553">
            <a:extLst>
              <a:ext uri="{FF2B5EF4-FFF2-40B4-BE49-F238E27FC236}">
                <a16:creationId xmlns:a16="http://schemas.microsoft.com/office/drawing/2014/main" id="{C1F53C5E-655D-3420-9628-89ECC7EE1AC3}"/>
              </a:ext>
            </a:extLst>
          </p:cNvPr>
          <p:cNvSpPr txBox="1"/>
          <p:nvPr/>
        </p:nvSpPr>
        <p:spPr>
          <a:xfrm>
            <a:off x="6277206" y="3183436"/>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02</a:t>
            </a:r>
          </a:p>
        </p:txBody>
      </p:sp>
      <p:sp>
        <p:nvSpPr>
          <p:cNvPr id="57" name="CuadroTexto 553">
            <a:extLst>
              <a:ext uri="{FF2B5EF4-FFF2-40B4-BE49-F238E27FC236}">
                <a16:creationId xmlns:a16="http://schemas.microsoft.com/office/drawing/2014/main" id="{693B56A3-FA56-3F14-5574-927E7A82AC3F}"/>
              </a:ext>
            </a:extLst>
          </p:cNvPr>
          <p:cNvSpPr txBox="1"/>
          <p:nvPr/>
        </p:nvSpPr>
        <p:spPr>
          <a:xfrm>
            <a:off x="4997047" y="2208510"/>
            <a:ext cx="1602511" cy="969496"/>
          </a:xfrm>
          <a:prstGeom prst="rect">
            <a:avLst/>
          </a:prstGeom>
          <a:noFill/>
        </p:spPr>
        <p:txBody>
          <a:bodyPr wrap="square" rtlCol="0">
            <a:spAutoFit/>
          </a:bodyPr>
          <a:lstStyle/>
          <a:p>
            <a:pPr algn="ctr"/>
            <a:r>
              <a:rPr lang="en-GB" sz="1900" b="1" noProof="0" dirty="0">
                <a:solidFill>
                  <a:schemeClr val="bg1"/>
                </a:solidFill>
                <a:latin typeface="Calibri" panose="020F0502020204030204" pitchFamily="34" charset="0"/>
                <a:ea typeface="Lato" charset="0"/>
                <a:cs typeface="Calibri" panose="020F0502020204030204" pitchFamily="34" charset="0"/>
              </a:rPr>
              <a:t>Estrategia "de la granja a la mesa" (2020)</a:t>
            </a:r>
          </a:p>
        </p:txBody>
      </p:sp>
      <p:sp>
        <p:nvSpPr>
          <p:cNvPr id="58" name="CuadroTexto 553">
            <a:extLst>
              <a:ext uri="{FF2B5EF4-FFF2-40B4-BE49-F238E27FC236}">
                <a16:creationId xmlns:a16="http://schemas.microsoft.com/office/drawing/2014/main" id="{21A0EE6B-0412-D4BF-D79B-19EE0F84ECC7}"/>
              </a:ext>
            </a:extLst>
          </p:cNvPr>
          <p:cNvSpPr txBox="1"/>
          <p:nvPr/>
        </p:nvSpPr>
        <p:spPr>
          <a:xfrm>
            <a:off x="10263111" y="3168783"/>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03</a:t>
            </a:r>
          </a:p>
        </p:txBody>
      </p:sp>
      <p:sp>
        <p:nvSpPr>
          <p:cNvPr id="59" name="CuadroTexto 553">
            <a:extLst>
              <a:ext uri="{FF2B5EF4-FFF2-40B4-BE49-F238E27FC236}">
                <a16:creationId xmlns:a16="http://schemas.microsoft.com/office/drawing/2014/main" id="{002AD46D-6E4A-259A-BE07-6202676EEC02}"/>
              </a:ext>
            </a:extLst>
          </p:cNvPr>
          <p:cNvSpPr txBox="1"/>
          <p:nvPr/>
        </p:nvSpPr>
        <p:spPr>
          <a:xfrm>
            <a:off x="8810889" y="2002514"/>
            <a:ext cx="1630284" cy="1846659"/>
          </a:xfrm>
          <a:prstGeom prst="rect">
            <a:avLst/>
          </a:prstGeom>
          <a:noFill/>
        </p:spPr>
        <p:txBody>
          <a:bodyPr wrap="square" rtlCol="0">
            <a:spAutoFit/>
          </a:bodyPr>
          <a:lstStyle/>
          <a:p>
            <a:pPr algn="ctr"/>
            <a:r>
              <a:rPr lang="en-GB" sz="1900" b="1" noProof="0" dirty="0">
                <a:solidFill>
                  <a:schemeClr val="bg1"/>
                </a:solidFill>
                <a:latin typeface="Calibri" panose="020F0502020204030204" pitchFamily="34" charset="0"/>
                <a:ea typeface="Lato" charset="0"/>
                <a:cs typeface="Calibri" panose="020F0502020204030204" pitchFamily="34" charset="0"/>
              </a:rPr>
              <a:t>Reglamento (CE) nº 852/2004 del Consejo sobre higiene de los alimentos</a:t>
            </a:r>
          </a:p>
        </p:txBody>
      </p:sp>
      <p:sp>
        <p:nvSpPr>
          <p:cNvPr id="61" name="Text Placeholder 2">
            <a:extLst>
              <a:ext uri="{FF2B5EF4-FFF2-40B4-BE49-F238E27FC236}">
                <a16:creationId xmlns:a16="http://schemas.microsoft.com/office/drawing/2014/main" id="{3362B193-4C64-F2B5-3D9A-93C173BA56B5}"/>
              </a:ext>
            </a:extLst>
          </p:cNvPr>
          <p:cNvSpPr txBox="1">
            <a:spLocks/>
          </p:cNvSpPr>
          <p:nvPr/>
        </p:nvSpPr>
        <p:spPr>
          <a:xfrm>
            <a:off x="599998" y="4132578"/>
            <a:ext cx="2803397" cy="210201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1800" noProof="0" dirty="0">
                <a:solidFill>
                  <a:srgbClr val="09465E"/>
                </a:solidFill>
              </a:rPr>
              <a:t>Una iniciativa de múltiples partes interesadas para apoyar la colaboración, compartir las mejores prácticas y desarrollar medidas para reducir el desperdicio de alimentos en toda la cadena de suministro. </a:t>
            </a:r>
            <a:r>
              <a:rPr lang="en-GB" sz="1800" noProof="0" dirty="0">
                <a:solidFill>
                  <a:srgbClr val="09465E"/>
                </a:solidFill>
                <a:hlinkClick r:id="rId3"/>
              </a:rPr>
              <a:t>(Más información)</a:t>
            </a:r>
            <a:endParaRPr lang="en-GB" sz="1800" noProof="0" dirty="0">
              <a:solidFill>
                <a:srgbClr val="09465E"/>
              </a:solidFill>
            </a:endParaRPr>
          </a:p>
        </p:txBody>
      </p:sp>
      <p:sp>
        <p:nvSpPr>
          <p:cNvPr id="62" name="Text Placeholder 2">
            <a:extLst>
              <a:ext uri="{FF2B5EF4-FFF2-40B4-BE49-F238E27FC236}">
                <a16:creationId xmlns:a16="http://schemas.microsoft.com/office/drawing/2014/main" id="{C1362386-AE5D-594B-EABB-9B40BBA29EBF}"/>
              </a:ext>
            </a:extLst>
          </p:cNvPr>
          <p:cNvSpPr txBox="1">
            <a:spLocks/>
          </p:cNvSpPr>
          <p:nvPr/>
        </p:nvSpPr>
        <p:spPr>
          <a:xfrm>
            <a:off x="4117788" y="4138648"/>
            <a:ext cx="3786013" cy="199665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1700" noProof="0" dirty="0">
                <a:solidFill>
                  <a:srgbClr val="09465E"/>
                </a:solidFill>
              </a:rPr>
              <a:t>Esta estrategia, que forma parte del "Pacto Verde Europeo", pretende que los sistemas alimentarios sean justos, saludables y respetuosos con el medio ambiente, e incluye el compromiso de reducir a la mitad el desperdicio de alimentos para 2030. </a:t>
            </a:r>
            <a:r>
              <a:rPr lang="en-GB" sz="1700" noProof="0" dirty="0">
                <a:solidFill>
                  <a:srgbClr val="09465E"/>
                </a:solidFill>
                <a:hlinkClick r:id="rId4"/>
              </a:rPr>
              <a:t>(Más </a:t>
            </a:r>
            <a:r>
              <a:rPr lang="en-GB" sz="1700" noProof="0" dirty="0" err="1">
                <a:solidFill>
                  <a:srgbClr val="09465E"/>
                </a:solidFill>
                <a:hlinkClick r:id="rId4"/>
              </a:rPr>
              <a:t>información</a:t>
            </a:r>
            <a:r>
              <a:rPr lang="en-GB" sz="1700" noProof="0" dirty="0">
                <a:solidFill>
                  <a:srgbClr val="09465E"/>
                </a:solidFill>
                <a:hlinkClick r:id="rId4"/>
              </a:rPr>
              <a:t>)</a:t>
            </a:r>
            <a:r>
              <a:rPr lang="en-GB" sz="1700" dirty="0">
                <a:solidFill>
                  <a:srgbClr val="09465E"/>
                </a:solidFill>
              </a:rPr>
              <a:t> </a:t>
            </a:r>
          </a:p>
          <a:p>
            <a:pPr marL="0" indent="0" algn="ctr">
              <a:buNone/>
            </a:pPr>
            <a:r>
              <a:rPr lang="en-GB" sz="2000" noProof="0" dirty="0">
                <a:solidFill>
                  <a:srgbClr val="09465E"/>
                </a:solidFill>
              </a:rPr>
              <a:t>WATCH - </a:t>
            </a:r>
            <a:r>
              <a:rPr lang="en-GB" sz="1400" dirty="0">
                <a:hlinkClick r:id="rId5"/>
              </a:rPr>
              <a:t>The Business End of Farm to Fork: ¿Cómo pueden ayudar las empresas a crear sistemas alimentarios verdaderamente sostenibles?</a:t>
            </a:r>
            <a:endParaRPr lang="en-GB" sz="2000" noProof="0" dirty="0">
              <a:solidFill>
                <a:srgbClr val="09465E"/>
              </a:solidFill>
            </a:endParaRPr>
          </a:p>
        </p:txBody>
      </p:sp>
      <p:sp>
        <p:nvSpPr>
          <p:cNvPr id="63" name="Text Placeholder 2">
            <a:extLst>
              <a:ext uri="{FF2B5EF4-FFF2-40B4-BE49-F238E27FC236}">
                <a16:creationId xmlns:a16="http://schemas.microsoft.com/office/drawing/2014/main" id="{6522EDF2-9965-3A70-4D3B-306E09868EC2}"/>
              </a:ext>
            </a:extLst>
          </p:cNvPr>
          <p:cNvSpPr txBox="1">
            <a:spLocks/>
          </p:cNvSpPr>
          <p:nvPr/>
        </p:nvSpPr>
        <p:spPr>
          <a:xfrm>
            <a:off x="8435947" y="4132578"/>
            <a:ext cx="2663988" cy="215559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1800" noProof="0" dirty="0">
                <a:solidFill>
                  <a:srgbClr val="09465E"/>
                </a:solidFill>
              </a:rPr>
              <a:t>Establece normas de seguridad alimentaria al tiempo que promueve la donación de alimentos y el uso de excedentes alimentarios para evitar su desperdicio. </a:t>
            </a:r>
            <a:r>
              <a:rPr lang="en-GB" sz="1800" noProof="0" dirty="0">
                <a:solidFill>
                  <a:srgbClr val="09465E"/>
                </a:solidFill>
                <a:hlinkClick r:id="rId6"/>
              </a:rPr>
              <a:t>(Más información)</a:t>
            </a:r>
            <a:endParaRPr lang="en-GB" sz="1800" noProof="0" dirty="0">
              <a:solidFill>
                <a:srgbClr val="09465E"/>
              </a:solidFill>
            </a:endParaRPr>
          </a:p>
        </p:txBody>
      </p:sp>
      <p:pic>
        <p:nvPicPr>
          <p:cNvPr id="4" name="Obraz 3" descr="Obraz zawierający zrzut ekranu, logo, Grafika, symbol&#10;&#10;Zawartość wygenerowana przez sztuczną inteligencję może być niepoprawna.">
            <a:extLst>
              <a:ext uri="{FF2B5EF4-FFF2-40B4-BE49-F238E27FC236}">
                <a16:creationId xmlns:a16="http://schemas.microsoft.com/office/drawing/2014/main" id="{2B4920F8-B13F-A593-5514-BF9BAB560C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68724" y="68966"/>
            <a:ext cx="3099728" cy="1117746"/>
          </a:xfrm>
          <a:prstGeom prst="rect">
            <a:avLst/>
          </a:prstGeom>
        </p:spPr>
      </p:pic>
      <p:grpSp>
        <p:nvGrpSpPr>
          <p:cNvPr id="3" name="Graphic 4">
            <a:extLst>
              <a:ext uri="{FF2B5EF4-FFF2-40B4-BE49-F238E27FC236}">
                <a16:creationId xmlns:a16="http://schemas.microsoft.com/office/drawing/2014/main" id="{871778FF-6D6E-2404-AB93-A4E0EF2EE38E}"/>
              </a:ext>
            </a:extLst>
          </p:cNvPr>
          <p:cNvGrpSpPr/>
          <p:nvPr/>
        </p:nvGrpSpPr>
        <p:grpSpPr>
          <a:xfrm rot="18375727">
            <a:off x="8020380" y="5814368"/>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C78560E9-D492-A2AA-98CD-BB0485B37E77}"/>
                </a:ext>
              </a:extLst>
            </p:cNvPr>
            <p:cNvGrpSpPr/>
            <p:nvPr/>
          </p:nvGrpSpPr>
          <p:grpSpPr>
            <a:xfrm>
              <a:off x="9159507" y="2719113"/>
              <a:ext cx="446280" cy="440141"/>
              <a:chOff x="9159507" y="2719113"/>
              <a:chExt cx="446280" cy="440141"/>
            </a:xfrm>
            <a:grpFill/>
          </p:grpSpPr>
          <p:sp>
            <p:nvSpPr>
              <p:cNvPr id="14" name="Freeform 57">
                <a:extLst>
                  <a:ext uri="{FF2B5EF4-FFF2-40B4-BE49-F238E27FC236}">
                    <a16:creationId xmlns:a16="http://schemas.microsoft.com/office/drawing/2014/main" id="{7382B14D-6AFF-FC5D-87FB-B6A309F3A08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5" name="Freeform 58">
                <a:extLst>
                  <a:ext uri="{FF2B5EF4-FFF2-40B4-BE49-F238E27FC236}">
                    <a16:creationId xmlns:a16="http://schemas.microsoft.com/office/drawing/2014/main" id="{98D960BA-AA34-1679-D5FD-DA1E87E9B8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34048336-13EE-71E3-0B99-5A3AD4742AE8}"/>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237F1BF9-18C0-0A2D-413F-45A627BA1FA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8" name="Freeform 51">
                <a:extLst>
                  <a:ext uri="{FF2B5EF4-FFF2-40B4-BE49-F238E27FC236}">
                    <a16:creationId xmlns:a16="http://schemas.microsoft.com/office/drawing/2014/main" id="{8579FE70-8555-46B0-7FBF-63479BFECBC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 name="Freeform 52">
                <a:extLst>
                  <a:ext uri="{FF2B5EF4-FFF2-40B4-BE49-F238E27FC236}">
                    <a16:creationId xmlns:a16="http://schemas.microsoft.com/office/drawing/2014/main" id="{CE17203E-4A46-0F99-A50D-2C3951E05DC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0" name="Freeform 53">
                <a:extLst>
                  <a:ext uri="{FF2B5EF4-FFF2-40B4-BE49-F238E27FC236}">
                    <a16:creationId xmlns:a16="http://schemas.microsoft.com/office/drawing/2014/main" id="{1747E326-4117-9B59-5387-41C14BEC557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1" name="Freeform 54">
                <a:extLst>
                  <a:ext uri="{FF2B5EF4-FFF2-40B4-BE49-F238E27FC236}">
                    <a16:creationId xmlns:a16="http://schemas.microsoft.com/office/drawing/2014/main" id="{1039D815-1DE5-A58B-A4EE-AAB536B3C13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2" name="Freeform 55">
                <a:extLst>
                  <a:ext uri="{FF2B5EF4-FFF2-40B4-BE49-F238E27FC236}">
                    <a16:creationId xmlns:a16="http://schemas.microsoft.com/office/drawing/2014/main" id="{04C49513-165E-51E3-706B-279904FB2B6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3" name="Freeform 56">
                <a:extLst>
                  <a:ext uri="{FF2B5EF4-FFF2-40B4-BE49-F238E27FC236}">
                    <a16:creationId xmlns:a16="http://schemas.microsoft.com/office/drawing/2014/main" id="{9AC28E72-1265-326F-37B3-07539274F4F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99489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woda, kropla, Bańka, Płyn&#10;&#10;Zawartość wygenerowana przez sztuczną inteligencję może być niepoprawna.">
            <a:extLst>
              <a:ext uri="{FF2B5EF4-FFF2-40B4-BE49-F238E27FC236}">
                <a16:creationId xmlns:a16="http://schemas.microsoft.com/office/drawing/2014/main" id="{9CE5BCC7-2D2A-0D43-377F-87A51CCA1FB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13" name="TextBox 12">
            <a:extLst>
              <a:ext uri="{FF2B5EF4-FFF2-40B4-BE49-F238E27FC236}">
                <a16:creationId xmlns:a16="http://schemas.microsoft.com/office/drawing/2014/main" id="{3875B9C3-7921-364B-95C1-7200313E6D07}"/>
              </a:ext>
            </a:extLst>
          </p:cNvPr>
          <p:cNvSpPr txBox="1"/>
          <p:nvPr/>
        </p:nvSpPr>
        <p:spPr>
          <a:xfrm>
            <a:off x="1029714" y="5177427"/>
            <a:ext cx="9742480" cy="707886"/>
          </a:xfrm>
          <a:prstGeom prst="rect">
            <a:avLst/>
          </a:prstGeom>
          <a:noFill/>
        </p:spPr>
        <p:txBody>
          <a:bodyPr wrap="square" rtlCol="0">
            <a:spAutoFit/>
          </a:bodyPr>
          <a:lstStyle/>
          <a:p>
            <a:pPr algn="ctr"/>
            <a:r>
              <a:rPr lang="en-GB" sz="2000" b="1" spc="162" noProof="0" dirty="0">
                <a:solidFill>
                  <a:schemeClr val="bg1"/>
                </a:solidFill>
                <a:latin typeface="Calibri" panose="020F0502020204030204" pitchFamily="34" charset="0"/>
                <a:cs typeface="Calibri" panose="020F0502020204030204" pitchFamily="34" charset="0"/>
              </a:rPr>
              <a:t>"DESPERDICIANDO MENOS ALIMENTOS, PODEMOS COMBATIR EL CAMBIO CLIMÁTICO". </a:t>
            </a:r>
          </a:p>
          <a:p>
            <a:pPr algn="ctr"/>
            <a:r>
              <a:rPr lang="en-GB" sz="2000" b="1" spc="162" noProof="0" dirty="0">
                <a:solidFill>
                  <a:schemeClr val="bg1"/>
                </a:solidFill>
                <a:latin typeface="Calibri" panose="020F0502020204030204" pitchFamily="34" charset="0"/>
                <a:cs typeface="Calibri" panose="020F0502020204030204" pitchFamily="34" charset="0"/>
              </a:rPr>
              <a:t>- LIZ GOODWIN</a:t>
            </a:r>
            <a:endParaRPr lang="en-GB" sz="2000" spc="162" noProof="0" dirty="0">
              <a:solidFill>
                <a:schemeClr val="bg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A7826031-DB6B-A7A7-456B-9C651C381CB4}"/>
              </a:ext>
            </a:extLst>
          </p:cNvPr>
          <p:cNvGrpSpPr/>
          <p:nvPr/>
        </p:nvGrpSpPr>
        <p:grpSpPr>
          <a:xfrm>
            <a:off x="5323113" y="392865"/>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GB" noProof="0" dirty="0"/>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90357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73EE3-2E3A-9B89-A7B4-92116589919E}"/>
            </a:ext>
          </a:extLst>
        </p:cNvPr>
        <p:cNvGrpSpPr/>
        <p:nvPr/>
      </p:nvGrpSpPr>
      <p:grpSpPr>
        <a:xfrm>
          <a:off x="0" y="0"/>
          <a:ext cx="0" cy="0"/>
          <a:chOff x="0" y="0"/>
          <a:chExt cx="0" cy="0"/>
        </a:xfrm>
      </p:grpSpPr>
      <p:pic>
        <p:nvPicPr>
          <p:cNvPr id="16" name="Symbol zastępczy obrazu 15" descr="Obraz zawierający ubrania, osoba, Ludzka twarz, uśmiech&#10;&#10;Zawartość wygenerowana przez sztuczną inteligencję może być niepoprawna.">
            <a:extLst>
              <a:ext uri="{FF2B5EF4-FFF2-40B4-BE49-F238E27FC236}">
                <a16:creationId xmlns:a16="http://schemas.microsoft.com/office/drawing/2014/main" id="{C6018DE0-209A-1D67-D38F-713D070D02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B2778ADA-EA89-FF03-20A4-C45FFCADE4C8}"/>
              </a:ext>
            </a:extLst>
          </p:cNvPr>
          <p:cNvSpPr>
            <a:spLocks noGrp="1"/>
          </p:cNvSpPr>
          <p:nvPr>
            <p:ph type="body" sz="quarter" idx="17"/>
          </p:nvPr>
        </p:nvSpPr>
        <p:spPr>
          <a:xfrm>
            <a:off x="6913514" y="439689"/>
            <a:ext cx="2066906" cy="582221"/>
          </a:xfrm>
        </p:spPr>
        <p:txBody>
          <a:bodyPr/>
          <a:lstStyle/>
          <a:p>
            <a:r>
              <a:rPr lang="en-GB" noProof="0" dirty="0"/>
              <a:t>02</a:t>
            </a:r>
          </a:p>
        </p:txBody>
      </p:sp>
      <p:sp>
        <p:nvSpPr>
          <p:cNvPr id="14" name="Rectangle 13">
            <a:extLst>
              <a:ext uri="{FF2B5EF4-FFF2-40B4-BE49-F238E27FC236}">
                <a16:creationId xmlns:a16="http://schemas.microsoft.com/office/drawing/2014/main" id="{EA06EDE0-42A7-FF64-13B1-D656187DAD39}"/>
              </a:ext>
            </a:extLst>
          </p:cNvPr>
          <p:cNvSpPr/>
          <p:nvPr/>
        </p:nvSpPr>
        <p:spPr>
          <a:xfrm>
            <a:off x="5369442" y="2626823"/>
            <a:ext cx="5720316" cy="156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POLÍTICAS Y OBJETIVOS NACIONALES</a:t>
            </a:r>
          </a:p>
        </p:txBody>
      </p:sp>
    </p:spTree>
    <p:extLst>
      <p:ext uri="{BB962C8B-B14F-4D97-AF65-F5344CB8AC3E}">
        <p14:creationId xmlns:p14="http://schemas.microsoft.com/office/powerpoint/2010/main" val="272746843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F947AC497626534B880599881CCBB6C8" ma:contentTypeVersion="15" ma:contentTypeDescription="Crear nuevo documento." ma:contentTypeScope="" ma:versionID="362151021719e2b8bc34af4f9ba37199">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f33aa7239c01c6169b4bc17b1e7c2370"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C932F8-DA19-48A9-B572-C76D1E44E370}">
  <ds:schemaRefs>
    <ds:schemaRef ds:uri="http://schemas.microsoft.com/sharepoint/v3/contenttype/forms"/>
  </ds:schemaRefs>
</ds:datastoreItem>
</file>

<file path=customXml/itemProps2.xml><?xml version="1.0" encoding="utf-8"?>
<ds:datastoreItem xmlns:ds="http://schemas.openxmlformats.org/officeDocument/2006/customXml" ds:itemID="{A6B66198-F233-4876-887A-428BD0D4A84F}">
  <ds:schemaRefs>
    <ds:schemaRef ds:uri="http://schemas.microsoft.com/office/2006/metadata/properties"/>
    <ds:schemaRef ds:uri="http://schemas.microsoft.com/office/infopath/2007/PartnerControls"/>
    <ds:schemaRef ds:uri="d7a7d2cd-df7e-4745-bde0-17e5b7a43ab2"/>
    <ds:schemaRef ds:uri="c90da0c0-d638-440e-806c-9eaade8987c8"/>
  </ds:schemaRefs>
</ds:datastoreItem>
</file>

<file path=customXml/itemProps3.xml><?xml version="1.0" encoding="utf-8"?>
<ds:datastoreItem xmlns:ds="http://schemas.openxmlformats.org/officeDocument/2006/customXml" ds:itemID="{B71856FA-05DA-4697-82A7-0EF7EC88F150}"/>
</file>

<file path=docProps/app.xml><?xml version="1.0" encoding="utf-8"?>
<Properties xmlns="http://schemas.openxmlformats.org/officeDocument/2006/extended-properties" xmlns:vt="http://schemas.openxmlformats.org/officeDocument/2006/docPropsVTypes">
  <TotalTime>45</TotalTime>
  <Words>3067</Words>
  <Application>Microsoft Office PowerPoint</Application>
  <PresentationFormat>Panorámica</PresentationFormat>
  <Paragraphs>204</Paragraphs>
  <Slides>32</Slides>
  <Notes>23</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Arial</vt:lpstr>
      <vt:lpstr>Calibri</vt:lpstr>
      <vt:lpstr>Montserrat</vt:lpstr>
      <vt:lpstr>Montserrat Light</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docId:015AE127574B0FC87D16BD7B3F9B9A0C</cp:keywords>
  <cp:lastModifiedBy>Irida Tase</cp:lastModifiedBy>
  <cp:revision>276</cp:revision>
  <dcterms:created xsi:type="dcterms:W3CDTF">2020-10-14T13:32:04Z</dcterms:created>
  <dcterms:modified xsi:type="dcterms:W3CDTF">2025-06-16T21:15:39Z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