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899" r:id="rId5"/>
  </p:sldMasterIdLst>
  <p:notesMasterIdLst>
    <p:notesMasterId r:id="rId38"/>
  </p:notesMasterIdLst>
  <p:sldIdLst>
    <p:sldId id="4345" r:id="rId6"/>
    <p:sldId id="4404" r:id="rId7"/>
    <p:sldId id="4352" r:id="rId8"/>
    <p:sldId id="4350" r:id="rId9"/>
    <p:sldId id="4410" r:id="rId10"/>
    <p:sldId id="4408" r:id="rId11"/>
    <p:sldId id="4395" r:id="rId12"/>
    <p:sldId id="4396" r:id="rId13"/>
    <p:sldId id="4366" r:id="rId14"/>
    <p:sldId id="4392" r:id="rId15"/>
    <p:sldId id="4393" r:id="rId16"/>
    <p:sldId id="4370" r:id="rId17"/>
    <p:sldId id="4371" r:id="rId18"/>
    <p:sldId id="4385" r:id="rId19"/>
    <p:sldId id="4412" r:id="rId20"/>
    <p:sldId id="4407" r:id="rId21"/>
    <p:sldId id="4409" r:id="rId22"/>
    <p:sldId id="4375" r:id="rId23"/>
    <p:sldId id="4378" r:id="rId24"/>
    <p:sldId id="4398" r:id="rId25"/>
    <p:sldId id="4413" r:id="rId26"/>
    <p:sldId id="4380" r:id="rId27"/>
    <p:sldId id="4390" r:id="rId28"/>
    <p:sldId id="4383" r:id="rId29"/>
    <p:sldId id="4379" r:id="rId30"/>
    <p:sldId id="4414" r:id="rId31"/>
    <p:sldId id="4384" r:id="rId32"/>
    <p:sldId id="4388" r:id="rId33"/>
    <p:sldId id="4365" r:id="rId34"/>
    <p:sldId id="4340" r:id="rId35"/>
    <p:sldId id="4300" r:id="rId36"/>
    <p:sldId id="4263"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21F704-8110-C0F9-D576-5158D2A88D9A}" name="Anna-Maria Saarela" initials="AS" userId="S::Anna-Maria.Saarela@savonia.fi::c6fd2d3e-6063-45b1-b49c-2f057233427b"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3A5B"/>
    <a:srgbClr val="F26650"/>
    <a:srgbClr val="60BA47"/>
    <a:srgbClr val="2094D2"/>
    <a:srgbClr val="09465E"/>
    <a:srgbClr val="3CBEB3"/>
    <a:srgbClr val="88D1DA"/>
    <a:srgbClr val="1D4C60"/>
    <a:srgbClr val="ECECEC"/>
    <a:srgbClr val="066C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534E4F-AD19-5F62-068A-69E4F344D5C5}" v="8" dt="2025-06-04T20:34:31.312"/>
  </p1510:revLst>
</p1510:revInfo>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85050" autoAdjust="0"/>
  </p:normalViewPr>
  <p:slideViewPr>
    <p:cSldViewPr snapToGrid="0">
      <p:cViewPr varScale="1">
        <p:scale>
          <a:sx n="71" d="100"/>
          <a:sy n="71" d="100"/>
        </p:scale>
        <p:origin x="998" y="53"/>
      </p:cViewPr>
      <p:guideLst/>
    </p:cSldViewPr>
  </p:slideViewPr>
  <p:notesTextViewPr>
    <p:cViewPr>
      <p:scale>
        <a:sx n="1" d="1"/>
        <a:sy n="1" d="1"/>
      </p:scale>
      <p:origin x="0" y="0"/>
    </p:cViewPr>
  </p:notesTextViewPr>
  <p:sorterViewPr>
    <p:cViewPr>
      <p:scale>
        <a:sx n="90" d="100"/>
        <a:sy n="90" d="100"/>
      </p:scale>
      <p:origin x="0" y="-124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biainnovatorcampus.onmicrosoft.com::f0db49ca-a56d-4261-b8a6-819acd09e0a3" providerId="AD" clId="Web-{C104DE9F-B05F-4F4A-3DFC-480B28A96338}"/>
    <pc:docChg chg="delSld modSld">
      <pc:chgData name="Paula Whyte ( Momentum Consulting )" userId="S::paula_momentumconsulting.ie#ext#@biainnovatorcampus.onmicrosoft.com::f0db49ca-a56d-4261-b8a6-819acd09e0a3" providerId="AD" clId="Web-{C104DE9F-B05F-4F4A-3DFC-480B28A96338}" dt="2025-05-28T14:57:11.081" v="25" actId="1076"/>
      <pc:docMkLst>
        <pc:docMk/>
      </pc:docMkLst>
      <pc:sldChg chg="del">
        <pc:chgData name="Paula Whyte ( Momentum Consulting )" userId="S::paula_momentumconsulting.ie#ext#@biainnovatorcampus.onmicrosoft.com::f0db49ca-a56d-4261-b8a6-819acd09e0a3" providerId="AD" clId="Web-{C104DE9F-B05F-4F4A-3DFC-480B28A96338}" dt="2025-05-28T14:53:44.121" v="0"/>
        <pc:sldMkLst>
          <pc:docMk/>
          <pc:sldMk cId="30286005" sldId="4306"/>
        </pc:sldMkLst>
      </pc:sldChg>
      <pc:sldChg chg="delSp modSp">
        <pc:chgData name="Paula Whyte ( Momentum Consulting )" userId="S::paula_momentumconsulting.ie#ext#@biainnovatorcampus.onmicrosoft.com::f0db49ca-a56d-4261-b8a6-819acd09e0a3" providerId="AD" clId="Web-{C104DE9F-B05F-4F4A-3DFC-480B28A96338}" dt="2025-05-28T14:54:41.295" v="7" actId="1076"/>
        <pc:sldMkLst>
          <pc:docMk/>
          <pc:sldMk cId="2167932646" sldId="4371"/>
        </pc:sldMkLst>
        <pc:spChg chg="mod">
          <ac:chgData name="Paula Whyte ( Momentum Consulting )" userId="S::paula_momentumconsulting.ie#ext#@biainnovatorcampus.onmicrosoft.com::f0db49ca-a56d-4261-b8a6-819acd09e0a3" providerId="AD" clId="Web-{C104DE9F-B05F-4F4A-3DFC-480B28A96338}" dt="2025-05-28T14:54:30.935" v="4"/>
          <ac:spMkLst>
            <pc:docMk/>
            <pc:sldMk cId="2167932646" sldId="4371"/>
            <ac:spMk id="2" creationId="{9942EC0B-0B04-B15B-0B74-E1DA294D0E98}"/>
          </ac:spMkLst>
        </pc:spChg>
        <pc:picChg chg="del">
          <ac:chgData name="Paula Whyte ( Momentum Consulting )" userId="S::paula_momentumconsulting.ie#ext#@biainnovatorcampus.onmicrosoft.com::f0db49ca-a56d-4261-b8a6-819acd09e0a3" providerId="AD" clId="Web-{C104DE9F-B05F-4F4A-3DFC-480B28A96338}" dt="2025-05-28T14:54:33.544" v="5"/>
          <ac:picMkLst>
            <pc:docMk/>
            <pc:sldMk cId="2167932646" sldId="4371"/>
            <ac:picMk id="3" creationId="{C6E09C4A-4980-116D-44E1-623A5FA29D8A}"/>
          </ac:picMkLst>
        </pc:picChg>
        <pc:picChg chg="mod">
          <ac:chgData name="Paula Whyte ( Momentum Consulting )" userId="S::paula_momentumconsulting.ie#ext#@biainnovatorcampus.onmicrosoft.com::f0db49ca-a56d-4261-b8a6-819acd09e0a3" providerId="AD" clId="Web-{C104DE9F-B05F-4F4A-3DFC-480B28A96338}" dt="2025-05-28T14:54:41.295" v="7" actId="1076"/>
          <ac:picMkLst>
            <pc:docMk/>
            <pc:sldMk cId="2167932646" sldId="4371"/>
            <ac:picMk id="3074" creationId="{B802A1A7-8E19-CDFE-E906-EC68208F60AD}"/>
          </ac:picMkLst>
        </pc:picChg>
      </pc:sldChg>
      <pc:sldChg chg="modSp">
        <pc:chgData name="Paula Whyte ( Momentum Consulting )" userId="S::paula_momentumconsulting.ie#ext#@biainnovatorcampus.onmicrosoft.com::f0db49ca-a56d-4261-b8a6-819acd09e0a3" providerId="AD" clId="Web-{C104DE9F-B05F-4F4A-3DFC-480B28A96338}" dt="2025-05-28T14:56:27.001" v="19" actId="14100"/>
        <pc:sldMkLst>
          <pc:docMk/>
          <pc:sldMk cId="76273889" sldId="4378"/>
        </pc:sldMkLst>
        <pc:spChg chg="mod">
          <ac:chgData name="Paula Whyte ( Momentum Consulting )" userId="S::paula_momentumconsulting.ie#ext#@biainnovatorcampus.onmicrosoft.com::f0db49ca-a56d-4261-b8a6-819acd09e0a3" providerId="AD" clId="Web-{C104DE9F-B05F-4F4A-3DFC-480B28A96338}" dt="2025-05-28T14:56:27.001" v="19" actId="14100"/>
          <ac:spMkLst>
            <pc:docMk/>
            <pc:sldMk cId="76273889" sldId="4378"/>
            <ac:spMk id="14" creationId="{E9A1635A-481B-FB4C-0546-2753916F8975}"/>
          </ac:spMkLst>
        </pc:spChg>
        <pc:spChg chg="mod">
          <ac:chgData name="Paula Whyte ( Momentum Consulting )" userId="S::paula_momentumconsulting.ie#ext#@biainnovatorcampus.onmicrosoft.com::f0db49ca-a56d-4261-b8a6-819acd09e0a3" providerId="AD" clId="Web-{C104DE9F-B05F-4F4A-3DFC-480B28A96338}" dt="2025-05-28T14:56:22.751" v="18" actId="1076"/>
          <ac:spMkLst>
            <pc:docMk/>
            <pc:sldMk cId="76273889" sldId="4378"/>
            <ac:spMk id="15" creationId="{7CA7A16C-7518-9DC3-2883-B216CAD17263}"/>
          </ac:spMkLst>
        </pc:spChg>
        <pc:picChg chg="mod ord">
          <ac:chgData name="Paula Whyte ( Momentum Consulting )" userId="S::paula_momentumconsulting.ie#ext#@biainnovatorcampus.onmicrosoft.com::f0db49ca-a56d-4261-b8a6-819acd09e0a3" providerId="AD" clId="Web-{C104DE9F-B05F-4F4A-3DFC-480B28A96338}" dt="2025-05-28T14:56:07.579" v="15"/>
          <ac:picMkLst>
            <pc:docMk/>
            <pc:sldMk cId="76273889" sldId="4378"/>
            <ac:picMk id="13" creationId="{105C5BF5-0C54-0BC1-5A9D-676A60913BDE}"/>
          </ac:picMkLst>
        </pc:picChg>
      </pc:sldChg>
      <pc:sldChg chg="modSp">
        <pc:chgData name="Paula Whyte ( Momentum Consulting )" userId="S::paula_momentumconsulting.ie#ext#@biainnovatorcampus.onmicrosoft.com::f0db49ca-a56d-4261-b8a6-819acd09e0a3" providerId="AD" clId="Web-{C104DE9F-B05F-4F4A-3DFC-480B28A96338}" dt="2025-05-28T14:57:11.081" v="25" actId="1076"/>
        <pc:sldMkLst>
          <pc:docMk/>
          <pc:sldMk cId="3058971647" sldId="4379"/>
        </pc:sldMkLst>
        <pc:spChg chg="mod">
          <ac:chgData name="Paula Whyte ( Momentum Consulting )" userId="S::paula_momentumconsulting.ie#ext#@biainnovatorcampus.onmicrosoft.com::f0db49ca-a56d-4261-b8a6-819acd09e0a3" providerId="AD" clId="Web-{C104DE9F-B05F-4F4A-3DFC-480B28A96338}" dt="2025-05-28T14:57:06.565" v="24" actId="1076"/>
          <ac:spMkLst>
            <pc:docMk/>
            <pc:sldMk cId="3058971647" sldId="4379"/>
            <ac:spMk id="14" creationId="{00C17EFC-EBC3-6369-2159-DE5E78CBC110}"/>
          </ac:spMkLst>
        </pc:spChg>
        <pc:spChg chg="mod">
          <ac:chgData name="Paula Whyte ( Momentum Consulting )" userId="S::paula_momentumconsulting.ie#ext#@biainnovatorcampus.onmicrosoft.com::f0db49ca-a56d-4261-b8a6-819acd09e0a3" providerId="AD" clId="Web-{C104DE9F-B05F-4F4A-3DFC-480B28A96338}" dt="2025-05-28T14:57:11.081" v="25" actId="1076"/>
          <ac:spMkLst>
            <pc:docMk/>
            <pc:sldMk cId="3058971647" sldId="4379"/>
            <ac:spMk id="15" creationId="{AB38D8C4-AA11-BA9F-179B-F8AA46E59D4E}"/>
          </ac:spMkLst>
        </pc:spChg>
        <pc:picChg chg="mod">
          <ac:chgData name="Paula Whyte ( Momentum Consulting )" userId="S::paula_momentumconsulting.ie#ext#@biainnovatorcampus.onmicrosoft.com::f0db49ca-a56d-4261-b8a6-819acd09e0a3" providerId="AD" clId="Web-{C104DE9F-B05F-4F4A-3DFC-480B28A96338}" dt="2025-05-28T14:56:50.205" v="22" actId="14100"/>
          <ac:picMkLst>
            <pc:docMk/>
            <pc:sldMk cId="3058971647" sldId="4379"/>
            <ac:picMk id="13" creationId="{3DD676B1-1034-1406-24A5-E5E0F95E9374}"/>
          </ac:picMkLst>
        </pc:picChg>
      </pc:sldChg>
      <pc:sldChg chg="modSp">
        <pc:chgData name="Paula Whyte ( Momentum Consulting )" userId="S::paula_momentumconsulting.ie#ext#@biainnovatorcampus.onmicrosoft.com::f0db49ca-a56d-4261-b8a6-819acd09e0a3" providerId="AD" clId="Web-{C104DE9F-B05F-4F4A-3DFC-480B28A96338}" dt="2025-05-28T14:55:04.920" v="10" actId="20577"/>
        <pc:sldMkLst>
          <pc:docMk/>
          <pc:sldMk cId="2047392758" sldId="4385"/>
        </pc:sldMkLst>
        <pc:spChg chg="mod">
          <ac:chgData name="Paula Whyte ( Momentum Consulting )" userId="S::paula_momentumconsulting.ie#ext#@biainnovatorcampus.onmicrosoft.com::f0db49ca-a56d-4261-b8a6-819acd09e0a3" providerId="AD" clId="Web-{C104DE9F-B05F-4F4A-3DFC-480B28A96338}" dt="2025-05-28T14:55:04.920" v="10" actId="20577"/>
          <ac:spMkLst>
            <pc:docMk/>
            <pc:sldMk cId="2047392758" sldId="4385"/>
            <ac:spMk id="12" creationId="{5C22273C-6403-830F-6C60-2418ADC1CD7F}"/>
          </ac:spMkLst>
        </pc:spChg>
      </pc:sldChg>
    </pc:docChg>
  </pc:docChgLst>
  <pc:docChgLst>
    <pc:chgData name="Anna-Maria Saarela" userId="c6fd2d3e-6063-45b1-b49c-2f057233427b" providerId="ADAL" clId="{FB72DAB4-8D0E-4A91-AC7C-628C56B86218}"/>
    <pc:docChg chg="modSld">
      <pc:chgData name="Anna-Maria Saarela" userId="c6fd2d3e-6063-45b1-b49c-2f057233427b" providerId="ADAL" clId="{FB72DAB4-8D0E-4A91-AC7C-628C56B86218}" dt="2025-05-23T16:12:23.295" v="7" actId="20577"/>
      <pc:docMkLst>
        <pc:docMk/>
      </pc:docMkLst>
      <pc:sldChg chg="modSp mod">
        <pc:chgData name="Anna-Maria Saarela" userId="c6fd2d3e-6063-45b1-b49c-2f057233427b" providerId="ADAL" clId="{FB72DAB4-8D0E-4A91-AC7C-628C56B86218}" dt="2025-05-23T16:12:23.295" v="7" actId="20577"/>
        <pc:sldMkLst>
          <pc:docMk/>
          <pc:sldMk cId="3275114928" sldId="4380"/>
        </pc:sldMkLst>
        <pc:spChg chg="mod">
          <ac:chgData name="Anna-Maria Saarela" userId="c6fd2d3e-6063-45b1-b49c-2f057233427b" providerId="ADAL" clId="{FB72DAB4-8D0E-4A91-AC7C-628C56B86218}" dt="2025-05-23T16:12:23.295" v="7" actId="20577"/>
          <ac:spMkLst>
            <pc:docMk/>
            <pc:sldMk cId="3275114928" sldId="4380"/>
            <ac:spMk id="3" creationId="{FEC77C6B-C3DB-552E-2D70-BD5AE41F3903}"/>
          </ac:spMkLst>
        </pc:spChg>
      </pc:sldChg>
      <pc:sldChg chg="modSp mod">
        <pc:chgData name="Anna-Maria Saarela" userId="c6fd2d3e-6063-45b1-b49c-2f057233427b" providerId="ADAL" clId="{FB72DAB4-8D0E-4A91-AC7C-628C56B86218}" dt="2025-05-23T16:08:25.159" v="6" actId="20577"/>
        <pc:sldMkLst>
          <pc:docMk/>
          <pc:sldMk cId="1139376468" sldId="4409"/>
        </pc:sldMkLst>
        <pc:spChg chg="mod">
          <ac:chgData name="Anna-Maria Saarela" userId="c6fd2d3e-6063-45b1-b49c-2f057233427b" providerId="ADAL" clId="{FB72DAB4-8D0E-4A91-AC7C-628C56B86218}" dt="2025-05-23T16:08:25.159" v="6" actId="20577"/>
          <ac:spMkLst>
            <pc:docMk/>
            <pc:sldMk cId="1139376468" sldId="4409"/>
            <ac:spMk id="15" creationId="{0407B42F-06A7-4DD0-2D57-AB6BAF378FEC}"/>
          </ac:spMkLst>
        </pc:spChg>
      </pc:sldChg>
    </pc:docChg>
  </pc:docChgLst>
  <pc:docChgLst>
    <pc:chgData name="Anna-Maria Saarela" userId="S::anna-maria.saarela_savonia.fi#ext#@biainnovatorcampus.onmicrosoft.com::25308fda-0d44-48b5-9bfd-111b972a9e80" providerId="AD" clId="Web-{5B534E4F-AD19-5F62-068A-69E4F344D5C5}"/>
    <pc:docChg chg="modSld">
      <pc:chgData name="Anna-Maria Saarela" userId="S::anna-maria.saarela_savonia.fi#ext#@biainnovatorcampus.onmicrosoft.com::25308fda-0d44-48b5-9bfd-111b972a9e80" providerId="AD" clId="Web-{5B534E4F-AD19-5F62-068A-69E4F344D5C5}" dt="2025-06-04T20:34:31.312" v="5" actId="20577"/>
      <pc:docMkLst>
        <pc:docMk/>
      </pc:docMkLst>
      <pc:sldChg chg="modSp">
        <pc:chgData name="Anna-Maria Saarela" userId="S::anna-maria.saarela_savonia.fi#ext#@biainnovatorcampus.onmicrosoft.com::25308fda-0d44-48b5-9bfd-111b972a9e80" providerId="AD" clId="Web-{5B534E4F-AD19-5F62-068A-69E4F344D5C5}" dt="2025-06-04T20:34:31.312" v="5" actId="20577"/>
        <pc:sldMkLst>
          <pc:docMk/>
          <pc:sldMk cId="4169825511" sldId="4263"/>
        </pc:sldMkLst>
        <pc:spChg chg="mod">
          <ac:chgData name="Anna-Maria Saarela" userId="S::anna-maria.saarela_savonia.fi#ext#@biainnovatorcampus.onmicrosoft.com::25308fda-0d44-48b5-9bfd-111b972a9e80" providerId="AD" clId="Web-{5B534E4F-AD19-5F62-068A-69E4F344D5C5}" dt="2025-06-04T20:34:31.312" v="5" actId="20577"/>
          <ac:spMkLst>
            <pc:docMk/>
            <pc:sldMk cId="4169825511" sldId="4263"/>
            <ac:spMk id="60" creationId="{28330963-34C5-43FF-71FB-F1AEE4A0A33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Muokkaa Master-tekstityylejä napsauttamalla tätä</a:t>
            </a:r>
          </a:p>
          <a:p>
            <a:pPr lvl="1"/>
            <a:r>
              <a:rPr lang="en-GB"/>
              <a:t>Toinen taso</a:t>
            </a:r>
          </a:p>
          <a:p>
            <a:pPr lvl="2"/>
            <a:r>
              <a:rPr lang="en-GB"/>
              <a:t>Kolmas taso</a:t>
            </a:r>
          </a:p>
          <a:p>
            <a:pPr lvl="3"/>
            <a:r>
              <a:rPr lang="en-GB"/>
              <a:t>Neljäs taso</a:t>
            </a:r>
          </a:p>
          <a:p>
            <a:pPr lvl="4"/>
            <a:r>
              <a:rPr lang="en-GB"/>
              <a:t>Viides taso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dirty="0"/>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ED721-B42E-C59B-AAC8-A7DA0C2DDE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8BBC61-2941-39AB-040D-79066D47B8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78F52E-83B3-E869-B9C9-F24CD5A7228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813CEF-D2F3-4D6A-4ACF-887498E0E8A9}"/>
              </a:ext>
            </a:extLst>
          </p:cNvPr>
          <p:cNvSpPr>
            <a:spLocks noGrp="1"/>
          </p:cNvSpPr>
          <p:nvPr>
            <p:ph type="sldNum" sz="quarter" idx="5"/>
          </p:nvPr>
        </p:nvSpPr>
        <p:spPr/>
        <p:txBody>
          <a:bodyPr/>
          <a:lstStyle/>
          <a:p>
            <a:fld id="{4BE5DE82-CF29-044D-9158-06A811149881}" type="slidenum">
              <a:rPr lang="en-US" smtClean="0"/>
              <a:t>9</a:t>
            </a:fld>
            <a:endParaRPr lang="en-US" dirty="0"/>
          </a:p>
        </p:txBody>
      </p:sp>
    </p:spTree>
    <p:extLst>
      <p:ext uri="{BB962C8B-B14F-4D97-AF65-F5344CB8AC3E}">
        <p14:creationId xmlns:p14="http://schemas.microsoft.com/office/powerpoint/2010/main" val="650036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2193C-995E-D894-05EB-E0F3128943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D7F10-87AE-D04F-03B8-D66AC40781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D0729E-E949-5D22-F953-B2C7761D82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FC41AF3-DB13-16DC-761A-E9EC7E813681}"/>
              </a:ext>
            </a:extLst>
          </p:cNvPr>
          <p:cNvSpPr>
            <a:spLocks noGrp="1"/>
          </p:cNvSpPr>
          <p:nvPr>
            <p:ph type="sldNum" sz="quarter" idx="5"/>
          </p:nvPr>
        </p:nvSpPr>
        <p:spPr/>
        <p:txBody>
          <a:bodyPr/>
          <a:lstStyle/>
          <a:p>
            <a:fld id="{4BE5DE82-CF29-044D-9158-06A811149881}" type="slidenum">
              <a:rPr lang="en-US" smtClean="0"/>
              <a:t>13</a:t>
            </a:fld>
            <a:endParaRPr lang="en-US" dirty="0"/>
          </a:p>
        </p:txBody>
      </p:sp>
    </p:spTree>
    <p:extLst>
      <p:ext uri="{BB962C8B-B14F-4D97-AF65-F5344CB8AC3E}">
        <p14:creationId xmlns:p14="http://schemas.microsoft.com/office/powerpoint/2010/main" val="691643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5DC17-0607-4722-4955-8D523CC4F2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733BA7-A9D8-F6CA-6B0D-677D034446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E2E669-F0FA-5F18-D1EA-88E81BC8F89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E12DBDE-BD18-3101-EFD8-F0E04E452FE8}"/>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634178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2082400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59A5E-45C7-C724-9C0D-5DBAE45587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A32E66-2D97-9779-13B6-E083904A2E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FDC523-CF86-8638-4201-7BC502BBB44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552D61B-DA83-AAC1-2A56-C733CCC2C759}"/>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36225229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539906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2.xml"/><Relationship Id="rId4" Type="http://schemas.microsoft.com/office/2007/relationships/hdphoto" Target="../media/hdphoto2.wdp"/></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Freeform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046750" y="5825062"/>
            <a:ext cx="2054262" cy="457426"/>
          </a:xfrm>
          <a:prstGeom prst="rect">
            <a:avLst/>
          </a:prstGeom>
        </p:spPr>
      </p:pic>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69317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waste2worth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673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pic>
        <p:nvPicPr>
          <p:cNvPr id="4" name="Picture 3">
            <a:extLst>
              <a:ext uri="{FF2B5EF4-FFF2-40B4-BE49-F238E27FC236}">
                <a16:creationId xmlns:a16="http://schemas.microsoft.com/office/drawing/2014/main" id="{9D30D7D1-A205-2529-241A-AF0F7785980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957EC4B0-708C-B271-7A86-06A99271CD1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
        <p:nvSpPr>
          <p:cNvPr id="6" name="TextBox 5">
            <a:extLst>
              <a:ext uri="{FF2B5EF4-FFF2-40B4-BE49-F238E27FC236}">
                <a16:creationId xmlns:a16="http://schemas.microsoft.com/office/drawing/2014/main" id="{FF543D52-2135-3A66-A772-5F145D66A4D1}"/>
              </a:ext>
            </a:extLst>
          </p:cNvPr>
          <p:cNvSpPr txBox="1"/>
          <p:nvPr userDrawn="1"/>
        </p:nvSpPr>
        <p:spPr>
          <a:xfrm>
            <a:off x="11536218" y="5861706"/>
            <a:ext cx="535709" cy="862367"/>
          </a:xfrm>
          <a:prstGeom prst="rect">
            <a:avLst/>
          </a:prstGeom>
          <a:solidFill>
            <a:schemeClr val="bg1"/>
          </a:solidFill>
        </p:spPr>
        <p:txBody>
          <a:bodyPr wrap="square" rtlCol="0">
            <a:spAutoFit/>
          </a:bodyPr>
          <a:lstStyle/>
          <a:p>
            <a:endParaRPr lang="en-IE" dirty="0"/>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608AA9BD-DAD4-EB9E-F5A2-52B81C63755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863C37C1-FEC1-3A32-9592-A33BF1A9085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7637191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1990927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578554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Box 2">
            <a:extLst>
              <a:ext uri="{FF2B5EF4-FFF2-40B4-BE49-F238E27FC236}">
                <a16:creationId xmlns:a16="http://schemas.microsoft.com/office/drawing/2014/main" id="{C30BEF09-6B78-DC3B-0A46-A016AD33674F}"/>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dirty="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dirty="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106A309A-E52C-0A55-8622-944C1082F2E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4560149A-1B38-4A21-B478-E78CBF27E484}"/>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5172B193-B191-DBD8-36A9-7B98240E13CE}"/>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dirty="0">
                <a:solidFill>
                  <a:srgbClr val="0B3A5B"/>
                </a:solidFill>
              </a:rPr>
              <a:t>This license enables </a:t>
            </a:r>
            <a:r>
              <a:rPr lang="en-IE" sz="600" dirty="0" err="1">
                <a:solidFill>
                  <a:srgbClr val="0B3A5B"/>
                </a:solidFill>
              </a:rPr>
              <a:t>reusers</a:t>
            </a:r>
            <a:r>
              <a:rPr lang="en-IE" sz="600" dirty="0">
                <a:solidFill>
                  <a:srgbClr val="0B3A5B"/>
                </a:solidFill>
              </a:rPr>
              <a:t> to distribute, remix, adapt, and build upon the material in any medium or format, so long as </a:t>
            </a:r>
            <a:r>
              <a:rPr lang="en-US" sz="600" dirty="0">
                <a:solidFill>
                  <a:srgbClr val="0B3A5B"/>
                </a:solidFill>
              </a:rPr>
              <a:t>attribution is given to the creator. The license allows for commercial use. CC BY includes the following elements:</a:t>
            </a:r>
          </a:p>
          <a:p>
            <a:pPr algn="just"/>
            <a:r>
              <a:rPr lang="en-US" sz="600" dirty="0">
                <a:solidFill>
                  <a:srgbClr val="0B3A5B"/>
                </a:solidFill>
              </a:rPr>
              <a:t>BY: credit must be given to the creator.</a:t>
            </a:r>
            <a:endParaRPr lang="en-US" sz="600" dirty="0">
              <a:solidFill>
                <a:srgbClr val="0B3A5B"/>
              </a:solidFill>
              <a:ea typeface="Calibri"/>
              <a:cs typeface="Calibri"/>
            </a:endParaRPr>
          </a:p>
        </p:txBody>
      </p:sp>
    </p:spTree>
    <p:extLst>
      <p:ext uri="{BB962C8B-B14F-4D97-AF65-F5344CB8AC3E}">
        <p14:creationId xmlns:p14="http://schemas.microsoft.com/office/powerpoint/2010/main" val="17751879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dirty="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518768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2523730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881538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34763762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21919960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1" y="-1"/>
            <a:ext cx="6727371"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623855" y="342900"/>
            <a:ext cx="4806599"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202455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8475143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14651273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6564937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6957503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43543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1323619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5349116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7661727" y="-1335516"/>
            <a:ext cx="4504135" cy="6404164"/>
          </a:xfrm>
          <a:prstGeom prst="rect">
            <a:avLst/>
          </a:prstGeom>
        </p:spPr>
      </p:pic>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email">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5926743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871498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3643844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37175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email">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image" Target="../media/image9.png"/><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theme" Target="../theme/theme2.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0" cstate="email">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40" r:id="rId6"/>
    <p:sldLayoutId id="2147483884" r:id="rId7"/>
    <p:sldLayoutId id="2147483883" r:id="rId8"/>
    <p:sldLayoutId id="2147483877" r:id="rId9"/>
    <p:sldLayoutId id="2147483841" r:id="rId10"/>
    <p:sldLayoutId id="2147483885" r:id="rId11"/>
    <p:sldLayoutId id="2147483886" r:id="rId12"/>
    <p:sldLayoutId id="2147483878" r:id="rId13"/>
    <p:sldLayoutId id="2147483861" r:id="rId14"/>
    <p:sldLayoutId id="2147483833" r:id="rId15"/>
    <p:sldLayoutId id="2147483847" r:id="rId16"/>
    <p:sldLayoutId id="2147483853" r:id="rId17"/>
    <p:sldLayoutId id="2147483898"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email">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3318342279"/>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 id="2147483911" r:id="rId12"/>
    <p:sldLayoutId id="2147483912" r:id="rId13"/>
    <p:sldLayoutId id="2147483913" r:id="rId14"/>
    <p:sldLayoutId id="2147483914" r:id="rId15"/>
    <p:sldLayoutId id="2147483915" r:id="rId16"/>
    <p:sldLayoutId id="2147483916" r:id="rId17"/>
    <p:sldLayoutId id="2147483917" r:id="rId18"/>
    <p:sldLayoutId id="2147483918" r:id="rId19"/>
    <p:sldLayoutId id="2147483919" r:id="rId20"/>
    <p:sldLayoutId id="2147483920" r:id="rId21"/>
    <p:sldLayoutId id="2147483921"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hyperlink" Target="https://www.youtube.com/watch?v=Vyfm7sWBlr4" TargetMode="External"/><Relationship Id="rId13"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hyperlink" Target="https://tsne.org/blog/process-evaluation-vs-outcome-evaluation/" TargetMode="External"/><Relationship Id="rId12" Type="http://schemas.openxmlformats.org/officeDocument/2006/relationships/hyperlink" Target="https://study.com/learn/lesson/video/outcome-evaluation.html" TargetMode="External"/><Relationship Id="rId2" Type="http://schemas.openxmlformats.org/officeDocument/2006/relationships/image" Target="../media/image26.png"/><Relationship Id="rId1" Type="http://schemas.openxmlformats.org/officeDocument/2006/relationships/slideLayout" Target="../slideLayouts/slideLayout11.xml"/><Relationship Id="rId6" Type="http://schemas.openxmlformats.org/officeDocument/2006/relationships/hyperlink" Target="https://en.wikipedia.org/wiki/Summative_assessment" TargetMode="External"/><Relationship Id="rId11" Type="http://schemas.openxmlformats.org/officeDocument/2006/relationships/image" Target="../media/image30.png"/><Relationship Id="rId5" Type="http://schemas.openxmlformats.org/officeDocument/2006/relationships/hyperlink" Target="https://en.wikipedia.org/wiki/Formative_assessment" TargetMode="External"/><Relationship Id="rId10" Type="http://schemas.openxmlformats.org/officeDocument/2006/relationships/hyperlink" Target="https://www.youtube.com/watch?v=axMkIoKIN1Q" TargetMode="External"/><Relationship Id="rId4" Type="http://schemas.openxmlformats.org/officeDocument/2006/relationships/image" Target="../media/image28.png"/><Relationship Id="rId9" Type="http://schemas.openxmlformats.org/officeDocument/2006/relationships/image" Target="../media/image29.png"/></Relationships>
</file>

<file path=ppt/slides/_rels/slide11.xml.rels><?xml version="1.0" encoding="UTF-8" standalone="yes"?>
<Relationships xmlns="http://schemas.openxmlformats.org/package/2006/relationships"><Relationship Id="rId8" Type="http://schemas.openxmlformats.org/officeDocument/2006/relationships/hyperlink" Target="https://www.worldbank.org/en/news/video/2016/06/08/what-is-impact-evaluation" TargetMode="External"/><Relationship Id="rId13" Type="http://schemas.openxmlformats.org/officeDocument/2006/relationships/image" Target="../media/image36.png"/><Relationship Id="rId3" Type="http://schemas.openxmlformats.org/officeDocument/2006/relationships/image" Target="../media/image33.png"/><Relationship Id="rId7" Type="http://schemas.openxmlformats.org/officeDocument/2006/relationships/hyperlink" Target="https://en.wikipedia.org/wiki/Participatory_evaluation" TargetMode="External"/><Relationship Id="rId12" Type="http://schemas.openxmlformats.org/officeDocument/2006/relationships/hyperlink" Target="https://www.youtube.com/watch?v=lB5T2QylJ4w" TargetMode="External"/><Relationship Id="rId2" Type="http://schemas.openxmlformats.org/officeDocument/2006/relationships/image" Target="../media/image32.png"/><Relationship Id="rId1" Type="http://schemas.openxmlformats.org/officeDocument/2006/relationships/slideLayout" Target="../slideLayouts/slideLayout11.xml"/><Relationship Id="rId6" Type="http://schemas.openxmlformats.org/officeDocument/2006/relationships/hyperlink" Target="https://erc.undp.org/methods-center/methods/methodological-fundamentals-for-evaluations/developmental-evaluation" TargetMode="External"/><Relationship Id="rId11" Type="http://schemas.openxmlformats.org/officeDocument/2006/relationships/image" Target="../media/image35.png"/><Relationship Id="rId5" Type="http://schemas.openxmlformats.org/officeDocument/2006/relationships/hyperlink" Target="https://en.wikipedia.org/wiki/Impact_evaluation" TargetMode="External"/><Relationship Id="rId10" Type="http://schemas.openxmlformats.org/officeDocument/2006/relationships/hyperlink" Target="https://www.youtube.com/watch?v=J7z7y0TArQM" TargetMode="External"/><Relationship Id="rId4" Type="http://schemas.openxmlformats.org/officeDocument/2006/relationships/image" Target="../media/image28.png"/><Relationship Id="rId9"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https://www.sitra.fi/en/articles/three-tools-for-measuring-and-developing-a-companys-circular-economy-performance/" TargetMode="External"/><Relationship Id="rId7" Type="http://schemas.openxmlformats.org/officeDocument/2006/relationships/hyperlink" Target="https://www.ellenmacarthurfoundation.org/" TargetMode="External"/><Relationship Id="rId2" Type="http://schemas.openxmlformats.org/officeDocument/2006/relationships/image" Target="../media/image37.png"/><Relationship Id="rId1" Type="http://schemas.openxmlformats.org/officeDocument/2006/relationships/slideLayout" Target="../slideLayouts/slideLayout11.xml"/><Relationship Id="rId6" Type="http://schemas.openxmlformats.org/officeDocument/2006/relationships/hyperlink" Target="https://www.ellenmacarthurfoundation.org/resources/apply/circulytics-measuring-circularity" TargetMode="External"/><Relationship Id="rId5" Type="http://schemas.openxmlformats.org/officeDocument/2006/relationships/hyperlink" Target="https://www.wbcsd.org/Programs/Circular-Economy/Factor-10/Metrics-Measurement/Circular-transition-indicators" TargetMode="External"/><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Performance_measurement" TargetMode="External"/><Relationship Id="rId2" Type="http://schemas.openxmlformats.org/officeDocument/2006/relationships/hyperlink" Target="https://en.wikipedia.org/wiki/Performance_indicator" TargetMode="External"/><Relationship Id="rId1" Type="http://schemas.openxmlformats.org/officeDocument/2006/relationships/slideLayout" Target="../slideLayouts/slideLayout10.xml"/><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s://www.eionet.europa.eu/etcs/etc-ce" TargetMode="External"/><Relationship Id="rId2" Type="http://schemas.openxmlformats.org/officeDocument/2006/relationships/image" Target="../media/image42.png"/><Relationship Id="rId1" Type="http://schemas.openxmlformats.org/officeDocument/2006/relationships/slideLayout" Target="../slideLayouts/slideLayout11.xml"/><Relationship Id="rId5" Type="http://schemas.openxmlformats.org/officeDocument/2006/relationships/image" Target="../media/image43.png"/><Relationship Id="rId4" Type="http://schemas.openxmlformats.org/officeDocument/2006/relationships/hyperlink" Target="chrome-extension://efaidnbmnnnibpcajpcglclefindmkaj/https:/www.eea.europa.eu/en/topics/in-depth/circular-economy/country-profiles-on-circular-economy/circular-economy-country-profiles-2024/finland_2024-ce-country-profile_final.pdf/@@download/fil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hyperlink" Target="https://www.youtube.com/watch?v=PAmja7nwOlA" TargetMode="External"/><Relationship Id="rId3" Type="http://schemas.openxmlformats.org/officeDocument/2006/relationships/image" Target="../media/image48.png"/><Relationship Id="rId7" Type="http://schemas.openxmlformats.org/officeDocument/2006/relationships/hyperlink" Target="https://en.wikipedia.org/wiki/Resource_efficiency" TargetMode="External"/><Relationship Id="rId2" Type="http://schemas.openxmlformats.org/officeDocument/2006/relationships/image" Target="../media/image47.png"/><Relationship Id="rId1" Type="http://schemas.openxmlformats.org/officeDocument/2006/relationships/slideLayout" Target="../slideLayouts/slideLayout11.xml"/><Relationship Id="rId6" Type="http://schemas.openxmlformats.org/officeDocument/2006/relationships/hyperlink" Target="https://green-business.ec.europa.eu/environmental-footprint-methods_en" TargetMode="External"/><Relationship Id="rId11" Type="http://schemas.openxmlformats.org/officeDocument/2006/relationships/image" Target="../media/image50.png"/><Relationship Id="rId5" Type="http://schemas.openxmlformats.org/officeDocument/2006/relationships/hyperlink" Target="https://en.wikipedia.org/wiki/Life-cycle_assessment" TargetMode="External"/><Relationship Id="rId10" Type="http://schemas.openxmlformats.org/officeDocument/2006/relationships/hyperlink" Target="https://www.youtube.com/watch?v=SMnioyRxWNk" TargetMode="External"/><Relationship Id="rId4" Type="http://schemas.openxmlformats.org/officeDocument/2006/relationships/hyperlink" Target="https://en.wikipedia.org/wiki/Material_flow_analysis" TargetMode="External"/><Relationship Id="rId9" Type="http://schemas.openxmlformats.org/officeDocument/2006/relationships/image" Target="../media/image4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hyperlink" Target="https://www.sitra.fi/en/projects/digital-product-passports/" TargetMode="External"/><Relationship Id="rId7"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52.png"/><Relationship Id="rId5" Type="http://schemas.openxmlformats.org/officeDocument/2006/relationships/hyperlink" Target="https://www.sitra.fi/julkaisut/digitaalinen-tuotepassi/" TargetMode="External"/><Relationship Id="rId4" Type="http://schemas.openxmlformats.org/officeDocument/2006/relationships/hyperlink" Target="https://www.sitra.fi/en/publications/digital-product-passports/"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8" Type="http://schemas.openxmlformats.org/officeDocument/2006/relationships/hyperlink" Target="https://www.youtube.com/watch?v=MPnl2vXzdaU" TargetMode="External"/><Relationship Id="rId3" Type="http://schemas.openxmlformats.org/officeDocument/2006/relationships/hyperlink" Target="https://en.wikipedia.org/wiki/Economic_impact_analysis" TargetMode="External"/><Relationship Id="rId7"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1.xml"/><Relationship Id="rId6" Type="http://schemas.openxmlformats.org/officeDocument/2006/relationships/hyperlink" Target="https://www.youtube.com/watch?v=MWu04B3qbPU" TargetMode="External"/><Relationship Id="rId5" Type="http://schemas.openxmlformats.org/officeDocument/2006/relationships/hyperlink" Target="https://en.wikipedia.org/wiki/Cost%E2%80%93benefit_analysis" TargetMode="External"/><Relationship Id="rId4" Type="http://schemas.openxmlformats.org/officeDocument/2006/relationships/hyperlink" Target="https://www.fao.org/4/xii/0398-c1.htm" TargetMode="External"/><Relationship Id="rId9" Type="http://schemas.openxmlformats.org/officeDocument/2006/relationships/image" Target="../media/image57.PNG"/></Relationships>
</file>

<file path=ppt/slides/_rels/slide27.xml.rels><?xml version="1.0" encoding="UTF-8" standalone="yes"?>
<Relationships xmlns="http://schemas.openxmlformats.org/package/2006/relationships"><Relationship Id="rId3" Type="http://schemas.openxmlformats.org/officeDocument/2006/relationships/hyperlink" Target="https://en.wikipedia.org/wiki/Indirect_costs" TargetMode="External"/><Relationship Id="rId2" Type="http://schemas.openxmlformats.org/officeDocument/2006/relationships/hyperlink" Target="https://en.wikipedia.org/wiki/Direct_costs" TargetMode="Externa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8" Type="http://schemas.openxmlformats.org/officeDocument/2006/relationships/hyperlink" Target="https://www.youtube.com/watch?v=qdXqeQcKDww" TargetMode="External"/><Relationship Id="rId3" Type="http://schemas.openxmlformats.org/officeDocument/2006/relationships/hyperlink" Target="https://en.wikipedia.org/wiki/Return_on_investment" TargetMode="External"/><Relationship Id="rId7"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1.xml"/><Relationship Id="rId6" Type="http://schemas.openxmlformats.org/officeDocument/2006/relationships/hyperlink" Target="https://study.com/academy/lesson/video/investment-analysis-tools.html" TargetMode="External"/><Relationship Id="rId5" Type="http://schemas.openxmlformats.org/officeDocument/2006/relationships/hyperlink" Target="https://www.youtube.com/watch?v=uBgFe82pch0" TargetMode="External"/><Relationship Id="rId10" Type="http://schemas.openxmlformats.org/officeDocument/2006/relationships/image" Target="../media/image61.png"/><Relationship Id="rId4" Type="http://schemas.openxmlformats.org/officeDocument/2006/relationships/hyperlink" Target="https://en.wikipedia.org/wiki/Input%E2%80%93output_model" TargetMode="External"/><Relationship Id="rId9" Type="http://schemas.openxmlformats.org/officeDocument/2006/relationships/image" Target="../media/image60.png"/></Relationships>
</file>

<file path=ppt/slides/_rels/slide29.xml.rels><?xml version="1.0" encoding="UTF-8" standalone="yes"?>
<Relationships xmlns="http://schemas.openxmlformats.org/package/2006/relationships"><Relationship Id="rId8" Type="http://schemas.openxmlformats.org/officeDocument/2006/relationships/hyperlink" Target="https://www.youtube.com/watch?v=SMnioyRxWNk" TargetMode="External"/><Relationship Id="rId13" Type="http://schemas.openxmlformats.org/officeDocument/2006/relationships/image" Target="../media/image65.png"/><Relationship Id="rId3" Type="http://schemas.openxmlformats.org/officeDocument/2006/relationships/image" Target="../media/image62.png"/><Relationship Id="rId7" Type="http://schemas.openxmlformats.org/officeDocument/2006/relationships/hyperlink" Target="https://en.wikipedia.org/wiki/Stakeholder_engagement" TargetMode="External"/><Relationship Id="rId12" Type="http://schemas.openxmlformats.org/officeDocument/2006/relationships/hyperlink" Target="https://www.youtube.com/watch?v=YBTAU4_P3oE"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hyperlink" Target="https://en.wikipedia.org/wiki/Life-cycle_assessment" TargetMode="External"/><Relationship Id="rId11" Type="http://schemas.openxmlformats.org/officeDocument/2006/relationships/image" Target="../media/image64.png"/><Relationship Id="rId5" Type="http://schemas.openxmlformats.org/officeDocument/2006/relationships/hyperlink" Target="https://en.wikipedia.org/wiki/Cost%E2%80%93benefit_analysis" TargetMode="External"/><Relationship Id="rId10" Type="http://schemas.openxmlformats.org/officeDocument/2006/relationships/hyperlink" Target="https://www.youtube.com/watch?v=AmVn4sk9TJE" TargetMode="External"/><Relationship Id="rId4" Type="http://schemas.openxmlformats.org/officeDocument/2006/relationships/image" Target="../media/image58.png"/><Relationship Id="rId9"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0.xml"/><Relationship Id="rId1" Type="http://schemas.openxmlformats.org/officeDocument/2006/relationships/slideLayout" Target="../slideLayouts/slideLayout17.xm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hyperlink" Target="https://en.wikipedia.org/wiki/Impact_assessment"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fibsry.fi/uutishuone/tyokalut/uusi-csrd-pulse-tyokalu-auttaa-yrityksia-valmistautumaan-eun-kestavyysraportoinnin-vaatimuksiin-seka-kehittamaan-vastuullisuuttaan-2/" TargetMode="External"/><Relationship Id="rId2" Type="http://schemas.openxmlformats.org/officeDocument/2006/relationships/hyperlink" Target="https://fibsry.fi/briefly-in-english/" TargetMode="External"/><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fibsry.fi/uutishuone/tyokalut/yritysvastuun-itsearviointi-tyokalu/"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m6F-gNyjayA&amp;embeds_referring_euri=https%3A%2F%2Fwww.iaia.org%2F&amp;source_ve_path=Mjg2NjY" TargetMode="External"/><Relationship Id="rId2" Type="http://schemas.openxmlformats.org/officeDocument/2006/relationships/image" Target="../media/image22.png"/><Relationship Id="rId1" Type="http://schemas.openxmlformats.org/officeDocument/2006/relationships/slideLayout" Target="../slideLayouts/slideLayout11.xml"/><Relationship Id="rId6" Type="http://schemas.openxmlformats.org/officeDocument/2006/relationships/hyperlink" Target="https://www.iaia.org/"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Kuvan paikkamerkki 18" descr="Documents on desk">
            <a:extLst>
              <a:ext uri="{FF2B5EF4-FFF2-40B4-BE49-F238E27FC236}">
                <a16:creationId xmlns:a16="http://schemas.microsoft.com/office/drawing/2014/main" id="{90333B2F-D185-A1D8-C22F-B67ED33AE8B5}"/>
              </a:ext>
            </a:extLst>
          </p:cNvPr>
          <p:cNvPicPr>
            <a:picLocks noGrp="1" noChangeAspect="1"/>
          </p:cNvPicPr>
          <p:nvPr>
            <p:ph type="pic" sz="quarter" idx="12"/>
          </p:nvPr>
        </p:nvPicPr>
        <p:blipFill>
          <a:blip r:embed="rId3" cstate="email">
            <a:extLst>
              <a:ext uri="{28A0092B-C50C-407E-A947-70E740481C1C}">
                <a14:useLocalDpi xmlns:a14="http://schemas.microsoft.com/office/drawing/2010/main"/>
              </a:ext>
            </a:extLst>
          </a:blip>
          <a:srcRect/>
          <a:stretch/>
        </p:blipFill>
        <p:spPr>
          <a:prstGeom prst="rect">
            <a:avLst/>
          </a:prstGeom>
        </p:spPr>
      </p:pic>
      <p:sp>
        <p:nvSpPr>
          <p:cNvPr id="9" name="Rectangle 8">
            <a:extLst>
              <a:ext uri="{FF2B5EF4-FFF2-40B4-BE49-F238E27FC236}">
                <a16:creationId xmlns:a16="http://schemas.microsoft.com/office/drawing/2014/main" id="{1C649D26-280B-9DCA-8DAE-3F92754507FD}"/>
              </a:ext>
            </a:extLst>
          </p:cNvPr>
          <p:cNvSpPr/>
          <p:nvPr/>
        </p:nvSpPr>
        <p:spPr>
          <a:xfrm>
            <a:off x="1902692" y="4316115"/>
            <a:ext cx="5623909"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 name="Rectangle 1">
            <a:extLst>
              <a:ext uri="{FF2B5EF4-FFF2-40B4-BE49-F238E27FC236}">
                <a16:creationId xmlns:a16="http://schemas.microsoft.com/office/drawing/2014/main" id="{BE7FC240-F75A-6988-DC64-F948F8C7387A}"/>
              </a:ext>
            </a:extLst>
          </p:cNvPr>
          <p:cNvSpPr/>
          <p:nvPr/>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dirty="0"/>
          </a:p>
        </p:txBody>
      </p:sp>
      <p:sp>
        <p:nvSpPr>
          <p:cNvPr id="14" name="TextBox 13">
            <a:extLst>
              <a:ext uri="{FF2B5EF4-FFF2-40B4-BE49-F238E27FC236}">
                <a16:creationId xmlns:a16="http://schemas.microsoft.com/office/drawing/2014/main" id="{A10B8A40-3CA0-B8CA-33CE-C991B6732794}"/>
              </a:ext>
            </a:extLst>
          </p:cNvPr>
          <p:cNvSpPr txBox="1"/>
          <p:nvPr/>
        </p:nvSpPr>
        <p:spPr>
          <a:xfrm>
            <a:off x="2086715" y="4368413"/>
            <a:ext cx="5439887" cy="646331"/>
          </a:xfrm>
          <a:prstGeom prst="rect">
            <a:avLst/>
          </a:prstGeom>
          <a:solidFill>
            <a:schemeClr val="bg1"/>
          </a:solid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ARVIOINTI JA VAIKUTUKSET</a:t>
            </a:r>
          </a:p>
        </p:txBody>
      </p:sp>
      <p:sp>
        <p:nvSpPr>
          <p:cNvPr id="28" name="TextBox 27">
            <a:extLst>
              <a:ext uri="{FF2B5EF4-FFF2-40B4-BE49-F238E27FC236}">
                <a16:creationId xmlns:a16="http://schemas.microsoft.com/office/drawing/2014/main" id="{373DC257-EF49-02BB-E048-4BF67B408B01}"/>
              </a:ext>
            </a:extLst>
          </p:cNvPr>
          <p:cNvSpPr txBox="1"/>
          <p:nvPr/>
        </p:nvSpPr>
        <p:spPr>
          <a:xfrm>
            <a:off x="2086715" y="3481298"/>
            <a:ext cx="2860527" cy="646331"/>
          </a:xfrm>
          <a:prstGeom prst="rect">
            <a:avLst/>
          </a:prstGeom>
          <a:solidFill>
            <a:schemeClr val="bg1"/>
          </a:solidFill>
        </p:spPr>
        <p:txBody>
          <a:bodyPr wrap="none" rtlCol="0">
            <a:spAutoFit/>
          </a:bodyPr>
          <a:lstStyle/>
          <a:p>
            <a:r>
              <a:rPr lang="en-US" sz="3600" b="1" spc="324" dirty="0">
                <a:solidFill>
                  <a:srgbClr val="60BA47"/>
                </a:solidFill>
                <a:latin typeface="Calibri" panose="020F0502020204030204" pitchFamily="34" charset="0"/>
                <a:cs typeface="Calibri" panose="020F0502020204030204" pitchFamily="34" charset="0"/>
              </a:rPr>
              <a:t>MODUULI 12</a:t>
            </a:r>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23E0F6-B361-84DE-11ED-5CC8ABEEF7AD}"/>
            </a:ext>
          </a:extLst>
        </p:cNvPr>
        <p:cNvGrpSpPr/>
        <p:nvPr/>
      </p:nvGrpSpPr>
      <p:grpSpPr>
        <a:xfrm>
          <a:off x="0" y="0"/>
          <a:ext cx="0" cy="0"/>
          <a:chOff x="0" y="0"/>
          <a:chExt cx="0" cy="0"/>
        </a:xfrm>
      </p:grpSpPr>
      <p:pic>
        <p:nvPicPr>
          <p:cNvPr id="23" name="Picture 3">
            <a:extLst>
              <a:ext uri="{FF2B5EF4-FFF2-40B4-BE49-F238E27FC236}">
                <a16:creationId xmlns:a16="http://schemas.microsoft.com/office/drawing/2014/main" id="{D2F40C10-EAF7-086D-7AFB-005F2490DB9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8663756" y="888963"/>
            <a:ext cx="2697097" cy="1601732"/>
          </a:xfrm>
          <a:prstGeom prst="rect">
            <a:avLst/>
          </a:prstGeom>
        </p:spPr>
      </p:pic>
      <p:pic>
        <p:nvPicPr>
          <p:cNvPr id="6" name="Picture 3">
            <a:extLst>
              <a:ext uri="{FF2B5EF4-FFF2-40B4-BE49-F238E27FC236}">
                <a16:creationId xmlns:a16="http://schemas.microsoft.com/office/drawing/2014/main" id="{CD59FCA6-D2AF-5FF7-D49A-EE890421E5C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291"/>
          <a:stretch/>
        </p:blipFill>
        <p:spPr>
          <a:xfrm>
            <a:off x="8663758" y="2769007"/>
            <a:ext cx="2649250" cy="1573318"/>
          </a:xfrm>
          <a:prstGeom prst="rect">
            <a:avLst/>
          </a:prstGeom>
        </p:spPr>
      </p:pic>
      <p:pic>
        <p:nvPicPr>
          <p:cNvPr id="24" name="Picture 3">
            <a:extLst>
              <a:ext uri="{FF2B5EF4-FFF2-40B4-BE49-F238E27FC236}">
                <a16:creationId xmlns:a16="http://schemas.microsoft.com/office/drawing/2014/main" id="{65A120D1-F0E1-A8D9-2850-5FEC7CD8224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291"/>
          <a:stretch/>
        </p:blipFill>
        <p:spPr>
          <a:xfrm>
            <a:off x="8663757" y="4695018"/>
            <a:ext cx="2546621" cy="1512369"/>
          </a:xfrm>
          <a:prstGeom prst="rect">
            <a:avLst/>
          </a:prstGeom>
        </p:spPr>
      </p:pic>
      <p:sp>
        <p:nvSpPr>
          <p:cNvPr id="4" name="Text Placeholder 3">
            <a:extLst>
              <a:ext uri="{FF2B5EF4-FFF2-40B4-BE49-F238E27FC236}">
                <a16:creationId xmlns:a16="http://schemas.microsoft.com/office/drawing/2014/main" id="{41D8B7DD-D023-73F6-1C2B-939CB2D39826}"/>
              </a:ext>
            </a:extLst>
          </p:cNvPr>
          <p:cNvSpPr>
            <a:spLocks noGrp="1"/>
          </p:cNvSpPr>
          <p:nvPr>
            <p:ph type="body" sz="quarter" idx="16"/>
          </p:nvPr>
        </p:nvSpPr>
        <p:spPr>
          <a:xfrm>
            <a:off x="667849" y="591056"/>
            <a:ext cx="10052954" cy="803654"/>
          </a:xfrm>
          <a:prstGeom prst="rect">
            <a:avLst/>
          </a:prstGeom>
        </p:spPr>
        <p:txBody>
          <a:bodyPr/>
          <a:lstStyle/>
          <a:p>
            <a:pPr marL="0" indent="0">
              <a:lnSpc>
                <a:spcPct val="100000"/>
              </a:lnSpc>
            </a:pPr>
            <a:r>
              <a:rPr lang="fi-FI" b="1" kern="100" dirty="0">
                <a:latin typeface="Calibri" panose="020F0502020204030204" pitchFamily="34" charset="0"/>
                <a:ea typeface="Aptos" panose="020B0004020202020204" pitchFamily="34" charset="0"/>
                <a:cs typeface="Calibri" panose="020F0502020204030204" pitchFamily="34" charset="0"/>
              </a:rPr>
              <a:t>Arviointityypit</a:t>
            </a:r>
          </a:p>
          <a:p>
            <a:endParaRPr lang="en-US" dirty="0"/>
          </a:p>
        </p:txBody>
      </p:sp>
      <p:sp>
        <p:nvSpPr>
          <p:cNvPr id="3" name="Text Placeholder 2">
            <a:extLst>
              <a:ext uri="{FF2B5EF4-FFF2-40B4-BE49-F238E27FC236}">
                <a16:creationId xmlns:a16="http://schemas.microsoft.com/office/drawing/2014/main" id="{71DDECE3-C008-70A2-F6C3-EA3E1C140B62}"/>
              </a:ext>
            </a:extLst>
          </p:cNvPr>
          <p:cNvSpPr>
            <a:spLocks noGrp="1"/>
          </p:cNvSpPr>
          <p:nvPr>
            <p:ph type="body" sz="quarter" idx="19"/>
          </p:nvPr>
        </p:nvSpPr>
        <p:spPr>
          <a:xfrm>
            <a:off x="1487870" y="1363995"/>
            <a:ext cx="7289280" cy="5080425"/>
          </a:xfrm>
          <a:prstGeom prst="rect">
            <a:avLst/>
          </a:prstGeom>
        </p:spPr>
        <p:txBody>
          <a:bodyPr/>
          <a:lstStyle/>
          <a:p>
            <a:pPr marL="0" indent="0">
              <a:lnSpc>
                <a:spcPct val="100000"/>
              </a:lnSpc>
            </a:pPr>
            <a:endParaRPr lang="fi-FI" b="1"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effectLst/>
                <a:latin typeface="Calibri" panose="020F0502020204030204" pitchFamily="34" charset="0"/>
                <a:ea typeface="Aptos" panose="020B0004020202020204" pitchFamily="34" charset="0"/>
                <a:cs typeface="Calibri" panose="020F0502020204030204" pitchFamily="34" charset="0"/>
                <a:hlinkClick r:id="rId5"/>
              </a:rPr>
              <a:t>Formatiivinen arviointi</a:t>
            </a:r>
            <a:r>
              <a:rPr lang="en-US" kern="100" dirty="0">
                <a:effectLst/>
                <a:latin typeface="Calibri" panose="020F0502020204030204" pitchFamily="34" charset="0"/>
                <a:ea typeface="Aptos" panose="020B0004020202020204" pitchFamily="34" charset="0"/>
                <a:cs typeface="Calibri" panose="020F0502020204030204" pitchFamily="34" charset="0"/>
              </a:rPr>
              <a:t>: Suoritetaan toiminnan kehittämisen tai toteuttamisen aikana sen suunnittelun ja suorituskyvyn parantamiseksi. </a:t>
            </a:r>
            <a:endParaRPr lang="en-US" i="1" kern="100" dirty="0">
              <a:solidFill>
                <a:schemeClr val="accent4">
                  <a:lumMod val="50000"/>
                </a:schemeClr>
              </a:solidFill>
              <a:effectLst/>
              <a:latin typeface="Calibri" panose="020F0502020204030204" pitchFamily="34" charset="0"/>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i="1" kern="100" dirty="0">
              <a:solidFill>
                <a:schemeClr val="accent4">
                  <a:lumMod val="50000"/>
                </a:schemeClr>
              </a:solidFill>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err="1">
                <a:effectLst/>
                <a:latin typeface="Calibri" panose="020F0502020204030204" pitchFamily="34" charset="0"/>
                <a:ea typeface="Aptos" panose="020B0004020202020204" pitchFamily="34" charset="0"/>
                <a:cs typeface="Calibri" panose="020F0502020204030204" pitchFamily="34" charset="0"/>
                <a:hlinkClick r:id="rId6"/>
              </a:rPr>
              <a:t>Summatiivinen</a:t>
            </a:r>
            <a:r>
              <a:rPr lang="en-US" b="1" kern="100" dirty="0">
                <a:effectLst/>
                <a:latin typeface="Calibri" panose="020F0502020204030204" pitchFamily="34" charset="0"/>
                <a:ea typeface="Aptos" panose="020B0004020202020204" pitchFamily="34" charset="0"/>
                <a:cs typeface="Calibri" panose="020F0502020204030204" pitchFamily="34" charset="0"/>
                <a:hlinkClick r:id="rId6"/>
              </a:rPr>
              <a:t> </a:t>
            </a:r>
            <a:r>
              <a:rPr lang="en-US" b="1" kern="100" dirty="0" err="1">
                <a:effectLst/>
                <a:latin typeface="Calibri" panose="020F0502020204030204" pitchFamily="34" charset="0"/>
                <a:ea typeface="Aptos" panose="020B0004020202020204" pitchFamily="34" charset="0"/>
                <a:cs typeface="Calibri" panose="020F0502020204030204" pitchFamily="34" charset="0"/>
                <a:hlinkClick r:id="rId6"/>
              </a:rPr>
              <a:t>arviointi</a:t>
            </a:r>
            <a:r>
              <a:rPr lang="en-US" kern="100" dirty="0">
                <a:effectLst/>
                <a:latin typeface="Calibri" panose="020F0502020204030204" pitchFamily="34" charset="0"/>
                <a:ea typeface="Aptos" panose="020B0004020202020204" pitchFamily="34" charset="0"/>
                <a:cs typeface="Calibri" panose="020F0502020204030204" pitchFamily="34" charset="0"/>
              </a:rPr>
              <a:t>: </a:t>
            </a:r>
            <a:r>
              <a:rPr lang="en-US" kern="100" dirty="0" err="1">
                <a:effectLst/>
                <a:latin typeface="Calibri" panose="020F0502020204030204" pitchFamily="34" charset="0"/>
                <a:ea typeface="Aptos" panose="020B0004020202020204" pitchFamily="34" charset="0"/>
                <a:cs typeface="Calibri" panose="020F0502020204030204" pitchFamily="34" charset="0"/>
              </a:rPr>
              <a:t>Toteutetaan</a:t>
            </a:r>
            <a:r>
              <a:rPr lang="en-US" kern="100" dirty="0">
                <a:effectLst/>
                <a:latin typeface="Calibri" panose="020F0502020204030204" pitchFamily="34" charset="0"/>
                <a:ea typeface="Aptos" panose="020B0004020202020204" pitchFamily="34" charset="0"/>
                <a:cs typeface="Calibri" panose="020F0502020204030204" pitchFamily="34" charset="0"/>
              </a:rPr>
              <a:t> valmistumisen jälkeen kokonaisvaikutusten </a:t>
            </a:r>
            <a:r>
              <a:rPr lang="en-US" kern="100" dirty="0">
                <a:latin typeface="Calibri" panose="020F0502020204030204" pitchFamily="34" charset="0"/>
                <a:ea typeface="Aptos" panose="020B0004020202020204" pitchFamily="34" charset="0"/>
                <a:cs typeface="Calibri" panose="020F0502020204030204" pitchFamily="34" charset="0"/>
              </a:rPr>
              <a:t>ja </a:t>
            </a:r>
            <a:r>
              <a:rPr lang="en-US" kern="100" dirty="0">
                <a:effectLst/>
                <a:latin typeface="Calibri" panose="020F0502020204030204" pitchFamily="34" charset="0"/>
                <a:ea typeface="Aptos" panose="020B0004020202020204" pitchFamily="34" charset="0"/>
                <a:cs typeface="Calibri" panose="020F0502020204030204" pitchFamily="34" charset="0"/>
              </a:rPr>
              <a:t>-tulosten arvioimiseksi. </a:t>
            </a:r>
            <a:endParaRPr lang="en-US" i="1" kern="100" dirty="0">
              <a:solidFill>
                <a:schemeClr val="accent4">
                  <a:lumMod val="50000"/>
                </a:schemeClr>
              </a:solidFill>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endParaRPr lang="en-US" kern="100" dirty="0">
              <a:effectLst/>
              <a:latin typeface="Calibri" panose="020F0502020204030204" pitchFamily="34" charset="0"/>
              <a:ea typeface="Aptos" panose="020B000402020202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Pts val="1000"/>
              <a:buFont typeface="Arial" panose="020B0604020202020204" pitchFamily="34" charset="0"/>
              <a:buNone/>
              <a:tabLst>
                <a:tab pos="457200" algn="l"/>
              </a:tabLst>
              <a:defRPr/>
            </a:pPr>
            <a:r>
              <a:rPr lang="en-US" b="1" kern="100" dirty="0">
                <a:effectLst/>
                <a:latin typeface="Calibri" panose="020F0502020204030204" pitchFamily="34" charset="0"/>
                <a:ea typeface="Aptos" panose="020B0004020202020204" pitchFamily="34" charset="0"/>
                <a:cs typeface="Calibri" panose="020F0502020204030204" pitchFamily="34" charset="0"/>
                <a:hlinkClick r:id="rId7"/>
              </a:rPr>
              <a:t>Prosessin arvioinnin </a:t>
            </a:r>
            <a:r>
              <a:rPr lang="en-US" kern="100" dirty="0">
                <a:effectLst/>
                <a:latin typeface="Calibri" panose="020F0502020204030204" pitchFamily="34" charset="0"/>
                <a:ea typeface="Aptos" panose="020B0004020202020204" pitchFamily="34" charset="0"/>
                <a:cs typeface="Calibri" panose="020F0502020204030204" pitchFamily="34" charset="0"/>
              </a:rPr>
              <a:t>tavoitteet täytäntöönpanoon</a:t>
            </a:r>
            <a:r>
              <a:rPr kumimoji="0" lang="en-US" b="0" i="1" u="none" strike="noStrike" kern="100" cap="none" spc="0" normalizeH="0" baseline="0" noProof="0" dirty="0">
                <a:ln>
                  <a:noFill/>
                </a:ln>
                <a:solidFill>
                  <a:srgbClr val="ACC199">
                    <a:lumMod val="50000"/>
                  </a:srgbClr>
                </a:solidFill>
                <a:effectLst/>
                <a:uLnTx/>
                <a:uFillTx/>
                <a:latin typeface="Calibri" panose="020F0502020204030204" pitchFamily="34" charset="0"/>
                <a:ea typeface="Aptos" panose="020B000402020202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Pts val="1000"/>
              <a:buFont typeface="Arial" panose="020B0604020202020204" pitchFamily="34" charset="0"/>
              <a:buNone/>
              <a:tabLst>
                <a:tab pos="457200" algn="l"/>
              </a:tabLst>
              <a:defRPr/>
            </a:pPr>
            <a:endParaRPr lang="en-US"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latin typeface="Calibri" panose="020F0502020204030204" pitchFamily="34" charset="0"/>
                <a:ea typeface="Aptos" panose="020B0004020202020204" pitchFamily="34" charset="0"/>
                <a:cs typeface="Calibri" panose="020F0502020204030204" pitchFamily="34" charset="0"/>
                <a:hlinkClick r:id="rId7"/>
              </a:rPr>
              <a:t>Tulosten arvioinnissa </a:t>
            </a:r>
            <a:r>
              <a:rPr lang="en-US" kern="100" dirty="0">
                <a:latin typeface="Calibri" panose="020F0502020204030204" pitchFamily="34" charset="0"/>
                <a:ea typeface="Aptos" panose="020B0004020202020204" pitchFamily="34" charset="0"/>
                <a:cs typeface="Calibri" panose="020F0502020204030204" pitchFamily="34" charset="0"/>
              </a:rPr>
              <a:t>analysoidaan toiminnan tuloksia. </a:t>
            </a:r>
            <a:endParaRPr lang="en-US" i="1" kern="100" dirty="0">
              <a:solidFill>
                <a:schemeClr val="accent4">
                  <a:lumMod val="50000"/>
                </a:schemeClr>
              </a:solidFill>
              <a:effectLst/>
              <a:latin typeface="Calibri" panose="020F0502020204030204" pitchFamily="34" charset="0"/>
              <a:ea typeface="Aptos" panose="020B0004020202020204" pitchFamily="34" charset="0"/>
              <a:cs typeface="Calibri" panose="020F0502020204030204" pitchFamily="34" charset="0"/>
            </a:endParaRPr>
          </a:p>
        </p:txBody>
      </p:sp>
      <p:pic>
        <p:nvPicPr>
          <p:cNvPr id="5" name="Kuva 4" descr="Kuva, joka sisältää kohteen teksti, animaatio, kuvakaappaus, muotoilu&#10;&#10;Tekoälyn generoima sisältö voi olla virheellistä.">
            <a:hlinkClick r:id="rId8"/>
            <a:extLst>
              <a:ext uri="{FF2B5EF4-FFF2-40B4-BE49-F238E27FC236}">
                <a16:creationId xmlns:a16="http://schemas.microsoft.com/office/drawing/2014/main" id="{282738D2-CB66-FF41-E316-A9DD24BC0C8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197589" y="1161636"/>
            <a:ext cx="1786996" cy="1039134"/>
          </a:xfrm>
          <a:prstGeom prst="rect">
            <a:avLst/>
          </a:prstGeom>
        </p:spPr>
      </p:pic>
      <p:pic>
        <p:nvPicPr>
          <p:cNvPr id="8" name="Kuva 7" descr="Kuva, joka sisältää kohteen teksti, animaatio, kuvakaappaus&#10;&#10;Tekoälyn generoima sisältö voi olla virheellistä.">
            <a:hlinkClick r:id="rId10"/>
            <a:extLst>
              <a:ext uri="{FF2B5EF4-FFF2-40B4-BE49-F238E27FC236}">
                <a16:creationId xmlns:a16="http://schemas.microsoft.com/office/drawing/2014/main" id="{75A8346C-E20F-0C6A-75D2-ACCB42447E4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255891" y="3045627"/>
            <a:ext cx="1693524" cy="1020457"/>
          </a:xfrm>
          <a:prstGeom prst="rect">
            <a:avLst/>
          </a:prstGeom>
        </p:spPr>
      </p:pic>
      <p:pic>
        <p:nvPicPr>
          <p:cNvPr id="12" name="Kuva 11" descr="Kuva, joka sisältää kohteen teksti, mittatikku, Fontti, numero&#10;&#10;Tekoälyn generoima sisältö voi olla virheellistä.">
            <a:hlinkClick r:id="rId12"/>
            <a:extLst>
              <a:ext uri="{FF2B5EF4-FFF2-40B4-BE49-F238E27FC236}">
                <a16:creationId xmlns:a16="http://schemas.microsoft.com/office/drawing/2014/main" id="{E7BA6935-1381-55EE-5642-3C0C4335DC18}"/>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9197589" y="4965867"/>
            <a:ext cx="1632910" cy="924570"/>
          </a:xfrm>
          <a:prstGeom prst="rect">
            <a:avLst/>
          </a:prstGeom>
        </p:spPr>
      </p:pic>
      <p:grpSp>
        <p:nvGrpSpPr>
          <p:cNvPr id="10" name="Graphic 4">
            <a:extLst>
              <a:ext uri="{FF2B5EF4-FFF2-40B4-BE49-F238E27FC236}">
                <a16:creationId xmlns:a16="http://schemas.microsoft.com/office/drawing/2014/main" id="{5AA9DB68-ED97-F2AD-C680-A33BF962D355}"/>
              </a:ext>
            </a:extLst>
          </p:cNvPr>
          <p:cNvGrpSpPr/>
          <p:nvPr/>
        </p:nvGrpSpPr>
        <p:grpSpPr>
          <a:xfrm rot="3228628">
            <a:off x="8354162" y="4512248"/>
            <a:ext cx="403667" cy="780438"/>
            <a:chOff x="9129274" y="2719113"/>
            <a:chExt cx="717139" cy="1386497"/>
          </a:xfrm>
          <a:solidFill>
            <a:srgbClr val="09465E"/>
          </a:solidFill>
        </p:grpSpPr>
        <p:grpSp>
          <p:nvGrpSpPr>
            <p:cNvPr id="11" name="Graphic 4">
              <a:extLst>
                <a:ext uri="{FF2B5EF4-FFF2-40B4-BE49-F238E27FC236}">
                  <a16:creationId xmlns:a16="http://schemas.microsoft.com/office/drawing/2014/main" id="{C13706E8-6D7B-DBC7-0364-A2CA1012D11B}"/>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CB45E58B-FD6B-7567-4418-9F891645284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2" name="Freeform 58">
                <a:extLst>
                  <a:ext uri="{FF2B5EF4-FFF2-40B4-BE49-F238E27FC236}">
                    <a16:creationId xmlns:a16="http://schemas.microsoft.com/office/drawing/2014/main" id="{1280B968-04A8-C664-F6BD-115C40A5504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3" name="Graphic 4">
              <a:extLst>
                <a:ext uri="{FF2B5EF4-FFF2-40B4-BE49-F238E27FC236}">
                  <a16:creationId xmlns:a16="http://schemas.microsoft.com/office/drawing/2014/main" id="{2FD28E5D-B9AB-C7F3-C68F-57E14226A73A}"/>
                </a:ext>
              </a:extLst>
            </p:cNvPr>
            <p:cNvGrpSpPr/>
            <p:nvPr/>
          </p:nvGrpSpPr>
          <p:grpSpPr>
            <a:xfrm>
              <a:off x="9129274" y="2893887"/>
              <a:ext cx="717139" cy="1211724"/>
              <a:chOff x="9129274" y="2893887"/>
              <a:chExt cx="717139" cy="1211724"/>
            </a:xfrm>
            <a:grpFill/>
          </p:grpSpPr>
          <p:sp>
            <p:nvSpPr>
              <p:cNvPr id="14" name="Freeform 50">
                <a:extLst>
                  <a:ext uri="{FF2B5EF4-FFF2-40B4-BE49-F238E27FC236}">
                    <a16:creationId xmlns:a16="http://schemas.microsoft.com/office/drawing/2014/main" id="{D3DC7582-E606-726C-9C06-1A674787F4F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5" name="Freeform 51">
                <a:extLst>
                  <a:ext uri="{FF2B5EF4-FFF2-40B4-BE49-F238E27FC236}">
                    <a16:creationId xmlns:a16="http://schemas.microsoft.com/office/drawing/2014/main" id="{83AD3CF8-DD44-6FE2-72FB-F468B37D2B1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6" name="Freeform 52">
                <a:extLst>
                  <a:ext uri="{FF2B5EF4-FFF2-40B4-BE49-F238E27FC236}">
                    <a16:creationId xmlns:a16="http://schemas.microsoft.com/office/drawing/2014/main" id="{6BC33D3A-955B-131E-ED59-2F782CF9C59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7" name="Freeform 53">
                <a:extLst>
                  <a:ext uri="{FF2B5EF4-FFF2-40B4-BE49-F238E27FC236}">
                    <a16:creationId xmlns:a16="http://schemas.microsoft.com/office/drawing/2014/main" id="{CEEAB38F-1D7B-1F9C-5C52-5555B86E9EC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8" name="Freeform 54">
                <a:extLst>
                  <a:ext uri="{FF2B5EF4-FFF2-40B4-BE49-F238E27FC236}">
                    <a16:creationId xmlns:a16="http://schemas.microsoft.com/office/drawing/2014/main" id="{856097FF-3A20-569C-22CC-8C19A2A5571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9" name="Freeform 55">
                <a:extLst>
                  <a:ext uri="{FF2B5EF4-FFF2-40B4-BE49-F238E27FC236}">
                    <a16:creationId xmlns:a16="http://schemas.microsoft.com/office/drawing/2014/main" id="{EB84D9F5-DEC0-52EB-0DC9-53697821BF4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0" name="Freeform 56">
                <a:extLst>
                  <a:ext uri="{FF2B5EF4-FFF2-40B4-BE49-F238E27FC236}">
                    <a16:creationId xmlns:a16="http://schemas.microsoft.com/office/drawing/2014/main" id="{BBD957D9-70EB-0508-3138-A1C619E1CD0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2" name="Graphic 4">
            <a:extLst>
              <a:ext uri="{FF2B5EF4-FFF2-40B4-BE49-F238E27FC236}">
                <a16:creationId xmlns:a16="http://schemas.microsoft.com/office/drawing/2014/main" id="{C3B317D2-EFD8-E935-8CE4-E5ED71A27021}"/>
              </a:ext>
            </a:extLst>
          </p:cNvPr>
          <p:cNvGrpSpPr/>
          <p:nvPr/>
        </p:nvGrpSpPr>
        <p:grpSpPr>
          <a:xfrm rot="3796873">
            <a:off x="905315" y="5130517"/>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4FAABB32-05AF-97A6-96C3-C1B6BAD056D5}"/>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03FA91CE-7A3F-F236-9FB9-7AF86B13711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D69ADC24-36B7-F2B8-3F62-03406198D60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1267E67D-2B05-C16D-D1D3-0A16CFFD8127}"/>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61604AF4-F213-008A-2638-476954EC02E8}"/>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C3B4AE40-CCFA-8BD1-60CB-1CC8C48ED10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DB2F2E6C-C0FC-F22E-0D9B-49D0BBF79C3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6EAF00ED-AE61-B8AF-C874-C28C942DB846}"/>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CED07B09-BFE7-014E-B07C-B38BD1195F2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0DAA00AC-A258-AD25-BF1C-048276B0B74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6D58CAEA-41E8-C91B-027F-CCB47B7F82B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46" name="Graphic 4">
            <a:extLst>
              <a:ext uri="{FF2B5EF4-FFF2-40B4-BE49-F238E27FC236}">
                <a16:creationId xmlns:a16="http://schemas.microsoft.com/office/drawing/2014/main" id="{DBEEF04D-2172-6E28-B8B4-861CE4C3C176}"/>
              </a:ext>
            </a:extLst>
          </p:cNvPr>
          <p:cNvGrpSpPr/>
          <p:nvPr/>
        </p:nvGrpSpPr>
        <p:grpSpPr>
          <a:xfrm rot="3796873">
            <a:off x="814642" y="4275438"/>
            <a:ext cx="403667" cy="780438"/>
            <a:chOff x="9129274" y="2719113"/>
            <a:chExt cx="717139" cy="1386497"/>
          </a:xfrm>
          <a:solidFill>
            <a:srgbClr val="09465E"/>
          </a:solidFill>
        </p:grpSpPr>
        <p:grpSp>
          <p:nvGrpSpPr>
            <p:cNvPr id="47" name="Graphic 4">
              <a:extLst>
                <a:ext uri="{FF2B5EF4-FFF2-40B4-BE49-F238E27FC236}">
                  <a16:creationId xmlns:a16="http://schemas.microsoft.com/office/drawing/2014/main" id="{84F03C9D-2330-B9C1-18DF-4809157E970C}"/>
                </a:ext>
              </a:extLst>
            </p:cNvPr>
            <p:cNvGrpSpPr/>
            <p:nvPr/>
          </p:nvGrpSpPr>
          <p:grpSpPr>
            <a:xfrm>
              <a:off x="9159507" y="2719113"/>
              <a:ext cx="446280" cy="440141"/>
              <a:chOff x="9159507" y="2719113"/>
              <a:chExt cx="446280" cy="440141"/>
            </a:xfrm>
            <a:grpFill/>
          </p:grpSpPr>
          <p:sp>
            <p:nvSpPr>
              <p:cNvPr id="56" name="Freeform 57">
                <a:extLst>
                  <a:ext uri="{FF2B5EF4-FFF2-40B4-BE49-F238E27FC236}">
                    <a16:creationId xmlns:a16="http://schemas.microsoft.com/office/drawing/2014/main" id="{535FF641-34EB-7690-2F7D-512E57B173F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7" name="Freeform 58">
                <a:extLst>
                  <a:ext uri="{FF2B5EF4-FFF2-40B4-BE49-F238E27FC236}">
                    <a16:creationId xmlns:a16="http://schemas.microsoft.com/office/drawing/2014/main" id="{943B2703-5806-5D6D-6A86-81BB8A0E16F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8" name="Graphic 4">
              <a:extLst>
                <a:ext uri="{FF2B5EF4-FFF2-40B4-BE49-F238E27FC236}">
                  <a16:creationId xmlns:a16="http://schemas.microsoft.com/office/drawing/2014/main" id="{B3B088D4-2930-FBE0-5C35-02394056B03E}"/>
                </a:ext>
              </a:extLst>
            </p:cNvPr>
            <p:cNvGrpSpPr/>
            <p:nvPr/>
          </p:nvGrpSpPr>
          <p:grpSpPr>
            <a:xfrm>
              <a:off x="9129274" y="2893887"/>
              <a:ext cx="717139" cy="1211724"/>
              <a:chOff x="9129274" y="2893887"/>
              <a:chExt cx="717139" cy="1211724"/>
            </a:xfrm>
            <a:grpFill/>
          </p:grpSpPr>
          <p:sp>
            <p:nvSpPr>
              <p:cNvPr id="49" name="Freeform 50">
                <a:extLst>
                  <a:ext uri="{FF2B5EF4-FFF2-40B4-BE49-F238E27FC236}">
                    <a16:creationId xmlns:a16="http://schemas.microsoft.com/office/drawing/2014/main" id="{E6A82A9B-AD79-04B7-5C20-4A80E182C4E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0" name="Freeform 51">
                <a:extLst>
                  <a:ext uri="{FF2B5EF4-FFF2-40B4-BE49-F238E27FC236}">
                    <a16:creationId xmlns:a16="http://schemas.microsoft.com/office/drawing/2014/main" id="{C37FAC25-9CAD-116F-2E55-A425C57A58E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1" name="Freeform 52">
                <a:extLst>
                  <a:ext uri="{FF2B5EF4-FFF2-40B4-BE49-F238E27FC236}">
                    <a16:creationId xmlns:a16="http://schemas.microsoft.com/office/drawing/2014/main" id="{BA807618-7300-7843-45C3-4A9AC5DE17D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2" name="Freeform 53">
                <a:extLst>
                  <a:ext uri="{FF2B5EF4-FFF2-40B4-BE49-F238E27FC236}">
                    <a16:creationId xmlns:a16="http://schemas.microsoft.com/office/drawing/2014/main" id="{5A6C0330-F6A6-31E5-B16D-8C153B17421D}"/>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3" name="Freeform 54">
                <a:extLst>
                  <a:ext uri="{FF2B5EF4-FFF2-40B4-BE49-F238E27FC236}">
                    <a16:creationId xmlns:a16="http://schemas.microsoft.com/office/drawing/2014/main" id="{3834045F-03D6-1AA7-F047-4DCA4C64443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4" name="Freeform 55">
                <a:extLst>
                  <a:ext uri="{FF2B5EF4-FFF2-40B4-BE49-F238E27FC236}">
                    <a16:creationId xmlns:a16="http://schemas.microsoft.com/office/drawing/2014/main" id="{73E74C46-0B56-0C5E-75B7-C40D9A541799}"/>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5" name="Freeform 56">
                <a:extLst>
                  <a:ext uri="{FF2B5EF4-FFF2-40B4-BE49-F238E27FC236}">
                    <a16:creationId xmlns:a16="http://schemas.microsoft.com/office/drawing/2014/main" id="{D17F5D79-E47A-F0F8-A1EE-C1BF0D72F98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58" name="Graphic 4">
            <a:extLst>
              <a:ext uri="{FF2B5EF4-FFF2-40B4-BE49-F238E27FC236}">
                <a16:creationId xmlns:a16="http://schemas.microsoft.com/office/drawing/2014/main" id="{7320740C-CB47-50A4-3376-5351EB4EFD21}"/>
              </a:ext>
            </a:extLst>
          </p:cNvPr>
          <p:cNvGrpSpPr/>
          <p:nvPr/>
        </p:nvGrpSpPr>
        <p:grpSpPr>
          <a:xfrm rot="3796873">
            <a:off x="800240" y="3092974"/>
            <a:ext cx="403667" cy="780438"/>
            <a:chOff x="9129274" y="2719113"/>
            <a:chExt cx="717139" cy="1386497"/>
          </a:xfrm>
          <a:solidFill>
            <a:srgbClr val="09465E"/>
          </a:solidFill>
        </p:grpSpPr>
        <p:grpSp>
          <p:nvGrpSpPr>
            <p:cNvPr id="59" name="Graphic 4">
              <a:extLst>
                <a:ext uri="{FF2B5EF4-FFF2-40B4-BE49-F238E27FC236}">
                  <a16:creationId xmlns:a16="http://schemas.microsoft.com/office/drawing/2014/main" id="{6EC92A24-7D4C-1892-4CAE-FFAF087E1E56}"/>
                </a:ext>
              </a:extLst>
            </p:cNvPr>
            <p:cNvGrpSpPr/>
            <p:nvPr/>
          </p:nvGrpSpPr>
          <p:grpSpPr>
            <a:xfrm>
              <a:off x="9159507" y="2719113"/>
              <a:ext cx="446280" cy="440141"/>
              <a:chOff x="9159507" y="2719113"/>
              <a:chExt cx="446280" cy="440141"/>
            </a:xfrm>
            <a:grpFill/>
          </p:grpSpPr>
          <p:sp>
            <p:nvSpPr>
              <p:cNvPr id="68" name="Freeform 57">
                <a:extLst>
                  <a:ext uri="{FF2B5EF4-FFF2-40B4-BE49-F238E27FC236}">
                    <a16:creationId xmlns:a16="http://schemas.microsoft.com/office/drawing/2014/main" id="{BB3A6E0C-04D7-56E6-3D31-75C077FD3FD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69" name="Freeform 58">
                <a:extLst>
                  <a:ext uri="{FF2B5EF4-FFF2-40B4-BE49-F238E27FC236}">
                    <a16:creationId xmlns:a16="http://schemas.microsoft.com/office/drawing/2014/main" id="{084F0691-AE8F-FD79-B990-D8C2D8C5740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0" name="Graphic 4">
              <a:extLst>
                <a:ext uri="{FF2B5EF4-FFF2-40B4-BE49-F238E27FC236}">
                  <a16:creationId xmlns:a16="http://schemas.microsoft.com/office/drawing/2014/main" id="{F617DF62-C07B-9537-7A3D-0D5F85B96D05}"/>
                </a:ext>
              </a:extLst>
            </p:cNvPr>
            <p:cNvGrpSpPr/>
            <p:nvPr/>
          </p:nvGrpSpPr>
          <p:grpSpPr>
            <a:xfrm>
              <a:off x="9129274" y="2893887"/>
              <a:ext cx="717139" cy="1211724"/>
              <a:chOff x="9129274" y="2893887"/>
              <a:chExt cx="717139" cy="1211724"/>
            </a:xfrm>
            <a:grpFill/>
          </p:grpSpPr>
          <p:sp>
            <p:nvSpPr>
              <p:cNvPr id="61" name="Freeform 50">
                <a:extLst>
                  <a:ext uri="{FF2B5EF4-FFF2-40B4-BE49-F238E27FC236}">
                    <a16:creationId xmlns:a16="http://schemas.microsoft.com/office/drawing/2014/main" id="{925C79E5-145D-EEBF-FF94-27C53FAA9B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62" name="Freeform 51">
                <a:extLst>
                  <a:ext uri="{FF2B5EF4-FFF2-40B4-BE49-F238E27FC236}">
                    <a16:creationId xmlns:a16="http://schemas.microsoft.com/office/drawing/2014/main" id="{DDB310A5-81DD-1FBA-E81A-045AF0DDC1E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63" name="Freeform 52">
                <a:extLst>
                  <a:ext uri="{FF2B5EF4-FFF2-40B4-BE49-F238E27FC236}">
                    <a16:creationId xmlns:a16="http://schemas.microsoft.com/office/drawing/2014/main" id="{6A018FC3-313E-9E04-7337-9028CD86517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64" name="Freeform 53">
                <a:extLst>
                  <a:ext uri="{FF2B5EF4-FFF2-40B4-BE49-F238E27FC236}">
                    <a16:creationId xmlns:a16="http://schemas.microsoft.com/office/drawing/2014/main" id="{40F43D9A-BDB7-67D8-15FE-5501BAB6FA7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65" name="Freeform 54">
                <a:extLst>
                  <a:ext uri="{FF2B5EF4-FFF2-40B4-BE49-F238E27FC236}">
                    <a16:creationId xmlns:a16="http://schemas.microsoft.com/office/drawing/2014/main" id="{7ED7F628-D2E0-067D-4156-EED934DFE7B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66" name="Freeform 55">
                <a:extLst>
                  <a:ext uri="{FF2B5EF4-FFF2-40B4-BE49-F238E27FC236}">
                    <a16:creationId xmlns:a16="http://schemas.microsoft.com/office/drawing/2014/main" id="{DEEC5537-69E6-A2A8-677F-E167202A4378}"/>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67" name="Freeform 56">
                <a:extLst>
                  <a:ext uri="{FF2B5EF4-FFF2-40B4-BE49-F238E27FC236}">
                    <a16:creationId xmlns:a16="http://schemas.microsoft.com/office/drawing/2014/main" id="{C9751CF7-6F85-FED4-BBEC-3CF6C01BCDB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0" name="Graphic 4">
            <a:extLst>
              <a:ext uri="{FF2B5EF4-FFF2-40B4-BE49-F238E27FC236}">
                <a16:creationId xmlns:a16="http://schemas.microsoft.com/office/drawing/2014/main" id="{2077A301-5250-BD17-C563-6BC26B29573D}"/>
              </a:ext>
            </a:extLst>
          </p:cNvPr>
          <p:cNvGrpSpPr/>
          <p:nvPr/>
        </p:nvGrpSpPr>
        <p:grpSpPr>
          <a:xfrm rot="3796873">
            <a:off x="831576" y="2015241"/>
            <a:ext cx="403667" cy="780438"/>
            <a:chOff x="9129274" y="2719113"/>
            <a:chExt cx="717139" cy="1386497"/>
          </a:xfrm>
          <a:solidFill>
            <a:srgbClr val="09465E"/>
          </a:solidFill>
        </p:grpSpPr>
        <p:grpSp>
          <p:nvGrpSpPr>
            <p:cNvPr id="71" name="Graphic 4">
              <a:extLst>
                <a:ext uri="{FF2B5EF4-FFF2-40B4-BE49-F238E27FC236}">
                  <a16:creationId xmlns:a16="http://schemas.microsoft.com/office/drawing/2014/main" id="{59CFF1E0-9235-6E68-80DD-2BEB28C462EF}"/>
                </a:ext>
              </a:extLst>
            </p:cNvPr>
            <p:cNvGrpSpPr/>
            <p:nvPr/>
          </p:nvGrpSpPr>
          <p:grpSpPr>
            <a:xfrm>
              <a:off x="9159507" y="2719113"/>
              <a:ext cx="446280" cy="440141"/>
              <a:chOff x="9159507" y="2719113"/>
              <a:chExt cx="446280" cy="440141"/>
            </a:xfrm>
            <a:grpFill/>
          </p:grpSpPr>
          <p:sp>
            <p:nvSpPr>
              <p:cNvPr id="80" name="Freeform 57">
                <a:extLst>
                  <a:ext uri="{FF2B5EF4-FFF2-40B4-BE49-F238E27FC236}">
                    <a16:creationId xmlns:a16="http://schemas.microsoft.com/office/drawing/2014/main" id="{4014B6B6-DD2C-4D7E-1E7A-FF1D72BEB61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1" name="Freeform 58">
                <a:extLst>
                  <a:ext uri="{FF2B5EF4-FFF2-40B4-BE49-F238E27FC236}">
                    <a16:creationId xmlns:a16="http://schemas.microsoft.com/office/drawing/2014/main" id="{5CEC6992-62C8-84A9-4054-8019FF1424F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2" name="Graphic 4">
              <a:extLst>
                <a:ext uri="{FF2B5EF4-FFF2-40B4-BE49-F238E27FC236}">
                  <a16:creationId xmlns:a16="http://schemas.microsoft.com/office/drawing/2014/main" id="{C396A110-A20D-EC91-6F71-C19C84B9C179}"/>
                </a:ext>
              </a:extLst>
            </p:cNvPr>
            <p:cNvGrpSpPr/>
            <p:nvPr/>
          </p:nvGrpSpPr>
          <p:grpSpPr>
            <a:xfrm>
              <a:off x="9129274" y="2893887"/>
              <a:ext cx="717139" cy="1211724"/>
              <a:chOff x="9129274" y="2893887"/>
              <a:chExt cx="717139" cy="1211724"/>
            </a:xfrm>
            <a:grpFill/>
          </p:grpSpPr>
          <p:sp>
            <p:nvSpPr>
              <p:cNvPr id="73" name="Freeform 50">
                <a:extLst>
                  <a:ext uri="{FF2B5EF4-FFF2-40B4-BE49-F238E27FC236}">
                    <a16:creationId xmlns:a16="http://schemas.microsoft.com/office/drawing/2014/main" id="{272A6E51-DDAA-51A9-2AAE-CFC5090A219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74" name="Freeform 51">
                <a:extLst>
                  <a:ext uri="{FF2B5EF4-FFF2-40B4-BE49-F238E27FC236}">
                    <a16:creationId xmlns:a16="http://schemas.microsoft.com/office/drawing/2014/main" id="{53A84CB9-0EB7-74E9-B3C5-575D73E02FB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75" name="Freeform 52">
                <a:extLst>
                  <a:ext uri="{FF2B5EF4-FFF2-40B4-BE49-F238E27FC236}">
                    <a16:creationId xmlns:a16="http://schemas.microsoft.com/office/drawing/2014/main" id="{059D377B-D919-EF8B-55DD-19DC3242127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76" name="Freeform 53">
                <a:extLst>
                  <a:ext uri="{FF2B5EF4-FFF2-40B4-BE49-F238E27FC236}">
                    <a16:creationId xmlns:a16="http://schemas.microsoft.com/office/drawing/2014/main" id="{C328CD90-B1A2-89C6-A75B-3947CDEB9BC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7" name="Freeform 54">
                <a:extLst>
                  <a:ext uri="{FF2B5EF4-FFF2-40B4-BE49-F238E27FC236}">
                    <a16:creationId xmlns:a16="http://schemas.microsoft.com/office/drawing/2014/main" id="{240AEBCA-60A6-B35D-B273-D8F2D358FBE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8" name="Freeform 55">
                <a:extLst>
                  <a:ext uri="{FF2B5EF4-FFF2-40B4-BE49-F238E27FC236}">
                    <a16:creationId xmlns:a16="http://schemas.microsoft.com/office/drawing/2014/main" id="{0523F840-62C3-35F0-E773-EDDAF26ED8B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9" name="Freeform 56">
                <a:extLst>
                  <a:ext uri="{FF2B5EF4-FFF2-40B4-BE49-F238E27FC236}">
                    <a16:creationId xmlns:a16="http://schemas.microsoft.com/office/drawing/2014/main" id="{58F03726-20E3-97A2-9400-A13CEA6CE2CB}"/>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537372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0531B-B0B2-7B2A-1E59-A62127B1F9E0}"/>
            </a:ext>
          </a:extLst>
        </p:cNvPr>
        <p:cNvGrpSpPr/>
        <p:nvPr/>
      </p:nvGrpSpPr>
      <p:grpSpPr>
        <a:xfrm>
          <a:off x="0" y="0"/>
          <a:ext cx="0" cy="0"/>
          <a:chOff x="0" y="0"/>
          <a:chExt cx="0" cy="0"/>
        </a:xfrm>
      </p:grpSpPr>
      <p:pic>
        <p:nvPicPr>
          <p:cNvPr id="2" name="Picture 3">
            <a:extLst>
              <a:ext uri="{FF2B5EF4-FFF2-40B4-BE49-F238E27FC236}">
                <a16:creationId xmlns:a16="http://schemas.microsoft.com/office/drawing/2014/main" id="{263E18B0-E239-A75E-2EB0-8EED8FCD606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8586680" y="2901933"/>
            <a:ext cx="2603412" cy="1546096"/>
          </a:xfrm>
          <a:prstGeom prst="rect">
            <a:avLst/>
          </a:prstGeom>
        </p:spPr>
      </p:pic>
      <p:pic>
        <p:nvPicPr>
          <p:cNvPr id="9" name="Picture 3">
            <a:extLst>
              <a:ext uri="{FF2B5EF4-FFF2-40B4-BE49-F238E27FC236}">
                <a16:creationId xmlns:a16="http://schemas.microsoft.com/office/drawing/2014/main" id="{D30C5B2F-F047-845F-ED6D-5753168459D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291"/>
          <a:stretch/>
        </p:blipFill>
        <p:spPr>
          <a:xfrm>
            <a:off x="8691347" y="1224679"/>
            <a:ext cx="2498745" cy="1483937"/>
          </a:xfrm>
          <a:prstGeom prst="rect">
            <a:avLst/>
          </a:prstGeom>
        </p:spPr>
      </p:pic>
      <p:pic>
        <p:nvPicPr>
          <p:cNvPr id="11" name="Picture 3">
            <a:extLst>
              <a:ext uri="{FF2B5EF4-FFF2-40B4-BE49-F238E27FC236}">
                <a16:creationId xmlns:a16="http://schemas.microsoft.com/office/drawing/2014/main" id="{F1A88392-40D5-431B-3FC5-38EDDC04B82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291"/>
          <a:stretch/>
        </p:blipFill>
        <p:spPr>
          <a:xfrm>
            <a:off x="8593807" y="4608988"/>
            <a:ext cx="2545736" cy="1511844"/>
          </a:xfrm>
          <a:prstGeom prst="rect">
            <a:avLst/>
          </a:prstGeom>
        </p:spPr>
      </p:pic>
      <p:sp>
        <p:nvSpPr>
          <p:cNvPr id="4" name="Text Placeholder 3">
            <a:extLst>
              <a:ext uri="{FF2B5EF4-FFF2-40B4-BE49-F238E27FC236}">
                <a16:creationId xmlns:a16="http://schemas.microsoft.com/office/drawing/2014/main" id="{BA746DAB-C514-D57A-EE8C-13D7ADEEB652}"/>
              </a:ext>
            </a:extLst>
          </p:cNvPr>
          <p:cNvSpPr>
            <a:spLocks noGrp="1"/>
          </p:cNvSpPr>
          <p:nvPr>
            <p:ph type="body" sz="quarter" idx="16"/>
          </p:nvPr>
        </p:nvSpPr>
        <p:spPr>
          <a:xfrm>
            <a:off x="677759" y="625035"/>
            <a:ext cx="10052954" cy="803654"/>
          </a:xfrm>
          <a:prstGeom prst="rect">
            <a:avLst/>
          </a:prstGeom>
        </p:spPr>
        <p:txBody>
          <a:bodyPr/>
          <a:lstStyle/>
          <a:p>
            <a:pPr marL="0" indent="0">
              <a:lnSpc>
                <a:spcPct val="100000"/>
              </a:lnSpc>
            </a:pPr>
            <a:r>
              <a:rPr lang="fi-FI" b="1" kern="100" dirty="0">
                <a:latin typeface="Calibri" panose="020F0502020204030204" pitchFamily="34" charset="0"/>
                <a:ea typeface="Aptos" panose="020B0004020202020204" pitchFamily="34" charset="0"/>
                <a:cs typeface="Calibri" panose="020F0502020204030204" pitchFamily="34" charset="0"/>
              </a:rPr>
              <a:t>Arviointityypit</a:t>
            </a:r>
          </a:p>
          <a:p>
            <a:endParaRPr lang="en-US" dirty="0"/>
          </a:p>
        </p:txBody>
      </p:sp>
      <p:sp>
        <p:nvSpPr>
          <p:cNvPr id="3" name="Text Placeholder 2">
            <a:extLst>
              <a:ext uri="{FF2B5EF4-FFF2-40B4-BE49-F238E27FC236}">
                <a16:creationId xmlns:a16="http://schemas.microsoft.com/office/drawing/2014/main" id="{8854C5C7-8934-98A6-4A6C-C31E42F3FAAF}"/>
              </a:ext>
            </a:extLst>
          </p:cNvPr>
          <p:cNvSpPr>
            <a:spLocks noGrp="1"/>
          </p:cNvSpPr>
          <p:nvPr>
            <p:ph type="body" sz="quarter" idx="19"/>
          </p:nvPr>
        </p:nvSpPr>
        <p:spPr>
          <a:xfrm>
            <a:off x="1442236" y="1453949"/>
            <a:ext cx="7223299" cy="5080425"/>
          </a:xfrm>
          <a:prstGeom prst="rect">
            <a:avLst/>
          </a:prstGeom>
        </p:spPr>
        <p:txBody>
          <a:bodyPr/>
          <a:lstStyle/>
          <a:p>
            <a:pPr marL="0" indent="0">
              <a:lnSpc>
                <a:spcPct val="100000"/>
              </a:lnSpc>
              <a:buSzPts val="1000"/>
              <a:tabLst>
                <a:tab pos="457200" algn="l"/>
              </a:tabLst>
            </a:pPr>
            <a:endParaRPr lang="en-US" kern="100" dirty="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effectLst/>
                <a:latin typeface="Calibri" panose="020F0502020204030204" pitchFamily="34" charset="0"/>
                <a:ea typeface="Aptos" panose="020B0004020202020204" pitchFamily="34" charset="0"/>
                <a:cs typeface="Calibri" panose="020F0502020204030204" pitchFamily="34" charset="0"/>
                <a:hlinkClick r:id="rId5"/>
              </a:rPr>
              <a:t>Vaikutusten arvioinnissa </a:t>
            </a:r>
            <a:r>
              <a:rPr lang="en-US" kern="100" dirty="0">
                <a:effectLst/>
                <a:latin typeface="Calibri" panose="020F0502020204030204" pitchFamily="34" charset="0"/>
                <a:ea typeface="Aptos" panose="020B0004020202020204" pitchFamily="34" charset="0"/>
                <a:cs typeface="Calibri" panose="020F0502020204030204" pitchFamily="34" charset="0"/>
              </a:rPr>
              <a:t>korostetaan laajempia vaikutuksia ja pitkän aikavälin muutoksia. </a:t>
            </a:r>
          </a:p>
          <a:p>
            <a:pPr marL="0" indent="0">
              <a:lnSpc>
                <a:spcPct val="100000"/>
              </a:lnSpc>
              <a:buSzPts val="1000"/>
              <a:tabLst>
                <a:tab pos="457200" algn="l"/>
              </a:tabLst>
            </a:pPr>
            <a:endParaRPr lang="en-US"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latin typeface="Calibri" panose="020F0502020204030204" pitchFamily="34" charset="0"/>
                <a:ea typeface="Aptos" panose="020B0004020202020204" pitchFamily="34" charset="0"/>
                <a:cs typeface="Calibri" panose="020F0502020204030204" pitchFamily="34" charset="0"/>
                <a:hlinkClick r:id="rId6"/>
              </a:rPr>
              <a:t>Kehittävä arviointi </a:t>
            </a:r>
            <a:r>
              <a:rPr lang="en-US" kern="100" dirty="0">
                <a:latin typeface="Calibri" panose="020F0502020204030204" pitchFamily="34" charset="0"/>
                <a:ea typeface="Aptos" panose="020B0004020202020204" pitchFamily="34" charset="0"/>
                <a:cs typeface="Calibri" panose="020F0502020204030204" pitchFamily="34" charset="0"/>
              </a:rPr>
              <a:t>mahdollistaa toiminnan mukauttamisen haastavissa järjestelmissä jatkuvan palautteen ja oppimisen avulla.</a:t>
            </a:r>
          </a:p>
          <a:p>
            <a:pPr marL="0" indent="0">
              <a:lnSpc>
                <a:spcPct val="100000"/>
              </a:lnSpc>
              <a:buSzPts val="1000"/>
              <a:tabLst>
                <a:tab pos="457200" algn="l"/>
              </a:tabLst>
            </a:pPr>
            <a:endParaRPr lang="en-US" kern="100" dirty="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effectLst/>
                <a:latin typeface="Calibri" panose="020F0502020204030204" pitchFamily="34" charset="0"/>
                <a:ea typeface="Aptos" panose="020B0004020202020204" pitchFamily="34" charset="0"/>
                <a:cs typeface="Calibri" panose="020F0502020204030204" pitchFamily="34" charset="0"/>
                <a:hlinkClick r:id="rId7"/>
              </a:rPr>
              <a:t>Osallistuva arviointi </a:t>
            </a:r>
            <a:r>
              <a:rPr lang="en-US" kern="100" dirty="0">
                <a:effectLst/>
                <a:latin typeface="Calibri" panose="020F0502020204030204" pitchFamily="34" charset="0"/>
                <a:ea typeface="Aptos" panose="020B0004020202020204" pitchFamily="34" charset="0"/>
                <a:cs typeface="Calibri" panose="020F0502020204030204" pitchFamily="34" charset="0"/>
              </a:rPr>
              <a:t>huomioi osallistujien </a:t>
            </a:r>
            <a:r>
              <a:rPr lang="en-US" kern="100" dirty="0">
                <a:latin typeface="Calibri" panose="020F0502020204030204" pitchFamily="34" charset="0"/>
                <a:ea typeface="Aptos" panose="020B0004020202020204" pitchFamily="34" charset="0"/>
                <a:cs typeface="Calibri" panose="020F0502020204030204" pitchFamily="34" charset="0"/>
              </a:rPr>
              <a:t>näkökulmat. </a:t>
            </a:r>
            <a:endParaRPr lang="en-US" i="1" kern="100" dirty="0">
              <a:solidFill>
                <a:schemeClr val="accent4">
                  <a:lumMod val="50000"/>
                </a:schemeClr>
              </a:solidFill>
              <a:effectLst/>
              <a:latin typeface="Calibri" panose="020F0502020204030204" pitchFamily="34" charset="0"/>
              <a:ea typeface="Aptos" panose="020B0004020202020204" pitchFamily="34" charset="0"/>
              <a:cs typeface="Calibri" panose="020F0502020204030204" pitchFamily="34" charset="0"/>
            </a:endParaRPr>
          </a:p>
        </p:txBody>
      </p:sp>
      <p:pic>
        <p:nvPicPr>
          <p:cNvPr id="10" name="Kuva 9" descr="Kuva, joka sisältää kohteen teksti, animaatio, Fontti, muotoilu&#10;&#10;Tekoälyn generoima sisältö voi olla virheellistä.">
            <a:hlinkClick r:id="rId8"/>
            <a:extLst>
              <a:ext uri="{FF2B5EF4-FFF2-40B4-BE49-F238E27FC236}">
                <a16:creationId xmlns:a16="http://schemas.microsoft.com/office/drawing/2014/main" id="{565FB4D8-848E-DD61-0606-8A089EFBDD45}"/>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263788" y="1530092"/>
            <a:ext cx="1485976" cy="812842"/>
          </a:xfrm>
          <a:prstGeom prst="rect">
            <a:avLst/>
          </a:prstGeom>
        </p:spPr>
      </p:pic>
      <p:pic>
        <p:nvPicPr>
          <p:cNvPr id="14" name="Kuva 13" descr="Kuva, joka sisältää kohteen teksti, elektroniikka, Fontti, logo&#10;&#10;Tekoälyn generoima sisältö voi olla virheellistä.">
            <a:hlinkClick r:id="rId10"/>
            <a:extLst>
              <a:ext uri="{FF2B5EF4-FFF2-40B4-BE49-F238E27FC236}">
                <a16:creationId xmlns:a16="http://schemas.microsoft.com/office/drawing/2014/main" id="{FDCA283F-3348-6905-2EBC-20598210081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209863" y="3222541"/>
            <a:ext cx="1520850" cy="881555"/>
          </a:xfrm>
          <a:prstGeom prst="rect">
            <a:avLst/>
          </a:prstGeom>
        </p:spPr>
      </p:pic>
      <p:pic>
        <p:nvPicPr>
          <p:cNvPr id="16" name="Kuva 15" descr="Kuva, joka sisältää kohteen teksti&#10;&#10;Tekoälyn generoima sisältö voi olla virheellistä.">
            <a:hlinkClick r:id="rId12"/>
            <a:extLst>
              <a:ext uri="{FF2B5EF4-FFF2-40B4-BE49-F238E27FC236}">
                <a16:creationId xmlns:a16="http://schemas.microsoft.com/office/drawing/2014/main" id="{68A6D123-30BD-8C72-94D5-C4F407A010A5}"/>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9282839" y="4929719"/>
            <a:ext cx="1447874" cy="844593"/>
          </a:xfrm>
          <a:prstGeom prst="rect">
            <a:avLst/>
          </a:prstGeom>
        </p:spPr>
      </p:pic>
      <p:grpSp>
        <p:nvGrpSpPr>
          <p:cNvPr id="12" name="Graphic 4">
            <a:extLst>
              <a:ext uri="{FF2B5EF4-FFF2-40B4-BE49-F238E27FC236}">
                <a16:creationId xmlns:a16="http://schemas.microsoft.com/office/drawing/2014/main" id="{F00D22BB-1B8B-8764-1087-3F2B5276BC8A}"/>
              </a:ext>
            </a:extLst>
          </p:cNvPr>
          <p:cNvGrpSpPr/>
          <p:nvPr/>
        </p:nvGrpSpPr>
        <p:grpSpPr>
          <a:xfrm rot="3228628">
            <a:off x="7847645" y="5159020"/>
            <a:ext cx="403667" cy="780438"/>
            <a:chOff x="9129274" y="2719113"/>
            <a:chExt cx="717139" cy="1386497"/>
          </a:xfrm>
          <a:solidFill>
            <a:srgbClr val="09465E"/>
          </a:solidFill>
        </p:grpSpPr>
        <p:grpSp>
          <p:nvGrpSpPr>
            <p:cNvPr id="13" name="Graphic 4">
              <a:extLst>
                <a:ext uri="{FF2B5EF4-FFF2-40B4-BE49-F238E27FC236}">
                  <a16:creationId xmlns:a16="http://schemas.microsoft.com/office/drawing/2014/main" id="{C3B08008-AA36-CDEB-C833-8D732ED76640}"/>
                </a:ext>
              </a:extLst>
            </p:cNvPr>
            <p:cNvGrpSpPr/>
            <p:nvPr/>
          </p:nvGrpSpPr>
          <p:grpSpPr>
            <a:xfrm>
              <a:off x="9159507" y="2719113"/>
              <a:ext cx="446280" cy="440141"/>
              <a:chOff x="9159507" y="2719113"/>
              <a:chExt cx="446280" cy="440141"/>
            </a:xfrm>
            <a:grpFill/>
          </p:grpSpPr>
          <p:sp>
            <p:nvSpPr>
              <p:cNvPr id="24" name="Freeform 57">
                <a:extLst>
                  <a:ext uri="{FF2B5EF4-FFF2-40B4-BE49-F238E27FC236}">
                    <a16:creationId xmlns:a16="http://schemas.microsoft.com/office/drawing/2014/main" id="{4B6C4A95-F735-FC6E-620D-D09628AC601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5" name="Freeform 58">
                <a:extLst>
                  <a:ext uri="{FF2B5EF4-FFF2-40B4-BE49-F238E27FC236}">
                    <a16:creationId xmlns:a16="http://schemas.microsoft.com/office/drawing/2014/main" id="{9EDF3FD3-2F98-864D-E455-48308FD62EBE}"/>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5" name="Graphic 4">
              <a:extLst>
                <a:ext uri="{FF2B5EF4-FFF2-40B4-BE49-F238E27FC236}">
                  <a16:creationId xmlns:a16="http://schemas.microsoft.com/office/drawing/2014/main" id="{EDABD33B-1D99-0DFC-77D5-02F227FEA843}"/>
                </a:ext>
              </a:extLst>
            </p:cNvPr>
            <p:cNvGrpSpPr/>
            <p:nvPr/>
          </p:nvGrpSpPr>
          <p:grpSpPr>
            <a:xfrm>
              <a:off x="9129274" y="2893887"/>
              <a:ext cx="717139" cy="1211724"/>
              <a:chOff x="9129274" y="2893887"/>
              <a:chExt cx="717139" cy="1211724"/>
            </a:xfrm>
            <a:grpFill/>
          </p:grpSpPr>
          <p:sp>
            <p:nvSpPr>
              <p:cNvPr id="17" name="Freeform 50">
                <a:extLst>
                  <a:ext uri="{FF2B5EF4-FFF2-40B4-BE49-F238E27FC236}">
                    <a16:creationId xmlns:a16="http://schemas.microsoft.com/office/drawing/2014/main" id="{BBF0DC83-6B1C-0C50-954A-1C0A3028CC8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8" name="Freeform 51">
                <a:extLst>
                  <a:ext uri="{FF2B5EF4-FFF2-40B4-BE49-F238E27FC236}">
                    <a16:creationId xmlns:a16="http://schemas.microsoft.com/office/drawing/2014/main" id="{389B48C7-9EA1-2F8F-D149-C17E4FA5751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9" name="Freeform 52">
                <a:extLst>
                  <a:ext uri="{FF2B5EF4-FFF2-40B4-BE49-F238E27FC236}">
                    <a16:creationId xmlns:a16="http://schemas.microsoft.com/office/drawing/2014/main" id="{ECA04B25-CE92-F23F-12DD-2D6D9EE7B28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0" name="Freeform 53">
                <a:extLst>
                  <a:ext uri="{FF2B5EF4-FFF2-40B4-BE49-F238E27FC236}">
                    <a16:creationId xmlns:a16="http://schemas.microsoft.com/office/drawing/2014/main" id="{68E2210B-4785-E730-E1E0-C40A10E3FAF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1" name="Freeform 54">
                <a:extLst>
                  <a:ext uri="{FF2B5EF4-FFF2-40B4-BE49-F238E27FC236}">
                    <a16:creationId xmlns:a16="http://schemas.microsoft.com/office/drawing/2014/main" id="{14946B2A-153C-ADE1-D0F8-3FE40591A12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2" name="Freeform 55">
                <a:extLst>
                  <a:ext uri="{FF2B5EF4-FFF2-40B4-BE49-F238E27FC236}">
                    <a16:creationId xmlns:a16="http://schemas.microsoft.com/office/drawing/2014/main" id="{23EB1505-3CD6-71F4-E9CC-0598F19919ED}"/>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3" name="Freeform 56">
                <a:extLst>
                  <a:ext uri="{FF2B5EF4-FFF2-40B4-BE49-F238E27FC236}">
                    <a16:creationId xmlns:a16="http://schemas.microsoft.com/office/drawing/2014/main" id="{1D3CDCC8-0E71-1C9E-AAB9-B57F4947FCF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5" name="Graphic 4">
            <a:extLst>
              <a:ext uri="{FF2B5EF4-FFF2-40B4-BE49-F238E27FC236}">
                <a16:creationId xmlns:a16="http://schemas.microsoft.com/office/drawing/2014/main" id="{39F99ABD-8255-6FAA-A9B6-18EA9AC0108A}"/>
              </a:ext>
            </a:extLst>
          </p:cNvPr>
          <p:cNvGrpSpPr/>
          <p:nvPr/>
        </p:nvGrpSpPr>
        <p:grpSpPr>
          <a:xfrm rot="3796873">
            <a:off x="873306" y="4356560"/>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AA94C33D-CE9E-4DCA-6B66-D9E3514D078D}"/>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FD79A0B8-2CC7-89BF-E313-26CB90A85B8A}"/>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8DDFE2AB-4E17-D957-35A4-AC049323821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7" name="Graphic 4">
              <a:extLst>
                <a:ext uri="{FF2B5EF4-FFF2-40B4-BE49-F238E27FC236}">
                  <a16:creationId xmlns:a16="http://schemas.microsoft.com/office/drawing/2014/main" id="{ECACD9C0-37B0-C87C-46C9-8BD018D7A254}"/>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A5984DC9-B516-001D-ADC5-3E2148D9ED6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6B721D53-DEDE-D746-2FE7-B65D8632543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257255D8-A2B0-38C8-079D-9289743A6EB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4C242DE7-2AF3-B6BC-9CA3-B820B5EFD21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20D753E5-1632-6D98-EAA1-DE4CDE8CE4A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A64AA2A1-4F3B-E33D-B0A6-AEC9C659569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79EDF8B5-A291-0870-C44A-CEFE9EE1BC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34" name="Graphic 4">
            <a:extLst>
              <a:ext uri="{FF2B5EF4-FFF2-40B4-BE49-F238E27FC236}">
                <a16:creationId xmlns:a16="http://schemas.microsoft.com/office/drawing/2014/main" id="{F03291F3-E8CD-88D0-1384-7064A3811560}"/>
              </a:ext>
            </a:extLst>
          </p:cNvPr>
          <p:cNvGrpSpPr/>
          <p:nvPr/>
        </p:nvGrpSpPr>
        <p:grpSpPr>
          <a:xfrm rot="3796873">
            <a:off x="832648" y="3251496"/>
            <a:ext cx="403667" cy="780438"/>
            <a:chOff x="9129274" y="2719113"/>
            <a:chExt cx="717139" cy="1386497"/>
          </a:xfrm>
          <a:solidFill>
            <a:srgbClr val="09465E"/>
          </a:solidFill>
        </p:grpSpPr>
        <p:grpSp>
          <p:nvGrpSpPr>
            <p:cNvPr id="35" name="Graphic 4">
              <a:extLst>
                <a:ext uri="{FF2B5EF4-FFF2-40B4-BE49-F238E27FC236}">
                  <a16:creationId xmlns:a16="http://schemas.microsoft.com/office/drawing/2014/main" id="{B0F4785E-8ECB-9967-7A2C-A04026216502}"/>
                </a:ext>
              </a:extLst>
            </p:cNvPr>
            <p:cNvGrpSpPr/>
            <p:nvPr/>
          </p:nvGrpSpPr>
          <p:grpSpPr>
            <a:xfrm>
              <a:off x="9159507" y="2719113"/>
              <a:ext cx="446280" cy="440141"/>
              <a:chOff x="9159507" y="2719113"/>
              <a:chExt cx="446280" cy="440141"/>
            </a:xfrm>
            <a:grpFill/>
          </p:grpSpPr>
          <p:sp>
            <p:nvSpPr>
              <p:cNvPr id="44" name="Freeform 57">
                <a:extLst>
                  <a:ext uri="{FF2B5EF4-FFF2-40B4-BE49-F238E27FC236}">
                    <a16:creationId xmlns:a16="http://schemas.microsoft.com/office/drawing/2014/main" id="{FF5D3753-F45B-99A7-D1F8-9516AC53415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45" name="Freeform 58">
                <a:extLst>
                  <a:ext uri="{FF2B5EF4-FFF2-40B4-BE49-F238E27FC236}">
                    <a16:creationId xmlns:a16="http://schemas.microsoft.com/office/drawing/2014/main" id="{DE6773AE-A651-663F-B3D1-3B9507486D3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36" name="Graphic 4">
              <a:extLst>
                <a:ext uri="{FF2B5EF4-FFF2-40B4-BE49-F238E27FC236}">
                  <a16:creationId xmlns:a16="http://schemas.microsoft.com/office/drawing/2014/main" id="{23DB6E6C-ED01-AC2C-48C1-072759476BB3}"/>
                </a:ext>
              </a:extLst>
            </p:cNvPr>
            <p:cNvGrpSpPr/>
            <p:nvPr/>
          </p:nvGrpSpPr>
          <p:grpSpPr>
            <a:xfrm>
              <a:off x="9129274" y="2893887"/>
              <a:ext cx="717139" cy="1211724"/>
              <a:chOff x="9129274" y="2893887"/>
              <a:chExt cx="717139" cy="1211724"/>
            </a:xfrm>
            <a:grpFill/>
          </p:grpSpPr>
          <p:sp>
            <p:nvSpPr>
              <p:cNvPr id="37" name="Freeform 50">
                <a:extLst>
                  <a:ext uri="{FF2B5EF4-FFF2-40B4-BE49-F238E27FC236}">
                    <a16:creationId xmlns:a16="http://schemas.microsoft.com/office/drawing/2014/main" id="{75307938-745B-38F4-E99C-F757956A624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38" name="Freeform 51">
                <a:extLst>
                  <a:ext uri="{FF2B5EF4-FFF2-40B4-BE49-F238E27FC236}">
                    <a16:creationId xmlns:a16="http://schemas.microsoft.com/office/drawing/2014/main" id="{B569E1DD-A635-830A-068F-C8A9933661F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9" name="Freeform 52">
                <a:extLst>
                  <a:ext uri="{FF2B5EF4-FFF2-40B4-BE49-F238E27FC236}">
                    <a16:creationId xmlns:a16="http://schemas.microsoft.com/office/drawing/2014/main" id="{0B23AE58-A23C-ECCE-C126-404B4BCA394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40" name="Freeform 53">
                <a:extLst>
                  <a:ext uri="{FF2B5EF4-FFF2-40B4-BE49-F238E27FC236}">
                    <a16:creationId xmlns:a16="http://schemas.microsoft.com/office/drawing/2014/main" id="{330145B0-5999-BD96-2354-56637447A11B}"/>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41" name="Freeform 54">
                <a:extLst>
                  <a:ext uri="{FF2B5EF4-FFF2-40B4-BE49-F238E27FC236}">
                    <a16:creationId xmlns:a16="http://schemas.microsoft.com/office/drawing/2014/main" id="{389BFC70-7BF3-16DE-E76B-B9667F3B3A2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42" name="Freeform 55">
                <a:extLst>
                  <a:ext uri="{FF2B5EF4-FFF2-40B4-BE49-F238E27FC236}">
                    <a16:creationId xmlns:a16="http://schemas.microsoft.com/office/drawing/2014/main" id="{D3B9399D-58C4-A70E-1664-9BDD86495A96}"/>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43" name="Freeform 56">
                <a:extLst>
                  <a:ext uri="{FF2B5EF4-FFF2-40B4-BE49-F238E27FC236}">
                    <a16:creationId xmlns:a16="http://schemas.microsoft.com/office/drawing/2014/main" id="{A2996911-0BA1-23A0-155E-38E54900E59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46" name="Graphic 4">
            <a:extLst>
              <a:ext uri="{FF2B5EF4-FFF2-40B4-BE49-F238E27FC236}">
                <a16:creationId xmlns:a16="http://schemas.microsoft.com/office/drawing/2014/main" id="{912E7F92-25DD-C0A4-9847-3056F5470229}"/>
              </a:ext>
            </a:extLst>
          </p:cNvPr>
          <p:cNvGrpSpPr/>
          <p:nvPr/>
        </p:nvGrpSpPr>
        <p:grpSpPr>
          <a:xfrm rot="3796873">
            <a:off x="829697" y="2089540"/>
            <a:ext cx="403667" cy="780438"/>
            <a:chOff x="9129274" y="2719113"/>
            <a:chExt cx="717139" cy="1386497"/>
          </a:xfrm>
          <a:solidFill>
            <a:srgbClr val="09465E"/>
          </a:solidFill>
        </p:grpSpPr>
        <p:grpSp>
          <p:nvGrpSpPr>
            <p:cNvPr id="47" name="Graphic 4">
              <a:extLst>
                <a:ext uri="{FF2B5EF4-FFF2-40B4-BE49-F238E27FC236}">
                  <a16:creationId xmlns:a16="http://schemas.microsoft.com/office/drawing/2014/main" id="{47B7953C-7AC7-C8FB-DED1-40691FE66CA0}"/>
                </a:ext>
              </a:extLst>
            </p:cNvPr>
            <p:cNvGrpSpPr/>
            <p:nvPr/>
          </p:nvGrpSpPr>
          <p:grpSpPr>
            <a:xfrm>
              <a:off x="9159507" y="2719113"/>
              <a:ext cx="446280" cy="440141"/>
              <a:chOff x="9159507" y="2719113"/>
              <a:chExt cx="446280" cy="440141"/>
            </a:xfrm>
            <a:grpFill/>
          </p:grpSpPr>
          <p:sp>
            <p:nvSpPr>
              <p:cNvPr id="56" name="Freeform 57">
                <a:extLst>
                  <a:ext uri="{FF2B5EF4-FFF2-40B4-BE49-F238E27FC236}">
                    <a16:creationId xmlns:a16="http://schemas.microsoft.com/office/drawing/2014/main" id="{43447583-9100-4468-FCC7-016A7094841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7" name="Freeform 58">
                <a:extLst>
                  <a:ext uri="{FF2B5EF4-FFF2-40B4-BE49-F238E27FC236}">
                    <a16:creationId xmlns:a16="http://schemas.microsoft.com/office/drawing/2014/main" id="{BE06E428-4F4A-E0B8-5DA6-BD6FA2181E3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8" name="Graphic 4">
              <a:extLst>
                <a:ext uri="{FF2B5EF4-FFF2-40B4-BE49-F238E27FC236}">
                  <a16:creationId xmlns:a16="http://schemas.microsoft.com/office/drawing/2014/main" id="{4EA6A2A6-AAE4-0EBC-1431-CD12323A9C98}"/>
                </a:ext>
              </a:extLst>
            </p:cNvPr>
            <p:cNvGrpSpPr/>
            <p:nvPr/>
          </p:nvGrpSpPr>
          <p:grpSpPr>
            <a:xfrm>
              <a:off x="9129274" y="2893887"/>
              <a:ext cx="717139" cy="1211724"/>
              <a:chOff x="9129274" y="2893887"/>
              <a:chExt cx="717139" cy="1211724"/>
            </a:xfrm>
            <a:grpFill/>
          </p:grpSpPr>
          <p:sp>
            <p:nvSpPr>
              <p:cNvPr id="49" name="Freeform 50">
                <a:extLst>
                  <a:ext uri="{FF2B5EF4-FFF2-40B4-BE49-F238E27FC236}">
                    <a16:creationId xmlns:a16="http://schemas.microsoft.com/office/drawing/2014/main" id="{46976C59-16D9-1A57-DCC9-940237E8B18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50" name="Freeform 51">
                <a:extLst>
                  <a:ext uri="{FF2B5EF4-FFF2-40B4-BE49-F238E27FC236}">
                    <a16:creationId xmlns:a16="http://schemas.microsoft.com/office/drawing/2014/main" id="{D8FCC0EF-D2D7-88B3-60A0-6C636FDE63B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1" name="Freeform 52">
                <a:extLst>
                  <a:ext uri="{FF2B5EF4-FFF2-40B4-BE49-F238E27FC236}">
                    <a16:creationId xmlns:a16="http://schemas.microsoft.com/office/drawing/2014/main" id="{B73753F4-47E5-63DE-82FC-B6E6104EE906}"/>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2" name="Freeform 53">
                <a:extLst>
                  <a:ext uri="{FF2B5EF4-FFF2-40B4-BE49-F238E27FC236}">
                    <a16:creationId xmlns:a16="http://schemas.microsoft.com/office/drawing/2014/main" id="{14F7BE5C-5552-2D22-AF98-B4404B06A99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3" name="Freeform 54">
                <a:extLst>
                  <a:ext uri="{FF2B5EF4-FFF2-40B4-BE49-F238E27FC236}">
                    <a16:creationId xmlns:a16="http://schemas.microsoft.com/office/drawing/2014/main" id="{C16AE542-F26C-E3A7-0599-447E13422F6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4" name="Freeform 55">
                <a:extLst>
                  <a:ext uri="{FF2B5EF4-FFF2-40B4-BE49-F238E27FC236}">
                    <a16:creationId xmlns:a16="http://schemas.microsoft.com/office/drawing/2014/main" id="{15DEAAB6-6E2F-81EC-BCBB-39F580B487B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5" name="Freeform 56">
                <a:extLst>
                  <a:ext uri="{FF2B5EF4-FFF2-40B4-BE49-F238E27FC236}">
                    <a16:creationId xmlns:a16="http://schemas.microsoft.com/office/drawing/2014/main" id="{96740D5A-FDEF-F7EA-5872-9898577F52C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15457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0D5E18-5188-6536-4061-1651732EBD60}"/>
            </a:ext>
          </a:extLst>
        </p:cNvPr>
        <p:cNvGrpSpPr/>
        <p:nvPr/>
      </p:nvGrpSpPr>
      <p:grpSpPr>
        <a:xfrm>
          <a:off x="0" y="0"/>
          <a:ext cx="0" cy="0"/>
          <a:chOff x="0" y="0"/>
          <a:chExt cx="0" cy="0"/>
        </a:xfrm>
      </p:grpSpPr>
      <p:pic>
        <p:nvPicPr>
          <p:cNvPr id="2054" name="Picture 6" descr="Circulytics: Measuring circular economy performance">
            <a:extLst>
              <a:ext uri="{FF2B5EF4-FFF2-40B4-BE49-F238E27FC236}">
                <a16:creationId xmlns:a16="http://schemas.microsoft.com/office/drawing/2014/main" id="{8DC5B7EF-BD11-B37E-C763-18EDA521FEF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006502" y="5101473"/>
            <a:ext cx="8178994" cy="132156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FC0F85A4-08AD-069B-3146-E95DA4E2FEB6}"/>
              </a:ext>
            </a:extLst>
          </p:cNvPr>
          <p:cNvSpPr>
            <a:spLocks noGrp="1"/>
          </p:cNvSpPr>
          <p:nvPr>
            <p:ph type="body" sz="quarter" idx="16"/>
          </p:nvPr>
        </p:nvSpPr>
        <p:spPr>
          <a:xfrm>
            <a:off x="712450" y="524870"/>
            <a:ext cx="10767099" cy="803654"/>
          </a:xfrm>
          <a:prstGeom prst="rect">
            <a:avLst/>
          </a:prstGeom>
        </p:spPr>
        <p:txBody>
          <a:bodyPr/>
          <a:lstStyle/>
          <a:p>
            <a:r>
              <a:rPr lang="en-IE" sz="3200" b="1" dirty="0" err="1">
                <a:solidFill>
                  <a:schemeClr val="bg1"/>
                </a:solidFill>
                <a:highlight>
                  <a:srgbClr val="F1983D"/>
                </a:highlight>
                <a:ea typeface="+mn-lt"/>
                <a:cs typeface="+mn-lt"/>
              </a:rPr>
              <a:t>Esimerkki</a:t>
            </a:r>
            <a:r>
              <a:rPr lang="en-IE" sz="3200" b="1" dirty="0">
                <a:solidFill>
                  <a:schemeClr val="bg1"/>
                </a:solidFill>
                <a:ea typeface="+mn-lt"/>
                <a:cs typeface="+mn-lt"/>
              </a:rPr>
              <a:t> </a:t>
            </a:r>
            <a:r>
              <a:rPr lang="en-US" sz="3200" b="1" i="0" dirty="0">
                <a:solidFill>
                  <a:srgbClr val="000000"/>
                </a:solidFill>
                <a:effectLst/>
                <a:hlinkClick r:id="rId3"/>
              </a:rPr>
              <a:t>- Työkaluja yrityksen kiertotalouden suorituskyvyn mittaamiseen ja kehittämiseen</a:t>
            </a:r>
            <a:endParaRPr lang="en-US" sz="3200" b="1" i="0" dirty="0">
              <a:solidFill>
                <a:srgbClr val="000000"/>
              </a:solidFill>
              <a:effectLst/>
            </a:endParaRPr>
          </a:p>
          <a:p>
            <a:endParaRPr lang="en-US" dirty="0"/>
          </a:p>
        </p:txBody>
      </p:sp>
      <p:pic>
        <p:nvPicPr>
          <p:cNvPr id="2" name="Kuva 1" descr="Kuva, joka sisältää kohteen teksti, Grafiikka, Fontti, ympyrä&#10;&#10;Kuvaus luotu automaattisesti">
            <a:extLst>
              <a:ext uri="{FF2B5EF4-FFF2-40B4-BE49-F238E27FC236}">
                <a16:creationId xmlns:a16="http://schemas.microsoft.com/office/drawing/2014/main" id="{C9A9EB07-6100-0CA8-B7EB-5EEFB0DBE4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50326" y="5178809"/>
            <a:ext cx="1736873" cy="1166891"/>
          </a:xfrm>
          <a:prstGeom prst="rect">
            <a:avLst/>
          </a:prstGeom>
        </p:spPr>
      </p:pic>
      <p:sp>
        <p:nvSpPr>
          <p:cNvPr id="3" name="Text Placeholder 2">
            <a:extLst>
              <a:ext uri="{FF2B5EF4-FFF2-40B4-BE49-F238E27FC236}">
                <a16:creationId xmlns:a16="http://schemas.microsoft.com/office/drawing/2014/main" id="{03937741-7A77-26BB-2B30-508E209985A9}"/>
              </a:ext>
            </a:extLst>
          </p:cNvPr>
          <p:cNvSpPr>
            <a:spLocks noGrp="1"/>
          </p:cNvSpPr>
          <p:nvPr>
            <p:ph type="body" sz="quarter" idx="19"/>
          </p:nvPr>
        </p:nvSpPr>
        <p:spPr>
          <a:xfrm>
            <a:off x="712450" y="1626781"/>
            <a:ext cx="10305626" cy="4195455"/>
          </a:xfrm>
          <a:prstGeom prst="rect">
            <a:avLst/>
          </a:prstGeom>
        </p:spPr>
        <p:txBody>
          <a:bodyPr/>
          <a:lstStyle/>
          <a:p>
            <a:pPr marL="0" indent="0">
              <a:lnSpc>
                <a:spcPct val="100000"/>
              </a:lnSpc>
            </a:pPr>
            <a:endParaRPr lang="en-US" dirty="0"/>
          </a:p>
          <a:p>
            <a:pPr marL="0" indent="0">
              <a:lnSpc>
                <a:spcPct val="100000"/>
              </a:lnSpc>
            </a:pPr>
            <a:r>
              <a:rPr lang="en-US" b="0" i="0" u="sng" dirty="0">
                <a:effectLst/>
                <a:hlinkClick r:id="rId5"/>
              </a:rPr>
              <a:t>World Business Council for Sustainable Developmentin (WBCSD</a:t>
            </a:r>
            <a:r>
              <a:rPr lang="en-US" kern="100" dirty="0">
                <a:cs typeface="Calibri" panose="020F0502020204030204" pitchFamily="34" charset="0"/>
              </a:rPr>
              <a:t>) </a:t>
            </a:r>
            <a:r>
              <a:rPr lang="en-US" b="0" i="0" u="sng" dirty="0">
                <a:effectLst/>
                <a:hlinkClick r:id="rId5"/>
              </a:rPr>
              <a:t>Circular Transition Indicators (CTI) -työkalu</a:t>
            </a:r>
            <a:r>
              <a:rPr lang="en-US" kern="100" dirty="0">
                <a:cs typeface="Calibri" panose="020F0502020204030204" pitchFamily="34" charset="0"/>
              </a:rPr>
              <a:t>, joka sisältää kaksi osaa: ohjaavat puitteet ja online-itsearviointityökalun.</a:t>
            </a:r>
          </a:p>
          <a:p>
            <a:pPr marL="0" indent="0">
              <a:lnSpc>
                <a:spcPct val="100000"/>
              </a:lnSpc>
            </a:pPr>
            <a:endParaRPr lang="en-US" dirty="0">
              <a:solidFill>
                <a:srgbClr val="000000"/>
              </a:solidFill>
            </a:endParaRPr>
          </a:p>
          <a:p>
            <a:pPr marL="0" indent="0">
              <a:lnSpc>
                <a:spcPct val="100000"/>
              </a:lnSpc>
            </a:pPr>
            <a:r>
              <a:rPr lang="en-US" b="0" i="0" u="sng" dirty="0" err="1">
                <a:effectLst/>
                <a:hlinkClick r:id="rId6"/>
              </a:rPr>
              <a:t>Circulytics </a:t>
            </a:r>
            <a:r>
              <a:rPr lang="en-US" kern="100" dirty="0">
                <a:cs typeface="Calibri" panose="020F0502020204030204" pitchFamily="34" charset="0"/>
              </a:rPr>
              <a:t>on </a:t>
            </a:r>
            <a:r>
              <a:rPr lang="en-US" b="0" i="0" u="sng" dirty="0">
                <a:effectLst/>
                <a:hlinkClick r:id="rId7"/>
              </a:rPr>
              <a:t>Ellen MacArthur -säätiön </a:t>
            </a:r>
            <a:r>
              <a:rPr lang="en-US" kern="100" dirty="0">
                <a:cs typeface="Calibri" panose="020F0502020204030204" pitchFamily="34" charset="0"/>
              </a:rPr>
              <a:t>lanseeraama kiertotalouden mittaustyökalu, jossa </a:t>
            </a:r>
            <a:r>
              <a:rPr lang="en-US" b="1" kern="100" dirty="0">
                <a:cs typeface="Calibri" panose="020F0502020204030204" pitchFamily="34" charset="0"/>
              </a:rPr>
              <a:t>hyödynnetään useita indikaattoreita, kuten </a:t>
            </a:r>
            <a:r>
              <a:rPr lang="en-US" kern="100" dirty="0">
                <a:cs typeface="Calibri" panose="020F0502020204030204" pitchFamily="34" charset="0"/>
              </a:rPr>
              <a:t>jätteiden poisjättämisen suunnittelua, materiaalien ja tuotteiden kierron tehostamista ja uusiutuvien luonnonvarojen käytön edistämistä.</a:t>
            </a:r>
          </a:p>
          <a:p>
            <a:endParaRPr lang="en-US" dirty="0"/>
          </a:p>
        </p:txBody>
      </p:sp>
      <p:pic>
        <p:nvPicPr>
          <p:cNvPr id="6" name="Picture 2" descr="The Finnish Innovation Fund Sitra">
            <a:extLst>
              <a:ext uri="{FF2B5EF4-FFF2-40B4-BE49-F238E27FC236}">
                <a16:creationId xmlns:a16="http://schemas.microsoft.com/office/drawing/2014/main" id="{CC548C24-FA65-9FF4-80D7-92495F5487DB}"/>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20287" y="5135525"/>
            <a:ext cx="3036019" cy="1321561"/>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aphic 4">
            <a:extLst>
              <a:ext uri="{FF2B5EF4-FFF2-40B4-BE49-F238E27FC236}">
                <a16:creationId xmlns:a16="http://schemas.microsoft.com/office/drawing/2014/main" id="{F68F392C-483C-B423-A705-519D4BFC58FB}"/>
              </a:ext>
            </a:extLst>
          </p:cNvPr>
          <p:cNvGrpSpPr/>
          <p:nvPr/>
        </p:nvGrpSpPr>
        <p:grpSpPr>
          <a:xfrm rot="18728917">
            <a:off x="6552655" y="1081770"/>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FE7082BF-B949-D03C-CE90-4A3D2C994955}"/>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535B509-C38D-8658-6FF6-4E78E453604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981D7ED7-6F95-D7EC-BBDC-F8F5C3B1046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D73AE915-DB9C-73FE-FAB9-92792B6A9048}"/>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5CB5B727-E656-F133-A1DA-B9D89B4A117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0" name="Freeform 51">
                <a:extLst>
                  <a:ext uri="{FF2B5EF4-FFF2-40B4-BE49-F238E27FC236}">
                    <a16:creationId xmlns:a16="http://schemas.microsoft.com/office/drawing/2014/main" id="{066E00C2-410C-FB58-174F-6A244A9A8ED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1" name="Freeform 52">
                <a:extLst>
                  <a:ext uri="{FF2B5EF4-FFF2-40B4-BE49-F238E27FC236}">
                    <a16:creationId xmlns:a16="http://schemas.microsoft.com/office/drawing/2014/main" id="{8A30B066-60B7-94C6-0283-CDAD4FB11828}"/>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2" name="Freeform 53">
                <a:extLst>
                  <a:ext uri="{FF2B5EF4-FFF2-40B4-BE49-F238E27FC236}">
                    <a16:creationId xmlns:a16="http://schemas.microsoft.com/office/drawing/2014/main" id="{E4825316-15E7-E5DC-E180-75557DD995F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3" name="Freeform 54">
                <a:extLst>
                  <a:ext uri="{FF2B5EF4-FFF2-40B4-BE49-F238E27FC236}">
                    <a16:creationId xmlns:a16="http://schemas.microsoft.com/office/drawing/2014/main" id="{7A045B72-356E-C82E-AB65-22D94C6963B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4" name="Freeform 55">
                <a:extLst>
                  <a:ext uri="{FF2B5EF4-FFF2-40B4-BE49-F238E27FC236}">
                    <a16:creationId xmlns:a16="http://schemas.microsoft.com/office/drawing/2014/main" id="{B88DFB92-EFAA-96D6-9BFE-8C4D3C2F2B6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5" name="Freeform 56">
                <a:extLst>
                  <a:ext uri="{FF2B5EF4-FFF2-40B4-BE49-F238E27FC236}">
                    <a16:creationId xmlns:a16="http://schemas.microsoft.com/office/drawing/2014/main" id="{F40D0682-9FA9-005D-A887-DE12105E2B3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743109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46F23-0E52-0A2A-A4A5-51656B40BC52}"/>
            </a:ext>
          </a:extLst>
        </p:cNvPr>
        <p:cNvGrpSpPr/>
        <p:nvPr/>
      </p:nvGrpSpPr>
      <p:grpSpPr>
        <a:xfrm>
          <a:off x="0" y="0"/>
          <a:ext cx="0" cy="0"/>
          <a:chOff x="0" y="0"/>
          <a:chExt cx="0" cy="0"/>
        </a:xfrm>
      </p:grpSpPr>
      <p:pic>
        <p:nvPicPr>
          <p:cNvPr id="3074" name="Picture 2" descr="Conceptual background for education and college studies with a large open textbook alongside spiral bound notebooks and a pencil topped with a fresh healthy green apple">
            <a:extLst>
              <a:ext uri="{FF2B5EF4-FFF2-40B4-BE49-F238E27FC236}">
                <a16:creationId xmlns:a16="http://schemas.microsoft.com/office/drawing/2014/main" id="{B802A1A7-8E19-CDFE-E906-EC68208F60AD}"/>
              </a:ext>
            </a:extLst>
          </p:cNvPr>
          <p:cNvPicPr>
            <a:picLocks noGrp="1" noChangeAspect="1" noChangeArrowheads="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bwMode="auto">
          <a:xfrm>
            <a:off x="0" y="2256336"/>
            <a:ext cx="7309262" cy="3248909"/>
          </a:xfrm>
          <a:prstGeom prst="rect">
            <a:avLst/>
          </a:prstGeom>
          <a:noFill/>
          <a:extLst>
            <a:ext uri="{909E8E84-426E-40DD-AFC4-6F175D3DCCD1}">
              <a14:hiddenFill xmlns:a14="http://schemas.microsoft.com/office/drawing/2010/main">
                <a:solidFill>
                  <a:srgbClr val="FFFFFF"/>
                </a:solidFill>
              </a14:hiddenFill>
            </a:ext>
          </a:extLst>
        </p:spPr>
      </p:pic>
      <p:sp>
        <p:nvSpPr>
          <p:cNvPr id="5" name="Text Placeholder 4">
            <a:extLst>
              <a:ext uri="{FF2B5EF4-FFF2-40B4-BE49-F238E27FC236}">
                <a16:creationId xmlns:a16="http://schemas.microsoft.com/office/drawing/2014/main" id="{C598FBC2-F5B8-CFCF-F2C2-208B4F969A1F}"/>
              </a:ext>
            </a:extLst>
          </p:cNvPr>
          <p:cNvSpPr>
            <a:spLocks noGrp="1"/>
          </p:cNvSpPr>
          <p:nvPr>
            <p:ph type="body" sz="quarter" idx="17"/>
          </p:nvPr>
        </p:nvSpPr>
        <p:spPr>
          <a:xfrm>
            <a:off x="6731421" y="439689"/>
            <a:ext cx="2066906" cy="582221"/>
          </a:xfrm>
        </p:spPr>
        <p:txBody>
          <a:bodyPr/>
          <a:lstStyle/>
          <a:p>
            <a:r>
              <a:rPr lang="en-US" dirty="0"/>
              <a:t>03</a:t>
            </a:r>
          </a:p>
        </p:txBody>
      </p:sp>
      <p:sp>
        <p:nvSpPr>
          <p:cNvPr id="14" name="Rectangle 13">
            <a:extLst>
              <a:ext uri="{FF2B5EF4-FFF2-40B4-BE49-F238E27FC236}">
                <a16:creationId xmlns:a16="http://schemas.microsoft.com/office/drawing/2014/main" id="{613D110F-884D-9B57-6509-66D0F82728B5}"/>
              </a:ext>
            </a:extLst>
          </p:cNvPr>
          <p:cNvSpPr/>
          <p:nvPr/>
        </p:nvSpPr>
        <p:spPr>
          <a:xfrm>
            <a:off x="2324561" y="3429000"/>
            <a:ext cx="729886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000" dirty="0">
                <a:ea typeface="+mn-lt"/>
                <a:cs typeface="+mn-lt"/>
              </a:rPr>
              <a:t>Tavoitteiden ja keskeisten suorituskykyindikaattoreiden asettaminen (KPI)</a:t>
            </a:r>
          </a:p>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2D35925C-732D-7187-721A-42D84BF4CE4A}"/>
              </a:ext>
            </a:extLst>
          </p:cNvPr>
          <p:cNvSpPr txBox="1"/>
          <p:nvPr/>
        </p:nvSpPr>
        <p:spPr>
          <a:xfrm>
            <a:off x="2447024" y="3439985"/>
            <a:ext cx="4904548" cy="646331"/>
          </a:xfrm>
          <a:prstGeom prst="rect">
            <a:avLst/>
          </a:prstGeom>
          <a:noFill/>
        </p:spPr>
        <p:txBody>
          <a:bodyPr wrap="none" rtlCol="0">
            <a:spAutoFit/>
          </a:bodyPr>
          <a:lstStyle/>
          <a:p>
            <a:r>
              <a:rPr lang="en-IE" sz="3600" b="1" spc="324" dirty="0">
                <a:solidFill>
                  <a:srgbClr val="60BA47"/>
                </a:solidFill>
                <a:latin typeface="Calibri" panose="020F0502020204030204" pitchFamily="34" charset="0"/>
                <a:cs typeface="Calibri" panose="020F0502020204030204" pitchFamily="34" charset="0"/>
              </a:rPr>
              <a:t>Tavoitteiden asettaminen &amp;</a:t>
            </a:r>
          </a:p>
        </p:txBody>
      </p:sp>
      <p:sp>
        <p:nvSpPr>
          <p:cNvPr id="2" name="Rectangle 13">
            <a:extLst>
              <a:ext uri="{FF2B5EF4-FFF2-40B4-BE49-F238E27FC236}">
                <a16:creationId xmlns:a16="http://schemas.microsoft.com/office/drawing/2014/main" id="{9942EC0B-0B04-B15B-0B74-E1DA294D0E98}"/>
              </a:ext>
            </a:extLst>
          </p:cNvPr>
          <p:cNvSpPr/>
          <p:nvPr/>
        </p:nvSpPr>
        <p:spPr>
          <a:xfrm>
            <a:off x="2326982" y="4301098"/>
            <a:ext cx="729644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IE" sz="3600" b="1" spc="324" dirty="0" err="1">
                <a:solidFill>
                  <a:srgbClr val="60BA47"/>
                </a:solidFill>
                <a:latin typeface="Calibri" panose="020F0502020204030204" pitchFamily="34" charset="0"/>
                <a:cs typeface="Calibri" panose="020F0502020204030204" pitchFamily="34" charset="0"/>
              </a:rPr>
              <a:t>Keskeiset</a:t>
            </a:r>
            <a:r>
              <a:rPr lang="en-IE" sz="3600" b="1" spc="324" dirty="0">
                <a:solidFill>
                  <a:srgbClr val="60BA47"/>
                </a:solidFill>
                <a:latin typeface="Calibri" panose="020F0502020204030204" pitchFamily="34" charset="0"/>
                <a:cs typeface="Calibri" panose="020F0502020204030204" pitchFamily="34" charset="0"/>
              </a:rPr>
              <a:t> </a:t>
            </a:r>
            <a:r>
              <a:rPr lang="en-IE" sz="3600" b="1" spc="324" dirty="0" err="1">
                <a:solidFill>
                  <a:srgbClr val="60BA47"/>
                </a:solidFill>
                <a:latin typeface="Calibri" panose="020F0502020204030204" pitchFamily="34" charset="0"/>
                <a:cs typeface="Calibri" panose="020F0502020204030204" pitchFamily="34" charset="0"/>
              </a:rPr>
              <a:t>tulosindikaattorit</a:t>
            </a:r>
            <a:endParaRPr lang="en-US" sz="529" dirty="0">
              <a:latin typeface="Montserrat" panose="00000500000000000000" pitchFamily="50" charset="0"/>
            </a:endParaRPr>
          </a:p>
        </p:txBody>
      </p:sp>
    </p:spTree>
    <p:extLst>
      <p:ext uri="{BB962C8B-B14F-4D97-AF65-F5344CB8AC3E}">
        <p14:creationId xmlns:p14="http://schemas.microsoft.com/office/powerpoint/2010/main" val="21679326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06C27-E303-9056-8032-BD94FA6CACE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3601C42-307D-FEFD-5EB0-4D57A6DC0908}"/>
              </a:ext>
            </a:extLst>
          </p:cNvPr>
          <p:cNvSpPr>
            <a:spLocks noGrp="1"/>
          </p:cNvSpPr>
          <p:nvPr>
            <p:ph type="body" sz="quarter" idx="16"/>
          </p:nvPr>
        </p:nvSpPr>
        <p:spPr>
          <a:xfrm>
            <a:off x="226394" y="247933"/>
            <a:ext cx="5602030" cy="1167819"/>
          </a:xfrm>
          <a:prstGeom prst="rect">
            <a:avLst/>
          </a:prstGeom>
        </p:spPr>
        <p:txBody>
          <a:bodyPr/>
          <a:lstStyle/>
          <a:p>
            <a:r>
              <a:rPr lang="en-IE" sz="2800" dirty="0">
                <a:ea typeface="+mn-lt"/>
                <a:cs typeface="+mn-lt"/>
              </a:rPr>
              <a:t>Tavoitteiden asettaminen - Keskeiset tulosindikaattorit KPI:t (Key Performance Indicators)</a:t>
            </a:r>
          </a:p>
        </p:txBody>
      </p:sp>
      <p:sp>
        <p:nvSpPr>
          <p:cNvPr id="12" name="Text Placeholder 11">
            <a:extLst>
              <a:ext uri="{FF2B5EF4-FFF2-40B4-BE49-F238E27FC236}">
                <a16:creationId xmlns:a16="http://schemas.microsoft.com/office/drawing/2014/main" id="{5C22273C-6403-830F-6C60-2418ADC1CD7F}"/>
              </a:ext>
            </a:extLst>
          </p:cNvPr>
          <p:cNvSpPr>
            <a:spLocks noGrp="1"/>
          </p:cNvSpPr>
          <p:nvPr>
            <p:ph type="body" sz="quarter" idx="18"/>
          </p:nvPr>
        </p:nvSpPr>
        <p:spPr>
          <a:xfrm>
            <a:off x="226394" y="1603170"/>
            <a:ext cx="5602030" cy="3837248"/>
          </a:xfrm>
        </p:spPr>
        <p:txBody>
          <a:bodyPr lIns="91440" tIns="45720" rIns="91440" bIns="45720" anchor="t"/>
          <a:lstStyle/>
          <a:p>
            <a:pPr marL="0" indent="0">
              <a:lnSpc>
                <a:spcPct val="100000"/>
              </a:lnSpc>
              <a:spcBef>
                <a:spcPts val="0"/>
              </a:spcBef>
              <a:tabLst>
                <a:tab pos="457200" algn="l"/>
              </a:tabLst>
            </a:pPr>
            <a:r>
              <a:rPr lang="en-US" sz="2200" b="1" i="0" dirty="0">
                <a:solidFill>
                  <a:srgbClr val="202122"/>
                </a:solidFill>
                <a:effectLst/>
                <a:hlinkClick r:id="rId2"/>
              </a:rPr>
              <a:t>Keskeinen </a:t>
            </a:r>
            <a:r>
              <a:rPr lang="en-US" sz="2200" b="1" dirty="0">
                <a:solidFill>
                  <a:srgbClr val="202122"/>
                </a:solidFill>
                <a:hlinkClick r:id="rId2"/>
              </a:rPr>
              <a:t>tulos</a:t>
            </a:r>
            <a:r>
              <a:rPr lang="en-US" sz="2200" b="1" i="0" dirty="0">
                <a:solidFill>
                  <a:srgbClr val="202122"/>
                </a:solidFill>
                <a:effectLst/>
                <a:hlinkClick r:id="rId2"/>
              </a:rPr>
              <a:t>indikaattori (KPI</a:t>
            </a:r>
            <a:r>
              <a:rPr lang="en-US" sz="2200" dirty="0"/>
              <a:t>) on eräänlainen </a:t>
            </a:r>
            <a:r>
              <a:rPr lang="en-US" sz="2200" b="0" i="0" u="none" strike="noStrike" dirty="0">
                <a:effectLst/>
                <a:hlinkClick r:id="rId3" tooltip="Performance measurement">
                  <a:extLst>
                    <a:ext uri="{A12FA001-AC4F-418D-AE19-62706E023703}">
                      <ahyp:hlinkClr xmlns:ahyp="http://schemas.microsoft.com/office/drawing/2018/hyperlinkcolor" val="tx"/>
                    </a:ext>
                  </a:extLst>
                </a:hlinkClick>
              </a:rPr>
              <a:t>suorituskyvyn mittaustapa</a:t>
            </a:r>
            <a:r>
              <a:rPr lang="en-US" sz="2200" dirty="0"/>
              <a:t>, joka auttaa </a:t>
            </a:r>
            <a:r>
              <a:rPr lang="en-US" sz="2200" dirty="0" err="1"/>
              <a:t>organisaatiota</a:t>
            </a:r>
            <a:r>
              <a:rPr lang="en-US" sz="2200" dirty="0"/>
              <a:t> määrittelemään ja mittaamaan edistymistä kohti </a:t>
            </a:r>
            <a:r>
              <a:rPr lang="en-US" sz="2200" dirty="0" err="1"/>
              <a:t>organisaation</a:t>
            </a:r>
            <a:r>
              <a:rPr lang="en-US" sz="2200" dirty="0"/>
              <a:t> tavoitteita. </a:t>
            </a:r>
          </a:p>
          <a:p>
            <a:pPr marL="0" lvl="0" indent="0">
              <a:lnSpc>
                <a:spcPct val="100000"/>
              </a:lnSpc>
              <a:spcBef>
                <a:spcPts val="0"/>
              </a:spcBef>
              <a:tabLst>
                <a:tab pos="457200" algn="l"/>
              </a:tabLst>
            </a:pPr>
            <a:endParaRPr lang="en-US" sz="800" dirty="0">
              <a:ea typeface="Calibri"/>
              <a:cs typeface="Calibri"/>
            </a:endParaRPr>
          </a:p>
          <a:p>
            <a:pPr marL="0" lvl="0" indent="0">
              <a:lnSpc>
                <a:spcPct val="100000"/>
              </a:lnSpc>
              <a:spcBef>
                <a:spcPts val="0"/>
              </a:spcBef>
              <a:tabLst>
                <a:tab pos="457200" algn="l"/>
              </a:tabLst>
            </a:pPr>
            <a:r>
              <a:rPr lang="en-US" sz="2200" b="0" i="0" dirty="0">
                <a:effectLst/>
              </a:rPr>
              <a:t>Toiminnan tunnusluvuilla arvioidaan </a:t>
            </a:r>
            <a:r>
              <a:rPr lang="en-US" sz="2200" b="1" i="0" dirty="0" err="1">
                <a:effectLst/>
              </a:rPr>
              <a:t>organisaation</a:t>
            </a:r>
            <a:r>
              <a:rPr lang="en-US" sz="2200" b="1" i="0" dirty="0">
                <a:effectLst/>
              </a:rPr>
              <a:t> </a:t>
            </a:r>
            <a:r>
              <a:rPr lang="en-US" sz="2200" b="1" dirty="0"/>
              <a:t>saavutuksia </a:t>
            </a:r>
            <a:r>
              <a:rPr lang="en-US" sz="2200" b="1" i="0" dirty="0">
                <a:effectLst/>
              </a:rPr>
              <a:t>tai tiettyjä toimia</a:t>
            </a:r>
            <a:r>
              <a:rPr lang="en-US" sz="2200" b="0" i="0" dirty="0">
                <a:effectLst/>
              </a:rPr>
              <a:t>, kuten hankkeita, </a:t>
            </a:r>
            <a:r>
              <a:rPr lang="en-US" sz="2200" b="0" i="0" dirty="0" err="1">
                <a:effectLst/>
              </a:rPr>
              <a:t>ohjelmia</a:t>
            </a:r>
            <a:r>
              <a:rPr lang="en-US" sz="2200" b="0" i="0" dirty="0">
                <a:effectLst/>
              </a:rPr>
              <a:t> ja tuotteita.</a:t>
            </a:r>
            <a:endParaRPr lang="en-US" sz="2200" b="0" i="0" dirty="0">
              <a:effectLst/>
              <a:ea typeface="Calibri"/>
              <a:cs typeface="Calibri"/>
            </a:endParaRPr>
          </a:p>
          <a:p>
            <a:pPr marL="0" lvl="0" indent="0">
              <a:lnSpc>
                <a:spcPct val="100000"/>
              </a:lnSpc>
              <a:spcBef>
                <a:spcPts val="0"/>
              </a:spcBef>
              <a:tabLst>
                <a:tab pos="457200" algn="l"/>
              </a:tabLst>
            </a:pPr>
            <a:endParaRPr lang="en-US" sz="800" dirty="0">
              <a:ea typeface="Calibri"/>
              <a:cs typeface="Calibri"/>
            </a:endParaRPr>
          </a:p>
          <a:p>
            <a:pPr marL="0" lvl="0" indent="0" algn="just">
              <a:lnSpc>
                <a:spcPct val="100000"/>
              </a:lnSpc>
              <a:spcBef>
                <a:spcPts val="0"/>
              </a:spcBef>
              <a:tabLst>
                <a:tab pos="457200" algn="l"/>
              </a:tabLst>
            </a:pPr>
            <a:r>
              <a:rPr lang="en-US" sz="2200" b="0" i="0" dirty="0">
                <a:effectLst/>
              </a:rPr>
              <a:t>Tulosindikaattorit tarjoavat keskipisteen: </a:t>
            </a:r>
          </a:p>
          <a:p>
            <a:pPr marL="342900" lvl="0" indent="-342900" algn="just">
              <a:lnSpc>
                <a:spcPct val="100000"/>
              </a:lnSpc>
              <a:spcBef>
                <a:spcPts val="0"/>
              </a:spcBef>
              <a:buAutoNum type="arabicParenR"/>
              <a:tabLst>
                <a:tab pos="457200" algn="l"/>
              </a:tabLst>
            </a:pPr>
            <a:r>
              <a:rPr lang="en-US" sz="2200" b="0" i="0" dirty="0">
                <a:effectLst/>
              </a:rPr>
              <a:t>strateginen ja operatiivinen kehittäminen, </a:t>
            </a:r>
          </a:p>
          <a:p>
            <a:pPr marL="342900" lvl="0" indent="-342900" algn="just">
              <a:lnSpc>
                <a:spcPct val="100000"/>
              </a:lnSpc>
              <a:spcBef>
                <a:spcPts val="0"/>
              </a:spcBef>
              <a:buAutoNum type="arabicParenR"/>
              <a:tabLst>
                <a:tab pos="457200" algn="l"/>
              </a:tabLst>
            </a:pPr>
            <a:r>
              <a:rPr lang="en-US" sz="2200" b="0" i="0" dirty="0">
                <a:effectLst/>
              </a:rPr>
              <a:t>luoda analyyttinen perusta päätöksenteolle</a:t>
            </a:r>
          </a:p>
          <a:p>
            <a:pPr marL="342900" lvl="0" indent="-342900" algn="just">
              <a:lnSpc>
                <a:spcPct val="100000"/>
              </a:lnSpc>
              <a:spcBef>
                <a:spcPts val="0"/>
              </a:spcBef>
              <a:buAutoNum type="arabicParenR"/>
              <a:tabLst>
                <a:tab pos="457200" algn="l"/>
              </a:tabLst>
            </a:pPr>
            <a:r>
              <a:rPr lang="en-US" sz="2200" b="0" i="0" dirty="0">
                <a:effectLst/>
              </a:rPr>
              <a:t>auttaa keskittämään huomion tärkeimpiin asioihin.</a:t>
            </a:r>
          </a:p>
        </p:txBody>
      </p:sp>
      <p:sp>
        <p:nvSpPr>
          <p:cNvPr id="7" name="Freeform 6">
            <a:extLst>
              <a:ext uri="{FF2B5EF4-FFF2-40B4-BE49-F238E27FC236}">
                <a16:creationId xmlns:a16="http://schemas.microsoft.com/office/drawing/2014/main" id="{0797BE12-3517-7718-B42E-B1F2A812ACA4}"/>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1028" name="Picture 4">
            <a:extLst>
              <a:ext uri="{FF2B5EF4-FFF2-40B4-BE49-F238E27FC236}">
                <a16:creationId xmlns:a16="http://schemas.microsoft.com/office/drawing/2014/main" id="{F894AEAA-4A13-EF1C-73FF-7D164D29E78F}"/>
              </a:ext>
            </a:extLst>
          </p:cNvPr>
          <p:cNvPicPr>
            <a:picLocks noGrp="1" noChangeAspect="1" noChangeArrowheads="1"/>
          </p:cNvPicPr>
          <p:nvPr>
            <p:ph type="pic" sz="quarter" idx="19"/>
          </p:nvPr>
        </p:nvPicPr>
        <p:blipFill>
          <a:blip r:embed="rId4"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92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86854" y="469117"/>
            <a:ext cx="6097467" cy="5552301"/>
          </a:xfrm>
          <a:prstGeom prst="rect">
            <a:avLst/>
          </a:prstGeom>
        </p:spPr>
        <p:txBody>
          <a:bodyPr/>
          <a:lstStyle/>
          <a:p>
            <a:pPr marL="0" lvl="0" indent="0" algn="just">
              <a:lnSpc>
                <a:spcPct val="100000"/>
              </a:lnSpc>
              <a:tabLst>
                <a:tab pos="457200" algn="l"/>
              </a:tabLst>
            </a:pPr>
            <a:r>
              <a:rPr lang="en-US" sz="2400" dirty="0" err="1">
                <a:solidFill>
                  <a:srgbClr val="0B3A5B"/>
                </a:solidFill>
              </a:rPr>
              <a:t>Elintarvikealan</a:t>
            </a:r>
            <a:r>
              <a:rPr lang="en-US" sz="2400" dirty="0">
                <a:solidFill>
                  <a:srgbClr val="0B3A5B"/>
                </a:solidFill>
              </a:rPr>
              <a:t> pk-yritysten </a:t>
            </a:r>
            <a:r>
              <a:rPr lang="en-US" sz="2400" b="0" i="0" dirty="0">
                <a:solidFill>
                  <a:srgbClr val="0B3A5B"/>
                </a:solidFill>
                <a:effectLst/>
              </a:rPr>
              <a:t>toimintojen </a:t>
            </a:r>
            <a:r>
              <a:rPr lang="en-US" sz="2400" b="1" i="0" dirty="0" err="1">
                <a:solidFill>
                  <a:srgbClr val="0B3A5B"/>
                </a:solidFill>
                <a:effectLst/>
              </a:rPr>
              <a:t>perusteella</a:t>
            </a:r>
            <a:r>
              <a:rPr lang="en-US" sz="2400" b="1" i="0" dirty="0">
                <a:solidFill>
                  <a:srgbClr val="0B3A5B"/>
                </a:solidFill>
                <a:effectLst/>
              </a:rPr>
              <a:t> </a:t>
            </a:r>
            <a:r>
              <a:rPr lang="en-US" b="1" dirty="0" err="1">
                <a:solidFill>
                  <a:srgbClr val="0B3A5B"/>
                </a:solidFill>
              </a:rPr>
              <a:t>tulos</a:t>
            </a:r>
            <a:r>
              <a:rPr lang="en-US" sz="2400" b="1" i="0" dirty="0" err="1">
                <a:solidFill>
                  <a:srgbClr val="0B3A5B"/>
                </a:solidFill>
                <a:effectLst/>
              </a:rPr>
              <a:t>indikaattorit</a:t>
            </a:r>
            <a:r>
              <a:rPr lang="en-US" sz="2400" b="1" i="0" dirty="0">
                <a:solidFill>
                  <a:srgbClr val="0B3A5B"/>
                </a:solidFill>
                <a:effectLst/>
              </a:rPr>
              <a:t> voidaan jakaa seuraavasti</a:t>
            </a:r>
          </a:p>
          <a:p>
            <a:pPr marL="0" lvl="0" indent="0" algn="just">
              <a:lnSpc>
                <a:spcPct val="100000"/>
              </a:lnSpc>
              <a:tabLst>
                <a:tab pos="457200" algn="l"/>
              </a:tabLst>
            </a:pPr>
            <a:endParaRPr lang="en-US" sz="2400" b="1" i="0" dirty="0">
              <a:solidFill>
                <a:srgbClr val="0B3A5B"/>
              </a:solidFill>
              <a:effectLst/>
            </a:endParaRPr>
          </a:p>
          <a:p>
            <a:pPr marL="342900" lvl="0" indent="-342900" algn="just">
              <a:lnSpc>
                <a:spcPct val="100000"/>
              </a:lnSpc>
              <a:buAutoNum type="arabicParenR"/>
              <a:tabLst>
                <a:tab pos="457200" algn="l"/>
              </a:tabLst>
            </a:pPr>
            <a:r>
              <a:rPr lang="en-US" sz="2400" b="0" i="0" dirty="0">
                <a:solidFill>
                  <a:srgbClr val="0B3A5B"/>
                </a:solidFill>
                <a:effectLst/>
              </a:rPr>
              <a:t>Keskeiset kiertoindikaattorit, </a:t>
            </a:r>
          </a:p>
          <a:p>
            <a:pPr marL="342900" lvl="0" indent="-342900" algn="just">
              <a:lnSpc>
                <a:spcPct val="100000"/>
              </a:lnSpc>
              <a:buAutoNum type="arabicParenR"/>
              <a:tabLst>
                <a:tab pos="457200" algn="l"/>
              </a:tabLst>
            </a:pPr>
            <a:r>
              <a:rPr lang="en-US" sz="2400" b="0" i="0" dirty="0">
                <a:solidFill>
                  <a:srgbClr val="0B3A5B"/>
                </a:solidFill>
                <a:effectLst/>
              </a:rPr>
              <a:t>Täydentävät indikaattorit, </a:t>
            </a:r>
          </a:p>
          <a:p>
            <a:pPr marL="342900" lvl="0" indent="-342900" algn="just">
              <a:lnSpc>
                <a:spcPct val="100000"/>
              </a:lnSpc>
              <a:buAutoNum type="arabicParenR"/>
              <a:tabLst>
                <a:tab pos="457200" algn="l"/>
              </a:tabLst>
            </a:pPr>
            <a:r>
              <a:rPr lang="en-US" sz="2400" b="0" i="0" dirty="0">
                <a:solidFill>
                  <a:srgbClr val="0B3A5B"/>
                </a:solidFill>
                <a:effectLst/>
              </a:rPr>
              <a:t>Kaupalliset tiedot.</a:t>
            </a:r>
          </a:p>
          <a:p>
            <a:pPr marL="0" lvl="0" indent="0" algn="just">
              <a:lnSpc>
                <a:spcPct val="100000"/>
              </a:lnSpc>
              <a:tabLst>
                <a:tab pos="457200" algn="l"/>
              </a:tabLst>
            </a:pPr>
            <a:endParaRPr lang="en-US" sz="2400" b="0" i="0" dirty="0">
              <a:solidFill>
                <a:srgbClr val="0B3A5B"/>
              </a:solidFill>
              <a:effectLst/>
            </a:endParaRPr>
          </a:p>
          <a:p>
            <a:pPr marL="0" indent="0" algn="just">
              <a:lnSpc>
                <a:spcPct val="100000"/>
              </a:lnSpc>
              <a:tabLst>
                <a:tab pos="457200" algn="l"/>
              </a:tabLst>
            </a:pPr>
            <a:r>
              <a:rPr lang="en-US" sz="2400" b="1" i="0" u="none" strike="noStrike" dirty="0">
                <a:solidFill>
                  <a:srgbClr val="003052"/>
                </a:solidFill>
                <a:effectLst/>
              </a:rPr>
              <a:t>Pääkategoriat, esimerkiksi: </a:t>
            </a:r>
          </a:p>
          <a:p>
            <a:pPr marL="342900" indent="-342900" algn="just">
              <a:lnSpc>
                <a:spcPct val="100000"/>
              </a:lnSpc>
              <a:buFont typeface="Arial" panose="020B0604020202020204" pitchFamily="34" charset="0"/>
              <a:buChar char="•"/>
              <a:tabLst>
                <a:tab pos="457200" algn="l"/>
              </a:tabLst>
            </a:pPr>
            <a:r>
              <a:rPr lang="en-US" sz="2400" dirty="0">
                <a:solidFill>
                  <a:srgbClr val="003052"/>
                </a:solidFill>
              </a:rPr>
              <a:t>Materiaalijalanjälki</a:t>
            </a:r>
          </a:p>
          <a:p>
            <a:pPr marL="342900" indent="-342900" algn="just">
              <a:lnSpc>
                <a:spcPct val="100000"/>
              </a:lnSpc>
              <a:buFont typeface="Arial" panose="020B0604020202020204" pitchFamily="34" charset="0"/>
              <a:buChar char="•"/>
              <a:tabLst>
                <a:tab pos="457200" algn="l"/>
              </a:tabLst>
            </a:pPr>
            <a:r>
              <a:rPr lang="en-US" sz="2400" dirty="0">
                <a:solidFill>
                  <a:srgbClr val="003052"/>
                </a:solidFill>
              </a:rPr>
              <a:t>Kulutusjalanjälki</a:t>
            </a:r>
          </a:p>
          <a:p>
            <a:pPr marL="342900" indent="-342900" algn="just">
              <a:lnSpc>
                <a:spcPct val="100000"/>
              </a:lnSpc>
              <a:buFont typeface="Arial" panose="020B0604020202020204" pitchFamily="34" charset="0"/>
              <a:buChar char="•"/>
              <a:tabLst>
                <a:tab pos="457200" algn="l"/>
              </a:tabLst>
            </a:pPr>
            <a:r>
              <a:rPr lang="en-US" sz="2400" dirty="0">
                <a:solidFill>
                  <a:srgbClr val="003052"/>
                </a:solidFill>
              </a:rPr>
              <a:t>Kiertomateriaalin käyttöaste</a:t>
            </a:r>
          </a:p>
          <a:p>
            <a:pPr marL="342900" indent="-342900" algn="just">
              <a:lnSpc>
                <a:spcPct val="100000"/>
              </a:lnSpc>
              <a:buFont typeface="Arial" panose="020B0604020202020204" pitchFamily="34" charset="0"/>
              <a:buChar char="•"/>
              <a:tabLst>
                <a:tab pos="457200" algn="l"/>
              </a:tabLst>
            </a:pPr>
            <a:r>
              <a:rPr lang="en-US" sz="2400" dirty="0">
                <a:solidFill>
                  <a:srgbClr val="003052"/>
                </a:solidFill>
              </a:rPr>
              <a:t>Jätteen syntyminen ja tuotannosta irrottaminen</a:t>
            </a:r>
          </a:p>
          <a:p>
            <a:pPr marL="342900" indent="-342900" algn="just">
              <a:lnSpc>
                <a:spcPct val="100000"/>
              </a:lnSpc>
              <a:buFont typeface="Arial" panose="020B0604020202020204" pitchFamily="34" charset="0"/>
              <a:buChar char="•"/>
              <a:tabLst>
                <a:tab pos="457200" algn="l"/>
              </a:tabLst>
            </a:pPr>
            <a:r>
              <a:rPr lang="en-US" sz="2400" dirty="0">
                <a:solidFill>
                  <a:srgbClr val="003052"/>
                </a:solidFill>
              </a:rPr>
              <a:t>Jätteiden siirtäminen pois kaatopaikoilta</a:t>
            </a:r>
          </a:p>
          <a:p>
            <a:pPr marL="342900" indent="-342900" algn="just">
              <a:lnSpc>
                <a:spcPct val="100000"/>
              </a:lnSpc>
              <a:buFont typeface="Arial" panose="020B0604020202020204" pitchFamily="34" charset="0"/>
              <a:buChar char="•"/>
              <a:tabLst>
                <a:tab pos="457200" algn="l"/>
              </a:tabLst>
            </a:pPr>
            <a:r>
              <a:rPr lang="en-US" sz="2400" dirty="0">
                <a:solidFill>
                  <a:srgbClr val="003052"/>
                </a:solidFill>
              </a:rPr>
              <a:t>Jätteiden kierrätys</a:t>
            </a:r>
            <a:endParaRPr lang="fi-FI" sz="2400" kern="100" dirty="0">
              <a:ea typeface="Aptos" panose="020B0004020202020204" pitchFamily="34" charset="0"/>
              <a:cs typeface="Calibri" panose="020F0502020204030204" pitchFamily="34" charset="0"/>
            </a:endParaRPr>
          </a:p>
          <a:p>
            <a:pPr marL="0" lvl="0" indent="0" algn="just">
              <a:lnSpc>
                <a:spcPct val="100000"/>
              </a:lnSpc>
              <a:tabLst>
                <a:tab pos="457200" algn="l"/>
              </a:tabLst>
            </a:pPr>
            <a:endParaRPr lang="en-US" sz="2400" dirty="0">
              <a:solidFill>
                <a:srgbClr val="0B3A5B"/>
              </a:solidFill>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367990"/>
            <a:ext cx="4148255" cy="2697963"/>
          </a:xfrm>
          <a:prstGeom prst="rect">
            <a:avLst/>
          </a:prstGeom>
          <a:solidFill>
            <a:srgbClr val="60BA47"/>
          </a:solidFill>
        </p:spPr>
        <p:txBody>
          <a:bodyPr anchor="ctr"/>
          <a:lstStyle/>
          <a:p>
            <a:r>
              <a:rPr lang="en-IE" dirty="0">
                <a:ea typeface="+mn-lt"/>
                <a:cs typeface="+mn-lt"/>
              </a:rPr>
              <a:t>Tavoitteiden asettaminen - keskeiset tulosindikaattorit (KPI)</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27949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DE1D88-1651-1B0B-8F85-5EDA03732574}"/>
              </a:ext>
            </a:extLst>
          </p:cNvPr>
          <p:cNvSpPr>
            <a:spLocks noGrp="1"/>
          </p:cNvSpPr>
          <p:nvPr>
            <p:ph type="body" sz="quarter" idx="16"/>
          </p:nvPr>
        </p:nvSpPr>
        <p:spPr>
          <a:xfrm>
            <a:off x="712949" y="514740"/>
            <a:ext cx="10542549" cy="803654"/>
          </a:xfrm>
        </p:spPr>
        <p:txBody>
          <a:bodyPr/>
          <a:lstStyle/>
          <a:p>
            <a:pPr marL="0" indent="0">
              <a:lnSpc>
                <a:spcPct val="100000"/>
              </a:lnSpc>
              <a:tabLst>
                <a:tab pos="457200" algn="l"/>
              </a:tabLst>
            </a:pPr>
            <a:r>
              <a:rPr lang="en-US" sz="3600" b="1" kern="100" dirty="0">
                <a:ea typeface="Aptos" panose="020B0004020202020204" pitchFamily="34" charset="0"/>
                <a:cs typeface="Calibri" panose="020F0502020204030204" pitchFamily="34" charset="0"/>
              </a:rPr>
              <a:t>Ruokajätteen jätehuollon </a:t>
            </a:r>
            <a:r>
              <a:rPr lang="en-US" sz="3600" b="1" kern="100" dirty="0" err="1">
                <a:ea typeface="Aptos" panose="020B0004020202020204" pitchFamily="34" charset="0"/>
                <a:cs typeface="Calibri" panose="020F0502020204030204" pitchFamily="34" charset="0"/>
              </a:rPr>
              <a:t>parantamiseen</a:t>
            </a:r>
            <a:r>
              <a:rPr lang="en-US" sz="3600" b="1" kern="100" dirty="0">
                <a:ea typeface="Aptos" panose="020B0004020202020204" pitchFamily="34" charset="0"/>
                <a:cs typeface="Calibri" panose="020F0502020204030204" pitchFamily="34" charset="0"/>
              </a:rPr>
              <a:t> </a:t>
            </a:r>
            <a:r>
              <a:rPr lang="en-US" sz="3600" b="1" dirty="0" err="1">
                <a:solidFill>
                  <a:srgbClr val="0B3A5B"/>
                </a:solidFill>
              </a:rPr>
              <a:t>keskeiset</a:t>
            </a:r>
            <a:r>
              <a:rPr lang="en-US" sz="3600" b="1" dirty="0">
                <a:solidFill>
                  <a:srgbClr val="0B3A5B"/>
                </a:solidFill>
              </a:rPr>
              <a:t> </a:t>
            </a:r>
            <a:r>
              <a:rPr lang="en-US" dirty="0" err="1">
                <a:solidFill>
                  <a:srgbClr val="0B3A5B"/>
                </a:solidFill>
              </a:rPr>
              <a:t>tulos</a:t>
            </a:r>
            <a:r>
              <a:rPr lang="en-US" sz="3600" b="1" dirty="0" err="1">
                <a:solidFill>
                  <a:srgbClr val="0B3A5B"/>
                </a:solidFill>
              </a:rPr>
              <a:t>indikaattorit</a:t>
            </a:r>
            <a:r>
              <a:rPr lang="en-US" sz="3600" b="1" dirty="0">
                <a:solidFill>
                  <a:srgbClr val="0B3A5B"/>
                </a:solidFill>
              </a:rPr>
              <a:t> (KPI)</a:t>
            </a:r>
          </a:p>
          <a:p>
            <a:endParaRPr lang="en-IE" dirty="0"/>
          </a:p>
        </p:txBody>
      </p:sp>
      <p:sp>
        <p:nvSpPr>
          <p:cNvPr id="4" name="Freeform 170">
            <a:extLst>
              <a:ext uri="{FF2B5EF4-FFF2-40B4-BE49-F238E27FC236}">
                <a16:creationId xmlns:a16="http://schemas.microsoft.com/office/drawing/2014/main" id="{C1066CEE-9161-AC5B-2A12-6B018B46DED2}"/>
              </a:ext>
            </a:extLst>
          </p:cNvPr>
          <p:cNvSpPr>
            <a:spLocks noChangeArrowheads="1"/>
          </p:cNvSpPr>
          <p:nvPr/>
        </p:nvSpPr>
        <p:spPr bwMode="auto">
          <a:xfrm>
            <a:off x="7841952" y="2304927"/>
            <a:ext cx="3413547" cy="1803217"/>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5" name="Freeform 173">
            <a:extLst>
              <a:ext uri="{FF2B5EF4-FFF2-40B4-BE49-F238E27FC236}">
                <a16:creationId xmlns:a16="http://schemas.microsoft.com/office/drawing/2014/main" id="{A5F6D6C0-6C72-F3AD-B368-0DA91BEADBB2}"/>
              </a:ext>
            </a:extLst>
          </p:cNvPr>
          <p:cNvSpPr>
            <a:spLocks noChangeArrowheads="1"/>
          </p:cNvSpPr>
          <p:nvPr/>
        </p:nvSpPr>
        <p:spPr bwMode="auto">
          <a:xfrm>
            <a:off x="4232298" y="2294261"/>
            <a:ext cx="3437165" cy="188394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E25684"/>
          </a:solidFill>
          <a:ln>
            <a:noFill/>
          </a:ln>
          <a:effectLst/>
        </p:spPr>
        <p:txBody>
          <a:bodyPr wrap="none" anchor="ctr"/>
          <a:lstStyle/>
          <a:p>
            <a:endParaRPr lang="en-US" sz="900" dirty="0"/>
          </a:p>
        </p:txBody>
      </p:sp>
      <p:sp>
        <p:nvSpPr>
          <p:cNvPr id="6" name="Freeform 174">
            <a:extLst>
              <a:ext uri="{FF2B5EF4-FFF2-40B4-BE49-F238E27FC236}">
                <a16:creationId xmlns:a16="http://schemas.microsoft.com/office/drawing/2014/main" id="{3BB0EFA5-1F8F-9663-25AD-5DDA0744712C}"/>
              </a:ext>
            </a:extLst>
          </p:cNvPr>
          <p:cNvSpPr>
            <a:spLocks noChangeArrowheads="1"/>
          </p:cNvSpPr>
          <p:nvPr/>
        </p:nvSpPr>
        <p:spPr bwMode="auto">
          <a:xfrm>
            <a:off x="4258818" y="1864401"/>
            <a:ext cx="3348009" cy="624113"/>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464ECA52-3D83-8455-B586-8C450B19D781}"/>
              </a:ext>
            </a:extLst>
          </p:cNvPr>
          <p:cNvSpPr>
            <a:spLocks noChangeArrowheads="1"/>
          </p:cNvSpPr>
          <p:nvPr/>
        </p:nvSpPr>
        <p:spPr bwMode="auto">
          <a:xfrm>
            <a:off x="674201" y="2319889"/>
            <a:ext cx="3170539" cy="1788255"/>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8" name="Freeform 177">
            <a:extLst>
              <a:ext uri="{FF2B5EF4-FFF2-40B4-BE49-F238E27FC236}">
                <a16:creationId xmlns:a16="http://schemas.microsoft.com/office/drawing/2014/main" id="{7FBEACCE-E4AE-665B-2046-772086B21DE9}"/>
              </a:ext>
            </a:extLst>
          </p:cNvPr>
          <p:cNvSpPr>
            <a:spLocks noChangeArrowheads="1"/>
          </p:cNvSpPr>
          <p:nvPr/>
        </p:nvSpPr>
        <p:spPr bwMode="auto">
          <a:xfrm>
            <a:off x="582717" y="1885080"/>
            <a:ext cx="3389052" cy="579332"/>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9" name="Freeform 179">
            <a:extLst>
              <a:ext uri="{FF2B5EF4-FFF2-40B4-BE49-F238E27FC236}">
                <a16:creationId xmlns:a16="http://schemas.microsoft.com/office/drawing/2014/main" id="{8DBE8C5E-4D11-5E29-10A7-3374774133E2}"/>
              </a:ext>
            </a:extLst>
          </p:cNvPr>
          <p:cNvSpPr>
            <a:spLocks noChangeArrowheads="1"/>
          </p:cNvSpPr>
          <p:nvPr/>
        </p:nvSpPr>
        <p:spPr bwMode="auto">
          <a:xfrm>
            <a:off x="6416279" y="4678832"/>
            <a:ext cx="4279641" cy="1754325"/>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0" name="Freeform 171">
            <a:extLst>
              <a:ext uri="{FF2B5EF4-FFF2-40B4-BE49-F238E27FC236}">
                <a16:creationId xmlns:a16="http://schemas.microsoft.com/office/drawing/2014/main" id="{060F09BE-A494-464F-F42B-17799C217C3B}"/>
              </a:ext>
            </a:extLst>
          </p:cNvPr>
          <p:cNvSpPr>
            <a:spLocks noChangeArrowheads="1"/>
          </p:cNvSpPr>
          <p:nvPr/>
        </p:nvSpPr>
        <p:spPr bwMode="auto">
          <a:xfrm>
            <a:off x="7956512" y="1897117"/>
            <a:ext cx="3040039"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3A95DD57-AC31-BD3C-C611-A280FBC39B97}"/>
              </a:ext>
            </a:extLst>
          </p:cNvPr>
          <p:cNvSpPr>
            <a:spLocks noChangeArrowheads="1"/>
          </p:cNvSpPr>
          <p:nvPr/>
        </p:nvSpPr>
        <p:spPr bwMode="auto">
          <a:xfrm>
            <a:off x="6524714" y="4271024"/>
            <a:ext cx="3590836"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001AA548-CFB1-A326-B2A5-00CE25414F16}"/>
              </a:ext>
            </a:extLst>
          </p:cNvPr>
          <p:cNvSpPr txBox="1"/>
          <p:nvPr/>
        </p:nvSpPr>
        <p:spPr>
          <a:xfrm>
            <a:off x="703142" y="1988979"/>
            <a:ext cx="3332142" cy="400110"/>
          </a:xfrm>
          <a:prstGeom prst="rect">
            <a:avLst/>
          </a:prstGeom>
          <a:noFill/>
        </p:spPr>
        <p:txBody>
          <a:bodyPr wrap="square" rtlCol="0">
            <a:spAutoFit/>
          </a:bodyPr>
          <a:lstStyle/>
          <a:p>
            <a:r>
              <a:rPr lang="en-US" sz="2000" b="1" kern="100" dirty="0">
                <a:solidFill>
                  <a:schemeClr val="bg1"/>
                </a:solidFill>
                <a:effectLst/>
                <a:ea typeface="Aptos" panose="020B0004020202020204" pitchFamily="34" charset="0"/>
                <a:cs typeface="Calibri" panose="020F0502020204030204" pitchFamily="34" charset="0"/>
              </a:rPr>
              <a:t>Ruokajätteen kokonaismäärä</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3" name="CuadroTexto 599">
            <a:extLst>
              <a:ext uri="{FF2B5EF4-FFF2-40B4-BE49-F238E27FC236}">
                <a16:creationId xmlns:a16="http://schemas.microsoft.com/office/drawing/2014/main" id="{5D6F9D27-063C-22A5-927E-C6393D287BA0}"/>
              </a:ext>
            </a:extLst>
          </p:cNvPr>
          <p:cNvSpPr txBox="1"/>
          <p:nvPr/>
        </p:nvSpPr>
        <p:spPr>
          <a:xfrm>
            <a:off x="4838190" y="1968257"/>
            <a:ext cx="2826912" cy="400110"/>
          </a:xfrm>
          <a:prstGeom prst="rect">
            <a:avLst/>
          </a:prstGeom>
          <a:noFill/>
        </p:spPr>
        <p:txBody>
          <a:bodyPr wrap="square" rtlCol="0">
            <a:spAutoFit/>
          </a:bodyPr>
          <a:lstStyle/>
          <a:p>
            <a:r>
              <a:rPr lang="en-US" sz="2000" b="1" kern="100" dirty="0">
                <a:solidFill>
                  <a:schemeClr val="bg1"/>
                </a:solidFill>
                <a:cs typeface="Calibri" panose="020F0502020204030204" pitchFamily="34" charset="0"/>
              </a:rPr>
              <a:t>Jätteiden kierrätysaste</a:t>
            </a:r>
          </a:p>
        </p:txBody>
      </p:sp>
      <p:sp>
        <p:nvSpPr>
          <p:cNvPr id="14" name="CuadroTexto 600">
            <a:extLst>
              <a:ext uri="{FF2B5EF4-FFF2-40B4-BE49-F238E27FC236}">
                <a16:creationId xmlns:a16="http://schemas.microsoft.com/office/drawing/2014/main" id="{E70123A1-4E8D-ACB4-E1F4-B04695D03376}"/>
              </a:ext>
            </a:extLst>
          </p:cNvPr>
          <p:cNvSpPr txBox="1"/>
          <p:nvPr/>
        </p:nvSpPr>
        <p:spPr>
          <a:xfrm>
            <a:off x="8186199" y="1957107"/>
            <a:ext cx="2652461" cy="400110"/>
          </a:xfrm>
          <a:prstGeom prst="rect">
            <a:avLst/>
          </a:prstGeom>
          <a:noFill/>
        </p:spPr>
        <p:txBody>
          <a:bodyPr wrap="square" rtlCol="0">
            <a:spAutoFit/>
          </a:bodyPr>
          <a:lstStyle/>
          <a:p>
            <a:r>
              <a:rPr lang="en-US" sz="2000" b="1" kern="100" dirty="0">
                <a:solidFill>
                  <a:schemeClr val="bg1"/>
                </a:solidFill>
                <a:cs typeface="Calibri" panose="020F0502020204030204" pitchFamily="34" charset="0"/>
              </a:rPr>
              <a:t>Ruokajäte tyypeittäin</a:t>
            </a:r>
            <a:r>
              <a:rPr lang="en-US" sz="2000" b="1" kern="100" dirty="0">
                <a:effectLst/>
                <a:latin typeface="Calibri" panose="020F0502020204030204" pitchFamily="34" charset="0"/>
                <a:ea typeface="Aptos" panose="020B0004020202020204" pitchFamily="34" charset="0"/>
                <a:cs typeface="Calibri" panose="020F0502020204030204" pitchFamily="34" charset="0"/>
              </a:rPr>
              <a:t>:</a:t>
            </a: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15" name="CuadroTexto 601">
            <a:extLst>
              <a:ext uri="{FF2B5EF4-FFF2-40B4-BE49-F238E27FC236}">
                <a16:creationId xmlns:a16="http://schemas.microsoft.com/office/drawing/2014/main" id="{E42EBC56-DCAF-5667-0E78-527A27698553}"/>
              </a:ext>
            </a:extLst>
          </p:cNvPr>
          <p:cNvSpPr txBox="1"/>
          <p:nvPr/>
        </p:nvSpPr>
        <p:spPr>
          <a:xfrm>
            <a:off x="6602181" y="4361342"/>
            <a:ext cx="3621804" cy="400110"/>
          </a:xfrm>
          <a:prstGeom prst="rect">
            <a:avLst/>
          </a:prstGeom>
          <a:noFill/>
        </p:spPr>
        <p:txBody>
          <a:bodyPr wrap="square" rtlCol="0">
            <a:spAutoFit/>
          </a:bodyPr>
          <a:lstStyle/>
          <a:p>
            <a:r>
              <a:rPr lang="en-US" sz="2000" b="1" kern="100" dirty="0">
                <a:solidFill>
                  <a:schemeClr val="bg1"/>
                </a:solidFill>
                <a:latin typeface="Calibri" panose="020F0502020204030204" pitchFamily="34" charset="0"/>
                <a:cs typeface="Calibri" panose="020F0502020204030204" pitchFamily="34" charset="0"/>
              </a:rPr>
              <a:t>Jätteiden vähentämistavoitteet</a:t>
            </a:r>
          </a:p>
        </p:txBody>
      </p:sp>
      <p:sp>
        <p:nvSpPr>
          <p:cNvPr id="16" name="Rectángulo 602">
            <a:extLst>
              <a:ext uri="{FF2B5EF4-FFF2-40B4-BE49-F238E27FC236}">
                <a16:creationId xmlns:a16="http://schemas.microsoft.com/office/drawing/2014/main" id="{B702E9A2-BDFF-51EC-A752-54674D3A78F1}"/>
              </a:ext>
            </a:extLst>
          </p:cNvPr>
          <p:cNvSpPr/>
          <p:nvPr/>
        </p:nvSpPr>
        <p:spPr>
          <a:xfrm>
            <a:off x="819184" y="2530476"/>
            <a:ext cx="2928287" cy="1200329"/>
          </a:xfrm>
          <a:prstGeom prst="rect">
            <a:avLst/>
          </a:prstGeom>
        </p:spPr>
        <p:txBody>
          <a:bodyPr wrap="square">
            <a:spAutoFit/>
          </a:bodyPr>
          <a:lstStyle/>
          <a:p>
            <a:r>
              <a:rPr lang="en-US" kern="100" dirty="0">
                <a:solidFill>
                  <a:schemeClr val="bg1"/>
                </a:solidFill>
                <a:effectLst/>
                <a:ea typeface="Aptos" panose="020B0004020202020204" pitchFamily="34" charset="0"/>
                <a:cs typeface="Calibri" panose="020F0502020204030204" pitchFamily="34" charset="0"/>
              </a:rPr>
              <a:t>Mittaa syntyvän ruokajätteen kokonaismäärä tietyn ajanjakson aikana, esim. päivittäin</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viikoittain tai kuukausittain.</a:t>
            </a:r>
          </a:p>
        </p:txBody>
      </p:sp>
      <p:sp>
        <p:nvSpPr>
          <p:cNvPr id="17" name="Rectángulo 602">
            <a:extLst>
              <a:ext uri="{FF2B5EF4-FFF2-40B4-BE49-F238E27FC236}">
                <a16:creationId xmlns:a16="http://schemas.microsoft.com/office/drawing/2014/main" id="{56D82E44-34D5-7F6C-B121-FE9B0B9419E1}"/>
              </a:ext>
            </a:extLst>
          </p:cNvPr>
          <p:cNvSpPr/>
          <p:nvPr/>
        </p:nvSpPr>
        <p:spPr>
          <a:xfrm>
            <a:off x="4431307" y="2472922"/>
            <a:ext cx="3165613" cy="1754326"/>
          </a:xfrm>
          <a:prstGeom prst="rect">
            <a:avLst/>
          </a:prstGeom>
        </p:spPr>
        <p:txBody>
          <a:bodyPr wrap="square">
            <a:spAutoFit/>
          </a:bodyPr>
          <a:lstStyle/>
          <a:p>
            <a:r>
              <a:rPr lang="en-US" kern="100" dirty="0">
                <a:solidFill>
                  <a:schemeClr val="bg1"/>
                </a:solidFill>
                <a:cs typeface="Calibri" panose="020F0502020204030204" pitchFamily="34" charset="0"/>
              </a:rPr>
              <a:t>Kompostoimalla, kierrättämällä tai lahjoittamalla kaatopaikoilta pois johdetun ruokajätteen prosenttiosuus verrattuna ruokajätteen kokonaismäärään.</a:t>
            </a:r>
          </a:p>
          <a:p>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18" name="Rectángulo 602">
            <a:extLst>
              <a:ext uri="{FF2B5EF4-FFF2-40B4-BE49-F238E27FC236}">
                <a16:creationId xmlns:a16="http://schemas.microsoft.com/office/drawing/2014/main" id="{7EE9511C-9D30-2815-B436-E76E17A27E65}"/>
              </a:ext>
            </a:extLst>
          </p:cNvPr>
          <p:cNvSpPr/>
          <p:nvPr/>
        </p:nvSpPr>
        <p:spPr>
          <a:xfrm>
            <a:off x="7959269" y="2599318"/>
            <a:ext cx="3413547" cy="1754326"/>
          </a:xfrm>
          <a:prstGeom prst="rect">
            <a:avLst/>
          </a:prstGeom>
        </p:spPr>
        <p:txBody>
          <a:bodyPr wrap="square">
            <a:spAutoFit/>
          </a:bodyPr>
          <a:lstStyle/>
          <a:p>
            <a:r>
              <a:rPr lang="en-US" kern="100" dirty="0">
                <a:solidFill>
                  <a:schemeClr val="bg1"/>
                </a:solidFill>
                <a:cs typeface="Calibri" panose="020F0502020204030204" pitchFamily="34" charset="0"/>
              </a:rPr>
              <a:t>Luokittele ruokajäte esim. hedelmiin, vihanneksiin, lihaan ja maitotuotteisiin, jotta voit tunnistaa, mitkä tyypit aiheuttavat eniten kokonaisjätettä.</a:t>
            </a:r>
          </a:p>
          <a:p>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B51E504E-566A-BD9B-ECBF-AAE839EF2E4A}"/>
              </a:ext>
            </a:extLst>
          </p:cNvPr>
          <p:cNvSpPr/>
          <p:nvPr/>
        </p:nvSpPr>
        <p:spPr>
          <a:xfrm>
            <a:off x="6651846" y="4924617"/>
            <a:ext cx="4044074" cy="1477328"/>
          </a:xfrm>
          <a:prstGeom prst="rect">
            <a:avLst/>
          </a:prstGeom>
        </p:spPr>
        <p:txBody>
          <a:bodyPr wrap="square">
            <a:spAutoFit/>
          </a:bodyPr>
          <a:lstStyle/>
          <a:p>
            <a:pPr lvl="0" indent="0">
              <a:lnSpc>
                <a:spcPct val="100000"/>
              </a:lnSpc>
              <a:tabLst>
                <a:tab pos="457200" algn="l"/>
              </a:tabLst>
            </a:pPr>
            <a:r>
              <a:rPr lang="en-US" kern="100" dirty="0">
                <a:solidFill>
                  <a:schemeClr val="bg1"/>
                </a:solidFill>
                <a:cs typeface="Calibri" panose="020F0502020204030204" pitchFamily="34" charset="0"/>
              </a:rPr>
              <a:t>Mitataan edistymistä suhteessa asetettuihin jätteen vähentämistavoitteisiin, esim. jätteen vähentäminen 20 prosentilla yhden vuoden aikana.</a:t>
            </a:r>
          </a:p>
        </p:txBody>
      </p:sp>
      <p:sp>
        <p:nvSpPr>
          <p:cNvPr id="20" name="Freeform 170">
            <a:extLst>
              <a:ext uri="{FF2B5EF4-FFF2-40B4-BE49-F238E27FC236}">
                <a16:creationId xmlns:a16="http://schemas.microsoft.com/office/drawing/2014/main" id="{4941550D-668C-538A-2B0A-F711E984C830}"/>
              </a:ext>
            </a:extLst>
          </p:cNvPr>
          <p:cNvSpPr>
            <a:spLocks noChangeArrowheads="1"/>
          </p:cNvSpPr>
          <p:nvPr/>
        </p:nvSpPr>
        <p:spPr bwMode="auto">
          <a:xfrm>
            <a:off x="2228603" y="4825509"/>
            <a:ext cx="3957845" cy="1641634"/>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21" name="Freeform 171">
            <a:extLst>
              <a:ext uri="{FF2B5EF4-FFF2-40B4-BE49-F238E27FC236}">
                <a16:creationId xmlns:a16="http://schemas.microsoft.com/office/drawing/2014/main" id="{FC9A2E90-016A-2845-AB46-697D854CDA9F}"/>
              </a:ext>
            </a:extLst>
          </p:cNvPr>
          <p:cNvSpPr>
            <a:spLocks noChangeArrowheads="1"/>
          </p:cNvSpPr>
          <p:nvPr/>
        </p:nvSpPr>
        <p:spPr bwMode="auto">
          <a:xfrm>
            <a:off x="2503078" y="4271023"/>
            <a:ext cx="3447803"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6AF27230-8088-CA29-0CE0-414956D7F2AD}"/>
              </a:ext>
            </a:extLst>
          </p:cNvPr>
          <p:cNvSpPr txBox="1"/>
          <p:nvPr/>
        </p:nvSpPr>
        <p:spPr>
          <a:xfrm>
            <a:off x="2745016" y="4403997"/>
            <a:ext cx="3103334" cy="400110"/>
          </a:xfrm>
          <a:prstGeom prst="rect">
            <a:avLst/>
          </a:prstGeom>
          <a:noFill/>
        </p:spPr>
        <p:txBody>
          <a:bodyPr wrap="square" rtlCol="0">
            <a:spAutoFit/>
          </a:bodyPr>
          <a:lstStyle/>
          <a:p>
            <a:r>
              <a:rPr lang="en-US" sz="2000" b="1" kern="100" dirty="0">
                <a:solidFill>
                  <a:schemeClr val="bg1"/>
                </a:solidFill>
                <a:latin typeface="Calibri" panose="020F0502020204030204" pitchFamily="34" charset="0"/>
                <a:cs typeface="Calibri" panose="020F0502020204030204" pitchFamily="34" charset="0"/>
              </a:rPr>
              <a:t>Ruokahävikin kustannukset</a:t>
            </a:r>
          </a:p>
        </p:txBody>
      </p:sp>
      <p:sp>
        <p:nvSpPr>
          <p:cNvPr id="23" name="Rectángulo 602">
            <a:extLst>
              <a:ext uri="{FF2B5EF4-FFF2-40B4-BE49-F238E27FC236}">
                <a16:creationId xmlns:a16="http://schemas.microsoft.com/office/drawing/2014/main" id="{7AF1C613-EC6D-4859-C4F4-3C085586A8BE}"/>
              </a:ext>
            </a:extLst>
          </p:cNvPr>
          <p:cNvSpPr/>
          <p:nvPr/>
        </p:nvSpPr>
        <p:spPr>
          <a:xfrm>
            <a:off x="2446319" y="4907662"/>
            <a:ext cx="3649682" cy="1477328"/>
          </a:xfrm>
          <a:prstGeom prst="rect">
            <a:avLst/>
          </a:prstGeom>
        </p:spPr>
        <p:txBody>
          <a:bodyPr wrap="square">
            <a:spAutoFit/>
          </a:bodyPr>
          <a:lstStyle/>
          <a:p>
            <a:r>
              <a:rPr lang="en-US" kern="100" dirty="0">
                <a:solidFill>
                  <a:schemeClr val="bg1"/>
                </a:solidFill>
                <a:cs typeface="Calibri" panose="020F0502020204030204" pitchFamily="34" charset="0"/>
              </a:rPr>
              <a:t>Laske syntyvän ruokajätteen rahallinen arvo, mukaan lukien hävittämiskustannukset, menetetyt tulot ja mahdolliset säästöt jätteen vähentämistoimista.</a:t>
            </a:r>
          </a:p>
        </p:txBody>
      </p:sp>
    </p:spTree>
    <p:extLst>
      <p:ext uri="{BB962C8B-B14F-4D97-AF65-F5344CB8AC3E}">
        <p14:creationId xmlns:p14="http://schemas.microsoft.com/office/powerpoint/2010/main" val="41453367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6C937-CEC2-1951-559A-B4F53D09F67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713D93A-84DC-9ED4-775A-5E4FF0C0597A}"/>
              </a:ext>
            </a:extLst>
          </p:cNvPr>
          <p:cNvSpPr>
            <a:spLocks noGrp="1"/>
          </p:cNvSpPr>
          <p:nvPr>
            <p:ph type="body" sz="quarter" idx="16"/>
          </p:nvPr>
        </p:nvSpPr>
        <p:spPr>
          <a:xfrm>
            <a:off x="531871" y="401924"/>
            <a:ext cx="10865223" cy="803654"/>
          </a:xfrm>
        </p:spPr>
        <p:txBody>
          <a:bodyPr/>
          <a:lstStyle/>
          <a:p>
            <a:pPr marL="0" indent="0">
              <a:lnSpc>
                <a:spcPct val="100000"/>
              </a:lnSpc>
              <a:tabLst>
                <a:tab pos="457200" algn="l"/>
              </a:tabLst>
            </a:pPr>
            <a:r>
              <a:rPr lang="en-US" sz="2800" b="1" kern="100" dirty="0">
                <a:ea typeface="Aptos" panose="020B0004020202020204" pitchFamily="34" charset="0"/>
                <a:cs typeface="Calibri" panose="020F0502020204030204" pitchFamily="34" charset="0"/>
              </a:rPr>
              <a:t>Ruokajätteen </a:t>
            </a:r>
            <a:r>
              <a:rPr lang="en-US" sz="2800" b="1" kern="100" dirty="0" err="1">
                <a:ea typeface="Aptos" panose="020B0004020202020204" pitchFamily="34" charset="0"/>
                <a:cs typeface="Calibri" panose="020F0502020204030204" pitchFamily="34" charset="0"/>
              </a:rPr>
              <a:t>jätehuollon</a:t>
            </a:r>
            <a:r>
              <a:rPr lang="en-US" sz="2800" b="1" kern="100" dirty="0">
                <a:ea typeface="Aptos" panose="020B0004020202020204" pitchFamily="34" charset="0"/>
                <a:cs typeface="Calibri" panose="020F0502020204030204" pitchFamily="34" charset="0"/>
              </a:rPr>
              <a:t> </a:t>
            </a:r>
            <a:r>
              <a:rPr lang="en-US" sz="2800" b="1" kern="100" dirty="0" err="1">
                <a:ea typeface="Aptos" panose="020B0004020202020204" pitchFamily="34" charset="0"/>
                <a:cs typeface="Calibri" panose="020F0502020204030204" pitchFamily="34" charset="0"/>
              </a:rPr>
              <a:t>parantamiseen</a:t>
            </a:r>
            <a:r>
              <a:rPr lang="en-US" sz="2800" kern="100" dirty="0">
                <a:solidFill>
                  <a:srgbClr val="0B3A5B"/>
                </a:solidFill>
                <a:ea typeface="Aptos" panose="020B0004020202020204" pitchFamily="34" charset="0"/>
                <a:cs typeface="Calibri" panose="020F0502020204030204" pitchFamily="34" charset="0"/>
              </a:rPr>
              <a:t> </a:t>
            </a:r>
            <a:r>
              <a:rPr lang="en-US" sz="2800" kern="100" dirty="0" err="1">
                <a:solidFill>
                  <a:srgbClr val="0B3A5B"/>
                </a:solidFill>
                <a:ea typeface="Aptos" panose="020B0004020202020204" pitchFamily="34" charset="0"/>
                <a:cs typeface="Calibri" panose="020F0502020204030204" pitchFamily="34" charset="0"/>
              </a:rPr>
              <a:t>k</a:t>
            </a:r>
            <a:r>
              <a:rPr lang="en-US" sz="2800" b="1" dirty="0" err="1">
                <a:solidFill>
                  <a:srgbClr val="0B3A5B"/>
                </a:solidFill>
              </a:rPr>
              <a:t>eskeiset</a:t>
            </a:r>
            <a:r>
              <a:rPr lang="en-US" sz="2800" b="1" dirty="0">
                <a:solidFill>
                  <a:srgbClr val="0B3A5B"/>
                </a:solidFill>
              </a:rPr>
              <a:t> </a:t>
            </a:r>
            <a:r>
              <a:rPr lang="en-US" sz="2800" dirty="0" err="1">
                <a:solidFill>
                  <a:srgbClr val="0B3A5B"/>
                </a:solidFill>
              </a:rPr>
              <a:t>tulo</a:t>
            </a:r>
            <a:r>
              <a:rPr lang="en-US" sz="2800" b="1" dirty="0" err="1">
                <a:solidFill>
                  <a:srgbClr val="0B3A5B"/>
                </a:solidFill>
              </a:rPr>
              <a:t>sindikaattorit</a:t>
            </a:r>
            <a:endParaRPr lang="en-US" sz="2800" b="1" dirty="0">
              <a:solidFill>
                <a:srgbClr val="0B3A5B"/>
              </a:solidFill>
            </a:endParaRPr>
          </a:p>
          <a:p>
            <a:pPr>
              <a:lnSpc>
                <a:spcPct val="100000"/>
              </a:lnSpc>
              <a:tabLst>
                <a:tab pos="457200" algn="l"/>
              </a:tabLst>
            </a:pPr>
            <a:r>
              <a:rPr lang="en-US" sz="2000" b="0" dirty="0">
                <a:solidFill>
                  <a:srgbClr val="0B3A5B"/>
                </a:solidFill>
              </a:rPr>
              <a:t>Näiden keskeisten tunnuslukujen avulla organisaatiot voivat ymmärtää ruokajätevirtojaan paremmin ja toteuttaa tehokkaita strategioita niiden vähentämiseksi ja kestävyyden lisäämiseksi, jotta ne voivat hyödyntää niitä arvokkaammin.</a:t>
            </a:r>
            <a:endParaRPr lang="fi-FI" sz="2000" b="0" dirty="0">
              <a:solidFill>
                <a:srgbClr val="0B3A5B"/>
              </a:solidFill>
            </a:endParaRPr>
          </a:p>
          <a:p>
            <a:pPr marL="0" indent="0">
              <a:lnSpc>
                <a:spcPct val="100000"/>
              </a:lnSpc>
              <a:tabLst>
                <a:tab pos="457200" algn="l"/>
              </a:tabLst>
            </a:pPr>
            <a:endParaRPr lang="en-US" sz="1800" b="1" kern="100" dirty="0">
              <a:ea typeface="Aptos" panose="020B0004020202020204" pitchFamily="34" charset="0"/>
              <a:cs typeface="Calibri" panose="020F0502020204030204" pitchFamily="34" charset="0"/>
            </a:endParaRPr>
          </a:p>
          <a:p>
            <a:endParaRPr lang="en-IE" dirty="0"/>
          </a:p>
        </p:txBody>
      </p:sp>
      <p:sp>
        <p:nvSpPr>
          <p:cNvPr id="5" name="Freeform 173">
            <a:extLst>
              <a:ext uri="{FF2B5EF4-FFF2-40B4-BE49-F238E27FC236}">
                <a16:creationId xmlns:a16="http://schemas.microsoft.com/office/drawing/2014/main" id="{DD640802-1B42-96AB-5390-372B09E3BB0E}"/>
              </a:ext>
            </a:extLst>
          </p:cNvPr>
          <p:cNvSpPr>
            <a:spLocks noChangeArrowheads="1"/>
          </p:cNvSpPr>
          <p:nvPr/>
        </p:nvSpPr>
        <p:spPr bwMode="auto">
          <a:xfrm>
            <a:off x="6041718" y="2351499"/>
            <a:ext cx="5103324" cy="172507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E25684"/>
          </a:solidFill>
          <a:ln>
            <a:noFill/>
          </a:ln>
          <a:effectLst/>
        </p:spPr>
        <p:txBody>
          <a:bodyPr wrap="none" anchor="ctr"/>
          <a:lstStyle/>
          <a:p>
            <a:endParaRPr lang="en-US" sz="900"/>
          </a:p>
        </p:txBody>
      </p:sp>
      <p:sp>
        <p:nvSpPr>
          <p:cNvPr id="6" name="Freeform 174">
            <a:extLst>
              <a:ext uri="{FF2B5EF4-FFF2-40B4-BE49-F238E27FC236}">
                <a16:creationId xmlns:a16="http://schemas.microsoft.com/office/drawing/2014/main" id="{ACFF6B51-B939-A452-F05B-CB34909651F0}"/>
              </a:ext>
            </a:extLst>
          </p:cNvPr>
          <p:cNvSpPr>
            <a:spLocks noChangeArrowheads="1"/>
          </p:cNvSpPr>
          <p:nvPr/>
        </p:nvSpPr>
        <p:spPr bwMode="auto">
          <a:xfrm>
            <a:off x="6123880" y="1941900"/>
            <a:ext cx="4605797"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9465E"/>
          </a:solidFill>
          <a:ln>
            <a:noFill/>
          </a:ln>
          <a:effectLst/>
        </p:spPr>
        <p:txBody>
          <a:bodyPr wrap="none" anchor="ctr"/>
          <a:lstStyle/>
          <a:p>
            <a:endParaRPr lang="en-US" sz="900"/>
          </a:p>
        </p:txBody>
      </p:sp>
      <p:sp>
        <p:nvSpPr>
          <p:cNvPr id="7" name="Freeform 176">
            <a:extLst>
              <a:ext uri="{FF2B5EF4-FFF2-40B4-BE49-F238E27FC236}">
                <a16:creationId xmlns:a16="http://schemas.microsoft.com/office/drawing/2014/main" id="{BDD69830-D3A0-77CB-F5B4-82E5E251EC79}"/>
              </a:ext>
            </a:extLst>
          </p:cNvPr>
          <p:cNvSpPr>
            <a:spLocks noChangeArrowheads="1"/>
          </p:cNvSpPr>
          <p:nvPr/>
        </p:nvSpPr>
        <p:spPr bwMode="auto">
          <a:xfrm>
            <a:off x="629393" y="2309150"/>
            <a:ext cx="5335090" cy="178932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F1983D"/>
          </a:solidFill>
          <a:ln>
            <a:noFill/>
          </a:ln>
          <a:effectLst/>
        </p:spPr>
        <p:txBody>
          <a:bodyPr wrap="none" anchor="ctr"/>
          <a:lstStyle/>
          <a:p>
            <a:endParaRPr lang="en-US" sz="900" dirty="0"/>
          </a:p>
        </p:txBody>
      </p:sp>
      <p:sp>
        <p:nvSpPr>
          <p:cNvPr id="8" name="Freeform 177">
            <a:extLst>
              <a:ext uri="{FF2B5EF4-FFF2-40B4-BE49-F238E27FC236}">
                <a16:creationId xmlns:a16="http://schemas.microsoft.com/office/drawing/2014/main" id="{1DC17775-A70A-5C1B-7517-48CA1FA0B638}"/>
              </a:ext>
            </a:extLst>
          </p:cNvPr>
          <p:cNvSpPr>
            <a:spLocks noChangeArrowheads="1"/>
          </p:cNvSpPr>
          <p:nvPr/>
        </p:nvSpPr>
        <p:spPr bwMode="auto">
          <a:xfrm>
            <a:off x="938394" y="2017588"/>
            <a:ext cx="4770121" cy="57020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en-US" sz="900"/>
          </a:p>
        </p:txBody>
      </p:sp>
      <p:sp>
        <p:nvSpPr>
          <p:cNvPr id="9" name="Freeform 179">
            <a:extLst>
              <a:ext uri="{FF2B5EF4-FFF2-40B4-BE49-F238E27FC236}">
                <a16:creationId xmlns:a16="http://schemas.microsoft.com/office/drawing/2014/main" id="{06EB16DA-978D-5E6C-0BE2-9EE8B05CF1A6}"/>
              </a:ext>
            </a:extLst>
          </p:cNvPr>
          <p:cNvSpPr>
            <a:spLocks noChangeArrowheads="1"/>
          </p:cNvSpPr>
          <p:nvPr/>
        </p:nvSpPr>
        <p:spPr bwMode="auto">
          <a:xfrm>
            <a:off x="6123880" y="4678833"/>
            <a:ext cx="5011215" cy="1638422"/>
          </a:xfrm>
          <a:custGeom>
            <a:avLst/>
            <a:gdLst>
              <a:gd name="T0" fmla="*/ 5131 w 5929"/>
              <a:gd name="T1" fmla="*/ 2250 h 2251"/>
              <a:gd name="T2" fmla="*/ 797 w 5929"/>
              <a:gd name="T3" fmla="*/ 2250 h 2251"/>
              <a:gd name="T4" fmla="*/ 797 w 5929"/>
              <a:gd name="T5" fmla="*/ 2250 h 2251"/>
              <a:gd name="T6" fmla="*/ 0 w 5929"/>
              <a:gd name="T7" fmla="*/ 1454 h 2251"/>
              <a:gd name="T8" fmla="*/ 0 w 5929"/>
              <a:gd name="T9" fmla="*/ 796 h 2251"/>
              <a:gd name="T10" fmla="*/ 0 w 5929"/>
              <a:gd name="T11" fmla="*/ 796 h 2251"/>
              <a:gd name="T12" fmla="*/ 797 w 5929"/>
              <a:gd name="T13" fmla="*/ 0 h 2251"/>
              <a:gd name="T14" fmla="*/ 5131 w 5929"/>
              <a:gd name="T15" fmla="*/ 0 h 2251"/>
              <a:gd name="T16" fmla="*/ 5131 w 5929"/>
              <a:gd name="T17" fmla="*/ 0 h 2251"/>
              <a:gd name="T18" fmla="*/ 5928 w 5929"/>
              <a:gd name="T19" fmla="*/ 796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en-US" sz="900"/>
          </a:p>
        </p:txBody>
      </p:sp>
      <p:sp>
        <p:nvSpPr>
          <p:cNvPr id="11" name="Freeform 180">
            <a:extLst>
              <a:ext uri="{FF2B5EF4-FFF2-40B4-BE49-F238E27FC236}">
                <a16:creationId xmlns:a16="http://schemas.microsoft.com/office/drawing/2014/main" id="{CE3205C5-2F8A-ABC6-B794-E128057EB4E4}"/>
              </a:ext>
            </a:extLst>
          </p:cNvPr>
          <p:cNvSpPr>
            <a:spLocks noChangeArrowheads="1"/>
          </p:cNvSpPr>
          <p:nvPr/>
        </p:nvSpPr>
        <p:spPr bwMode="auto">
          <a:xfrm>
            <a:off x="6329684" y="4271024"/>
            <a:ext cx="4500612" cy="645895"/>
          </a:xfrm>
          <a:custGeom>
            <a:avLst/>
            <a:gdLst>
              <a:gd name="T0" fmla="*/ 4085 w 4690"/>
              <a:gd name="T1" fmla="*/ 1207 h 1208"/>
              <a:gd name="T2" fmla="*/ 604 w 4690"/>
              <a:gd name="T3" fmla="*/ 1207 h 1208"/>
              <a:gd name="T4" fmla="*/ 604 w 4690"/>
              <a:gd name="T5" fmla="*/ 1207 h 1208"/>
              <a:gd name="T6" fmla="*/ 0 w 4690"/>
              <a:gd name="T7" fmla="*/ 603 h 1208"/>
              <a:gd name="T8" fmla="*/ 0 w 4690"/>
              <a:gd name="T9" fmla="*/ 603 h 1208"/>
              <a:gd name="T10" fmla="*/ 604 w 4690"/>
              <a:gd name="T11" fmla="*/ 0 h 1208"/>
              <a:gd name="T12" fmla="*/ 4085 w 4690"/>
              <a:gd name="T13" fmla="*/ 0 h 1208"/>
              <a:gd name="T14" fmla="*/ 4085 w 4690"/>
              <a:gd name="T15" fmla="*/ 0 h 1208"/>
              <a:gd name="T16" fmla="*/ 4689 w 4690"/>
              <a:gd name="T17" fmla="*/ 603 h 1208"/>
              <a:gd name="T18" fmla="*/ 4689 w 4690"/>
              <a:gd name="T19" fmla="*/ 603 h 1208"/>
              <a:gd name="T20" fmla="*/ 4085 w 4690"/>
              <a:gd name="T21" fmla="*/ 1207 h 1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8">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09465E"/>
          </a:solidFill>
          <a:ln>
            <a:noFill/>
          </a:ln>
          <a:effectLst/>
        </p:spPr>
        <p:txBody>
          <a:bodyPr wrap="none" anchor="ctr"/>
          <a:lstStyle/>
          <a:p>
            <a:endParaRPr lang="en-US" sz="900"/>
          </a:p>
        </p:txBody>
      </p:sp>
      <p:sp>
        <p:nvSpPr>
          <p:cNvPr id="12" name="CuadroTexto 598">
            <a:extLst>
              <a:ext uri="{FF2B5EF4-FFF2-40B4-BE49-F238E27FC236}">
                <a16:creationId xmlns:a16="http://schemas.microsoft.com/office/drawing/2014/main" id="{85946709-038F-8E91-D890-3798029486D3}"/>
              </a:ext>
            </a:extLst>
          </p:cNvPr>
          <p:cNvSpPr txBox="1"/>
          <p:nvPr/>
        </p:nvSpPr>
        <p:spPr>
          <a:xfrm>
            <a:off x="1462323" y="2064031"/>
            <a:ext cx="3265780" cy="369332"/>
          </a:xfrm>
          <a:prstGeom prst="rect">
            <a:avLst/>
          </a:prstGeom>
          <a:noFill/>
        </p:spPr>
        <p:txBody>
          <a:bodyPr wrap="square" rtlCol="0">
            <a:spAutoFit/>
          </a:bodyPr>
          <a:lstStyle/>
          <a:p>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Elintarvikkeiden lahjoitusaste</a:t>
            </a:r>
            <a:endParaRPr lang="en-US" b="1" dirty="0">
              <a:solidFill>
                <a:schemeClr val="bg1"/>
              </a:solidFill>
              <a:latin typeface="Calibri" panose="020F0502020204030204" pitchFamily="34" charset="0"/>
              <a:ea typeface="Lato" charset="0"/>
              <a:cs typeface="Calibri" panose="020F0502020204030204" pitchFamily="34" charset="0"/>
            </a:endParaRPr>
          </a:p>
        </p:txBody>
      </p:sp>
      <p:sp>
        <p:nvSpPr>
          <p:cNvPr id="13" name="CuadroTexto 599">
            <a:extLst>
              <a:ext uri="{FF2B5EF4-FFF2-40B4-BE49-F238E27FC236}">
                <a16:creationId xmlns:a16="http://schemas.microsoft.com/office/drawing/2014/main" id="{D825340C-4897-D946-7261-022DC5F5219D}"/>
              </a:ext>
            </a:extLst>
          </p:cNvPr>
          <p:cNvSpPr txBox="1"/>
          <p:nvPr/>
        </p:nvSpPr>
        <p:spPr>
          <a:xfrm>
            <a:off x="6699072" y="2053444"/>
            <a:ext cx="3470374" cy="369332"/>
          </a:xfrm>
          <a:prstGeom prst="rect">
            <a:avLst/>
          </a:prstGeom>
          <a:noFill/>
        </p:spPr>
        <p:txBody>
          <a:bodyPr wrap="square" rtlCol="0">
            <a:spAutoFit/>
          </a:bodyPr>
          <a:lstStyle/>
          <a:p>
            <a:r>
              <a:rPr lang="en-US" b="1" kern="100" dirty="0">
                <a:solidFill>
                  <a:schemeClr val="bg1"/>
                </a:solidFill>
                <a:latin typeface="Calibri" panose="020F0502020204030204" pitchFamily="34" charset="0"/>
                <a:cs typeface="Calibri" panose="020F0502020204030204" pitchFamily="34" charset="0"/>
              </a:rPr>
              <a:t>Jätteen syntyminen ateriaa kohti</a:t>
            </a:r>
          </a:p>
        </p:txBody>
      </p:sp>
      <p:sp>
        <p:nvSpPr>
          <p:cNvPr id="15" name="CuadroTexto 601">
            <a:extLst>
              <a:ext uri="{FF2B5EF4-FFF2-40B4-BE49-F238E27FC236}">
                <a16:creationId xmlns:a16="http://schemas.microsoft.com/office/drawing/2014/main" id="{0407B42F-06A7-4DD0-2D57-AB6BAF378FEC}"/>
              </a:ext>
            </a:extLst>
          </p:cNvPr>
          <p:cNvSpPr txBox="1"/>
          <p:nvPr/>
        </p:nvSpPr>
        <p:spPr>
          <a:xfrm>
            <a:off x="6651783" y="4258708"/>
            <a:ext cx="3883194" cy="646331"/>
          </a:xfrm>
          <a:prstGeom prst="rect">
            <a:avLst/>
          </a:prstGeom>
          <a:noFill/>
        </p:spPr>
        <p:txBody>
          <a:bodyPr wrap="square" rtlCol="0">
            <a:spAutoFit/>
          </a:bodyPr>
          <a:lstStyle/>
          <a:p>
            <a:pPr algn="ctr"/>
            <a:r>
              <a:rPr lang="en-US" b="1" kern="100" dirty="0">
                <a:solidFill>
                  <a:schemeClr val="bg1"/>
                </a:solidFill>
                <a:latin typeface="Calibri" panose="020F0502020204030204" pitchFamily="34" charset="0"/>
                <a:cs typeface="Calibri" panose="020F0502020204030204" pitchFamily="34" charset="0"/>
              </a:rPr>
              <a:t>Asiakaspalaute </a:t>
            </a:r>
            <a:r>
              <a:rPr lang="en-US" b="1" kern="100" dirty="0" err="1">
                <a:solidFill>
                  <a:schemeClr val="bg1"/>
                </a:solidFill>
                <a:latin typeface="Calibri" panose="020F0502020204030204" pitchFamily="34" charset="0"/>
                <a:cs typeface="Calibri" panose="020F0502020204030204" pitchFamily="34" charset="0"/>
              </a:rPr>
              <a:t>jätteen</a:t>
            </a:r>
            <a:r>
              <a:rPr lang="en-US" b="1" kern="100" dirty="0">
                <a:solidFill>
                  <a:schemeClr val="bg1"/>
                </a:solidFill>
                <a:latin typeface="Calibri" panose="020F0502020204030204" pitchFamily="34" charset="0"/>
                <a:cs typeface="Calibri" panose="020F0502020204030204" pitchFamily="34" charset="0"/>
              </a:rPr>
              <a:t> </a:t>
            </a:r>
            <a:r>
              <a:rPr lang="en-US" b="1" kern="100" dirty="0" err="1">
                <a:solidFill>
                  <a:schemeClr val="bg1"/>
                </a:solidFill>
                <a:latin typeface="Calibri" panose="020F0502020204030204" pitchFamily="34" charset="0"/>
                <a:cs typeface="Calibri" panose="020F0502020204030204" pitchFamily="34" charset="0"/>
              </a:rPr>
              <a:t>vähentämisaloite</a:t>
            </a:r>
            <a:endParaRPr lang="en-US" b="1" kern="100" dirty="0">
              <a:solidFill>
                <a:schemeClr val="bg1"/>
              </a:solidFill>
              <a:latin typeface="Calibri" panose="020F0502020204030204" pitchFamily="34" charset="0"/>
              <a:cs typeface="Calibri" panose="020F0502020204030204" pitchFamily="34" charset="0"/>
            </a:endParaRPr>
          </a:p>
        </p:txBody>
      </p:sp>
      <p:sp>
        <p:nvSpPr>
          <p:cNvPr id="16" name="Rectángulo 602">
            <a:extLst>
              <a:ext uri="{FF2B5EF4-FFF2-40B4-BE49-F238E27FC236}">
                <a16:creationId xmlns:a16="http://schemas.microsoft.com/office/drawing/2014/main" id="{FA240809-674C-DF9A-9A57-BD6EF8BD056E}"/>
              </a:ext>
            </a:extLst>
          </p:cNvPr>
          <p:cNvSpPr/>
          <p:nvPr/>
        </p:nvSpPr>
        <p:spPr>
          <a:xfrm>
            <a:off x="992044" y="2555973"/>
            <a:ext cx="5234738" cy="1754326"/>
          </a:xfrm>
          <a:prstGeom prst="rect">
            <a:avLst/>
          </a:prstGeom>
        </p:spPr>
        <p:txBody>
          <a:bodyPr wrap="square">
            <a:spAutoFit/>
          </a:bodyPr>
          <a:lstStyle/>
          <a:p>
            <a:pPr lvl="0" indent="0">
              <a:lnSpc>
                <a:spcPct val="100000"/>
              </a:lnSpc>
              <a:tabLst>
                <a:tab pos="457200" algn="l"/>
              </a:tabLst>
            </a:pPr>
            <a:r>
              <a:rPr lang="en-US" kern="100" dirty="0">
                <a:solidFill>
                  <a:schemeClr val="bg1"/>
                </a:solidFill>
                <a:latin typeface="Calibri" panose="020F0502020204030204" pitchFamily="34" charset="0"/>
                <a:cs typeface="Calibri" panose="020F0502020204030204" pitchFamily="34" charset="0"/>
              </a:rPr>
              <a:t>Syötäväksi kelpaavan ruoan prosenttiosuus, joka lahjoitetaan eikä heitetä hukkaan. Seurataan työntekijöiden osallistumista ruokahävikin vähentämiseen tähtääviin aloitteisiin, kuten koulutustilaisuuksiin tai ohjelmiin.</a:t>
            </a:r>
          </a:p>
          <a:p>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17" name="Rectángulo 602">
            <a:extLst>
              <a:ext uri="{FF2B5EF4-FFF2-40B4-BE49-F238E27FC236}">
                <a16:creationId xmlns:a16="http://schemas.microsoft.com/office/drawing/2014/main" id="{7BF69E1F-7562-841A-FDAB-564F65B4CED6}"/>
              </a:ext>
            </a:extLst>
          </p:cNvPr>
          <p:cNvSpPr/>
          <p:nvPr/>
        </p:nvSpPr>
        <p:spPr>
          <a:xfrm>
            <a:off x="6524714" y="2599245"/>
            <a:ext cx="4204963" cy="1477328"/>
          </a:xfrm>
          <a:prstGeom prst="rect">
            <a:avLst/>
          </a:prstGeom>
        </p:spPr>
        <p:txBody>
          <a:bodyPr wrap="square">
            <a:spAutoFit/>
          </a:bodyPr>
          <a:lstStyle/>
          <a:p>
            <a:r>
              <a:rPr lang="en-US" kern="100" dirty="0">
                <a:solidFill>
                  <a:schemeClr val="bg1"/>
                </a:solidFill>
                <a:latin typeface="Calibri" panose="020F0502020204030204" pitchFamily="34" charset="0"/>
                <a:cs typeface="Calibri" panose="020F0502020204030204" pitchFamily="34" charset="0"/>
              </a:rPr>
              <a:t>Analysoi ruokahävikin määrä tarjoiltua ateriaa kohden ja auta tunnistamaan alueet, joilla annoksia on tarpeen valvoa tai ruokalistaa mukauttaa.</a:t>
            </a:r>
          </a:p>
          <a:p>
            <a:endParaRPr lang="en-US" dirty="0">
              <a:solidFill>
                <a:schemeClr val="bg1"/>
              </a:solidFill>
              <a:latin typeface="Calibri" panose="020F0502020204030204" pitchFamily="34" charset="0"/>
              <a:ea typeface="Lato" charset="0"/>
              <a:cs typeface="Calibri" panose="020F0502020204030204" pitchFamily="34" charset="0"/>
            </a:endParaRPr>
          </a:p>
        </p:txBody>
      </p:sp>
      <p:sp>
        <p:nvSpPr>
          <p:cNvPr id="19" name="Rectángulo 602">
            <a:extLst>
              <a:ext uri="{FF2B5EF4-FFF2-40B4-BE49-F238E27FC236}">
                <a16:creationId xmlns:a16="http://schemas.microsoft.com/office/drawing/2014/main" id="{9C410B23-1F25-B20C-4AB0-C64D94E90581}"/>
              </a:ext>
            </a:extLst>
          </p:cNvPr>
          <p:cNvSpPr/>
          <p:nvPr/>
        </p:nvSpPr>
        <p:spPr>
          <a:xfrm>
            <a:off x="6524714" y="5047946"/>
            <a:ext cx="4305582" cy="923330"/>
          </a:xfrm>
          <a:prstGeom prst="rect">
            <a:avLst/>
          </a:prstGeom>
        </p:spPr>
        <p:txBody>
          <a:bodyPr wrap="square">
            <a:spAutoFit/>
          </a:bodyPr>
          <a:lstStyle/>
          <a:p>
            <a:r>
              <a:rPr lang="en-US" kern="100" dirty="0">
                <a:solidFill>
                  <a:schemeClr val="bg1"/>
                </a:solidFill>
                <a:latin typeface="Calibri" panose="020F0502020204030204" pitchFamily="34" charset="0"/>
                <a:cs typeface="Calibri" panose="020F0502020204030204" pitchFamily="34" charset="0"/>
              </a:rPr>
              <a:t>Kerää tietoja asiakkaiden käsityksistä ja tyytyväisyydestä ruokahävikin vähentämiseen tähtääviin toimiin.</a:t>
            </a:r>
          </a:p>
        </p:txBody>
      </p:sp>
      <p:sp>
        <p:nvSpPr>
          <p:cNvPr id="20" name="Freeform 170">
            <a:extLst>
              <a:ext uri="{FF2B5EF4-FFF2-40B4-BE49-F238E27FC236}">
                <a16:creationId xmlns:a16="http://schemas.microsoft.com/office/drawing/2014/main" id="{09B7FE81-C7D3-7B8E-DA7A-6110BB4A3CC0}"/>
              </a:ext>
            </a:extLst>
          </p:cNvPr>
          <p:cNvSpPr>
            <a:spLocks noChangeArrowheads="1"/>
          </p:cNvSpPr>
          <p:nvPr/>
        </p:nvSpPr>
        <p:spPr bwMode="auto">
          <a:xfrm>
            <a:off x="737146" y="4678833"/>
            <a:ext cx="5125172" cy="1641634"/>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2094D2"/>
          </a:solidFill>
          <a:ln>
            <a:noFill/>
          </a:ln>
          <a:effectLst/>
        </p:spPr>
        <p:txBody>
          <a:bodyPr wrap="none" anchor="ctr"/>
          <a:lstStyle/>
          <a:p>
            <a:endParaRPr lang="en-US" sz="900"/>
          </a:p>
        </p:txBody>
      </p:sp>
      <p:sp>
        <p:nvSpPr>
          <p:cNvPr id="21" name="Freeform 171">
            <a:extLst>
              <a:ext uri="{FF2B5EF4-FFF2-40B4-BE49-F238E27FC236}">
                <a16:creationId xmlns:a16="http://schemas.microsoft.com/office/drawing/2014/main" id="{CBF0882B-C117-D286-6F25-1C6C99FEFED1}"/>
              </a:ext>
            </a:extLst>
          </p:cNvPr>
          <p:cNvSpPr>
            <a:spLocks noChangeArrowheads="1"/>
          </p:cNvSpPr>
          <p:nvPr/>
        </p:nvSpPr>
        <p:spPr bwMode="auto">
          <a:xfrm>
            <a:off x="1056905" y="4271023"/>
            <a:ext cx="4430854"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9465E"/>
          </a:solidFill>
          <a:ln>
            <a:noFill/>
          </a:ln>
          <a:effectLst/>
        </p:spPr>
        <p:txBody>
          <a:bodyPr wrap="none" anchor="ctr"/>
          <a:lstStyle/>
          <a:p>
            <a:endParaRPr lang="en-US" sz="900"/>
          </a:p>
        </p:txBody>
      </p:sp>
      <p:sp>
        <p:nvSpPr>
          <p:cNvPr id="22" name="CuadroTexto 600">
            <a:extLst>
              <a:ext uri="{FF2B5EF4-FFF2-40B4-BE49-F238E27FC236}">
                <a16:creationId xmlns:a16="http://schemas.microsoft.com/office/drawing/2014/main" id="{E53F0941-9041-EBCF-7FBF-287320EF63E5}"/>
              </a:ext>
            </a:extLst>
          </p:cNvPr>
          <p:cNvSpPr txBox="1"/>
          <p:nvPr/>
        </p:nvSpPr>
        <p:spPr>
          <a:xfrm>
            <a:off x="1609735" y="4420018"/>
            <a:ext cx="3728592" cy="369332"/>
          </a:xfrm>
          <a:prstGeom prst="rect">
            <a:avLst/>
          </a:prstGeom>
          <a:noFill/>
        </p:spPr>
        <p:txBody>
          <a:bodyPr wrap="square" rtlCol="0">
            <a:spAutoFit/>
          </a:bodyPr>
          <a:lstStyle/>
          <a:p>
            <a:r>
              <a:rPr lang="en-US" b="1" kern="100" dirty="0">
                <a:solidFill>
                  <a:schemeClr val="bg1"/>
                </a:solidFill>
                <a:latin typeface="Calibri" panose="020F0502020204030204" pitchFamily="34" charset="0"/>
                <a:cs typeface="Calibri" panose="020F0502020204030204" pitchFamily="34" charset="0"/>
              </a:rPr>
              <a:t>Ruokajätteen hiilijalanjälki</a:t>
            </a:r>
          </a:p>
        </p:txBody>
      </p:sp>
      <p:sp>
        <p:nvSpPr>
          <p:cNvPr id="23" name="Rectángulo 602">
            <a:extLst>
              <a:ext uri="{FF2B5EF4-FFF2-40B4-BE49-F238E27FC236}">
                <a16:creationId xmlns:a16="http://schemas.microsoft.com/office/drawing/2014/main" id="{5FE1EAB8-0BA1-3E2E-2DF2-8B567E8D36EB}"/>
              </a:ext>
            </a:extLst>
          </p:cNvPr>
          <p:cNvSpPr/>
          <p:nvPr/>
        </p:nvSpPr>
        <p:spPr>
          <a:xfrm>
            <a:off x="1056904" y="5006507"/>
            <a:ext cx="4560125" cy="923330"/>
          </a:xfrm>
          <a:prstGeom prst="rect">
            <a:avLst/>
          </a:prstGeom>
        </p:spPr>
        <p:txBody>
          <a:bodyPr wrap="square">
            <a:spAutoFit/>
          </a:bodyPr>
          <a:lstStyle/>
          <a:p>
            <a:r>
              <a:rPr lang="en-US" sz="1800"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Arvioidaan ruokajätteeseen liittyvät kasvihuonekaasupäästöt, jolloin saadaan tietoa ympäristövaikutuksista.</a:t>
            </a:r>
          </a:p>
        </p:txBody>
      </p:sp>
    </p:spTree>
    <p:extLst>
      <p:ext uri="{BB962C8B-B14F-4D97-AF65-F5344CB8AC3E}">
        <p14:creationId xmlns:p14="http://schemas.microsoft.com/office/powerpoint/2010/main" val="1139376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FDD69-97CD-2494-7466-0A440A9C4D0E}"/>
            </a:ext>
          </a:extLst>
        </p:cNvPr>
        <p:cNvGrpSpPr/>
        <p:nvPr/>
      </p:nvGrpSpPr>
      <p:grpSpPr>
        <a:xfrm>
          <a:off x="0" y="0"/>
          <a:ext cx="0" cy="0"/>
          <a:chOff x="0" y="0"/>
          <a:chExt cx="0" cy="0"/>
        </a:xfrm>
      </p:grpSpPr>
      <p:pic>
        <p:nvPicPr>
          <p:cNvPr id="3074" name="Picture 2" descr="ETC/CE - CSCP gGmbH">
            <a:extLst>
              <a:ext uri="{FF2B5EF4-FFF2-40B4-BE49-F238E27FC236}">
                <a16:creationId xmlns:a16="http://schemas.microsoft.com/office/drawing/2014/main" id="{EE5966EE-E967-1B7A-C97B-955E436AA1E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1932" y="3853711"/>
            <a:ext cx="3877288" cy="2580159"/>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0E7E7348-B982-1ADA-34BA-39210A99D253}"/>
              </a:ext>
            </a:extLst>
          </p:cNvPr>
          <p:cNvSpPr>
            <a:spLocks noGrp="1"/>
          </p:cNvSpPr>
          <p:nvPr>
            <p:ph type="body" sz="quarter" idx="19"/>
          </p:nvPr>
        </p:nvSpPr>
        <p:spPr>
          <a:xfrm>
            <a:off x="2646652" y="1101438"/>
            <a:ext cx="8602828" cy="4655123"/>
          </a:xfrm>
          <a:prstGeom prst="rect">
            <a:avLst/>
          </a:prstGeom>
        </p:spPr>
        <p:txBody>
          <a:bodyPr/>
          <a:lstStyle/>
          <a:p>
            <a:pPr marL="0" indent="0">
              <a:lnSpc>
                <a:spcPct val="100000"/>
              </a:lnSpc>
            </a:pPr>
            <a:r>
              <a:rPr lang="en-US" sz="3600" b="1" dirty="0" err="1"/>
              <a:t>Harjoitus</a:t>
            </a:r>
            <a:r>
              <a:rPr lang="en-US" sz="3600" b="1" dirty="0"/>
              <a:t>.</a:t>
            </a:r>
          </a:p>
          <a:p>
            <a:pPr marL="0" indent="0">
              <a:lnSpc>
                <a:spcPct val="100000"/>
              </a:lnSpc>
            </a:pPr>
            <a:endParaRPr lang="en-US" dirty="0"/>
          </a:p>
          <a:p>
            <a:pPr marL="0" indent="0">
              <a:lnSpc>
                <a:spcPct val="100000"/>
              </a:lnSpc>
            </a:pPr>
            <a:r>
              <a:rPr lang="en-US" sz="2400" kern="100" dirty="0">
                <a:cs typeface="Calibri" panose="020F0502020204030204" pitchFamily="34" charset="0"/>
              </a:rPr>
              <a:t>Etsi ja tarkista oman maasi talouden maaprofiili 2024. </a:t>
            </a:r>
          </a:p>
          <a:p>
            <a:pPr marL="0" indent="0">
              <a:lnSpc>
                <a:spcPct val="100000"/>
              </a:lnSpc>
            </a:pPr>
            <a:endParaRPr lang="en-US" kern="100" dirty="0">
              <a:cs typeface="Calibri" panose="020F0502020204030204" pitchFamily="34" charset="0"/>
            </a:endParaRPr>
          </a:p>
          <a:p>
            <a:pPr marL="0" indent="0">
              <a:lnSpc>
                <a:spcPct val="100000"/>
              </a:lnSpc>
            </a:pPr>
            <a:r>
              <a:rPr lang="en-US" kern="100" dirty="0">
                <a:cs typeface="Calibri" panose="020F0502020204030204" pitchFamily="34" charset="0"/>
                <a:hlinkClick r:id="rId3"/>
              </a:rPr>
              <a:t>Kiertotalouden ja resurssien käytön eurooppalainen teemakeskus:</a:t>
            </a:r>
            <a:endParaRPr lang="en-US" kern="100" dirty="0">
              <a:cs typeface="Calibri" panose="020F0502020204030204" pitchFamily="34" charset="0"/>
            </a:endParaRPr>
          </a:p>
          <a:p>
            <a:pPr marL="0" indent="0">
              <a:lnSpc>
                <a:spcPct val="100000"/>
              </a:lnSpc>
            </a:pPr>
            <a:r>
              <a:rPr lang="en-US" kern="100" dirty="0">
                <a:cs typeface="Calibri" panose="020F0502020204030204" pitchFamily="34" charset="0"/>
                <a:hlinkClick r:id="rId4"/>
              </a:rPr>
              <a:t>Tapaus Suomi. Kiertotalouden maaprofiili 2024 - Suomi </a:t>
            </a:r>
            <a:endParaRPr lang="en-US" dirty="0">
              <a:cs typeface="Calibri" panose="020F0502020204030204" pitchFamily="34" charset="0"/>
            </a:endParaRPr>
          </a:p>
          <a:p>
            <a:endParaRPr lang="en-US" dirty="0"/>
          </a:p>
          <a:p>
            <a:endParaRPr lang="en-US" dirty="0"/>
          </a:p>
        </p:txBody>
      </p:sp>
      <p:pic>
        <p:nvPicPr>
          <p:cNvPr id="2" name="Kuva 1" descr="Kuva, joka sisältää kohteen teksti, Grafiikka, Fontti, ympyrä&#10;&#10;Kuvaus luotu automaattisesti">
            <a:extLst>
              <a:ext uri="{FF2B5EF4-FFF2-40B4-BE49-F238E27FC236}">
                <a16:creationId xmlns:a16="http://schemas.microsoft.com/office/drawing/2014/main" id="{0B04153C-B1DE-BAF2-C403-77275A6FA79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38842" y="4510520"/>
            <a:ext cx="1854684" cy="1246041"/>
          </a:xfrm>
          <a:prstGeom prst="rect">
            <a:avLst/>
          </a:prstGeom>
        </p:spPr>
      </p:pic>
      <p:grpSp>
        <p:nvGrpSpPr>
          <p:cNvPr id="7" name="Google Shape;518;p39">
            <a:extLst>
              <a:ext uri="{FF2B5EF4-FFF2-40B4-BE49-F238E27FC236}">
                <a16:creationId xmlns:a16="http://schemas.microsoft.com/office/drawing/2014/main" id="{4AD3C499-7958-D420-AED5-B58FCB328D83}"/>
              </a:ext>
            </a:extLst>
          </p:cNvPr>
          <p:cNvGrpSpPr/>
          <p:nvPr/>
        </p:nvGrpSpPr>
        <p:grpSpPr>
          <a:xfrm>
            <a:off x="769140" y="616686"/>
            <a:ext cx="1495425" cy="1484324"/>
            <a:chOff x="1923675" y="1633650"/>
            <a:chExt cx="436000" cy="435975"/>
          </a:xfrm>
          <a:solidFill>
            <a:srgbClr val="09465E"/>
          </a:solidFill>
        </p:grpSpPr>
        <p:sp>
          <p:nvSpPr>
            <p:cNvPr id="8" name="Google Shape;519;p39">
              <a:extLst>
                <a:ext uri="{FF2B5EF4-FFF2-40B4-BE49-F238E27FC236}">
                  <a16:creationId xmlns:a16="http://schemas.microsoft.com/office/drawing/2014/main" id="{0792F677-BA29-C48E-92ED-8E464D6425B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2CEFEDCF-004A-B3A1-DA0E-63B31D95436E}"/>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C57A6F0A-C234-B56E-95CF-194D50BFDC31}"/>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6F2F73D1-966D-71B0-6A30-937DBCA27BE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062BBE28-60D8-AC71-26CF-B4542E5C0721}"/>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FB8B45EF-8A90-99E9-AB45-5DB6BDA198F2}"/>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B3A5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aphic 4">
            <a:extLst>
              <a:ext uri="{FF2B5EF4-FFF2-40B4-BE49-F238E27FC236}">
                <a16:creationId xmlns:a16="http://schemas.microsoft.com/office/drawing/2014/main" id="{392B381B-361B-0924-A5A6-7D2730AA013E}"/>
              </a:ext>
            </a:extLst>
          </p:cNvPr>
          <p:cNvGrpSpPr/>
          <p:nvPr/>
        </p:nvGrpSpPr>
        <p:grpSpPr>
          <a:xfrm rot="3796873">
            <a:off x="1831703" y="3291475"/>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0CA23832-0BBB-2B7F-B3C5-B97109708EEA}"/>
                </a:ext>
              </a:extLst>
            </p:cNvPr>
            <p:cNvGrpSpPr/>
            <p:nvPr/>
          </p:nvGrpSpPr>
          <p:grpSpPr>
            <a:xfrm>
              <a:off x="9159507" y="2719113"/>
              <a:ext cx="446280" cy="440141"/>
              <a:chOff x="9159507" y="2719113"/>
              <a:chExt cx="446280" cy="440141"/>
            </a:xfrm>
            <a:grpFill/>
          </p:grpSpPr>
          <p:sp>
            <p:nvSpPr>
              <p:cNvPr id="21" name="Freeform 57">
                <a:extLst>
                  <a:ext uri="{FF2B5EF4-FFF2-40B4-BE49-F238E27FC236}">
                    <a16:creationId xmlns:a16="http://schemas.microsoft.com/office/drawing/2014/main" id="{C22B1253-4E66-B8D3-A753-18D8DB31EF7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2" name="Freeform 58">
                <a:extLst>
                  <a:ext uri="{FF2B5EF4-FFF2-40B4-BE49-F238E27FC236}">
                    <a16:creationId xmlns:a16="http://schemas.microsoft.com/office/drawing/2014/main" id="{6B2723CF-7107-1546-423E-12B25CF0783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BD56E6C7-387D-53D2-DE2D-C224CDAAB91F}"/>
                </a:ext>
              </a:extLst>
            </p:cNvPr>
            <p:cNvGrpSpPr/>
            <p:nvPr/>
          </p:nvGrpSpPr>
          <p:grpSpPr>
            <a:xfrm>
              <a:off x="9129274" y="2893887"/>
              <a:ext cx="717139" cy="1211724"/>
              <a:chOff x="9129274" y="2893887"/>
              <a:chExt cx="717139" cy="1211724"/>
            </a:xfrm>
            <a:grpFill/>
          </p:grpSpPr>
          <p:sp>
            <p:nvSpPr>
              <p:cNvPr id="14" name="Freeform 50">
                <a:extLst>
                  <a:ext uri="{FF2B5EF4-FFF2-40B4-BE49-F238E27FC236}">
                    <a16:creationId xmlns:a16="http://schemas.microsoft.com/office/drawing/2014/main" id="{A4AA64F1-81AF-DA6D-5792-C9B37A578C9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5" name="Freeform 51">
                <a:extLst>
                  <a:ext uri="{FF2B5EF4-FFF2-40B4-BE49-F238E27FC236}">
                    <a16:creationId xmlns:a16="http://schemas.microsoft.com/office/drawing/2014/main" id="{BB95C0BE-AD6A-A4D6-5F71-4668A61BED8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6" name="Freeform 52">
                <a:extLst>
                  <a:ext uri="{FF2B5EF4-FFF2-40B4-BE49-F238E27FC236}">
                    <a16:creationId xmlns:a16="http://schemas.microsoft.com/office/drawing/2014/main" id="{0D59ED32-BD86-229F-42CC-23A9F20CDEB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7" name="Freeform 53">
                <a:extLst>
                  <a:ext uri="{FF2B5EF4-FFF2-40B4-BE49-F238E27FC236}">
                    <a16:creationId xmlns:a16="http://schemas.microsoft.com/office/drawing/2014/main" id="{1ADE1A8F-9A3C-22F5-19FF-8EF7496D9CB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8" name="Freeform 54">
                <a:extLst>
                  <a:ext uri="{FF2B5EF4-FFF2-40B4-BE49-F238E27FC236}">
                    <a16:creationId xmlns:a16="http://schemas.microsoft.com/office/drawing/2014/main" id="{1DFD45BA-D6C8-7A8C-5C8F-7436A48EB4BA}"/>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9" name="Freeform 55">
                <a:extLst>
                  <a:ext uri="{FF2B5EF4-FFF2-40B4-BE49-F238E27FC236}">
                    <a16:creationId xmlns:a16="http://schemas.microsoft.com/office/drawing/2014/main" id="{BBA87B91-7BC8-4E9D-C224-96029B34907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0" name="Freeform 56">
                <a:extLst>
                  <a:ext uri="{FF2B5EF4-FFF2-40B4-BE49-F238E27FC236}">
                    <a16:creationId xmlns:a16="http://schemas.microsoft.com/office/drawing/2014/main" id="{B50C24D4-F2A5-88B6-82C7-CD3BFCB1FAB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158880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E80B0-C5BD-710A-FC1D-8426E9AD881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553F4B8-E710-39B4-2385-87DFA697001A}"/>
              </a:ext>
            </a:extLst>
          </p:cNvPr>
          <p:cNvSpPr>
            <a:spLocks noGrp="1"/>
          </p:cNvSpPr>
          <p:nvPr>
            <p:ph type="body" sz="quarter" idx="17"/>
          </p:nvPr>
        </p:nvSpPr>
        <p:spPr>
          <a:xfrm>
            <a:off x="6731421" y="439689"/>
            <a:ext cx="2066906" cy="582221"/>
          </a:xfrm>
        </p:spPr>
        <p:txBody>
          <a:bodyPr/>
          <a:lstStyle/>
          <a:p>
            <a:r>
              <a:rPr lang="en-US" dirty="0"/>
              <a:t>04</a:t>
            </a:r>
          </a:p>
        </p:txBody>
      </p:sp>
      <p:pic>
        <p:nvPicPr>
          <p:cNvPr id="13" name="Kuvan paikkamerkki 12">
            <a:extLst>
              <a:ext uri="{FF2B5EF4-FFF2-40B4-BE49-F238E27FC236}">
                <a16:creationId xmlns:a16="http://schemas.microsoft.com/office/drawing/2014/main" id="{105C5BF5-0C54-0BC1-5A9D-676A60913BDE}"/>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2184" y="2968697"/>
            <a:ext cx="7821663" cy="3446832"/>
          </a:xfrm>
          <a:prstGeom prst="rect">
            <a:avLst/>
          </a:prstGeom>
        </p:spPr>
      </p:pic>
      <p:sp>
        <p:nvSpPr>
          <p:cNvPr id="14" name="Rectangle 13">
            <a:extLst>
              <a:ext uri="{FF2B5EF4-FFF2-40B4-BE49-F238E27FC236}">
                <a16:creationId xmlns:a16="http://schemas.microsoft.com/office/drawing/2014/main" id="{E9A1635A-481B-FB4C-0546-2753916F8975}"/>
              </a:ext>
            </a:extLst>
          </p:cNvPr>
          <p:cNvSpPr/>
          <p:nvPr/>
        </p:nvSpPr>
        <p:spPr>
          <a:xfrm>
            <a:off x="2255099" y="3661020"/>
            <a:ext cx="8733332" cy="6623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000" dirty="0">
                <a:ea typeface="+mn-lt"/>
                <a:cs typeface="+mn-lt"/>
              </a:rPr>
              <a:t>Tavoitteiden ja keskeisten suorituskykyindikaattoreiden asettaminen (KPI)</a:t>
            </a:r>
          </a:p>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7CA7A16C-7518-9DC3-2883-B216CAD17263}"/>
              </a:ext>
            </a:extLst>
          </p:cNvPr>
          <p:cNvSpPr txBox="1"/>
          <p:nvPr/>
        </p:nvSpPr>
        <p:spPr>
          <a:xfrm>
            <a:off x="2411709" y="3655886"/>
            <a:ext cx="9278246" cy="646331"/>
          </a:xfrm>
          <a:prstGeom prst="rect">
            <a:avLst/>
          </a:prstGeom>
          <a:noFill/>
        </p:spPr>
        <p:txBody>
          <a:bodyPr wrap="none" rtlCol="0">
            <a:spAutoFit/>
          </a:bodyPr>
          <a:lstStyle/>
          <a:p>
            <a:r>
              <a:rPr lang="en-IE" sz="3600" b="1" spc="324" dirty="0">
                <a:solidFill>
                  <a:srgbClr val="60BA47"/>
                </a:solidFill>
                <a:latin typeface="Calibri" panose="020F0502020204030204" pitchFamily="34" charset="0"/>
                <a:cs typeface="Calibri" panose="020F0502020204030204" pitchFamily="34" charset="0"/>
              </a:rPr>
              <a:t>Arvioinnin tiedonkeruumenetelmät</a:t>
            </a:r>
          </a:p>
        </p:txBody>
      </p:sp>
    </p:spTree>
    <p:extLst>
      <p:ext uri="{BB962C8B-B14F-4D97-AF65-F5344CB8AC3E}">
        <p14:creationId xmlns:p14="http://schemas.microsoft.com/office/powerpoint/2010/main" val="76273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401869" y="1431822"/>
            <a:ext cx="4360632" cy="5026945"/>
          </a:xfrm>
        </p:spPr>
        <p:txBody>
          <a:bodyPr/>
          <a:lstStyle/>
          <a:p>
            <a:pPr marL="0" indent="0">
              <a:lnSpc>
                <a:spcPct val="100000"/>
              </a:lnSpc>
              <a:spcBef>
                <a:spcPts val="0"/>
              </a:spcBef>
            </a:pPr>
            <a:r>
              <a:rPr lang="en-US" sz="2400" dirty="0">
                <a:solidFill>
                  <a:srgbClr val="FFFFFF"/>
                </a:solidFill>
                <a:latin typeface="Calibri" panose="020F0502020204030204" pitchFamily="34" charset="0"/>
              </a:rPr>
              <a:t>Moduulissa korostetaan arvioinnin ja </a:t>
            </a:r>
            <a:r>
              <a:rPr lang="en-US" sz="2400" dirty="0" err="1">
                <a:solidFill>
                  <a:srgbClr val="FFFFFF"/>
                </a:solidFill>
                <a:latin typeface="Calibri" panose="020F0502020204030204" pitchFamily="34" charset="0"/>
              </a:rPr>
              <a:t>vaikutusten</a:t>
            </a:r>
            <a:r>
              <a:rPr lang="en-US" sz="2400" dirty="0">
                <a:solidFill>
                  <a:srgbClr val="FFFFFF"/>
                </a:solidFill>
                <a:latin typeface="Calibri" panose="020F0502020204030204" pitchFamily="34" charset="0"/>
              </a:rPr>
              <a:t> </a:t>
            </a:r>
            <a:r>
              <a:rPr lang="en-US" sz="2400" dirty="0" err="1">
                <a:solidFill>
                  <a:srgbClr val="FFFFFF"/>
                </a:solidFill>
                <a:latin typeface="Calibri" panose="020F0502020204030204" pitchFamily="34" charset="0"/>
              </a:rPr>
              <a:t>arvioinnin</a:t>
            </a:r>
            <a:r>
              <a:rPr lang="en-US" sz="2400" dirty="0">
                <a:solidFill>
                  <a:srgbClr val="FFFFFF"/>
                </a:solidFill>
                <a:latin typeface="Calibri" panose="020F0502020204030204" pitchFamily="34" charset="0"/>
              </a:rPr>
              <a:t> merkitystä kestävissä elintarvikealan yrityksissä. </a:t>
            </a:r>
            <a:r>
              <a:rPr lang="en-US" sz="2400" dirty="0" err="1">
                <a:solidFill>
                  <a:srgbClr val="FFFFFF"/>
                </a:solidFill>
                <a:latin typeface="Calibri" panose="020F0502020204030204" pitchFamily="34" charset="0"/>
              </a:rPr>
              <a:t>Arvioimalla</a:t>
            </a:r>
            <a:r>
              <a:rPr lang="en-US" sz="2400" dirty="0">
                <a:solidFill>
                  <a:srgbClr val="FFFFFF"/>
                </a:solidFill>
                <a:latin typeface="Calibri" panose="020F0502020204030204" pitchFamily="34" charset="0"/>
              </a:rPr>
              <a:t> järjestelmällisesti jätevirtoja voit vaikuttaa myönteisesti ympäristöön, talouteen ja yhteiskuntaan liittyviin tuloksiin.</a:t>
            </a:r>
          </a:p>
          <a:p>
            <a:pPr marL="0" indent="0">
              <a:lnSpc>
                <a:spcPct val="100000"/>
              </a:lnSpc>
              <a:spcBef>
                <a:spcPts val="0"/>
              </a:spcBef>
            </a:pPr>
            <a:endParaRPr lang="en-US" sz="2400" b="0" i="0" u="none" strike="noStrike" dirty="0">
              <a:solidFill>
                <a:srgbClr val="FFFFFF"/>
              </a:solidFill>
              <a:effectLst/>
              <a:latin typeface="Calibri" panose="020F0502020204030204" pitchFamily="34" charset="0"/>
            </a:endParaRP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srgbClr val="60BA47"/>
                </a:solidFill>
                <a:effectLst/>
                <a:uLnTx/>
                <a:uFillTx/>
                <a:latin typeface="Calibri" panose="020F0502020204030204" pitchFamily="34" charset="0"/>
                <a:ea typeface="+mn-ea"/>
                <a:cs typeface="Calibri" panose="020F0502020204030204" pitchFamily="34" charset="0"/>
              </a:rPr>
              <a:t>SISÄLTÖ</a:t>
            </a:r>
          </a:p>
        </p:txBody>
      </p:sp>
      <p:sp>
        <p:nvSpPr>
          <p:cNvPr id="40" name="Text Placeholder 16">
            <a:extLst>
              <a:ext uri="{FF2B5EF4-FFF2-40B4-BE49-F238E27FC236}">
                <a16:creationId xmlns:a16="http://schemas.microsoft.com/office/drawing/2014/main" id="{720A7EE6-FB5A-085E-C7CC-B722E87E1DB9}"/>
              </a:ext>
            </a:extLst>
          </p:cNvPr>
          <p:cNvSpPr>
            <a:spLocks noGrp="1"/>
          </p:cNvSpPr>
          <p:nvPr>
            <p:ph type="body" sz="quarter" idx="15"/>
          </p:nvPr>
        </p:nvSpPr>
        <p:spPr>
          <a:xfrm>
            <a:off x="5294736" y="1158252"/>
            <a:ext cx="700387" cy="566443"/>
          </a:xfrm>
        </p:spPr>
        <p:txBody>
          <a:bodyPr/>
          <a:lstStyle/>
          <a:p>
            <a:r>
              <a:rPr lang="en-GB" noProof="0" dirty="0"/>
              <a:t>01</a:t>
            </a:r>
          </a:p>
        </p:txBody>
      </p:sp>
      <p:sp>
        <p:nvSpPr>
          <p:cNvPr id="41" name="Text Placeholder 14">
            <a:extLst>
              <a:ext uri="{FF2B5EF4-FFF2-40B4-BE49-F238E27FC236}">
                <a16:creationId xmlns:a16="http://schemas.microsoft.com/office/drawing/2014/main" id="{509C6D2A-CAC7-AA5D-606B-9C39EC675ADC}"/>
              </a:ext>
            </a:extLst>
          </p:cNvPr>
          <p:cNvSpPr>
            <a:spLocks noGrp="1"/>
          </p:cNvSpPr>
          <p:nvPr>
            <p:ph type="body" sz="quarter" idx="14"/>
          </p:nvPr>
        </p:nvSpPr>
        <p:spPr>
          <a:xfrm>
            <a:off x="6015992" y="1158252"/>
            <a:ext cx="6061968" cy="566444"/>
          </a:xfrm>
          <a:prstGeom prst="rect">
            <a:avLst/>
          </a:prstGeom>
        </p:spPr>
        <p:txBody>
          <a:bodyPr/>
          <a:lstStyle/>
          <a:p>
            <a:r>
              <a:rPr lang="en-IE" dirty="0">
                <a:ea typeface="+mn-lt"/>
                <a:cs typeface="+mn-lt"/>
              </a:rPr>
              <a:t>Johdatus arviointiin </a:t>
            </a:r>
            <a:r>
              <a:rPr lang="en-IE" dirty="0" err="1">
                <a:ea typeface="+mn-lt"/>
                <a:cs typeface="+mn-lt"/>
              </a:rPr>
              <a:t>ja</a:t>
            </a:r>
            <a:r>
              <a:rPr lang="en-IE" dirty="0">
                <a:ea typeface="+mn-lt"/>
                <a:cs typeface="+mn-lt"/>
              </a:rPr>
              <a:t> </a:t>
            </a:r>
            <a:r>
              <a:rPr lang="en-IE" dirty="0" err="1">
                <a:ea typeface="+mn-lt"/>
                <a:cs typeface="+mn-lt"/>
              </a:rPr>
              <a:t>vaikutusten</a:t>
            </a:r>
            <a:r>
              <a:rPr lang="en-IE" dirty="0">
                <a:ea typeface="+mn-lt"/>
                <a:cs typeface="+mn-lt"/>
              </a:rPr>
              <a:t> arviointiin</a:t>
            </a:r>
          </a:p>
        </p:txBody>
      </p:sp>
      <p:sp>
        <p:nvSpPr>
          <p:cNvPr id="42" name="Text Placeholder 26">
            <a:extLst>
              <a:ext uri="{FF2B5EF4-FFF2-40B4-BE49-F238E27FC236}">
                <a16:creationId xmlns:a16="http://schemas.microsoft.com/office/drawing/2014/main" id="{C5EAA95F-A3C3-838D-FD45-C0EF2E42598D}"/>
              </a:ext>
            </a:extLst>
          </p:cNvPr>
          <p:cNvSpPr>
            <a:spLocks noGrp="1"/>
          </p:cNvSpPr>
          <p:nvPr>
            <p:ph type="body" sz="quarter" idx="29"/>
          </p:nvPr>
        </p:nvSpPr>
        <p:spPr>
          <a:xfrm>
            <a:off x="5294736" y="1977724"/>
            <a:ext cx="700387" cy="566443"/>
          </a:xfrm>
        </p:spPr>
        <p:txBody>
          <a:bodyPr/>
          <a:lstStyle/>
          <a:p>
            <a:r>
              <a:rPr lang="en-GB" noProof="0" dirty="0"/>
              <a:t>02</a:t>
            </a:r>
          </a:p>
        </p:txBody>
      </p:sp>
      <p:sp>
        <p:nvSpPr>
          <p:cNvPr id="43" name="Text Placeholder 20">
            <a:extLst>
              <a:ext uri="{FF2B5EF4-FFF2-40B4-BE49-F238E27FC236}">
                <a16:creationId xmlns:a16="http://schemas.microsoft.com/office/drawing/2014/main" id="{2DF269F5-7BE8-569B-931D-9E069DCAA8A9}"/>
              </a:ext>
            </a:extLst>
          </p:cNvPr>
          <p:cNvSpPr>
            <a:spLocks noGrp="1"/>
          </p:cNvSpPr>
          <p:nvPr>
            <p:ph type="body" sz="quarter" idx="30"/>
          </p:nvPr>
        </p:nvSpPr>
        <p:spPr>
          <a:xfrm>
            <a:off x="6015991" y="1977725"/>
            <a:ext cx="5937884" cy="566444"/>
          </a:xfrm>
          <a:prstGeom prst="rect">
            <a:avLst/>
          </a:prstGeom>
        </p:spPr>
        <p:txBody>
          <a:bodyPr/>
          <a:lstStyle/>
          <a:p>
            <a:r>
              <a:rPr lang="en-IE" dirty="0" err="1">
                <a:cs typeface="Calibri"/>
              </a:rPr>
              <a:t>Arviointityypit</a:t>
            </a:r>
            <a:endParaRPr lang="en-US" dirty="0">
              <a:highlight>
                <a:srgbClr val="FFFF00"/>
              </a:highlight>
            </a:endParaRPr>
          </a:p>
        </p:txBody>
      </p:sp>
      <p:sp>
        <p:nvSpPr>
          <p:cNvPr id="44" name="Text Placeholder 27">
            <a:extLst>
              <a:ext uri="{FF2B5EF4-FFF2-40B4-BE49-F238E27FC236}">
                <a16:creationId xmlns:a16="http://schemas.microsoft.com/office/drawing/2014/main" id="{792C00D7-CABA-4565-39B2-E274CD72F3E0}"/>
              </a:ext>
            </a:extLst>
          </p:cNvPr>
          <p:cNvSpPr>
            <a:spLocks noGrp="1"/>
          </p:cNvSpPr>
          <p:nvPr>
            <p:ph type="body" sz="quarter" idx="31"/>
          </p:nvPr>
        </p:nvSpPr>
        <p:spPr>
          <a:xfrm>
            <a:off x="5294736" y="2796692"/>
            <a:ext cx="700387" cy="566443"/>
          </a:xfrm>
        </p:spPr>
        <p:txBody>
          <a:bodyPr/>
          <a:lstStyle/>
          <a:p>
            <a:r>
              <a:rPr lang="en-GB" noProof="0" dirty="0"/>
              <a:t>03</a:t>
            </a:r>
          </a:p>
        </p:txBody>
      </p:sp>
      <p:sp>
        <p:nvSpPr>
          <p:cNvPr id="45" name="Text Placeholder 22">
            <a:extLst>
              <a:ext uri="{FF2B5EF4-FFF2-40B4-BE49-F238E27FC236}">
                <a16:creationId xmlns:a16="http://schemas.microsoft.com/office/drawing/2014/main" id="{F4B7CA59-5787-5107-4D05-BC0358963AE8}"/>
              </a:ext>
            </a:extLst>
          </p:cNvPr>
          <p:cNvSpPr>
            <a:spLocks noGrp="1"/>
          </p:cNvSpPr>
          <p:nvPr>
            <p:ph type="body" sz="quarter" idx="32"/>
          </p:nvPr>
        </p:nvSpPr>
        <p:spPr>
          <a:xfrm>
            <a:off x="6015991" y="2796692"/>
            <a:ext cx="6385575" cy="566444"/>
          </a:xfrm>
          <a:prstGeom prst="rect">
            <a:avLst/>
          </a:prstGeom>
        </p:spPr>
        <p:txBody>
          <a:bodyPr/>
          <a:lstStyle/>
          <a:p>
            <a:r>
              <a:rPr lang="en-IE" dirty="0" err="1">
                <a:ea typeface="+mn-lt"/>
                <a:cs typeface="+mn-lt"/>
              </a:rPr>
              <a:t>Tavoitteiden</a:t>
            </a:r>
            <a:r>
              <a:rPr lang="en-IE" dirty="0">
                <a:ea typeface="+mn-lt"/>
                <a:cs typeface="+mn-lt"/>
              </a:rPr>
              <a:t> </a:t>
            </a:r>
            <a:r>
              <a:rPr lang="en-IE" dirty="0" err="1">
                <a:ea typeface="+mn-lt"/>
                <a:cs typeface="+mn-lt"/>
              </a:rPr>
              <a:t>asettaminen</a:t>
            </a:r>
            <a:r>
              <a:rPr lang="en-IE" dirty="0">
                <a:ea typeface="+mn-lt"/>
                <a:cs typeface="+mn-lt"/>
              </a:rPr>
              <a:t> - </a:t>
            </a:r>
            <a:r>
              <a:rPr lang="en-IE" dirty="0" err="1">
                <a:ea typeface="+mn-lt"/>
                <a:cs typeface="+mn-lt"/>
              </a:rPr>
              <a:t>Avaintulosindikaattorit</a:t>
            </a:r>
            <a:endParaRPr lang="en-IE" dirty="0">
              <a:cs typeface="Calibri"/>
            </a:endParaRPr>
          </a:p>
        </p:txBody>
      </p:sp>
      <p:sp>
        <p:nvSpPr>
          <p:cNvPr id="46" name="Text Placeholder 28">
            <a:extLst>
              <a:ext uri="{FF2B5EF4-FFF2-40B4-BE49-F238E27FC236}">
                <a16:creationId xmlns:a16="http://schemas.microsoft.com/office/drawing/2014/main" id="{3D4BF14F-679D-D941-1001-4BA609DF3EA0}"/>
              </a:ext>
            </a:extLst>
          </p:cNvPr>
          <p:cNvSpPr>
            <a:spLocks noGrp="1"/>
          </p:cNvSpPr>
          <p:nvPr>
            <p:ph type="body" sz="quarter" idx="33"/>
          </p:nvPr>
        </p:nvSpPr>
        <p:spPr>
          <a:xfrm>
            <a:off x="5294736" y="3614649"/>
            <a:ext cx="700387" cy="566443"/>
          </a:xfrm>
        </p:spPr>
        <p:txBody>
          <a:bodyPr/>
          <a:lstStyle/>
          <a:p>
            <a:r>
              <a:rPr lang="en-GB" noProof="0" dirty="0"/>
              <a:t>04</a:t>
            </a:r>
          </a:p>
        </p:txBody>
      </p:sp>
      <p:sp>
        <p:nvSpPr>
          <p:cNvPr id="47" name="Text Placeholder 24">
            <a:extLst>
              <a:ext uri="{FF2B5EF4-FFF2-40B4-BE49-F238E27FC236}">
                <a16:creationId xmlns:a16="http://schemas.microsoft.com/office/drawing/2014/main" id="{05675818-DBFD-535E-FFEF-48419AB69197}"/>
              </a:ext>
            </a:extLst>
          </p:cNvPr>
          <p:cNvSpPr>
            <a:spLocks noGrp="1"/>
          </p:cNvSpPr>
          <p:nvPr>
            <p:ph type="body" sz="quarter" idx="34"/>
          </p:nvPr>
        </p:nvSpPr>
        <p:spPr>
          <a:xfrm>
            <a:off x="6015992" y="3614649"/>
            <a:ext cx="5355642" cy="566444"/>
          </a:xfrm>
          <a:prstGeom prst="rect">
            <a:avLst/>
          </a:prstGeom>
        </p:spPr>
        <p:txBody>
          <a:bodyPr/>
          <a:lstStyle/>
          <a:p>
            <a:r>
              <a:rPr lang="en-IE" dirty="0">
                <a:ea typeface="+mn-lt"/>
                <a:cs typeface="+mn-lt"/>
              </a:rPr>
              <a:t>Arvioinnin tiedonkeruumenetelmät</a:t>
            </a:r>
          </a:p>
        </p:txBody>
      </p:sp>
      <p:grpSp>
        <p:nvGrpSpPr>
          <p:cNvPr id="50" name="Group 49">
            <a:extLst>
              <a:ext uri="{FF2B5EF4-FFF2-40B4-BE49-F238E27FC236}">
                <a16:creationId xmlns:a16="http://schemas.microsoft.com/office/drawing/2014/main" id="{86BC6311-8C4F-EE92-119D-383DB0576826}"/>
              </a:ext>
            </a:extLst>
          </p:cNvPr>
          <p:cNvGrpSpPr/>
          <p:nvPr/>
        </p:nvGrpSpPr>
        <p:grpSpPr>
          <a:xfrm>
            <a:off x="5294735" y="1836413"/>
            <a:ext cx="6411283" cy="2469219"/>
            <a:chOff x="2156220" y="3404184"/>
            <a:chExt cx="8902925" cy="2469219"/>
          </a:xfrm>
        </p:grpSpPr>
        <p:cxnSp>
          <p:nvCxnSpPr>
            <p:cNvPr id="51" name="Straight Connector 50">
              <a:extLst>
                <a:ext uri="{FF2B5EF4-FFF2-40B4-BE49-F238E27FC236}">
                  <a16:creationId xmlns:a16="http://schemas.microsoft.com/office/drawing/2014/main" id="{E6E5A664-5E93-0DEF-FA10-275FCEDE0AC8}"/>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FDA9AF7-0563-4024-B8AF-5017FD694ADB}"/>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63E2BE1-1301-8350-AAE1-E8FCD6F17112}"/>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D1EFB4CB-2443-8CC8-D5ED-D5177F24CF06}"/>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
        <p:nvSpPr>
          <p:cNvPr id="3" name="Text Placeholder 28">
            <a:extLst>
              <a:ext uri="{FF2B5EF4-FFF2-40B4-BE49-F238E27FC236}">
                <a16:creationId xmlns:a16="http://schemas.microsoft.com/office/drawing/2014/main" id="{3AE6F1F1-85D2-A21C-9A8F-2C65BDB4D63C}"/>
              </a:ext>
            </a:extLst>
          </p:cNvPr>
          <p:cNvSpPr txBox="1">
            <a:spLocks/>
          </p:cNvSpPr>
          <p:nvPr/>
        </p:nvSpPr>
        <p:spPr>
          <a:xfrm>
            <a:off x="5289305" y="4417856"/>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1" kern="1200" baseline="0">
                <a:solidFill>
                  <a:srgbClr val="60BA4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05</a:t>
            </a:r>
          </a:p>
        </p:txBody>
      </p:sp>
      <p:sp>
        <p:nvSpPr>
          <p:cNvPr id="4" name="Text Placeholder 17">
            <a:extLst>
              <a:ext uri="{FF2B5EF4-FFF2-40B4-BE49-F238E27FC236}">
                <a16:creationId xmlns:a16="http://schemas.microsoft.com/office/drawing/2014/main" id="{5B8F01F1-DB74-D7B0-CEE5-FFF823F28E65}"/>
              </a:ext>
            </a:extLst>
          </p:cNvPr>
          <p:cNvSpPr txBox="1">
            <a:spLocks/>
          </p:cNvSpPr>
          <p:nvPr/>
        </p:nvSpPr>
        <p:spPr>
          <a:xfrm>
            <a:off x="6019800" y="4415628"/>
            <a:ext cx="7646734"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kern="1200" baseline="0">
                <a:solidFill>
                  <a:srgbClr val="09465E"/>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ea typeface="+mn-lt"/>
                <a:cs typeface="+mn-lt"/>
              </a:rPr>
              <a:t>Taloudellisten </a:t>
            </a:r>
            <a:r>
              <a:rPr lang="en-US"/>
              <a:t>vaikutusten</a:t>
            </a:r>
            <a:r>
              <a:rPr lang="en-IE">
                <a:ea typeface="+mn-lt"/>
                <a:cs typeface="+mn-lt"/>
              </a:rPr>
              <a:t> arviointi </a:t>
            </a:r>
            <a:endParaRPr lang="en-US" dirty="0"/>
          </a:p>
        </p:txBody>
      </p:sp>
    </p:spTree>
    <p:extLst>
      <p:ext uri="{BB962C8B-B14F-4D97-AF65-F5344CB8AC3E}">
        <p14:creationId xmlns:p14="http://schemas.microsoft.com/office/powerpoint/2010/main" val="29965872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01DEF-9778-906D-D387-7F050B9EDE1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F5FD8C7-4B46-C0D5-652B-1236C06F0F29}"/>
              </a:ext>
            </a:extLst>
          </p:cNvPr>
          <p:cNvSpPr>
            <a:spLocks noGrp="1"/>
          </p:cNvSpPr>
          <p:nvPr>
            <p:ph type="body" sz="quarter" idx="16"/>
          </p:nvPr>
        </p:nvSpPr>
        <p:spPr>
          <a:xfrm>
            <a:off x="532716" y="454754"/>
            <a:ext cx="10052954" cy="565971"/>
          </a:xfrm>
          <a:prstGeom prst="rect">
            <a:avLst/>
          </a:prstGeom>
        </p:spPr>
        <p:txBody>
          <a:bodyPr/>
          <a:lstStyle/>
          <a:p>
            <a:r>
              <a:rPr lang="en-IE" dirty="0">
                <a:ea typeface="+mn-lt"/>
                <a:cs typeface="+mn-lt"/>
              </a:rPr>
              <a:t>Arvioinnin tiedonkeruumenetelmät</a:t>
            </a:r>
          </a:p>
          <a:p>
            <a:endParaRPr lang="en-US" dirty="0"/>
          </a:p>
        </p:txBody>
      </p:sp>
      <p:sp>
        <p:nvSpPr>
          <p:cNvPr id="3" name="Text Placeholder 2">
            <a:extLst>
              <a:ext uri="{FF2B5EF4-FFF2-40B4-BE49-F238E27FC236}">
                <a16:creationId xmlns:a16="http://schemas.microsoft.com/office/drawing/2014/main" id="{F6A76B72-2A12-59C6-1447-A6E3E35AF5F8}"/>
              </a:ext>
            </a:extLst>
          </p:cNvPr>
          <p:cNvSpPr>
            <a:spLocks noGrp="1"/>
          </p:cNvSpPr>
          <p:nvPr>
            <p:ph type="body" sz="quarter" idx="19"/>
          </p:nvPr>
        </p:nvSpPr>
        <p:spPr>
          <a:xfrm>
            <a:off x="627719" y="1170678"/>
            <a:ext cx="7019990" cy="3413197"/>
          </a:xfrm>
          <a:prstGeom prst="rect">
            <a:avLst/>
          </a:prstGeom>
        </p:spPr>
        <p:txBody>
          <a:bodyPr/>
          <a:lstStyle/>
          <a:p>
            <a:pPr marL="0" indent="0">
              <a:lnSpc>
                <a:spcPct val="100000"/>
              </a:lnSpc>
            </a:pPr>
            <a:r>
              <a:rPr lang="fi-FI" sz="2000" dirty="0" err="1">
                <a:solidFill>
                  <a:srgbClr val="0B3A5B"/>
                </a:solidFill>
              </a:rPr>
              <a:t>Yleisesti ottaen tiedonkeruu voidaan luokitella seuraavasti</a:t>
            </a:r>
            <a:r>
              <a:rPr lang="fi-FI" sz="2000" dirty="0">
                <a:solidFill>
                  <a:srgbClr val="0B3A5B"/>
                </a:solidFill>
              </a:rPr>
              <a:t>: </a:t>
            </a:r>
          </a:p>
          <a:p>
            <a:pPr marL="0" indent="0">
              <a:lnSpc>
                <a:spcPct val="100000"/>
              </a:lnSpc>
            </a:pPr>
            <a:endParaRPr lang="fi-FI" sz="2000" dirty="0">
              <a:solidFill>
                <a:srgbClr val="0B3A5B"/>
              </a:solidFill>
            </a:endParaRPr>
          </a:p>
          <a:p>
            <a:pPr marL="0" indent="0">
              <a:lnSpc>
                <a:spcPct val="100000"/>
              </a:lnSpc>
            </a:pPr>
            <a:r>
              <a:rPr lang="fi-FI" sz="1800" b="1" dirty="0">
                <a:solidFill>
                  <a:srgbClr val="0B3A5B"/>
                </a:solidFill>
              </a:rPr>
              <a:t>LAADULLISET MENETELMÄT: </a:t>
            </a:r>
          </a:p>
          <a:p>
            <a:pPr marL="0" indent="0">
              <a:lnSpc>
                <a:spcPct val="100000"/>
              </a:lnSpc>
            </a:pPr>
            <a:r>
              <a:rPr lang="fi-FI" sz="1800" dirty="0">
                <a:solidFill>
                  <a:srgbClr val="0B3A5B"/>
                </a:solidFill>
              </a:rPr>
              <a:t>KYSELYT, HAASTATTELUT, FOKUSRYHMÄT, HAVAINNOINTI</a:t>
            </a:r>
          </a:p>
          <a:p>
            <a:pPr marL="0" indent="0">
              <a:lnSpc>
                <a:spcPct val="100000"/>
              </a:lnSpc>
            </a:pPr>
            <a:endParaRPr lang="fi-FI" sz="1800" dirty="0">
              <a:solidFill>
                <a:srgbClr val="0B3A5B"/>
              </a:solidFill>
            </a:endParaRPr>
          </a:p>
          <a:p>
            <a:pPr marL="0" indent="0">
              <a:lnSpc>
                <a:spcPct val="100000"/>
              </a:lnSpc>
            </a:pPr>
            <a:r>
              <a:rPr lang="fi-FI" sz="1800" b="1" dirty="0">
                <a:solidFill>
                  <a:srgbClr val="0B3A5B"/>
                </a:solidFill>
              </a:rPr>
              <a:t>KVANTITATIIVISET MENETELMÄT: </a:t>
            </a:r>
          </a:p>
          <a:p>
            <a:pPr marL="0" indent="0">
              <a:lnSpc>
                <a:spcPct val="100000"/>
              </a:lnSpc>
            </a:pPr>
            <a:r>
              <a:rPr lang="fi-FI" sz="1800" dirty="0">
                <a:solidFill>
                  <a:srgbClr val="0B3A5B"/>
                </a:solidFill>
              </a:rPr>
              <a:t>TUTKIMUKSET, KYSELYLOMAKKEET, SEKUNDÄÄRITIETOJEN ANALYYSI</a:t>
            </a:r>
          </a:p>
          <a:p>
            <a:pPr marL="0" indent="0">
              <a:lnSpc>
                <a:spcPct val="100000"/>
              </a:lnSpc>
            </a:pPr>
            <a:endParaRPr lang="en-US" sz="2000" dirty="0">
              <a:solidFill>
                <a:srgbClr val="0B3A5B"/>
              </a:solidFill>
            </a:endParaRPr>
          </a:p>
          <a:p>
            <a:pPr marL="0" indent="0" algn="just">
              <a:lnSpc>
                <a:spcPct val="100000"/>
              </a:lnSpc>
            </a:pPr>
            <a:r>
              <a:rPr lang="en-US" sz="2000" dirty="0">
                <a:solidFill>
                  <a:srgbClr val="0B3A5B"/>
                </a:solidFill>
              </a:rPr>
              <a:t>Tiedonkeruun tarkoituksesta riippuen käytettävissä on myös asiakaspalautetta, markkinatutkimusta ja useita muita tiedonkeruumenetelmiä. </a:t>
            </a:r>
          </a:p>
          <a:p>
            <a:pPr marL="0" indent="0" algn="just">
              <a:lnSpc>
                <a:spcPct val="100000"/>
              </a:lnSpc>
            </a:pPr>
            <a:endParaRPr lang="en-US" sz="2000" dirty="0">
              <a:solidFill>
                <a:srgbClr val="0B3A5B"/>
              </a:solidFill>
            </a:endParaRPr>
          </a:p>
        </p:txBody>
      </p:sp>
      <p:pic>
        <p:nvPicPr>
          <p:cNvPr id="2" name="Kuva 1" descr="Kuva, joka sisältää kohteen teksti, Grafiikka, Fontti, ympyrä&#10;&#10;Kuvaus luotu automaattisesti">
            <a:extLst>
              <a:ext uri="{FF2B5EF4-FFF2-40B4-BE49-F238E27FC236}">
                <a16:creationId xmlns:a16="http://schemas.microsoft.com/office/drawing/2014/main" id="{A57007D4-B4FB-BB2E-CA1B-D86E39AC9EB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31443" y="5122382"/>
            <a:ext cx="1594627" cy="1071325"/>
          </a:xfrm>
          <a:prstGeom prst="rect">
            <a:avLst/>
          </a:prstGeom>
        </p:spPr>
      </p:pic>
      <p:sp>
        <p:nvSpPr>
          <p:cNvPr id="5" name="Rectangle 1">
            <a:extLst>
              <a:ext uri="{FF2B5EF4-FFF2-40B4-BE49-F238E27FC236}">
                <a16:creationId xmlns:a16="http://schemas.microsoft.com/office/drawing/2014/main" id="{3F30F247-2A56-EA9D-6528-2E27DE4D6720}"/>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99E10E7A-8E7B-EF67-8625-BAB34EA78331}"/>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FF5D6C9F-3937-9398-9A3E-7B266A490E6E}"/>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pic>
        <p:nvPicPr>
          <p:cNvPr id="6146" name="Picture 2" descr="digital analytics">
            <a:extLst>
              <a:ext uri="{FF2B5EF4-FFF2-40B4-BE49-F238E27FC236}">
                <a16:creationId xmlns:a16="http://schemas.microsoft.com/office/drawing/2014/main" id="{21F1D796-B910-0056-B52D-E216C0836A8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729590" y="1366681"/>
            <a:ext cx="3565352" cy="2693821"/>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2">
            <a:extLst>
              <a:ext uri="{FF2B5EF4-FFF2-40B4-BE49-F238E27FC236}">
                <a16:creationId xmlns:a16="http://schemas.microsoft.com/office/drawing/2014/main" id="{D3509517-8322-87EC-E67A-CEC1FBD9ABC7}"/>
              </a:ext>
            </a:extLst>
          </p:cNvPr>
          <p:cNvSpPr txBox="1">
            <a:spLocks/>
          </p:cNvSpPr>
          <p:nvPr/>
        </p:nvSpPr>
        <p:spPr>
          <a:xfrm>
            <a:off x="627719" y="4733828"/>
            <a:ext cx="8903724" cy="1459879"/>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en-US" sz="2000" dirty="0">
                <a:solidFill>
                  <a:srgbClr val="0B3A5B"/>
                </a:solidFill>
              </a:rPr>
              <a:t>Otetaanpa yksi Waste2Worth-aihe havainnollistamaan, millaisia tiedonkeruumenetelmiä voidaan harkita </a:t>
            </a:r>
            <a:r>
              <a:rPr lang="en-US" sz="2000" b="1" dirty="0">
                <a:solidFill>
                  <a:srgbClr val="0B3A5B"/>
                </a:solidFill>
              </a:rPr>
              <a:t>jätehuoltotoimien mittaamiseksi ja parantamiseksi </a:t>
            </a:r>
            <a:r>
              <a:rPr lang="en-US" sz="2000" dirty="0">
                <a:solidFill>
                  <a:srgbClr val="0B3A5B"/>
                </a:solidFill>
              </a:rPr>
              <a:t>arvioitaessa </a:t>
            </a:r>
            <a:r>
              <a:rPr lang="en-US" sz="2000" b="1" dirty="0">
                <a:solidFill>
                  <a:srgbClr val="0B3A5B"/>
                </a:solidFill>
              </a:rPr>
              <a:t>ruokajätevirtoja</a:t>
            </a:r>
            <a:r>
              <a:rPr lang="en-US" sz="2000" dirty="0">
                <a:solidFill>
                  <a:srgbClr val="0B3A5B"/>
                </a:solidFill>
              </a:rPr>
              <a:t>. Katso joitakin mahdollisia tiedonkeruumenetelmiä seuraavista dioista.</a:t>
            </a:r>
          </a:p>
          <a:p>
            <a:pPr marL="0" indent="0">
              <a:lnSpc>
                <a:spcPct val="100000"/>
              </a:lnSpc>
            </a:pPr>
            <a:endParaRPr lang="en-US" sz="2000" dirty="0">
              <a:solidFill>
                <a:srgbClr val="0B3A5B"/>
              </a:solidFill>
            </a:endParaRPr>
          </a:p>
          <a:p>
            <a:pPr marL="0" indent="0">
              <a:lnSpc>
                <a:spcPct val="100000"/>
              </a:lnSpc>
            </a:pPr>
            <a:endParaRPr lang="en-US" sz="2000" dirty="0">
              <a:solidFill>
                <a:srgbClr val="0B3A5B"/>
              </a:solidFill>
            </a:endParaRPr>
          </a:p>
        </p:txBody>
      </p:sp>
    </p:spTree>
    <p:extLst>
      <p:ext uri="{BB962C8B-B14F-4D97-AF65-F5344CB8AC3E}">
        <p14:creationId xmlns:p14="http://schemas.microsoft.com/office/powerpoint/2010/main" val="4128403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8E385-470B-C42A-09CB-5BEFBE1B07C4}"/>
            </a:ext>
          </a:extLst>
        </p:cNvPr>
        <p:cNvGrpSpPr/>
        <p:nvPr/>
      </p:nvGrpSpPr>
      <p:grpSpPr>
        <a:xfrm>
          <a:off x="0" y="0"/>
          <a:ext cx="0" cy="0"/>
          <a:chOff x="0" y="0"/>
          <a:chExt cx="0" cy="0"/>
        </a:xfrm>
      </p:grpSpPr>
      <p:pic>
        <p:nvPicPr>
          <p:cNvPr id="9" name="Picture 3">
            <a:extLst>
              <a:ext uri="{FF2B5EF4-FFF2-40B4-BE49-F238E27FC236}">
                <a16:creationId xmlns:a16="http://schemas.microsoft.com/office/drawing/2014/main" id="{C5794C0D-9542-BDB9-DC7B-05F28589A89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8498241" y="4627562"/>
            <a:ext cx="2759634" cy="1638872"/>
          </a:xfrm>
          <a:prstGeom prst="rect">
            <a:avLst/>
          </a:prstGeom>
        </p:spPr>
      </p:pic>
      <p:pic>
        <p:nvPicPr>
          <p:cNvPr id="8" name="Picture 3">
            <a:extLst>
              <a:ext uri="{FF2B5EF4-FFF2-40B4-BE49-F238E27FC236}">
                <a16:creationId xmlns:a16="http://schemas.microsoft.com/office/drawing/2014/main" id="{6F3EF97D-8F7D-B443-A8B2-2BE432F759B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291"/>
          <a:stretch/>
        </p:blipFill>
        <p:spPr>
          <a:xfrm>
            <a:off x="8455695" y="1947068"/>
            <a:ext cx="2855132" cy="1695586"/>
          </a:xfrm>
          <a:prstGeom prst="rect">
            <a:avLst/>
          </a:prstGeom>
        </p:spPr>
      </p:pic>
      <p:sp>
        <p:nvSpPr>
          <p:cNvPr id="4" name="Text Placeholder 3">
            <a:extLst>
              <a:ext uri="{FF2B5EF4-FFF2-40B4-BE49-F238E27FC236}">
                <a16:creationId xmlns:a16="http://schemas.microsoft.com/office/drawing/2014/main" id="{711BB4FA-BD69-67A9-90F4-3AFBB4F83AF0}"/>
              </a:ext>
            </a:extLst>
          </p:cNvPr>
          <p:cNvSpPr>
            <a:spLocks noGrp="1"/>
          </p:cNvSpPr>
          <p:nvPr>
            <p:ph type="body" sz="quarter" idx="16"/>
          </p:nvPr>
        </p:nvSpPr>
        <p:spPr>
          <a:xfrm>
            <a:off x="532716" y="454754"/>
            <a:ext cx="10052954" cy="565971"/>
          </a:xfrm>
          <a:prstGeom prst="rect">
            <a:avLst/>
          </a:prstGeom>
        </p:spPr>
        <p:txBody>
          <a:bodyPr/>
          <a:lstStyle/>
          <a:p>
            <a:r>
              <a:rPr lang="en-IE" dirty="0">
                <a:ea typeface="+mn-lt"/>
                <a:cs typeface="+mn-lt"/>
              </a:rPr>
              <a:t>Arvioinnin tiedonkeruumenetelmät</a:t>
            </a:r>
          </a:p>
          <a:p>
            <a:endParaRPr lang="en-US" dirty="0"/>
          </a:p>
        </p:txBody>
      </p:sp>
      <p:sp>
        <p:nvSpPr>
          <p:cNvPr id="3" name="Text Placeholder 2">
            <a:extLst>
              <a:ext uri="{FF2B5EF4-FFF2-40B4-BE49-F238E27FC236}">
                <a16:creationId xmlns:a16="http://schemas.microsoft.com/office/drawing/2014/main" id="{21B61A0F-497D-8E50-A510-AF214395E214}"/>
              </a:ext>
            </a:extLst>
          </p:cNvPr>
          <p:cNvSpPr>
            <a:spLocks noGrp="1"/>
          </p:cNvSpPr>
          <p:nvPr>
            <p:ph type="body" sz="quarter" idx="19"/>
          </p:nvPr>
        </p:nvSpPr>
        <p:spPr>
          <a:xfrm>
            <a:off x="590825" y="1386546"/>
            <a:ext cx="7897467" cy="4250335"/>
          </a:xfrm>
          <a:prstGeom prst="rect">
            <a:avLst/>
          </a:prstGeom>
        </p:spPr>
        <p:txBody>
          <a:bodyPr/>
          <a:lstStyle/>
          <a:p>
            <a:pPr marL="0" indent="0" algn="l">
              <a:lnSpc>
                <a:spcPct val="100000"/>
              </a:lnSpc>
            </a:pPr>
            <a:r>
              <a:rPr lang="en-US" b="0" i="0" dirty="0">
                <a:solidFill>
                  <a:srgbClr val="0B3A5B"/>
                </a:solidFill>
                <a:effectLst/>
              </a:rPr>
              <a:t>Kiertotalousstrategioiden vaikutuksia, mukaan lukien sekundääristen raaka-aineiden käytön lisääminen, voidaan arvioida käyttämällä erilaisia menetelmiä, kuten:</a:t>
            </a:r>
          </a:p>
          <a:p>
            <a:pPr marL="0" indent="0" algn="l">
              <a:lnSpc>
                <a:spcPct val="100000"/>
              </a:lnSpc>
            </a:pPr>
            <a:endParaRPr lang="en-US" b="0" i="0" dirty="0">
              <a:solidFill>
                <a:srgbClr val="0B3A5B"/>
              </a:solidFill>
              <a:effectLst/>
            </a:endParaRPr>
          </a:p>
          <a:p>
            <a:pPr marL="216000" indent="0" algn="l">
              <a:lnSpc>
                <a:spcPct val="100000"/>
              </a:lnSpc>
            </a:pPr>
            <a:r>
              <a:rPr lang="en-US" b="0" i="0" dirty="0">
                <a:solidFill>
                  <a:srgbClr val="0B3A5B"/>
                </a:solidFill>
                <a:effectLst/>
                <a:hlinkClick r:id="rId4"/>
              </a:rPr>
              <a:t>Materiaalivirta-analyysi (MFA)</a:t>
            </a:r>
            <a:endParaRPr lang="en-US" b="0" i="0" dirty="0">
              <a:solidFill>
                <a:srgbClr val="0B3A5B"/>
              </a:solidFill>
              <a:effectLst/>
            </a:endParaRPr>
          </a:p>
          <a:p>
            <a:pPr marL="216000" indent="0" algn="l">
              <a:lnSpc>
                <a:spcPct val="100000"/>
              </a:lnSpc>
            </a:pPr>
            <a:endParaRPr lang="en-US" b="0" i="0" dirty="0">
              <a:solidFill>
                <a:srgbClr val="0B3A5B"/>
              </a:solidFill>
              <a:effectLst/>
            </a:endParaRPr>
          </a:p>
          <a:p>
            <a:pPr marL="216000" indent="0" algn="l">
              <a:lnSpc>
                <a:spcPct val="100000"/>
              </a:lnSpc>
            </a:pPr>
            <a:r>
              <a:rPr lang="en-US" b="0" i="0" dirty="0">
                <a:solidFill>
                  <a:srgbClr val="0B3A5B"/>
                </a:solidFill>
                <a:effectLst/>
                <a:hlinkClick r:id="rId5"/>
              </a:rPr>
              <a:t>Elinkaariarviointi (LCA)</a:t>
            </a:r>
            <a:endParaRPr lang="en-US" b="0" i="0" dirty="0">
              <a:solidFill>
                <a:srgbClr val="0B3A5B"/>
              </a:solidFill>
              <a:effectLst/>
            </a:endParaRPr>
          </a:p>
          <a:p>
            <a:pPr marL="216000" indent="0" algn="l">
              <a:lnSpc>
                <a:spcPct val="100000"/>
              </a:lnSpc>
            </a:pPr>
            <a:endParaRPr lang="en-US" b="0" i="0" dirty="0">
              <a:solidFill>
                <a:srgbClr val="0B3A5B"/>
              </a:solidFill>
              <a:effectLst/>
            </a:endParaRPr>
          </a:p>
          <a:p>
            <a:pPr marL="216000" indent="0" algn="l">
              <a:lnSpc>
                <a:spcPct val="100000"/>
              </a:lnSpc>
            </a:pPr>
            <a:r>
              <a:rPr lang="en-US" dirty="0">
                <a:solidFill>
                  <a:srgbClr val="0B3A5B"/>
                </a:solidFill>
                <a:hlinkClick r:id="rId6"/>
              </a:rPr>
              <a:t>Tuotteen ympäristöjalanjälki </a:t>
            </a:r>
            <a:r>
              <a:rPr lang="en-US" b="0" i="0" dirty="0">
                <a:solidFill>
                  <a:srgbClr val="0B3A5B"/>
                </a:solidFill>
                <a:effectLst/>
                <a:hlinkClick r:id="rId6"/>
              </a:rPr>
              <a:t>(</a:t>
            </a:r>
            <a:r>
              <a:rPr lang="en-US" dirty="0">
                <a:solidFill>
                  <a:srgbClr val="0B3A5B"/>
                </a:solidFill>
                <a:hlinkClick r:id="rId6"/>
              </a:rPr>
              <a:t>PEF)</a:t>
            </a:r>
            <a:endParaRPr lang="en-US" dirty="0">
              <a:solidFill>
                <a:srgbClr val="0B3A5B"/>
              </a:solidFill>
            </a:endParaRPr>
          </a:p>
          <a:p>
            <a:pPr marL="216000" indent="0" algn="l">
              <a:lnSpc>
                <a:spcPct val="100000"/>
              </a:lnSpc>
            </a:pPr>
            <a:endParaRPr lang="en-US" b="0" i="0" dirty="0">
              <a:solidFill>
                <a:srgbClr val="0B3A5B"/>
              </a:solidFill>
              <a:effectLst/>
            </a:endParaRPr>
          </a:p>
          <a:p>
            <a:pPr marL="216000" indent="0" algn="l">
              <a:lnSpc>
                <a:spcPct val="100000"/>
              </a:lnSpc>
            </a:pPr>
            <a:r>
              <a:rPr lang="en-US" u="sng" dirty="0" err="1">
                <a:solidFill>
                  <a:srgbClr val="0B3A5B"/>
                </a:solidFill>
                <a:hlinkClick r:id="rId7"/>
              </a:rPr>
              <a:t>REAPro-tuotteen </a:t>
            </a:r>
            <a:r>
              <a:rPr lang="en-US" b="0" i="0" dirty="0">
                <a:solidFill>
                  <a:srgbClr val="0B3A5B"/>
                </a:solidFill>
                <a:effectLst/>
                <a:hlinkClick r:id="rId7"/>
              </a:rPr>
              <a:t>resurssitehokkuuden arviointi</a:t>
            </a:r>
            <a:r>
              <a:rPr lang="en-US" b="0" i="0" dirty="0">
                <a:solidFill>
                  <a:srgbClr val="0B3A5B"/>
                </a:solidFill>
                <a:effectLst/>
              </a:rPr>
              <a:t>.</a:t>
            </a:r>
          </a:p>
          <a:p>
            <a:pPr marL="0" indent="0" algn="l">
              <a:lnSpc>
                <a:spcPct val="100000"/>
              </a:lnSpc>
            </a:pPr>
            <a:endParaRPr lang="en-US" sz="2000" b="0" i="0" dirty="0">
              <a:solidFill>
                <a:srgbClr val="0B3A5B"/>
              </a:solidFill>
              <a:effectLst/>
            </a:endParaRPr>
          </a:p>
          <a:p>
            <a:pPr marL="0" indent="0" algn="l">
              <a:lnSpc>
                <a:spcPct val="100000"/>
              </a:lnSpc>
            </a:pPr>
            <a:endParaRPr lang="en-US" sz="2000" dirty="0">
              <a:solidFill>
                <a:srgbClr val="0B3A5B"/>
              </a:solidFill>
            </a:endParaRPr>
          </a:p>
          <a:p>
            <a:pPr marL="0" indent="0" algn="l">
              <a:lnSpc>
                <a:spcPct val="100000"/>
              </a:lnSpc>
            </a:pPr>
            <a:endParaRPr lang="en-US" sz="2000" b="0" i="0" dirty="0">
              <a:solidFill>
                <a:srgbClr val="0B3A5B"/>
              </a:solidFill>
              <a:effectLst/>
            </a:endParaRPr>
          </a:p>
        </p:txBody>
      </p:sp>
      <p:sp>
        <p:nvSpPr>
          <p:cNvPr id="5" name="Rectangle 1">
            <a:extLst>
              <a:ext uri="{FF2B5EF4-FFF2-40B4-BE49-F238E27FC236}">
                <a16:creationId xmlns:a16="http://schemas.microsoft.com/office/drawing/2014/main" id="{459EDC1A-4006-923D-9BE9-A0FD76BCEB32}"/>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6" name="Rectangle 2">
            <a:extLst>
              <a:ext uri="{FF2B5EF4-FFF2-40B4-BE49-F238E27FC236}">
                <a16:creationId xmlns:a16="http://schemas.microsoft.com/office/drawing/2014/main" id="{357761C4-0B71-0794-FFB1-917DCCFEED98}"/>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8483A5DF-59FA-C736-93CD-ADA81BBB5758}"/>
              </a:ext>
            </a:extLst>
          </p:cNvPr>
          <p:cNvSpPr>
            <a:spLocks noChangeArrowheads="1"/>
          </p:cNvSpPr>
          <p:nvPr/>
        </p:nvSpPr>
        <p:spPr bwMode="auto">
          <a:xfrm>
            <a:off x="304800" y="3048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i-FI" altLang="fi-FI" sz="1200" b="0" i="0" u="none" strike="noStrike" cap="none" normalizeH="0" baseline="0">
                <a:ln>
                  <a:noFill/>
                </a:ln>
                <a:solidFill>
                  <a:srgbClr val="333333"/>
                </a:solidFill>
                <a:effectLst/>
                <a:latin typeface="Arial" panose="020B0604020202020204" pitchFamily="34" charset="0"/>
                <a:cs typeface="Arial" panose="020B0604020202020204" pitchFamily="34" charset="0"/>
              </a:rPr>
              <a:t>  </a:t>
            </a:r>
            <a:r>
              <a:rPr kumimoji="0" lang="fi-FI" altLang="fi-FI" sz="800" b="0" i="0" u="none" strike="noStrike" cap="none" normalizeH="0" baseline="0">
                <a:ln>
                  <a:noFill/>
                </a:ln>
                <a:solidFill>
                  <a:schemeClr val="tx1"/>
                </a:solidFill>
                <a:effectLst/>
              </a:rPr>
              <a:t> </a:t>
            </a:r>
            <a:endParaRPr kumimoji="0" lang="fi-FI" altLang="fi-FI" sz="1800" b="0" i="0" u="none" strike="noStrike" cap="none" normalizeH="0" baseline="0">
              <a:ln>
                <a:noFill/>
              </a:ln>
              <a:solidFill>
                <a:schemeClr val="tx1"/>
              </a:solidFill>
              <a:effectLst/>
              <a:latin typeface="Arial" panose="020B0604020202020204" pitchFamily="34" charset="0"/>
            </a:endParaRPr>
          </a:p>
        </p:txBody>
      </p:sp>
      <p:pic>
        <p:nvPicPr>
          <p:cNvPr id="11" name="Kuva 10" descr="Kuva, joka sisältää kohteen teksti, kuvakaappaus, Fontti, numero&#10;&#10;Tekoälyn generoima sisältö voi olla virheellistä.">
            <a:hlinkClick r:id="rId8"/>
            <a:extLst>
              <a:ext uri="{FF2B5EF4-FFF2-40B4-BE49-F238E27FC236}">
                <a16:creationId xmlns:a16="http://schemas.microsoft.com/office/drawing/2014/main" id="{10B014C6-1E32-284D-C1CA-81854A04BEA7}"/>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032919" y="2189508"/>
            <a:ext cx="1919514" cy="1087450"/>
          </a:xfrm>
          <a:prstGeom prst="rect">
            <a:avLst/>
          </a:prstGeom>
        </p:spPr>
      </p:pic>
      <p:pic>
        <p:nvPicPr>
          <p:cNvPr id="12" name="Kuva 11" descr="Kuva, joka sisältää kohteen teksti, Fontti, kuvakaappaus, Grafiikka&#10;&#10;Tekoälyn generoima sisältö voi olla virheellistä.">
            <a:hlinkClick r:id="rId10"/>
            <a:extLst>
              <a:ext uri="{FF2B5EF4-FFF2-40B4-BE49-F238E27FC236}">
                <a16:creationId xmlns:a16="http://schemas.microsoft.com/office/drawing/2014/main" id="{0BCF3B71-70A6-9904-F3F9-2B2B8FEE986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032919" y="4935080"/>
            <a:ext cx="1807276" cy="1010181"/>
          </a:xfrm>
          <a:prstGeom prst="rect">
            <a:avLst/>
          </a:prstGeom>
        </p:spPr>
      </p:pic>
      <p:grpSp>
        <p:nvGrpSpPr>
          <p:cNvPr id="10" name="Graphic 4">
            <a:extLst>
              <a:ext uri="{FF2B5EF4-FFF2-40B4-BE49-F238E27FC236}">
                <a16:creationId xmlns:a16="http://schemas.microsoft.com/office/drawing/2014/main" id="{DDB71245-0E0B-4854-B98C-67EDD61F2DB8}"/>
              </a:ext>
            </a:extLst>
          </p:cNvPr>
          <p:cNvGrpSpPr/>
          <p:nvPr/>
        </p:nvGrpSpPr>
        <p:grpSpPr>
          <a:xfrm rot="2523316">
            <a:off x="8178069" y="5389146"/>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A1C727B6-602F-F923-AABE-BD129E4AA46C}"/>
                </a:ext>
              </a:extLst>
            </p:cNvPr>
            <p:cNvGrpSpPr/>
            <p:nvPr/>
          </p:nvGrpSpPr>
          <p:grpSpPr>
            <a:xfrm>
              <a:off x="9159507" y="2719113"/>
              <a:ext cx="446280" cy="440141"/>
              <a:chOff x="9159507" y="2719113"/>
              <a:chExt cx="446280" cy="440141"/>
            </a:xfrm>
            <a:grpFill/>
          </p:grpSpPr>
          <p:sp>
            <p:nvSpPr>
              <p:cNvPr id="23" name="Freeform 57">
                <a:extLst>
                  <a:ext uri="{FF2B5EF4-FFF2-40B4-BE49-F238E27FC236}">
                    <a16:creationId xmlns:a16="http://schemas.microsoft.com/office/drawing/2014/main" id="{8F4814FE-8D3F-D4D9-5D96-BC96A62F26B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C1BA9D44-A795-6721-B625-68AFF94F574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5" name="Graphic 4">
              <a:extLst>
                <a:ext uri="{FF2B5EF4-FFF2-40B4-BE49-F238E27FC236}">
                  <a16:creationId xmlns:a16="http://schemas.microsoft.com/office/drawing/2014/main" id="{0DB830FF-7531-5BE1-ED82-B3BE46AD68C0}"/>
                </a:ext>
              </a:extLst>
            </p:cNvPr>
            <p:cNvGrpSpPr/>
            <p:nvPr/>
          </p:nvGrpSpPr>
          <p:grpSpPr>
            <a:xfrm>
              <a:off x="9129274" y="2893887"/>
              <a:ext cx="717139" cy="1211724"/>
              <a:chOff x="9129274" y="2893887"/>
              <a:chExt cx="717139" cy="1211724"/>
            </a:xfrm>
            <a:grpFill/>
          </p:grpSpPr>
          <p:sp>
            <p:nvSpPr>
              <p:cNvPr id="16" name="Freeform 50">
                <a:extLst>
                  <a:ext uri="{FF2B5EF4-FFF2-40B4-BE49-F238E27FC236}">
                    <a16:creationId xmlns:a16="http://schemas.microsoft.com/office/drawing/2014/main" id="{351C77A7-F14A-BC82-6418-4003FD9EAA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7" name="Freeform 51">
                <a:extLst>
                  <a:ext uri="{FF2B5EF4-FFF2-40B4-BE49-F238E27FC236}">
                    <a16:creationId xmlns:a16="http://schemas.microsoft.com/office/drawing/2014/main" id="{E7C45774-6CDC-67ED-6029-0E3424CF999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32870213-E8F4-224E-AAD3-3B03836C828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E9B924FF-BD58-FA9D-730B-8A1F64B4538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0B204BCF-884E-3B37-4ADF-03771DE8B4F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031473FF-8E97-C8A3-1488-D5E4ABDDE87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AC681748-80E9-D572-9CB4-C2C7A14516B4}"/>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
        <p:nvSpPr>
          <p:cNvPr id="26" name="Tekstiruutu 25">
            <a:extLst>
              <a:ext uri="{FF2B5EF4-FFF2-40B4-BE49-F238E27FC236}">
                <a16:creationId xmlns:a16="http://schemas.microsoft.com/office/drawing/2014/main" id="{F2D5CD25-0CE5-6DB5-3BF2-DF1AC7BAEE73}"/>
              </a:ext>
            </a:extLst>
          </p:cNvPr>
          <p:cNvSpPr txBox="1"/>
          <p:nvPr/>
        </p:nvSpPr>
        <p:spPr>
          <a:xfrm>
            <a:off x="7997843" y="912739"/>
            <a:ext cx="3375676" cy="1015663"/>
          </a:xfrm>
          <a:prstGeom prst="rect">
            <a:avLst/>
          </a:prstGeom>
          <a:noFill/>
        </p:spPr>
        <p:txBody>
          <a:bodyPr wrap="square">
            <a:spAutoFit/>
          </a:bodyPr>
          <a:lstStyle/>
          <a:p>
            <a:pPr algn="l"/>
            <a:r>
              <a:rPr lang="en-US" sz="2000" dirty="0">
                <a:solidFill>
                  <a:srgbClr val="0B3A5B"/>
                </a:solidFill>
                <a:hlinkClick r:id="rId8"/>
              </a:rPr>
              <a:t>Yleiskatsaus tuotteen ympäristöjalanjälki (PEF) -menetelmään - Mikä on PEF?</a:t>
            </a:r>
            <a:endParaRPr lang="en-US" sz="2000" dirty="0">
              <a:solidFill>
                <a:srgbClr val="0B3A5B"/>
              </a:solidFill>
            </a:endParaRPr>
          </a:p>
        </p:txBody>
      </p:sp>
      <p:sp>
        <p:nvSpPr>
          <p:cNvPr id="28" name="Tekstiruutu 27">
            <a:extLst>
              <a:ext uri="{FF2B5EF4-FFF2-40B4-BE49-F238E27FC236}">
                <a16:creationId xmlns:a16="http://schemas.microsoft.com/office/drawing/2014/main" id="{7D4DD610-6B3B-A037-BFA0-D57C8B75764D}"/>
              </a:ext>
            </a:extLst>
          </p:cNvPr>
          <p:cNvSpPr txBox="1"/>
          <p:nvPr/>
        </p:nvSpPr>
        <p:spPr>
          <a:xfrm>
            <a:off x="7997842" y="3984222"/>
            <a:ext cx="3035409" cy="400110"/>
          </a:xfrm>
          <a:prstGeom prst="rect">
            <a:avLst/>
          </a:prstGeom>
          <a:noFill/>
        </p:spPr>
        <p:txBody>
          <a:bodyPr wrap="square">
            <a:spAutoFit/>
          </a:bodyPr>
          <a:lstStyle/>
          <a:p>
            <a:pPr algn="l"/>
            <a:r>
              <a:rPr lang="en-US" sz="2000" dirty="0">
                <a:solidFill>
                  <a:srgbClr val="0B3A5B"/>
                </a:solidFill>
                <a:hlinkClick r:id="rId10"/>
              </a:rPr>
              <a:t>Mitä on elinkaariarviointi?</a:t>
            </a:r>
            <a:endParaRPr lang="en-US" sz="2000" dirty="0">
              <a:solidFill>
                <a:srgbClr val="0B3A5B"/>
              </a:solidFill>
            </a:endParaRPr>
          </a:p>
        </p:txBody>
      </p:sp>
      <p:grpSp>
        <p:nvGrpSpPr>
          <p:cNvPr id="2" name="Graphic 4">
            <a:extLst>
              <a:ext uri="{FF2B5EF4-FFF2-40B4-BE49-F238E27FC236}">
                <a16:creationId xmlns:a16="http://schemas.microsoft.com/office/drawing/2014/main" id="{DC89D84C-930E-5B12-5123-97B7D39D1944}"/>
              </a:ext>
            </a:extLst>
          </p:cNvPr>
          <p:cNvGrpSpPr/>
          <p:nvPr/>
        </p:nvGrpSpPr>
        <p:grpSpPr>
          <a:xfrm rot="14696297">
            <a:off x="4992350" y="2691140"/>
            <a:ext cx="403667" cy="780438"/>
            <a:chOff x="9129274" y="2719113"/>
            <a:chExt cx="717139" cy="1386497"/>
          </a:xfrm>
          <a:solidFill>
            <a:srgbClr val="09465E"/>
          </a:solidFill>
        </p:grpSpPr>
        <p:grpSp>
          <p:nvGrpSpPr>
            <p:cNvPr id="13" name="Graphic 4">
              <a:extLst>
                <a:ext uri="{FF2B5EF4-FFF2-40B4-BE49-F238E27FC236}">
                  <a16:creationId xmlns:a16="http://schemas.microsoft.com/office/drawing/2014/main" id="{DE0D19F3-FDDB-EB7B-6E79-177ED99B785A}"/>
                </a:ext>
              </a:extLst>
            </p:cNvPr>
            <p:cNvGrpSpPr/>
            <p:nvPr/>
          </p:nvGrpSpPr>
          <p:grpSpPr>
            <a:xfrm>
              <a:off x="9159507" y="2719113"/>
              <a:ext cx="446280" cy="440141"/>
              <a:chOff x="9159507" y="2719113"/>
              <a:chExt cx="446280" cy="440141"/>
            </a:xfrm>
            <a:grpFill/>
          </p:grpSpPr>
          <p:sp>
            <p:nvSpPr>
              <p:cNvPr id="35" name="Freeform 57">
                <a:extLst>
                  <a:ext uri="{FF2B5EF4-FFF2-40B4-BE49-F238E27FC236}">
                    <a16:creationId xmlns:a16="http://schemas.microsoft.com/office/drawing/2014/main" id="{60D58454-F0F9-1963-2DA5-E56F2F7910A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6" name="Freeform 58">
                <a:extLst>
                  <a:ext uri="{FF2B5EF4-FFF2-40B4-BE49-F238E27FC236}">
                    <a16:creationId xmlns:a16="http://schemas.microsoft.com/office/drawing/2014/main" id="{5481C321-5F78-2245-29B5-A4C97C06204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5" name="Graphic 4">
              <a:extLst>
                <a:ext uri="{FF2B5EF4-FFF2-40B4-BE49-F238E27FC236}">
                  <a16:creationId xmlns:a16="http://schemas.microsoft.com/office/drawing/2014/main" id="{518F51A4-9088-84D9-523C-16683F9C0B8E}"/>
                </a:ext>
              </a:extLst>
            </p:cNvPr>
            <p:cNvGrpSpPr/>
            <p:nvPr/>
          </p:nvGrpSpPr>
          <p:grpSpPr>
            <a:xfrm>
              <a:off x="9129274" y="2893887"/>
              <a:ext cx="717139" cy="1211724"/>
              <a:chOff x="9129274" y="2893887"/>
              <a:chExt cx="717139" cy="1211724"/>
            </a:xfrm>
            <a:grpFill/>
          </p:grpSpPr>
          <p:sp>
            <p:nvSpPr>
              <p:cNvPr id="27" name="Freeform 50">
                <a:extLst>
                  <a:ext uri="{FF2B5EF4-FFF2-40B4-BE49-F238E27FC236}">
                    <a16:creationId xmlns:a16="http://schemas.microsoft.com/office/drawing/2014/main" id="{4BB31F56-2E9C-CA93-26FE-723D86C1433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9" name="Freeform 51">
                <a:extLst>
                  <a:ext uri="{FF2B5EF4-FFF2-40B4-BE49-F238E27FC236}">
                    <a16:creationId xmlns:a16="http://schemas.microsoft.com/office/drawing/2014/main" id="{8B8C82AA-D7E4-D4D8-90C2-D5BECE0F36F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30" name="Freeform 52">
                <a:extLst>
                  <a:ext uri="{FF2B5EF4-FFF2-40B4-BE49-F238E27FC236}">
                    <a16:creationId xmlns:a16="http://schemas.microsoft.com/office/drawing/2014/main" id="{FA3E191B-473E-8D2B-66C1-35386B70C33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31" name="Freeform 53">
                <a:extLst>
                  <a:ext uri="{FF2B5EF4-FFF2-40B4-BE49-F238E27FC236}">
                    <a16:creationId xmlns:a16="http://schemas.microsoft.com/office/drawing/2014/main" id="{842204E9-C542-F515-EF11-E06812FFED3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32" name="Freeform 54">
                <a:extLst>
                  <a:ext uri="{FF2B5EF4-FFF2-40B4-BE49-F238E27FC236}">
                    <a16:creationId xmlns:a16="http://schemas.microsoft.com/office/drawing/2014/main" id="{2119B0CA-7DD4-7BE8-4981-6A7B3B1E11D8}"/>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3" name="Freeform 55">
                <a:extLst>
                  <a:ext uri="{FF2B5EF4-FFF2-40B4-BE49-F238E27FC236}">
                    <a16:creationId xmlns:a16="http://schemas.microsoft.com/office/drawing/2014/main" id="{6043957B-08DC-52E0-E42F-94AA503A4CF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4" name="Freeform 56">
                <a:extLst>
                  <a:ext uri="{FF2B5EF4-FFF2-40B4-BE49-F238E27FC236}">
                    <a16:creationId xmlns:a16="http://schemas.microsoft.com/office/drawing/2014/main" id="{F672770A-05FF-55D4-782C-E54B0F392F6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93042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D758B8-E339-A827-BE03-2DCE34D4B85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9856C16-0CAA-B47B-0117-D646EA0F9C89}"/>
              </a:ext>
            </a:extLst>
          </p:cNvPr>
          <p:cNvSpPr>
            <a:spLocks noGrp="1"/>
          </p:cNvSpPr>
          <p:nvPr>
            <p:ph type="body" sz="quarter" idx="16"/>
          </p:nvPr>
        </p:nvSpPr>
        <p:spPr>
          <a:xfrm>
            <a:off x="532716" y="454754"/>
            <a:ext cx="10052954" cy="565971"/>
          </a:xfrm>
          <a:prstGeom prst="rect">
            <a:avLst/>
          </a:prstGeom>
        </p:spPr>
        <p:txBody>
          <a:bodyPr/>
          <a:lstStyle/>
          <a:p>
            <a:r>
              <a:rPr lang="en-IE" dirty="0">
                <a:ea typeface="+mn-lt"/>
                <a:cs typeface="+mn-lt"/>
              </a:rPr>
              <a:t>Arvioinnissa käytettävät tiedonkeruumenetelmät</a:t>
            </a:r>
          </a:p>
          <a:p>
            <a:endParaRPr lang="en-US" dirty="0"/>
          </a:p>
        </p:txBody>
      </p:sp>
      <p:sp>
        <p:nvSpPr>
          <p:cNvPr id="3" name="Text Placeholder 2">
            <a:extLst>
              <a:ext uri="{FF2B5EF4-FFF2-40B4-BE49-F238E27FC236}">
                <a16:creationId xmlns:a16="http://schemas.microsoft.com/office/drawing/2014/main" id="{FEC77C6B-C3DB-552E-2D70-BD5AE41F3903}"/>
              </a:ext>
            </a:extLst>
          </p:cNvPr>
          <p:cNvSpPr>
            <a:spLocks noGrp="1"/>
          </p:cNvSpPr>
          <p:nvPr>
            <p:ph type="body" sz="quarter" idx="19"/>
          </p:nvPr>
        </p:nvSpPr>
        <p:spPr>
          <a:xfrm>
            <a:off x="1269032" y="1081363"/>
            <a:ext cx="9902914" cy="4250335"/>
          </a:xfrm>
          <a:prstGeom prst="rect">
            <a:avLst/>
          </a:prstGeom>
        </p:spPr>
        <p:txBody>
          <a:bodyPr/>
          <a:lstStyle/>
          <a:p>
            <a:pPr marL="0" indent="0">
              <a:lnSpc>
                <a:spcPct val="100000"/>
              </a:lnSpc>
            </a:pPr>
            <a:r>
              <a:rPr lang="fi-FI" sz="1800" b="1" kern="100" dirty="0" err="1">
                <a:effectLst/>
                <a:latin typeface="Calibri" panose="020F0502020204030204" pitchFamily="34" charset="0"/>
                <a:ea typeface="Aptos" panose="020B0004020202020204" pitchFamily="34" charset="0"/>
                <a:cs typeface="Calibri" panose="020F0502020204030204" pitchFamily="34" charset="0"/>
              </a:rPr>
              <a:t>Kyselytutkimukset </a:t>
            </a:r>
            <a:r>
              <a:rPr lang="fi-FI" sz="1800" b="1" kern="100" dirty="0">
                <a:effectLst/>
                <a:latin typeface="Calibri" panose="020F0502020204030204" pitchFamily="34" charset="0"/>
                <a:ea typeface="Aptos" panose="020B0004020202020204" pitchFamily="34" charset="0"/>
                <a:cs typeface="Calibri" panose="020F0502020204030204" pitchFamily="34" charset="0"/>
              </a:rPr>
              <a:t>ja </a:t>
            </a:r>
            <a:r>
              <a:rPr lang="fi-FI" sz="1800" b="1" kern="100" dirty="0" err="1">
                <a:effectLst/>
                <a:latin typeface="Calibri" panose="020F0502020204030204" pitchFamily="34" charset="0"/>
                <a:ea typeface="Aptos" panose="020B0004020202020204" pitchFamily="34" charset="0"/>
                <a:cs typeface="Calibri" panose="020F0502020204030204" pitchFamily="34" charset="0"/>
              </a:rPr>
              <a:t>kyselylomakkeet </a:t>
            </a:r>
            <a:r>
              <a:rPr lang="fi-FI" sz="1800" kern="100" dirty="0">
                <a:latin typeface="Calibri" panose="020F0502020204030204" pitchFamily="34" charset="0"/>
                <a:ea typeface="Aptos" panose="020B0004020202020204" pitchFamily="34" charset="0"/>
                <a:cs typeface="Calibri" panose="020F0502020204030204" pitchFamily="34" charset="0"/>
              </a:rPr>
              <a:t>- </a:t>
            </a:r>
            <a:r>
              <a:rPr lang="en-US" sz="1800" kern="100" dirty="0">
                <a:effectLst/>
                <a:latin typeface="Calibri" panose="020F0502020204030204" pitchFamily="34" charset="0"/>
                <a:ea typeface="Aptos" panose="020B0004020202020204" pitchFamily="34" charset="0"/>
                <a:cs typeface="Calibri" panose="020F0502020204030204" pitchFamily="34" charset="0"/>
              </a:rPr>
              <a:t>Kerää tietoja kotitalouksilta, ravintoloilta tai laitoksilta elintarvikkeiden osto-, valmistus- ja hävittämistottumuksista.</a:t>
            </a:r>
          </a:p>
          <a:p>
            <a:pPr marL="0" indent="0">
              <a:lnSpc>
                <a:spcPct val="100000"/>
              </a:lnSpc>
            </a:pPr>
            <a:endParaRPr lang="fi-FI" sz="18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1800" b="1" kern="100" dirty="0" err="1">
                <a:effectLst/>
                <a:latin typeface="Calibri" panose="020F0502020204030204" pitchFamily="34" charset="0"/>
                <a:ea typeface="Aptos" panose="020B0004020202020204" pitchFamily="34" charset="0"/>
                <a:cs typeface="Calibri" panose="020F0502020204030204" pitchFamily="34" charset="0"/>
              </a:rPr>
              <a:t>Jätetarkastukset </a:t>
            </a:r>
            <a:r>
              <a:rPr lang="fi-FI" sz="1800" kern="100" dirty="0">
                <a:latin typeface="Calibri" panose="020F0502020204030204" pitchFamily="34" charset="0"/>
                <a:ea typeface="Aptos" panose="020B0004020202020204" pitchFamily="34" charset="0"/>
                <a:cs typeface="Calibri" panose="020F0502020204030204" pitchFamily="34" charset="0"/>
              </a:rPr>
              <a:t>- </a:t>
            </a:r>
            <a:r>
              <a:rPr lang="en-US" sz="1800" kern="100" dirty="0">
                <a:effectLst/>
                <a:latin typeface="Calibri" panose="020F0502020204030204" pitchFamily="34" charset="0"/>
                <a:ea typeface="Aptos" panose="020B0004020202020204" pitchFamily="34" charset="0"/>
                <a:cs typeface="Calibri" panose="020F0502020204030204" pitchFamily="34" charset="0"/>
              </a:rPr>
              <a:t>Lajittele ja punnitse ruokajäte fyysisesti ja luokittele se tyypeittäin, esim. hedelmät, vihannekset, viljat.</a:t>
            </a:r>
          </a:p>
          <a:p>
            <a:pPr marL="0" indent="0">
              <a:lnSpc>
                <a:spcPct val="100000"/>
              </a:lnSpc>
            </a:pPr>
            <a:endParaRPr lang="fi-FI" sz="18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1800" b="1" kern="100" dirty="0" err="1">
                <a:effectLst/>
                <a:latin typeface="Calibri" panose="020F0502020204030204" pitchFamily="34" charset="0"/>
                <a:ea typeface="Aptos" panose="020B0004020202020204" pitchFamily="34" charset="0"/>
                <a:cs typeface="Calibri" panose="020F0502020204030204" pitchFamily="34" charset="0"/>
              </a:rPr>
              <a:t>Haastattelut </a:t>
            </a:r>
            <a:r>
              <a:rPr lang="fi-FI" sz="1800" b="1" kern="100" dirty="0">
                <a:latin typeface="Calibri" panose="020F0502020204030204" pitchFamily="34" charset="0"/>
                <a:ea typeface="Aptos" panose="020B0004020202020204" pitchFamily="34" charset="0"/>
                <a:cs typeface="Calibri" panose="020F0502020204030204" pitchFamily="34" charset="0"/>
              </a:rPr>
              <a:t>ja </a:t>
            </a:r>
            <a:r>
              <a:rPr lang="fi-FI" sz="1800" b="1" kern="100" dirty="0" err="1">
                <a:effectLst/>
                <a:latin typeface="Calibri" panose="020F0502020204030204" pitchFamily="34" charset="0"/>
                <a:ea typeface="Aptos" panose="020B0004020202020204" pitchFamily="34" charset="0"/>
                <a:cs typeface="Calibri" panose="020F0502020204030204" pitchFamily="34" charset="0"/>
              </a:rPr>
              <a:t>fokusryhmät </a:t>
            </a:r>
            <a:r>
              <a:rPr lang="fi-FI" sz="1800" kern="100" dirty="0">
                <a:latin typeface="Calibri" panose="020F0502020204030204" pitchFamily="34" charset="0"/>
                <a:ea typeface="Aptos" panose="020B0004020202020204" pitchFamily="34" charset="0"/>
                <a:cs typeface="Calibri" panose="020F0502020204030204" pitchFamily="34" charset="0"/>
              </a:rPr>
              <a:t>- </a:t>
            </a:r>
            <a:r>
              <a:rPr lang="en-US" sz="1800" kern="100" dirty="0">
                <a:effectLst/>
                <a:latin typeface="Calibri" panose="020F0502020204030204" pitchFamily="34" charset="0"/>
                <a:ea typeface="Aptos" panose="020B0004020202020204" pitchFamily="34" charset="0"/>
                <a:cs typeface="Calibri" panose="020F0502020204030204" pitchFamily="34" charset="0"/>
              </a:rPr>
              <a:t>Haastattelujen tai ryhmäkeskustelujen järjestäminen sidosryhmien, esim. kuluttajien ja </a:t>
            </a:r>
            <a:r>
              <a:rPr lang="en-US" sz="1800" kern="100" dirty="0" err="1">
                <a:effectLst/>
                <a:latin typeface="Calibri" panose="020F0502020204030204" pitchFamily="34" charset="0"/>
                <a:ea typeface="Aptos" panose="020B0004020202020204" pitchFamily="34" charset="0"/>
                <a:cs typeface="Calibri" panose="020F0502020204030204" pitchFamily="34" charset="0"/>
              </a:rPr>
              <a:t>ravintolahenkilökunnan</a:t>
            </a:r>
            <a:r>
              <a:rPr lang="en-US" sz="1800" kern="100" dirty="0">
                <a:effectLst/>
                <a:latin typeface="Calibri" panose="020F0502020204030204" pitchFamily="34" charset="0"/>
                <a:ea typeface="Aptos" panose="020B0004020202020204" pitchFamily="34" charset="0"/>
                <a:cs typeface="Calibri" panose="020F0502020204030204" pitchFamily="34" charset="0"/>
              </a:rPr>
              <a:t> kanssa, jotta saadaan tietoa ruokahävikkiä koskevasta käyttäytymisestä ja asenteista.</a:t>
            </a:r>
          </a:p>
          <a:p>
            <a:pPr marL="0" indent="0">
              <a:lnSpc>
                <a:spcPct val="100000"/>
              </a:lnSpc>
            </a:pPr>
            <a:endParaRPr lang="fi-FI" sz="18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1800" b="1" kern="100" dirty="0" err="1">
                <a:effectLst/>
                <a:latin typeface="Calibri" panose="020F0502020204030204" pitchFamily="34" charset="0"/>
                <a:ea typeface="Aptos" panose="020B0004020202020204" pitchFamily="34" charset="0"/>
                <a:cs typeface="Calibri" panose="020F0502020204030204" pitchFamily="34" charset="0"/>
              </a:rPr>
              <a:t>Havainnointi </a:t>
            </a:r>
            <a:r>
              <a:rPr lang="fi-FI" sz="1800" b="1" kern="100" dirty="0">
                <a:effectLst/>
                <a:latin typeface="Calibri" panose="020F0502020204030204" pitchFamily="34" charset="0"/>
                <a:ea typeface="Aptos" panose="020B0004020202020204" pitchFamily="34" charset="0"/>
                <a:cs typeface="Calibri" panose="020F0502020204030204" pitchFamily="34" charset="0"/>
              </a:rPr>
              <a:t>- </a:t>
            </a:r>
            <a:r>
              <a:rPr lang="en-US" sz="1800" kern="100" dirty="0">
                <a:effectLst/>
                <a:latin typeface="Calibri" panose="020F0502020204030204" pitchFamily="34" charset="0"/>
                <a:ea typeface="Aptos" panose="020B0004020202020204" pitchFamily="34" charset="0"/>
                <a:cs typeface="Calibri" panose="020F0502020204030204" pitchFamily="34" charset="0"/>
              </a:rPr>
              <a:t>Ruokahävikkikäytännöt reaaliaikaisesti eri paikoissa, esim. kodeissa ja ravintoloissa, käyttäytymisen dokumentoimiseksi.</a:t>
            </a:r>
          </a:p>
          <a:p>
            <a:pPr marL="0" indent="0">
              <a:lnSpc>
                <a:spcPct val="100000"/>
              </a:lnSpc>
            </a:pPr>
            <a:endParaRPr lang="fi-FI" sz="1800" kern="100" dirty="0">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1800" b="1" kern="100" dirty="0">
                <a:latin typeface="Calibri" panose="020F0502020204030204" pitchFamily="34" charset="0"/>
                <a:ea typeface="Aptos" panose="020B0004020202020204" pitchFamily="34" charset="0"/>
                <a:cs typeface="Calibri" panose="020F0502020204030204" pitchFamily="34" charset="0"/>
              </a:rPr>
              <a:t>K</a:t>
            </a:r>
            <a:r>
              <a:rPr lang="fi-FI" sz="1800" b="1" kern="100" dirty="0">
                <a:effectLst/>
                <a:latin typeface="Calibri" panose="020F0502020204030204" pitchFamily="34" charset="0"/>
                <a:ea typeface="Aptos" panose="020B0004020202020204" pitchFamily="34" charset="0"/>
                <a:cs typeface="Calibri" panose="020F0502020204030204" pitchFamily="34" charset="0"/>
              </a:rPr>
              <a:t>uvausdokumentaatio </a:t>
            </a:r>
            <a:r>
              <a:rPr lang="fi-FI" sz="1800" kern="100" dirty="0">
                <a:latin typeface="Calibri" panose="020F0502020204030204" pitchFamily="34" charset="0"/>
                <a:ea typeface="Aptos" panose="020B0004020202020204" pitchFamily="34" charset="0"/>
                <a:cs typeface="Calibri" panose="020F0502020204030204" pitchFamily="34" charset="0"/>
              </a:rPr>
              <a:t>- </a:t>
            </a:r>
            <a:r>
              <a:rPr lang="en-US" sz="1800" kern="100" dirty="0">
                <a:effectLst/>
                <a:latin typeface="Calibri" panose="020F0502020204030204" pitchFamily="34" charset="0"/>
                <a:ea typeface="Aptos" panose="020B0004020202020204" pitchFamily="34" charset="0"/>
                <a:cs typeface="Calibri" panose="020F0502020204030204" pitchFamily="34" charset="0"/>
              </a:rPr>
              <a:t>Ota valokuvia ruokajätteestä ennen hävittämistä ja hävittämisen jälkeen, jotta voit arvioida visuaalisesti jätetyypit ja -määrät.</a:t>
            </a:r>
          </a:p>
          <a:p>
            <a:pPr marL="0" indent="0">
              <a:lnSpc>
                <a:spcPct val="100000"/>
              </a:lnSpc>
            </a:pPr>
            <a:endParaRPr lang="en-US" sz="2000" kern="100" dirty="0">
              <a:latin typeface="Calibri" panose="020F0502020204030204" pitchFamily="34" charset="0"/>
              <a:ea typeface="Aptos" panose="020B0004020202020204" pitchFamily="34" charset="0"/>
              <a:cs typeface="Calibri" panose="020F0502020204030204" pitchFamily="34" charset="0"/>
            </a:endParaRPr>
          </a:p>
        </p:txBody>
      </p:sp>
      <p:sp>
        <p:nvSpPr>
          <p:cNvPr id="5" name="Tekstiruutu 4">
            <a:extLst>
              <a:ext uri="{FF2B5EF4-FFF2-40B4-BE49-F238E27FC236}">
                <a16:creationId xmlns:a16="http://schemas.microsoft.com/office/drawing/2014/main" id="{2549E5E7-B0A3-F20D-99F6-1DB741644E45}"/>
              </a:ext>
            </a:extLst>
          </p:cNvPr>
          <p:cNvSpPr txBox="1"/>
          <p:nvPr/>
        </p:nvSpPr>
        <p:spPr>
          <a:xfrm>
            <a:off x="649672" y="5587576"/>
            <a:ext cx="10618212" cy="769441"/>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HARJOITUS: </a:t>
            </a:r>
            <a:r>
              <a:rPr lang="en-US" sz="2000" b="1" kern="100" dirty="0">
                <a:solidFill>
                  <a:srgbClr val="09465E"/>
                </a:solidFill>
                <a:latin typeface="Calibri" panose="020F0502020204030204" pitchFamily="34" charset="0"/>
                <a:cs typeface="Calibri" panose="020F0502020204030204" pitchFamily="34" charset="0"/>
              </a:rPr>
              <a:t>Tunnista edellä mainitut menetelmät, jos ne ovat kvantitatiivisia ja/tai kvalitatiivisia, ja etsi menetelmään liittyviä tutkimusartikkeleita.</a:t>
            </a:r>
            <a:endParaRPr lang="fi-FI" sz="2000" b="1" kern="100" dirty="0">
              <a:solidFill>
                <a:srgbClr val="09465E"/>
              </a:solidFill>
              <a:latin typeface="Calibri" panose="020F0502020204030204" pitchFamily="34" charset="0"/>
              <a:cs typeface="Calibri" panose="020F0502020204030204" pitchFamily="34" charset="0"/>
            </a:endParaRPr>
          </a:p>
        </p:txBody>
      </p:sp>
      <p:grpSp>
        <p:nvGrpSpPr>
          <p:cNvPr id="6" name="Graphic 3">
            <a:extLst>
              <a:ext uri="{FF2B5EF4-FFF2-40B4-BE49-F238E27FC236}">
                <a16:creationId xmlns:a16="http://schemas.microsoft.com/office/drawing/2014/main" id="{1A088271-155E-EAD7-3128-02CDF02FC609}"/>
              </a:ext>
            </a:extLst>
          </p:cNvPr>
          <p:cNvGrpSpPr/>
          <p:nvPr/>
        </p:nvGrpSpPr>
        <p:grpSpPr>
          <a:xfrm>
            <a:off x="631810" y="2986032"/>
            <a:ext cx="642038" cy="565971"/>
            <a:chOff x="4643578" y="432838"/>
            <a:chExt cx="1028134" cy="1160188"/>
          </a:xfrm>
          <a:solidFill>
            <a:srgbClr val="09465E"/>
          </a:solidFill>
        </p:grpSpPr>
        <p:sp>
          <p:nvSpPr>
            <p:cNvPr id="7" name="Freeform 1033">
              <a:extLst>
                <a:ext uri="{FF2B5EF4-FFF2-40B4-BE49-F238E27FC236}">
                  <a16:creationId xmlns:a16="http://schemas.microsoft.com/office/drawing/2014/main" id="{CFC913EE-7E77-F497-771E-9A607269C175}"/>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2094D2"/>
            </a:solidFill>
            <a:ln w="27426" cap="flat">
              <a:noFill/>
              <a:prstDash val="solid"/>
              <a:miter/>
            </a:ln>
          </p:spPr>
          <p:txBody>
            <a:bodyPr rtlCol="0" anchor="ctr"/>
            <a:lstStyle/>
            <a:p>
              <a:endParaRPr lang="en-US"/>
            </a:p>
          </p:txBody>
        </p:sp>
        <p:grpSp>
          <p:nvGrpSpPr>
            <p:cNvPr id="8" name="Graphic 3">
              <a:extLst>
                <a:ext uri="{FF2B5EF4-FFF2-40B4-BE49-F238E27FC236}">
                  <a16:creationId xmlns:a16="http://schemas.microsoft.com/office/drawing/2014/main" id="{81508C84-4F90-8CEA-3E36-373D855F2607}"/>
                </a:ext>
              </a:extLst>
            </p:cNvPr>
            <p:cNvGrpSpPr/>
            <p:nvPr/>
          </p:nvGrpSpPr>
          <p:grpSpPr>
            <a:xfrm>
              <a:off x="4643578" y="432838"/>
              <a:ext cx="1028134" cy="1160188"/>
              <a:chOff x="4643578" y="432838"/>
              <a:chExt cx="1028134" cy="1160188"/>
            </a:xfrm>
            <a:grpFill/>
          </p:grpSpPr>
          <p:sp>
            <p:nvSpPr>
              <p:cNvPr id="9" name="Freeform 1035">
                <a:extLst>
                  <a:ext uri="{FF2B5EF4-FFF2-40B4-BE49-F238E27FC236}">
                    <a16:creationId xmlns:a16="http://schemas.microsoft.com/office/drawing/2014/main" id="{8DEF7E92-D8A3-AF5E-E9A6-00FACB4AE154}"/>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10" name="Graphic 3">
                <a:extLst>
                  <a:ext uri="{FF2B5EF4-FFF2-40B4-BE49-F238E27FC236}">
                    <a16:creationId xmlns:a16="http://schemas.microsoft.com/office/drawing/2014/main" id="{94B27123-D935-F903-635E-401B7427BC1B}"/>
                  </a:ext>
                </a:extLst>
              </p:cNvPr>
              <p:cNvGrpSpPr/>
              <p:nvPr/>
            </p:nvGrpSpPr>
            <p:grpSpPr>
              <a:xfrm>
                <a:off x="4643578" y="432838"/>
                <a:ext cx="1028134" cy="1160188"/>
                <a:chOff x="4643578" y="432838"/>
                <a:chExt cx="1028134" cy="1160188"/>
              </a:xfrm>
              <a:grpFill/>
            </p:grpSpPr>
            <p:sp>
              <p:nvSpPr>
                <p:cNvPr id="11" name="Freeform 1037">
                  <a:extLst>
                    <a:ext uri="{FF2B5EF4-FFF2-40B4-BE49-F238E27FC236}">
                      <a16:creationId xmlns:a16="http://schemas.microsoft.com/office/drawing/2014/main" id="{5B09F9FB-FA0C-5BF9-7D17-7851697474F4}"/>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12" name="Freeform 1038">
                  <a:extLst>
                    <a:ext uri="{FF2B5EF4-FFF2-40B4-BE49-F238E27FC236}">
                      <a16:creationId xmlns:a16="http://schemas.microsoft.com/office/drawing/2014/main" id="{EE489493-35CB-C28D-9C8F-AA284D2DF899}"/>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13" name="Graphic 3">
            <a:extLst>
              <a:ext uri="{FF2B5EF4-FFF2-40B4-BE49-F238E27FC236}">
                <a16:creationId xmlns:a16="http://schemas.microsoft.com/office/drawing/2014/main" id="{8225D5CD-CFC9-F3E4-C84F-9F2CC1169CEF}"/>
              </a:ext>
            </a:extLst>
          </p:cNvPr>
          <p:cNvGrpSpPr/>
          <p:nvPr/>
        </p:nvGrpSpPr>
        <p:grpSpPr>
          <a:xfrm>
            <a:off x="657086" y="2026773"/>
            <a:ext cx="529701" cy="567490"/>
            <a:chOff x="6615628" y="2116894"/>
            <a:chExt cx="1066935" cy="1001108"/>
          </a:xfrm>
          <a:solidFill>
            <a:srgbClr val="09465E"/>
          </a:solidFill>
        </p:grpSpPr>
        <p:sp>
          <p:nvSpPr>
            <p:cNvPr id="14" name="Freeform 1128">
              <a:extLst>
                <a:ext uri="{FF2B5EF4-FFF2-40B4-BE49-F238E27FC236}">
                  <a16:creationId xmlns:a16="http://schemas.microsoft.com/office/drawing/2014/main" id="{EE728430-B851-EC36-6585-EB467F0C0B44}"/>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60BA47"/>
            </a:solid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18F862E1-20F6-D1FE-BC2D-74336B12448F}"/>
                </a:ext>
              </a:extLst>
            </p:cNvPr>
            <p:cNvGrpSpPr/>
            <p:nvPr/>
          </p:nvGrpSpPr>
          <p:grpSpPr>
            <a:xfrm>
              <a:off x="6615628" y="2116894"/>
              <a:ext cx="1066935" cy="1001108"/>
              <a:chOff x="6615628" y="2116894"/>
              <a:chExt cx="1066935" cy="1001108"/>
            </a:xfrm>
            <a:grpFill/>
          </p:grpSpPr>
          <p:sp>
            <p:nvSpPr>
              <p:cNvPr id="16" name="Freeform 1130">
                <a:extLst>
                  <a:ext uri="{FF2B5EF4-FFF2-40B4-BE49-F238E27FC236}">
                    <a16:creationId xmlns:a16="http://schemas.microsoft.com/office/drawing/2014/main" id="{CEB9B9EE-B12C-6F2A-821A-F4B0D9F102C2}"/>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17" name="Freeform 1131">
                <a:extLst>
                  <a:ext uri="{FF2B5EF4-FFF2-40B4-BE49-F238E27FC236}">
                    <a16:creationId xmlns:a16="http://schemas.microsoft.com/office/drawing/2014/main" id="{38E4D054-5CE6-10FA-D84F-8E7C457FAFD7}"/>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18" name="Freeform 1132">
                <a:extLst>
                  <a:ext uri="{FF2B5EF4-FFF2-40B4-BE49-F238E27FC236}">
                    <a16:creationId xmlns:a16="http://schemas.microsoft.com/office/drawing/2014/main" id="{014D3856-9D41-5B35-5E92-4425155DEA34}"/>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19" name="Freeform 1133">
                <a:extLst>
                  <a:ext uri="{FF2B5EF4-FFF2-40B4-BE49-F238E27FC236}">
                    <a16:creationId xmlns:a16="http://schemas.microsoft.com/office/drawing/2014/main" id="{9DF49630-87D2-44C3-D462-863B20A0FF8D}"/>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20" name="Freeform 1134">
                <a:extLst>
                  <a:ext uri="{FF2B5EF4-FFF2-40B4-BE49-F238E27FC236}">
                    <a16:creationId xmlns:a16="http://schemas.microsoft.com/office/drawing/2014/main" id="{74744B50-8EAF-3F73-0024-7B0225327676}"/>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21" name="Freeform 1135">
                <a:extLst>
                  <a:ext uri="{FF2B5EF4-FFF2-40B4-BE49-F238E27FC236}">
                    <a16:creationId xmlns:a16="http://schemas.microsoft.com/office/drawing/2014/main" id="{8E146B60-B251-68E1-6DC8-5DA437E6FE19}"/>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22" name="Freeform 1136">
                <a:extLst>
                  <a:ext uri="{FF2B5EF4-FFF2-40B4-BE49-F238E27FC236}">
                    <a16:creationId xmlns:a16="http://schemas.microsoft.com/office/drawing/2014/main" id="{69638C5F-97C0-EA82-C20C-A51590082802}"/>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23" name="Freeform 1137">
                <a:extLst>
                  <a:ext uri="{FF2B5EF4-FFF2-40B4-BE49-F238E27FC236}">
                    <a16:creationId xmlns:a16="http://schemas.microsoft.com/office/drawing/2014/main" id="{1C43FB27-CC5F-51F9-A1F4-E004A3016E37}"/>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24" name="Freeform 1138">
                <a:extLst>
                  <a:ext uri="{FF2B5EF4-FFF2-40B4-BE49-F238E27FC236}">
                    <a16:creationId xmlns:a16="http://schemas.microsoft.com/office/drawing/2014/main" id="{C7798657-27DF-E133-1226-74E734FEAF72}"/>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25" name="Freeform 1139">
                <a:extLst>
                  <a:ext uri="{FF2B5EF4-FFF2-40B4-BE49-F238E27FC236}">
                    <a16:creationId xmlns:a16="http://schemas.microsoft.com/office/drawing/2014/main" id="{CCB52041-7F11-093A-16E4-88AF27F9EA4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26" name="Freeform 1140">
                <a:extLst>
                  <a:ext uri="{FF2B5EF4-FFF2-40B4-BE49-F238E27FC236}">
                    <a16:creationId xmlns:a16="http://schemas.microsoft.com/office/drawing/2014/main" id="{F795297F-266D-B654-C379-60F173674535}"/>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27" name="Freeform 1141">
                <a:extLst>
                  <a:ext uri="{FF2B5EF4-FFF2-40B4-BE49-F238E27FC236}">
                    <a16:creationId xmlns:a16="http://schemas.microsoft.com/office/drawing/2014/main" id="{2A618C47-9509-4FC9-F25F-8A4D28C1447D}"/>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28" name="Group 71">
            <a:extLst>
              <a:ext uri="{FF2B5EF4-FFF2-40B4-BE49-F238E27FC236}">
                <a16:creationId xmlns:a16="http://schemas.microsoft.com/office/drawing/2014/main" id="{37A190D3-0AF1-2E39-85DA-9EAA3253CD94}"/>
              </a:ext>
            </a:extLst>
          </p:cNvPr>
          <p:cNvGrpSpPr/>
          <p:nvPr/>
        </p:nvGrpSpPr>
        <p:grpSpPr>
          <a:xfrm>
            <a:off x="636148" y="1284394"/>
            <a:ext cx="590791" cy="565971"/>
            <a:chOff x="3258209" y="1217582"/>
            <a:chExt cx="4712093" cy="4711281"/>
          </a:xfrm>
          <a:solidFill>
            <a:srgbClr val="09465E"/>
          </a:solidFill>
        </p:grpSpPr>
        <p:sp>
          <p:nvSpPr>
            <p:cNvPr id="29" name="Freeform 31">
              <a:extLst>
                <a:ext uri="{FF2B5EF4-FFF2-40B4-BE49-F238E27FC236}">
                  <a16:creationId xmlns:a16="http://schemas.microsoft.com/office/drawing/2014/main" id="{D8DC6426-63DD-7886-A044-CC880F8745A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US"/>
            </a:p>
          </p:txBody>
        </p:sp>
        <p:sp>
          <p:nvSpPr>
            <p:cNvPr id="30" name="Freeform 32">
              <a:extLst>
                <a:ext uri="{FF2B5EF4-FFF2-40B4-BE49-F238E27FC236}">
                  <a16:creationId xmlns:a16="http://schemas.microsoft.com/office/drawing/2014/main" id="{38E649EF-BC65-ECF5-E0BA-8E7C2373D9F0}"/>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US" dirty="0"/>
            </a:p>
          </p:txBody>
        </p:sp>
        <p:grpSp>
          <p:nvGrpSpPr>
            <p:cNvPr id="31" name="Group 74">
              <a:extLst>
                <a:ext uri="{FF2B5EF4-FFF2-40B4-BE49-F238E27FC236}">
                  <a16:creationId xmlns:a16="http://schemas.microsoft.com/office/drawing/2014/main" id="{FE8961DA-EB54-9E78-657E-A2D4876BB130}"/>
                </a:ext>
              </a:extLst>
            </p:cNvPr>
            <p:cNvGrpSpPr/>
            <p:nvPr/>
          </p:nvGrpSpPr>
          <p:grpSpPr>
            <a:xfrm>
              <a:off x="3258209" y="1217582"/>
              <a:ext cx="4712093" cy="4711281"/>
              <a:chOff x="3258209" y="1217582"/>
              <a:chExt cx="4712093" cy="4711281"/>
            </a:xfrm>
            <a:grpFill/>
          </p:grpSpPr>
          <p:sp>
            <p:nvSpPr>
              <p:cNvPr id="32" name="Freeform 16">
                <a:extLst>
                  <a:ext uri="{FF2B5EF4-FFF2-40B4-BE49-F238E27FC236}">
                    <a16:creationId xmlns:a16="http://schemas.microsoft.com/office/drawing/2014/main" id="{A866BCC3-0362-AB3C-2CF7-AFBEEB2E9624}"/>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33" name="Freeform 18">
                <a:extLst>
                  <a:ext uri="{FF2B5EF4-FFF2-40B4-BE49-F238E27FC236}">
                    <a16:creationId xmlns:a16="http://schemas.microsoft.com/office/drawing/2014/main" id="{CE0FAD22-4533-AB27-61D1-47CC92218652}"/>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34" name="Freeform 19">
                <a:extLst>
                  <a:ext uri="{FF2B5EF4-FFF2-40B4-BE49-F238E27FC236}">
                    <a16:creationId xmlns:a16="http://schemas.microsoft.com/office/drawing/2014/main" id="{D48BA88A-8C93-7A2D-4A27-A79269F4103D}"/>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35" name="Freeform 20">
                <a:extLst>
                  <a:ext uri="{FF2B5EF4-FFF2-40B4-BE49-F238E27FC236}">
                    <a16:creationId xmlns:a16="http://schemas.microsoft.com/office/drawing/2014/main" id="{717ED209-4A2D-FD19-5514-B08C3E8DCDE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36" name="Freeform 21">
                <a:extLst>
                  <a:ext uri="{FF2B5EF4-FFF2-40B4-BE49-F238E27FC236}">
                    <a16:creationId xmlns:a16="http://schemas.microsoft.com/office/drawing/2014/main" id="{0AAC5EC8-ED1C-874F-40BE-966FE9809739}"/>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7" name="Freeform 22">
                <a:extLst>
                  <a:ext uri="{FF2B5EF4-FFF2-40B4-BE49-F238E27FC236}">
                    <a16:creationId xmlns:a16="http://schemas.microsoft.com/office/drawing/2014/main" id="{01557A58-AA78-6070-302D-4B5F0AE66BCA}"/>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38" name="Freeform 23">
                <a:extLst>
                  <a:ext uri="{FF2B5EF4-FFF2-40B4-BE49-F238E27FC236}">
                    <a16:creationId xmlns:a16="http://schemas.microsoft.com/office/drawing/2014/main" id="{558C7635-D184-931B-F3C6-EA6F33B06381}"/>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39" name="Freeform 24">
                <a:extLst>
                  <a:ext uri="{FF2B5EF4-FFF2-40B4-BE49-F238E27FC236}">
                    <a16:creationId xmlns:a16="http://schemas.microsoft.com/office/drawing/2014/main" id="{4D29DE6F-685B-BEA0-FEC8-01F87746B25B}"/>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0" name="Freeform 25">
                <a:extLst>
                  <a:ext uri="{FF2B5EF4-FFF2-40B4-BE49-F238E27FC236}">
                    <a16:creationId xmlns:a16="http://schemas.microsoft.com/office/drawing/2014/main" id="{E529D834-40FF-69A4-C422-C06EBFA8A3B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41" name="Freeform 26">
                <a:extLst>
                  <a:ext uri="{FF2B5EF4-FFF2-40B4-BE49-F238E27FC236}">
                    <a16:creationId xmlns:a16="http://schemas.microsoft.com/office/drawing/2014/main" id="{AEA72F98-720A-D358-7BDC-0EA91C4CA888}"/>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42" name="Freeform 27">
                <a:extLst>
                  <a:ext uri="{FF2B5EF4-FFF2-40B4-BE49-F238E27FC236}">
                    <a16:creationId xmlns:a16="http://schemas.microsoft.com/office/drawing/2014/main" id="{0596A590-3341-5A9A-B78B-23ED87C8D62C}"/>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43" name="Freeform 28">
                <a:extLst>
                  <a:ext uri="{FF2B5EF4-FFF2-40B4-BE49-F238E27FC236}">
                    <a16:creationId xmlns:a16="http://schemas.microsoft.com/office/drawing/2014/main" id="{BF8CBEBA-E9F2-039B-33F4-7F1D0853E09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44" name="Freeform 29">
                <a:extLst>
                  <a:ext uri="{FF2B5EF4-FFF2-40B4-BE49-F238E27FC236}">
                    <a16:creationId xmlns:a16="http://schemas.microsoft.com/office/drawing/2014/main" id="{076DB04D-6654-3737-3C81-0D01DCF75EAC}"/>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45" name="Freeform 30">
                <a:extLst>
                  <a:ext uri="{FF2B5EF4-FFF2-40B4-BE49-F238E27FC236}">
                    <a16:creationId xmlns:a16="http://schemas.microsoft.com/office/drawing/2014/main" id="{BE37516F-5C2C-4535-C4D7-CEDD269759EE}"/>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47" name="Group 89">
            <a:extLst>
              <a:ext uri="{FF2B5EF4-FFF2-40B4-BE49-F238E27FC236}">
                <a16:creationId xmlns:a16="http://schemas.microsoft.com/office/drawing/2014/main" id="{C69ECFD4-C76D-C265-127B-A53095055D65}"/>
              </a:ext>
            </a:extLst>
          </p:cNvPr>
          <p:cNvGrpSpPr/>
          <p:nvPr/>
        </p:nvGrpSpPr>
        <p:grpSpPr>
          <a:xfrm>
            <a:off x="553263" y="3830930"/>
            <a:ext cx="699220" cy="640750"/>
            <a:chOff x="8360213" y="3458151"/>
            <a:chExt cx="853935" cy="991043"/>
          </a:xfrm>
          <a:solidFill>
            <a:srgbClr val="09465E"/>
          </a:solidFill>
        </p:grpSpPr>
        <p:grpSp>
          <p:nvGrpSpPr>
            <p:cNvPr id="48" name="Graphic 2">
              <a:extLst>
                <a:ext uri="{FF2B5EF4-FFF2-40B4-BE49-F238E27FC236}">
                  <a16:creationId xmlns:a16="http://schemas.microsoft.com/office/drawing/2014/main" id="{FB534268-A6DE-173E-F8F3-D315C9E6BB8C}"/>
                </a:ext>
              </a:extLst>
            </p:cNvPr>
            <p:cNvGrpSpPr/>
            <p:nvPr userDrawn="1"/>
          </p:nvGrpSpPr>
          <p:grpSpPr>
            <a:xfrm>
              <a:off x="8599192" y="3595917"/>
              <a:ext cx="375982" cy="204367"/>
              <a:chOff x="2642504" y="3763150"/>
              <a:chExt cx="375982" cy="204367"/>
            </a:xfrm>
            <a:grpFill/>
          </p:grpSpPr>
          <p:sp>
            <p:nvSpPr>
              <p:cNvPr id="54" name="Freeform 96">
                <a:extLst>
                  <a:ext uri="{FF2B5EF4-FFF2-40B4-BE49-F238E27FC236}">
                    <a16:creationId xmlns:a16="http://schemas.microsoft.com/office/drawing/2014/main" id="{2B9F5F11-C3A5-D639-38F9-B0C2E719BE2C}"/>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2094D2"/>
              </a:solidFill>
              <a:ln w="3834" cap="flat">
                <a:noFill/>
                <a:prstDash val="solid"/>
                <a:miter/>
              </a:ln>
            </p:spPr>
            <p:txBody>
              <a:bodyPr rtlCol="0" anchor="ctr"/>
              <a:lstStyle/>
              <a:p>
                <a:endParaRPr lang="en-US"/>
              </a:p>
            </p:txBody>
          </p:sp>
          <p:sp>
            <p:nvSpPr>
              <p:cNvPr id="55" name="Freeform 97">
                <a:extLst>
                  <a:ext uri="{FF2B5EF4-FFF2-40B4-BE49-F238E27FC236}">
                    <a16:creationId xmlns:a16="http://schemas.microsoft.com/office/drawing/2014/main" id="{6DC5C753-DB6C-0E41-C5A3-ABCE1CE9FA65}"/>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2094D2"/>
              </a:solidFill>
              <a:ln w="3834" cap="flat">
                <a:noFill/>
                <a:prstDash val="solid"/>
                <a:miter/>
              </a:ln>
            </p:spPr>
            <p:txBody>
              <a:bodyPr rtlCol="0" anchor="ctr"/>
              <a:lstStyle/>
              <a:p>
                <a:endParaRPr lang="en-US"/>
              </a:p>
            </p:txBody>
          </p:sp>
        </p:grpSp>
        <p:grpSp>
          <p:nvGrpSpPr>
            <p:cNvPr id="49" name="Graphic 2">
              <a:extLst>
                <a:ext uri="{FF2B5EF4-FFF2-40B4-BE49-F238E27FC236}">
                  <a16:creationId xmlns:a16="http://schemas.microsoft.com/office/drawing/2014/main" id="{23377A33-7E4B-A917-CD9B-95FFCCC90F6D}"/>
                </a:ext>
              </a:extLst>
            </p:cNvPr>
            <p:cNvGrpSpPr/>
            <p:nvPr userDrawn="1"/>
          </p:nvGrpSpPr>
          <p:grpSpPr>
            <a:xfrm>
              <a:off x="8360213" y="3458151"/>
              <a:ext cx="853935" cy="991043"/>
              <a:chOff x="2403525" y="3625384"/>
              <a:chExt cx="853935" cy="991043"/>
            </a:xfrm>
            <a:grpFill/>
          </p:grpSpPr>
          <p:sp>
            <p:nvSpPr>
              <p:cNvPr id="50" name="Freeform 92">
                <a:extLst>
                  <a:ext uri="{FF2B5EF4-FFF2-40B4-BE49-F238E27FC236}">
                    <a16:creationId xmlns:a16="http://schemas.microsoft.com/office/drawing/2014/main" id="{01EC792B-C777-C7EC-1298-3DE8CA9CDDFC}"/>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51" name="Freeform 93">
                <a:extLst>
                  <a:ext uri="{FF2B5EF4-FFF2-40B4-BE49-F238E27FC236}">
                    <a16:creationId xmlns:a16="http://schemas.microsoft.com/office/drawing/2014/main" id="{619B33AC-A9F0-D018-FAD5-595180FA92C3}"/>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52" name="Freeform 94">
                <a:extLst>
                  <a:ext uri="{FF2B5EF4-FFF2-40B4-BE49-F238E27FC236}">
                    <a16:creationId xmlns:a16="http://schemas.microsoft.com/office/drawing/2014/main" id="{EA07791D-C03A-60F9-29D9-0D4193CAABEC}"/>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53" name="Freeform 95">
                <a:extLst>
                  <a:ext uri="{FF2B5EF4-FFF2-40B4-BE49-F238E27FC236}">
                    <a16:creationId xmlns:a16="http://schemas.microsoft.com/office/drawing/2014/main" id="{B5781361-9A20-B718-D402-C9595F354F01}"/>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grpSp>
        <p:nvGrpSpPr>
          <p:cNvPr id="56" name="Group 71">
            <a:extLst>
              <a:ext uri="{FF2B5EF4-FFF2-40B4-BE49-F238E27FC236}">
                <a16:creationId xmlns:a16="http://schemas.microsoft.com/office/drawing/2014/main" id="{04ADEA59-6A61-D8E5-2E66-856EC703C199}"/>
              </a:ext>
            </a:extLst>
          </p:cNvPr>
          <p:cNvGrpSpPr/>
          <p:nvPr/>
        </p:nvGrpSpPr>
        <p:grpSpPr>
          <a:xfrm>
            <a:off x="645754" y="4848704"/>
            <a:ext cx="590791" cy="565971"/>
            <a:chOff x="3258209" y="1217582"/>
            <a:chExt cx="4712093" cy="4711281"/>
          </a:xfrm>
          <a:solidFill>
            <a:srgbClr val="09465E"/>
          </a:solidFill>
        </p:grpSpPr>
        <p:sp>
          <p:nvSpPr>
            <p:cNvPr id="57" name="Freeform 31">
              <a:extLst>
                <a:ext uri="{FF2B5EF4-FFF2-40B4-BE49-F238E27FC236}">
                  <a16:creationId xmlns:a16="http://schemas.microsoft.com/office/drawing/2014/main" id="{3C0153D0-3E29-4886-0627-5CA903F3109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US"/>
            </a:p>
          </p:txBody>
        </p:sp>
        <p:sp>
          <p:nvSpPr>
            <p:cNvPr id="58" name="Freeform 32">
              <a:extLst>
                <a:ext uri="{FF2B5EF4-FFF2-40B4-BE49-F238E27FC236}">
                  <a16:creationId xmlns:a16="http://schemas.microsoft.com/office/drawing/2014/main" id="{57C0821D-8FB4-8B46-422D-50193263E4B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US" dirty="0"/>
            </a:p>
          </p:txBody>
        </p:sp>
        <p:grpSp>
          <p:nvGrpSpPr>
            <p:cNvPr id="59" name="Group 74">
              <a:extLst>
                <a:ext uri="{FF2B5EF4-FFF2-40B4-BE49-F238E27FC236}">
                  <a16:creationId xmlns:a16="http://schemas.microsoft.com/office/drawing/2014/main" id="{F6674B3E-6B96-F6E1-385D-F13D68C3BC23}"/>
                </a:ext>
              </a:extLst>
            </p:cNvPr>
            <p:cNvGrpSpPr/>
            <p:nvPr/>
          </p:nvGrpSpPr>
          <p:grpSpPr>
            <a:xfrm>
              <a:off x="3258209" y="1217582"/>
              <a:ext cx="4712093" cy="4711281"/>
              <a:chOff x="3258209" y="1217582"/>
              <a:chExt cx="4712093" cy="4711281"/>
            </a:xfrm>
            <a:grpFill/>
          </p:grpSpPr>
          <p:sp>
            <p:nvSpPr>
              <p:cNvPr id="60" name="Freeform 16">
                <a:extLst>
                  <a:ext uri="{FF2B5EF4-FFF2-40B4-BE49-F238E27FC236}">
                    <a16:creationId xmlns:a16="http://schemas.microsoft.com/office/drawing/2014/main" id="{FFC40FFF-1E41-716E-6208-FEC44D513F1B}"/>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61" name="Freeform 18">
                <a:extLst>
                  <a:ext uri="{FF2B5EF4-FFF2-40B4-BE49-F238E27FC236}">
                    <a16:creationId xmlns:a16="http://schemas.microsoft.com/office/drawing/2014/main" id="{6A4B9B7A-74DE-B1EF-BC23-98EC5C4630BD}"/>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62" name="Freeform 19">
                <a:extLst>
                  <a:ext uri="{FF2B5EF4-FFF2-40B4-BE49-F238E27FC236}">
                    <a16:creationId xmlns:a16="http://schemas.microsoft.com/office/drawing/2014/main" id="{5B896414-6AA2-1954-0CBA-210438FE6938}"/>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63" name="Freeform 20">
                <a:extLst>
                  <a:ext uri="{FF2B5EF4-FFF2-40B4-BE49-F238E27FC236}">
                    <a16:creationId xmlns:a16="http://schemas.microsoft.com/office/drawing/2014/main" id="{448CE407-649A-3193-34EF-1E3484A49DAA}"/>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64" name="Freeform 21">
                <a:extLst>
                  <a:ext uri="{FF2B5EF4-FFF2-40B4-BE49-F238E27FC236}">
                    <a16:creationId xmlns:a16="http://schemas.microsoft.com/office/drawing/2014/main" id="{2EA9888F-B2BA-3A0E-6F13-527B6AF69A96}"/>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5" name="Freeform 22">
                <a:extLst>
                  <a:ext uri="{FF2B5EF4-FFF2-40B4-BE49-F238E27FC236}">
                    <a16:creationId xmlns:a16="http://schemas.microsoft.com/office/drawing/2014/main" id="{3BCE171A-1F06-0C22-47F5-59D135B87E59}"/>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66" name="Freeform 23">
                <a:extLst>
                  <a:ext uri="{FF2B5EF4-FFF2-40B4-BE49-F238E27FC236}">
                    <a16:creationId xmlns:a16="http://schemas.microsoft.com/office/drawing/2014/main" id="{9EF7F168-E67A-C19D-696E-5C36FCFBA2BC}"/>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67" name="Freeform 24">
                <a:extLst>
                  <a:ext uri="{FF2B5EF4-FFF2-40B4-BE49-F238E27FC236}">
                    <a16:creationId xmlns:a16="http://schemas.microsoft.com/office/drawing/2014/main" id="{275FA7A1-34D2-D043-C5C7-5D1E5F73CEEC}"/>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8" name="Freeform 25">
                <a:extLst>
                  <a:ext uri="{FF2B5EF4-FFF2-40B4-BE49-F238E27FC236}">
                    <a16:creationId xmlns:a16="http://schemas.microsoft.com/office/drawing/2014/main" id="{F6BC0D15-5CE6-923B-9C94-C01EE6DCF2BB}"/>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69" name="Freeform 26">
                <a:extLst>
                  <a:ext uri="{FF2B5EF4-FFF2-40B4-BE49-F238E27FC236}">
                    <a16:creationId xmlns:a16="http://schemas.microsoft.com/office/drawing/2014/main" id="{239FD671-C01E-389B-6026-128C0ED4B8A5}"/>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70" name="Freeform 27">
                <a:extLst>
                  <a:ext uri="{FF2B5EF4-FFF2-40B4-BE49-F238E27FC236}">
                    <a16:creationId xmlns:a16="http://schemas.microsoft.com/office/drawing/2014/main" id="{5F3D973F-1662-6B73-AD50-71818692AD75}"/>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71" name="Freeform 28">
                <a:extLst>
                  <a:ext uri="{FF2B5EF4-FFF2-40B4-BE49-F238E27FC236}">
                    <a16:creationId xmlns:a16="http://schemas.microsoft.com/office/drawing/2014/main" id="{46DC5A39-FA1A-E53B-C70A-BA33042CBFC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72" name="Freeform 29">
                <a:extLst>
                  <a:ext uri="{FF2B5EF4-FFF2-40B4-BE49-F238E27FC236}">
                    <a16:creationId xmlns:a16="http://schemas.microsoft.com/office/drawing/2014/main" id="{930887B7-1FCF-CE79-238F-591CB3B45DD0}"/>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73" name="Freeform 30">
                <a:extLst>
                  <a:ext uri="{FF2B5EF4-FFF2-40B4-BE49-F238E27FC236}">
                    <a16:creationId xmlns:a16="http://schemas.microsoft.com/office/drawing/2014/main" id="{BC557295-AC7D-06F7-EB02-39703BC45410}"/>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275114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10898-939E-9434-F59F-FD21FA1986C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869C03F-1F3B-7911-5895-C4BD85B63B8D}"/>
              </a:ext>
            </a:extLst>
          </p:cNvPr>
          <p:cNvSpPr>
            <a:spLocks noGrp="1"/>
          </p:cNvSpPr>
          <p:nvPr>
            <p:ph type="body" sz="quarter" idx="16"/>
          </p:nvPr>
        </p:nvSpPr>
        <p:spPr>
          <a:xfrm>
            <a:off x="532716" y="454754"/>
            <a:ext cx="10052954" cy="565971"/>
          </a:xfrm>
          <a:prstGeom prst="rect">
            <a:avLst/>
          </a:prstGeom>
        </p:spPr>
        <p:txBody>
          <a:bodyPr/>
          <a:lstStyle/>
          <a:p>
            <a:r>
              <a:rPr lang="en-IE" dirty="0">
                <a:ea typeface="+mn-lt"/>
                <a:cs typeface="+mn-lt"/>
              </a:rPr>
              <a:t>Arvioinnin tiedonkeruumenetelmät</a:t>
            </a:r>
          </a:p>
          <a:p>
            <a:endParaRPr lang="en-US" dirty="0"/>
          </a:p>
        </p:txBody>
      </p:sp>
      <p:sp>
        <p:nvSpPr>
          <p:cNvPr id="3" name="Text Placeholder 2">
            <a:extLst>
              <a:ext uri="{FF2B5EF4-FFF2-40B4-BE49-F238E27FC236}">
                <a16:creationId xmlns:a16="http://schemas.microsoft.com/office/drawing/2014/main" id="{C64707BF-FA8B-D432-54C1-B18972C214E6}"/>
              </a:ext>
            </a:extLst>
          </p:cNvPr>
          <p:cNvSpPr>
            <a:spLocks noGrp="1"/>
          </p:cNvSpPr>
          <p:nvPr>
            <p:ph type="body" sz="quarter" idx="19"/>
          </p:nvPr>
        </p:nvSpPr>
        <p:spPr>
          <a:xfrm>
            <a:off x="1226546" y="1513153"/>
            <a:ext cx="9841947" cy="3656257"/>
          </a:xfrm>
          <a:prstGeom prst="rect">
            <a:avLst/>
          </a:prstGeom>
        </p:spPr>
        <p:txBody>
          <a:bodyPr/>
          <a:lstStyle/>
          <a:p>
            <a:pPr marL="0" indent="0">
              <a:lnSpc>
                <a:spcPct val="100000"/>
              </a:lnSpc>
            </a:pPr>
            <a:r>
              <a:rPr lang="fi-FI" sz="2000" b="1" kern="100" dirty="0">
                <a:effectLst/>
                <a:latin typeface="Calibri" panose="020F0502020204030204" pitchFamily="34" charset="0"/>
                <a:ea typeface="Aptos" panose="020B0004020202020204" pitchFamily="34" charset="0"/>
                <a:cs typeface="Calibri" panose="020F0502020204030204" pitchFamily="34" charset="0"/>
              </a:rPr>
              <a:t>Digitaalisten tietojen </a:t>
            </a:r>
            <a:r>
              <a:rPr lang="fi-FI" sz="2000" b="1" kern="100" dirty="0" err="1">
                <a:effectLst/>
                <a:latin typeface="Calibri" panose="020F0502020204030204" pitchFamily="34" charset="0"/>
                <a:ea typeface="Aptos" panose="020B0004020202020204" pitchFamily="34" charset="0"/>
                <a:cs typeface="Calibri" panose="020F0502020204030204" pitchFamily="34" charset="0"/>
              </a:rPr>
              <a:t>seuranta </a:t>
            </a:r>
            <a:r>
              <a:rPr lang="fi-FI" sz="2000" kern="100" dirty="0">
                <a:latin typeface="Calibri" panose="020F0502020204030204" pitchFamily="34" charset="0"/>
                <a:ea typeface="Aptos" panose="020B0004020202020204" pitchFamily="34" charset="0"/>
                <a:cs typeface="Calibri" panose="020F0502020204030204" pitchFamily="34" charset="0"/>
              </a:rPr>
              <a:t>- </a:t>
            </a:r>
            <a:r>
              <a:rPr lang="en-US" sz="2000" b="1" kern="100" dirty="0">
                <a:effectLst/>
                <a:latin typeface="Calibri" panose="020F0502020204030204" pitchFamily="34" charset="0"/>
                <a:ea typeface="Aptos" panose="020B0004020202020204" pitchFamily="34" charset="0"/>
                <a:cs typeface="Calibri" panose="020F0502020204030204" pitchFamily="34" charset="0"/>
              </a:rPr>
              <a:t>Kuvaus:</a:t>
            </a:r>
            <a:r>
              <a:rPr lang="en-US" sz="2000" kern="100" dirty="0">
                <a:effectLst/>
                <a:latin typeface="Calibri" panose="020F0502020204030204" pitchFamily="34" charset="0"/>
                <a:ea typeface="Aptos" panose="020B0004020202020204" pitchFamily="34" charset="0"/>
                <a:cs typeface="Calibri" panose="020F0502020204030204" pitchFamily="34" charset="0"/>
              </a:rPr>
              <a:t> Käytä sovelluksia tai digitaalisia alustoja ruoan ostojen, kulutuksen ja hävikin seuraamiseen ajan mittaan.</a:t>
            </a:r>
          </a:p>
          <a:p>
            <a:pPr marL="0" indent="0">
              <a:lnSpc>
                <a:spcPct val="100000"/>
              </a:lnSpc>
            </a:pPr>
            <a:endParaRPr lang="fi-FI" sz="20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dirty="0" err="1">
                <a:effectLst/>
                <a:latin typeface="Calibri" panose="020F0502020204030204" pitchFamily="34" charset="0"/>
                <a:ea typeface="Aptos" panose="020B0004020202020204" pitchFamily="34" charset="0"/>
                <a:cs typeface="Calibri" panose="020F0502020204030204" pitchFamily="34" charset="0"/>
              </a:rPr>
              <a:t>Painoon perustuvat mittaukset </a:t>
            </a:r>
            <a:r>
              <a:rPr lang="fi-FI" sz="2000" kern="100" dirty="0">
                <a:latin typeface="Calibri" panose="020F0502020204030204" pitchFamily="34" charset="0"/>
                <a:ea typeface="Aptos" panose="020B0004020202020204" pitchFamily="34" charset="0"/>
                <a:cs typeface="Calibri" panose="020F0502020204030204" pitchFamily="34" charset="0"/>
              </a:rPr>
              <a:t>- </a:t>
            </a:r>
            <a:r>
              <a:rPr lang="en-US" sz="2000" kern="100" dirty="0">
                <a:effectLst/>
                <a:latin typeface="Calibri" panose="020F0502020204030204" pitchFamily="34" charset="0"/>
                <a:ea typeface="Aptos" panose="020B0004020202020204" pitchFamily="34" charset="0"/>
                <a:cs typeface="Calibri" panose="020F0502020204030204" pitchFamily="34" charset="0"/>
              </a:rPr>
              <a:t>Punnitse ruokajäte säännöllisesti, esim. päivittäin tai viikoittain, syntyneen kokonaismäärän määrittämiseksi.</a:t>
            </a:r>
          </a:p>
          <a:p>
            <a:pPr marL="0" indent="0">
              <a:lnSpc>
                <a:spcPct val="100000"/>
              </a:lnSpc>
            </a:pPr>
            <a:endParaRPr lang="fi-FI" sz="2000" kern="100" dirty="0">
              <a:effectLst/>
              <a:latin typeface="Calibri" panose="020F0502020204030204" pitchFamily="34" charset="0"/>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dirty="0" err="1">
                <a:effectLst/>
                <a:latin typeface="Calibri" panose="020F0502020204030204" pitchFamily="34" charset="0"/>
                <a:ea typeface="Aptos" panose="020B0004020202020204" pitchFamily="34" charset="0"/>
                <a:cs typeface="Calibri" panose="020F0502020204030204" pitchFamily="34" charset="0"/>
              </a:rPr>
              <a:t>Tapaustutkimukset </a:t>
            </a:r>
            <a:r>
              <a:rPr lang="fi-FI" sz="2000" kern="100" dirty="0">
                <a:latin typeface="Calibri" panose="020F0502020204030204" pitchFamily="34" charset="0"/>
                <a:ea typeface="Aptos" panose="020B0004020202020204" pitchFamily="34" charset="0"/>
                <a:cs typeface="Calibri" panose="020F0502020204030204" pitchFamily="34" charset="0"/>
              </a:rPr>
              <a:t>- </a:t>
            </a:r>
            <a:r>
              <a:rPr lang="en-US" sz="2000" kern="100" dirty="0">
                <a:effectLst/>
                <a:latin typeface="Calibri" panose="020F0502020204030204" pitchFamily="34" charset="0"/>
                <a:ea typeface="Aptos" panose="020B0004020202020204" pitchFamily="34" charset="0"/>
                <a:cs typeface="Calibri" panose="020F0502020204030204" pitchFamily="34" charset="0"/>
              </a:rPr>
              <a:t>Tehdään perusteellinen analyysi tietyistä organisaatioista tai yhteisöistä ruokahävikkikäytäntöjen tutkimiseksi.</a:t>
            </a:r>
          </a:p>
          <a:p>
            <a:pPr marL="0" lvl="0" indent="0">
              <a:lnSpc>
                <a:spcPct val="100000"/>
              </a:lnSpc>
              <a:buSzPts val="1000"/>
              <a:tabLst>
                <a:tab pos="457200" algn="l"/>
              </a:tabLst>
            </a:pPr>
            <a:endParaRPr lang="fi-FI" sz="2000"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r>
              <a:rPr lang="fi-FI" sz="2000" b="1" kern="100" dirty="0" err="1">
                <a:effectLst/>
                <a:latin typeface="Calibri" panose="020F0502020204030204" pitchFamily="34" charset="0"/>
                <a:ea typeface="Aptos" panose="020B0004020202020204" pitchFamily="34" charset="0"/>
                <a:cs typeface="Calibri" panose="020F0502020204030204" pitchFamily="34" charset="0"/>
              </a:rPr>
              <a:t>Kokeelliset tutkimukset </a:t>
            </a:r>
            <a:r>
              <a:rPr lang="fi-FI" sz="2000" kern="100" dirty="0">
                <a:latin typeface="Calibri" panose="020F0502020204030204" pitchFamily="34" charset="0"/>
                <a:ea typeface="Aptos" panose="020B0004020202020204" pitchFamily="34" charset="0"/>
                <a:cs typeface="Calibri" panose="020F0502020204030204" pitchFamily="34" charset="0"/>
              </a:rPr>
              <a:t>- </a:t>
            </a:r>
            <a:r>
              <a:rPr lang="en-US" sz="2000" kern="100" dirty="0">
                <a:effectLst/>
                <a:latin typeface="Calibri" panose="020F0502020204030204" pitchFamily="34" charset="0"/>
                <a:ea typeface="Aptos" panose="020B0004020202020204" pitchFamily="34" charset="0"/>
                <a:cs typeface="Calibri" panose="020F0502020204030204" pitchFamily="34" charset="0"/>
              </a:rPr>
              <a:t>Toteutetaan toimenpiteitä, esim. kompostointiohjelmia, ja mitataan muutoksia ruokajätteen käyttäytymisessä ja määrissä.</a:t>
            </a:r>
          </a:p>
        </p:txBody>
      </p:sp>
      <p:pic>
        <p:nvPicPr>
          <p:cNvPr id="2" name="Kuva 1" descr="Kuva, joka sisältää kohteen teksti, Grafiikka, Fontti, ympyrä&#10;&#10;Kuvaus luotu automaattisesti">
            <a:extLst>
              <a:ext uri="{FF2B5EF4-FFF2-40B4-BE49-F238E27FC236}">
                <a16:creationId xmlns:a16="http://schemas.microsoft.com/office/drawing/2014/main" id="{813E84DB-480E-A7B7-8E25-82245484C9F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569302" y="470757"/>
            <a:ext cx="1499191" cy="1007208"/>
          </a:xfrm>
          <a:prstGeom prst="rect">
            <a:avLst/>
          </a:prstGeom>
        </p:spPr>
      </p:pic>
      <p:grpSp>
        <p:nvGrpSpPr>
          <p:cNvPr id="5" name="Group 71">
            <a:extLst>
              <a:ext uri="{FF2B5EF4-FFF2-40B4-BE49-F238E27FC236}">
                <a16:creationId xmlns:a16="http://schemas.microsoft.com/office/drawing/2014/main" id="{96AD4D21-17E4-42EC-8C90-6C3B071AE81F}"/>
              </a:ext>
            </a:extLst>
          </p:cNvPr>
          <p:cNvGrpSpPr/>
          <p:nvPr/>
        </p:nvGrpSpPr>
        <p:grpSpPr>
          <a:xfrm>
            <a:off x="649944" y="3457844"/>
            <a:ext cx="590791" cy="565971"/>
            <a:chOff x="3258209" y="1217582"/>
            <a:chExt cx="4712093" cy="4711281"/>
          </a:xfrm>
          <a:solidFill>
            <a:srgbClr val="09465E"/>
          </a:solidFill>
        </p:grpSpPr>
        <p:sp>
          <p:nvSpPr>
            <p:cNvPr id="6" name="Freeform 31">
              <a:extLst>
                <a:ext uri="{FF2B5EF4-FFF2-40B4-BE49-F238E27FC236}">
                  <a16:creationId xmlns:a16="http://schemas.microsoft.com/office/drawing/2014/main" id="{606F77D7-0AB3-4A5E-3EF0-6DF9F2A99E23}"/>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US"/>
            </a:p>
          </p:txBody>
        </p:sp>
        <p:sp>
          <p:nvSpPr>
            <p:cNvPr id="7" name="Freeform 32">
              <a:extLst>
                <a:ext uri="{FF2B5EF4-FFF2-40B4-BE49-F238E27FC236}">
                  <a16:creationId xmlns:a16="http://schemas.microsoft.com/office/drawing/2014/main" id="{FBB758A6-EE5D-1BE8-1EC9-53658366495F}"/>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US" dirty="0"/>
            </a:p>
          </p:txBody>
        </p:sp>
        <p:grpSp>
          <p:nvGrpSpPr>
            <p:cNvPr id="8" name="Group 74">
              <a:extLst>
                <a:ext uri="{FF2B5EF4-FFF2-40B4-BE49-F238E27FC236}">
                  <a16:creationId xmlns:a16="http://schemas.microsoft.com/office/drawing/2014/main" id="{93F8875E-9F83-ADB1-0B5B-7603BB6990A0}"/>
                </a:ext>
              </a:extLst>
            </p:cNvPr>
            <p:cNvGrpSpPr/>
            <p:nvPr/>
          </p:nvGrpSpPr>
          <p:grpSpPr>
            <a:xfrm>
              <a:off x="3258209" y="1217582"/>
              <a:ext cx="4712093" cy="4711281"/>
              <a:chOff x="3258209" y="1217582"/>
              <a:chExt cx="4712093" cy="4711281"/>
            </a:xfrm>
            <a:grpFill/>
          </p:grpSpPr>
          <p:sp>
            <p:nvSpPr>
              <p:cNvPr id="9" name="Freeform 16">
                <a:extLst>
                  <a:ext uri="{FF2B5EF4-FFF2-40B4-BE49-F238E27FC236}">
                    <a16:creationId xmlns:a16="http://schemas.microsoft.com/office/drawing/2014/main" id="{F741D22A-06C9-B2F0-5528-33E106E0D138}"/>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0" name="Freeform 18">
                <a:extLst>
                  <a:ext uri="{FF2B5EF4-FFF2-40B4-BE49-F238E27FC236}">
                    <a16:creationId xmlns:a16="http://schemas.microsoft.com/office/drawing/2014/main" id="{26AB0E01-7007-3A8D-43AD-D9AD4945E650}"/>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2FB68B0B-F2DD-FE6B-637C-FA2DC5B01369}"/>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8BC2EF9E-9DBC-0310-A4C7-F30A5371CD7D}"/>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907EF886-A074-1A21-20EE-21864764E9F5}"/>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4" name="Freeform 22">
                <a:extLst>
                  <a:ext uri="{FF2B5EF4-FFF2-40B4-BE49-F238E27FC236}">
                    <a16:creationId xmlns:a16="http://schemas.microsoft.com/office/drawing/2014/main" id="{ED6FD43C-BDC2-B3BC-165C-24E0CCF77149}"/>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5" name="Freeform 23">
                <a:extLst>
                  <a:ext uri="{FF2B5EF4-FFF2-40B4-BE49-F238E27FC236}">
                    <a16:creationId xmlns:a16="http://schemas.microsoft.com/office/drawing/2014/main" id="{A26C77C9-A0ED-5E01-D3B4-E4D9E94440B9}"/>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6" name="Freeform 24">
                <a:extLst>
                  <a:ext uri="{FF2B5EF4-FFF2-40B4-BE49-F238E27FC236}">
                    <a16:creationId xmlns:a16="http://schemas.microsoft.com/office/drawing/2014/main" id="{FF0176DB-E187-1CA3-AABF-E064B5DC594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7" name="Freeform 25">
                <a:extLst>
                  <a:ext uri="{FF2B5EF4-FFF2-40B4-BE49-F238E27FC236}">
                    <a16:creationId xmlns:a16="http://schemas.microsoft.com/office/drawing/2014/main" id="{21765062-A637-FEF0-5064-F2AD57D32D52}"/>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AF4C6CDD-9C40-CF0E-1E3D-DB7938E8E602}"/>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9" name="Freeform 27">
                <a:extLst>
                  <a:ext uri="{FF2B5EF4-FFF2-40B4-BE49-F238E27FC236}">
                    <a16:creationId xmlns:a16="http://schemas.microsoft.com/office/drawing/2014/main" id="{9079BE29-F81B-9966-0533-45FED0E34C94}"/>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20" name="Freeform 28">
                <a:extLst>
                  <a:ext uri="{FF2B5EF4-FFF2-40B4-BE49-F238E27FC236}">
                    <a16:creationId xmlns:a16="http://schemas.microsoft.com/office/drawing/2014/main" id="{E917046F-DBAA-84E3-EAB9-F6F408F4B276}"/>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21" name="Freeform 29">
                <a:extLst>
                  <a:ext uri="{FF2B5EF4-FFF2-40B4-BE49-F238E27FC236}">
                    <a16:creationId xmlns:a16="http://schemas.microsoft.com/office/drawing/2014/main" id="{446583DD-4A01-DC4B-8862-AA67EF4C8E4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22" name="Freeform 30">
                <a:extLst>
                  <a:ext uri="{FF2B5EF4-FFF2-40B4-BE49-F238E27FC236}">
                    <a16:creationId xmlns:a16="http://schemas.microsoft.com/office/drawing/2014/main" id="{FED7FAB4-B129-2931-9D05-CCEFEBB3C58D}"/>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23" name="Graphic 3">
            <a:extLst>
              <a:ext uri="{FF2B5EF4-FFF2-40B4-BE49-F238E27FC236}">
                <a16:creationId xmlns:a16="http://schemas.microsoft.com/office/drawing/2014/main" id="{8989627C-2AC7-E826-1DDC-A1E6DE3D82AF}"/>
              </a:ext>
            </a:extLst>
          </p:cNvPr>
          <p:cNvGrpSpPr/>
          <p:nvPr/>
        </p:nvGrpSpPr>
        <p:grpSpPr>
          <a:xfrm>
            <a:off x="670882" y="4309374"/>
            <a:ext cx="529701" cy="567490"/>
            <a:chOff x="6615628" y="2116894"/>
            <a:chExt cx="1066935" cy="1001108"/>
          </a:xfrm>
          <a:solidFill>
            <a:srgbClr val="09465E"/>
          </a:solidFill>
        </p:grpSpPr>
        <p:sp>
          <p:nvSpPr>
            <p:cNvPr id="24" name="Freeform 1128">
              <a:extLst>
                <a:ext uri="{FF2B5EF4-FFF2-40B4-BE49-F238E27FC236}">
                  <a16:creationId xmlns:a16="http://schemas.microsoft.com/office/drawing/2014/main" id="{05CFDC13-C497-EB24-47FE-14D2E1C37321}"/>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60BA47"/>
            </a:solid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82297E18-71C7-7B10-185D-0FF2F186E07A}"/>
                </a:ext>
              </a:extLst>
            </p:cNvPr>
            <p:cNvGrpSpPr/>
            <p:nvPr/>
          </p:nvGrpSpPr>
          <p:grpSpPr>
            <a:xfrm>
              <a:off x="6615628" y="2116894"/>
              <a:ext cx="1066935" cy="1001108"/>
              <a:chOff x="6615628" y="2116894"/>
              <a:chExt cx="1066935" cy="1001108"/>
            </a:xfrm>
            <a:grpFill/>
          </p:grpSpPr>
          <p:sp>
            <p:nvSpPr>
              <p:cNvPr id="26" name="Freeform 1130">
                <a:extLst>
                  <a:ext uri="{FF2B5EF4-FFF2-40B4-BE49-F238E27FC236}">
                    <a16:creationId xmlns:a16="http://schemas.microsoft.com/office/drawing/2014/main" id="{0E8A211C-2D64-016E-6BA7-137160E89EB7}"/>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27" name="Freeform 1131">
                <a:extLst>
                  <a:ext uri="{FF2B5EF4-FFF2-40B4-BE49-F238E27FC236}">
                    <a16:creationId xmlns:a16="http://schemas.microsoft.com/office/drawing/2014/main" id="{543DDB9F-1E19-1C28-C191-AF5DEEE40D8E}"/>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28" name="Freeform 1132">
                <a:extLst>
                  <a:ext uri="{FF2B5EF4-FFF2-40B4-BE49-F238E27FC236}">
                    <a16:creationId xmlns:a16="http://schemas.microsoft.com/office/drawing/2014/main" id="{22D1D6C2-C42B-5575-6950-B7702D0FF12F}"/>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29" name="Freeform 1133">
                <a:extLst>
                  <a:ext uri="{FF2B5EF4-FFF2-40B4-BE49-F238E27FC236}">
                    <a16:creationId xmlns:a16="http://schemas.microsoft.com/office/drawing/2014/main" id="{D1359A67-892D-2A76-E25D-21FE5B1238CB}"/>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0" name="Freeform 1134">
                <a:extLst>
                  <a:ext uri="{FF2B5EF4-FFF2-40B4-BE49-F238E27FC236}">
                    <a16:creationId xmlns:a16="http://schemas.microsoft.com/office/drawing/2014/main" id="{ED510E2F-9F2F-AA20-185E-51E27246DE7E}"/>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1" name="Freeform 1135">
                <a:extLst>
                  <a:ext uri="{FF2B5EF4-FFF2-40B4-BE49-F238E27FC236}">
                    <a16:creationId xmlns:a16="http://schemas.microsoft.com/office/drawing/2014/main" id="{C7A53A6C-D083-9BB8-A34C-888BCBA011AB}"/>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2" name="Freeform 1136">
                <a:extLst>
                  <a:ext uri="{FF2B5EF4-FFF2-40B4-BE49-F238E27FC236}">
                    <a16:creationId xmlns:a16="http://schemas.microsoft.com/office/drawing/2014/main" id="{F987EEC2-11F1-180D-B390-B35DFF021B4D}"/>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33" name="Freeform 1137">
                <a:extLst>
                  <a:ext uri="{FF2B5EF4-FFF2-40B4-BE49-F238E27FC236}">
                    <a16:creationId xmlns:a16="http://schemas.microsoft.com/office/drawing/2014/main" id="{8C9D2F12-060C-E22E-880E-E8D71CDFA930}"/>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34" name="Freeform 1138">
                <a:extLst>
                  <a:ext uri="{FF2B5EF4-FFF2-40B4-BE49-F238E27FC236}">
                    <a16:creationId xmlns:a16="http://schemas.microsoft.com/office/drawing/2014/main" id="{4C2FE19D-3E6B-3B51-8255-FA21710CA2BD}"/>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35" name="Freeform 1139">
                <a:extLst>
                  <a:ext uri="{FF2B5EF4-FFF2-40B4-BE49-F238E27FC236}">
                    <a16:creationId xmlns:a16="http://schemas.microsoft.com/office/drawing/2014/main" id="{44040E24-5562-9E92-606A-F39FA44DE3A3}"/>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36" name="Freeform 1140">
                <a:extLst>
                  <a:ext uri="{FF2B5EF4-FFF2-40B4-BE49-F238E27FC236}">
                    <a16:creationId xmlns:a16="http://schemas.microsoft.com/office/drawing/2014/main" id="{A2E3F623-DBB3-FFC9-3DB8-22EA70ADD8A8}"/>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37" name="Freeform 1141">
                <a:extLst>
                  <a:ext uri="{FF2B5EF4-FFF2-40B4-BE49-F238E27FC236}">
                    <a16:creationId xmlns:a16="http://schemas.microsoft.com/office/drawing/2014/main" id="{E2F5B22E-8F4E-511B-8A4C-0B712379F23C}"/>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38" name="Group 89">
            <a:extLst>
              <a:ext uri="{FF2B5EF4-FFF2-40B4-BE49-F238E27FC236}">
                <a16:creationId xmlns:a16="http://schemas.microsoft.com/office/drawing/2014/main" id="{CF649315-FC0D-EEC9-944A-EE5A52880D28}"/>
              </a:ext>
            </a:extLst>
          </p:cNvPr>
          <p:cNvGrpSpPr/>
          <p:nvPr/>
        </p:nvGrpSpPr>
        <p:grpSpPr>
          <a:xfrm>
            <a:off x="532243" y="2446052"/>
            <a:ext cx="699220" cy="640750"/>
            <a:chOff x="8360213" y="3458151"/>
            <a:chExt cx="853935" cy="991043"/>
          </a:xfrm>
          <a:solidFill>
            <a:srgbClr val="09465E"/>
          </a:solidFill>
        </p:grpSpPr>
        <p:grpSp>
          <p:nvGrpSpPr>
            <p:cNvPr id="39" name="Graphic 2">
              <a:extLst>
                <a:ext uri="{FF2B5EF4-FFF2-40B4-BE49-F238E27FC236}">
                  <a16:creationId xmlns:a16="http://schemas.microsoft.com/office/drawing/2014/main" id="{C8906455-4FF3-B5F5-3082-8D7EE2533329}"/>
                </a:ext>
              </a:extLst>
            </p:cNvPr>
            <p:cNvGrpSpPr/>
            <p:nvPr userDrawn="1"/>
          </p:nvGrpSpPr>
          <p:grpSpPr>
            <a:xfrm>
              <a:off x="8599192" y="3595917"/>
              <a:ext cx="375982" cy="204367"/>
              <a:chOff x="2642504" y="3763150"/>
              <a:chExt cx="375982" cy="204367"/>
            </a:xfrm>
            <a:grpFill/>
          </p:grpSpPr>
          <p:sp>
            <p:nvSpPr>
              <p:cNvPr id="45" name="Freeform 96">
                <a:extLst>
                  <a:ext uri="{FF2B5EF4-FFF2-40B4-BE49-F238E27FC236}">
                    <a16:creationId xmlns:a16="http://schemas.microsoft.com/office/drawing/2014/main" id="{55B11F99-17F4-CF96-5884-8AB71A8AB002}"/>
                  </a:ext>
                </a:extLst>
              </p:cNvPr>
              <p:cNvSpPr/>
              <p:nvPr/>
            </p:nvSpPr>
            <p:spPr>
              <a:xfrm>
                <a:off x="2813454" y="3763150"/>
                <a:ext cx="205031" cy="204367"/>
              </a:xfrm>
              <a:custGeom>
                <a:avLst/>
                <a:gdLst>
                  <a:gd name="connsiteX0" fmla="*/ 204168 w 205031"/>
                  <a:gd name="connsiteY0" fmla="*/ 204367 h 204367"/>
                  <a:gd name="connsiteX1" fmla="*/ 384 w 205031"/>
                  <a:gd name="connsiteY1" fmla="*/ 204367 h 204367"/>
                  <a:gd name="connsiteX2" fmla="*/ 0 w 205031"/>
                  <a:gd name="connsiteY2" fmla="*/ 193999 h 204367"/>
                  <a:gd name="connsiteX3" fmla="*/ 0 w 205031"/>
                  <a:gd name="connsiteY3" fmla="*/ 90707 h 204367"/>
                  <a:gd name="connsiteX4" fmla="*/ 90187 w 205031"/>
                  <a:gd name="connsiteY4" fmla="*/ 85 h 204367"/>
                  <a:gd name="connsiteX5" fmla="*/ 138159 w 205031"/>
                  <a:gd name="connsiteY5" fmla="*/ 2389 h 204367"/>
                  <a:gd name="connsiteX6" fmla="*/ 204552 w 205031"/>
                  <a:gd name="connsiteY6" fmla="*/ 82259 h 204367"/>
                  <a:gd name="connsiteX7" fmla="*/ 204936 w 205031"/>
                  <a:gd name="connsiteY7" fmla="*/ 199375 h 204367"/>
                  <a:gd name="connsiteX8" fmla="*/ 204168 w 205031"/>
                  <a:gd name="connsiteY8" fmla="*/ 204367 h 204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5031" h="204367">
                    <a:moveTo>
                      <a:pt x="204168" y="204367"/>
                    </a:moveTo>
                    <a:cubicBezTo>
                      <a:pt x="135856" y="204367"/>
                      <a:pt x="68696" y="204367"/>
                      <a:pt x="384" y="204367"/>
                    </a:cubicBezTo>
                    <a:cubicBezTo>
                      <a:pt x="384" y="200527"/>
                      <a:pt x="0" y="197071"/>
                      <a:pt x="0" y="193999"/>
                    </a:cubicBezTo>
                    <a:cubicBezTo>
                      <a:pt x="0" y="159440"/>
                      <a:pt x="0" y="124882"/>
                      <a:pt x="0" y="90707"/>
                    </a:cubicBezTo>
                    <a:cubicBezTo>
                      <a:pt x="0" y="36564"/>
                      <a:pt x="36075" y="85"/>
                      <a:pt x="90187" y="85"/>
                    </a:cubicBezTo>
                    <a:cubicBezTo>
                      <a:pt x="106306" y="85"/>
                      <a:pt x="122808" y="-683"/>
                      <a:pt x="138159" y="2389"/>
                    </a:cubicBezTo>
                    <a:cubicBezTo>
                      <a:pt x="176153" y="9301"/>
                      <a:pt x="204168" y="43476"/>
                      <a:pt x="204552" y="82259"/>
                    </a:cubicBezTo>
                    <a:cubicBezTo>
                      <a:pt x="205320" y="121426"/>
                      <a:pt x="204936" y="160208"/>
                      <a:pt x="204936" y="199375"/>
                    </a:cubicBezTo>
                    <a:cubicBezTo>
                      <a:pt x="204936" y="200527"/>
                      <a:pt x="204552" y="202063"/>
                      <a:pt x="204168" y="204367"/>
                    </a:cubicBezTo>
                    <a:close/>
                  </a:path>
                </a:pathLst>
              </a:custGeom>
              <a:solidFill>
                <a:srgbClr val="2094D2"/>
              </a:solidFill>
              <a:ln w="3834" cap="flat">
                <a:noFill/>
                <a:prstDash val="solid"/>
                <a:miter/>
              </a:ln>
            </p:spPr>
            <p:txBody>
              <a:bodyPr rtlCol="0" anchor="ctr"/>
              <a:lstStyle/>
              <a:p>
                <a:endParaRPr lang="en-US"/>
              </a:p>
            </p:txBody>
          </p:sp>
          <p:sp>
            <p:nvSpPr>
              <p:cNvPr id="46" name="Freeform 97">
                <a:extLst>
                  <a:ext uri="{FF2B5EF4-FFF2-40B4-BE49-F238E27FC236}">
                    <a16:creationId xmlns:a16="http://schemas.microsoft.com/office/drawing/2014/main" id="{4C056439-866A-10DD-438B-733E5DDD3705}"/>
                  </a:ext>
                </a:extLst>
              </p:cNvPr>
              <p:cNvSpPr/>
              <p:nvPr/>
            </p:nvSpPr>
            <p:spPr>
              <a:xfrm>
                <a:off x="2642504" y="3763235"/>
                <a:ext cx="161142" cy="204281"/>
              </a:xfrm>
              <a:custGeom>
                <a:avLst/>
                <a:gdLst>
                  <a:gd name="connsiteX0" fmla="*/ 137178 w 161142"/>
                  <a:gd name="connsiteY0" fmla="*/ 204282 h 204281"/>
                  <a:gd name="connsiteX1" fmla="*/ 938 w 161142"/>
                  <a:gd name="connsiteY1" fmla="*/ 204282 h 204281"/>
                  <a:gd name="connsiteX2" fmla="*/ 171 w 161142"/>
                  <a:gd name="connsiteY2" fmla="*/ 196602 h 204281"/>
                  <a:gd name="connsiteX3" fmla="*/ 171 w 161142"/>
                  <a:gd name="connsiteY3" fmla="*/ 86397 h 204281"/>
                  <a:gd name="connsiteX4" fmla="*/ 85753 w 161142"/>
                  <a:gd name="connsiteY4" fmla="*/ 0 h 204281"/>
                  <a:gd name="connsiteX5" fmla="*/ 137946 w 161142"/>
                  <a:gd name="connsiteY5" fmla="*/ 2304 h 204281"/>
                  <a:gd name="connsiteX6" fmla="*/ 160972 w 161142"/>
                  <a:gd name="connsiteY6" fmla="*/ 9984 h 204281"/>
                  <a:gd name="connsiteX7" fmla="*/ 160972 w 161142"/>
                  <a:gd name="connsiteY7" fmla="*/ 13440 h 204281"/>
                  <a:gd name="connsiteX8" fmla="*/ 137178 w 161142"/>
                  <a:gd name="connsiteY8" fmla="*/ 99069 h 204281"/>
                  <a:gd name="connsiteX9" fmla="*/ 137562 w 161142"/>
                  <a:gd name="connsiteY9" fmla="*/ 193146 h 204281"/>
                  <a:gd name="connsiteX10" fmla="*/ 137178 w 161142"/>
                  <a:gd name="connsiteY10" fmla="*/ 204282 h 204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142" h="204281">
                    <a:moveTo>
                      <a:pt x="137178" y="204282"/>
                    </a:moveTo>
                    <a:cubicBezTo>
                      <a:pt x="91125" y="204282"/>
                      <a:pt x="46224" y="204282"/>
                      <a:pt x="938" y="204282"/>
                    </a:cubicBezTo>
                    <a:cubicBezTo>
                      <a:pt x="554" y="201210"/>
                      <a:pt x="171" y="198906"/>
                      <a:pt x="171" y="196602"/>
                    </a:cubicBezTo>
                    <a:cubicBezTo>
                      <a:pt x="171" y="159739"/>
                      <a:pt x="-213" y="122876"/>
                      <a:pt x="171" y="86397"/>
                    </a:cubicBezTo>
                    <a:cubicBezTo>
                      <a:pt x="554" y="37631"/>
                      <a:pt x="37013" y="768"/>
                      <a:pt x="85753" y="0"/>
                    </a:cubicBezTo>
                    <a:cubicBezTo>
                      <a:pt x="103022" y="0"/>
                      <a:pt x="120676" y="384"/>
                      <a:pt x="137946" y="2304"/>
                    </a:cubicBezTo>
                    <a:cubicBezTo>
                      <a:pt x="146005" y="3072"/>
                      <a:pt x="153681" y="7296"/>
                      <a:pt x="160972" y="9984"/>
                    </a:cubicBezTo>
                    <a:cubicBezTo>
                      <a:pt x="160972" y="12288"/>
                      <a:pt x="161356" y="13056"/>
                      <a:pt x="160972" y="13440"/>
                    </a:cubicBezTo>
                    <a:cubicBezTo>
                      <a:pt x="142167" y="39167"/>
                      <a:pt x="136027" y="67966"/>
                      <a:pt x="137178" y="99069"/>
                    </a:cubicBezTo>
                    <a:cubicBezTo>
                      <a:pt x="137946" y="130172"/>
                      <a:pt x="137562" y="161659"/>
                      <a:pt x="137562" y="193146"/>
                    </a:cubicBezTo>
                    <a:cubicBezTo>
                      <a:pt x="137178" y="195834"/>
                      <a:pt x="137178" y="199674"/>
                      <a:pt x="137178" y="204282"/>
                    </a:cubicBezTo>
                    <a:close/>
                  </a:path>
                </a:pathLst>
              </a:custGeom>
              <a:solidFill>
                <a:srgbClr val="2094D2"/>
              </a:solidFill>
              <a:ln w="3834" cap="flat">
                <a:noFill/>
                <a:prstDash val="solid"/>
                <a:miter/>
              </a:ln>
            </p:spPr>
            <p:txBody>
              <a:bodyPr rtlCol="0" anchor="ctr"/>
              <a:lstStyle/>
              <a:p>
                <a:endParaRPr lang="en-US"/>
              </a:p>
            </p:txBody>
          </p:sp>
        </p:grpSp>
        <p:grpSp>
          <p:nvGrpSpPr>
            <p:cNvPr id="40" name="Graphic 2">
              <a:extLst>
                <a:ext uri="{FF2B5EF4-FFF2-40B4-BE49-F238E27FC236}">
                  <a16:creationId xmlns:a16="http://schemas.microsoft.com/office/drawing/2014/main" id="{567065E5-CB73-2544-BD7E-1621F8C723D1}"/>
                </a:ext>
              </a:extLst>
            </p:cNvPr>
            <p:cNvGrpSpPr/>
            <p:nvPr userDrawn="1"/>
          </p:nvGrpSpPr>
          <p:grpSpPr>
            <a:xfrm>
              <a:off x="8360213" y="3458151"/>
              <a:ext cx="853935" cy="991043"/>
              <a:chOff x="2403525" y="3625384"/>
              <a:chExt cx="853935" cy="991043"/>
            </a:xfrm>
            <a:grpFill/>
          </p:grpSpPr>
          <p:sp>
            <p:nvSpPr>
              <p:cNvPr id="41" name="Freeform 92">
                <a:extLst>
                  <a:ext uri="{FF2B5EF4-FFF2-40B4-BE49-F238E27FC236}">
                    <a16:creationId xmlns:a16="http://schemas.microsoft.com/office/drawing/2014/main" id="{4435FE45-C43E-6CBD-F1B7-14AC6E38F482}"/>
                  </a:ext>
                </a:extLst>
              </p:cNvPr>
              <p:cNvSpPr/>
              <p:nvPr/>
            </p:nvSpPr>
            <p:spPr>
              <a:xfrm>
                <a:off x="2403525" y="3625384"/>
                <a:ext cx="853935" cy="991043"/>
              </a:xfrm>
              <a:custGeom>
                <a:avLst/>
                <a:gdLst>
                  <a:gd name="connsiteX0" fmla="*/ 521608 w 853935"/>
                  <a:gd name="connsiteY0" fmla="*/ 0 h 991043"/>
                  <a:gd name="connsiteX1" fmla="*/ 526980 w 853935"/>
                  <a:gd name="connsiteY1" fmla="*/ 1920 h 991043"/>
                  <a:gd name="connsiteX2" fmla="*/ 571498 w 853935"/>
                  <a:gd name="connsiteY2" fmla="*/ 102909 h 991043"/>
                  <a:gd name="connsiteX3" fmla="*/ 568044 w 853935"/>
                  <a:gd name="connsiteY3" fmla="*/ 108669 h 991043"/>
                  <a:gd name="connsiteX4" fmla="*/ 573801 w 853935"/>
                  <a:gd name="connsiteY4" fmla="*/ 111741 h 991043"/>
                  <a:gd name="connsiteX5" fmla="*/ 649021 w 853935"/>
                  <a:gd name="connsiteY5" fmla="*/ 223481 h 991043"/>
                  <a:gd name="connsiteX6" fmla="*/ 649021 w 853935"/>
                  <a:gd name="connsiteY6" fmla="*/ 289143 h 991043"/>
                  <a:gd name="connsiteX7" fmla="*/ 711192 w 853935"/>
                  <a:gd name="connsiteY7" fmla="*/ 304119 h 991043"/>
                  <a:gd name="connsiteX8" fmla="*/ 761851 w 853935"/>
                  <a:gd name="connsiteY8" fmla="*/ 324854 h 991043"/>
                  <a:gd name="connsiteX9" fmla="*/ 785645 w 853935"/>
                  <a:gd name="connsiteY9" fmla="*/ 366709 h 991043"/>
                  <a:gd name="connsiteX10" fmla="*/ 785645 w 853935"/>
                  <a:gd name="connsiteY10" fmla="*/ 455794 h 991043"/>
                  <a:gd name="connsiteX11" fmla="*/ 790634 w 853935"/>
                  <a:gd name="connsiteY11" fmla="*/ 465010 h 991043"/>
                  <a:gd name="connsiteX12" fmla="*/ 851654 w 853935"/>
                  <a:gd name="connsiteY12" fmla="*/ 542575 h 991043"/>
                  <a:gd name="connsiteX13" fmla="*/ 827476 w 853935"/>
                  <a:gd name="connsiteY13" fmla="*/ 637804 h 991043"/>
                  <a:gd name="connsiteX14" fmla="*/ 790250 w 853935"/>
                  <a:gd name="connsiteY14" fmla="*/ 662764 h 991043"/>
                  <a:gd name="connsiteX15" fmla="*/ 782575 w 853935"/>
                  <a:gd name="connsiteY15" fmla="*/ 673131 h 991043"/>
                  <a:gd name="connsiteX16" fmla="*/ 499349 w 853935"/>
                  <a:gd name="connsiteY16" fmla="*/ 983778 h 991043"/>
                  <a:gd name="connsiteX17" fmla="*/ 77196 w 853935"/>
                  <a:gd name="connsiteY17" fmla="*/ 711530 h 991043"/>
                  <a:gd name="connsiteX18" fmla="*/ 70288 w 853935"/>
                  <a:gd name="connsiteY18" fmla="*/ 671596 h 991043"/>
                  <a:gd name="connsiteX19" fmla="*/ 64915 w 853935"/>
                  <a:gd name="connsiteY19" fmla="*/ 664300 h 991043"/>
                  <a:gd name="connsiteX20" fmla="*/ 57 w 853935"/>
                  <a:gd name="connsiteY20" fmla="*/ 562159 h 991043"/>
                  <a:gd name="connsiteX21" fmla="*/ 41505 w 853935"/>
                  <a:gd name="connsiteY21" fmla="*/ 476529 h 991043"/>
                  <a:gd name="connsiteX22" fmla="*/ 60310 w 853935"/>
                  <a:gd name="connsiteY22" fmla="*/ 466930 h 991043"/>
                  <a:gd name="connsiteX23" fmla="*/ 68369 w 853935"/>
                  <a:gd name="connsiteY23" fmla="*/ 454258 h 991043"/>
                  <a:gd name="connsiteX24" fmla="*/ 67985 w 853935"/>
                  <a:gd name="connsiteY24" fmla="*/ 364405 h 991043"/>
                  <a:gd name="connsiteX25" fmla="*/ 87942 w 853935"/>
                  <a:gd name="connsiteY25" fmla="*/ 327542 h 991043"/>
                  <a:gd name="connsiteX26" fmla="*/ 163162 w 853935"/>
                  <a:gd name="connsiteY26" fmla="*/ 298743 h 991043"/>
                  <a:gd name="connsiteX27" fmla="*/ 204226 w 853935"/>
                  <a:gd name="connsiteY27" fmla="*/ 290295 h 991043"/>
                  <a:gd name="connsiteX28" fmla="*/ 204226 w 853935"/>
                  <a:gd name="connsiteY28" fmla="*/ 278391 h 991043"/>
                  <a:gd name="connsiteX29" fmla="*/ 206528 w 853935"/>
                  <a:gd name="connsiteY29" fmla="*/ 203130 h 991043"/>
                  <a:gd name="connsiteX30" fmla="*/ 278294 w 853935"/>
                  <a:gd name="connsiteY30" fmla="*/ 112893 h 991043"/>
                  <a:gd name="connsiteX31" fmla="*/ 282899 w 853935"/>
                  <a:gd name="connsiteY31" fmla="*/ 110973 h 991043"/>
                  <a:gd name="connsiteX32" fmla="*/ 272921 w 853935"/>
                  <a:gd name="connsiteY32" fmla="*/ 73726 h 991043"/>
                  <a:gd name="connsiteX33" fmla="*/ 323580 w 853935"/>
                  <a:gd name="connsiteY33" fmla="*/ 3072 h 991043"/>
                  <a:gd name="connsiteX34" fmla="*/ 328952 w 853935"/>
                  <a:gd name="connsiteY34" fmla="*/ 1152 h 991043"/>
                  <a:gd name="connsiteX35" fmla="*/ 352363 w 853935"/>
                  <a:gd name="connsiteY35" fmla="*/ 1152 h 991043"/>
                  <a:gd name="connsiteX36" fmla="*/ 357736 w 853935"/>
                  <a:gd name="connsiteY36" fmla="*/ 3072 h 991043"/>
                  <a:gd name="connsiteX37" fmla="*/ 408394 w 853935"/>
                  <a:gd name="connsiteY37" fmla="*/ 72574 h 991043"/>
                  <a:gd name="connsiteX38" fmla="*/ 398800 w 853935"/>
                  <a:gd name="connsiteY38" fmla="*/ 110589 h 991043"/>
                  <a:gd name="connsiteX39" fmla="*/ 422977 w 853935"/>
                  <a:gd name="connsiteY39" fmla="*/ 122876 h 991043"/>
                  <a:gd name="connsiteX40" fmla="*/ 429885 w 853935"/>
                  <a:gd name="connsiteY40" fmla="*/ 122876 h 991043"/>
                  <a:gd name="connsiteX41" fmla="*/ 455982 w 853935"/>
                  <a:gd name="connsiteY41" fmla="*/ 109437 h 991043"/>
                  <a:gd name="connsiteX42" fmla="*/ 451760 w 853935"/>
                  <a:gd name="connsiteY42" fmla="*/ 101373 h 991043"/>
                  <a:gd name="connsiteX43" fmla="*/ 481311 w 853935"/>
                  <a:gd name="connsiteY43" fmla="*/ 9216 h 991043"/>
                  <a:gd name="connsiteX44" fmla="*/ 503954 w 853935"/>
                  <a:gd name="connsiteY44" fmla="*/ 1152 h 991043"/>
                  <a:gd name="connsiteX45" fmla="*/ 521608 w 853935"/>
                  <a:gd name="connsiteY45" fmla="*/ 0 h 991043"/>
                  <a:gd name="connsiteX46" fmla="*/ 751489 w 853935"/>
                  <a:gd name="connsiteY46" fmla="*/ 401268 h 991043"/>
                  <a:gd name="connsiteX47" fmla="*/ 748035 w 853935"/>
                  <a:gd name="connsiteY47" fmla="*/ 401652 h 991043"/>
                  <a:gd name="connsiteX48" fmla="*/ 637891 w 853935"/>
                  <a:gd name="connsiteY48" fmla="*/ 430067 h 991043"/>
                  <a:gd name="connsiteX49" fmla="*/ 383065 w 853935"/>
                  <a:gd name="connsiteY49" fmla="*/ 443890 h 991043"/>
                  <a:gd name="connsiteX50" fmla="*/ 165080 w 853935"/>
                  <a:gd name="connsiteY50" fmla="*/ 420467 h 991043"/>
                  <a:gd name="connsiteX51" fmla="*/ 102909 w 853935"/>
                  <a:gd name="connsiteY51" fmla="*/ 402420 h 991043"/>
                  <a:gd name="connsiteX52" fmla="*/ 102525 w 853935"/>
                  <a:gd name="connsiteY52" fmla="*/ 410099 h 991043"/>
                  <a:gd name="connsiteX53" fmla="*/ 102909 w 853935"/>
                  <a:gd name="connsiteY53" fmla="*/ 629741 h 991043"/>
                  <a:gd name="connsiteX54" fmla="*/ 111736 w 853935"/>
                  <a:gd name="connsiteY54" fmla="*/ 708458 h 991043"/>
                  <a:gd name="connsiteX55" fmla="*/ 496662 w 853935"/>
                  <a:gd name="connsiteY55" fmla="*/ 949987 h 991043"/>
                  <a:gd name="connsiteX56" fmla="*/ 751873 w 853935"/>
                  <a:gd name="connsiteY56" fmla="*/ 628973 h 991043"/>
                  <a:gd name="connsiteX57" fmla="*/ 751873 w 853935"/>
                  <a:gd name="connsiteY57" fmla="*/ 411251 h 991043"/>
                  <a:gd name="connsiteX58" fmla="*/ 751489 w 853935"/>
                  <a:gd name="connsiteY58" fmla="*/ 401268 h 991043"/>
                  <a:gd name="connsiteX59" fmla="*/ 614097 w 853935"/>
                  <a:gd name="connsiteY59" fmla="*/ 342134 h 991043"/>
                  <a:gd name="connsiteX60" fmla="*/ 614865 w 853935"/>
                  <a:gd name="connsiteY60" fmla="*/ 336758 h 991043"/>
                  <a:gd name="connsiteX61" fmla="*/ 614481 w 853935"/>
                  <a:gd name="connsiteY61" fmla="*/ 219641 h 991043"/>
                  <a:gd name="connsiteX62" fmla="*/ 548088 w 853935"/>
                  <a:gd name="connsiteY62" fmla="*/ 139772 h 991043"/>
                  <a:gd name="connsiteX63" fmla="*/ 500116 w 853935"/>
                  <a:gd name="connsiteY63" fmla="*/ 137468 h 991043"/>
                  <a:gd name="connsiteX64" fmla="*/ 409929 w 853935"/>
                  <a:gd name="connsiteY64" fmla="*/ 228089 h 991043"/>
                  <a:gd name="connsiteX65" fmla="*/ 409929 w 853935"/>
                  <a:gd name="connsiteY65" fmla="*/ 331382 h 991043"/>
                  <a:gd name="connsiteX66" fmla="*/ 410313 w 853935"/>
                  <a:gd name="connsiteY66" fmla="*/ 341750 h 991043"/>
                  <a:gd name="connsiteX67" fmla="*/ 614097 w 853935"/>
                  <a:gd name="connsiteY67" fmla="*/ 342134 h 991043"/>
                  <a:gd name="connsiteX68" fmla="*/ 376157 w 853935"/>
                  <a:gd name="connsiteY68" fmla="*/ 342134 h 991043"/>
                  <a:gd name="connsiteX69" fmla="*/ 376157 w 853935"/>
                  <a:gd name="connsiteY69" fmla="*/ 330614 h 991043"/>
                  <a:gd name="connsiteX70" fmla="*/ 375773 w 853935"/>
                  <a:gd name="connsiteY70" fmla="*/ 236537 h 991043"/>
                  <a:gd name="connsiteX71" fmla="*/ 399567 w 853935"/>
                  <a:gd name="connsiteY71" fmla="*/ 150907 h 991043"/>
                  <a:gd name="connsiteX72" fmla="*/ 399567 w 853935"/>
                  <a:gd name="connsiteY72" fmla="*/ 147452 h 991043"/>
                  <a:gd name="connsiteX73" fmla="*/ 376541 w 853935"/>
                  <a:gd name="connsiteY73" fmla="*/ 139772 h 991043"/>
                  <a:gd name="connsiteX74" fmla="*/ 324347 w 853935"/>
                  <a:gd name="connsiteY74" fmla="*/ 137468 h 991043"/>
                  <a:gd name="connsiteX75" fmla="*/ 238765 w 853935"/>
                  <a:gd name="connsiteY75" fmla="*/ 223865 h 991043"/>
                  <a:gd name="connsiteX76" fmla="*/ 238765 w 853935"/>
                  <a:gd name="connsiteY76" fmla="*/ 334070 h 991043"/>
                  <a:gd name="connsiteX77" fmla="*/ 239533 w 853935"/>
                  <a:gd name="connsiteY77" fmla="*/ 341750 h 991043"/>
                  <a:gd name="connsiteX78" fmla="*/ 376157 w 853935"/>
                  <a:gd name="connsiteY78" fmla="*/ 342134 h 991043"/>
                  <a:gd name="connsiteX79" fmla="*/ 204993 w 853935"/>
                  <a:gd name="connsiteY79" fmla="*/ 325238 h 991043"/>
                  <a:gd name="connsiteX80" fmla="*/ 190793 w 853935"/>
                  <a:gd name="connsiteY80" fmla="*/ 327926 h 991043"/>
                  <a:gd name="connsiteX81" fmla="*/ 118644 w 853935"/>
                  <a:gd name="connsiteY81" fmla="*/ 349429 h 991043"/>
                  <a:gd name="connsiteX82" fmla="*/ 99839 w 853935"/>
                  <a:gd name="connsiteY82" fmla="*/ 360949 h 991043"/>
                  <a:gd name="connsiteX83" fmla="*/ 119795 w 853935"/>
                  <a:gd name="connsiteY83" fmla="*/ 372085 h 991043"/>
                  <a:gd name="connsiteX84" fmla="*/ 189642 w 853935"/>
                  <a:gd name="connsiteY84" fmla="*/ 391284 h 991043"/>
                  <a:gd name="connsiteX85" fmla="*/ 371168 w 853935"/>
                  <a:gd name="connsiteY85" fmla="*/ 409715 h 991043"/>
                  <a:gd name="connsiteX86" fmla="*/ 653626 w 853935"/>
                  <a:gd name="connsiteY86" fmla="*/ 392820 h 991043"/>
                  <a:gd name="connsiteX87" fmla="*/ 732684 w 853935"/>
                  <a:gd name="connsiteY87" fmla="*/ 371317 h 991043"/>
                  <a:gd name="connsiteX88" fmla="*/ 752256 w 853935"/>
                  <a:gd name="connsiteY88" fmla="*/ 359797 h 991043"/>
                  <a:gd name="connsiteX89" fmla="*/ 649021 w 853935"/>
                  <a:gd name="connsiteY89" fmla="*/ 325622 h 991043"/>
                  <a:gd name="connsiteX90" fmla="*/ 649021 w 853935"/>
                  <a:gd name="connsiteY90" fmla="*/ 356341 h 991043"/>
                  <a:gd name="connsiteX91" fmla="*/ 629448 w 853935"/>
                  <a:gd name="connsiteY91" fmla="*/ 375925 h 991043"/>
                  <a:gd name="connsiteX92" fmla="*/ 224950 w 853935"/>
                  <a:gd name="connsiteY92" fmla="*/ 375925 h 991043"/>
                  <a:gd name="connsiteX93" fmla="*/ 204993 w 853935"/>
                  <a:gd name="connsiteY93" fmla="*/ 355573 h 991043"/>
                  <a:gd name="connsiteX94" fmla="*/ 204993 w 853935"/>
                  <a:gd name="connsiteY94" fmla="*/ 325238 h 991043"/>
                  <a:gd name="connsiteX95" fmla="*/ 341233 w 853935"/>
                  <a:gd name="connsiteY95" fmla="*/ 102909 h 991043"/>
                  <a:gd name="connsiteX96" fmla="*/ 375773 w 853935"/>
                  <a:gd name="connsiteY96" fmla="*/ 68734 h 991043"/>
                  <a:gd name="connsiteX97" fmla="*/ 342001 w 853935"/>
                  <a:gd name="connsiteY97" fmla="*/ 34943 h 991043"/>
                  <a:gd name="connsiteX98" fmla="*/ 307461 w 853935"/>
                  <a:gd name="connsiteY98" fmla="*/ 69118 h 991043"/>
                  <a:gd name="connsiteX99" fmla="*/ 341233 w 853935"/>
                  <a:gd name="connsiteY99" fmla="*/ 102909 h 991043"/>
                  <a:gd name="connsiteX100" fmla="*/ 512013 w 853935"/>
                  <a:gd name="connsiteY100" fmla="*/ 102909 h 991043"/>
                  <a:gd name="connsiteX101" fmla="*/ 546553 w 853935"/>
                  <a:gd name="connsiteY101" fmla="*/ 68734 h 991043"/>
                  <a:gd name="connsiteX102" fmla="*/ 512781 w 853935"/>
                  <a:gd name="connsiteY102" fmla="*/ 34943 h 991043"/>
                  <a:gd name="connsiteX103" fmla="*/ 478241 w 853935"/>
                  <a:gd name="connsiteY103" fmla="*/ 69118 h 991043"/>
                  <a:gd name="connsiteX104" fmla="*/ 512013 w 853935"/>
                  <a:gd name="connsiteY104" fmla="*/ 102909 h 991043"/>
                  <a:gd name="connsiteX105" fmla="*/ 786412 w 853935"/>
                  <a:gd name="connsiteY105" fmla="*/ 500721 h 991043"/>
                  <a:gd name="connsiteX106" fmla="*/ 786412 w 853935"/>
                  <a:gd name="connsiteY106" fmla="*/ 627053 h 991043"/>
                  <a:gd name="connsiteX107" fmla="*/ 820184 w 853935"/>
                  <a:gd name="connsiteY107" fmla="*/ 571375 h 991043"/>
                  <a:gd name="connsiteX108" fmla="*/ 786412 w 853935"/>
                  <a:gd name="connsiteY108" fmla="*/ 500721 h 991043"/>
                  <a:gd name="connsiteX109" fmla="*/ 68753 w 853935"/>
                  <a:gd name="connsiteY109" fmla="*/ 499953 h 991043"/>
                  <a:gd name="connsiteX110" fmla="*/ 34597 w 853935"/>
                  <a:gd name="connsiteY110" fmla="*/ 571759 h 991043"/>
                  <a:gd name="connsiteX111" fmla="*/ 68753 w 853935"/>
                  <a:gd name="connsiteY111" fmla="*/ 628205 h 991043"/>
                  <a:gd name="connsiteX112" fmla="*/ 68753 w 853935"/>
                  <a:gd name="connsiteY112" fmla="*/ 618989 h 991043"/>
                  <a:gd name="connsiteX113" fmla="*/ 68753 w 853935"/>
                  <a:gd name="connsiteY113" fmla="*/ 499953 h 9910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853935" h="991043">
                    <a:moveTo>
                      <a:pt x="521608" y="0"/>
                    </a:moveTo>
                    <a:cubicBezTo>
                      <a:pt x="523526" y="768"/>
                      <a:pt x="525061" y="1536"/>
                      <a:pt x="526980" y="1920"/>
                    </a:cubicBezTo>
                    <a:cubicBezTo>
                      <a:pt x="572650" y="12672"/>
                      <a:pt x="594525" y="62206"/>
                      <a:pt x="571498" y="102909"/>
                    </a:cubicBezTo>
                    <a:cubicBezTo>
                      <a:pt x="570731" y="104445"/>
                      <a:pt x="569579" y="106365"/>
                      <a:pt x="568044" y="108669"/>
                    </a:cubicBezTo>
                    <a:cubicBezTo>
                      <a:pt x="570347" y="109821"/>
                      <a:pt x="571882" y="110973"/>
                      <a:pt x="573801" y="111741"/>
                    </a:cubicBezTo>
                    <a:cubicBezTo>
                      <a:pt x="622540" y="133244"/>
                      <a:pt x="647102" y="170875"/>
                      <a:pt x="649021" y="223481"/>
                    </a:cubicBezTo>
                    <a:cubicBezTo>
                      <a:pt x="649788" y="245369"/>
                      <a:pt x="649021" y="267256"/>
                      <a:pt x="649021" y="289143"/>
                    </a:cubicBezTo>
                    <a:cubicBezTo>
                      <a:pt x="670129" y="294135"/>
                      <a:pt x="691236" y="297975"/>
                      <a:pt x="711192" y="304119"/>
                    </a:cubicBezTo>
                    <a:cubicBezTo>
                      <a:pt x="728462" y="309495"/>
                      <a:pt x="745732" y="316790"/>
                      <a:pt x="761851" y="324854"/>
                    </a:cubicBezTo>
                    <a:cubicBezTo>
                      <a:pt x="778353" y="333302"/>
                      <a:pt x="786412" y="347125"/>
                      <a:pt x="785645" y="366709"/>
                    </a:cubicBezTo>
                    <a:cubicBezTo>
                      <a:pt x="784493" y="396276"/>
                      <a:pt x="785261" y="426227"/>
                      <a:pt x="785645" y="455794"/>
                    </a:cubicBezTo>
                    <a:cubicBezTo>
                      <a:pt x="785645" y="458866"/>
                      <a:pt x="788331" y="463858"/>
                      <a:pt x="790634" y="465010"/>
                    </a:cubicBezTo>
                    <a:cubicBezTo>
                      <a:pt x="826325" y="478833"/>
                      <a:pt x="844746" y="506481"/>
                      <a:pt x="851654" y="542575"/>
                    </a:cubicBezTo>
                    <a:cubicBezTo>
                      <a:pt x="858178" y="577518"/>
                      <a:pt x="850886" y="609773"/>
                      <a:pt x="827476" y="637804"/>
                    </a:cubicBezTo>
                    <a:cubicBezTo>
                      <a:pt x="817498" y="649708"/>
                      <a:pt x="805217" y="658540"/>
                      <a:pt x="790250" y="662764"/>
                    </a:cubicBezTo>
                    <a:cubicBezTo>
                      <a:pt x="784493" y="664300"/>
                      <a:pt x="782958" y="667756"/>
                      <a:pt x="782575" y="673131"/>
                    </a:cubicBezTo>
                    <a:cubicBezTo>
                      <a:pt x="767224" y="824807"/>
                      <a:pt x="650172" y="953059"/>
                      <a:pt x="499349" y="983778"/>
                    </a:cubicBezTo>
                    <a:cubicBezTo>
                      <a:pt x="307077" y="1022561"/>
                      <a:pt x="120563" y="902372"/>
                      <a:pt x="77196" y="711530"/>
                    </a:cubicBezTo>
                    <a:cubicBezTo>
                      <a:pt x="74126" y="698475"/>
                      <a:pt x="72974" y="684651"/>
                      <a:pt x="70288" y="671596"/>
                    </a:cubicBezTo>
                    <a:cubicBezTo>
                      <a:pt x="69904" y="668908"/>
                      <a:pt x="67218" y="664684"/>
                      <a:pt x="64915" y="664300"/>
                    </a:cubicBezTo>
                    <a:cubicBezTo>
                      <a:pt x="28073" y="653548"/>
                      <a:pt x="-1478" y="612461"/>
                      <a:pt x="57" y="562159"/>
                    </a:cubicBezTo>
                    <a:cubicBezTo>
                      <a:pt x="825" y="527600"/>
                      <a:pt x="13106" y="498033"/>
                      <a:pt x="41505" y="476529"/>
                    </a:cubicBezTo>
                    <a:cubicBezTo>
                      <a:pt x="47261" y="472306"/>
                      <a:pt x="53402" y="468466"/>
                      <a:pt x="60310" y="466930"/>
                    </a:cubicBezTo>
                    <a:cubicBezTo>
                      <a:pt x="67602" y="465010"/>
                      <a:pt x="68369" y="460786"/>
                      <a:pt x="68369" y="454258"/>
                    </a:cubicBezTo>
                    <a:cubicBezTo>
                      <a:pt x="67985" y="424307"/>
                      <a:pt x="68753" y="394356"/>
                      <a:pt x="67985" y="364405"/>
                    </a:cubicBezTo>
                    <a:cubicBezTo>
                      <a:pt x="67602" y="347509"/>
                      <a:pt x="74893" y="335990"/>
                      <a:pt x="87942" y="327542"/>
                    </a:cubicBezTo>
                    <a:cubicBezTo>
                      <a:pt x="110968" y="312182"/>
                      <a:pt x="137065" y="305271"/>
                      <a:pt x="163162" y="298743"/>
                    </a:cubicBezTo>
                    <a:cubicBezTo>
                      <a:pt x="176210" y="295671"/>
                      <a:pt x="189642" y="293367"/>
                      <a:pt x="204226" y="290295"/>
                    </a:cubicBezTo>
                    <a:cubicBezTo>
                      <a:pt x="204226" y="286455"/>
                      <a:pt x="204226" y="282231"/>
                      <a:pt x="204226" y="278391"/>
                    </a:cubicBezTo>
                    <a:cubicBezTo>
                      <a:pt x="204609" y="253432"/>
                      <a:pt x="202690" y="227705"/>
                      <a:pt x="206528" y="203130"/>
                    </a:cubicBezTo>
                    <a:cubicBezTo>
                      <a:pt x="213052" y="160123"/>
                      <a:pt x="238382" y="130172"/>
                      <a:pt x="278294" y="112893"/>
                    </a:cubicBezTo>
                    <a:cubicBezTo>
                      <a:pt x="280213" y="112125"/>
                      <a:pt x="282516" y="110973"/>
                      <a:pt x="282899" y="110973"/>
                    </a:cubicBezTo>
                    <a:cubicBezTo>
                      <a:pt x="279445" y="98301"/>
                      <a:pt x="274073" y="86013"/>
                      <a:pt x="272921" y="73726"/>
                    </a:cubicBezTo>
                    <a:cubicBezTo>
                      <a:pt x="270235" y="39935"/>
                      <a:pt x="290959" y="11904"/>
                      <a:pt x="323580" y="3072"/>
                    </a:cubicBezTo>
                    <a:cubicBezTo>
                      <a:pt x="325498" y="2688"/>
                      <a:pt x="327034" y="1536"/>
                      <a:pt x="328952" y="1152"/>
                    </a:cubicBezTo>
                    <a:cubicBezTo>
                      <a:pt x="336628" y="1152"/>
                      <a:pt x="344303" y="1152"/>
                      <a:pt x="352363" y="1152"/>
                    </a:cubicBezTo>
                    <a:cubicBezTo>
                      <a:pt x="353898" y="1920"/>
                      <a:pt x="355817" y="2688"/>
                      <a:pt x="357736" y="3072"/>
                    </a:cubicBezTo>
                    <a:cubicBezTo>
                      <a:pt x="389973" y="11904"/>
                      <a:pt x="410696" y="39551"/>
                      <a:pt x="408394" y="72574"/>
                    </a:cubicBezTo>
                    <a:cubicBezTo>
                      <a:pt x="407626" y="85245"/>
                      <a:pt x="402253" y="97533"/>
                      <a:pt x="398800" y="110589"/>
                    </a:cubicBezTo>
                    <a:cubicBezTo>
                      <a:pt x="405707" y="114429"/>
                      <a:pt x="414151" y="119036"/>
                      <a:pt x="422977" y="122876"/>
                    </a:cubicBezTo>
                    <a:cubicBezTo>
                      <a:pt x="424896" y="123644"/>
                      <a:pt x="427966" y="124028"/>
                      <a:pt x="429885" y="122876"/>
                    </a:cubicBezTo>
                    <a:cubicBezTo>
                      <a:pt x="438328" y="118652"/>
                      <a:pt x="446771" y="114045"/>
                      <a:pt x="455982" y="109437"/>
                    </a:cubicBezTo>
                    <a:cubicBezTo>
                      <a:pt x="454447" y="106749"/>
                      <a:pt x="452912" y="104061"/>
                      <a:pt x="451760" y="101373"/>
                    </a:cubicBezTo>
                    <a:cubicBezTo>
                      <a:pt x="434107" y="67582"/>
                      <a:pt x="447155" y="25727"/>
                      <a:pt x="481311" y="9216"/>
                    </a:cubicBezTo>
                    <a:cubicBezTo>
                      <a:pt x="488219" y="5760"/>
                      <a:pt x="496278" y="3840"/>
                      <a:pt x="503954" y="1152"/>
                    </a:cubicBezTo>
                    <a:cubicBezTo>
                      <a:pt x="510094" y="0"/>
                      <a:pt x="515851" y="0"/>
                      <a:pt x="521608" y="0"/>
                    </a:cubicBezTo>
                    <a:close/>
                    <a:moveTo>
                      <a:pt x="751489" y="401268"/>
                    </a:moveTo>
                    <a:cubicBezTo>
                      <a:pt x="749954" y="401268"/>
                      <a:pt x="748802" y="401268"/>
                      <a:pt x="748035" y="401652"/>
                    </a:cubicBezTo>
                    <a:cubicBezTo>
                      <a:pt x="713111" y="417395"/>
                      <a:pt x="675501" y="424691"/>
                      <a:pt x="637891" y="430067"/>
                    </a:cubicBezTo>
                    <a:cubicBezTo>
                      <a:pt x="553461" y="442354"/>
                      <a:pt x="468647" y="446578"/>
                      <a:pt x="383065" y="443890"/>
                    </a:cubicBezTo>
                    <a:cubicBezTo>
                      <a:pt x="309764" y="441587"/>
                      <a:pt x="236846" y="436595"/>
                      <a:pt x="165080" y="420467"/>
                    </a:cubicBezTo>
                    <a:cubicBezTo>
                      <a:pt x="144357" y="415859"/>
                      <a:pt x="124016" y="408564"/>
                      <a:pt x="102909" y="402420"/>
                    </a:cubicBezTo>
                    <a:cubicBezTo>
                      <a:pt x="102909" y="404724"/>
                      <a:pt x="102525" y="407412"/>
                      <a:pt x="102525" y="410099"/>
                    </a:cubicBezTo>
                    <a:cubicBezTo>
                      <a:pt x="102525" y="483441"/>
                      <a:pt x="101758" y="556783"/>
                      <a:pt x="102909" y="629741"/>
                    </a:cubicBezTo>
                    <a:cubicBezTo>
                      <a:pt x="103293" y="655852"/>
                      <a:pt x="105979" y="682731"/>
                      <a:pt x="111736" y="708458"/>
                    </a:cubicBezTo>
                    <a:cubicBezTo>
                      <a:pt x="148962" y="878181"/>
                      <a:pt x="327417" y="989922"/>
                      <a:pt x="496662" y="949987"/>
                    </a:cubicBezTo>
                    <a:cubicBezTo>
                      <a:pt x="649405" y="913892"/>
                      <a:pt x="751489" y="786024"/>
                      <a:pt x="751873" y="628973"/>
                    </a:cubicBezTo>
                    <a:cubicBezTo>
                      <a:pt x="751873" y="556399"/>
                      <a:pt x="751873" y="483825"/>
                      <a:pt x="751873" y="411251"/>
                    </a:cubicBezTo>
                    <a:cubicBezTo>
                      <a:pt x="751873" y="407796"/>
                      <a:pt x="751489" y="404724"/>
                      <a:pt x="751489" y="401268"/>
                    </a:cubicBezTo>
                    <a:close/>
                    <a:moveTo>
                      <a:pt x="614097" y="342134"/>
                    </a:moveTo>
                    <a:cubicBezTo>
                      <a:pt x="614481" y="339830"/>
                      <a:pt x="614865" y="338294"/>
                      <a:pt x="614865" y="336758"/>
                    </a:cubicBezTo>
                    <a:cubicBezTo>
                      <a:pt x="614865" y="297591"/>
                      <a:pt x="615249" y="258808"/>
                      <a:pt x="614481" y="219641"/>
                    </a:cubicBezTo>
                    <a:cubicBezTo>
                      <a:pt x="613714" y="181242"/>
                      <a:pt x="585698" y="147068"/>
                      <a:pt x="548088" y="139772"/>
                    </a:cubicBezTo>
                    <a:cubicBezTo>
                      <a:pt x="532353" y="136700"/>
                      <a:pt x="516235" y="137468"/>
                      <a:pt x="500116" y="137468"/>
                    </a:cubicBezTo>
                    <a:cubicBezTo>
                      <a:pt x="446004" y="137468"/>
                      <a:pt x="409929" y="173563"/>
                      <a:pt x="409929" y="228089"/>
                    </a:cubicBezTo>
                    <a:cubicBezTo>
                      <a:pt x="409929" y="262648"/>
                      <a:pt x="409929" y="297207"/>
                      <a:pt x="409929" y="331382"/>
                    </a:cubicBezTo>
                    <a:cubicBezTo>
                      <a:pt x="409929" y="334838"/>
                      <a:pt x="410313" y="338294"/>
                      <a:pt x="410313" y="341750"/>
                    </a:cubicBezTo>
                    <a:cubicBezTo>
                      <a:pt x="478625" y="342134"/>
                      <a:pt x="546169" y="342134"/>
                      <a:pt x="614097" y="342134"/>
                    </a:cubicBezTo>
                    <a:close/>
                    <a:moveTo>
                      <a:pt x="376157" y="342134"/>
                    </a:moveTo>
                    <a:cubicBezTo>
                      <a:pt x="376157" y="337526"/>
                      <a:pt x="376157" y="334070"/>
                      <a:pt x="376157" y="330614"/>
                    </a:cubicBezTo>
                    <a:cubicBezTo>
                      <a:pt x="376157" y="299127"/>
                      <a:pt x="376924" y="268024"/>
                      <a:pt x="375773" y="236537"/>
                    </a:cubicBezTo>
                    <a:cubicBezTo>
                      <a:pt x="375005" y="205050"/>
                      <a:pt x="381146" y="176251"/>
                      <a:pt x="399567" y="150907"/>
                    </a:cubicBezTo>
                    <a:cubicBezTo>
                      <a:pt x="399951" y="150523"/>
                      <a:pt x="399567" y="149755"/>
                      <a:pt x="399567" y="147452"/>
                    </a:cubicBezTo>
                    <a:cubicBezTo>
                      <a:pt x="392275" y="144764"/>
                      <a:pt x="384600" y="140540"/>
                      <a:pt x="376541" y="139772"/>
                    </a:cubicBezTo>
                    <a:cubicBezTo>
                      <a:pt x="359271" y="138236"/>
                      <a:pt x="342001" y="137468"/>
                      <a:pt x="324347" y="137468"/>
                    </a:cubicBezTo>
                    <a:cubicBezTo>
                      <a:pt x="275608" y="137852"/>
                      <a:pt x="239149" y="174715"/>
                      <a:pt x="238765" y="223865"/>
                    </a:cubicBezTo>
                    <a:cubicBezTo>
                      <a:pt x="238382" y="260728"/>
                      <a:pt x="238765" y="297591"/>
                      <a:pt x="238765" y="334070"/>
                    </a:cubicBezTo>
                    <a:cubicBezTo>
                      <a:pt x="238765" y="336374"/>
                      <a:pt x="239149" y="339062"/>
                      <a:pt x="239533" y="341750"/>
                    </a:cubicBezTo>
                    <a:cubicBezTo>
                      <a:pt x="285202" y="342134"/>
                      <a:pt x="329720" y="342134"/>
                      <a:pt x="376157" y="342134"/>
                    </a:cubicBezTo>
                    <a:close/>
                    <a:moveTo>
                      <a:pt x="204993" y="325238"/>
                    </a:moveTo>
                    <a:cubicBezTo>
                      <a:pt x="198853" y="326390"/>
                      <a:pt x="195015" y="326774"/>
                      <a:pt x="190793" y="327926"/>
                    </a:cubicBezTo>
                    <a:cubicBezTo>
                      <a:pt x="166616" y="334838"/>
                      <a:pt x="142438" y="341750"/>
                      <a:pt x="118644" y="349429"/>
                    </a:cubicBezTo>
                    <a:cubicBezTo>
                      <a:pt x="112503" y="351349"/>
                      <a:pt x="107514" y="355957"/>
                      <a:pt x="99839" y="360949"/>
                    </a:cubicBezTo>
                    <a:cubicBezTo>
                      <a:pt x="108282" y="365941"/>
                      <a:pt x="113655" y="370165"/>
                      <a:pt x="119795" y="372085"/>
                    </a:cubicBezTo>
                    <a:cubicBezTo>
                      <a:pt x="142822" y="378996"/>
                      <a:pt x="165848" y="386676"/>
                      <a:pt x="189642" y="391284"/>
                    </a:cubicBezTo>
                    <a:cubicBezTo>
                      <a:pt x="249511" y="403572"/>
                      <a:pt x="310147" y="407796"/>
                      <a:pt x="371168" y="409715"/>
                    </a:cubicBezTo>
                    <a:cubicBezTo>
                      <a:pt x="465960" y="412787"/>
                      <a:pt x="559985" y="409715"/>
                      <a:pt x="653626" y="392820"/>
                    </a:cubicBezTo>
                    <a:cubicBezTo>
                      <a:pt x="680490" y="387828"/>
                      <a:pt x="706587" y="379380"/>
                      <a:pt x="732684" y="371317"/>
                    </a:cubicBezTo>
                    <a:cubicBezTo>
                      <a:pt x="739592" y="369397"/>
                      <a:pt x="745348" y="364021"/>
                      <a:pt x="752256" y="359797"/>
                    </a:cubicBezTo>
                    <a:cubicBezTo>
                      <a:pt x="738057" y="345590"/>
                      <a:pt x="677804" y="326006"/>
                      <a:pt x="649021" y="325622"/>
                    </a:cubicBezTo>
                    <a:cubicBezTo>
                      <a:pt x="649021" y="335990"/>
                      <a:pt x="649021" y="345973"/>
                      <a:pt x="649021" y="356341"/>
                    </a:cubicBezTo>
                    <a:cubicBezTo>
                      <a:pt x="648637" y="369781"/>
                      <a:pt x="642497" y="375925"/>
                      <a:pt x="629448" y="375925"/>
                    </a:cubicBezTo>
                    <a:cubicBezTo>
                      <a:pt x="494743" y="375925"/>
                      <a:pt x="360038" y="375925"/>
                      <a:pt x="224950" y="375925"/>
                    </a:cubicBezTo>
                    <a:cubicBezTo>
                      <a:pt x="211133" y="375925"/>
                      <a:pt x="204993" y="369781"/>
                      <a:pt x="204993" y="355573"/>
                    </a:cubicBezTo>
                    <a:cubicBezTo>
                      <a:pt x="204993" y="345973"/>
                      <a:pt x="204993" y="336374"/>
                      <a:pt x="204993" y="325238"/>
                    </a:cubicBezTo>
                    <a:close/>
                    <a:moveTo>
                      <a:pt x="341233" y="102909"/>
                    </a:moveTo>
                    <a:cubicBezTo>
                      <a:pt x="360422" y="102909"/>
                      <a:pt x="375773" y="87933"/>
                      <a:pt x="375773" y="68734"/>
                    </a:cubicBezTo>
                    <a:cubicBezTo>
                      <a:pt x="375773" y="50302"/>
                      <a:pt x="360422" y="34943"/>
                      <a:pt x="342001" y="34943"/>
                    </a:cubicBezTo>
                    <a:cubicBezTo>
                      <a:pt x="322812" y="34943"/>
                      <a:pt x="307461" y="49918"/>
                      <a:pt x="307461" y="69118"/>
                    </a:cubicBezTo>
                    <a:cubicBezTo>
                      <a:pt x="307461" y="87549"/>
                      <a:pt x="322812" y="102909"/>
                      <a:pt x="341233" y="102909"/>
                    </a:cubicBezTo>
                    <a:close/>
                    <a:moveTo>
                      <a:pt x="512013" y="102909"/>
                    </a:moveTo>
                    <a:cubicBezTo>
                      <a:pt x="531202" y="102909"/>
                      <a:pt x="546553" y="87549"/>
                      <a:pt x="546553" y="68734"/>
                    </a:cubicBezTo>
                    <a:cubicBezTo>
                      <a:pt x="546553" y="50302"/>
                      <a:pt x="531202" y="34943"/>
                      <a:pt x="512781" y="34943"/>
                    </a:cubicBezTo>
                    <a:cubicBezTo>
                      <a:pt x="493592" y="34559"/>
                      <a:pt x="478241" y="49918"/>
                      <a:pt x="478241" y="69118"/>
                    </a:cubicBezTo>
                    <a:cubicBezTo>
                      <a:pt x="478625" y="87933"/>
                      <a:pt x="493208" y="102909"/>
                      <a:pt x="512013" y="102909"/>
                    </a:cubicBezTo>
                    <a:close/>
                    <a:moveTo>
                      <a:pt x="786412" y="500721"/>
                    </a:moveTo>
                    <a:cubicBezTo>
                      <a:pt x="786412" y="544111"/>
                      <a:pt x="786412" y="585198"/>
                      <a:pt x="786412" y="627053"/>
                    </a:cubicBezTo>
                    <a:cubicBezTo>
                      <a:pt x="805217" y="618221"/>
                      <a:pt x="819033" y="594414"/>
                      <a:pt x="820184" y="571375"/>
                    </a:cubicBezTo>
                    <a:cubicBezTo>
                      <a:pt x="821336" y="542191"/>
                      <a:pt x="812893" y="518384"/>
                      <a:pt x="786412" y="500721"/>
                    </a:cubicBezTo>
                    <a:close/>
                    <a:moveTo>
                      <a:pt x="68753" y="499953"/>
                    </a:moveTo>
                    <a:cubicBezTo>
                      <a:pt x="41505" y="518384"/>
                      <a:pt x="32294" y="542575"/>
                      <a:pt x="34597" y="571759"/>
                    </a:cubicBezTo>
                    <a:cubicBezTo>
                      <a:pt x="36516" y="595566"/>
                      <a:pt x="46878" y="613997"/>
                      <a:pt x="68753" y="628205"/>
                    </a:cubicBezTo>
                    <a:cubicBezTo>
                      <a:pt x="68753" y="623981"/>
                      <a:pt x="68753" y="621293"/>
                      <a:pt x="68753" y="618989"/>
                    </a:cubicBezTo>
                    <a:cubicBezTo>
                      <a:pt x="68753" y="580206"/>
                      <a:pt x="68753" y="541424"/>
                      <a:pt x="68753" y="499953"/>
                    </a:cubicBezTo>
                    <a:close/>
                  </a:path>
                </a:pathLst>
              </a:custGeom>
              <a:grpFill/>
              <a:ln w="3834" cap="flat">
                <a:noFill/>
                <a:prstDash val="solid"/>
                <a:miter/>
              </a:ln>
            </p:spPr>
            <p:txBody>
              <a:bodyPr rtlCol="0" anchor="ctr"/>
              <a:lstStyle/>
              <a:p>
                <a:endParaRPr lang="en-US"/>
              </a:p>
            </p:txBody>
          </p:sp>
          <p:sp>
            <p:nvSpPr>
              <p:cNvPr id="42" name="Freeform 93">
                <a:extLst>
                  <a:ext uri="{FF2B5EF4-FFF2-40B4-BE49-F238E27FC236}">
                    <a16:creationId xmlns:a16="http://schemas.microsoft.com/office/drawing/2014/main" id="{A46608FA-4265-F90A-5D19-0773898CA4E1}"/>
                  </a:ext>
                </a:extLst>
              </p:cNvPr>
              <p:cNvSpPr/>
              <p:nvPr/>
            </p:nvSpPr>
            <p:spPr>
              <a:xfrm>
                <a:off x="2592262" y="4172728"/>
                <a:ext cx="170086" cy="102379"/>
              </a:xfrm>
              <a:custGeom>
                <a:avLst/>
                <a:gdLst>
                  <a:gd name="connsiteX0" fmla="*/ 77277 w 170086"/>
                  <a:gd name="connsiteY0" fmla="*/ 102363 h 102379"/>
                  <a:gd name="connsiteX1" fmla="*/ 36213 w 170086"/>
                  <a:gd name="connsiteY1" fmla="*/ 83548 h 102379"/>
                  <a:gd name="connsiteX2" fmla="*/ 906 w 170086"/>
                  <a:gd name="connsiteY2" fmla="*/ 23646 h 102379"/>
                  <a:gd name="connsiteX3" fmla="*/ 12035 w 170086"/>
                  <a:gd name="connsiteY3" fmla="*/ 990 h 102379"/>
                  <a:gd name="connsiteX4" fmla="*/ 33910 w 170086"/>
                  <a:gd name="connsiteY4" fmla="*/ 13662 h 102379"/>
                  <a:gd name="connsiteX5" fmla="*/ 53867 w 170086"/>
                  <a:gd name="connsiteY5" fmla="*/ 51677 h 102379"/>
                  <a:gd name="connsiteX6" fmla="*/ 115654 w 170086"/>
                  <a:gd name="connsiteY6" fmla="*/ 52445 h 102379"/>
                  <a:gd name="connsiteX7" fmla="*/ 135611 w 170086"/>
                  <a:gd name="connsiteY7" fmla="*/ 15582 h 102379"/>
                  <a:gd name="connsiteX8" fmla="*/ 159021 w 170086"/>
                  <a:gd name="connsiteY8" fmla="*/ 990 h 102379"/>
                  <a:gd name="connsiteX9" fmla="*/ 168615 w 170086"/>
                  <a:gd name="connsiteY9" fmla="*/ 25950 h 102379"/>
                  <a:gd name="connsiteX10" fmla="*/ 134076 w 170086"/>
                  <a:gd name="connsiteY10" fmla="*/ 83164 h 102379"/>
                  <a:gd name="connsiteX11" fmla="*/ 77277 w 170086"/>
                  <a:gd name="connsiteY11" fmla="*/ 102363 h 102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0086" h="102379">
                    <a:moveTo>
                      <a:pt x="77277" y="102363"/>
                    </a:moveTo>
                    <a:cubicBezTo>
                      <a:pt x="65380" y="102363"/>
                      <a:pt x="49261" y="95836"/>
                      <a:pt x="36213" y="83548"/>
                    </a:cubicBezTo>
                    <a:cubicBezTo>
                      <a:pt x="18176" y="67036"/>
                      <a:pt x="7430" y="46301"/>
                      <a:pt x="906" y="23646"/>
                    </a:cubicBezTo>
                    <a:cubicBezTo>
                      <a:pt x="-2164" y="12894"/>
                      <a:pt x="2825" y="3678"/>
                      <a:pt x="12035" y="990"/>
                    </a:cubicBezTo>
                    <a:cubicBezTo>
                      <a:pt x="21629" y="-1698"/>
                      <a:pt x="28921" y="3294"/>
                      <a:pt x="33910" y="13662"/>
                    </a:cubicBezTo>
                    <a:cubicBezTo>
                      <a:pt x="39667" y="26718"/>
                      <a:pt x="45424" y="40541"/>
                      <a:pt x="53867" y="51677"/>
                    </a:cubicBezTo>
                    <a:cubicBezTo>
                      <a:pt x="71136" y="74332"/>
                      <a:pt x="98001" y="74332"/>
                      <a:pt x="115654" y="52445"/>
                    </a:cubicBezTo>
                    <a:cubicBezTo>
                      <a:pt x="124481" y="41693"/>
                      <a:pt x="130238" y="28254"/>
                      <a:pt x="135611" y="15582"/>
                    </a:cubicBezTo>
                    <a:cubicBezTo>
                      <a:pt x="140984" y="3294"/>
                      <a:pt x="148659" y="-2465"/>
                      <a:pt x="159021" y="990"/>
                    </a:cubicBezTo>
                    <a:cubicBezTo>
                      <a:pt x="168615" y="4062"/>
                      <a:pt x="172453" y="14046"/>
                      <a:pt x="168615" y="25950"/>
                    </a:cubicBezTo>
                    <a:cubicBezTo>
                      <a:pt x="161324" y="47837"/>
                      <a:pt x="151346" y="67420"/>
                      <a:pt x="134076" y="83164"/>
                    </a:cubicBezTo>
                    <a:cubicBezTo>
                      <a:pt x="119492" y="96219"/>
                      <a:pt x="102606" y="102747"/>
                      <a:pt x="77277" y="102363"/>
                    </a:cubicBezTo>
                    <a:close/>
                  </a:path>
                </a:pathLst>
              </a:custGeom>
              <a:grpFill/>
              <a:ln w="3834" cap="flat">
                <a:noFill/>
                <a:prstDash val="solid"/>
                <a:miter/>
              </a:ln>
            </p:spPr>
            <p:txBody>
              <a:bodyPr rtlCol="0" anchor="ctr"/>
              <a:lstStyle/>
              <a:p>
                <a:endParaRPr lang="en-US"/>
              </a:p>
            </p:txBody>
          </p:sp>
          <p:sp>
            <p:nvSpPr>
              <p:cNvPr id="43" name="Freeform 94">
                <a:extLst>
                  <a:ext uri="{FF2B5EF4-FFF2-40B4-BE49-F238E27FC236}">
                    <a16:creationId xmlns:a16="http://schemas.microsoft.com/office/drawing/2014/main" id="{EE9DE2D7-2557-8B2F-67BE-06D952C06C2B}"/>
                  </a:ext>
                </a:extLst>
              </p:cNvPr>
              <p:cNvSpPr/>
              <p:nvPr/>
            </p:nvSpPr>
            <p:spPr>
              <a:xfrm>
                <a:off x="2779628" y="4206241"/>
                <a:ext cx="102434" cy="171023"/>
              </a:xfrm>
              <a:custGeom>
                <a:avLst/>
                <a:gdLst>
                  <a:gd name="connsiteX0" fmla="*/ 40734 w 102434"/>
                  <a:gd name="connsiteY0" fmla="*/ 130673 h 171023"/>
                  <a:gd name="connsiteX1" fmla="*/ 78728 w 102434"/>
                  <a:gd name="connsiteY1" fmla="*/ 121073 h 171023"/>
                  <a:gd name="connsiteX2" fmla="*/ 101754 w 102434"/>
                  <a:gd name="connsiteY2" fmla="*/ 132593 h 171023"/>
                  <a:gd name="connsiteX3" fmla="*/ 87554 w 102434"/>
                  <a:gd name="connsiteY3" fmla="*/ 154096 h 171023"/>
                  <a:gd name="connsiteX4" fmla="*/ 23080 w 102434"/>
                  <a:gd name="connsiteY4" fmla="*/ 170223 h 171023"/>
                  <a:gd name="connsiteX5" fmla="*/ 821 w 102434"/>
                  <a:gd name="connsiteY5" fmla="*/ 147568 h 171023"/>
                  <a:gd name="connsiteX6" fmla="*/ 33826 w 102434"/>
                  <a:gd name="connsiteY6" fmla="*/ 15476 h 171023"/>
                  <a:gd name="connsiteX7" fmla="*/ 54934 w 102434"/>
                  <a:gd name="connsiteY7" fmla="*/ 501 h 171023"/>
                  <a:gd name="connsiteX8" fmla="*/ 66831 w 102434"/>
                  <a:gd name="connsiteY8" fmla="*/ 24308 h 171023"/>
                  <a:gd name="connsiteX9" fmla="*/ 42269 w 102434"/>
                  <a:gd name="connsiteY9" fmla="*/ 123377 h 171023"/>
                  <a:gd name="connsiteX10" fmla="*/ 40734 w 102434"/>
                  <a:gd name="connsiteY10" fmla="*/ 130673 h 171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434" h="171023">
                    <a:moveTo>
                      <a:pt x="40734" y="130673"/>
                    </a:moveTo>
                    <a:cubicBezTo>
                      <a:pt x="54550" y="127217"/>
                      <a:pt x="66831" y="124145"/>
                      <a:pt x="78728" y="121073"/>
                    </a:cubicBezTo>
                    <a:cubicBezTo>
                      <a:pt x="90241" y="118385"/>
                      <a:pt x="98684" y="122609"/>
                      <a:pt x="101754" y="132593"/>
                    </a:cubicBezTo>
                    <a:cubicBezTo>
                      <a:pt x="104441" y="142192"/>
                      <a:pt x="99068" y="151024"/>
                      <a:pt x="87554" y="154096"/>
                    </a:cubicBezTo>
                    <a:cubicBezTo>
                      <a:pt x="66063" y="159856"/>
                      <a:pt x="44572" y="165232"/>
                      <a:pt x="23080" y="170223"/>
                    </a:cubicBezTo>
                    <a:cubicBezTo>
                      <a:pt x="6962" y="174063"/>
                      <a:pt x="-3016" y="163696"/>
                      <a:pt x="821" y="147568"/>
                    </a:cubicBezTo>
                    <a:cubicBezTo>
                      <a:pt x="11567" y="103409"/>
                      <a:pt x="22697" y="59635"/>
                      <a:pt x="33826" y="15476"/>
                    </a:cubicBezTo>
                    <a:cubicBezTo>
                      <a:pt x="36896" y="3957"/>
                      <a:pt x="45723" y="-1803"/>
                      <a:pt x="54934" y="501"/>
                    </a:cubicBezTo>
                    <a:cubicBezTo>
                      <a:pt x="65296" y="3188"/>
                      <a:pt x="69901" y="12020"/>
                      <a:pt x="66831" y="24308"/>
                    </a:cubicBezTo>
                    <a:cubicBezTo>
                      <a:pt x="58771" y="57331"/>
                      <a:pt x="50328" y="90354"/>
                      <a:pt x="42269" y="123377"/>
                    </a:cubicBezTo>
                    <a:cubicBezTo>
                      <a:pt x="41885" y="125297"/>
                      <a:pt x="41501" y="127217"/>
                      <a:pt x="40734" y="130673"/>
                    </a:cubicBezTo>
                    <a:close/>
                  </a:path>
                </a:pathLst>
              </a:custGeom>
              <a:grpFill/>
              <a:ln w="3834" cap="flat">
                <a:noFill/>
                <a:prstDash val="solid"/>
                <a:miter/>
              </a:ln>
            </p:spPr>
            <p:txBody>
              <a:bodyPr rtlCol="0" anchor="ctr"/>
              <a:lstStyle/>
              <a:p>
                <a:endParaRPr lang="en-US"/>
              </a:p>
            </p:txBody>
          </p:sp>
          <p:sp>
            <p:nvSpPr>
              <p:cNvPr id="44" name="Freeform 95">
                <a:extLst>
                  <a:ext uri="{FF2B5EF4-FFF2-40B4-BE49-F238E27FC236}">
                    <a16:creationId xmlns:a16="http://schemas.microsoft.com/office/drawing/2014/main" id="{E6CFDA8E-D606-F483-FA25-E9C8F056117A}"/>
                  </a:ext>
                </a:extLst>
              </p:cNvPr>
              <p:cNvSpPr/>
              <p:nvPr/>
            </p:nvSpPr>
            <p:spPr>
              <a:xfrm>
                <a:off x="2899237" y="4173246"/>
                <a:ext cx="169747" cy="101861"/>
              </a:xfrm>
              <a:custGeom>
                <a:avLst/>
                <a:gdLst>
                  <a:gd name="connsiteX0" fmla="*/ 80008 w 169747"/>
                  <a:gd name="connsiteY0" fmla="*/ 101846 h 101861"/>
                  <a:gd name="connsiteX1" fmla="*/ 30501 w 169747"/>
                  <a:gd name="connsiteY1" fmla="*/ 77271 h 101861"/>
                  <a:gd name="connsiteX2" fmla="*/ 951 w 169747"/>
                  <a:gd name="connsiteY2" fmla="*/ 23513 h 101861"/>
                  <a:gd name="connsiteX3" fmla="*/ 11313 w 169747"/>
                  <a:gd name="connsiteY3" fmla="*/ 857 h 101861"/>
                  <a:gd name="connsiteX4" fmla="*/ 33572 w 169747"/>
                  <a:gd name="connsiteY4" fmla="*/ 13913 h 101861"/>
                  <a:gd name="connsiteX5" fmla="*/ 54295 w 169747"/>
                  <a:gd name="connsiteY5" fmla="*/ 52696 h 101861"/>
                  <a:gd name="connsiteX6" fmla="*/ 115699 w 169747"/>
                  <a:gd name="connsiteY6" fmla="*/ 52696 h 101861"/>
                  <a:gd name="connsiteX7" fmla="*/ 135656 w 169747"/>
                  <a:gd name="connsiteY7" fmla="*/ 15833 h 101861"/>
                  <a:gd name="connsiteX8" fmla="*/ 158682 w 169747"/>
                  <a:gd name="connsiteY8" fmla="*/ 1241 h 101861"/>
                  <a:gd name="connsiteX9" fmla="*/ 168277 w 169747"/>
                  <a:gd name="connsiteY9" fmla="*/ 26201 h 101861"/>
                  <a:gd name="connsiteX10" fmla="*/ 134504 w 169747"/>
                  <a:gd name="connsiteY10" fmla="*/ 82647 h 101861"/>
                  <a:gd name="connsiteX11" fmla="*/ 80008 w 169747"/>
                  <a:gd name="connsiteY11" fmla="*/ 101846 h 10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9747" h="101861">
                    <a:moveTo>
                      <a:pt x="80008" y="101846"/>
                    </a:moveTo>
                    <a:cubicBezTo>
                      <a:pt x="62738" y="101846"/>
                      <a:pt x="45085" y="92630"/>
                      <a:pt x="30501" y="77271"/>
                    </a:cubicBezTo>
                    <a:cubicBezTo>
                      <a:pt x="16302" y="61911"/>
                      <a:pt x="7091" y="43480"/>
                      <a:pt x="951" y="23513"/>
                    </a:cubicBezTo>
                    <a:cubicBezTo>
                      <a:pt x="-2119" y="12761"/>
                      <a:pt x="2486" y="3545"/>
                      <a:pt x="11313" y="857"/>
                    </a:cubicBezTo>
                    <a:cubicBezTo>
                      <a:pt x="21291" y="-2215"/>
                      <a:pt x="28966" y="3161"/>
                      <a:pt x="33572" y="13913"/>
                    </a:cubicBezTo>
                    <a:cubicBezTo>
                      <a:pt x="39712" y="27352"/>
                      <a:pt x="45469" y="41560"/>
                      <a:pt x="54295" y="52696"/>
                    </a:cubicBezTo>
                    <a:cubicBezTo>
                      <a:pt x="71565" y="74583"/>
                      <a:pt x="98046" y="74199"/>
                      <a:pt x="115699" y="52696"/>
                    </a:cubicBezTo>
                    <a:cubicBezTo>
                      <a:pt x="124526" y="41944"/>
                      <a:pt x="130283" y="28504"/>
                      <a:pt x="135656" y="15833"/>
                    </a:cubicBezTo>
                    <a:cubicBezTo>
                      <a:pt x="141029" y="3545"/>
                      <a:pt x="148320" y="-1831"/>
                      <a:pt x="158682" y="1241"/>
                    </a:cubicBezTo>
                    <a:cubicBezTo>
                      <a:pt x="168277" y="4313"/>
                      <a:pt x="172114" y="14297"/>
                      <a:pt x="168277" y="26201"/>
                    </a:cubicBezTo>
                    <a:cubicBezTo>
                      <a:pt x="161369" y="47704"/>
                      <a:pt x="151007" y="67287"/>
                      <a:pt x="134504" y="82647"/>
                    </a:cubicBezTo>
                    <a:cubicBezTo>
                      <a:pt x="120689" y="95318"/>
                      <a:pt x="103802" y="102230"/>
                      <a:pt x="80008" y="101846"/>
                    </a:cubicBezTo>
                    <a:close/>
                  </a:path>
                </a:pathLst>
              </a:custGeom>
              <a:grpFill/>
              <a:ln w="3834" cap="flat">
                <a:noFill/>
                <a:prstDash val="solid"/>
                <a:miter/>
              </a:ln>
            </p:spPr>
            <p:txBody>
              <a:bodyPr rtlCol="0" anchor="ctr"/>
              <a:lstStyle/>
              <a:p>
                <a:endParaRPr lang="en-US"/>
              </a:p>
            </p:txBody>
          </p:sp>
        </p:grpSp>
      </p:grpSp>
      <p:grpSp>
        <p:nvGrpSpPr>
          <p:cNvPr id="47" name="Graphic 3">
            <a:extLst>
              <a:ext uri="{FF2B5EF4-FFF2-40B4-BE49-F238E27FC236}">
                <a16:creationId xmlns:a16="http://schemas.microsoft.com/office/drawing/2014/main" id="{F4409667-3702-1650-248D-D82AC68B9DD3}"/>
              </a:ext>
            </a:extLst>
          </p:cNvPr>
          <p:cNvGrpSpPr/>
          <p:nvPr/>
        </p:nvGrpSpPr>
        <p:grpSpPr>
          <a:xfrm>
            <a:off x="558614" y="1603353"/>
            <a:ext cx="642038" cy="565971"/>
            <a:chOff x="4643578" y="432838"/>
            <a:chExt cx="1028134" cy="1160188"/>
          </a:xfrm>
          <a:solidFill>
            <a:srgbClr val="09465E"/>
          </a:solidFill>
        </p:grpSpPr>
        <p:sp>
          <p:nvSpPr>
            <p:cNvPr id="48" name="Freeform 1033">
              <a:extLst>
                <a:ext uri="{FF2B5EF4-FFF2-40B4-BE49-F238E27FC236}">
                  <a16:creationId xmlns:a16="http://schemas.microsoft.com/office/drawing/2014/main" id="{465CF88A-4ABC-0653-D73F-A80F592F20AF}"/>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2094D2"/>
            </a:solidFill>
            <a:ln w="27426" cap="flat">
              <a:noFill/>
              <a:prstDash val="solid"/>
              <a:miter/>
            </a:ln>
          </p:spPr>
          <p:txBody>
            <a:bodyPr rtlCol="0" anchor="ctr"/>
            <a:lstStyle/>
            <a:p>
              <a:endParaRPr lang="en-US"/>
            </a:p>
          </p:txBody>
        </p:sp>
        <p:grpSp>
          <p:nvGrpSpPr>
            <p:cNvPr id="49" name="Graphic 3">
              <a:extLst>
                <a:ext uri="{FF2B5EF4-FFF2-40B4-BE49-F238E27FC236}">
                  <a16:creationId xmlns:a16="http://schemas.microsoft.com/office/drawing/2014/main" id="{DFC38818-0214-87A3-C778-10AE13B9D16D}"/>
                </a:ext>
              </a:extLst>
            </p:cNvPr>
            <p:cNvGrpSpPr/>
            <p:nvPr/>
          </p:nvGrpSpPr>
          <p:grpSpPr>
            <a:xfrm>
              <a:off x="4643578" y="432838"/>
              <a:ext cx="1028134" cy="1160188"/>
              <a:chOff x="4643578" y="432838"/>
              <a:chExt cx="1028134" cy="1160188"/>
            </a:xfrm>
            <a:grpFill/>
          </p:grpSpPr>
          <p:sp>
            <p:nvSpPr>
              <p:cNvPr id="50" name="Freeform 1035">
                <a:extLst>
                  <a:ext uri="{FF2B5EF4-FFF2-40B4-BE49-F238E27FC236}">
                    <a16:creationId xmlns:a16="http://schemas.microsoft.com/office/drawing/2014/main" id="{C877AB5D-0E6E-FF54-812F-251196CC4525}"/>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51" name="Graphic 3">
                <a:extLst>
                  <a:ext uri="{FF2B5EF4-FFF2-40B4-BE49-F238E27FC236}">
                    <a16:creationId xmlns:a16="http://schemas.microsoft.com/office/drawing/2014/main" id="{E32F0749-5E1A-E7AE-74CE-D8409C83A6B0}"/>
                  </a:ext>
                </a:extLst>
              </p:cNvPr>
              <p:cNvGrpSpPr/>
              <p:nvPr/>
            </p:nvGrpSpPr>
            <p:grpSpPr>
              <a:xfrm>
                <a:off x="4643578" y="432838"/>
                <a:ext cx="1028134" cy="1160188"/>
                <a:chOff x="4643578" y="432838"/>
                <a:chExt cx="1028134" cy="1160188"/>
              </a:xfrm>
              <a:grpFill/>
            </p:grpSpPr>
            <p:sp>
              <p:nvSpPr>
                <p:cNvPr id="52" name="Freeform 1037">
                  <a:extLst>
                    <a:ext uri="{FF2B5EF4-FFF2-40B4-BE49-F238E27FC236}">
                      <a16:creationId xmlns:a16="http://schemas.microsoft.com/office/drawing/2014/main" id="{7F8A1D2B-E55B-DF14-7081-44CA6582BFAE}"/>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53" name="Freeform 1038">
                  <a:extLst>
                    <a:ext uri="{FF2B5EF4-FFF2-40B4-BE49-F238E27FC236}">
                      <a16:creationId xmlns:a16="http://schemas.microsoft.com/office/drawing/2014/main" id="{55228CFD-A96D-31C3-30B6-8E5A09707450}"/>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sp>
        <p:nvSpPr>
          <p:cNvPr id="54" name="Text Placeholder 2">
            <a:extLst>
              <a:ext uri="{FF2B5EF4-FFF2-40B4-BE49-F238E27FC236}">
                <a16:creationId xmlns:a16="http://schemas.microsoft.com/office/drawing/2014/main" id="{77D0C7B2-1FA6-C036-4AA3-C9D8532E5DE4}"/>
              </a:ext>
            </a:extLst>
          </p:cNvPr>
          <p:cNvSpPr txBox="1">
            <a:spLocks/>
          </p:cNvSpPr>
          <p:nvPr/>
        </p:nvSpPr>
        <p:spPr>
          <a:xfrm>
            <a:off x="627719" y="4733828"/>
            <a:ext cx="8903724" cy="1459879"/>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endParaRPr lang="en-US" sz="2000" dirty="0">
              <a:solidFill>
                <a:srgbClr val="0B3A5B"/>
              </a:solidFill>
            </a:endParaRPr>
          </a:p>
        </p:txBody>
      </p:sp>
      <p:sp>
        <p:nvSpPr>
          <p:cNvPr id="56" name="Tekstiruutu 55">
            <a:extLst>
              <a:ext uri="{FF2B5EF4-FFF2-40B4-BE49-F238E27FC236}">
                <a16:creationId xmlns:a16="http://schemas.microsoft.com/office/drawing/2014/main" id="{C6F3BFDF-C984-2EE9-C06B-7BFA34FD0A03}"/>
              </a:ext>
            </a:extLst>
          </p:cNvPr>
          <p:cNvSpPr txBox="1"/>
          <p:nvPr/>
        </p:nvSpPr>
        <p:spPr>
          <a:xfrm>
            <a:off x="670882" y="5424266"/>
            <a:ext cx="10618212" cy="769441"/>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HARJOITUS:</a:t>
            </a:r>
            <a:r>
              <a:rPr lang="en-US" sz="2400" b="1" kern="0" dirty="0">
                <a:solidFill>
                  <a:srgbClr val="09465E"/>
                </a:solidFill>
                <a:cs typeface="Times New Roman" panose="02020603050405020304" pitchFamily="18" charset="0"/>
              </a:rPr>
              <a:t> </a:t>
            </a:r>
            <a:r>
              <a:rPr lang="en-US" sz="2000" b="1" kern="100" dirty="0">
                <a:solidFill>
                  <a:srgbClr val="09465E"/>
                </a:solidFill>
                <a:latin typeface="Calibri" panose="020F0502020204030204" pitchFamily="34" charset="0"/>
                <a:cs typeface="Calibri" panose="020F0502020204030204" pitchFamily="34" charset="0"/>
              </a:rPr>
              <a:t>Tunnista edellä mainitut menetelmät, jos ne ovat kvantitatiivisia ja/tai kvalitatiivisia, ja etsi menetelmään liittyviä tutkimusartikkeleita.</a:t>
            </a:r>
            <a:endParaRPr lang="fi-FI" sz="2000" b="1" kern="100" dirty="0">
              <a:solidFill>
                <a:srgbClr val="09465E"/>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7999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CD334-710F-6FE6-5157-8F62C54DE5B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CC2F12A-1408-1503-56B4-7A58247C1D33}"/>
              </a:ext>
            </a:extLst>
          </p:cNvPr>
          <p:cNvSpPr>
            <a:spLocks noGrp="1"/>
          </p:cNvSpPr>
          <p:nvPr>
            <p:ph type="body" sz="quarter" idx="16"/>
          </p:nvPr>
        </p:nvSpPr>
        <p:spPr>
          <a:xfrm>
            <a:off x="664074" y="618626"/>
            <a:ext cx="10514511" cy="803654"/>
          </a:xfrm>
          <a:prstGeom prst="rect">
            <a:avLst/>
          </a:prstGeom>
        </p:spPr>
        <p:txBody>
          <a:bodyPr/>
          <a:lstStyle/>
          <a:p>
            <a:r>
              <a:rPr lang="en-IE" sz="3200" b="1" dirty="0" err="1">
                <a:solidFill>
                  <a:schemeClr val="bg1"/>
                </a:solidFill>
                <a:highlight>
                  <a:srgbClr val="F1983D"/>
                </a:highlight>
                <a:ea typeface="+mn-lt"/>
                <a:cs typeface="+mn-lt"/>
              </a:rPr>
              <a:t>Esimerkki</a:t>
            </a:r>
            <a:r>
              <a:rPr lang="en-IE" sz="3200" b="1" dirty="0">
                <a:solidFill>
                  <a:schemeClr val="bg1"/>
                </a:solidFill>
                <a:highlight>
                  <a:srgbClr val="F1983D"/>
                </a:highlight>
                <a:ea typeface="+mn-lt"/>
                <a:cs typeface="+mn-lt"/>
              </a:rPr>
              <a:t>:</a:t>
            </a:r>
            <a:r>
              <a:rPr lang="en-IE" sz="3200" b="1" dirty="0">
                <a:solidFill>
                  <a:schemeClr val="bg1"/>
                </a:solidFill>
                <a:ea typeface="+mn-lt"/>
                <a:cs typeface="+mn-lt"/>
              </a:rPr>
              <a:t> </a:t>
            </a:r>
            <a:r>
              <a:rPr lang="en-IE" sz="3200" dirty="0">
                <a:ea typeface="+mn-lt"/>
                <a:cs typeface="+mn-lt"/>
              </a:rPr>
              <a:t>Tietojenkeruumenetelmät arviointia varten</a:t>
            </a:r>
          </a:p>
          <a:p>
            <a:endParaRPr lang="en-IE" dirty="0">
              <a:ea typeface="+mn-lt"/>
              <a:cs typeface="+mn-lt"/>
            </a:endParaRPr>
          </a:p>
        </p:txBody>
      </p:sp>
      <p:sp>
        <p:nvSpPr>
          <p:cNvPr id="3" name="Text Placeholder 2">
            <a:extLst>
              <a:ext uri="{FF2B5EF4-FFF2-40B4-BE49-F238E27FC236}">
                <a16:creationId xmlns:a16="http://schemas.microsoft.com/office/drawing/2014/main" id="{7E333C9B-48C9-42A8-32A2-BDB737A4CCEC}"/>
              </a:ext>
            </a:extLst>
          </p:cNvPr>
          <p:cNvSpPr>
            <a:spLocks noGrp="1"/>
          </p:cNvSpPr>
          <p:nvPr>
            <p:ph type="body" sz="quarter" idx="19"/>
          </p:nvPr>
        </p:nvSpPr>
        <p:spPr>
          <a:xfrm>
            <a:off x="818887" y="1422280"/>
            <a:ext cx="10052954" cy="4250335"/>
          </a:xfrm>
          <a:prstGeom prst="rect">
            <a:avLst/>
          </a:prstGeom>
        </p:spPr>
        <p:txBody>
          <a:bodyPr/>
          <a:lstStyle/>
          <a:p>
            <a:r>
              <a:rPr lang="fi-FI" b="1" i="0" dirty="0">
                <a:solidFill>
                  <a:srgbClr val="000000"/>
                </a:solidFill>
                <a:effectLst/>
                <a:latin typeface="RationalText"/>
                <a:hlinkClick r:id="rId3"/>
              </a:rPr>
              <a:t>Digitaaliset </a:t>
            </a:r>
            <a:r>
              <a:rPr lang="fi-FI" b="1" i="0" dirty="0" err="1">
                <a:solidFill>
                  <a:srgbClr val="000000"/>
                </a:solidFill>
                <a:effectLst/>
                <a:latin typeface="RationalText"/>
                <a:hlinkClick r:id="rId3"/>
              </a:rPr>
              <a:t>tuotepassit</a:t>
            </a:r>
            <a:endParaRPr lang="fi-FI" b="1" i="0" dirty="0">
              <a:solidFill>
                <a:srgbClr val="000000"/>
              </a:solidFill>
              <a:effectLst/>
              <a:latin typeface="RationalText"/>
            </a:endParaRPr>
          </a:p>
          <a:p>
            <a:endParaRPr lang="fi-FI" b="1" dirty="0">
              <a:solidFill>
                <a:srgbClr val="000000"/>
              </a:solidFill>
              <a:latin typeface="RationalText"/>
            </a:endParaRPr>
          </a:p>
          <a:p>
            <a:endParaRPr lang="fi-FI" b="1" dirty="0">
              <a:solidFill>
                <a:srgbClr val="000000"/>
              </a:solidFill>
              <a:latin typeface="RationalText"/>
            </a:endParaRPr>
          </a:p>
          <a:p>
            <a:endParaRPr lang="fi-FI" b="1" dirty="0">
              <a:solidFill>
                <a:srgbClr val="000000"/>
              </a:solidFill>
              <a:latin typeface="RationalText"/>
            </a:endParaRPr>
          </a:p>
          <a:p>
            <a:endParaRPr lang="fi-FI" b="1" dirty="0">
              <a:solidFill>
                <a:srgbClr val="000000"/>
              </a:solidFill>
              <a:latin typeface="RationalText"/>
            </a:endParaRPr>
          </a:p>
          <a:p>
            <a:endParaRPr lang="fi-FI" b="1" dirty="0">
              <a:solidFill>
                <a:srgbClr val="000000"/>
              </a:solidFill>
              <a:latin typeface="RationalText"/>
            </a:endParaRPr>
          </a:p>
          <a:p>
            <a:endParaRPr lang="fi-FI" b="1" dirty="0">
              <a:solidFill>
                <a:srgbClr val="000000"/>
              </a:solidFill>
              <a:latin typeface="RationalText"/>
            </a:endParaRPr>
          </a:p>
          <a:p>
            <a:endParaRPr lang="fi-FI" b="1" dirty="0">
              <a:solidFill>
                <a:srgbClr val="000000"/>
              </a:solidFill>
              <a:latin typeface="RationalText"/>
            </a:endParaRPr>
          </a:p>
          <a:p>
            <a:endParaRPr lang="fi-FI" b="1" dirty="0">
              <a:solidFill>
                <a:srgbClr val="000000"/>
              </a:solidFill>
              <a:latin typeface="RationalText"/>
            </a:endParaRPr>
          </a:p>
          <a:p>
            <a:endParaRPr lang="en-US" u="sng" dirty="0">
              <a:latin typeface="minion-pro"/>
            </a:endParaRPr>
          </a:p>
          <a:p>
            <a:r>
              <a:rPr lang="fi-FI" sz="2000" i="0" dirty="0">
                <a:solidFill>
                  <a:srgbClr val="000000"/>
                </a:solidFill>
                <a:effectLst/>
                <a:latin typeface="var(--heading-font-family)"/>
                <a:hlinkClick r:id="rId4"/>
              </a:rPr>
              <a:t>Digitaaliset </a:t>
            </a:r>
            <a:r>
              <a:rPr lang="fi-FI" sz="2000" i="0" dirty="0" err="1">
                <a:solidFill>
                  <a:srgbClr val="000000"/>
                </a:solidFill>
                <a:effectLst/>
                <a:latin typeface="var(--heading-font-family)"/>
                <a:hlinkClick r:id="rId4"/>
              </a:rPr>
              <a:t>tuotepassit</a:t>
            </a:r>
            <a:r>
              <a:rPr lang="fi-FI" sz="2000" i="0" dirty="0">
                <a:solidFill>
                  <a:srgbClr val="000000"/>
                </a:solidFill>
                <a:effectLst/>
                <a:latin typeface="var(--heading-font-family)"/>
                <a:hlinkClick r:id="rId4"/>
              </a:rPr>
              <a:t>: </a:t>
            </a:r>
            <a:r>
              <a:rPr lang="fi-FI" sz="2000" i="0" dirty="0" err="1">
                <a:solidFill>
                  <a:srgbClr val="000000"/>
                </a:solidFill>
                <a:effectLst/>
                <a:latin typeface="var(--heading-font-family)"/>
                <a:hlinkClick r:id="rId4"/>
              </a:rPr>
              <a:t>Euroopan kestävän kasvun katalysaattori </a:t>
            </a:r>
            <a:r>
              <a:rPr lang="fi-FI" sz="2000" i="0" dirty="0">
                <a:solidFill>
                  <a:srgbClr val="000000"/>
                </a:solidFill>
                <a:effectLst/>
                <a:latin typeface="var(--heading-font-family)"/>
              </a:rPr>
              <a:t>- </a:t>
            </a:r>
            <a:r>
              <a:rPr lang="fi-FI" sz="2000" i="0" dirty="0" err="1">
                <a:solidFill>
                  <a:srgbClr val="000000"/>
                </a:solidFill>
                <a:effectLst/>
                <a:latin typeface="var(--heading-font-family)"/>
              </a:rPr>
              <a:t>julkaisu</a:t>
            </a:r>
            <a:endParaRPr lang="en-US" sz="2000" u="sng" dirty="0">
              <a:latin typeface="minion-pro"/>
              <a:hlinkClick r:id="rId5"/>
            </a:endParaRPr>
          </a:p>
          <a:p>
            <a:r>
              <a:rPr lang="en-US" sz="2000" b="0" i="0" u="sng" dirty="0">
                <a:effectLst/>
                <a:latin typeface="minion-pro"/>
                <a:hlinkClick r:id="rId5"/>
              </a:rPr>
              <a:t>Digitaalisen </a:t>
            </a:r>
            <a:r>
              <a:rPr lang="en-US" sz="2000" b="0" i="0" u="sng" dirty="0" err="1">
                <a:effectLst/>
                <a:latin typeface="minion-pro"/>
                <a:hlinkClick r:id="rId5"/>
              </a:rPr>
              <a:t>tuotepassin</a:t>
            </a:r>
            <a:r>
              <a:rPr lang="en-US" sz="2000" b="0" i="0" u="sng" dirty="0">
                <a:effectLst/>
                <a:latin typeface="minion-pro"/>
                <a:hlinkClick r:id="rId5"/>
              </a:rPr>
              <a:t> </a:t>
            </a:r>
            <a:r>
              <a:rPr lang="en-US" sz="2000" b="0" i="0" u="sng" dirty="0" err="1">
                <a:effectLst/>
                <a:latin typeface="minion-pro"/>
                <a:hlinkClick r:id="rId5"/>
              </a:rPr>
              <a:t>opaskirja</a:t>
            </a:r>
            <a:r>
              <a:rPr lang="en-US" sz="2000" b="0" i="0" u="sng" dirty="0">
                <a:effectLst/>
                <a:latin typeface="minion-pro"/>
                <a:hlinkClick r:id="rId5"/>
              </a:rPr>
              <a:t> </a:t>
            </a:r>
            <a:r>
              <a:rPr lang="en-US" sz="2000" b="0" i="0" dirty="0">
                <a:solidFill>
                  <a:srgbClr val="000000"/>
                </a:solidFill>
                <a:effectLst/>
                <a:latin typeface="minion-pro"/>
              </a:rPr>
              <a:t>- suomeksi</a:t>
            </a:r>
            <a:endParaRPr lang="en-US" sz="2000" b="1" dirty="0"/>
          </a:p>
        </p:txBody>
      </p:sp>
      <p:pic>
        <p:nvPicPr>
          <p:cNvPr id="2" name="Kuva 1" descr="Kuva, joka sisältää kohteen teksti, Grafiikka, Fontti, ympyrä&#10;&#10;Kuvaus luotu automaattisesti">
            <a:extLst>
              <a:ext uri="{FF2B5EF4-FFF2-40B4-BE49-F238E27FC236}">
                <a16:creationId xmlns:a16="http://schemas.microsoft.com/office/drawing/2014/main" id="{9436029A-2C68-0587-0688-78DEBA605C6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548037" y="5254625"/>
            <a:ext cx="1630548" cy="1095458"/>
          </a:xfrm>
          <a:prstGeom prst="rect">
            <a:avLst/>
          </a:prstGeom>
        </p:spPr>
      </p:pic>
      <p:pic>
        <p:nvPicPr>
          <p:cNvPr id="5" name="Picture 2" descr="The Finnish Innovation Fund Sitra">
            <a:extLst>
              <a:ext uri="{FF2B5EF4-FFF2-40B4-BE49-F238E27FC236}">
                <a16:creationId xmlns:a16="http://schemas.microsoft.com/office/drawing/2014/main" id="{7379877B-397B-70BB-BE81-7E2A92921F9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20288" y="5333201"/>
            <a:ext cx="2581898" cy="112388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ulukko 6">
            <a:extLst>
              <a:ext uri="{FF2B5EF4-FFF2-40B4-BE49-F238E27FC236}">
                <a16:creationId xmlns:a16="http://schemas.microsoft.com/office/drawing/2014/main" id="{191336B9-ACA6-31A9-0F51-B5948D0B8315}"/>
              </a:ext>
            </a:extLst>
          </p:cNvPr>
          <p:cNvGraphicFramePr>
            <a:graphicFrameLocks noGrp="1"/>
          </p:cNvGraphicFramePr>
          <p:nvPr>
            <p:extLst>
              <p:ext uri="{D42A27DB-BD31-4B8C-83A1-F6EECF244321}">
                <p14:modId xmlns:p14="http://schemas.microsoft.com/office/powerpoint/2010/main" val="422976664"/>
              </p:ext>
            </p:extLst>
          </p:nvPr>
        </p:nvGraphicFramePr>
        <p:xfrm>
          <a:off x="818887" y="1778522"/>
          <a:ext cx="6920706" cy="2651760"/>
        </p:xfrm>
        <a:graphic>
          <a:graphicData uri="http://schemas.openxmlformats.org/drawingml/2006/table">
            <a:tbl>
              <a:tblPr firstRow="1" bandRow="1">
                <a:tableStyleId>{5C22544A-7EE6-4342-B048-85BDC9FD1C3A}</a:tableStyleId>
              </a:tblPr>
              <a:tblGrid>
                <a:gridCol w="6920706">
                  <a:extLst>
                    <a:ext uri="{9D8B030D-6E8A-4147-A177-3AD203B41FA5}">
                      <a16:colId xmlns:a16="http://schemas.microsoft.com/office/drawing/2014/main" val="1603782949"/>
                    </a:ext>
                  </a:extLst>
                </a:gridCol>
              </a:tblGrid>
              <a:tr h="2524996">
                <a:tc>
                  <a:txBody>
                    <a:bodyPr/>
                    <a:lstStyle/>
                    <a:p>
                      <a:pPr marL="0" indent="0">
                        <a:lnSpc>
                          <a:spcPct val="100000"/>
                        </a:lnSpc>
                      </a:pPr>
                      <a:r>
                        <a:rPr lang="en-US" sz="2400" b="0" i="0" dirty="0">
                          <a:solidFill>
                            <a:srgbClr val="0B3A5B"/>
                          </a:solidFill>
                          <a:effectLst/>
                        </a:rPr>
                        <a:t>Digitaaliset tuotepassit ovat tapa koota yhteen tiedot tuotteiden kestävyydestä, raaka-aineista, materiaaleista ja turvallisuudesta. Ne tiedottavat kuluttajille avoimesti, edistävät vastuullista liiketoimintaa ja voivat nopeuttaa siirtymistä kiertotalouteen. Sitra rahoitti useita pilottihankkeita ja julkaisi digitaalisten </a:t>
                      </a:r>
                      <a:r>
                        <a:rPr lang="en-US" sz="2400" b="0" i="0" dirty="0" err="1">
                          <a:solidFill>
                            <a:srgbClr val="0B3A5B"/>
                          </a:solidFill>
                          <a:effectLst/>
                        </a:rPr>
                        <a:t>tuotepassien</a:t>
                      </a:r>
                      <a:r>
                        <a:rPr lang="en-US" sz="2400" b="0" i="0" dirty="0">
                          <a:solidFill>
                            <a:srgbClr val="0B3A5B"/>
                          </a:solidFill>
                          <a:effectLst/>
                        </a:rPr>
                        <a:t> </a:t>
                      </a:r>
                      <a:r>
                        <a:rPr lang="en-US" sz="2400" b="0" i="0" dirty="0" err="1">
                          <a:solidFill>
                            <a:srgbClr val="0B3A5B"/>
                          </a:solidFill>
                          <a:effectLst/>
                        </a:rPr>
                        <a:t>opaskirjan</a:t>
                      </a:r>
                      <a:r>
                        <a:rPr lang="en-US" sz="2400" b="0" i="0" dirty="0">
                          <a:solidFill>
                            <a:srgbClr val="0B3A5B"/>
                          </a:solidFill>
                          <a:effectLst/>
                        </a:rPr>
                        <a:t>.</a:t>
                      </a:r>
                      <a:endParaRPr lang="fi-FI" sz="2400" b="1" dirty="0">
                        <a:solidFill>
                          <a:srgbClr val="0B3A5B"/>
                        </a:solidFill>
                      </a:endParaRPr>
                    </a:p>
                  </a:txBody>
                  <a:tcPr>
                    <a:noFill/>
                  </a:tcPr>
                </a:tc>
                <a:extLst>
                  <a:ext uri="{0D108BD9-81ED-4DB2-BD59-A6C34878D82A}">
                    <a16:rowId xmlns:a16="http://schemas.microsoft.com/office/drawing/2014/main" val="1278726745"/>
                  </a:ext>
                </a:extLst>
              </a:tr>
            </a:tbl>
          </a:graphicData>
        </a:graphic>
      </p:graphicFrame>
      <p:pic>
        <p:nvPicPr>
          <p:cNvPr id="1028" name="Picture 4" descr="Royalty-Free photo: Person holding black Samsung smartphone | PickPik">
            <a:extLst>
              <a:ext uri="{FF2B5EF4-FFF2-40B4-BE49-F238E27FC236}">
                <a16:creationId xmlns:a16="http://schemas.microsoft.com/office/drawing/2014/main" id="{5E7A4319-1AE7-5CDA-B11D-1A89C694B83B}"/>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859150" y="1802298"/>
            <a:ext cx="3129303" cy="1950305"/>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aphic 4">
            <a:extLst>
              <a:ext uri="{FF2B5EF4-FFF2-40B4-BE49-F238E27FC236}">
                <a16:creationId xmlns:a16="http://schemas.microsoft.com/office/drawing/2014/main" id="{C805A19F-F02F-8DC8-EC9E-8B9F29B72664}"/>
              </a:ext>
            </a:extLst>
          </p:cNvPr>
          <p:cNvGrpSpPr/>
          <p:nvPr/>
        </p:nvGrpSpPr>
        <p:grpSpPr>
          <a:xfrm rot="14696297">
            <a:off x="4303581" y="1135394"/>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5470394C-3FDA-24AE-105D-A27888113A52}"/>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CC46A1A1-3F5E-8A89-1977-B45689BED71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8" name="Freeform 58">
                <a:extLst>
                  <a:ext uri="{FF2B5EF4-FFF2-40B4-BE49-F238E27FC236}">
                    <a16:creationId xmlns:a16="http://schemas.microsoft.com/office/drawing/2014/main" id="{6B33516C-8CB5-5292-BFBE-032602222CD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9" name="Graphic 4">
              <a:extLst>
                <a:ext uri="{FF2B5EF4-FFF2-40B4-BE49-F238E27FC236}">
                  <a16:creationId xmlns:a16="http://schemas.microsoft.com/office/drawing/2014/main" id="{9F411BB5-926B-7E71-0E1A-CF8EB5C1ED92}"/>
                </a:ext>
              </a:extLst>
            </p:cNvPr>
            <p:cNvGrpSpPr/>
            <p:nvPr/>
          </p:nvGrpSpPr>
          <p:grpSpPr>
            <a:xfrm>
              <a:off x="9129274" y="2893887"/>
              <a:ext cx="717139" cy="1211724"/>
              <a:chOff x="9129274" y="2893887"/>
              <a:chExt cx="717139" cy="1211724"/>
            </a:xfrm>
            <a:grpFill/>
          </p:grpSpPr>
          <p:sp>
            <p:nvSpPr>
              <p:cNvPr id="10" name="Freeform 50">
                <a:extLst>
                  <a:ext uri="{FF2B5EF4-FFF2-40B4-BE49-F238E27FC236}">
                    <a16:creationId xmlns:a16="http://schemas.microsoft.com/office/drawing/2014/main" id="{8DC929BE-222C-AC76-EE65-36A4D4289F4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A6B851FF-9D1D-3A5D-AA23-6A6AFA9E196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809CE217-739E-E285-8E9D-E1576C5E3EEE}"/>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53">
                <a:extLst>
                  <a:ext uri="{FF2B5EF4-FFF2-40B4-BE49-F238E27FC236}">
                    <a16:creationId xmlns:a16="http://schemas.microsoft.com/office/drawing/2014/main" id="{DACC4EA0-90CD-3902-AECF-FD0990C4AFE0}"/>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54">
                <a:extLst>
                  <a:ext uri="{FF2B5EF4-FFF2-40B4-BE49-F238E27FC236}">
                    <a16:creationId xmlns:a16="http://schemas.microsoft.com/office/drawing/2014/main" id="{04615C39-5E6E-A59D-E228-5BDA724398F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55">
                <a:extLst>
                  <a:ext uri="{FF2B5EF4-FFF2-40B4-BE49-F238E27FC236}">
                    <a16:creationId xmlns:a16="http://schemas.microsoft.com/office/drawing/2014/main" id="{AFAA40FD-70F1-DBD5-3542-1774E9FBEA6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56">
                <a:extLst>
                  <a:ext uri="{FF2B5EF4-FFF2-40B4-BE49-F238E27FC236}">
                    <a16:creationId xmlns:a16="http://schemas.microsoft.com/office/drawing/2014/main" id="{4FF38FDB-505D-1F5B-1CA5-8460BB8356E6}"/>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158014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4E638-AE5D-BA21-DA94-922FEB399601}"/>
            </a:ext>
          </a:extLst>
        </p:cNvPr>
        <p:cNvGrpSpPr/>
        <p:nvPr/>
      </p:nvGrpSpPr>
      <p:grpSpPr>
        <a:xfrm>
          <a:off x="0" y="0"/>
          <a:ext cx="0" cy="0"/>
          <a:chOff x="0" y="0"/>
          <a:chExt cx="0" cy="0"/>
        </a:xfrm>
      </p:grpSpPr>
      <p:pic>
        <p:nvPicPr>
          <p:cNvPr id="13" name="Kuva 12">
            <a:extLst>
              <a:ext uri="{FF2B5EF4-FFF2-40B4-BE49-F238E27FC236}">
                <a16:creationId xmlns:a16="http://schemas.microsoft.com/office/drawing/2014/main" id="{3DD676B1-1034-1406-24A5-E5E0F95E937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063" y="2255057"/>
            <a:ext cx="7107601" cy="3685818"/>
          </a:xfrm>
          <a:prstGeom prst="rect">
            <a:avLst/>
          </a:prstGeom>
        </p:spPr>
      </p:pic>
      <p:sp>
        <p:nvSpPr>
          <p:cNvPr id="5" name="Text Placeholder 4">
            <a:extLst>
              <a:ext uri="{FF2B5EF4-FFF2-40B4-BE49-F238E27FC236}">
                <a16:creationId xmlns:a16="http://schemas.microsoft.com/office/drawing/2014/main" id="{136F1C31-6A01-29E8-F50F-654097CCC141}"/>
              </a:ext>
            </a:extLst>
          </p:cNvPr>
          <p:cNvSpPr>
            <a:spLocks noGrp="1"/>
          </p:cNvSpPr>
          <p:nvPr>
            <p:ph type="body" sz="quarter" idx="17"/>
          </p:nvPr>
        </p:nvSpPr>
        <p:spPr>
          <a:xfrm>
            <a:off x="6731421" y="439689"/>
            <a:ext cx="2066906" cy="582221"/>
          </a:xfrm>
        </p:spPr>
        <p:txBody>
          <a:bodyPr/>
          <a:lstStyle/>
          <a:p>
            <a:r>
              <a:rPr lang="en-US" dirty="0"/>
              <a:t>05</a:t>
            </a:r>
          </a:p>
        </p:txBody>
      </p:sp>
      <p:sp>
        <p:nvSpPr>
          <p:cNvPr id="14" name="Rectangle 13">
            <a:extLst>
              <a:ext uri="{FF2B5EF4-FFF2-40B4-BE49-F238E27FC236}">
                <a16:creationId xmlns:a16="http://schemas.microsoft.com/office/drawing/2014/main" id="{00C17EFC-EBC3-6369-2159-DE5E78CBC110}"/>
              </a:ext>
            </a:extLst>
          </p:cNvPr>
          <p:cNvSpPr/>
          <p:nvPr/>
        </p:nvSpPr>
        <p:spPr>
          <a:xfrm>
            <a:off x="2493895" y="3431189"/>
            <a:ext cx="8460010" cy="7711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000" dirty="0">
                <a:ea typeface="+mn-lt"/>
                <a:cs typeface="+mn-lt"/>
              </a:rPr>
              <a:t>Tavoitteiden ja keskeisten suorituskykyindikaattoreiden asettaminen (KPI)</a:t>
            </a:r>
          </a:p>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AB38D8C4-AA11-BA9F-179B-F8AA46E59D4E}"/>
              </a:ext>
            </a:extLst>
          </p:cNvPr>
          <p:cNvSpPr txBox="1"/>
          <p:nvPr/>
        </p:nvSpPr>
        <p:spPr>
          <a:xfrm>
            <a:off x="2497710" y="3432067"/>
            <a:ext cx="6597640" cy="769441"/>
          </a:xfrm>
          <a:prstGeom prst="rect">
            <a:avLst/>
          </a:prstGeom>
          <a:noFill/>
        </p:spPr>
        <p:txBody>
          <a:bodyPr wrap="none" rtlCol="0">
            <a:spAutoFit/>
          </a:bodyPr>
          <a:lstStyle/>
          <a:p>
            <a:r>
              <a:rPr lang="en-IE" sz="3600" b="1" spc="324" dirty="0">
                <a:solidFill>
                  <a:srgbClr val="60BA47"/>
                </a:solidFill>
                <a:latin typeface="Calibri" panose="020F0502020204030204" pitchFamily="34" charset="0"/>
                <a:cs typeface="Calibri" panose="020F0502020204030204" pitchFamily="34" charset="0"/>
              </a:rPr>
              <a:t>Taloudellisten vaikutusten arviointi</a:t>
            </a:r>
          </a:p>
        </p:txBody>
      </p:sp>
    </p:spTree>
    <p:extLst>
      <p:ext uri="{BB962C8B-B14F-4D97-AF65-F5344CB8AC3E}">
        <p14:creationId xmlns:p14="http://schemas.microsoft.com/office/powerpoint/2010/main" val="30589716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86572-DD71-4425-605F-CD1EEF8647B4}"/>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FE1554AC-59CB-5998-44DF-D9810A1A7C7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7750085" y="1330125"/>
            <a:ext cx="3620606" cy="2150180"/>
          </a:xfrm>
          <a:prstGeom prst="rect">
            <a:avLst/>
          </a:prstGeom>
        </p:spPr>
      </p:pic>
      <p:pic>
        <p:nvPicPr>
          <p:cNvPr id="7" name="Picture 3">
            <a:extLst>
              <a:ext uri="{FF2B5EF4-FFF2-40B4-BE49-F238E27FC236}">
                <a16:creationId xmlns:a16="http://schemas.microsoft.com/office/drawing/2014/main" id="{E947C48B-AF73-A37E-BC9B-58648BDAA77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7750084" y="4311302"/>
            <a:ext cx="3620605" cy="2150180"/>
          </a:xfrm>
          <a:prstGeom prst="rect">
            <a:avLst/>
          </a:prstGeom>
        </p:spPr>
      </p:pic>
      <p:sp>
        <p:nvSpPr>
          <p:cNvPr id="4" name="Text Placeholder 3">
            <a:extLst>
              <a:ext uri="{FF2B5EF4-FFF2-40B4-BE49-F238E27FC236}">
                <a16:creationId xmlns:a16="http://schemas.microsoft.com/office/drawing/2014/main" id="{37DEDE92-02B5-B625-A872-CC7B7C60F496}"/>
              </a:ext>
            </a:extLst>
          </p:cNvPr>
          <p:cNvSpPr>
            <a:spLocks noGrp="1"/>
          </p:cNvSpPr>
          <p:nvPr>
            <p:ph type="body" sz="quarter" idx="16"/>
          </p:nvPr>
        </p:nvSpPr>
        <p:spPr>
          <a:xfrm>
            <a:off x="595679" y="507345"/>
            <a:ext cx="10052954" cy="417115"/>
          </a:xfrm>
          <a:prstGeom prst="rect">
            <a:avLst/>
          </a:prstGeom>
        </p:spPr>
        <p:txBody>
          <a:bodyPr/>
          <a:lstStyle/>
          <a:p>
            <a:r>
              <a:rPr lang="en-IE" dirty="0">
                <a:ea typeface="+mn-lt"/>
                <a:cs typeface="+mn-lt"/>
              </a:rPr>
              <a:t>Taloudellisten vaikutusten arviointi</a:t>
            </a:r>
            <a:endParaRPr lang="en-IE" dirty="0">
              <a:cs typeface="Calibri"/>
            </a:endParaRPr>
          </a:p>
        </p:txBody>
      </p:sp>
      <p:sp>
        <p:nvSpPr>
          <p:cNvPr id="3" name="Text Placeholder 2">
            <a:extLst>
              <a:ext uri="{FF2B5EF4-FFF2-40B4-BE49-F238E27FC236}">
                <a16:creationId xmlns:a16="http://schemas.microsoft.com/office/drawing/2014/main" id="{91E33B49-7A09-FD1D-005E-5358D4331644}"/>
              </a:ext>
            </a:extLst>
          </p:cNvPr>
          <p:cNvSpPr>
            <a:spLocks noGrp="1"/>
          </p:cNvSpPr>
          <p:nvPr>
            <p:ph type="body" sz="quarter" idx="19"/>
          </p:nvPr>
        </p:nvSpPr>
        <p:spPr>
          <a:xfrm>
            <a:off x="582189" y="1210984"/>
            <a:ext cx="7553449" cy="4175408"/>
          </a:xfrm>
          <a:prstGeom prst="rect">
            <a:avLst/>
          </a:prstGeom>
        </p:spPr>
        <p:txBody>
          <a:bodyPr/>
          <a:lstStyle/>
          <a:p>
            <a:pPr marL="0" indent="0">
              <a:lnSpc>
                <a:spcPct val="100000"/>
              </a:lnSpc>
            </a:pPr>
            <a:r>
              <a:rPr lang="fi-FI" sz="2000" b="1" i="0" dirty="0" err="1">
                <a:effectLst/>
                <a:hlinkClick r:id="rId3"/>
              </a:rPr>
              <a:t>Taloudellisten vaikutusten analyysi </a:t>
            </a:r>
            <a:r>
              <a:rPr lang="fi-FI" sz="2000" kern="100" dirty="0">
                <a:cs typeface="Calibri" panose="020F0502020204030204" pitchFamily="34" charset="0"/>
              </a:rPr>
              <a:t>(E</a:t>
            </a:r>
            <a:r>
              <a:rPr lang="fi-FI" sz="2000" b="1" i="0" dirty="0" err="1">
                <a:effectLst/>
                <a:hlinkClick r:id="rId3"/>
              </a:rPr>
              <a:t>IA</a:t>
            </a:r>
            <a:r>
              <a:rPr lang="en-US" sz="2000" kern="100" dirty="0">
                <a:cs typeface="Calibri" panose="020F0502020204030204" pitchFamily="34" charset="0"/>
              </a:rPr>
              <a:t>) koostuu </a:t>
            </a:r>
            <a:r>
              <a:rPr lang="fi-FI" sz="2000" kern="100" dirty="0" err="1">
                <a:cs typeface="Calibri" panose="020F0502020204030204" pitchFamily="34" charset="0"/>
              </a:rPr>
              <a:t>yleensä </a:t>
            </a:r>
            <a:r>
              <a:rPr lang="en-US" sz="2000" kern="100" dirty="0">
                <a:cs typeface="Calibri" panose="020F0502020204030204" pitchFamily="34" charset="0"/>
              </a:rPr>
              <a:t>neljästä mittarista:</a:t>
            </a:r>
          </a:p>
          <a:p>
            <a:pPr marL="0" indent="0">
              <a:lnSpc>
                <a:spcPct val="100000"/>
              </a:lnSpc>
            </a:pPr>
            <a:r>
              <a:rPr lang="en-US" sz="2000" kern="100" dirty="0">
                <a:cs typeface="Calibri" panose="020F0502020204030204" pitchFamily="34" charset="0"/>
              </a:rPr>
              <a:t>1) työllisyys, </a:t>
            </a:r>
          </a:p>
          <a:p>
            <a:pPr marL="0" indent="0">
              <a:lnSpc>
                <a:spcPct val="100000"/>
              </a:lnSpc>
            </a:pPr>
            <a:r>
              <a:rPr lang="en-US" sz="2000" kern="100" dirty="0">
                <a:cs typeface="Calibri" panose="020F0502020204030204" pitchFamily="34" charset="0"/>
              </a:rPr>
              <a:t>2) kotitalouksien ansiot,</a:t>
            </a:r>
          </a:p>
          <a:p>
            <a:pPr marL="0" indent="0">
              <a:lnSpc>
                <a:spcPct val="100000"/>
              </a:lnSpc>
            </a:pPr>
            <a:r>
              <a:rPr lang="en-US" sz="2000" kern="100" dirty="0">
                <a:cs typeface="Calibri" panose="020F0502020204030204" pitchFamily="34" charset="0"/>
              </a:rPr>
              <a:t>3) taloudellinen tuotanto ja</a:t>
            </a:r>
          </a:p>
          <a:p>
            <a:pPr marL="0" indent="0">
              <a:lnSpc>
                <a:spcPct val="100000"/>
              </a:lnSpc>
            </a:pPr>
            <a:r>
              <a:rPr lang="en-US" sz="2000" kern="100" dirty="0">
                <a:cs typeface="Calibri" panose="020F0502020204030204" pitchFamily="34" charset="0"/>
              </a:rPr>
              <a:t>4) lisäarvo.</a:t>
            </a:r>
          </a:p>
          <a:p>
            <a:pPr marL="0" indent="0">
              <a:lnSpc>
                <a:spcPct val="100000"/>
              </a:lnSpc>
            </a:pPr>
            <a:endParaRPr lang="en-US" sz="2000" dirty="0">
              <a:solidFill>
                <a:srgbClr val="002060"/>
              </a:solidFill>
            </a:endParaRPr>
          </a:p>
          <a:p>
            <a:pPr marL="0" indent="0">
              <a:lnSpc>
                <a:spcPct val="100000"/>
              </a:lnSpc>
            </a:pPr>
            <a:r>
              <a:rPr lang="en-US" sz="2000" kern="100" dirty="0">
                <a:cs typeface="Calibri" panose="020F0502020204030204" pitchFamily="34" charset="0"/>
              </a:rPr>
              <a:t>Se mittaa tyypillisesti seuraavia tekijöitä: </a:t>
            </a:r>
            <a:r>
              <a:rPr lang="en-US" sz="2000" b="1" kern="100" dirty="0">
                <a:cs typeface="Calibri" panose="020F0502020204030204" pitchFamily="34" charset="0"/>
              </a:rPr>
              <a:t>tulot </a:t>
            </a:r>
            <a:r>
              <a:rPr lang="en-US" sz="2000" kern="100" dirty="0">
                <a:cs typeface="Calibri" panose="020F0502020204030204" pitchFamily="34" charset="0"/>
              </a:rPr>
              <a:t>(taloudelliset panokset talouden tuotoksiksi), </a:t>
            </a:r>
            <a:r>
              <a:rPr lang="en-US" sz="2000" b="1" kern="100" dirty="0">
                <a:cs typeface="Calibri" panose="020F0502020204030204" pitchFamily="34" charset="0"/>
              </a:rPr>
              <a:t>suorat menot </a:t>
            </a:r>
            <a:r>
              <a:rPr lang="en-US" sz="2000" kern="100" dirty="0">
                <a:cs typeface="Calibri" panose="020F0502020204030204" pitchFamily="34" charset="0"/>
              </a:rPr>
              <a:t>ja </a:t>
            </a:r>
            <a:r>
              <a:rPr lang="en-US" sz="2000" b="1" kern="100" dirty="0">
                <a:cs typeface="Calibri" panose="020F0502020204030204" pitchFamily="34" charset="0"/>
              </a:rPr>
              <a:t>vierailijoiden epäsuorat menot</a:t>
            </a:r>
            <a:r>
              <a:rPr lang="en-US" sz="2000" kern="100" dirty="0">
                <a:cs typeface="Calibri" panose="020F0502020204030204" pitchFamily="34" charset="0"/>
              </a:rPr>
              <a:t>.</a:t>
            </a:r>
          </a:p>
          <a:p>
            <a:pPr marL="0" indent="0">
              <a:lnSpc>
                <a:spcPct val="100000"/>
              </a:lnSpc>
            </a:pPr>
            <a:endParaRPr lang="en-US" sz="2000" dirty="0">
              <a:solidFill>
                <a:srgbClr val="002060"/>
              </a:solidFill>
            </a:endParaRPr>
          </a:p>
          <a:p>
            <a:pPr marL="0" indent="0">
              <a:lnSpc>
                <a:spcPct val="100000"/>
              </a:lnSpc>
            </a:pPr>
            <a:r>
              <a:rPr lang="en-US" sz="2000" b="0" i="0" dirty="0">
                <a:solidFill>
                  <a:srgbClr val="002060"/>
                </a:solidFill>
                <a:effectLst/>
              </a:rPr>
              <a:t>YVA sisältää yleensä:</a:t>
            </a:r>
          </a:p>
          <a:p>
            <a:pPr marL="0" indent="0">
              <a:lnSpc>
                <a:spcPct val="100000"/>
              </a:lnSpc>
            </a:pPr>
            <a:r>
              <a:rPr lang="en-US" sz="2000" b="1" i="0" dirty="0">
                <a:solidFill>
                  <a:srgbClr val="002060"/>
                </a:solidFill>
                <a:effectLst/>
                <a:hlinkClick r:id="rId4"/>
              </a:rPr>
              <a:t>- alueellisten vaikutusten analyysi </a:t>
            </a:r>
            <a:r>
              <a:rPr lang="en-US" sz="2000" kern="100" dirty="0">
                <a:cs typeface="Calibri" panose="020F0502020204030204" pitchFamily="34" charset="0"/>
              </a:rPr>
              <a:t>(RIA), jossa kuvataan paikallisiin, alueellisiin ja osavaltioiden talouksiin kohdistuvien vaikutusten suuruus ja luonne.</a:t>
            </a:r>
          </a:p>
          <a:p>
            <a:pPr marL="0" indent="0">
              <a:lnSpc>
                <a:spcPct val="100000"/>
              </a:lnSpc>
            </a:pPr>
            <a:r>
              <a:rPr lang="en-US" sz="2000" b="1" i="0" dirty="0">
                <a:solidFill>
                  <a:srgbClr val="002060"/>
                </a:solidFill>
                <a:effectLst/>
                <a:hlinkClick r:id="rId5"/>
              </a:rPr>
              <a:t>- kustannus-hyötyanalyysi</a:t>
            </a:r>
            <a:r>
              <a:rPr lang="en-US" sz="2000" b="0" i="0" dirty="0">
                <a:solidFill>
                  <a:srgbClr val="002060"/>
                </a:solidFill>
                <a:effectLst/>
              </a:rPr>
              <a:t>, jonka avulla määritetään hankkeen kustannukset ja </a:t>
            </a:r>
            <a:r>
              <a:rPr lang="en-US" sz="2000" b="0" i="0" dirty="0" err="1">
                <a:solidFill>
                  <a:srgbClr val="002060"/>
                </a:solidFill>
                <a:effectLst/>
              </a:rPr>
              <a:t>hyödyt</a:t>
            </a:r>
            <a:r>
              <a:rPr lang="en-US" sz="2000" b="0" i="0" dirty="0">
                <a:solidFill>
                  <a:srgbClr val="002060"/>
                </a:solidFill>
                <a:effectLst/>
              </a:rPr>
              <a:t>.</a:t>
            </a:r>
            <a:endParaRPr lang="en-US" sz="2000" kern="100" dirty="0">
              <a:cs typeface="Calibri" panose="020F0502020204030204" pitchFamily="34" charset="0"/>
            </a:endParaRPr>
          </a:p>
          <a:p>
            <a:pPr marL="0" indent="0">
              <a:lnSpc>
                <a:spcPct val="100000"/>
              </a:lnSpc>
            </a:pPr>
            <a:endParaRPr lang="en-US" dirty="0">
              <a:solidFill>
                <a:srgbClr val="002060"/>
              </a:solidFill>
            </a:endParaRPr>
          </a:p>
        </p:txBody>
      </p:sp>
      <p:pic>
        <p:nvPicPr>
          <p:cNvPr id="6" name="Kuva 5" descr="Kuva, joka sisältää kohteen teksti, kuvakaappaus&#10;&#10;Tekoälyn generoima sisältö voi olla virheellistä.">
            <a:hlinkClick r:id="rId6"/>
            <a:extLst>
              <a:ext uri="{FF2B5EF4-FFF2-40B4-BE49-F238E27FC236}">
                <a16:creationId xmlns:a16="http://schemas.microsoft.com/office/drawing/2014/main" id="{A468152C-4725-F1D9-B5B0-716EA4EBCB30}"/>
              </a:ext>
            </a:extLst>
          </p:cNvPr>
          <p:cNvPicPr>
            <a:picLocks noChangeAspect="1"/>
          </p:cNvPicPr>
          <p:nvPr/>
        </p:nvPicPr>
        <p:blipFill>
          <a:blip r:embed="rId7"/>
          <a:stretch>
            <a:fillRect/>
          </a:stretch>
        </p:blipFill>
        <p:spPr>
          <a:xfrm>
            <a:off x="8522874" y="4584493"/>
            <a:ext cx="2418202" cy="1346980"/>
          </a:xfrm>
          <a:prstGeom prst="rect">
            <a:avLst/>
          </a:prstGeom>
        </p:spPr>
      </p:pic>
      <p:pic>
        <p:nvPicPr>
          <p:cNvPr id="8" name="Kuva 7" descr="Kuva, joka sisältää kohteen teksti, luonnos, piirros, Fontti&#10;&#10;Tekoälyn generoima sisältö voi olla virheellistä.">
            <a:hlinkClick r:id="rId8"/>
            <a:extLst>
              <a:ext uri="{FF2B5EF4-FFF2-40B4-BE49-F238E27FC236}">
                <a16:creationId xmlns:a16="http://schemas.microsoft.com/office/drawing/2014/main" id="{8E65CC20-A162-6DBF-4766-C692ECFB9595}"/>
              </a:ext>
            </a:extLst>
          </p:cNvPr>
          <p:cNvPicPr>
            <a:picLocks noChangeAspect="1"/>
          </p:cNvPicPr>
          <p:nvPr/>
        </p:nvPicPr>
        <p:blipFill>
          <a:blip r:embed="rId9"/>
          <a:stretch>
            <a:fillRect/>
          </a:stretch>
        </p:blipFill>
        <p:spPr>
          <a:xfrm>
            <a:off x="8410225" y="1614535"/>
            <a:ext cx="2487027" cy="1483490"/>
          </a:xfrm>
          <a:prstGeom prst="rect">
            <a:avLst/>
          </a:prstGeom>
        </p:spPr>
      </p:pic>
      <p:sp>
        <p:nvSpPr>
          <p:cNvPr id="11" name="Tekstiruutu 10">
            <a:extLst>
              <a:ext uri="{FF2B5EF4-FFF2-40B4-BE49-F238E27FC236}">
                <a16:creationId xmlns:a16="http://schemas.microsoft.com/office/drawing/2014/main" id="{54562C75-C60F-BFE6-FD48-005D51219723}"/>
              </a:ext>
            </a:extLst>
          </p:cNvPr>
          <p:cNvSpPr txBox="1"/>
          <p:nvPr/>
        </p:nvSpPr>
        <p:spPr>
          <a:xfrm>
            <a:off x="7928494" y="3616900"/>
            <a:ext cx="3442196" cy="584775"/>
          </a:xfrm>
          <a:prstGeom prst="rect">
            <a:avLst/>
          </a:prstGeom>
          <a:noFill/>
        </p:spPr>
        <p:txBody>
          <a:bodyPr wrap="square">
            <a:spAutoFit/>
          </a:bodyPr>
          <a:lstStyle/>
          <a:p>
            <a:pPr algn="l"/>
            <a:r>
              <a:rPr lang="en-US" sz="1600" kern="100" dirty="0">
                <a:solidFill>
                  <a:srgbClr val="09465E"/>
                </a:solidFill>
                <a:cs typeface="Calibri" panose="020F0502020204030204" pitchFamily="34" charset="0"/>
                <a:hlinkClick r:id="rId6"/>
              </a:rPr>
              <a:t>Taloudessa kiertävä raha: Suorat, epäsuorat ja indusoidut vaikutukset.</a:t>
            </a:r>
            <a:endParaRPr lang="en-US" sz="1600" kern="100" dirty="0">
              <a:solidFill>
                <a:srgbClr val="09465E"/>
              </a:solidFill>
              <a:cs typeface="Calibri" panose="020F0502020204030204" pitchFamily="34" charset="0"/>
            </a:endParaRPr>
          </a:p>
        </p:txBody>
      </p:sp>
      <p:sp>
        <p:nvSpPr>
          <p:cNvPr id="13" name="Tekstiruutu 12">
            <a:extLst>
              <a:ext uri="{FF2B5EF4-FFF2-40B4-BE49-F238E27FC236}">
                <a16:creationId xmlns:a16="http://schemas.microsoft.com/office/drawing/2014/main" id="{330AFAD2-DE73-0888-79B5-CE712F0A0606}"/>
              </a:ext>
            </a:extLst>
          </p:cNvPr>
          <p:cNvSpPr txBox="1"/>
          <p:nvPr/>
        </p:nvSpPr>
        <p:spPr>
          <a:xfrm>
            <a:off x="8015536" y="716475"/>
            <a:ext cx="2976427" cy="584775"/>
          </a:xfrm>
          <a:prstGeom prst="rect">
            <a:avLst/>
          </a:prstGeom>
          <a:noFill/>
        </p:spPr>
        <p:txBody>
          <a:bodyPr wrap="square">
            <a:spAutoFit/>
          </a:bodyPr>
          <a:lstStyle/>
          <a:p>
            <a:pPr algn="l"/>
            <a:r>
              <a:rPr lang="en-US" sz="1600" kern="100" dirty="0">
                <a:solidFill>
                  <a:srgbClr val="09465E"/>
                </a:solidFill>
                <a:cs typeface="Calibri" panose="020F0502020204030204" pitchFamily="34" charset="0"/>
                <a:hlinkClick r:id="rId8"/>
              </a:rPr>
              <a:t>Mikä on taloudellisten vaikutusten analyysin tarkoitus?</a:t>
            </a:r>
            <a:endParaRPr lang="en-US" sz="1600" kern="100" dirty="0">
              <a:solidFill>
                <a:srgbClr val="09465E"/>
              </a:solidFill>
              <a:cs typeface="Calibri" panose="020F0502020204030204" pitchFamily="34" charset="0"/>
            </a:endParaRPr>
          </a:p>
        </p:txBody>
      </p:sp>
      <p:grpSp>
        <p:nvGrpSpPr>
          <p:cNvPr id="14" name="Graphic 4">
            <a:extLst>
              <a:ext uri="{FF2B5EF4-FFF2-40B4-BE49-F238E27FC236}">
                <a16:creationId xmlns:a16="http://schemas.microsoft.com/office/drawing/2014/main" id="{BF072076-578E-DCF4-5E42-94C612279AA4}"/>
              </a:ext>
            </a:extLst>
          </p:cNvPr>
          <p:cNvGrpSpPr/>
          <p:nvPr/>
        </p:nvGrpSpPr>
        <p:grpSpPr>
          <a:xfrm rot="3771294">
            <a:off x="7556277" y="2156479"/>
            <a:ext cx="403667" cy="780438"/>
            <a:chOff x="9129274" y="2719113"/>
            <a:chExt cx="717139" cy="1386497"/>
          </a:xfrm>
          <a:solidFill>
            <a:srgbClr val="09465E"/>
          </a:solidFill>
        </p:grpSpPr>
        <p:grpSp>
          <p:nvGrpSpPr>
            <p:cNvPr id="15" name="Graphic 4">
              <a:extLst>
                <a:ext uri="{FF2B5EF4-FFF2-40B4-BE49-F238E27FC236}">
                  <a16:creationId xmlns:a16="http://schemas.microsoft.com/office/drawing/2014/main" id="{18585199-8605-3A03-74A4-5EB919D7E181}"/>
                </a:ext>
              </a:extLst>
            </p:cNvPr>
            <p:cNvGrpSpPr/>
            <p:nvPr/>
          </p:nvGrpSpPr>
          <p:grpSpPr>
            <a:xfrm>
              <a:off x="9159507" y="2719113"/>
              <a:ext cx="446280" cy="440141"/>
              <a:chOff x="9159507" y="2719113"/>
              <a:chExt cx="446280" cy="440141"/>
            </a:xfrm>
            <a:grpFill/>
          </p:grpSpPr>
          <p:sp>
            <p:nvSpPr>
              <p:cNvPr id="24" name="Freeform 57">
                <a:extLst>
                  <a:ext uri="{FF2B5EF4-FFF2-40B4-BE49-F238E27FC236}">
                    <a16:creationId xmlns:a16="http://schemas.microsoft.com/office/drawing/2014/main" id="{0C307258-49F8-F5D2-478F-B045AC7C6D4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5" name="Freeform 58">
                <a:extLst>
                  <a:ext uri="{FF2B5EF4-FFF2-40B4-BE49-F238E27FC236}">
                    <a16:creationId xmlns:a16="http://schemas.microsoft.com/office/drawing/2014/main" id="{455D3D5A-94F8-D224-F397-C3E9544541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16" name="Graphic 4">
              <a:extLst>
                <a:ext uri="{FF2B5EF4-FFF2-40B4-BE49-F238E27FC236}">
                  <a16:creationId xmlns:a16="http://schemas.microsoft.com/office/drawing/2014/main" id="{28CC4B7F-9FED-3FC7-C799-D0CD0EAA0863}"/>
                </a:ext>
              </a:extLst>
            </p:cNvPr>
            <p:cNvGrpSpPr/>
            <p:nvPr/>
          </p:nvGrpSpPr>
          <p:grpSpPr>
            <a:xfrm>
              <a:off x="9129274" y="2893887"/>
              <a:ext cx="717139" cy="1211724"/>
              <a:chOff x="9129274" y="2893887"/>
              <a:chExt cx="717139" cy="1211724"/>
            </a:xfrm>
            <a:grpFill/>
          </p:grpSpPr>
          <p:sp>
            <p:nvSpPr>
              <p:cNvPr id="17" name="Freeform 50">
                <a:extLst>
                  <a:ext uri="{FF2B5EF4-FFF2-40B4-BE49-F238E27FC236}">
                    <a16:creationId xmlns:a16="http://schemas.microsoft.com/office/drawing/2014/main" id="{A1878F9F-7A95-155A-5145-17038360BAB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8" name="Freeform 51">
                <a:extLst>
                  <a:ext uri="{FF2B5EF4-FFF2-40B4-BE49-F238E27FC236}">
                    <a16:creationId xmlns:a16="http://schemas.microsoft.com/office/drawing/2014/main" id="{412B7077-C103-EC97-8DDF-2B17E8CA15F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9" name="Freeform 52">
                <a:extLst>
                  <a:ext uri="{FF2B5EF4-FFF2-40B4-BE49-F238E27FC236}">
                    <a16:creationId xmlns:a16="http://schemas.microsoft.com/office/drawing/2014/main" id="{322803F6-EBCE-C979-5682-EBA8D6FC36E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0" name="Freeform 53">
                <a:extLst>
                  <a:ext uri="{FF2B5EF4-FFF2-40B4-BE49-F238E27FC236}">
                    <a16:creationId xmlns:a16="http://schemas.microsoft.com/office/drawing/2014/main" id="{409A168E-1151-46D2-8964-76BE8FB1450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1" name="Freeform 54">
                <a:extLst>
                  <a:ext uri="{FF2B5EF4-FFF2-40B4-BE49-F238E27FC236}">
                    <a16:creationId xmlns:a16="http://schemas.microsoft.com/office/drawing/2014/main" id="{D88A54C8-11C6-B1BB-4E1A-9F1869FB08E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2" name="Freeform 55">
                <a:extLst>
                  <a:ext uri="{FF2B5EF4-FFF2-40B4-BE49-F238E27FC236}">
                    <a16:creationId xmlns:a16="http://schemas.microsoft.com/office/drawing/2014/main" id="{58D4BDC3-43E9-ECE9-1B85-D29C5022084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3" name="Freeform 56">
                <a:extLst>
                  <a:ext uri="{FF2B5EF4-FFF2-40B4-BE49-F238E27FC236}">
                    <a16:creationId xmlns:a16="http://schemas.microsoft.com/office/drawing/2014/main" id="{057922BA-1019-3589-0E5E-699A7062BC0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33411565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EA9FF-9DDD-FEA0-C01D-8ECF41E2689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338F51F-E6EC-6AD4-5B52-ADADD760C891}"/>
              </a:ext>
            </a:extLst>
          </p:cNvPr>
          <p:cNvSpPr>
            <a:spLocks noGrp="1"/>
          </p:cNvSpPr>
          <p:nvPr>
            <p:ph type="body" sz="quarter" idx="16"/>
          </p:nvPr>
        </p:nvSpPr>
        <p:spPr>
          <a:xfrm>
            <a:off x="511452" y="433489"/>
            <a:ext cx="10747098" cy="803654"/>
          </a:xfrm>
          <a:prstGeom prst="rect">
            <a:avLst/>
          </a:prstGeom>
        </p:spPr>
        <p:txBody>
          <a:bodyPr/>
          <a:lstStyle/>
          <a:p>
            <a:r>
              <a:rPr lang="en-IE" dirty="0">
                <a:ea typeface="+mn-lt"/>
                <a:cs typeface="+mn-lt"/>
              </a:rPr>
              <a:t>ESIMERKKI: Taloudellisten vaikutusten arviointi</a:t>
            </a:r>
            <a:endParaRPr lang="en-IE" sz="1800" b="0" dirty="0">
              <a:ea typeface="+mn-lt"/>
              <a:cs typeface="+mn-lt"/>
            </a:endParaRPr>
          </a:p>
          <a:p>
            <a:r>
              <a:rPr lang="en-US" sz="2000" b="0" dirty="0">
                <a:solidFill>
                  <a:srgbClr val="0B3A5B"/>
                </a:solidFill>
              </a:rPr>
              <a:t>Otetaanpa yksi Waste2Worth-aihe; </a:t>
            </a:r>
            <a:r>
              <a:rPr lang="en-US" sz="2000" b="0" kern="100" dirty="0">
                <a:ea typeface="Aptos" panose="020B0004020202020204" pitchFamily="34" charset="0"/>
                <a:cs typeface="Calibri" panose="020F0502020204030204" pitchFamily="34" charset="0"/>
              </a:rPr>
              <a:t>ruokajätteiden </a:t>
            </a:r>
            <a:r>
              <a:rPr lang="en-US" sz="2000" b="0" dirty="0">
                <a:solidFill>
                  <a:srgbClr val="0B3A5B"/>
                </a:solidFill>
              </a:rPr>
              <a:t>taloudellisten vaikutusten </a:t>
            </a:r>
            <a:r>
              <a:rPr lang="en-US" sz="2000" b="0" kern="100" dirty="0">
                <a:ea typeface="Aptos" panose="020B0004020202020204" pitchFamily="34" charset="0"/>
                <a:cs typeface="Calibri" panose="020F0502020204030204" pitchFamily="34" charset="0"/>
              </a:rPr>
              <a:t>arviointi. Seuraavissa dioissa on etenemissuunnitelma ruokajätevirtojen kustannusten ja menetelmien määrittämiseksi.</a:t>
            </a:r>
            <a:endParaRPr lang="en-US" sz="2000" b="0" dirty="0">
              <a:solidFill>
                <a:srgbClr val="0B3A5B"/>
              </a:solidFill>
            </a:endParaRPr>
          </a:p>
          <a:p>
            <a:endParaRPr lang="en-IE" dirty="0">
              <a:cs typeface="Calibri"/>
            </a:endParaRPr>
          </a:p>
          <a:p>
            <a:endParaRPr lang="en-US" dirty="0"/>
          </a:p>
        </p:txBody>
      </p:sp>
      <p:sp>
        <p:nvSpPr>
          <p:cNvPr id="3" name="Text Placeholder 2">
            <a:extLst>
              <a:ext uri="{FF2B5EF4-FFF2-40B4-BE49-F238E27FC236}">
                <a16:creationId xmlns:a16="http://schemas.microsoft.com/office/drawing/2014/main" id="{90CAF768-45E0-6F80-4837-3341978EDF75}"/>
              </a:ext>
            </a:extLst>
          </p:cNvPr>
          <p:cNvSpPr>
            <a:spLocks noGrp="1"/>
          </p:cNvSpPr>
          <p:nvPr>
            <p:ph type="body" sz="quarter" idx="19"/>
          </p:nvPr>
        </p:nvSpPr>
        <p:spPr>
          <a:xfrm>
            <a:off x="1655805" y="1671249"/>
            <a:ext cx="9499760" cy="5186751"/>
          </a:xfrm>
          <a:prstGeom prst="rect">
            <a:avLst/>
          </a:prstGeom>
        </p:spPr>
        <p:txBody>
          <a:bodyPr/>
          <a:lstStyle/>
          <a:p>
            <a:pPr marL="0" indent="0">
              <a:lnSpc>
                <a:spcPct val="100000"/>
              </a:lnSpc>
            </a:pPr>
            <a:endParaRPr lang="en-US" sz="2000" b="1" kern="100" dirty="0">
              <a:solidFill>
                <a:schemeClr val="accent1">
                  <a:lumMod val="75000"/>
                </a:schemeClr>
              </a:solidFill>
              <a:effectLst/>
              <a:ea typeface="Aptos" panose="020B0004020202020204" pitchFamily="34" charset="0"/>
              <a:cs typeface="Calibri" panose="020F0502020204030204" pitchFamily="34" charset="0"/>
            </a:endParaRPr>
          </a:p>
          <a:p>
            <a:pPr marL="0" indent="0">
              <a:lnSpc>
                <a:spcPct val="100000"/>
              </a:lnSpc>
            </a:pPr>
            <a:r>
              <a:rPr lang="en-US" sz="2000" b="1" kern="100" dirty="0">
                <a:solidFill>
                  <a:schemeClr val="accent1">
                    <a:lumMod val="75000"/>
                  </a:schemeClr>
                </a:solidFill>
                <a:effectLst/>
                <a:ea typeface="Aptos" panose="020B0004020202020204" pitchFamily="34" charset="0"/>
                <a:cs typeface="Calibri" panose="020F0502020204030204" pitchFamily="34" charset="0"/>
              </a:rPr>
              <a:t>RUOKAHÄVIKKIIN LIITTYVIEN KUSTANNUSTEN TUNNISTAMINEN</a:t>
            </a:r>
            <a:endParaRPr lang="fi-FI" sz="2000"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dirty="0">
                <a:solidFill>
                  <a:schemeClr val="accent1">
                    <a:lumMod val="75000"/>
                  </a:schemeClr>
                </a:solidFill>
                <a:effectLst/>
                <a:ea typeface="Aptos" panose="020B0004020202020204" pitchFamily="34" charset="0"/>
                <a:cs typeface="Calibri" panose="020F0502020204030204" pitchFamily="34" charset="0"/>
                <a:hlinkClick r:id="rId2"/>
              </a:rPr>
              <a:t>Välittömät </a:t>
            </a:r>
            <a:r>
              <a:rPr lang="fi-FI" sz="2000" b="1" kern="100" dirty="0" err="1">
                <a:solidFill>
                  <a:schemeClr val="accent1">
                    <a:lumMod val="75000"/>
                  </a:schemeClr>
                </a:solidFill>
                <a:effectLst/>
                <a:ea typeface="Aptos" panose="020B0004020202020204" pitchFamily="34" charset="0"/>
                <a:cs typeface="Calibri" panose="020F0502020204030204" pitchFamily="34" charset="0"/>
                <a:hlinkClick r:id="rId2"/>
              </a:rPr>
              <a:t>kustannukset </a:t>
            </a:r>
            <a:r>
              <a:rPr lang="fi-FI" sz="2000" b="1" kern="100" dirty="0">
                <a:solidFill>
                  <a:schemeClr val="accent1">
                    <a:lumMod val="75000"/>
                  </a:schemeClr>
                </a:solidFill>
                <a:effectLst/>
                <a:ea typeface="Aptos" panose="020B0004020202020204" pitchFamily="34" charset="0"/>
                <a:cs typeface="Calibri" panose="020F0502020204030204" pitchFamily="34" charset="0"/>
              </a:rPr>
              <a:t>- </a:t>
            </a:r>
            <a:r>
              <a:rPr lang="en-US" sz="2000" kern="100" dirty="0">
                <a:solidFill>
                  <a:schemeClr val="accent1">
                    <a:lumMod val="75000"/>
                  </a:schemeClr>
                </a:solidFill>
                <a:effectLst/>
                <a:ea typeface="Aptos" panose="020B0004020202020204" pitchFamily="34" charset="0"/>
                <a:cs typeface="Calibri" panose="020F0502020204030204" pitchFamily="34" charset="0"/>
              </a:rPr>
              <a:t>hävittämiskustannukset, tuotantokustannukset, </a:t>
            </a:r>
            <a:r>
              <a:rPr lang="fi-FI" sz="2000" b="1" kern="100" dirty="0" err="1">
                <a:solidFill>
                  <a:schemeClr val="accent1">
                    <a:lumMod val="75000"/>
                  </a:schemeClr>
                </a:solidFill>
                <a:effectLst/>
                <a:ea typeface="Aptos" panose="020B0004020202020204" pitchFamily="34" charset="0"/>
                <a:cs typeface="Calibri" panose="020F0502020204030204" pitchFamily="34" charset="0"/>
                <a:hlinkClick r:id="rId3"/>
              </a:rPr>
              <a:t>välilliset kustannukset </a:t>
            </a:r>
            <a:r>
              <a:rPr lang="fi-FI" sz="2000" b="1" kern="100" dirty="0">
                <a:solidFill>
                  <a:schemeClr val="accent1">
                    <a:lumMod val="75000"/>
                  </a:schemeClr>
                </a:solidFill>
                <a:effectLst/>
                <a:ea typeface="Aptos" panose="020B0004020202020204" pitchFamily="34" charset="0"/>
                <a:cs typeface="Calibri" panose="020F0502020204030204" pitchFamily="34" charset="0"/>
              </a:rPr>
              <a:t>- </a:t>
            </a:r>
            <a:r>
              <a:rPr lang="en-US" sz="2000" kern="100" dirty="0">
                <a:solidFill>
                  <a:schemeClr val="accent1">
                    <a:lumMod val="75000"/>
                  </a:schemeClr>
                </a:solidFill>
                <a:effectLst/>
                <a:ea typeface="Aptos" panose="020B0004020202020204" pitchFamily="34" charset="0"/>
                <a:cs typeface="Calibri" panose="020F0502020204030204" pitchFamily="34" charset="0"/>
              </a:rPr>
              <a:t>tulonmenetykset, ympäristökustannukset.</a:t>
            </a:r>
          </a:p>
          <a:p>
            <a:pPr marL="0" lvl="0" indent="0">
              <a:lnSpc>
                <a:spcPct val="100000"/>
              </a:lnSpc>
              <a:buSzPts val="1000"/>
              <a:tabLst>
                <a:tab pos="457200" algn="l"/>
              </a:tabLst>
            </a:pPr>
            <a:endParaRPr lang="en-US" sz="2000" kern="100" dirty="0">
              <a:solidFill>
                <a:schemeClr val="accent1">
                  <a:lumMod val="75000"/>
                </a:schemeClr>
              </a:solidFill>
              <a:ea typeface="Aptos" panose="020B0004020202020204" pitchFamily="34" charset="0"/>
              <a:cs typeface="Calibri" panose="020F0502020204030204" pitchFamily="34" charset="0"/>
            </a:endParaRPr>
          </a:p>
          <a:p>
            <a:pPr marL="0" indent="0">
              <a:lnSpc>
                <a:spcPct val="100000"/>
              </a:lnSpc>
            </a:pPr>
            <a:r>
              <a:rPr lang="en-US" sz="2000" b="1" kern="100" dirty="0">
                <a:solidFill>
                  <a:schemeClr val="accent1">
                    <a:lumMod val="75000"/>
                  </a:schemeClr>
                </a:solidFill>
                <a:cs typeface="Calibri" panose="020F0502020204030204" pitchFamily="34" charset="0"/>
              </a:rPr>
              <a:t>RUOKAJÄTTEEN TALOUDELLISEN ARVON LASKEMINEN</a:t>
            </a:r>
            <a:endParaRPr lang="fi-FI" sz="2000" b="1" kern="100" dirty="0">
              <a:solidFill>
                <a:schemeClr val="accent1">
                  <a:lumMod val="75000"/>
                </a:schemeClr>
              </a:solidFill>
              <a:cs typeface="Calibri" panose="020F0502020204030204" pitchFamily="34" charset="0"/>
            </a:endParaRPr>
          </a:p>
          <a:p>
            <a:pPr marL="0" lvl="0" indent="0">
              <a:lnSpc>
                <a:spcPct val="100000"/>
              </a:lnSpc>
              <a:buSzPts val="1000"/>
              <a:tabLst>
                <a:tab pos="457200" algn="l"/>
              </a:tabLst>
            </a:pPr>
            <a:r>
              <a:rPr lang="fi-FI" sz="2000" b="1" kern="100" dirty="0">
                <a:solidFill>
                  <a:schemeClr val="accent1">
                    <a:lumMod val="75000"/>
                  </a:schemeClr>
                </a:solidFill>
                <a:effectLst/>
                <a:ea typeface="Aptos" panose="020B0004020202020204" pitchFamily="34" charset="0"/>
                <a:cs typeface="Calibri" panose="020F0502020204030204" pitchFamily="34" charset="0"/>
              </a:rPr>
              <a:t>Tilavuuden </a:t>
            </a:r>
            <a:r>
              <a:rPr lang="fi-FI" sz="2000" b="1" kern="100" dirty="0" err="1">
                <a:solidFill>
                  <a:schemeClr val="accent1">
                    <a:lumMod val="75000"/>
                  </a:schemeClr>
                </a:solidFill>
                <a:effectLst/>
                <a:ea typeface="Aptos" panose="020B0004020202020204" pitchFamily="34" charset="0"/>
                <a:cs typeface="Calibri" panose="020F0502020204030204" pitchFamily="34" charset="0"/>
              </a:rPr>
              <a:t>mittaus </a:t>
            </a:r>
            <a:r>
              <a:rPr lang="fi-FI" sz="2000" b="1" kern="100" dirty="0">
                <a:solidFill>
                  <a:schemeClr val="accent1">
                    <a:lumMod val="75000"/>
                  </a:schemeClr>
                </a:solidFill>
                <a:effectLst/>
                <a:ea typeface="Aptos" panose="020B0004020202020204" pitchFamily="34" charset="0"/>
                <a:cs typeface="Calibri" panose="020F0502020204030204" pitchFamily="34" charset="0"/>
              </a:rPr>
              <a:t>- </a:t>
            </a:r>
            <a:r>
              <a:rPr lang="en-US" sz="2000" kern="100" dirty="0">
                <a:solidFill>
                  <a:schemeClr val="accent1">
                    <a:lumMod val="75000"/>
                  </a:schemeClr>
                </a:solidFill>
                <a:effectLst/>
                <a:ea typeface="Aptos" panose="020B0004020202020204" pitchFamily="34" charset="0"/>
                <a:cs typeface="Calibri" panose="020F0502020204030204" pitchFamily="34" charset="0"/>
              </a:rPr>
              <a:t>Määritä tietyn ajanjakson aikana syntyneen ruokajätteen kokonaismäärä tai paino.</a:t>
            </a:r>
            <a:endParaRPr lang="fi-FI" sz="2000"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dirty="0">
                <a:solidFill>
                  <a:schemeClr val="accent1">
                    <a:lumMod val="75000"/>
                  </a:schemeClr>
                </a:solidFill>
                <a:effectLst/>
                <a:ea typeface="Aptos" panose="020B0004020202020204" pitchFamily="34" charset="0"/>
                <a:cs typeface="Calibri" panose="020F0502020204030204" pitchFamily="34" charset="0"/>
              </a:rPr>
              <a:t>Markkina-arvon </a:t>
            </a:r>
            <a:r>
              <a:rPr lang="fi-FI" sz="2000" b="1" kern="100" dirty="0" err="1">
                <a:solidFill>
                  <a:schemeClr val="accent1">
                    <a:lumMod val="75000"/>
                  </a:schemeClr>
                </a:solidFill>
                <a:effectLst/>
                <a:ea typeface="Aptos" panose="020B0004020202020204" pitchFamily="34" charset="0"/>
                <a:cs typeface="Calibri" panose="020F0502020204030204" pitchFamily="34" charset="0"/>
              </a:rPr>
              <a:t>arviointi </a:t>
            </a:r>
            <a:r>
              <a:rPr lang="fi-FI" sz="2000" b="1" kern="100" dirty="0">
                <a:solidFill>
                  <a:schemeClr val="accent1">
                    <a:lumMod val="75000"/>
                  </a:schemeClr>
                </a:solidFill>
                <a:ea typeface="Aptos" panose="020B0004020202020204" pitchFamily="34" charset="0"/>
                <a:cs typeface="Calibri" panose="020F0502020204030204" pitchFamily="34" charset="0"/>
              </a:rPr>
              <a:t>- </a:t>
            </a:r>
            <a:r>
              <a:rPr lang="en-US" sz="2000" kern="100" dirty="0">
                <a:solidFill>
                  <a:schemeClr val="accent1">
                    <a:lumMod val="75000"/>
                  </a:schemeClr>
                </a:solidFill>
                <a:effectLst/>
                <a:ea typeface="Aptos" panose="020B0004020202020204" pitchFamily="34" charset="0"/>
                <a:cs typeface="Calibri" panose="020F0502020204030204" pitchFamily="34" charset="0"/>
              </a:rPr>
              <a:t>Arvioi hukkaan heitetyn ruoan markkina-arvo nykyhintojen perusteella, mikä auttaa määrittämään taloudelliset menetykset.</a:t>
            </a:r>
            <a:endParaRPr lang="fi-FI" sz="2000" kern="100" dirty="0">
              <a:solidFill>
                <a:schemeClr val="accent1">
                  <a:lumMod val="75000"/>
                </a:schemeClr>
              </a:solidFill>
              <a:effectLst/>
              <a:ea typeface="Aptos" panose="020B0004020202020204" pitchFamily="34" charset="0"/>
              <a:cs typeface="Calibri" panose="020F0502020204030204" pitchFamily="34" charset="0"/>
            </a:endParaRPr>
          </a:p>
          <a:p>
            <a:pPr marL="0" indent="0">
              <a:lnSpc>
                <a:spcPct val="100000"/>
              </a:lnSpc>
            </a:pPr>
            <a:endParaRPr lang="fi-FI" sz="2000" b="1" kern="100" dirty="0">
              <a:solidFill>
                <a:schemeClr val="accent1">
                  <a:lumMod val="75000"/>
                </a:schemeClr>
              </a:solidFill>
              <a:ea typeface="Aptos" panose="020B0004020202020204" pitchFamily="34" charset="0"/>
              <a:cs typeface="Calibri" panose="020F0502020204030204" pitchFamily="34" charset="0"/>
            </a:endParaRPr>
          </a:p>
          <a:p>
            <a:pPr marL="0" indent="0">
              <a:lnSpc>
                <a:spcPct val="100000"/>
              </a:lnSpc>
            </a:pPr>
            <a:r>
              <a:rPr lang="fi-FI" sz="2000" b="1" kern="100" dirty="0">
                <a:solidFill>
                  <a:schemeClr val="accent1">
                    <a:lumMod val="75000"/>
                  </a:schemeClr>
                </a:solidFill>
                <a:effectLst/>
                <a:ea typeface="Aptos" panose="020B0004020202020204" pitchFamily="34" charset="0"/>
                <a:cs typeface="Calibri" panose="020F0502020204030204" pitchFamily="34" charset="0"/>
              </a:rPr>
              <a:t>RUOKAJÄTTEEN VÄHENTÄMISEN HYÖDYT</a:t>
            </a:r>
            <a:endParaRPr lang="fi-FI" sz="2000"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2000" b="1" kern="100" dirty="0" err="1">
                <a:solidFill>
                  <a:schemeClr val="accent1">
                    <a:lumMod val="75000"/>
                  </a:schemeClr>
                </a:solidFill>
                <a:effectLst/>
                <a:ea typeface="Aptos" panose="020B0004020202020204" pitchFamily="34" charset="0"/>
                <a:cs typeface="Calibri" panose="020F0502020204030204" pitchFamily="34" charset="0"/>
              </a:rPr>
              <a:t>Kustannussäästöt </a:t>
            </a:r>
            <a:r>
              <a:rPr lang="fi-FI" sz="2000" kern="100" dirty="0">
                <a:solidFill>
                  <a:schemeClr val="accent1">
                    <a:lumMod val="75000"/>
                  </a:schemeClr>
                </a:solidFill>
                <a:ea typeface="Aptos" panose="020B0004020202020204" pitchFamily="34" charset="0"/>
                <a:cs typeface="Calibri" panose="020F0502020204030204" pitchFamily="34" charset="0"/>
              </a:rPr>
              <a:t>- </a:t>
            </a:r>
            <a:r>
              <a:rPr lang="en-US" sz="2000" kern="100" dirty="0">
                <a:solidFill>
                  <a:schemeClr val="accent1">
                    <a:lumMod val="75000"/>
                  </a:schemeClr>
                </a:solidFill>
                <a:effectLst/>
                <a:ea typeface="Aptos" panose="020B0004020202020204" pitchFamily="34" charset="0"/>
                <a:cs typeface="Calibri" panose="020F0502020204030204" pitchFamily="34" charset="0"/>
              </a:rPr>
              <a:t>pienemmät hävittämismaksut, alhaisemmat hankintakustannukset, </a:t>
            </a:r>
            <a:r>
              <a:rPr lang="fi-FI" sz="2000" kern="100" dirty="0" err="1">
                <a:solidFill>
                  <a:schemeClr val="accent1">
                    <a:lumMod val="75000"/>
                  </a:schemeClr>
                </a:solidFill>
                <a:effectLst/>
                <a:ea typeface="Aptos" panose="020B0004020202020204" pitchFamily="34" charset="0"/>
                <a:cs typeface="Calibri" panose="020F0502020204030204" pitchFamily="34" charset="0"/>
              </a:rPr>
              <a:t>tulonmuodostus</a:t>
            </a:r>
            <a:r>
              <a:rPr lang="fi-FI" sz="2000" kern="100" dirty="0">
                <a:solidFill>
                  <a:schemeClr val="accent1">
                    <a:lumMod val="75000"/>
                  </a:schemeClr>
                </a:solidFill>
                <a:ea typeface="Aptos" panose="020B0004020202020204" pitchFamily="34" charset="0"/>
                <a:cs typeface="Calibri" panose="020F0502020204030204" pitchFamily="34" charset="0"/>
              </a:rPr>
              <a:t>, </a:t>
            </a:r>
            <a:r>
              <a:rPr lang="en-US" sz="2000" kern="100" dirty="0">
                <a:solidFill>
                  <a:schemeClr val="accent1">
                    <a:lumMod val="75000"/>
                  </a:schemeClr>
                </a:solidFill>
                <a:effectLst/>
                <a:ea typeface="Aptos" panose="020B0004020202020204" pitchFamily="34" charset="0"/>
                <a:cs typeface="Calibri" panose="020F0502020204030204" pitchFamily="34" charset="0"/>
              </a:rPr>
              <a:t>elintarvikelahjoitusten arvo, </a:t>
            </a:r>
            <a:r>
              <a:rPr lang="fi-FI" sz="2000" kern="100" dirty="0" err="1">
                <a:solidFill>
                  <a:schemeClr val="accent1">
                    <a:lumMod val="75000"/>
                  </a:schemeClr>
                </a:solidFill>
                <a:effectLst/>
                <a:ea typeface="Aptos" panose="020B0004020202020204" pitchFamily="34" charset="0"/>
                <a:cs typeface="Calibri" panose="020F0502020204030204" pitchFamily="34" charset="0"/>
              </a:rPr>
              <a:t>ympäristösäästöt</a:t>
            </a:r>
            <a:r>
              <a:rPr lang="en-US" sz="2000" kern="100" dirty="0">
                <a:solidFill>
                  <a:schemeClr val="accent1">
                    <a:lumMod val="75000"/>
                  </a:schemeClr>
                </a:solidFill>
                <a:effectLst/>
                <a:ea typeface="Aptos" panose="020B0004020202020204" pitchFamily="34" charset="0"/>
                <a:cs typeface="Calibri" panose="020F0502020204030204" pitchFamily="34" charset="0"/>
              </a:rPr>
              <a:t>.</a:t>
            </a:r>
            <a:endParaRPr lang="fi-FI" sz="2000"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2000" kern="100" dirty="0">
              <a:solidFill>
                <a:schemeClr val="accent1">
                  <a:lumMod val="75000"/>
                </a:schemeClr>
              </a:solidFill>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2000" kern="100" dirty="0">
              <a:solidFill>
                <a:schemeClr val="accent1">
                  <a:lumMod val="75000"/>
                </a:schemeClr>
              </a:solidFill>
              <a:effectLst/>
              <a:ea typeface="Aptos" panose="020B0004020202020204" pitchFamily="34" charset="0"/>
              <a:cs typeface="Calibri" panose="020F0502020204030204" pitchFamily="34" charset="0"/>
            </a:endParaRPr>
          </a:p>
          <a:p>
            <a:pPr marL="0" lvl="1" indent="0">
              <a:lnSpc>
                <a:spcPct val="100000"/>
              </a:lnSpc>
              <a:spcBef>
                <a:spcPts val="0"/>
              </a:spcBef>
              <a:buSzPts val="1000"/>
              <a:buFont typeface="Courier New" panose="02070309020205020404" pitchFamily="49" charset="0"/>
              <a:buChar char="o"/>
              <a:tabLst>
                <a:tab pos="914400" algn="l"/>
              </a:tabLst>
            </a:pPr>
            <a:endParaRPr lang="fi-FI" sz="1200" kern="100" dirty="0">
              <a:solidFill>
                <a:schemeClr val="accent1">
                  <a:lumMod val="75000"/>
                </a:schemeClr>
              </a:solidFill>
              <a:effectLst/>
              <a:latin typeface="Aptos" panose="020B0004020202020204" pitchFamily="34" charset="0"/>
              <a:ea typeface="Aptos" panose="020B0004020202020204" pitchFamily="34" charset="0"/>
              <a:cs typeface="Times New Roman" panose="02020603050405020304" pitchFamily="18" charset="0"/>
            </a:endParaRPr>
          </a:p>
        </p:txBody>
      </p:sp>
      <p:grpSp>
        <p:nvGrpSpPr>
          <p:cNvPr id="5" name="Group 71">
            <a:extLst>
              <a:ext uri="{FF2B5EF4-FFF2-40B4-BE49-F238E27FC236}">
                <a16:creationId xmlns:a16="http://schemas.microsoft.com/office/drawing/2014/main" id="{8C846688-66F4-4D10-73A7-85C08B015550}"/>
              </a:ext>
            </a:extLst>
          </p:cNvPr>
          <p:cNvGrpSpPr/>
          <p:nvPr/>
        </p:nvGrpSpPr>
        <p:grpSpPr>
          <a:xfrm>
            <a:off x="716386" y="3263796"/>
            <a:ext cx="590791" cy="565971"/>
            <a:chOff x="3258209" y="1217582"/>
            <a:chExt cx="4712093" cy="4711281"/>
          </a:xfrm>
          <a:solidFill>
            <a:srgbClr val="09465E"/>
          </a:solidFill>
        </p:grpSpPr>
        <p:sp>
          <p:nvSpPr>
            <p:cNvPr id="6" name="Freeform 31">
              <a:extLst>
                <a:ext uri="{FF2B5EF4-FFF2-40B4-BE49-F238E27FC236}">
                  <a16:creationId xmlns:a16="http://schemas.microsoft.com/office/drawing/2014/main" id="{D635E4A5-6163-9125-1D63-EC8AD5E4D736}"/>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60BA47"/>
            </a:solidFill>
            <a:ln w="9514" cap="flat">
              <a:noFill/>
              <a:prstDash val="solid"/>
              <a:miter/>
            </a:ln>
          </p:spPr>
          <p:txBody>
            <a:bodyPr rtlCol="0" anchor="ctr"/>
            <a:lstStyle/>
            <a:p>
              <a:endParaRPr lang="en-US"/>
            </a:p>
          </p:txBody>
        </p:sp>
        <p:sp>
          <p:nvSpPr>
            <p:cNvPr id="7" name="Freeform 32">
              <a:extLst>
                <a:ext uri="{FF2B5EF4-FFF2-40B4-BE49-F238E27FC236}">
                  <a16:creationId xmlns:a16="http://schemas.microsoft.com/office/drawing/2014/main" id="{A1A9BC5A-481A-AD4D-0D80-2B1D78C05969}"/>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60BA47"/>
            </a:solidFill>
            <a:ln w="9514" cap="flat">
              <a:noFill/>
              <a:prstDash val="solid"/>
              <a:miter/>
            </a:ln>
          </p:spPr>
          <p:txBody>
            <a:bodyPr rtlCol="0" anchor="ctr"/>
            <a:lstStyle/>
            <a:p>
              <a:endParaRPr lang="en-US" dirty="0"/>
            </a:p>
          </p:txBody>
        </p:sp>
        <p:grpSp>
          <p:nvGrpSpPr>
            <p:cNvPr id="8" name="Group 74">
              <a:extLst>
                <a:ext uri="{FF2B5EF4-FFF2-40B4-BE49-F238E27FC236}">
                  <a16:creationId xmlns:a16="http://schemas.microsoft.com/office/drawing/2014/main" id="{308EE44D-7F3F-4820-935C-C28EFD5CBF43}"/>
                </a:ext>
              </a:extLst>
            </p:cNvPr>
            <p:cNvGrpSpPr/>
            <p:nvPr/>
          </p:nvGrpSpPr>
          <p:grpSpPr>
            <a:xfrm>
              <a:off x="3258209" y="1217582"/>
              <a:ext cx="4712093" cy="4711281"/>
              <a:chOff x="3258209" y="1217582"/>
              <a:chExt cx="4712093" cy="4711281"/>
            </a:xfrm>
            <a:grpFill/>
          </p:grpSpPr>
          <p:sp>
            <p:nvSpPr>
              <p:cNvPr id="9" name="Freeform 16">
                <a:extLst>
                  <a:ext uri="{FF2B5EF4-FFF2-40B4-BE49-F238E27FC236}">
                    <a16:creationId xmlns:a16="http://schemas.microsoft.com/office/drawing/2014/main" id="{627DD92C-9C54-2E18-9042-211B349C6730}"/>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10" name="Freeform 18">
                <a:extLst>
                  <a:ext uri="{FF2B5EF4-FFF2-40B4-BE49-F238E27FC236}">
                    <a16:creationId xmlns:a16="http://schemas.microsoft.com/office/drawing/2014/main" id="{2828538C-465F-C3C2-8FA0-FF5D7859A2A6}"/>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grpFill/>
              <a:ln w="9514"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E4E68CDD-9CAC-BCDE-97C6-71AEB0351766}"/>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B90D418A-164D-E318-3AAB-5D6623D8DE53}"/>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51ABF73A-A11A-7F2C-31A5-ACCD39331ABB}"/>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4" name="Freeform 22">
                <a:extLst>
                  <a:ext uri="{FF2B5EF4-FFF2-40B4-BE49-F238E27FC236}">
                    <a16:creationId xmlns:a16="http://schemas.microsoft.com/office/drawing/2014/main" id="{FBC93DEB-390F-63E5-550E-F49444B22FD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5" name="Freeform 23">
                <a:extLst>
                  <a:ext uri="{FF2B5EF4-FFF2-40B4-BE49-F238E27FC236}">
                    <a16:creationId xmlns:a16="http://schemas.microsoft.com/office/drawing/2014/main" id="{5F3407FE-2C68-4DD6-483F-493CC3EE3716}"/>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6" name="Freeform 24">
                <a:extLst>
                  <a:ext uri="{FF2B5EF4-FFF2-40B4-BE49-F238E27FC236}">
                    <a16:creationId xmlns:a16="http://schemas.microsoft.com/office/drawing/2014/main" id="{D70C3ACA-12AB-A0E7-A4A3-2E361C84D81E}"/>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7" name="Freeform 25">
                <a:extLst>
                  <a:ext uri="{FF2B5EF4-FFF2-40B4-BE49-F238E27FC236}">
                    <a16:creationId xmlns:a16="http://schemas.microsoft.com/office/drawing/2014/main" id="{8B737A02-DA59-4156-79B7-D372735756E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CFBDD12B-3C93-59CC-5507-A5242A234AD2}"/>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9" name="Freeform 27">
                <a:extLst>
                  <a:ext uri="{FF2B5EF4-FFF2-40B4-BE49-F238E27FC236}">
                    <a16:creationId xmlns:a16="http://schemas.microsoft.com/office/drawing/2014/main" id="{587CA156-44AA-9251-0E11-23B037E31DC3}"/>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sp>
            <p:nvSpPr>
              <p:cNvPr id="20" name="Freeform 28">
                <a:extLst>
                  <a:ext uri="{FF2B5EF4-FFF2-40B4-BE49-F238E27FC236}">
                    <a16:creationId xmlns:a16="http://schemas.microsoft.com/office/drawing/2014/main" id="{6F49E6A9-8572-FA84-E077-5F60EA61EF8E}"/>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grpFill/>
              <a:ln w="9514" cap="flat">
                <a:noFill/>
                <a:prstDash val="solid"/>
                <a:miter/>
              </a:ln>
            </p:spPr>
            <p:txBody>
              <a:bodyPr rtlCol="0" anchor="ctr"/>
              <a:lstStyle/>
              <a:p>
                <a:endParaRPr lang="en-US"/>
              </a:p>
            </p:txBody>
          </p:sp>
          <p:sp>
            <p:nvSpPr>
              <p:cNvPr id="21" name="Freeform 29">
                <a:extLst>
                  <a:ext uri="{FF2B5EF4-FFF2-40B4-BE49-F238E27FC236}">
                    <a16:creationId xmlns:a16="http://schemas.microsoft.com/office/drawing/2014/main" id="{10325E1D-15DB-36EF-4BDF-31B61A815FBB}"/>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grpFill/>
              <a:ln w="9514" cap="flat">
                <a:noFill/>
                <a:prstDash val="solid"/>
                <a:miter/>
              </a:ln>
            </p:spPr>
            <p:txBody>
              <a:bodyPr rtlCol="0" anchor="ctr"/>
              <a:lstStyle/>
              <a:p>
                <a:endParaRPr lang="en-US"/>
              </a:p>
            </p:txBody>
          </p:sp>
          <p:sp>
            <p:nvSpPr>
              <p:cNvPr id="22" name="Freeform 30">
                <a:extLst>
                  <a:ext uri="{FF2B5EF4-FFF2-40B4-BE49-F238E27FC236}">
                    <a16:creationId xmlns:a16="http://schemas.microsoft.com/office/drawing/2014/main" id="{F9967072-0B75-8F41-C3A3-C3B9E5C095F2}"/>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grpFill/>
              <a:ln w="9514" cap="flat">
                <a:noFill/>
                <a:prstDash val="solid"/>
                <a:miter/>
              </a:ln>
            </p:spPr>
            <p:txBody>
              <a:bodyPr rtlCol="0" anchor="ctr"/>
              <a:lstStyle/>
              <a:p>
                <a:endParaRPr lang="en-US"/>
              </a:p>
            </p:txBody>
          </p:sp>
        </p:grpSp>
      </p:grpSp>
      <p:grpSp>
        <p:nvGrpSpPr>
          <p:cNvPr id="23" name="Graphic 3">
            <a:extLst>
              <a:ext uri="{FF2B5EF4-FFF2-40B4-BE49-F238E27FC236}">
                <a16:creationId xmlns:a16="http://schemas.microsoft.com/office/drawing/2014/main" id="{381D17A1-A0D6-117F-1BD6-278BE94B1F9F}"/>
              </a:ext>
            </a:extLst>
          </p:cNvPr>
          <p:cNvGrpSpPr/>
          <p:nvPr/>
        </p:nvGrpSpPr>
        <p:grpSpPr>
          <a:xfrm>
            <a:off x="648174" y="2090241"/>
            <a:ext cx="642038" cy="565971"/>
            <a:chOff x="4643578" y="432838"/>
            <a:chExt cx="1028134" cy="1160188"/>
          </a:xfrm>
          <a:solidFill>
            <a:srgbClr val="09465E"/>
          </a:solidFill>
        </p:grpSpPr>
        <p:sp>
          <p:nvSpPr>
            <p:cNvPr id="24" name="Freeform 1033">
              <a:extLst>
                <a:ext uri="{FF2B5EF4-FFF2-40B4-BE49-F238E27FC236}">
                  <a16:creationId xmlns:a16="http://schemas.microsoft.com/office/drawing/2014/main" id="{0B71F947-EBE4-B4A5-4D54-334A92667767}"/>
                </a:ext>
              </a:extLst>
            </p:cNvPr>
            <p:cNvSpPr/>
            <p:nvPr/>
          </p:nvSpPr>
          <p:spPr>
            <a:xfrm>
              <a:off x="5046765" y="465751"/>
              <a:ext cx="419643" cy="433356"/>
            </a:xfrm>
            <a:custGeom>
              <a:avLst/>
              <a:gdLst>
                <a:gd name="connsiteX0" fmla="*/ 416901 w 419643"/>
                <a:gd name="connsiteY0" fmla="*/ 257819 h 433356"/>
                <a:gd name="connsiteX1" fmla="*/ 416901 w 419643"/>
                <a:gd name="connsiteY1" fmla="*/ 433356 h 433356"/>
                <a:gd name="connsiteX2" fmla="*/ 35656 w 419643"/>
                <a:gd name="connsiteY2" fmla="*/ 433356 h 433356"/>
                <a:gd name="connsiteX3" fmla="*/ 35656 w 419643"/>
                <a:gd name="connsiteY3" fmla="*/ 301704 h 433356"/>
                <a:gd name="connsiteX4" fmla="*/ 0 w 419643"/>
                <a:gd name="connsiteY4" fmla="*/ 164566 h 433356"/>
                <a:gd name="connsiteX5" fmla="*/ 0 w 419643"/>
                <a:gd name="connsiteY5" fmla="*/ 24685 h 433356"/>
                <a:gd name="connsiteX6" fmla="*/ 24686 w 419643"/>
                <a:gd name="connsiteY6" fmla="*/ 0 h 433356"/>
                <a:gd name="connsiteX7" fmla="*/ 287991 w 419643"/>
                <a:gd name="connsiteY7" fmla="*/ 0 h 433356"/>
                <a:gd name="connsiteX8" fmla="*/ 287991 w 419643"/>
                <a:gd name="connsiteY8" fmla="*/ 71312 h 433356"/>
                <a:gd name="connsiteX9" fmla="*/ 345588 w 419643"/>
                <a:gd name="connsiteY9" fmla="*/ 128910 h 433356"/>
                <a:gd name="connsiteX10" fmla="*/ 416901 w 419643"/>
                <a:gd name="connsiteY10" fmla="*/ 128910 h 433356"/>
                <a:gd name="connsiteX11" fmla="*/ 416901 w 419643"/>
                <a:gd name="connsiteY11" fmla="*/ 178280 h 433356"/>
                <a:gd name="connsiteX12" fmla="*/ 419643 w 419643"/>
                <a:gd name="connsiteY12" fmla="*/ 189250 h 43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9643" h="433356">
                  <a:moveTo>
                    <a:pt x="416901" y="257819"/>
                  </a:moveTo>
                  <a:lnTo>
                    <a:pt x="416901" y="433356"/>
                  </a:lnTo>
                  <a:cubicBezTo>
                    <a:pt x="381245" y="433356"/>
                    <a:pt x="74055" y="433356"/>
                    <a:pt x="35656" y="433356"/>
                  </a:cubicBezTo>
                  <a:lnTo>
                    <a:pt x="35656" y="301704"/>
                  </a:lnTo>
                  <a:cubicBezTo>
                    <a:pt x="35656" y="227649"/>
                    <a:pt x="5486" y="181022"/>
                    <a:pt x="0" y="164566"/>
                  </a:cubicBezTo>
                  <a:lnTo>
                    <a:pt x="0" y="24685"/>
                  </a:lnTo>
                  <a:cubicBezTo>
                    <a:pt x="0" y="10971"/>
                    <a:pt x="10972" y="0"/>
                    <a:pt x="24686" y="0"/>
                  </a:cubicBezTo>
                  <a:lnTo>
                    <a:pt x="287991" y="0"/>
                  </a:lnTo>
                  <a:lnTo>
                    <a:pt x="287991" y="71312"/>
                  </a:lnTo>
                  <a:cubicBezTo>
                    <a:pt x="287991" y="104225"/>
                    <a:pt x="315418" y="128910"/>
                    <a:pt x="345588" y="128910"/>
                  </a:cubicBezTo>
                  <a:lnTo>
                    <a:pt x="416901" y="128910"/>
                  </a:lnTo>
                  <a:lnTo>
                    <a:pt x="416901" y="178280"/>
                  </a:lnTo>
                  <a:cubicBezTo>
                    <a:pt x="416901" y="181022"/>
                    <a:pt x="416901" y="186508"/>
                    <a:pt x="419643" y="189250"/>
                  </a:cubicBezTo>
                </a:path>
              </a:pathLst>
            </a:custGeom>
            <a:solidFill>
              <a:srgbClr val="2094D2"/>
            </a:solid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C4AF568B-92E5-3FEB-7FA9-13FC0E66291C}"/>
                </a:ext>
              </a:extLst>
            </p:cNvPr>
            <p:cNvGrpSpPr/>
            <p:nvPr/>
          </p:nvGrpSpPr>
          <p:grpSpPr>
            <a:xfrm>
              <a:off x="4643578" y="432838"/>
              <a:ext cx="1028134" cy="1160188"/>
              <a:chOff x="4643578" y="432838"/>
              <a:chExt cx="1028134" cy="1160188"/>
            </a:xfrm>
            <a:grpFill/>
          </p:grpSpPr>
          <p:sp>
            <p:nvSpPr>
              <p:cNvPr id="26" name="Freeform 1035">
                <a:extLst>
                  <a:ext uri="{FF2B5EF4-FFF2-40B4-BE49-F238E27FC236}">
                    <a16:creationId xmlns:a16="http://schemas.microsoft.com/office/drawing/2014/main" id="{07E3D3A0-9802-E5E2-79B1-062DB386D639}"/>
                  </a:ext>
                </a:extLst>
              </p:cNvPr>
              <p:cNvSpPr/>
              <p:nvPr/>
            </p:nvSpPr>
            <p:spPr>
              <a:xfrm>
                <a:off x="5115334" y="53157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grpSp>
            <p:nvGrpSpPr>
              <p:cNvPr id="27" name="Graphic 3">
                <a:extLst>
                  <a:ext uri="{FF2B5EF4-FFF2-40B4-BE49-F238E27FC236}">
                    <a16:creationId xmlns:a16="http://schemas.microsoft.com/office/drawing/2014/main" id="{2960E1CC-7811-620F-5FDF-C99E69769AD6}"/>
                  </a:ext>
                </a:extLst>
              </p:cNvPr>
              <p:cNvGrpSpPr/>
              <p:nvPr/>
            </p:nvGrpSpPr>
            <p:grpSpPr>
              <a:xfrm>
                <a:off x="4643578" y="432838"/>
                <a:ext cx="1028134" cy="1160188"/>
                <a:chOff x="4643578" y="432838"/>
                <a:chExt cx="1028134" cy="1160188"/>
              </a:xfrm>
              <a:grpFill/>
            </p:grpSpPr>
            <p:sp>
              <p:nvSpPr>
                <p:cNvPr id="28" name="Freeform 1037">
                  <a:extLst>
                    <a:ext uri="{FF2B5EF4-FFF2-40B4-BE49-F238E27FC236}">
                      <a16:creationId xmlns:a16="http://schemas.microsoft.com/office/drawing/2014/main" id="{F21CA46F-F894-1CDE-C0FD-37A8A6130BDF}"/>
                    </a:ext>
                  </a:extLst>
                </p:cNvPr>
                <p:cNvSpPr/>
                <p:nvPr/>
              </p:nvSpPr>
              <p:spPr>
                <a:xfrm>
                  <a:off x="5115334" y="611117"/>
                  <a:ext cx="115196" cy="32913"/>
                </a:xfrm>
                <a:custGeom>
                  <a:avLst/>
                  <a:gdLst>
                    <a:gd name="connsiteX0" fmla="*/ 98739 w 115196"/>
                    <a:gd name="connsiteY0" fmla="*/ 0 h 32913"/>
                    <a:gd name="connsiteX1" fmla="*/ 16456 w 115196"/>
                    <a:gd name="connsiteY1" fmla="*/ 0 h 32913"/>
                    <a:gd name="connsiteX2" fmla="*/ 0 w 115196"/>
                    <a:gd name="connsiteY2" fmla="*/ 16457 h 32913"/>
                    <a:gd name="connsiteX3" fmla="*/ 16456 w 115196"/>
                    <a:gd name="connsiteY3" fmla="*/ 32913 h 32913"/>
                    <a:gd name="connsiteX4" fmla="*/ 98739 w 115196"/>
                    <a:gd name="connsiteY4" fmla="*/ 32913 h 32913"/>
                    <a:gd name="connsiteX5" fmla="*/ 115197 w 115196"/>
                    <a:gd name="connsiteY5" fmla="*/ 16457 h 32913"/>
                    <a:gd name="connsiteX6" fmla="*/ 98739 w 115196"/>
                    <a:gd name="connsiteY6" fmla="*/ 0 h 32913"/>
                    <a:gd name="connsiteX7" fmla="*/ 98739 w 115196"/>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196" h="32913">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grpFill/>
                <a:ln w="27426" cap="flat">
                  <a:noFill/>
                  <a:prstDash val="solid"/>
                  <a:miter/>
                </a:ln>
              </p:spPr>
              <p:txBody>
                <a:bodyPr rtlCol="0" anchor="ctr"/>
                <a:lstStyle/>
                <a:p>
                  <a:endParaRPr lang="en-US"/>
                </a:p>
              </p:txBody>
            </p:sp>
            <p:sp>
              <p:nvSpPr>
                <p:cNvPr id="29" name="Freeform 1038">
                  <a:extLst>
                    <a:ext uri="{FF2B5EF4-FFF2-40B4-BE49-F238E27FC236}">
                      <a16:creationId xmlns:a16="http://schemas.microsoft.com/office/drawing/2014/main" id="{F31228EC-29EE-B08C-847D-55F6F9A171C2}"/>
                    </a:ext>
                  </a:extLst>
                </p:cNvPr>
                <p:cNvSpPr/>
                <p:nvPr/>
              </p:nvSpPr>
              <p:spPr>
                <a:xfrm>
                  <a:off x="4643578" y="432838"/>
                  <a:ext cx="1028134" cy="1160188"/>
                </a:xfrm>
                <a:custGeom>
                  <a:avLst/>
                  <a:gdLst>
                    <a:gd name="connsiteX0" fmla="*/ 1017568 w 1028134"/>
                    <a:gd name="connsiteY0" fmla="*/ 661006 h 1160188"/>
                    <a:gd name="connsiteX1" fmla="*/ 935285 w 1028134"/>
                    <a:gd name="connsiteY1" fmla="*/ 515639 h 1160188"/>
                    <a:gd name="connsiteX2" fmla="*/ 935285 w 1028134"/>
                    <a:gd name="connsiteY2" fmla="*/ 515639 h 1160188"/>
                    <a:gd name="connsiteX3" fmla="*/ 880429 w 1028134"/>
                    <a:gd name="connsiteY3" fmla="*/ 469012 h 1160188"/>
                    <a:gd name="connsiteX4" fmla="*/ 855744 w 1028134"/>
                    <a:gd name="connsiteY4" fmla="*/ 469012 h 1160188"/>
                    <a:gd name="connsiteX5" fmla="*/ 855744 w 1028134"/>
                    <a:gd name="connsiteY5" fmla="*/ 293476 h 1160188"/>
                    <a:gd name="connsiteX6" fmla="*/ 839288 w 1028134"/>
                    <a:gd name="connsiteY6" fmla="*/ 277019 h 1160188"/>
                    <a:gd name="connsiteX7" fmla="*/ 822830 w 1028134"/>
                    <a:gd name="connsiteY7" fmla="*/ 293476 h 1160188"/>
                    <a:gd name="connsiteX8" fmla="*/ 822830 w 1028134"/>
                    <a:gd name="connsiteY8" fmla="*/ 469012 h 1160188"/>
                    <a:gd name="connsiteX9" fmla="*/ 441587 w 1028134"/>
                    <a:gd name="connsiteY9" fmla="*/ 469012 h 1160188"/>
                    <a:gd name="connsiteX10" fmla="*/ 441587 w 1028134"/>
                    <a:gd name="connsiteY10" fmla="*/ 337360 h 1160188"/>
                    <a:gd name="connsiteX11" fmla="*/ 405929 w 1028134"/>
                    <a:gd name="connsiteY11" fmla="*/ 200222 h 1160188"/>
                    <a:gd name="connsiteX12" fmla="*/ 405929 w 1028134"/>
                    <a:gd name="connsiteY12" fmla="*/ 60341 h 1160188"/>
                    <a:gd name="connsiteX13" fmla="*/ 430615 w 1028134"/>
                    <a:gd name="connsiteY13" fmla="*/ 35656 h 1160188"/>
                    <a:gd name="connsiteX14" fmla="*/ 693920 w 1028134"/>
                    <a:gd name="connsiteY14" fmla="*/ 35656 h 1160188"/>
                    <a:gd name="connsiteX15" fmla="*/ 693920 w 1028134"/>
                    <a:gd name="connsiteY15" fmla="*/ 106968 h 1160188"/>
                    <a:gd name="connsiteX16" fmla="*/ 751519 w 1028134"/>
                    <a:gd name="connsiteY16" fmla="*/ 164566 h 1160188"/>
                    <a:gd name="connsiteX17" fmla="*/ 822830 w 1028134"/>
                    <a:gd name="connsiteY17" fmla="*/ 164566 h 1160188"/>
                    <a:gd name="connsiteX18" fmla="*/ 822830 w 1028134"/>
                    <a:gd name="connsiteY18" fmla="*/ 213936 h 1160188"/>
                    <a:gd name="connsiteX19" fmla="*/ 839288 w 1028134"/>
                    <a:gd name="connsiteY19" fmla="*/ 230392 h 1160188"/>
                    <a:gd name="connsiteX20" fmla="*/ 855744 w 1028134"/>
                    <a:gd name="connsiteY20" fmla="*/ 213936 h 1160188"/>
                    <a:gd name="connsiteX21" fmla="*/ 855744 w 1028134"/>
                    <a:gd name="connsiteY21" fmla="*/ 159080 h 1160188"/>
                    <a:gd name="connsiteX22" fmla="*/ 842030 w 1028134"/>
                    <a:gd name="connsiteY22" fmla="*/ 128910 h 1160188"/>
                    <a:gd name="connsiteX23" fmla="*/ 726833 w 1028134"/>
                    <a:gd name="connsiteY23" fmla="*/ 13714 h 1160188"/>
                    <a:gd name="connsiteX24" fmla="*/ 696664 w 1028134"/>
                    <a:gd name="connsiteY24" fmla="*/ 0 h 1160188"/>
                    <a:gd name="connsiteX25" fmla="*/ 430615 w 1028134"/>
                    <a:gd name="connsiteY25" fmla="*/ 0 h 1160188"/>
                    <a:gd name="connsiteX26" fmla="*/ 373017 w 1028134"/>
                    <a:gd name="connsiteY26" fmla="*/ 57598 h 1160188"/>
                    <a:gd name="connsiteX27" fmla="*/ 373017 w 1028134"/>
                    <a:gd name="connsiteY27" fmla="*/ 120682 h 1160188"/>
                    <a:gd name="connsiteX28" fmla="*/ 329132 w 1028134"/>
                    <a:gd name="connsiteY28" fmla="*/ 24685 h 1160188"/>
                    <a:gd name="connsiteX29" fmla="*/ 255077 w 1028134"/>
                    <a:gd name="connsiteY29" fmla="*/ 24685 h 1160188"/>
                    <a:gd name="connsiteX30" fmla="*/ 200222 w 1028134"/>
                    <a:gd name="connsiteY30" fmla="*/ 145366 h 1160188"/>
                    <a:gd name="connsiteX31" fmla="*/ 200222 w 1028134"/>
                    <a:gd name="connsiteY31" fmla="*/ 145366 h 1160188"/>
                    <a:gd name="connsiteX32" fmla="*/ 142624 w 1028134"/>
                    <a:gd name="connsiteY32" fmla="*/ 334617 h 1160188"/>
                    <a:gd name="connsiteX33" fmla="*/ 142624 w 1028134"/>
                    <a:gd name="connsiteY33" fmla="*/ 466270 h 1160188"/>
                    <a:gd name="connsiteX34" fmla="*/ 57599 w 1028134"/>
                    <a:gd name="connsiteY34" fmla="*/ 466270 h 1160188"/>
                    <a:gd name="connsiteX35" fmla="*/ 2744 w 1028134"/>
                    <a:gd name="connsiteY35" fmla="*/ 512897 h 1160188"/>
                    <a:gd name="connsiteX36" fmla="*/ 0 w 1028134"/>
                    <a:gd name="connsiteY36" fmla="*/ 554038 h 1160188"/>
                    <a:gd name="connsiteX37" fmla="*/ 85027 w 1028134"/>
                    <a:gd name="connsiteY37" fmla="*/ 877684 h 1160188"/>
                    <a:gd name="connsiteX38" fmla="*/ 85027 w 1028134"/>
                    <a:gd name="connsiteY38" fmla="*/ 1044992 h 1160188"/>
                    <a:gd name="connsiteX39" fmla="*/ 41142 w 1028134"/>
                    <a:gd name="connsiteY39" fmla="*/ 1102591 h 1160188"/>
                    <a:gd name="connsiteX40" fmla="*/ 98741 w 1028134"/>
                    <a:gd name="connsiteY40" fmla="*/ 1160189 h 1160188"/>
                    <a:gd name="connsiteX41" fmla="*/ 693920 w 1028134"/>
                    <a:gd name="connsiteY41" fmla="*/ 1160189 h 1160188"/>
                    <a:gd name="connsiteX42" fmla="*/ 751519 w 1028134"/>
                    <a:gd name="connsiteY42" fmla="*/ 1102591 h 1160188"/>
                    <a:gd name="connsiteX43" fmla="*/ 707634 w 1028134"/>
                    <a:gd name="connsiteY43" fmla="*/ 1044992 h 1160188"/>
                    <a:gd name="connsiteX44" fmla="*/ 707634 w 1028134"/>
                    <a:gd name="connsiteY44" fmla="*/ 998366 h 1160188"/>
                    <a:gd name="connsiteX45" fmla="*/ 729577 w 1028134"/>
                    <a:gd name="connsiteY45" fmla="*/ 979166 h 1160188"/>
                    <a:gd name="connsiteX46" fmla="*/ 844772 w 1028134"/>
                    <a:gd name="connsiteY46" fmla="*/ 987394 h 1160188"/>
                    <a:gd name="connsiteX47" fmla="*/ 935285 w 1028134"/>
                    <a:gd name="connsiteY47" fmla="*/ 905112 h 1160188"/>
                    <a:gd name="connsiteX48" fmla="*/ 935285 w 1028134"/>
                    <a:gd name="connsiteY48" fmla="*/ 789916 h 1160188"/>
                    <a:gd name="connsiteX49" fmla="*/ 951741 w 1028134"/>
                    <a:gd name="connsiteY49" fmla="*/ 765231 h 1160188"/>
                    <a:gd name="connsiteX50" fmla="*/ 990140 w 1028134"/>
                    <a:gd name="connsiteY50" fmla="*/ 751517 h 1160188"/>
                    <a:gd name="connsiteX51" fmla="*/ 1017568 w 1028134"/>
                    <a:gd name="connsiteY51" fmla="*/ 661006 h 1160188"/>
                    <a:gd name="connsiteX52" fmla="*/ 1017568 w 1028134"/>
                    <a:gd name="connsiteY52" fmla="*/ 661006 h 1160188"/>
                    <a:gd name="connsiteX53" fmla="*/ 798146 w 1028134"/>
                    <a:gd name="connsiteY53" fmla="*/ 131653 h 1160188"/>
                    <a:gd name="connsiteX54" fmla="*/ 748775 w 1028134"/>
                    <a:gd name="connsiteY54" fmla="*/ 131653 h 1160188"/>
                    <a:gd name="connsiteX55" fmla="*/ 724091 w 1028134"/>
                    <a:gd name="connsiteY55" fmla="*/ 106968 h 1160188"/>
                    <a:gd name="connsiteX56" fmla="*/ 724091 w 1028134"/>
                    <a:gd name="connsiteY56" fmla="*/ 57598 h 1160188"/>
                    <a:gd name="connsiteX57" fmla="*/ 798146 w 1028134"/>
                    <a:gd name="connsiteY57" fmla="*/ 131653 h 1160188"/>
                    <a:gd name="connsiteX58" fmla="*/ 285248 w 1028134"/>
                    <a:gd name="connsiteY58" fmla="*/ 38399 h 1160188"/>
                    <a:gd name="connsiteX59" fmla="*/ 298962 w 1028134"/>
                    <a:gd name="connsiteY59" fmla="*/ 38399 h 1160188"/>
                    <a:gd name="connsiteX60" fmla="*/ 342846 w 1028134"/>
                    <a:gd name="connsiteY60" fmla="*/ 137138 h 1160188"/>
                    <a:gd name="connsiteX61" fmla="*/ 244107 w 1028134"/>
                    <a:gd name="connsiteY61" fmla="*/ 137138 h 1160188"/>
                    <a:gd name="connsiteX62" fmla="*/ 285248 w 1028134"/>
                    <a:gd name="connsiteY62" fmla="*/ 38399 h 1160188"/>
                    <a:gd name="connsiteX63" fmla="*/ 224907 w 1028134"/>
                    <a:gd name="connsiteY63" fmla="*/ 170051 h 1160188"/>
                    <a:gd name="connsiteX64" fmla="*/ 353818 w 1028134"/>
                    <a:gd name="connsiteY64" fmla="*/ 170051 h 1160188"/>
                    <a:gd name="connsiteX65" fmla="*/ 400445 w 1028134"/>
                    <a:gd name="connsiteY65" fmla="*/ 287990 h 1160188"/>
                    <a:gd name="connsiteX66" fmla="*/ 178280 w 1028134"/>
                    <a:gd name="connsiteY66" fmla="*/ 287990 h 1160188"/>
                    <a:gd name="connsiteX67" fmla="*/ 224907 w 1028134"/>
                    <a:gd name="connsiteY67" fmla="*/ 170051 h 1160188"/>
                    <a:gd name="connsiteX68" fmla="*/ 224907 w 1028134"/>
                    <a:gd name="connsiteY68" fmla="*/ 170051 h 1160188"/>
                    <a:gd name="connsiteX69" fmla="*/ 175538 w 1028134"/>
                    <a:gd name="connsiteY69" fmla="*/ 337360 h 1160188"/>
                    <a:gd name="connsiteX70" fmla="*/ 175538 w 1028134"/>
                    <a:gd name="connsiteY70" fmla="*/ 323646 h 1160188"/>
                    <a:gd name="connsiteX71" fmla="*/ 405929 w 1028134"/>
                    <a:gd name="connsiteY71" fmla="*/ 323646 h 1160188"/>
                    <a:gd name="connsiteX72" fmla="*/ 405929 w 1028134"/>
                    <a:gd name="connsiteY72" fmla="*/ 337360 h 1160188"/>
                    <a:gd name="connsiteX73" fmla="*/ 405929 w 1028134"/>
                    <a:gd name="connsiteY73" fmla="*/ 469012 h 1160188"/>
                    <a:gd name="connsiteX74" fmla="*/ 172794 w 1028134"/>
                    <a:gd name="connsiteY74" fmla="*/ 469012 h 1160188"/>
                    <a:gd name="connsiteX75" fmla="*/ 172794 w 1028134"/>
                    <a:gd name="connsiteY75" fmla="*/ 337360 h 1160188"/>
                    <a:gd name="connsiteX76" fmla="*/ 74055 w 1028134"/>
                    <a:gd name="connsiteY76" fmla="*/ 1105333 h 1160188"/>
                    <a:gd name="connsiteX77" fmla="*/ 98741 w 1028134"/>
                    <a:gd name="connsiteY77" fmla="*/ 1080648 h 1160188"/>
                    <a:gd name="connsiteX78" fmla="*/ 145366 w 1028134"/>
                    <a:gd name="connsiteY78" fmla="*/ 1080648 h 1160188"/>
                    <a:gd name="connsiteX79" fmla="*/ 161824 w 1028134"/>
                    <a:gd name="connsiteY79" fmla="*/ 1064192 h 1160188"/>
                    <a:gd name="connsiteX80" fmla="*/ 145366 w 1028134"/>
                    <a:gd name="connsiteY80" fmla="*/ 1047735 h 1160188"/>
                    <a:gd name="connsiteX81" fmla="*/ 117939 w 1028134"/>
                    <a:gd name="connsiteY81" fmla="*/ 1047735 h 1160188"/>
                    <a:gd name="connsiteX82" fmla="*/ 117939 w 1028134"/>
                    <a:gd name="connsiteY82" fmla="*/ 883170 h 1160188"/>
                    <a:gd name="connsiteX83" fmla="*/ 32914 w 1028134"/>
                    <a:gd name="connsiteY83" fmla="*/ 559524 h 1160188"/>
                    <a:gd name="connsiteX84" fmla="*/ 35656 w 1028134"/>
                    <a:gd name="connsiteY84" fmla="*/ 523868 h 1160188"/>
                    <a:gd name="connsiteX85" fmla="*/ 54855 w 1028134"/>
                    <a:gd name="connsiteY85" fmla="*/ 507411 h 1160188"/>
                    <a:gd name="connsiteX86" fmla="*/ 611637 w 1028134"/>
                    <a:gd name="connsiteY86" fmla="*/ 507411 h 1160188"/>
                    <a:gd name="connsiteX87" fmla="*/ 614381 w 1028134"/>
                    <a:gd name="connsiteY87" fmla="*/ 526610 h 1160188"/>
                    <a:gd name="connsiteX88" fmla="*/ 704892 w 1028134"/>
                    <a:gd name="connsiteY88" fmla="*/ 688433 h 1160188"/>
                    <a:gd name="connsiteX89" fmla="*/ 693920 w 1028134"/>
                    <a:gd name="connsiteY89" fmla="*/ 726832 h 1160188"/>
                    <a:gd name="connsiteX90" fmla="*/ 655522 w 1028134"/>
                    <a:gd name="connsiteY90" fmla="*/ 740546 h 1160188"/>
                    <a:gd name="connsiteX91" fmla="*/ 617123 w 1028134"/>
                    <a:gd name="connsiteY91" fmla="*/ 795401 h 1160188"/>
                    <a:gd name="connsiteX92" fmla="*/ 617123 w 1028134"/>
                    <a:gd name="connsiteY92" fmla="*/ 910597 h 1160188"/>
                    <a:gd name="connsiteX93" fmla="*/ 562267 w 1028134"/>
                    <a:gd name="connsiteY93" fmla="*/ 959967 h 1160188"/>
                    <a:gd name="connsiteX94" fmla="*/ 447071 w 1028134"/>
                    <a:gd name="connsiteY94" fmla="*/ 951739 h 1160188"/>
                    <a:gd name="connsiteX95" fmla="*/ 389473 w 1028134"/>
                    <a:gd name="connsiteY95" fmla="*/ 1006594 h 1160188"/>
                    <a:gd name="connsiteX96" fmla="*/ 389473 w 1028134"/>
                    <a:gd name="connsiteY96" fmla="*/ 1050478 h 1160188"/>
                    <a:gd name="connsiteX97" fmla="*/ 224907 w 1028134"/>
                    <a:gd name="connsiteY97" fmla="*/ 1050478 h 1160188"/>
                    <a:gd name="connsiteX98" fmla="*/ 208451 w 1028134"/>
                    <a:gd name="connsiteY98" fmla="*/ 1066935 h 1160188"/>
                    <a:gd name="connsiteX99" fmla="*/ 224907 w 1028134"/>
                    <a:gd name="connsiteY99" fmla="*/ 1083391 h 1160188"/>
                    <a:gd name="connsiteX100" fmla="*/ 408673 w 1028134"/>
                    <a:gd name="connsiteY100" fmla="*/ 1083391 h 1160188"/>
                    <a:gd name="connsiteX101" fmla="*/ 433357 w 1028134"/>
                    <a:gd name="connsiteY101" fmla="*/ 1108076 h 1160188"/>
                    <a:gd name="connsiteX102" fmla="*/ 408673 w 1028134"/>
                    <a:gd name="connsiteY102" fmla="*/ 1132761 h 1160188"/>
                    <a:gd name="connsiteX103" fmla="*/ 98741 w 1028134"/>
                    <a:gd name="connsiteY103" fmla="*/ 1132761 h 1160188"/>
                    <a:gd name="connsiteX104" fmla="*/ 74055 w 1028134"/>
                    <a:gd name="connsiteY104" fmla="*/ 1105333 h 1160188"/>
                    <a:gd name="connsiteX105" fmla="*/ 74055 w 1028134"/>
                    <a:gd name="connsiteY105" fmla="*/ 1105333 h 1160188"/>
                    <a:gd name="connsiteX106" fmla="*/ 718605 w 1028134"/>
                    <a:gd name="connsiteY106" fmla="*/ 1105333 h 1160188"/>
                    <a:gd name="connsiteX107" fmla="*/ 693920 w 1028134"/>
                    <a:gd name="connsiteY107" fmla="*/ 1130018 h 1160188"/>
                    <a:gd name="connsiteX108" fmla="*/ 460785 w 1028134"/>
                    <a:gd name="connsiteY108" fmla="*/ 1130018 h 1160188"/>
                    <a:gd name="connsiteX109" fmla="*/ 466270 w 1028134"/>
                    <a:gd name="connsiteY109" fmla="*/ 1105333 h 1160188"/>
                    <a:gd name="connsiteX110" fmla="*/ 460785 w 1028134"/>
                    <a:gd name="connsiteY110" fmla="*/ 1080648 h 1160188"/>
                    <a:gd name="connsiteX111" fmla="*/ 693920 w 1028134"/>
                    <a:gd name="connsiteY111" fmla="*/ 1080648 h 1160188"/>
                    <a:gd name="connsiteX112" fmla="*/ 718605 w 1028134"/>
                    <a:gd name="connsiteY112" fmla="*/ 1105333 h 1160188"/>
                    <a:gd name="connsiteX113" fmla="*/ 718605 w 1028134"/>
                    <a:gd name="connsiteY113" fmla="*/ 1105333 h 1160188"/>
                    <a:gd name="connsiteX114" fmla="*/ 976426 w 1028134"/>
                    <a:gd name="connsiteY114" fmla="*/ 721347 h 1160188"/>
                    <a:gd name="connsiteX115" fmla="*/ 938027 w 1028134"/>
                    <a:gd name="connsiteY115" fmla="*/ 735060 h 1160188"/>
                    <a:gd name="connsiteX116" fmla="*/ 899627 w 1028134"/>
                    <a:gd name="connsiteY116" fmla="*/ 789916 h 1160188"/>
                    <a:gd name="connsiteX117" fmla="*/ 899627 w 1028134"/>
                    <a:gd name="connsiteY117" fmla="*/ 905112 h 1160188"/>
                    <a:gd name="connsiteX118" fmla="*/ 844772 w 1028134"/>
                    <a:gd name="connsiteY118" fmla="*/ 954481 h 1160188"/>
                    <a:gd name="connsiteX119" fmla="*/ 729577 w 1028134"/>
                    <a:gd name="connsiteY119" fmla="*/ 946253 h 1160188"/>
                    <a:gd name="connsiteX120" fmla="*/ 671978 w 1028134"/>
                    <a:gd name="connsiteY120" fmla="*/ 1001108 h 1160188"/>
                    <a:gd name="connsiteX121" fmla="*/ 671978 w 1028134"/>
                    <a:gd name="connsiteY121" fmla="*/ 1044992 h 1160188"/>
                    <a:gd name="connsiteX122" fmla="*/ 419643 w 1028134"/>
                    <a:gd name="connsiteY122" fmla="*/ 1044992 h 1160188"/>
                    <a:gd name="connsiteX123" fmla="*/ 419643 w 1028134"/>
                    <a:gd name="connsiteY123" fmla="*/ 1001108 h 1160188"/>
                    <a:gd name="connsiteX124" fmla="*/ 441587 w 1028134"/>
                    <a:gd name="connsiteY124" fmla="*/ 981909 h 1160188"/>
                    <a:gd name="connsiteX125" fmla="*/ 556781 w 1028134"/>
                    <a:gd name="connsiteY125" fmla="*/ 990137 h 1160188"/>
                    <a:gd name="connsiteX126" fmla="*/ 647294 w 1028134"/>
                    <a:gd name="connsiteY126" fmla="*/ 907854 h 1160188"/>
                    <a:gd name="connsiteX127" fmla="*/ 647294 w 1028134"/>
                    <a:gd name="connsiteY127" fmla="*/ 792658 h 1160188"/>
                    <a:gd name="connsiteX128" fmla="*/ 663750 w 1028134"/>
                    <a:gd name="connsiteY128" fmla="*/ 767973 h 1160188"/>
                    <a:gd name="connsiteX129" fmla="*/ 702149 w 1028134"/>
                    <a:gd name="connsiteY129" fmla="*/ 754260 h 1160188"/>
                    <a:gd name="connsiteX130" fmla="*/ 729577 w 1028134"/>
                    <a:gd name="connsiteY130" fmla="*/ 663749 h 1160188"/>
                    <a:gd name="connsiteX131" fmla="*/ 647294 w 1028134"/>
                    <a:gd name="connsiteY131" fmla="*/ 518382 h 1160188"/>
                    <a:gd name="connsiteX132" fmla="*/ 644550 w 1028134"/>
                    <a:gd name="connsiteY132" fmla="*/ 504668 h 1160188"/>
                    <a:gd name="connsiteX133" fmla="*/ 877686 w 1028134"/>
                    <a:gd name="connsiteY133" fmla="*/ 504668 h 1160188"/>
                    <a:gd name="connsiteX134" fmla="*/ 896885 w 1028134"/>
                    <a:gd name="connsiteY134" fmla="*/ 521125 h 1160188"/>
                    <a:gd name="connsiteX135" fmla="*/ 896885 w 1028134"/>
                    <a:gd name="connsiteY135" fmla="*/ 521125 h 1160188"/>
                    <a:gd name="connsiteX136" fmla="*/ 987396 w 1028134"/>
                    <a:gd name="connsiteY136" fmla="*/ 682948 h 1160188"/>
                    <a:gd name="connsiteX137" fmla="*/ 976426 w 1028134"/>
                    <a:gd name="connsiteY137" fmla="*/ 721347 h 1160188"/>
                    <a:gd name="connsiteX138" fmla="*/ 976426 w 1028134"/>
                    <a:gd name="connsiteY138" fmla="*/ 721347 h 1160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028134" h="1160188">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grpFill/>
                <a:ln w="27426" cap="flat">
                  <a:noFill/>
                  <a:prstDash val="solid"/>
                  <a:miter/>
                </a:ln>
              </p:spPr>
              <p:txBody>
                <a:bodyPr rtlCol="0" anchor="ctr"/>
                <a:lstStyle/>
                <a:p>
                  <a:endParaRPr lang="en-US"/>
                </a:p>
              </p:txBody>
            </p:sp>
          </p:grpSp>
        </p:grpSp>
      </p:grpSp>
      <p:grpSp>
        <p:nvGrpSpPr>
          <p:cNvPr id="30" name="Graphic 3">
            <a:extLst>
              <a:ext uri="{FF2B5EF4-FFF2-40B4-BE49-F238E27FC236}">
                <a16:creationId xmlns:a16="http://schemas.microsoft.com/office/drawing/2014/main" id="{3E77806F-B096-D722-389B-50B551F0C083}"/>
              </a:ext>
            </a:extLst>
          </p:cNvPr>
          <p:cNvGrpSpPr/>
          <p:nvPr/>
        </p:nvGrpSpPr>
        <p:grpSpPr>
          <a:xfrm>
            <a:off x="722656" y="4983729"/>
            <a:ext cx="529701" cy="567490"/>
            <a:chOff x="6615628" y="2116894"/>
            <a:chExt cx="1066935" cy="1001108"/>
          </a:xfrm>
          <a:solidFill>
            <a:srgbClr val="09465E"/>
          </a:solidFill>
        </p:grpSpPr>
        <p:sp>
          <p:nvSpPr>
            <p:cNvPr id="31" name="Freeform 1128">
              <a:extLst>
                <a:ext uri="{FF2B5EF4-FFF2-40B4-BE49-F238E27FC236}">
                  <a16:creationId xmlns:a16="http://schemas.microsoft.com/office/drawing/2014/main" id="{1F7B3836-E9ED-BDBB-70A9-0AD7BC9C30D8}"/>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60BA47"/>
            </a:solid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D7EA3C57-60DB-3DAE-36CA-C9950AD08F8D}"/>
                </a:ext>
              </a:extLst>
            </p:cNvPr>
            <p:cNvGrpSpPr/>
            <p:nvPr/>
          </p:nvGrpSpPr>
          <p:grpSpPr>
            <a:xfrm>
              <a:off x="6615628" y="2116894"/>
              <a:ext cx="1066935" cy="1001108"/>
              <a:chOff x="6615628" y="2116894"/>
              <a:chExt cx="1066935" cy="1001108"/>
            </a:xfrm>
            <a:grpFill/>
          </p:grpSpPr>
          <p:sp>
            <p:nvSpPr>
              <p:cNvPr id="33" name="Freeform 1130">
                <a:extLst>
                  <a:ext uri="{FF2B5EF4-FFF2-40B4-BE49-F238E27FC236}">
                    <a16:creationId xmlns:a16="http://schemas.microsoft.com/office/drawing/2014/main" id="{C2A5CF27-6BC3-599A-03F8-FC504C6FB470}"/>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grpFill/>
              <a:ln w="27426" cap="flat">
                <a:noFill/>
                <a:prstDash val="solid"/>
                <a:miter/>
              </a:ln>
            </p:spPr>
            <p:txBody>
              <a:bodyPr rtlCol="0" anchor="ctr"/>
              <a:lstStyle/>
              <a:p>
                <a:endParaRPr lang="en-US"/>
              </a:p>
            </p:txBody>
          </p:sp>
          <p:sp>
            <p:nvSpPr>
              <p:cNvPr id="34" name="Freeform 1131">
                <a:extLst>
                  <a:ext uri="{FF2B5EF4-FFF2-40B4-BE49-F238E27FC236}">
                    <a16:creationId xmlns:a16="http://schemas.microsoft.com/office/drawing/2014/main" id="{1E67294C-EBE3-29BF-16ED-4CDC60756C52}"/>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grpFill/>
              <a:ln w="27426" cap="flat">
                <a:noFill/>
                <a:prstDash val="solid"/>
                <a:miter/>
              </a:ln>
            </p:spPr>
            <p:txBody>
              <a:bodyPr rtlCol="0" anchor="ctr"/>
              <a:lstStyle/>
              <a:p>
                <a:endParaRPr lang="en-US"/>
              </a:p>
            </p:txBody>
          </p:sp>
          <p:sp>
            <p:nvSpPr>
              <p:cNvPr id="35" name="Freeform 1132">
                <a:extLst>
                  <a:ext uri="{FF2B5EF4-FFF2-40B4-BE49-F238E27FC236}">
                    <a16:creationId xmlns:a16="http://schemas.microsoft.com/office/drawing/2014/main" id="{51EBDFEB-247D-6F67-AE67-E9DFE356D24B}"/>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grpFill/>
              <a:ln w="27426" cap="flat">
                <a:noFill/>
                <a:prstDash val="solid"/>
                <a:miter/>
              </a:ln>
            </p:spPr>
            <p:txBody>
              <a:bodyPr rtlCol="0" anchor="ctr"/>
              <a:lstStyle/>
              <a:p>
                <a:endParaRPr lang="en-US"/>
              </a:p>
            </p:txBody>
          </p:sp>
          <p:sp>
            <p:nvSpPr>
              <p:cNvPr id="36" name="Freeform 1133">
                <a:extLst>
                  <a:ext uri="{FF2B5EF4-FFF2-40B4-BE49-F238E27FC236}">
                    <a16:creationId xmlns:a16="http://schemas.microsoft.com/office/drawing/2014/main" id="{EEAB7734-2933-69E2-291F-1AFD54B91070}"/>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grpFill/>
              <a:ln w="27426" cap="flat">
                <a:noFill/>
                <a:prstDash val="solid"/>
                <a:miter/>
              </a:ln>
            </p:spPr>
            <p:txBody>
              <a:bodyPr rtlCol="0" anchor="ctr"/>
              <a:lstStyle/>
              <a:p>
                <a:endParaRPr lang="en-US"/>
              </a:p>
            </p:txBody>
          </p:sp>
          <p:sp>
            <p:nvSpPr>
              <p:cNvPr id="37" name="Freeform 1134">
                <a:extLst>
                  <a:ext uri="{FF2B5EF4-FFF2-40B4-BE49-F238E27FC236}">
                    <a16:creationId xmlns:a16="http://schemas.microsoft.com/office/drawing/2014/main" id="{88C37021-023D-B636-1309-5A8A1441CE24}"/>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grpFill/>
              <a:ln w="27426" cap="flat">
                <a:noFill/>
                <a:prstDash val="solid"/>
                <a:miter/>
              </a:ln>
            </p:spPr>
            <p:txBody>
              <a:bodyPr rtlCol="0" anchor="ctr"/>
              <a:lstStyle/>
              <a:p>
                <a:endParaRPr lang="en-US"/>
              </a:p>
            </p:txBody>
          </p:sp>
          <p:sp>
            <p:nvSpPr>
              <p:cNvPr id="38" name="Freeform 1135">
                <a:extLst>
                  <a:ext uri="{FF2B5EF4-FFF2-40B4-BE49-F238E27FC236}">
                    <a16:creationId xmlns:a16="http://schemas.microsoft.com/office/drawing/2014/main" id="{1995A4ED-3EC2-E658-39E9-8DA6BB69CCB4}"/>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grpFill/>
              <a:ln w="27426" cap="flat">
                <a:noFill/>
                <a:prstDash val="solid"/>
                <a:miter/>
              </a:ln>
            </p:spPr>
            <p:txBody>
              <a:bodyPr rtlCol="0" anchor="ctr"/>
              <a:lstStyle/>
              <a:p>
                <a:endParaRPr lang="en-US"/>
              </a:p>
            </p:txBody>
          </p:sp>
          <p:sp>
            <p:nvSpPr>
              <p:cNvPr id="39" name="Freeform 1136">
                <a:extLst>
                  <a:ext uri="{FF2B5EF4-FFF2-40B4-BE49-F238E27FC236}">
                    <a16:creationId xmlns:a16="http://schemas.microsoft.com/office/drawing/2014/main" id="{B044BE0D-7665-B8C9-DF43-5D0C857DA755}"/>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grpFill/>
              <a:ln w="27426" cap="flat">
                <a:noFill/>
                <a:prstDash val="solid"/>
                <a:miter/>
              </a:ln>
            </p:spPr>
            <p:txBody>
              <a:bodyPr rtlCol="0" anchor="ctr"/>
              <a:lstStyle/>
              <a:p>
                <a:endParaRPr lang="en-US"/>
              </a:p>
            </p:txBody>
          </p:sp>
          <p:sp>
            <p:nvSpPr>
              <p:cNvPr id="40" name="Freeform 1137">
                <a:extLst>
                  <a:ext uri="{FF2B5EF4-FFF2-40B4-BE49-F238E27FC236}">
                    <a16:creationId xmlns:a16="http://schemas.microsoft.com/office/drawing/2014/main" id="{66EDE339-8265-7FFD-DE4C-B482447FC18E}"/>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grpFill/>
              <a:ln w="27426" cap="flat">
                <a:noFill/>
                <a:prstDash val="solid"/>
                <a:miter/>
              </a:ln>
            </p:spPr>
            <p:txBody>
              <a:bodyPr rtlCol="0" anchor="ctr"/>
              <a:lstStyle/>
              <a:p>
                <a:endParaRPr lang="en-US"/>
              </a:p>
            </p:txBody>
          </p:sp>
          <p:sp>
            <p:nvSpPr>
              <p:cNvPr id="41" name="Freeform 1138">
                <a:extLst>
                  <a:ext uri="{FF2B5EF4-FFF2-40B4-BE49-F238E27FC236}">
                    <a16:creationId xmlns:a16="http://schemas.microsoft.com/office/drawing/2014/main" id="{7DD89532-C6C0-4A2D-B75C-BD4A0B742859}"/>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grpFill/>
              <a:ln w="27426" cap="flat">
                <a:noFill/>
                <a:prstDash val="solid"/>
                <a:miter/>
              </a:ln>
            </p:spPr>
            <p:txBody>
              <a:bodyPr rtlCol="0" anchor="ctr"/>
              <a:lstStyle/>
              <a:p>
                <a:endParaRPr lang="en-US"/>
              </a:p>
            </p:txBody>
          </p:sp>
          <p:sp>
            <p:nvSpPr>
              <p:cNvPr id="42" name="Freeform 1139">
                <a:extLst>
                  <a:ext uri="{FF2B5EF4-FFF2-40B4-BE49-F238E27FC236}">
                    <a16:creationId xmlns:a16="http://schemas.microsoft.com/office/drawing/2014/main" id="{21508A1C-6635-6A3E-1444-41F583B8C3A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grpFill/>
              <a:ln w="27426" cap="flat">
                <a:noFill/>
                <a:prstDash val="solid"/>
                <a:miter/>
              </a:ln>
            </p:spPr>
            <p:txBody>
              <a:bodyPr rtlCol="0" anchor="ctr"/>
              <a:lstStyle/>
              <a:p>
                <a:endParaRPr lang="en-US"/>
              </a:p>
            </p:txBody>
          </p:sp>
          <p:sp>
            <p:nvSpPr>
              <p:cNvPr id="43" name="Freeform 1140">
                <a:extLst>
                  <a:ext uri="{FF2B5EF4-FFF2-40B4-BE49-F238E27FC236}">
                    <a16:creationId xmlns:a16="http://schemas.microsoft.com/office/drawing/2014/main" id="{EC06A4A4-325D-D6EB-1B34-E9CA21F674F1}"/>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grpFill/>
              <a:ln w="27426" cap="flat">
                <a:noFill/>
                <a:prstDash val="solid"/>
                <a:miter/>
              </a:ln>
            </p:spPr>
            <p:txBody>
              <a:bodyPr rtlCol="0" anchor="ctr"/>
              <a:lstStyle/>
              <a:p>
                <a:endParaRPr lang="en-US"/>
              </a:p>
            </p:txBody>
          </p:sp>
          <p:sp>
            <p:nvSpPr>
              <p:cNvPr id="44" name="Freeform 1141">
                <a:extLst>
                  <a:ext uri="{FF2B5EF4-FFF2-40B4-BE49-F238E27FC236}">
                    <a16:creationId xmlns:a16="http://schemas.microsoft.com/office/drawing/2014/main" id="{3DA09A6B-E3D6-BE41-8485-217F7D484FEB}"/>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grpFill/>
              <a:ln w="27426" cap="flat">
                <a:noFill/>
                <a:prstDash val="solid"/>
                <a:miter/>
              </a:ln>
            </p:spPr>
            <p:txBody>
              <a:bodyPr rtlCol="0" anchor="ctr"/>
              <a:lstStyle/>
              <a:p>
                <a:endParaRPr lang="en-US"/>
              </a:p>
            </p:txBody>
          </p:sp>
        </p:grpSp>
      </p:grpSp>
      <p:grpSp>
        <p:nvGrpSpPr>
          <p:cNvPr id="45" name="Graphic 4">
            <a:extLst>
              <a:ext uri="{FF2B5EF4-FFF2-40B4-BE49-F238E27FC236}">
                <a16:creationId xmlns:a16="http://schemas.microsoft.com/office/drawing/2014/main" id="{AC86A474-9FE2-273C-9FAA-52A545FB1E34}"/>
              </a:ext>
            </a:extLst>
          </p:cNvPr>
          <p:cNvGrpSpPr/>
          <p:nvPr/>
        </p:nvGrpSpPr>
        <p:grpSpPr>
          <a:xfrm rot="15694051">
            <a:off x="9080144" y="1603375"/>
            <a:ext cx="403667" cy="780438"/>
            <a:chOff x="9129274" y="2719113"/>
            <a:chExt cx="717139" cy="1386497"/>
          </a:xfrm>
          <a:solidFill>
            <a:srgbClr val="09465E"/>
          </a:solidFill>
        </p:grpSpPr>
        <p:grpSp>
          <p:nvGrpSpPr>
            <p:cNvPr id="46" name="Graphic 4">
              <a:extLst>
                <a:ext uri="{FF2B5EF4-FFF2-40B4-BE49-F238E27FC236}">
                  <a16:creationId xmlns:a16="http://schemas.microsoft.com/office/drawing/2014/main" id="{5E53901C-39D9-5680-A670-BC1AD6D8DAFE}"/>
                </a:ext>
              </a:extLst>
            </p:cNvPr>
            <p:cNvGrpSpPr/>
            <p:nvPr/>
          </p:nvGrpSpPr>
          <p:grpSpPr>
            <a:xfrm>
              <a:off x="9159507" y="2719113"/>
              <a:ext cx="446280" cy="440141"/>
              <a:chOff x="9159507" y="2719113"/>
              <a:chExt cx="446280" cy="440141"/>
            </a:xfrm>
            <a:grpFill/>
          </p:grpSpPr>
          <p:sp>
            <p:nvSpPr>
              <p:cNvPr id="55" name="Freeform 57">
                <a:extLst>
                  <a:ext uri="{FF2B5EF4-FFF2-40B4-BE49-F238E27FC236}">
                    <a16:creationId xmlns:a16="http://schemas.microsoft.com/office/drawing/2014/main" id="{21F44BB7-22B9-BE92-2DE9-D8AB9E62C66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6" name="Freeform 58">
                <a:extLst>
                  <a:ext uri="{FF2B5EF4-FFF2-40B4-BE49-F238E27FC236}">
                    <a16:creationId xmlns:a16="http://schemas.microsoft.com/office/drawing/2014/main" id="{8F0619AA-E773-3AFD-A6B6-B4319A53B1A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47" name="Graphic 4">
              <a:extLst>
                <a:ext uri="{FF2B5EF4-FFF2-40B4-BE49-F238E27FC236}">
                  <a16:creationId xmlns:a16="http://schemas.microsoft.com/office/drawing/2014/main" id="{9625A997-14A7-5074-7026-4F73D50A52D5}"/>
                </a:ext>
              </a:extLst>
            </p:cNvPr>
            <p:cNvGrpSpPr/>
            <p:nvPr/>
          </p:nvGrpSpPr>
          <p:grpSpPr>
            <a:xfrm>
              <a:off x="9129274" y="2893887"/>
              <a:ext cx="717139" cy="1211724"/>
              <a:chOff x="9129274" y="2893887"/>
              <a:chExt cx="717139" cy="1211724"/>
            </a:xfrm>
            <a:grpFill/>
          </p:grpSpPr>
          <p:sp>
            <p:nvSpPr>
              <p:cNvPr id="48" name="Freeform 50">
                <a:extLst>
                  <a:ext uri="{FF2B5EF4-FFF2-40B4-BE49-F238E27FC236}">
                    <a16:creationId xmlns:a16="http://schemas.microsoft.com/office/drawing/2014/main" id="{649D635B-D8E9-E4D9-ED7D-305A74BB803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49" name="Freeform 51">
                <a:extLst>
                  <a:ext uri="{FF2B5EF4-FFF2-40B4-BE49-F238E27FC236}">
                    <a16:creationId xmlns:a16="http://schemas.microsoft.com/office/drawing/2014/main" id="{3163C1BF-1307-F82A-B145-1667433CD8B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0" name="Freeform 52">
                <a:extLst>
                  <a:ext uri="{FF2B5EF4-FFF2-40B4-BE49-F238E27FC236}">
                    <a16:creationId xmlns:a16="http://schemas.microsoft.com/office/drawing/2014/main" id="{DF634A98-FA1B-FEDF-FB84-6004AD04B133}"/>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1" name="Freeform 53">
                <a:extLst>
                  <a:ext uri="{FF2B5EF4-FFF2-40B4-BE49-F238E27FC236}">
                    <a16:creationId xmlns:a16="http://schemas.microsoft.com/office/drawing/2014/main" id="{EF6F4A87-1FDC-9305-9A66-EB4BD2F0C88F}"/>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2" name="Freeform 54">
                <a:extLst>
                  <a:ext uri="{FF2B5EF4-FFF2-40B4-BE49-F238E27FC236}">
                    <a16:creationId xmlns:a16="http://schemas.microsoft.com/office/drawing/2014/main" id="{5FC3CA1B-ADB6-0717-2E8A-80D607CE4666}"/>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3" name="Freeform 55">
                <a:extLst>
                  <a:ext uri="{FF2B5EF4-FFF2-40B4-BE49-F238E27FC236}">
                    <a16:creationId xmlns:a16="http://schemas.microsoft.com/office/drawing/2014/main" id="{EE62E81D-1F60-B8E5-E0BB-52DA409C49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4" name="Freeform 56">
                <a:extLst>
                  <a:ext uri="{FF2B5EF4-FFF2-40B4-BE49-F238E27FC236}">
                    <a16:creationId xmlns:a16="http://schemas.microsoft.com/office/drawing/2014/main" id="{4EC32B48-42C0-8D9E-DD28-83A213A08471}"/>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74757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8D4DF-A874-4D09-36AE-793B909679BC}"/>
            </a:ext>
          </a:extLst>
        </p:cNvPr>
        <p:cNvGrpSpPr/>
        <p:nvPr/>
      </p:nvGrpSpPr>
      <p:grpSpPr>
        <a:xfrm>
          <a:off x="0" y="0"/>
          <a:ext cx="0" cy="0"/>
          <a:chOff x="0" y="0"/>
          <a:chExt cx="0" cy="0"/>
        </a:xfrm>
      </p:grpSpPr>
      <p:pic>
        <p:nvPicPr>
          <p:cNvPr id="21" name="Picture 3">
            <a:extLst>
              <a:ext uri="{FF2B5EF4-FFF2-40B4-BE49-F238E27FC236}">
                <a16:creationId xmlns:a16="http://schemas.microsoft.com/office/drawing/2014/main" id="{B9280D86-6665-60E5-4CC3-18E11D01CA1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8987008" y="2842513"/>
            <a:ext cx="2358440" cy="1400614"/>
          </a:xfrm>
          <a:prstGeom prst="rect">
            <a:avLst/>
          </a:prstGeom>
        </p:spPr>
      </p:pic>
      <p:pic>
        <p:nvPicPr>
          <p:cNvPr id="22" name="Picture 3">
            <a:extLst>
              <a:ext uri="{FF2B5EF4-FFF2-40B4-BE49-F238E27FC236}">
                <a16:creationId xmlns:a16="http://schemas.microsoft.com/office/drawing/2014/main" id="{61DD3A09-FBCF-26BE-D49C-282C1293896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8993960" y="4765397"/>
            <a:ext cx="2358440" cy="1400614"/>
          </a:xfrm>
          <a:prstGeom prst="rect">
            <a:avLst/>
          </a:prstGeom>
        </p:spPr>
      </p:pic>
      <p:pic>
        <p:nvPicPr>
          <p:cNvPr id="23" name="Picture 3">
            <a:extLst>
              <a:ext uri="{FF2B5EF4-FFF2-40B4-BE49-F238E27FC236}">
                <a16:creationId xmlns:a16="http://schemas.microsoft.com/office/drawing/2014/main" id="{848E02B0-AC89-9459-E5EC-F3439B1BEAB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8993960" y="919629"/>
            <a:ext cx="2358440" cy="1400614"/>
          </a:xfrm>
          <a:prstGeom prst="rect">
            <a:avLst/>
          </a:prstGeom>
        </p:spPr>
      </p:pic>
      <p:sp>
        <p:nvSpPr>
          <p:cNvPr id="4" name="Text Placeholder 3">
            <a:extLst>
              <a:ext uri="{FF2B5EF4-FFF2-40B4-BE49-F238E27FC236}">
                <a16:creationId xmlns:a16="http://schemas.microsoft.com/office/drawing/2014/main" id="{6B334900-BD61-E80B-5A9E-E1139978A0C7}"/>
              </a:ext>
            </a:extLst>
          </p:cNvPr>
          <p:cNvSpPr>
            <a:spLocks noGrp="1"/>
          </p:cNvSpPr>
          <p:nvPr>
            <p:ph type="body" sz="quarter" idx="16"/>
          </p:nvPr>
        </p:nvSpPr>
        <p:spPr>
          <a:xfrm>
            <a:off x="511452" y="433489"/>
            <a:ext cx="10052954" cy="803654"/>
          </a:xfrm>
          <a:prstGeom prst="rect">
            <a:avLst/>
          </a:prstGeom>
        </p:spPr>
        <p:txBody>
          <a:bodyPr/>
          <a:lstStyle/>
          <a:p>
            <a:r>
              <a:rPr lang="en-IE" dirty="0">
                <a:ea typeface="+mn-lt"/>
                <a:cs typeface="+mn-lt"/>
              </a:rPr>
              <a:t>Taloudellisten vaikutusten arviointi - menetelmät</a:t>
            </a:r>
            <a:endParaRPr lang="en-IE" dirty="0">
              <a:cs typeface="Calibri"/>
            </a:endParaRPr>
          </a:p>
          <a:p>
            <a:endParaRPr lang="en-US" dirty="0"/>
          </a:p>
        </p:txBody>
      </p:sp>
      <p:sp>
        <p:nvSpPr>
          <p:cNvPr id="3" name="Text Placeholder 2">
            <a:extLst>
              <a:ext uri="{FF2B5EF4-FFF2-40B4-BE49-F238E27FC236}">
                <a16:creationId xmlns:a16="http://schemas.microsoft.com/office/drawing/2014/main" id="{68B4D71F-FE3E-4BB9-128C-15828404BC90}"/>
              </a:ext>
            </a:extLst>
          </p:cNvPr>
          <p:cNvSpPr>
            <a:spLocks noGrp="1"/>
          </p:cNvSpPr>
          <p:nvPr>
            <p:ph type="body" sz="quarter" idx="19"/>
          </p:nvPr>
        </p:nvSpPr>
        <p:spPr>
          <a:xfrm>
            <a:off x="642811" y="1237760"/>
            <a:ext cx="8425540" cy="5186751"/>
          </a:xfrm>
          <a:prstGeom prst="rect">
            <a:avLst/>
          </a:prstGeom>
        </p:spPr>
        <p:txBody>
          <a:bodyPr/>
          <a:lstStyle/>
          <a:p>
            <a:pPr marL="0" indent="0">
              <a:lnSpc>
                <a:spcPct val="100000"/>
              </a:lnSpc>
            </a:pPr>
            <a:r>
              <a:rPr lang="fi-FI" sz="1800" b="1" kern="100" dirty="0">
                <a:solidFill>
                  <a:schemeClr val="accent1">
                    <a:lumMod val="75000"/>
                  </a:schemeClr>
                </a:solidFill>
                <a:effectLst/>
                <a:ea typeface="Aptos" panose="020B0004020202020204" pitchFamily="34" charset="0"/>
                <a:cs typeface="Calibri" panose="020F0502020204030204" pitchFamily="34" charset="0"/>
                <a:hlinkClick r:id="rId3"/>
              </a:rPr>
              <a:t>SIJOITETUN PÄÄOMAN TUOTTO </a:t>
            </a:r>
            <a:r>
              <a:rPr lang="fi-FI" sz="1800" kern="100" dirty="0">
                <a:solidFill>
                  <a:schemeClr val="accent1">
                    <a:lumMod val="75000"/>
                  </a:schemeClr>
                </a:solidFill>
                <a:effectLst/>
                <a:ea typeface="Aptos" panose="020B0004020202020204" pitchFamily="34" charset="0"/>
                <a:cs typeface="Calibri" panose="020F0502020204030204" pitchFamily="34" charset="0"/>
              </a:rPr>
              <a:t>(ROI)</a:t>
            </a:r>
          </a:p>
          <a:p>
            <a:pPr marL="0" lvl="0" indent="0">
              <a:lnSpc>
                <a:spcPct val="100000"/>
              </a:lnSpc>
              <a:buSzPts val="1000"/>
              <a:tabLst>
                <a:tab pos="457200" algn="l"/>
              </a:tabLst>
            </a:pPr>
            <a:endParaRPr lang="fi-FI" sz="1800" b="1"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1800" b="1" kern="100" dirty="0">
                <a:solidFill>
                  <a:schemeClr val="accent1">
                    <a:lumMod val="75000"/>
                  </a:schemeClr>
                </a:solidFill>
                <a:effectLst/>
                <a:ea typeface="Aptos" panose="020B0004020202020204" pitchFamily="34" charset="0"/>
                <a:cs typeface="Calibri" panose="020F0502020204030204" pitchFamily="34" charset="0"/>
              </a:rPr>
              <a:t>Investointianalyysi </a:t>
            </a:r>
            <a:r>
              <a:rPr lang="fi-FI" sz="1800" b="1" kern="100" dirty="0">
                <a:solidFill>
                  <a:schemeClr val="accent1">
                    <a:lumMod val="75000"/>
                  </a:schemeClr>
                </a:solidFill>
                <a:ea typeface="Aptos" panose="020B0004020202020204" pitchFamily="34" charset="0"/>
                <a:cs typeface="Calibri" panose="020F0502020204030204" pitchFamily="34" charset="0"/>
              </a:rPr>
              <a:t>- </a:t>
            </a:r>
            <a:r>
              <a:rPr lang="en-US" sz="1800" kern="100" dirty="0">
                <a:solidFill>
                  <a:schemeClr val="accent1">
                    <a:lumMod val="75000"/>
                  </a:schemeClr>
                </a:solidFill>
                <a:effectLst/>
                <a:ea typeface="Aptos" panose="020B0004020202020204" pitchFamily="34" charset="0"/>
                <a:cs typeface="Calibri" panose="020F0502020204030204" pitchFamily="34" charset="0"/>
              </a:rPr>
              <a:t>Laske ruokajätteen vähentämiseen tähtäävien aloitteiden (esim. kompostointijärjestelmät, henkilökunnan koulutus) toteuttamisesta aiheutuvat kustannukset ja vertaa näitä kustannuksia jätteen vähentämispyrkimyksistä saataviin taloudellisiin hyötyihin.</a:t>
            </a:r>
            <a:endParaRPr lang="fi-FI" sz="1800"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1800" b="1"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1800" b="1" kern="100" dirty="0" err="1">
                <a:solidFill>
                  <a:schemeClr val="accent1">
                    <a:lumMod val="75000"/>
                  </a:schemeClr>
                </a:solidFill>
                <a:effectLst/>
                <a:ea typeface="Aptos" panose="020B0004020202020204" pitchFamily="34" charset="0"/>
                <a:cs typeface="Calibri" panose="020F0502020204030204" pitchFamily="34" charset="0"/>
              </a:rPr>
              <a:t>ROI-laskenta </a:t>
            </a:r>
            <a:r>
              <a:rPr lang="fi-FI" sz="1800" b="1" kern="100" dirty="0">
                <a:solidFill>
                  <a:schemeClr val="accent1">
                    <a:lumMod val="75000"/>
                  </a:schemeClr>
                </a:solidFill>
                <a:effectLst/>
                <a:ea typeface="Aptos" panose="020B0004020202020204" pitchFamily="34" charset="0"/>
                <a:cs typeface="Calibri" panose="020F0502020204030204" pitchFamily="34" charset="0"/>
              </a:rPr>
              <a:t>- </a:t>
            </a:r>
            <a:r>
              <a:rPr lang="en-US" sz="1800" b="0" i="0" dirty="0">
                <a:solidFill>
                  <a:srgbClr val="040C28"/>
                </a:solidFill>
                <a:effectLst/>
              </a:rPr>
              <a:t>ROI </a:t>
            </a:r>
            <a:r>
              <a:rPr lang="en-US" sz="1800" kern="100" dirty="0">
                <a:solidFill>
                  <a:schemeClr val="accent1">
                    <a:lumMod val="75000"/>
                  </a:schemeClr>
                </a:solidFill>
                <a:cs typeface="Calibri" panose="020F0502020204030204" pitchFamily="34" charset="0"/>
              </a:rPr>
              <a:t>= nettovoitto / investointikustannukset * 100</a:t>
            </a:r>
            <a:endParaRPr lang="fi-FI" sz="1800" kern="100" dirty="0">
              <a:solidFill>
                <a:schemeClr val="accent1">
                  <a:lumMod val="75000"/>
                </a:schemeClr>
              </a:solidFill>
              <a:cs typeface="Calibri" panose="020F0502020204030204" pitchFamily="34" charset="0"/>
            </a:endParaRPr>
          </a:p>
          <a:p>
            <a:pPr marL="0" lvl="0" indent="0">
              <a:lnSpc>
                <a:spcPct val="100000"/>
              </a:lnSpc>
              <a:buSzPts val="1000"/>
              <a:tabLst>
                <a:tab pos="457200" algn="l"/>
              </a:tabLst>
            </a:pPr>
            <a:endParaRPr lang="fi-FI" sz="1800" b="1" kern="100" dirty="0">
              <a:solidFill>
                <a:schemeClr val="accent1">
                  <a:lumMod val="75000"/>
                </a:schemeClr>
              </a:solidFill>
              <a:ea typeface="Aptos" panose="020B0004020202020204" pitchFamily="34" charset="0"/>
              <a:cs typeface="Calibri" panose="020F0502020204030204" pitchFamily="34" charset="0"/>
            </a:endParaRPr>
          </a:p>
          <a:p>
            <a:pPr marL="0" indent="0">
              <a:lnSpc>
                <a:spcPct val="100000"/>
              </a:lnSpc>
            </a:pPr>
            <a:r>
              <a:rPr lang="fi-FI" sz="1800" kern="100" dirty="0">
                <a:solidFill>
                  <a:schemeClr val="accent1">
                    <a:lumMod val="75000"/>
                  </a:schemeClr>
                </a:solidFill>
                <a:effectLst/>
                <a:ea typeface="Aptos" panose="020B0004020202020204" pitchFamily="34" charset="0"/>
                <a:cs typeface="Calibri" panose="020F0502020204030204" pitchFamily="34" charset="0"/>
              </a:rPr>
              <a:t>TALOUDELLISTEN VAIKUTUSTEN MALLINTAMINEN</a:t>
            </a:r>
          </a:p>
          <a:p>
            <a:pPr marL="0" lvl="0" indent="0">
              <a:lnSpc>
                <a:spcPct val="100000"/>
              </a:lnSpc>
              <a:buSzPts val="1000"/>
              <a:tabLst>
                <a:tab pos="457200" algn="l"/>
              </a:tabLst>
            </a:pPr>
            <a:endParaRPr lang="fi-FI" sz="1800" b="1"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1800" b="1" kern="100" dirty="0">
                <a:solidFill>
                  <a:schemeClr val="accent1">
                    <a:lumMod val="75000"/>
                  </a:schemeClr>
                </a:solidFill>
                <a:effectLst/>
                <a:ea typeface="Aptos" panose="020B0004020202020204" pitchFamily="34" charset="0"/>
                <a:cs typeface="Calibri" panose="020F0502020204030204" pitchFamily="34" charset="0"/>
                <a:hlinkClick r:id="rId4"/>
              </a:rPr>
              <a:t>Panos-tuotosanalyysi </a:t>
            </a:r>
            <a:r>
              <a:rPr lang="fi-FI" sz="1800" b="1" kern="100" dirty="0">
                <a:solidFill>
                  <a:schemeClr val="accent1">
                    <a:lumMod val="75000"/>
                  </a:schemeClr>
                </a:solidFill>
                <a:ea typeface="Aptos" panose="020B0004020202020204" pitchFamily="34" charset="0"/>
                <a:cs typeface="Calibri" panose="020F0502020204030204" pitchFamily="34" charset="0"/>
              </a:rPr>
              <a:t>- </a:t>
            </a:r>
            <a:r>
              <a:rPr lang="en-US" sz="1800" kern="100" dirty="0">
                <a:solidFill>
                  <a:schemeClr val="accent1">
                    <a:lumMod val="75000"/>
                  </a:schemeClr>
                </a:solidFill>
                <a:effectLst/>
                <a:ea typeface="Aptos" panose="020B0004020202020204" pitchFamily="34" charset="0"/>
                <a:cs typeface="Calibri" panose="020F0502020204030204" pitchFamily="34" charset="0"/>
              </a:rPr>
              <a:t>Taloudellisten mallintamistekniikoiden avulla arvioidaan, miten ruokajätteen vähentämisaloitteet vaikuttavat paikallistalouteen, kun otetaan huomioon luodut työpaikat ja edistetty taloudellinen toiminta.</a:t>
            </a:r>
            <a:endParaRPr lang="fi-FI" sz="1800"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1800" b="1" kern="100" dirty="0">
              <a:solidFill>
                <a:schemeClr val="accent1">
                  <a:lumMod val="75000"/>
                </a:schemeClr>
              </a:solidFill>
              <a:effectLst/>
              <a:ea typeface="Aptos" panose="020B0004020202020204" pitchFamily="34" charset="0"/>
              <a:cs typeface="Calibri" panose="020F0502020204030204" pitchFamily="34" charset="0"/>
            </a:endParaRPr>
          </a:p>
          <a:p>
            <a:pPr marL="0" lvl="0" indent="0">
              <a:lnSpc>
                <a:spcPct val="100000"/>
              </a:lnSpc>
              <a:buSzPts val="1000"/>
              <a:tabLst>
                <a:tab pos="457200" algn="l"/>
              </a:tabLst>
            </a:pPr>
            <a:r>
              <a:rPr lang="fi-FI" sz="1800" b="1" kern="100" dirty="0">
                <a:solidFill>
                  <a:schemeClr val="accent1">
                    <a:lumMod val="75000"/>
                  </a:schemeClr>
                </a:solidFill>
                <a:effectLst/>
                <a:ea typeface="Aptos" panose="020B0004020202020204" pitchFamily="34" charset="0"/>
                <a:cs typeface="Calibri" panose="020F0502020204030204" pitchFamily="34" charset="0"/>
                <a:hlinkClick r:id="rId5"/>
              </a:rPr>
              <a:t>Skenaarioanalyysi </a:t>
            </a:r>
            <a:r>
              <a:rPr lang="fi-FI" sz="1800" b="1" kern="100" dirty="0">
                <a:solidFill>
                  <a:schemeClr val="accent1">
                    <a:lumMod val="75000"/>
                  </a:schemeClr>
                </a:solidFill>
                <a:ea typeface="Aptos" panose="020B0004020202020204" pitchFamily="34" charset="0"/>
                <a:cs typeface="Calibri" panose="020F0502020204030204" pitchFamily="34" charset="0"/>
              </a:rPr>
              <a:t>- </a:t>
            </a:r>
            <a:r>
              <a:rPr lang="en-US" sz="1800" kern="100" dirty="0">
                <a:solidFill>
                  <a:schemeClr val="accent1">
                    <a:lumMod val="75000"/>
                  </a:schemeClr>
                </a:solidFill>
                <a:effectLst/>
                <a:ea typeface="Aptos" panose="020B0004020202020204" pitchFamily="34" charset="0"/>
                <a:cs typeface="Calibri" panose="020F0502020204030204" pitchFamily="34" charset="0"/>
              </a:rPr>
              <a:t>Analysoidaan erilaisia skenaarioita, esimerkiksi kompostoinnin täysimääräinen käyttöönotto, jotta voidaan ennustaa mahdolliset taloudelliset vaikutukset eri olosuhteissa.</a:t>
            </a:r>
            <a:endParaRPr lang="fi-FI" sz="1800" kern="100" dirty="0">
              <a:solidFill>
                <a:schemeClr val="accent1">
                  <a:lumMod val="75000"/>
                </a:schemeClr>
              </a:solidFill>
              <a:effectLst/>
              <a:ea typeface="Aptos" panose="020B0004020202020204" pitchFamily="34" charset="0"/>
              <a:cs typeface="Calibri" panose="020F0502020204030204" pitchFamily="34" charset="0"/>
            </a:endParaRPr>
          </a:p>
          <a:p>
            <a:pPr marL="0" indent="0">
              <a:lnSpc>
                <a:spcPct val="100000"/>
              </a:lnSpc>
            </a:pPr>
            <a:endParaRPr lang="fi-FI" sz="2000" b="1" kern="100" dirty="0">
              <a:solidFill>
                <a:schemeClr val="accent1">
                  <a:lumMod val="75000"/>
                </a:schemeClr>
              </a:solidFill>
              <a:latin typeface="Aptos" panose="020B0004020202020204" pitchFamily="34" charset="0"/>
              <a:ea typeface="Aptos" panose="020B0004020202020204" pitchFamily="34" charset="0"/>
              <a:cs typeface="Times New Roman" panose="02020603050405020304" pitchFamily="18" charset="0"/>
            </a:endParaRPr>
          </a:p>
        </p:txBody>
      </p:sp>
      <p:pic>
        <p:nvPicPr>
          <p:cNvPr id="6" name="Kuva 5" descr="Kuva, joka sisältää kohteen teksti, kuvakaappaus&#10;&#10;Tekoälyn generoima sisältö voi olla virheellistä.">
            <a:hlinkClick r:id="rId6"/>
            <a:extLst>
              <a:ext uri="{FF2B5EF4-FFF2-40B4-BE49-F238E27FC236}">
                <a16:creationId xmlns:a16="http://schemas.microsoft.com/office/drawing/2014/main" id="{5CAB1DA7-0346-2620-E99D-8421305B771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488707" y="1135520"/>
            <a:ext cx="1466925" cy="838243"/>
          </a:xfrm>
          <a:prstGeom prst="rect">
            <a:avLst/>
          </a:prstGeom>
        </p:spPr>
      </p:pic>
      <p:pic>
        <p:nvPicPr>
          <p:cNvPr id="9" name="Kuva 8" descr="Kuva, joka sisältää kohteen teksti, kuvakaappaus, Fontti&#10;&#10;Tekoälyn generoima sisältö voi olla virheellistä.">
            <a:hlinkClick r:id="rId8"/>
            <a:extLst>
              <a:ext uri="{FF2B5EF4-FFF2-40B4-BE49-F238E27FC236}">
                <a16:creationId xmlns:a16="http://schemas.microsoft.com/office/drawing/2014/main" id="{5386EACB-24BC-AF96-F941-7E191AFEBC08}"/>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495057" y="3090981"/>
            <a:ext cx="1460575" cy="850944"/>
          </a:xfrm>
          <a:prstGeom prst="rect">
            <a:avLst/>
          </a:prstGeom>
        </p:spPr>
      </p:pic>
      <p:pic>
        <p:nvPicPr>
          <p:cNvPr id="11" name="Kuva 10" descr="Kuva, joka sisältää kohteen teksti, Fontti, numero, Verkkosivusto&#10;&#10;Tekoälyn generoima sisältö voi olla virheellistä.">
            <a:hlinkClick r:id="rId5"/>
            <a:extLst>
              <a:ext uri="{FF2B5EF4-FFF2-40B4-BE49-F238E27FC236}">
                <a16:creationId xmlns:a16="http://schemas.microsoft.com/office/drawing/2014/main" id="{54B71A53-12F6-D030-2D68-62926A4C8248}"/>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9502314" y="5022338"/>
            <a:ext cx="1416123" cy="825542"/>
          </a:xfrm>
          <a:prstGeom prst="rect">
            <a:avLst/>
          </a:prstGeom>
        </p:spPr>
      </p:pic>
      <p:grpSp>
        <p:nvGrpSpPr>
          <p:cNvPr id="5" name="Graphic 4">
            <a:extLst>
              <a:ext uri="{FF2B5EF4-FFF2-40B4-BE49-F238E27FC236}">
                <a16:creationId xmlns:a16="http://schemas.microsoft.com/office/drawing/2014/main" id="{E5F5A00F-DC8B-F14F-4676-960687D30DE3}"/>
              </a:ext>
            </a:extLst>
          </p:cNvPr>
          <p:cNvGrpSpPr/>
          <p:nvPr/>
        </p:nvGrpSpPr>
        <p:grpSpPr>
          <a:xfrm rot="2523316">
            <a:off x="8455268" y="3015980"/>
            <a:ext cx="403667" cy="780438"/>
            <a:chOff x="9129274" y="2719113"/>
            <a:chExt cx="717139" cy="1386497"/>
          </a:xfrm>
          <a:solidFill>
            <a:srgbClr val="09465E"/>
          </a:solidFill>
        </p:grpSpPr>
        <p:grpSp>
          <p:nvGrpSpPr>
            <p:cNvPr id="8" name="Graphic 4">
              <a:extLst>
                <a:ext uri="{FF2B5EF4-FFF2-40B4-BE49-F238E27FC236}">
                  <a16:creationId xmlns:a16="http://schemas.microsoft.com/office/drawing/2014/main" id="{940C1818-59E4-C18A-D3C6-DD460C307609}"/>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2C59CDEA-46A0-A5DA-F159-50286C281DE4}"/>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0" name="Freeform 58">
                <a:extLst>
                  <a:ext uri="{FF2B5EF4-FFF2-40B4-BE49-F238E27FC236}">
                    <a16:creationId xmlns:a16="http://schemas.microsoft.com/office/drawing/2014/main" id="{4C5AD1A9-F8BE-FEBB-C8BE-DC8D52F316D5}"/>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10" name="Graphic 4">
              <a:extLst>
                <a:ext uri="{FF2B5EF4-FFF2-40B4-BE49-F238E27FC236}">
                  <a16:creationId xmlns:a16="http://schemas.microsoft.com/office/drawing/2014/main" id="{082D8905-F4C7-715B-2DB4-25A5CCCF1FEC}"/>
                </a:ext>
              </a:extLst>
            </p:cNvPr>
            <p:cNvGrpSpPr/>
            <p:nvPr/>
          </p:nvGrpSpPr>
          <p:grpSpPr>
            <a:xfrm>
              <a:off x="9129274" y="2893887"/>
              <a:ext cx="717139" cy="1211724"/>
              <a:chOff x="9129274" y="2893887"/>
              <a:chExt cx="717139" cy="1211724"/>
            </a:xfrm>
            <a:grpFill/>
          </p:grpSpPr>
          <p:sp>
            <p:nvSpPr>
              <p:cNvPr id="12" name="Freeform 50">
                <a:extLst>
                  <a:ext uri="{FF2B5EF4-FFF2-40B4-BE49-F238E27FC236}">
                    <a16:creationId xmlns:a16="http://schemas.microsoft.com/office/drawing/2014/main" id="{35C19200-B33E-CF11-ECE4-9472D430135E}"/>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3" name="Freeform 51">
                <a:extLst>
                  <a:ext uri="{FF2B5EF4-FFF2-40B4-BE49-F238E27FC236}">
                    <a16:creationId xmlns:a16="http://schemas.microsoft.com/office/drawing/2014/main" id="{72973047-8B08-56DD-AF8F-C2DB665E1580}"/>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4" name="Freeform 52">
                <a:extLst>
                  <a:ext uri="{FF2B5EF4-FFF2-40B4-BE49-F238E27FC236}">
                    <a16:creationId xmlns:a16="http://schemas.microsoft.com/office/drawing/2014/main" id="{B24AA180-B8CB-E21A-1E6E-FCB2ABA4B86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5" name="Freeform 53">
                <a:extLst>
                  <a:ext uri="{FF2B5EF4-FFF2-40B4-BE49-F238E27FC236}">
                    <a16:creationId xmlns:a16="http://schemas.microsoft.com/office/drawing/2014/main" id="{2CF12B2D-C641-94BF-0858-C82FE009E12E}"/>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6" name="Freeform 54">
                <a:extLst>
                  <a:ext uri="{FF2B5EF4-FFF2-40B4-BE49-F238E27FC236}">
                    <a16:creationId xmlns:a16="http://schemas.microsoft.com/office/drawing/2014/main" id="{ED650D77-66D4-214C-B44B-CA6837C93C3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7" name="Freeform 55">
                <a:extLst>
                  <a:ext uri="{FF2B5EF4-FFF2-40B4-BE49-F238E27FC236}">
                    <a16:creationId xmlns:a16="http://schemas.microsoft.com/office/drawing/2014/main" id="{1CC44EAC-1FDB-6473-4987-97CA15F4CDE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8" name="Freeform 56">
                <a:extLst>
                  <a:ext uri="{FF2B5EF4-FFF2-40B4-BE49-F238E27FC236}">
                    <a16:creationId xmlns:a16="http://schemas.microsoft.com/office/drawing/2014/main" id="{AF4FAEF8-B1CE-9D28-DF6C-82CA1F4B07D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2" name="Graphic 4">
            <a:extLst>
              <a:ext uri="{FF2B5EF4-FFF2-40B4-BE49-F238E27FC236}">
                <a16:creationId xmlns:a16="http://schemas.microsoft.com/office/drawing/2014/main" id="{532CC50E-5EB2-3425-17A6-7CAC9EA25E47}"/>
              </a:ext>
            </a:extLst>
          </p:cNvPr>
          <p:cNvGrpSpPr/>
          <p:nvPr/>
        </p:nvGrpSpPr>
        <p:grpSpPr>
          <a:xfrm rot="15692854">
            <a:off x="5069395" y="1002299"/>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AFD5468E-12D6-7822-3CC3-B7E3FED030C1}"/>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F4A99BC9-5D0E-FBC7-FF88-A01D3967DA2D}"/>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93A11C75-79B7-BC73-840A-23FF1589EEF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4" name="Graphic 4">
              <a:extLst>
                <a:ext uri="{FF2B5EF4-FFF2-40B4-BE49-F238E27FC236}">
                  <a16:creationId xmlns:a16="http://schemas.microsoft.com/office/drawing/2014/main" id="{5F2E0361-C018-AD0E-DBB8-C1B6A70F7D0B}"/>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8727370A-A395-0671-F023-2C476CAE1FE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B2DF51F5-C889-0B03-A18C-B51358052F2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77458E9B-F8A5-D0CC-6697-042B93EFD0E0}"/>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0055AE60-64A4-C27E-BC0F-21C23326ED57}"/>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FDE14ABB-4FCE-4B27-E210-7A5E5FB4A045}"/>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26D91DFF-2458-09E1-4CD0-06D80BC0939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2A6AA6AE-146D-F21B-706F-5A459CC4960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7616559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8E83-BB3D-41B0-F2FE-D96A1E74767B}"/>
            </a:ext>
          </a:extLst>
        </p:cNvPr>
        <p:cNvGrpSpPr/>
        <p:nvPr/>
      </p:nvGrpSpPr>
      <p:grpSpPr>
        <a:xfrm>
          <a:off x="0" y="0"/>
          <a:ext cx="0" cy="0"/>
          <a:chOff x="0" y="0"/>
          <a:chExt cx="0" cy="0"/>
        </a:xfrm>
      </p:grpSpPr>
      <p:pic>
        <p:nvPicPr>
          <p:cNvPr id="2" name="Picture 3">
            <a:extLst>
              <a:ext uri="{FF2B5EF4-FFF2-40B4-BE49-F238E27FC236}">
                <a16:creationId xmlns:a16="http://schemas.microsoft.com/office/drawing/2014/main" id="{F8F14327-6DAA-8366-F45A-0C54C94FA71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291"/>
          <a:stretch/>
        </p:blipFill>
        <p:spPr>
          <a:xfrm>
            <a:off x="8889627" y="4906480"/>
            <a:ext cx="2419752" cy="1437026"/>
          </a:xfrm>
          <a:prstGeom prst="rect">
            <a:avLst/>
          </a:prstGeom>
        </p:spPr>
      </p:pic>
      <p:pic>
        <p:nvPicPr>
          <p:cNvPr id="7" name="Picture 3">
            <a:extLst>
              <a:ext uri="{FF2B5EF4-FFF2-40B4-BE49-F238E27FC236}">
                <a16:creationId xmlns:a16="http://schemas.microsoft.com/office/drawing/2014/main" id="{D37A69B9-941F-F80B-5091-C2DBCC3AC3E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1291"/>
          <a:stretch/>
        </p:blipFill>
        <p:spPr>
          <a:xfrm>
            <a:off x="8950939" y="3055323"/>
            <a:ext cx="2358440" cy="1400614"/>
          </a:xfrm>
          <a:prstGeom prst="rect">
            <a:avLst/>
          </a:prstGeom>
        </p:spPr>
      </p:pic>
      <p:pic>
        <p:nvPicPr>
          <p:cNvPr id="9" name="Picture 3">
            <a:extLst>
              <a:ext uri="{FF2B5EF4-FFF2-40B4-BE49-F238E27FC236}">
                <a16:creationId xmlns:a16="http://schemas.microsoft.com/office/drawing/2014/main" id="{B27CE8B8-F83B-F107-BB10-0469B094304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291"/>
          <a:stretch/>
        </p:blipFill>
        <p:spPr>
          <a:xfrm>
            <a:off x="8950939" y="1167755"/>
            <a:ext cx="2419750" cy="1437025"/>
          </a:xfrm>
          <a:prstGeom prst="rect">
            <a:avLst/>
          </a:prstGeom>
        </p:spPr>
      </p:pic>
      <p:sp>
        <p:nvSpPr>
          <p:cNvPr id="4" name="Text Placeholder 3">
            <a:extLst>
              <a:ext uri="{FF2B5EF4-FFF2-40B4-BE49-F238E27FC236}">
                <a16:creationId xmlns:a16="http://schemas.microsoft.com/office/drawing/2014/main" id="{8E34EB32-20A2-4D9D-FC28-98DFB01B66D7}"/>
              </a:ext>
            </a:extLst>
          </p:cNvPr>
          <p:cNvSpPr>
            <a:spLocks noGrp="1"/>
          </p:cNvSpPr>
          <p:nvPr>
            <p:ph type="body" sz="quarter" idx="16"/>
          </p:nvPr>
        </p:nvSpPr>
        <p:spPr>
          <a:xfrm>
            <a:off x="633836" y="615054"/>
            <a:ext cx="10052954" cy="565971"/>
          </a:xfrm>
          <a:prstGeom prst="rect">
            <a:avLst/>
          </a:prstGeom>
        </p:spPr>
        <p:txBody>
          <a:bodyPr/>
          <a:lstStyle/>
          <a:p>
            <a:r>
              <a:rPr lang="en-IE" sz="3200" dirty="0">
                <a:ea typeface="+mn-lt"/>
                <a:cs typeface="+mn-lt"/>
              </a:rPr>
              <a:t>Taloudellisten, ympäristöön kohdistuvien ja sosiaalisten vaikutusten arviointi</a:t>
            </a:r>
            <a:endParaRPr lang="en-IE" sz="3200" dirty="0">
              <a:cs typeface="Calibri"/>
            </a:endParaRPr>
          </a:p>
        </p:txBody>
      </p:sp>
      <p:sp>
        <p:nvSpPr>
          <p:cNvPr id="3" name="Text Placeholder 2">
            <a:extLst>
              <a:ext uri="{FF2B5EF4-FFF2-40B4-BE49-F238E27FC236}">
                <a16:creationId xmlns:a16="http://schemas.microsoft.com/office/drawing/2014/main" id="{C8F4AD15-DA61-32B4-EAE3-672DF784038A}"/>
              </a:ext>
            </a:extLst>
          </p:cNvPr>
          <p:cNvSpPr>
            <a:spLocks noGrp="1"/>
          </p:cNvSpPr>
          <p:nvPr>
            <p:ph type="body" sz="quarter" idx="19"/>
          </p:nvPr>
        </p:nvSpPr>
        <p:spPr>
          <a:xfrm>
            <a:off x="1480876" y="1755977"/>
            <a:ext cx="7600863" cy="4250335"/>
          </a:xfrm>
          <a:prstGeom prst="rect">
            <a:avLst/>
          </a:prstGeom>
        </p:spPr>
        <p:txBody>
          <a:bodyPr/>
          <a:lstStyle/>
          <a:p>
            <a:pPr marL="0" indent="0">
              <a:lnSpc>
                <a:spcPct val="100000"/>
              </a:lnSpc>
            </a:pPr>
            <a:r>
              <a:rPr lang="fi-FI" b="1" kern="100" dirty="0">
                <a:latin typeface="Calibri" panose="020F0502020204030204" pitchFamily="34" charset="0"/>
                <a:cs typeface="Calibri" panose="020F0502020204030204" pitchFamily="34" charset="0"/>
              </a:rPr>
              <a:t>ESIMERKKEJÄ VAIKUTUSTENARVIOINTIMENETELMISTÄ</a:t>
            </a:r>
          </a:p>
          <a:p>
            <a:pPr marL="0" indent="0">
              <a:lnSpc>
                <a:spcPct val="100000"/>
              </a:lnSpc>
            </a:pPr>
            <a:endParaRPr lang="fi-FI"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latin typeface="Calibri" panose="020F0502020204030204" pitchFamily="34" charset="0"/>
                <a:ea typeface="Aptos" panose="020B0004020202020204" pitchFamily="34" charset="0"/>
                <a:cs typeface="Calibri" panose="020F0502020204030204" pitchFamily="34" charset="0"/>
                <a:hlinkClick r:id="rId5"/>
              </a:rPr>
              <a:t>Kustannus-hyötyanalyysi</a:t>
            </a:r>
            <a:r>
              <a:rPr lang="en-US" b="1" kern="100" dirty="0">
                <a:latin typeface="Calibri" panose="020F0502020204030204" pitchFamily="34" charset="0"/>
                <a:ea typeface="Aptos" panose="020B0004020202020204" pitchFamily="34" charset="0"/>
                <a:cs typeface="Calibri" panose="020F0502020204030204" pitchFamily="34" charset="0"/>
              </a:rPr>
              <a:t>: </a:t>
            </a:r>
            <a:r>
              <a:rPr lang="en-US" kern="100" dirty="0">
                <a:latin typeface="Calibri" panose="020F0502020204030204" pitchFamily="34" charset="0"/>
                <a:ea typeface="Aptos" panose="020B0004020202020204" pitchFamily="34" charset="0"/>
                <a:cs typeface="Calibri" panose="020F0502020204030204" pitchFamily="34" charset="0"/>
              </a:rPr>
              <a:t>Vertaa jätehuoltokäytäntöjen </a:t>
            </a:r>
            <a:r>
              <a:rPr lang="en-US" b="1" kern="100" dirty="0">
                <a:latin typeface="Calibri" panose="020F0502020204030204" pitchFamily="34" charset="0"/>
                <a:ea typeface="Aptos" panose="020B0004020202020204" pitchFamily="34" charset="0"/>
                <a:cs typeface="Calibri" panose="020F0502020204030204" pitchFamily="34" charset="0"/>
              </a:rPr>
              <a:t>taloudellisia vaikutuksia </a:t>
            </a:r>
            <a:r>
              <a:rPr lang="en-US" kern="100" dirty="0">
                <a:latin typeface="Calibri" panose="020F0502020204030204" pitchFamily="34" charset="0"/>
                <a:ea typeface="Aptos" panose="020B0004020202020204" pitchFamily="34" charset="0"/>
                <a:cs typeface="Calibri" panose="020F0502020204030204" pitchFamily="34" charset="0"/>
              </a:rPr>
              <a:t>- kustannuksia ja hyötyjä.</a:t>
            </a:r>
            <a:endParaRPr lang="en-US" b="1" kern="100" dirty="0">
              <a:effectLst/>
              <a:latin typeface="Calibri" panose="020F0502020204030204" pitchFamily="34" charset="0"/>
              <a:ea typeface="Aptos" panose="020B0004020202020204" pitchFamily="34" charset="0"/>
              <a:cs typeface="Calibri" panose="020F0502020204030204" pitchFamily="34" charset="0"/>
              <a:hlinkClick r:id="rId6"/>
            </a:endParaRPr>
          </a:p>
          <a:p>
            <a:pPr marL="0" lvl="0" indent="0">
              <a:lnSpc>
                <a:spcPct val="100000"/>
              </a:lnSpc>
              <a:buSzPts val="1000"/>
              <a:tabLst>
                <a:tab pos="457200" algn="l"/>
              </a:tabLst>
            </a:pPr>
            <a:endParaRPr lang="en-US" b="1" kern="100" dirty="0">
              <a:latin typeface="Calibri" panose="020F0502020204030204" pitchFamily="34" charset="0"/>
              <a:ea typeface="Aptos" panose="020B0004020202020204" pitchFamily="34" charset="0"/>
              <a:cs typeface="Calibri" panose="020F0502020204030204" pitchFamily="34" charset="0"/>
              <a:hlinkClick r:id="rId6"/>
            </a:endParaRPr>
          </a:p>
          <a:p>
            <a:pPr marL="0" lvl="0" indent="0">
              <a:lnSpc>
                <a:spcPct val="100000"/>
              </a:lnSpc>
              <a:buSzPts val="1000"/>
              <a:tabLst>
                <a:tab pos="457200" algn="l"/>
              </a:tabLst>
            </a:pPr>
            <a:r>
              <a:rPr lang="en-US" b="1" kern="100" dirty="0">
                <a:effectLst/>
                <a:latin typeface="Calibri" panose="020F0502020204030204" pitchFamily="34" charset="0"/>
                <a:ea typeface="Aptos" panose="020B0004020202020204" pitchFamily="34" charset="0"/>
                <a:cs typeface="Calibri" panose="020F0502020204030204" pitchFamily="34" charset="0"/>
                <a:hlinkClick r:id="rId6"/>
              </a:rPr>
              <a:t>Elinkaariarviointi (LCA): </a:t>
            </a:r>
            <a:r>
              <a:rPr lang="en-US" kern="100" dirty="0">
                <a:effectLst/>
                <a:latin typeface="Calibri" panose="020F0502020204030204" pitchFamily="34" charset="0"/>
                <a:ea typeface="Aptos" panose="020B0004020202020204" pitchFamily="34" charset="0"/>
                <a:cs typeface="Calibri" panose="020F0502020204030204" pitchFamily="34" charset="0"/>
              </a:rPr>
              <a:t>Arvioidaan jätteen ympäristövaikutukset kehdosta hautaan.</a:t>
            </a:r>
            <a:endParaRPr lang="fi-FI" kern="100" dirty="0">
              <a:effectLst/>
              <a:latin typeface="Calibri" panose="020F0502020204030204" pitchFamily="34" charset="0"/>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kern="100" dirty="0">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buSzPts val="1000"/>
              <a:tabLst>
                <a:tab pos="457200" algn="l"/>
              </a:tabLst>
            </a:pPr>
            <a:r>
              <a:rPr lang="en-US" b="1" kern="100" dirty="0">
                <a:effectLst/>
                <a:latin typeface="Calibri" panose="020F0502020204030204" pitchFamily="34" charset="0"/>
                <a:ea typeface="Aptos" panose="020B0004020202020204" pitchFamily="34" charset="0"/>
                <a:cs typeface="Calibri" panose="020F0502020204030204" pitchFamily="34" charset="0"/>
                <a:hlinkClick r:id="rId7"/>
              </a:rPr>
              <a:t>Sidosryhmien osallistuminen</a:t>
            </a:r>
            <a:r>
              <a:rPr lang="en-US" b="1" kern="100" dirty="0">
                <a:effectLst/>
                <a:latin typeface="Calibri" panose="020F0502020204030204" pitchFamily="34" charset="0"/>
                <a:ea typeface="Aptos" panose="020B0004020202020204" pitchFamily="34" charset="0"/>
                <a:cs typeface="Calibri" panose="020F0502020204030204" pitchFamily="34" charset="0"/>
              </a:rPr>
              <a:t>: </a:t>
            </a:r>
            <a:r>
              <a:rPr lang="en-US" kern="100" dirty="0">
                <a:effectLst/>
                <a:latin typeface="Calibri" panose="020F0502020204030204" pitchFamily="34" charset="0"/>
                <a:ea typeface="Aptos" panose="020B0004020202020204" pitchFamily="34" charset="0"/>
                <a:cs typeface="Calibri" panose="020F0502020204030204" pitchFamily="34" charset="0"/>
              </a:rPr>
              <a:t>Havainnollistaa </a:t>
            </a:r>
            <a:r>
              <a:rPr lang="en-US" b="1" kern="100" dirty="0">
                <a:effectLst/>
                <a:latin typeface="Calibri" panose="020F0502020204030204" pitchFamily="34" charset="0"/>
                <a:ea typeface="Aptos" panose="020B0004020202020204" pitchFamily="34" charset="0"/>
                <a:cs typeface="Calibri" panose="020F0502020204030204" pitchFamily="34" charset="0"/>
              </a:rPr>
              <a:t>sosiaalisia </a:t>
            </a:r>
            <a:r>
              <a:rPr lang="en-US" kern="100" dirty="0">
                <a:effectLst/>
                <a:latin typeface="Calibri" panose="020F0502020204030204" pitchFamily="34" charset="0"/>
                <a:ea typeface="Aptos" panose="020B0004020202020204" pitchFamily="34" charset="0"/>
                <a:cs typeface="Calibri" panose="020F0502020204030204" pitchFamily="34" charset="0"/>
              </a:rPr>
              <a:t>vaikutuksia - ottaa mukaan yhteisön panoksen ja näkökulmat arviointituloksia varten.</a:t>
            </a:r>
            <a:endParaRPr lang="en-US" i="1" kern="100" dirty="0">
              <a:solidFill>
                <a:schemeClr val="accent4">
                  <a:lumMod val="75000"/>
                </a:schemeClr>
              </a:solidFill>
              <a:effectLst/>
              <a:latin typeface="Calibri" panose="020F0502020204030204" pitchFamily="34" charset="0"/>
              <a:ea typeface="Aptos" panose="020B0004020202020204" pitchFamily="34" charset="0"/>
              <a:cs typeface="Calibri" panose="020F0502020204030204" pitchFamily="34" charset="0"/>
            </a:endParaRPr>
          </a:p>
          <a:p>
            <a:pPr marL="0" lvl="0" indent="0">
              <a:lnSpc>
                <a:spcPct val="100000"/>
              </a:lnSpc>
              <a:buSzPts val="1000"/>
              <a:tabLst>
                <a:tab pos="457200" algn="l"/>
              </a:tabLst>
            </a:pPr>
            <a:endParaRPr lang="fi-FI" sz="2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5" name="Kuva 4" descr="Kuva, joka sisältää kohteen teksti, Fontti, kuvakaappaus, Grafiikka&#10;&#10;Tekoälyn generoima sisältö voi olla virheellistä.">
            <a:hlinkClick r:id="rId8"/>
            <a:extLst>
              <a:ext uri="{FF2B5EF4-FFF2-40B4-BE49-F238E27FC236}">
                <a16:creationId xmlns:a16="http://schemas.microsoft.com/office/drawing/2014/main" id="{BB7B95EB-1EA6-8AC1-A73E-0FE53E7361E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9403046" y="3270096"/>
            <a:ext cx="1602374" cy="895650"/>
          </a:xfrm>
          <a:prstGeom prst="rect">
            <a:avLst/>
          </a:prstGeom>
        </p:spPr>
      </p:pic>
      <p:pic>
        <p:nvPicPr>
          <p:cNvPr id="8" name="Kuva 7" descr="Kuva, joka sisältää kohteen teksti, animaatio, Fontti, kuvakaappaus&#10;&#10;Tekoälyn generoima sisältö voi olla virheellistä.">
            <a:hlinkClick r:id="rId10"/>
            <a:extLst>
              <a:ext uri="{FF2B5EF4-FFF2-40B4-BE49-F238E27FC236}">
                <a16:creationId xmlns:a16="http://schemas.microsoft.com/office/drawing/2014/main" id="{3F33C3D6-1BBA-EE54-93DE-6861D4E806F6}"/>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9403046" y="1399024"/>
            <a:ext cx="1602374" cy="904789"/>
          </a:xfrm>
          <a:prstGeom prst="rect">
            <a:avLst/>
          </a:prstGeom>
        </p:spPr>
      </p:pic>
      <p:pic>
        <p:nvPicPr>
          <p:cNvPr id="10" name="Kuva 9" descr="Kuva, joka sisältää kohteen teksti, Fontti, kuvakaappaus, logo&#10;&#10;Tekoälyn generoima sisältö voi olla virheellistä.">
            <a:hlinkClick r:id="rId12"/>
            <a:extLst>
              <a:ext uri="{FF2B5EF4-FFF2-40B4-BE49-F238E27FC236}">
                <a16:creationId xmlns:a16="http://schemas.microsoft.com/office/drawing/2014/main" id="{C9DEBB16-0836-FCD4-E8AA-4967855D2903}"/>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9470770" y="5221747"/>
            <a:ext cx="1466925" cy="806491"/>
          </a:xfrm>
          <a:prstGeom prst="rect">
            <a:avLst/>
          </a:prstGeom>
        </p:spPr>
      </p:pic>
      <p:grpSp>
        <p:nvGrpSpPr>
          <p:cNvPr id="12" name="Graphic 4">
            <a:extLst>
              <a:ext uri="{FF2B5EF4-FFF2-40B4-BE49-F238E27FC236}">
                <a16:creationId xmlns:a16="http://schemas.microsoft.com/office/drawing/2014/main" id="{AE637FC1-44CE-275E-EF51-5364D5A6BDF0}"/>
              </a:ext>
            </a:extLst>
          </p:cNvPr>
          <p:cNvGrpSpPr/>
          <p:nvPr/>
        </p:nvGrpSpPr>
        <p:grpSpPr>
          <a:xfrm rot="4165116">
            <a:off x="8337856" y="5414039"/>
            <a:ext cx="403667" cy="780438"/>
            <a:chOff x="9129274" y="2719113"/>
            <a:chExt cx="717139" cy="1386497"/>
          </a:xfrm>
          <a:solidFill>
            <a:srgbClr val="09465E"/>
          </a:solidFill>
        </p:grpSpPr>
        <p:grpSp>
          <p:nvGrpSpPr>
            <p:cNvPr id="13" name="Graphic 4">
              <a:extLst>
                <a:ext uri="{FF2B5EF4-FFF2-40B4-BE49-F238E27FC236}">
                  <a16:creationId xmlns:a16="http://schemas.microsoft.com/office/drawing/2014/main" id="{801BC5F1-7C4E-6C9B-CFEC-45D6B6DA3855}"/>
                </a:ext>
              </a:extLst>
            </p:cNvPr>
            <p:cNvGrpSpPr/>
            <p:nvPr/>
          </p:nvGrpSpPr>
          <p:grpSpPr>
            <a:xfrm>
              <a:off x="9159507" y="2719113"/>
              <a:ext cx="446280" cy="440141"/>
              <a:chOff x="9159507" y="2719113"/>
              <a:chExt cx="446280" cy="440141"/>
            </a:xfrm>
            <a:grpFill/>
          </p:grpSpPr>
          <p:sp>
            <p:nvSpPr>
              <p:cNvPr id="22" name="Freeform 57">
                <a:extLst>
                  <a:ext uri="{FF2B5EF4-FFF2-40B4-BE49-F238E27FC236}">
                    <a16:creationId xmlns:a16="http://schemas.microsoft.com/office/drawing/2014/main" id="{57763FFB-BDFE-0FBB-F9C0-7297293FB709}"/>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3" name="Freeform 58">
                <a:extLst>
                  <a:ext uri="{FF2B5EF4-FFF2-40B4-BE49-F238E27FC236}">
                    <a16:creationId xmlns:a16="http://schemas.microsoft.com/office/drawing/2014/main" id="{AB121307-A14D-5B90-6942-100B7790404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14" name="Graphic 4">
              <a:extLst>
                <a:ext uri="{FF2B5EF4-FFF2-40B4-BE49-F238E27FC236}">
                  <a16:creationId xmlns:a16="http://schemas.microsoft.com/office/drawing/2014/main" id="{1328319E-4E3F-9F23-7671-92F719C7233E}"/>
                </a:ext>
              </a:extLst>
            </p:cNvPr>
            <p:cNvGrpSpPr/>
            <p:nvPr/>
          </p:nvGrpSpPr>
          <p:grpSpPr>
            <a:xfrm>
              <a:off x="9129274" y="2893887"/>
              <a:ext cx="717139" cy="1211724"/>
              <a:chOff x="9129274" y="2893887"/>
              <a:chExt cx="717139" cy="1211724"/>
            </a:xfrm>
            <a:grpFill/>
          </p:grpSpPr>
          <p:sp>
            <p:nvSpPr>
              <p:cNvPr id="15" name="Freeform 50">
                <a:extLst>
                  <a:ext uri="{FF2B5EF4-FFF2-40B4-BE49-F238E27FC236}">
                    <a16:creationId xmlns:a16="http://schemas.microsoft.com/office/drawing/2014/main" id="{4C3E1B66-27B8-B123-B0AF-2841964C234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16" name="Freeform 51">
                <a:extLst>
                  <a:ext uri="{FF2B5EF4-FFF2-40B4-BE49-F238E27FC236}">
                    <a16:creationId xmlns:a16="http://schemas.microsoft.com/office/drawing/2014/main" id="{8E8CD0A8-17A3-637D-2B23-648C7840A61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7" name="Freeform 52">
                <a:extLst>
                  <a:ext uri="{FF2B5EF4-FFF2-40B4-BE49-F238E27FC236}">
                    <a16:creationId xmlns:a16="http://schemas.microsoft.com/office/drawing/2014/main" id="{27F976E3-E7F9-C70A-69EC-32BE23E9F7B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8" name="Freeform 53">
                <a:extLst>
                  <a:ext uri="{FF2B5EF4-FFF2-40B4-BE49-F238E27FC236}">
                    <a16:creationId xmlns:a16="http://schemas.microsoft.com/office/drawing/2014/main" id="{A2EB3B5E-FF19-50AF-0680-EEEFFC09941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9" name="Freeform 54">
                <a:extLst>
                  <a:ext uri="{FF2B5EF4-FFF2-40B4-BE49-F238E27FC236}">
                    <a16:creationId xmlns:a16="http://schemas.microsoft.com/office/drawing/2014/main" id="{59E4C56E-3B3C-2A88-A0B5-D1A3068550A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0" name="Freeform 55">
                <a:extLst>
                  <a:ext uri="{FF2B5EF4-FFF2-40B4-BE49-F238E27FC236}">
                    <a16:creationId xmlns:a16="http://schemas.microsoft.com/office/drawing/2014/main" id="{BB339B42-1ADD-06F1-3E93-3BED949FE4CB}"/>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1" name="Freeform 56">
                <a:extLst>
                  <a:ext uri="{FF2B5EF4-FFF2-40B4-BE49-F238E27FC236}">
                    <a16:creationId xmlns:a16="http://schemas.microsoft.com/office/drawing/2014/main" id="{78200142-B3BD-97F5-0ACD-344D14BD4D3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46" name="Graphic 4">
            <a:extLst>
              <a:ext uri="{FF2B5EF4-FFF2-40B4-BE49-F238E27FC236}">
                <a16:creationId xmlns:a16="http://schemas.microsoft.com/office/drawing/2014/main" id="{D65A7078-B64F-1329-5295-39B93B2B39A8}"/>
              </a:ext>
            </a:extLst>
          </p:cNvPr>
          <p:cNvGrpSpPr/>
          <p:nvPr/>
        </p:nvGrpSpPr>
        <p:grpSpPr>
          <a:xfrm rot="2523316">
            <a:off x="869813" y="2264438"/>
            <a:ext cx="403667" cy="780438"/>
            <a:chOff x="9129274" y="2719113"/>
            <a:chExt cx="717139" cy="1386497"/>
          </a:xfrm>
          <a:solidFill>
            <a:srgbClr val="09465E"/>
          </a:solidFill>
        </p:grpSpPr>
        <p:grpSp>
          <p:nvGrpSpPr>
            <p:cNvPr id="47" name="Graphic 4">
              <a:extLst>
                <a:ext uri="{FF2B5EF4-FFF2-40B4-BE49-F238E27FC236}">
                  <a16:creationId xmlns:a16="http://schemas.microsoft.com/office/drawing/2014/main" id="{8A255B80-8BED-723E-E419-FDE662C827B4}"/>
                </a:ext>
              </a:extLst>
            </p:cNvPr>
            <p:cNvGrpSpPr/>
            <p:nvPr/>
          </p:nvGrpSpPr>
          <p:grpSpPr>
            <a:xfrm>
              <a:off x="9159507" y="2719113"/>
              <a:ext cx="446280" cy="440141"/>
              <a:chOff x="9159507" y="2719113"/>
              <a:chExt cx="446280" cy="440141"/>
            </a:xfrm>
            <a:grpFill/>
          </p:grpSpPr>
          <p:sp>
            <p:nvSpPr>
              <p:cNvPr id="56" name="Freeform 57">
                <a:extLst>
                  <a:ext uri="{FF2B5EF4-FFF2-40B4-BE49-F238E27FC236}">
                    <a16:creationId xmlns:a16="http://schemas.microsoft.com/office/drawing/2014/main" id="{BBD07C21-5C19-FA1A-960A-08155084441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57" name="Freeform 58">
                <a:extLst>
                  <a:ext uri="{FF2B5EF4-FFF2-40B4-BE49-F238E27FC236}">
                    <a16:creationId xmlns:a16="http://schemas.microsoft.com/office/drawing/2014/main" id="{5E654CE6-249B-EBAD-0175-1770961957A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48" name="Graphic 4">
              <a:extLst>
                <a:ext uri="{FF2B5EF4-FFF2-40B4-BE49-F238E27FC236}">
                  <a16:creationId xmlns:a16="http://schemas.microsoft.com/office/drawing/2014/main" id="{5CE86642-7D65-A2D4-51B1-976469585D7A}"/>
                </a:ext>
              </a:extLst>
            </p:cNvPr>
            <p:cNvGrpSpPr/>
            <p:nvPr/>
          </p:nvGrpSpPr>
          <p:grpSpPr>
            <a:xfrm>
              <a:off x="9129274" y="2893887"/>
              <a:ext cx="717139" cy="1211724"/>
              <a:chOff x="9129274" y="2893887"/>
              <a:chExt cx="717139" cy="1211724"/>
            </a:xfrm>
            <a:grpFill/>
          </p:grpSpPr>
          <p:sp>
            <p:nvSpPr>
              <p:cNvPr id="49" name="Freeform 50">
                <a:extLst>
                  <a:ext uri="{FF2B5EF4-FFF2-40B4-BE49-F238E27FC236}">
                    <a16:creationId xmlns:a16="http://schemas.microsoft.com/office/drawing/2014/main" id="{1E373465-03BF-2FB0-B1F3-4F96C196C7E6}"/>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50" name="Freeform 51">
                <a:extLst>
                  <a:ext uri="{FF2B5EF4-FFF2-40B4-BE49-F238E27FC236}">
                    <a16:creationId xmlns:a16="http://schemas.microsoft.com/office/drawing/2014/main" id="{3486572C-5DB0-09A9-4DD0-41BB39DB855E}"/>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51" name="Freeform 52">
                <a:extLst>
                  <a:ext uri="{FF2B5EF4-FFF2-40B4-BE49-F238E27FC236}">
                    <a16:creationId xmlns:a16="http://schemas.microsoft.com/office/drawing/2014/main" id="{EE566266-7C41-A94D-223C-015002C8D00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52" name="Freeform 53">
                <a:extLst>
                  <a:ext uri="{FF2B5EF4-FFF2-40B4-BE49-F238E27FC236}">
                    <a16:creationId xmlns:a16="http://schemas.microsoft.com/office/drawing/2014/main" id="{921B5071-09B8-7959-5AA6-A222A133763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53" name="Freeform 54">
                <a:extLst>
                  <a:ext uri="{FF2B5EF4-FFF2-40B4-BE49-F238E27FC236}">
                    <a16:creationId xmlns:a16="http://schemas.microsoft.com/office/drawing/2014/main" id="{E8CF20B9-9986-701B-1F88-399FBD75FF5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54" name="Freeform 55">
                <a:extLst>
                  <a:ext uri="{FF2B5EF4-FFF2-40B4-BE49-F238E27FC236}">
                    <a16:creationId xmlns:a16="http://schemas.microsoft.com/office/drawing/2014/main" id="{E0A886B3-3788-2D73-3504-E7448E77A13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55" name="Freeform 56">
                <a:extLst>
                  <a:ext uri="{FF2B5EF4-FFF2-40B4-BE49-F238E27FC236}">
                    <a16:creationId xmlns:a16="http://schemas.microsoft.com/office/drawing/2014/main" id="{C01849B3-69D1-4843-B30D-E05E878A3ABC}"/>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58" name="Graphic 4">
            <a:extLst>
              <a:ext uri="{FF2B5EF4-FFF2-40B4-BE49-F238E27FC236}">
                <a16:creationId xmlns:a16="http://schemas.microsoft.com/office/drawing/2014/main" id="{717F5716-3C27-AE9D-C894-A2307B567DAF}"/>
              </a:ext>
            </a:extLst>
          </p:cNvPr>
          <p:cNvGrpSpPr/>
          <p:nvPr/>
        </p:nvGrpSpPr>
        <p:grpSpPr>
          <a:xfrm rot="2523316">
            <a:off x="869812" y="3392863"/>
            <a:ext cx="403667" cy="780438"/>
            <a:chOff x="9129274" y="2719113"/>
            <a:chExt cx="717139" cy="1386497"/>
          </a:xfrm>
          <a:solidFill>
            <a:srgbClr val="09465E"/>
          </a:solidFill>
        </p:grpSpPr>
        <p:grpSp>
          <p:nvGrpSpPr>
            <p:cNvPr id="59" name="Graphic 4">
              <a:extLst>
                <a:ext uri="{FF2B5EF4-FFF2-40B4-BE49-F238E27FC236}">
                  <a16:creationId xmlns:a16="http://schemas.microsoft.com/office/drawing/2014/main" id="{84166187-BE95-FF92-91CF-3FD9275F35CB}"/>
                </a:ext>
              </a:extLst>
            </p:cNvPr>
            <p:cNvGrpSpPr/>
            <p:nvPr/>
          </p:nvGrpSpPr>
          <p:grpSpPr>
            <a:xfrm>
              <a:off x="9159507" y="2719113"/>
              <a:ext cx="446280" cy="440141"/>
              <a:chOff x="9159507" y="2719113"/>
              <a:chExt cx="446280" cy="440141"/>
            </a:xfrm>
            <a:grpFill/>
          </p:grpSpPr>
          <p:sp>
            <p:nvSpPr>
              <p:cNvPr id="68" name="Freeform 57">
                <a:extLst>
                  <a:ext uri="{FF2B5EF4-FFF2-40B4-BE49-F238E27FC236}">
                    <a16:creationId xmlns:a16="http://schemas.microsoft.com/office/drawing/2014/main" id="{31EB3BB1-7151-3A79-3DDA-A7DEE8D526C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69" name="Freeform 58">
                <a:extLst>
                  <a:ext uri="{FF2B5EF4-FFF2-40B4-BE49-F238E27FC236}">
                    <a16:creationId xmlns:a16="http://schemas.microsoft.com/office/drawing/2014/main" id="{69ACAF29-6632-654A-25D2-A730B8C104D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60" name="Graphic 4">
              <a:extLst>
                <a:ext uri="{FF2B5EF4-FFF2-40B4-BE49-F238E27FC236}">
                  <a16:creationId xmlns:a16="http://schemas.microsoft.com/office/drawing/2014/main" id="{73F33890-9C98-E1DE-D751-B301087A6925}"/>
                </a:ext>
              </a:extLst>
            </p:cNvPr>
            <p:cNvGrpSpPr/>
            <p:nvPr/>
          </p:nvGrpSpPr>
          <p:grpSpPr>
            <a:xfrm>
              <a:off x="9129274" y="2893887"/>
              <a:ext cx="717139" cy="1211724"/>
              <a:chOff x="9129274" y="2893887"/>
              <a:chExt cx="717139" cy="1211724"/>
            </a:xfrm>
            <a:grpFill/>
          </p:grpSpPr>
          <p:sp>
            <p:nvSpPr>
              <p:cNvPr id="61" name="Freeform 50">
                <a:extLst>
                  <a:ext uri="{FF2B5EF4-FFF2-40B4-BE49-F238E27FC236}">
                    <a16:creationId xmlns:a16="http://schemas.microsoft.com/office/drawing/2014/main" id="{5F68FECF-A4AE-EC3E-18B3-1D690602C18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62" name="Freeform 51">
                <a:extLst>
                  <a:ext uri="{FF2B5EF4-FFF2-40B4-BE49-F238E27FC236}">
                    <a16:creationId xmlns:a16="http://schemas.microsoft.com/office/drawing/2014/main" id="{FFD98C86-C037-7F82-4F2D-04FE56BF84C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63" name="Freeform 52">
                <a:extLst>
                  <a:ext uri="{FF2B5EF4-FFF2-40B4-BE49-F238E27FC236}">
                    <a16:creationId xmlns:a16="http://schemas.microsoft.com/office/drawing/2014/main" id="{CBD16FED-0911-AA6B-6FCD-68E900122ABC}"/>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64" name="Freeform 53">
                <a:extLst>
                  <a:ext uri="{FF2B5EF4-FFF2-40B4-BE49-F238E27FC236}">
                    <a16:creationId xmlns:a16="http://schemas.microsoft.com/office/drawing/2014/main" id="{D68AA107-7BD0-F018-6FE1-EBBFC4A0B07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65" name="Freeform 54">
                <a:extLst>
                  <a:ext uri="{FF2B5EF4-FFF2-40B4-BE49-F238E27FC236}">
                    <a16:creationId xmlns:a16="http://schemas.microsoft.com/office/drawing/2014/main" id="{67F0CF6C-F3B8-DEFC-88E1-471399BF2AF2}"/>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66" name="Freeform 55">
                <a:extLst>
                  <a:ext uri="{FF2B5EF4-FFF2-40B4-BE49-F238E27FC236}">
                    <a16:creationId xmlns:a16="http://schemas.microsoft.com/office/drawing/2014/main" id="{6D75C4B0-AE09-4DED-3893-A8102370D76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67" name="Freeform 56">
                <a:extLst>
                  <a:ext uri="{FF2B5EF4-FFF2-40B4-BE49-F238E27FC236}">
                    <a16:creationId xmlns:a16="http://schemas.microsoft.com/office/drawing/2014/main" id="{8F7A23B6-BEB2-5969-6DA0-5EED859997DD}"/>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70" name="Graphic 4">
            <a:extLst>
              <a:ext uri="{FF2B5EF4-FFF2-40B4-BE49-F238E27FC236}">
                <a16:creationId xmlns:a16="http://schemas.microsoft.com/office/drawing/2014/main" id="{07A316E4-253D-C502-38D5-FACCDEE8248A}"/>
              </a:ext>
            </a:extLst>
          </p:cNvPr>
          <p:cNvGrpSpPr/>
          <p:nvPr/>
        </p:nvGrpSpPr>
        <p:grpSpPr>
          <a:xfrm rot="2523316">
            <a:off x="869812" y="4641741"/>
            <a:ext cx="403667" cy="780438"/>
            <a:chOff x="9129274" y="2719113"/>
            <a:chExt cx="717139" cy="1386497"/>
          </a:xfrm>
          <a:solidFill>
            <a:srgbClr val="09465E"/>
          </a:solidFill>
        </p:grpSpPr>
        <p:grpSp>
          <p:nvGrpSpPr>
            <p:cNvPr id="71" name="Graphic 4">
              <a:extLst>
                <a:ext uri="{FF2B5EF4-FFF2-40B4-BE49-F238E27FC236}">
                  <a16:creationId xmlns:a16="http://schemas.microsoft.com/office/drawing/2014/main" id="{7EFAF4D7-2B05-0137-AB91-258D59775529}"/>
                </a:ext>
              </a:extLst>
            </p:cNvPr>
            <p:cNvGrpSpPr/>
            <p:nvPr/>
          </p:nvGrpSpPr>
          <p:grpSpPr>
            <a:xfrm>
              <a:off x="9159507" y="2719113"/>
              <a:ext cx="446280" cy="440141"/>
              <a:chOff x="9159507" y="2719113"/>
              <a:chExt cx="446280" cy="440141"/>
            </a:xfrm>
            <a:grpFill/>
          </p:grpSpPr>
          <p:sp>
            <p:nvSpPr>
              <p:cNvPr id="80" name="Freeform 57">
                <a:extLst>
                  <a:ext uri="{FF2B5EF4-FFF2-40B4-BE49-F238E27FC236}">
                    <a16:creationId xmlns:a16="http://schemas.microsoft.com/office/drawing/2014/main" id="{2936F9F2-BF04-4DA7-2575-F8B91BDE71B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81" name="Freeform 58">
                <a:extLst>
                  <a:ext uri="{FF2B5EF4-FFF2-40B4-BE49-F238E27FC236}">
                    <a16:creationId xmlns:a16="http://schemas.microsoft.com/office/drawing/2014/main" id="{748264D2-A92A-E0E5-FEF7-E1CABB592B4B}"/>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dirty="0"/>
              </a:p>
            </p:txBody>
          </p:sp>
        </p:grpSp>
        <p:grpSp>
          <p:nvGrpSpPr>
            <p:cNvPr id="72" name="Graphic 4">
              <a:extLst>
                <a:ext uri="{FF2B5EF4-FFF2-40B4-BE49-F238E27FC236}">
                  <a16:creationId xmlns:a16="http://schemas.microsoft.com/office/drawing/2014/main" id="{6BB5DF04-419E-CD0A-3106-BAB84010939E}"/>
                </a:ext>
              </a:extLst>
            </p:cNvPr>
            <p:cNvGrpSpPr/>
            <p:nvPr/>
          </p:nvGrpSpPr>
          <p:grpSpPr>
            <a:xfrm>
              <a:off x="9129274" y="2893887"/>
              <a:ext cx="717139" cy="1211724"/>
              <a:chOff x="9129274" y="2893887"/>
              <a:chExt cx="717139" cy="1211724"/>
            </a:xfrm>
            <a:grpFill/>
          </p:grpSpPr>
          <p:sp>
            <p:nvSpPr>
              <p:cNvPr id="73" name="Freeform 50">
                <a:extLst>
                  <a:ext uri="{FF2B5EF4-FFF2-40B4-BE49-F238E27FC236}">
                    <a16:creationId xmlns:a16="http://schemas.microsoft.com/office/drawing/2014/main" id="{49F4B218-17DE-EFBF-D60F-228E8F05B715}"/>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74" name="Freeform 51">
                <a:extLst>
                  <a:ext uri="{FF2B5EF4-FFF2-40B4-BE49-F238E27FC236}">
                    <a16:creationId xmlns:a16="http://schemas.microsoft.com/office/drawing/2014/main" id="{B60D2203-62AB-70B6-5FEA-250D77768248}"/>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75" name="Freeform 52">
                <a:extLst>
                  <a:ext uri="{FF2B5EF4-FFF2-40B4-BE49-F238E27FC236}">
                    <a16:creationId xmlns:a16="http://schemas.microsoft.com/office/drawing/2014/main" id="{EF59CB32-52FF-CAA5-0026-D6761646031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76" name="Freeform 53">
                <a:extLst>
                  <a:ext uri="{FF2B5EF4-FFF2-40B4-BE49-F238E27FC236}">
                    <a16:creationId xmlns:a16="http://schemas.microsoft.com/office/drawing/2014/main" id="{95044C8E-315A-DA46-DD63-9AA7EA7BC6E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77" name="Freeform 54">
                <a:extLst>
                  <a:ext uri="{FF2B5EF4-FFF2-40B4-BE49-F238E27FC236}">
                    <a16:creationId xmlns:a16="http://schemas.microsoft.com/office/drawing/2014/main" id="{788CE671-B237-6A2B-C047-906C26F5753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78" name="Freeform 55">
                <a:extLst>
                  <a:ext uri="{FF2B5EF4-FFF2-40B4-BE49-F238E27FC236}">
                    <a16:creationId xmlns:a16="http://schemas.microsoft.com/office/drawing/2014/main" id="{E8CB442A-3B76-16B2-76BD-FDD2C4CFB212}"/>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79" name="Freeform 56">
                <a:extLst>
                  <a:ext uri="{FF2B5EF4-FFF2-40B4-BE49-F238E27FC236}">
                    <a16:creationId xmlns:a16="http://schemas.microsoft.com/office/drawing/2014/main" id="{F8E4E1CF-B52D-8751-CB56-E51D7B75CBE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61573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Kuvan paikkamerkki 15">
            <a:extLst>
              <a:ext uri="{FF2B5EF4-FFF2-40B4-BE49-F238E27FC236}">
                <a16:creationId xmlns:a16="http://schemas.microsoft.com/office/drawing/2014/main" id="{DD9CBD90-6002-2258-209E-38A71855FE35}"/>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0" y="2208810"/>
            <a:ext cx="9700557" cy="4274818"/>
          </a:xfrm>
          <a:prstGeom prst="rect">
            <a:avLst/>
          </a:prstGeo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en-US"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406748" y="3429000"/>
            <a:ext cx="628184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04695EEA-D075-3642-8CB0-45ED61E791B1}"/>
              </a:ext>
            </a:extLst>
          </p:cNvPr>
          <p:cNvSpPr txBox="1"/>
          <p:nvPr/>
        </p:nvSpPr>
        <p:spPr>
          <a:xfrm>
            <a:off x="4406748" y="3429000"/>
            <a:ext cx="6281848" cy="646331"/>
          </a:xfrm>
          <a:prstGeom prst="rect">
            <a:avLst/>
          </a:prstGeom>
          <a:noFill/>
        </p:spPr>
        <p:txBody>
          <a:bodyPr wrap="none" rtlCol="0">
            <a:spAutoFit/>
          </a:bodyPr>
          <a:lstStyle/>
          <a:p>
            <a:r>
              <a:rPr lang="en-IE" sz="3600" b="1" spc="324" dirty="0">
                <a:solidFill>
                  <a:srgbClr val="60BA47"/>
                </a:solidFill>
                <a:latin typeface="Calibri" panose="020F0502020204030204" pitchFamily="34" charset="0"/>
                <a:cs typeface="Calibri" panose="020F0502020204030204" pitchFamily="34" charset="0"/>
              </a:rPr>
              <a:t>Johdatus arviointiin</a:t>
            </a:r>
          </a:p>
        </p:txBody>
      </p:sp>
      <p:sp>
        <p:nvSpPr>
          <p:cNvPr id="2" name="Rectangle 13">
            <a:extLst>
              <a:ext uri="{FF2B5EF4-FFF2-40B4-BE49-F238E27FC236}">
                <a16:creationId xmlns:a16="http://schemas.microsoft.com/office/drawing/2014/main" id="{DC4A1EDA-600F-6959-7A76-3A631B199C76}"/>
              </a:ext>
            </a:extLst>
          </p:cNvPr>
          <p:cNvSpPr/>
          <p:nvPr/>
        </p:nvSpPr>
        <p:spPr>
          <a:xfrm>
            <a:off x="4406748" y="4449326"/>
            <a:ext cx="628184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3600" b="1" spc="324" dirty="0">
                <a:solidFill>
                  <a:srgbClr val="60BA47"/>
                </a:solidFill>
                <a:latin typeface="Calibri" panose="020F0502020204030204" pitchFamily="34" charset="0"/>
                <a:cs typeface="Calibri" panose="020F0502020204030204" pitchFamily="34" charset="0"/>
              </a:rPr>
              <a:t>&amp; Vaikutusten arviointi</a:t>
            </a:r>
            <a:endParaRPr lang="en-US" sz="3600" dirty="0">
              <a:latin typeface="Montserrat" panose="00000500000000000000" pitchFamily="50"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638618" y="482739"/>
            <a:ext cx="6664687" cy="5166427"/>
          </a:xfrm>
          <a:prstGeom prst="rect">
            <a:avLst/>
          </a:prstGeom>
        </p:spPr>
        <p:txBody>
          <a:bodyPr/>
          <a:lstStyle/>
          <a:p>
            <a:pPr marL="0" indent="0">
              <a:lnSpc>
                <a:spcPct val="100000"/>
              </a:lnSpc>
            </a:pPr>
            <a:r>
              <a:rPr lang="en-US" sz="1800" kern="100" dirty="0" err="1">
                <a:ea typeface="Aptos" panose="020B0004020202020204" pitchFamily="34" charset="0"/>
                <a:cs typeface="Calibri" panose="020F0502020204030204" pitchFamily="34" charset="0"/>
              </a:rPr>
              <a:t>Ruokajätteiden</a:t>
            </a:r>
            <a:r>
              <a:rPr lang="en-US" sz="1800" kern="100" dirty="0">
                <a:ea typeface="Aptos" panose="020B0004020202020204" pitchFamily="34" charset="0"/>
                <a:cs typeface="Calibri" panose="020F0502020204030204" pitchFamily="34" charset="0"/>
              </a:rPr>
              <a:t> ympäristö- ja sosiaalis-taloudellisten vaikutusten arviointi on olennaista jätehuoltokäytäntöjen keskeisten tunnuslukujen ymmärtämiseksi. </a:t>
            </a:r>
          </a:p>
          <a:p>
            <a:pPr marL="0" indent="0">
              <a:lnSpc>
                <a:spcPct val="100000"/>
              </a:lnSpc>
            </a:pPr>
            <a:endParaRPr lang="en-US" sz="1800" kern="100" dirty="0">
              <a:effectLst/>
              <a:ea typeface="Aptos" panose="020B0004020202020204" pitchFamily="34" charset="0"/>
              <a:cs typeface="Times New Roman" panose="02020603050405020304" pitchFamily="18" charset="0"/>
            </a:endParaRPr>
          </a:p>
          <a:p>
            <a:pPr marL="0" indent="0">
              <a:lnSpc>
                <a:spcPct val="100000"/>
              </a:lnSpc>
            </a:pPr>
            <a:r>
              <a:rPr lang="en-US" sz="1800" kern="100" dirty="0">
                <a:effectLst/>
                <a:ea typeface="Aptos" panose="020B0004020202020204" pitchFamily="34" charset="0"/>
                <a:cs typeface="Times New Roman" panose="02020603050405020304" pitchFamily="18" charset="0"/>
              </a:rPr>
              <a:t>Kullakin arviointimenetelmällä on oma tarkoituksensa, ja se antaa arvokasta tietoa kokonaisarviointiprosessista huolellisesti valittujen </a:t>
            </a:r>
            <a:r>
              <a:rPr lang="en-US" sz="1800" kern="100" dirty="0" err="1">
                <a:effectLst/>
                <a:ea typeface="Aptos" panose="020B0004020202020204" pitchFamily="34" charset="0"/>
                <a:cs typeface="Times New Roman" panose="02020603050405020304" pitchFamily="18" charset="0"/>
              </a:rPr>
              <a:t>keskeisten</a:t>
            </a:r>
            <a:r>
              <a:rPr lang="en-US" sz="1800" kern="100" dirty="0">
                <a:effectLst/>
                <a:ea typeface="Aptos" panose="020B0004020202020204" pitchFamily="34" charset="0"/>
                <a:cs typeface="Times New Roman" panose="02020603050405020304" pitchFamily="18" charset="0"/>
              </a:rPr>
              <a:t> </a:t>
            </a:r>
            <a:r>
              <a:rPr lang="en-US" sz="1800" kern="100" dirty="0" err="1">
                <a:ea typeface="Aptos" panose="020B0004020202020204" pitchFamily="34" charset="0"/>
                <a:cs typeface="Times New Roman" panose="02020603050405020304" pitchFamily="18" charset="0"/>
              </a:rPr>
              <a:t>tulos</a:t>
            </a:r>
            <a:r>
              <a:rPr lang="en-US" sz="1800" kern="100" dirty="0" err="1">
                <a:effectLst/>
                <a:ea typeface="Aptos" panose="020B0004020202020204" pitchFamily="34" charset="0"/>
                <a:cs typeface="Times New Roman" panose="02020603050405020304" pitchFamily="18" charset="0"/>
              </a:rPr>
              <a:t>indikaattoreiden</a:t>
            </a:r>
            <a:r>
              <a:rPr lang="en-US" sz="1800" kern="100" dirty="0">
                <a:effectLst/>
                <a:ea typeface="Aptos" panose="020B0004020202020204" pitchFamily="34" charset="0"/>
                <a:cs typeface="Times New Roman" panose="02020603050405020304" pitchFamily="18" charset="0"/>
              </a:rPr>
              <a:t> avulla.</a:t>
            </a:r>
            <a:endParaRPr lang="en-US" sz="1800" kern="100" dirty="0">
              <a:ea typeface="Aptos" panose="020B0004020202020204" pitchFamily="34" charset="0"/>
              <a:cs typeface="Calibri" panose="020F0502020204030204" pitchFamily="34" charset="0"/>
            </a:endParaRPr>
          </a:p>
          <a:p>
            <a:pPr marL="0" indent="0">
              <a:lnSpc>
                <a:spcPct val="100000"/>
              </a:lnSpc>
            </a:pPr>
            <a:endParaRPr lang="en-US" sz="1800" kern="100" dirty="0">
              <a:ea typeface="Aptos" panose="020B0004020202020204" pitchFamily="34" charset="0"/>
              <a:cs typeface="Calibri" panose="020F0502020204030204" pitchFamily="34" charset="0"/>
            </a:endParaRPr>
          </a:p>
          <a:p>
            <a:pPr marL="0" indent="0">
              <a:lnSpc>
                <a:spcPct val="100000"/>
              </a:lnSpc>
            </a:pPr>
            <a:r>
              <a:rPr lang="en-US" sz="1800" kern="100" dirty="0">
                <a:ea typeface="Aptos" panose="020B0004020202020204" pitchFamily="34" charset="0"/>
                <a:cs typeface="Calibri" panose="020F0502020204030204" pitchFamily="34" charset="0"/>
              </a:rPr>
              <a:t>Esimerkiksi </a:t>
            </a:r>
            <a:r>
              <a:rPr lang="en-US" sz="1800" kern="100" dirty="0">
                <a:effectLst/>
                <a:ea typeface="Aptos" panose="020B0004020202020204" pitchFamily="34" charset="0"/>
                <a:cs typeface="Calibri" panose="020F0502020204030204" pitchFamily="34" charset="0"/>
              </a:rPr>
              <a:t>määrittelemällä kustannukset, hyödyt ja sijoitetun pääoman tuoton organisaatiot voivat tehdä tietoon perustuvia päätöksiä sellaisten ruokajätteen vähentämisstrategioiden toteuttamisesta, jotka johtavat taloudellisiin säästöihin ja </a:t>
            </a:r>
            <a:r>
              <a:rPr lang="en-US" sz="1800" kern="100" dirty="0">
                <a:ea typeface="Aptos" panose="020B0004020202020204" pitchFamily="34" charset="0"/>
                <a:cs typeface="Calibri" panose="020F0502020204030204" pitchFamily="34" charset="0"/>
              </a:rPr>
              <a:t>kestävyyteen. </a:t>
            </a:r>
          </a:p>
          <a:p>
            <a:pPr marL="0" indent="0">
              <a:lnSpc>
                <a:spcPct val="100000"/>
              </a:lnSpc>
            </a:pPr>
            <a:endParaRPr lang="en-US" sz="1800" kern="100" dirty="0">
              <a:ea typeface="Aptos" panose="020B0004020202020204" pitchFamily="34" charset="0"/>
              <a:cs typeface="Calibri" panose="020F0502020204030204" pitchFamily="34" charset="0"/>
            </a:endParaRPr>
          </a:p>
          <a:p>
            <a:pPr marL="0" indent="0">
              <a:lnSpc>
                <a:spcPct val="100000"/>
              </a:lnSpc>
            </a:pPr>
            <a:r>
              <a:rPr lang="en-US" sz="1800" kern="100" dirty="0">
                <a:ea typeface="Aptos" panose="020B0004020202020204" pitchFamily="34" charset="0"/>
                <a:cs typeface="Calibri" panose="020F0502020204030204" pitchFamily="34" charset="0"/>
              </a:rPr>
              <a:t>Useiden menetelmien yhdistäminen voi parantaa </a:t>
            </a:r>
            <a:r>
              <a:rPr lang="en-US" sz="1800" kern="100" dirty="0">
                <a:cs typeface="Calibri" panose="020F0502020204030204" pitchFamily="34" charset="0"/>
              </a:rPr>
              <a:t>arvioinnin </a:t>
            </a:r>
            <a:r>
              <a:rPr lang="en-US" sz="1800" kern="100" dirty="0">
                <a:ea typeface="Aptos" panose="020B0004020202020204" pitchFamily="34" charset="0"/>
                <a:cs typeface="Calibri" panose="020F0502020204030204" pitchFamily="34" charset="0"/>
              </a:rPr>
              <a:t>luotettavuutta</a:t>
            </a:r>
            <a:r>
              <a:rPr lang="en-US" sz="1800" kern="100" dirty="0">
                <a:cs typeface="Calibri" panose="020F0502020204030204" pitchFamily="34" charset="0"/>
              </a:rPr>
              <a:t>, antaa kattavan kuvan ruokajätevirroista ja antaa tietoa tehokkaista toimista, jotka vaikuttavat myönteisesti ympäristöön, talouteen ja sosiaalisiin tuloksiin.</a:t>
            </a:r>
          </a:p>
          <a:p>
            <a:pPr marL="0" indent="0">
              <a:lnSpc>
                <a:spcPct val="100000"/>
              </a:lnSpc>
            </a:pPr>
            <a:endParaRPr lang="fi-FI" sz="1800" kern="100" dirty="0">
              <a:effectLst/>
              <a:ea typeface="Aptos" panose="020B0004020202020204" pitchFamily="34" charset="0"/>
              <a:cs typeface="Calibri" panose="020F0502020204030204" pitchFamily="34" charset="0"/>
            </a:endParaRPr>
          </a:p>
          <a:p>
            <a:pPr marL="0" indent="0">
              <a:lnSpc>
                <a:spcPct val="100000"/>
              </a:lnSpc>
            </a:pPr>
            <a:endParaRPr lang="en-US" sz="1800" kern="100" dirty="0">
              <a:cs typeface="Calibri" panose="020F0502020204030204" pitchFamily="34" charset="0"/>
            </a:endParaRPr>
          </a:p>
          <a:p>
            <a:pPr marL="0" indent="0" algn="just">
              <a:lnSpc>
                <a:spcPct val="100000"/>
              </a:lnSpc>
            </a:pPr>
            <a:endParaRPr lang="fi-FI" sz="2000" kern="100" dirty="0">
              <a:latin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1" y="793442"/>
            <a:ext cx="4315522" cy="652770"/>
          </a:xfrm>
          <a:prstGeom prst="rect">
            <a:avLst/>
          </a:prstGeom>
          <a:solidFill>
            <a:srgbClr val="60BA47"/>
          </a:solidFill>
        </p:spPr>
        <p:txBody>
          <a:bodyPr anchor="ctr"/>
          <a:lstStyle/>
          <a:p>
            <a:pPr marL="411163"/>
            <a:r>
              <a:rPr lang="en-US" sz="3200" dirty="0" err="1"/>
              <a:t>Yhteenveto</a:t>
            </a:r>
            <a:endParaRPr lang="en-US" sz="3200" dirty="0"/>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en-US"/>
          </a:p>
        </p:txBody>
      </p:sp>
      <p:pic>
        <p:nvPicPr>
          <p:cNvPr id="5" name="Kuva 4" descr="Kuva, joka sisältää kohteen teksti, Grafiikka, Fontti, ympyrä&#10;&#10;Kuvaus luotu automaattisesti">
            <a:extLst>
              <a:ext uri="{FF2B5EF4-FFF2-40B4-BE49-F238E27FC236}">
                <a16:creationId xmlns:a16="http://schemas.microsoft.com/office/drawing/2014/main" id="{5C0872A8-4C40-F3A3-AD1F-3B075886513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77400" y="5367911"/>
            <a:ext cx="1625905" cy="1092339"/>
          </a:xfrm>
          <a:prstGeom prst="rect">
            <a:avLst/>
          </a:prstGeom>
        </p:spPr>
      </p:pic>
    </p:spTree>
    <p:extLst>
      <p:ext uri="{BB962C8B-B14F-4D97-AF65-F5344CB8AC3E}">
        <p14:creationId xmlns:p14="http://schemas.microsoft.com/office/powerpoint/2010/main" val="36002112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9">
            <a:extLst>
              <a:ext uri="{FF2B5EF4-FFF2-40B4-BE49-F238E27FC236}">
                <a16:creationId xmlns:a16="http://schemas.microsoft.com/office/drawing/2014/main" id="{67153758-37AF-CBB7-8553-85C52E9768D6}"/>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1047404"/>
            <a:ext cx="10203652" cy="5064323"/>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3875B9C3-7921-364B-95C1-7200313E6D07}"/>
              </a:ext>
            </a:extLst>
          </p:cNvPr>
          <p:cNvSpPr txBox="1"/>
          <p:nvPr/>
        </p:nvSpPr>
        <p:spPr>
          <a:xfrm>
            <a:off x="2863453" y="4012902"/>
            <a:ext cx="5736476" cy="1015663"/>
          </a:xfrm>
          <a:prstGeom prst="rect">
            <a:avLst/>
          </a:prstGeom>
          <a:noFill/>
        </p:spPr>
        <p:txBody>
          <a:bodyPr wrap="square" rtlCol="0">
            <a:spAutoFit/>
          </a:bodyPr>
          <a:lstStyle/>
          <a:p>
            <a:pPr algn="ctr"/>
            <a:r>
              <a:rPr lang="en-US" sz="3000" b="1" spc="162">
                <a:solidFill>
                  <a:schemeClr val="bg1"/>
                </a:solidFill>
                <a:latin typeface="Calibri" panose="020F0502020204030204" pitchFamily="34" charset="0"/>
                <a:cs typeface="Calibri" panose="020F0502020204030204" pitchFamily="34" charset="0"/>
              </a:rPr>
              <a:t>PIENI EDISTYS JOKA PÄIVÄ TUOTTAA SUURIA TULOKSIA.</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4987778" y="5231889"/>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US"/>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903574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en-US" sz="3000" b="1">
                <a:solidFill>
                  <a:schemeClr val="bg1"/>
                </a:solidFill>
              </a:rPr>
              <a:t>www.waste2worth.eu</a:t>
            </a:r>
          </a:p>
          <a:p>
            <a:endParaRPr lang="en-US"/>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en-US"/>
              <a:t>Seuraa matkaamme</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en-US" sz="2400" err="1">
                  <a:solidFill>
                    <a:srgbClr val="0B3A5B"/>
                  </a:solidFill>
                  <a:hlinkClick r:id="rId4">
                    <a:extLst>
                      <a:ext uri="{A12FA001-AC4F-418D-AE19-62706E023703}">
                        <ahyp:hlinkClr xmlns:ahyp="http://schemas.microsoft.com/office/drawing/2018/hyperlinkcolor" val="tx"/>
                      </a:ext>
                    </a:extLst>
                  </a:hlinkClick>
                </a:rPr>
                <a:t>yt</a:t>
              </a:r>
              <a:endParaRPr lang="en-US" sz="240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en-US" sz="2400">
                  <a:solidFill>
                    <a:srgbClr val="0B3A5B"/>
                  </a:solidFill>
                  <a:hlinkClick r:id="rId5">
                    <a:extLst>
                      <a:ext uri="{A12FA001-AC4F-418D-AE19-62706E023703}">
                        <ahyp:hlinkClr xmlns:ahyp="http://schemas.microsoft.com/office/drawing/2018/hyperlinkcolor" val="tx"/>
                      </a:ext>
                    </a:extLst>
                  </a:hlinkClick>
                </a:rPr>
                <a:t>li</a:t>
              </a:r>
              <a:endParaRPr lang="en-US" sz="240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sz="240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sz="240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sz="240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0"/>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59312"/>
            </a:xfrm>
            <a:prstGeom prst="rect">
              <a:avLst/>
            </a:prstGeom>
            <a:noFill/>
          </p:spPr>
          <p:txBody>
            <a:bodyPr wrap="square" lIns="91440" tIns="45720" rIns="91440" bIns="45720" rtlCol="0" anchor="t">
              <a:spAutoFit/>
            </a:bodyPr>
            <a:lstStyle/>
            <a:p>
              <a:endParaRPr lang="en-US" sz="2400" dirty="0">
                <a:solidFill>
                  <a:srgbClr val="0B3A5B"/>
                </a:solidFill>
                <a:ea typeface="Calibri"/>
                <a:cs typeface="Calibri"/>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sz="240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february 17,, adobestock">
            <a:extLst>
              <a:ext uri="{FF2B5EF4-FFF2-40B4-BE49-F238E27FC236}">
                <a16:creationId xmlns:a16="http://schemas.microsoft.com/office/drawing/2014/main" id="{88AEAAF0-1539-FC44-DC40-005C83DB3B88}"/>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36425" y="4548212"/>
            <a:ext cx="4406726" cy="1942861"/>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576543" y="492542"/>
            <a:ext cx="10052954" cy="803654"/>
          </a:xfrm>
          <a:prstGeom prst="rect">
            <a:avLst/>
          </a:prstGeom>
        </p:spPr>
        <p:txBody>
          <a:bodyPr/>
          <a:lstStyle/>
          <a:p>
            <a:r>
              <a:rPr lang="en-IE" dirty="0">
                <a:ea typeface="+mn-lt"/>
                <a:cs typeface="+mn-lt"/>
              </a:rPr>
              <a:t>Johdatus arviointiin ja vaikutusten arviointiin</a:t>
            </a:r>
          </a:p>
          <a:p>
            <a:endParaRPr lang="en-US" dirty="0"/>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724394" y="1333608"/>
            <a:ext cx="5840680" cy="4739350"/>
          </a:xfrm>
          <a:prstGeom prst="rect">
            <a:avLst/>
          </a:prstGeom>
        </p:spPr>
        <p:txBody>
          <a:bodyPr/>
          <a:lstStyle/>
          <a:p>
            <a:pPr marL="0" indent="0">
              <a:lnSpc>
                <a:spcPct val="100000"/>
              </a:lnSpc>
            </a:pPr>
            <a:r>
              <a:rPr lang="en-IE" sz="2200" dirty="0">
                <a:ea typeface="+mn-lt"/>
                <a:cs typeface="+mn-lt"/>
              </a:rPr>
              <a:t>Arviointi </a:t>
            </a:r>
            <a:r>
              <a:rPr lang="en-IE" sz="2200" dirty="0" err="1">
                <a:ea typeface="+mn-lt"/>
                <a:cs typeface="+mn-lt"/>
              </a:rPr>
              <a:t>ja</a:t>
            </a:r>
            <a:r>
              <a:rPr lang="en-IE" sz="2200" dirty="0">
                <a:ea typeface="+mn-lt"/>
                <a:cs typeface="+mn-lt"/>
              </a:rPr>
              <a:t> </a:t>
            </a:r>
            <a:r>
              <a:rPr lang="en-IE" sz="2200" dirty="0" err="1">
                <a:ea typeface="+mn-lt"/>
                <a:cs typeface="+mn-lt"/>
              </a:rPr>
              <a:t>vaikutusten</a:t>
            </a:r>
            <a:r>
              <a:rPr lang="en-IE" sz="2200" dirty="0">
                <a:ea typeface="+mn-lt"/>
                <a:cs typeface="+mn-lt"/>
              </a:rPr>
              <a:t> </a:t>
            </a:r>
            <a:r>
              <a:rPr lang="en-IE" sz="2200" dirty="0" err="1">
                <a:ea typeface="+mn-lt"/>
                <a:cs typeface="+mn-lt"/>
              </a:rPr>
              <a:t>arviointi</a:t>
            </a:r>
            <a:r>
              <a:rPr lang="en-IE" sz="2200" dirty="0">
                <a:ea typeface="+mn-lt"/>
                <a:cs typeface="+mn-lt"/>
              </a:rPr>
              <a:t> ovat </a:t>
            </a:r>
            <a:r>
              <a:rPr lang="en-US" sz="2200" dirty="0" err="1">
                <a:solidFill>
                  <a:srgbClr val="0B3A5B"/>
                </a:solidFill>
                <a:effectLst/>
                <a:ea typeface="Aptos" panose="020B0004020202020204" pitchFamily="34" charset="0"/>
                <a:cs typeface="Calibri" panose="020F0502020204030204" pitchFamily="34" charset="0"/>
              </a:rPr>
              <a:t>keskeisiä</a:t>
            </a:r>
            <a:r>
              <a:rPr lang="en-US" sz="2200" dirty="0">
                <a:solidFill>
                  <a:srgbClr val="0B3A5B"/>
                </a:solidFill>
                <a:effectLst/>
                <a:ea typeface="Aptos" panose="020B0004020202020204" pitchFamily="34" charset="0"/>
                <a:cs typeface="Calibri" panose="020F0502020204030204" pitchFamily="34" charset="0"/>
              </a:rPr>
              <a:t> prosesseja</a:t>
            </a:r>
            <a:r>
              <a:rPr lang="en-US" sz="2200" b="1" dirty="0">
                <a:solidFill>
                  <a:srgbClr val="0B3A5B"/>
                </a:solidFill>
                <a:effectLst/>
                <a:ea typeface="Aptos" panose="020B0004020202020204" pitchFamily="34" charset="0"/>
                <a:cs typeface="Calibri" panose="020F0502020204030204" pitchFamily="34" charset="0"/>
              </a:rPr>
              <a:t>, joilla mitataan </a:t>
            </a:r>
            <a:r>
              <a:rPr lang="en-US" sz="2200" dirty="0" err="1">
                <a:solidFill>
                  <a:srgbClr val="0B3A5B"/>
                </a:solidFill>
                <a:effectLst/>
                <a:ea typeface="Aptos" panose="020B0004020202020204" pitchFamily="34" charset="0"/>
                <a:cs typeface="Calibri" panose="020F0502020204030204" pitchFamily="34" charset="0"/>
              </a:rPr>
              <a:t>ohjelmien</a:t>
            </a:r>
            <a:r>
              <a:rPr lang="en-US" sz="2200" dirty="0">
                <a:solidFill>
                  <a:srgbClr val="0B3A5B"/>
                </a:solidFill>
                <a:effectLst/>
                <a:ea typeface="Aptos" panose="020B0004020202020204" pitchFamily="34" charset="0"/>
                <a:cs typeface="Calibri" panose="020F0502020204030204" pitchFamily="34" charset="0"/>
              </a:rPr>
              <a:t>, hankkeiden tai </a:t>
            </a:r>
            <a:r>
              <a:rPr lang="en-US" sz="2200" dirty="0" err="1">
                <a:solidFill>
                  <a:srgbClr val="0B3A5B"/>
                </a:solidFill>
                <a:ea typeface="Aptos" panose="020B0004020202020204" pitchFamily="34" charset="0"/>
                <a:cs typeface="Calibri" panose="020F0502020204030204" pitchFamily="34" charset="0"/>
              </a:rPr>
              <a:t>säännösten</a:t>
            </a:r>
            <a:r>
              <a:rPr lang="en-US" sz="2200" dirty="0">
                <a:solidFill>
                  <a:srgbClr val="0B3A5B"/>
                </a:solidFill>
                <a:effectLst/>
                <a:ea typeface="Aptos" panose="020B0004020202020204" pitchFamily="34" charset="0"/>
                <a:cs typeface="Calibri" panose="020F0502020204030204" pitchFamily="34" charset="0"/>
              </a:rPr>
              <a:t> </a:t>
            </a:r>
            <a:r>
              <a:rPr lang="en-US" sz="2200" b="1" dirty="0">
                <a:solidFill>
                  <a:srgbClr val="0B3A5B"/>
                </a:solidFill>
                <a:effectLst/>
                <a:ea typeface="Aptos" panose="020B0004020202020204" pitchFamily="34" charset="0"/>
                <a:cs typeface="Calibri" panose="020F0502020204030204" pitchFamily="34" charset="0"/>
              </a:rPr>
              <a:t>merkitystä, tehokkuutta ja tuloksia</a:t>
            </a:r>
            <a:r>
              <a:rPr lang="en-US" sz="2200" kern="100" dirty="0">
                <a:solidFill>
                  <a:srgbClr val="0B3A5B"/>
                </a:solidFill>
                <a:effectLst/>
                <a:ea typeface="Aptos" panose="020B0004020202020204" pitchFamily="34" charset="0"/>
                <a:cs typeface="Calibri" panose="020F0502020204030204" pitchFamily="34" charset="0"/>
              </a:rPr>
              <a:t>.</a:t>
            </a:r>
          </a:p>
          <a:p>
            <a:pPr marL="0" indent="0">
              <a:lnSpc>
                <a:spcPct val="100000"/>
              </a:lnSpc>
            </a:pPr>
            <a:endParaRPr lang="en-US" sz="2200" kern="100" dirty="0">
              <a:solidFill>
                <a:srgbClr val="0B3A5B"/>
              </a:solidFill>
              <a:ea typeface="Aptos" panose="020B0004020202020204" pitchFamily="34" charset="0"/>
              <a:cs typeface="Calibri" panose="020F0502020204030204" pitchFamily="34" charset="0"/>
            </a:endParaRPr>
          </a:p>
          <a:p>
            <a:pPr marL="0" indent="0">
              <a:lnSpc>
                <a:spcPct val="100000"/>
              </a:lnSpc>
            </a:pPr>
            <a:r>
              <a:rPr kumimoji="0" lang="fi-FI" altLang="fi-FI" sz="2200" b="0" i="0" u="none" strike="noStrike" cap="none" normalizeH="0" baseline="0" dirty="0">
                <a:ln>
                  <a:noFill/>
                </a:ln>
                <a:solidFill>
                  <a:srgbClr val="0B3A5B"/>
                </a:solidFill>
                <a:effectLst/>
                <a:cs typeface="Calibri" panose="020F0502020204030204" pitchFamily="34" charset="0"/>
              </a:rPr>
              <a:t>Arviointi voidaan luokitella useisiin eri tyyppeihin, joista jokainen palvelee </a:t>
            </a:r>
            <a:r>
              <a:rPr kumimoji="0" lang="fi-FI" altLang="fi-FI" sz="2200" b="1" i="0" u="none" strike="noStrike" cap="none" normalizeH="0" baseline="0" dirty="0">
                <a:ln>
                  <a:noFill/>
                </a:ln>
                <a:solidFill>
                  <a:srgbClr val="0B3A5B"/>
                </a:solidFill>
                <a:effectLst/>
                <a:cs typeface="Calibri" panose="020F0502020204030204" pitchFamily="34" charset="0"/>
              </a:rPr>
              <a:t>eri tarkoituksia ja </a:t>
            </a:r>
            <a:r>
              <a:rPr kumimoji="0" lang="fi-FI" altLang="fi-FI" sz="2200" b="1" i="0" u="none" strike="noStrike" cap="none" normalizeH="0" baseline="0" dirty="0" err="1">
                <a:ln>
                  <a:noFill/>
                </a:ln>
                <a:solidFill>
                  <a:srgbClr val="0B3A5B"/>
                </a:solidFill>
                <a:effectLst/>
                <a:cs typeface="Calibri" panose="020F0502020204030204" pitchFamily="34" charset="0"/>
              </a:rPr>
              <a:t>yhteyksiä</a:t>
            </a:r>
            <a:r>
              <a:rPr kumimoji="0" lang="fi-FI" altLang="fi-FI" sz="2200" b="0" i="0" u="none" strike="noStrike" cap="none" normalizeH="0" baseline="0" dirty="0">
                <a:ln>
                  <a:noFill/>
                </a:ln>
                <a:solidFill>
                  <a:srgbClr val="0B3A5B"/>
                </a:solidFill>
                <a:effectLst/>
                <a:cs typeface="Calibri" panose="020F0502020204030204" pitchFamily="34" charset="0"/>
              </a:rPr>
              <a:t>.</a:t>
            </a:r>
          </a:p>
          <a:p>
            <a:pPr marL="0" indent="0">
              <a:lnSpc>
                <a:spcPct val="100000"/>
              </a:lnSpc>
            </a:pPr>
            <a:endParaRPr lang="fi-FI" altLang="fi-FI" sz="2200" dirty="0">
              <a:solidFill>
                <a:srgbClr val="0B3A5B"/>
              </a:solidFill>
              <a:cs typeface="Calibri" panose="020F0502020204030204" pitchFamily="34" charset="0"/>
            </a:endParaRPr>
          </a:p>
          <a:p>
            <a:pPr marL="0" indent="0">
              <a:lnSpc>
                <a:spcPct val="100000"/>
              </a:lnSpc>
            </a:pPr>
            <a:r>
              <a:rPr kumimoji="0" lang="fi-FI" altLang="fi-FI" sz="2200" b="0" i="0" u="none" strike="noStrike" cap="none" normalizeH="0" baseline="0" dirty="0" err="1">
                <a:ln>
                  <a:noFill/>
                </a:ln>
                <a:solidFill>
                  <a:srgbClr val="0B3A5B"/>
                </a:solidFill>
                <a:effectLst/>
                <a:cs typeface="Calibri" panose="020F0502020204030204" pitchFamily="34" charset="0"/>
              </a:rPr>
              <a:t>Eri arviointityyppejä </a:t>
            </a:r>
            <a:r>
              <a:rPr kumimoji="0" lang="fi-FI" altLang="fi-FI" sz="2200" b="1" i="0" u="none" strike="noStrike" cap="none" normalizeH="0" baseline="0" dirty="0" err="1">
                <a:ln>
                  <a:noFill/>
                </a:ln>
                <a:solidFill>
                  <a:srgbClr val="0B3A5B"/>
                </a:solidFill>
                <a:effectLst/>
                <a:cs typeface="Calibri" panose="020F0502020204030204" pitchFamily="34" charset="0"/>
              </a:rPr>
              <a:t>voidaan käyttää itsenäisesti tai yhdistelmänä </a:t>
            </a:r>
            <a:r>
              <a:rPr kumimoji="0" lang="fi-FI" altLang="fi-FI" sz="2200" b="0" i="0" u="none" strike="noStrike" cap="none" normalizeH="0" baseline="0" dirty="0" err="1">
                <a:ln>
                  <a:noFill/>
                </a:ln>
                <a:solidFill>
                  <a:srgbClr val="0B3A5B"/>
                </a:solidFill>
                <a:effectLst/>
                <a:cs typeface="Calibri" panose="020F0502020204030204" pitchFamily="34" charset="0"/>
              </a:rPr>
              <a:t>arvioinnin tavoitteista </a:t>
            </a:r>
            <a:r>
              <a:rPr kumimoji="0" lang="fi-FI" altLang="fi-FI" sz="2200" b="0" i="0" u="none" strike="noStrike" cap="none" normalizeH="0" baseline="0" dirty="0">
                <a:ln>
                  <a:noFill/>
                </a:ln>
                <a:solidFill>
                  <a:srgbClr val="0B3A5B"/>
                </a:solidFill>
                <a:effectLst/>
                <a:cs typeface="Calibri" panose="020F0502020204030204" pitchFamily="34" charset="0"/>
              </a:rPr>
              <a:t>riippuen.</a:t>
            </a:r>
          </a:p>
          <a:p>
            <a:pPr marL="0" indent="0">
              <a:lnSpc>
                <a:spcPct val="100000"/>
              </a:lnSpc>
            </a:pPr>
            <a:endParaRPr lang="en-US" kern="100" dirty="0">
              <a:solidFill>
                <a:srgbClr val="0B3A5B"/>
              </a:solidFill>
              <a:ea typeface="Aptos" panose="020B0004020202020204" pitchFamily="34" charset="0"/>
              <a:cs typeface="Calibri" panose="020F0502020204030204" pitchFamily="34" charset="0"/>
            </a:endParaRPr>
          </a:p>
        </p:txBody>
      </p:sp>
      <p:pic>
        <p:nvPicPr>
          <p:cNvPr id="18" name="Kuva 17" descr="Kuva, joka sisältää kohteen teksti, Grafiikka, Fontti, ympyrä&#10;&#10;Kuvaus luotu automaattisesti">
            <a:extLst>
              <a:ext uri="{FF2B5EF4-FFF2-40B4-BE49-F238E27FC236}">
                <a16:creationId xmlns:a16="http://schemas.microsoft.com/office/drawing/2014/main" id="{3E01596C-764C-1B3A-5994-A27BAEAAAF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5745" y="5347607"/>
            <a:ext cx="1616827" cy="1086240"/>
          </a:xfrm>
          <a:prstGeom prst="rect">
            <a:avLst/>
          </a:prstGeom>
        </p:spPr>
      </p:pic>
      <p:sp>
        <p:nvSpPr>
          <p:cNvPr id="2" name="Text Placeholder 2">
            <a:extLst>
              <a:ext uri="{FF2B5EF4-FFF2-40B4-BE49-F238E27FC236}">
                <a16:creationId xmlns:a16="http://schemas.microsoft.com/office/drawing/2014/main" id="{409E5A76-0AC3-F3D0-3700-2108A67054E6}"/>
              </a:ext>
            </a:extLst>
          </p:cNvPr>
          <p:cNvSpPr txBox="1">
            <a:spLocks/>
          </p:cNvSpPr>
          <p:nvPr/>
        </p:nvSpPr>
        <p:spPr>
          <a:xfrm>
            <a:off x="6565074" y="1353422"/>
            <a:ext cx="4503709" cy="508042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fi-FI" b="1" kern="100" dirty="0">
                <a:solidFill>
                  <a:srgbClr val="0B3A5B"/>
                </a:solidFill>
                <a:ea typeface="Aptos" panose="020B0004020202020204" pitchFamily="34" charset="0"/>
                <a:cs typeface="Calibri" panose="020F0502020204030204" pitchFamily="34" charset="0"/>
              </a:rPr>
              <a:t>ARVIOINTITYYPIT </a:t>
            </a:r>
          </a:p>
          <a:p>
            <a:pPr marL="0" indent="0">
              <a:lnSpc>
                <a:spcPct val="100000"/>
              </a:lnSpc>
            </a:pPr>
            <a:r>
              <a:rPr lang="fi-FI" sz="2000" b="1" kern="100" dirty="0">
                <a:solidFill>
                  <a:srgbClr val="0B3A5B"/>
                </a:solidFill>
                <a:ea typeface="Aptos" panose="020B0004020202020204" pitchFamily="34" charset="0"/>
                <a:cs typeface="Calibri" panose="020F0502020204030204" pitchFamily="34" charset="0"/>
              </a:rPr>
              <a:t>Katso kappale 2 </a:t>
            </a:r>
          </a:p>
          <a:p>
            <a:pPr marL="0" indent="0">
              <a:lnSpc>
                <a:spcPct val="100000"/>
              </a:lnSpc>
              <a:buSzPts val="1000"/>
              <a:tabLst>
                <a:tab pos="457200" algn="l"/>
              </a:tabLst>
            </a:pPr>
            <a:endParaRPr lang="en-US" kern="100" dirty="0">
              <a:solidFill>
                <a:srgbClr val="0B3A5B"/>
              </a:solidFill>
              <a:ea typeface="Aptos" panose="020B0004020202020204" pitchFamily="34" charset="0"/>
              <a:cs typeface="Calibri" panose="020F0502020204030204" pitchFamily="34" charset="0"/>
            </a:endParaRPr>
          </a:p>
          <a:p>
            <a:pPr marL="342900" indent="-342900">
              <a:lnSpc>
                <a:spcPct val="100000"/>
              </a:lnSpc>
              <a:buSzPct val="50000"/>
              <a:buFont typeface="Wingdings" panose="05000000000000000000" pitchFamily="2" charset="2"/>
              <a:buChar char="v"/>
              <a:tabLst>
                <a:tab pos="457200" algn="l"/>
              </a:tabLst>
            </a:pPr>
            <a:r>
              <a:rPr lang="en-US" kern="100" dirty="0" err="1">
                <a:solidFill>
                  <a:srgbClr val="0B3A5B"/>
                </a:solidFill>
                <a:ea typeface="Aptos" panose="020B0004020202020204" pitchFamily="34" charset="0"/>
                <a:cs typeface="Calibri" panose="020F0502020204030204" pitchFamily="34" charset="0"/>
              </a:rPr>
              <a:t>Formatiivinen</a:t>
            </a:r>
            <a:r>
              <a:rPr lang="en-US" kern="100" dirty="0">
                <a:solidFill>
                  <a:srgbClr val="0B3A5B"/>
                </a:solidFill>
                <a:ea typeface="Aptos" panose="020B0004020202020204" pitchFamily="34" charset="0"/>
                <a:cs typeface="Calibri" panose="020F0502020204030204" pitchFamily="34" charset="0"/>
              </a:rPr>
              <a:t> arviointi</a:t>
            </a:r>
          </a:p>
          <a:p>
            <a:pPr marL="342900" indent="-342900">
              <a:lnSpc>
                <a:spcPct val="100000"/>
              </a:lnSpc>
              <a:buSzPct val="50000"/>
              <a:buFont typeface="Wingdings" panose="05000000000000000000" pitchFamily="2" charset="2"/>
              <a:buChar char="v"/>
              <a:tabLst>
                <a:tab pos="457200" algn="l"/>
              </a:tabLst>
            </a:pPr>
            <a:r>
              <a:rPr lang="en-US" kern="100" dirty="0" err="1">
                <a:solidFill>
                  <a:srgbClr val="0B3A5B"/>
                </a:solidFill>
                <a:ea typeface="Aptos" panose="020B0004020202020204" pitchFamily="34" charset="0"/>
                <a:cs typeface="Calibri" panose="020F0502020204030204" pitchFamily="34" charset="0"/>
              </a:rPr>
              <a:t>Summatiivinen</a:t>
            </a:r>
            <a:r>
              <a:rPr lang="en-US" kern="100" dirty="0">
                <a:solidFill>
                  <a:srgbClr val="0B3A5B"/>
                </a:solidFill>
                <a:ea typeface="Aptos" panose="020B0004020202020204" pitchFamily="34" charset="0"/>
                <a:cs typeface="Calibri" panose="020F0502020204030204" pitchFamily="34" charset="0"/>
              </a:rPr>
              <a:t> </a:t>
            </a:r>
            <a:r>
              <a:rPr lang="en-US" kern="100" dirty="0" err="1">
                <a:solidFill>
                  <a:srgbClr val="0B3A5B"/>
                </a:solidFill>
                <a:ea typeface="Aptos" panose="020B0004020202020204" pitchFamily="34" charset="0"/>
                <a:cs typeface="Calibri" panose="020F0502020204030204" pitchFamily="34" charset="0"/>
              </a:rPr>
              <a:t>arviointi</a:t>
            </a:r>
            <a:endParaRPr lang="en-US" kern="100" dirty="0">
              <a:solidFill>
                <a:srgbClr val="0B3A5B"/>
              </a:solidFill>
              <a:ea typeface="Aptos" panose="020B0004020202020204" pitchFamily="34" charset="0"/>
              <a:cs typeface="Calibri" panose="020F0502020204030204" pitchFamily="34" charset="0"/>
            </a:endParaRPr>
          </a:p>
          <a:p>
            <a:pPr marL="342900" indent="-342900">
              <a:lnSpc>
                <a:spcPct val="100000"/>
              </a:lnSpc>
              <a:buSzPct val="50000"/>
              <a:buFont typeface="Wingdings" panose="05000000000000000000" pitchFamily="2" charset="2"/>
              <a:buChar char="v"/>
              <a:tabLst>
                <a:tab pos="457200" algn="l"/>
              </a:tabLst>
            </a:pPr>
            <a:r>
              <a:rPr lang="en-US" kern="100" dirty="0">
                <a:solidFill>
                  <a:srgbClr val="0B3A5B"/>
                </a:solidFill>
                <a:ea typeface="Aptos" panose="020B0004020202020204" pitchFamily="34" charset="0"/>
                <a:cs typeface="Calibri" panose="020F0502020204030204" pitchFamily="34" charset="0"/>
              </a:rPr>
              <a:t>Prosessin/tuloksen arviointi </a:t>
            </a:r>
          </a:p>
          <a:p>
            <a:pPr marL="342900" indent="-342900">
              <a:lnSpc>
                <a:spcPct val="100000"/>
              </a:lnSpc>
              <a:buSzPct val="50000"/>
              <a:buFont typeface="Wingdings" panose="05000000000000000000" pitchFamily="2" charset="2"/>
              <a:buChar char="v"/>
              <a:tabLst>
                <a:tab pos="457200" algn="l"/>
              </a:tabLst>
              <a:defRPr/>
            </a:pPr>
            <a:r>
              <a:rPr lang="en-US" kern="100" dirty="0">
                <a:solidFill>
                  <a:srgbClr val="0B3A5B"/>
                </a:solidFill>
                <a:ea typeface="Aptos" panose="020B0004020202020204" pitchFamily="34" charset="0"/>
                <a:cs typeface="Calibri" panose="020F0502020204030204" pitchFamily="34" charset="0"/>
              </a:rPr>
              <a:t>Vaikutusten arviointi</a:t>
            </a:r>
          </a:p>
          <a:p>
            <a:pPr marL="342900" indent="-342900">
              <a:lnSpc>
                <a:spcPct val="100000"/>
              </a:lnSpc>
              <a:buSzPct val="50000"/>
              <a:buFont typeface="Wingdings" panose="05000000000000000000" pitchFamily="2" charset="2"/>
              <a:buChar char="v"/>
              <a:tabLst>
                <a:tab pos="457200" algn="l"/>
              </a:tabLst>
              <a:defRPr/>
            </a:pPr>
            <a:r>
              <a:rPr lang="en-US" kern="100" dirty="0">
                <a:solidFill>
                  <a:srgbClr val="0B3A5B"/>
                </a:solidFill>
                <a:ea typeface="Aptos" panose="020B0004020202020204" pitchFamily="34" charset="0"/>
                <a:cs typeface="Calibri" panose="020F0502020204030204" pitchFamily="34" charset="0"/>
              </a:rPr>
              <a:t>Kehityksen arviointi</a:t>
            </a:r>
          </a:p>
          <a:p>
            <a:pPr marL="342900" indent="-342900">
              <a:lnSpc>
                <a:spcPct val="100000"/>
              </a:lnSpc>
              <a:buSzPct val="50000"/>
              <a:buFont typeface="Wingdings" panose="05000000000000000000" pitchFamily="2" charset="2"/>
              <a:buChar char="v"/>
              <a:tabLst>
                <a:tab pos="457200" algn="l"/>
              </a:tabLst>
              <a:defRPr/>
            </a:pPr>
            <a:r>
              <a:rPr lang="en-US" kern="100" dirty="0">
                <a:solidFill>
                  <a:srgbClr val="0B3A5B"/>
                </a:solidFill>
                <a:ea typeface="Aptos" panose="020B0004020202020204" pitchFamily="34" charset="0"/>
                <a:cs typeface="Calibri" panose="020F0502020204030204" pitchFamily="34" charset="0"/>
              </a:rPr>
              <a:t>Osallistuva arviointi</a:t>
            </a:r>
            <a:endParaRPr lang="fi-FI"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en-US" kern="100" dirty="0">
              <a:solidFill>
                <a:srgbClr val="0B3A5B"/>
              </a:solidFill>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84031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AFDF6-CCBA-334E-2A6B-E19BACE1861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FF4F535-EEBA-261C-74D3-A07B4D031819}"/>
              </a:ext>
            </a:extLst>
          </p:cNvPr>
          <p:cNvSpPr>
            <a:spLocks noGrp="1"/>
          </p:cNvSpPr>
          <p:nvPr>
            <p:ph type="body" sz="quarter" idx="16"/>
          </p:nvPr>
        </p:nvSpPr>
        <p:spPr>
          <a:xfrm>
            <a:off x="746121" y="579492"/>
            <a:ext cx="10052954" cy="803654"/>
          </a:xfrm>
        </p:spPr>
        <p:txBody>
          <a:bodyPr/>
          <a:lstStyle/>
          <a:p>
            <a:r>
              <a:rPr lang="en-US" sz="3200" b="1" kern="100" dirty="0">
                <a:effectLst/>
                <a:latin typeface="Calibri" panose="020F0502020204030204" pitchFamily="34" charset="0"/>
                <a:ea typeface="Aptos" panose="020B0004020202020204" pitchFamily="34" charset="0"/>
                <a:cs typeface="Calibri" panose="020F0502020204030204" pitchFamily="34" charset="0"/>
              </a:rPr>
              <a:t>Arvioinnin ja vaikutusten arvioinnin tärkeimmät vaiheet</a:t>
            </a:r>
          </a:p>
          <a:p>
            <a:r>
              <a:rPr lang="en-US" sz="2000" b="0" i="0" dirty="0" err="1">
                <a:solidFill>
                  <a:srgbClr val="0B3A5B"/>
                </a:solidFill>
                <a:effectLst/>
              </a:rPr>
              <a:t>Vaikutusten</a:t>
            </a:r>
            <a:r>
              <a:rPr lang="en-US" sz="2000" b="0" i="0" dirty="0">
                <a:solidFill>
                  <a:srgbClr val="0B3A5B"/>
                </a:solidFill>
                <a:effectLst/>
              </a:rPr>
              <a:t> </a:t>
            </a:r>
            <a:r>
              <a:rPr lang="en-US" sz="2000" b="0" i="0" dirty="0" err="1">
                <a:solidFill>
                  <a:srgbClr val="0B3A5B"/>
                </a:solidFill>
                <a:effectLst/>
              </a:rPr>
              <a:t>arviointien</a:t>
            </a:r>
            <a:r>
              <a:rPr lang="en-US" sz="2000" b="0" i="0" dirty="0">
                <a:solidFill>
                  <a:srgbClr val="0B3A5B"/>
                </a:solidFill>
                <a:effectLst/>
              </a:rPr>
              <a:t> keskeisiä tyyppejä ovat ympäristöarvioinnit maailmanlaajuisella tasolla, politiikan tasolla, strategisten </a:t>
            </a:r>
            <a:r>
              <a:rPr lang="en-US" sz="2000" b="0" i="0" dirty="0" err="1">
                <a:solidFill>
                  <a:srgbClr val="0B3A5B"/>
                </a:solidFill>
                <a:effectLst/>
              </a:rPr>
              <a:t>ohjelmien</a:t>
            </a:r>
            <a:r>
              <a:rPr lang="en-US" sz="2000" b="0" i="0" dirty="0">
                <a:solidFill>
                  <a:srgbClr val="0B3A5B"/>
                </a:solidFill>
                <a:effectLst/>
              </a:rPr>
              <a:t> ja suunnitelmien tasolla sekä hanketasolla.</a:t>
            </a:r>
            <a:endParaRPr lang="fi-FI" sz="2000" b="1" kern="100" dirty="0">
              <a:solidFill>
                <a:srgbClr val="0B3A5B"/>
              </a:solidFill>
              <a:effectLst/>
              <a:ea typeface="Aptos" panose="020B0004020202020204" pitchFamily="34" charset="0"/>
              <a:cs typeface="Calibri" panose="020F0502020204030204" pitchFamily="34" charset="0"/>
            </a:endParaRPr>
          </a:p>
          <a:p>
            <a:endParaRPr lang="en-IE" dirty="0"/>
          </a:p>
        </p:txBody>
      </p:sp>
      <p:sp>
        <p:nvSpPr>
          <p:cNvPr id="5" name="Freeform 171">
            <a:extLst>
              <a:ext uri="{FF2B5EF4-FFF2-40B4-BE49-F238E27FC236}">
                <a16:creationId xmlns:a16="http://schemas.microsoft.com/office/drawing/2014/main" id="{15F7B8A1-C98A-9509-08E1-4DD2F27A1B58}"/>
              </a:ext>
            </a:extLst>
          </p:cNvPr>
          <p:cNvSpPr>
            <a:spLocks noChangeArrowheads="1"/>
          </p:cNvSpPr>
          <p:nvPr/>
        </p:nvSpPr>
        <p:spPr bwMode="auto">
          <a:xfrm>
            <a:off x="576743" y="2170406"/>
            <a:ext cx="2251998" cy="101472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10" name="Freeform 176">
            <a:extLst>
              <a:ext uri="{FF2B5EF4-FFF2-40B4-BE49-F238E27FC236}">
                <a16:creationId xmlns:a16="http://schemas.microsoft.com/office/drawing/2014/main" id="{D6ECAADE-9B6E-627A-7048-AA953AA4D5E4}"/>
              </a:ext>
            </a:extLst>
          </p:cNvPr>
          <p:cNvSpPr>
            <a:spLocks noChangeArrowheads="1"/>
          </p:cNvSpPr>
          <p:nvPr/>
        </p:nvSpPr>
        <p:spPr bwMode="auto">
          <a:xfrm>
            <a:off x="1134285" y="3281078"/>
            <a:ext cx="3121154" cy="2971592"/>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5" name="Freeform 181">
            <a:extLst>
              <a:ext uri="{FF2B5EF4-FFF2-40B4-BE49-F238E27FC236}">
                <a16:creationId xmlns:a16="http://schemas.microsoft.com/office/drawing/2014/main" id="{A5212F60-E897-A112-0D70-F83B292CE10F}"/>
              </a:ext>
            </a:extLst>
          </p:cNvPr>
          <p:cNvSpPr>
            <a:spLocks noChangeArrowheads="1"/>
          </p:cNvSpPr>
          <p:nvPr/>
        </p:nvSpPr>
        <p:spPr bwMode="auto">
          <a:xfrm>
            <a:off x="4103885" y="2224622"/>
            <a:ext cx="3572332" cy="332709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24" name="CuadroTexto 553">
            <a:extLst>
              <a:ext uri="{FF2B5EF4-FFF2-40B4-BE49-F238E27FC236}">
                <a16:creationId xmlns:a16="http://schemas.microsoft.com/office/drawing/2014/main" id="{E7C9DCB7-FE46-2253-97F0-29CE06373E1C}"/>
              </a:ext>
            </a:extLst>
          </p:cNvPr>
          <p:cNvSpPr txBox="1"/>
          <p:nvPr/>
        </p:nvSpPr>
        <p:spPr>
          <a:xfrm>
            <a:off x="515233" y="2323823"/>
            <a:ext cx="2328391" cy="707886"/>
          </a:xfrm>
          <a:prstGeom prst="rect">
            <a:avLst/>
          </a:prstGeom>
          <a:noFill/>
        </p:spPr>
        <p:txBody>
          <a:bodyPr wrap="square" rtlCol="0">
            <a:spAutoFit/>
          </a:bodyPr>
          <a:lstStyle/>
          <a:p>
            <a:pPr marL="0" indent="0" algn="ctr">
              <a:lnSpc>
                <a:spcPct val="100000"/>
              </a:lnSpc>
            </a:pPr>
            <a:r>
              <a:rPr lang="fi-FI" sz="2000" b="1" dirty="0">
                <a:solidFill>
                  <a:schemeClr val="bg1"/>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VAIKUTUSTEN ARVIOINTI</a:t>
            </a:r>
            <a:endParaRPr lang="fi-FI" sz="2000" b="1" dirty="0">
              <a:solidFill>
                <a:schemeClr val="bg1"/>
              </a:solidFill>
              <a:latin typeface="Calibri" panose="020F0502020204030204" pitchFamily="34" charset="0"/>
              <a:ea typeface="Lato" charset="0"/>
              <a:cs typeface="Calibri" panose="020F0502020204030204" pitchFamily="34" charset="0"/>
            </a:endParaRPr>
          </a:p>
        </p:txBody>
      </p:sp>
      <p:sp>
        <p:nvSpPr>
          <p:cNvPr id="25" name="CuadroTexto 555">
            <a:extLst>
              <a:ext uri="{FF2B5EF4-FFF2-40B4-BE49-F238E27FC236}">
                <a16:creationId xmlns:a16="http://schemas.microsoft.com/office/drawing/2014/main" id="{A5B73AAB-B2C6-E6DC-DAB5-E7140D2393C7}"/>
              </a:ext>
            </a:extLst>
          </p:cNvPr>
          <p:cNvSpPr txBox="1"/>
          <p:nvPr/>
        </p:nvSpPr>
        <p:spPr>
          <a:xfrm>
            <a:off x="1538053" y="3940042"/>
            <a:ext cx="2282396" cy="1477328"/>
          </a:xfrm>
          <a:prstGeom prst="rect">
            <a:avLst/>
          </a:prstGeom>
          <a:noFill/>
        </p:spPr>
        <p:txBody>
          <a:bodyPr wrap="square" rtlCol="0">
            <a:spAutoFit/>
          </a:bodyPr>
          <a:lstStyle/>
          <a:p>
            <a:pPr marL="0" indent="0" algn="ctr">
              <a:lnSpc>
                <a:spcPct val="100000"/>
              </a:lnSpc>
            </a:pPr>
            <a:r>
              <a:rPr lang="en-US" b="1" kern="100" dirty="0">
                <a:solidFill>
                  <a:schemeClr val="bg1"/>
                </a:solidFill>
                <a:latin typeface="Calibri" panose="020F0502020204030204" pitchFamily="34" charset="0"/>
                <a:cs typeface="Calibri" panose="020F0502020204030204" pitchFamily="34" charset="0"/>
              </a:rPr>
              <a:t>Tarkoitus </a:t>
            </a:r>
            <a:r>
              <a:rPr lang="en-US" kern="100" dirty="0">
                <a:solidFill>
                  <a:schemeClr val="bg1"/>
                </a:solidFill>
                <a:latin typeface="Calibri" panose="020F0502020204030204" pitchFamily="34" charset="0"/>
                <a:cs typeface="Calibri" panose="020F0502020204030204" pitchFamily="34" charset="0"/>
              </a:rPr>
              <a:t>arvioida muutoksia, jotka voidaan suoraan tai epäsuorasti liittää johonkin toimintaan.</a:t>
            </a:r>
            <a:endParaRPr lang="fi-FI" kern="100" dirty="0">
              <a:solidFill>
                <a:schemeClr val="bg1"/>
              </a:solidFill>
              <a:latin typeface="Calibri" panose="020F0502020204030204" pitchFamily="34" charset="0"/>
              <a:cs typeface="Calibri" panose="020F0502020204030204" pitchFamily="34" charset="0"/>
            </a:endParaRPr>
          </a:p>
        </p:txBody>
      </p:sp>
      <p:sp>
        <p:nvSpPr>
          <p:cNvPr id="26" name="CuadroTexto 557">
            <a:extLst>
              <a:ext uri="{FF2B5EF4-FFF2-40B4-BE49-F238E27FC236}">
                <a16:creationId xmlns:a16="http://schemas.microsoft.com/office/drawing/2014/main" id="{6F166DB1-128C-38E1-CEF3-797B7FBE935F}"/>
              </a:ext>
            </a:extLst>
          </p:cNvPr>
          <p:cNvSpPr txBox="1"/>
          <p:nvPr/>
        </p:nvSpPr>
        <p:spPr>
          <a:xfrm>
            <a:off x="4848155" y="2513557"/>
            <a:ext cx="2241879" cy="2585323"/>
          </a:xfrm>
          <a:prstGeom prst="rect">
            <a:avLst/>
          </a:prstGeom>
          <a:noFill/>
        </p:spPr>
        <p:txBody>
          <a:bodyPr wrap="square" rtlCol="0">
            <a:spAutoFit/>
          </a:bodyPr>
          <a:lstStyle/>
          <a:p>
            <a:pPr marL="0" lvl="0" indent="0" algn="ctr">
              <a:lnSpc>
                <a:spcPct val="100000"/>
              </a:lnSpc>
              <a:buSzPts val="1000"/>
              <a:tabLst>
                <a:tab pos="457200" algn="l"/>
              </a:tabLst>
            </a:pP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Keskitytään </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sekä aiottujen että ei-toivottujen vaikutusten tarkasteluun, jolloin saadaan kattava käsitys toiminnan vaikutuksesta muutokseen.</a:t>
            </a:r>
            <a:endParaRPr lang="fi-FI" kern="100" dirty="0">
              <a:solidFill>
                <a:schemeClr val="bg1"/>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78" name="Freeform 186">
            <a:extLst>
              <a:ext uri="{FF2B5EF4-FFF2-40B4-BE49-F238E27FC236}">
                <a16:creationId xmlns:a16="http://schemas.microsoft.com/office/drawing/2014/main" id="{1701738E-8B90-092A-DC3E-8C6026C8D3AD}"/>
              </a:ext>
            </a:extLst>
          </p:cNvPr>
          <p:cNvSpPr>
            <a:spLocks noChangeArrowheads="1"/>
          </p:cNvSpPr>
          <p:nvPr/>
        </p:nvSpPr>
        <p:spPr bwMode="auto">
          <a:xfrm>
            <a:off x="7411890" y="2626111"/>
            <a:ext cx="3857023" cy="3774689"/>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dirty="0"/>
          </a:p>
        </p:txBody>
      </p:sp>
      <p:sp>
        <p:nvSpPr>
          <p:cNvPr id="82" name="CuadroTexto 559">
            <a:extLst>
              <a:ext uri="{FF2B5EF4-FFF2-40B4-BE49-F238E27FC236}">
                <a16:creationId xmlns:a16="http://schemas.microsoft.com/office/drawing/2014/main" id="{93BE65EE-7A37-5628-E9A2-7C6120280209}"/>
              </a:ext>
            </a:extLst>
          </p:cNvPr>
          <p:cNvSpPr txBox="1"/>
          <p:nvPr/>
        </p:nvSpPr>
        <p:spPr>
          <a:xfrm>
            <a:off x="7959653" y="2891356"/>
            <a:ext cx="2876367" cy="3139321"/>
          </a:xfrm>
          <a:prstGeom prst="rect">
            <a:avLst/>
          </a:prstGeom>
          <a:noFill/>
        </p:spPr>
        <p:txBody>
          <a:bodyPr wrap="square" rtlCol="0">
            <a:spAutoFit/>
          </a:bodyPr>
          <a:lstStyle/>
          <a:p>
            <a:pPr marL="0" lvl="0" indent="0" algn="ctr">
              <a:lnSpc>
                <a:spcPct val="100000"/>
              </a:lnSpc>
              <a:buSzPts val="1000"/>
              <a:tabLst>
                <a:tab pos="457200" algn="l"/>
              </a:tabLst>
            </a:pPr>
            <a:r>
              <a:rPr lang="en-US" kern="100" dirty="0">
                <a:solidFill>
                  <a:schemeClr val="bg1"/>
                </a:solidFill>
                <a:latin typeface="Calibri" panose="020F0502020204030204" pitchFamily="34" charset="0"/>
                <a:cs typeface="Calibri" panose="020F0502020204030204" pitchFamily="34" charset="0"/>
              </a:rPr>
              <a:t>Kvantitatiivisten ja kvalitatiivisten menetelmien, kuten kyselytutkimusten, kokeilujen, tilastollisen analyysin, jolla mitataan muutoksia mittareissa, haastattelujen, fokusryhmien ja </a:t>
            </a:r>
            <a:r>
              <a:rPr lang="en-US" kern="100" dirty="0" err="1">
                <a:solidFill>
                  <a:schemeClr val="bg1"/>
                </a:solidFill>
                <a:latin typeface="Calibri" panose="020F0502020204030204" pitchFamily="34" charset="0"/>
                <a:cs typeface="Calibri" panose="020F0502020204030204" pitchFamily="34" charset="0"/>
              </a:rPr>
              <a:t>Esimerkkiten</a:t>
            </a:r>
            <a:r>
              <a:rPr lang="en-US" kern="100" dirty="0">
                <a:solidFill>
                  <a:schemeClr val="bg1"/>
                </a:solidFill>
                <a:latin typeface="Calibri" panose="020F0502020204030204" pitchFamily="34" charset="0"/>
                <a:cs typeface="Calibri" panose="020F0502020204030204" pitchFamily="34" charset="0"/>
              </a:rPr>
              <a:t> </a:t>
            </a:r>
            <a:r>
              <a:rPr lang="en-US" kern="100" dirty="0" err="1">
                <a:solidFill>
                  <a:schemeClr val="bg1"/>
                </a:solidFill>
                <a:latin typeface="Calibri" panose="020F0502020204030204" pitchFamily="34" charset="0"/>
                <a:cs typeface="Calibri" panose="020F0502020204030204" pitchFamily="34" charset="0"/>
              </a:rPr>
              <a:t>hyödyntäminen</a:t>
            </a:r>
            <a:r>
              <a:rPr lang="en-US" kern="100" dirty="0">
                <a:solidFill>
                  <a:schemeClr val="bg1"/>
                </a:solidFill>
                <a:latin typeface="Calibri" panose="020F0502020204030204" pitchFamily="34" charset="0"/>
                <a:cs typeface="Calibri" panose="020F0502020204030204" pitchFamily="34" charset="0"/>
              </a:rPr>
              <a:t> kokemusten keräämiseksi - </a:t>
            </a:r>
            <a:r>
              <a:rPr lang="en-US" kern="100" dirty="0" err="1">
                <a:solidFill>
                  <a:schemeClr val="bg1"/>
                </a:solidFill>
                <a:latin typeface="Calibri" panose="020F0502020204030204" pitchFamily="34" charset="0"/>
                <a:cs typeface="Calibri" panose="020F0502020204030204" pitchFamily="34" charset="0"/>
              </a:rPr>
              <a:t>kappale</a:t>
            </a:r>
            <a:r>
              <a:rPr lang="en-US" kern="100" dirty="0">
                <a:solidFill>
                  <a:schemeClr val="bg1"/>
                </a:solidFill>
                <a:latin typeface="Calibri" panose="020F0502020204030204" pitchFamily="34" charset="0"/>
                <a:cs typeface="Calibri" panose="020F0502020204030204" pitchFamily="34" charset="0"/>
              </a:rPr>
              <a:t> 4</a:t>
            </a:r>
            <a:endParaRPr lang="fi-FI" kern="100" dirty="0">
              <a:solidFill>
                <a:schemeClr val="bg1"/>
              </a:solidFill>
              <a:latin typeface="Calibri" panose="020F0502020204030204" pitchFamily="34" charset="0"/>
              <a:cs typeface="Calibri" panose="020F0502020204030204" pitchFamily="34" charset="0"/>
            </a:endParaRPr>
          </a:p>
        </p:txBody>
      </p:sp>
      <p:grpSp>
        <p:nvGrpSpPr>
          <p:cNvPr id="3" name="Graphic 4">
            <a:extLst>
              <a:ext uri="{FF2B5EF4-FFF2-40B4-BE49-F238E27FC236}">
                <a16:creationId xmlns:a16="http://schemas.microsoft.com/office/drawing/2014/main" id="{8C5D1854-0871-7071-692D-58FD14B7B286}"/>
              </a:ext>
            </a:extLst>
          </p:cNvPr>
          <p:cNvGrpSpPr/>
          <p:nvPr/>
        </p:nvGrpSpPr>
        <p:grpSpPr>
          <a:xfrm rot="18140738">
            <a:off x="3123943" y="2385070"/>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A90C44FC-9247-AB5C-E462-5C4E7788AC93}"/>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E72F84A6-D060-4C29-0FEE-AFCB81E9EF3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7" name="Freeform 58">
                <a:extLst>
                  <a:ext uri="{FF2B5EF4-FFF2-40B4-BE49-F238E27FC236}">
                    <a16:creationId xmlns:a16="http://schemas.microsoft.com/office/drawing/2014/main" id="{BE31D1FE-DAEF-636A-D17F-32E032065E7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6" name="Graphic 4">
              <a:extLst>
                <a:ext uri="{FF2B5EF4-FFF2-40B4-BE49-F238E27FC236}">
                  <a16:creationId xmlns:a16="http://schemas.microsoft.com/office/drawing/2014/main" id="{099A9277-D502-8001-C785-61B300775C8A}"/>
                </a:ext>
              </a:extLst>
            </p:cNvPr>
            <p:cNvGrpSpPr/>
            <p:nvPr/>
          </p:nvGrpSpPr>
          <p:grpSpPr>
            <a:xfrm>
              <a:off x="9129274" y="2893887"/>
              <a:ext cx="717139" cy="1211724"/>
              <a:chOff x="9129274" y="2893887"/>
              <a:chExt cx="717139" cy="1211724"/>
            </a:xfrm>
            <a:grpFill/>
          </p:grpSpPr>
          <p:sp>
            <p:nvSpPr>
              <p:cNvPr id="7" name="Freeform 50">
                <a:extLst>
                  <a:ext uri="{FF2B5EF4-FFF2-40B4-BE49-F238E27FC236}">
                    <a16:creationId xmlns:a16="http://schemas.microsoft.com/office/drawing/2014/main" id="{577B77F5-D197-D8D3-F28E-AD3C676BD440}"/>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4A142256-59DC-7D69-069C-35DC1383112F}"/>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0B157028-69FF-13C9-D993-08E6407F6892}"/>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1" name="Freeform 53">
                <a:extLst>
                  <a:ext uri="{FF2B5EF4-FFF2-40B4-BE49-F238E27FC236}">
                    <a16:creationId xmlns:a16="http://schemas.microsoft.com/office/drawing/2014/main" id="{EAF65347-1FE3-FC34-EE1D-5684EAB33EEC}"/>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2" name="Freeform 54">
                <a:extLst>
                  <a:ext uri="{FF2B5EF4-FFF2-40B4-BE49-F238E27FC236}">
                    <a16:creationId xmlns:a16="http://schemas.microsoft.com/office/drawing/2014/main" id="{2E85ABCE-9AB7-3F0E-73FA-ED649E7E9D3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3" name="Freeform 55">
                <a:extLst>
                  <a:ext uri="{FF2B5EF4-FFF2-40B4-BE49-F238E27FC236}">
                    <a16:creationId xmlns:a16="http://schemas.microsoft.com/office/drawing/2014/main" id="{396DC2CE-3595-79B5-8620-9656FECEDAAC}"/>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4" name="Freeform 56">
                <a:extLst>
                  <a:ext uri="{FF2B5EF4-FFF2-40B4-BE49-F238E27FC236}">
                    <a16:creationId xmlns:a16="http://schemas.microsoft.com/office/drawing/2014/main" id="{AFAE9E05-5648-7A70-A14C-034617F4F8B0}"/>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27353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5C819D-840D-EF1B-7428-AFE89F9C092D}"/>
              </a:ext>
            </a:extLst>
          </p:cNvPr>
          <p:cNvSpPr>
            <a:spLocks noGrp="1"/>
          </p:cNvSpPr>
          <p:nvPr>
            <p:ph type="body" sz="quarter" idx="16"/>
          </p:nvPr>
        </p:nvSpPr>
        <p:spPr>
          <a:xfrm>
            <a:off x="790930" y="576076"/>
            <a:ext cx="10610140" cy="552622"/>
          </a:xfrm>
        </p:spPr>
        <p:txBody>
          <a:bodyPr/>
          <a:lstStyle/>
          <a:p>
            <a:r>
              <a:rPr lang="en-US" sz="3200" b="1" kern="100" dirty="0">
                <a:effectLst/>
                <a:latin typeface="Calibri" panose="020F0502020204030204" pitchFamily="34" charset="0"/>
                <a:ea typeface="Aptos" panose="020B0004020202020204" pitchFamily="34" charset="0"/>
                <a:cs typeface="Calibri" panose="020F0502020204030204" pitchFamily="34" charset="0"/>
              </a:rPr>
              <a:t>Arvioinnin ja vaikutusten arvioinnin tärkeimmät vaiheet</a:t>
            </a:r>
          </a:p>
          <a:p>
            <a:endParaRPr lang="en-IE" dirty="0"/>
          </a:p>
        </p:txBody>
      </p:sp>
      <p:sp>
        <p:nvSpPr>
          <p:cNvPr id="4" name="Freeform 1">
            <a:extLst>
              <a:ext uri="{FF2B5EF4-FFF2-40B4-BE49-F238E27FC236}">
                <a16:creationId xmlns:a16="http://schemas.microsoft.com/office/drawing/2014/main" id="{FE7B7F12-DB56-2C9A-E106-48A73768D322}"/>
              </a:ext>
            </a:extLst>
          </p:cNvPr>
          <p:cNvSpPr>
            <a:spLocks noChangeArrowheads="1"/>
          </p:cNvSpPr>
          <p:nvPr/>
        </p:nvSpPr>
        <p:spPr bwMode="auto">
          <a:xfrm>
            <a:off x="603909" y="1902098"/>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5" name="Freeform 171">
            <a:extLst>
              <a:ext uri="{FF2B5EF4-FFF2-40B4-BE49-F238E27FC236}">
                <a16:creationId xmlns:a16="http://schemas.microsoft.com/office/drawing/2014/main" id="{8F732E26-BE11-8395-0CC5-14F0F31BA8D0}"/>
              </a:ext>
            </a:extLst>
          </p:cNvPr>
          <p:cNvSpPr>
            <a:spLocks noChangeArrowheads="1"/>
          </p:cNvSpPr>
          <p:nvPr/>
        </p:nvSpPr>
        <p:spPr bwMode="auto">
          <a:xfrm>
            <a:off x="563147" y="1847193"/>
            <a:ext cx="2535674" cy="2604719"/>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F1983D"/>
          </a:solidFill>
          <a:ln>
            <a:noFill/>
          </a:ln>
          <a:effectLst/>
        </p:spPr>
        <p:txBody>
          <a:bodyPr wrap="none" anchor="ctr"/>
          <a:lstStyle/>
          <a:p>
            <a:endParaRPr lang="en-US" sz="900"/>
          </a:p>
        </p:txBody>
      </p:sp>
      <p:sp>
        <p:nvSpPr>
          <p:cNvPr id="6" name="Freeform 172">
            <a:extLst>
              <a:ext uri="{FF2B5EF4-FFF2-40B4-BE49-F238E27FC236}">
                <a16:creationId xmlns:a16="http://schemas.microsoft.com/office/drawing/2014/main" id="{9907CEDD-66F3-50E9-5958-397E0E0D29FC}"/>
              </a:ext>
            </a:extLst>
          </p:cNvPr>
          <p:cNvSpPr>
            <a:spLocks noChangeArrowheads="1"/>
          </p:cNvSpPr>
          <p:nvPr/>
        </p:nvSpPr>
        <p:spPr bwMode="auto">
          <a:xfrm>
            <a:off x="727896" y="2023554"/>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9" name="Freeform 175">
            <a:extLst>
              <a:ext uri="{FF2B5EF4-FFF2-40B4-BE49-F238E27FC236}">
                <a16:creationId xmlns:a16="http://schemas.microsoft.com/office/drawing/2014/main" id="{A4A710D9-01D2-3129-C8EE-D759F9A651C7}"/>
              </a:ext>
            </a:extLst>
          </p:cNvPr>
          <p:cNvSpPr>
            <a:spLocks noChangeArrowheads="1"/>
          </p:cNvSpPr>
          <p:nvPr/>
        </p:nvSpPr>
        <p:spPr bwMode="auto">
          <a:xfrm>
            <a:off x="2386034" y="4036062"/>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0" name="Freeform 176">
            <a:extLst>
              <a:ext uri="{FF2B5EF4-FFF2-40B4-BE49-F238E27FC236}">
                <a16:creationId xmlns:a16="http://schemas.microsoft.com/office/drawing/2014/main" id="{327DECB2-E2AC-01E2-E136-5655ECD0F295}"/>
              </a:ext>
            </a:extLst>
          </p:cNvPr>
          <p:cNvSpPr>
            <a:spLocks noChangeArrowheads="1"/>
          </p:cNvSpPr>
          <p:nvPr/>
        </p:nvSpPr>
        <p:spPr bwMode="auto">
          <a:xfrm>
            <a:off x="2279194" y="3805278"/>
            <a:ext cx="2630128" cy="2543510"/>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25684"/>
          </a:solidFill>
          <a:ln>
            <a:noFill/>
          </a:ln>
          <a:effectLst/>
        </p:spPr>
        <p:txBody>
          <a:bodyPr wrap="none" anchor="ctr"/>
          <a:lstStyle/>
          <a:p>
            <a:endParaRPr lang="en-US" sz="900"/>
          </a:p>
        </p:txBody>
      </p:sp>
      <p:sp>
        <p:nvSpPr>
          <p:cNvPr id="11" name="Freeform 177">
            <a:extLst>
              <a:ext uri="{FF2B5EF4-FFF2-40B4-BE49-F238E27FC236}">
                <a16:creationId xmlns:a16="http://schemas.microsoft.com/office/drawing/2014/main" id="{E38156A0-E515-5534-D531-16BC483149A5}"/>
              </a:ext>
            </a:extLst>
          </p:cNvPr>
          <p:cNvSpPr>
            <a:spLocks noChangeArrowheads="1"/>
          </p:cNvSpPr>
          <p:nvPr/>
        </p:nvSpPr>
        <p:spPr bwMode="auto">
          <a:xfrm>
            <a:off x="2510019" y="4157518"/>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4" name="Freeform 180">
            <a:extLst>
              <a:ext uri="{FF2B5EF4-FFF2-40B4-BE49-F238E27FC236}">
                <a16:creationId xmlns:a16="http://schemas.microsoft.com/office/drawing/2014/main" id="{6194C6C4-7691-CCA3-BCFD-31E700CBE8F7}"/>
              </a:ext>
            </a:extLst>
          </p:cNvPr>
          <p:cNvSpPr>
            <a:spLocks noChangeArrowheads="1"/>
          </p:cNvSpPr>
          <p:nvPr/>
        </p:nvSpPr>
        <p:spPr bwMode="auto">
          <a:xfrm>
            <a:off x="4067838" y="186652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5" name="Freeform 181">
            <a:extLst>
              <a:ext uri="{FF2B5EF4-FFF2-40B4-BE49-F238E27FC236}">
                <a16:creationId xmlns:a16="http://schemas.microsoft.com/office/drawing/2014/main" id="{8660684E-4E68-680C-7F72-577D42900483}"/>
              </a:ext>
            </a:extLst>
          </p:cNvPr>
          <p:cNvSpPr>
            <a:spLocks noChangeArrowheads="1"/>
          </p:cNvSpPr>
          <p:nvPr/>
        </p:nvSpPr>
        <p:spPr bwMode="auto">
          <a:xfrm>
            <a:off x="4002052" y="1670833"/>
            <a:ext cx="2505026" cy="2508422"/>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2094D2"/>
          </a:solidFill>
          <a:ln>
            <a:noFill/>
          </a:ln>
          <a:effectLst/>
        </p:spPr>
        <p:txBody>
          <a:bodyPr wrap="none" anchor="ctr"/>
          <a:lstStyle/>
          <a:p>
            <a:endParaRPr lang="en-US" sz="900"/>
          </a:p>
        </p:txBody>
      </p:sp>
      <p:sp>
        <p:nvSpPr>
          <p:cNvPr id="16" name="Freeform 182">
            <a:extLst>
              <a:ext uri="{FF2B5EF4-FFF2-40B4-BE49-F238E27FC236}">
                <a16:creationId xmlns:a16="http://schemas.microsoft.com/office/drawing/2014/main" id="{95AB65FD-C39F-BCA9-F2CF-3FE7D1A9572C}"/>
              </a:ext>
            </a:extLst>
          </p:cNvPr>
          <p:cNvSpPr>
            <a:spLocks noChangeArrowheads="1"/>
          </p:cNvSpPr>
          <p:nvPr/>
        </p:nvSpPr>
        <p:spPr bwMode="auto">
          <a:xfrm>
            <a:off x="3943853" y="1670833"/>
            <a:ext cx="2497439" cy="256915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9" name="Freeform 185">
            <a:extLst>
              <a:ext uri="{FF2B5EF4-FFF2-40B4-BE49-F238E27FC236}">
                <a16:creationId xmlns:a16="http://schemas.microsoft.com/office/drawing/2014/main" id="{A818C13B-B616-85C2-D9EA-B7372577B231}"/>
              </a:ext>
            </a:extLst>
          </p:cNvPr>
          <p:cNvSpPr>
            <a:spLocks noChangeArrowheads="1"/>
          </p:cNvSpPr>
          <p:nvPr/>
        </p:nvSpPr>
        <p:spPr bwMode="auto">
          <a:xfrm>
            <a:off x="8904525" y="396934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 name="Freeform 186">
            <a:extLst>
              <a:ext uri="{FF2B5EF4-FFF2-40B4-BE49-F238E27FC236}">
                <a16:creationId xmlns:a16="http://schemas.microsoft.com/office/drawing/2014/main" id="{311DA63A-E875-26D9-0248-7968A994844A}"/>
              </a:ext>
            </a:extLst>
          </p:cNvPr>
          <p:cNvSpPr>
            <a:spLocks noChangeArrowheads="1"/>
          </p:cNvSpPr>
          <p:nvPr/>
        </p:nvSpPr>
        <p:spPr bwMode="auto">
          <a:xfrm>
            <a:off x="8778010" y="3805278"/>
            <a:ext cx="2623059" cy="254676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F1983D"/>
          </a:solidFill>
          <a:ln>
            <a:noFill/>
          </a:ln>
          <a:effectLst/>
        </p:spPr>
        <p:txBody>
          <a:bodyPr wrap="none" anchor="ctr"/>
          <a:lstStyle/>
          <a:p>
            <a:endParaRPr lang="en-US" sz="900"/>
          </a:p>
        </p:txBody>
      </p:sp>
      <p:sp>
        <p:nvSpPr>
          <p:cNvPr id="21" name="Freeform 187">
            <a:extLst>
              <a:ext uri="{FF2B5EF4-FFF2-40B4-BE49-F238E27FC236}">
                <a16:creationId xmlns:a16="http://schemas.microsoft.com/office/drawing/2014/main" id="{A1CD1668-65FA-B035-62F3-9FD0D0624A15}"/>
              </a:ext>
            </a:extLst>
          </p:cNvPr>
          <p:cNvSpPr>
            <a:spLocks noChangeArrowheads="1"/>
          </p:cNvSpPr>
          <p:nvPr/>
        </p:nvSpPr>
        <p:spPr bwMode="auto">
          <a:xfrm>
            <a:off x="9028510" y="4090800"/>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4" name="CuadroTexto 553">
            <a:extLst>
              <a:ext uri="{FF2B5EF4-FFF2-40B4-BE49-F238E27FC236}">
                <a16:creationId xmlns:a16="http://schemas.microsoft.com/office/drawing/2014/main" id="{F65DE25B-4D94-B600-F4BF-28D263FA1866}"/>
              </a:ext>
            </a:extLst>
          </p:cNvPr>
          <p:cNvSpPr txBox="1"/>
          <p:nvPr/>
        </p:nvSpPr>
        <p:spPr>
          <a:xfrm>
            <a:off x="611986" y="2504689"/>
            <a:ext cx="2328391" cy="1477328"/>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Määrittele tavoitteet</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Hahmottele selkeästi, mitä ohjelmalla pyritään </a:t>
            </a:r>
            <a:r>
              <a:rPr lang="en-US" kern="100" dirty="0" err="1">
                <a:solidFill>
                  <a:schemeClr val="bg1"/>
                </a:solidFill>
                <a:effectLst/>
                <a:latin typeface="Calibri" panose="020F0502020204030204" pitchFamily="34" charset="0"/>
                <a:ea typeface="Aptos" panose="020B0004020202020204" pitchFamily="34" charset="0"/>
                <a:cs typeface="Calibri" panose="020F0502020204030204" pitchFamily="34" charset="0"/>
              </a:rPr>
              <a:t>saavuttamaan</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a:t>
            </a:r>
            <a:r>
              <a:rPr lang="en-US" kern="100" dirty="0">
                <a:solidFill>
                  <a:schemeClr val="bg1"/>
                </a:solidFill>
                <a:latin typeface="Calibri" panose="020F0502020204030204" pitchFamily="34" charset="0"/>
                <a:ea typeface="Aptos" panose="020B0004020202020204" pitchFamily="34" charset="0"/>
                <a:cs typeface="Calibri" panose="020F0502020204030204" pitchFamily="34" charset="0"/>
              </a:rPr>
              <a:t>–</a:t>
            </a:r>
            <a:r>
              <a:rPr lang="en-US" i="1" kern="100" dirty="0">
                <a:solidFill>
                  <a:schemeClr val="bg1"/>
                </a:solidFill>
                <a:latin typeface="Calibri" panose="020F0502020204030204" pitchFamily="34" charset="0"/>
                <a:ea typeface="Aptos" panose="020B0004020202020204" pitchFamily="34" charset="0"/>
                <a:cs typeface="Calibri" panose="020F0502020204030204" pitchFamily="34" charset="0"/>
              </a:rPr>
              <a:t> </a:t>
            </a:r>
            <a:r>
              <a:rPr lang="en-US" i="1" kern="100" dirty="0" err="1">
                <a:solidFill>
                  <a:schemeClr val="bg1"/>
                </a:solidFill>
                <a:latin typeface="Calibri" panose="020F0502020204030204" pitchFamily="34" charset="0"/>
                <a:ea typeface="Aptos" panose="020B0004020202020204" pitchFamily="34" charset="0"/>
                <a:cs typeface="Calibri" panose="020F0502020204030204" pitchFamily="34" charset="0"/>
              </a:rPr>
              <a:t>kappale</a:t>
            </a:r>
            <a:r>
              <a:rPr lang="en-US" i="1" kern="100" dirty="0">
                <a:solidFill>
                  <a:schemeClr val="bg1"/>
                </a:solidFill>
                <a:latin typeface="Calibri" panose="020F0502020204030204" pitchFamily="34" charset="0"/>
                <a:ea typeface="Aptos" panose="020B0004020202020204" pitchFamily="34" charset="0"/>
                <a:cs typeface="Calibri" panose="020F0502020204030204" pitchFamily="34" charset="0"/>
              </a:rPr>
              <a:t> 3</a:t>
            </a:r>
            <a:r>
              <a:rPr lang="en-US" i="1" kern="100" dirty="0">
                <a:solidFill>
                  <a:schemeClr val="bg1"/>
                </a:solidFill>
                <a:latin typeface="Calibri" panose="020F0502020204030204" pitchFamily="34" charset="0"/>
                <a:cs typeface="Calibri" panose="020F0502020204030204" pitchFamily="34" charset="0"/>
              </a:rPr>
              <a:t>.</a:t>
            </a:r>
            <a:endParaRPr lang="fi-FI" i="1" kern="100" dirty="0">
              <a:solidFill>
                <a:schemeClr val="bg1"/>
              </a:solidFill>
              <a:latin typeface="Calibri" panose="020F0502020204030204" pitchFamily="34" charset="0"/>
              <a:cs typeface="Calibri" panose="020F0502020204030204" pitchFamily="34" charset="0"/>
            </a:endParaRPr>
          </a:p>
        </p:txBody>
      </p:sp>
      <p:sp>
        <p:nvSpPr>
          <p:cNvPr id="25" name="CuadroTexto 555">
            <a:extLst>
              <a:ext uri="{FF2B5EF4-FFF2-40B4-BE49-F238E27FC236}">
                <a16:creationId xmlns:a16="http://schemas.microsoft.com/office/drawing/2014/main" id="{82D7FA05-E6B2-0B00-3703-644C3E1D5314}"/>
              </a:ext>
            </a:extLst>
          </p:cNvPr>
          <p:cNvSpPr txBox="1"/>
          <p:nvPr/>
        </p:nvSpPr>
        <p:spPr>
          <a:xfrm>
            <a:off x="2453060" y="4251597"/>
            <a:ext cx="2282396" cy="2062103"/>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Indikaattorien kehittäminen</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Menestyksen mittaamiseen tarvittavat </a:t>
            </a:r>
            <a:r>
              <a:rPr lang="en-US" kern="100" dirty="0" err="1">
                <a:solidFill>
                  <a:schemeClr val="bg1"/>
                </a:solidFill>
                <a:effectLst/>
                <a:latin typeface="Calibri" panose="020F0502020204030204" pitchFamily="34" charset="0"/>
                <a:ea typeface="Aptos" panose="020B0004020202020204" pitchFamily="34" charset="0"/>
                <a:cs typeface="Calibri" panose="020F0502020204030204" pitchFamily="34" charset="0"/>
              </a:rPr>
              <a:t>mittarit</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a:t>
            </a:r>
            <a:r>
              <a:rPr lang="en-US" kern="100" dirty="0">
                <a:solidFill>
                  <a:schemeClr val="bg1"/>
                </a:solidFill>
                <a:latin typeface="Calibri" panose="020F0502020204030204" pitchFamily="34" charset="0"/>
                <a:ea typeface="Aptos" panose="020B0004020202020204" pitchFamily="34" charset="0"/>
                <a:cs typeface="Calibri" panose="020F0502020204030204" pitchFamily="34" charset="0"/>
              </a:rPr>
              <a:t>-</a:t>
            </a:r>
            <a:r>
              <a:rPr lang="en-US" i="1" kern="100" dirty="0">
                <a:solidFill>
                  <a:schemeClr val="bg1"/>
                </a:solidFill>
                <a:latin typeface="Calibri" panose="020F0502020204030204" pitchFamily="34" charset="0"/>
                <a:ea typeface="Aptos" panose="020B0004020202020204" pitchFamily="34" charset="0"/>
                <a:cs typeface="Calibri" panose="020F0502020204030204" pitchFamily="34" charset="0"/>
              </a:rPr>
              <a:t> </a:t>
            </a:r>
            <a:r>
              <a:rPr lang="en-US" i="1" kern="100" dirty="0" err="1">
                <a:solidFill>
                  <a:schemeClr val="bg1"/>
                </a:solidFill>
                <a:latin typeface="Calibri" panose="020F0502020204030204" pitchFamily="34" charset="0"/>
                <a:ea typeface="Aptos" panose="020B0004020202020204" pitchFamily="34" charset="0"/>
                <a:cs typeface="Calibri" panose="020F0502020204030204" pitchFamily="34" charset="0"/>
              </a:rPr>
              <a:t>kappale</a:t>
            </a:r>
            <a:r>
              <a:rPr lang="en-US" i="1" kern="100" dirty="0">
                <a:solidFill>
                  <a:schemeClr val="bg1"/>
                </a:solidFill>
                <a:latin typeface="Calibri" panose="020F0502020204030204" pitchFamily="34" charset="0"/>
                <a:ea typeface="Aptos" panose="020B0004020202020204" pitchFamily="34" charset="0"/>
                <a:cs typeface="Calibri" panose="020F0502020204030204" pitchFamily="34" charset="0"/>
              </a:rPr>
              <a:t> 3</a:t>
            </a:r>
            <a:endParaRPr lang="fi-FI" i="1" kern="100" dirty="0">
              <a:solidFill>
                <a:schemeClr val="bg1"/>
              </a:solidFill>
              <a:latin typeface="Calibri" panose="020F0502020204030204" pitchFamily="34" charset="0"/>
              <a:ea typeface="Aptos" panose="020B0004020202020204" pitchFamily="34" charset="0"/>
              <a:cs typeface="Calibri" panose="020F0502020204030204" pitchFamily="34" charset="0"/>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26" name="CuadroTexto 557">
            <a:extLst>
              <a:ext uri="{FF2B5EF4-FFF2-40B4-BE49-F238E27FC236}">
                <a16:creationId xmlns:a16="http://schemas.microsoft.com/office/drawing/2014/main" id="{356BE426-314B-729A-EC36-D677FE7E6010}"/>
              </a:ext>
            </a:extLst>
          </p:cNvPr>
          <p:cNvSpPr txBox="1"/>
          <p:nvPr/>
        </p:nvSpPr>
        <p:spPr>
          <a:xfrm>
            <a:off x="4066135" y="2326693"/>
            <a:ext cx="2247292" cy="1785104"/>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Kerää tietoja</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Käytä erilaisia menetelmiä asiaankuuluvien tietojen keräämiseen. </a:t>
            </a:r>
          </a:p>
          <a:p>
            <a:pPr algn="ctr"/>
            <a:r>
              <a:rPr lang="en-US" i="1" kern="100" dirty="0">
                <a:solidFill>
                  <a:schemeClr val="bg1"/>
                </a:solidFill>
                <a:latin typeface="Calibri" panose="020F0502020204030204" pitchFamily="34" charset="0"/>
                <a:cs typeface="Calibri" panose="020F0502020204030204" pitchFamily="34" charset="0"/>
              </a:rPr>
              <a:t>- </a:t>
            </a:r>
            <a:r>
              <a:rPr lang="en-US" i="1" kern="100" dirty="0" err="1">
                <a:solidFill>
                  <a:schemeClr val="bg1"/>
                </a:solidFill>
                <a:latin typeface="Calibri" panose="020F0502020204030204" pitchFamily="34" charset="0"/>
                <a:cs typeface="Calibri" panose="020F0502020204030204" pitchFamily="34" charset="0"/>
              </a:rPr>
              <a:t>kappale</a:t>
            </a:r>
            <a:r>
              <a:rPr lang="en-US" i="1" kern="100" dirty="0">
                <a:solidFill>
                  <a:schemeClr val="bg1"/>
                </a:solidFill>
                <a:latin typeface="Calibri" panose="020F0502020204030204" pitchFamily="34" charset="0"/>
                <a:cs typeface="Calibri" panose="020F0502020204030204" pitchFamily="34" charset="0"/>
              </a:rPr>
              <a:t> 4</a:t>
            </a:r>
            <a:endParaRPr lang="fi-FI" i="1" kern="100" dirty="0">
              <a:solidFill>
                <a:schemeClr val="bg1"/>
              </a:solidFill>
              <a:latin typeface="Calibri" panose="020F0502020204030204" pitchFamily="34" charset="0"/>
              <a:cs typeface="Calibri" panose="020F0502020204030204" pitchFamily="34" charset="0"/>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27" name="CuadroTexto 559">
            <a:extLst>
              <a:ext uri="{FF2B5EF4-FFF2-40B4-BE49-F238E27FC236}">
                <a16:creationId xmlns:a16="http://schemas.microsoft.com/office/drawing/2014/main" id="{EA416A20-02C9-797E-7B4D-747C3AE5F157}"/>
              </a:ext>
            </a:extLst>
          </p:cNvPr>
          <p:cNvSpPr txBox="1"/>
          <p:nvPr/>
        </p:nvSpPr>
        <p:spPr>
          <a:xfrm>
            <a:off x="8988573" y="4221676"/>
            <a:ext cx="2245597" cy="1754326"/>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Käyttöhavainnot</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Toteuta saadun tiedon perusteella muutoksia ohjelman tehokkuuden parantamiseksi.</a:t>
            </a:r>
            <a:endParaRPr lang="fi-FI" kern="100" dirty="0">
              <a:solidFill>
                <a:schemeClr val="bg1"/>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77" name="Freeform 185">
            <a:extLst>
              <a:ext uri="{FF2B5EF4-FFF2-40B4-BE49-F238E27FC236}">
                <a16:creationId xmlns:a16="http://schemas.microsoft.com/office/drawing/2014/main" id="{B1876DAD-767C-0320-95E6-DCDFC7B722C2}"/>
              </a:ext>
            </a:extLst>
          </p:cNvPr>
          <p:cNvSpPr>
            <a:spLocks noChangeArrowheads="1"/>
          </p:cNvSpPr>
          <p:nvPr/>
        </p:nvSpPr>
        <p:spPr bwMode="auto">
          <a:xfrm>
            <a:off x="5625311" y="403433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78" name="Freeform 186">
            <a:extLst>
              <a:ext uri="{FF2B5EF4-FFF2-40B4-BE49-F238E27FC236}">
                <a16:creationId xmlns:a16="http://schemas.microsoft.com/office/drawing/2014/main" id="{58B8180F-8E88-C5C0-C9FF-BCA88800BB19}"/>
              </a:ext>
            </a:extLst>
          </p:cNvPr>
          <p:cNvSpPr>
            <a:spLocks noChangeArrowheads="1"/>
          </p:cNvSpPr>
          <p:nvPr/>
        </p:nvSpPr>
        <p:spPr bwMode="auto">
          <a:xfrm>
            <a:off x="5686039" y="3969344"/>
            <a:ext cx="2439240" cy="2377718"/>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60BA47"/>
          </a:solidFill>
          <a:ln>
            <a:noFill/>
          </a:ln>
          <a:effectLst/>
        </p:spPr>
        <p:txBody>
          <a:bodyPr wrap="none" anchor="ctr"/>
          <a:lstStyle/>
          <a:p>
            <a:endParaRPr lang="en-US" sz="900"/>
          </a:p>
        </p:txBody>
      </p:sp>
      <p:sp>
        <p:nvSpPr>
          <p:cNvPr id="79" name="Freeform 187">
            <a:extLst>
              <a:ext uri="{FF2B5EF4-FFF2-40B4-BE49-F238E27FC236}">
                <a16:creationId xmlns:a16="http://schemas.microsoft.com/office/drawing/2014/main" id="{7400F03D-C73D-C66A-D0FD-92BDEBA08D50}"/>
              </a:ext>
            </a:extLst>
          </p:cNvPr>
          <p:cNvSpPr>
            <a:spLocks noChangeArrowheads="1"/>
          </p:cNvSpPr>
          <p:nvPr/>
        </p:nvSpPr>
        <p:spPr bwMode="auto">
          <a:xfrm>
            <a:off x="5749296" y="4155792"/>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2" name="CuadroTexto 559">
            <a:extLst>
              <a:ext uri="{FF2B5EF4-FFF2-40B4-BE49-F238E27FC236}">
                <a16:creationId xmlns:a16="http://schemas.microsoft.com/office/drawing/2014/main" id="{1558BB4B-6189-2164-D722-D148B53861E6}"/>
              </a:ext>
            </a:extLst>
          </p:cNvPr>
          <p:cNvSpPr txBox="1"/>
          <p:nvPr/>
        </p:nvSpPr>
        <p:spPr>
          <a:xfrm>
            <a:off x="5725976" y="4472632"/>
            <a:ext cx="2245597" cy="1785104"/>
          </a:xfrm>
          <a:prstGeom prst="rect">
            <a:avLst/>
          </a:prstGeom>
          <a:noFill/>
        </p:spPr>
        <p:txBody>
          <a:bodyPr wrap="square" rtlCol="0">
            <a:spAutoFit/>
          </a:bodyPr>
          <a:lstStyle/>
          <a:p>
            <a:pPr algn="ct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Analysoi tietoja</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Arvioi tietoja tulosten ja vaikutusten ymmärtämiseksi. </a:t>
            </a:r>
          </a:p>
          <a:p>
            <a:pPr algn="ctr"/>
            <a:r>
              <a:rPr lang="en-US" i="1" kern="100" dirty="0">
                <a:solidFill>
                  <a:schemeClr val="bg1"/>
                </a:solidFill>
                <a:latin typeface="Calibri" panose="020F0502020204030204" pitchFamily="34" charset="0"/>
                <a:cs typeface="Calibri" panose="020F0502020204030204" pitchFamily="34" charset="0"/>
              </a:rPr>
              <a:t>- </a:t>
            </a:r>
            <a:r>
              <a:rPr lang="en-US" i="1" kern="100" dirty="0" err="1">
                <a:solidFill>
                  <a:schemeClr val="bg1"/>
                </a:solidFill>
                <a:latin typeface="Calibri" panose="020F0502020204030204" pitchFamily="34" charset="0"/>
                <a:cs typeface="Calibri" panose="020F0502020204030204" pitchFamily="34" charset="0"/>
              </a:rPr>
              <a:t>kappale</a:t>
            </a:r>
            <a:r>
              <a:rPr lang="en-US" i="1" kern="100" dirty="0">
                <a:solidFill>
                  <a:schemeClr val="bg1"/>
                </a:solidFill>
                <a:latin typeface="Calibri" panose="020F0502020204030204" pitchFamily="34" charset="0"/>
                <a:cs typeface="Calibri" panose="020F0502020204030204" pitchFamily="34" charset="0"/>
              </a:rPr>
              <a:t> 5</a:t>
            </a:r>
            <a:endParaRPr lang="fi-FI" i="1" kern="100" dirty="0">
              <a:solidFill>
                <a:schemeClr val="bg1"/>
              </a:solidFill>
              <a:latin typeface="Calibri" panose="020F0502020204030204" pitchFamily="34" charset="0"/>
              <a:cs typeface="Calibri" panose="020F0502020204030204" pitchFamily="34" charset="0"/>
            </a:endParaRPr>
          </a:p>
          <a:p>
            <a:pPr algn="ctr"/>
            <a:endParaRPr lang="en-US" sz="2000" b="1" dirty="0">
              <a:solidFill>
                <a:schemeClr val="bg1"/>
              </a:solidFill>
              <a:latin typeface="Calibri" panose="020F0502020204030204" pitchFamily="34" charset="0"/>
              <a:ea typeface="Lato" charset="0"/>
              <a:cs typeface="Calibri" panose="020F0502020204030204" pitchFamily="34" charset="0"/>
            </a:endParaRPr>
          </a:p>
        </p:txBody>
      </p:sp>
      <p:sp>
        <p:nvSpPr>
          <p:cNvPr id="83" name="Freeform 185">
            <a:extLst>
              <a:ext uri="{FF2B5EF4-FFF2-40B4-BE49-F238E27FC236}">
                <a16:creationId xmlns:a16="http://schemas.microsoft.com/office/drawing/2014/main" id="{02D5A1F7-A9E7-40E7-8CED-FD62177E9FB7}"/>
              </a:ext>
            </a:extLst>
          </p:cNvPr>
          <p:cNvSpPr>
            <a:spLocks noChangeArrowheads="1"/>
          </p:cNvSpPr>
          <p:nvPr/>
        </p:nvSpPr>
        <p:spPr bwMode="auto">
          <a:xfrm>
            <a:off x="7347052" y="185361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4" name="Freeform 186">
            <a:extLst>
              <a:ext uri="{FF2B5EF4-FFF2-40B4-BE49-F238E27FC236}">
                <a16:creationId xmlns:a16="http://schemas.microsoft.com/office/drawing/2014/main" id="{6E08B0DB-65AD-A7A7-5F30-F50D98BD8893}"/>
              </a:ext>
            </a:extLst>
          </p:cNvPr>
          <p:cNvSpPr>
            <a:spLocks noChangeArrowheads="1"/>
          </p:cNvSpPr>
          <p:nvPr/>
        </p:nvSpPr>
        <p:spPr bwMode="auto">
          <a:xfrm>
            <a:off x="7223067" y="1597187"/>
            <a:ext cx="2689739" cy="2569150"/>
          </a:xfrm>
          <a:custGeom>
            <a:avLst/>
            <a:gdLst>
              <a:gd name="T0" fmla="*/ 3923 w 3924"/>
              <a:gd name="T1" fmla="*/ 1962 h 3925"/>
              <a:gd name="T2" fmla="*/ 3923 w 3924"/>
              <a:gd name="T3" fmla="*/ 1962 h 3925"/>
              <a:gd name="T4" fmla="*/ 1961 w 3924"/>
              <a:gd name="T5" fmla="*/ 3924 h 3925"/>
              <a:gd name="T6" fmla="*/ 1961 w 3924"/>
              <a:gd name="T7" fmla="*/ 3924 h 3925"/>
              <a:gd name="T8" fmla="*/ 0 w 3924"/>
              <a:gd name="T9" fmla="*/ 1962 h 3925"/>
              <a:gd name="T10" fmla="*/ 0 w 3924"/>
              <a:gd name="T11" fmla="*/ 1962 h 3925"/>
              <a:gd name="T12" fmla="*/ 1961 w 3924"/>
              <a:gd name="T13" fmla="*/ 0 h 3925"/>
              <a:gd name="T14" fmla="*/ 1961 w 3924"/>
              <a:gd name="T15" fmla="*/ 0 h 3925"/>
              <a:gd name="T16" fmla="*/ 3923 w 3924"/>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5">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E25684"/>
          </a:solidFill>
          <a:ln>
            <a:noFill/>
          </a:ln>
          <a:effectLst/>
        </p:spPr>
        <p:txBody>
          <a:bodyPr wrap="none" anchor="ctr"/>
          <a:lstStyle/>
          <a:p>
            <a:endParaRPr lang="en-US" sz="900"/>
          </a:p>
        </p:txBody>
      </p:sp>
      <p:sp>
        <p:nvSpPr>
          <p:cNvPr id="85" name="Freeform 187">
            <a:extLst>
              <a:ext uri="{FF2B5EF4-FFF2-40B4-BE49-F238E27FC236}">
                <a16:creationId xmlns:a16="http://schemas.microsoft.com/office/drawing/2014/main" id="{00B5307B-933B-65BB-F0A2-C6680375AF29}"/>
              </a:ext>
            </a:extLst>
          </p:cNvPr>
          <p:cNvSpPr>
            <a:spLocks noChangeArrowheads="1"/>
          </p:cNvSpPr>
          <p:nvPr/>
        </p:nvSpPr>
        <p:spPr bwMode="auto">
          <a:xfrm>
            <a:off x="7342852" y="1764285"/>
            <a:ext cx="2569953" cy="2215604"/>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88" name="CuadroTexto 559">
            <a:extLst>
              <a:ext uri="{FF2B5EF4-FFF2-40B4-BE49-F238E27FC236}">
                <a16:creationId xmlns:a16="http://schemas.microsoft.com/office/drawing/2014/main" id="{262E3A01-9859-6240-9010-111552A71927}"/>
              </a:ext>
            </a:extLst>
          </p:cNvPr>
          <p:cNvSpPr txBox="1"/>
          <p:nvPr/>
        </p:nvSpPr>
        <p:spPr>
          <a:xfrm>
            <a:off x="7471037" y="2192683"/>
            <a:ext cx="2245597" cy="1477328"/>
          </a:xfrm>
          <a:prstGeom prst="rect">
            <a:avLst/>
          </a:prstGeom>
          <a:noFill/>
        </p:spPr>
        <p:txBody>
          <a:bodyPr wrap="square" rtlCol="0">
            <a:spAutoFit/>
          </a:bodyPr>
          <a:lstStyle/>
          <a:p>
            <a:pPr marL="0" lvl="0" indent="0" algn="ctr">
              <a:lnSpc>
                <a:spcPct val="100000"/>
              </a:lnSpc>
              <a:buSzPts val="1000"/>
              <a:tabLst>
                <a:tab pos="457200" algn="l"/>
              </a:tabLst>
            </a:pPr>
            <a:r>
              <a:rPr lang="en-US" b="1"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Raportin tulokset</a:t>
            </a:r>
            <a:r>
              <a:rPr lang="en-US" kern="100" dirty="0">
                <a:solidFill>
                  <a:schemeClr val="bg1"/>
                </a:solidFill>
                <a:effectLst/>
                <a:latin typeface="Calibri" panose="020F0502020204030204" pitchFamily="34" charset="0"/>
                <a:ea typeface="Aptos" panose="020B0004020202020204" pitchFamily="34" charset="0"/>
                <a:cs typeface="Calibri" panose="020F0502020204030204" pitchFamily="34" charset="0"/>
              </a:rPr>
              <a:t>: Jaa tulokset sidosryhmien kanssa päätöksenteon ja tulevien toimien informoimiseksi.</a:t>
            </a:r>
            <a:endParaRPr lang="fi-FI" kern="100" dirty="0">
              <a:solidFill>
                <a:schemeClr val="bg1"/>
              </a:solidFill>
              <a:latin typeface="Calibri" panose="020F0502020204030204" pitchFamily="34" charset="0"/>
              <a:ea typeface="Aptos" panose="020B0004020202020204" pitchFamily="34" charset="0"/>
              <a:cs typeface="Calibri" panose="020F0502020204030204" pitchFamily="34" charset="0"/>
            </a:endParaRPr>
          </a:p>
        </p:txBody>
      </p:sp>
    </p:spTree>
    <p:extLst>
      <p:ext uri="{BB962C8B-B14F-4D97-AF65-F5344CB8AC3E}">
        <p14:creationId xmlns:p14="http://schemas.microsoft.com/office/powerpoint/2010/main" val="41046735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F9E09-294C-8996-5AE8-C788C2CF128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FB9139C-96E1-33AC-7C51-A2370D3392FD}"/>
              </a:ext>
            </a:extLst>
          </p:cNvPr>
          <p:cNvSpPr>
            <a:spLocks noGrp="1"/>
          </p:cNvSpPr>
          <p:nvPr>
            <p:ph type="body" sz="quarter" idx="16"/>
          </p:nvPr>
        </p:nvSpPr>
        <p:spPr>
          <a:xfrm>
            <a:off x="628408" y="390959"/>
            <a:ext cx="10052954" cy="523441"/>
          </a:xfrm>
          <a:prstGeom prst="rect">
            <a:avLst/>
          </a:prstGeom>
        </p:spPr>
        <p:txBody>
          <a:bodyPr/>
          <a:lstStyle/>
          <a:p>
            <a:r>
              <a:rPr lang="en-IE" dirty="0">
                <a:ea typeface="+mn-lt"/>
                <a:cs typeface="+mn-lt"/>
              </a:rPr>
              <a:t>Johdatus arviointiin ja vaikutusten arviointiin</a:t>
            </a:r>
          </a:p>
        </p:txBody>
      </p:sp>
      <p:sp>
        <p:nvSpPr>
          <p:cNvPr id="3" name="Text Placeholder 2">
            <a:extLst>
              <a:ext uri="{FF2B5EF4-FFF2-40B4-BE49-F238E27FC236}">
                <a16:creationId xmlns:a16="http://schemas.microsoft.com/office/drawing/2014/main" id="{901DB39B-B8C8-C8E5-0998-A559B61A8694}"/>
              </a:ext>
            </a:extLst>
          </p:cNvPr>
          <p:cNvSpPr>
            <a:spLocks noGrp="1"/>
          </p:cNvSpPr>
          <p:nvPr>
            <p:ph type="body" sz="quarter" idx="19"/>
          </p:nvPr>
        </p:nvSpPr>
        <p:spPr>
          <a:xfrm>
            <a:off x="628407" y="1221378"/>
            <a:ext cx="10780327" cy="4461736"/>
          </a:xfrm>
          <a:prstGeom prst="rect">
            <a:avLst/>
          </a:prstGeom>
        </p:spPr>
        <p:txBody>
          <a:bodyPr/>
          <a:lstStyle/>
          <a:p>
            <a:pPr marL="0" indent="0">
              <a:lnSpc>
                <a:spcPct val="100000"/>
              </a:lnSpc>
            </a:pPr>
            <a:r>
              <a:rPr lang="en-IE" b="1" dirty="0" err="1">
                <a:solidFill>
                  <a:schemeClr val="bg1"/>
                </a:solidFill>
                <a:highlight>
                  <a:srgbClr val="F1983D"/>
                </a:highlight>
                <a:ea typeface="+mn-lt"/>
                <a:cs typeface="+mn-lt"/>
              </a:rPr>
              <a:t>Esimerkki</a:t>
            </a:r>
            <a:r>
              <a:rPr lang="en-IE" b="1" dirty="0">
                <a:solidFill>
                  <a:schemeClr val="bg1"/>
                </a:solidFill>
                <a:highlight>
                  <a:srgbClr val="F1983D"/>
                </a:highlight>
                <a:ea typeface="+mn-lt"/>
                <a:cs typeface="+mn-lt"/>
              </a:rPr>
              <a:t>:</a:t>
            </a:r>
            <a:r>
              <a:rPr lang="en-IE" b="1" dirty="0">
                <a:solidFill>
                  <a:schemeClr val="bg1"/>
                </a:solidFill>
                <a:ea typeface="+mn-lt"/>
                <a:cs typeface="+mn-lt"/>
              </a:rPr>
              <a:t> </a:t>
            </a:r>
            <a:r>
              <a:rPr lang="en-US" dirty="0">
                <a:ea typeface="+mn-lt"/>
                <a:cs typeface="+mn-lt"/>
              </a:rPr>
              <a:t>Finnish Business &amp; Society - </a:t>
            </a:r>
            <a:r>
              <a:rPr lang="en-US" b="1" kern="100" dirty="0">
                <a:solidFill>
                  <a:schemeClr val="accent5">
                    <a:lumMod val="75000"/>
                  </a:schemeClr>
                </a:solidFill>
                <a:effectLst/>
                <a:ea typeface="Aptos" panose="020B0004020202020204" pitchFamily="34" charset="0"/>
                <a:cs typeface="Calibri" panose="020F0502020204030204" pitchFamily="34" charset="0"/>
                <a:hlinkClick r:id="rId2"/>
              </a:rPr>
              <a:t>FIBS</a:t>
            </a:r>
            <a:r>
              <a:rPr lang="en-US" dirty="0">
                <a:ea typeface="+mn-lt"/>
                <a:cs typeface="+mn-lt"/>
              </a:rPr>
              <a:t>: Yritysvastuun työkalut - </a:t>
            </a:r>
            <a:r>
              <a:rPr lang="en-US" b="1" kern="100" dirty="0">
                <a:solidFill>
                  <a:schemeClr val="accent5">
                    <a:lumMod val="75000"/>
                  </a:schemeClr>
                </a:solidFill>
                <a:effectLst/>
                <a:ea typeface="Aptos" panose="020B0004020202020204" pitchFamily="34" charset="0"/>
                <a:cs typeface="Calibri" panose="020F0502020204030204" pitchFamily="34" charset="0"/>
                <a:hlinkClick r:id="rId2"/>
              </a:rPr>
              <a:t>FIBS</a:t>
            </a:r>
            <a:endParaRPr lang="en-US" b="1" kern="100" dirty="0">
              <a:solidFill>
                <a:schemeClr val="accent5">
                  <a:lumMod val="75000"/>
                </a:schemeClr>
              </a:solidFill>
              <a:ea typeface="Aptos" panose="020B0004020202020204" pitchFamily="34" charset="0"/>
              <a:cs typeface="Calibri" panose="020F0502020204030204" pitchFamily="34" charset="0"/>
            </a:endParaRPr>
          </a:p>
          <a:p>
            <a:pPr marL="0" indent="0">
              <a:lnSpc>
                <a:spcPct val="100000"/>
              </a:lnSpc>
            </a:pPr>
            <a:endParaRPr lang="en-US" sz="1800" b="1" kern="100" dirty="0">
              <a:solidFill>
                <a:schemeClr val="tx1"/>
              </a:solidFill>
              <a:ea typeface="Aptos" panose="020B0004020202020204" pitchFamily="34" charset="0"/>
              <a:cs typeface="Calibri" panose="020F0502020204030204" pitchFamily="34" charset="0"/>
            </a:endParaRPr>
          </a:p>
          <a:p>
            <a:pPr marL="0" indent="0">
              <a:lnSpc>
                <a:spcPct val="100000"/>
              </a:lnSpc>
            </a:pPr>
            <a:r>
              <a:rPr lang="en-US" dirty="0">
                <a:ea typeface="+mn-lt"/>
                <a:cs typeface="+mn-lt"/>
              </a:rPr>
              <a:t>FIBS vauhdittaa vastuullisuuden muuttajia kohti kestävämpää maailmaa.</a:t>
            </a:r>
            <a:endParaRPr lang="fi-FI" dirty="0">
              <a:ea typeface="+mn-lt"/>
              <a:cs typeface="+mn-lt"/>
            </a:endParaRPr>
          </a:p>
          <a:p>
            <a:pPr marL="0" indent="0">
              <a:lnSpc>
                <a:spcPct val="100000"/>
              </a:lnSpc>
            </a:pPr>
            <a:endParaRPr lang="en-US" sz="1800" dirty="0"/>
          </a:p>
          <a:p>
            <a:pPr marL="0" indent="0">
              <a:lnSpc>
                <a:spcPct val="100000"/>
              </a:lnSpc>
            </a:pPr>
            <a:endParaRPr lang="en-US" sz="1800" dirty="0"/>
          </a:p>
        </p:txBody>
      </p:sp>
      <p:graphicFrame>
        <p:nvGraphicFramePr>
          <p:cNvPr id="6" name="Taulukko 5">
            <a:extLst>
              <a:ext uri="{FF2B5EF4-FFF2-40B4-BE49-F238E27FC236}">
                <a16:creationId xmlns:a16="http://schemas.microsoft.com/office/drawing/2014/main" id="{CEA6BAF2-224E-17E8-420B-DC76F24A360C}"/>
              </a:ext>
            </a:extLst>
          </p:cNvPr>
          <p:cNvGraphicFramePr>
            <a:graphicFrameLocks noGrp="1"/>
          </p:cNvGraphicFramePr>
          <p:nvPr>
            <p:extLst>
              <p:ext uri="{D42A27DB-BD31-4B8C-83A1-F6EECF244321}">
                <p14:modId xmlns:p14="http://schemas.microsoft.com/office/powerpoint/2010/main" val="3781093829"/>
              </p:ext>
            </p:extLst>
          </p:nvPr>
        </p:nvGraphicFramePr>
        <p:xfrm>
          <a:off x="628407" y="2569558"/>
          <a:ext cx="10482616" cy="3709825"/>
        </p:xfrm>
        <a:graphic>
          <a:graphicData uri="http://schemas.openxmlformats.org/drawingml/2006/table">
            <a:tbl>
              <a:tblPr firstRow="1" bandRow="1">
                <a:tableStyleId>{5C22544A-7EE6-4342-B048-85BDC9FD1C3A}</a:tableStyleId>
              </a:tblPr>
              <a:tblGrid>
                <a:gridCol w="5017481">
                  <a:extLst>
                    <a:ext uri="{9D8B030D-6E8A-4147-A177-3AD203B41FA5}">
                      <a16:colId xmlns:a16="http://schemas.microsoft.com/office/drawing/2014/main" val="2683119557"/>
                    </a:ext>
                  </a:extLst>
                </a:gridCol>
                <a:gridCol w="5465135">
                  <a:extLst>
                    <a:ext uri="{9D8B030D-6E8A-4147-A177-3AD203B41FA5}">
                      <a16:colId xmlns:a16="http://schemas.microsoft.com/office/drawing/2014/main" val="1085141567"/>
                    </a:ext>
                  </a:extLst>
                </a:gridCol>
              </a:tblGrid>
              <a:tr h="37098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800" b="1" i="0" dirty="0">
                          <a:solidFill>
                            <a:srgbClr val="2E2E2E"/>
                          </a:solidFill>
                          <a:effectLst/>
                          <a:latin typeface="+mn-lt"/>
                          <a:hlinkClick r:id="rId3"/>
                        </a:rPr>
                        <a:t>CSRD Pulse -itsearviointityökalu</a:t>
                      </a:r>
                      <a:endParaRPr lang="en-US" sz="1800" b="1" kern="100" dirty="0">
                        <a:solidFill>
                          <a:schemeClr val="accent5">
                            <a:lumMod val="75000"/>
                          </a:schemeClr>
                        </a:solidFill>
                        <a:effectLst/>
                        <a:latin typeface="+mn-lt"/>
                        <a:ea typeface="Aptos" panose="020B000402020202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dirty="0">
                        <a:solidFill>
                          <a:srgbClr val="002060"/>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dirty="0">
                          <a:solidFill>
                            <a:srgbClr val="002060"/>
                          </a:solidFill>
                        </a:rPr>
                        <a:t>Tekoälyyn perustuvan CSRD Pulse -itsearviointityökalun avulla yritykset voivat tarkastella vastuullisuustasoaan ja tukea vastuullisuuden kehittämistyötä.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US" sz="1800" b="0" dirty="0">
                        <a:solidFill>
                          <a:srgbClr val="002060"/>
                        </a:solidFill>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b="0" dirty="0">
                          <a:solidFill>
                            <a:srgbClr val="002060"/>
                          </a:solidFill>
                        </a:rPr>
                        <a:t>Pk-yritykset voivat myös käyttää työkalua arvioidakseen raportointivalmiuttaan vastuullisuuden osalta ja ennakoidakseen esimerkiksi asiakkaiden tietopyyntöjä yrityksen vastuullisuudesta.</a:t>
                      </a:r>
                      <a:endParaRPr lang="fi-FI" b="0" dirty="0">
                        <a:solidFill>
                          <a:schemeClr val="tx1"/>
                        </a:solidFill>
                      </a:endParaRPr>
                    </a:p>
                  </a:txBody>
                  <a:tcPr>
                    <a:solidFill>
                      <a:schemeClr val="bg1"/>
                    </a:solidFill>
                  </a:tcPr>
                </a:tc>
                <a:tc>
                  <a:txBody>
                    <a:bodyPr/>
                    <a:lstStyle/>
                    <a:p>
                      <a:pPr marL="144000"/>
                      <a:r>
                        <a:rPr lang="en-US" sz="1800" b="1" dirty="0">
                          <a:solidFill>
                            <a:schemeClr val="tx1"/>
                          </a:solidFill>
                          <a:hlinkClick r:id="rId4"/>
                        </a:rPr>
                        <a:t>Yritysvastuun itsearviointiväline </a:t>
                      </a:r>
                      <a:r>
                        <a:rPr lang="en-US" sz="1800" b="1" kern="1200" dirty="0">
                          <a:solidFill>
                            <a:srgbClr val="002060"/>
                          </a:solidFill>
                          <a:latin typeface="+mn-lt"/>
                          <a:ea typeface="+mn-ea"/>
                          <a:cs typeface="+mn-cs"/>
                        </a:rPr>
                        <a:t>CRSA</a:t>
                      </a:r>
                    </a:p>
                    <a:p>
                      <a:endParaRPr lang="en-US" b="0" dirty="0">
                        <a:solidFill>
                          <a:schemeClr val="tx1"/>
                        </a:solidFill>
                      </a:endParaRPr>
                    </a:p>
                    <a:p>
                      <a:pPr marL="14400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rgbClr val="002060"/>
                          </a:solidFill>
                          <a:latin typeface="+mn-lt"/>
                          <a:ea typeface="+mn-ea"/>
                          <a:cs typeface="+mn-cs"/>
                        </a:rPr>
                        <a:t>Maksuttoman verkkotyökalun avulla yritykset voivat järjestelmällisesti arvioida ja kehittää vastuullisuustoimintaansa. </a:t>
                      </a:r>
                    </a:p>
                    <a:p>
                      <a:pPr marL="144000" marR="0" lvl="0" indent="0" algn="just" defTabSz="914400" rtl="0" eaLnBrk="1" fontAlgn="auto" latinLnBrk="0" hangingPunct="1">
                        <a:lnSpc>
                          <a:spcPct val="100000"/>
                        </a:lnSpc>
                        <a:spcBef>
                          <a:spcPts val="0"/>
                        </a:spcBef>
                        <a:spcAft>
                          <a:spcPts val="0"/>
                        </a:spcAft>
                        <a:buClrTx/>
                        <a:buSzTx/>
                        <a:buFontTx/>
                        <a:buNone/>
                        <a:tabLst/>
                        <a:defRPr/>
                      </a:pPr>
                      <a:endParaRPr lang="en-US" sz="1800" b="0" kern="1200" dirty="0">
                        <a:solidFill>
                          <a:srgbClr val="002060"/>
                        </a:solidFill>
                        <a:latin typeface="+mn-lt"/>
                        <a:ea typeface="+mn-ea"/>
                        <a:cs typeface="+mn-cs"/>
                      </a:endParaRPr>
                    </a:p>
                    <a:p>
                      <a:pPr marL="144000" marR="0" lvl="0" indent="0" algn="just" defTabSz="914400" rtl="0" eaLnBrk="1" fontAlgn="auto" latinLnBrk="0" hangingPunct="1">
                        <a:lnSpc>
                          <a:spcPct val="100000"/>
                        </a:lnSpc>
                        <a:spcBef>
                          <a:spcPts val="0"/>
                        </a:spcBef>
                        <a:spcAft>
                          <a:spcPts val="0"/>
                        </a:spcAft>
                        <a:buClrTx/>
                        <a:buSzTx/>
                        <a:buFontTx/>
                        <a:buNone/>
                        <a:tabLst/>
                        <a:defRPr/>
                      </a:pPr>
                      <a:r>
                        <a:rPr lang="en-US" sz="1800" b="0" kern="1200" dirty="0">
                          <a:solidFill>
                            <a:srgbClr val="002060"/>
                          </a:solidFill>
                          <a:latin typeface="+mn-lt"/>
                          <a:ea typeface="+mn-ea"/>
                          <a:cs typeface="+mn-cs"/>
                        </a:rPr>
                        <a:t>Työkalu sopii kaikille yrityksille koosta tai toimialasta riippumatta.</a:t>
                      </a:r>
                      <a:endParaRPr lang="fi-FI" sz="1800" b="0" kern="1200" dirty="0">
                        <a:solidFill>
                          <a:srgbClr val="002060"/>
                        </a:solidFill>
                        <a:latin typeface="+mn-lt"/>
                        <a:ea typeface="+mn-ea"/>
                        <a:cs typeface="+mn-cs"/>
                      </a:endParaRPr>
                    </a:p>
                  </a:txBody>
                  <a:tcPr>
                    <a:solidFill>
                      <a:schemeClr val="bg1"/>
                    </a:solidFill>
                  </a:tcPr>
                </a:tc>
                <a:extLst>
                  <a:ext uri="{0D108BD9-81ED-4DB2-BD59-A6C34878D82A}">
                    <a16:rowId xmlns:a16="http://schemas.microsoft.com/office/drawing/2014/main" val="3257788965"/>
                  </a:ext>
                </a:extLst>
              </a:tr>
            </a:tbl>
          </a:graphicData>
        </a:graphic>
      </p:graphicFrame>
      <p:pic>
        <p:nvPicPr>
          <p:cNvPr id="7" name="Picture 4">
            <a:extLst>
              <a:ext uri="{FF2B5EF4-FFF2-40B4-BE49-F238E27FC236}">
                <a16:creationId xmlns:a16="http://schemas.microsoft.com/office/drawing/2014/main" id="{22E890B8-FA23-05D3-C71B-F1AFFAAF376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445003" y="5344176"/>
            <a:ext cx="1954828" cy="944833"/>
          </a:xfrm>
          <a:prstGeom prst="rect">
            <a:avLst/>
          </a:prstGeom>
          <a:noFill/>
          <a:extLst>
            <a:ext uri="{909E8E84-426E-40DD-AFC4-6F175D3DCCD1}">
              <a14:hiddenFill xmlns:a14="http://schemas.microsoft.com/office/drawing/2010/main">
                <a:solidFill>
                  <a:srgbClr val="FFFFFF"/>
                </a:solidFill>
              </a14:hiddenFill>
            </a:ext>
          </a:extLst>
        </p:spPr>
      </p:pic>
      <p:pic>
        <p:nvPicPr>
          <p:cNvPr id="9" name="Kuva 8" descr="Kuva, joka sisältää kohteen teksti, Fontti, logo, Grafiikka&#10;&#10;Tekoälyn generoima sisältö voi olla virheellistä.">
            <a:extLst>
              <a:ext uri="{FF2B5EF4-FFF2-40B4-BE49-F238E27FC236}">
                <a16:creationId xmlns:a16="http://schemas.microsoft.com/office/drawing/2014/main" id="{DD0BDB1D-D9C6-2549-14CF-582B847FDAB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697542" y="4995021"/>
            <a:ext cx="1576748" cy="1459618"/>
          </a:xfrm>
          <a:prstGeom prst="rect">
            <a:avLst/>
          </a:prstGeom>
        </p:spPr>
      </p:pic>
      <p:grpSp>
        <p:nvGrpSpPr>
          <p:cNvPr id="2" name="Graphic 4">
            <a:extLst>
              <a:ext uri="{FF2B5EF4-FFF2-40B4-BE49-F238E27FC236}">
                <a16:creationId xmlns:a16="http://schemas.microsoft.com/office/drawing/2014/main" id="{1130A46C-63FF-9008-4FEB-A9E5805AC8ED}"/>
              </a:ext>
            </a:extLst>
          </p:cNvPr>
          <p:cNvGrpSpPr/>
          <p:nvPr/>
        </p:nvGrpSpPr>
        <p:grpSpPr>
          <a:xfrm rot="18041771">
            <a:off x="4143821" y="2440776"/>
            <a:ext cx="403667" cy="780438"/>
            <a:chOff x="9129274" y="2719113"/>
            <a:chExt cx="717139" cy="1386497"/>
          </a:xfrm>
          <a:solidFill>
            <a:srgbClr val="09465E"/>
          </a:solidFill>
        </p:grpSpPr>
        <p:grpSp>
          <p:nvGrpSpPr>
            <p:cNvPr id="5" name="Graphic 4">
              <a:extLst>
                <a:ext uri="{FF2B5EF4-FFF2-40B4-BE49-F238E27FC236}">
                  <a16:creationId xmlns:a16="http://schemas.microsoft.com/office/drawing/2014/main" id="{3D99EAF1-E8B2-7F24-B336-CBE763D7E0BE}"/>
                </a:ext>
              </a:extLst>
            </p:cNvPr>
            <p:cNvGrpSpPr/>
            <p:nvPr/>
          </p:nvGrpSpPr>
          <p:grpSpPr>
            <a:xfrm>
              <a:off x="9159507" y="2719113"/>
              <a:ext cx="446280" cy="440141"/>
              <a:chOff x="9159507" y="2719113"/>
              <a:chExt cx="446280" cy="440141"/>
            </a:xfrm>
            <a:grpFill/>
          </p:grpSpPr>
          <p:sp>
            <p:nvSpPr>
              <p:cNvPr id="17" name="Freeform 57">
                <a:extLst>
                  <a:ext uri="{FF2B5EF4-FFF2-40B4-BE49-F238E27FC236}">
                    <a16:creationId xmlns:a16="http://schemas.microsoft.com/office/drawing/2014/main" id="{9C779E49-DF5F-5AB3-F67A-32EF8445BF31}"/>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18" name="Freeform 58">
                <a:extLst>
                  <a:ext uri="{FF2B5EF4-FFF2-40B4-BE49-F238E27FC236}">
                    <a16:creationId xmlns:a16="http://schemas.microsoft.com/office/drawing/2014/main" id="{25140DD3-72F6-7BE4-1096-9B2D43516DBA}"/>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8" name="Graphic 4">
              <a:extLst>
                <a:ext uri="{FF2B5EF4-FFF2-40B4-BE49-F238E27FC236}">
                  <a16:creationId xmlns:a16="http://schemas.microsoft.com/office/drawing/2014/main" id="{D9E27A0A-4D36-DF46-5A75-980222FCECE3}"/>
                </a:ext>
              </a:extLst>
            </p:cNvPr>
            <p:cNvGrpSpPr/>
            <p:nvPr/>
          </p:nvGrpSpPr>
          <p:grpSpPr>
            <a:xfrm>
              <a:off x="9129274" y="2893887"/>
              <a:ext cx="717139" cy="1211724"/>
              <a:chOff x="9129274" y="2893887"/>
              <a:chExt cx="717139" cy="1211724"/>
            </a:xfrm>
            <a:grpFill/>
          </p:grpSpPr>
          <p:sp>
            <p:nvSpPr>
              <p:cNvPr id="10" name="Freeform 50">
                <a:extLst>
                  <a:ext uri="{FF2B5EF4-FFF2-40B4-BE49-F238E27FC236}">
                    <a16:creationId xmlns:a16="http://schemas.microsoft.com/office/drawing/2014/main" id="{2EF7B692-151F-2C7E-BA0D-626B65D14EB1}"/>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926CE715-50CD-123F-09DA-EDAE52D6CADC}"/>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CA31B33C-7C73-DF5B-303B-40ED9AF0661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3" name="Freeform 53">
                <a:extLst>
                  <a:ext uri="{FF2B5EF4-FFF2-40B4-BE49-F238E27FC236}">
                    <a16:creationId xmlns:a16="http://schemas.microsoft.com/office/drawing/2014/main" id="{EFAF78FC-D4F1-3D43-0C60-1CB34FB53CF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14" name="Freeform 54">
                <a:extLst>
                  <a:ext uri="{FF2B5EF4-FFF2-40B4-BE49-F238E27FC236}">
                    <a16:creationId xmlns:a16="http://schemas.microsoft.com/office/drawing/2014/main" id="{F26A98CA-C74E-DAE5-326B-C728A474BC4C}"/>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15" name="Freeform 55">
                <a:extLst>
                  <a:ext uri="{FF2B5EF4-FFF2-40B4-BE49-F238E27FC236}">
                    <a16:creationId xmlns:a16="http://schemas.microsoft.com/office/drawing/2014/main" id="{A7EFB90A-2E09-92D6-A251-A86AC4C05C0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16" name="Freeform 56">
                <a:extLst>
                  <a:ext uri="{FF2B5EF4-FFF2-40B4-BE49-F238E27FC236}">
                    <a16:creationId xmlns:a16="http://schemas.microsoft.com/office/drawing/2014/main" id="{4651E2E0-1E39-ED86-E331-CAF320956445}"/>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19" name="Graphic 4">
            <a:extLst>
              <a:ext uri="{FF2B5EF4-FFF2-40B4-BE49-F238E27FC236}">
                <a16:creationId xmlns:a16="http://schemas.microsoft.com/office/drawing/2014/main" id="{6C96F4CA-CF0A-BED0-4541-A223B34E9AD9}"/>
              </a:ext>
            </a:extLst>
          </p:cNvPr>
          <p:cNvGrpSpPr/>
          <p:nvPr/>
        </p:nvGrpSpPr>
        <p:grpSpPr>
          <a:xfrm rot="13076626">
            <a:off x="9884973" y="2113778"/>
            <a:ext cx="403667" cy="780438"/>
            <a:chOff x="9129274" y="2719113"/>
            <a:chExt cx="717139" cy="1386497"/>
          </a:xfrm>
          <a:solidFill>
            <a:srgbClr val="09465E"/>
          </a:solidFill>
        </p:grpSpPr>
        <p:grpSp>
          <p:nvGrpSpPr>
            <p:cNvPr id="20" name="Graphic 4">
              <a:extLst>
                <a:ext uri="{FF2B5EF4-FFF2-40B4-BE49-F238E27FC236}">
                  <a16:creationId xmlns:a16="http://schemas.microsoft.com/office/drawing/2014/main" id="{AFA80554-5FC7-6005-575A-DACB9CA9F45D}"/>
                </a:ext>
              </a:extLst>
            </p:cNvPr>
            <p:cNvGrpSpPr/>
            <p:nvPr/>
          </p:nvGrpSpPr>
          <p:grpSpPr>
            <a:xfrm>
              <a:off x="9159507" y="2719113"/>
              <a:ext cx="446280" cy="440141"/>
              <a:chOff x="9159507" y="2719113"/>
              <a:chExt cx="446280" cy="440141"/>
            </a:xfrm>
            <a:grpFill/>
          </p:grpSpPr>
          <p:sp>
            <p:nvSpPr>
              <p:cNvPr id="29" name="Freeform 57">
                <a:extLst>
                  <a:ext uri="{FF2B5EF4-FFF2-40B4-BE49-F238E27FC236}">
                    <a16:creationId xmlns:a16="http://schemas.microsoft.com/office/drawing/2014/main" id="{1312EA5A-A4C0-33E2-8E72-DB8BF3CEF9B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0" name="Freeform 58">
                <a:extLst>
                  <a:ext uri="{FF2B5EF4-FFF2-40B4-BE49-F238E27FC236}">
                    <a16:creationId xmlns:a16="http://schemas.microsoft.com/office/drawing/2014/main" id="{A9170948-CB0D-8BC3-7BEA-E8F9C1CCC7CF}"/>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21" name="Graphic 4">
              <a:extLst>
                <a:ext uri="{FF2B5EF4-FFF2-40B4-BE49-F238E27FC236}">
                  <a16:creationId xmlns:a16="http://schemas.microsoft.com/office/drawing/2014/main" id="{6E2E7D6A-A7D3-5F7F-2F0D-439AC30AB0C0}"/>
                </a:ext>
              </a:extLst>
            </p:cNvPr>
            <p:cNvGrpSpPr/>
            <p:nvPr/>
          </p:nvGrpSpPr>
          <p:grpSpPr>
            <a:xfrm>
              <a:off x="9129274" y="2893887"/>
              <a:ext cx="717139" cy="1211724"/>
              <a:chOff x="9129274" y="2893887"/>
              <a:chExt cx="717139" cy="1211724"/>
            </a:xfrm>
            <a:grpFill/>
          </p:grpSpPr>
          <p:sp>
            <p:nvSpPr>
              <p:cNvPr id="22" name="Freeform 50">
                <a:extLst>
                  <a:ext uri="{FF2B5EF4-FFF2-40B4-BE49-F238E27FC236}">
                    <a16:creationId xmlns:a16="http://schemas.microsoft.com/office/drawing/2014/main" id="{4BA67518-3C00-5B1F-2190-DC0986828D0F}"/>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3" name="Freeform 51">
                <a:extLst>
                  <a:ext uri="{FF2B5EF4-FFF2-40B4-BE49-F238E27FC236}">
                    <a16:creationId xmlns:a16="http://schemas.microsoft.com/office/drawing/2014/main" id="{8C727559-1559-D18F-93B5-241C29915812}"/>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4" name="Freeform 52">
                <a:extLst>
                  <a:ext uri="{FF2B5EF4-FFF2-40B4-BE49-F238E27FC236}">
                    <a16:creationId xmlns:a16="http://schemas.microsoft.com/office/drawing/2014/main" id="{5A8FD371-1302-7602-AF13-21D8867E7F2F}"/>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5" name="Freeform 53">
                <a:extLst>
                  <a:ext uri="{FF2B5EF4-FFF2-40B4-BE49-F238E27FC236}">
                    <a16:creationId xmlns:a16="http://schemas.microsoft.com/office/drawing/2014/main" id="{C2C41074-C759-E2AA-A415-D86BEB3A9F91}"/>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6" name="Freeform 54">
                <a:extLst>
                  <a:ext uri="{FF2B5EF4-FFF2-40B4-BE49-F238E27FC236}">
                    <a16:creationId xmlns:a16="http://schemas.microsoft.com/office/drawing/2014/main" id="{FFAA426E-A86E-490A-1348-0AA12C04067A}"/>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7" name="Freeform 55">
                <a:extLst>
                  <a:ext uri="{FF2B5EF4-FFF2-40B4-BE49-F238E27FC236}">
                    <a16:creationId xmlns:a16="http://schemas.microsoft.com/office/drawing/2014/main" id="{5B687B94-59CE-A014-4666-FABB6EC8045F}"/>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8" name="Freeform 56">
                <a:extLst>
                  <a:ext uri="{FF2B5EF4-FFF2-40B4-BE49-F238E27FC236}">
                    <a16:creationId xmlns:a16="http://schemas.microsoft.com/office/drawing/2014/main" id="{C331041F-DBFD-417F-BDDF-97210F6483A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01286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9C933A-DE3F-0682-644D-2AFF7A23445A}"/>
            </a:ext>
          </a:extLst>
        </p:cNvPr>
        <p:cNvGrpSpPr/>
        <p:nvPr/>
      </p:nvGrpSpPr>
      <p:grpSpPr>
        <a:xfrm>
          <a:off x="0" y="0"/>
          <a:ext cx="0" cy="0"/>
          <a:chOff x="0" y="0"/>
          <a:chExt cx="0" cy="0"/>
        </a:xfrm>
      </p:grpSpPr>
      <p:pic>
        <p:nvPicPr>
          <p:cNvPr id="5" name="Picture 3">
            <a:extLst>
              <a:ext uri="{FF2B5EF4-FFF2-40B4-BE49-F238E27FC236}">
                <a16:creationId xmlns:a16="http://schemas.microsoft.com/office/drawing/2014/main" id="{6BA6601A-EB29-2BE7-63A4-A6C3BF3229A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1291"/>
          <a:stretch/>
        </p:blipFill>
        <p:spPr>
          <a:xfrm>
            <a:off x="7106683" y="1714613"/>
            <a:ext cx="4415584" cy="2622296"/>
          </a:xfrm>
          <a:prstGeom prst="rect">
            <a:avLst/>
          </a:prstGeom>
        </p:spPr>
      </p:pic>
      <p:sp>
        <p:nvSpPr>
          <p:cNvPr id="4" name="Text Placeholder 3">
            <a:extLst>
              <a:ext uri="{FF2B5EF4-FFF2-40B4-BE49-F238E27FC236}">
                <a16:creationId xmlns:a16="http://schemas.microsoft.com/office/drawing/2014/main" id="{1476862B-F7F4-21DC-4554-3E7F6C07C36F}"/>
              </a:ext>
            </a:extLst>
          </p:cNvPr>
          <p:cNvSpPr>
            <a:spLocks noGrp="1"/>
          </p:cNvSpPr>
          <p:nvPr>
            <p:ph type="body" sz="quarter" idx="16"/>
          </p:nvPr>
        </p:nvSpPr>
        <p:spPr>
          <a:xfrm>
            <a:off x="704894" y="628004"/>
            <a:ext cx="10374231" cy="523441"/>
          </a:xfrm>
          <a:prstGeom prst="rect">
            <a:avLst/>
          </a:prstGeom>
        </p:spPr>
        <p:txBody>
          <a:bodyPr/>
          <a:lstStyle/>
          <a:p>
            <a:pPr marL="0" indent="0">
              <a:lnSpc>
                <a:spcPct val="100000"/>
              </a:lnSpc>
            </a:pPr>
            <a:r>
              <a:rPr lang="en-IE" sz="2800" b="1" dirty="0" err="1">
                <a:solidFill>
                  <a:schemeClr val="bg1"/>
                </a:solidFill>
                <a:highlight>
                  <a:srgbClr val="F1983D"/>
                </a:highlight>
                <a:ea typeface="+mn-lt"/>
                <a:cs typeface="+mn-lt"/>
              </a:rPr>
              <a:t>Esimerkki</a:t>
            </a:r>
            <a:r>
              <a:rPr lang="en-IE" sz="2800" b="1" dirty="0">
                <a:solidFill>
                  <a:schemeClr val="bg1"/>
                </a:solidFill>
                <a:highlight>
                  <a:srgbClr val="F1983D"/>
                </a:highlight>
                <a:ea typeface="+mn-lt"/>
                <a:cs typeface="+mn-lt"/>
              </a:rPr>
              <a:t>:</a:t>
            </a:r>
            <a:r>
              <a:rPr lang="en-IE" sz="2800" b="1" dirty="0">
                <a:solidFill>
                  <a:schemeClr val="bg1"/>
                </a:solidFill>
                <a:ea typeface="+mn-lt"/>
                <a:cs typeface="+mn-lt"/>
              </a:rPr>
              <a:t> </a:t>
            </a:r>
            <a:r>
              <a:rPr lang="en-US" sz="2800" i="0" dirty="0">
                <a:solidFill>
                  <a:srgbClr val="002060"/>
                </a:solidFill>
                <a:effectLst/>
              </a:rPr>
              <a:t>Kansainvälinen vaikutustenarviointiyhdistys </a:t>
            </a:r>
            <a:r>
              <a:rPr lang="en-US" sz="2800" b="1" kern="100" dirty="0">
                <a:solidFill>
                  <a:srgbClr val="0B3A5B"/>
                </a:solidFill>
                <a:ea typeface="Aptos" panose="020B0004020202020204" pitchFamily="34" charset="0"/>
                <a:cs typeface="Calibri" panose="020F0502020204030204" pitchFamily="34" charset="0"/>
              </a:rPr>
              <a:t>- IAIA </a:t>
            </a:r>
            <a:endParaRPr lang="en-US" sz="2800" i="0" dirty="0">
              <a:solidFill>
                <a:srgbClr val="1A3061"/>
              </a:solidFill>
              <a:effectLst/>
            </a:endParaRPr>
          </a:p>
        </p:txBody>
      </p:sp>
      <p:sp>
        <p:nvSpPr>
          <p:cNvPr id="3" name="Text Placeholder 2">
            <a:extLst>
              <a:ext uri="{FF2B5EF4-FFF2-40B4-BE49-F238E27FC236}">
                <a16:creationId xmlns:a16="http://schemas.microsoft.com/office/drawing/2014/main" id="{51CC7BBD-96B4-3FA7-FF56-7E2E60356166}"/>
              </a:ext>
            </a:extLst>
          </p:cNvPr>
          <p:cNvSpPr>
            <a:spLocks noGrp="1"/>
          </p:cNvSpPr>
          <p:nvPr>
            <p:ph type="body" sz="quarter" idx="19"/>
          </p:nvPr>
        </p:nvSpPr>
        <p:spPr>
          <a:xfrm>
            <a:off x="628409" y="1092432"/>
            <a:ext cx="6612364" cy="4461736"/>
          </a:xfrm>
          <a:prstGeom prst="rect">
            <a:avLst/>
          </a:prstGeom>
        </p:spPr>
        <p:txBody>
          <a:bodyPr/>
          <a:lstStyle/>
          <a:p>
            <a:pPr marL="0" indent="0">
              <a:lnSpc>
                <a:spcPct val="100000"/>
              </a:lnSpc>
            </a:pPr>
            <a:endParaRPr lang="en-US" sz="2000" b="1" kern="100" dirty="0">
              <a:solidFill>
                <a:schemeClr val="accent5">
                  <a:lumMod val="75000"/>
                </a:schemeClr>
              </a:solidFill>
              <a:effectLst/>
              <a:latin typeface="Calibri" panose="020F0502020204030204" pitchFamily="34" charset="0"/>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a typeface="Aptos" panose="020B0004020202020204" pitchFamily="34" charset="0"/>
              <a:cs typeface="Calibri" panose="020F0502020204030204" pitchFamily="34" charset="0"/>
            </a:endParaRPr>
          </a:p>
          <a:p>
            <a:pPr marL="0" indent="0">
              <a:lnSpc>
                <a:spcPct val="100000"/>
              </a:lnSpc>
            </a:pPr>
            <a:endParaRPr lang="fi-FI" sz="1800" kern="100" dirty="0">
              <a:solidFill>
                <a:srgbClr val="0B3A5B"/>
              </a:solidFill>
              <a:effectLst/>
              <a:ea typeface="Aptos" panose="020B0004020202020204" pitchFamily="34" charset="0"/>
              <a:cs typeface="Calibri" panose="020F0502020204030204" pitchFamily="34" charset="0"/>
            </a:endParaRPr>
          </a:p>
          <a:p>
            <a:pPr marL="0" indent="0">
              <a:lnSpc>
                <a:spcPct val="100000"/>
              </a:lnSpc>
            </a:pPr>
            <a:endParaRPr lang="en-US" sz="1800" dirty="0"/>
          </a:p>
          <a:p>
            <a:pPr marL="0" indent="0">
              <a:lnSpc>
                <a:spcPct val="100000"/>
              </a:lnSpc>
            </a:pPr>
            <a:endParaRPr lang="en-US" sz="1800" dirty="0"/>
          </a:p>
        </p:txBody>
      </p:sp>
      <p:graphicFrame>
        <p:nvGraphicFramePr>
          <p:cNvPr id="6" name="Taulukko 5">
            <a:extLst>
              <a:ext uri="{FF2B5EF4-FFF2-40B4-BE49-F238E27FC236}">
                <a16:creationId xmlns:a16="http://schemas.microsoft.com/office/drawing/2014/main" id="{F92A14D4-3104-0EBA-903B-24F2A6342FF9}"/>
              </a:ext>
            </a:extLst>
          </p:cNvPr>
          <p:cNvGraphicFramePr>
            <a:graphicFrameLocks noGrp="1"/>
          </p:cNvGraphicFramePr>
          <p:nvPr>
            <p:extLst>
              <p:ext uri="{D42A27DB-BD31-4B8C-83A1-F6EECF244321}">
                <p14:modId xmlns:p14="http://schemas.microsoft.com/office/powerpoint/2010/main" val="473556776"/>
              </p:ext>
            </p:extLst>
          </p:nvPr>
        </p:nvGraphicFramePr>
        <p:xfrm>
          <a:off x="753790" y="1689122"/>
          <a:ext cx="6595940" cy="3749040"/>
        </p:xfrm>
        <a:graphic>
          <a:graphicData uri="http://schemas.openxmlformats.org/drawingml/2006/table">
            <a:tbl>
              <a:tblPr firstRow="1" bandRow="1">
                <a:tableStyleId>{5C22544A-7EE6-4342-B048-85BDC9FD1C3A}</a:tableStyleId>
              </a:tblPr>
              <a:tblGrid>
                <a:gridCol w="6595940">
                  <a:extLst>
                    <a:ext uri="{9D8B030D-6E8A-4147-A177-3AD203B41FA5}">
                      <a16:colId xmlns:a16="http://schemas.microsoft.com/office/drawing/2014/main" val="2683119557"/>
                    </a:ext>
                  </a:extLst>
                </a:gridCol>
              </a:tblGrid>
              <a:tr h="3615297">
                <a:tc>
                  <a:txBody>
                    <a:bodyPr/>
                    <a:lstStyle/>
                    <a:p>
                      <a:pPr algn="just"/>
                      <a:r>
                        <a:rPr lang="en-US" sz="2000" b="1" kern="1200" dirty="0">
                          <a:solidFill>
                            <a:srgbClr val="0B3A5B"/>
                          </a:solidFill>
                          <a:effectLst/>
                          <a:latin typeface="+mn-lt"/>
                          <a:ea typeface="+mn-ea"/>
                          <a:cs typeface="+mn-cs"/>
                        </a:rPr>
                        <a:t>Vaikutustenarviointi </a:t>
                      </a:r>
                      <a:r>
                        <a:rPr lang="en-US" sz="2000" b="0" kern="1200" dirty="0">
                          <a:solidFill>
                            <a:srgbClr val="0B3A5B"/>
                          </a:solidFill>
                          <a:effectLst/>
                          <a:latin typeface="+mn-lt"/>
                          <a:ea typeface="+mn-ea"/>
                          <a:cs typeface="+mn-cs"/>
                        </a:rPr>
                        <a:t>on yksinkertaisesti määriteltynä prosessi, jossa tunnistetaan nykyisen tai ehdotetun toiminnan tulevat seuraukset. </a:t>
                      </a:r>
                    </a:p>
                    <a:p>
                      <a:pPr algn="just"/>
                      <a:endParaRPr lang="en-US" sz="2000" b="0" kern="1200" dirty="0">
                        <a:solidFill>
                          <a:srgbClr val="0B3A5B"/>
                        </a:solidFill>
                        <a:effectLst/>
                        <a:latin typeface="+mn-lt"/>
                        <a:ea typeface="+mn-ea"/>
                        <a:cs typeface="+mn-cs"/>
                      </a:endParaRPr>
                    </a:p>
                    <a:p>
                      <a:pPr algn="just"/>
                      <a:r>
                        <a:rPr lang="en-US" sz="2000" b="0" kern="1200" dirty="0">
                          <a:solidFill>
                            <a:srgbClr val="0B3A5B"/>
                          </a:solidFill>
                          <a:effectLst/>
                          <a:latin typeface="+mn-lt"/>
                          <a:ea typeface="+mn-ea"/>
                          <a:cs typeface="+mn-cs"/>
                        </a:rPr>
                        <a:t>IAIA on johtava maailmanlaajuinen verkosto, joka käsittelee parhaita </a:t>
                      </a:r>
                      <a:r>
                        <a:rPr lang="en-US" sz="2000" b="0" kern="1200" dirty="0" err="1">
                          <a:solidFill>
                            <a:srgbClr val="0B3A5B"/>
                          </a:solidFill>
                          <a:effectLst/>
                          <a:latin typeface="+mn-lt"/>
                          <a:ea typeface="+mn-ea"/>
                          <a:cs typeface="+mn-cs"/>
                        </a:rPr>
                        <a:t>käytänteitä</a:t>
                      </a:r>
                      <a:r>
                        <a:rPr lang="en-US" sz="2000" b="0" kern="1200" dirty="0">
                          <a:solidFill>
                            <a:srgbClr val="0B3A5B"/>
                          </a:solidFill>
                          <a:effectLst/>
                          <a:latin typeface="+mn-lt"/>
                          <a:ea typeface="+mn-ea"/>
                          <a:cs typeface="+mn-cs"/>
                        </a:rPr>
                        <a:t> </a:t>
                      </a:r>
                      <a:r>
                        <a:rPr lang="en-US" sz="2000" b="0" kern="1200" dirty="0" err="1">
                          <a:solidFill>
                            <a:srgbClr val="0B3A5B"/>
                          </a:solidFill>
                          <a:effectLst/>
                          <a:latin typeface="+mn-lt"/>
                          <a:ea typeface="+mn-ea"/>
                          <a:cs typeface="+mn-cs"/>
                        </a:rPr>
                        <a:t>vaikutustenarvioinnin</a:t>
                      </a:r>
                      <a:r>
                        <a:rPr lang="en-US" sz="2000" b="0" kern="1200" dirty="0">
                          <a:solidFill>
                            <a:srgbClr val="0B3A5B"/>
                          </a:solidFill>
                          <a:effectLst/>
                          <a:latin typeface="+mn-lt"/>
                          <a:ea typeface="+mn-ea"/>
                          <a:cs typeface="+mn-cs"/>
                        </a:rPr>
                        <a:t> käytössä tietoon perustuvassa päätöksenteossa, joka </a:t>
                      </a:r>
                      <a:r>
                        <a:rPr lang="en-US" sz="2000" b="0" kern="1200" dirty="0" err="1">
                          <a:solidFill>
                            <a:srgbClr val="0B3A5B"/>
                          </a:solidFill>
                          <a:effectLst/>
                          <a:latin typeface="+mn-lt"/>
                          <a:ea typeface="+mn-ea"/>
                          <a:cs typeface="+mn-cs"/>
                        </a:rPr>
                        <a:t>koskee</a:t>
                      </a:r>
                      <a:r>
                        <a:rPr lang="en-US" sz="2000" b="0" kern="1200" dirty="0">
                          <a:solidFill>
                            <a:srgbClr val="0B3A5B"/>
                          </a:solidFill>
                          <a:effectLst/>
                          <a:latin typeface="+mn-lt"/>
                          <a:ea typeface="+mn-ea"/>
                          <a:cs typeface="+mn-cs"/>
                        </a:rPr>
                        <a:t> </a:t>
                      </a:r>
                      <a:r>
                        <a:rPr lang="en-US" sz="2000" b="0" kern="1200" dirty="0" err="1">
                          <a:solidFill>
                            <a:srgbClr val="0B3A5B"/>
                          </a:solidFill>
                          <a:effectLst/>
                          <a:latin typeface="+mn-lt"/>
                          <a:ea typeface="+mn-ea"/>
                          <a:cs typeface="+mn-cs"/>
                        </a:rPr>
                        <a:t>säännöksiä</a:t>
                      </a:r>
                      <a:r>
                        <a:rPr lang="en-US" sz="2000" b="0" kern="1200" dirty="0">
                          <a:solidFill>
                            <a:srgbClr val="0B3A5B"/>
                          </a:solidFill>
                          <a:effectLst/>
                          <a:latin typeface="+mn-lt"/>
                          <a:ea typeface="+mn-ea"/>
                          <a:cs typeface="+mn-cs"/>
                        </a:rPr>
                        <a:t>, ohjelmia, suunnitelmia ja hankkeita. </a:t>
                      </a:r>
                    </a:p>
                    <a:p>
                      <a:pPr algn="just"/>
                      <a:endParaRPr lang="en-US" sz="2000" b="0" kern="1200" dirty="0">
                        <a:solidFill>
                          <a:srgbClr val="0B3A5B"/>
                        </a:solidFill>
                        <a:effectLst/>
                        <a:latin typeface="+mn-lt"/>
                        <a:ea typeface="+mn-ea"/>
                        <a:cs typeface="+mn-cs"/>
                      </a:endParaRPr>
                    </a:p>
                    <a:p>
                      <a:pPr algn="just"/>
                      <a:r>
                        <a:rPr lang="en-US" sz="2000" b="0" kern="1200" dirty="0">
                          <a:solidFill>
                            <a:srgbClr val="0B3A5B"/>
                          </a:solidFill>
                          <a:effectLst/>
                          <a:latin typeface="+mn-lt"/>
                          <a:ea typeface="+mn-ea"/>
                          <a:cs typeface="+mn-cs"/>
                        </a:rPr>
                        <a:t>Ympäristövaikutusten arviointi on käytännöllinen väline, jonka avulla voidaan vastata nykypäivän tarpeisiin vaarantamatta tulevien sukupolvien mahdollisuuksia</a:t>
                      </a:r>
                      <a:r>
                        <a:rPr lang="en-US" sz="2000" b="1" i="1" kern="1200" dirty="0">
                          <a:solidFill>
                            <a:srgbClr val="0B3A5B"/>
                          </a:solidFill>
                          <a:effectLst/>
                          <a:latin typeface="+mn-lt"/>
                          <a:ea typeface="+mn-ea"/>
                          <a:cs typeface="+mn-cs"/>
                        </a:rPr>
                        <a:t>.</a:t>
                      </a:r>
                      <a:endParaRPr lang="en-US" sz="2000" b="0" kern="1200" dirty="0">
                        <a:solidFill>
                          <a:srgbClr val="0B3A5B"/>
                        </a:solidFill>
                        <a:effectLst/>
                        <a:latin typeface="+mn-lt"/>
                        <a:ea typeface="+mn-ea"/>
                        <a:cs typeface="+mn-cs"/>
                      </a:endParaRPr>
                    </a:p>
                  </a:txBody>
                  <a:tcPr>
                    <a:solidFill>
                      <a:schemeClr val="bg1"/>
                    </a:solidFill>
                  </a:tcPr>
                </a:tc>
                <a:extLst>
                  <a:ext uri="{0D108BD9-81ED-4DB2-BD59-A6C34878D82A}">
                    <a16:rowId xmlns:a16="http://schemas.microsoft.com/office/drawing/2014/main" val="3257788965"/>
                  </a:ext>
                </a:extLst>
              </a:tr>
            </a:tbl>
          </a:graphicData>
        </a:graphic>
      </p:graphicFrame>
      <p:pic>
        <p:nvPicPr>
          <p:cNvPr id="8" name="Kuva 7" descr="Kuva, joka sisältää kohteen Ihmisen kasvot, kuvakaappaus, teksti, vaate&#10;&#10;Tekoälyn generoima sisältö voi olla virheellistä.">
            <a:hlinkClick r:id="rId3"/>
            <a:extLst>
              <a:ext uri="{FF2B5EF4-FFF2-40B4-BE49-F238E27FC236}">
                <a16:creationId xmlns:a16="http://schemas.microsoft.com/office/drawing/2014/main" id="{B30D91A0-FC4E-F254-226A-6C59CE3FD41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010464" y="2054107"/>
            <a:ext cx="2935417" cy="1943308"/>
          </a:xfrm>
          <a:prstGeom prst="rect">
            <a:avLst/>
          </a:prstGeom>
        </p:spPr>
      </p:pic>
      <p:pic>
        <p:nvPicPr>
          <p:cNvPr id="11" name="Kuva 10" descr="Kuva, joka sisältää kohteen Fontti, teksti, valkoinen, Grafiikka&#10;&#10;Tekoälyn generoima sisältö voi olla virheellistä.">
            <a:extLst>
              <a:ext uri="{FF2B5EF4-FFF2-40B4-BE49-F238E27FC236}">
                <a16:creationId xmlns:a16="http://schemas.microsoft.com/office/drawing/2014/main" id="{2FE53AF2-29FC-22E1-C85F-101BDCEB915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517747" y="4502494"/>
            <a:ext cx="1521539" cy="786496"/>
          </a:xfrm>
          <a:prstGeom prst="rect">
            <a:avLst/>
          </a:prstGeom>
        </p:spPr>
      </p:pic>
      <p:sp>
        <p:nvSpPr>
          <p:cNvPr id="9" name="Tekstiruutu 8">
            <a:extLst>
              <a:ext uri="{FF2B5EF4-FFF2-40B4-BE49-F238E27FC236}">
                <a16:creationId xmlns:a16="http://schemas.microsoft.com/office/drawing/2014/main" id="{0D5D37C7-3955-AA5B-5FD4-99A1A9DFC241}"/>
              </a:ext>
            </a:extLst>
          </p:cNvPr>
          <p:cNvSpPr txBox="1"/>
          <p:nvPr/>
        </p:nvSpPr>
        <p:spPr>
          <a:xfrm>
            <a:off x="7877221" y="1303832"/>
            <a:ext cx="3201905" cy="369332"/>
          </a:xfrm>
          <a:prstGeom prst="rect">
            <a:avLst/>
          </a:prstGeom>
          <a:noFill/>
        </p:spPr>
        <p:txBody>
          <a:bodyPr wrap="square">
            <a:spAutoFit/>
          </a:bodyPr>
          <a:lstStyle/>
          <a:p>
            <a:r>
              <a:rPr lang="fi-FI" sz="1800" b="1" kern="1200" dirty="0">
                <a:solidFill>
                  <a:srgbClr val="0B3A5B"/>
                </a:solidFill>
                <a:effectLst/>
                <a:latin typeface="+mn-lt"/>
                <a:ea typeface="+mn-ea"/>
                <a:cs typeface="+mn-cs"/>
                <a:hlinkClick r:id="rId3"/>
              </a:rPr>
              <a:t>Mitä on </a:t>
            </a:r>
            <a:r>
              <a:rPr lang="fi-FI" sz="1800" b="1" kern="1200" dirty="0" err="1">
                <a:solidFill>
                  <a:srgbClr val="0B3A5B"/>
                </a:solidFill>
                <a:effectLst/>
                <a:latin typeface="+mn-lt"/>
                <a:ea typeface="+mn-ea"/>
                <a:cs typeface="+mn-cs"/>
                <a:hlinkClick r:id="rId3"/>
              </a:rPr>
              <a:t>vaikutusten arviointi</a:t>
            </a:r>
            <a:r>
              <a:rPr lang="fi-FI" sz="1800" b="1" kern="1200" dirty="0">
                <a:solidFill>
                  <a:srgbClr val="0B3A5B"/>
                </a:solidFill>
                <a:effectLst/>
                <a:latin typeface="+mn-lt"/>
                <a:ea typeface="+mn-ea"/>
                <a:cs typeface="+mn-cs"/>
                <a:hlinkClick r:id="rId3"/>
              </a:rPr>
              <a:t>?</a:t>
            </a:r>
            <a:endParaRPr lang="fi-FI" sz="1800" b="1" kern="1200" dirty="0">
              <a:solidFill>
                <a:srgbClr val="0B3A5B"/>
              </a:solidFill>
              <a:effectLst/>
              <a:latin typeface="+mn-lt"/>
              <a:ea typeface="+mn-ea"/>
              <a:cs typeface="+mn-cs"/>
            </a:endParaRPr>
          </a:p>
        </p:txBody>
      </p:sp>
      <p:sp>
        <p:nvSpPr>
          <p:cNvPr id="12" name="Tekstiruutu 11">
            <a:extLst>
              <a:ext uri="{FF2B5EF4-FFF2-40B4-BE49-F238E27FC236}">
                <a16:creationId xmlns:a16="http://schemas.microsoft.com/office/drawing/2014/main" id="{9E62E225-2CCA-8651-311E-48627B479964}"/>
              </a:ext>
            </a:extLst>
          </p:cNvPr>
          <p:cNvSpPr txBox="1"/>
          <p:nvPr/>
        </p:nvSpPr>
        <p:spPr>
          <a:xfrm>
            <a:off x="589290" y="5914340"/>
            <a:ext cx="10052954" cy="461665"/>
          </a:xfrm>
          <a:prstGeom prst="rect">
            <a:avLst/>
          </a:prstGeom>
          <a:noFill/>
        </p:spPr>
        <p:txBody>
          <a:bodyPr wrap="square">
            <a:spAutoFit/>
          </a:bodyPr>
          <a:lstStyle/>
          <a:p>
            <a:pPr marL="0" indent="0">
              <a:lnSpc>
                <a:spcPct val="100000"/>
              </a:lnSpc>
            </a:pPr>
            <a:r>
              <a:rPr lang="en-US" sz="2400" b="1" kern="0" dirty="0">
                <a:solidFill>
                  <a:srgbClr val="09465E"/>
                </a:solidFill>
                <a:highlight>
                  <a:srgbClr val="F1983D"/>
                </a:highlight>
                <a:cs typeface="Times New Roman" panose="02020603050405020304" pitchFamily="18" charset="0"/>
              </a:rPr>
              <a:t>HARJOITUS:</a:t>
            </a:r>
            <a:r>
              <a:rPr lang="en-US" sz="2400" b="1" kern="0" dirty="0">
                <a:solidFill>
                  <a:srgbClr val="09465E"/>
                </a:solidFill>
                <a:cs typeface="Times New Roman" panose="02020603050405020304" pitchFamily="18" charset="0"/>
              </a:rPr>
              <a:t> </a:t>
            </a:r>
            <a:r>
              <a:rPr lang="en-US" sz="1800" i="0" dirty="0">
                <a:solidFill>
                  <a:srgbClr val="1A3061"/>
                </a:solidFill>
                <a:effectLst/>
                <a:hlinkClick r:id="rId6"/>
              </a:rPr>
              <a:t>International Association of Impact Assessment </a:t>
            </a:r>
            <a:r>
              <a:rPr lang="fi-FI" sz="1800" kern="100" dirty="0">
                <a:solidFill>
                  <a:srgbClr val="0B3A5B"/>
                </a:solidFill>
                <a:effectLst/>
                <a:ea typeface="Aptos" panose="020B0004020202020204" pitchFamily="34" charset="0"/>
                <a:cs typeface="Calibri" panose="020F0502020204030204" pitchFamily="34" charset="0"/>
              </a:rPr>
              <a:t>-järjestön </a:t>
            </a:r>
            <a:r>
              <a:rPr lang="fi-FI" sz="1800" kern="100" dirty="0" err="1">
                <a:solidFill>
                  <a:srgbClr val="0B3A5B"/>
                </a:solidFill>
                <a:effectLst/>
                <a:ea typeface="Aptos" panose="020B0004020202020204" pitchFamily="34" charset="0"/>
                <a:cs typeface="Calibri" panose="020F0502020204030204" pitchFamily="34" charset="0"/>
              </a:rPr>
              <a:t>uusimmat julkaisut</a:t>
            </a:r>
            <a:r>
              <a:rPr lang="en-US" sz="1800" i="0" dirty="0">
                <a:solidFill>
                  <a:srgbClr val="1A3061"/>
                </a:solidFill>
                <a:effectLst/>
                <a:hlinkClick r:id="rId6"/>
              </a:rPr>
              <a:t>.</a:t>
            </a:r>
            <a:endParaRPr lang="en-US" sz="1800" b="1" kern="100" dirty="0">
              <a:solidFill>
                <a:schemeClr val="tx1"/>
              </a:solidFill>
              <a:ea typeface="Aptos" panose="020B0004020202020204" pitchFamily="34" charset="0"/>
              <a:cs typeface="Calibri" panose="020F0502020204030204" pitchFamily="34" charset="0"/>
            </a:endParaRPr>
          </a:p>
        </p:txBody>
      </p:sp>
      <p:grpSp>
        <p:nvGrpSpPr>
          <p:cNvPr id="13" name="Graphic 4">
            <a:extLst>
              <a:ext uri="{FF2B5EF4-FFF2-40B4-BE49-F238E27FC236}">
                <a16:creationId xmlns:a16="http://schemas.microsoft.com/office/drawing/2014/main" id="{64D56DBC-539D-497F-7BD6-CD6FD6E0127E}"/>
              </a:ext>
            </a:extLst>
          </p:cNvPr>
          <p:cNvGrpSpPr/>
          <p:nvPr/>
        </p:nvGrpSpPr>
        <p:grpSpPr>
          <a:xfrm rot="19582332">
            <a:off x="8404263" y="4376017"/>
            <a:ext cx="403667" cy="780438"/>
            <a:chOff x="9129274" y="2719113"/>
            <a:chExt cx="717139" cy="1386497"/>
          </a:xfrm>
          <a:solidFill>
            <a:srgbClr val="09465E"/>
          </a:solidFill>
        </p:grpSpPr>
        <p:grpSp>
          <p:nvGrpSpPr>
            <p:cNvPr id="14" name="Graphic 4">
              <a:extLst>
                <a:ext uri="{FF2B5EF4-FFF2-40B4-BE49-F238E27FC236}">
                  <a16:creationId xmlns:a16="http://schemas.microsoft.com/office/drawing/2014/main" id="{4E07146E-089F-1383-AA64-6069E98CEA67}"/>
                </a:ext>
              </a:extLst>
            </p:cNvPr>
            <p:cNvGrpSpPr/>
            <p:nvPr/>
          </p:nvGrpSpPr>
          <p:grpSpPr>
            <a:xfrm>
              <a:off x="9159507" y="2719113"/>
              <a:ext cx="446280" cy="440141"/>
              <a:chOff x="9159507" y="2719113"/>
              <a:chExt cx="446280" cy="440141"/>
            </a:xfrm>
            <a:grpFill/>
          </p:grpSpPr>
          <p:sp>
            <p:nvSpPr>
              <p:cNvPr id="23" name="Freeform 57">
                <a:extLst>
                  <a:ext uri="{FF2B5EF4-FFF2-40B4-BE49-F238E27FC236}">
                    <a16:creationId xmlns:a16="http://schemas.microsoft.com/office/drawing/2014/main" id="{585DE6A8-7887-A8D0-F486-C98040145EE2}"/>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24" name="Freeform 58">
                <a:extLst>
                  <a:ext uri="{FF2B5EF4-FFF2-40B4-BE49-F238E27FC236}">
                    <a16:creationId xmlns:a16="http://schemas.microsoft.com/office/drawing/2014/main" id="{80B58F13-D2B5-11D4-252A-18890E580A5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5" name="Graphic 4">
              <a:extLst>
                <a:ext uri="{FF2B5EF4-FFF2-40B4-BE49-F238E27FC236}">
                  <a16:creationId xmlns:a16="http://schemas.microsoft.com/office/drawing/2014/main" id="{6510F96B-672B-F5CF-E3DB-8EDE5BA0F61D}"/>
                </a:ext>
              </a:extLst>
            </p:cNvPr>
            <p:cNvGrpSpPr/>
            <p:nvPr/>
          </p:nvGrpSpPr>
          <p:grpSpPr>
            <a:xfrm>
              <a:off x="9129274" y="2893887"/>
              <a:ext cx="717139" cy="1211724"/>
              <a:chOff x="9129274" y="2893887"/>
              <a:chExt cx="717139" cy="1211724"/>
            </a:xfrm>
            <a:grpFill/>
          </p:grpSpPr>
          <p:sp>
            <p:nvSpPr>
              <p:cNvPr id="16" name="Freeform 50">
                <a:extLst>
                  <a:ext uri="{FF2B5EF4-FFF2-40B4-BE49-F238E27FC236}">
                    <a16:creationId xmlns:a16="http://schemas.microsoft.com/office/drawing/2014/main" id="{574D86DF-EDA1-0E30-FA1C-BDD4C029D44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17" name="Freeform 51">
                <a:extLst>
                  <a:ext uri="{FF2B5EF4-FFF2-40B4-BE49-F238E27FC236}">
                    <a16:creationId xmlns:a16="http://schemas.microsoft.com/office/drawing/2014/main" id="{FE647032-7BAD-40A6-61F1-020088DC477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18" name="Freeform 52">
                <a:extLst>
                  <a:ext uri="{FF2B5EF4-FFF2-40B4-BE49-F238E27FC236}">
                    <a16:creationId xmlns:a16="http://schemas.microsoft.com/office/drawing/2014/main" id="{2EAE51C7-127D-E675-D504-4A0FCC381FC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19" name="Freeform 53">
                <a:extLst>
                  <a:ext uri="{FF2B5EF4-FFF2-40B4-BE49-F238E27FC236}">
                    <a16:creationId xmlns:a16="http://schemas.microsoft.com/office/drawing/2014/main" id="{E991FC86-E166-1527-59B7-28D66DCDC41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0" name="Freeform 54">
                <a:extLst>
                  <a:ext uri="{FF2B5EF4-FFF2-40B4-BE49-F238E27FC236}">
                    <a16:creationId xmlns:a16="http://schemas.microsoft.com/office/drawing/2014/main" id="{FBB73F30-BB7A-759A-BBBF-3EFB381533A0}"/>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21" name="Freeform 55">
                <a:extLst>
                  <a:ext uri="{FF2B5EF4-FFF2-40B4-BE49-F238E27FC236}">
                    <a16:creationId xmlns:a16="http://schemas.microsoft.com/office/drawing/2014/main" id="{053C5F61-CAD2-E35F-2563-D7FF0139F2B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22" name="Freeform 56">
                <a:extLst>
                  <a:ext uri="{FF2B5EF4-FFF2-40B4-BE49-F238E27FC236}">
                    <a16:creationId xmlns:a16="http://schemas.microsoft.com/office/drawing/2014/main" id="{52A28535-CE5F-47C3-36A7-BFEE2B587A93}"/>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grpSp>
        <p:nvGrpSpPr>
          <p:cNvPr id="2" name="Graphic 4">
            <a:extLst>
              <a:ext uri="{FF2B5EF4-FFF2-40B4-BE49-F238E27FC236}">
                <a16:creationId xmlns:a16="http://schemas.microsoft.com/office/drawing/2014/main" id="{51E615E0-C7C0-3C1F-4B5D-A2BF8C763950}"/>
              </a:ext>
            </a:extLst>
          </p:cNvPr>
          <p:cNvGrpSpPr/>
          <p:nvPr/>
        </p:nvGrpSpPr>
        <p:grpSpPr>
          <a:xfrm rot="13817573">
            <a:off x="9912849" y="5429991"/>
            <a:ext cx="403667" cy="780438"/>
            <a:chOff x="9129274" y="2719113"/>
            <a:chExt cx="717139" cy="1386497"/>
          </a:xfrm>
          <a:solidFill>
            <a:srgbClr val="09465E"/>
          </a:solidFill>
        </p:grpSpPr>
        <p:grpSp>
          <p:nvGrpSpPr>
            <p:cNvPr id="7" name="Graphic 4">
              <a:extLst>
                <a:ext uri="{FF2B5EF4-FFF2-40B4-BE49-F238E27FC236}">
                  <a16:creationId xmlns:a16="http://schemas.microsoft.com/office/drawing/2014/main" id="{CC6456E6-7B72-4013-A487-CA785932B048}"/>
                </a:ext>
              </a:extLst>
            </p:cNvPr>
            <p:cNvGrpSpPr/>
            <p:nvPr/>
          </p:nvGrpSpPr>
          <p:grpSpPr>
            <a:xfrm>
              <a:off x="9159507" y="2719113"/>
              <a:ext cx="446280" cy="440141"/>
              <a:chOff x="9159507" y="2719113"/>
              <a:chExt cx="446280" cy="440141"/>
            </a:xfrm>
            <a:grpFill/>
          </p:grpSpPr>
          <p:sp>
            <p:nvSpPr>
              <p:cNvPr id="32" name="Freeform 57">
                <a:extLst>
                  <a:ext uri="{FF2B5EF4-FFF2-40B4-BE49-F238E27FC236}">
                    <a16:creationId xmlns:a16="http://schemas.microsoft.com/office/drawing/2014/main" id="{AA9C7007-FCBA-5987-7B95-77CAFDA69BC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en-US"/>
              </a:p>
            </p:txBody>
          </p:sp>
          <p:sp>
            <p:nvSpPr>
              <p:cNvPr id="33" name="Freeform 58">
                <a:extLst>
                  <a:ext uri="{FF2B5EF4-FFF2-40B4-BE49-F238E27FC236}">
                    <a16:creationId xmlns:a16="http://schemas.microsoft.com/office/drawing/2014/main" id="{E84932F5-EE0F-83CE-34FA-A99EF96F8503}"/>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en-US"/>
              </a:p>
            </p:txBody>
          </p:sp>
        </p:grpSp>
        <p:grpSp>
          <p:nvGrpSpPr>
            <p:cNvPr id="10" name="Graphic 4">
              <a:extLst>
                <a:ext uri="{FF2B5EF4-FFF2-40B4-BE49-F238E27FC236}">
                  <a16:creationId xmlns:a16="http://schemas.microsoft.com/office/drawing/2014/main" id="{1150053D-847E-1757-2861-7E0BA0C8F25B}"/>
                </a:ext>
              </a:extLst>
            </p:cNvPr>
            <p:cNvGrpSpPr/>
            <p:nvPr/>
          </p:nvGrpSpPr>
          <p:grpSpPr>
            <a:xfrm>
              <a:off x="9129274" y="2893887"/>
              <a:ext cx="717139" cy="1211724"/>
              <a:chOff x="9129274" y="2893887"/>
              <a:chExt cx="717139" cy="1211724"/>
            </a:xfrm>
            <a:grpFill/>
          </p:grpSpPr>
          <p:sp>
            <p:nvSpPr>
              <p:cNvPr id="25" name="Freeform 50">
                <a:extLst>
                  <a:ext uri="{FF2B5EF4-FFF2-40B4-BE49-F238E27FC236}">
                    <a16:creationId xmlns:a16="http://schemas.microsoft.com/office/drawing/2014/main" id="{9E664E6A-1DDA-52BC-E8CF-437AB73F91F7}"/>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a:p>
            </p:txBody>
          </p:sp>
          <p:sp>
            <p:nvSpPr>
              <p:cNvPr id="26" name="Freeform 51">
                <a:extLst>
                  <a:ext uri="{FF2B5EF4-FFF2-40B4-BE49-F238E27FC236}">
                    <a16:creationId xmlns:a16="http://schemas.microsoft.com/office/drawing/2014/main" id="{B92C1E46-57C5-AB8A-266B-F025EDEA5EE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a:p>
            </p:txBody>
          </p:sp>
          <p:sp>
            <p:nvSpPr>
              <p:cNvPr id="27" name="Freeform 52">
                <a:extLst>
                  <a:ext uri="{FF2B5EF4-FFF2-40B4-BE49-F238E27FC236}">
                    <a16:creationId xmlns:a16="http://schemas.microsoft.com/office/drawing/2014/main" id="{9C4C9BD1-35F0-E277-B1BF-87F7DFDF71AD}"/>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a:p>
            </p:txBody>
          </p:sp>
          <p:sp>
            <p:nvSpPr>
              <p:cNvPr id="28" name="Freeform 53">
                <a:extLst>
                  <a:ext uri="{FF2B5EF4-FFF2-40B4-BE49-F238E27FC236}">
                    <a16:creationId xmlns:a16="http://schemas.microsoft.com/office/drawing/2014/main" id="{922E71AD-C4EF-8E4C-CA29-DF1B7C1E8314}"/>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a:p>
            </p:txBody>
          </p:sp>
          <p:sp>
            <p:nvSpPr>
              <p:cNvPr id="29" name="Freeform 54">
                <a:extLst>
                  <a:ext uri="{FF2B5EF4-FFF2-40B4-BE49-F238E27FC236}">
                    <a16:creationId xmlns:a16="http://schemas.microsoft.com/office/drawing/2014/main" id="{CCD2D65F-E4DB-4E7E-6017-DF26AF5DA61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a:p>
            </p:txBody>
          </p:sp>
          <p:sp>
            <p:nvSpPr>
              <p:cNvPr id="30" name="Freeform 55">
                <a:extLst>
                  <a:ext uri="{FF2B5EF4-FFF2-40B4-BE49-F238E27FC236}">
                    <a16:creationId xmlns:a16="http://schemas.microsoft.com/office/drawing/2014/main" id="{7B0AA820-AF22-3AF3-3B85-00786893AB74}"/>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a:p>
            </p:txBody>
          </p:sp>
          <p:sp>
            <p:nvSpPr>
              <p:cNvPr id="31" name="Freeform 56">
                <a:extLst>
                  <a:ext uri="{FF2B5EF4-FFF2-40B4-BE49-F238E27FC236}">
                    <a16:creationId xmlns:a16="http://schemas.microsoft.com/office/drawing/2014/main" id="{6B758D15-3354-0388-6AD7-DF331AE2E23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360323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33722-5F39-DBC0-CF78-C359C1731A1B}"/>
            </a:ext>
          </a:extLst>
        </p:cNvPr>
        <p:cNvGrpSpPr/>
        <p:nvPr/>
      </p:nvGrpSpPr>
      <p:grpSpPr>
        <a:xfrm>
          <a:off x="0" y="0"/>
          <a:ext cx="0" cy="0"/>
          <a:chOff x="0" y="0"/>
          <a:chExt cx="0" cy="0"/>
        </a:xfrm>
      </p:grpSpPr>
      <p:pic>
        <p:nvPicPr>
          <p:cNvPr id="8" name="Kuvan paikkamerkki 7" descr="Open notebook with drawn charts">
            <a:extLst>
              <a:ext uri="{FF2B5EF4-FFF2-40B4-BE49-F238E27FC236}">
                <a16:creationId xmlns:a16="http://schemas.microsoft.com/office/drawing/2014/main" id="{4DEEACAF-EC0E-633C-F2C3-D6C797C94DED}"/>
              </a:ext>
            </a:extLst>
          </p:cNvPr>
          <p:cNvPicPr>
            <a:picLocks noGrp="1" noChangeAspect="1"/>
          </p:cNvPicPr>
          <p:nvPr>
            <p:ph type="pic" sz="quarter" idx="10"/>
          </p:nvPr>
        </p:nvPicPr>
        <p:blipFill>
          <a:blip r:embed="rId3"/>
          <a:srcRect/>
          <a:stretch/>
        </p:blipFill>
        <p:spPr>
          <a:xfrm>
            <a:off x="139700" y="872332"/>
            <a:ext cx="6413500" cy="2781687"/>
          </a:xfrm>
          <a:prstGeom prst="rect">
            <a:avLst/>
          </a:prstGeom>
        </p:spPr>
      </p:pic>
      <p:sp>
        <p:nvSpPr>
          <p:cNvPr id="5" name="Text Placeholder 4">
            <a:extLst>
              <a:ext uri="{FF2B5EF4-FFF2-40B4-BE49-F238E27FC236}">
                <a16:creationId xmlns:a16="http://schemas.microsoft.com/office/drawing/2014/main" id="{A9191C76-42B3-0222-8A11-1D19ED945C11}"/>
              </a:ext>
            </a:extLst>
          </p:cNvPr>
          <p:cNvSpPr>
            <a:spLocks noGrp="1"/>
          </p:cNvSpPr>
          <p:nvPr>
            <p:ph type="body" sz="quarter" idx="17"/>
          </p:nvPr>
        </p:nvSpPr>
        <p:spPr>
          <a:xfrm>
            <a:off x="6731421" y="439689"/>
            <a:ext cx="2066906" cy="582221"/>
          </a:xfrm>
        </p:spPr>
        <p:txBody>
          <a:bodyPr/>
          <a:lstStyle/>
          <a:p>
            <a:r>
              <a:rPr lang="en-US" dirty="0"/>
              <a:t>02</a:t>
            </a:r>
          </a:p>
        </p:txBody>
      </p:sp>
      <p:sp>
        <p:nvSpPr>
          <p:cNvPr id="14" name="Rectangle 13">
            <a:extLst>
              <a:ext uri="{FF2B5EF4-FFF2-40B4-BE49-F238E27FC236}">
                <a16:creationId xmlns:a16="http://schemas.microsoft.com/office/drawing/2014/main" id="{72562939-738E-FB21-A25D-599F65FCBD3E}"/>
              </a:ext>
            </a:extLst>
          </p:cNvPr>
          <p:cNvSpPr/>
          <p:nvPr/>
        </p:nvSpPr>
        <p:spPr>
          <a:xfrm>
            <a:off x="2792167" y="3910594"/>
            <a:ext cx="6088444"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A1880C5C-3AD2-941C-FE3F-69A3CC1F8610}"/>
              </a:ext>
            </a:extLst>
          </p:cNvPr>
          <p:cNvSpPr txBox="1"/>
          <p:nvPr/>
        </p:nvSpPr>
        <p:spPr>
          <a:xfrm>
            <a:off x="2912862" y="3901337"/>
            <a:ext cx="5772606" cy="707886"/>
          </a:xfrm>
          <a:prstGeom prst="rect">
            <a:avLst/>
          </a:prstGeom>
          <a:noFill/>
        </p:spPr>
        <p:txBody>
          <a:bodyPr wrap="none" rtlCol="0">
            <a:spAutoFit/>
          </a:bodyPr>
          <a:lstStyle/>
          <a:p>
            <a:r>
              <a:rPr lang="en-IE" sz="4000" b="1" spc="324" dirty="0">
                <a:solidFill>
                  <a:srgbClr val="60BA47"/>
                </a:solidFill>
                <a:latin typeface="Calibri" panose="020F0502020204030204" pitchFamily="34" charset="0"/>
                <a:cs typeface="Calibri" panose="020F0502020204030204" pitchFamily="34" charset="0"/>
              </a:rPr>
              <a:t>ARVIOINTITYYPIT</a:t>
            </a:r>
          </a:p>
        </p:txBody>
      </p:sp>
      <p:sp>
        <p:nvSpPr>
          <p:cNvPr id="2" name="Rectangle 13">
            <a:extLst>
              <a:ext uri="{FF2B5EF4-FFF2-40B4-BE49-F238E27FC236}">
                <a16:creationId xmlns:a16="http://schemas.microsoft.com/office/drawing/2014/main" id="{A6C63D3F-0A7F-BE04-B3C3-38493F9F2F32}"/>
              </a:ext>
            </a:extLst>
          </p:cNvPr>
          <p:cNvSpPr/>
          <p:nvPr/>
        </p:nvSpPr>
        <p:spPr>
          <a:xfrm>
            <a:off x="139699" y="4856541"/>
            <a:ext cx="11166587"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E" sz="2800" b="1" spc="324" dirty="0">
                <a:solidFill>
                  <a:srgbClr val="60BA47"/>
                </a:solidFill>
                <a:latin typeface="Calibri" panose="020F0502020204030204" pitchFamily="34" charset="0"/>
                <a:cs typeface="Calibri" panose="020F0502020204030204" pitchFamily="34" charset="0"/>
              </a:rPr>
              <a:t>Mm. </a:t>
            </a:r>
            <a:r>
              <a:rPr lang="en-IE" sz="2800" b="1" spc="324" dirty="0" err="1">
                <a:solidFill>
                  <a:srgbClr val="60BA47"/>
                </a:solidFill>
                <a:latin typeface="Calibri" panose="020F0502020204030204" pitchFamily="34" charset="0"/>
                <a:cs typeface="Calibri" panose="020F0502020204030204" pitchFamily="34" charset="0"/>
              </a:rPr>
              <a:t>formatiivinen</a:t>
            </a:r>
            <a:r>
              <a:rPr lang="en-IE" sz="2800" b="1" spc="324" dirty="0">
                <a:solidFill>
                  <a:srgbClr val="60BA47"/>
                </a:solidFill>
                <a:latin typeface="Calibri" panose="020F0502020204030204" pitchFamily="34" charset="0"/>
                <a:cs typeface="Calibri" panose="020F0502020204030204" pitchFamily="34" charset="0"/>
              </a:rPr>
              <a:t>, summatiivinen, </a:t>
            </a:r>
            <a:r>
              <a:rPr lang="en-IE" sz="2800" b="1" spc="324" dirty="0" err="1">
                <a:solidFill>
                  <a:srgbClr val="60BA47"/>
                </a:solidFill>
                <a:latin typeface="Calibri" panose="020F0502020204030204" pitchFamily="34" charset="0"/>
                <a:cs typeface="Calibri" panose="020F0502020204030204" pitchFamily="34" charset="0"/>
              </a:rPr>
              <a:t>prosessi</a:t>
            </a:r>
            <a:endParaRPr lang="en-US" sz="2800" dirty="0">
              <a:latin typeface="Montserrat" panose="00000500000000000000" pitchFamily="50" charset="0"/>
            </a:endParaRPr>
          </a:p>
        </p:txBody>
      </p:sp>
    </p:spTree>
    <p:extLst>
      <p:ext uri="{BB962C8B-B14F-4D97-AF65-F5344CB8AC3E}">
        <p14:creationId xmlns:p14="http://schemas.microsoft.com/office/powerpoint/2010/main" val="284046900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DFA6794-60D8-423E-89AA-F479EADCB73D}">
  <ds:schemaRefs>
    <ds:schemaRef ds:uri="http://schemas.microsoft.com/sharepoint/v3/contenttype/forms"/>
  </ds:schemaRefs>
</ds:datastoreItem>
</file>

<file path=customXml/itemProps2.xml><?xml version="1.0" encoding="utf-8"?>
<ds:datastoreItem xmlns:ds="http://schemas.openxmlformats.org/officeDocument/2006/customXml" ds:itemID="{8856110E-70F8-44E8-BDBE-0AE046793507}">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39033F8-5119-4B51-A5EF-F5485483D20E}">
  <ds:schemaRefs>
    <ds:schemaRef ds:uri="http://schemas.microsoft.com/office/2006/metadata/properties"/>
    <ds:schemaRef ds:uri="http://schemas.microsoft.com/office/infopath/2007/PartnerControls"/>
    <ds:schemaRef ds:uri="d7a7d2cd-df7e-4745-bde0-17e5b7a43ab2"/>
    <ds:schemaRef ds:uri="c90da0c0-d638-440e-806c-9eaade8987c8"/>
  </ds:schemaRefs>
</ds:datastoreItem>
</file>

<file path=docProps/app.xml><?xml version="1.0" encoding="utf-8"?>
<Properties xmlns="http://schemas.openxmlformats.org/officeDocument/2006/extended-properties" xmlns:vt="http://schemas.openxmlformats.org/officeDocument/2006/docPropsVTypes">
  <TotalTime>8061</TotalTime>
  <Words>1878</Words>
  <Application>Microsoft Office PowerPoint</Application>
  <PresentationFormat>Widescreen</PresentationFormat>
  <Paragraphs>317</Paragraphs>
  <Slides>32</Slides>
  <Notes>10</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docId:354E16FA38E7F92FE3FFCD2DE5AB3477</cp:keywords>
  <cp:lastModifiedBy>Anna-Maria Saarela</cp:lastModifiedBy>
  <cp:revision>182</cp:revision>
  <dcterms:created xsi:type="dcterms:W3CDTF">2020-10-14T13:32:04Z</dcterms:created>
  <dcterms:modified xsi:type="dcterms:W3CDTF">2025-06-04T20:34:41Z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