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899" r:id="rId5"/>
  </p:sldMasterIdLst>
  <p:notesMasterIdLst>
    <p:notesMasterId r:id="rId38"/>
  </p:notesMasterIdLst>
  <p:sldIdLst>
    <p:sldId id="4345" r:id="rId6"/>
    <p:sldId id="4404" r:id="rId7"/>
    <p:sldId id="4352" r:id="rId8"/>
    <p:sldId id="4350" r:id="rId9"/>
    <p:sldId id="4410" r:id="rId10"/>
    <p:sldId id="4408" r:id="rId11"/>
    <p:sldId id="4395" r:id="rId12"/>
    <p:sldId id="4396" r:id="rId13"/>
    <p:sldId id="4366" r:id="rId14"/>
    <p:sldId id="4392" r:id="rId15"/>
    <p:sldId id="4393" r:id="rId16"/>
    <p:sldId id="4370" r:id="rId17"/>
    <p:sldId id="4371" r:id="rId18"/>
    <p:sldId id="4385" r:id="rId19"/>
    <p:sldId id="4412" r:id="rId20"/>
    <p:sldId id="4407" r:id="rId21"/>
    <p:sldId id="4409" r:id="rId22"/>
    <p:sldId id="4375" r:id="rId23"/>
    <p:sldId id="4378" r:id="rId24"/>
    <p:sldId id="4398" r:id="rId25"/>
    <p:sldId id="4413" r:id="rId26"/>
    <p:sldId id="4380" r:id="rId27"/>
    <p:sldId id="4390" r:id="rId28"/>
    <p:sldId id="4383" r:id="rId29"/>
    <p:sldId id="4379" r:id="rId30"/>
    <p:sldId id="4414" r:id="rId31"/>
    <p:sldId id="4384" r:id="rId32"/>
    <p:sldId id="4388" r:id="rId33"/>
    <p:sldId id="4365" r:id="rId34"/>
    <p:sldId id="4340" r:id="rId35"/>
    <p:sldId id="4300" r:id="rId36"/>
    <p:sldId id="42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1F704-8110-C0F9-D576-5158D2A88D9A}" name="Anna-Maria Saarela" initials="AS" userId="S::Anna-Maria.Saarela@savonia.fi::c6fd2d3e-6063-45b1-b49c-2f057233427b" providerId="AD"/>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A5B"/>
    <a:srgbClr val="F26650"/>
    <a:srgbClr val="60BA47"/>
    <a:srgbClr val="2094D2"/>
    <a:srgbClr val="09465E"/>
    <a:srgbClr val="3CBEB3"/>
    <a:srgbClr val="88D1DA"/>
    <a:srgbClr val="1D4C60"/>
    <a:srgbClr val="ECECEC"/>
    <a:srgbClr val="066C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534E4F-AD19-5F62-068A-69E4F344D5C5}" v="8" dt="2025-06-04T20:34:31.312"/>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85050" autoAdjust="0"/>
  </p:normalViewPr>
  <p:slideViewPr>
    <p:cSldViewPr snapToGrid="0">
      <p:cViewPr varScale="1">
        <p:scale>
          <a:sx n="71" d="100"/>
          <a:sy n="71" d="100"/>
        </p:scale>
        <p:origin x="998" y="53"/>
      </p:cViewPr>
      <p:guideLst/>
    </p:cSldViewPr>
  </p:slideViewPr>
  <p:notesTextViewPr>
    <p:cViewPr>
      <p:scale>
        <a:sx n="1" d="1"/>
        <a:sy n="1" d="1"/>
      </p:scale>
      <p:origin x="0" y="0"/>
    </p:cViewPr>
  </p:notesTextViewPr>
  <p:sorterViewPr>
    <p:cViewPr>
      <p:scale>
        <a:sx n="90" d="100"/>
        <a:sy n="90" d="100"/>
      </p:scale>
      <p:origin x="0" y="-12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Whyte ( Momentum Consulting )" userId="S::paula_momentumconsulting.ie#ext#@biainnovatorcampus.onmicrosoft.com::f0db49ca-a56d-4261-b8a6-819acd09e0a3" providerId="AD" clId="Web-{C104DE9F-B05F-4F4A-3DFC-480B28A96338}"/>
    <pc:docChg chg="delSld modSld">
      <pc:chgData name="Paula Whyte ( Momentum Consulting )" userId="S::paula_momentumconsulting.ie#ext#@biainnovatorcampus.onmicrosoft.com::f0db49ca-a56d-4261-b8a6-819acd09e0a3" providerId="AD" clId="Web-{C104DE9F-B05F-4F4A-3DFC-480B28A96338}" dt="2025-05-28T14:57:11.081" v="25" actId="1076"/>
      <pc:docMkLst>
        <pc:docMk/>
      </pc:docMkLst>
      <pc:sldChg chg="del">
        <pc:chgData name="Paula Whyte ( Momentum Consulting )" userId="S::paula_momentumconsulting.ie#ext#@biainnovatorcampus.onmicrosoft.com::f0db49ca-a56d-4261-b8a6-819acd09e0a3" providerId="AD" clId="Web-{C104DE9F-B05F-4F4A-3DFC-480B28A96338}" dt="2025-05-28T14:53:44.121" v="0"/>
        <pc:sldMkLst>
          <pc:docMk/>
          <pc:sldMk cId="30286005" sldId="4306"/>
        </pc:sldMkLst>
      </pc:sldChg>
      <pc:sldChg chg="delSp modSp">
        <pc:chgData name="Paula Whyte ( Momentum Consulting )" userId="S::paula_momentumconsulting.ie#ext#@biainnovatorcampus.onmicrosoft.com::f0db49ca-a56d-4261-b8a6-819acd09e0a3" providerId="AD" clId="Web-{C104DE9F-B05F-4F4A-3DFC-480B28A96338}" dt="2025-05-28T14:54:41.295" v="7" actId="1076"/>
        <pc:sldMkLst>
          <pc:docMk/>
          <pc:sldMk cId="2167932646" sldId="4371"/>
        </pc:sldMkLst>
        <pc:spChg chg="mod">
          <ac:chgData name="Paula Whyte ( Momentum Consulting )" userId="S::paula_momentumconsulting.ie#ext#@biainnovatorcampus.onmicrosoft.com::f0db49ca-a56d-4261-b8a6-819acd09e0a3" providerId="AD" clId="Web-{C104DE9F-B05F-4F4A-3DFC-480B28A96338}" dt="2025-05-28T14:54:30.935" v="4"/>
          <ac:spMkLst>
            <pc:docMk/>
            <pc:sldMk cId="2167932646" sldId="4371"/>
            <ac:spMk id="2" creationId="{9942EC0B-0B04-B15B-0B74-E1DA294D0E98}"/>
          </ac:spMkLst>
        </pc:spChg>
        <pc:picChg chg="del">
          <ac:chgData name="Paula Whyte ( Momentum Consulting )" userId="S::paula_momentumconsulting.ie#ext#@biainnovatorcampus.onmicrosoft.com::f0db49ca-a56d-4261-b8a6-819acd09e0a3" providerId="AD" clId="Web-{C104DE9F-B05F-4F4A-3DFC-480B28A96338}" dt="2025-05-28T14:54:33.544" v="5"/>
          <ac:picMkLst>
            <pc:docMk/>
            <pc:sldMk cId="2167932646" sldId="4371"/>
            <ac:picMk id="3" creationId="{C6E09C4A-4980-116D-44E1-623A5FA29D8A}"/>
          </ac:picMkLst>
        </pc:picChg>
        <pc:picChg chg="mod">
          <ac:chgData name="Paula Whyte ( Momentum Consulting )" userId="S::paula_momentumconsulting.ie#ext#@biainnovatorcampus.onmicrosoft.com::f0db49ca-a56d-4261-b8a6-819acd09e0a3" providerId="AD" clId="Web-{C104DE9F-B05F-4F4A-3DFC-480B28A96338}" dt="2025-05-28T14:54:41.295" v="7" actId="1076"/>
          <ac:picMkLst>
            <pc:docMk/>
            <pc:sldMk cId="2167932646" sldId="4371"/>
            <ac:picMk id="3074" creationId="{B802A1A7-8E19-CDFE-E906-EC68208F60AD}"/>
          </ac:picMkLst>
        </pc:picChg>
      </pc:sldChg>
      <pc:sldChg chg="modSp">
        <pc:chgData name="Paula Whyte ( Momentum Consulting )" userId="S::paula_momentumconsulting.ie#ext#@biainnovatorcampus.onmicrosoft.com::f0db49ca-a56d-4261-b8a6-819acd09e0a3" providerId="AD" clId="Web-{C104DE9F-B05F-4F4A-3DFC-480B28A96338}" dt="2025-05-28T14:56:27.001" v="19" actId="14100"/>
        <pc:sldMkLst>
          <pc:docMk/>
          <pc:sldMk cId="76273889" sldId="4378"/>
        </pc:sldMkLst>
        <pc:spChg chg="mod">
          <ac:chgData name="Paula Whyte ( Momentum Consulting )" userId="S::paula_momentumconsulting.ie#ext#@biainnovatorcampus.onmicrosoft.com::f0db49ca-a56d-4261-b8a6-819acd09e0a3" providerId="AD" clId="Web-{C104DE9F-B05F-4F4A-3DFC-480B28A96338}" dt="2025-05-28T14:56:27.001" v="19" actId="14100"/>
          <ac:spMkLst>
            <pc:docMk/>
            <pc:sldMk cId="76273889" sldId="4378"/>
            <ac:spMk id="14" creationId="{E9A1635A-481B-FB4C-0546-2753916F8975}"/>
          </ac:spMkLst>
        </pc:spChg>
        <pc:spChg chg="mod">
          <ac:chgData name="Paula Whyte ( Momentum Consulting )" userId="S::paula_momentumconsulting.ie#ext#@biainnovatorcampus.onmicrosoft.com::f0db49ca-a56d-4261-b8a6-819acd09e0a3" providerId="AD" clId="Web-{C104DE9F-B05F-4F4A-3DFC-480B28A96338}" dt="2025-05-28T14:56:22.751" v="18" actId="1076"/>
          <ac:spMkLst>
            <pc:docMk/>
            <pc:sldMk cId="76273889" sldId="4378"/>
            <ac:spMk id="15" creationId="{7CA7A16C-7518-9DC3-2883-B216CAD17263}"/>
          </ac:spMkLst>
        </pc:spChg>
        <pc:picChg chg="mod ord">
          <ac:chgData name="Paula Whyte ( Momentum Consulting )" userId="S::paula_momentumconsulting.ie#ext#@biainnovatorcampus.onmicrosoft.com::f0db49ca-a56d-4261-b8a6-819acd09e0a3" providerId="AD" clId="Web-{C104DE9F-B05F-4F4A-3DFC-480B28A96338}" dt="2025-05-28T14:56:07.579" v="15"/>
          <ac:picMkLst>
            <pc:docMk/>
            <pc:sldMk cId="76273889" sldId="4378"/>
            <ac:picMk id="13" creationId="{105C5BF5-0C54-0BC1-5A9D-676A60913BDE}"/>
          </ac:picMkLst>
        </pc:picChg>
      </pc:sldChg>
      <pc:sldChg chg="modSp">
        <pc:chgData name="Paula Whyte ( Momentum Consulting )" userId="S::paula_momentumconsulting.ie#ext#@biainnovatorcampus.onmicrosoft.com::f0db49ca-a56d-4261-b8a6-819acd09e0a3" providerId="AD" clId="Web-{C104DE9F-B05F-4F4A-3DFC-480B28A96338}" dt="2025-05-28T14:57:11.081" v="25" actId="1076"/>
        <pc:sldMkLst>
          <pc:docMk/>
          <pc:sldMk cId="3058971647" sldId="4379"/>
        </pc:sldMkLst>
        <pc:spChg chg="mod">
          <ac:chgData name="Paula Whyte ( Momentum Consulting )" userId="S::paula_momentumconsulting.ie#ext#@biainnovatorcampus.onmicrosoft.com::f0db49ca-a56d-4261-b8a6-819acd09e0a3" providerId="AD" clId="Web-{C104DE9F-B05F-4F4A-3DFC-480B28A96338}" dt="2025-05-28T14:57:06.565" v="24" actId="1076"/>
          <ac:spMkLst>
            <pc:docMk/>
            <pc:sldMk cId="3058971647" sldId="4379"/>
            <ac:spMk id="14" creationId="{00C17EFC-EBC3-6369-2159-DE5E78CBC110}"/>
          </ac:spMkLst>
        </pc:spChg>
        <pc:spChg chg="mod">
          <ac:chgData name="Paula Whyte ( Momentum Consulting )" userId="S::paula_momentumconsulting.ie#ext#@biainnovatorcampus.onmicrosoft.com::f0db49ca-a56d-4261-b8a6-819acd09e0a3" providerId="AD" clId="Web-{C104DE9F-B05F-4F4A-3DFC-480B28A96338}" dt="2025-05-28T14:57:11.081" v="25" actId="1076"/>
          <ac:spMkLst>
            <pc:docMk/>
            <pc:sldMk cId="3058971647" sldId="4379"/>
            <ac:spMk id="15" creationId="{AB38D8C4-AA11-BA9F-179B-F8AA46E59D4E}"/>
          </ac:spMkLst>
        </pc:spChg>
        <pc:picChg chg="mod">
          <ac:chgData name="Paula Whyte ( Momentum Consulting )" userId="S::paula_momentumconsulting.ie#ext#@biainnovatorcampus.onmicrosoft.com::f0db49ca-a56d-4261-b8a6-819acd09e0a3" providerId="AD" clId="Web-{C104DE9F-B05F-4F4A-3DFC-480B28A96338}" dt="2025-05-28T14:56:50.205" v="22" actId="14100"/>
          <ac:picMkLst>
            <pc:docMk/>
            <pc:sldMk cId="3058971647" sldId="4379"/>
            <ac:picMk id="13" creationId="{3DD676B1-1034-1406-24A5-E5E0F95E9374}"/>
          </ac:picMkLst>
        </pc:picChg>
      </pc:sldChg>
      <pc:sldChg chg="modSp">
        <pc:chgData name="Paula Whyte ( Momentum Consulting )" userId="S::paula_momentumconsulting.ie#ext#@biainnovatorcampus.onmicrosoft.com::f0db49ca-a56d-4261-b8a6-819acd09e0a3" providerId="AD" clId="Web-{C104DE9F-B05F-4F4A-3DFC-480B28A96338}" dt="2025-05-28T14:55:04.920" v="10" actId="20577"/>
        <pc:sldMkLst>
          <pc:docMk/>
          <pc:sldMk cId="2047392758" sldId="4385"/>
        </pc:sldMkLst>
        <pc:spChg chg="mod">
          <ac:chgData name="Paula Whyte ( Momentum Consulting )" userId="S::paula_momentumconsulting.ie#ext#@biainnovatorcampus.onmicrosoft.com::f0db49ca-a56d-4261-b8a6-819acd09e0a3" providerId="AD" clId="Web-{C104DE9F-B05F-4F4A-3DFC-480B28A96338}" dt="2025-05-28T14:55:04.920" v="10" actId="20577"/>
          <ac:spMkLst>
            <pc:docMk/>
            <pc:sldMk cId="2047392758" sldId="4385"/>
            <ac:spMk id="12" creationId="{5C22273C-6403-830F-6C60-2418ADC1CD7F}"/>
          </ac:spMkLst>
        </pc:spChg>
      </pc:sldChg>
    </pc:docChg>
  </pc:docChgLst>
  <pc:docChgLst>
    <pc:chgData name="Anna-Maria Saarela" userId="c6fd2d3e-6063-45b1-b49c-2f057233427b" providerId="ADAL" clId="{FB72DAB4-8D0E-4A91-AC7C-628C56B86218}"/>
    <pc:docChg chg="modSld">
      <pc:chgData name="Anna-Maria Saarela" userId="c6fd2d3e-6063-45b1-b49c-2f057233427b" providerId="ADAL" clId="{FB72DAB4-8D0E-4A91-AC7C-628C56B86218}" dt="2025-05-23T16:12:23.295" v="7" actId="20577"/>
      <pc:docMkLst>
        <pc:docMk/>
      </pc:docMkLst>
      <pc:sldChg chg="modSp mod">
        <pc:chgData name="Anna-Maria Saarela" userId="c6fd2d3e-6063-45b1-b49c-2f057233427b" providerId="ADAL" clId="{FB72DAB4-8D0E-4A91-AC7C-628C56B86218}" dt="2025-05-23T16:12:23.295" v="7" actId="20577"/>
        <pc:sldMkLst>
          <pc:docMk/>
          <pc:sldMk cId="3275114928" sldId="4380"/>
        </pc:sldMkLst>
        <pc:spChg chg="mod">
          <ac:chgData name="Anna-Maria Saarela" userId="c6fd2d3e-6063-45b1-b49c-2f057233427b" providerId="ADAL" clId="{FB72DAB4-8D0E-4A91-AC7C-628C56B86218}" dt="2025-05-23T16:12:23.295" v="7" actId="20577"/>
          <ac:spMkLst>
            <pc:docMk/>
            <pc:sldMk cId="3275114928" sldId="4380"/>
            <ac:spMk id="3" creationId="{FEC77C6B-C3DB-552E-2D70-BD5AE41F3903}"/>
          </ac:spMkLst>
        </pc:spChg>
      </pc:sldChg>
      <pc:sldChg chg="modSp mod">
        <pc:chgData name="Anna-Maria Saarela" userId="c6fd2d3e-6063-45b1-b49c-2f057233427b" providerId="ADAL" clId="{FB72DAB4-8D0E-4A91-AC7C-628C56B86218}" dt="2025-05-23T16:08:25.159" v="6" actId="20577"/>
        <pc:sldMkLst>
          <pc:docMk/>
          <pc:sldMk cId="1139376468" sldId="4409"/>
        </pc:sldMkLst>
        <pc:spChg chg="mod">
          <ac:chgData name="Anna-Maria Saarela" userId="c6fd2d3e-6063-45b1-b49c-2f057233427b" providerId="ADAL" clId="{FB72DAB4-8D0E-4A91-AC7C-628C56B86218}" dt="2025-05-23T16:08:25.159" v="6" actId="20577"/>
          <ac:spMkLst>
            <pc:docMk/>
            <pc:sldMk cId="1139376468" sldId="4409"/>
            <ac:spMk id="15" creationId="{0407B42F-06A7-4DD0-2D57-AB6BAF378FEC}"/>
          </ac:spMkLst>
        </pc:spChg>
      </pc:sldChg>
    </pc:docChg>
  </pc:docChgLst>
  <pc:docChgLst>
    <pc:chgData name="Anna-Maria Saarela" userId="S::anna-maria.saarela_savonia.fi#ext#@biainnovatorcampus.onmicrosoft.com::25308fda-0d44-48b5-9bfd-111b972a9e80" providerId="AD" clId="Web-{5B534E4F-AD19-5F62-068A-69E4F344D5C5}"/>
    <pc:docChg chg="modSld">
      <pc:chgData name="Anna-Maria Saarela" userId="S::anna-maria.saarela_savonia.fi#ext#@biainnovatorcampus.onmicrosoft.com::25308fda-0d44-48b5-9bfd-111b972a9e80" providerId="AD" clId="Web-{5B534E4F-AD19-5F62-068A-69E4F344D5C5}" dt="2025-06-04T20:34:31.312" v="5" actId="20577"/>
      <pc:docMkLst>
        <pc:docMk/>
      </pc:docMkLst>
      <pc:sldChg chg="modSp">
        <pc:chgData name="Anna-Maria Saarela" userId="S::anna-maria.saarela_savonia.fi#ext#@biainnovatorcampus.onmicrosoft.com::25308fda-0d44-48b5-9bfd-111b972a9e80" providerId="AD" clId="Web-{5B534E4F-AD19-5F62-068A-69E4F344D5C5}" dt="2025-06-04T20:34:31.312" v="5" actId="20577"/>
        <pc:sldMkLst>
          <pc:docMk/>
          <pc:sldMk cId="4169825511" sldId="4263"/>
        </pc:sldMkLst>
        <pc:spChg chg="mod">
          <ac:chgData name="Anna-Maria Saarela" userId="S::anna-maria.saarela_savonia.fi#ext#@biainnovatorcampus.onmicrosoft.com::25308fda-0d44-48b5-9bfd-111b972a9e80" providerId="AD" clId="Web-{5B534E4F-AD19-5F62-068A-69E4F344D5C5}" dt="2025-06-04T20:34:31.312" v="5" actId="20577"/>
          <ac:spMkLst>
            <pc:docMk/>
            <pc:sldMk cId="4169825511" sldId="4263"/>
            <ac:spMk id="60" creationId="{28330963-34C5-43FF-71FB-F1AEE4A0A3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Muokkaa Master-tekstityylejä napsauttamalla tätä</a:t>
            </a:r>
          </a:p>
          <a:p>
            <a:pPr lvl="1"/>
            <a:r>
              <a:rPr lang="en-GB"/>
              <a:t>Toinen taso</a:t>
            </a:r>
          </a:p>
          <a:p>
            <a:pPr lvl="2"/>
            <a:r>
              <a:rPr lang="en-GB"/>
              <a:t>Kolmas taso</a:t>
            </a:r>
          </a:p>
          <a:p>
            <a:pPr lvl="3"/>
            <a:r>
              <a:rPr lang="en-GB"/>
              <a:t>Neljäs taso</a:t>
            </a:r>
          </a:p>
          <a:p>
            <a:pPr lvl="4"/>
            <a:r>
              <a:rPr lang="en-GB"/>
              <a:t>Viides taso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32</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dirty="0"/>
          </a:p>
        </p:txBody>
      </p:sp>
    </p:spTree>
    <p:extLst>
      <p:ext uri="{BB962C8B-B14F-4D97-AF65-F5344CB8AC3E}">
        <p14:creationId xmlns:p14="http://schemas.microsoft.com/office/powerpoint/2010/main" val="319802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ED721-B42E-C59B-AAC8-A7DA0C2DD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BBC61-2941-39AB-040D-79066D47B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8F52E-83B3-E869-B9C9-F24CD5A722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813CEF-D2F3-4D6A-4ACF-887498E0E8A9}"/>
              </a:ext>
            </a:extLst>
          </p:cNvPr>
          <p:cNvSpPr>
            <a:spLocks noGrp="1"/>
          </p:cNvSpPr>
          <p:nvPr>
            <p:ph type="sldNum" sz="quarter" idx="5"/>
          </p:nvPr>
        </p:nvSpPr>
        <p:spPr/>
        <p:txBody>
          <a:bodyPr/>
          <a:lstStyle/>
          <a:p>
            <a:fld id="{4BE5DE82-CF29-044D-9158-06A811149881}" type="slidenum">
              <a:rPr lang="en-US" smtClean="0"/>
              <a:t>9</a:t>
            </a:fld>
            <a:endParaRPr lang="en-US" dirty="0"/>
          </a:p>
        </p:txBody>
      </p:sp>
    </p:spTree>
    <p:extLst>
      <p:ext uri="{BB962C8B-B14F-4D97-AF65-F5344CB8AC3E}">
        <p14:creationId xmlns:p14="http://schemas.microsoft.com/office/powerpoint/2010/main" val="65003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2193C-995E-D894-05EB-E0F312894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D7F10-87AE-D04F-03B8-D66AC4078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0729E-E949-5D22-F953-B2C7761D82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C41AF3-DB13-16DC-761A-E9EC7E813681}"/>
              </a:ext>
            </a:extLst>
          </p:cNvPr>
          <p:cNvSpPr>
            <a:spLocks noGrp="1"/>
          </p:cNvSpPr>
          <p:nvPr>
            <p:ph type="sldNum" sz="quarter" idx="5"/>
          </p:nvPr>
        </p:nvSpPr>
        <p:spPr/>
        <p:txBody>
          <a:bodyPr/>
          <a:lstStyle/>
          <a:p>
            <a:fld id="{4BE5DE82-CF29-044D-9158-06A811149881}" type="slidenum">
              <a:rPr lang="en-US" smtClean="0"/>
              <a:t>13</a:t>
            </a:fld>
            <a:endParaRPr lang="en-US" dirty="0"/>
          </a:p>
        </p:txBody>
      </p:sp>
    </p:spTree>
    <p:extLst>
      <p:ext uri="{BB962C8B-B14F-4D97-AF65-F5344CB8AC3E}">
        <p14:creationId xmlns:p14="http://schemas.microsoft.com/office/powerpoint/2010/main" val="691643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5DC17-0607-4722-4955-8D523CC4F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733BA7-A9D8-F6CA-6B0D-677D034446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2E669-F0FA-5F18-D1EA-88E81BC8F8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12DBDE-BD18-3101-EFD8-F0E04E452FE8}"/>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3634178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2082400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59A5E-45C7-C724-9C0D-5DBAE4558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32E66-2D97-9779-13B6-E083904A2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FDC523-CF86-8638-4201-7BC502BBB4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52D61B-DA83-AAC1-2A56-C733CCC2C759}"/>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3622522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539906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waste2worth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5867"/>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cstate="email">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cstate="email">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Freeform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6750" y="5825062"/>
            <a:ext cx="2054262" cy="457426"/>
          </a:xfrm>
          <a:prstGeom prst="rect">
            <a:avLst/>
          </a:prstGeom>
        </p:spPr>
      </p:pic>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69317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waste2worth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673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pic>
        <p:nvPicPr>
          <p:cNvPr id="4" name="Picture 3">
            <a:extLst>
              <a:ext uri="{FF2B5EF4-FFF2-40B4-BE49-F238E27FC236}">
                <a16:creationId xmlns:a16="http://schemas.microsoft.com/office/drawing/2014/main" id="{9D30D7D1-A205-2529-241A-AF0F778598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957EC4B0-708C-B271-7A86-06A99271CD1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
        <p:nvSpPr>
          <p:cNvPr id="6" name="TextBox 5">
            <a:extLst>
              <a:ext uri="{FF2B5EF4-FFF2-40B4-BE49-F238E27FC236}">
                <a16:creationId xmlns:a16="http://schemas.microsoft.com/office/drawing/2014/main" id="{FF543D52-2135-3A66-A772-5F145D66A4D1}"/>
              </a:ext>
            </a:extLst>
          </p:cNvPr>
          <p:cNvSpPr txBox="1"/>
          <p:nvPr userDrawn="1"/>
        </p:nvSpPr>
        <p:spPr>
          <a:xfrm>
            <a:off x="11536218" y="5861706"/>
            <a:ext cx="535709" cy="862367"/>
          </a:xfrm>
          <a:prstGeom prst="rect">
            <a:avLst/>
          </a:prstGeom>
          <a:solidFill>
            <a:schemeClr val="bg1"/>
          </a:solidFill>
        </p:spPr>
        <p:txBody>
          <a:bodyPr wrap="square" rtlCol="0">
            <a:spAutoFit/>
          </a:bodyPr>
          <a:lstStyle/>
          <a:p>
            <a:endParaRPr lang="en-IE" dirty="0"/>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Tree>
    <p:extLst>
      <p:ext uri="{BB962C8B-B14F-4D97-AF65-F5344CB8AC3E}">
        <p14:creationId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
        <p:nvSpPr>
          <p:cNvPr id="10" name="Picture Placeholder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4" name="Picture 3">
            <a:extLst>
              <a:ext uri="{FF2B5EF4-FFF2-40B4-BE49-F238E27FC236}">
                <a16:creationId xmlns:a16="http://schemas.microsoft.com/office/drawing/2014/main" id="{608AA9BD-DAD4-EB9E-F5A2-52B81C6375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863C37C1-FEC1-3A32-9592-A33BF1A9085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Tree>
    <p:extLst>
      <p:ext uri="{BB962C8B-B14F-4D97-AF65-F5344CB8AC3E}">
        <p14:creationId xmlns:p14="http://schemas.microsoft.com/office/powerpoint/2010/main" val="763719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199092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57855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Box 2">
            <a:extLst>
              <a:ext uri="{FF2B5EF4-FFF2-40B4-BE49-F238E27FC236}">
                <a16:creationId xmlns:a16="http://schemas.microsoft.com/office/drawing/2014/main" id="{C30BEF09-6B78-DC3B-0A46-A016AD33674F}"/>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dirty="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dirty="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06A309A-E52C-0A55-8622-944C1082F2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70902" y="5674812"/>
            <a:ext cx="1667896" cy="371393"/>
          </a:xfrm>
          <a:prstGeom prst="rect">
            <a:avLst/>
          </a:prstGeom>
        </p:spPr>
      </p:pic>
      <p:pic>
        <p:nvPicPr>
          <p:cNvPr id="11" name="Picture 10" descr="A grey and black sign with a person in a circle&#10;&#10;AI-generated content may be incorrect.">
            <a:extLst>
              <a:ext uri="{FF2B5EF4-FFF2-40B4-BE49-F238E27FC236}">
                <a16:creationId xmlns:a16="http://schemas.microsoft.com/office/drawing/2014/main" id="{4560149A-1B38-4A21-B478-E78CBF27E4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2370" y="6181436"/>
            <a:ext cx="869046" cy="317063"/>
          </a:xfrm>
          <a:prstGeom prst="rect">
            <a:avLst/>
          </a:prstGeom>
        </p:spPr>
      </p:pic>
      <p:sp>
        <p:nvSpPr>
          <p:cNvPr id="12" name="TextBox 11">
            <a:extLst>
              <a:ext uri="{FF2B5EF4-FFF2-40B4-BE49-F238E27FC236}">
                <a16:creationId xmlns:a16="http://schemas.microsoft.com/office/drawing/2014/main" id="{5172B193-B191-DBD8-36A9-7B98240E13CE}"/>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dirty="0">
                <a:solidFill>
                  <a:srgbClr val="0B3A5B"/>
                </a:solidFill>
              </a:rPr>
              <a:t>This license enables </a:t>
            </a:r>
            <a:r>
              <a:rPr lang="en-IE" sz="600" dirty="0" err="1">
                <a:solidFill>
                  <a:srgbClr val="0B3A5B"/>
                </a:solidFill>
              </a:rPr>
              <a:t>reusers</a:t>
            </a:r>
            <a:r>
              <a:rPr lang="en-IE" sz="600" dirty="0">
                <a:solidFill>
                  <a:srgbClr val="0B3A5B"/>
                </a:solidFill>
              </a:rPr>
              <a:t> to distribute, remix, adapt, and build upon the material in any medium or format, so long as </a:t>
            </a:r>
            <a:r>
              <a:rPr lang="en-US" sz="600" dirty="0">
                <a:solidFill>
                  <a:srgbClr val="0B3A5B"/>
                </a:solidFill>
              </a:rPr>
              <a:t>attribution is given to the creator. The license allows for commercial use. CC BY includes the following elements:</a:t>
            </a:r>
          </a:p>
          <a:p>
            <a:pPr algn="just"/>
            <a:r>
              <a:rPr lang="en-US" sz="600" dirty="0">
                <a:solidFill>
                  <a:srgbClr val="0B3A5B"/>
                </a:solidFill>
              </a:rPr>
              <a:t>BY: credit must be given to the creator.</a:t>
            </a:r>
            <a:endParaRPr lang="en-US" sz="600" dirty="0">
              <a:solidFill>
                <a:srgbClr val="0B3A5B"/>
              </a:solidFill>
              <a:ea typeface="Calibri"/>
              <a:cs typeface="Calibri"/>
            </a:endParaRPr>
          </a:p>
        </p:txBody>
      </p:sp>
    </p:spTree>
    <p:extLst>
      <p:ext uri="{BB962C8B-B14F-4D97-AF65-F5344CB8AC3E}">
        <p14:creationId xmlns:p14="http://schemas.microsoft.com/office/powerpoint/2010/main" val="1775187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dirty="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dirty="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51876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252373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1881538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Tree>
    <p:extLst>
      <p:ext uri="{BB962C8B-B14F-4D97-AF65-F5344CB8AC3E}">
        <p14:creationId xmlns:p14="http://schemas.microsoft.com/office/powerpoint/2010/main" val="3476376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p14="http://schemas.microsoft.com/office/powerpoint/2010/main" val="2191996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1" y="-1"/>
            <a:ext cx="6727371"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623855" y="342900"/>
            <a:ext cx="4806599"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202455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847514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HS Photo with text">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4" y="2016633"/>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6297989"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1465127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HS Photo with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CB33894-6B85-A64A-8194-AD204557A483}"/>
              </a:ext>
            </a:extLst>
          </p:cNvPr>
          <p:cNvSpPr/>
          <p:nvPr userDrawn="1"/>
        </p:nvSpPr>
        <p:spPr>
          <a:xfrm flipV="1">
            <a:off x="0"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59728"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597275"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7" name="Text Placeholder 23">
            <a:extLst>
              <a:ext uri="{FF2B5EF4-FFF2-40B4-BE49-F238E27FC236}">
                <a16:creationId xmlns:a16="http://schemas.microsoft.com/office/drawing/2014/main" id="{7A5ECDC7-56E1-0984-2C77-279F9248607D}"/>
              </a:ext>
            </a:extLst>
          </p:cNvPr>
          <p:cNvSpPr>
            <a:spLocks noGrp="1"/>
          </p:cNvSpPr>
          <p:nvPr>
            <p:ph type="body" sz="quarter" idx="21" hasCustomPrompt="1"/>
          </p:nvPr>
        </p:nvSpPr>
        <p:spPr>
          <a:xfrm>
            <a:off x="6246356" y="584332"/>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08E0C614-5EC5-DFB2-74AB-FE10C08391C5}"/>
              </a:ext>
            </a:extLst>
          </p:cNvPr>
          <p:cNvSpPr>
            <a:spLocks noGrp="1"/>
          </p:cNvSpPr>
          <p:nvPr>
            <p:ph type="body" sz="quarter" idx="22" hasCustomPrompt="1"/>
          </p:nvPr>
        </p:nvSpPr>
        <p:spPr>
          <a:xfrm>
            <a:off x="6246355" y="2013390"/>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656493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695750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4354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dirty="0"/>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1323619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5867"/>
          <a:stretch/>
        </p:blipFill>
        <p:spPr>
          <a:xfrm flipH="1">
            <a:off x="608794" y="2954956"/>
            <a:ext cx="8439100" cy="4311085"/>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cstate="email">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534911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7661727" y="-1335516"/>
            <a:ext cx="4504135" cy="6404164"/>
          </a:xfrm>
          <a:prstGeom prst="rect">
            <a:avLst/>
          </a:prstGeom>
        </p:spPr>
      </p:pic>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95492" y="1373925"/>
            <a:ext cx="2687782"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cstate="email">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3592674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Picture Placeholder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87149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3643844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12293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Master">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85581FDB-620D-A940-7570-FC4992DD078F}"/>
              </a:ext>
            </a:extLst>
          </p:cNvPr>
          <p:cNvSpPr>
            <a:spLocks noGrp="1"/>
          </p:cNvSpPr>
          <p:nvPr>
            <p:ph type="body" sz="quarter" idx="18" hasCustomPrompt="1"/>
          </p:nvPr>
        </p:nvSpPr>
        <p:spPr>
          <a:xfrm>
            <a:off x="798381" y="2045704"/>
            <a:ext cx="4203926"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 name="Text Placeholder 23">
            <a:extLst>
              <a:ext uri="{FF2B5EF4-FFF2-40B4-BE49-F238E27FC236}">
                <a16:creationId xmlns:a16="http://schemas.microsoft.com/office/drawing/2014/main" id="{285DDF02-6F1E-42FC-596B-7038DD05D8A8}"/>
              </a:ext>
            </a:extLst>
          </p:cNvPr>
          <p:cNvSpPr>
            <a:spLocks noGrp="1"/>
          </p:cNvSpPr>
          <p:nvPr>
            <p:ph type="body" sz="quarter" idx="16" hasCustomPrompt="1"/>
          </p:nvPr>
        </p:nvSpPr>
        <p:spPr>
          <a:xfrm>
            <a:off x="798382" y="761603"/>
            <a:ext cx="4203926"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637175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cstate="email">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image" Target="../media/image9.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theme" Target="../theme/theme2.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9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4" cstate="email">
              <a:extLs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331834227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Vyfm7sWBlr4" TargetMode="External"/><Relationship Id="rId13"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hyperlink" Target="https://tsne.org/blog/process-evaluation-vs-outcome-evaluation/" TargetMode="External"/><Relationship Id="rId12" Type="http://schemas.openxmlformats.org/officeDocument/2006/relationships/hyperlink" Target="https://study.com/learn/lesson/video/outcome-evaluation.html" TargetMode="External"/><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hyperlink" Target="https://en.wikipedia.org/wiki/Summative_assessment" TargetMode="External"/><Relationship Id="rId11" Type="http://schemas.openxmlformats.org/officeDocument/2006/relationships/image" Target="../media/image30.png"/><Relationship Id="rId5" Type="http://schemas.openxmlformats.org/officeDocument/2006/relationships/hyperlink" Target="https://en.wikipedia.org/wiki/Formative_assessment" TargetMode="External"/><Relationship Id="rId10" Type="http://schemas.openxmlformats.org/officeDocument/2006/relationships/hyperlink" Target="https://www.youtube.com/watch?v=axMkIoKIN1Q" TargetMode="External"/><Relationship Id="rId4" Type="http://schemas.openxmlformats.org/officeDocument/2006/relationships/image" Target="../media/image28.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hyperlink" Target="https://www.worldbank.org/en/news/video/2016/06/08/what-is-impact-evaluation" TargetMode="External"/><Relationship Id="rId13"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hyperlink" Target="https://en.wikipedia.org/wiki/Participatory_evaluation" TargetMode="External"/><Relationship Id="rId12" Type="http://schemas.openxmlformats.org/officeDocument/2006/relationships/hyperlink" Target="https://www.youtube.com/watch?v=lB5T2QylJ4w" TargetMode="External"/><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hyperlink" Target="https://erc.undp.org/methods-center/methods/methodological-fundamentals-for-evaluations/developmental-evaluation" TargetMode="External"/><Relationship Id="rId11" Type="http://schemas.openxmlformats.org/officeDocument/2006/relationships/image" Target="../media/image35.png"/><Relationship Id="rId5" Type="http://schemas.openxmlformats.org/officeDocument/2006/relationships/hyperlink" Target="https://en.wikipedia.org/wiki/Impact_evaluation" TargetMode="External"/><Relationship Id="rId10" Type="http://schemas.openxmlformats.org/officeDocument/2006/relationships/hyperlink" Target="https://www.youtube.com/watch?v=J7z7y0TArQM" TargetMode="External"/><Relationship Id="rId4" Type="http://schemas.openxmlformats.org/officeDocument/2006/relationships/image" Target="../media/image28.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sitra.fi/en/articles/three-tools-for-measuring-and-developing-a-companys-circular-economy-performance/" TargetMode="External"/><Relationship Id="rId7" Type="http://schemas.openxmlformats.org/officeDocument/2006/relationships/hyperlink" Target="https://www.ellenmacarthurfoundation.org/" TargetMode="External"/><Relationship Id="rId2" Type="http://schemas.openxmlformats.org/officeDocument/2006/relationships/image" Target="../media/image37.png"/><Relationship Id="rId1" Type="http://schemas.openxmlformats.org/officeDocument/2006/relationships/slideLayout" Target="../slideLayouts/slideLayout11.xml"/><Relationship Id="rId6" Type="http://schemas.openxmlformats.org/officeDocument/2006/relationships/hyperlink" Target="https://www.ellenmacarthurfoundation.org/resources/apply/circulytics-measuring-circularity" TargetMode="External"/><Relationship Id="rId5" Type="http://schemas.openxmlformats.org/officeDocument/2006/relationships/hyperlink" Target="https://www.wbcsd.org/Programs/Circular-Economy/Factor-10/Metrics-Measurement/Circular-transition-indicators" TargetMode="Externa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Performance_measurement" TargetMode="External"/><Relationship Id="rId2" Type="http://schemas.openxmlformats.org/officeDocument/2006/relationships/hyperlink" Target="https://en.wikipedia.org/wiki/Performance_indicator" TargetMode="External"/><Relationship Id="rId1" Type="http://schemas.openxmlformats.org/officeDocument/2006/relationships/slideLayout" Target="../slideLayouts/slideLayout10.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www.eionet.europa.eu/etcs/etc-ce" TargetMode="External"/><Relationship Id="rId2" Type="http://schemas.openxmlformats.org/officeDocument/2006/relationships/image" Target="../media/image42.png"/><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hyperlink" Target="chrome-extension://efaidnbmnnnibpcajpcglclefindmkaj/https:/www.eea.europa.eu/en/topics/in-depth/circular-economy/country-profiles-on-circular-economy/circular-economy-country-profiles-2024/finland_2024-ce-country-profile_final.pdf/@@download/fil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hyperlink" Target="https://www.youtube.com/watch?v=PAmja7nwOlA" TargetMode="External"/><Relationship Id="rId3" Type="http://schemas.openxmlformats.org/officeDocument/2006/relationships/image" Target="../media/image48.png"/><Relationship Id="rId7" Type="http://schemas.openxmlformats.org/officeDocument/2006/relationships/hyperlink" Target="https://en.wikipedia.org/wiki/Resource_efficiency" TargetMode="External"/><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hyperlink" Target="https://green-business.ec.europa.eu/environmental-footprint-methods_en" TargetMode="External"/><Relationship Id="rId11" Type="http://schemas.openxmlformats.org/officeDocument/2006/relationships/image" Target="../media/image50.png"/><Relationship Id="rId5" Type="http://schemas.openxmlformats.org/officeDocument/2006/relationships/hyperlink" Target="https://en.wikipedia.org/wiki/Life-cycle_assessment" TargetMode="External"/><Relationship Id="rId10" Type="http://schemas.openxmlformats.org/officeDocument/2006/relationships/hyperlink" Target="https://www.youtube.com/watch?v=SMnioyRxWNk" TargetMode="External"/><Relationship Id="rId4" Type="http://schemas.openxmlformats.org/officeDocument/2006/relationships/hyperlink" Target="https://en.wikipedia.org/wiki/Material_flow_analysis" TargetMode="External"/><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hyperlink" Target="https://www.sitra.fi/en/projects/digital-product-passports/" TargetMode="External"/><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hyperlink" Target="https://www.sitra.fi/julkaisut/digitaalinen-tuotepassi/" TargetMode="External"/><Relationship Id="rId4" Type="http://schemas.openxmlformats.org/officeDocument/2006/relationships/hyperlink" Target="https://www.sitra.fi/en/publications/digital-product-passport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watch?v=MPnl2vXzdaU" TargetMode="External"/><Relationship Id="rId3" Type="http://schemas.openxmlformats.org/officeDocument/2006/relationships/hyperlink" Target="https://en.wikipedia.org/wiki/Economic_impact_analysis" TargetMode="External"/><Relationship Id="rId7"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xml"/><Relationship Id="rId6" Type="http://schemas.openxmlformats.org/officeDocument/2006/relationships/hyperlink" Target="https://www.youtube.com/watch?v=MWu04B3qbPU" TargetMode="External"/><Relationship Id="rId5" Type="http://schemas.openxmlformats.org/officeDocument/2006/relationships/hyperlink" Target="https://en.wikipedia.org/wiki/Cost%E2%80%93benefit_analysis" TargetMode="External"/><Relationship Id="rId4" Type="http://schemas.openxmlformats.org/officeDocument/2006/relationships/hyperlink" Target="https://www.fao.org/4/xii/0398-c1.htm" TargetMode="External"/><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Indirect_costs" TargetMode="External"/><Relationship Id="rId2" Type="http://schemas.openxmlformats.org/officeDocument/2006/relationships/hyperlink" Target="https://en.wikipedia.org/wiki/Direct_costs" TargetMode="Externa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qdXqeQcKDww" TargetMode="External"/><Relationship Id="rId3" Type="http://schemas.openxmlformats.org/officeDocument/2006/relationships/hyperlink" Target="https://en.wikipedia.org/wiki/Return_on_investment" TargetMode="External"/><Relationship Id="rId7"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xml"/><Relationship Id="rId6" Type="http://schemas.openxmlformats.org/officeDocument/2006/relationships/hyperlink" Target="https://study.com/academy/lesson/video/investment-analysis-tools.html" TargetMode="External"/><Relationship Id="rId5" Type="http://schemas.openxmlformats.org/officeDocument/2006/relationships/hyperlink" Target="https://www.youtube.com/watch?v=uBgFe82pch0" TargetMode="External"/><Relationship Id="rId10" Type="http://schemas.openxmlformats.org/officeDocument/2006/relationships/image" Target="../media/image61.png"/><Relationship Id="rId4" Type="http://schemas.openxmlformats.org/officeDocument/2006/relationships/hyperlink" Target="https://en.wikipedia.org/wiki/Input%E2%80%93output_model" TargetMode="External"/><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hyperlink" Target="https://www.youtube.com/watch?v=SMnioyRxWNk" TargetMode="External"/><Relationship Id="rId13"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hyperlink" Target="https://en.wikipedia.org/wiki/Stakeholder_engagement" TargetMode="External"/><Relationship Id="rId12" Type="http://schemas.openxmlformats.org/officeDocument/2006/relationships/hyperlink" Target="https://www.youtube.com/watch?v=YBTAU4_P3oE"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hyperlink" Target="https://en.wikipedia.org/wiki/Life-cycle_assessment" TargetMode="External"/><Relationship Id="rId11" Type="http://schemas.openxmlformats.org/officeDocument/2006/relationships/image" Target="../media/image64.png"/><Relationship Id="rId5" Type="http://schemas.openxmlformats.org/officeDocument/2006/relationships/hyperlink" Target="https://en.wikipedia.org/wiki/Cost%E2%80%93benefit_analysis" TargetMode="External"/><Relationship Id="rId10" Type="http://schemas.openxmlformats.org/officeDocument/2006/relationships/hyperlink" Target="https://www.youtube.com/watch?v=AmVn4sk9TJE" TargetMode="External"/><Relationship Id="rId4" Type="http://schemas.openxmlformats.org/officeDocument/2006/relationships/image" Target="../media/image58.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hyperlink" Target="https://en.wikipedia.org/wiki/Impact_assessment"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fibsry.fi/uutishuone/tyokalut/uusi-csrd-pulse-tyokalu-auttaa-yrityksia-valmistautumaan-eun-kestavyysraportoinnin-vaatimuksiin-seka-kehittamaan-vastuullisuuttaan-2/" TargetMode="External"/><Relationship Id="rId2" Type="http://schemas.openxmlformats.org/officeDocument/2006/relationships/hyperlink" Target="https://fibsry.fi/briefly-in-english/" TargetMode="Externa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fibsry.fi/uutishuone/tyokalut/yritysvastuun-itsearviointi-tyokalu/"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m6F-gNyjayA&amp;embeds_referring_euri=https%3A%2F%2Fwww.iaia.org%2F&amp;source_ve_path=Mjg2NjY" TargetMode="External"/><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hyperlink" Target="https://www.iaia.org/"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Kuvan paikkamerkki 18" descr="Documents on desk">
            <a:extLst>
              <a:ext uri="{FF2B5EF4-FFF2-40B4-BE49-F238E27FC236}">
                <a16:creationId xmlns:a16="http://schemas.microsoft.com/office/drawing/2014/main" id="{90333B2F-D185-A1D8-C22F-B67ED33AE8B5}"/>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p:blipFill>
        <p:spPr>
          <a:prstGeom prst="rect">
            <a:avLst/>
          </a:prstGeom>
        </p:spPr>
      </p:pic>
      <p:sp>
        <p:nvSpPr>
          <p:cNvPr id="9" name="Rectangle 8">
            <a:extLst>
              <a:ext uri="{FF2B5EF4-FFF2-40B4-BE49-F238E27FC236}">
                <a16:creationId xmlns:a16="http://schemas.microsoft.com/office/drawing/2014/main" id="{1C649D26-280B-9DCA-8DAE-3F92754507FD}"/>
              </a:ext>
            </a:extLst>
          </p:cNvPr>
          <p:cNvSpPr/>
          <p:nvPr/>
        </p:nvSpPr>
        <p:spPr>
          <a:xfrm>
            <a:off x="1902692" y="4316115"/>
            <a:ext cx="56239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7" name="Rectangle 26">
            <a:extLst>
              <a:ext uri="{FF2B5EF4-FFF2-40B4-BE49-F238E27FC236}">
                <a16:creationId xmlns:a16="http://schemas.microsoft.com/office/drawing/2014/main" id="{99497C1B-B593-0A46-5D9E-2FB78AA921C2}"/>
              </a:ext>
            </a:extLst>
          </p:cNvPr>
          <p:cNvSpPr/>
          <p:nvPr/>
        </p:nvSpPr>
        <p:spPr>
          <a:xfrm>
            <a:off x="1902693" y="3429000"/>
            <a:ext cx="345722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 name="Rectangle 1">
            <a:extLst>
              <a:ext uri="{FF2B5EF4-FFF2-40B4-BE49-F238E27FC236}">
                <a16:creationId xmlns:a16="http://schemas.microsoft.com/office/drawing/2014/main" id="{BE7FC240-F75A-6988-DC64-F948F8C7387A}"/>
              </a:ext>
            </a:extLst>
          </p:cNvPr>
          <p:cNvSpPr/>
          <p:nvPr/>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7" name="Freeform 6">
            <a:extLst>
              <a:ext uri="{FF2B5EF4-FFF2-40B4-BE49-F238E27FC236}">
                <a16:creationId xmlns:a16="http://schemas.microsoft.com/office/drawing/2014/main" id="{C40B9A60-FED6-6A69-5E46-BF9D97A5548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dirty="0"/>
          </a:p>
        </p:txBody>
      </p:sp>
      <p:sp>
        <p:nvSpPr>
          <p:cNvPr id="14" name="TextBox 13">
            <a:extLst>
              <a:ext uri="{FF2B5EF4-FFF2-40B4-BE49-F238E27FC236}">
                <a16:creationId xmlns:a16="http://schemas.microsoft.com/office/drawing/2014/main" id="{A10B8A40-3CA0-B8CA-33CE-C991B6732794}"/>
              </a:ext>
            </a:extLst>
          </p:cNvPr>
          <p:cNvSpPr txBox="1"/>
          <p:nvPr/>
        </p:nvSpPr>
        <p:spPr>
          <a:xfrm>
            <a:off x="2086715" y="4368413"/>
            <a:ext cx="5439887" cy="646331"/>
          </a:xfrm>
          <a:prstGeom prst="rect">
            <a:avLst/>
          </a:prstGeom>
          <a:solidFill>
            <a:schemeClr val="bg1"/>
          </a:solid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ARVIOINTI JA VAIKUTUKSET</a:t>
            </a:r>
          </a:p>
        </p:txBody>
      </p:sp>
      <p:sp>
        <p:nvSpPr>
          <p:cNvPr id="28" name="TextBox 27">
            <a:extLst>
              <a:ext uri="{FF2B5EF4-FFF2-40B4-BE49-F238E27FC236}">
                <a16:creationId xmlns:a16="http://schemas.microsoft.com/office/drawing/2014/main" id="{373DC257-EF49-02BB-E048-4BF67B408B01}"/>
              </a:ext>
            </a:extLst>
          </p:cNvPr>
          <p:cNvSpPr txBox="1"/>
          <p:nvPr/>
        </p:nvSpPr>
        <p:spPr>
          <a:xfrm>
            <a:off x="2086715" y="3481298"/>
            <a:ext cx="2860527" cy="646331"/>
          </a:xfrm>
          <a:prstGeom prst="rect">
            <a:avLst/>
          </a:prstGeom>
          <a:solidFill>
            <a:schemeClr val="bg1"/>
          </a:solid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MODUULI 12</a:t>
            </a:r>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3E0F6-B361-84DE-11ED-5CC8ABEEF7AD}"/>
            </a:ext>
          </a:extLst>
        </p:cNvPr>
        <p:cNvGrpSpPr/>
        <p:nvPr/>
      </p:nvGrpSpPr>
      <p:grpSpPr>
        <a:xfrm>
          <a:off x="0" y="0"/>
          <a:ext cx="0" cy="0"/>
          <a:chOff x="0" y="0"/>
          <a:chExt cx="0" cy="0"/>
        </a:xfrm>
      </p:grpSpPr>
      <p:pic>
        <p:nvPicPr>
          <p:cNvPr id="23" name="Picture 3">
            <a:extLst>
              <a:ext uri="{FF2B5EF4-FFF2-40B4-BE49-F238E27FC236}">
                <a16:creationId xmlns:a16="http://schemas.microsoft.com/office/drawing/2014/main" id="{D2F40C10-EAF7-086D-7AFB-005F2490DB9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291"/>
          <a:stretch/>
        </p:blipFill>
        <p:spPr>
          <a:xfrm>
            <a:off x="8663756" y="888963"/>
            <a:ext cx="2697097" cy="1601732"/>
          </a:xfrm>
          <a:prstGeom prst="rect">
            <a:avLst/>
          </a:prstGeom>
        </p:spPr>
      </p:pic>
      <p:pic>
        <p:nvPicPr>
          <p:cNvPr id="6" name="Picture 3">
            <a:extLst>
              <a:ext uri="{FF2B5EF4-FFF2-40B4-BE49-F238E27FC236}">
                <a16:creationId xmlns:a16="http://schemas.microsoft.com/office/drawing/2014/main" id="{CD59FCA6-D2AF-5FF7-D49A-EE890421E5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91"/>
          <a:stretch/>
        </p:blipFill>
        <p:spPr>
          <a:xfrm>
            <a:off x="8663758" y="2769007"/>
            <a:ext cx="2649250" cy="1573318"/>
          </a:xfrm>
          <a:prstGeom prst="rect">
            <a:avLst/>
          </a:prstGeom>
        </p:spPr>
      </p:pic>
      <p:pic>
        <p:nvPicPr>
          <p:cNvPr id="24" name="Picture 3">
            <a:extLst>
              <a:ext uri="{FF2B5EF4-FFF2-40B4-BE49-F238E27FC236}">
                <a16:creationId xmlns:a16="http://schemas.microsoft.com/office/drawing/2014/main" id="{65A120D1-F0E1-A8D9-2850-5FEC7CD8224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291"/>
          <a:stretch/>
        </p:blipFill>
        <p:spPr>
          <a:xfrm>
            <a:off x="8663757" y="4695018"/>
            <a:ext cx="2546621" cy="1512369"/>
          </a:xfrm>
          <a:prstGeom prst="rect">
            <a:avLst/>
          </a:prstGeom>
        </p:spPr>
      </p:pic>
      <p:sp>
        <p:nvSpPr>
          <p:cNvPr id="4" name="Text Placeholder 3">
            <a:extLst>
              <a:ext uri="{FF2B5EF4-FFF2-40B4-BE49-F238E27FC236}">
                <a16:creationId xmlns:a16="http://schemas.microsoft.com/office/drawing/2014/main" id="{41D8B7DD-D023-73F6-1C2B-939CB2D39826}"/>
              </a:ext>
            </a:extLst>
          </p:cNvPr>
          <p:cNvSpPr>
            <a:spLocks noGrp="1"/>
          </p:cNvSpPr>
          <p:nvPr>
            <p:ph type="body" sz="quarter" idx="16"/>
          </p:nvPr>
        </p:nvSpPr>
        <p:spPr>
          <a:xfrm>
            <a:off x="667849" y="591056"/>
            <a:ext cx="10052954" cy="803654"/>
          </a:xfrm>
          <a:prstGeom prst="rect">
            <a:avLst/>
          </a:prstGeom>
        </p:spPr>
        <p:txBody>
          <a:bodyPr/>
          <a:lstStyle/>
          <a:p>
            <a:pPr marL="0" indent="0">
              <a:lnSpc>
                <a:spcPct val="100000"/>
              </a:lnSpc>
            </a:pPr>
            <a:r>
              <a:rPr lang="fi-FI" b="1" kern="100" dirty="0">
                <a:latin typeface="Calibri" panose="020F0502020204030204" pitchFamily="34" charset="0"/>
                <a:ea typeface="Aptos" panose="020B0004020202020204" pitchFamily="34" charset="0"/>
                <a:cs typeface="Calibri" panose="020F0502020204030204" pitchFamily="34" charset="0"/>
              </a:rPr>
              <a:t>Arviointityypit</a:t>
            </a:r>
          </a:p>
          <a:p>
            <a:endParaRPr lang="en-US" dirty="0"/>
          </a:p>
        </p:txBody>
      </p:sp>
      <p:sp>
        <p:nvSpPr>
          <p:cNvPr id="3" name="Text Placeholder 2">
            <a:extLst>
              <a:ext uri="{FF2B5EF4-FFF2-40B4-BE49-F238E27FC236}">
                <a16:creationId xmlns:a16="http://schemas.microsoft.com/office/drawing/2014/main" id="{71DDECE3-C008-70A2-F6C3-EA3E1C140B62}"/>
              </a:ext>
            </a:extLst>
          </p:cNvPr>
          <p:cNvSpPr>
            <a:spLocks noGrp="1"/>
          </p:cNvSpPr>
          <p:nvPr>
            <p:ph type="body" sz="quarter" idx="19"/>
          </p:nvPr>
        </p:nvSpPr>
        <p:spPr>
          <a:xfrm>
            <a:off x="1487870" y="1363995"/>
            <a:ext cx="7289280" cy="5080425"/>
          </a:xfrm>
          <a:prstGeom prst="rect">
            <a:avLst/>
          </a:prstGeom>
        </p:spPr>
        <p:txBody>
          <a:bodyPr/>
          <a:lstStyle/>
          <a:p>
            <a:pPr marL="0" indent="0">
              <a:lnSpc>
                <a:spcPct val="100000"/>
              </a:lnSpc>
            </a:pPr>
            <a:endParaRPr lang="fi-FI" b="1"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dirty="0">
                <a:effectLst/>
                <a:latin typeface="Calibri" panose="020F0502020204030204" pitchFamily="34" charset="0"/>
                <a:ea typeface="Aptos" panose="020B0004020202020204" pitchFamily="34" charset="0"/>
                <a:cs typeface="Calibri" panose="020F0502020204030204" pitchFamily="34" charset="0"/>
                <a:hlinkClick r:id="rId5"/>
              </a:rPr>
              <a:t>Formatiivinen arviointi</a:t>
            </a:r>
            <a:r>
              <a:rPr lang="en-US" kern="100" dirty="0">
                <a:effectLst/>
                <a:latin typeface="Calibri" panose="020F0502020204030204" pitchFamily="34" charset="0"/>
                <a:ea typeface="Aptos" panose="020B0004020202020204" pitchFamily="34" charset="0"/>
                <a:cs typeface="Calibri" panose="020F0502020204030204" pitchFamily="34" charset="0"/>
              </a:rPr>
              <a:t>: Suoritetaan toiminnan kehittämisen tai toteuttamisen aikana sen suunnittelun ja suorituskyvyn parantamiseksi. </a:t>
            </a:r>
            <a:endParaRPr lang="en-US" i="1" kern="100" dirty="0">
              <a:solidFill>
                <a:schemeClr val="accent4">
                  <a:lumMod val="50000"/>
                </a:schemeClr>
              </a:solidFill>
              <a:effectLst/>
              <a:latin typeface="Calibri" panose="020F0502020204030204" pitchFamily="34" charset="0"/>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i="1" kern="100" dirty="0">
              <a:solidFill>
                <a:schemeClr val="accent4">
                  <a:lumMod val="50000"/>
                </a:schemeClr>
              </a:solidFill>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dirty="0" err="1">
                <a:effectLst/>
                <a:latin typeface="Calibri" panose="020F0502020204030204" pitchFamily="34" charset="0"/>
                <a:ea typeface="Aptos" panose="020B0004020202020204" pitchFamily="34" charset="0"/>
                <a:cs typeface="Calibri" panose="020F0502020204030204" pitchFamily="34" charset="0"/>
                <a:hlinkClick r:id="rId6"/>
              </a:rPr>
              <a:t>Summatiivinen</a:t>
            </a:r>
            <a:r>
              <a:rPr lang="en-US" b="1" kern="100" dirty="0">
                <a:effectLst/>
                <a:latin typeface="Calibri" panose="020F0502020204030204" pitchFamily="34" charset="0"/>
                <a:ea typeface="Aptos" panose="020B0004020202020204" pitchFamily="34" charset="0"/>
                <a:cs typeface="Calibri" panose="020F0502020204030204" pitchFamily="34" charset="0"/>
                <a:hlinkClick r:id="rId6"/>
              </a:rPr>
              <a:t> </a:t>
            </a:r>
            <a:r>
              <a:rPr lang="en-US" b="1" kern="100" dirty="0" err="1">
                <a:effectLst/>
                <a:latin typeface="Calibri" panose="020F0502020204030204" pitchFamily="34" charset="0"/>
                <a:ea typeface="Aptos" panose="020B0004020202020204" pitchFamily="34" charset="0"/>
                <a:cs typeface="Calibri" panose="020F0502020204030204" pitchFamily="34" charset="0"/>
                <a:hlinkClick r:id="rId6"/>
              </a:rPr>
              <a:t>arviointi</a:t>
            </a:r>
            <a:r>
              <a:rPr lang="en-US" kern="100" dirty="0">
                <a:effectLst/>
                <a:latin typeface="Calibri" panose="020F0502020204030204" pitchFamily="34" charset="0"/>
                <a:ea typeface="Aptos" panose="020B0004020202020204" pitchFamily="34" charset="0"/>
                <a:cs typeface="Calibri" panose="020F0502020204030204" pitchFamily="34" charset="0"/>
              </a:rPr>
              <a:t>: </a:t>
            </a:r>
            <a:r>
              <a:rPr lang="en-US" kern="100" dirty="0" err="1">
                <a:effectLst/>
                <a:latin typeface="Calibri" panose="020F0502020204030204" pitchFamily="34" charset="0"/>
                <a:ea typeface="Aptos" panose="020B0004020202020204" pitchFamily="34" charset="0"/>
                <a:cs typeface="Calibri" panose="020F0502020204030204" pitchFamily="34" charset="0"/>
              </a:rPr>
              <a:t>Toteutetaan</a:t>
            </a:r>
            <a:r>
              <a:rPr lang="en-US" kern="100" dirty="0">
                <a:effectLst/>
                <a:latin typeface="Calibri" panose="020F0502020204030204" pitchFamily="34" charset="0"/>
                <a:ea typeface="Aptos" panose="020B0004020202020204" pitchFamily="34" charset="0"/>
                <a:cs typeface="Calibri" panose="020F0502020204030204" pitchFamily="34" charset="0"/>
              </a:rPr>
              <a:t> valmistumisen jälkeen kokonaisvaikutusten </a:t>
            </a:r>
            <a:r>
              <a:rPr lang="en-US" kern="100" dirty="0">
                <a:latin typeface="Calibri" panose="020F0502020204030204" pitchFamily="34" charset="0"/>
                <a:ea typeface="Aptos" panose="020B0004020202020204" pitchFamily="34" charset="0"/>
                <a:cs typeface="Calibri" panose="020F0502020204030204" pitchFamily="34" charset="0"/>
              </a:rPr>
              <a:t>ja </a:t>
            </a:r>
            <a:r>
              <a:rPr lang="en-US" kern="100" dirty="0">
                <a:effectLst/>
                <a:latin typeface="Calibri" panose="020F0502020204030204" pitchFamily="34" charset="0"/>
                <a:ea typeface="Aptos" panose="020B0004020202020204" pitchFamily="34" charset="0"/>
                <a:cs typeface="Calibri" panose="020F0502020204030204" pitchFamily="34" charset="0"/>
              </a:rPr>
              <a:t>-tulosten arvioimiseksi. </a:t>
            </a:r>
            <a:endParaRPr lang="en-US" i="1" kern="100" dirty="0">
              <a:solidFill>
                <a:schemeClr val="accent4">
                  <a:lumMod val="50000"/>
                </a:schemeClr>
              </a:solidFill>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endParaRPr lang="en-US" kern="100" dirty="0">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000"/>
              <a:buFont typeface="Arial" panose="020B0604020202020204" pitchFamily="34" charset="0"/>
              <a:buNone/>
              <a:tabLst>
                <a:tab pos="457200" algn="l"/>
              </a:tabLst>
              <a:defRPr/>
            </a:pPr>
            <a:r>
              <a:rPr lang="en-US" b="1" kern="100" dirty="0">
                <a:effectLst/>
                <a:latin typeface="Calibri" panose="020F0502020204030204" pitchFamily="34" charset="0"/>
                <a:ea typeface="Aptos" panose="020B0004020202020204" pitchFamily="34" charset="0"/>
                <a:cs typeface="Calibri" panose="020F0502020204030204" pitchFamily="34" charset="0"/>
                <a:hlinkClick r:id="rId7"/>
              </a:rPr>
              <a:t>Prosessin arvioinnin </a:t>
            </a:r>
            <a:r>
              <a:rPr lang="en-US" kern="100" dirty="0">
                <a:effectLst/>
                <a:latin typeface="Calibri" panose="020F0502020204030204" pitchFamily="34" charset="0"/>
                <a:ea typeface="Aptos" panose="020B0004020202020204" pitchFamily="34" charset="0"/>
                <a:cs typeface="Calibri" panose="020F0502020204030204" pitchFamily="34" charset="0"/>
              </a:rPr>
              <a:t>tavoitteet täytäntöönpanoon</a:t>
            </a:r>
            <a:r>
              <a:rPr kumimoji="0" lang="en-US" b="0" i="1" u="none" strike="noStrike" kern="100" cap="none" spc="0" normalizeH="0" baseline="0" noProof="0" dirty="0">
                <a:ln>
                  <a:noFill/>
                </a:ln>
                <a:solidFill>
                  <a:srgbClr val="ACC199">
                    <a:lumMod val="50000"/>
                  </a:srgbClr>
                </a:solidFill>
                <a:effectLst/>
                <a:uLnTx/>
                <a:uFillTx/>
                <a:latin typeface="Calibri" panose="020F0502020204030204" pitchFamily="34" charset="0"/>
                <a:ea typeface="Aptos" panose="020B000402020202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Pts val="1000"/>
              <a:buFont typeface="Arial" panose="020B0604020202020204" pitchFamily="34" charset="0"/>
              <a:buNone/>
              <a:tabLst>
                <a:tab pos="457200" algn="l"/>
              </a:tabLst>
              <a:defRPr/>
            </a:pPr>
            <a:endParaRPr lang="en-US"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dirty="0">
                <a:latin typeface="Calibri" panose="020F0502020204030204" pitchFamily="34" charset="0"/>
                <a:ea typeface="Aptos" panose="020B0004020202020204" pitchFamily="34" charset="0"/>
                <a:cs typeface="Calibri" panose="020F0502020204030204" pitchFamily="34" charset="0"/>
                <a:hlinkClick r:id="rId7"/>
              </a:rPr>
              <a:t>Tulosten arvioinnissa </a:t>
            </a:r>
            <a:r>
              <a:rPr lang="en-US" kern="100" dirty="0">
                <a:latin typeface="Calibri" panose="020F0502020204030204" pitchFamily="34" charset="0"/>
                <a:ea typeface="Aptos" panose="020B0004020202020204" pitchFamily="34" charset="0"/>
                <a:cs typeface="Calibri" panose="020F0502020204030204" pitchFamily="34" charset="0"/>
              </a:rPr>
              <a:t>analysoidaan toiminnan tuloksia. </a:t>
            </a:r>
            <a:endParaRPr lang="en-US" i="1" kern="100" dirty="0">
              <a:solidFill>
                <a:schemeClr val="accent4">
                  <a:lumMod val="50000"/>
                </a:schemeClr>
              </a:solidFill>
              <a:effectLst/>
              <a:latin typeface="Calibri" panose="020F0502020204030204" pitchFamily="34" charset="0"/>
              <a:ea typeface="Aptos" panose="020B0004020202020204" pitchFamily="34" charset="0"/>
              <a:cs typeface="Calibri" panose="020F0502020204030204" pitchFamily="34" charset="0"/>
            </a:endParaRPr>
          </a:p>
        </p:txBody>
      </p:sp>
      <p:pic>
        <p:nvPicPr>
          <p:cNvPr id="5" name="Kuva 4" descr="Kuva, joka sisältää kohteen teksti, animaatio, kuvakaappaus, muotoilu&#10;&#10;Tekoälyn generoima sisältö voi olla virheellistä.">
            <a:hlinkClick r:id="rId8"/>
            <a:extLst>
              <a:ext uri="{FF2B5EF4-FFF2-40B4-BE49-F238E27FC236}">
                <a16:creationId xmlns:a16="http://schemas.microsoft.com/office/drawing/2014/main" id="{282738D2-CB66-FF41-E316-A9DD24BC0C8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97589" y="1161636"/>
            <a:ext cx="1786996" cy="1039134"/>
          </a:xfrm>
          <a:prstGeom prst="rect">
            <a:avLst/>
          </a:prstGeom>
        </p:spPr>
      </p:pic>
      <p:pic>
        <p:nvPicPr>
          <p:cNvPr id="8" name="Kuva 7" descr="Kuva, joka sisältää kohteen teksti, animaatio, kuvakaappaus&#10;&#10;Tekoälyn generoima sisältö voi olla virheellistä.">
            <a:hlinkClick r:id="rId10"/>
            <a:extLst>
              <a:ext uri="{FF2B5EF4-FFF2-40B4-BE49-F238E27FC236}">
                <a16:creationId xmlns:a16="http://schemas.microsoft.com/office/drawing/2014/main" id="{75A8346C-E20F-0C6A-75D2-ACCB42447E4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255891" y="3045627"/>
            <a:ext cx="1693524" cy="1020457"/>
          </a:xfrm>
          <a:prstGeom prst="rect">
            <a:avLst/>
          </a:prstGeom>
        </p:spPr>
      </p:pic>
      <p:pic>
        <p:nvPicPr>
          <p:cNvPr id="12" name="Kuva 11" descr="Kuva, joka sisältää kohteen teksti, mittatikku, Fontti, numero&#10;&#10;Tekoälyn generoima sisältö voi olla virheellistä.">
            <a:hlinkClick r:id="rId12"/>
            <a:extLst>
              <a:ext uri="{FF2B5EF4-FFF2-40B4-BE49-F238E27FC236}">
                <a16:creationId xmlns:a16="http://schemas.microsoft.com/office/drawing/2014/main" id="{E7BA6935-1381-55EE-5642-3C0C4335DC1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197589" y="4965867"/>
            <a:ext cx="1632910" cy="924570"/>
          </a:xfrm>
          <a:prstGeom prst="rect">
            <a:avLst/>
          </a:prstGeom>
        </p:spPr>
      </p:pic>
      <p:grpSp>
        <p:nvGrpSpPr>
          <p:cNvPr id="10" name="Graphic 4">
            <a:extLst>
              <a:ext uri="{FF2B5EF4-FFF2-40B4-BE49-F238E27FC236}">
                <a16:creationId xmlns:a16="http://schemas.microsoft.com/office/drawing/2014/main" id="{5AA9DB68-ED97-F2AD-C680-A33BF962D355}"/>
              </a:ext>
            </a:extLst>
          </p:cNvPr>
          <p:cNvGrpSpPr/>
          <p:nvPr/>
        </p:nvGrpSpPr>
        <p:grpSpPr>
          <a:xfrm rot="3228628">
            <a:off x="8354162" y="4512248"/>
            <a:ext cx="403667" cy="780438"/>
            <a:chOff x="9129274" y="2719113"/>
            <a:chExt cx="717139" cy="1386497"/>
          </a:xfrm>
          <a:solidFill>
            <a:srgbClr val="09465E"/>
          </a:solidFill>
        </p:grpSpPr>
        <p:grpSp>
          <p:nvGrpSpPr>
            <p:cNvPr id="11" name="Graphic 4">
              <a:extLst>
                <a:ext uri="{FF2B5EF4-FFF2-40B4-BE49-F238E27FC236}">
                  <a16:creationId xmlns:a16="http://schemas.microsoft.com/office/drawing/2014/main" id="{C13706E8-6D7B-DBC7-0364-A2CA1012D11B}"/>
                </a:ext>
              </a:extLst>
            </p:cNvPr>
            <p:cNvGrpSpPr/>
            <p:nvPr/>
          </p:nvGrpSpPr>
          <p:grpSpPr>
            <a:xfrm>
              <a:off x="9159507" y="2719113"/>
              <a:ext cx="446280" cy="440141"/>
              <a:chOff x="9159507" y="2719113"/>
              <a:chExt cx="446280" cy="440141"/>
            </a:xfrm>
            <a:grpFill/>
          </p:grpSpPr>
          <p:sp>
            <p:nvSpPr>
              <p:cNvPr id="21" name="Freeform 57">
                <a:extLst>
                  <a:ext uri="{FF2B5EF4-FFF2-40B4-BE49-F238E27FC236}">
                    <a16:creationId xmlns:a16="http://schemas.microsoft.com/office/drawing/2014/main" id="{CB45E58B-FD6B-7567-4418-9F891645284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2" name="Freeform 58">
                <a:extLst>
                  <a:ext uri="{FF2B5EF4-FFF2-40B4-BE49-F238E27FC236}">
                    <a16:creationId xmlns:a16="http://schemas.microsoft.com/office/drawing/2014/main" id="{1280B968-04A8-C664-F6BD-115C40A5504B}"/>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2FD28E5D-B9AB-C7F3-C68F-57E14226A73A}"/>
                </a:ext>
              </a:extLst>
            </p:cNvPr>
            <p:cNvGrpSpPr/>
            <p:nvPr/>
          </p:nvGrpSpPr>
          <p:grpSpPr>
            <a:xfrm>
              <a:off x="9129274" y="2893887"/>
              <a:ext cx="717139" cy="1211724"/>
              <a:chOff x="9129274" y="2893887"/>
              <a:chExt cx="717139" cy="1211724"/>
            </a:xfrm>
            <a:grpFill/>
          </p:grpSpPr>
          <p:sp>
            <p:nvSpPr>
              <p:cNvPr id="14" name="Freeform 50">
                <a:extLst>
                  <a:ext uri="{FF2B5EF4-FFF2-40B4-BE49-F238E27FC236}">
                    <a16:creationId xmlns:a16="http://schemas.microsoft.com/office/drawing/2014/main" id="{D3DC7582-E606-726C-9C06-1A674787F4F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5" name="Freeform 51">
                <a:extLst>
                  <a:ext uri="{FF2B5EF4-FFF2-40B4-BE49-F238E27FC236}">
                    <a16:creationId xmlns:a16="http://schemas.microsoft.com/office/drawing/2014/main" id="{83AD3CF8-DD44-6FE2-72FB-F468B37D2B1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6" name="Freeform 52">
                <a:extLst>
                  <a:ext uri="{FF2B5EF4-FFF2-40B4-BE49-F238E27FC236}">
                    <a16:creationId xmlns:a16="http://schemas.microsoft.com/office/drawing/2014/main" id="{6BC33D3A-955B-131E-ED59-2F782CF9C59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7" name="Freeform 53">
                <a:extLst>
                  <a:ext uri="{FF2B5EF4-FFF2-40B4-BE49-F238E27FC236}">
                    <a16:creationId xmlns:a16="http://schemas.microsoft.com/office/drawing/2014/main" id="{CEEAB38F-1D7B-1F9C-5C52-5555B86E9EC8}"/>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8" name="Freeform 54">
                <a:extLst>
                  <a:ext uri="{FF2B5EF4-FFF2-40B4-BE49-F238E27FC236}">
                    <a16:creationId xmlns:a16="http://schemas.microsoft.com/office/drawing/2014/main" id="{856097FF-3A20-569C-22CC-8C19A2A5571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9" name="Freeform 55">
                <a:extLst>
                  <a:ext uri="{FF2B5EF4-FFF2-40B4-BE49-F238E27FC236}">
                    <a16:creationId xmlns:a16="http://schemas.microsoft.com/office/drawing/2014/main" id="{EB84D9F5-DEC0-52EB-0DC9-53697821BF4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0" name="Freeform 56">
                <a:extLst>
                  <a:ext uri="{FF2B5EF4-FFF2-40B4-BE49-F238E27FC236}">
                    <a16:creationId xmlns:a16="http://schemas.microsoft.com/office/drawing/2014/main" id="{BBD957D9-70EB-0508-3138-A1C619E1CD0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2" name="Graphic 4">
            <a:extLst>
              <a:ext uri="{FF2B5EF4-FFF2-40B4-BE49-F238E27FC236}">
                <a16:creationId xmlns:a16="http://schemas.microsoft.com/office/drawing/2014/main" id="{C3B317D2-EFD8-E935-8CE4-E5ED71A27021}"/>
              </a:ext>
            </a:extLst>
          </p:cNvPr>
          <p:cNvGrpSpPr/>
          <p:nvPr/>
        </p:nvGrpSpPr>
        <p:grpSpPr>
          <a:xfrm rot="3796873">
            <a:off x="905315" y="5130517"/>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4FAABB32-05AF-97A6-96C3-C1B6BAD056D5}"/>
                </a:ext>
              </a:extLst>
            </p:cNvPr>
            <p:cNvGrpSpPr/>
            <p:nvPr/>
          </p:nvGrpSpPr>
          <p:grpSpPr>
            <a:xfrm>
              <a:off x="9159507" y="2719113"/>
              <a:ext cx="446280" cy="440141"/>
              <a:chOff x="9159507" y="2719113"/>
              <a:chExt cx="446280" cy="440141"/>
            </a:xfrm>
            <a:grpFill/>
          </p:grpSpPr>
          <p:sp>
            <p:nvSpPr>
              <p:cNvPr id="32" name="Freeform 57">
                <a:extLst>
                  <a:ext uri="{FF2B5EF4-FFF2-40B4-BE49-F238E27FC236}">
                    <a16:creationId xmlns:a16="http://schemas.microsoft.com/office/drawing/2014/main" id="{03FA91CE-7A3F-F236-9FB9-7AF86B13711A}"/>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33" name="Freeform 58">
                <a:extLst>
                  <a:ext uri="{FF2B5EF4-FFF2-40B4-BE49-F238E27FC236}">
                    <a16:creationId xmlns:a16="http://schemas.microsoft.com/office/drawing/2014/main" id="{D69ADC24-36B7-F2B8-3F62-03406198D606}"/>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9" name="Graphic 4">
              <a:extLst>
                <a:ext uri="{FF2B5EF4-FFF2-40B4-BE49-F238E27FC236}">
                  <a16:creationId xmlns:a16="http://schemas.microsoft.com/office/drawing/2014/main" id="{1267E67D-2B05-C16D-D1D3-0A16CFFD8127}"/>
                </a:ext>
              </a:extLst>
            </p:cNvPr>
            <p:cNvGrpSpPr/>
            <p:nvPr/>
          </p:nvGrpSpPr>
          <p:grpSpPr>
            <a:xfrm>
              <a:off x="9129274" y="2893887"/>
              <a:ext cx="717139" cy="1211724"/>
              <a:chOff x="9129274" y="2893887"/>
              <a:chExt cx="717139" cy="1211724"/>
            </a:xfrm>
            <a:grpFill/>
          </p:grpSpPr>
          <p:sp>
            <p:nvSpPr>
              <p:cNvPr id="25" name="Freeform 50">
                <a:extLst>
                  <a:ext uri="{FF2B5EF4-FFF2-40B4-BE49-F238E27FC236}">
                    <a16:creationId xmlns:a16="http://schemas.microsoft.com/office/drawing/2014/main" id="{61604AF4-F213-008A-2638-476954EC02E8}"/>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6" name="Freeform 51">
                <a:extLst>
                  <a:ext uri="{FF2B5EF4-FFF2-40B4-BE49-F238E27FC236}">
                    <a16:creationId xmlns:a16="http://schemas.microsoft.com/office/drawing/2014/main" id="{C3B4AE40-CCFA-8BD1-60CB-1CC8C48ED10E}"/>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7" name="Freeform 52">
                <a:extLst>
                  <a:ext uri="{FF2B5EF4-FFF2-40B4-BE49-F238E27FC236}">
                    <a16:creationId xmlns:a16="http://schemas.microsoft.com/office/drawing/2014/main" id="{DB2F2E6C-C0FC-F22E-0D9B-49D0BBF79C3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8" name="Freeform 53">
                <a:extLst>
                  <a:ext uri="{FF2B5EF4-FFF2-40B4-BE49-F238E27FC236}">
                    <a16:creationId xmlns:a16="http://schemas.microsoft.com/office/drawing/2014/main" id="{6EAF00ED-AE61-B8AF-C874-C28C942DB84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9" name="Freeform 54">
                <a:extLst>
                  <a:ext uri="{FF2B5EF4-FFF2-40B4-BE49-F238E27FC236}">
                    <a16:creationId xmlns:a16="http://schemas.microsoft.com/office/drawing/2014/main" id="{CED07B09-BFE7-014E-B07C-B38BD1195F2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0" name="Freeform 55">
                <a:extLst>
                  <a:ext uri="{FF2B5EF4-FFF2-40B4-BE49-F238E27FC236}">
                    <a16:creationId xmlns:a16="http://schemas.microsoft.com/office/drawing/2014/main" id="{0DAA00AC-A258-AD25-BF1C-048276B0B744}"/>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31" name="Freeform 56">
                <a:extLst>
                  <a:ext uri="{FF2B5EF4-FFF2-40B4-BE49-F238E27FC236}">
                    <a16:creationId xmlns:a16="http://schemas.microsoft.com/office/drawing/2014/main" id="{6D58CAEA-41E8-C91B-027F-CCB47B7F82B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46" name="Graphic 4">
            <a:extLst>
              <a:ext uri="{FF2B5EF4-FFF2-40B4-BE49-F238E27FC236}">
                <a16:creationId xmlns:a16="http://schemas.microsoft.com/office/drawing/2014/main" id="{DBEEF04D-2172-6E28-B8B4-861CE4C3C176}"/>
              </a:ext>
            </a:extLst>
          </p:cNvPr>
          <p:cNvGrpSpPr/>
          <p:nvPr/>
        </p:nvGrpSpPr>
        <p:grpSpPr>
          <a:xfrm rot="3796873">
            <a:off x="814642" y="4275438"/>
            <a:ext cx="403667" cy="780438"/>
            <a:chOff x="9129274" y="2719113"/>
            <a:chExt cx="717139" cy="1386497"/>
          </a:xfrm>
          <a:solidFill>
            <a:srgbClr val="09465E"/>
          </a:solidFill>
        </p:grpSpPr>
        <p:grpSp>
          <p:nvGrpSpPr>
            <p:cNvPr id="47" name="Graphic 4">
              <a:extLst>
                <a:ext uri="{FF2B5EF4-FFF2-40B4-BE49-F238E27FC236}">
                  <a16:creationId xmlns:a16="http://schemas.microsoft.com/office/drawing/2014/main" id="{84F03C9D-2330-B9C1-18DF-4809157E970C}"/>
                </a:ext>
              </a:extLst>
            </p:cNvPr>
            <p:cNvGrpSpPr/>
            <p:nvPr/>
          </p:nvGrpSpPr>
          <p:grpSpPr>
            <a:xfrm>
              <a:off x="9159507" y="2719113"/>
              <a:ext cx="446280" cy="440141"/>
              <a:chOff x="9159507" y="2719113"/>
              <a:chExt cx="446280" cy="440141"/>
            </a:xfrm>
            <a:grpFill/>
          </p:grpSpPr>
          <p:sp>
            <p:nvSpPr>
              <p:cNvPr id="56" name="Freeform 57">
                <a:extLst>
                  <a:ext uri="{FF2B5EF4-FFF2-40B4-BE49-F238E27FC236}">
                    <a16:creationId xmlns:a16="http://schemas.microsoft.com/office/drawing/2014/main" id="{535FF641-34EB-7690-2F7D-512E57B173F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57" name="Freeform 58">
                <a:extLst>
                  <a:ext uri="{FF2B5EF4-FFF2-40B4-BE49-F238E27FC236}">
                    <a16:creationId xmlns:a16="http://schemas.microsoft.com/office/drawing/2014/main" id="{943B2703-5806-5D6D-6A86-81BB8A0E16FF}"/>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48" name="Graphic 4">
              <a:extLst>
                <a:ext uri="{FF2B5EF4-FFF2-40B4-BE49-F238E27FC236}">
                  <a16:creationId xmlns:a16="http://schemas.microsoft.com/office/drawing/2014/main" id="{B3B088D4-2930-FBE0-5C35-02394056B03E}"/>
                </a:ext>
              </a:extLst>
            </p:cNvPr>
            <p:cNvGrpSpPr/>
            <p:nvPr/>
          </p:nvGrpSpPr>
          <p:grpSpPr>
            <a:xfrm>
              <a:off x="9129274" y="2893887"/>
              <a:ext cx="717139" cy="1211724"/>
              <a:chOff x="9129274" y="2893887"/>
              <a:chExt cx="717139" cy="1211724"/>
            </a:xfrm>
            <a:grpFill/>
          </p:grpSpPr>
          <p:sp>
            <p:nvSpPr>
              <p:cNvPr id="49" name="Freeform 50">
                <a:extLst>
                  <a:ext uri="{FF2B5EF4-FFF2-40B4-BE49-F238E27FC236}">
                    <a16:creationId xmlns:a16="http://schemas.microsoft.com/office/drawing/2014/main" id="{E6A82A9B-AD79-04B7-5C20-4A80E182C4EA}"/>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50" name="Freeform 51">
                <a:extLst>
                  <a:ext uri="{FF2B5EF4-FFF2-40B4-BE49-F238E27FC236}">
                    <a16:creationId xmlns:a16="http://schemas.microsoft.com/office/drawing/2014/main" id="{C37FAC25-9CAD-116F-2E55-A425C57A58E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51" name="Freeform 52">
                <a:extLst>
                  <a:ext uri="{FF2B5EF4-FFF2-40B4-BE49-F238E27FC236}">
                    <a16:creationId xmlns:a16="http://schemas.microsoft.com/office/drawing/2014/main" id="{BA807618-7300-7843-45C3-4A9AC5DE17D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52" name="Freeform 53">
                <a:extLst>
                  <a:ext uri="{FF2B5EF4-FFF2-40B4-BE49-F238E27FC236}">
                    <a16:creationId xmlns:a16="http://schemas.microsoft.com/office/drawing/2014/main" id="{5A6C0330-F6A6-31E5-B16D-8C153B17421D}"/>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53" name="Freeform 54">
                <a:extLst>
                  <a:ext uri="{FF2B5EF4-FFF2-40B4-BE49-F238E27FC236}">
                    <a16:creationId xmlns:a16="http://schemas.microsoft.com/office/drawing/2014/main" id="{3834045F-03D6-1AA7-F047-4DCA4C64443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54" name="Freeform 55">
                <a:extLst>
                  <a:ext uri="{FF2B5EF4-FFF2-40B4-BE49-F238E27FC236}">
                    <a16:creationId xmlns:a16="http://schemas.microsoft.com/office/drawing/2014/main" id="{73E74C46-0B56-0C5E-75B7-C40D9A54179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55" name="Freeform 56">
                <a:extLst>
                  <a:ext uri="{FF2B5EF4-FFF2-40B4-BE49-F238E27FC236}">
                    <a16:creationId xmlns:a16="http://schemas.microsoft.com/office/drawing/2014/main" id="{D17F5D79-E47A-F0F8-A1EE-C1BF0D72F98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58" name="Graphic 4">
            <a:extLst>
              <a:ext uri="{FF2B5EF4-FFF2-40B4-BE49-F238E27FC236}">
                <a16:creationId xmlns:a16="http://schemas.microsoft.com/office/drawing/2014/main" id="{7320740C-CB47-50A4-3376-5351EB4EFD21}"/>
              </a:ext>
            </a:extLst>
          </p:cNvPr>
          <p:cNvGrpSpPr/>
          <p:nvPr/>
        </p:nvGrpSpPr>
        <p:grpSpPr>
          <a:xfrm rot="3796873">
            <a:off x="800240" y="3092974"/>
            <a:ext cx="403667" cy="780438"/>
            <a:chOff x="9129274" y="2719113"/>
            <a:chExt cx="717139" cy="1386497"/>
          </a:xfrm>
          <a:solidFill>
            <a:srgbClr val="09465E"/>
          </a:solidFill>
        </p:grpSpPr>
        <p:grpSp>
          <p:nvGrpSpPr>
            <p:cNvPr id="59" name="Graphic 4">
              <a:extLst>
                <a:ext uri="{FF2B5EF4-FFF2-40B4-BE49-F238E27FC236}">
                  <a16:creationId xmlns:a16="http://schemas.microsoft.com/office/drawing/2014/main" id="{6EC92A24-7D4C-1892-4CAE-FFAF087E1E56}"/>
                </a:ext>
              </a:extLst>
            </p:cNvPr>
            <p:cNvGrpSpPr/>
            <p:nvPr/>
          </p:nvGrpSpPr>
          <p:grpSpPr>
            <a:xfrm>
              <a:off x="9159507" y="2719113"/>
              <a:ext cx="446280" cy="440141"/>
              <a:chOff x="9159507" y="2719113"/>
              <a:chExt cx="446280" cy="440141"/>
            </a:xfrm>
            <a:grpFill/>
          </p:grpSpPr>
          <p:sp>
            <p:nvSpPr>
              <p:cNvPr id="68" name="Freeform 57">
                <a:extLst>
                  <a:ext uri="{FF2B5EF4-FFF2-40B4-BE49-F238E27FC236}">
                    <a16:creationId xmlns:a16="http://schemas.microsoft.com/office/drawing/2014/main" id="{BB3A6E0C-04D7-56E6-3D31-75C077FD3FD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69" name="Freeform 58">
                <a:extLst>
                  <a:ext uri="{FF2B5EF4-FFF2-40B4-BE49-F238E27FC236}">
                    <a16:creationId xmlns:a16="http://schemas.microsoft.com/office/drawing/2014/main" id="{084F0691-AE8F-FD79-B990-D8C2D8C5740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0" name="Graphic 4">
              <a:extLst>
                <a:ext uri="{FF2B5EF4-FFF2-40B4-BE49-F238E27FC236}">
                  <a16:creationId xmlns:a16="http://schemas.microsoft.com/office/drawing/2014/main" id="{F617DF62-C07B-9537-7A3D-0D5F85B96D05}"/>
                </a:ext>
              </a:extLst>
            </p:cNvPr>
            <p:cNvGrpSpPr/>
            <p:nvPr/>
          </p:nvGrpSpPr>
          <p:grpSpPr>
            <a:xfrm>
              <a:off x="9129274" y="2893887"/>
              <a:ext cx="717139" cy="1211724"/>
              <a:chOff x="9129274" y="2893887"/>
              <a:chExt cx="717139" cy="1211724"/>
            </a:xfrm>
            <a:grpFill/>
          </p:grpSpPr>
          <p:sp>
            <p:nvSpPr>
              <p:cNvPr id="61" name="Freeform 50">
                <a:extLst>
                  <a:ext uri="{FF2B5EF4-FFF2-40B4-BE49-F238E27FC236}">
                    <a16:creationId xmlns:a16="http://schemas.microsoft.com/office/drawing/2014/main" id="{925C79E5-145D-EEBF-FF94-27C53FAA9B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62" name="Freeform 51">
                <a:extLst>
                  <a:ext uri="{FF2B5EF4-FFF2-40B4-BE49-F238E27FC236}">
                    <a16:creationId xmlns:a16="http://schemas.microsoft.com/office/drawing/2014/main" id="{DDB310A5-81DD-1FBA-E81A-045AF0DDC1E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63" name="Freeform 52">
                <a:extLst>
                  <a:ext uri="{FF2B5EF4-FFF2-40B4-BE49-F238E27FC236}">
                    <a16:creationId xmlns:a16="http://schemas.microsoft.com/office/drawing/2014/main" id="{6A018FC3-313E-9E04-7337-9028CD865178}"/>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64" name="Freeform 53">
                <a:extLst>
                  <a:ext uri="{FF2B5EF4-FFF2-40B4-BE49-F238E27FC236}">
                    <a16:creationId xmlns:a16="http://schemas.microsoft.com/office/drawing/2014/main" id="{40F43D9A-BDB7-67D8-15FE-5501BAB6FA7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65" name="Freeform 54">
                <a:extLst>
                  <a:ext uri="{FF2B5EF4-FFF2-40B4-BE49-F238E27FC236}">
                    <a16:creationId xmlns:a16="http://schemas.microsoft.com/office/drawing/2014/main" id="{7ED7F628-D2E0-067D-4156-EED934DFE7B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66" name="Freeform 55">
                <a:extLst>
                  <a:ext uri="{FF2B5EF4-FFF2-40B4-BE49-F238E27FC236}">
                    <a16:creationId xmlns:a16="http://schemas.microsoft.com/office/drawing/2014/main" id="{DEEC5537-69E6-A2A8-677F-E167202A4378}"/>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67" name="Freeform 56">
                <a:extLst>
                  <a:ext uri="{FF2B5EF4-FFF2-40B4-BE49-F238E27FC236}">
                    <a16:creationId xmlns:a16="http://schemas.microsoft.com/office/drawing/2014/main" id="{C9751CF7-6F85-FED4-BBEC-3CF6C01BCDBB}"/>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70" name="Graphic 4">
            <a:extLst>
              <a:ext uri="{FF2B5EF4-FFF2-40B4-BE49-F238E27FC236}">
                <a16:creationId xmlns:a16="http://schemas.microsoft.com/office/drawing/2014/main" id="{2077A301-5250-BD17-C563-6BC26B29573D}"/>
              </a:ext>
            </a:extLst>
          </p:cNvPr>
          <p:cNvGrpSpPr/>
          <p:nvPr/>
        </p:nvGrpSpPr>
        <p:grpSpPr>
          <a:xfrm rot="3796873">
            <a:off x="831576" y="2015241"/>
            <a:ext cx="403667" cy="780438"/>
            <a:chOff x="9129274" y="2719113"/>
            <a:chExt cx="717139" cy="1386497"/>
          </a:xfrm>
          <a:solidFill>
            <a:srgbClr val="09465E"/>
          </a:solidFill>
        </p:grpSpPr>
        <p:grpSp>
          <p:nvGrpSpPr>
            <p:cNvPr id="71" name="Graphic 4">
              <a:extLst>
                <a:ext uri="{FF2B5EF4-FFF2-40B4-BE49-F238E27FC236}">
                  <a16:creationId xmlns:a16="http://schemas.microsoft.com/office/drawing/2014/main" id="{59CFF1E0-9235-6E68-80DD-2BEB28C462EF}"/>
                </a:ext>
              </a:extLst>
            </p:cNvPr>
            <p:cNvGrpSpPr/>
            <p:nvPr/>
          </p:nvGrpSpPr>
          <p:grpSpPr>
            <a:xfrm>
              <a:off x="9159507" y="2719113"/>
              <a:ext cx="446280" cy="440141"/>
              <a:chOff x="9159507" y="2719113"/>
              <a:chExt cx="446280" cy="440141"/>
            </a:xfrm>
            <a:grpFill/>
          </p:grpSpPr>
          <p:sp>
            <p:nvSpPr>
              <p:cNvPr id="80" name="Freeform 57">
                <a:extLst>
                  <a:ext uri="{FF2B5EF4-FFF2-40B4-BE49-F238E27FC236}">
                    <a16:creationId xmlns:a16="http://schemas.microsoft.com/office/drawing/2014/main" id="{4014B6B6-DD2C-4D7E-1E7A-FF1D72BEB617}"/>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81" name="Freeform 58">
                <a:extLst>
                  <a:ext uri="{FF2B5EF4-FFF2-40B4-BE49-F238E27FC236}">
                    <a16:creationId xmlns:a16="http://schemas.microsoft.com/office/drawing/2014/main" id="{5CEC6992-62C8-84A9-4054-8019FF1424FB}"/>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C396A110-A20D-EC91-6F71-C19C84B9C179}"/>
                </a:ext>
              </a:extLst>
            </p:cNvPr>
            <p:cNvGrpSpPr/>
            <p:nvPr/>
          </p:nvGrpSpPr>
          <p:grpSpPr>
            <a:xfrm>
              <a:off x="9129274" y="2893887"/>
              <a:ext cx="717139" cy="1211724"/>
              <a:chOff x="9129274" y="2893887"/>
              <a:chExt cx="717139" cy="1211724"/>
            </a:xfrm>
            <a:grpFill/>
          </p:grpSpPr>
          <p:sp>
            <p:nvSpPr>
              <p:cNvPr id="73" name="Freeform 50">
                <a:extLst>
                  <a:ext uri="{FF2B5EF4-FFF2-40B4-BE49-F238E27FC236}">
                    <a16:creationId xmlns:a16="http://schemas.microsoft.com/office/drawing/2014/main" id="{272A6E51-DDAA-51A9-2AAE-CFC5090A2190}"/>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74" name="Freeform 51">
                <a:extLst>
                  <a:ext uri="{FF2B5EF4-FFF2-40B4-BE49-F238E27FC236}">
                    <a16:creationId xmlns:a16="http://schemas.microsoft.com/office/drawing/2014/main" id="{53A84CB9-0EB7-74E9-B3C5-575D73E02FB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75" name="Freeform 52">
                <a:extLst>
                  <a:ext uri="{FF2B5EF4-FFF2-40B4-BE49-F238E27FC236}">
                    <a16:creationId xmlns:a16="http://schemas.microsoft.com/office/drawing/2014/main" id="{059D377B-D919-EF8B-55DD-19DC32421273}"/>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76" name="Freeform 53">
                <a:extLst>
                  <a:ext uri="{FF2B5EF4-FFF2-40B4-BE49-F238E27FC236}">
                    <a16:creationId xmlns:a16="http://schemas.microsoft.com/office/drawing/2014/main" id="{C328CD90-B1A2-89C6-A75B-3947CDEB9BCB}"/>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77" name="Freeform 54">
                <a:extLst>
                  <a:ext uri="{FF2B5EF4-FFF2-40B4-BE49-F238E27FC236}">
                    <a16:creationId xmlns:a16="http://schemas.microsoft.com/office/drawing/2014/main" id="{240AEBCA-60A6-B35D-B273-D8F2D358FBE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78" name="Freeform 55">
                <a:extLst>
                  <a:ext uri="{FF2B5EF4-FFF2-40B4-BE49-F238E27FC236}">
                    <a16:creationId xmlns:a16="http://schemas.microsoft.com/office/drawing/2014/main" id="{0523F840-62C3-35F0-E773-EDDAF26ED8B7}"/>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79" name="Freeform 56">
                <a:extLst>
                  <a:ext uri="{FF2B5EF4-FFF2-40B4-BE49-F238E27FC236}">
                    <a16:creationId xmlns:a16="http://schemas.microsoft.com/office/drawing/2014/main" id="{58F03726-20E3-97A2-9400-A13CEA6CE2CB}"/>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53737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0531B-B0B2-7B2A-1E59-A62127B1F9E0}"/>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263E18B0-E239-A75E-2EB0-8EED8FCD60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291"/>
          <a:stretch/>
        </p:blipFill>
        <p:spPr>
          <a:xfrm>
            <a:off x="8586680" y="2901933"/>
            <a:ext cx="2603412" cy="1546096"/>
          </a:xfrm>
          <a:prstGeom prst="rect">
            <a:avLst/>
          </a:prstGeom>
        </p:spPr>
      </p:pic>
      <p:pic>
        <p:nvPicPr>
          <p:cNvPr id="9" name="Picture 3">
            <a:extLst>
              <a:ext uri="{FF2B5EF4-FFF2-40B4-BE49-F238E27FC236}">
                <a16:creationId xmlns:a16="http://schemas.microsoft.com/office/drawing/2014/main" id="{D30C5B2F-F047-845F-ED6D-5753168459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91"/>
          <a:stretch/>
        </p:blipFill>
        <p:spPr>
          <a:xfrm>
            <a:off x="8691347" y="1224679"/>
            <a:ext cx="2498745" cy="1483937"/>
          </a:xfrm>
          <a:prstGeom prst="rect">
            <a:avLst/>
          </a:prstGeom>
        </p:spPr>
      </p:pic>
      <p:pic>
        <p:nvPicPr>
          <p:cNvPr id="11" name="Picture 3">
            <a:extLst>
              <a:ext uri="{FF2B5EF4-FFF2-40B4-BE49-F238E27FC236}">
                <a16:creationId xmlns:a16="http://schemas.microsoft.com/office/drawing/2014/main" id="{F1A88392-40D5-431B-3FC5-38EDDC04B82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291"/>
          <a:stretch/>
        </p:blipFill>
        <p:spPr>
          <a:xfrm>
            <a:off x="8593807" y="4608988"/>
            <a:ext cx="2545736" cy="1511844"/>
          </a:xfrm>
          <a:prstGeom prst="rect">
            <a:avLst/>
          </a:prstGeom>
        </p:spPr>
      </p:pic>
      <p:sp>
        <p:nvSpPr>
          <p:cNvPr id="4" name="Text Placeholder 3">
            <a:extLst>
              <a:ext uri="{FF2B5EF4-FFF2-40B4-BE49-F238E27FC236}">
                <a16:creationId xmlns:a16="http://schemas.microsoft.com/office/drawing/2014/main" id="{BA746DAB-C514-D57A-EE8C-13D7ADEEB652}"/>
              </a:ext>
            </a:extLst>
          </p:cNvPr>
          <p:cNvSpPr>
            <a:spLocks noGrp="1"/>
          </p:cNvSpPr>
          <p:nvPr>
            <p:ph type="body" sz="quarter" idx="16"/>
          </p:nvPr>
        </p:nvSpPr>
        <p:spPr>
          <a:xfrm>
            <a:off x="677759" y="625035"/>
            <a:ext cx="10052954" cy="803654"/>
          </a:xfrm>
          <a:prstGeom prst="rect">
            <a:avLst/>
          </a:prstGeom>
        </p:spPr>
        <p:txBody>
          <a:bodyPr/>
          <a:lstStyle/>
          <a:p>
            <a:pPr marL="0" indent="0">
              <a:lnSpc>
                <a:spcPct val="100000"/>
              </a:lnSpc>
            </a:pPr>
            <a:r>
              <a:rPr lang="fi-FI" b="1" kern="100" dirty="0">
                <a:latin typeface="Calibri" panose="020F0502020204030204" pitchFamily="34" charset="0"/>
                <a:ea typeface="Aptos" panose="020B0004020202020204" pitchFamily="34" charset="0"/>
                <a:cs typeface="Calibri" panose="020F0502020204030204" pitchFamily="34" charset="0"/>
              </a:rPr>
              <a:t>Arviointityypit</a:t>
            </a:r>
          </a:p>
          <a:p>
            <a:endParaRPr lang="en-US" dirty="0"/>
          </a:p>
        </p:txBody>
      </p:sp>
      <p:sp>
        <p:nvSpPr>
          <p:cNvPr id="3" name="Text Placeholder 2">
            <a:extLst>
              <a:ext uri="{FF2B5EF4-FFF2-40B4-BE49-F238E27FC236}">
                <a16:creationId xmlns:a16="http://schemas.microsoft.com/office/drawing/2014/main" id="{8854C5C7-8934-98A6-4A6C-C31E42F3FAAF}"/>
              </a:ext>
            </a:extLst>
          </p:cNvPr>
          <p:cNvSpPr>
            <a:spLocks noGrp="1"/>
          </p:cNvSpPr>
          <p:nvPr>
            <p:ph type="body" sz="quarter" idx="19"/>
          </p:nvPr>
        </p:nvSpPr>
        <p:spPr>
          <a:xfrm>
            <a:off x="1442236" y="1453949"/>
            <a:ext cx="7223299" cy="5080425"/>
          </a:xfrm>
          <a:prstGeom prst="rect">
            <a:avLst/>
          </a:prstGeom>
        </p:spPr>
        <p:txBody>
          <a:bodyPr/>
          <a:lstStyle/>
          <a:p>
            <a:pPr marL="0" indent="0">
              <a:lnSpc>
                <a:spcPct val="100000"/>
              </a:lnSpc>
              <a:buSzPts val="1000"/>
              <a:tabLst>
                <a:tab pos="457200" algn="l"/>
              </a:tabLst>
            </a:pPr>
            <a:endParaRPr lang="en-US" kern="100" dirty="0">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dirty="0">
                <a:effectLst/>
                <a:latin typeface="Calibri" panose="020F0502020204030204" pitchFamily="34" charset="0"/>
                <a:ea typeface="Aptos" panose="020B0004020202020204" pitchFamily="34" charset="0"/>
                <a:cs typeface="Calibri" panose="020F0502020204030204" pitchFamily="34" charset="0"/>
                <a:hlinkClick r:id="rId5"/>
              </a:rPr>
              <a:t>Vaikutusten arvioinnissa </a:t>
            </a:r>
            <a:r>
              <a:rPr lang="en-US" kern="100" dirty="0">
                <a:effectLst/>
                <a:latin typeface="Calibri" panose="020F0502020204030204" pitchFamily="34" charset="0"/>
                <a:ea typeface="Aptos" panose="020B0004020202020204" pitchFamily="34" charset="0"/>
                <a:cs typeface="Calibri" panose="020F0502020204030204" pitchFamily="34" charset="0"/>
              </a:rPr>
              <a:t>korostetaan laajempia vaikutuksia ja pitkän aikavälin muutoksia. </a:t>
            </a:r>
          </a:p>
          <a:p>
            <a:pPr marL="0" indent="0">
              <a:lnSpc>
                <a:spcPct val="100000"/>
              </a:lnSpc>
              <a:buSzPts val="1000"/>
              <a:tabLst>
                <a:tab pos="457200" algn="l"/>
              </a:tabLst>
            </a:pPr>
            <a:endParaRPr lang="en-US"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dirty="0">
                <a:latin typeface="Calibri" panose="020F0502020204030204" pitchFamily="34" charset="0"/>
                <a:ea typeface="Aptos" panose="020B0004020202020204" pitchFamily="34" charset="0"/>
                <a:cs typeface="Calibri" panose="020F0502020204030204" pitchFamily="34" charset="0"/>
                <a:hlinkClick r:id="rId6"/>
              </a:rPr>
              <a:t>Kehittävä arviointi </a:t>
            </a:r>
            <a:r>
              <a:rPr lang="en-US" kern="100" dirty="0">
                <a:latin typeface="Calibri" panose="020F0502020204030204" pitchFamily="34" charset="0"/>
                <a:ea typeface="Aptos" panose="020B0004020202020204" pitchFamily="34" charset="0"/>
                <a:cs typeface="Calibri" panose="020F0502020204030204" pitchFamily="34" charset="0"/>
              </a:rPr>
              <a:t>mahdollistaa toiminnan mukauttamisen haastavissa järjestelmissä jatkuvan palautteen ja oppimisen avulla.</a:t>
            </a:r>
          </a:p>
          <a:p>
            <a:pPr marL="0" indent="0">
              <a:lnSpc>
                <a:spcPct val="100000"/>
              </a:lnSpc>
              <a:buSzPts val="1000"/>
              <a:tabLst>
                <a:tab pos="457200" algn="l"/>
              </a:tabLst>
            </a:pPr>
            <a:endParaRPr lang="en-US" kern="100" dirty="0">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dirty="0">
                <a:effectLst/>
                <a:latin typeface="Calibri" panose="020F0502020204030204" pitchFamily="34" charset="0"/>
                <a:ea typeface="Aptos" panose="020B0004020202020204" pitchFamily="34" charset="0"/>
                <a:cs typeface="Calibri" panose="020F0502020204030204" pitchFamily="34" charset="0"/>
                <a:hlinkClick r:id="rId7"/>
              </a:rPr>
              <a:t>Osallistuva arviointi </a:t>
            </a:r>
            <a:r>
              <a:rPr lang="en-US" kern="100" dirty="0">
                <a:effectLst/>
                <a:latin typeface="Calibri" panose="020F0502020204030204" pitchFamily="34" charset="0"/>
                <a:ea typeface="Aptos" panose="020B0004020202020204" pitchFamily="34" charset="0"/>
                <a:cs typeface="Calibri" panose="020F0502020204030204" pitchFamily="34" charset="0"/>
              </a:rPr>
              <a:t>huomioi osallistujien </a:t>
            </a:r>
            <a:r>
              <a:rPr lang="en-US" kern="100" dirty="0">
                <a:latin typeface="Calibri" panose="020F0502020204030204" pitchFamily="34" charset="0"/>
                <a:ea typeface="Aptos" panose="020B0004020202020204" pitchFamily="34" charset="0"/>
                <a:cs typeface="Calibri" panose="020F0502020204030204" pitchFamily="34" charset="0"/>
              </a:rPr>
              <a:t>näkökulmat. </a:t>
            </a:r>
            <a:endParaRPr lang="en-US" i="1" kern="100" dirty="0">
              <a:solidFill>
                <a:schemeClr val="accent4">
                  <a:lumMod val="50000"/>
                </a:schemeClr>
              </a:solidFill>
              <a:effectLst/>
              <a:latin typeface="Calibri" panose="020F0502020204030204" pitchFamily="34" charset="0"/>
              <a:ea typeface="Aptos" panose="020B0004020202020204" pitchFamily="34" charset="0"/>
              <a:cs typeface="Calibri" panose="020F0502020204030204" pitchFamily="34" charset="0"/>
            </a:endParaRPr>
          </a:p>
        </p:txBody>
      </p:sp>
      <p:pic>
        <p:nvPicPr>
          <p:cNvPr id="10" name="Kuva 9" descr="Kuva, joka sisältää kohteen teksti, animaatio, Fontti, muotoilu&#10;&#10;Tekoälyn generoima sisältö voi olla virheellistä.">
            <a:hlinkClick r:id="rId8"/>
            <a:extLst>
              <a:ext uri="{FF2B5EF4-FFF2-40B4-BE49-F238E27FC236}">
                <a16:creationId xmlns:a16="http://schemas.microsoft.com/office/drawing/2014/main" id="{565FB4D8-848E-DD61-0606-8A089EFBDD4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63788" y="1530092"/>
            <a:ext cx="1485976" cy="812842"/>
          </a:xfrm>
          <a:prstGeom prst="rect">
            <a:avLst/>
          </a:prstGeom>
        </p:spPr>
      </p:pic>
      <p:pic>
        <p:nvPicPr>
          <p:cNvPr id="14" name="Kuva 13" descr="Kuva, joka sisältää kohteen teksti, elektroniikka, Fontti, logo&#10;&#10;Tekoälyn generoima sisältö voi olla virheellistä.">
            <a:hlinkClick r:id="rId10"/>
            <a:extLst>
              <a:ext uri="{FF2B5EF4-FFF2-40B4-BE49-F238E27FC236}">
                <a16:creationId xmlns:a16="http://schemas.microsoft.com/office/drawing/2014/main" id="{FDCA283F-3348-6905-2EBC-20598210081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209863" y="3222541"/>
            <a:ext cx="1520850" cy="881555"/>
          </a:xfrm>
          <a:prstGeom prst="rect">
            <a:avLst/>
          </a:prstGeom>
        </p:spPr>
      </p:pic>
      <p:pic>
        <p:nvPicPr>
          <p:cNvPr id="16" name="Kuva 15" descr="Kuva, joka sisältää kohteen teksti&#10;&#10;Tekoälyn generoima sisältö voi olla virheellistä.">
            <a:hlinkClick r:id="rId12"/>
            <a:extLst>
              <a:ext uri="{FF2B5EF4-FFF2-40B4-BE49-F238E27FC236}">
                <a16:creationId xmlns:a16="http://schemas.microsoft.com/office/drawing/2014/main" id="{68A6D123-30BD-8C72-94D5-C4F407A010A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282839" y="4929719"/>
            <a:ext cx="1447874" cy="844593"/>
          </a:xfrm>
          <a:prstGeom prst="rect">
            <a:avLst/>
          </a:prstGeom>
        </p:spPr>
      </p:pic>
      <p:grpSp>
        <p:nvGrpSpPr>
          <p:cNvPr id="12" name="Graphic 4">
            <a:extLst>
              <a:ext uri="{FF2B5EF4-FFF2-40B4-BE49-F238E27FC236}">
                <a16:creationId xmlns:a16="http://schemas.microsoft.com/office/drawing/2014/main" id="{F00D22BB-1B8B-8764-1087-3F2B5276BC8A}"/>
              </a:ext>
            </a:extLst>
          </p:cNvPr>
          <p:cNvGrpSpPr/>
          <p:nvPr/>
        </p:nvGrpSpPr>
        <p:grpSpPr>
          <a:xfrm rot="3228628">
            <a:off x="7847645" y="5159020"/>
            <a:ext cx="403667" cy="780438"/>
            <a:chOff x="9129274" y="2719113"/>
            <a:chExt cx="717139" cy="1386497"/>
          </a:xfrm>
          <a:solidFill>
            <a:srgbClr val="09465E"/>
          </a:solidFill>
        </p:grpSpPr>
        <p:grpSp>
          <p:nvGrpSpPr>
            <p:cNvPr id="13" name="Graphic 4">
              <a:extLst>
                <a:ext uri="{FF2B5EF4-FFF2-40B4-BE49-F238E27FC236}">
                  <a16:creationId xmlns:a16="http://schemas.microsoft.com/office/drawing/2014/main" id="{C3B08008-AA36-CDEB-C833-8D732ED76640}"/>
                </a:ext>
              </a:extLst>
            </p:cNvPr>
            <p:cNvGrpSpPr/>
            <p:nvPr/>
          </p:nvGrpSpPr>
          <p:grpSpPr>
            <a:xfrm>
              <a:off x="9159507" y="2719113"/>
              <a:ext cx="446280" cy="440141"/>
              <a:chOff x="9159507" y="2719113"/>
              <a:chExt cx="446280" cy="440141"/>
            </a:xfrm>
            <a:grpFill/>
          </p:grpSpPr>
          <p:sp>
            <p:nvSpPr>
              <p:cNvPr id="24" name="Freeform 57">
                <a:extLst>
                  <a:ext uri="{FF2B5EF4-FFF2-40B4-BE49-F238E27FC236}">
                    <a16:creationId xmlns:a16="http://schemas.microsoft.com/office/drawing/2014/main" id="{4B6C4A95-F735-FC6E-620D-D09628AC6012}"/>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5" name="Freeform 58">
                <a:extLst>
                  <a:ext uri="{FF2B5EF4-FFF2-40B4-BE49-F238E27FC236}">
                    <a16:creationId xmlns:a16="http://schemas.microsoft.com/office/drawing/2014/main" id="{9EDF3FD3-2F98-864D-E455-48308FD62E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5" name="Graphic 4">
              <a:extLst>
                <a:ext uri="{FF2B5EF4-FFF2-40B4-BE49-F238E27FC236}">
                  <a16:creationId xmlns:a16="http://schemas.microsoft.com/office/drawing/2014/main" id="{EDABD33B-1D99-0DFC-77D5-02F227FEA843}"/>
                </a:ext>
              </a:extLst>
            </p:cNvPr>
            <p:cNvGrpSpPr/>
            <p:nvPr/>
          </p:nvGrpSpPr>
          <p:grpSpPr>
            <a:xfrm>
              <a:off x="9129274" y="2893887"/>
              <a:ext cx="717139" cy="1211724"/>
              <a:chOff x="9129274" y="2893887"/>
              <a:chExt cx="717139" cy="1211724"/>
            </a:xfrm>
            <a:grpFill/>
          </p:grpSpPr>
          <p:sp>
            <p:nvSpPr>
              <p:cNvPr id="17" name="Freeform 50">
                <a:extLst>
                  <a:ext uri="{FF2B5EF4-FFF2-40B4-BE49-F238E27FC236}">
                    <a16:creationId xmlns:a16="http://schemas.microsoft.com/office/drawing/2014/main" id="{BBF0DC83-6B1C-0C50-954A-1C0A3028CC8A}"/>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8" name="Freeform 51">
                <a:extLst>
                  <a:ext uri="{FF2B5EF4-FFF2-40B4-BE49-F238E27FC236}">
                    <a16:creationId xmlns:a16="http://schemas.microsoft.com/office/drawing/2014/main" id="{389B48C7-9EA1-2F8F-D149-C17E4FA57514}"/>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9" name="Freeform 52">
                <a:extLst>
                  <a:ext uri="{FF2B5EF4-FFF2-40B4-BE49-F238E27FC236}">
                    <a16:creationId xmlns:a16="http://schemas.microsoft.com/office/drawing/2014/main" id="{ECA04B25-CE92-F23F-12DD-2D6D9EE7B28C}"/>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0" name="Freeform 53">
                <a:extLst>
                  <a:ext uri="{FF2B5EF4-FFF2-40B4-BE49-F238E27FC236}">
                    <a16:creationId xmlns:a16="http://schemas.microsoft.com/office/drawing/2014/main" id="{68E2210B-4785-E730-E1E0-C40A10E3FAF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1" name="Freeform 54">
                <a:extLst>
                  <a:ext uri="{FF2B5EF4-FFF2-40B4-BE49-F238E27FC236}">
                    <a16:creationId xmlns:a16="http://schemas.microsoft.com/office/drawing/2014/main" id="{14946B2A-153C-ADE1-D0F8-3FE40591A128}"/>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2" name="Freeform 55">
                <a:extLst>
                  <a:ext uri="{FF2B5EF4-FFF2-40B4-BE49-F238E27FC236}">
                    <a16:creationId xmlns:a16="http://schemas.microsoft.com/office/drawing/2014/main" id="{23EB1505-3CD6-71F4-E9CC-0598F19919E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3" name="Freeform 56">
                <a:extLst>
                  <a:ext uri="{FF2B5EF4-FFF2-40B4-BE49-F238E27FC236}">
                    <a16:creationId xmlns:a16="http://schemas.microsoft.com/office/drawing/2014/main" id="{1D3CDCC8-0E71-1C9E-AAB9-B57F4947FCF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5" name="Graphic 4">
            <a:extLst>
              <a:ext uri="{FF2B5EF4-FFF2-40B4-BE49-F238E27FC236}">
                <a16:creationId xmlns:a16="http://schemas.microsoft.com/office/drawing/2014/main" id="{39F99ABD-8255-6FAA-A9B6-18EA9AC0108A}"/>
              </a:ext>
            </a:extLst>
          </p:cNvPr>
          <p:cNvGrpSpPr/>
          <p:nvPr/>
        </p:nvGrpSpPr>
        <p:grpSpPr>
          <a:xfrm rot="3796873">
            <a:off x="873306" y="4356560"/>
            <a:ext cx="403667" cy="780438"/>
            <a:chOff x="9129274" y="2719113"/>
            <a:chExt cx="717139" cy="1386497"/>
          </a:xfrm>
          <a:solidFill>
            <a:srgbClr val="09465E"/>
          </a:solidFill>
        </p:grpSpPr>
        <p:grpSp>
          <p:nvGrpSpPr>
            <p:cNvPr id="6" name="Graphic 4">
              <a:extLst>
                <a:ext uri="{FF2B5EF4-FFF2-40B4-BE49-F238E27FC236}">
                  <a16:creationId xmlns:a16="http://schemas.microsoft.com/office/drawing/2014/main" id="{AA94C33D-CE9E-4DCA-6B66-D9E3514D078D}"/>
                </a:ext>
              </a:extLst>
            </p:cNvPr>
            <p:cNvGrpSpPr/>
            <p:nvPr/>
          </p:nvGrpSpPr>
          <p:grpSpPr>
            <a:xfrm>
              <a:off x="9159507" y="2719113"/>
              <a:ext cx="446280" cy="440141"/>
              <a:chOff x="9159507" y="2719113"/>
              <a:chExt cx="446280" cy="440141"/>
            </a:xfrm>
            <a:grpFill/>
          </p:grpSpPr>
          <p:sp>
            <p:nvSpPr>
              <p:cNvPr id="32" name="Freeform 57">
                <a:extLst>
                  <a:ext uri="{FF2B5EF4-FFF2-40B4-BE49-F238E27FC236}">
                    <a16:creationId xmlns:a16="http://schemas.microsoft.com/office/drawing/2014/main" id="{FD79A0B8-2CC7-89BF-E313-26CB90A85B8A}"/>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33" name="Freeform 58">
                <a:extLst>
                  <a:ext uri="{FF2B5EF4-FFF2-40B4-BE49-F238E27FC236}">
                    <a16:creationId xmlns:a16="http://schemas.microsoft.com/office/drawing/2014/main" id="{8DDFE2AB-4E17-D957-35A4-AC049323821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7" name="Graphic 4">
              <a:extLst>
                <a:ext uri="{FF2B5EF4-FFF2-40B4-BE49-F238E27FC236}">
                  <a16:creationId xmlns:a16="http://schemas.microsoft.com/office/drawing/2014/main" id="{ECACD9C0-37B0-C87C-46C9-8BD018D7A254}"/>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A5984DC9-B516-001D-ADC5-3E2148D9ED60}"/>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6" name="Freeform 51">
                <a:extLst>
                  <a:ext uri="{FF2B5EF4-FFF2-40B4-BE49-F238E27FC236}">
                    <a16:creationId xmlns:a16="http://schemas.microsoft.com/office/drawing/2014/main" id="{6B721D53-DEDE-D746-2FE7-B65D8632543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7" name="Freeform 52">
                <a:extLst>
                  <a:ext uri="{FF2B5EF4-FFF2-40B4-BE49-F238E27FC236}">
                    <a16:creationId xmlns:a16="http://schemas.microsoft.com/office/drawing/2014/main" id="{257255D8-A2B0-38C8-079D-9289743A6EB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8" name="Freeform 53">
                <a:extLst>
                  <a:ext uri="{FF2B5EF4-FFF2-40B4-BE49-F238E27FC236}">
                    <a16:creationId xmlns:a16="http://schemas.microsoft.com/office/drawing/2014/main" id="{4C242DE7-2AF3-B6BC-9CA3-B820B5EFD21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9" name="Freeform 54">
                <a:extLst>
                  <a:ext uri="{FF2B5EF4-FFF2-40B4-BE49-F238E27FC236}">
                    <a16:creationId xmlns:a16="http://schemas.microsoft.com/office/drawing/2014/main" id="{20D753E5-1632-6D98-EAA1-DE4CDE8CE4A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0" name="Freeform 55">
                <a:extLst>
                  <a:ext uri="{FF2B5EF4-FFF2-40B4-BE49-F238E27FC236}">
                    <a16:creationId xmlns:a16="http://schemas.microsoft.com/office/drawing/2014/main" id="{A64AA2A1-4F3B-E33D-B0A6-AEC9C6595697}"/>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31" name="Freeform 56">
                <a:extLst>
                  <a:ext uri="{FF2B5EF4-FFF2-40B4-BE49-F238E27FC236}">
                    <a16:creationId xmlns:a16="http://schemas.microsoft.com/office/drawing/2014/main" id="{79EDF8B5-A291-0870-C44A-CEFE9EE1BCD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34" name="Graphic 4">
            <a:extLst>
              <a:ext uri="{FF2B5EF4-FFF2-40B4-BE49-F238E27FC236}">
                <a16:creationId xmlns:a16="http://schemas.microsoft.com/office/drawing/2014/main" id="{F03291F3-E8CD-88D0-1384-7064A3811560}"/>
              </a:ext>
            </a:extLst>
          </p:cNvPr>
          <p:cNvGrpSpPr/>
          <p:nvPr/>
        </p:nvGrpSpPr>
        <p:grpSpPr>
          <a:xfrm rot="3796873">
            <a:off x="832648" y="3251496"/>
            <a:ext cx="403667" cy="780438"/>
            <a:chOff x="9129274" y="2719113"/>
            <a:chExt cx="717139" cy="1386497"/>
          </a:xfrm>
          <a:solidFill>
            <a:srgbClr val="09465E"/>
          </a:solidFill>
        </p:grpSpPr>
        <p:grpSp>
          <p:nvGrpSpPr>
            <p:cNvPr id="35" name="Graphic 4">
              <a:extLst>
                <a:ext uri="{FF2B5EF4-FFF2-40B4-BE49-F238E27FC236}">
                  <a16:creationId xmlns:a16="http://schemas.microsoft.com/office/drawing/2014/main" id="{B0F4785E-8ECB-9967-7A2C-A04026216502}"/>
                </a:ext>
              </a:extLst>
            </p:cNvPr>
            <p:cNvGrpSpPr/>
            <p:nvPr/>
          </p:nvGrpSpPr>
          <p:grpSpPr>
            <a:xfrm>
              <a:off x="9159507" y="2719113"/>
              <a:ext cx="446280" cy="440141"/>
              <a:chOff x="9159507" y="2719113"/>
              <a:chExt cx="446280" cy="440141"/>
            </a:xfrm>
            <a:grpFill/>
          </p:grpSpPr>
          <p:sp>
            <p:nvSpPr>
              <p:cNvPr id="44" name="Freeform 57">
                <a:extLst>
                  <a:ext uri="{FF2B5EF4-FFF2-40B4-BE49-F238E27FC236}">
                    <a16:creationId xmlns:a16="http://schemas.microsoft.com/office/drawing/2014/main" id="{FF5D3753-F45B-99A7-D1F8-9516AC53415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45" name="Freeform 58">
                <a:extLst>
                  <a:ext uri="{FF2B5EF4-FFF2-40B4-BE49-F238E27FC236}">
                    <a16:creationId xmlns:a16="http://schemas.microsoft.com/office/drawing/2014/main" id="{DE6773AE-A651-663F-B3D1-3B9507486D3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36" name="Graphic 4">
              <a:extLst>
                <a:ext uri="{FF2B5EF4-FFF2-40B4-BE49-F238E27FC236}">
                  <a16:creationId xmlns:a16="http://schemas.microsoft.com/office/drawing/2014/main" id="{23DB6E6C-ED01-AC2C-48C1-072759476BB3}"/>
                </a:ext>
              </a:extLst>
            </p:cNvPr>
            <p:cNvGrpSpPr/>
            <p:nvPr/>
          </p:nvGrpSpPr>
          <p:grpSpPr>
            <a:xfrm>
              <a:off x="9129274" y="2893887"/>
              <a:ext cx="717139" cy="1211724"/>
              <a:chOff x="9129274" y="2893887"/>
              <a:chExt cx="717139" cy="1211724"/>
            </a:xfrm>
            <a:grpFill/>
          </p:grpSpPr>
          <p:sp>
            <p:nvSpPr>
              <p:cNvPr id="37" name="Freeform 50">
                <a:extLst>
                  <a:ext uri="{FF2B5EF4-FFF2-40B4-BE49-F238E27FC236}">
                    <a16:creationId xmlns:a16="http://schemas.microsoft.com/office/drawing/2014/main" id="{75307938-745B-38F4-E99C-F757956A624E}"/>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8" name="Freeform 51">
                <a:extLst>
                  <a:ext uri="{FF2B5EF4-FFF2-40B4-BE49-F238E27FC236}">
                    <a16:creationId xmlns:a16="http://schemas.microsoft.com/office/drawing/2014/main" id="{B569E1DD-A635-830A-068F-C8A9933661FF}"/>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39" name="Freeform 52">
                <a:extLst>
                  <a:ext uri="{FF2B5EF4-FFF2-40B4-BE49-F238E27FC236}">
                    <a16:creationId xmlns:a16="http://schemas.microsoft.com/office/drawing/2014/main" id="{0B23AE58-A23C-ECCE-C126-404B4BCA394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0" name="Freeform 53">
                <a:extLst>
                  <a:ext uri="{FF2B5EF4-FFF2-40B4-BE49-F238E27FC236}">
                    <a16:creationId xmlns:a16="http://schemas.microsoft.com/office/drawing/2014/main" id="{330145B0-5999-BD96-2354-56637447A11B}"/>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1" name="Freeform 54">
                <a:extLst>
                  <a:ext uri="{FF2B5EF4-FFF2-40B4-BE49-F238E27FC236}">
                    <a16:creationId xmlns:a16="http://schemas.microsoft.com/office/drawing/2014/main" id="{389BFC70-7BF3-16DE-E76B-B9667F3B3A2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2" name="Freeform 55">
                <a:extLst>
                  <a:ext uri="{FF2B5EF4-FFF2-40B4-BE49-F238E27FC236}">
                    <a16:creationId xmlns:a16="http://schemas.microsoft.com/office/drawing/2014/main" id="{D3B9399D-58C4-A70E-1664-9BDD86495A96}"/>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3" name="Freeform 56">
                <a:extLst>
                  <a:ext uri="{FF2B5EF4-FFF2-40B4-BE49-F238E27FC236}">
                    <a16:creationId xmlns:a16="http://schemas.microsoft.com/office/drawing/2014/main" id="{A2996911-0BA1-23A0-155E-38E54900E59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46" name="Graphic 4">
            <a:extLst>
              <a:ext uri="{FF2B5EF4-FFF2-40B4-BE49-F238E27FC236}">
                <a16:creationId xmlns:a16="http://schemas.microsoft.com/office/drawing/2014/main" id="{912E7F92-25DD-C0A4-9847-3056F5470229}"/>
              </a:ext>
            </a:extLst>
          </p:cNvPr>
          <p:cNvGrpSpPr/>
          <p:nvPr/>
        </p:nvGrpSpPr>
        <p:grpSpPr>
          <a:xfrm rot="3796873">
            <a:off x="829697" y="2089540"/>
            <a:ext cx="403667" cy="780438"/>
            <a:chOff x="9129274" y="2719113"/>
            <a:chExt cx="717139" cy="1386497"/>
          </a:xfrm>
          <a:solidFill>
            <a:srgbClr val="09465E"/>
          </a:solidFill>
        </p:grpSpPr>
        <p:grpSp>
          <p:nvGrpSpPr>
            <p:cNvPr id="47" name="Graphic 4">
              <a:extLst>
                <a:ext uri="{FF2B5EF4-FFF2-40B4-BE49-F238E27FC236}">
                  <a16:creationId xmlns:a16="http://schemas.microsoft.com/office/drawing/2014/main" id="{47B7953C-7AC7-C8FB-DED1-40691FE66CA0}"/>
                </a:ext>
              </a:extLst>
            </p:cNvPr>
            <p:cNvGrpSpPr/>
            <p:nvPr/>
          </p:nvGrpSpPr>
          <p:grpSpPr>
            <a:xfrm>
              <a:off x="9159507" y="2719113"/>
              <a:ext cx="446280" cy="440141"/>
              <a:chOff x="9159507" y="2719113"/>
              <a:chExt cx="446280" cy="440141"/>
            </a:xfrm>
            <a:grpFill/>
          </p:grpSpPr>
          <p:sp>
            <p:nvSpPr>
              <p:cNvPr id="56" name="Freeform 57">
                <a:extLst>
                  <a:ext uri="{FF2B5EF4-FFF2-40B4-BE49-F238E27FC236}">
                    <a16:creationId xmlns:a16="http://schemas.microsoft.com/office/drawing/2014/main" id="{43447583-9100-4468-FCC7-016A7094841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57" name="Freeform 58">
                <a:extLst>
                  <a:ext uri="{FF2B5EF4-FFF2-40B4-BE49-F238E27FC236}">
                    <a16:creationId xmlns:a16="http://schemas.microsoft.com/office/drawing/2014/main" id="{BE06E428-4F4A-E0B8-5DA6-BD6FA2181E3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48" name="Graphic 4">
              <a:extLst>
                <a:ext uri="{FF2B5EF4-FFF2-40B4-BE49-F238E27FC236}">
                  <a16:creationId xmlns:a16="http://schemas.microsoft.com/office/drawing/2014/main" id="{4EA6A2A6-AAE4-0EBC-1431-CD12323A9C98}"/>
                </a:ext>
              </a:extLst>
            </p:cNvPr>
            <p:cNvGrpSpPr/>
            <p:nvPr/>
          </p:nvGrpSpPr>
          <p:grpSpPr>
            <a:xfrm>
              <a:off x="9129274" y="2893887"/>
              <a:ext cx="717139" cy="1211724"/>
              <a:chOff x="9129274" y="2893887"/>
              <a:chExt cx="717139" cy="1211724"/>
            </a:xfrm>
            <a:grpFill/>
          </p:grpSpPr>
          <p:sp>
            <p:nvSpPr>
              <p:cNvPr id="49" name="Freeform 50">
                <a:extLst>
                  <a:ext uri="{FF2B5EF4-FFF2-40B4-BE49-F238E27FC236}">
                    <a16:creationId xmlns:a16="http://schemas.microsoft.com/office/drawing/2014/main" id="{46976C59-16D9-1A57-DCC9-940237E8B18D}"/>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50" name="Freeform 51">
                <a:extLst>
                  <a:ext uri="{FF2B5EF4-FFF2-40B4-BE49-F238E27FC236}">
                    <a16:creationId xmlns:a16="http://schemas.microsoft.com/office/drawing/2014/main" id="{D8FCC0EF-D2D7-88B3-60A0-6C636FDE63B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51" name="Freeform 52">
                <a:extLst>
                  <a:ext uri="{FF2B5EF4-FFF2-40B4-BE49-F238E27FC236}">
                    <a16:creationId xmlns:a16="http://schemas.microsoft.com/office/drawing/2014/main" id="{B73753F4-47E5-63DE-82FC-B6E6104EE906}"/>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52" name="Freeform 53">
                <a:extLst>
                  <a:ext uri="{FF2B5EF4-FFF2-40B4-BE49-F238E27FC236}">
                    <a16:creationId xmlns:a16="http://schemas.microsoft.com/office/drawing/2014/main" id="{14F7BE5C-5552-2D22-AF98-B4404B06A99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53" name="Freeform 54">
                <a:extLst>
                  <a:ext uri="{FF2B5EF4-FFF2-40B4-BE49-F238E27FC236}">
                    <a16:creationId xmlns:a16="http://schemas.microsoft.com/office/drawing/2014/main" id="{C16AE542-F26C-E3A7-0599-447E13422F6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54" name="Freeform 55">
                <a:extLst>
                  <a:ext uri="{FF2B5EF4-FFF2-40B4-BE49-F238E27FC236}">
                    <a16:creationId xmlns:a16="http://schemas.microsoft.com/office/drawing/2014/main" id="{15DEAAB6-6E2F-81EC-BCBB-39F580B487B0}"/>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55" name="Freeform 56">
                <a:extLst>
                  <a:ext uri="{FF2B5EF4-FFF2-40B4-BE49-F238E27FC236}">
                    <a16:creationId xmlns:a16="http://schemas.microsoft.com/office/drawing/2014/main" id="{96740D5A-FDEF-F7EA-5872-9898577F52C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15457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D5E18-5188-6536-4061-1651732EBD60}"/>
            </a:ext>
          </a:extLst>
        </p:cNvPr>
        <p:cNvGrpSpPr/>
        <p:nvPr/>
      </p:nvGrpSpPr>
      <p:grpSpPr>
        <a:xfrm>
          <a:off x="0" y="0"/>
          <a:ext cx="0" cy="0"/>
          <a:chOff x="0" y="0"/>
          <a:chExt cx="0" cy="0"/>
        </a:xfrm>
      </p:grpSpPr>
      <p:pic>
        <p:nvPicPr>
          <p:cNvPr id="2054" name="Picture 6" descr="Circulytics: Measuring circular economy performance">
            <a:extLst>
              <a:ext uri="{FF2B5EF4-FFF2-40B4-BE49-F238E27FC236}">
                <a16:creationId xmlns:a16="http://schemas.microsoft.com/office/drawing/2014/main" id="{8DC5B7EF-BD11-B37E-C763-18EDA521FE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06502" y="5101473"/>
            <a:ext cx="8178994" cy="132156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FC0F85A4-08AD-069B-3146-E95DA4E2FEB6}"/>
              </a:ext>
            </a:extLst>
          </p:cNvPr>
          <p:cNvSpPr>
            <a:spLocks noGrp="1"/>
          </p:cNvSpPr>
          <p:nvPr>
            <p:ph type="body" sz="quarter" idx="16"/>
          </p:nvPr>
        </p:nvSpPr>
        <p:spPr>
          <a:xfrm>
            <a:off x="712450" y="524870"/>
            <a:ext cx="10767099" cy="803654"/>
          </a:xfrm>
          <a:prstGeom prst="rect">
            <a:avLst/>
          </a:prstGeom>
        </p:spPr>
        <p:txBody>
          <a:bodyPr/>
          <a:lstStyle/>
          <a:p>
            <a:r>
              <a:rPr lang="en-IE" sz="3200" b="1" dirty="0" err="1">
                <a:solidFill>
                  <a:schemeClr val="bg1"/>
                </a:solidFill>
                <a:highlight>
                  <a:srgbClr val="F1983D"/>
                </a:highlight>
                <a:ea typeface="+mn-lt"/>
                <a:cs typeface="+mn-lt"/>
              </a:rPr>
              <a:t>Esimerkki</a:t>
            </a:r>
            <a:r>
              <a:rPr lang="en-IE" sz="3200" b="1" dirty="0">
                <a:solidFill>
                  <a:schemeClr val="bg1"/>
                </a:solidFill>
                <a:ea typeface="+mn-lt"/>
                <a:cs typeface="+mn-lt"/>
              </a:rPr>
              <a:t> </a:t>
            </a:r>
            <a:r>
              <a:rPr lang="en-US" sz="3200" b="1" i="0" dirty="0">
                <a:solidFill>
                  <a:srgbClr val="000000"/>
                </a:solidFill>
                <a:effectLst/>
                <a:hlinkClick r:id="rId3"/>
              </a:rPr>
              <a:t>- Työkaluja yrityksen kiertotalouden suorituskyvyn mittaamiseen ja kehittämiseen</a:t>
            </a:r>
            <a:endParaRPr lang="en-US" sz="3200" b="1" i="0" dirty="0">
              <a:solidFill>
                <a:srgbClr val="000000"/>
              </a:solidFill>
              <a:effectLst/>
            </a:endParaRPr>
          </a:p>
          <a:p>
            <a:endParaRPr lang="en-US" dirty="0"/>
          </a:p>
        </p:txBody>
      </p:sp>
      <p:pic>
        <p:nvPicPr>
          <p:cNvPr id="2" name="Kuva 1" descr="Kuva, joka sisältää kohteen teksti, Grafiikka, Fontti, ympyrä&#10;&#10;Kuvaus luotu automaattisesti">
            <a:extLst>
              <a:ext uri="{FF2B5EF4-FFF2-40B4-BE49-F238E27FC236}">
                <a16:creationId xmlns:a16="http://schemas.microsoft.com/office/drawing/2014/main" id="{C9A9EB07-6100-0CA8-B7EB-5EEFB0DBE4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50326" y="5178809"/>
            <a:ext cx="1736873" cy="1166891"/>
          </a:xfrm>
          <a:prstGeom prst="rect">
            <a:avLst/>
          </a:prstGeom>
        </p:spPr>
      </p:pic>
      <p:sp>
        <p:nvSpPr>
          <p:cNvPr id="3" name="Text Placeholder 2">
            <a:extLst>
              <a:ext uri="{FF2B5EF4-FFF2-40B4-BE49-F238E27FC236}">
                <a16:creationId xmlns:a16="http://schemas.microsoft.com/office/drawing/2014/main" id="{03937741-7A77-26BB-2B30-508E209985A9}"/>
              </a:ext>
            </a:extLst>
          </p:cNvPr>
          <p:cNvSpPr>
            <a:spLocks noGrp="1"/>
          </p:cNvSpPr>
          <p:nvPr>
            <p:ph type="body" sz="quarter" idx="19"/>
          </p:nvPr>
        </p:nvSpPr>
        <p:spPr>
          <a:xfrm>
            <a:off x="712450" y="1626781"/>
            <a:ext cx="10305626" cy="4195455"/>
          </a:xfrm>
          <a:prstGeom prst="rect">
            <a:avLst/>
          </a:prstGeom>
        </p:spPr>
        <p:txBody>
          <a:bodyPr/>
          <a:lstStyle/>
          <a:p>
            <a:pPr marL="0" indent="0">
              <a:lnSpc>
                <a:spcPct val="100000"/>
              </a:lnSpc>
            </a:pPr>
            <a:endParaRPr lang="en-US" dirty="0"/>
          </a:p>
          <a:p>
            <a:pPr marL="0" indent="0">
              <a:lnSpc>
                <a:spcPct val="100000"/>
              </a:lnSpc>
            </a:pPr>
            <a:r>
              <a:rPr lang="en-US" b="0" i="0" u="sng" dirty="0">
                <a:effectLst/>
                <a:hlinkClick r:id="rId5"/>
              </a:rPr>
              <a:t>World Business Council for Sustainable Developmentin (WBCSD</a:t>
            </a:r>
            <a:r>
              <a:rPr lang="en-US" kern="100" dirty="0">
                <a:cs typeface="Calibri" panose="020F0502020204030204" pitchFamily="34" charset="0"/>
              </a:rPr>
              <a:t>) </a:t>
            </a:r>
            <a:r>
              <a:rPr lang="en-US" b="0" i="0" u="sng" dirty="0">
                <a:effectLst/>
                <a:hlinkClick r:id="rId5"/>
              </a:rPr>
              <a:t>Circular Transition Indicators (CTI) -työkalu</a:t>
            </a:r>
            <a:r>
              <a:rPr lang="en-US" kern="100" dirty="0">
                <a:cs typeface="Calibri" panose="020F0502020204030204" pitchFamily="34" charset="0"/>
              </a:rPr>
              <a:t>, joka sisältää kaksi osaa: ohjaavat puitteet ja online-itsearviointityökalun.</a:t>
            </a:r>
          </a:p>
          <a:p>
            <a:pPr marL="0" indent="0">
              <a:lnSpc>
                <a:spcPct val="100000"/>
              </a:lnSpc>
            </a:pPr>
            <a:endParaRPr lang="en-US" dirty="0">
              <a:solidFill>
                <a:srgbClr val="000000"/>
              </a:solidFill>
            </a:endParaRPr>
          </a:p>
          <a:p>
            <a:pPr marL="0" indent="0">
              <a:lnSpc>
                <a:spcPct val="100000"/>
              </a:lnSpc>
            </a:pPr>
            <a:r>
              <a:rPr lang="en-US" b="0" i="0" u="sng" dirty="0" err="1">
                <a:effectLst/>
                <a:hlinkClick r:id="rId6"/>
              </a:rPr>
              <a:t>Circulytics </a:t>
            </a:r>
            <a:r>
              <a:rPr lang="en-US" kern="100" dirty="0">
                <a:cs typeface="Calibri" panose="020F0502020204030204" pitchFamily="34" charset="0"/>
              </a:rPr>
              <a:t>on </a:t>
            </a:r>
            <a:r>
              <a:rPr lang="en-US" b="0" i="0" u="sng" dirty="0">
                <a:effectLst/>
                <a:hlinkClick r:id="rId7"/>
              </a:rPr>
              <a:t>Ellen MacArthur -säätiön </a:t>
            </a:r>
            <a:r>
              <a:rPr lang="en-US" kern="100" dirty="0">
                <a:cs typeface="Calibri" panose="020F0502020204030204" pitchFamily="34" charset="0"/>
              </a:rPr>
              <a:t>lanseeraama kiertotalouden mittaustyökalu, jossa </a:t>
            </a:r>
            <a:r>
              <a:rPr lang="en-US" b="1" kern="100" dirty="0">
                <a:cs typeface="Calibri" panose="020F0502020204030204" pitchFamily="34" charset="0"/>
              </a:rPr>
              <a:t>hyödynnetään useita indikaattoreita, kuten </a:t>
            </a:r>
            <a:r>
              <a:rPr lang="en-US" kern="100" dirty="0">
                <a:cs typeface="Calibri" panose="020F0502020204030204" pitchFamily="34" charset="0"/>
              </a:rPr>
              <a:t>jätteiden poisjättämisen suunnittelua, materiaalien ja tuotteiden kierron tehostamista ja uusiutuvien luonnonvarojen käytön edistämistä.</a:t>
            </a:r>
          </a:p>
          <a:p>
            <a:endParaRPr lang="en-US" dirty="0"/>
          </a:p>
        </p:txBody>
      </p:sp>
      <p:pic>
        <p:nvPicPr>
          <p:cNvPr id="6" name="Picture 2" descr="The Finnish Innovation Fund Sitra">
            <a:extLst>
              <a:ext uri="{FF2B5EF4-FFF2-40B4-BE49-F238E27FC236}">
                <a16:creationId xmlns:a16="http://schemas.microsoft.com/office/drawing/2014/main" id="{CC548C24-FA65-9FF4-80D7-92495F5487D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0287" y="5135525"/>
            <a:ext cx="3036019" cy="132156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aphic 4">
            <a:extLst>
              <a:ext uri="{FF2B5EF4-FFF2-40B4-BE49-F238E27FC236}">
                <a16:creationId xmlns:a16="http://schemas.microsoft.com/office/drawing/2014/main" id="{F68F392C-483C-B423-A705-519D4BFC58FB}"/>
              </a:ext>
            </a:extLst>
          </p:cNvPr>
          <p:cNvGrpSpPr/>
          <p:nvPr/>
        </p:nvGrpSpPr>
        <p:grpSpPr>
          <a:xfrm rot="18728917">
            <a:off x="6552655" y="1081770"/>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FE7082BF-B949-D03C-CE90-4A3D2C994955}"/>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1535B509-C38D-8658-6FF6-4E78E453604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981D7ED7-6F95-D7EC-BBDC-F8F5C3B1046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D73AE915-DB9C-73FE-FAB9-92792B6A9048}"/>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5CB5B727-E656-F133-A1DA-B9D89B4A1171}"/>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066E00C2-410C-FB58-174F-6A244A9A8ED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8A30B066-60B7-94C6-0283-CDAD4FB11828}"/>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E4825316-15E7-E5DC-E180-75557DD995FE}"/>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7A045B72-356E-C82E-AB65-22D94C6963B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B88DFB92-EFAA-96D6-9BFE-8C4D3C2F2B60}"/>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F40D0682-9FA9-005D-A887-DE12105E2B3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74310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6F23-0E52-0A2A-A4A5-51656B40BC52}"/>
            </a:ext>
          </a:extLst>
        </p:cNvPr>
        <p:cNvGrpSpPr/>
        <p:nvPr/>
      </p:nvGrpSpPr>
      <p:grpSpPr>
        <a:xfrm>
          <a:off x="0" y="0"/>
          <a:ext cx="0" cy="0"/>
          <a:chOff x="0" y="0"/>
          <a:chExt cx="0" cy="0"/>
        </a:xfrm>
      </p:grpSpPr>
      <p:pic>
        <p:nvPicPr>
          <p:cNvPr id="3074" name="Picture 2" descr="Conceptual background for education and college studies with a large open textbook alongside spiral bound notebooks and a pencil topped with a fresh healthy green apple">
            <a:extLst>
              <a:ext uri="{FF2B5EF4-FFF2-40B4-BE49-F238E27FC236}">
                <a16:creationId xmlns:a16="http://schemas.microsoft.com/office/drawing/2014/main" id="{B802A1A7-8E19-CDFE-E906-EC68208F60AD}"/>
              </a:ext>
            </a:extLst>
          </p:cNvPr>
          <p:cNvPicPr>
            <a:picLocks noGrp="1" noChangeAspect="1" noChangeArrowheads="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bwMode="auto">
          <a:xfrm>
            <a:off x="0" y="2256336"/>
            <a:ext cx="7309262" cy="324890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C598FBC2-F5B8-CFCF-F2C2-208B4F969A1F}"/>
              </a:ext>
            </a:extLst>
          </p:cNvPr>
          <p:cNvSpPr>
            <a:spLocks noGrp="1"/>
          </p:cNvSpPr>
          <p:nvPr>
            <p:ph type="body" sz="quarter" idx="17"/>
          </p:nvPr>
        </p:nvSpPr>
        <p:spPr>
          <a:xfrm>
            <a:off x="6731421" y="439689"/>
            <a:ext cx="2066906" cy="582221"/>
          </a:xfrm>
        </p:spPr>
        <p:txBody>
          <a:bodyPr/>
          <a:lstStyle/>
          <a:p>
            <a:r>
              <a:rPr lang="en-US" dirty="0"/>
              <a:t>03</a:t>
            </a:r>
          </a:p>
        </p:txBody>
      </p:sp>
      <p:sp>
        <p:nvSpPr>
          <p:cNvPr id="14" name="Rectangle 13">
            <a:extLst>
              <a:ext uri="{FF2B5EF4-FFF2-40B4-BE49-F238E27FC236}">
                <a16:creationId xmlns:a16="http://schemas.microsoft.com/office/drawing/2014/main" id="{613D110F-884D-9B57-6509-66D0F82728B5}"/>
              </a:ext>
            </a:extLst>
          </p:cNvPr>
          <p:cNvSpPr/>
          <p:nvPr/>
        </p:nvSpPr>
        <p:spPr>
          <a:xfrm>
            <a:off x="2324561" y="3429000"/>
            <a:ext cx="7298868"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000" dirty="0">
                <a:ea typeface="+mn-lt"/>
                <a:cs typeface="+mn-lt"/>
              </a:rPr>
              <a:t>Tavoitteiden ja keskeisten suorituskykyindikaattoreiden asettaminen (KPI)</a:t>
            </a:r>
          </a:p>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2D35925C-732D-7187-721A-42D84BF4CE4A}"/>
              </a:ext>
            </a:extLst>
          </p:cNvPr>
          <p:cNvSpPr txBox="1"/>
          <p:nvPr/>
        </p:nvSpPr>
        <p:spPr>
          <a:xfrm>
            <a:off x="2447024" y="3439985"/>
            <a:ext cx="4904548" cy="646331"/>
          </a:xfrm>
          <a:prstGeom prst="rect">
            <a:avLst/>
          </a:prstGeom>
          <a:noFill/>
        </p:spPr>
        <p:txBody>
          <a:bodyPr wrap="none" rtlCol="0">
            <a:spAutoFit/>
          </a:bodyPr>
          <a:lstStyle/>
          <a:p>
            <a:r>
              <a:rPr lang="en-IE" sz="3600" b="1" spc="324" dirty="0">
                <a:solidFill>
                  <a:srgbClr val="60BA47"/>
                </a:solidFill>
                <a:latin typeface="Calibri" panose="020F0502020204030204" pitchFamily="34" charset="0"/>
                <a:cs typeface="Calibri" panose="020F0502020204030204" pitchFamily="34" charset="0"/>
              </a:rPr>
              <a:t>Tavoitteiden asettaminen &amp;</a:t>
            </a:r>
          </a:p>
        </p:txBody>
      </p:sp>
      <p:sp>
        <p:nvSpPr>
          <p:cNvPr id="2" name="Rectangle 13">
            <a:extLst>
              <a:ext uri="{FF2B5EF4-FFF2-40B4-BE49-F238E27FC236}">
                <a16:creationId xmlns:a16="http://schemas.microsoft.com/office/drawing/2014/main" id="{9942EC0B-0B04-B15B-0B74-E1DA294D0E98}"/>
              </a:ext>
            </a:extLst>
          </p:cNvPr>
          <p:cNvSpPr/>
          <p:nvPr/>
        </p:nvSpPr>
        <p:spPr>
          <a:xfrm>
            <a:off x="2326982" y="4301098"/>
            <a:ext cx="7296447"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IE" sz="3600" b="1" spc="324" dirty="0" err="1">
                <a:solidFill>
                  <a:srgbClr val="60BA47"/>
                </a:solidFill>
                <a:latin typeface="Calibri" panose="020F0502020204030204" pitchFamily="34" charset="0"/>
                <a:cs typeface="Calibri" panose="020F0502020204030204" pitchFamily="34" charset="0"/>
              </a:rPr>
              <a:t>Keskeiset</a:t>
            </a:r>
            <a:r>
              <a:rPr lang="en-IE" sz="3600" b="1" spc="324" dirty="0">
                <a:solidFill>
                  <a:srgbClr val="60BA47"/>
                </a:solidFill>
                <a:latin typeface="Calibri" panose="020F0502020204030204" pitchFamily="34" charset="0"/>
                <a:cs typeface="Calibri" panose="020F0502020204030204" pitchFamily="34" charset="0"/>
              </a:rPr>
              <a:t> </a:t>
            </a:r>
            <a:r>
              <a:rPr lang="en-IE" sz="3600" b="1" spc="324" dirty="0" err="1">
                <a:solidFill>
                  <a:srgbClr val="60BA47"/>
                </a:solidFill>
                <a:latin typeface="Calibri" panose="020F0502020204030204" pitchFamily="34" charset="0"/>
                <a:cs typeface="Calibri" panose="020F0502020204030204" pitchFamily="34" charset="0"/>
              </a:rPr>
              <a:t>tulosindikaattorit</a:t>
            </a:r>
            <a:endParaRPr lang="en-US" sz="529" dirty="0">
              <a:latin typeface="Montserrat" panose="00000500000000000000" pitchFamily="50" charset="0"/>
            </a:endParaRPr>
          </a:p>
        </p:txBody>
      </p:sp>
    </p:spTree>
    <p:extLst>
      <p:ext uri="{BB962C8B-B14F-4D97-AF65-F5344CB8AC3E}">
        <p14:creationId xmlns:p14="http://schemas.microsoft.com/office/powerpoint/2010/main" val="2167932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06C27-E303-9056-8032-BD94FA6CACE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3601C42-307D-FEFD-5EB0-4D57A6DC0908}"/>
              </a:ext>
            </a:extLst>
          </p:cNvPr>
          <p:cNvSpPr>
            <a:spLocks noGrp="1"/>
          </p:cNvSpPr>
          <p:nvPr>
            <p:ph type="body" sz="quarter" idx="16"/>
          </p:nvPr>
        </p:nvSpPr>
        <p:spPr>
          <a:xfrm>
            <a:off x="226394" y="247933"/>
            <a:ext cx="5602030" cy="1167819"/>
          </a:xfrm>
          <a:prstGeom prst="rect">
            <a:avLst/>
          </a:prstGeom>
        </p:spPr>
        <p:txBody>
          <a:bodyPr/>
          <a:lstStyle/>
          <a:p>
            <a:r>
              <a:rPr lang="en-IE" sz="2800" dirty="0">
                <a:ea typeface="+mn-lt"/>
                <a:cs typeface="+mn-lt"/>
              </a:rPr>
              <a:t>Tavoitteiden asettaminen - Keskeiset tulosindikaattorit KPI:t (Key Performance Indicators)</a:t>
            </a:r>
          </a:p>
        </p:txBody>
      </p:sp>
      <p:sp>
        <p:nvSpPr>
          <p:cNvPr id="12" name="Text Placeholder 11">
            <a:extLst>
              <a:ext uri="{FF2B5EF4-FFF2-40B4-BE49-F238E27FC236}">
                <a16:creationId xmlns:a16="http://schemas.microsoft.com/office/drawing/2014/main" id="{5C22273C-6403-830F-6C60-2418ADC1CD7F}"/>
              </a:ext>
            </a:extLst>
          </p:cNvPr>
          <p:cNvSpPr>
            <a:spLocks noGrp="1"/>
          </p:cNvSpPr>
          <p:nvPr>
            <p:ph type="body" sz="quarter" idx="18"/>
          </p:nvPr>
        </p:nvSpPr>
        <p:spPr>
          <a:xfrm>
            <a:off x="226394" y="1603170"/>
            <a:ext cx="5602030" cy="3837248"/>
          </a:xfrm>
        </p:spPr>
        <p:txBody>
          <a:bodyPr lIns="91440" tIns="45720" rIns="91440" bIns="45720" anchor="t"/>
          <a:lstStyle/>
          <a:p>
            <a:pPr marL="0" indent="0">
              <a:lnSpc>
                <a:spcPct val="100000"/>
              </a:lnSpc>
              <a:spcBef>
                <a:spcPts val="0"/>
              </a:spcBef>
              <a:tabLst>
                <a:tab pos="457200" algn="l"/>
              </a:tabLst>
            </a:pPr>
            <a:r>
              <a:rPr lang="en-US" sz="2200" b="1" i="0" dirty="0">
                <a:solidFill>
                  <a:srgbClr val="202122"/>
                </a:solidFill>
                <a:effectLst/>
                <a:hlinkClick r:id="rId2"/>
              </a:rPr>
              <a:t>Keskeinen </a:t>
            </a:r>
            <a:r>
              <a:rPr lang="en-US" sz="2200" b="1" dirty="0">
                <a:solidFill>
                  <a:srgbClr val="202122"/>
                </a:solidFill>
                <a:hlinkClick r:id="rId2"/>
              </a:rPr>
              <a:t>tulos</a:t>
            </a:r>
            <a:r>
              <a:rPr lang="en-US" sz="2200" b="1" i="0" dirty="0">
                <a:solidFill>
                  <a:srgbClr val="202122"/>
                </a:solidFill>
                <a:effectLst/>
                <a:hlinkClick r:id="rId2"/>
              </a:rPr>
              <a:t>indikaattori (KPI</a:t>
            </a:r>
            <a:r>
              <a:rPr lang="en-US" sz="2200" dirty="0"/>
              <a:t>) on eräänlainen </a:t>
            </a:r>
            <a:r>
              <a:rPr lang="en-US" sz="2200" b="0" i="0" u="none" strike="noStrike" dirty="0">
                <a:effectLst/>
                <a:hlinkClick r:id="rId3" tooltip="Performance measurement">
                  <a:extLst>
                    <a:ext uri="{A12FA001-AC4F-418D-AE19-62706E023703}">
                      <ahyp:hlinkClr xmlns:ahyp="http://schemas.microsoft.com/office/drawing/2018/hyperlinkcolor" val="tx"/>
                    </a:ext>
                  </a:extLst>
                </a:hlinkClick>
              </a:rPr>
              <a:t>suorituskyvyn mittaustapa</a:t>
            </a:r>
            <a:r>
              <a:rPr lang="en-US" sz="2200" dirty="0"/>
              <a:t>, joka auttaa </a:t>
            </a:r>
            <a:r>
              <a:rPr lang="en-US" sz="2200" dirty="0" err="1"/>
              <a:t>organisaatiota</a:t>
            </a:r>
            <a:r>
              <a:rPr lang="en-US" sz="2200" dirty="0"/>
              <a:t> määrittelemään ja mittaamaan edistymistä kohti </a:t>
            </a:r>
            <a:r>
              <a:rPr lang="en-US" sz="2200" dirty="0" err="1"/>
              <a:t>organisaation</a:t>
            </a:r>
            <a:r>
              <a:rPr lang="en-US" sz="2200" dirty="0"/>
              <a:t> tavoitteita. </a:t>
            </a:r>
          </a:p>
          <a:p>
            <a:pPr marL="0" lvl="0" indent="0">
              <a:lnSpc>
                <a:spcPct val="100000"/>
              </a:lnSpc>
              <a:spcBef>
                <a:spcPts val="0"/>
              </a:spcBef>
              <a:tabLst>
                <a:tab pos="457200" algn="l"/>
              </a:tabLst>
            </a:pPr>
            <a:endParaRPr lang="en-US" sz="800" dirty="0">
              <a:ea typeface="Calibri"/>
              <a:cs typeface="Calibri"/>
            </a:endParaRPr>
          </a:p>
          <a:p>
            <a:pPr marL="0" lvl="0" indent="0">
              <a:lnSpc>
                <a:spcPct val="100000"/>
              </a:lnSpc>
              <a:spcBef>
                <a:spcPts val="0"/>
              </a:spcBef>
              <a:tabLst>
                <a:tab pos="457200" algn="l"/>
              </a:tabLst>
            </a:pPr>
            <a:r>
              <a:rPr lang="en-US" sz="2200" b="0" i="0" dirty="0">
                <a:effectLst/>
              </a:rPr>
              <a:t>Toiminnan tunnusluvuilla arvioidaan </a:t>
            </a:r>
            <a:r>
              <a:rPr lang="en-US" sz="2200" b="1" i="0" dirty="0" err="1">
                <a:effectLst/>
              </a:rPr>
              <a:t>organisaation</a:t>
            </a:r>
            <a:r>
              <a:rPr lang="en-US" sz="2200" b="1" i="0" dirty="0">
                <a:effectLst/>
              </a:rPr>
              <a:t> </a:t>
            </a:r>
            <a:r>
              <a:rPr lang="en-US" sz="2200" b="1" dirty="0"/>
              <a:t>saavutuksia </a:t>
            </a:r>
            <a:r>
              <a:rPr lang="en-US" sz="2200" b="1" i="0" dirty="0">
                <a:effectLst/>
              </a:rPr>
              <a:t>tai tiettyjä toimia</a:t>
            </a:r>
            <a:r>
              <a:rPr lang="en-US" sz="2200" b="0" i="0" dirty="0">
                <a:effectLst/>
              </a:rPr>
              <a:t>, kuten hankkeita, </a:t>
            </a:r>
            <a:r>
              <a:rPr lang="en-US" sz="2200" b="0" i="0" dirty="0" err="1">
                <a:effectLst/>
              </a:rPr>
              <a:t>ohjelmia</a:t>
            </a:r>
            <a:r>
              <a:rPr lang="en-US" sz="2200" b="0" i="0" dirty="0">
                <a:effectLst/>
              </a:rPr>
              <a:t> ja tuotteita.</a:t>
            </a:r>
            <a:endParaRPr lang="en-US" sz="2200" b="0" i="0" dirty="0">
              <a:effectLst/>
              <a:ea typeface="Calibri"/>
              <a:cs typeface="Calibri"/>
            </a:endParaRPr>
          </a:p>
          <a:p>
            <a:pPr marL="0" lvl="0" indent="0">
              <a:lnSpc>
                <a:spcPct val="100000"/>
              </a:lnSpc>
              <a:spcBef>
                <a:spcPts val="0"/>
              </a:spcBef>
              <a:tabLst>
                <a:tab pos="457200" algn="l"/>
              </a:tabLst>
            </a:pPr>
            <a:endParaRPr lang="en-US" sz="800" dirty="0">
              <a:ea typeface="Calibri"/>
              <a:cs typeface="Calibri"/>
            </a:endParaRPr>
          </a:p>
          <a:p>
            <a:pPr marL="0" lvl="0" indent="0" algn="just">
              <a:lnSpc>
                <a:spcPct val="100000"/>
              </a:lnSpc>
              <a:spcBef>
                <a:spcPts val="0"/>
              </a:spcBef>
              <a:tabLst>
                <a:tab pos="457200" algn="l"/>
              </a:tabLst>
            </a:pPr>
            <a:r>
              <a:rPr lang="en-US" sz="2200" b="0" i="0" dirty="0">
                <a:effectLst/>
              </a:rPr>
              <a:t>Tulosindikaattorit tarjoavat keskipisteen: </a:t>
            </a:r>
          </a:p>
          <a:p>
            <a:pPr marL="342900" lvl="0" indent="-342900" algn="just">
              <a:lnSpc>
                <a:spcPct val="100000"/>
              </a:lnSpc>
              <a:spcBef>
                <a:spcPts val="0"/>
              </a:spcBef>
              <a:buAutoNum type="arabicParenR"/>
              <a:tabLst>
                <a:tab pos="457200" algn="l"/>
              </a:tabLst>
            </a:pPr>
            <a:r>
              <a:rPr lang="en-US" sz="2200" b="0" i="0" dirty="0">
                <a:effectLst/>
              </a:rPr>
              <a:t>strateginen ja operatiivinen kehittäminen, </a:t>
            </a:r>
          </a:p>
          <a:p>
            <a:pPr marL="342900" lvl="0" indent="-342900" algn="just">
              <a:lnSpc>
                <a:spcPct val="100000"/>
              </a:lnSpc>
              <a:spcBef>
                <a:spcPts val="0"/>
              </a:spcBef>
              <a:buAutoNum type="arabicParenR"/>
              <a:tabLst>
                <a:tab pos="457200" algn="l"/>
              </a:tabLst>
            </a:pPr>
            <a:r>
              <a:rPr lang="en-US" sz="2200" b="0" i="0" dirty="0">
                <a:effectLst/>
              </a:rPr>
              <a:t>luoda analyyttinen perusta päätöksenteolle</a:t>
            </a:r>
          </a:p>
          <a:p>
            <a:pPr marL="342900" lvl="0" indent="-342900" algn="just">
              <a:lnSpc>
                <a:spcPct val="100000"/>
              </a:lnSpc>
              <a:spcBef>
                <a:spcPts val="0"/>
              </a:spcBef>
              <a:buAutoNum type="arabicParenR"/>
              <a:tabLst>
                <a:tab pos="457200" algn="l"/>
              </a:tabLst>
            </a:pPr>
            <a:r>
              <a:rPr lang="en-US" sz="2200" b="0" i="0" dirty="0">
                <a:effectLst/>
              </a:rPr>
              <a:t>auttaa keskittämään huomion tärkeimpiin asioihin.</a:t>
            </a:r>
          </a:p>
        </p:txBody>
      </p:sp>
      <p:sp>
        <p:nvSpPr>
          <p:cNvPr id="7" name="Freeform 6">
            <a:extLst>
              <a:ext uri="{FF2B5EF4-FFF2-40B4-BE49-F238E27FC236}">
                <a16:creationId xmlns:a16="http://schemas.microsoft.com/office/drawing/2014/main" id="{0797BE12-3517-7718-B42E-B1F2A812ACA4}"/>
              </a:ext>
            </a:extLst>
          </p:cNvPr>
          <p:cNvSpPr/>
          <p:nvPr/>
        </p:nvSpPr>
        <p:spPr>
          <a:xfrm>
            <a:off x="8592849" y="-156070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pic>
        <p:nvPicPr>
          <p:cNvPr id="1028" name="Picture 4">
            <a:extLst>
              <a:ext uri="{FF2B5EF4-FFF2-40B4-BE49-F238E27FC236}">
                <a16:creationId xmlns:a16="http://schemas.microsoft.com/office/drawing/2014/main" id="{F894AEAA-4A13-EF1C-73FF-7D164D29E78F}"/>
              </a:ext>
            </a:extLst>
          </p:cNvPr>
          <p:cNvPicPr>
            <a:picLocks noGrp="1" noChangeAspect="1" noChangeArrowheads="1"/>
          </p:cNvPicPr>
          <p:nvPr>
            <p:ph type="pic" sz="quarter" idx="19"/>
          </p:nvPr>
        </p:nvPicPr>
        <p:blipFill>
          <a:blip r:embed="rId4"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392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686854" y="469117"/>
            <a:ext cx="6097467" cy="5552301"/>
          </a:xfrm>
          <a:prstGeom prst="rect">
            <a:avLst/>
          </a:prstGeom>
        </p:spPr>
        <p:txBody>
          <a:bodyPr/>
          <a:lstStyle/>
          <a:p>
            <a:pPr marL="0" lvl="0" indent="0" algn="just">
              <a:lnSpc>
                <a:spcPct val="100000"/>
              </a:lnSpc>
              <a:tabLst>
                <a:tab pos="457200" algn="l"/>
              </a:tabLst>
            </a:pPr>
            <a:r>
              <a:rPr lang="en-US" sz="2400" dirty="0" err="1">
                <a:solidFill>
                  <a:srgbClr val="0B3A5B"/>
                </a:solidFill>
              </a:rPr>
              <a:t>Elintarvikealan</a:t>
            </a:r>
            <a:r>
              <a:rPr lang="en-US" sz="2400" dirty="0">
                <a:solidFill>
                  <a:srgbClr val="0B3A5B"/>
                </a:solidFill>
              </a:rPr>
              <a:t> pk-yritysten </a:t>
            </a:r>
            <a:r>
              <a:rPr lang="en-US" sz="2400" b="0" i="0" dirty="0">
                <a:solidFill>
                  <a:srgbClr val="0B3A5B"/>
                </a:solidFill>
                <a:effectLst/>
              </a:rPr>
              <a:t>toimintojen </a:t>
            </a:r>
            <a:r>
              <a:rPr lang="en-US" sz="2400" b="1" i="0" dirty="0" err="1">
                <a:solidFill>
                  <a:srgbClr val="0B3A5B"/>
                </a:solidFill>
                <a:effectLst/>
              </a:rPr>
              <a:t>perusteella</a:t>
            </a:r>
            <a:r>
              <a:rPr lang="en-US" sz="2400" b="1" i="0" dirty="0">
                <a:solidFill>
                  <a:srgbClr val="0B3A5B"/>
                </a:solidFill>
                <a:effectLst/>
              </a:rPr>
              <a:t> </a:t>
            </a:r>
            <a:r>
              <a:rPr lang="en-US" b="1" dirty="0" err="1">
                <a:solidFill>
                  <a:srgbClr val="0B3A5B"/>
                </a:solidFill>
              </a:rPr>
              <a:t>tulos</a:t>
            </a:r>
            <a:r>
              <a:rPr lang="en-US" sz="2400" b="1" i="0" dirty="0" err="1">
                <a:solidFill>
                  <a:srgbClr val="0B3A5B"/>
                </a:solidFill>
                <a:effectLst/>
              </a:rPr>
              <a:t>indikaattorit</a:t>
            </a:r>
            <a:r>
              <a:rPr lang="en-US" sz="2400" b="1" i="0" dirty="0">
                <a:solidFill>
                  <a:srgbClr val="0B3A5B"/>
                </a:solidFill>
                <a:effectLst/>
              </a:rPr>
              <a:t> voidaan jakaa seuraavasti</a:t>
            </a:r>
          </a:p>
          <a:p>
            <a:pPr marL="0" lvl="0" indent="0" algn="just">
              <a:lnSpc>
                <a:spcPct val="100000"/>
              </a:lnSpc>
              <a:tabLst>
                <a:tab pos="457200" algn="l"/>
              </a:tabLst>
            </a:pPr>
            <a:endParaRPr lang="en-US" sz="2400" b="1" i="0" dirty="0">
              <a:solidFill>
                <a:srgbClr val="0B3A5B"/>
              </a:solidFill>
              <a:effectLst/>
            </a:endParaRPr>
          </a:p>
          <a:p>
            <a:pPr marL="342900" lvl="0" indent="-342900" algn="just">
              <a:lnSpc>
                <a:spcPct val="100000"/>
              </a:lnSpc>
              <a:buAutoNum type="arabicParenR"/>
              <a:tabLst>
                <a:tab pos="457200" algn="l"/>
              </a:tabLst>
            </a:pPr>
            <a:r>
              <a:rPr lang="en-US" sz="2400" b="0" i="0" dirty="0">
                <a:solidFill>
                  <a:srgbClr val="0B3A5B"/>
                </a:solidFill>
                <a:effectLst/>
              </a:rPr>
              <a:t>Keskeiset kiertoindikaattorit, </a:t>
            </a:r>
          </a:p>
          <a:p>
            <a:pPr marL="342900" lvl="0" indent="-342900" algn="just">
              <a:lnSpc>
                <a:spcPct val="100000"/>
              </a:lnSpc>
              <a:buAutoNum type="arabicParenR"/>
              <a:tabLst>
                <a:tab pos="457200" algn="l"/>
              </a:tabLst>
            </a:pPr>
            <a:r>
              <a:rPr lang="en-US" sz="2400" b="0" i="0" dirty="0">
                <a:solidFill>
                  <a:srgbClr val="0B3A5B"/>
                </a:solidFill>
                <a:effectLst/>
              </a:rPr>
              <a:t>Täydentävät indikaattorit, </a:t>
            </a:r>
          </a:p>
          <a:p>
            <a:pPr marL="342900" lvl="0" indent="-342900" algn="just">
              <a:lnSpc>
                <a:spcPct val="100000"/>
              </a:lnSpc>
              <a:buAutoNum type="arabicParenR"/>
              <a:tabLst>
                <a:tab pos="457200" algn="l"/>
              </a:tabLst>
            </a:pPr>
            <a:r>
              <a:rPr lang="en-US" sz="2400" b="0" i="0" dirty="0">
                <a:solidFill>
                  <a:srgbClr val="0B3A5B"/>
                </a:solidFill>
                <a:effectLst/>
              </a:rPr>
              <a:t>Kaupalliset tiedot.</a:t>
            </a:r>
          </a:p>
          <a:p>
            <a:pPr marL="0" lvl="0" indent="0" algn="just">
              <a:lnSpc>
                <a:spcPct val="100000"/>
              </a:lnSpc>
              <a:tabLst>
                <a:tab pos="457200" algn="l"/>
              </a:tabLst>
            </a:pPr>
            <a:endParaRPr lang="en-US" sz="2400" b="0" i="0" dirty="0">
              <a:solidFill>
                <a:srgbClr val="0B3A5B"/>
              </a:solidFill>
              <a:effectLst/>
            </a:endParaRPr>
          </a:p>
          <a:p>
            <a:pPr marL="0" indent="0" algn="just">
              <a:lnSpc>
                <a:spcPct val="100000"/>
              </a:lnSpc>
              <a:tabLst>
                <a:tab pos="457200" algn="l"/>
              </a:tabLst>
            </a:pPr>
            <a:r>
              <a:rPr lang="en-US" sz="2400" b="1" i="0" u="none" strike="noStrike" dirty="0">
                <a:solidFill>
                  <a:srgbClr val="003052"/>
                </a:solidFill>
                <a:effectLst/>
              </a:rPr>
              <a:t>Pääkategoriat, esimerkiksi: </a:t>
            </a:r>
          </a:p>
          <a:p>
            <a:pPr marL="342900" indent="-342900" algn="just">
              <a:lnSpc>
                <a:spcPct val="100000"/>
              </a:lnSpc>
              <a:buFont typeface="Arial" panose="020B0604020202020204" pitchFamily="34" charset="0"/>
              <a:buChar char="•"/>
              <a:tabLst>
                <a:tab pos="457200" algn="l"/>
              </a:tabLst>
            </a:pPr>
            <a:r>
              <a:rPr lang="en-US" sz="2400" dirty="0">
                <a:solidFill>
                  <a:srgbClr val="003052"/>
                </a:solidFill>
              </a:rPr>
              <a:t>Materiaalijalanjälki</a:t>
            </a:r>
          </a:p>
          <a:p>
            <a:pPr marL="342900" indent="-342900" algn="just">
              <a:lnSpc>
                <a:spcPct val="100000"/>
              </a:lnSpc>
              <a:buFont typeface="Arial" panose="020B0604020202020204" pitchFamily="34" charset="0"/>
              <a:buChar char="•"/>
              <a:tabLst>
                <a:tab pos="457200" algn="l"/>
              </a:tabLst>
            </a:pPr>
            <a:r>
              <a:rPr lang="en-US" sz="2400" dirty="0">
                <a:solidFill>
                  <a:srgbClr val="003052"/>
                </a:solidFill>
              </a:rPr>
              <a:t>Kulutusjalanjälki</a:t>
            </a:r>
          </a:p>
          <a:p>
            <a:pPr marL="342900" indent="-342900" algn="just">
              <a:lnSpc>
                <a:spcPct val="100000"/>
              </a:lnSpc>
              <a:buFont typeface="Arial" panose="020B0604020202020204" pitchFamily="34" charset="0"/>
              <a:buChar char="•"/>
              <a:tabLst>
                <a:tab pos="457200" algn="l"/>
              </a:tabLst>
            </a:pPr>
            <a:r>
              <a:rPr lang="en-US" sz="2400" dirty="0">
                <a:solidFill>
                  <a:srgbClr val="003052"/>
                </a:solidFill>
              </a:rPr>
              <a:t>Kiertomateriaalin käyttöaste</a:t>
            </a:r>
          </a:p>
          <a:p>
            <a:pPr marL="342900" indent="-342900" algn="just">
              <a:lnSpc>
                <a:spcPct val="100000"/>
              </a:lnSpc>
              <a:buFont typeface="Arial" panose="020B0604020202020204" pitchFamily="34" charset="0"/>
              <a:buChar char="•"/>
              <a:tabLst>
                <a:tab pos="457200" algn="l"/>
              </a:tabLst>
            </a:pPr>
            <a:r>
              <a:rPr lang="en-US" sz="2400" dirty="0">
                <a:solidFill>
                  <a:srgbClr val="003052"/>
                </a:solidFill>
              </a:rPr>
              <a:t>Jätteen syntyminen ja tuotannosta irrottaminen</a:t>
            </a:r>
          </a:p>
          <a:p>
            <a:pPr marL="342900" indent="-342900" algn="just">
              <a:lnSpc>
                <a:spcPct val="100000"/>
              </a:lnSpc>
              <a:buFont typeface="Arial" panose="020B0604020202020204" pitchFamily="34" charset="0"/>
              <a:buChar char="•"/>
              <a:tabLst>
                <a:tab pos="457200" algn="l"/>
              </a:tabLst>
            </a:pPr>
            <a:r>
              <a:rPr lang="en-US" sz="2400" dirty="0">
                <a:solidFill>
                  <a:srgbClr val="003052"/>
                </a:solidFill>
              </a:rPr>
              <a:t>Jätteiden siirtäminen pois kaatopaikoilta</a:t>
            </a:r>
          </a:p>
          <a:p>
            <a:pPr marL="342900" indent="-342900" algn="just">
              <a:lnSpc>
                <a:spcPct val="100000"/>
              </a:lnSpc>
              <a:buFont typeface="Arial" panose="020B0604020202020204" pitchFamily="34" charset="0"/>
              <a:buChar char="•"/>
              <a:tabLst>
                <a:tab pos="457200" algn="l"/>
              </a:tabLst>
            </a:pPr>
            <a:r>
              <a:rPr lang="en-US" sz="2400" dirty="0">
                <a:solidFill>
                  <a:srgbClr val="003052"/>
                </a:solidFill>
              </a:rPr>
              <a:t>Jätteiden kierrätys</a:t>
            </a:r>
            <a:endParaRPr lang="fi-FI" sz="2400" kern="100" dirty="0">
              <a:ea typeface="Aptos" panose="020B0004020202020204" pitchFamily="34" charset="0"/>
              <a:cs typeface="Calibri" panose="020F0502020204030204" pitchFamily="34" charset="0"/>
            </a:endParaRPr>
          </a:p>
          <a:p>
            <a:pPr marL="0" lvl="0" indent="0" algn="just">
              <a:lnSpc>
                <a:spcPct val="100000"/>
              </a:lnSpc>
              <a:tabLst>
                <a:tab pos="457200" algn="l"/>
              </a:tabLst>
            </a:pPr>
            <a:endParaRPr lang="en-US" sz="2400" dirty="0">
              <a:solidFill>
                <a:srgbClr val="0B3A5B"/>
              </a:solidFill>
            </a:endParaRP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1" y="367990"/>
            <a:ext cx="4148255" cy="2697963"/>
          </a:xfrm>
          <a:prstGeom prst="rect">
            <a:avLst/>
          </a:prstGeom>
          <a:solidFill>
            <a:srgbClr val="60BA47"/>
          </a:solidFill>
        </p:spPr>
        <p:txBody>
          <a:bodyPr anchor="ctr"/>
          <a:lstStyle/>
          <a:p>
            <a:r>
              <a:rPr lang="en-IE" dirty="0">
                <a:ea typeface="+mn-lt"/>
                <a:cs typeface="+mn-lt"/>
              </a:rPr>
              <a:t>Tavoitteiden asettaminen - keskeiset tulosindikaattorit (KPI)</a:t>
            </a:r>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027949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DE1D88-1651-1B0B-8F85-5EDA03732574}"/>
              </a:ext>
            </a:extLst>
          </p:cNvPr>
          <p:cNvSpPr>
            <a:spLocks noGrp="1"/>
          </p:cNvSpPr>
          <p:nvPr>
            <p:ph type="body" sz="quarter" idx="16"/>
          </p:nvPr>
        </p:nvSpPr>
        <p:spPr>
          <a:xfrm>
            <a:off x="712949" y="514740"/>
            <a:ext cx="10542549" cy="803654"/>
          </a:xfrm>
        </p:spPr>
        <p:txBody>
          <a:bodyPr/>
          <a:lstStyle/>
          <a:p>
            <a:pPr marL="0" indent="0">
              <a:lnSpc>
                <a:spcPct val="100000"/>
              </a:lnSpc>
              <a:tabLst>
                <a:tab pos="457200" algn="l"/>
              </a:tabLst>
            </a:pPr>
            <a:r>
              <a:rPr lang="en-US" sz="3600" b="1" kern="100" dirty="0">
                <a:ea typeface="Aptos" panose="020B0004020202020204" pitchFamily="34" charset="0"/>
                <a:cs typeface="Calibri" panose="020F0502020204030204" pitchFamily="34" charset="0"/>
              </a:rPr>
              <a:t>Ruokajätteen jätehuollon </a:t>
            </a:r>
            <a:r>
              <a:rPr lang="en-US" sz="3600" b="1" kern="100" dirty="0" err="1">
                <a:ea typeface="Aptos" panose="020B0004020202020204" pitchFamily="34" charset="0"/>
                <a:cs typeface="Calibri" panose="020F0502020204030204" pitchFamily="34" charset="0"/>
              </a:rPr>
              <a:t>parantamiseen</a:t>
            </a:r>
            <a:r>
              <a:rPr lang="en-US" sz="3600" b="1" kern="100" dirty="0">
                <a:ea typeface="Aptos" panose="020B0004020202020204" pitchFamily="34" charset="0"/>
                <a:cs typeface="Calibri" panose="020F0502020204030204" pitchFamily="34" charset="0"/>
              </a:rPr>
              <a:t> </a:t>
            </a:r>
            <a:r>
              <a:rPr lang="en-US" sz="3600" b="1" dirty="0" err="1">
                <a:solidFill>
                  <a:srgbClr val="0B3A5B"/>
                </a:solidFill>
              </a:rPr>
              <a:t>keskeiset</a:t>
            </a:r>
            <a:r>
              <a:rPr lang="en-US" sz="3600" b="1" dirty="0">
                <a:solidFill>
                  <a:srgbClr val="0B3A5B"/>
                </a:solidFill>
              </a:rPr>
              <a:t> </a:t>
            </a:r>
            <a:r>
              <a:rPr lang="en-US" dirty="0" err="1">
                <a:solidFill>
                  <a:srgbClr val="0B3A5B"/>
                </a:solidFill>
              </a:rPr>
              <a:t>tulos</a:t>
            </a:r>
            <a:r>
              <a:rPr lang="en-US" sz="3600" b="1" dirty="0" err="1">
                <a:solidFill>
                  <a:srgbClr val="0B3A5B"/>
                </a:solidFill>
              </a:rPr>
              <a:t>indikaattorit</a:t>
            </a:r>
            <a:r>
              <a:rPr lang="en-US" sz="3600" b="1" dirty="0">
                <a:solidFill>
                  <a:srgbClr val="0B3A5B"/>
                </a:solidFill>
              </a:rPr>
              <a:t> (KPI)</a:t>
            </a:r>
          </a:p>
          <a:p>
            <a:endParaRPr lang="en-IE" dirty="0"/>
          </a:p>
        </p:txBody>
      </p:sp>
      <p:sp>
        <p:nvSpPr>
          <p:cNvPr id="4" name="Freeform 170">
            <a:extLst>
              <a:ext uri="{FF2B5EF4-FFF2-40B4-BE49-F238E27FC236}">
                <a16:creationId xmlns:a16="http://schemas.microsoft.com/office/drawing/2014/main" id="{C1066CEE-9161-AC5B-2A12-6B018B46DED2}"/>
              </a:ext>
            </a:extLst>
          </p:cNvPr>
          <p:cNvSpPr>
            <a:spLocks noChangeArrowheads="1"/>
          </p:cNvSpPr>
          <p:nvPr/>
        </p:nvSpPr>
        <p:spPr bwMode="auto">
          <a:xfrm>
            <a:off x="7841952" y="2304927"/>
            <a:ext cx="3413547" cy="1803217"/>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2094D2"/>
          </a:solidFill>
          <a:ln>
            <a:noFill/>
          </a:ln>
          <a:effectLst/>
        </p:spPr>
        <p:txBody>
          <a:bodyPr wrap="none" anchor="ctr"/>
          <a:lstStyle/>
          <a:p>
            <a:endParaRPr lang="en-US" sz="900"/>
          </a:p>
        </p:txBody>
      </p:sp>
      <p:sp>
        <p:nvSpPr>
          <p:cNvPr id="5" name="Freeform 173">
            <a:extLst>
              <a:ext uri="{FF2B5EF4-FFF2-40B4-BE49-F238E27FC236}">
                <a16:creationId xmlns:a16="http://schemas.microsoft.com/office/drawing/2014/main" id="{A5F6D6C0-6C72-F3AD-B368-0DA91BEADBB2}"/>
              </a:ext>
            </a:extLst>
          </p:cNvPr>
          <p:cNvSpPr>
            <a:spLocks noChangeArrowheads="1"/>
          </p:cNvSpPr>
          <p:nvPr/>
        </p:nvSpPr>
        <p:spPr bwMode="auto">
          <a:xfrm>
            <a:off x="4232298" y="2294261"/>
            <a:ext cx="3437165" cy="1883944"/>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endParaRPr lang="en-US" sz="900" dirty="0"/>
          </a:p>
        </p:txBody>
      </p:sp>
      <p:sp>
        <p:nvSpPr>
          <p:cNvPr id="6" name="Freeform 174">
            <a:extLst>
              <a:ext uri="{FF2B5EF4-FFF2-40B4-BE49-F238E27FC236}">
                <a16:creationId xmlns:a16="http://schemas.microsoft.com/office/drawing/2014/main" id="{3BB0EFA5-1F8F-9663-25AD-5DDA0744712C}"/>
              </a:ext>
            </a:extLst>
          </p:cNvPr>
          <p:cNvSpPr>
            <a:spLocks noChangeArrowheads="1"/>
          </p:cNvSpPr>
          <p:nvPr/>
        </p:nvSpPr>
        <p:spPr bwMode="auto">
          <a:xfrm>
            <a:off x="4258818" y="1864401"/>
            <a:ext cx="3348009" cy="624113"/>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9465E"/>
          </a:solidFill>
          <a:ln>
            <a:noFill/>
          </a:ln>
          <a:effectLst/>
        </p:spPr>
        <p:txBody>
          <a:bodyPr wrap="none" anchor="ctr"/>
          <a:lstStyle/>
          <a:p>
            <a:endParaRPr lang="en-US" sz="900"/>
          </a:p>
        </p:txBody>
      </p:sp>
      <p:sp>
        <p:nvSpPr>
          <p:cNvPr id="7" name="Freeform 176">
            <a:extLst>
              <a:ext uri="{FF2B5EF4-FFF2-40B4-BE49-F238E27FC236}">
                <a16:creationId xmlns:a16="http://schemas.microsoft.com/office/drawing/2014/main" id="{464ECA52-3D83-8455-B586-8C450B19D781}"/>
              </a:ext>
            </a:extLst>
          </p:cNvPr>
          <p:cNvSpPr>
            <a:spLocks noChangeArrowheads="1"/>
          </p:cNvSpPr>
          <p:nvPr/>
        </p:nvSpPr>
        <p:spPr bwMode="auto">
          <a:xfrm>
            <a:off x="674201" y="2319889"/>
            <a:ext cx="3170539" cy="1788255"/>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endParaRPr lang="en-US" sz="900" dirty="0"/>
          </a:p>
        </p:txBody>
      </p:sp>
      <p:sp>
        <p:nvSpPr>
          <p:cNvPr id="8" name="Freeform 177">
            <a:extLst>
              <a:ext uri="{FF2B5EF4-FFF2-40B4-BE49-F238E27FC236}">
                <a16:creationId xmlns:a16="http://schemas.microsoft.com/office/drawing/2014/main" id="{7FBEACCE-E4AE-665B-2046-772086B21DE9}"/>
              </a:ext>
            </a:extLst>
          </p:cNvPr>
          <p:cNvSpPr>
            <a:spLocks noChangeArrowheads="1"/>
          </p:cNvSpPr>
          <p:nvPr/>
        </p:nvSpPr>
        <p:spPr bwMode="auto">
          <a:xfrm>
            <a:off x="582717" y="1885080"/>
            <a:ext cx="3389052" cy="579332"/>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US" sz="900"/>
          </a:p>
        </p:txBody>
      </p:sp>
      <p:sp>
        <p:nvSpPr>
          <p:cNvPr id="9" name="Freeform 179">
            <a:extLst>
              <a:ext uri="{FF2B5EF4-FFF2-40B4-BE49-F238E27FC236}">
                <a16:creationId xmlns:a16="http://schemas.microsoft.com/office/drawing/2014/main" id="{8DBE8C5E-4D11-5E29-10A7-3374774133E2}"/>
              </a:ext>
            </a:extLst>
          </p:cNvPr>
          <p:cNvSpPr>
            <a:spLocks noChangeArrowheads="1"/>
          </p:cNvSpPr>
          <p:nvPr/>
        </p:nvSpPr>
        <p:spPr bwMode="auto">
          <a:xfrm>
            <a:off x="6416279" y="4678832"/>
            <a:ext cx="4279641" cy="1754325"/>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US" sz="900"/>
          </a:p>
        </p:txBody>
      </p:sp>
      <p:sp>
        <p:nvSpPr>
          <p:cNvPr id="10" name="Freeform 171">
            <a:extLst>
              <a:ext uri="{FF2B5EF4-FFF2-40B4-BE49-F238E27FC236}">
                <a16:creationId xmlns:a16="http://schemas.microsoft.com/office/drawing/2014/main" id="{060F09BE-A494-464F-F42B-17799C217C3B}"/>
              </a:ext>
            </a:extLst>
          </p:cNvPr>
          <p:cNvSpPr>
            <a:spLocks noChangeArrowheads="1"/>
          </p:cNvSpPr>
          <p:nvPr/>
        </p:nvSpPr>
        <p:spPr bwMode="auto">
          <a:xfrm>
            <a:off x="7956512" y="1897117"/>
            <a:ext cx="3040039"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9465E"/>
          </a:solidFill>
          <a:ln>
            <a:noFill/>
          </a:ln>
          <a:effectLst/>
        </p:spPr>
        <p:txBody>
          <a:bodyPr wrap="none" anchor="ctr"/>
          <a:lstStyle/>
          <a:p>
            <a:endParaRPr lang="en-US" sz="900"/>
          </a:p>
        </p:txBody>
      </p:sp>
      <p:sp>
        <p:nvSpPr>
          <p:cNvPr id="11" name="Freeform 180">
            <a:extLst>
              <a:ext uri="{FF2B5EF4-FFF2-40B4-BE49-F238E27FC236}">
                <a16:creationId xmlns:a16="http://schemas.microsoft.com/office/drawing/2014/main" id="{3A95DD57-AC31-BD3C-C611-A280FBC39B97}"/>
              </a:ext>
            </a:extLst>
          </p:cNvPr>
          <p:cNvSpPr>
            <a:spLocks noChangeArrowheads="1"/>
          </p:cNvSpPr>
          <p:nvPr/>
        </p:nvSpPr>
        <p:spPr bwMode="auto">
          <a:xfrm>
            <a:off x="6524714" y="4271024"/>
            <a:ext cx="3590836"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endParaRPr lang="en-US" sz="900"/>
          </a:p>
        </p:txBody>
      </p:sp>
      <p:sp>
        <p:nvSpPr>
          <p:cNvPr id="12" name="CuadroTexto 598">
            <a:extLst>
              <a:ext uri="{FF2B5EF4-FFF2-40B4-BE49-F238E27FC236}">
                <a16:creationId xmlns:a16="http://schemas.microsoft.com/office/drawing/2014/main" id="{001AA548-CFB1-A326-B2A5-00CE25414F16}"/>
              </a:ext>
            </a:extLst>
          </p:cNvPr>
          <p:cNvSpPr txBox="1"/>
          <p:nvPr/>
        </p:nvSpPr>
        <p:spPr>
          <a:xfrm>
            <a:off x="703142" y="1988979"/>
            <a:ext cx="3332142" cy="400110"/>
          </a:xfrm>
          <a:prstGeom prst="rect">
            <a:avLst/>
          </a:prstGeom>
          <a:noFill/>
        </p:spPr>
        <p:txBody>
          <a:bodyPr wrap="square" rtlCol="0">
            <a:spAutoFit/>
          </a:bodyPr>
          <a:lstStyle/>
          <a:p>
            <a:r>
              <a:rPr lang="en-US" sz="2000" b="1" kern="100" dirty="0">
                <a:solidFill>
                  <a:schemeClr val="bg1"/>
                </a:solidFill>
                <a:effectLst/>
                <a:ea typeface="Aptos" panose="020B0004020202020204" pitchFamily="34" charset="0"/>
                <a:cs typeface="Calibri" panose="020F0502020204030204" pitchFamily="34" charset="0"/>
              </a:rPr>
              <a:t>Ruokajätteen kokonaismäärä</a:t>
            </a: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13" name="CuadroTexto 599">
            <a:extLst>
              <a:ext uri="{FF2B5EF4-FFF2-40B4-BE49-F238E27FC236}">
                <a16:creationId xmlns:a16="http://schemas.microsoft.com/office/drawing/2014/main" id="{5D6F9D27-063C-22A5-927E-C6393D287BA0}"/>
              </a:ext>
            </a:extLst>
          </p:cNvPr>
          <p:cNvSpPr txBox="1"/>
          <p:nvPr/>
        </p:nvSpPr>
        <p:spPr>
          <a:xfrm>
            <a:off x="4838190" y="1968257"/>
            <a:ext cx="2826912" cy="400110"/>
          </a:xfrm>
          <a:prstGeom prst="rect">
            <a:avLst/>
          </a:prstGeom>
          <a:noFill/>
        </p:spPr>
        <p:txBody>
          <a:bodyPr wrap="square" rtlCol="0">
            <a:spAutoFit/>
          </a:bodyPr>
          <a:lstStyle/>
          <a:p>
            <a:r>
              <a:rPr lang="en-US" sz="2000" b="1" kern="100" dirty="0">
                <a:solidFill>
                  <a:schemeClr val="bg1"/>
                </a:solidFill>
                <a:cs typeface="Calibri" panose="020F0502020204030204" pitchFamily="34" charset="0"/>
              </a:rPr>
              <a:t>Jätteiden kierrätysaste</a:t>
            </a:r>
          </a:p>
        </p:txBody>
      </p:sp>
      <p:sp>
        <p:nvSpPr>
          <p:cNvPr id="14" name="CuadroTexto 600">
            <a:extLst>
              <a:ext uri="{FF2B5EF4-FFF2-40B4-BE49-F238E27FC236}">
                <a16:creationId xmlns:a16="http://schemas.microsoft.com/office/drawing/2014/main" id="{E70123A1-4E8D-ACB4-E1F4-B04695D03376}"/>
              </a:ext>
            </a:extLst>
          </p:cNvPr>
          <p:cNvSpPr txBox="1"/>
          <p:nvPr/>
        </p:nvSpPr>
        <p:spPr>
          <a:xfrm>
            <a:off x="8186199" y="1957107"/>
            <a:ext cx="2652461" cy="400110"/>
          </a:xfrm>
          <a:prstGeom prst="rect">
            <a:avLst/>
          </a:prstGeom>
          <a:noFill/>
        </p:spPr>
        <p:txBody>
          <a:bodyPr wrap="square" rtlCol="0">
            <a:spAutoFit/>
          </a:bodyPr>
          <a:lstStyle/>
          <a:p>
            <a:r>
              <a:rPr lang="en-US" sz="2000" b="1" kern="100" dirty="0">
                <a:solidFill>
                  <a:schemeClr val="bg1"/>
                </a:solidFill>
                <a:cs typeface="Calibri" panose="020F0502020204030204" pitchFamily="34" charset="0"/>
              </a:rPr>
              <a:t>Ruokajäte tyypeittäin</a:t>
            </a:r>
            <a:r>
              <a:rPr lang="en-US" sz="2000" b="1" kern="100" dirty="0">
                <a:effectLst/>
                <a:latin typeface="Calibri" panose="020F0502020204030204" pitchFamily="34" charset="0"/>
                <a:ea typeface="Aptos" panose="020B0004020202020204" pitchFamily="34" charset="0"/>
                <a:cs typeface="Calibri" panose="020F0502020204030204" pitchFamily="34" charset="0"/>
              </a:rPr>
              <a:t>:</a:t>
            </a: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15" name="CuadroTexto 601">
            <a:extLst>
              <a:ext uri="{FF2B5EF4-FFF2-40B4-BE49-F238E27FC236}">
                <a16:creationId xmlns:a16="http://schemas.microsoft.com/office/drawing/2014/main" id="{E42EBC56-DCAF-5667-0E78-527A27698553}"/>
              </a:ext>
            </a:extLst>
          </p:cNvPr>
          <p:cNvSpPr txBox="1"/>
          <p:nvPr/>
        </p:nvSpPr>
        <p:spPr>
          <a:xfrm>
            <a:off x="6602181" y="4361342"/>
            <a:ext cx="3621804" cy="400110"/>
          </a:xfrm>
          <a:prstGeom prst="rect">
            <a:avLst/>
          </a:prstGeom>
          <a:noFill/>
        </p:spPr>
        <p:txBody>
          <a:bodyPr wrap="square" rtlCol="0">
            <a:spAutoFit/>
          </a:bodyPr>
          <a:lstStyle/>
          <a:p>
            <a:r>
              <a:rPr lang="en-US" sz="2000" b="1" kern="100" dirty="0">
                <a:solidFill>
                  <a:schemeClr val="bg1"/>
                </a:solidFill>
                <a:latin typeface="Calibri" panose="020F0502020204030204" pitchFamily="34" charset="0"/>
                <a:cs typeface="Calibri" panose="020F0502020204030204" pitchFamily="34" charset="0"/>
              </a:rPr>
              <a:t>Jätteiden vähentämistavoitteet</a:t>
            </a:r>
          </a:p>
        </p:txBody>
      </p:sp>
      <p:sp>
        <p:nvSpPr>
          <p:cNvPr id="16" name="Rectángulo 602">
            <a:extLst>
              <a:ext uri="{FF2B5EF4-FFF2-40B4-BE49-F238E27FC236}">
                <a16:creationId xmlns:a16="http://schemas.microsoft.com/office/drawing/2014/main" id="{B702E9A2-BDFF-51EC-A752-54674D3A78F1}"/>
              </a:ext>
            </a:extLst>
          </p:cNvPr>
          <p:cNvSpPr/>
          <p:nvPr/>
        </p:nvSpPr>
        <p:spPr>
          <a:xfrm>
            <a:off x="819184" y="2530476"/>
            <a:ext cx="2928287" cy="1200329"/>
          </a:xfrm>
          <a:prstGeom prst="rect">
            <a:avLst/>
          </a:prstGeom>
        </p:spPr>
        <p:txBody>
          <a:bodyPr wrap="square">
            <a:spAutoFit/>
          </a:bodyPr>
          <a:lstStyle/>
          <a:p>
            <a:r>
              <a:rPr lang="en-US" kern="100" dirty="0">
                <a:solidFill>
                  <a:schemeClr val="bg1"/>
                </a:solidFill>
                <a:effectLst/>
                <a:ea typeface="Aptos" panose="020B0004020202020204" pitchFamily="34" charset="0"/>
                <a:cs typeface="Calibri" panose="020F0502020204030204" pitchFamily="34" charset="0"/>
              </a:rPr>
              <a:t>Mittaa syntyvän ruokajätteen kokonaismäärä tietyn ajanjakson aikana, esim. päivittäin</a:t>
            </a:r>
            <a:r>
              <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 viikoittain tai kuukausittain.</a:t>
            </a:r>
          </a:p>
        </p:txBody>
      </p:sp>
      <p:sp>
        <p:nvSpPr>
          <p:cNvPr id="17" name="Rectángulo 602">
            <a:extLst>
              <a:ext uri="{FF2B5EF4-FFF2-40B4-BE49-F238E27FC236}">
                <a16:creationId xmlns:a16="http://schemas.microsoft.com/office/drawing/2014/main" id="{56D82E44-34D5-7F6C-B121-FE9B0B9419E1}"/>
              </a:ext>
            </a:extLst>
          </p:cNvPr>
          <p:cNvSpPr/>
          <p:nvPr/>
        </p:nvSpPr>
        <p:spPr>
          <a:xfrm>
            <a:off x="4431307" y="2472922"/>
            <a:ext cx="3165613" cy="1754326"/>
          </a:xfrm>
          <a:prstGeom prst="rect">
            <a:avLst/>
          </a:prstGeom>
        </p:spPr>
        <p:txBody>
          <a:bodyPr wrap="square">
            <a:spAutoFit/>
          </a:bodyPr>
          <a:lstStyle/>
          <a:p>
            <a:r>
              <a:rPr lang="en-US" kern="100" dirty="0">
                <a:solidFill>
                  <a:schemeClr val="bg1"/>
                </a:solidFill>
                <a:cs typeface="Calibri" panose="020F0502020204030204" pitchFamily="34" charset="0"/>
              </a:rPr>
              <a:t>Kompostoimalla, kierrättämällä tai lahjoittamalla kaatopaikoilta pois johdetun ruokajätteen prosenttiosuus verrattuna ruokajätteen kokonaismäärään.</a:t>
            </a:r>
          </a:p>
          <a:p>
            <a:endParaRPr lang="en-US" dirty="0">
              <a:solidFill>
                <a:schemeClr val="bg1"/>
              </a:solidFill>
              <a:latin typeface="Calibri" panose="020F0502020204030204" pitchFamily="34" charset="0"/>
              <a:ea typeface="Lato" charset="0"/>
              <a:cs typeface="Calibri" panose="020F0502020204030204" pitchFamily="34" charset="0"/>
            </a:endParaRPr>
          </a:p>
        </p:txBody>
      </p:sp>
      <p:sp>
        <p:nvSpPr>
          <p:cNvPr id="18" name="Rectángulo 602">
            <a:extLst>
              <a:ext uri="{FF2B5EF4-FFF2-40B4-BE49-F238E27FC236}">
                <a16:creationId xmlns:a16="http://schemas.microsoft.com/office/drawing/2014/main" id="{7EE9511C-9D30-2815-B436-E76E17A27E65}"/>
              </a:ext>
            </a:extLst>
          </p:cNvPr>
          <p:cNvSpPr/>
          <p:nvPr/>
        </p:nvSpPr>
        <p:spPr>
          <a:xfrm>
            <a:off x="7959269" y="2599318"/>
            <a:ext cx="3413547" cy="1754326"/>
          </a:xfrm>
          <a:prstGeom prst="rect">
            <a:avLst/>
          </a:prstGeom>
        </p:spPr>
        <p:txBody>
          <a:bodyPr wrap="square">
            <a:spAutoFit/>
          </a:bodyPr>
          <a:lstStyle/>
          <a:p>
            <a:r>
              <a:rPr lang="en-US" kern="100" dirty="0">
                <a:solidFill>
                  <a:schemeClr val="bg1"/>
                </a:solidFill>
                <a:cs typeface="Calibri" panose="020F0502020204030204" pitchFamily="34" charset="0"/>
              </a:rPr>
              <a:t>Luokittele ruokajäte esim. hedelmiin, vihanneksiin, lihaan ja maitotuotteisiin, jotta voit tunnistaa, mitkä tyypit aiheuttavat eniten kokonaisjätettä.</a:t>
            </a:r>
          </a:p>
          <a:p>
            <a:endParaRPr lang="en-US" dirty="0">
              <a:solidFill>
                <a:schemeClr val="bg1"/>
              </a:solidFill>
              <a:latin typeface="Calibri" panose="020F0502020204030204" pitchFamily="34" charset="0"/>
              <a:ea typeface="Lato" charset="0"/>
              <a:cs typeface="Calibri" panose="020F0502020204030204" pitchFamily="34" charset="0"/>
            </a:endParaRPr>
          </a:p>
        </p:txBody>
      </p:sp>
      <p:sp>
        <p:nvSpPr>
          <p:cNvPr id="19" name="Rectángulo 602">
            <a:extLst>
              <a:ext uri="{FF2B5EF4-FFF2-40B4-BE49-F238E27FC236}">
                <a16:creationId xmlns:a16="http://schemas.microsoft.com/office/drawing/2014/main" id="{B51E504E-566A-BD9B-ECBF-AAE839EF2E4A}"/>
              </a:ext>
            </a:extLst>
          </p:cNvPr>
          <p:cNvSpPr/>
          <p:nvPr/>
        </p:nvSpPr>
        <p:spPr>
          <a:xfrm>
            <a:off x="6651846" y="4924617"/>
            <a:ext cx="4044074" cy="1477328"/>
          </a:xfrm>
          <a:prstGeom prst="rect">
            <a:avLst/>
          </a:prstGeom>
        </p:spPr>
        <p:txBody>
          <a:bodyPr wrap="square">
            <a:spAutoFit/>
          </a:bodyPr>
          <a:lstStyle/>
          <a:p>
            <a:pPr lvl="0" indent="0">
              <a:lnSpc>
                <a:spcPct val="100000"/>
              </a:lnSpc>
              <a:tabLst>
                <a:tab pos="457200" algn="l"/>
              </a:tabLst>
            </a:pPr>
            <a:r>
              <a:rPr lang="en-US" kern="100" dirty="0">
                <a:solidFill>
                  <a:schemeClr val="bg1"/>
                </a:solidFill>
                <a:cs typeface="Calibri" panose="020F0502020204030204" pitchFamily="34" charset="0"/>
              </a:rPr>
              <a:t>Mitataan edistymistä suhteessa asetettuihin jätteen vähentämistavoitteisiin, esim. jätteen vähentäminen 20 prosentilla yhden vuoden aikana.</a:t>
            </a:r>
          </a:p>
        </p:txBody>
      </p:sp>
      <p:sp>
        <p:nvSpPr>
          <p:cNvPr id="20" name="Freeform 170">
            <a:extLst>
              <a:ext uri="{FF2B5EF4-FFF2-40B4-BE49-F238E27FC236}">
                <a16:creationId xmlns:a16="http://schemas.microsoft.com/office/drawing/2014/main" id="{4941550D-668C-538A-2B0A-F711E984C830}"/>
              </a:ext>
            </a:extLst>
          </p:cNvPr>
          <p:cNvSpPr>
            <a:spLocks noChangeArrowheads="1"/>
          </p:cNvSpPr>
          <p:nvPr/>
        </p:nvSpPr>
        <p:spPr bwMode="auto">
          <a:xfrm>
            <a:off x="2228603" y="4825509"/>
            <a:ext cx="3957845" cy="1641634"/>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2094D2"/>
          </a:solidFill>
          <a:ln>
            <a:noFill/>
          </a:ln>
          <a:effectLst/>
        </p:spPr>
        <p:txBody>
          <a:bodyPr wrap="none" anchor="ctr"/>
          <a:lstStyle/>
          <a:p>
            <a:endParaRPr lang="en-US" sz="900"/>
          </a:p>
        </p:txBody>
      </p:sp>
      <p:sp>
        <p:nvSpPr>
          <p:cNvPr id="21" name="Freeform 171">
            <a:extLst>
              <a:ext uri="{FF2B5EF4-FFF2-40B4-BE49-F238E27FC236}">
                <a16:creationId xmlns:a16="http://schemas.microsoft.com/office/drawing/2014/main" id="{FC9A2E90-016A-2845-AB46-697D854CDA9F}"/>
              </a:ext>
            </a:extLst>
          </p:cNvPr>
          <p:cNvSpPr>
            <a:spLocks noChangeArrowheads="1"/>
          </p:cNvSpPr>
          <p:nvPr/>
        </p:nvSpPr>
        <p:spPr bwMode="auto">
          <a:xfrm>
            <a:off x="2503078" y="4271023"/>
            <a:ext cx="3447803"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9465E"/>
          </a:solidFill>
          <a:ln>
            <a:noFill/>
          </a:ln>
          <a:effectLst/>
        </p:spPr>
        <p:txBody>
          <a:bodyPr wrap="none" anchor="ctr"/>
          <a:lstStyle/>
          <a:p>
            <a:endParaRPr lang="en-US" sz="900"/>
          </a:p>
        </p:txBody>
      </p:sp>
      <p:sp>
        <p:nvSpPr>
          <p:cNvPr id="22" name="CuadroTexto 600">
            <a:extLst>
              <a:ext uri="{FF2B5EF4-FFF2-40B4-BE49-F238E27FC236}">
                <a16:creationId xmlns:a16="http://schemas.microsoft.com/office/drawing/2014/main" id="{6AF27230-8088-CA29-0CE0-414956D7F2AD}"/>
              </a:ext>
            </a:extLst>
          </p:cNvPr>
          <p:cNvSpPr txBox="1"/>
          <p:nvPr/>
        </p:nvSpPr>
        <p:spPr>
          <a:xfrm>
            <a:off x="2745016" y="4403997"/>
            <a:ext cx="3103334" cy="400110"/>
          </a:xfrm>
          <a:prstGeom prst="rect">
            <a:avLst/>
          </a:prstGeom>
          <a:noFill/>
        </p:spPr>
        <p:txBody>
          <a:bodyPr wrap="square" rtlCol="0">
            <a:spAutoFit/>
          </a:bodyPr>
          <a:lstStyle/>
          <a:p>
            <a:r>
              <a:rPr lang="en-US" sz="2000" b="1" kern="100" dirty="0">
                <a:solidFill>
                  <a:schemeClr val="bg1"/>
                </a:solidFill>
                <a:latin typeface="Calibri" panose="020F0502020204030204" pitchFamily="34" charset="0"/>
                <a:cs typeface="Calibri" panose="020F0502020204030204" pitchFamily="34" charset="0"/>
              </a:rPr>
              <a:t>Ruokahävikin kustannukset</a:t>
            </a:r>
          </a:p>
        </p:txBody>
      </p:sp>
      <p:sp>
        <p:nvSpPr>
          <p:cNvPr id="23" name="Rectángulo 602">
            <a:extLst>
              <a:ext uri="{FF2B5EF4-FFF2-40B4-BE49-F238E27FC236}">
                <a16:creationId xmlns:a16="http://schemas.microsoft.com/office/drawing/2014/main" id="{7AF1C613-EC6D-4859-C4F4-3C085586A8BE}"/>
              </a:ext>
            </a:extLst>
          </p:cNvPr>
          <p:cNvSpPr/>
          <p:nvPr/>
        </p:nvSpPr>
        <p:spPr>
          <a:xfrm>
            <a:off x="2446319" y="4907662"/>
            <a:ext cx="3649682" cy="1477328"/>
          </a:xfrm>
          <a:prstGeom prst="rect">
            <a:avLst/>
          </a:prstGeom>
        </p:spPr>
        <p:txBody>
          <a:bodyPr wrap="square">
            <a:spAutoFit/>
          </a:bodyPr>
          <a:lstStyle/>
          <a:p>
            <a:r>
              <a:rPr lang="en-US" kern="100" dirty="0">
                <a:solidFill>
                  <a:schemeClr val="bg1"/>
                </a:solidFill>
                <a:cs typeface="Calibri" panose="020F0502020204030204" pitchFamily="34" charset="0"/>
              </a:rPr>
              <a:t>Laske syntyvän ruokajätteen rahallinen arvo, mukaan lukien hävittämiskustannukset, menetetyt tulot ja mahdolliset säästöt jätteen vähentämistoimista.</a:t>
            </a:r>
          </a:p>
        </p:txBody>
      </p:sp>
    </p:spTree>
    <p:extLst>
      <p:ext uri="{BB962C8B-B14F-4D97-AF65-F5344CB8AC3E}">
        <p14:creationId xmlns:p14="http://schemas.microsoft.com/office/powerpoint/2010/main" val="4145336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6C937-CEC2-1951-559A-B4F53D09F67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713D93A-84DC-9ED4-775A-5E4FF0C0597A}"/>
              </a:ext>
            </a:extLst>
          </p:cNvPr>
          <p:cNvSpPr>
            <a:spLocks noGrp="1"/>
          </p:cNvSpPr>
          <p:nvPr>
            <p:ph type="body" sz="quarter" idx="16"/>
          </p:nvPr>
        </p:nvSpPr>
        <p:spPr>
          <a:xfrm>
            <a:off x="531871" y="401924"/>
            <a:ext cx="10865223" cy="803654"/>
          </a:xfrm>
        </p:spPr>
        <p:txBody>
          <a:bodyPr/>
          <a:lstStyle/>
          <a:p>
            <a:pPr marL="0" indent="0">
              <a:lnSpc>
                <a:spcPct val="100000"/>
              </a:lnSpc>
              <a:tabLst>
                <a:tab pos="457200" algn="l"/>
              </a:tabLst>
            </a:pPr>
            <a:r>
              <a:rPr lang="en-US" sz="2800" b="1" kern="100" dirty="0">
                <a:ea typeface="Aptos" panose="020B0004020202020204" pitchFamily="34" charset="0"/>
                <a:cs typeface="Calibri" panose="020F0502020204030204" pitchFamily="34" charset="0"/>
              </a:rPr>
              <a:t>Ruokajätteen </a:t>
            </a:r>
            <a:r>
              <a:rPr lang="en-US" sz="2800" b="1" kern="100" dirty="0" err="1">
                <a:ea typeface="Aptos" panose="020B0004020202020204" pitchFamily="34" charset="0"/>
                <a:cs typeface="Calibri" panose="020F0502020204030204" pitchFamily="34" charset="0"/>
              </a:rPr>
              <a:t>jätehuollon</a:t>
            </a:r>
            <a:r>
              <a:rPr lang="en-US" sz="2800" b="1" kern="100" dirty="0">
                <a:ea typeface="Aptos" panose="020B0004020202020204" pitchFamily="34" charset="0"/>
                <a:cs typeface="Calibri" panose="020F0502020204030204" pitchFamily="34" charset="0"/>
              </a:rPr>
              <a:t> </a:t>
            </a:r>
            <a:r>
              <a:rPr lang="en-US" sz="2800" b="1" kern="100" dirty="0" err="1">
                <a:ea typeface="Aptos" panose="020B0004020202020204" pitchFamily="34" charset="0"/>
                <a:cs typeface="Calibri" panose="020F0502020204030204" pitchFamily="34" charset="0"/>
              </a:rPr>
              <a:t>parantamiseen</a:t>
            </a:r>
            <a:r>
              <a:rPr lang="en-US" sz="2800" kern="100" dirty="0">
                <a:solidFill>
                  <a:srgbClr val="0B3A5B"/>
                </a:solidFill>
                <a:ea typeface="Aptos" panose="020B0004020202020204" pitchFamily="34" charset="0"/>
                <a:cs typeface="Calibri" panose="020F0502020204030204" pitchFamily="34" charset="0"/>
              </a:rPr>
              <a:t> </a:t>
            </a:r>
            <a:r>
              <a:rPr lang="en-US" sz="2800" kern="100" dirty="0" err="1">
                <a:solidFill>
                  <a:srgbClr val="0B3A5B"/>
                </a:solidFill>
                <a:ea typeface="Aptos" panose="020B0004020202020204" pitchFamily="34" charset="0"/>
                <a:cs typeface="Calibri" panose="020F0502020204030204" pitchFamily="34" charset="0"/>
              </a:rPr>
              <a:t>k</a:t>
            </a:r>
            <a:r>
              <a:rPr lang="en-US" sz="2800" b="1" dirty="0" err="1">
                <a:solidFill>
                  <a:srgbClr val="0B3A5B"/>
                </a:solidFill>
              </a:rPr>
              <a:t>eskeiset</a:t>
            </a:r>
            <a:r>
              <a:rPr lang="en-US" sz="2800" b="1" dirty="0">
                <a:solidFill>
                  <a:srgbClr val="0B3A5B"/>
                </a:solidFill>
              </a:rPr>
              <a:t> </a:t>
            </a:r>
            <a:r>
              <a:rPr lang="en-US" sz="2800" dirty="0" err="1">
                <a:solidFill>
                  <a:srgbClr val="0B3A5B"/>
                </a:solidFill>
              </a:rPr>
              <a:t>tulo</a:t>
            </a:r>
            <a:r>
              <a:rPr lang="en-US" sz="2800" b="1" dirty="0" err="1">
                <a:solidFill>
                  <a:srgbClr val="0B3A5B"/>
                </a:solidFill>
              </a:rPr>
              <a:t>sindikaattorit</a:t>
            </a:r>
            <a:endParaRPr lang="en-US" sz="2800" b="1" dirty="0">
              <a:solidFill>
                <a:srgbClr val="0B3A5B"/>
              </a:solidFill>
            </a:endParaRPr>
          </a:p>
          <a:p>
            <a:pPr>
              <a:lnSpc>
                <a:spcPct val="100000"/>
              </a:lnSpc>
              <a:tabLst>
                <a:tab pos="457200" algn="l"/>
              </a:tabLst>
            </a:pPr>
            <a:r>
              <a:rPr lang="en-US" sz="2000" b="0" dirty="0">
                <a:solidFill>
                  <a:srgbClr val="0B3A5B"/>
                </a:solidFill>
              </a:rPr>
              <a:t>Näiden keskeisten tunnuslukujen avulla organisaatiot voivat ymmärtää ruokajätevirtojaan paremmin ja toteuttaa tehokkaita strategioita niiden vähentämiseksi ja kestävyyden lisäämiseksi, jotta ne voivat hyödyntää niitä arvokkaammin.</a:t>
            </a:r>
            <a:endParaRPr lang="fi-FI" sz="2000" b="0" dirty="0">
              <a:solidFill>
                <a:srgbClr val="0B3A5B"/>
              </a:solidFill>
            </a:endParaRPr>
          </a:p>
          <a:p>
            <a:pPr marL="0" indent="0">
              <a:lnSpc>
                <a:spcPct val="100000"/>
              </a:lnSpc>
              <a:tabLst>
                <a:tab pos="457200" algn="l"/>
              </a:tabLst>
            </a:pPr>
            <a:endParaRPr lang="en-US" sz="1800" b="1" kern="100" dirty="0">
              <a:ea typeface="Aptos" panose="020B0004020202020204" pitchFamily="34" charset="0"/>
              <a:cs typeface="Calibri" panose="020F0502020204030204" pitchFamily="34" charset="0"/>
            </a:endParaRPr>
          </a:p>
          <a:p>
            <a:endParaRPr lang="en-IE" dirty="0"/>
          </a:p>
        </p:txBody>
      </p:sp>
      <p:sp>
        <p:nvSpPr>
          <p:cNvPr id="5" name="Freeform 173">
            <a:extLst>
              <a:ext uri="{FF2B5EF4-FFF2-40B4-BE49-F238E27FC236}">
                <a16:creationId xmlns:a16="http://schemas.microsoft.com/office/drawing/2014/main" id="{DD640802-1B42-96AB-5390-372B09E3BB0E}"/>
              </a:ext>
            </a:extLst>
          </p:cNvPr>
          <p:cNvSpPr>
            <a:spLocks noChangeArrowheads="1"/>
          </p:cNvSpPr>
          <p:nvPr/>
        </p:nvSpPr>
        <p:spPr bwMode="auto">
          <a:xfrm>
            <a:off x="6041718" y="2351499"/>
            <a:ext cx="5103324" cy="1725074"/>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endParaRPr lang="en-US" sz="900"/>
          </a:p>
        </p:txBody>
      </p:sp>
      <p:sp>
        <p:nvSpPr>
          <p:cNvPr id="6" name="Freeform 174">
            <a:extLst>
              <a:ext uri="{FF2B5EF4-FFF2-40B4-BE49-F238E27FC236}">
                <a16:creationId xmlns:a16="http://schemas.microsoft.com/office/drawing/2014/main" id="{ACFF6B51-B939-A452-F05B-CB34909651F0}"/>
              </a:ext>
            </a:extLst>
          </p:cNvPr>
          <p:cNvSpPr>
            <a:spLocks noChangeArrowheads="1"/>
          </p:cNvSpPr>
          <p:nvPr/>
        </p:nvSpPr>
        <p:spPr bwMode="auto">
          <a:xfrm>
            <a:off x="6123880" y="1941900"/>
            <a:ext cx="4605797"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9465E"/>
          </a:solidFill>
          <a:ln>
            <a:noFill/>
          </a:ln>
          <a:effectLst/>
        </p:spPr>
        <p:txBody>
          <a:bodyPr wrap="none" anchor="ctr"/>
          <a:lstStyle/>
          <a:p>
            <a:endParaRPr lang="en-US" sz="900"/>
          </a:p>
        </p:txBody>
      </p:sp>
      <p:sp>
        <p:nvSpPr>
          <p:cNvPr id="7" name="Freeform 176">
            <a:extLst>
              <a:ext uri="{FF2B5EF4-FFF2-40B4-BE49-F238E27FC236}">
                <a16:creationId xmlns:a16="http://schemas.microsoft.com/office/drawing/2014/main" id="{BDD69830-D3A0-77CB-F5B4-82E5E251EC79}"/>
              </a:ext>
            </a:extLst>
          </p:cNvPr>
          <p:cNvSpPr>
            <a:spLocks noChangeArrowheads="1"/>
          </p:cNvSpPr>
          <p:nvPr/>
        </p:nvSpPr>
        <p:spPr bwMode="auto">
          <a:xfrm>
            <a:off x="629393" y="2309150"/>
            <a:ext cx="5335090" cy="1789322"/>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endParaRPr lang="en-US" sz="900" dirty="0"/>
          </a:p>
        </p:txBody>
      </p:sp>
      <p:sp>
        <p:nvSpPr>
          <p:cNvPr id="8" name="Freeform 177">
            <a:extLst>
              <a:ext uri="{FF2B5EF4-FFF2-40B4-BE49-F238E27FC236}">
                <a16:creationId xmlns:a16="http://schemas.microsoft.com/office/drawing/2014/main" id="{1DC17775-A70A-5C1B-7517-48CA1FA0B638}"/>
              </a:ext>
            </a:extLst>
          </p:cNvPr>
          <p:cNvSpPr>
            <a:spLocks noChangeArrowheads="1"/>
          </p:cNvSpPr>
          <p:nvPr/>
        </p:nvSpPr>
        <p:spPr bwMode="auto">
          <a:xfrm>
            <a:off x="938394" y="2017588"/>
            <a:ext cx="4770121" cy="570207"/>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US" sz="900"/>
          </a:p>
        </p:txBody>
      </p:sp>
      <p:sp>
        <p:nvSpPr>
          <p:cNvPr id="9" name="Freeform 179">
            <a:extLst>
              <a:ext uri="{FF2B5EF4-FFF2-40B4-BE49-F238E27FC236}">
                <a16:creationId xmlns:a16="http://schemas.microsoft.com/office/drawing/2014/main" id="{06EB16DA-978D-5E6C-0BE2-9EE8B05CF1A6}"/>
              </a:ext>
            </a:extLst>
          </p:cNvPr>
          <p:cNvSpPr>
            <a:spLocks noChangeArrowheads="1"/>
          </p:cNvSpPr>
          <p:nvPr/>
        </p:nvSpPr>
        <p:spPr bwMode="auto">
          <a:xfrm>
            <a:off x="6123880" y="4678833"/>
            <a:ext cx="5011215" cy="163842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US" sz="900"/>
          </a:p>
        </p:txBody>
      </p:sp>
      <p:sp>
        <p:nvSpPr>
          <p:cNvPr id="11" name="Freeform 180">
            <a:extLst>
              <a:ext uri="{FF2B5EF4-FFF2-40B4-BE49-F238E27FC236}">
                <a16:creationId xmlns:a16="http://schemas.microsoft.com/office/drawing/2014/main" id="{CE3205C5-2F8A-ABC6-B794-E128057EB4E4}"/>
              </a:ext>
            </a:extLst>
          </p:cNvPr>
          <p:cNvSpPr>
            <a:spLocks noChangeArrowheads="1"/>
          </p:cNvSpPr>
          <p:nvPr/>
        </p:nvSpPr>
        <p:spPr bwMode="auto">
          <a:xfrm>
            <a:off x="6329684" y="4271024"/>
            <a:ext cx="4500612"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endParaRPr lang="en-US" sz="900"/>
          </a:p>
        </p:txBody>
      </p:sp>
      <p:sp>
        <p:nvSpPr>
          <p:cNvPr id="12" name="CuadroTexto 598">
            <a:extLst>
              <a:ext uri="{FF2B5EF4-FFF2-40B4-BE49-F238E27FC236}">
                <a16:creationId xmlns:a16="http://schemas.microsoft.com/office/drawing/2014/main" id="{85946709-038F-8E91-D890-3798029486D3}"/>
              </a:ext>
            </a:extLst>
          </p:cNvPr>
          <p:cNvSpPr txBox="1"/>
          <p:nvPr/>
        </p:nvSpPr>
        <p:spPr>
          <a:xfrm>
            <a:off x="1462323" y="2064031"/>
            <a:ext cx="3265780" cy="369332"/>
          </a:xfrm>
          <a:prstGeom prst="rect">
            <a:avLst/>
          </a:prstGeom>
          <a:noFill/>
        </p:spPr>
        <p:txBody>
          <a:bodyPr wrap="square" rtlCol="0">
            <a:spAutoFit/>
          </a:bodyPr>
          <a:lstStyle/>
          <a:p>
            <a:r>
              <a:rPr lang="en-US"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Elintarvikkeiden lahjoitusaste</a:t>
            </a:r>
            <a:endParaRPr lang="en-US" b="1" dirty="0">
              <a:solidFill>
                <a:schemeClr val="bg1"/>
              </a:solidFill>
              <a:latin typeface="Calibri" panose="020F0502020204030204" pitchFamily="34" charset="0"/>
              <a:ea typeface="Lato" charset="0"/>
              <a:cs typeface="Calibri" panose="020F0502020204030204" pitchFamily="34" charset="0"/>
            </a:endParaRPr>
          </a:p>
        </p:txBody>
      </p:sp>
      <p:sp>
        <p:nvSpPr>
          <p:cNvPr id="13" name="CuadroTexto 599">
            <a:extLst>
              <a:ext uri="{FF2B5EF4-FFF2-40B4-BE49-F238E27FC236}">
                <a16:creationId xmlns:a16="http://schemas.microsoft.com/office/drawing/2014/main" id="{D825340C-4897-D946-7261-022DC5F5219D}"/>
              </a:ext>
            </a:extLst>
          </p:cNvPr>
          <p:cNvSpPr txBox="1"/>
          <p:nvPr/>
        </p:nvSpPr>
        <p:spPr>
          <a:xfrm>
            <a:off x="6699072" y="2053444"/>
            <a:ext cx="3470374" cy="369332"/>
          </a:xfrm>
          <a:prstGeom prst="rect">
            <a:avLst/>
          </a:prstGeom>
          <a:noFill/>
        </p:spPr>
        <p:txBody>
          <a:bodyPr wrap="square" rtlCol="0">
            <a:spAutoFit/>
          </a:bodyPr>
          <a:lstStyle/>
          <a:p>
            <a:r>
              <a:rPr lang="en-US" b="1" kern="100" dirty="0">
                <a:solidFill>
                  <a:schemeClr val="bg1"/>
                </a:solidFill>
                <a:latin typeface="Calibri" panose="020F0502020204030204" pitchFamily="34" charset="0"/>
                <a:cs typeface="Calibri" panose="020F0502020204030204" pitchFamily="34" charset="0"/>
              </a:rPr>
              <a:t>Jätteen syntyminen ateriaa kohti</a:t>
            </a:r>
          </a:p>
        </p:txBody>
      </p:sp>
      <p:sp>
        <p:nvSpPr>
          <p:cNvPr id="15" name="CuadroTexto 601">
            <a:extLst>
              <a:ext uri="{FF2B5EF4-FFF2-40B4-BE49-F238E27FC236}">
                <a16:creationId xmlns:a16="http://schemas.microsoft.com/office/drawing/2014/main" id="{0407B42F-06A7-4DD0-2D57-AB6BAF378FEC}"/>
              </a:ext>
            </a:extLst>
          </p:cNvPr>
          <p:cNvSpPr txBox="1"/>
          <p:nvPr/>
        </p:nvSpPr>
        <p:spPr>
          <a:xfrm>
            <a:off x="6651783" y="4258708"/>
            <a:ext cx="3883194" cy="646331"/>
          </a:xfrm>
          <a:prstGeom prst="rect">
            <a:avLst/>
          </a:prstGeom>
          <a:noFill/>
        </p:spPr>
        <p:txBody>
          <a:bodyPr wrap="square" rtlCol="0">
            <a:spAutoFit/>
          </a:bodyPr>
          <a:lstStyle/>
          <a:p>
            <a:pPr algn="ctr"/>
            <a:r>
              <a:rPr lang="en-US" b="1" kern="100" dirty="0">
                <a:solidFill>
                  <a:schemeClr val="bg1"/>
                </a:solidFill>
                <a:latin typeface="Calibri" panose="020F0502020204030204" pitchFamily="34" charset="0"/>
                <a:cs typeface="Calibri" panose="020F0502020204030204" pitchFamily="34" charset="0"/>
              </a:rPr>
              <a:t>Asiakaspalaute </a:t>
            </a:r>
            <a:r>
              <a:rPr lang="en-US" b="1" kern="100" dirty="0" err="1">
                <a:solidFill>
                  <a:schemeClr val="bg1"/>
                </a:solidFill>
                <a:latin typeface="Calibri" panose="020F0502020204030204" pitchFamily="34" charset="0"/>
                <a:cs typeface="Calibri" panose="020F0502020204030204" pitchFamily="34" charset="0"/>
              </a:rPr>
              <a:t>jätteen</a:t>
            </a:r>
            <a:r>
              <a:rPr lang="en-US" b="1" kern="100" dirty="0">
                <a:solidFill>
                  <a:schemeClr val="bg1"/>
                </a:solidFill>
                <a:latin typeface="Calibri" panose="020F0502020204030204" pitchFamily="34" charset="0"/>
                <a:cs typeface="Calibri" panose="020F0502020204030204" pitchFamily="34" charset="0"/>
              </a:rPr>
              <a:t> </a:t>
            </a:r>
            <a:r>
              <a:rPr lang="en-US" b="1" kern="100" dirty="0" err="1">
                <a:solidFill>
                  <a:schemeClr val="bg1"/>
                </a:solidFill>
                <a:latin typeface="Calibri" panose="020F0502020204030204" pitchFamily="34" charset="0"/>
                <a:cs typeface="Calibri" panose="020F0502020204030204" pitchFamily="34" charset="0"/>
              </a:rPr>
              <a:t>vähentämisaloite</a:t>
            </a:r>
            <a:endParaRPr lang="en-US" b="1" kern="100" dirty="0">
              <a:solidFill>
                <a:schemeClr val="bg1"/>
              </a:solidFill>
              <a:latin typeface="Calibri" panose="020F0502020204030204" pitchFamily="34" charset="0"/>
              <a:cs typeface="Calibri" panose="020F0502020204030204" pitchFamily="34" charset="0"/>
            </a:endParaRPr>
          </a:p>
        </p:txBody>
      </p:sp>
      <p:sp>
        <p:nvSpPr>
          <p:cNvPr id="16" name="Rectángulo 602">
            <a:extLst>
              <a:ext uri="{FF2B5EF4-FFF2-40B4-BE49-F238E27FC236}">
                <a16:creationId xmlns:a16="http://schemas.microsoft.com/office/drawing/2014/main" id="{FA240809-674C-DF9A-9A57-BD6EF8BD056E}"/>
              </a:ext>
            </a:extLst>
          </p:cNvPr>
          <p:cNvSpPr/>
          <p:nvPr/>
        </p:nvSpPr>
        <p:spPr>
          <a:xfrm>
            <a:off x="992044" y="2555973"/>
            <a:ext cx="5234738" cy="1754326"/>
          </a:xfrm>
          <a:prstGeom prst="rect">
            <a:avLst/>
          </a:prstGeom>
        </p:spPr>
        <p:txBody>
          <a:bodyPr wrap="square">
            <a:spAutoFit/>
          </a:bodyPr>
          <a:lstStyle/>
          <a:p>
            <a:pPr lvl="0" indent="0">
              <a:lnSpc>
                <a:spcPct val="100000"/>
              </a:lnSpc>
              <a:tabLst>
                <a:tab pos="457200" algn="l"/>
              </a:tabLst>
            </a:pPr>
            <a:r>
              <a:rPr lang="en-US" kern="100" dirty="0">
                <a:solidFill>
                  <a:schemeClr val="bg1"/>
                </a:solidFill>
                <a:latin typeface="Calibri" panose="020F0502020204030204" pitchFamily="34" charset="0"/>
                <a:cs typeface="Calibri" panose="020F0502020204030204" pitchFamily="34" charset="0"/>
              </a:rPr>
              <a:t>Syötäväksi kelpaavan ruoan prosenttiosuus, joka lahjoitetaan eikä heitetä hukkaan. Seurataan työntekijöiden osallistumista ruokahävikin vähentämiseen tähtääviin aloitteisiin, kuten koulutustilaisuuksiin tai ohjelmiin.</a:t>
            </a:r>
          </a:p>
          <a:p>
            <a:endParaRPr lang="en-US" dirty="0">
              <a:solidFill>
                <a:schemeClr val="bg1"/>
              </a:solidFill>
              <a:latin typeface="Calibri" panose="020F0502020204030204" pitchFamily="34" charset="0"/>
              <a:ea typeface="Lato" charset="0"/>
              <a:cs typeface="Calibri" panose="020F0502020204030204" pitchFamily="34" charset="0"/>
            </a:endParaRPr>
          </a:p>
        </p:txBody>
      </p:sp>
      <p:sp>
        <p:nvSpPr>
          <p:cNvPr id="17" name="Rectángulo 602">
            <a:extLst>
              <a:ext uri="{FF2B5EF4-FFF2-40B4-BE49-F238E27FC236}">
                <a16:creationId xmlns:a16="http://schemas.microsoft.com/office/drawing/2014/main" id="{7BF69E1F-7562-841A-FDAB-564F65B4CED6}"/>
              </a:ext>
            </a:extLst>
          </p:cNvPr>
          <p:cNvSpPr/>
          <p:nvPr/>
        </p:nvSpPr>
        <p:spPr>
          <a:xfrm>
            <a:off x="6524714" y="2599245"/>
            <a:ext cx="4204963" cy="1477328"/>
          </a:xfrm>
          <a:prstGeom prst="rect">
            <a:avLst/>
          </a:prstGeom>
        </p:spPr>
        <p:txBody>
          <a:bodyPr wrap="square">
            <a:spAutoFit/>
          </a:bodyPr>
          <a:lstStyle/>
          <a:p>
            <a:r>
              <a:rPr lang="en-US" kern="100" dirty="0">
                <a:solidFill>
                  <a:schemeClr val="bg1"/>
                </a:solidFill>
                <a:latin typeface="Calibri" panose="020F0502020204030204" pitchFamily="34" charset="0"/>
                <a:cs typeface="Calibri" panose="020F0502020204030204" pitchFamily="34" charset="0"/>
              </a:rPr>
              <a:t>Analysoi ruokahävikin määrä tarjoiltua ateriaa kohden ja auta tunnistamaan alueet, joilla annoksia on tarpeen valvoa tai ruokalistaa mukauttaa.</a:t>
            </a:r>
          </a:p>
          <a:p>
            <a:endParaRPr lang="en-US" dirty="0">
              <a:solidFill>
                <a:schemeClr val="bg1"/>
              </a:solidFill>
              <a:latin typeface="Calibri" panose="020F0502020204030204" pitchFamily="34" charset="0"/>
              <a:ea typeface="Lato" charset="0"/>
              <a:cs typeface="Calibri" panose="020F0502020204030204" pitchFamily="34" charset="0"/>
            </a:endParaRPr>
          </a:p>
        </p:txBody>
      </p:sp>
      <p:sp>
        <p:nvSpPr>
          <p:cNvPr id="19" name="Rectángulo 602">
            <a:extLst>
              <a:ext uri="{FF2B5EF4-FFF2-40B4-BE49-F238E27FC236}">
                <a16:creationId xmlns:a16="http://schemas.microsoft.com/office/drawing/2014/main" id="{9C410B23-1F25-B20C-4AB0-C64D94E90581}"/>
              </a:ext>
            </a:extLst>
          </p:cNvPr>
          <p:cNvSpPr/>
          <p:nvPr/>
        </p:nvSpPr>
        <p:spPr>
          <a:xfrm>
            <a:off x="6524714" y="5047946"/>
            <a:ext cx="4305582" cy="923330"/>
          </a:xfrm>
          <a:prstGeom prst="rect">
            <a:avLst/>
          </a:prstGeom>
        </p:spPr>
        <p:txBody>
          <a:bodyPr wrap="square">
            <a:spAutoFit/>
          </a:bodyPr>
          <a:lstStyle/>
          <a:p>
            <a:r>
              <a:rPr lang="en-US" kern="100" dirty="0">
                <a:solidFill>
                  <a:schemeClr val="bg1"/>
                </a:solidFill>
                <a:latin typeface="Calibri" panose="020F0502020204030204" pitchFamily="34" charset="0"/>
                <a:cs typeface="Calibri" panose="020F0502020204030204" pitchFamily="34" charset="0"/>
              </a:rPr>
              <a:t>Kerää tietoja asiakkaiden käsityksistä ja tyytyväisyydestä ruokahävikin vähentämiseen tähtääviin toimiin.</a:t>
            </a:r>
          </a:p>
        </p:txBody>
      </p:sp>
      <p:sp>
        <p:nvSpPr>
          <p:cNvPr id="20" name="Freeform 170">
            <a:extLst>
              <a:ext uri="{FF2B5EF4-FFF2-40B4-BE49-F238E27FC236}">
                <a16:creationId xmlns:a16="http://schemas.microsoft.com/office/drawing/2014/main" id="{09B7FE81-C7D3-7B8E-DA7A-6110BB4A3CC0}"/>
              </a:ext>
            </a:extLst>
          </p:cNvPr>
          <p:cNvSpPr>
            <a:spLocks noChangeArrowheads="1"/>
          </p:cNvSpPr>
          <p:nvPr/>
        </p:nvSpPr>
        <p:spPr bwMode="auto">
          <a:xfrm>
            <a:off x="737146" y="4678833"/>
            <a:ext cx="5125172" cy="1641634"/>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2094D2"/>
          </a:solidFill>
          <a:ln>
            <a:noFill/>
          </a:ln>
          <a:effectLst/>
        </p:spPr>
        <p:txBody>
          <a:bodyPr wrap="none" anchor="ctr"/>
          <a:lstStyle/>
          <a:p>
            <a:endParaRPr lang="en-US" sz="900"/>
          </a:p>
        </p:txBody>
      </p:sp>
      <p:sp>
        <p:nvSpPr>
          <p:cNvPr id="21" name="Freeform 171">
            <a:extLst>
              <a:ext uri="{FF2B5EF4-FFF2-40B4-BE49-F238E27FC236}">
                <a16:creationId xmlns:a16="http://schemas.microsoft.com/office/drawing/2014/main" id="{CBF0882B-C117-D286-6F25-1C6C99FEFED1}"/>
              </a:ext>
            </a:extLst>
          </p:cNvPr>
          <p:cNvSpPr>
            <a:spLocks noChangeArrowheads="1"/>
          </p:cNvSpPr>
          <p:nvPr/>
        </p:nvSpPr>
        <p:spPr bwMode="auto">
          <a:xfrm>
            <a:off x="1056905" y="4271023"/>
            <a:ext cx="4430854"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9465E"/>
          </a:solidFill>
          <a:ln>
            <a:noFill/>
          </a:ln>
          <a:effectLst/>
        </p:spPr>
        <p:txBody>
          <a:bodyPr wrap="none" anchor="ctr"/>
          <a:lstStyle/>
          <a:p>
            <a:endParaRPr lang="en-US" sz="900"/>
          </a:p>
        </p:txBody>
      </p:sp>
      <p:sp>
        <p:nvSpPr>
          <p:cNvPr id="22" name="CuadroTexto 600">
            <a:extLst>
              <a:ext uri="{FF2B5EF4-FFF2-40B4-BE49-F238E27FC236}">
                <a16:creationId xmlns:a16="http://schemas.microsoft.com/office/drawing/2014/main" id="{E53F0941-9041-EBCF-7FBF-287320EF63E5}"/>
              </a:ext>
            </a:extLst>
          </p:cNvPr>
          <p:cNvSpPr txBox="1"/>
          <p:nvPr/>
        </p:nvSpPr>
        <p:spPr>
          <a:xfrm>
            <a:off x="1609735" y="4420018"/>
            <a:ext cx="3728592" cy="369332"/>
          </a:xfrm>
          <a:prstGeom prst="rect">
            <a:avLst/>
          </a:prstGeom>
          <a:noFill/>
        </p:spPr>
        <p:txBody>
          <a:bodyPr wrap="square" rtlCol="0">
            <a:spAutoFit/>
          </a:bodyPr>
          <a:lstStyle/>
          <a:p>
            <a:r>
              <a:rPr lang="en-US" b="1" kern="100" dirty="0">
                <a:solidFill>
                  <a:schemeClr val="bg1"/>
                </a:solidFill>
                <a:latin typeface="Calibri" panose="020F0502020204030204" pitchFamily="34" charset="0"/>
                <a:cs typeface="Calibri" panose="020F0502020204030204" pitchFamily="34" charset="0"/>
              </a:rPr>
              <a:t>Ruokajätteen hiilijalanjälki</a:t>
            </a:r>
          </a:p>
        </p:txBody>
      </p:sp>
      <p:sp>
        <p:nvSpPr>
          <p:cNvPr id="23" name="Rectángulo 602">
            <a:extLst>
              <a:ext uri="{FF2B5EF4-FFF2-40B4-BE49-F238E27FC236}">
                <a16:creationId xmlns:a16="http://schemas.microsoft.com/office/drawing/2014/main" id="{5FE1EAB8-0BA1-3E2E-2DF2-8B567E8D36EB}"/>
              </a:ext>
            </a:extLst>
          </p:cNvPr>
          <p:cNvSpPr/>
          <p:nvPr/>
        </p:nvSpPr>
        <p:spPr>
          <a:xfrm>
            <a:off x="1056904" y="5006507"/>
            <a:ext cx="4560125" cy="923330"/>
          </a:xfrm>
          <a:prstGeom prst="rect">
            <a:avLst/>
          </a:prstGeom>
        </p:spPr>
        <p:txBody>
          <a:bodyPr wrap="square">
            <a:spAutoFit/>
          </a:bodyPr>
          <a:lstStyle/>
          <a:p>
            <a:r>
              <a:rPr lang="en-US" sz="18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Arvioidaan ruokajätteeseen liittyvät kasvihuonekaasupäästöt, jolloin saadaan tietoa ympäristövaikutuksista.</a:t>
            </a:r>
          </a:p>
        </p:txBody>
      </p:sp>
    </p:spTree>
    <p:extLst>
      <p:ext uri="{BB962C8B-B14F-4D97-AF65-F5344CB8AC3E}">
        <p14:creationId xmlns:p14="http://schemas.microsoft.com/office/powerpoint/2010/main" val="1139376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FDD69-97CD-2494-7466-0A440A9C4D0E}"/>
            </a:ext>
          </a:extLst>
        </p:cNvPr>
        <p:cNvGrpSpPr/>
        <p:nvPr/>
      </p:nvGrpSpPr>
      <p:grpSpPr>
        <a:xfrm>
          <a:off x="0" y="0"/>
          <a:ext cx="0" cy="0"/>
          <a:chOff x="0" y="0"/>
          <a:chExt cx="0" cy="0"/>
        </a:xfrm>
      </p:grpSpPr>
      <p:pic>
        <p:nvPicPr>
          <p:cNvPr id="3074" name="Picture 2" descr="ETC/CE - CSCP gGmbH">
            <a:extLst>
              <a:ext uri="{FF2B5EF4-FFF2-40B4-BE49-F238E27FC236}">
                <a16:creationId xmlns:a16="http://schemas.microsoft.com/office/drawing/2014/main" id="{EE5966EE-E967-1B7A-C97B-955E436AA1E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1932" y="3853711"/>
            <a:ext cx="3877288" cy="258015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E7E7348-B982-1ADA-34BA-39210A99D253}"/>
              </a:ext>
            </a:extLst>
          </p:cNvPr>
          <p:cNvSpPr>
            <a:spLocks noGrp="1"/>
          </p:cNvSpPr>
          <p:nvPr>
            <p:ph type="body" sz="quarter" idx="19"/>
          </p:nvPr>
        </p:nvSpPr>
        <p:spPr>
          <a:xfrm>
            <a:off x="2646652" y="1101438"/>
            <a:ext cx="8602828" cy="4655123"/>
          </a:xfrm>
          <a:prstGeom prst="rect">
            <a:avLst/>
          </a:prstGeom>
        </p:spPr>
        <p:txBody>
          <a:bodyPr/>
          <a:lstStyle/>
          <a:p>
            <a:pPr marL="0" indent="0">
              <a:lnSpc>
                <a:spcPct val="100000"/>
              </a:lnSpc>
            </a:pPr>
            <a:r>
              <a:rPr lang="en-US" sz="3600" b="1" dirty="0" err="1"/>
              <a:t>Harjoitus</a:t>
            </a:r>
            <a:r>
              <a:rPr lang="en-US" sz="3600" b="1" dirty="0"/>
              <a:t>.</a:t>
            </a:r>
          </a:p>
          <a:p>
            <a:pPr marL="0" indent="0">
              <a:lnSpc>
                <a:spcPct val="100000"/>
              </a:lnSpc>
            </a:pPr>
            <a:endParaRPr lang="en-US" dirty="0"/>
          </a:p>
          <a:p>
            <a:pPr marL="0" indent="0">
              <a:lnSpc>
                <a:spcPct val="100000"/>
              </a:lnSpc>
            </a:pPr>
            <a:r>
              <a:rPr lang="en-US" sz="2400" kern="100" dirty="0">
                <a:cs typeface="Calibri" panose="020F0502020204030204" pitchFamily="34" charset="0"/>
              </a:rPr>
              <a:t>Etsi ja tarkista oman maasi talouden maaprofiili 2024. </a:t>
            </a:r>
          </a:p>
          <a:p>
            <a:pPr marL="0" indent="0">
              <a:lnSpc>
                <a:spcPct val="100000"/>
              </a:lnSpc>
            </a:pPr>
            <a:endParaRPr lang="en-US" kern="100" dirty="0">
              <a:cs typeface="Calibri" panose="020F0502020204030204" pitchFamily="34" charset="0"/>
            </a:endParaRPr>
          </a:p>
          <a:p>
            <a:pPr marL="0" indent="0">
              <a:lnSpc>
                <a:spcPct val="100000"/>
              </a:lnSpc>
            </a:pPr>
            <a:r>
              <a:rPr lang="en-US" kern="100" dirty="0">
                <a:cs typeface="Calibri" panose="020F0502020204030204" pitchFamily="34" charset="0"/>
                <a:hlinkClick r:id="rId3"/>
              </a:rPr>
              <a:t>Kiertotalouden ja resurssien käytön eurooppalainen teemakeskus:</a:t>
            </a:r>
            <a:endParaRPr lang="en-US" kern="100" dirty="0">
              <a:cs typeface="Calibri" panose="020F0502020204030204" pitchFamily="34" charset="0"/>
            </a:endParaRPr>
          </a:p>
          <a:p>
            <a:pPr marL="0" indent="0">
              <a:lnSpc>
                <a:spcPct val="100000"/>
              </a:lnSpc>
            </a:pPr>
            <a:r>
              <a:rPr lang="en-US" kern="100" dirty="0">
                <a:cs typeface="Calibri" panose="020F0502020204030204" pitchFamily="34" charset="0"/>
                <a:hlinkClick r:id="rId4"/>
              </a:rPr>
              <a:t>Tapaus Suomi. Kiertotalouden maaprofiili 2024 - Suomi </a:t>
            </a:r>
            <a:endParaRPr lang="en-US" dirty="0">
              <a:cs typeface="Calibri" panose="020F0502020204030204" pitchFamily="34" charset="0"/>
            </a:endParaRPr>
          </a:p>
          <a:p>
            <a:endParaRPr lang="en-US" dirty="0"/>
          </a:p>
          <a:p>
            <a:endParaRPr lang="en-US" dirty="0"/>
          </a:p>
        </p:txBody>
      </p:sp>
      <p:pic>
        <p:nvPicPr>
          <p:cNvPr id="2" name="Kuva 1" descr="Kuva, joka sisältää kohteen teksti, Grafiikka, Fontti, ympyrä&#10;&#10;Kuvaus luotu automaattisesti">
            <a:extLst>
              <a:ext uri="{FF2B5EF4-FFF2-40B4-BE49-F238E27FC236}">
                <a16:creationId xmlns:a16="http://schemas.microsoft.com/office/drawing/2014/main" id="{0B04153C-B1DE-BAF2-C403-77275A6FA7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38842" y="4510520"/>
            <a:ext cx="1854684" cy="1246041"/>
          </a:xfrm>
          <a:prstGeom prst="rect">
            <a:avLst/>
          </a:prstGeom>
        </p:spPr>
      </p:pic>
      <p:grpSp>
        <p:nvGrpSpPr>
          <p:cNvPr id="7" name="Google Shape;518;p39">
            <a:extLst>
              <a:ext uri="{FF2B5EF4-FFF2-40B4-BE49-F238E27FC236}">
                <a16:creationId xmlns:a16="http://schemas.microsoft.com/office/drawing/2014/main" id="{4AD3C499-7958-D420-AED5-B58FCB328D83}"/>
              </a:ext>
            </a:extLst>
          </p:cNvPr>
          <p:cNvGrpSpPr/>
          <p:nvPr/>
        </p:nvGrpSpPr>
        <p:grpSpPr>
          <a:xfrm>
            <a:off x="769140" y="616686"/>
            <a:ext cx="1495425" cy="1484324"/>
            <a:chOff x="1923675" y="1633650"/>
            <a:chExt cx="436000" cy="435975"/>
          </a:xfrm>
          <a:solidFill>
            <a:srgbClr val="09465E"/>
          </a:solidFill>
        </p:grpSpPr>
        <p:sp>
          <p:nvSpPr>
            <p:cNvPr id="8" name="Google Shape;519;p39">
              <a:extLst>
                <a:ext uri="{FF2B5EF4-FFF2-40B4-BE49-F238E27FC236}">
                  <a16:creationId xmlns:a16="http://schemas.microsoft.com/office/drawing/2014/main" id="{0792F677-BA29-C48E-92ED-8E464D6425BF}"/>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0;p39">
              <a:extLst>
                <a:ext uri="{FF2B5EF4-FFF2-40B4-BE49-F238E27FC236}">
                  <a16:creationId xmlns:a16="http://schemas.microsoft.com/office/drawing/2014/main" id="{2CEFEDCF-004A-B3A1-DA0E-63B31D95436E}"/>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1;p39">
              <a:extLst>
                <a:ext uri="{FF2B5EF4-FFF2-40B4-BE49-F238E27FC236}">
                  <a16:creationId xmlns:a16="http://schemas.microsoft.com/office/drawing/2014/main" id="{C57A6F0A-C234-B56E-95CF-194D50BFDC31}"/>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2;p39">
              <a:extLst>
                <a:ext uri="{FF2B5EF4-FFF2-40B4-BE49-F238E27FC236}">
                  <a16:creationId xmlns:a16="http://schemas.microsoft.com/office/drawing/2014/main" id="{6F2F73D1-966D-71B0-6A30-937DBCA27BEF}"/>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3;p39">
              <a:extLst>
                <a:ext uri="{FF2B5EF4-FFF2-40B4-BE49-F238E27FC236}">
                  <a16:creationId xmlns:a16="http://schemas.microsoft.com/office/drawing/2014/main" id="{062BBE28-60D8-AC71-26CF-B4542E5C0721}"/>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4;p39">
              <a:extLst>
                <a:ext uri="{FF2B5EF4-FFF2-40B4-BE49-F238E27FC236}">
                  <a16:creationId xmlns:a16="http://schemas.microsoft.com/office/drawing/2014/main" id="{FB8B45EF-8A90-99E9-AB45-5DB6BDA198F2}"/>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aphic 4">
            <a:extLst>
              <a:ext uri="{FF2B5EF4-FFF2-40B4-BE49-F238E27FC236}">
                <a16:creationId xmlns:a16="http://schemas.microsoft.com/office/drawing/2014/main" id="{392B381B-361B-0924-A5A6-7D2730AA013E}"/>
              </a:ext>
            </a:extLst>
          </p:cNvPr>
          <p:cNvGrpSpPr/>
          <p:nvPr/>
        </p:nvGrpSpPr>
        <p:grpSpPr>
          <a:xfrm rot="3796873">
            <a:off x="1831703" y="3291475"/>
            <a:ext cx="403667" cy="780438"/>
            <a:chOff x="9129274" y="2719113"/>
            <a:chExt cx="717139" cy="1386497"/>
          </a:xfrm>
          <a:solidFill>
            <a:srgbClr val="09465E"/>
          </a:solidFill>
        </p:grpSpPr>
        <p:grpSp>
          <p:nvGrpSpPr>
            <p:cNvPr id="5" name="Graphic 4">
              <a:extLst>
                <a:ext uri="{FF2B5EF4-FFF2-40B4-BE49-F238E27FC236}">
                  <a16:creationId xmlns:a16="http://schemas.microsoft.com/office/drawing/2014/main" id="{0CA23832-0BBB-2B7F-B3C5-B97109708EEA}"/>
                </a:ext>
              </a:extLst>
            </p:cNvPr>
            <p:cNvGrpSpPr/>
            <p:nvPr/>
          </p:nvGrpSpPr>
          <p:grpSpPr>
            <a:xfrm>
              <a:off x="9159507" y="2719113"/>
              <a:ext cx="446280" cy="440141"/>
              <a:chOff x="9159507" y="2719113"/>
              <a:chExt cx="446280" cy="440141"/>
            </a:xfrm>
            <a:grpFill/>
          </p:grpSpPr>
          <p:sp>
            <p:nvSpPr>
              <p:cNvPr id="21" name="Freeform 57">
                <a:extLst>
                  <a:ext uri="{FF2B5EF4-FFF2-40B4-BE49-F238E27FC236}">
                    <a16:creationId xmlns:a16="http://schemas.microsoft.com/office/drawing/2014/main" id="{C22B1253-4E66-B8D3-A753-18D8DB31EF79}"/>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2" name="Freeform 58">
                <a:extLst>
                  <a:ext uri="{FF2B5EF4-FFF2-40B4-BE49-F238E27FC236}">
                    <a16:creationId xmlns:a16="http://schemas.microsoft.com/office/drawing/2014/main" id="{6B2723CF-7107-1546-423E-12B25CF0783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BD56E6C7-387D-53D2-DE2D-C224CDAAB91F}"/>
                </a:ext>
              </a:extLst>
            </p:cNvPr>
            <p:cNvGrpSpPr/>
            <p:nvPr/>
          </p:nvGrpSpPr>
          <p:grpSpPr>
            <a:xfrm>
              <a:off x="9129274" y="2893887"/>
              <a:ext cx="717139" cy="1211724"/>
              <a:chOff x="9129274" y="2893887"/>
              <a:chExt cx="717139" cy="1211724"/>
            </a:xfrm>
            <a:grpFill/>
          </p:grpSpPr>
          <p:sp>
            <p:nvSpPr>
              <p:cNvPr id="14" name="Freeform 50">
                <a:extLst>
                  <a:ext uri="{FF2B5EF4-FFF2-40B4-BE49-F238E27FC236}">
                    <a16:creationId xmlns:a16="http://schemas.microsoft.com/office/drawing/2014/main" id="{A4AA64F1-81AF-DA6D-5792-C9B37A578C9E}"/>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5" name="Freeform 51">
                <a:extLst>
                  <a:ext uri="{FF2B5EF4-FFF2-40B4-BE49-F238E27FC236}">
                    <a16:creationId xmlns:a16="http://schemas.microsoft.com/office/drawing/2014/main" id="{BB95C0BE-AD6A-A4D6-5F71-4668A61BED84}"/>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6" name="Freeform 52">
                <a:extLst>
                  <a:ext uri="{FF2B5EF4-FFF2-40B4-BE49-F238E27FC236}">
                    <a16:creationId xmlns:a16="http://schemas.microsoft.com/office/drawing/2014/main" id="{0D59ED32-BD86-229F-42CC-23A9F20CDEB0}"/>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7" name="Freeform 53">
                <a:extLst>
                  <a:ext uri="{FF2B5EF4-FFF2-40B4-BE49-F238E27FC236}">
                    <a16:creationId xmlns:a16="http://schemas.microsoft.com/office/drawing/2014/main" id="{1ADE1A8F-9A3C-22F5-19FF-8EF7496D9CB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8" name="Freeform 54">
                <a:extLst>
                  <a:ext uri="{FF2B5EF4-FFF2-40B4-BE49-F238E27FC236}">
                    <a16:creationId xmlns:a16="http://schemas.microsoft.com/office/drawing/2014/main" id="{1DFD45BA-D6C8-7A8C-5C8F-7436A48EB4BA}"/>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9" name="Freeform 55">
                <a:extLst>
                  <a:ext uri="{FF2B5EF4-FFF2-40B4-BE49-F238E27FC236}">
                    <a16:creationId xmlns:a16="http://schemas.microsoft.com/office/drawing/2014/main" id="{BBA87B91-7BC8-4E9D-C224-96029B34907B}"/>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0" name="Freeform 56">
                <a:extLst>
                  <a:ext uri="{FF2B5EF4-FFF2-40B4-BE49-F238E27FC236}">
                    <a16:creationId xmlns:a16="http://schemas.microsoft.com/office/drawing/2014/main" id="{B50C24D4-F2A5-88B6-82C7-CD3BFCB1FAB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15888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E80B0-C5BD-710A-FC1D-8426E9AD881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553F4B8-E710-39B4-2385-87DFA697001A}"/>
              </a:ext>
            </a:extLst>
          </p:cNvPr>
          <p:cNvSpPr>
            <a:spLocks noGrp="1"/>
          </p:cNvSpPr>
          <p:nvPr>
            <p:ph type="body" sz="quarter" idx="17"/>
          </p:nvPr>
        </p:nvSpPr>
        <p:spPr>
          <a:xfrm>
            <a:off x="6731421" y="439689"/>
            <a:ext cx="2066906" cy="582221"/>
          </a:xfrm>
        </p:spPr>
        <p:txBody>
          <a:bodyPr/>
          <a:lstStyle/>
          <a:p>
            <a:r>
              <a:rPr lang="en-US" dirty="0"/>
              <a:t>04</a:t>
            </a:r>
          </a:p>
        </p:txBody>
      </p:sp>
      <p:pic>
        <p:nvPicPr>
          <p:cNvPr id="13" name="Kuvan paikkamerkki 12">
            <a:extLst>
              <a:ext uri="{FF2B5EF4-FFF2-40B4-BE49-F238E27FC236}">
                <a16:creationId xmlns:a16="http://schemas.microsoft.com/office/drawing/2014/main" id="{105C5BF5-0C54-0BC1-5A9D-676A60913BDE}"/>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2184" y="2968697"/>
            <a:ext cx="7821663" cy="3446832"/>
          </a:xfrm>
          <a:prstGeom prst="rect">
            <a:avLst/>
          </a:prstGeom>
        </p:spPr>
      </p:pic>
      <p:sp>
        <p:nvSpPr>
          <p:cNvPr id="14" name="Rectangle 13">
            <a:extLst>
              <a:ext uri="{FF2B5EF4-FFF2-40B4-BE49-F238E27FC236}">
                <a16:creationId xmlns:a16="http://schemas.microsoft.com/office/drawing/2014/main" id="{E9A1635A-481B-FB4C-0546-2753916F8975}"/>
              </a:ext>
            </a:extLst>
          </p:cNvPr>
          <p:cNvSpPr/>
          <p:nvPr/>
        </p:nvSpPr>
        <p:spPr>
          <a:xfrm>
            <a:off x="2255099" y="3661020"/>
            <a:ext cx="8733332" cy="662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000" dirty="0">
                <a:ea typeface="+mn-lt"/>
                <a:cs typeface="+mn-lt"/>
              </a:rPr>
              <a:t>Tavoitteiden ja keskeisten suorituskykyindikaattoreiden asettaminen (KPI)</a:t>
            </a:r>
          </a:p>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7CA7A16C-7518-9DC3-2883-B216CAD17263}"/>
              </a:ext>
            </a:extLst>
          </p:cNvPr>
          <p:cNvSpPr txBox="1"/>
          <p:nvPr/>
        </p:nvSpPr>
        <p:spPr>
          <a:xfrm>
            <a:off x="2411709" y="3655886"/>
            <a:ext cx="9278246" cy="646331"/>
          </a:xfrm>
          <a:prstGeom prst="rect">
            <a:avLst/>
          </a:prstGeom>
          <a:noFill/>
        </p:spPr>
        <p:txBody>
          <a:bodyPr wrap="none" rtlCol="0">
            <a:spAutoFit/>
          </a:bodyPr>
          <a:lstStyle/>
          <a:p>
            <a:r>
              <a:rPr lang="en-IE" sz="3600" b="1" spc="324" dirty="0">
                <a:solidFill>
                  <a:srgbClr val="60BA47"/>
                </a:solidFill>
                <a:latin typeface="Calibri" panose="020F0502020204030204" pitchFamily="34" charset="0"/>
                <a:cs typeface="Calibri" panose="020F0502020204030204" pitchFamily="34" charset="0"/>
              </a:rPr>
              <a:t>Arvioinnin tiedonkeruumenetelmät</a:t>
            </a:r>
          </a:p>
        </p:txBody>
      </p:sp>
    </p:spTree>
    <p:extLst>
      <p:ext uri="{BB962C8B-B14F-4D97-AF65-F5344CB8AC3E}">
        <p14:creationId xmlns:p14="http://schemas.microsoft.com/office/powerpoint/2010/main" val="76273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137A20F1-B484-01B2-C346-5B746EF4DD20}"/>
              </a:ext>
            </a:extLst>
          </p:cNvPr>
          <p:cNvSpPr>
            <a:spLocks noGrp="1"/>
          </p:cNvSpPr>
          <p:nvPr>
            <p:ph type="body" sz="quarter" idx="18"/>
          </p:nvPr>
        </p:nvSpPr>
        <p:spPr>
          <a:xfrm>
            <a:off x="401869" y="1431822"/>
            <a:ext cx="4360632" cy="5026945"/>
          </a:xfrm>
        </p:spPr>
        <p:txBody>
          <a:bodyPr/>
          <a:lstStyle/>
          <a:p>
            <a:pPr marL="0" indent="0">
              <a:lnSpc>
                <a:spcPct val="100000"/>
              </a:lnSpc>
              <a:spcBef>
                <a:spcPts val="0"/>
              </a:spcBef>
            </a:pPr>
            <a:r>
              <a:rPr lang="en-US" sz="2400" dirty="0">
                <a:solidFill>
                  <a:srgbClr val="FFFFFF"/>
                </a:solidFill>
                <a:latin typeface="Calibri" panose="020F0502020204030204" pitchFamily="34" charset="0"/>
              </a:rPr>
              <a:t>Moduulissa korostetaan arvioinnin ja </a:t>
            </a:r>
            <a:r>
              <a:rPr lang="en-US" sz="2400" dirty="0" err="1">
                <a:solidFill>
                  <a:srgbClr val="FFFFFF"/>
                </a:solidFill>
                <a:latin typeface="Calibri" panose="020F0502020204030204" pitchFamily="34" charset="0"/>
              </a:rPr>
              <a:t>vaikutusten</a:t>
            </a:r>
            <a:r>
              <a:rPr lang="en-US" sz="2400" dirty="0">
                <a:solidFill>
                  <a:srgbClr val="FFFFFF"/>
                </a:solidFill>
                <a:latin typeface="Calibri" panose="020F0502020204030204" pitchFamily="34" charset="0"/>
              </a:rPr>
              <a:t> </a:t>
            </a:r>
            <a:r>
              <a:rPr lang="en-US" sz="2400" dirty="0" err="1">
                <a:solidFill>
                  <a:srgbClr val="FFFFFF"/>
                </a:solidFill>
                <a:latin typeface="Calibri" panose="020F0502020204030204" pitchFamily="34" charset="0"/>
              </a:rPr>
              <a:t>arvioinnin</a:t>
            </a:r>
            <a:r>
              <a:rPr lang="en-US" sz="2400" dirty="0">
                <a:solidFill>
                  <a:srgbClr val="FFFFFF"/>
                </a:solidFill>
                <a:latin typeface="Calibri" panose="020F0502020204030204" pitchFamily="34" charset="0"/>
              </a:rPr>
              <a:t> merkitystä kestävissä elintarvikealan yrityksissä. </a:t>
            </a:r>
            <a:r>
              <a:rPr lang="en-US" sz="2400" dirty="0" err="1">
                <a:solidFill>
                  <a:srgbClr val="FFFFFF"/>
                </a:solidFill>
                <a:latin typeface="Calibri" panose="020F0502020204030204" pitchFamily="34" charset="0"/>
              </a:rPr>
              <a:t>Arvioimalla</a:t>
            </a:r>
            <a:r>
              <a:rPr lang="en-US" sz="2400" dirty="0">
                <a:solidFill>
                  <a:srgbClr val="FFFFFF"/>
                </a:solidFill>
                <a:latin typeface="Calibri" panose="020F0502020204030204" pitchFamily="34" charset="0"/>
              </a:rPr>
              <a:t> järjestelmällisesti jätevirtoja voit vaikuttaa myönteisesti ympäristöön, talouteen ja yhteiskuntaan liittyviin tuloksiin.</a:t>
            </a:r>
          </a:p>
          <a:p>
            <a:pPr marL="0" indent="0">
              <a:lnSpc>
                <a:spcPct val="100000"/>
              </a:lnSpc>
              <a:spcBef>
                <a:spcPts val="0"/>
              </a:spcBef>
            </a:pPr>
            <a:endParaRPr lang="en-US" sz="2400" b="0" i="0" u="none" strike="noStrike" dirty="0">
              <a:solidFill>
                <a:srgbClr val="FFFFFF"/>
              </a:solidFill>
              <a:effectLst/>
              <a:latin typeface="Calibri" panose="020F0502020204030204" pitchFamily="34" charset="0"/>
            </a:endParaRPr>
          </a:p>
        </p:txBody>
      </p:sp>
      <p:sp>
        <p:nvSpPr>
          <p:cNvPr id="12" name="Rectangle 11">
            <a:extLst>
              <a:ext uri="{FF2B5EF4-FFF2-40B4-BE49-F238E27FC236}">
                <a16:creationId xmlns:a16="http://schemas.microsoft.com/office/drawing/2014/main" id="{FD1AE6A7-36AA-0C4F-0261-5C67EE120960}"/>
              </a:ext>
            </a:extLst>
          </p:cNvPr>
          <p:cNvSpPr/>
          <p:nvPr/>
        </p:nvSpPr>
        <p:spPr>
          <a:xfrm>
            <a:off x="316143" y="586689"/>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29" b="0"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00166" y="638987"/>
            <a:ext cx="25776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324" normalizeH="0" baseline="0" noProof="0" dirty="0">
                <a:ln>
                  <a:noFill/>
                </a:ln>
                <a:solidFill>
                  <a:srgbClr val="60BA47"/>
                </a:solidFill>
                <a:effectLst/>
                <a:uLnTx/>
                <a:uFillTx/>
                <a:latin typeface="Calibri" panose="020F0502020204030204" pitchFamily="34" charset="0"/>
                <a:ea typeface="+mn-ea"/>
                <a:cs typeface="Calibri" panose="020F0502020204030204" pitchFamily="34" charset="0"/>
              </a:rPr>
              <a:t>SISÄLTÖ</a:t>
            </a:r>
          </a:p>
        </p:txBody>
      </p:sp>
      <p:sp>
        <p:nvSpPr>
          <p:cNvPr id="40" name="Text Placeholder 16">
            <a:extLst>
              <a:ext uri="{FF2B5EF4-FFF2-40B4-BE49-F238E27FC236}">
                <a16:creationId xmlns:a16="http://schemas.microsoft.com/office/drawing/2014/main" id="{720A7EE6-FB5A-085E-C7CC-B722E87E1DB9}"/>
              </a:ext>
            </a:extLst>
          </p:cNvPr>
          <p:cNvSpPr>
            <a:spLocks noGrp="1"/>
          </p:cNvSpPr>
          <p:nvPr>
            <p:ph type="body" sz="quarter" idx="15"/>
          </p:nvPr>
        </p:nvSpPr>
        <p:spPr>
          <a:xfrm>
            <a:off x="5294736" y="1158252"/>
            <a:ext cx="700387" cy="566443"/>
          </a:xfrm>
        </p:spPr>
        <p:txBody>
          <a:bodyPr/>
          <a:lstStyle/>
          <a:p>
            <a:r>
              <a:rPr lang="en-GB" noProof="0" dirty="0"/>
              <a:t>01</a:t>
            </a:r>
          </a:p>
        </p:txBody>
      </p:sp>
      <p:sp>
        <p:nvSpPr>
          <p:cNvPr id="41" name="Text Placeholder 14">
            <a:extLst>
              <a:ext uri="{FF2B5EF4-FFF2-40B4-BE49-F238E27FC236}">
                <a16:creationId xmlns:a16="http://schemas.microsoft.com/office/drawing/2014/main" id="{509C6D2A-CAC7-AA5D-606B-9C39EC675ADC}"/>
              </a:ext>
            </a:extLst>
          </p:cNvPr>
          <p:cNvSpPr>
            <a:spLocks noGrp="1"/>
          </p:cNvSpPr>
          <p:nvPr>
            <p:ph type="body" sz="quarter" idx="14"/>
          </p:nvPr>
        </p:nvSpPr>
        <p:spPr>
          <a:xfrm>
            <a:off x="6015992" y="1158252"/>
            <a:ext cx="6061968" cy="566444"/>
          </a:xfrm>
          <a:prstGeom prst="rect">
            <a:avLst/>
          </a:prstGeom>
        </p:spPr>
        <p:txBody>
          <a:bodyPr/>
          <a:lstStyle/>
          <a:p>
            <a:r>
              <a:rPr lang="en-IE" dirty="0">
                <a:ea typeface="+mn-lt"/>
                <a:cs typeface="+mn-lt"/>
              </a:rPr>
              <a:t>Johdatus arviointiin </a:t>
            </a:r>
            <a:r>
              <a:rPr lang="en-IE" dirty="0" err="1">
                <a:ea typeface="+mn-lt"/>
                <a:cs typeface="+mn-lt"/>
              </a:rPr>
              <a:t>ja</a:t>
            </a:r>
            <a:r>
              <a:rPr lang="en-IE" dirty="0">
                <a:ea typeface="+mn-lt"/>
                <a:cs typeface="+mn-lt"/>
              </a:rPr>
              <a:t> </a:t>
            </a:r>
            <a:r>
              <a:rPr lang="en-IE" dirty="0" err="1">
                <a:ea typeface="+mn-lt"/>
                <a:cs typeface="+mn-lt"/>
              </a:rPr>
              <a:t>vaikutusten</a:t>
            </a:r>
            <a:r>
              <a:rPr lang="en-IE" dirty="0">
                <a:ea typeface="+mn-lt"/>
                <a:cs typeface="+mn-lt"/>
              </a:rPr>
              <a:t> arviointiin</a:t>
            </a:r>
          </a:p>
        </p:txBody>
      </p:sp>
      <p:sp>
        <p:nvSpPr>
          <p:cNvPr id="42" name="Text Placeholder 26">
            <a:extLst>
              <a:ext uri="{FF2B5EF4-FFF2-40B4-BE49-F238E27FC236}">
                <a16:creationId xmlns:a16="http://schemas.microsoft.com/office/drawing/2014/main" id="{C5EAA95F-A3C3-838D-FD45-C0EF2E42598D}"/>
              </a:ext>
            </a:extLst>
          </p:cNvPr>
          <p:cNvSpPr>
            <a:spLocks noGrp="1"/>
          </p:cNvSpPr>
          <p:nvPr>
            <p:ph type="body" sz="quarter" idx="29"/>
          </p:nvPr>
        </p:nvSpPr>
        <p:spPr>
          <a:xfrm>
            <a:off x="5294736" y="1977724"/>
            <a:ext cx="700387" cy="566443"/>
          </a:xfrm>
        </p:spPr>
        <p:txBody>
          <a:bodyPr/>
          <a:lstStyle/>
          <a:p>
            <a:r>
              <a:rPr lang="en-GB" noProof="0" dirty="0"/>
              <a:t>02</a:t>
            </a:r>
          </a:p>
        </p:txBody>
      </p:sp>
      <p:sp>
        <p:nvSpPr>
          <p:cNvPr id="43" name="Text Placeholder 20">
            <a:extLst>
              <a:ext uri="{FF2B5EF4-FFF2-40B4-BE49-F238E27FC236}">
                <a16:creationId xmlns:a16="http://schemas.microsoft.com/office/drawing/2014/main" id="{2DF269F5-7BE8-569B-931D-9E069DCAA8A9}"/>
              </a:ext>
            </a:extLst>
          </p:cNvPr>
          <p:cNvSpPr>
            <a:spLocks noGrp="1"/>
          </p:cNvSpPr>
          <p:nvPr>
            <p:ph type="body" sz="quarter" idx="30"/>
          </p:nvPr>
        </p:nvSpPr>
        <p:spPr>
          <a:xfrm>
            <a:off x="6015991" y="1977725"/>
            <a:ext cx="5937884" cy="566444"/>
          </a:xfrm>
          <a:prstGeom prst="rect">
            <a:avLst/>
          </a:prstGeom>
        </p:spPr>
        <p:txBody>
          <a:bodyPr/>
          <a:lstStyle/>
          <a:p>
            <a:r>
              <a:rPr lang="en-IE" dirty="0" err="1">
                <a:cs typeface="Calibri"/>
              </a:rPr>
              <a:t>Arviointityypit</a:t>
            </a:r>
            <a:endParaRPr lang="en-US" dirty="0">
              <a:highlight>
                <a:srgbClr val="FFFF00"/>
              </a:highlight>
            </a:endParaRPr>
          </a:p>
        </p:txBody>
      </p:sp>
      <p:sp>
        <p:nvSpPr>
          <p:cNvPr id="44" name="Text Placeholder 27">
            <a:extLst>
              <a:ext uri="{FF2B5EF4-FFF2-40B4-BE49-F238E27FC236}">
                <a16:creationId xmlns:a16="http://schemas.microsoft.com/office/drawing/2014/main" id="{792C00D7-CABA-4565-39B2-E274CD72F3E0}"/>
              </a:ext>
            </a:extLst>
          </p:cNvPr>
          <p:cNvSpPr>
            <a:spLocks noGrp="1"/>
          </p:cNvSpPr>
          <p:nvPr>
            <p:ph type="body" sz="quarter" idx="31"/>
          </p:nvPr>
        </p:nvSpPr>
        <p:spPr>
          <a:xfrm>
            <a:off x="5294736" y="2796692"/>
            <a:ext cx="700387" cy="566443"/>
          </a:xfrm>
        </p:spPr>
        <p:txBody>
          <a:bodyPr/>
          <a:lstStyle/>
          <a:p>
            <a:r>
              <a:rPr lang="en-GB" noProof="0" dirty="0"/>
              <a:t>03</a:t>
            </a:r>
          </a:p>
        </p:txBody>
      </p:sp>
      <p:sp>
        <p:nvSpPr>
          <p:cNvPr id="45" name="Text Placeholder 22">
            <a:extLst>
              <a:ext uri="{FF2B5EF4-FFF2-40B4-BE49-F238E27FC236}">
                <a16:creationId xmlns:a16="http://schemas.microsoft.com/office/drawing/2014/main" id="{F4B7CA59-5787-5107-4D05-BC0358963AE8}"/>
              </a:ext>
            </a:extLst>
          </p:cNvPr>
          <p:cNvSpPr>
            <a:spLocks noGrp="1"/>
          </p:cNvSpPr>
          <p:nvPr>
            <p:ph type="body" sz="quarter" idx="32"/>
          </p:nvPr>
        </p:nvSpPr>
        <p:spPr>
          <a:xfrm>
            <a:off x="6015991" y="2796692"/>
            <a:ext cx="6385575" cy="566444"/>
          </a:xfrm>
          <a:prstGeom prst="rect">
            <a:avLst/>
          </a:prstGeom>
        </p:spPr>
        <p:txBody>
          <a:bodyPr/>
          <a:lstStyle/>
          <a:p>
            <a:r>
              <a:rPr lang="en-IE" dirty="0" err="1">
                <a:ea typeface="+mn-lt"/>
                <a:cs typeface="+mn-lt"/>
              </a:rPr>
              <a:t>Tavoitteiden</a:t>
            </a:r>
            <a:r>
              <a:rPr lang="en-IE" dirty="0">
                <a:ea typeface="+mn-lt"/>
                <a:cs typeface="+mn-lt"/>
              </a:rPr>
              <a:t> </a:t>
            </a:r>
            <a:r>
              <a:rPr lang="en-IE" dirty="0" err="1">
                <a:ea typeface="+mn-lt"/>
                <a:cs typeface="+mn-lt"/>
              </a:rPr>
              <a:t>asettaminen</a:t>
            </a:r>
            <a:r>
              <a:rPr lang="en-IE" dirty="0">
                <a:ea typeface="+mn-lt"/>
                <a:cs typeface="+mn-lt"/>
              </a:rPr>
              <a:t> - </a:t>
            </a:r>
            <a:r>
              <a:rPr lang="en-IE" dirty="0" err="1">
                <a:ea typeface="+mn-lt"/>
                <a:cs typeface="+mn-lt"/>
              </a:rPr>
              <a:t>Avaintulosindikaattorit</a:t>
            </a:r>
            <a:endParaRPr lang="en-IE" dirty="0">
              <a:cs typeface="Calibri"/>
            </a:endParaRPr>
          </a:p>
        </p:txBody>
      </p:sp>
      <p:sp>
        <p:nvSpPr>
          <p:cNvPr id="46" name="Text Placeholder 28">
            <a:extLst>
              <a:ext uri="{FF2B5EF4-FFF2-40B4-BE49-F238E27FC236}">
                <a16:creationId xmlns:a16="http://schemas.microsoft.com/office/drawing/2014/main" id="{3D4BF14F-679D-D941-1001-4BA609DF3EA0}"/>
              </a:ext>
            </a:extLst>
          </p:cNvPr>
          <p:cNvSpPr>
            <a:spLocks noGrp="1"/>
          </p:cNvSpPr>
          <p:nvPr>
            <p:ph type="body" sz="quarter" idx="33"/>
          </p:nvPr>
        </p:nvSpPr>
        <p:spPr>
          <a:xfrm>
            <a:off x="5294736" y="3614649"/>
            <a:ext cx="700387" cy="566443"/>
          </a:xfrm>
        </p:spPr>
        <p:txBody>
          <a:bodyPr/>
          <a:lstStyle/>
          <a:p>
            <a:r>
              <a:rPr lang="en-GB" noProof="0" dirty="0"/>
              <a:t>04</a:t>
            </a:r>
          </a:p>
        </p:txBody>
      </p:sp>
      <p:sp>
        <p:nvSpPr>
          <p:cNvPr id="47" name="Text Placeholder 24">
            <a:extLst>
              <a:ext uri="{FF2B5EF4-FFF2-40B4-BE49-F238E27FC236}">
                <a16:creationId xmlns:a16="http://schemas.microsoft.com/office/drawing/2014/main" id="{05675818-DBFD-535E-FFEF-48419AB69197}"/>
              </a:ext>
            </a:extLst>
          </p:cNvPr>
          <p:cNvSpPr>
            <a:spLocks noGrp="1"/>
          </p:cNvSpPr>
          <p:nvPr>
            <p:ph type="body" sz="quarter" idx="34"/>
          </p:nvPr>
        </p:nvSpPr>
        <p:spPr>
          <a:xfrm>
            <a:off x="6015992" y="3614649"/>
            <a:ext cx="5355642" cy="566444"/>
          </a:xfrm>
          <a:prstGeom prst="rect">
            <a:avLst/>
          </a:prstGeom>
        </p:spPr>
        <p:txBody>
          <a:bodyPr/>
          <a:lstStyle/>
          <a:p>
            <a:r>
              <a:rPr lang="en-IE" dirty="0">
                <a:ea typeface="+mn-lt"/>
                <a:cs typeface="+mn-lt"/>
              </a:rPr>
              <a:t>Arvioinnin tiedonkeruumenetelmät</a:t>
            </a:r>
          </a:p>
        </p:txBody>
      </p:sp>
      <p:grpSp>
        <p:nvGrpSpPr>
          <p:cNvPr id="50" name="Group 49">
            <a:extLst>
              <a:ext uri="{FF2B5EF4-FFF2-40B4-BE49-F238E27FC236}">
                <a16:creationId xmlns:a16="http://schemas.microsoft.com/office/drawing/2014/main" id="{86BC6311-8C4F-EE92-119D-383DB0576826}"/>
              </a:ext>
            </a:extLst>
          </p:cNvPr>
          <p:cNvGrpSpPr/>
          <p:nvPr/>
        </p:nvGrpSpPr>
        <p:grpSpPr>
          <a:xfrm>
            <a:off x="5294735" y="1836413"/>
            <a:ext cx="6411283" cy="2469219"/>
            <a:chOff x="2156220" y="3404184"/>
            <a:chExt cx="8902925" cy="2469219"/>
          </a:xfrm>
        </p:grpSpPr>
        <p:cxnSp>
          <p:nvCxnSpPr>
            <p:cNvPr id="51" name="Straight Connector 50">
              <a:extLst>
                <a:ext uri="{FF2B5EF4-FFF2-40B4-BE49-F238E27FC236}">
                  <a16:creationId xmlns:a16="http://schemas.microsoft.com/office/drawing/2014/main" id="{E6E5A664-5E93-0DEF-FA10-275FCEDE0AC8}"/>
                </a:ext>
              </a:extLst>
            </p:cNvPr>
            <p:cNvCxnSpPr>
              <a:cxnSpLocks/>
            </p:cNvCxnSpPr>
            <p:nvPr userDrawn="1"/>
          </p:nvCxnSpPr>
          <p:spPr>
            <a:xfrm flipV="1">
              <a:off x="2191919" y="3404184"/>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FDA9AF7-0563-4024-B8AF-5017FD694ADB}"/>
                </a:ext>
              </a:extLst>
            </p:cNvPr>
            <p:cNvCxnSpPr>
              <a:cxnSpLocks/>
            </p:cNvCxnSpPr>
            <p:nvPr userDrawn="1"/>
          </p:nvCxnSpPr>
          <p:spPr>
            <a:xfrm flipV="1">
              <a:off x="2156220" y="4223152"/>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63E2BE1-1301-8350-AAE1-E8FCD6F17112}"/>
                </a:ext>
              </a:extLst>
            </p:cNvPr>
            <p:cNvCxnSpPr>
              <a:cxnSpLocks/>
            </p:cNvCxnSpPr>
            <p:nvPr userDrawn="1"/>
          </p:nvCxnSpPr>
          <p:spPr>
            <a:xfrm flipV="1">
              <a:off x="2156220" y="504111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1EFB4CB-2443-8CC8-D5ED-D5177F24CF06}"/>
                </a:ext>
              </a:extLst>
            </p:cNvPr>
            <p:cNvCxnSpPr>
              <a:cxnSpLocks/>
            </p:cNvCxnSpPr>
            <p:nvPr userDrawn="1"/>
          </p:nvCxnSpPr>
          <p:spPr>
            <a:xfrm flipV="1">
              <a:off x="2156222" y="585886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grpSp>
      <p:sp>
        <p:nvSpPr>
          <p:cNvPr id="3" name="Text Placeholder 28">
            <a:extLst>
              <a:ext uri="{FF2B5EF4-FFF2-40B4-BE49-F238E27FC236}">
                <a16:creationId xmlns:a16="http://schemas.microsoft.com/office/drawing/2014/main" id="{3AE6F1F1-85D2-A21C-9A8F-2C65BDB4D63C}"/>
              </a:ext>
            </a:extLst>
          </p:cNvPr>
          <p:cNvSpPr txBox="1">
            <a:spLocks/>
          </p:cNvSpPr>
          <p:nvPr/>
        </p:nvSpPr>
        <p:spPr>
          <a:xfrm>
            <a:off x="5289305" y="4417856"/>
            <a:ext cx="700387" cy="566443"/>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rgbClr val="60BA4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05</a:t>
            </a:r>
          </a:p>
        </p:txBody>
      </p:sp>
      <p:sp>
        <p:nvSpPr>
          <p:cNvPr id="4" name="Text Placeholder 17">
            <a:extLst>
              <a:ext uri="{FF2B5EF4-FFF2-40B4-BE49-F238E27FC236}">
                <a16:creationId xmlns:a16="http://schemas.microsoft.com/office/drawing/2014/main" id="{5B8F01F1-DB74-D7B0-CEE5-FFF823F28E65}"/>
              </a:ext>
            </a:extLst>
          </p:cNvPr>
          <p:cNvSpPr txBox="1">
            <a:spLocks/>
          </p:cNvSpPr>
          <p:nvPr/>
        </p:nvSpPr>
        <p:spPr>
          <a:xfrm>
            <a:off x="6019800" y="4415628"/>
            <a:ext cx="7646734" cy="566444"/>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kern="1200" baseline="0">
                <a:solidFill>
                  <a:srgbClr val="09465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ea typeface="+mn-lt"/>
                <a:cs typeface="+mn-lt"/>
              </a:rPr>
              <a:t>Taloudellisten </a:t>
            </a:r>
            <a:r>
              <a:rPr lang="en-US"/>
              <a:t>vaikutusten</a:t>
            </a:r>
            <a:r>
              <a:rPr lang="en-IE">
                <a:ea typeface="+mn-lt"/>
                <a:cs typeface="+mn-lt"/>
              </a:rPr>
              <a:t> arviointi </a:t>
            </a:r>
            <a:endParaRPr lang="en-US" dirty="0"/>
          </a:p>
        </p:txBody>
      </p:sp>
    </p:spTree>
    <p:extLst>
      <p:ext uri="{BB962C8B-B14F-4D97-AF65-F5344CB8AC3E}">
        <p14:creationId xmlns:p14="http://schemas.microsoft.com/office/powerpoint/2010/main" val="2996587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01DEF-9778-906D-D387-7F050B9EDE1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F5FD8C7-4B46-C0D5-652B-1236C06F0F29}"/>
              </a:ext>
            </a:extLst>
          </p:cNvPr>
          <p:cNvSpPr>
            <a:spLocks noGrp="1"/>
          </p:cNvSpPr>
          <p:nvPr>
            <p:ph type="body" sz="quarter" idx="16"/>
          </p:nvPr>
        </p:nvSpPr>
        <p:spPr>
          <a:xfrm>
            <a:off x="532716" y="454754"/>
            <a:ext cx="10052954" cy="565971"/>
          </a:xfrm>
          <a:prstGeom prst="rect">
            <a:avLst/>
          </a:prstGeom>
        </p:spPr>
        <p:txBody>
          <a:bodyPr/>
          <a:lstStyle/>
          <a:p>
            <a:r>
              <a:rPr lang="en-IE" dirty="0">
                <a:ea typeface="+mn-lt"/>
                <a:cs typeface="+mn-lt"/>
              </a:rPr>
              <a:t>Arvioinnin tiedonkeruumenetelmät</a:t>
            </a:r>
          </a:p>
          <a:p>
            <a:endParaRPr lang="en-US" dirty="0"/>
          </a:p>
        </p:txBody>
      </p:sp>
      <p:sp>
        <p:nvSpPr>
          <p:cNvPr id="3" name="Text Placeholder 2">
            <a:extLst>
              <a:ext uri="{FF2B5EF4-FFF2-40B4-BE49-F238E27FC236}">
                <a16:creationId xmlns:a16="http://schemas.microsoft.com/office/drawing/2014/main" id="{F6A76B72-2A12-59C6-1447-A6E3E35AF5F8}"/>
              </a:ext>
            </a:extLst>
          </p:cNvPr>
          <p:cNvSpPr>
            <a:spLocks noGrp="1"/>
          </p:cNvSpPr>
          <p:nvPr>
            <p:ph type="body" sz="quarter" idx="19"/>
          </p:nvPr>
        </p:nvSpPr>
        <p:spPr>
          <a:xfrm>
            <a:off x="627719" y="1170678"/>
            <a:ext cx="7019990" cy="3413197"/>
          </a:xfrm>
          <a:prstGeom prst="rect">
            <a:avLst/>
          </a:prstGeom>
        </p:spPr>
        <p:txBody>
          <a:bodyPr/>
          <a:lstStyle/>
          <a:p>
            <a:pPr marL="0" indent="0">
              <a:lnSpc>
                <a:spcPct val="100000"/>
              </a:lnSpc>
            </a:pPr>
            <a:r>
              <a:rPr lang="fi-FI" sz="2000" dirty="0" err="1">
                <a:solidFill>
                  <a:srgbClr val="0B3A5B"/>
                </a:solidFill>
              </a:rPr>
              <a:t>Yleisesti ottaen tiedonkeruu voidaan luokitella seuraavasti</a:t>
            </a:r>
            <a:r>
              <a:rPr lang="fi-FI" sz="2000" dirty="0">
                <a:solidFill>
                  <a:srgbClr val="0B3A5B"/>
                </a:solidFill>
              </a:rPr>
              <a:t>: </a:t>
            </a:r>
          </a:p>
          <a:p>
            <a:pPr marL="0" indent="0">
              <a:lnSpc>
                <a:spcPct val="100000"/>
              </a:lnSpc>
            </a:pPr>
            <a:endParaRPr lang="fi-FI" sz="2000" dirty="0">
              <a:solidFill>
                <a:srgbClr val="0B3A5B"/>
              </a:solidFill>
            </a:endParaRPr>
          </a:p>
          <a:p>
            <a:pPr marL="0" indent="0">
              <a:lnSpc>
                <a:spcPct val="100000"/>
              </a:lnSpc>
            </a:pPr>
            <a:r>
              <a:rPr lang="fi-FI" sz="1800" b="1" dirty="0">
                <a:solidFill>
                  <a:srgbClr val="0B3A5B"/>
                </a:solidFill>
              </a:rPr>
              <a:t>LAADULLISET MENETELMÄT: </a:t>
            </a:r>
          </a:p>
          <a:p>
            <a:pPr marL="0" indent="0">
              <a:lnSpc>
                <a:spcPct val="100000"/>
              </a:lnSpc>
            </a:pPr>
            <a:r>
              <a:rPr lang="fi-FI" sz="1800" dirty="0">
                <a:solidFill>
                  <a:srgbClr val="0B3A5B"/>
                </a:solidFill>
              </a:rPr>
              <a:t>KYSELYT, HAASTATTELUT, FOKUSRYHMÄT, HAVAINNOINTI</a:t>
            </a:r>
          </a:p>
          <a:p>
            <a:pPr marL="0" indent="0">
              <a:lnSpc>
                <a:spcPct val="100000"/>
              </a:lnSpc>
            </a:pPr>
            <a:endParaRPr lang="fi-FI" sz="1800" dirty="0">
              <a:solidFill>
                <a:srgbClr val="0B3A5B"/>
              </a:solidFill>
            </a:endParaRPr>
          </a:p>
          <a:p>
            <a:pPr marL="0" indent="0">
              <a:lnSpc>
                <a:spcPct val="100000"/>
              </a:lnSpc>
            </a:pPr>
            <a:r>
              <a:rPr lang="fi-FI" sz="1800" b="1" dirty="0">
                <a:solidFill>
                  <a:srgbClr val="0B3A5B"/>
                </a:solidFill>
              </a:rPr>
              <a:t>KVANTITATIIVISET MENETELMÄT: </a:t>
            </a:r>
          </a:p>
          <a:p>
            <a:pPr marL="0" indent="0">
              <a:lnSpc>
                <a:spcPct val="100000"/>
              </a:lnSpc>
            </a:pPr>
            <a:r>
              <a:rPr lang="fi-FI" sz="1800" dirty="0">
                <a:solidFill>
                  <a:srgbClr val="0B3A5B"/>
                </a:solidFill>
              </a:rPr>
              <a:t>TUTKIMUKSET, KYSELYLOMAKKEET, SEKUNDÄÄRITIETOJEN ANALYYSI</a:t>
            </a:r>
          </a:p>
          <a:p>
            <a:pPr marL="0" indent="0">
              <a:lnSpc>
                <a:spcPct val="100000"/>
              </a:lnSpc>
            </a:pPr>
            <a:endParaRPr lang="en-US" sz="2000" dirty="0">
              <a:solidFill>
                <a:srgbClr val="0B3A5B"/>
              </a:solidFill>
            </a:endParaRPr>
          </a:p>
          <a:p>
            <a:pPr marL="0" indent="0" algn="just">
              <a:lnSpc>
                <a:spcPct val="100000"/>
              </a:lnSpc>
            </a:pPr>
            <a:r>
              <a:rPr lang="en-US" sz="2000" dirty="0">
                <a:solidFill>
                  <a:srgbClr val="0B3A5B"/>
                </a:solidFill>
              </a:rPr>
              <a:t>Tiedonkeruun tarkoituksesta riippuen käytettävissä on myös asiakaspalautetta, markkinatutkimusta ja useita muita tiedonkeruumenetelmiä. </a:t>
            </a:r>
          </a:p>
          <a:p>
            <a:pPr marL="0" indent="0" algn="just">
              <a:lnSpc>
                <a:spcPct val="100000"/>
              </a:lnSpc>
            </a:pPr>
            <a:endParaRPr lang="en-US" sz="2000" dirty="0">
              <a:solidFill>
                <a:srgbClr val="0B3A5B"/>
              </a:solidFill>
            </a:endParaRPr>
          </a:p>
        </p:txBody>
      </p:sp>
      <p:pic>
        <p:nvPicPr>
          <p:cNvPr id="2" name="Kuva 1" descr="Kuva, joka sisältää kohteen teksti, Grafiikka, Fontti, ympyrä&#10;&#10;Kuvaus luotu automaattisesti">
            <a:extLst>
              <a:ext uri="{FF2B5EF4-FFF2-40B4-BE49-F238E27FC236}">
                <a16:creationId xmlns:a16="http://schemas.microsoft.com/office/drawing/2014/main" id="{A57007D4-B4FB-BB2E-CA1B-D86E39AC9E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31443" y="5122382"/>
            <a:ext cx="1594627" cy="1071325"/>
          </a:xfrm>
          <a:prstGeom prst="rect">
            <a:avLst/>
          </a:prstGeom>
        </p:spPr>
      </p:pic>
      <p:sp>
        <p:nvSpPr>
          <p:cNvPr id="5" name="Rectangle 1">
            <a:extLst>
              <a:ext uri="{FF2B5EF4-FFF2-40B4-BE49-F238E27FC236}">
                <a16:creationId xmlns:a16="http://schemas.microsoft.com/office/drawing/2014/main" id="{3F30F247-2A56-EA9D-6528-2E27DE4D672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99E10E7A-8E7B-EF67-8625-BAB34EA78331}"/>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FF5D6C9F-3937-9398-9A3E-7B266A490E6E}"/>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pic>
        <p:nvPicPr>
          <p:cNvPr id="6146" name="Picture 2" descr="digital analytics">
            <a:extLst>
              <a:ext uri="{FF2B5EF4-FFF2-40B4-BE49-F238E27FC236}">
                <a16:creationId xmlns:a16="http://schemas.microsoft.com/office/drawing/2014/main" id="{21F1D796-B910-0056-B52D-E216C0836A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29590" y="1366681"/>
            <a:ext cx="3565352" cy="269382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D3509517-8322-87EC-E67A-CEC1FBD9ABC7}"/>
              </a:ext>
            </a:extLst>
          </p:cNvPr>
          <p:cNvSpPr txBox="1">
            <a:spLocks/>
          </p:cNvSpPr>
          <p:nvPr/>
        </p:nvSpPr>
        <p:spPr>
          <a:xfrm>
            <a:off x="627719" y="4733828"/>
            <a:ext cx="8903724" cy="1459879"/>
          </a:xfrm>
          <a:prstGeom prst="rect">
            <a:avLst/>
          </a:prstGeom>
        </p:spPr>
        <p:txBody>
          <a:bodyP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r>
              <a:rPr lang="en-US" sz="2000" dirty="0">
                <a:solidFill>
                  <a:srgbClr val="0B3A5B"/>
                </a:solidFill>
              </a:rPr>
              <a:t>Otetaanpa yksi Waste2Worth-aihe havainnollistamaan, millaisia tiedonkeruumenetelmiä voidaan harkita </a:t>
            </a:r>
            <a:r>
              <a:rPr lang="en-US" sz="2000" b="1" dirty="0">
                <a:solidFill>
                  <a:srgbClr val="0B3A5B"/>
                </a:solidFill>
              </a:rPr>
              <a:t>jätehuoltotoimien mittaamiseksi ja parantamiseksi </a:t>
            </a:r>
            <a:r>
              <a:rPr lang="en-US" sz="2000" dirty="0">
                <a:solidFill>
                  <a:srgbClr val="0B3A5B"/>
                </a:solidFill>
              </a:rPr>
              <a:t>arvioitaessa </a:t>
            </a:r>
            <a:r>
              <a:rPr lang="en-US" sz="2000" b="1" dirty="0">
                <a:solidFill>
                  <a:srgbClr val="0B3A5B"/>
                </a:solidFill>
              </a:rPr>
              <a:t>ruokajätevirtoja</a:t>
            </a:r>
            <a:r>
              <a:rPr lang="en-US" sz="2000" dirty="0">
                <a:solidFill>
                  <a:srgbClr val="0B3A5B"/>
                </a:solidFill>
              </a:rPr>
              <a:t>. Katso joitakin mahdollisia tiedonkeruumenetelmiä seuraavista dioista.</a:t>
            </a:r>
          </a:p>
          <a:p>
            <a:pPr marL="0" indent="0">
              <a:lnSpc>
                <a:spcPct val="100000"/>
              </a:lnSpc>
            </a:pPr>
            <a:endParaRPr lang="en-US" sz="2000" dirty="0">
              <a:solidFill>
                <a:srgbClr val="0B3A5B"/>
              </a:solidFill>
            </a:endParaRPr>
          </a:p>
          <a:p>
            <a:pPr marL="0" indent="0">
              <a:lnSpc>
                <a:spcPct val="100000"/>
              </a:lnSpc>
            </a:pPr>
            <a:endParaRPr lang="en-US" sz="2000" dirty="0">
              <a:solidFill>
                <a:srgbClr val="0B3A5B"/>
              </a:solidFill>
            </a:endParaRPr>
          </a:p>
        </p:txBody>
      </p:sp>
    </p:spTree>
    <p:extLst>
      <p:ext uri="{BB962C8B-B14F-4D97-AF65-F5344CB8AC3E}">
        <p14:creationId xmlns:p14="http://schemas.microsoft.com/office/powerpoint/2010/main" val="4128403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8E385-470B-C42A-09CB-5BEFBE1B07C4}"/>
            </a:ext>
          </a:extLst>
        </p:cNvPr>
        <p:cNvGrpSpPr/>
        <p:nvPr/>
      </p:nvGrpSpPr>
      <p:grpSpPr>
        <a:xfrm>
          <a:off x="0" y="0"/>
          <a:ext cx="0" cy="0"/>
          <a:chOff x="0" y="0"/>
          <a:chExt cx="0" cy="0"/>
        </a:xfrm>
      </p:grpSpPr>
      <p:pic>
        <p:nvPicPr>
          <p:cNvPr id="9" name="Picture 3">
            <a:extLst>
              <a:ext uri="{FF2B5EF4-FFF2-40B4-BE49-F238E27FC236}">
                <a16:creationId xmlns:a16="http://schemas.microsoft.com/office/drawing/2014/main" id="{C5794C0D-9542-BDB9-DC7B-05F28589A89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291"/>
          <a:stretch/>
        </p:blipFill>
        <p:spPr>
          <a:xfrm>
            <a:off x="8498241" y="4627562"/>
            <a:ext cx="2759634" cy="1638872"/>
          </a:xfrm>
          <a:prstGeom prst="rect">
            <a:avLst/>
          </a:prstGeom>
        </p:spPr>
      </p:pic>
      <p:pic>
        <p:nvPicPr>
          <p:cNvPr id="8" name="Picture 3">
            <a:extLst>
              <a:ext uri="{FF2B5EF4-FFF2-40B4-BE49-F238E27FC236}">
                <a16:creationId xmlns:a16="http://schemas.microsoft.com/office/drawing/2014/main" id="{6F3EF97D-8F7D-B443-A8B2-2BE432F759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91"/>
          <a:stretch/>
        </p:blipFill>
        <p:spPr>
          <a:xfrm>
            <a:off x="8455695" y="1947068"/>
            <a:ext cx="2855132" cy="1695586"/>
          </a:xfrm>
          <a:prstGeom prst="rect">
            <a:avLst/>
          </a:prstGeom>
        </p:spPr>
      </p:pic>
      <p:sp>
        <p:nvSpPr>
          <p:cNvPr id="4" name="Text Placeholder 3">
            <a:extLst>
              <a:ext uri="{FF2B5EF4-FFF2-40B4-BE49-F238E27FC236}">
                <a16:creationId xmlns:a16="http://schemas.microsoft.com/office/drawing/2014/main" id="{711BB4FA-BD69-67A9-90F4-3AFBB4F83AF0}"/>
              </a:ext>
            </a:extLst>
          </p:cNvPr>
          <p:cNvSpPr>
            <a:spLocks noGrp="1"/>
          </p:cNvSpPr>
          <p:nvPr>
            <p:ph type="body" sz="quarter" idx="16"/>
          </p:nvPr>
        </p:nvSpPr>
        <p:spPr>
          <a:xfrm>
            <a:off x="532716" y="454754"/>
            <a:ext cx="10052954" cy="565971"/>
          </a:xfrm>
          <a:prstGeom prst="rect">
            <a:avLst/>
          </a:prstGeom>
        </p:spPr>
        <p:txBody>
          <a:bodyPr/>
          <a:lstStyle/>
          <a:p>
            <a:r>
              <a:rPr lang="en-IE" dirty="0">
                <a:ea typeface="+mn-lt"/>
                <a:cs typeface="+mn-lt"/>
              </a:rPr>
              <a:t>Arvioinnin tiedonkeruumenetelmät</a:t>
            </a:r>
          </a:p>
          <a:p>
            <a:endParaRPr lang="en-US" dirty="0"/>
          </a:p>
        </p:txBody>
      </p:sp>
      <p:sp>
        <p:nvSpPr>
          <p:cNvPr id="3" name="Text Placeholder 2">
            <a:extLst>
              <a:ext uri="{FF2B5EF4-FFF2-40B4-BE49-F238E27FC236}">
                <a16:creationId xmlns:a16="http://schemas.microsoft.com/office/drawing/2014/main" id="{21B61A0F-497D-8E50-A510-AF214395E214}"/>
              </a:ext>
            </a:extLst>
          </p:cNvPr>
          <p:cNvSpPr>
            <a:spLocks noGrp="1"/>
          </p:cNvSpPr>
          <p:nvPr>
            <p:ph type="body" sz="quarter" idx="19"/>
          </p:nvPr>
        </p:nvSpPr>
        <p:spPr>
          <a:xfrm>
            <a:off x="590825" y="1386546"/>
            <a:ext cx="7897467" cy="4250335"/>
          </a:xfrm>
          <a:prstGeom prst="rect">
            <a:avLst/>
          </a:prstGeom>
        </p:spPr>
        <p:txBody>
          <a:bodyPr/>
          <a:lstStyle/>
          <a:p>
            <a:pPr marL="0" indent="0" algn="l">
              <a:lnSpc>
                <a:spcPct val="100000"/>
              </a:lnSpc>
            </a:pPr>
            <a:r>
              <a:rPr lang="en-US" b="0" i="0" dirty="0">
                <a:solidFill>
                  <a:srgbClr val="0B3A5B"/>
                </a:solidFill>
                <a:effectLst/>
              </a:rPr>
              <a:t>Kiertotalousstrategioiden vaikutuksia, mukaan lukien sekundääristen raaka-aineiden käytön lisääminen, voidaan arvioida käyttämällä erilaisia menetelmiä, kuten:</a:t>
            </a:r>
          </a:p>
          <a:p>
            <a:pPr marL="0" indent="0" algn="l">
              <a:lnSpc>
                <a:spcPct val="100000"/>
              </a:lnSpc>
            </a:pPr>
            <a:endParaRPr lang="en-US" b="0" i="0" dirty="0">
              <a:solidFill>
                <a:srgbClr val="0B3A5B"/>
              </a:solidFill>
              <a:effectLst/>
            </a:endParaRPr>
          </a:p>
          <a:p>
            <a:pPr marL="216000" indent="0" algn="l">
              <a:lnSpc>
                <a:spcPct val="100000"/>
              </a:lnSpc>
            </a:pPr>
            <a:r>
              <a:rPr lang="en-US" b="0" i="0" dirty="0">
                <a:solidFill>
                  <a:srgbClr val="0B3A5B"/>
                </a:solidFill>
                <a:effectLst/>
                <a:hlinkClick r:id="rId4"/>
              </a:rPr>
              <a:t>Materiaalivirta-analyysi (MFA)</a:t>
            </a:r>
            <a:endParaRPr lang="en-US" b="0" i="0" dirty="0">
              <a:solidFill>
                <a:srgbClr val="0B3A5B"/>
              </a:solidFill>
              <a:effectLst/>
            </a:endParaRPr>
          </a:p>
          <a:p>
            <a:pPr marL="216000" indent="0" algn="l">
              <a:lnSpc>
                <a:spcPct val="100000"/>
              </a:lnSpc>
            </a:pPr>
            <a:endParaRPr lang="en-US" b="0" i="0" dirty="0">
              <a:solidFill>
                <a:srgbClr val="0B3A5B"/>
              </a:solidFill>
              <a:effectLst/>
            </a:endParaRPr>
          </a:p>
          <a:p>
            <a:pPr marL="216000" indent="0" algn="l">
              <a:lnSpc>
                <a:spcPct val="100000"/>
              </a:lnSpc>
            </a:pPr>
            <a:r>
              <a:rPr lang="en-US" b="0" i="0" dirty="0">
                <a:solidFill>
                  <a:srgbClr val="0B3A5B"/>
                </a:solidFill>
                <a:effectLst/>
                <a:hlinkClick r:id="rId5"/>
              </a:rPr>
              <a:t>Elinkaariarviointi (LCA)</a:t>
            </a:r>
            <a:endParaRPr lang="en-US" b="0" i="0" dirty="0">
              <a:solidFill>
                <a:srgbClr val="0B3A5B"/>
              </a:solidFill>
              <a:effectLst/>
            </a:endParaRPr>
          </a:p>
          <a:p>
            <a:pPr marL="216000" indent="0" algn="l">
              <a:lnSpc>
                <a:spcPct val="100000"/>
              </a:lnSpc>
            </a:pPr>
            <a:endParaRPr lang="en-US" b="0" i="0" dirty="0">
              <a:solidFill>
                <a:srgbClr val="0B3A5B"/>
              </a:solidFill>
              <a:effectLst/>
            </a:endParaRPr>
          </a:p>
          <a:p>
            <a:pPr marL="216000" indent="0" algn="l">
              <a:lnSpc>
                <a:spcPct val="100000"/>
              </a:lnSpc>
            </a:pPr>
            <a:r>
              <a:rPr lang="en-US" dirty="0">
                <a:solidFill>
                  <a:srgbClr val="0B3A5B"/>
                </a:solidFill>
                <a:hlinkClick r:id="rId6"/>
              </a:rPr>
              <a:t>Tuotteen ympäristöjalanjälki </a:t>
            </a:r>
            <a:r>
              <a:rPr lang="en-US" b="0" i="0" dirty="0">
                <a:solidFill>
                  <a:srgbClr val="0B3A5B"/>
                </a:solidFill>
                <a:effectLst/>
                <a:hlinkClick r:id="rId6"/>
              </a:rPr>
              <a:t>(</a:t>
            </a:r>
            <a:r>
              <a:rPr lang="en-US" dirty="0">
                <a:solidFill>
                  <a:srgbClr val="0B3A5B"/>
                </a:solidFill>
                <a:hlinkClick r:id="rId6"/>
              </a:rPr>
              <a:t>PEF)</a:t>
            </a:r>
            <a:endParaRPr lang="en-US" dirty="0">
              <a:solidFill>
                <a:srgbClr val="0B3A5B"/>
              </a:solidFill>
            </a:endParaRPr>
          </a:p>
          <a:p>
            <a:pPr marL="216000" indent="0" algn="l">
              <a:lnSpc>
                <a:spcPct val="100000"/>
              </a:lnSpc>
            </a:pPr>
            <a:endParaRPr lang="en-US" b="0" i="0" dirty="0">
              <a:solidFill>
                <a:srgbClr val="0B3A5B"/>
              </a:solidFill>
              <a:effectLst/>
            </a:endParaRPr>
          </a:p>
          <a:p>
            <a:pPr marL="216000" indent="0" algn="l">
              <a:lnSpc>
                <a:spcPct val="100000"/>
              </a:lnSpc>
            </a:pPr>
            <a:r>
              <a:rPr lang="en-US" u="sng" dirty="0" err="1">
                <a:solidFill>
                  <a:srgbClr val="0B3A5B"/>
                </a:solidFill>
                <a:hlinkClick r:id="rId7"/>
              </a:rPr>
              <a:t>REAPro-tuotteen </a:t>
            </a:r>
            <a:r>
              <a:rPr lang="en-US" b="0" i="0" dirty="0">
                <a:solidFill>
                  <a:srgbClr val="0B3A5B"/>
                </a:solidFill>
                <a:effectLst/>
                <a:hlinkClick r:id="rId7"/>
              </a:rPr>
              <a:t>resurssitehokkuuden arviointi</a:t>
            </a:r>
            <a:r>
              <a:rPr lang="en-US" b="0" i="0" dirty="0">
                <a:solidFill>
                  <a:srgbClr val="0B3A5B"/>
                </a:solidFill>
                <a:effectLst/>
              </a:rPr>
              <a:t>.</a:t>
            </a:r>
          </a:p>
          <a:p>
            <a:pPr marL="0" indent="0" algn="l">
              <a:lnSpc>
                <a:spcPct val="100000"/>
              </a:lnSpc>
            </a:pPr>
            <a:endParaRPr lang="en-US" sz="2000" b="0" i="0" dirty="0">
              <a:solidFill>
                <a:srgbClr val="0B3A5B"/>
              </a:solidFill>
              <a:effectLst/>
            </a:endParaRPr>
          </a:p>
          <a:p>
            <a:pPr marL="0" indent="0" algn="l">
              <a:lnSpc>
                <a:spcPct val="100000"/>
              </a:lnSpc>
            </a:pPr>
            <a:endParaRPr lang="en-US" sz="2000" dirty="0">
              <a:solidFill>
                <a:srgbClr val="0B3A5B"/>
              </a:solidFill>
            </a:endParaRPr>
          </a:p>
          <a:p>
            <a:pPr marL="0" indent="0" algn="l">
              <a:lnSpc>
                <a:spcPct val="100000"/>
              </a:lnSpc>
            </a:pPr>
            <a:endParaRPr lang="en-US" sz="2000" b="0" i="0" dirty="0">
              <a:solidFill>
                <a:srgbClr val="0B3A5B"/>
              </a:solidFill>
              <a:effectLst/>
            </a:endParaRPr>
          </a:p>
        </p:txBody>
      </p:sp>
      <p:sp>
        <p:nvSpPr>
          <p:cNvPr id="5" name="Rectangle 1">
            <a:extLst>
              <a:ext uri="{FF2B5EF4-FFF2-40B4-BE49-F238E27FC236}">
                <a16:creationId xmlns:a16="http://schemas.microsoft.com/office/drawing/2014/main" id="{459EDC1A-4006-923D-9BE9-A0FD76BCEB3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357761C4-0B71-0794-FFB1-917DCCFEED9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8483A5DF-59FA-C736-93CD-ADA81BBB5758}"/>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pic>
        <p:nvPicPr>
          <p:cNvPr id="11" name="Kuva 10" descr="Kuva, joka sisältää kohteen teksti, kuvakaappaus, Fontti, numero&#10;&#10;Tekoälyn generoima sisältö voi olla virheellistä.">
            <a:hlinkClick r:id="rId8"/>
            <a:extLst>
              <a:ext uri="{FF2B5EF4-FFF2-40B4-BE49-F238E27FC236}">
                <a16:creationId xmlns:a16="http://schemas.microsoft.com/office/drawing/2014/main" id="{10B014C6-1E32-284D-C1CA-81854A04BEA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32919" y="2189508"/>
            <a:ext cx="1919514" cy="1087450"/>
          </a:xfrm>
          <a:prstGeom prst="rect">
            <a:avLst/>
          </a:prstGeom>
        </p:spPr>
      </p:pic>
      <p:pic>
        <p:nvPicPr>
          <p:cNvPr id="12" name="Kuva 11" descr="Kuva, joka sisältää kohteen teksti, Fontti, kuvakaappaus, Grafiikka&#10;&#10;Tekoälyn generoima sisältö voi olla virheellistä.">
            <a:hlinkClick r:id="rId10"/>
            <a:extLst>
              <a:ext uri="{FF2B5EF4-FFF2-40B4-BE49-F238E27FC236}">
                <a16:creationId xmlns:a16="http://schemas.microsoft.com/office/drawing/2014/main" id="{0BCF3B71-70A6-9904-F3F9-2B2B8FEE986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032919" y="4935080"/>
            <a:ext cx="1807276" cy="1010181"/>
          </a:xfrm>
          <a:prstGeom prst="rect">
            <a:avLst/>
          </a:prstGeom>
        </p:spPr>
      </p:pic>
      <p:grpSp>
        <p:nvGrpSpPr>
          <p:cNvPr id="10" name="Graphic 4">
            <a:extLst>
              <a:ext uri="{FF2B5EF4-FFF2-40B4-BE49-F238E27FC236}">
                <a16:creationId xmlns:a16="http://schemas.microsoft.com/office/drawing/2014/main" id="{DDB71245-0E0B-4854-B98C-67EDD61F2DB8}"/>
              </a:ext>
            </a:extLst>
          </p:cNvPr>
          <p:cNvGrpSpPr/>
          <p:nvPr/>
        </p:nvGrpSpPr>
        <p:grpSpPr>
          <a:xfrm rot="2523316">
            <a:off x="8178069" y="5389146"/>
            <a:ext cx="403667" cy="780438"/>
            <a:chOff x="9129274" y="2719113"/>
            <a:chExt cx="717139" cy="1386497"/>
          </a:xfrm>
          <a:solidFill>
            <a:srgbClr val="09465E"/>
          </a:solidFill>
        </p:grpSpPr>
        <p:grpSp>
          <p:nvGrpSpPr>
            <p:cNvPr id="14" name="Graphic 4">
              <a:extLst>
                <a:ext uri="{FF2B5EF4-FFF2-40B4-BE49-F238E27FC236}">
                  <a16:creationId xmlns:a16="http://schemas.microsoft.com/office/drawing/2014/main" id="{A1C727B6-602F-F923-AABE-BD129E4AA46C}"/>
                </a:ext>
              </a:extLst>
            </p:cNvPr>
            <p:cNvGrpSpPr/>
            <p:nvPr/>
          </p:nvGrpSpPr>
          <p:grpSpPr>
            <a:xfrm>
              <a:off x="9159507" y="2719113"/>
              <a:ext cx="446280" cy="440141"/>
              <a:chOff x="9159507" y="2719113"/>
              <a:chExt cx="446280" cy="440141"/>
            </a:xfrm>
            <a:grpFill/>
          </p:grpSpPr>
          <p:sp>
            <p:nvSpPr>
              <p:cNvPr id="23" name="Freeform 57">
                <a:extLst>
                  <a:ext uri="{FF2B5EF4-FFF2-40B4-BE49-F238E27FC236}">
                    <a16:creationId xmlns:a16="http://schemas.microsoft.com/office/drawing/2014/main" id="{8F4814FE-8D3F-D4D9-5D96-BC96A62F26B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4" name="Freeform 58">
                <a:extLst>
                  <a:ext uri="{FF2B5EF4-FFF2-40B4-BE49-F238E27FC236}">
                    <a16:creationId xmlns:a16="http://schemas.microsoft.com/office/drawing/2014/main" id="{C1BA9D44-A795-6721-B625-68AFF94F574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5" name="Graphic 4">
              <a:extLst>
                <a:ext uri="{FF2B5EF4-FFF2-40B4-BE49-F238E27FC236}">
                  <a16:creationId xmlns:a16="http://schemas.microsoft.com/office/drawing/2014/main" id="{0DB830FF-7531-5BE1-ED82-B3BE46AD68C0}"/>
                </a:ext>
              </a:extLst>
            </p:cNvPr>
            <p:cNvGrpSpPr/>
            <p:nvPr/>
          </p:nvGrpSpPr>
          <p:grpSpPr>
            <a:xfrm>
              <a:off x="9129274" y="2893887"/>
              <a:ext cx="717139" cy="1211724"/>
              <a:chOff x="9129274" y="2893887"/>
              <a:chExt cx="717139" cy="1211724"/>
            </a:xfrm>
            <a:grpFill/>
          </p:grpSpPr>
          <p:sp>
            <p:nvSpPr>
              <p:cNvPr id="16" name="Freeform 50">
                <a:extLst>
                  <a:ext uri="{FF2B5EF4-FFF2-40B4-BE49-F238E27FC236}">
                    <a16:creationId xmlns:a16="http://schemas.microsoft.com/office/drawing/2014/main" id="{351C77A7-F14A-BC82-6418-4003FD9EAA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17" name="Freeform 51">
                <a:extLst>
                  <a:ext uri="{FF2B5EF4-FFF2-40B4-BE49-F238E27FC236}">
                    <a16:creationId xmlns:a16="http://schemas.microsoft.com/office/drawing/2014/main" id="{E7C45774-6CDC-67ED-6029-0E3424CF999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8" name="Freeform 52">
                <a:extLst>
                  <a:ext uri="{FF2B5EF4-FFF2-40B4-BE49-F238E27FC236}">
                    <a16:creationId xmlns:a16="http://schemas.microsoft.com/office/drawing/2014/main" id="{32870213-E8F4-224E-AAD3-3B03836C828E}"/>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9" name="Freeform 53">
                <a:extLst>
                  <a:ext uri="{FF2B5EF4-FFF2-40B4-BE49-F238E27FC236}">
                    <a16:creationId xmlns:a16="http://schemas.microsoft.com/office/drawing/2014/main" id="{E9B924FF-BD58-FA9D-730B-8A1F64B4538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0" name="Freeform 54">
                <a:extLst>
                  <a:ext uri="{FF2B5EF4-FFF2-40B4-BE49-F238E27FC236}">
                    <a16:creationId xmlns:a16="http://schemas.microsoft.com/office/drawing/2014/main" id="{0B204BCF-884E-3B37-4ADF-03771DE8B4F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1" name="Freeform 55">
                <a:extLst>
                  <a:ext uri="{FF2B5EF4-FFF2-40B4-BE49-F238E27FC236}">
                    <a16:creationId xmlns:a16="http://schemas.microsoft.com/office/drawing/2014/main" id="{031473FF-8E97-C8A3-1488-D5E4ABDDE873}"/>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2" name="Freeform 56">
                <a:extLst>
                  <a:ext uri="{FF2B5EF4-FFF2-40B4-BE49-F238E27FC236}">
                    <a16:creationId xmlns:a16="http://schemas.microsoft.com/office/drawing/2014/main" id="{AC681748-80E9-D572-9CB4-C2C7A14516B4}"/>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26" name="Tekstiruutu 25">
            <a:extLst>
              <a:ext uri="{FF2B5EF4-FFF2-40B4-BE49-F238E27FC236}">
                <a16:creationId xmlns:a16="http://schemas.microsoft.com/office/drawing/2014/main" id="{F2D5CD25-0CE5-6DB5-3BF2-DF1AC7BAEE73}"/>
              </a:ext>
            </a:extLst>
          </p:cNvPr>
          <p:cNvSpPr txBox="1"/>
          <p:nvPr/>
        </p:nvSpPr>
        <p:spPr>
          <a:xfrm>
            <a:off x="7997843" y="912739"/>
            <a:ext cx="3375676" cy="1015663"/>
          </a:xfrm>
          <a:prstGeom prst="rect">
            <a:avLst/>
          </a:prstGeom>
          <a:noFill/>
        </p:spPr>
        <p:txBody>
          <a:bodyPr wrap="square">
            <a:spAutoFit/>
          </a:bodyPr>
          <a:lstStyle/>
          <a:p>
            <a:pPr algn="l"/>
            <a:r>
              <a:rPr lang="en-US" sz="2000" dirty="0">
                <a:solidFill>
                  <a:srgbClr val="0B3A5B"/>
                </a:solidFill>
                <a:hlinkClick r:id="rId8"/>
              </a:rPr>
              <a:t>Yleiskatsaus tuotteen ympäristöjalanjälki (PEF) -menetelmään - Mikä on PEF?</a:t>
            </a:r>
            <a:endParaRPr lang="en-US" sz="2000" dirty="0">
              <a:solidFill>
                <a:srgbClr val="0B3A5B"/>
              </a:solidFill>
            </a:endParaRPr>
          </a:p>
        </p:txBody>
      </p:sp>
      <p:sp>
        <p:nvSpPr>
          <p:cNvPr id="28" name="Tekstiruutu 27">
            <a:extLst>
              <a:ext uri="{FF2B5EF4-FFF2-40B4-BE49-F238E27FC236}">
                <a16:creationId xmlns:a16="http://schemas.microsoft.com/office/drawing/2014/main" id="{7D4DD610-6B3B-A037-BFA0-D57C8B75764D}"/>
              </a:ext>
            </a:extLst>
          </p:cNvPr>
          <p:cNvSpPr txBox="1"/>
          <p:nvPr/>
        </p:nvSpPr>
        <p:spPr>
          <a:xfrm>
            <a:off x="7997842" y="3984222"/>
            <a:ext cx="3035409" cy="400110"/>
          </a:xfrm>
          <a:prstGeom prst="rect">
            <a:avLst/>
          </a:prstGeom>
          <a:noFill/>
        </p:spPr>
        <p:txBody>
          <a:bodyPr wrap="square">
            <a:spAutoFit/>
          </a:bodyPr>
          <a:lstStyle/>
          <a:p>
            <a:pPr algn="l"/>
            <a:r>
              <a:rPr lang="en-US" sz="2000" dirty="0">
                <a:solidFill>
                  <a:srgbClr val="0B3A5B"/>
                </a:solidFill>
                <a:hlinkClick r:id="rId10"/>
              </a:rPr>
              <a:t>Mitä on elinkaariarviointi?</a:t>
            </a:r>
            <a:endParaRPr lang="en-US" sz="2000" dirty="0">
              <a:solidFill>
                <a:srgbClr val="0B3A5B"/>
              </a:solidFill>
            </a:endParaRPr>
          </a:p>
        </p:txBody>
      </p:sp>
      <p:grpSp>
        <p:nvGrpSpPr>
          <p:cNvPr id="2" name="Graphic 4">
            <a:extLst>
              <a:ext uri="{FF2B5EF4-FFF2-40B4-BE49-F238E27FC236}">
                <a16:creationId xmlns:a16="http://schemas.microsoft.com/office/drawing/2014/main" id="{DC89D84C-930E-5B12-5123-97B7D39D1944}"/>
              </a:ext>
            </a:extLst>
          </p:cNvPr>
          <p:cNvGrpSpPr/>
          <p:nvPr/>
        </p:nvGrpSpPr>
        <p:grpSpPr>
          <a:xfrm rot="14696297">
            <a:off x="4992350" y="2691140"/>
            <a:ext cx="403667" cy="780438"/>
            <a:chOff x="9129274" y="2719113"/>
            <a:chExt cx="717139" cy="1386497"/>
          </a:xfrm>
          <a:solidFill>
            <a:srgbClr val="09465E"/>
          </a:solidFill>
        </p:grpSpPr>
        <p:grpSp>
          <p:nvGrpSpPr>
            <p:cNvPr id="13" name="Graphic 4">
              <a:extLst>
                <a:ext uri="{FF2B5EF4-FFF2-40B4-BE49-F238E27FC236}">
                  <a16:creationId xmlns:a16="http://schemas.microsoft.com/office/drawing/2014/main" id="{DE0D19F3-FDDB-EB7B-6E79-177ED99B785A}"/>
                </a:ext>
              </a:extLst>
            </p:cNvPr>
            <p:cNvGrpSpPr/>
            <p:nvPr/>
          </p:nvGrpSpPr>
          <p:grpSpPr>
            <a:xfrm>
              <a:off x="9159507" y="2719113"/>
              <a:ext cx="446280" cy="440141"/>
              <a:chOff x="9159507" y="2719113"/>
              <a:chExt cx="446280" cy="440141"/>
            </a:xfrm>
            <a:grpFill/>
          </p:grpSpPr>
          <p:sp>
            <p:nvSpPr>
              <p:cNvPr id="35" name="Freeform 57">
                <a:extLst>
                  <a:ext uri="{FF2B5EF4-FFF2-40B4-BE49-F238E27FC236}">
                    <a16:creationId xmlns:a16="http://schemas.microsoft.com/office/drawing/2014/main" id="{60D58454-F0F9-1963-2DA5-E56F2F7910A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36" name="Freeform 58">
                <a:extLst>
                  <a:ext uri="{FF2B5EF4-FFF2-40B4-BE49-F238E27FC236}">
                    <a16:creationId xmlns:a16="http://schemas.microsoft.com/office/drawing/2014/main" id="{5481C321-5F78-2245-29B5-A4C97C06204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25" name="Graphic 4">
              <a:extLst>
                <a:ext uri="{FF2B5EF4-FFF2-40B4-BE49-F238E27FC236}">
                  <a16:creationId xmlns:a16="http://schemas.microsoft.com/office/drawing/2014/main" id="{518F51A4-9088-84D9-523C-16683F9C0B8E}"/>
                </a:ext>
              </a:extLst>
            </p:cNvPr>
            <p:cNvGrpSpPr/>
            <p:nvPr/>
          </p:nvGrpSpPr>
          <p:grpSpPr>
            <a:xfrm>
              <a:off x="9129274" y="2893887"/>
              <a:ext cx="717139" cy="1211724"/>
              <a:chOff x="9129274" y="2893887"/>
              <a:chExt cx="717139" cy="1211724"/>
            </a:xfrm>
            <a:grpFill/>
          </p:grpSpPr>
          <p:sp>
            <p:nvSpPr>
              <p:cNvPr id="27" name="Freeform 50">
                <a:extLst>
                  <a:ext uri="{FF2B5EF4-FFF2-40B4-BE49-F238E27FC236}">
                    <a16:creationId xmlns:a16="http://schemas.microsoft.com/office/drawing/2014/main" id="{4BB31F56-2E9C-CA93-26FE-723D86C1433F}"/>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9" name="Freeform 51">
                <a:extLst>
                  <a:ext uri="{FF2B5EF4-FFF2-40B4-BE49-F238E27FC236}">
                    <a16:creationId xmlns:a16="http://schemas.microsoft.com/office/drawing/2014/main" id="{8B8C82AA-D7E4-D4D8-90C2-D5BECE0F36F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30" name="Freeform 52">
                <a:extLst>
                  <a:ext uri="{FF2B5EF4-FFF2-40B4-BE49-F238E27FC236}">
                    <a16:creationId xmlns:a16="http://schemas.microsoft.com/office/drawing/2014/main" id="{FA3E191B-473E-8D2B-66C1-35386B70C33C}"/>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31" name="Freeform 53">
                <a:extLst>
                  <a:ext uri="{FF2B5EF4-FFF2-40B4-BE49-F238E27FC236}">
                    <a16:creationId xmlns:a16="http://schemas.microsoft.com/office/drawing/2014/main" id="{842204E9-C542-F515-EF11-E06812FFED38}"/>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32" name="Freeform 54">
                <a:extLst>
                  <a:ext uri="{FF2B5EF4-FFF2-40B4-BE49-F238E27FC236}">
                    <a16:creationId xmlns:a16="http://schemas.microsoft.com/office/drawing/2014/main" id="{2119B0CA-7DD4-7BE8-4981-6A7B3B1E11D8}"/>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3" name="Freeform 55">
                <a:extLst>
                  <a:ext uri="{FF2B5EF4-FFF2-40B4-BE49-F238E27FC236}">
                    <a16:creationId xmlns:a16="http://schemas.microsoft.com/office/drawing/2014/main" id="{6043957B-08DC-52E0-E42F-94AA503A4CF4}"/>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34" name="Freeform 56">
                <a:extLst>
                  <a:ext uri="{FF2B5EF4-FFF2-40B4-BE49-F238E27FC236}">
                    <a16:creationId xmlns:a16="http://schemas.microsoft.com/office/drawing/2014/main" id="{F672770A-05FF-55D4-782C-E54B0F392F6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3042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758B8-E339-A827-BE03-2DCE34D4B85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9856C16-0CAA-B47B-0117-D646EA0F9C89}"/>
              </a:ext>
            </a:extLst>
          </p:cNvPr>
          <p:cNvSpPr>
            <a:spLocks noGrp="1"/>
          </p:cNvSpPr>
          <p:nvPr>
            <p:ph type="body" sz="quarter" idx="16"/>
          </p:nvPr>
        </p:nvSpPr>
        <p:spPr>
          <a:xfrm>
            <a:off x="532716" y="454754"/>
            <a:ext cx="10052954" cy="565971"/>
          </a:xfrm>
          <a:prstGeom prst="rect">
            <a:avLst/>
          </a:prstGeom>
        </p:spPr>
        <p:txBody>
          <a:bodyPr/>
          <a:lstStyle/>
          <a:p>
            <a:r>
              <a:rPr lang="en-IE" dirty="0">
                <a:ea typeface="+mn-lt"/>
                <a:cs typeface="+mn-lt"/>
              </a:rPr>
              <a:t>Arvioinnissa käytettävät tiedonkeruumenetelmät</a:t>
            </a:r>
          </a:p>
          <a:p>
            <a:endParaRPr lang="en-US" dirty="0"/>
          </a:p>
        </p:txBody>
      </p:sp>
      <p:sp>
        <p:nvSpPr>
          <p:cNvPr id="3" name="Text Placeholder 2">
            <a:extLst>
              <a:ext uri="{FF2B5EF4-FFF2-40B4-BE49-F238E27FC236}">
                <a16:creationId xmlns:a16="http://schemas.microsoft.com/office/drawing/2014/main" id="{FEC77C6B-C3DB-552E-2D70-BD5AE41F3903}"/>
              </a:ext>
            </a:extLst>
          </p:cNvPr>
          <p:cNvSpPr>
            <a:spLocks noGrp="1"/>
          </p:cNvSpPr>
          <p:nvPr>
            <p:ph type="body" sz="quarter" idx="19"/>
          </p:nvPr>
        </p:nvSpPr>
        <p:spPr>
          <a:xfrm>
            <a:off x="1269032" y="1081363"/>
            <a:ext cx="9902914" cy="4250335"/>
          </a:xfrm>
          <a:prstGeom prst="rect">
            <a:avLst/>
          </a:prstGeom>
        </p:spPr>
        <p:txBody>
          <a:bodyPr/>
          <a:lstStyle/>
          <a:p>
            <a:pPr marL="0" indent="0">
              <a:lnSpc>
                <a:spcPct val="100000"/>
              </a:lnSpc>
            </a:pPr>
            <a:r>
              <a:rPr lang="fi-FI" sz="1800" b="1" kern="100" dirty="0" err="1">
                <a:effectLst/>
                <a:latin typeface="Calibri" panose="020F0502020204030204" pitchFamily="34" charset="0"/>
                <a:ea typeface="Aptos" panose="020B0004020202020204" pitchFamily="34" charset="0"/>
                <a:cs typeface="Calibri" panose="020F0502020204030204" pitchFamily="34" charset="0"/>
              </a:rPr>
              <a:t>Kyselytutkimukset </a:t>
            </a:r>
            <a:r>
              <a:rPr lang="fi-FI" sz="1800" b="1" kern="100" dirty="0">
                <a:effectLst/>
                <a:latin typeface="Calibri" panose="020F0502020204030204" pitchFamily="34" charset="0"/>
                <a:ea typeface="Aptos" panose="020B0004020202020204" pitchFamily="34" charset="0"/>
                <a:cs typeface="Calibri" panose="020F0502020204030204" pitchFamily="34" charset="0"/>
              </a:rPr>
              <a:t>ja </a:t>
            </a:r>
            <a:r>
              <a:rPr lang="fi-FI" sz="1800" b="1" kern="100" dirty="0" err="1">
                <a:effectLst/>
                <a:latin typeface="Calibri" panose="020F0502020204030204" pitchFamily="34" charset="0"/>
                <a:ea typeface="Aptos" panose="020B0004020202020204" pitchFamily="34" charset="0"/>
                <a:cs typeface="Calibri" panose="020F0502020204030204" pitchFamily="34" charset="0"/>
              </a:rPr>
              <a:t>kyselylomakkeet </a:t>
            </a:r>
            <a:r>
              <a:rPr lang="fi-FI" sz="1800" kern="100" dirty="0">
                <a:latin typeface="Calibri" panose="020F0502020204030204" pitchFamily="34" charset="0"/>
                <a:ea typeface="Aptos" panose="020B0004020202020204" pitchFamily="34" charset="0"/>
                <a:cs typeface="Calibri" panose="020F0502020204030204" pitchFamily="34" charset="0"/>
              </a:rPr>
              <a:t>- </a:t>
            </a:r>
            <a:r>
              <a:rPr lang="en-US" sz="1800" kern="100" dirty="0">
                <a:effectLst/>
                <a:latin typeface="Calibri" panose="020F0502020204030204" pitchFamily="34" charset="0"/>
                <a:ea typeface="Aptos" panose="020B0004020202020204" pitchFamily="34" charset="0"/>
                <a:cs typeface="Calibri" panose="020F0502020204030204" pitchFamily="34" charset="0"/>
              </a:rPr>
              <a:t>Kerää tietoja kotitalouksilta, ravintoloilta tai laitoksilta elintarvikkeiden osto-, valmistus- ja hävittämistottumuksista.</a:t>
            </a:r>
          </a:p>
          <a:p>
            <a:pPr marL="0" indent="0">
              <a:lnSpc>
                <a:spcPct val="100000"/>
              </a:lnSpc>
            </a:pPr>
            <a:endParaRPr lang="fi-FI" sz="1800"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1800" b="1" kern="100" dirty="0" err="1">
                <a:effectLst/>
                <a:latin typeface="Calibri" panose="020F0502020204030204" pitchFamily="34" charset="0"/>
                <a:ea typeface="Aptos" panose="020B0004020202020204" pitchFamily="34" charset="0"/>
                <a:cs typeface="Calibri" panose="020F0502020204030204" pitchFamily="34" charset="0"/>
              </a:rPr>
              <a:t>Jätetarkastukset </a:t>
            </a:r>
            <a:r>
              <a:rPr lang="fi-FI" sz="1800" kern="100" dirty="0">
                <a:latin typeface="Calibri" panose="020F0502020204030204" pitchFamily="34" charset="0"/>
                <a:ea typeface="Aptos" panose="020B0004020202020204" pitchFamily="34" charset="0"/>
                <a:cs typeface="Calibri" panose="020F0502020204030204" pitchFamily="34" charset="0"/>
              </a:rPr>
              <a:t>- </a:t>
            </a:r>
            <a:r>
              <a:rPr lang="en-US" sz="1800" kern="100" dirty="0">
                <a:effectLst/>
                <a:latin typeface="Calibri" panose="020F0502020204030204" pitchFamily="34" charset="0"/>
                <a:ea typeface="Aptos" panose="020B0004020202020204" pitchFamily="34" charset="0"/>
                <a:cs typeface="Calibri" panose="020F0502020204030204" pitchFamily="34" charset="0"/>
              </a:rPr>
              <a:t>Lajittele ja punnitse ruokajäte fyysisesti ja luokittele se tyypeittäin, esim. hedelmät, vihannekset, viljat.</a:t>
            </a:r>
          </a:p>
          <a:p>
            <a:pPr marL="0" indent="0">
              <a:lnSpc>
                <a:spcPct val="100000"/>
              </a:lnSpc>
            </a:pPr>
            <a:endParaRPr lang="fi-FI" sz="1800"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1800" b="1" kern="100" dirty="0" err="1">
                <a:effectLst/>
                <a:latin typeface="Calibri" panose="020F0502020204030204" pitchFamily="34" charset="0"/>
                <a:ea typeface="Aptos" panose="020B0004020202020204" pitchFamily="34" charset="0"/>
                <a:cs typeface="Calibri" panose="020F0502020204030204" pitchFamily="34" charset="0"/>
              </a:rPr>
              <a:t>Haastattelut </a:t>
            </a:r>
            <a:r>
              <a:rPr lang="fi-FI" sz="1800" b="1" kern="100" dirty="0">
                <a:latin typeface="Calibri" panose="020F0502020204030204" pitchFamily="34" charset="0"/>
                <a:ea typeface="Aptos" panose="020B0004020202020204" pitchFamily="34" charset="0"/>
                <a:cs typeface="Calibri" panose="020F0502020204030204" pitchFamily="34" charset="0"/>
              </a:rPr>
              <a:t>ja </a:t>
            </a:r>
            <a:r>
              <a:rPr lang="fi-FI" sz="1800" b="1" kern="100" dirty="0" err="1">
                <a:effectLst/>
                <a:latin typeface="Calibri" panose="020F0502020204030204" pitchFamily="34" charset="0"/>
                <a:ea typeface="Aptos" panose="020B0004020202020204" pitchFamily="34" charset="0"/>
                <a:cs typeface="Calibri" panose="020F0502020204030204" pitchFamily="34" charset="0"/>
              </a:rPr>
              <a:t>fokusryhmät </a:t>
            </a:r>
            <a:r>
              <a:rPr lang="fi-FI" sz="1800" kern="100" dirty="0">
                <a:latin typeface="Calibri" panose="020F0502020204030204" pitchFamily="34" charset="0"/>
                <a:ea typeface="Aptos" panose="020B0004020202020204" pitchFamily="34" charset="0"/>
                <a:cs typeface="Calibri" panose="020F0502020204030204" pitchFamily="34" charset="0"/>
              </a:rPr>
              <a:t>- </a:t>
            </a:r>
            <a:r>
              <a:rPr lang="en-US" sz="1800" kern="100" dirty="0">
                <a:effectLst/>
                <a:latin typeface="Calibri" panose="020F0502020204030204" pitchFamily="34" charset="0"/>
                <a:ea typeface="Aptos" panose="020B0004020202020204" pitchFamily="34" charset="0"/>
                <a:cs typeface="Calibri" panose="020F0502020204030204" pitchFamily="34" charset="0"/>
              </a:rPr>
              <a:t>Haastattelujen tai ryhmäkeskustelujen järjestäminen sidosryhmien, esim. kuluttajien ja </a:t>
            </a:r>
            <a:r>
              <a:rPr lang="en-US" sz="1800" kern="100" dirty="0" err="1">
                <a:effectLst/>
                <a:latin typeface="Calibri" panose="020F0502020204030204" pitchFamily="34" charset="0"/>
                <a:ea typeface="Aptos" panose="020B0004020202020204" pitchFamily="34" charset="0"/>
                <a:cs typeface="Calibri" panose="020F0502020204030204" pitchFamily="34" charset="0"/>
              </a:rPr>
              <a:t>ravintolahenkilökunnan</a:t>
            </a:r>
            <a:r>
              <a:rPr lang="en-US" sz="1800" kern="100" dirty="0">
                <a:effectLst/>
                <a:latin typeface="Calibri" panose="020F0502020204030204" pitchFamily="34" charset="0"/>
                <a:ea typeface="Aptos" panose="020B0004020202020204" pitchFamily="34" charset="0"/>
                <a:cs typeface="Calibri" panose="020F0502020204030204" pitchFamily="34" charset="0"/>
              </a:rPr>
              <a:t> kanssa, jotta saadaan tietoa ruokahävikkiä koskevasta käyttäytymisestä ja asenteista.</a:t>
            </a:r>
          </a:p>
          <a:p>
            <a:pPr marL="0" indent="0">
              <a:lnSpc>
                <a:spcPct val="100000"/>
              </a:lnSpc>
            </a:pPr>
            <a:endParaRPr lang="fi-FI" sz="1800"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1800" b="1" kern="100" dirty="0" err="1">
                <a:effectLst/>
                <a:latin typeface="Calibri" panose="020F0502020204030204" pitchFamily="34" charset="0"/>
                <a:ea typeface="Aptos" panose="020B0004020202020204" pitchFamily="34" charset="0"/>
                <a:cs typeface="Calibri" panose="020F0502020204030204" pitchFamily="34" charset="0"/>
              </a:rPr>
              <a:t>Havainnointi </a:t>
            </a:r>
            <a:r>
              <a:rPr lang="fi-FI" sz="1800" b="1" kern="100" dirty="0">
                <a:effectLst/>
                <a:latin typeface="Calibri" panose="020F0502020204030204" pitchFamily="34" charset="0"/>
                <a:ea typeface="Aptos" panose="020B0004020202020204" pitchFamily="34" charset="0"/>
                <a:cs typeface="Calibri" panose="020F0502020204030204" pitchFamily="34" charset="0"/>
              </a:rPr>
              <a:t>- </a:t>
            </a:r>
            <a:r>
              <a:rPr lang="en-US" sz="1800" kern="100" dirty="0">
                <a:effectLst/>
                <a:latin typeface="Calibri" panose="020F0502020204030204" pitchFamily="34" charset="0"/>
                <a:ea typeface="Aptos" panose="020B0004020202020204" pitchFamily="34" charset="0"/>
                <a:cs typeface="Calibri" panose="020F0502020204030204" pitchFamily="34" charset="0"/>
              </a:rPr>
              <a:t>Ruokahävikkikäytännöt reaaliaikaisesti eri paikoissa, esim. kodeissa ja ravintoloissa, käyttäytymisen dokumentoimiseksi.</a:t>
            </a:r>
          </a:p>
          <a:p>
            <a:pPr marL="0" indent="0">
              <a:lnSpc>
                <a:spcPct val="100000"/>
              </a:lnSpc>
            </a:pPr>
            <a:endParaRPr lang="fi-FI" sz="1800" kern="100" dirty="0">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1800" b="1" kern="100" dirty="0">
                <a:latin typeface="Calibri" panose="020F0502020204030204" pitchFamily="34" charset="0"/>
                <a:ea typeface="Aptos" panose="020B0004020202020204" pitchFamily="34" charset="0"/>
                <a:cs typeface="Calibri" panose="020F0502020204030204" pitchFamily="34" charset="0"/>
              </a:rPr>
              <a:t>K</a:t>
            </a:r>
            <a:r>
              <a:rPr lang="fi-FI" sz="1800" b="1" kern="100" dirty="0">
                <a:effectLst/>
                <a:latin typeface="Calibri" panose="020F0502020204030204" pitchFamily="34" charset="0"/>
                <a:ea typeface="Aptos" panose="020B0004020202020204" pitchFamily="34" charset="0"/>
                <a:cs typeface="Calibri" panose="020F0502020204030204" pitchFamily="34" charset="0"/>
              </a:rPr>
              <a:t>uvausdokumentaatio </a:t>
            </a:r>
            <a:r>
              <a:rPr lang="fi-FI" sz="1800" kern="100" dirty="0">
                <a:latin typeface="Calibri" panose="020F0502020204030204" pitchFamily="34" charset="0"/>
                <a:ea typeface="Aptos" panose="020B0004020202020204" pitchFamily="34" charset="0"/>
                <a:cs typeface="Calibri" panose="020F0502020204030204" pitchFamily="34" charset="0"/>
              </a:rPr>
              <a:t>- </a:t>
            </a:r>
            <a:r>
              <a:rPr lang="en-US" sz="1800" kern="100" dirty="0">
                <a:effectLst/>
                <a:latin typeface="Calibri" panose="020F0502020204030204" pitchFamily="34" charset="0"/>
                <a:ea typeface="Aptos" panose="020B0004020202020204" pitchFamily="34" charset="0"/>
                <a:cs typeface="Calibri" panose="020F0502020204030204" pitchFamily="34" charset="0"/>
              </a:rPr>
              <a:t>Ota valokuvia ruokajätteestä ennen hävittämistä ja hävittämisen jälkeen, jotta voit arvioida visuaalisesti jätetyypit ja -määrät.</a:t>
            </a:r>
          </a:p>
          <a:p>
            <a:pPr marL="0" indent="0">
              <a:lnSpc>
                <a:spcPct val="100000"/>
              </a:lnSpc>
            </a:pPr>
            <a:endParaRPr lang="en-US" sz="2000" kern="100" dirty="0">
              <a:latin typeface="Calibri" panose="020F0502020204030204" pitchFamily="34" charset="0"/>
              <a:ea typeface="Aptos" panose="020B0004020202020204" pitchFamily="34" charset="0"/>
              <a:cs typeface="Calibri" panose="020F0502020204030204" pitchFamily="34" charset="0"/>
            </a:endParaRPr>
          </a:p>
        </p:txBody>
      </p:sp>
      <p:sp>
        <p:nvSpPr>
          <p:cNvPr id="5" name="Tekstiruutu 4">
            <a:extLst>
              <a:ext uri="{FF2B5EF4-FFF2-40B4-BE49-F238E27FC236}">
                <a16:creationId xmlns:a16="http://schemas.microsoft.com/office/drawing/2014/main" id="{2549E5E7-B0A3-F20D-99F6-1DB741644E45}"/>
              </a:ext>
            </a:extLst>
          </p:cNvPr>
          <p:cNvSpPr txBox="1"/>
          <p:nvPr/>
        </p:nvSpPr>
        <p:spPr>
          <a:xfrm>
            <a:off x="649672" y="5587576"/>
            <a:ext cx="10618212" cy="769441"/>
          </a:xfrm>
          <a:prstGeom prst="rect">
            <a:avLst/>
          </a:prstGeom>
          <a:noFill/>
        </p:spPr>
        <p:txBody>
          <a:bodyPr wrap="square">
            <a:spAutoFit/>
          </a:bodyPr>
          <a:lstStyle/>
          <a:p>
            <a:pPr marL="0" indent="0">
              <a:lnSpc>
                <a:spcPct val="100000"/>
              </a:lnSpc>
            </a:pPr>
            <a:r>
              <a:rPr lang="en-US" sz="2400" b="1" kern="0" dirty="0">
                <a:solidFill>
                  <a:srgbClr val="09465E"/>
                </a:solidFill>
                <a:highlight>
                  <a:srgbClr val="F1983D"/>
                </a:highlight>
                <a:cs typeface="Times New Roman" panose="02020603050405020304" pitchFamily="18" charset="0"/>
              </a:rPr>
              <a:t>HARJOITUS: </a:t>
            </a:r>
            <a:r>
              <a:rPr lang="en-US" sz="2000" b="1" kern="100" dirty="0">
                <a:solidFill>
                  <a:srgbClr val="09465E"/>
                </a:solidFill>
                <a:latin typeface="Calibri" panose="020F0502020204030204" pitchFamily="34" charset="0"/>
                <a:cs typeface="Calibri" panose="020F0502020204030204" pitchFamily="34" charset="0"/>
              </a:rPr>
              <a:t>Tunnista edellä mainitut menetelmät, jos ne ovat kvantitatiivisia ja/tai kvalitatiivisia, ja etsi menetelmään liittyviä tutkimusartikkeleita.</a:t>
            </a:r>
            <a:endParaRPr lang="fi-FI" sz="2000" b="1" kern="100" dirty="0">
              <a:solidFill>
                <a:srgbClr val="09465E"/>
              </a:solidFill>
              <a:latin typeface="Calibri" panose="020F0502020204030204" pitchFamily="34" charset="0"/>
              <a:cs typeface="Calibri" panose="020F0502020204030204" pitchFamily="34" charset="0"/>
            </a:endParaRPr>
          </a:p>
        </p:txBody>
      </p:sp>
      <p:grpSp>
        <p:nvGrpSpPr>
          <p:cNvPr id="6" name="Graphic 3">
            <a:extLst>
              <a:ext uri="{FF2B5EF4-FFF2-40B4-BE49-F238E27FC236}">
                <a16:creationId xmlns:a16="http://schemas.microsoft.com/office/drawing/2014/main" id="{1A088271-155E-EAD7-3128-02CDF02FC609}"/>
              </a:ext>
            </a:extLst>
          </p:cNvPr>
          <p:cNvGrpSpPr/>
          <p:nvPr/>
        </p:nvGrpSpPr>
        <p:grpSpPr>
          <a:xfrm>
            <a:off x="631810" y="2986032"/>
            <a:ext cx="642038" cy="565971"/>
            <a:chOff x="4643578" y="432838"/>
            <a:chExt cx="1028134" cy="1160188"/>
          </a:xfrm>
          <a:solidFill>
            <a:srgbClr val="09465E"/>
          </a:solidFill>
        </p:grpSpPr>
        <p:sp>
          <p:nvSpPr>
            <p:cNvPr id="7" name="Freeform 1033">
              <a:extLst>
                <a:ext uri="{FF2B5EF4-FFF2-40B4-BE49-F238E27FC236}">
                  <a16:creationId xmlns:a16="http://schemas.microsoft.com/office/drawing/2014/main" id="{CFC913EE-7E77-F497-771E-9A607269C175}"/>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2094D2"/>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81508C84-4F90-8CEA-3E36-373D855F2607}"/>
                </a:ext>
              </a:extLst>
            </p:cNvPr>
            <p:cNvGrpSpPr/>
            <p:nvPr/>
          </p:nvGrpSpPr>
          <p:grpSpPr>
            <a:xfrm>
              <a:off x="4643578" y="432838"/>
              <a:ext cx="1028134" cy="1160188"/>
              <a:chOff x="4643578" y="432838"/>
              <a:chExt cx="1028134" cy="1160188"/>
            </a:xfrm>
            <a:grpFill/>
          </p:grpSpPr>
          <p:sp>
            <p:nvSpPr>
              <p:cNvPr id="9" name="Freeform 1035">
                <a:extLst>
                  <a:ext uri="{FF2B5EF4-FFF2-40B4-BE49-F238E27FC236}">
                    <a16:creationId xmlns:a16="http://schemas.microsoft.com/office/drawing/2014/main" id="{8DEF7E92-D8A3-AF5E-E9A6-00FACB4AE154}"/>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94B27123-D935-F903-635E-401B7427BC1B}"/>
                  </a:ext>
                </a:extLst>
              </p:cNvPr>
              <p:cNvGrpSpPr/>
              <p:nvPr/>
            </p:nvGrpSpPr>
            <p:grpSpPr>
              <a:xfrm>
                <a:off x="4643578" y="432838"/>
                <a:ext cx="1028134" cy="1160188"/>
                <a:chOff x="4643578" y="432838"/>
                <a:chExt cx="1028134" cy="1160188"/>
              </a:xfrm>
              <a:grpFill/>
            </p:grpSpPr>
            <p:sp>
              <p:nvSpPr>
                <p:cNvPr id="11" name="Freeform 1037">
                  <a:extLst>
                    <a:ext uri="{FF2B5EF4-FFF2-40B4-BE49-F238E27FC236}">
                      <a16:creationId xmlns:a16="http://schemas.microsoft.com/office/drawing/2014/main" id="{5B09F9FB-FA0C-5BF9-7D17-7851697474F4}"/>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2" name="Freeform 1038">
                  <a:extLst>
                    <a:ext uri="{FF2B5EF4-FFF2-40B4-BE49-F238E27FC236}">
                      <a16:creationId xmlns:a16="http://schemas.microsoft.com/office/drawing/2014/main" id="{EE489493-35CB-C28D-9C8F-AA284D2DF899}"/>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13" name="Graphic 3">
            <a:extLst>
              <a:ext uri="{FF2B5EF4-FFF2-40B4-BE49-F238E27FC236}">
                <a16:creationId xmlns:a16="http://schemas.microsoft.com/office/drawing/2014/main" id="{8225D5CD-CFC9-F3E4-C84F-9F2CC1169CEF}"/>
              </a:ext>
            </a:extLst>
          </p:cNvPr>
          <p:cNvGrpSpPr/>
          <p:nvPr/>
        </p:nvGrpSpPr>
        <p:grpSpPr>
          <a:xfrm>
            <a:off x="657086" y="2026773"/>
            <a:ext cx="529701" cy="567490"/>
            <a:chOff x="6615628" y="2116894"/>
            <a:chExt cx="1066935" cy="1001108"/>
          </a:xfrm>
          <a:solidFill>
            <a:srgbClr val="09465E"/>
          </a:solidFill>
        </p:grpSpPr>
        <p:sp>
          <p:nvSpPr>
            <p:cNvPr id="14" name="Freeform 1128">
              <a:extLst>
                <a:ext uri="{FF2B5EF4-FFF2-40B4-BE49-F238E27FC236}">
                  <a16:creationId xmlns:a16="http://schemas.microsoft.com/office/drawing/2014/main" id="{EE728430-B851-EC36-6585-EB467F0C0B44}"/>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60BA47"/>
            </a:solidFill>
            <a:ln w="27426"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18F862E1-20F6-D1FE-BC2D-74336B12448F}"/>
                </a:ext>
              </a:extLst>
            </p:cNvPr>
            <p:cNvGrpSpPr/>
            <p:nvPr/>
          </p:nvGrpSpPr>
          <p:grpSpPr>
            <a:xfrm>
              <a:off x="6615628" y="2116894"/>
              <a:ext cx="1066935" cy="1001108"/>
              <a:chOff x="6615628" y="2116894"/>
              <a:chExt cx="1066935" cy="1001108"/>
            </a:xfrm>
            <a:grpFill/>
          </p:grpSpPr>
          <p:sp>
            <p:nvSpPr>
              <p:cNvPr id="16" name="Freeform 1130">
                <a:extLst>
                  <a:ext uri="{FF2B5EF4-FFF2-40B4-BE49-F238E27FC236}">
                    <a16:creationId xmlns:a16="http://schemas.microsoft.com/office/drawing/2014/main" id="{CEB9B9EE-B12C-6F2A-821A-F4B0D9F102C2}"/>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17" name="Freeform 1131">
                <a:extLst>
                  <a:ext uri="{FF2B5EF4-FFF2-40B4-BE49-F238E27FC236}">
                    <a16:creationId xmlns:a16="http://schemas.microsoft.com/office/drawing/2014/main" id="{38E4D054-5CE6-10FA-D84F-8E7C457FAFD7}"/>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18" name="Freeform 1132">
                <a:extLst>
                  <a:ext uri="{FF2B5EF4-FFF2-40B4-BE49-F238E27FC236}">
                    <a16:creationId xmlns:a16="http://schemas.microsoft.com/office/drawing/2014/main" id="{014D3856-9D41-5B35-5E92-4425155DEA34}"/>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19" name="Freeform 1133">
                <a:extLst>
                  <a:ext uri="{FF2B5EF4-FFF2-40B4-BE49-F238E27FC236}">
                    <a16:creationId xmlns:a16="http://schemas.microsoft.com/office/drawing/2014/main" id="{9DF49630-87D2-44C3-D462-863B20A0FF8D}"/>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20" name="Freeform 1134">
                <a:extLst>
                  <a:ext uri="{FF2B5EF4-FFF2-40B4-BE49-F238E27FC236}">
                    <a16:creationId xmlns:a16="http://schemas.microsoft.com/office/drawing/2014/main" id="{74744B50-8EAF-3F73-0024-7B0225327676}"/>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21" name="Freeform 1135">
                <a:extLst>
                  <a:ext uri="{FF2B5EF4-FFF2-40B4-BE49-F238E27FC236}">
                    <a16:creationId xmlns:a16="http://schemas.microsoft.com/office/drawing/2014/main" id="{8E146B60-B251-68E1-6DC8-5DA437E6FE19}"/>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22" name="Freeform 1136">
                <a:extLst>
                  <a:ext uri="{FF2B5EF4-FFF2-40B4-BE49-F238E27FC236}">
                    <a16:creationId xmlns:a16="http://schemas.microsoft.com/office/drawing/2014/main" id="{69638C5F-97C0-EA82-C20C-A51590082802}"/>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23" name="Freeform 1137">
                <a:extLst>
                  <a:ext uri="{FF2B5EF4-FFF2-40B4-BE49-F238E27FC236}">
                    <a16:creationId xmlns:a16="http://schemas.microsoft.com/office/drawing/2014/main" id="{1C43FB27-CC5F-51F9-A1F4-E004A3016E37}"/>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24" name="Freeform 1138">
                <a:extLst>
                  <a:ext uri="{FF2B5EF4-FFF2-40B4-BE49-F238E27FC236}">
                    <a16:creationId xmlns:a16="http://schemas.microsoft.com/office/drawing/2014/main" id="{C7798657-27DF-E133-1226-74E734FEAF72}"/>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25" name="Freeform 1139">
                <a:extLst>
                  <a:ext uri="{FF2B5EF4-FFF2-40B4-BE49-F238E27FC236}">
                    <a16:creationId xmlns:a16="http://schemas.microsoft.com/office/drawing/2014/main" id="{CCB52041-7F11-093A-16E4-88AF27F9EA4D}"/>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26" name="Freeform 1140">
                <a:extLst>
                  <a:ext uri="{FF2B5EF4-FFF2-40B4-BE49-F238E27FC236}">
                    <a16:creationId xmlns:a16="http://schemas.microsoft.com/office/drawing/2014/main" id="{F795297F-266D-B654-C379-60F173674535}"/>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27" name="Freeform 1141">
                <a:extLst>
                  <a:ext uri="{FF2B5EF4-FFF2-40B4-BE49-F238E27FC236}">
                    <a16:creationId xmlns:a16="http://schemas.microsoft.com/office/drawing/2014/main" id="{2A618C47-9509-4FC9-F25F-8A4D28C1447D}"/>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28" name="Group 71">
            <a:extLst>
              <a:ext uri="{FF2B5EF4-FFF2-40B4-BE49-F238E27FC236}">
                <a16:creationId xmlns:a16="http://schemas.microsoft.com/office/drawing/2014/main" id="{37A190D3-0AF1-2E39-85DA-9EAA3253CD94}"/>
              </a:ext>
            </a:extLst>
          </p:cNvPr>
          <p:cNvGrpSpPr/>
          <p:nvPr/>
        </p:nvGrpSpPr>
        <p:grpSpPr>
          <a:xfrm>
            <a:off x="636148" y="1284394"/>
            <a:ext cx="590791" cy="565971"/>
            <a:chOff x="3258209" y="1217582"/>
            <a:chExt cx="4712093" cy="4711281"/>
          </a:xfrm>
          <a:solidFill>
            <a:srgbClr val="09465E"/>
          </a:solidFill>
        </p:grpSpPr>
        <p:sp>
          <p:nvSpPr>
            <p:cNvPr id="29" name="Freeform 31">
              <a:extLst>
                <a:ext uri="{FF2B5EF4-FFF2-40B4-BE49-F238E27FC236}">
                  <a16:creationId xmlns:a16="http://schemas.microsoft.com/office/drawing/2014/main" id="{D8DC6426-63DD-7886-A044-CC880F8745A3}"/>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60BA47"/>
            </a:solidFill>
            <a:ln w="9514" cap="flat">
              <a:noFill/>
              <a:prstDash val="solid"/>
              <a:miter/>
            </a:ln>
          </p:spPr>
          <p:txBody>
            <a:bodyPr rtlCol="0" anchor="ctr"/>
            <a:lstStyle/>
            <a:p>
              <a:endParaRPr lang="en-US"/>
            </a:p>
          </p:txBody>
        </p:sp>
        <p:sp>
          <p:nvSpPr>
            <p:cNvPr id="30" name="Freeform 32">
              <a:extLst>
                <a:ext uri="{FF2B5EF4-FFF2-40B4-BE49-F238E27FC236}">
                  <a16:creationId xmlns:a16="http://schemas.microsoft.com/office/drawing/2014/main" id="{38E649EF-BC65-ECF5-E0BA-8E7C2373D9F0}"/>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60BA47"/>
            </a:solidFill>
            <a:ln w="9514" cap="flat">
              <a:noFill/>
              <a:prstDash val="solid"/>
              <a:miter/>
            </a:ln>
          </p:spPr>
          <p:txBody>
            <a:bodyPr rtlCol="0" anchor="ctr"/>
            <a:lstStyle/>
            <a:p>
              <a:endParaRPr lang="en-US" dirty="0"/>
            </a:p>
          </p:txBody>
        </p:sp>
        <p:grpSp>
          <p:nvGrpSpPr>
            <p:cNvPr id="31" name="Group 74">
              <a:extLst>
                <a:ext uri="{FF2B5EF4-FFF2-40B4-BE49-F238E27FC236}">
                  <a16:creationId xmlns:a16="http://schemas.microsoft.com/office/drawing/2014/main" id="{FE8961DA-EB54-9E78-657E-A2D4876BB130}"/>
                </a:ext>
              </a:extLst>
            </p:cNvPr>
            <p:cNvGrpSpPr/>
            <p:nvPr/>
          </p:nvGrpSpPr>
          <p:grpSpPr>
            <a:xfrm>
              <a:off x="3258209" y="1217582"/>
              <a:ext cx="4712093" cy="4711281"/>
              <a:chOff x="3258209" y="1217582"/>
              <a:chExt cx="4712093" cy="4711281"/>
            </a:xfrm>
            <a:grpFill/>
          </p:grpSpPr>
          <p:sp>
            <p:nvSpPr>
              <p:cNvPr id="32" name="Freeform 16">
                <a:extLst>
                  <a:ext uri="{FF2B5EF4-FFF2-40B4-BE49-F238E27FC236}">
                    <a16:creationId xmlns:a16="http://schemas.microsoft.com/office/drawing/2014/main" id="{A866BCC3-0362-AB3C-2CF7-AFBEEB2E9624}"/>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33" name="Freeform 18">
                <a:extLst>
                  <a:ext uri="{FF2B5EF4-FFF2-40B4-BE49-F238E27FC236}">
                    <a16:creationId xmlns:a16="http://schemas.microsoft.com/office/drawing/2014/main" id="{CE0FAD22-4533-AB27-61D1-47CC92218652}"/>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34" name="Freeform 19">
                <a:extLst>
                  <a:ext uri="{FF2B5EF4-FFF2-40B4-BE49-F238E27FC236}">
                    <a16:creationId xmlns:a16="http://schemas.microsoft.com/office/drawing/2014/main" id="{D48BA88A-8C93-7A2D-4A27-A79269F4103D}"/>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35" name="Freeform 20">
                <a:extLst>
                  <a:ext uri="{FF2B5EF4-FFF2-40B4-BE49-F238E27FC236}">
                    <a16:creationId xmlns:a16="http://schemas.microsoft.com/office/drawing/2014/main" id="{717ED209-4A2D-FD19-5514-B08C3E8DCDE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36" name="Freeform 21">
                <a:extLst>
                  <a:ext uri="{FF2B5EF4-FFF2-40B4-BE49-F238E27FC236}">
                    <a16:creationId xmlns:a16="http://schemas.microsoft.com/office/drawing/2014/main" id="{0AAC5EC8-ED1C-874F-40BE-966FE980973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37" name="Freeform 22">
                <a:extLst>
                  <a:ext uri="{FF2B5EF4-FFF2-40B4-BE49-F238E27FC236}">
                    <a16:creationId xmlns:a16="http://schemas.microsoft.com/office/drawing/2014/main" id="{01557A58-AA78-6070-302D-4B5F0AE66BCA}"/>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38" name="Freeform 23">
                <a:extLst>
                  <a:ext uri="{FF2B5EF4-FFF2-40B4-BE49-F238E27FC236}">
                    <a16:creationId xmlns:a16="http://schemas.microsoft.com/office/drawing/2014/main" id="{558C7635-D184-931B-F3C6-EA6F33B06381}"/>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39" name="Freeform 24">
                <a:extLst>
                  <a:ext uri="{FF2B5EF4-FFF2-40B4-BE49-F238E27FC236}">
                    <a16:creationId xmlns:a16="http://schemas.microsoft.com/office/drawing/2014/main" id="{4D29DE6F-685B-BEA0-FEC8-01F87746B25B}"/>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40" name="Freeform 25">
                <a:extLst>
                  <a:ext uri="{FF2B5EF4-FFF2-40B4-BE49-F238E27FC236}">
                    <a16:creationId xmlns:a16="http://schemas.microsoft.com/office/drawing/2014/main" id="{E529D834-40FF-69A4-C422-C06EBFA8A3B8}"/>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41" name="Freeform 26">
                <a:extLst>
                  <a:ext uri="{FF2B5EF4-FFF2-40B4-BE49-F238E27FC236}">
                    <a16:creationId xmlns:a16="http://schemas.microsoft.com/office/drawing/2014/main" id="{AEA72F98-720A-D358-7BDC-0EA91C4CA888}"/>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42" name="Freeform 27">
                <a:extLst>
                  <a:ext uri="{FF2B5EF4-FFF2-40B4-BE49-F238E27FC236}">
                    <a16:creationId xmlns:a16="http://schemas.microsoft.com/office/drawing/2014/main" id="{0596A590-3341-5A9A-B78B-23ED87C8D62C}"/>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43" name="Freeform 28">
                <a:extLst>
                  <a:ext uri="{FF2B5EF4-FFF2-40B4-BE49-F238E27FC236}">
                    <a16:creationId xmlns:a16="http://schemas.microsoft.com/office/drawing/2014/main" id="{BF8CBEBA-E9F2-039B-33F4-7F1D0853E096}"/>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44" name="Freeform 29">
                <a:extLst>
                  <a:ext uri="{FF2B5EF4-FFF2-40B4-BE49-F238E27FC236}">
                    <a16:creationId xmlns:a16="http://schemas.microsoft.com/office/drawing/2014/main" id="{076DB04D-6654-3737-3C81-0D01DCF75EAC}"/>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45" name="Freeform 30">
                <a:extLst>
                  <a:ext uri="{FF2B5EF4-FFF2-40B4-BE49-F238E27FC236}">
                    <a16:creationId xmlns:a16="http://schemas.microsoft.com/office/drawing/2014/main" id="{BE37516F-5C2C-4535-C4D7-CEDD269759EE}"/>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47" name="Group 89">
            <a:extLst>
              <a:ext uri="{FF2B5EF4-FFF2-40B4-BE49-F238E27FC236}">
                <a16:creationId xmlns:a16="http://schemas.microsoft.com/office/drawing/2014/main" id="{C69ECFD4-C76D-C265-127B-A53095055D65}"/>
              </a:ext>
            </a:extLst>
          </p:cNvPr>
          <p:cNvGrpSpPr/>
          <p:nvPr/>
        </p:nvGrpSpPr>
        <p:grpSpPr>
          <a:xfrm>
            <a:off x="553263" y="3830930"/>
            <a:ext cx="699220" cy="640750"/>
            <a:chOff x="8360213" y="3458151"/>
            <a:chExt cx="853935" cy="991043"/>
          </a:xfrm>
          <a:solidFill>
            <a:srgbClr val="09465E"/>
          </a:solidFill>
        </p:grpSpPr>
        <p:grpSp>
          <p:nvGrpSpPr>
            <p:cNvPr id="48" name="Graphic 2">
              <a:extLst>
                <a:ext uri="{FF2B5EF4-FFF2-40B4-BE49-F238E27FC236}">
                  <a16:creationId xmlns:a16="http://schemas.microsoft.com/office/drawing/2014/main" id="{FB534268-A6DE-173E-F8F3-D315C9E6BB8C}"/>
                </a:ext>
              </a:extLst>
            </p:cNvPr>
            <p:cNvGrpSpPr/>
            <p:nvPr userDrawn="1"/>
          </p:nvGrpSpPr>
          <p:grpSpPr>
            <a:xfrm>
              <a:off x="8599192" y="3595917"/>
              <a:ext cx="375982" cy="204367"/>
              <a:chOff x="2642504" y="3763150"/>
              <a:chExt cx="375982" cy="204367"/>
            </a:xfrm>
            <a:grpFill/>
          </p:grpSpPr>
          <p:sp>
            <p:nvSpPr>
              <p:cNvPr id="54" name="Freeform 96">
                <a:extLst>
                  <a:ext uri="{FF2B5EF4-FFF2-40B4-BE49-F238E27FC236}">
                    <a16:creationId xmlns:a16="http://schemas.microsoft.com/office/drawing/2014/main" id="{2B9F5F11-C3A5-D639-38F9-B0C2E719BE2C}"/>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2094D2"/>
              </a:solidFill>
              <a:ln w="3834" cap="flat">
                <a:noFill/>
                <a:prstDash val="solid"/>
                <a:miter/>
              </a:ln>
            </p:spPr>
            <p:txBody>
              <a:bodyPr rtlCol="0" anchor="ctr"/>
              <a:lstStyle/>
              <a:p>
                <a:endParaRPr lang="en-US"/>
              </a:p>
            </p:txBody>
          </p:sp>
          <p:sp>
            <p:nvSpPr>
              <p:cNvPr id="55" name="Freeform 97">
                <a:extLst>
                  <a:ext uri="{FF2B5EF4-FFF2-40B4-BE49-F238E27FC236}">
                    <a16:creationId xmlns:a16="http://schemas.microsoft.com/office/drawing/2014/main" id="{6DC5C753-DB6C-0E41-C5A3-ABCE1CE9FA65}"/>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2094D2"/>
              </a:solidFill>
              <a:ln w="3834" cap="flat">
                <a:noFill/>
                <a:prstDash val="solid"/>
                <a:miter/>
              </a:ln>
            </p:spPr>
            <p:txBody>
              <a:bodyPr rtlCol="0" anchor="ctr"/>
              <a:lstStyle/>
              <a:p>
                <a:endParaRPr lang="en-US"/>
              </a:p>
            </p:txBody>
          </p:sp>
        </p:grpSp>
        <p:grpSp>
          <p:nvGrpSpPr>
            <p:cNvPr id="49" name="Graphic 2">
              <a:extLst>
                <a:ext uri="{FF2B5EF4-FFF2-40B4-BE49-F238E27FC236}">
                  <a16:creationId xmlns:a16="http://schemas.microsoft.com/office/drawing/2014/main" id="{23377A33-7E4B-A917-CD9B-95FFCCC90F6D}"/>
                </a:ext>
              </a:extLst>
            </p:cNvPr>
            <p:cNvGrpSpPr/>
            <p:nvPr userDrawn="1"/>
          </p:nvGrpSpPr>
          <p:grpSpPr>
            <a:xfrm>
              <a:off x="8360213" y="3458151"/>
              <a:ext cx="853935" cy="991043"/>
              <a:chOff x="2403525" y="3625384"/>
              <a:chExt cx="853935" cy="991043"/>
            </a:xfrm>
            <a:grpFill/>
          </p:grpSpPr>
          <p:sp>
            <p:nvSpPr>
              <p:cNvPr id="50" name="Freeform 92">
                <a:extLst>
                  <a:ext uri="{FF2B5EF4-FFF2-40B4-BE49-F238E27FC236}">
                    <a16:creationId xmlns:a16="http://schemas.microsoft.com/office/drawing/2014/main" id="{01EC792B-C777-C7EC-1298-3DE8CA9CDDFC}"/>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51" name="Freeform 93">
                <a:extLst>
                  <a:ext uri="{FF2B5EF4-FFF2-40B4-BE49-F238E27FC236}">
                    <a16:creationId xmlns:a16="http://schemas.microsoft.com/office/drawing/2014/main" id="{619B33AC-A9F0-D018-FAD5-595180FA92C3}"/>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52" name="Freeform 94">
                <a:extLst>
                  <a:ext uri="{FF2B5EF4-FFF2-40B4-BE49-F238E27FC236}">
                    <a16:creationId xmlns:a16="http://schemas.microsoft.com/office/drawing/2014/main" id="{EA07791D-C03A-60F9-29D9-0D4193CAABEC}"/>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53" name="Freeform 95">
                <a:extLst>
                  <a:ext uri="{FF2B5EF4-FFF2-40B4-BE49-F238E27FC236}">
                    <a16:creationId xmlns:a16="http://schemas.microsoft.com/office/drawing/2014/main" id="{B5781361-9A20-B718-D402-C9595F354F01}"/>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grpSp>
        <p:nvGrpSpPr>
          <p:cNvPr id="56" name="Group 71">
            <a:extLst>
              <a:ext uri="{FF2B5EF4-FFF2-40B4-BE49-F238E27FC236}">
                <a16:creationId xmlns:a16="http://schemas.microsoft.com/office/drawing/2014/main" id="{04ADEA59-6A61-D8E5-2E66-856EC703C199}"/>
              </a:ext>
            </a:extLst>
          </p:cNvPr>
          <p:cNvGrpSpPr/>
          <p:nvPr/>
        </p:nvGrpSpPr>
        <p:grpSpPr>
          <a:xfrm>
            <a:off x="645754" y="4848704"/>
            <a:ext cx="590791" cy="565971"/>
            <a:chOff x="3258209" y="1217582"/>
            <a:chExt cx="4712093" cy="4711281"/>
          </a:xfrm>
          <a:solidFill>
            <a:srgbClr val="09465E"/>
          </a:solidFill>
        </p:grpSpPr>
        <p:sp>
          <p:nvSpPr>
            <p:cNvPr id="57" name="Freeform 31">
              <a:extLst>
                <a:ext uri="{FF2B5EF4-FFF2-40B4-BE49-F238E27FC236}">
                  <a16:creationId xmlns:a16="http://schemas.microsoft.com/office/drawing/2014/main" id="{3C0153D0-3E29-4886-0627-5CA903F31096}"/>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60BA47"/>
            </a:solidFill>
            <a:ln w="9514" cap="flat">
              <a:noFill/>
              <a:prstDash val="solid"/>
              <a:miter/>
            </a:ln>
          </p:spPr>
          <p:txBody>
            <a:bodyPr rtlCol="0" anchor="ctr"/>
            <a:lstStyle/>
            <a:p>
              <a:endParaRPr lang="en-US"/>
            </a:p>
          </p:txBody>
        </p:sp>
        <p:sp>
          <p:nvSpPr>
            <p:cNvPr id="58" name="Freeform 32">
              <a:extLst>
                <a:ext uri="{FF2B5EF4-FFF2-40B4-BE49-F238E27FC236}">
                  <a16:creationId xmlns:a16="http://schemas.microsoft.com/office/drawing/2014/main" id="{57C0821D-8FB4-8B46-422D-50193263E4B5}"/>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60BA47"/>
            </a:solidFill>
            <a:ln w="9514" cap="flat">
              <a:noFill/>
              <a:prstDash val="solid"/>
              <a:miter/>
            </a:ln>
          </p:spPr>
          <p:txBody>
            <a:bodyPr rtlCol="0" anchor="ctr"/>
            <a:lstStyle/>
            <a:p>
              <a:endParaRPr lang="en-US" dirty="0"/>
            </a:p>
          </p:txBody>
        </p:sp>
        <p:grpSp>
          <p:nvGrpSpPr>
            <p:cNvPr id="59" name="Group 74">
              <a:extLst>
                <a:ext uri="{FF2B5EF4-FFF2-40B4-BE49-F238E27FC236}">
                  <a16:creationId xmlns:a16="http://schemas.microsoft.com/office/drawing/2014/main" id="{F6674B3E-6B96-F6E1-385D-F13D68C3BC23}"/>
                </a:ext>
              </a:extLst>
            </p:cNvPr>
            <p:cNvGrpSpPr/>
            <p:nvPr/>
          </p:nvGrpSpPr>
          <p:grpSpPr>
            <a:xfrm>
              <a:off x="3258209" y="1217582"/>
              <a:ext cx="4712093" cy="4711281"/>
              <a:chOff x="3258209" y="1217582"/>
              <a:chExt cx="4712093" cy="4711281"/>
            </a:xfrm>
            <a:grpFill/>
          </p:grpSpPr>
          <p:sp>
            <p:nvSpPr>
              <p:cNvPr id="60" name="Freeform 16">
                <a:extLst>
                  <a:ext uri="{FF2B5EF4-FFF2-40B4-BE49-F238E27FC236}">
                    <a16:creationId xmlns:a16="http://schemas.microsoft.com/office/drawing/2014/main" id="{FFC40FFF-1E41-716E-6208-FEC44D513F1B}"/>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61" name="Freeform 18">
                <a:extLst>
                  <a:ext uri="{FF2B5EF4-FFF2-40B4-BE49-F238E27FC236}">
                    <a16:creationId xmlns:a16="http://schemas.microsoft.com/office/drawing/2014/main" id="{6A4B9B7A-74DE-B1EF-BC23-98EC5C4630BD}"/>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62" name="Freeform 19">
                <a:extLst>
                  <a:ext uri="{FF2B5EF4-FFF2-40B4-BE49-F238E27FC236}">
                    <a16:creationId xmlns:a16="http://schemas.microsoft.com/office/drawing/2014/main" id="{5B896414-6AA2-1954-0CBA-210438FE693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63" name="Freeform 20">
                <a:extLst>
                  <a:ext uri="{FF2B5EF4-FFF2-40B4-BE49-F238E27FC236}">
                    <a16:creationId xmlns:a16="http://schemas.microsoft.com/office/drawing/2014/main" id="{448CE407-649A-3193-34EF-1E3484A49DA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64" name="Freeform 21">
                <a:extLst>
                  <a:ext uri="{FF2B5EF4-FFF2-40B4-BE49-F238E27FC236}">
                    <a16:creationId xmlns:a16="http://schemas.microsoft.com/office/drawing/2014/main" id="{2EA9888F-B2BA-3A0E-6F13-527B6AF69A96}"/>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65" name="Freeform 22">
                <a:extLst>
                  <a:ext uri="{FF2B5EF4-FFF2-40B4-BE49-F238E27FC236}">
                    <a16:creationId xmlns:a16="http://schemas.microsoft.com/office/drawing/2014/main" id="{3BCE171A-1F06-0C22-47F5-59D135B87E59}"/>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66" name="Freeform 23">
                <a:extLst>
                  <a:ext uri="{FF2B5EF4-FFF2-40B4-BE49-F238E27FC236}">
                    <a16:creationId xmlns:a16="http://schemas.microsoft.com/office/drawing/2014/main" id="{9EF7F168-E67A-C19D-696E-5C36FCFBA2BC}"/>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67" name="Freeform 24">
                <a:extLst>
                  <a:ext uri="{FF2B5EF4-FFF2-40B4-BE49-F238E27FC236}">
                    <a16:creationId xmlns:a16="http://schemas.microsoft.com/office/drawing/2014/main" id="{275FA7A1-34D2-D043-C5C7-5D1E5F73CEEC}"/>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68" name="Freeform 25">
                <a:extLst>
                  <a:ext uri="{FF2B5EF4-FFF2-40B4-BE49-F238E27FC236}">
                    <a16:creationId xmlns:a16="http://schemas.microsoft.com/office/drawing/2014/main" id="{F6BC0D15-5CE6-923B-9C94-C01EE6DCF2BB}"/>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69" name="Freeform 26">
                <a:extLst>
                  <a:ext uri="{FF2B5EF4-FFF2-40B4-BE49-F238E27FC236}">
                    <a16:creationId xmlns:a16="http://schemas.microsoft.com/office/drawing/2014/main" id="{239FD671-C01E-389B-6026-128C0ED4B8A5}"/>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70" name="Freeform 27">
                <a:extLst>
                  <a:ext uri="{FF2B5EF4-FFF2-40B4-BE49-F238E27FC236}">
                    <a16:creationId xmlns:a16="http://schemas.microsoft.com/office/drawing/2014/main" id="{5F3D973F-1662-6B73-AD50-71818692AD75}"/>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71" name="Freeform 28">
                <a:extLst>
                  <a:ext uri="{FF2B5EF4-FFF2-40B4-BE49-F238E27FC236}">
                    <a16:creationId xmlns:a16="http://schemas.microsoft.com/office/drawing/2014/main" id="{46DC5A39-FA1A-E53B-C70A-BA33042CBFC6}"/>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72" name="Freeform 29">
                <a:extLst>
                  <a:ext uri="{FF2B5EF4-FFF2-40B4-BE49-F238E27FC236}">
                    <a16:creationId xmlns:a16="http://schemas.microsoft.com/office/drawing/2014/main" id="{930887B7-1FCF-CE79-238F-591CB3B45DD0}"/>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73" name="Freeform 30">
                <a:extLst>
                  <a:ext uri="{FF2B5EF4-FFF2-40B4-BE49-F238E27FC236}">
                    <a16:creationId xmlns:a16="http://schemas.microsoft.com/office/drawing/2014/main" id="{BC557295-AC7D-06F7-EB02-39703BC4541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75114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10898-939E-9434-F59F-FD21FA1986C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869C03F-1F3B-7911-5895-C4BD85B63B8D}"/>
              </a:ext>
            </a:extLst>
          </p:cNvPr>
          <p:cNvSpPr>
            <a:spLocks noGrp="1"/>
          </p:cNvSpPr>
          <p:nvPr>
            <p:ph type="body" sz="quarter" idx="16"/>
          </p:nvPr>
        </p:nvSpPr>
        <p:spPr>
          <a:xfrm>
            <a:off x="532716" y="454754"/>
            <a:ext cx="10052954" cy="565971"/>
          </a:xfrm>
          <a:prstGeom prst="rect">
            <a:avLst/>
          </a:prstGeom>
        </p:spPr>
        <p:txBody>
          <a:bodyPr/>
          <a:lstStyle/>
          <a:p>
            <a:r>
              <a:rPr lang="en-IE" dirty="0">
                <a:ea typeface="+mn-lt"/>
                <a:cs typeface="+mn-lt"/>
              </a:rPr>
              <a:t>Arvioinnin tiedonkeruumenetelmät</a:t>
            </a:r>
          </a:p>
          <a:p>
            <a:endParaRPr lang="en-US" dirty="0"/>
          </a:p>
        </p:txBody>
      </p:sp>
      <p:sp>
        <p:nvSpPr>
          <p:cNvPr id="3" name="Text Placeholder 2">
            <a:extLst>
              <a:ext uri="{FF2B5EF4-FFF2-40B4-BE49-F238E27FC236}">
                <a16:creationId xmlns:a16="http://schemas.microsoft.com/office/drawing/2014/main" id="{C64707BF-FA8B-D432-54C1-B18972C214E6}"/>
              </a:ext>
            </a:extLst>
          </p:cNvPr>
          <p:cNvSpPr>
            <a:spLocks noGrp="1"/>
          </p:cNvSpPr>
          <p:nvPr>
            <p:ph type="body" sz="quarter" idx="19"/>
          </p:nvPr>
        </p:nvSpPr>
        <p:spPr>
          <a:xfrm>
            <a:off x="1226546" y="1513153"/>
            <a:ext cx="9841947" cy="3656257"/>
          </a:xfrm>
          <a:prstGeom prst="rect">
            <a:avLst/>
          </a:prstGeom>
        </p:spPr>
        <p:txBody>
          <a:bodyPr/>
          <a:lstStyle/>
          <a:p>
            <a:pPr marL="0" indent="0">
              <a:lnSpc>
                <a:spcPct val="100000"/>
              </a:lnSpc>
            </a:pPr>
            <a:r>
              <a:rPr lang="fi-FI" sz="2000" b="1" kern="100" dirty="0">
                <a:effectLst/>
                <a:latin typeface="Calibri" panose="020F0502020204030204" pitchFamily="34" charset="0"/>
                <a:ea typeface="Aptos" panose="020B0004020202020204" pitchFamily="34" charset="0"/>
                <a:cs typeface="Calibri" panose="020F0502020204030204" pitchFamily="34" charset="0"/>
              </a:rPr>
              <a:t>Digitaalisten tietojen </a:t>
            </a:r>
            <a:r>
              <a:rPr lang="fi-FI" sz="2000" b="1" kern="100" dirty="0" err="1">
                <a:effectLst/>
                <a:latin typeface="Calibri" panose="020F0502020204030204" pitchFamily="34" charset="0"/>
                <a:ea typeface="Aptos" panose="020B0004020202020204" pitchFamily="34" charset="0"/>
                <a:cs typeface="Calibri" panose="020F0502020204030204" pitchFamily="34" charset="0"/>
              </a:rPr>
              <a:t>seuranta </a:t>
            </a:r>
            <a:r>
              <a:rPr lang="fi-FI" sz="2000" kern="100" dirty="0">
                <a:latin typeface="Calibri" panose="020F0502020204030204" pitchFamily="34" charset="0"/>
                <a:ea typeface="Aptos" panose="020B0004020202020204" pitchFamily="34" charset="0"/>
                <a:cs typeface="Calibri" panose="020F0502020204030204" pitchFamily="34" charset="0"/>
              </a:rPr>
              <a:t>- </a:t>
            </a:r>
            <a:r>
              <a:rPr lang="en-US" sz="2000" b="1" kern="100" dirty="0">
                <a:effectLst/>
                <a:latin typeface="Calibri" panose="020F0502020204030204" pitchFamily="34" charset="0"/>
                <a:ea typeface="Aptos" panose="020B0004020202020204" pitchFamily="34" charset="0"/>
                <a:cs typeface="Calibri" panose="020F0502020204030204" pitchFamily="34" charset="0"/>
              </a:rPr>
              <a:t>Kuvaus:</a:t>
            </a:r>
            <a:r>
              <a:rPr lang="en-US" sz="2000" kern="100" dirty="0">
                <a:effectLst/>
                <a:latin typeface="Calibri" panose="020F0502020204030204" pitchFamily="34" charset="0"/>
                <a:ea typeface="Aptos" panose="020B0004020202020204" pitchFamily="34" charset="0"/>
                <a:cs typeface="Calibri" panose="020F0502020204030204" pitchFamily="34" charset="0"/>
              </a:rPr>
              <a:t> Käytä sovelluksia tai digitaalisia alustoja ruoan ostojen, kulutuksen ja hävikin seuraamiseen ajan mittaan.</a:t>
            </a:r>
          </a:p>
          <a:p>
            <a:pPr marL="0" indent="0">
              <a:lnSpc>
                <a:spcPct val="100000"/>
              </a:lnSpc>
            </a:pPr>
            <a:endParaRPr lang="fi-FI" sz="2000"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2000" b="1" kern="100" dirty="0" err="1">
                <a:effectLst/>
                <a:latin typeface="Calibri" panose="020F0502020204030204" pitchFamily="34" charset="0"/>
                <a:ea typeface="Aptos" panose="020B0004020202020204" pitchFamily="34" charset="0"/>
                <a:cs typeface="Calibri" panose="020F0502020204030204" pitchFamily="34" charset="0"/>
              </a:rPr>
              <a:t>Painoon perustuvat mittaukset </a:t>
            </a:r>
            <a:r>
              <a:rPr lang="fi-FI" sz="2000" kern="100" dirty="0">
                <a:latin typeface="Calibri" panose="020F0502020204030204" pitchFamily="34" charset="0"/>
                <a:ea typeface="Aptos" panose="020B0004020202020204" pitchFamily="34" charset="0"/>
                <a:cs typeface="Calibri" panose="020F0502020204030204" pitchFamily="34" charset="0"/>
              </a:rPr>
              <a:t>- </a:t>
            </a:r>
            <a:r>
              <a:rPr lang="en-US" sz="2000" kern="100" dirty="0">
                <a:effectLst/>
                <a:latin typeface="Calibri" panose="020F0502020204030204" pitchFamily="34" charset="0"/>
                <a:ea typeface="Aptos" panose="020B0004020202020204" pitchFamily="34" charset="0"/>
                <a:cs typeface="Calibri" panose="020F0502020204030204" pitchFamily="34" charset="0"/>
              </a:rPr>
              <a:t>Punnitse ruokajäte säännöllisesti, esim. päivittäin tai viikoittain, syntyneen kokonaismäärän määrittämiseksi.</a:t>
            </a:r>
          </a:p>
          <a:p>
            <a:pPr marL="0" indent="0">
              <a:lnSpc>
                <a:spcPct val="100000"/>
              </a:lnSpc>
            </a:pPr>
            <a:endParaRPr lang="fi-FI" sz="2000" kern="100" dirty="0">
              <a:effectLst/>
              <a:latin typeface="Calibri" panose="020F0502020204030204" pitchFamily="34" charset="0"/>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000" b="1" kern="100" dirty="0" err="1">
                <a:effectLst/>
                <a:latin typeface="Calibri" panose="020F0502020204030204" pitchFamily="34" charset="0"/>
                <a:ea typeface="Aptos" panose="020B0004020202020204" pitchFamily="34" charset="0"/>
                <a:cs typeface="Calibri" panose="020F0502020204030204" pitchFamily="34" charset="0"/>
              </a:rPr>
              <a:t>Tapaustutkimukset </a:t>
            </a:r>
            <a:r>
              <a:rPr lang="fi-FI" sz="2000" kern="100" dirty="0">
                <a:latin typeface="Calibri" panose="020F0502020204030204" pitchFamily="34" charset="0"/>
                <a:ea typeface="Aptos" panose="020B0004020202020204" pitchFamily="34" charset="0"/>
                <a:cs typeface="Calibri" panose="020F0502020204030204" pitchFamily="34" charset="0"/>
              </a:rPr>
              <a:t>- </a:t>
            </a:r>
            <a:r>
              <a:rPr lang="en-US" sz="2000" kern="100" dirty="0">
                <a:effectLst/>
                <a:latin typeface="Calibri" panose="020F0502020204030204" pitchFamily="34" charset="0"/>
                <a:ea typeface="Aptos" panose="020B0004020202020204" pitchFamily="34" charset="0"/>
                <a:cs typeface="Calibri" panose="020F0502020204030204" pitchFamily="34" charset="0"/>
              </a:rPr>
              <a:t>Tehdään perusteellinen analyysi tietyistä organisaatioista tai yhteisöistä ruokahävikkikäytäntöjen tutkimiseksi.</a:t>
            </a:r>
          </a:p>
          <a:p>
            <a:pPr marL="0" lvl="0" indent="0">
              <a:lnSpc>
                <a:spcPct val="100000"/>
              </a:lnSpc>
              <a:buSzPts val="1000"/>
              <a:tabLst>
                <a:tab pos="457200" algn="l"/>
              </a:tabLst>
            </a:pPr>
            <a:endParaRPr lang="fi-FI" sz="2000"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2000" b="1" kern="100" dirty="0" err="1">
                <a:effectLst/>
                <a:latin typeface="Calibri" panose="020F0502020204030204" pitchFamily="34" charset="0"/>
                <a:ea typeface="Aptos" panose="020B0004020202020204" pitchFamily="34" charset="0"/>
                <a:cs typeface="Calibri" panose="020F0502020204030204" pitchFamily="34" charset="0"/>
              </a:rPr>
              <a:t>Kokeelliset tutkimukset </a:t>
            </a:r>
            <a:r>
              <a:rPr lang="fi-FI" sz="2000" kern="100" dirty="0">
                <a:latin typeface="Calibri" panose="020F0502020204030204" pitchFamily="34" charset="0"/>
                <a:ea typeface="Aptos" panose="020B0004020202020204" pitchFamily="34" charset="0"/>
                <a:cs typeface="Calibri" panose="020F0502020204030204" pitchFamily="34" charset="0"/>
              </a:rPr>
              <a:t>- </a:t>
            </a:r>
            <a:r>
              <a:rPr lang="en-US" sz="2000" kern="100" dirty="0">
                <a:effectLst/>
                <a:latin typeface="Calibri" panose="020F0502020204030204" pitchFamily="34" charset="0"/>
                <a:ea typeface="Aptos" panose="020B0004020202020204" pitchFamily="34" charset="0"/>
                <a:cs typeface="Calibri" panose="020F0502020204030204" pitchFamily="34" charset="0"/>
              </a:rPr>
              <a:t>Toteutetaan toimenpiteitä, esim. kompostointiohjelmia, ja mitataan muutoksia ruokajätteen käyttäytymisessä ja määrissä.</a:t>
            </a:r>
          </a:p>
        </p:txBody>
      </p:sp>
      <p:pic>
        <p:nvPicPr>
          <p:cNvPr id="2" name="Kuva 1" descr="Kuva, joka sisältää kohteen teksti, Grafiikka, Fontti, ympyrä&#10;&#10;Kuvaus luotu automaattisesti">
            <a:extLst>
              <a:ext uri="{FF2B5EF4-FFF2-40B4-BE49-F238E27FC236}">
                <a16:creationId xmlns:a16="http://schemas.microsoft.com/office/drawing/2014/main" id="{813E84DB-480E-A7B7-8E25-82245484C9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69302" y="470757"/>
            <a:ext cx="1499191" cy="1007208"/>
          </a:xfrm>
          <a:prstGeom prst="rect">
            <a:avLst/>
          </a:prstGeom>
        </p:spPr>
      </p:pic>
      <p:grpSp>
        <p:nvGrpSpPr>
          <p:cNvPr id="5" name="Group 71">
            <a:extLst>
              <a:ext uri="{FF2B5EF4-FFF2-40B4-BE49-F238E27FC236}">
                <a16:creationId xmlns:a16="http://schemas.microsoft.com/office/drawing/2014/main" id="{96AD4D21-17E4-42EC-8C90-6C3B071AE81F}"/>
              </a:ext>
            </a:extLst>
          </p:cNvPr>
          <p:cNvGrpSpPr/>
          <p:nvPr/>
        </p:nvGrpSpPr>
        <p:grpSpPr>
          <a:xfrm>
            <a:off x="649944" y="3457844"/>
            <a:ext cx="590791" cy="565971"/>
            <a:chOff x="3258209" y="1217582"/>
            <a:chExt cx="4712093" cy="4711281"/>
          </a:xfrm>
          <a:solidFill>
            <a:srgbClr val="09465E"/>
          </a:solidFill>
        </p:grpSpPr>
        <p:sp>
          <p:nvSpPr>
            <p:cNvPr id="6" name="Freeform 31">
              <a:extLst>
                <a:ext uri="{FF2B5EF4-FFF2-40B4-BE49-F238E27FC236}">
                  <a16:creationId xmlns:a16="http://schemas.microsoft.com/office/drawing/2014/main" id="{606F77D7-0AB3-4A5E-3EF0-6DF9F2A99E23}"/>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60BA47"/>
            </a:solidFill>
            <a:ln w="9514" cap="flat">
              <a:noFill/>
              <a:prstDash val="solid"/>
              <a:miter/>
            </a:ln>
          </p:spPr>
          <p:txBody>
            <a:bodyPr rtlCol="0" anchor="ctr"/>
            <a:lstStyle/>
            <a:p>
              <a:endParaRPr lang="en-US"/>
            </a:p>
          </p:txBody>
        </p:sp>
        <p:sp>
          <p:nvSpPr>
            <p:cNvPr id="7" name="Freeform 32">
              <a:extLst>
                <a:ext uri="{FF2B5EF4-FFF2-40B4-BE49-F238E27FC236}">
                  <a16:creationId xmlns:a16="http://schemas.microsoft.com/office/drawing/2014/main" id="{FBB758A6-EE5D-1BE8-1EC9-53658366495F}"/>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60BA47"/>
            </a:solidFill>
            <a:ln w="9514" cap="flat">
              <a:noFill/>
              <a:prstDash val="solid"/>
              <a:miter/>
            </a:ln>
          </p:spPr>
          <p:txBody>
            <a:bodyPr rtlCol="0" anchor="ctr"/>
            <a:lstStyle/>
            <a:p>
              <a:endParaRPr lang="en-US" dirty="0"/>
            </a:p>
          </p:txBody>
        </p:sp>
        <p:grpSp>
          <p:nvGrpSpPr>
            <p:cNvPr id="8" name="Group 74">
              <a:extLst>
                <a:ext uri="{FF2B5EF4-FFF2-40B4-BE49-F238E27FC236}">
                  <a16:creationId xmlns:a16="http://schemas.microsoft.com/office/drawing/2014/main" id="{93F8875E-9F83-ADB1-0B5B-7603BB6990A0}"/>
                </a:ext>
              </a:extLst>
            </p:cNvPr>
            <p:cNvGrpSpPr/>
            <p:nvPr/>
          </p:nvGrpSpPr>
          <p:grpSpPr>
            <a:xfrm>
              <a:off x="3258209" y="1217582"/>
              <a:ext cx="4712093" cy="4711281"/>
              <a:chOff x="3258209" y="1217582"/>
              <a:chExt cx="4712093" cy="4711281"/>
            </a:xfrm>
            <a:grpFill/>
          </p:grpSpPr>
          <p:sp>
            <p:nvSpPr>
              <p:cNvPr id="9" name="Freeform 16">
                <a:extLst>
                  <a:ext uri="{FF2B5EF4-FFF2-40B4-BE49-F238E27FC236}">
                    <a16:creationId xmlns:a16="http://schemas.microsoft.com/office/drawing/2014/main" id="{F741D22A-06C9-B2F0-5528-33E106E0D138}"/>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10" name="Freeform 18">
                <a:extLst>
                  <a:ext uri="{FF2B5EF4-FFF2-40B4-BE49-F238E27FC236}">
                    <a16:creationId xmlns:a16="http://schemas.microsoft.com/office/drawing/2014/main" id="{26AB0E01-7007-3A8D-43AD-D9AD4945E650}"/>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11" name="Freeform 19">
                <a:extLst>
                  <a:ext uri="{FF2B5EF4-FFF2-40B4-BE49-F238E27FC236}">
                    <a16:creationId xmlns:a16="http://schemas.microsoft.com/office/drawing/2014/main" id="{2FB68B0B-F2DD-FE6B-637C-FA2DC5B01369}"/>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12" name="Freeform 20">
                <a:extLst>
                  <a:ext uri="{FF2B5EF4-FFF2-40B4-BE49-F238E27FC236}">
                    <a16:creationId xmlns:a16="http://schemas.microsoft.com/office/drawing/2014/main" id="{8BC2EF9E-9DBC-0310-A4C7-F30A5371CD7D}"/>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13" name="Freeform 21">
                <a:extLst>
                  <a:ext uri="{FF2B5EF4-FFF2-40B4-BE49-F238E27FC236}">
                    <a16:creationId xmlns:a16="http://schemas.microsoft.com/office/drawing/2014/main" id="{907EF886-A074-1A21-20EE-21864764E9F5}"/>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4" name="Freeform 22">
                <a:extLst>
                  <a:ext uri="{FF2B5EF4-FFF2-40B4-BE49-F238E27FC236}">
                    <a16:creationId xmlns:a16="http://schemas.microsoft.com/office/drawing/2014/main" id="{ED6FD43C-BDC2-B3BC-165C-24E0CCF77149}"/>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5" name="Freeform 23">
                <a:extLst>
                  <a:ext uri="{FF2B5EF4-FFF2-40B4-BE49-F238E27FC236}">
                    <a16:creationId xmlns:a16="http://schemas.microsoft.com/office/drawing/2014/main" id="{A26C77C9-A0ED-5E01-D3B4-E4D9E94440B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6" name="Freeform 24">
                <a:extLst>
                  <a:ext uri="{FF2B5EF4-FFF2-40B4-BE49-F238E27FC236}">
                    <a16:creationId xmlns:a16="http://schemas.microsoft.com/office/drawing/2014/main" id="{FF0176DB-E187-1CA3-AABF-E064B5DC5940}"/>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7" name="Freeform 25">
                <a:extLst>
                  <a:ext uri="{FF2B5EF4-FFF2-40B4-BE49-F238E27FC236}">
                    <a16:creationId xmlns:a16="http://schemas.microsoft.com/office/drawing/2014/main" id="{21765062-A637-FEF0-5064-F2AD57D32D52}"/>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8" name="Freeform 26">
                <a:extLst>
                  <a:ext uri="{FF2B5EF4-FFF2-40B4-BE49-F238E27FC236}">
                    <a16:creationId xmlns:a16="http://schemas.microsoft.com/office/drawing/2014/main" id="{AF4C6CDD-9C40-CF0E-1E3D-DB7938E8E602}"/>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9" name="Freeform 27">
                <a:extLst>
                  <a:ext uri="{FF2B5EF4-FFF2-40B4-BE49-F238E27FC236}">
                    <a16:creationId xmlns:a16="http://schemas.microsoft.com/office/drawing/2014/main" id="{9079BE29-F81B-9966-0533-45FED0E34C9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20" name="Freeform 28">
                <a:extLst>
                  <a:ext uri="{FF2B5EF4-FFF2-40B4-BE49-F238E27FC236}">
                    <a16:creationId xmlns:a16="http://schemas.microsoft.com/office/drawing/2014/main" id="{E917046F-DBAA-84E3-EAB9-F6F408F4B276}"/>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21" name="Freeform 29">
                <a:extLst>
                  <a:ext uri="{FF2B5EF4-FFF2-40B4-BE49-F238E27FC236}">
                    <a16:creationId xmlns:a16="http://schemas.microsoft.com/office/drawing/2014/main" id="{446583DD-4A01-DC4B-8862-AA67EF4C8E4F}"/>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22" name="Freeform 30">
                <a:extLst>
                  <a:ext uri="{FF2B5EF4-FFF2-40B4-BE49-F238E27FC236}">
                    <a16:creationId xmlns:a16="http://schemas.microsoft.com/office/drawing/2014/main" id="{FED7FAB4-B129-2931-9D05-CCEFEBB3C58D}"/>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23" name="Graphic 3">
            <a:extLst>
              <a:ext uri="{FF2B5EF4-FFF2-40B4-BE49-F238E27FC236}">
                <a16:creationId xmlns:a16="http://schemas.microsoft.com/office/drawing/2014/main" id="{8989627C-2AC7-E826-1DDC-A1E6DE3D82AF}"/>
              </a:ext>
            </a:extLst>
          </p:cNvPr>
          <p:cNvGrpSpPr/>
          <p:nvPr/>
        </p:nvGrpSpPr>
        <p:grpSpPr>
          <a:xfrm>
            <a:off x="670882" y="4309374"/>
            <a:ext cx="529701" cy="567490"/>
            <a:chOff x="6615628" y="2116894"/>
            <a:chExt cx="1066935" cy="1001108"/>
          </a:xfrm>
          <a:solidFill>
            <a:srgbClr val="09465E"/>
          </a:solidFill>
        </p:grpSpPr>
        <p:sp>
          <p:nvSpPr>
            <p:cNvPr id="24" name="Freeform 1128">
              <a:extLst>
                <a:ext uri="{FF2B5EF4-FFF2-40B4-BE49-F238E27FC236}">
                  <a16:creationId xmlns:a16="http://schemas.microsoft.com/office/drawing/2014/main" id="{05CFDC13-C497-EB24-47FE-14D2E1C37321}"/>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60BA47"/>
            </a:solidFill>
            <a:ln w="27426" cap="flat">
              <a:noFill/>
              <a:prstDash val="solid"/>
              <a:miter/>
            </a:ln>
          </p:spPr>
          <p:txBody>
            <a:bodyPr rtlCol="0" anchor="ctr"/>
            <a:lstStyle/>
            <a:p>
              <a:endParaRPr lang="en-US"/>
            </a:p>
          </p:txBody>
        </p:sp>
        <p:grpSp>
          <p:nvGrpSpPr>
            <p:cNvPr id="25" name="Graphic 3">
              <a:extLst>
                <a:ext uri="{FF2B5EF4-FFF2-40B4-BE49-F238E27FC236}">
                  <a16:creationId xmlns:a16="http://schemas.microsoft.com/office/drawing/2014/main" id="{82297E18-71C7-7B10-185D-0FF2F186E07A}"/>
                </a:ext>
              </a:extLst>
            </p:cNvPr>
            <p:cNvGrpSpPr/>
            <p:nvPr/>
          </p:nvGrpSpPr>
          <p:grpSpPr>
            <a:xfrm>
              <a:off x="6615628" y="2116894"/>
              <a:ext cx="1066935" cy="1001108"/>
              <a:chOff x="6615628" y="2116894"/>
              <a:chExt cx="1066935" cy="1001108"/>
            </a:xfrm>
            <a:grpFill/>
          </p:grpSpPr>
          <p:sp>
            <p:nvSpPr>
              <p:cNvPr id="26" name="Freeform 1130">
                <a:extLst>
                  <a:ext uri="{FF2B5EF4-FFF2-40B4-BE49-F238E27FC236}">
                    <a16:creationId xmlns:a16="http://schemas.microsoft.com/office/drawing/2014/main" id="{0E8A211C-2D64-016E-6BA7-137160E89EB7}"/>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27" name="Freeform 1131">
                <a:extLst>
                  <a:ext uri="{FF2B5EF4-FFF2-40B4-BE49-F238E27FC236}">
                    <a16:creationId xmlns:a16="http://schemas.microsoft.com/office/drawing/2014/main" id="{543DDB9F-1E19-1C28-C191-AF5DEEE40D8E}"/>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28" name="Freeform 1132">
                <a:extLst>
                  <a:ext uri="{FF2B5EF4-FFF2-40B4-BE49-F238E27FC236}">
                    <a16:creationId xmlns:a16="http://schemas.microsoft.com/office/drawing/2014/main" id="{22D1D6C2-C42B-5575-6950-B7702D0FF12F}"/>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29" name="Freeform 1133">
                <a:extLst>
                  <a:ext uri="{FF2B5EF4-FFF2-40B4-BE49-F238E27FC236}">
                    <a16:creationId xmlns:a16="http://schemas.microsoft.com/office/drawing/2014/main" id="{D1359A67-892D-2A76-E25D-21FE5B1238CB}"/>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30" name="Freeform 1134">
                <a:extLst>
                  <a:ext uri="{FF2B5EF4-FFF2-40B4-BE49-F238E27FC236}">
                    <a16:creationId xmlns:a16="http://schemas.microsoft.com/office/drawing/2014/main" id="{ED510E2F-9F2F-AA20-185E-51E27246DE7E}"/>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31" name="Freeform 1135">
                <a:extLst>
                  <a:ext uri="{FF2B5EF4-FFF2-40B4-BE49-F238E27FC236}">
                    <a16:creationId xmlns:a16="http://schemas.microsoft.com/office/drawing/2014/main" id="{C7A53A6C-D083-9BB8-A34C-888BCBA011AB}"/>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32" name="Freeform 1136">
                <a:extLst>
                  <a:ext uri="{FF2B5EF4-FFF2-40B4-BE49-F238E27FC236}">
                    <a16:creationId xmlns:a16="http://schemas.microsoft.com/office/drawing/2014/main" id="{F987EEC2-11F1-180D-B390-B35DFF021B4D}"/>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33" name="Freeform 1137">
                <a:extLst>
                  <a:ext uri="{FF2B5EF4-FFF2-40B4-BE49-F238E27FC236}">
                    <a16:creationId xmlns:a16="http://schemas.microsoft.com/office/drawing/2014/main" id="{8C9D2F12-060C-E22E-880E-E8D71CDFA930}"/>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34" name="Freeform 1138">
                <a:extLst>
                  <a:ext uri="{FF2B5EF4-FFF2-40B4-BE49-F238E27FC236}">
                    <a16:creationId xmlns:a16="http://schemas.microsoft.com/office/drawing/2014/main" id="{4C2FE19D-3E6B-3B51-8255-FA21710CA2BD}"/>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35" name="Freeform 1139">
                <a:extLst>
                  <a:ext uri="{FF2B5EF4-FFF2-40B4-BE49-F238E27FC236}">
                    <a16:creationId xmlns:a16="http://schemas.microsoft.com/office/drawing/2014/main" id="{44040E24-5562-9E92-606A-F39FA44DE3A3}"/>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36" name="Freeform 1140">
                <a:extLst>
                  <a:ext uri="{FF2B5EF4-FFF2-40B4-BE49-F238E27FC236}">
                    <a16:creationId xmlns:a16="http://schemas.microsoft.com/office/drawing/2014/main" id="{A2E3F623-DBB3-FFC9-3DB8-22EA70ADD8A8}"/>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37" name="Freeform 1141">
                <a:extLst>
                  <a:ext uri="{FF2B5EF4-FFF2-40B4-BE49-F238E27FC236}">
                    <a16:creationId xmlns:a16="http://schemas.microsoft.com/office/drawing/2014/main" id="{E2F5B22E-8F4E-511B-8A4C-0B712379F23C}"/>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38" name="Group 89">
            <a:extLst>
              <a:ext uri="{FF2B5EF4-FFF2-40B4-BE49-F238E27FC236}">
                <a16:creationId xmlns:a16="http://schemas.microsoft.com/office/drawing/2014/main" id="{CF649315-FC0D-EEC9-944A-EE5A52880D28}"/>
              </a:ext>
            </a:extLst>
          </p:cNvPr>
          <p:cNvGrpSpPr/>
          <p:nvPr/>
        </p:nvGrpSpPr>
        <p:grpSpPr>
          <a:xfrm>
            <a:off x="532243" y="2446052"/>
            <a:ext cx="699220" cy="640750"/>
            <a:chOff x="8360213" y="3458151"/>
            <a:chExt cx="853935" cy="991043"/>
          </a:xfrm>
          <a:solidFill>
            <a:srgbClr val="09465E"/>
          </a:solidFill>
        </p:grpSpPr>
        <p:grpSp>
          <p:nvGrpSpPr>
            <p:cNvPr id="39" name="Graphic 2">
              <a:extLst>
                <a:ext uri="{FF2B5EF4-FFF2-40B4-BE49-F238E27FC236}">
                  <a16:creationId xmlns:a16="http://schemas.microsoft.com/office/drawing/2014/main" id="{C8906455-4FF3-B5F5-3082-8D7EE2533329}"/>
                </a:ext>
              </a:extLst>
            </p:cNvPr>
            <p:cNvGrpSpPr/>
            <p:nvPr userDrawn="1"/>
          </p:nvGrpSpPr>
          <p:grpSpPr>
            <a:xfrm>
              <a:off x="8599192" y="3595917"/>
              <a:ext cx="375982" cy="204367"/>
              <a:chOff x="2642504" y="3763150"/>
              <a:chExt cx="375982" cy="204367"/>
            </a:xfrm>
            <a:grpFill/>
          </p:grpSpPr>
          <p:sp>
            <p:nvSpPr>
              <p:cNvPr id="45" name="Freeform 96">
                <a:extLst>
                  <a:ext uri="{FF2B5EF4-FFF2-40B4-BE49-F238E27FC236}">
                    <a16:creationId xmlns:a16="http://schemas.microsoft.com/office/drawing/2014/main" id="{55B11F99-17F4-CF96-5884-8AB71A8AB002}"/>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2094D2"/>
              </a:solidFill>
              <a:ln w="3834" cap="flat">
                <a:noFill/>
                <a:prstDash val="solid"/>
                <a:miter/>
              </a:ln>
            </p:spPr>
            <p:txBody>
              <a:bodyPr rtlCol="0" anchor="ctr"/>
              <a:lstStyle/>
              <a:p>
                <a:endParaRPr lang="en-US"/>
              </a:p>
            </p:txBody>
          </p:sp>
          <p:sp>
            <p:nvSpPr>
              <p:cNvPr id="46" name="Freeform 97">
                <a:extLst>
                  <a:ext uri="{FF2B5EF4-FFF2-40B4-BE49-F238E27FC236}">
                    <a16:creationId xmlns:a16="http://schemas.microsoft.com/office/drawing/2014/main" id="{4C056439-866A-10DD-438B-733E5DDD3705}"/>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2094D2"/>
              </a:solidFill>
              <a:ln w="3834" cap="flat">
                <a:noFill/>
                <a:prstDash val="solid"/>
                <a:miter/>
              </a:ln>
            </p:spPr>
            <p:txBody>
              <a:bodyPr rtlCol="0" anchor="ctr"/>
              <a:lstStyle/>
              <a:p>
                <a:endParaRPr lang="en-US"/>
              </a:p>
            </p:txBody>
          </p:sp>
        </p:grpSp>
        <p:grpSp>
          <p:nvGrpSpPr>
            <p:cNvPr id="40" name="Graphic 2">
              <a:extLst>
                <a:ext uri="{FF2B5EF4-FFF2-40B4-BE49-F238E27FC236}">
                  <a16:creationId xmlns:a16="http://schemas.microsoft.com/office/drawing/2014/main" id="{567065E5-CB73-2544-BD7E-1621F8C723D1}"/>
                </a:ext>
              </a:extLst>
            </p:cNvPr>
            <p:cNvGrpSpPr/>
            <p:nvPr userDrawn="1"/>
          </p:nvGrpSpPr>
          <p:grpSpPr>
            <a:xfrm>
              <a:off x="8360213" y="3458151"/>
              <a:ext cx="853935" cy="991043"/>
              <a:chOff x="2403525" y="3625384"/>
              <a:chExt cx="853935" cy="991043"/>
            </a:xfrm>
            <a:grpFill/>
          </p:grpSpPr>
          <p:sp>
            <p:nvSpPr>
              <p:cNvPr id="41" name="Freeform 92">
                <a:extLst>
                  <a:ext uri="{FF2B5EF4-FFF2-40B4-BE49-F238E27FC236}">
                    <a16:creationId xmlns:a16="http://schemas.microsoft.com/office/drawing/2014/main" id="{4435FE45-C43E-6CBD-F1B7-14AC6E38F482}"/>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42" name="Freeform 93">
                <a:extLst>
                  <a:ext uri="{FF2B5EF4-FFF2-40B4-BE49-F238E27FC236}">
                    <a16:creationId xmlns:a16="http://schemas.microsoft.com/office/drawing/2014/main" id="{A46608FA-4265-F90A-5D19-0773898CA4E1}"/>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43" name="Freeform 94">
                <a:extLst>
                  <a:ext uri="{FF2B5EF4-FFF2-40B4-BE49-F238E27FC236}">
                    <a16:creationId xmlns:a16="http://schemas.microsoft.com/office/drawing/2014/main" id="{EE9DE2D7-2557-8B2F-67BE-06D952C06C2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44" name="Freeform 95">
                <a:extLst>
                  <a:ext uri="{FF2B5EF4-FFF2-40B4-BE49-F238E27FC236}">
                    <a16:creationId xmlns:a16="http://schemas.microsoft.com/office/drawing/2014/main" id="{E6CFDA8E-D606-F483-FA25-E9C8F056117A}"/>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grpSp>
        <p:nvGrpSpPr>
          <p:cNvPr id="47" name="Graphic 3">
            <a:extLst>
              <a:ext uri="{FF2B5EF4-FFF2-40B4-BE49-F238E27FC236}">
                <a16:creationId xmlns:a16="http://schemas.microsoft.com/office/drawing/2014/main" id="{F4409667-3702-1650-248D-D82AC68B9DD3}"/>
              </a:ext>
            </a:extLst>
          </p:cNvPr>
          <p:cNvGrpSpPr/>
          <p:nvPr/>
        </p:nvGrpSpPr>
        <p:grpSpPr>
          <a:xfrm>
            <a:off x="558614" y="1603353"/>
            <a:ext cx="642038" cy="565971"/>
            <a:chOff x="4643578" y="432838"/>
            <a:chExt cx="1028134" cy="1160188"/>
          </a:xfrm>
          <a:solidFill>
            <a:srgbClr val="09465E"/>
          </a:solidFill>
        </p:grpSpPr>
        <p:sp>
          <p:nvSpPr>
            <p:cNvPr id="48" name="Freeform 1033">
              <a:extLst>
                <a:ext uri="{FF2B5EF4-FFF2-40B4-BE49-F238E27FC236}">
                  <a16:creationId xmlns:a16="http://schemas.microsoft.com/office/drawing/2014/main" id="{465CF88A-4ABC-0653-D73F-A80F592F20AF}"/>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2094D2"/>
            </a:solidFill>
            <a:ln w="27426" cap="flat">
              <a:noFill/>
              <a:prstDash val="solid"/>
              <a:miter/>
            </a:ln>
          </p:spPr>
          <p:txBody>
            <a:bodyPr rtlCol="0" anchor="ctr"/>
            <a:lstStyle/>
            <a:p>
              <a:endParaRPr lang="en-US"/>
            </a:p>
          </p:txBody>
        </p:sp>
        <p:grpSp>
          <p:nvGrpSpPr>
            <p:cNvPr id="49" name="Graphic 3">
              <a:extLst>
                <a:ext uri="{FF2B5EF4-FFF2-40B4-BE49-F238E27FC236}">
                  <a16:creationId xmlns:a16="http://schemas.microsoft.com/office/drawing/2014/main" id="{DFC38818-0214-87A3-C778-10AE13B9D16D}"/>
                </a:ext>
              </a:extLst>
            </p:cNvPr>
            <p:cNvGrpSpPr/>
            <p:nvPr/>
          </p:nvGrpSpPr>
          <p:grpSpPr>
            <a:xfrm>
              <a:off x="4643578" y="432838"/>
              <a:ext cx="1028134" cy="1160188"/>
              <a:chOff x="4643578" y="432838"/>
              <a:chExt cx="1028134" cy="1160188"/>
            </a:xfrm>
            <a:grpFill/>
          </p:grpSpPr>
          <p:sp>
            <p:nvSpPr>
              <p:cNvPr id="50" name="Freeform 1035">
                <a:extLst>
                  <a:ext uri="{FF2B5EF4-FFF2-40B4-BE49-F238E27FC236}">
                    <a16:creationId xmlns:a16="http://schemas.microsoft.com/office/drawing/2014/main" id="{C877AB5D-0E6E-FF54-812F-251196CC452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51" name="Graphic 3">
                <a:extLst>
                  <a:ext uri="{FF2B5EF4-FFF2-40B4-BE49-F238E27FC236}">
                    <a16:creationId xmlns:a16="http://schemas.microsoft.com/office/drawing/2014/main" id="{E32F0749-5E1A-E7AE-74CE-D8409C83A6B0}"/>
                  </a:ext>
                </a:extLst>
              </p:cNvPr>
              <p:cNvGrpSpPr/>
              <p:nvPr/>
            </p:nvGrpSpPr>
            <p:grpSpPr>
              <a:xfrm>
                <a:off x="4643578" y="432838"/>
                <a:ext cx="1028134" cy="1160188"/>
                <a:chOff x="4643578" y="432838"/>
                <a:chExt cx="1028134" cy="1160188"/>
              </a:xfrm>
              <a:grpFill/>
            </p:grpSpPr>
            <p:sp>
              <p:nvSpPr>
                <p:cNvPr id="52" name="Freeform 1037">
                  <a:extLst>
                    <a:ext uri="{FF2B5EF4-FFF2-40B4-BE49-F238E27FC236}">
                      <a16:creationId xmlns:a16="http://schemas.microsoft.com/office/drawing/2014/main" id="{7F8A1D2B-E55B-DF14-7081-44CA6582BFAE}"/>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53" name="Freeform 1038">
                  <a:extLst>
                    <a:ext uri="{FF2B5EF4-FFF2-40B4-BE49-F238E27FC236}">
                      <a16:creationId xmlns:a16="http://schemas.microsoft.com/office/drawing/2014/main" id="{55228CFD-A96D-31C3-30B6-8E5A09707450}"/>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
        <p:nvSpPr>
          <p:cNvPr id="54" name="Text Placeholder 2">
            <a:extLst>
              <a:ext uri="{FF2B5EF4-FFF2-40B4-BE49-F238E27FC236}">
                <a16:creationId xmlns:a16="http://schemas.microsoft.com/office/drawing/2014/main" id="{77D0C7B2-1FA6-C036-4AA3-C9D8532E5DE4}"/>
              </a:ext>
            </a:extLst>
          </p:cNvPr>
          <p:cNvSpPr txBox="1">
            <a:spLocks/>
          </p:cNvSpPr>
          <p:nvPr/>
        </p:nvSpPr>
        <p:spPr>
          <a:xfrm>
            <a:off x="627719" y="4733828"/>
            <a:ext cx="8903724" cy="1459879"/>
          </a:xfrm>
          <a:prstGeom prst="rect">
            <a:avLst/>
          </a:prstGeom>
        </p:spPr>
        <p:txBody>
          <a:bodyP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endParaRPr lang="en-US" sz="2000" dirty="0">
              <a:solidFill>
                <a:srgbClr val="0B3A5B"/>
              </a:solidFill>
            </a:endParaRPr>
          </a:p>
        </p:txBody>
      </p:sp>
      <p:sp>
        <p:nvSpPr>
          <p:cNvPr id="56" name="Tekstiruutu 55">
            <a:extLst>
              <a:ext uri="{FF2B5EF4-FFF2-40B4-BE49-F238E27FC236}">
                <a16:creationId xmlns:a16="http://schemas.microsoft.com/office/drawing/2014/main" id="{C6F3BFDF-C984-2EE9-C06B-7BFA34FD0A03}"/>
              </a:ext>
            </a:extLst>
          </p:cNvPr>
          <p:cNvSpPr txBox="1"/>
          <p:nvPr/>
        </p:nvSpPr>
        <p:spPr>
          <a:xfrm>
            <a:off x="670882" y="5424266"/>
            <a:ext cx="10618212" cy="769441"/>
          </a:xfrm>
          <a:prstGeom prst="rect">
            <a:avLst/>
          </a:prstGeom>
          <a:noFill/>
        </p:spPr>
        <p:txBody>
          <a:bodyPr wrap="square">
            <a:spAutoFit/>
          </a:bodyPr>
          <a:lstStyle/>
          <a:p>
            <a:pPr marL="0" indent="0">
              <a:lnSpc>
                <a:spcPct val="100000"/>
              </a:lnSpc>
            </a:pPr>
            <a:r>
              <a:rPr lang="en-US" sz="2400" b="1" kern="0" dirty="0">
                <a:solidFill>
                  <a:srgbClr val="09465E"/>
                </a:solidFill>
                <a:highlight>
                  <a:srgbClr val="F1983D"/>
                </a:highlight>
                <a:cs typeface="Times New Roman" panose="02020603050405020304" pitchFamily="18" charset="0"/>
              </a:rPr>
              <a:t>HARJOITUS:</a:t>
            </a:r>
            <a:r>
              <a:rPr lang="en-US" sz="2400" b="1" kern="0" dirty="0">
                <a:solidFill>
                  <a:srgbClr val="09465E"/>
                </a:solidFill>
                <a:cs typeface="Times New Roman" panose="02020603050405020304" pitchFamily="18" charset="0"/>
              </a:rPr>
              <a:t> </a:t>
            </a:r>
            <a:r>
              <a:rPr lang="en-US" sz="2000" b="1" kern="100" dirty="0">
                <a:solidFill>
                  <a:srgbClr val="09465E"/>
                </a:solidFill>
                <a:latin typeface="Calibri" panose="020F0502020204030204" pitchFamily="34" charset="0"/>
                <a:cs typeface="Calibri" panose="020F0502020204030204" pitchFamily="34" charset="0"/>
              </a:rPr>
              <a:t>Tunnista edellä mainitut menetelmät, jos ne ovat kvantitatiivisia ja/tai kvalitatiivisia, ja etsi menetelmään liittyviä tutkimusartikkeleita.</a:t>
            </a:r>
            <a:endParaRPr lang="fi-FI" sz="2000" b="1" kern="100" dirty="0">
              <a:solidFill>
                <a:srgbClr val="09465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7999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CD334-710F-6FE6-5157-8F62C54DE5B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CC2F12A-1408-1503-56B4-7A58247C1D33}"/>
              </a:ext>
            </a:extLst>
          </p:cNvPr>
          <p:cNvSpPr>
            <a:spLocks noGrp="1"/>
          </p:cNvSpPr>
          <p:nvPr>
            <p:ph type="body" sz="quarter" idx="16"/>
          </p:nvPr>
        </p:nvSpPr>
        <p:spPr>
          <a:xfrm>
            <a:off x="664074" y="618626"/>
            <a:ext cx="10514511" cy="803654"/>
          </a:xfrm>
          <a:prstGeom prst="rect">
            <a:avLst/>
          </a:prstGeom>
        </p:spPr>
        <p:txBody>
          <a:bodyPr/>
          <a:lstStyle/>
          <a:p>
            <a:r>
              <a:rPr lang="en-IE" sz="3200" b="1" dirty="0" err="1">
                <a:solidFill>
                  <a:schemeClr val="bg1"/>
                </a:solidFill>
                <a:highlight>
                  <a:srgbClr val="F1983D"/>
                </a:highlight>
                <a:ea typeface="+mn-lt"/>
                <a:cs typeface="+mn-lt"/>
              </a:rPr>
              <a:t>Esimerkki</a:t>
            </a:r>
            <a:r>
              <a:rPr lang="en-IE" sz="3200" b="1" dirty="0">
                <a:solidFill>
                  <a:schemeClr val="bg1"/>
                </a:solidFill>
                <a:highlight>
                  <a:srgbClr val="F1983D"/>
                </a:highlight>
                <a:ea typeface="+mn-lt"/>
                <a:cs typeface="+mn-lt"/>
              </a:rPr>
              <a:t>:</a:t>
            </a:r>
            <a:r>
              <a:rPr lang="en-IE" sz="3200" b="1" dirty="0">
                <a:solidFill>
                  <a:schemeClr val="bg1"/>
                </a:solidFill>
                <a:ea typeface="+mn-lt"/>
                <a:cs typeface="+mn-lt"/>
              </a:rPr>
              <a:t> </a:t>
            </a:r>
            <a:r>
              <a:rPr lang="en-IE" sz="3200" dirty="0">
                <a:ea typeface="+mn-lt"/>
                <a:cs typeface="+mn-lt"/>
              </a:rPr>
              <a:t>Tietojenkeruumenetelmät arviointia varten</a:t>
            </a:r>
          </a:p>
          <a:p>
            <a:endParaRPr lang="en-IE" dirty="0">
              <a:ea typeface="+mn-lt"/>
              <a:cs typeface="+mn-lt"/>
            </a:endParaRPr>
          </a:p>
        </p:txBody>
      </p:sp>
      <p:sp>
        <p:nvSpPr>
          <p:cNvPr id="3" name="Text Placeholder 2">
            <a:extLst>
              <a:ext uri="{FF2B5EF4-FFF2-40B4-BE49-F238E27FC236}">
                <a16:creationId xmlns:a16="http://schemas.microsoft.com/office/drawing/2014/main" id="{7E333C9B-48C9-42A8-32A2-BDB737A4CCEC}"/>
              </a:ext>
            </a:extLst>
          </p:cNvPr>
          <p:cNvSpPr>
            <a:spLocks noGrp="1"/>
          </p:cNvSpPr>
          <p:nvPr>
            <p:ph type="body" sz="quarter" idx="19"/>
          </p:nvPr>
        </p:nvSpPr>
        <p:spPr>
          <a:xfrm>
            <a:off x="818887" y="1422280"/>
            <a:ext cx="10052954" cy="4250335"/>
          </a:xfrm>
          <a:prstGeom prst="rect">
            <a:avLst/>
          </a:prstGeom>
        </p:spPr>
        <p:txBody>
          <a:bodyPr/>
          <a:lstStyle/>
          <a:p>
            <a:r>
              <a:rPr lang="fi-FI" b="1" i="0" dirty="0">
                <a:solidFill>
                  <a:srgbClr val="000000"/>
                </a:solidFill>
                <a:effectLst/>
                <a:latin typeface="RationalText"/>
                <a:hlinkClick r:id="rId3"/>
              </a:rPr>
              <a:t>Digitaaliset </a:t>
            </a:r>
            <a:r>
              <a:rPr lang="fi-FI" b="1" i="0" dirty="0" err="1">
                <a:solidFill>
                  <a:srgbClr val="000000"/>
                </a:solidFill>
                <a:effectLst/>
                <a:latin typeface="RationalText"/>
                <a:hlinkClick r:id="rId3"/>
              </a:rPr>
              <a:t>tuotepassit</a:t>
            </a:r>
            <a:endParaRPr lang="fi-FI" b="1" i="0" dirty="0">
              <a:solidFill>
                <a:srgbClr val="000000"/>
              </a:solidFill>
              <a:effectLst/>
              <a:latin typeface="RationalText"/>
            </a:endParaRPr>
          </a:p>
          <a:p>
            <a:endParaRPr lang="fi-FI" b="1" dirty="0">
              <a:solidFill>
                <a:srgbClr val="000000"/>
              </a:solidFill>
              <a:latin typeface="RationalText"/>
            </a:endParaRPr>
          </a:p>
          <a:p>
            <a:endParaRPr lang="fi-FI" b="1" dirty="0">
              <a:solidFill>
                <a:srgbClr val="000000"/>
              </a:solidFill>
              <a:latin typeface="RationalText"/>
            </a:endParaRPr>
          </a:p>
          <a:p>
            <a:endParaRPr lang="fi-FI" b="1" dirty="0">
              <a:solidFill>
                <a:srgbClr val="000000"/>
              </a:solidFill>
              <a:latin typeface="RationalText"/>
            </a:endParaRPr>
          </a:p>
          <a:p>
            <a:endParaRPr lang="fi-FI" b="1" dirty="0">
              <a:solidFill>
                <a:srgbClr val="000000"/>
              </a:solidFill>
              <a:latin typeface="RationalText"/>
            </a:endParaRPr>
          </a:p>
          <a:p>
            <a:endParaRPr lang="fi-FI" b="1" dirty="0">
              <a:solidFill>
                <a:srgbClr val="000000"/>
              </a:solidFill>
              <a:latin typeface="RationalText"/>
            </a:endParaRPr>
          </a:p>
          <a:p>
            <a:endParaRPr lang="fi-FI" b="1" dirty="0">
              <a:solidFill>
                <a:srgbClr val="000000"/>
              </a:solidFill>
              <a:latin typeface="RationalText"/>
            </a:endParaRPr>
          </a:p>
          <a:p>
            <a:endParaRPr lang="fi-FI" b="1" dirty="0">
              <a:solidFill>
                <a:srgbClr val="000000"/>
              </a:solidFill>
              <a:latin typeface="RationalText"/>
            </a:endParaRPr>
          </a:p>
          <a:p>
            <a:endParaRPr lang="fi-FI" b="1" dirty="0">
              <a:solidFill>
                <a:srgbClr val="000000"/>
              </a:solidFill>
              <a:latin typeface="RationalText"/>
            </a:endParaRPr>
          </a:p>
          <a:p>
            <a:endParaRPr lang="en-US" u="sng" dirty="0">
              <a:latin typeface="minion-pro"/>
            </a:endParaRPr>
          </a:p>
          <a:p>
            <a:r>
              <a:rPr lang="fi-FI" sz="2000" i="0" dirty="0">
                <a:solidFill>
                  <a:srgbClr val="000000"/>
                </a:solidFill>
                <a:effectLst/>
                <a:latin typeface="var(--heading-font-family)"/>
                <a:hlinkClick r:id="rId4"/>
              </a:rPr>
              <a:t>Digitaaliset </a:t>
            </a:r>
            <a:r>
              <a:rPr lang="fi-FI" sz="2000" i="0" dirty="0" err="1">
                <a:solidFill>
                  <a:srgbClr val="000000"/>
                </a:solidFill>
                <a:effectLst/>
                <a:latin typeface="var(--heading-font-family)"/>
                <a:hlinkClick r:id="rId4"/>
              </a:rPr>
              <a:t>tuotepassit</a:t>
            </a:r>
            <a:r>
              <a:rPr lang="fi-FI" sz="2000" i="0" dirty="0">
                <a:solidFill>
                  <a:srgbClr val="000000"/>
                </a:solidFill>
                <a:effectLst/>
                <a:latin typeface="var(--heading-font-family)"/>
                <a:hlinkClick r:id="rId4"/>
              </a:rPr>
              <a:t>: </a:t>
            </a:r>
            <a:r>
              <a:rPr lang="fi-FI" sz="2000" i="0" dirty="0" err="1">
                <a:solidFill>
                  <a:srgbClr val="000000"/>
                </a:solidFill>
                <a:effectLst/>
                <a:latin typeface="var(--heading-font-family)"/>
                <a:hlinkClick r:id="rId4"/>
              </a:rPr>
              <a:t>Euroopan kestävän kasvun katalysaattori </a:t>
            </a:r>
            <a:r>
              <a:rPr lang="fi-FI" sz="2000" i="0" dirty="0">
                <a:solidFill>
                  <a:srgbClr val="000000"/>
                </a:solidFill>
                <a:effectLst/>
                <a:latin typeface="var(--heading-font-family)"/>
              </a:rPr>
              <a:t>- </a:t>
            </a:r>
            <a:r>
              <a:rPr lang="fi-FI" sz="2000" i="0" dirty="0" err="1">
                <a:solidFill>
                  <a:srgbClr val="000000"/>
                </a:solidFill>
                <a:effectLst/>
                <a:latin typeface="var(--heading-font-family)"/>
              </a:rPr>
              <a:t>julkaisu</a:t>
            </a:r>
            <a:endParaRPr lang="en-US" sz="2000" u="sng" dirty="0">
              <a:latin typeface="minion-pro"/>
              <a:hlinkClick r:id="rId5"/>
            </a:endParaRPr>
          </a:p>
          <a:p>
            <a:r>
              <a:rPr lang="en-US" sz="2000" b="0" i="0" u="sng" dirty="0">
                <a:effectLst/>
                <a:latin typeface="minion-pro"/>
                <a:hlinkClick r:id="rId5"/>
              </a:rPr>
              <a:t>Digitaalisen </a:t>
            </a:r>
            <a:r>
              <a:rPr lang="en-US" sz="2000" b="0" i="0" u="sng" dirty="0" err="1">
                <a:effectLst/>
                <a:latin typeface="minion-pro"/>
                <a:hlinkClick r:id="rId5"/>
              </a:rPr>
              <a:t>tuotepassin</a:t>
            </a:r>
            <a:r>
              <a:rPr lang="en-US" sz="2000" b="0" i="0" u="sng" dirty="0">
                <a:effectLst/>
                <a:latin typeface="minion-pro"/>
                <a:hlinkClick r:id="rId5"/>
              </a:rPr>
              <a:t> </a:t>
            </a:r>
            <a:r>
              <a:rPr lang="en-US" sz="2000" b="0" i="0" u="sng" dirty="0" err="1">
                <a:effectLst/>
                <a:latin typeface="minion-pro"/>
                <a:hlinkClick r:id="rId5"/>
              </a:rPr>
              <a:t>opaskirja</a:t>
            </a:r>
            <a:r>
              <a:rPr lang="en-US" sz="2000" b="0" i="0" u="sng" dirty="0">
                <a:effectLst/>
                <a:latin typeface="minion-pro"/>
                <a:hlinkClick r:id="rId5"/>
              </a:rPr>
              <a:t> </a:t>
            </a:r>
            <a:r>
              <a:rPr lang="en-US" sz="2000" b="0" i="0" dirty="0">
                <a:solidFill>
                  <a:srgbClr val="000000"/>
                </a:solidFill>
                <a:effectLst/>
                <a:latin typeface="minion-pro"/>
              </a:rPr>
              <a:t>- suomeksi</a:t>
            </a:r>
            <a:endParaRPr lang="en-US" sz="2000" b="1" dirty="0"/>
          </a:p>
        </p:txBody>
      </p:sp>
      <p:pic>
        <p:nvPicPr>
          <p:cNvPr id="2" name="Kuva 1" descr="Kuva, joka sisältää kohteen teksti, Grafiikka, Fontti, ympyrä&#10;&#10;Kuvaus luotu automaattisesti">
            <a:extLst>
              <a:ext uri="{FF2B5EF4-FFF2-40B4-BE49-F238E27FC236}">
                <a16:creationId xmlns:a16="http://schemas.microsoft.com/office/drawing/2014/main" id="{9436029A-2C68-0587-0688-78DEBA605C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48037" y="5254625"/>
            <a:ext cx="1630548" cy="1095458"/>
          </a:xfrm>
          <a:prstGeom prst="rect">
            <a:avLst/>
          </a:prstGeom>
        </p:spPr>
      </p:pic>
      <p:pic>
        <p:nvPicPr>
          <p:cNvPr id="5" name="Picture 2" descr="The Finnish Innovation Fund Sitra">
            <a:extLst>
              <a:ext uri="{FF2B5EF4-FFF2-40B4-BE49-F238E27FC236}">
                <a16:creationId xmlns:a16="http://schemas.microsoft.com/office/drawing/2014/main" id="{7379877B-397B-70BB-BE81-7E2A92921F9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0288" y="5333201"/>
            <a:ext cx="2581898" cy="11238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ulukko 6">
            <a:extLst>
              <a:ext uri="{FF2B5EF4-FFF2-40B4-BE49-F238E27FC236}">
                <a16:creationId xmlns:a16="http://schemas.microsoft.com/office/drawing/2014/main" id="{191336B9-ACA6-31A9-0F51-B5948D0B8315}"/>
              </a:ext>
            </a:extLst>
          </p:cNvPr>
          <p:cNvGraphicFramePr>
            <a:graphicFrameLocks noGrp="1"/>
          </p:cNvGraphicFramePr>
          <p:nvPr>
            <p:extLst>
              <p:ext uri="{D42A27DB-BD31-4B8C-83A1-F6EECF244321}">
                <p14:modId xmlns:p14="http://schemas.microsoft.com/office/powerpoint/2010/main" val="422976664"/>
              </p:ext>
            </p:extLst>
          </p:nvPr>
        </p:nvGraphicFramePr>
        <p:xfrm>
          <a:off x="818887" y="1778522"/>
          <a:ext cx="6920706" cy="2651760"/>
        </p:xfrm>
        <a:graphic>
          <a:graphicData uri="http://schemas.openxmlformats.org/drawingml/2006/table">
            <a:tbl>
              <a:tblPr firstRow="1" bandRow="1">
                <a:tableStyleId>{5C22544A-7EE6-4342-B048-85BDC9FD1C3A}</a:tableStyleId>
              </a:tblPr>
              <a:tblGrid>
                <a:gridCol w="6920706">
                  <a:extLst>
                    <a:ext uri="{9D8B030D-6E8A-4147-A177-3AD203B41FA5}">
                      <a16:colId xmlns:a16="http://schemas.microsoft.com/office/drawing/2014/main" val="1603782949"/>
                    </a:ext>
                  </a:extLst>
                </a:gridCol>
              </a:tblGrid>
              <a:tr h="2524996">
                <a:tc>
                  <a:txBody>
                    <a:bodyPr/>
                    <a:lstStyle/>
                    <a:p>
                      <a:pPr marL="0" indent="0">
                        <a:lnSpc>
                          <a:spcPct val="100000"/>
                        </a:lnSpc>
                      </a:pPr>
                      <a:r>
                        <a:rPr lang="en-US" sz="2400" b="0" i="0" dirty="0">
                          <a:solidFill>
                            <a:srgbClr val="0B3A5B"/>
                          </a:solidFill>
                          <a:effectLst/>
                        </a:rPr>
                        <a:t>Digitaaliset tuotepassit ovat tapa koota yhteen tiedot tuotteiden kestävyydestä, raaka-aineista, materiaaleista ja turvallisuudesta. Ne tiedottavat kuluttajille avoimesti, edistävät vastuullista liiketoimintaa ja voivat nopeuttaa siirtymistä kiertotalouteen. Sitra rahoitti useita pilottihankkeita ja julkaisi digitaalisten </a:t>
                      </a:r>
                      <a:r>
                        <a:rPr lang="en-US" sz="2400" b="0" i="0" dirty="0" err="1">
                          <a:solidFill>
                            <a:srgbClr val="0B3A5B"/>
                          </a:solidFill>
                          <a:effectLst/>
                        </a:rPr>
                        <a:t>tuotepassien</a:t>
                      </a:r>
                      <a:r>
                        <a:rPr lang="en-US" sz="2400" b="0" i="0" dirty="0">
                          <a:solidFill>
                            <a:srgbClr val="0B3A5B"/>
                          </a:solidFill>
                          <a:effectLst/>
                        </a:rPr>
                        <a:t> </a:t>
                      </a:r>
                      <a:r>
                        <a:rPr lang="en-US" sz="2400" b="0" i="0" dirty="0" err="1">
                          <a:solidFill>
                            <a:srgbClr val="0B3A5B"/>
                          </a:solidFill>
                          <a:effectLst/>
                        </a:rPr>
                        <a:t>opaskirjan</a:t>
                      </a:r>
                      <a:r>
                        <a:rPr lang="en-US" sz="2400" b="0" i="0" dirty="0">
                          <a:solidFill>
                            <a:srgbClr val="0B3A5B"/>
                          </a:solidFill>
                          <a:effectLst/>
                        </a:rPr>
                        <a:t>.</a:t>
                      </a:r>
                      <a:endParaRPr lang="fi-FI" sz="2400" b="1" dirty="0">
                        <a:solidFill>
                          <a:srgbClr val="0B3A5B"/>
                        </a:solidFill>
                      </a:endParaRPr>
                    </a:p>
                  </a:txBody>
                  <a:tcPr>
                    <a:noFill/>
                  </a:tcPr>
                </a:tc>
                <a:extLst>
                  <a:ext uri="{0D108BD9-81ED-4DB2-BD59-A6C34878D82A}">
                    <a16:rowId xmlns:a16="http://schemas.microsoft.com/office/drawing/2014/main" val="1278726745"/>
                  </a:ext>
                </a:extLst>
              </a:tr>
            </a:tbl>
          </a:graphicData>
        </a:graphic>
      </p:graphicFrame>
      <p:pic>
        <p:nvPicPr>
          <p:cNvPr id="1028" name="Picture 4" descr="Royalty-Free photo: Person holding black Samsung smartphone | PickPik">
            <a:extLst>
              <a:ext uri="{FF2B5EF4-FFF2-40B4-BE49-F238E27FC236}">
                <a16:creationId xmlns:a16="http://schemas.microsoft.com/office/drawing/2014/main" id="{5E7A4319-1AE7-5CDA-B11D-1A89C694B83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859150" y="1802298"/>
            <a:ext cx="3129303" cy="195030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aphic 4">
            <a:extLst>
              <a:ext uri="{FF2B5EF4-FFF2-40B4-BE49-F238E27FC236}">
                <a16:creationId xmlns:a16="http://schemas.microsoft.com/office/drawing/2014/main" id="{C805A19F-F02F-8DC8-EC9E-8B9F29B72664}"/>
              </a:ext>
            </a:extLst>
          </p:cNvPr>
          <p:cNvGrpSpPr/>
          <p:nvPr/>
        </p:nvGrpSpPr>
        <p:grpSpPr>
          <a:xfrm rot="14696297">
            <a:off x="4303581" y="1135394"/>
            <a:ext cx="403667" cy="780438"/>
            <a:chOff x="9129274" y="2719113"/>
            <a:chExt cx="717139" cy="1386497"/>
          </a:xfrm>
          <a:solidFill>
            <a:srgbClr val="09465E"/>
          </a:solidFill>
        </p:grpSpPr>
        <p:grpSp>
          <p:nvGrpSpPr>
            <p:cNvPr id="8" name="Graphic 4">
              <a:extLst>
                <a:ext uri="{FF2B5EF4-FFF2-40B4-BE49-F238E27FC236}">
                  <a16:creationId xmlns:a16="http://schemas.microsoft.com/office/drawing/2014/main" id="{5470394C-3FDA-24AE-105D-A27888113A52}"/>
                </a:ext>
              </a:extLst>
            </p:cNvPr>
            <p:cNvGrpSpPr/>
            <p:nvPr/>
          </p:nvGrpSpPr>
          <p:grpSpPr>
            <a:xfrm>
              <a:off x="9159507" y="2719113"/>
              <a:ext cx="446280" cy="440141"/>
              <a:chOff x="9159507" y="2719113"/>
              <a:chExt cx="446280" cy="440141"/>
            </a:xfrm>
            <a:grpFill/>
          </p:grpSpPr>
          <p:sp>
            <p:nvSpPr>
              <p:cNvPr id="17" name="Freeform 57">
                <a:extLst>
                  <a:ext uri="{FF2B5EF4-FFF2-40B4-BE49-F238E27FC236}">
                    <a16:creationId xmlns:a16="http://schemas.microsoft.com/office/drawing/2014/main" id="{CC46A1A1-3F5E-8A89-1977-B45689BED71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8" name="Freeform 58">
                <a:extLst>
                  <a:ext uri="{FF2B5EF4-FFF2-40B4-BE49-F238E27FC236}">
                    <a16:creationId xmlns:a16="http://schemas.microsoft.com/office/drawing/2014/main" id="{6B33516C-8CB5-5292-BFBE-032602222CD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9" name="Graphic 4">
              <a:extLst>
                <a:ext uri="{FF2B5EF4-FFF2-40B4-BE49-F238E27FC236}">
                  <a16:creationId xmlns:a16="http://schemas.microsoft.com/office/drawing/2014/main" id="{9F411BB5-926B-7E71-0E1A-CF8EB5C1ED92}"/>
                </a:ext>
              </a:extLst>
            </p:cNvPr>
            <p:cNvGrpSpPr/>
            <p:nvPr/>
          </p:nvGrpSpPr>
          <p:grpSpPr>
            <a:xfrm>
              <a:off x="9129274" y="2893887"/>
              <a:ext cx="717139" cy="1211724"/>
              <a:chOff x="9129274" y="2893887"/>
              <a:chExt cx="717139" cy="1211724"/>
            </a:xfrm>
            <a:grpFill/>
          </p:grpSpPr>
          <p:sp>
            <p:nvSpPr>
              <p:cNvPr id="10" name="Freeform 50">
                <a:extLst>
                  <a:ext uri="{FF2B5EF4-FFF2-40B4-BE49-F238E27FC236}">
                    <a16:creationId xmlns:a16="http://schemas.microsoft.com/office/drawing/2014/main" id="{8DC929BE-222C-AC76-EE65-36A4D4289F4D}"/>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1" name="Freeform 51">
                <a:extLst>
                  <a:ext uri="{FF2B5EF4-FFF2-40B4-BE49-F238E27FC236}">
                    <a16:creationId xmlns:a16="http://schemas.microsoft.com/office/drawing/2014/main" id="{A6B851FF-9D1D-3A5D-AA23-6A6AFA9E196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2" name="Freeform 52">
                <a:extLst>
                  <a:ext uri="{FF2B5EF4-FFF2-40B4-BE49-F238E27FC236}">
                    <a16:creationId xmlns:a16="http://schemas.microsoft.com/office/drawing/2014/main" id="{809CE217-739E-E285-8E9D-E1576C5E3EEE}"/>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3" name="Freeform 53">
                <a:extLst>
                  <a:ext uri="{FF2B5EF4-FFF2-40B4-BE49-F238E27FC236}">
                    <a16:creationId xmlns:a16="http://schemas.microsoft.com/office/drawing/2014/main" id="{DACC4EA0-90CD-3902-AECF-FD0990C4AFE0}"/>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4" name="Freeform 54">
                <a:extLst>
                  <a:ext uri="{FF2B5EF4-FFF2-40B4-BE49-F238E27FC236}">
                    <a16:creationId xmlns:a16="http://schemas.microsoft.com/office/drawing/2014/main" id="{04615C39-5E6E-A59D-E228-5BDA724398F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5" name="Freeform 55">
                <a:extLst>
                  <a:ext uri="{FF2B5EF4-FFF2-40B4-BE49-F238E27FC236}">
                    <a16:creationId xmlns:a16="http://schemas.microsoft.com/office/drawing/2014/main" id="{AFAA40FD-70F1-DBD5-3542-1774E9FBEA64}"/>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6" name="Freeform 56">
                <a:extLst>
                  <a:ext uri="{FF2B5EF4-FFF2-40B4-BE49-F238E27FC236}">
                    <a16:creationId xmlns:a16="http://schemas.microsoft.com/office/drawing/2014/main" id="{4FF38FDB-505D-1F5B-1CA5-8460BB8356E6}"/>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58014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4E638-AE5D-BA21-DA94-922FEB399601}"/>
            </a:ext>
          </a:extLst>
        </p:cNvPr>
        <p:cNvGrpSpPr/>
        <p:nvPr/>
      </p:nvGrpSpPr>
      <p:grpSpPr>
        <a:xfrm>
          <a:off x="0" y="0"/>
          <a:ext cx="0" cy="0"/>
          <a:chOff x="0" y="0"/>
          <a:chExt cx="0" cy="0"/>
        </a:xfrm>
      </p:grpSpPr>
      <p:pic>
        <p:nvPicPr>
          <p:cNvPr id="13" name="Kuva 12">
            <a:extLst>
              <a:ext uri="{FF2B5EF4-FFF2-40B4-BE49-F238E27FC236}">
                <a16:creationId xmlns:a16="http://schemas.microsoft.com/office/drawing/2014/main" id="{3DD676B1-1034-1406-24A5-E5E0F95E93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3" y="2255057"/>
            <a:ext cx="7107601" cy="3685818"/>
          </a:xfrm>
          <a:prstGeom prst="rect">
            <a:avLst/>
          </a:prstGeom>
        </p:spPr>
      </p:pic>
      <p:sp>
        <p:nvSpPr>
          <p:cNvPr id="5" name="Text Placeholder 4">
            <a:extLst>
              <a:ext uri="{FF2B5EF4-FFF2-40B4-BE49-F238E27FC236}">
                <a16:creationId xmlns:a16="http://schemas.microsoft.com/office/drawing/2014/main" id="{136F1C31-6A01-29E8-F50F-654097CCC141}"/>
              </a:ext>
            </a:extLst>
          </p:cNvPr>
          <p:cNvSpPr>
            <a:spLocks noGrp="1"/>
          </p:cNvSpPr>
          <p:nvPr>
            <p:ph type="body" sz="quarter" idx="17"/>
          </p:nvPr>
        </p:nvSpPr>
        <p:spPr>
          <a:xfrm>
            <a:off x="6731421" y="439689"/>
            <a:ext cx="2066906" cy="582221"/>
          </a:xfrm>
        </p:spPr>
        <p:txBody>
          <a:bodyPr/>
          <a:lstStyle/>
          <a:p>
            <a:r>
              <a:rPr lang="en-US" dirty="0"/>
              <a:t>05</a:t>
            </a:r>
          </a:p>
        </p:txBody>
      </p:sp>
      <p:sp>
        <p:nvSpPr>
          <p:cNvPr id="14" name="Rectangle 13">
            <a:extLst>
              <a:ext uri="{FF2B5EF4-FFF2-40B4-BE49-F238E27FC236}">
                <a16:creationId xmlns:a16="http://schemas.microsoft.com/office/drawing/2014/main" id="{00C17EFC-EBC3-6369-2159-DE5E78CBC110}"/>
              </a:ext>
            </a:extLst>
          </p:cNvPr>
          <p:cNvSpPr/>
          <p:nvPr/>
        </p:nvSpPr>
        <p:spPr>
          <a:xfrm>
            <a:off x="2493895" y="3431189"/>
            <a:ext cx="8460010" cy="771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000" dirty="0">
                <a:ea typeface="+mn-lt"/>
                <a:cs typeface="+mn-lt"/>
              </a:rPr>
              <a:t>Tavoitteiden ja keskeisten suorituskykyindikaattoreiden asettaminen (KPI)</a:t>
            </a:r>
          </a:p>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AB38D8C4-AA11-BA9F-179B-F8AA46E59D4E}"/>
              </a:ext>
            </a:extLst>
          </p:cNvPr>
          <p:cNvSpPr txBox="1"/>
          <p:nvPr/>
        </p:nvSpPr>
        <p:spPr>
          <a:xfrm>
            <a:off x="2497710" y="3432067"/>
            <a:ext cx="6597640" cy="769441"/>
          </a:xfrm>
          <a:prstGeom prst="rect">
            <a:avLst/>
          </a:prstGeom>
          <a:noFill/>
        </p:spPr>
        <p:txBody>
          <a:bodyPr wrap="none" rtlCol="0">
            <a:spAutoFit/>
          </a:bodyPr>
          <a:lstStyle/>
          <a:p>
            <a:r>
              <a:rPr lang="en-IE" sz="3600" b="1" spc="324" dirty="0">
                <a:solidFill>
                  <a:srgbClr val="60BA47"/>
                </a:solidFill>
                <a:latin typeface="Calibri" panose="020F0502020204030204" pitchFamily="34" charset="0"/>
                <a:cs typeface="Calibri" panose="020F0502020204030204" pitchFamily="34" charset="0"/>
              </a:rPr>
              <a:t>Taloudellisten vaikutusten arviointi</a:t>
            </a:r>
          </a:p>
        </p:txBody>
      </p:sp>
    </p:spTree>
    <p:extLst>
      <p:ext uri="{BB962C8B-B14F-4D97-AF65-F5344CB8AC3E}">
        <p14:creationId xmlns:p14="http://schemas.microsoft.com/office/powerpoint/2010/main" val="3058971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86572-DD71-4425-605F-CD1EEF8647B4}"/>
            </a:ext>
          </a:extLst>
        </p:cNvPr>
        <p:cNvGrpSpPr/>
        <p:nvPr/>
      </p:nvGrpSpPr>
      <p:grpSpPr>
        <a:xfrm>
          <a:off x="0" y="0"/>
          <a:ext cx="0" cy="0"/>
          <a:chOff x="0" y="0"/>
          <a:chExt cx="0" cy="0"/>
        </a:xfrm>
      </p:grpSpPr>
      <p:pic>
        <p:nvPicPr>
          <p:cNvPr id="5" name="Picture 3">
            <a:extLst>
              <a:ext uri="{FF2B5EF4-FFF2-40B4-BE49-F238E27FC236}">
                <a16:creationId xmlns:a16="http://schemas.microsoft.com/office/drawing/2014/main" id="{FE1554AC-59CB-5998-44DF-D9810A1A7C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291"/>
          <a:stretch/>
        </p:blipFill>
        <p:spPr>
          <a:xfrm>
            <a:off x="7750085" y="1330125"/>
            <a:ext cx="3620606" cy="2150180"/>
          </a:xfrm>
          <a:prstGeom prst="rect">
            <a:avLst/>
          </a:prstGeom>
        </p:spPr>
      </p:pic>
      <p:pic>
        <p:nvPicPr>
          <p:cNvPr id="7" name="Picture 3">
            <a:extLst>
              <a:ext uri="{FF2B5EF4-FFF2-40B4-BE49-F238E27FC236}">
                <a16:creationId xmlns:a16="http://schemas.microsoft.com/office/drawing/2014/main" id="{E947C48B-AF73-A37E-BC9B-58648BDAA77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291"/>
          <a:stretch/>
        </p:blipFill>
        <p:spPr>
          <a:xfrm>
            <a:off x="7750084" y="4311302"/>
            <a:ext cx="3620605" cy="2150180"/>
          </a:xfrm>
          <a:prstGeom prst="rect">
            <a:avLst/>
          </a:prstGeom>
        </p:spPr>
      </p:pic>
      <p:sp>
        <p:nvSpPr>
          <p:cNvPr id="4" name="Text Placeholder 3">
            <a:extLst>
              <a:ext uri="{FF2B5EF4-FFF2-40B4-BE49-F238E27FC236}">
                <a16:creationId xmlns:a16="http://schemas.microsoft.com/office/drawing/2014/main" id="{37DEDE92-02B5-B625-A872-CC7B7C60F496}"/>
              </a:ext>
            </a:extLst>
          </p:cNvPr>
          <p:cNvSpPr>
            <a:spLocks noGrp="1"/>
          </p:cNvSpPr>
          <p:nvPr>
            <p:ph type="body" sz="quarter" idx="16"/>
          </p:nvPr>
        </p:nvSpPr>
        <p:spPr>
          <a:xfrm>
            <a:off x="595679" y="507345"/>
            <a:ext cx="10052954" cy="417115"/>
          </a:xfrm>
          <a:prstGeom prst="rect">
            <a:avLst/>
          </a:prstGeom>
        </p:spPr>
        <p:txBody>
          <a:bodyPr/>
          <a:lstStyle/>
          <a:p>
            <a:r>
              <a:rPr lang="en-IE" dirty="0">
                <a:ea typeface="+mn-lt"/>
                <a:cs typeface="+mn-lt"/>
              </a:rPr>
              <a:t>Taloudellisten vaikutusten arviointi</a:t>
            </a:r>
            <a:endParaRPr lang="en-IE" dirty="0">
              <a:cs typeface="Calibri"/>
            </a:endParaRPr>
          </a:p>
        </p:txBody>
      </p:sp>
      <p:sp>
        <p:nvSpPr>
          <p:cNvPr id="3" name="Text Placeholder 2">
            <a:extLst>
              <a:ext uri="{FF2B5EF4-FFF2-40B4-BE49-F238E27FC236}">
                <a16:creationId xmlns:a16="http://schemas.microsoft.com/office/drawing/2014/main" id="{91E33B49-7A09-FD1D-005E-5358D4331644}"/>
              </a:ext>
            </a:extLst>
          </p:cNvPr>
          <p:cNvSpPr>
            <a:spLocks noGrp="1"/>
          </p:cNvSpPr>
          <p:nvPr>
            <p:ph type="body" sz="quarter" idx="19"/>
          </p:nvPr>
        </p:nvSpPr>
        <p:spPr>
          <a:xfrm>
            <a:off x="582189" y="1210984"/>
            <a:ext cx="7553449" cy="4175408"/>
          </a:xfrm>
          <a:prstGeom prst="rect">
            <a:avLst/>
          </a:prstGeom>
        </p:spPr>
        <p:txBody>
          <a:bodyPr/>
          <a:lstStyle/>
          <a:p>
            <a:pPr marL="0" indent="0">
              <a:lnSpc>
                <a:spcPct val="100000"/>
              </a:lnSpc>
            </a:pPr>
            <a:r>
              <a:rPr lang="fi-FI" sz="2000" b="1" i="0" dirty="0" err="1">
                <a:effectLst/>
                <a:hlinkClick r:id="rId3"/>
              </a:rPr>
              <a:t>Taloudellisten vaikutusten analyysi </a:t>
            </a:r>
            <a:r>
              <a:rPr lang="fi-FI" sz="2000" kern="100" dirty="0">
                <a:cs typeface="Calibri" panose="020F0502020204030204" pitchFamily="34" charset="0"/>
              </a:rPr>
              <a:t>(E</a:t>
            </a:r>
            <a:r>
              <a:rPr lang="fi-FI" sz="2000" b="1" i="0" dirty="0" err="1">
                <a:effectLst/>
                <a:hlinkClick r:id="rId3"/>
              </a:rPr>
              <a:t>IA</a:t>
            </a:r>
            <a:r>
              <a:rPr lang="en-US" sz="2000" kern="100" dirty="0">
                <a:cs typeface="Calibri" panose="020F0502020204030204" pitchFamily="34" charset="0"/>
              </a:rPr>
              <a:t>) koostuu </a:t>
            </a:r>
            <a:r>
              <a:rPr lang="fi-FI" sz="2000" kern="100" dirty="0" err="1">
                <a:cs typeface="Calibri" panose="020F0502020204030204" pitchFamily="34" charset="0"/>
              </a:rPr>
              <a:t>yleensä </a:t>
            </a:r>
            <a:r>
              <a:rPr lang="en-US" sz="2000" kern="100" dirty="0">
                <a:cs typeface="Calibri" panose="020F0502020204030204" pitchFamily="34" charset="0"/>
              </a:rPr>
              <a:t>neljästä mittarista:</a:t>
            </a:r>
          </a:p>
          <a:p>
            <a:pPr marL="0" indent="0">
              <a:lnSpc>
                <a:spcPct val="100000"/>
              </a:lnSpc>
            </a:pPr>
            <a:r>
              <a:rPr lang="en-US" sz="2000" kern="100" dirty="0">
                <a:cs typeface="Calibri" panose="020F0502020204030204" pitchFamily="34" charset="0"/>
              </a:rPr>
              <a:t>1) työllisyys, </a:t>
            </a:r>
          </a:p>
          <a:p>
            <a:pPr marL="0" indent="0">
              <a:lnSpc>
                <a:spcPct val="100000"/>
              </a:lnSpc>
            </a:pPr>
            <a:r>
              <a:rPr lang="en-US" sz="2000" kern="100" dirty="0">
                <a:cs typeface="Calibri" panose="020F0502020204030204" pitchFamily="34" charset="0"/>
              </a:rPr>
              <a:t>2) kotitalouksien ansiot,</a:t>
            </a:r>
          </a:p>
          <a:p>
            <a:pPr marL="0" indent="0">
              <a:lnSpc>
                <a:spcPct val="100000"/>
              </a:lnSpc>
            </a:pPr>
            <a:r>
              <a:rPr lang="en-US" sz="2000" kern="100" dirty="0">
                <a:cs typeface="Calibri" panose="020F0502020204030204" pitchFamily="34" charset="0"/>
              </a:rPr>
              <a:t>3) taloudellinen tuotanto ja</a:t>
            </a:r>
          </a:p>
          <a:p>
            <a:pPr marL="0" indent="0">
              <a:lnSpc>
                <a:spcPct val="100000"/>
              </a:lnSpc>
            </a:pPr>
            <a:r>
              <a:rPr lang="en-US" sz="2000" kern="100" dirty="0">
                <a:cs typeface="Calibri" panose="020F0502020204030204" pitchFamily="34" charset="0"/>
              </a:rPr>
              <a:t>4) lisäarvo.</a:t>
            </a:r>
          </a:p>
          <a:p>
            <a:pPr marL="0" indent="0">
              <a:lnSpc>
                <a:spcPct val="100000"/>
              </a:lnSpc>
            </a:pPr>
            <a:endParaRPr lang="en-US" sz="2000" dirty="0">
              <a:solidFill>
                <a:srgbClr val="002060"/>
              </a:solidFill>
            </a:endParaRPr>
          </a:p>
          <a:p>
            <a:pPr marL="0" indent="0">
              <a:lnSpc>
                <a:spcPct val="100000"/>
              </a:lnSpc>
            </a:pPr>
            <a:r>
              <a:rPr lang="en-US" sz="2000" kern="100" dirty="0">
                <a:cs typeface="Calibri" panose="020F0502020204030204" pitchFamily="34" charset="0"/>
              </a:rPr>
              <a:t>Se mittaa tyypillisesti seuraavia tekijöitä: </a:t>
            </a:r>
            <a:r>
              <a:rPr lang="en-US" sz="2000" b="1" kern="100" dirty="0">
                <a:cs typeface="Calibri" panose="020F0502020204030204" pitchFamily="34" charset="0"/>
              </a:rPr>
              <a:t>tulot </a:t>
            </a:r>
            <a:r>
              <a:rPr lang="en-US" sz="2000" kern="100" dirty="0">
                <a:cs typeface="Calibri" panose="020F0502020204030204" pitchFamily="34" charset="0"/>
              </a:rPr>
              <a:t>(taloudelliset panokset talouden tuotoksiksi), </a:t>
            </a:r>
            <a:r>
              <a:rPr lang="en-US" sz="2000" b="1" kern="100" dirty="0">
                <a:cs typeface="Calibri" panose="020F0502020204030204" pitchFamily="34" charset="0"/>
              </a:rPr>
              <a:t>suorat menot </a:t>
            </a:r>
            <a:r>
              <a:rPr lang="en-US" sz="2000" kern="100" dirty="0">
                <a:cs typeface="Calibri" panose="020F0502020204030204" pitchFamily="34" charset="0"/>
              </a:rPr>
              <a:t>ja </a:t>
            </a:r>
            <a:r>
              <a:rPr lang="en-US" sz="2000" b="1" kern="100" dirty="0">
                <a:cs typeface="Calibri" panose="020F0502020204030204" pitchFamily="34" charset="0"/>
              </a:rPr>
              <a:t>vierailijoiden epäsuorat menot</a:t>
            </a:r>
            <a:r>
              <a:rPr lang="en-US" sz="2000" kern="100" dirty="0">
                <a:cs typeface="Calibri" panose="020F0502020204030204" pitchFamily="34" charset="0"/>
              </a:rPr>
              <a:t>.</a:t>
            </a:r>
          </a:p>
          <a:p>
            <a:pPr marL="0" indent="0">
              <a:lnSpc>
                <a:spcPct val="100000"/>
              </a:lnSpc>
            </a:pPr>
            <a:endParaRPr lang="en-US" sz="2000" dirty="0">
              <a:solidFill>
                <a:srgbClr val="002060"/>
              </a:solidFill>
            </a:endParaRPr>
          </a:p>
          <a:p>
            <a:pPr marL="0" indent="0">
              <a:lnSpc>
                <a:spcPct val="100000"/>
              </a:lnSpc>
            </a:pPr>
            <a:r>
              <a:rPr lang="en-US" sz="2000" b="0" i="0" dirty="0">
                <a:solidFill>
                  <a:srgbClr val="002060"/>
                </a:solidFill>
                <a:effectLst/>
              </a:rPr>
              <a:t>YVA sisältää yleensä:</a:t>
            </a:r>
          </a:p>
          <a:p>
            <a:pPr marL="0" indent="0">
              <a:lnSpc>
                <a:spcPct val="100000"/>
              </a:lnSpc>
            </a:pPr>
            <a:r>
              <a:rPr lang="en-US" sz="2000" b="1" i="0" dirty="0">
                <a:solidFill>
                  <a:srgbClr val="002060"/>
                </a:solidFill>
                <a:effectLst/>
                <a:hlinkClick r:id="rId4"/>
              </a:rPr>
              <a:t>- alueellisten vaikutusten analyysi </a:t>
            </a:r>
            <a:r>
              <a:rPr lang="en-US" sz="2000" kern="100" dirty="0">
                <a:cs typeface="Calibri" panose="020F0502020204030204" pitchFamily="34" charset="0"/>
              </a:rPr>
              <a:t>(RIA), jossa kuvataan paikallisiin, alueellisiin ja osavaltioiden talouksiin kohdistuvien vaikutusten suuruus ja luonne.</a:t>
            </a:r>
          </a:p>
          <a:p>
            <a:pPr marL="0" indent="0">
              <a:lnSpc>
                <a:spcPct val="100000"/>
              </a:lnSpc>
            </a:pPr>
            <a:r>
              <a:rPr lang="en-US" sz="2000" b="1" i="0" dirty="0">
                <a:solidFill>
                  <a:srgbClr val="002060"/>
                </a:solidFill>
                <a:effectLst/>
                <a:hlinkClick r:id="rId5"/>
              </a:rPr>
              <a:t>- kustannus-hyötyanalyysi</a:t>
            </a:r>
            <a:r>
              <a:rPr lang="en-US" sz="2000" b="0" i="0" dirty="0">
                <a:solidFill>
                  <a:srgbClr val="002060"/>
                </a:solidFill>
                <a:effectLst/>
              </a:rPr>
              <a:t>, jonka avulla määritetään hankkeen kustannukset ja </a:t>
            </a:r>
            <a:r>
              <a:rPr lang="en-US" sz="2000" b="0" i="0" dirty="0" err="1">
                <a:solidFill>
                  <a:srgbClr val="002060"/>
                </a:solidFill>
                <a:effectLst/>
              </a:rPr>
              <a:t>hyödyt</a:t>
            </a:r>
            <a:r>
              <a:rPr lang="en-US" sz="2000" b="0" i="0" dirty="0">
                <a:solidFill>
                  <a:srgbClr val="002060"/>
                </a:solidFill>
                <a:effectLst/>
              </a:rPr>
              <a:t>.</a:t>
            </a:r>
            <a:endParaRPr lang="en-US" sz="2000" kern="100" dirty="0">
              <a:cs typeface="Calibri" panose="020F0502020204030204" pitchFamily="34" charset="0"/>
            </a:endParaRPr>
          </a:p>
          <a:p>
            <a:pPr marL="0" indent="0">
              <a:lnSpc>
                <a:spcPct val="100000"/>
              </a:lnSpc>
            </a:pPr>
            <a:endParaRPr lang="en-US" dirty="0">
              <a:solidFill>
                <a:srgbClr val="002060"/>
              </a:solidFill>
            </a:endParaRPr>
          </a:p>
        </p:txBody>
      </p:sp>
      <p:pic>
        <p:nvPicPr>
          <p:cNvPr id="6" name="Kuva 5" descr="Kuva, joka sisältää kohteen teksti, kuvakaappaus&#10;&#10;Tekoälyn generoima sisältö voi olla virheellistä.">
            <a:hlinkClick r:id="rId6"/>
            <a:extLst>
              <a:ext uri="{FF2B5EF4-FFF2-40B4-BE49-F238E27FC236}">
                <a16:creationId xmlns:a16="http://schemas.microsoft.com/office/drawing/2014/main" id="{A468152C-4725-F1D9-B5B0-716EA4EBCB30}"/>
              </a:ext>
            </a:extLst>
          </p:cNvPr>
          <p:cNvPicPr>
            <a:picLocks noChangeAspect="1"/>
          </p:cNvPicPr>
          <p:nvPr/>
        </p:nvPicPr>
        <p:blipFill>
          <a:blip r:embed="rId7"/>
          <a:stretch>
            <a:fillRect/>
          </a:stretch>
        </p:blipFill>
        <p:spPr>
          <a:xfrm>
            <a:off x="8522874" y="4584493"/>
            <a:ext cx="2418202" cy="1346980"/>
          </a:xfrm>
          <a:prstGeom prst="rect">
            <a:avLst/>
          </a:prstGeom>
        </p:spPr>
      </p:pic>
      <p:pic>
        <p:nvPicPr>
          <p:cNvPr id="8" name="Kuva 7" descr="Kuva, joka sisältää kohteen teksti, luonnos, piirros, Fontti&#10;&#10;Tekoälyn generoima sisältö voi olla virheellistä.">
            <a:hlinkClick r:id="rId8"/>
            <a:extLst>
              <a:ext uri="{FF2B5EF4-FFF2-40B4-BE49-F238E27FC236}">
                <a16:creationId xmlns:a16="http://schemas.microsoft.com/office/drawing/2014/main" id="{8E65CC20-A162-6DBF-4766-C692ECFB9595}"/>
              </a:ext>
            </a:extLst>
          </p:cNvPr>
          <p:cNvPicPr>
            <a:picLocks noChangeAspect="1"/>
          </p:cNvPicPr>
          <p:nvPr/>
        </p:nvPicPr>
        <p:blipFill>
          <a:blip r:embed="rId9"/>
          <a:stretch>
            <a:fillRect/>
          </a:stretch>
        </p:blipFill>
        <p:spPr>
          <a:xfrm>
            <a:off x="8410225" y="1614535"/>
            <a:ext cx="2487027" cy="1483490"/>
          </a:xfrm>
          <a:prstGeom prst="rect">
            <a:avLst/>
          </a:prstGeom>
        </p:spPr>
      </p:pic>
      <p:sp>
        <p:nvSpPr>
          <p:cNvPr id="11" name="Tekstiruutu 10">
            <a:extLst>
              <a:ext uri="{FF2B5EF4-FFF2-40B4-BE49-F238E27FC236}">
                <a16:creationId xmlns:a16="http://schemas.microsoft.com/office/drawing/2014/main" id="{54562C75-C60F-BFE6-FD48-005D51219723}"/>
              </a:ext>
            </a:extLst>
          </p:cNvPr>
          <p:cNvSpPr txBox="1"/>
          <p:nvPr/>
        </p:nvSpPr>
        <p:spPr>
          <a:xfrm>
            <a:off x="7928494" y="3616900"/>
            <a:ext cx="3442196" cy="584775"/>
          </a:xfrm>
          <a:prstGeom prst="rect">
            <a:avLst/>
          </a:prstGeom>
          <a:noFill/>
        </p:spPr>
        <p:txBody>
          <a:bodyPr wrap="square">
            <a:spAutoFit/>
          </a:bodyPr>
          <a:lstStyle/>
          <a:p>
            <a:pPr algn="l"/>
            <a:r>
              <a:rPr lang="en-US" sz="1600" kern="100" dirty="0">
                <a:solidFill>
                  <a:srgbClr val="09465E"/>
                </a:solidFill>
                <a:cs typeface="Calibri" panose="020F0502020204030204" pitchFamily="34" charset="0"/>
                <a:hlinkClick r:id="rId6"/>
              </a:rPr>
              <a:t>Taloudessa kiertävä raha: Suorat, epäsuorat ja indusoidut vaikutukset.</a:t>
            </a:r>
            <a:endParaRPr lang="en-US" sz="1600" kern="100" dirty="0">
              <a:solidFill>
                <a:srgbClr val="09465E"/>
              </a:solidFill>
              <a:cs typeface="Calibri" panose="020F0502020204030204" pitchFamily="34" charset="0"/>
            </a:endParaRPr>
          </a:p>
        </p:txBody>
      </p:sp>
      <p:sp>
        <p:nvSpPr>
          <p:cNvPr id="13" name="Tekstiruutu 12">
            <a:extLst>
              <a:ext uri="{FF2B5EF4-FFF2-40B4-BE49-F238E27FC236}">
                <a16:creationId xmlns:a16="http://schemas.microsoft.com/office/drawing/2014/main" id="{330AFAD2-DE73-0888-79B5-CE712F0A0606}"/>
              </a:ext>
            </a:extLst>
          </p:cNvPr>
          <p:cNvSpPr txBox="1"/>
          <p:nvPr/>
        </p:nvSpPr>
        <p:spPr>
          <a:xfrm>
            <a:off x="8015536" y="716475"/>
            <a:ext cx="2976427" cy="584775"/>
          </a:xfrm>
          <a:prstGeom prst="rect">
            <a:avLst/>
          </a:prstGeom>
          <a:noFill/>
        </p:spPr>
        <p:txBody>
          <a:bodyPr wrap="square">
            <a:spAutoFit/>
          </a:bodyPr>
          <a:lstStyle/>
          <a:p>
            <a:pPr algn="l"/>
            <a:r>
              <a:rPr lang="en-US" sz="1600" kern="100" dirty="0">
                <a:solidFill>
                  <a:srgbClr val="09465E"/>
                </a:solidFill>
                <a:cs typeface="Calibri" panose="020F0502020204030204" pitchFamily="34" charset="0"/>
                <a:hlinkClick r:id="rId8"/>
              </a:rPr>
              <a:t>Mikä on taloudellisten vaikutusten analyysin tarkoitus?</a:t>
            </a:r>
            <a:endParaRPr lang="en-US" sz="1600" kern="100" dirty="0">
              <a:solidFill>
                <a:srgbClr val="09465E"/>
              </a:solidFill>
              <a:cs typeface="Calibri" panose="020F0502020204030204" pitchFamily="34" charset="0"/>
            </a:endParaRPr>
          </a:p>
        </p:txBody>
      </p:sp>
      <p:grpSp>
        <p:nvGrpSpPr>
          <p:cNvPr id="14" name="Graphic 4">
            <a:extLst>
              <a:ext uri="{FF2B5EF4-FFF2-40B4-BE49-F238E27FC236}">
                <a16:creationId xmlns:a16="http://schemas.microsoft.com/office/drawing/2014/main" id="{BF072076-578E-DCF4-5E42-94C612279AA4}"/>
              </a:ext>
            </a:extLst>
          </p:cNvPr>
          <p:cNvGrpSpPr/>
          <p:nvPr/>
        </p:nvGrpSpPr>
        <p:grpSpPr>
          <a:xfrm rot="3771294">
            <a:off x="7556277" y="2156479"/>
            <a:ext cx="403667" cy="780438"/>
            <a:chOff x="9129274" y="2719113"/>
            <a:chExt cx="717139" cy="1386497"/>
          </a:xfrm>
          <a:solidFill>
            <a:srgbClr val="09465E"/>
          </a:solidFill>
        </p:grpSpPr>
        <p:grpSp>
          <p:nvGrpSpPr>
            <p:cNvPr id="15" name="Graphic 4">
              <a:extLst>
                <a:ext uri="{FF2B5EF4-FFF2-40B4-BE49-F238E27FC236}">
                  <a16:creationId xmlns:a16="http://schemas.microsoft.com/office/drawing/2014/main" id="{18585199-8605-3A03-74A4-5EB919D7E181}"/>
                </a:ext>
              </a:extLst>
            </p:cNvPr>
            <p:cNvGrpSpPr/>
            <p:nvPr/>
          </p:nvGrpSpPr>
          <p:grpSpPr>
            <a:xfrm>
              <a:off x="9159507" y="2719113"/>
              <a:ext cx="446280" cy="440141"/>
              <a:chOff x="9159507" y="2719113"/>
              <a:chExt cx="446280" cy="440141"/>
            </a:xfrm>
            <a:grpFill/>
          </p:grpSpPr>
          <p:sp>
            <p:nvSpPr>
              <p:cNvPr id="24" name="Freeform 57">
                <a:extLst>
                  <a:ext uri="{FF2B5EF4-FFF2-40B4-BE49-F238E27FC236}">
                    <a16:creationId xmlns:a16="http://schemas.microsoft.com/office/drawing/2014/main" id="{0C307258-49F8-F5D2-478F-B045AC7C6D4B}"/>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5" name="Freeform 58">
                <a:extLst>
                  <a:ext uri="{FF2B5EF4-FFF2-40B4-BE49-F238E27FC236}">
                    <a16:creationId xmlns:a16="http://schemas.microsoft.com/office/drawing/2014/main" id="{455D3D5A-94F8-D224-F397-C3E9544541F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16" name="Graphic 4">
              <a:extLst>
                <a:ext uri="{FF2B5EF4-FFF2-40B4-BE49-F238E27FC236}">
                  <a16:creationId xmlns:a16="http://schemas.microsoft.com/office/drawing/2014/main" id="{28CC4B7F-9FED-3FC7-C799-D0CD0EAA0863}"/>
                </a:ext>
              </a:extLst>
            </p:cNvPr>
            <p:cNvGrpSpPr/>
            <p:nvPr/>
          </p:nvGrpSpPr>
          <p:grpSpPr>
            <a:xfrm>
              <a:off x="9129274" y="2893887"/>
              <a:ext cx="717139" cy="1211724"/>
              <a:chOff x="9129274" y="2893887"/>
              <a:chExt cx="717139" cy="1211724"/>
            </a:xfrm>
            <a:grpFill/>
          </p:grpSpPr>
          <p:sp>
            <p:nvSpPr>
              <p:cNvPr id="17" name="Freeform 50">
                <a:extLst>
                  <a:ext uri="{FF2B5EF4-FFF2-40B4-BE49-F238E27FC236}">
                    <a16:creationId xmlns:a16="http://schemas.microsoft.com/office/drawing/2014/main" id="{A1878F9F-7A95-155A-5145-17038360BAB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18" name="Freeform 51">
                <a:extLst>
                  <a:ext uri="{FF2B5EF4-FFF2-40B4-BE49-F238E27FC236}">
                    <a16:creationId xmlns:a16="http://schemas.microsoft.com/office/drawing/2014/main" id="{412B7077-C103-EC97-8DDF-2B17E8CA15F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9" name="Freeform 52">
                <a:extLst>
                  <a:ext uri="{FF2B5EF4-FFF2-40B4-BE49-F238E27FC236}">
                    <a16:creationId xmlns:a16="http://schemas.microsoft.com/office/drawing/2014/main" id="{322803F6-EBCE-C979-5682-EBA8D6FC36E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0" name="Freeform 53">
                <a:extLst>
                  <a:ext uri="{FF2B5EF4-FFF2-40B4-BE49-F238E27FC236}">
                    <a16:creationId xmlns:a16="http://schemas.microsoft.com/office/drawing/2014/main" id="{409A168E-1151-46D2-8964-76BE8FB1450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1" name="Freeform 54">
                <a:extLst>
                  <a:ext uri="{FF2B5EF4-FFF2-40B4-BE49-F238E27FC236}">
                    <a16:creationId xmlns:a16="http://schemas.microsoft.com/office/drawing/2014/main" id="{D88A54C8-11C6-B1BB-4E1A-9F1869FB08E6}"/>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2" name="Freeform 55">
                <a:extLst>
                  <a:ext uri="{FF2B5EF4-FFF2-40B4-BE49-F238E27FC236}">
                    <a16:creationId xmlns:a16="http://schemas.microsoft.com/office/drawing/2014/main" id="{58D4BDC3-43E9-ECE9-1B85-D29C5022084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3" name="Freeform 56">
                <a:extLst>
                  <a:ext uri="{FF2B5EF4-FFF2-40B4-BE49-F238E27FC236}">
                    <a16:creationId xmlns:a16="http://schemas.microsoft.com/office/drawing/2014/main" id="{057922BA-1019-3589-0E5E-699A7062BC0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341156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EA9FF-9DDD-FEA0-C01D-8ECF41E2689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338F51F-E6EC-6AD4-5B52-ADADD760C891}"/>
              </a:ext>
            </a:extLst>
          </p:cNvPr>
          <p:cNvSpPr>
            <a:spLocks noGrp="1"/>
          </p:cNvSpPr>
          <p:nvPr>
            <p:ph type="body" sz="quarter" idx="16"/>
          </p:nvPr>
        </p:nvSpPr>
        <p:spPr>
          <a:xfrm>
            <a:off x="511452" y="433489"/>
            <a:ext cx="10747098" cy="803654"/>
          </a:xfrm>
          <a:prstGeom prst="rect">
            <a:avLst/>
          </a:prstGeom>
        </p:spPr>
        <p:txBody>
          <a:bodyPr/>
          <a:lstStyle/>
          <a:p>
            <a:r>
              <a:rPr lang="en-IE" dirty="0">
                <a:ea typeface="+mn-lt"/>
                <a:cs typeface="+mn-lt"/>
              </a:rPr>
              <a:t>ESIMERKKI: Taloudellisten vaikutusten arviointi</a:t>
            </a:r>
            <a:endParaRPr lang="en-IE" sz="1800" b="0" dirty="0">
              <a:ea typeface="+mn-lt"/>
              <a:cs typeface="+mn-lt"/>
            </a:endParaRPr>
          </a:p>
          <a:p>
            <a:r>
              <a:rPr lang="en-US" sz="2000" b="0" dirty="0">
                <a:solidFill>
                  <a:srgbClr val="0B3A5B"/>
                </a:solidFill>
              </a:rPr>
              <a:t>Otetaanpa yksi Waste2Worth-aihe; </a:t>
            </a:r>
            <a:r>
              <a:rPr lang="en-US" sz="2000" b="0" kern="100" dirty="0">
                <a:ea typeface="Aptos" panose="020B0004020202020204" pitchFamily="34" charset="0"/>
                <a:cs typeface="Calibri" panose="020F0502020204030204" pitchFamily="34" charset="0"/>
              </a:rPr>
              <a:t>ruokajätteiden </a:t>
            </a:r>
            <a:r>
              <a:rPr lang="en-US" sz="2000" b="0" dirty="0">
                <a:solidFill>
                  <a:srgbClr val="0B3A5B"/>
                </a:solidFill>
              </a:rPr>
              <a:t>taloudellisten vaikutusten </a:t>
            </a:r>
            <a:r>
              <a:rPr lang="en-US" sz="2000" b="0" kern="100" dirty="0">
                <a:ea typeface="Aptos" panose="020B0004020202020204" pitchFamily="34" charset="0"/>
                <a:cs typeface="Calibri" panose="020F0502020204030204" pitchFamily="34" charset="0"/>
              </a:rPr>
              <a:t>arviointi. Seuraavissa dioissa on etenemissuunnitelma ruokajätevirtojen kustannusten ja menetelmien määrittämiseksi.</a:t>
            </a:r>
            <a:endParaRPr lang="en-US" sz="2000" b="0" dirty="0">
              <a:solidFill>
                <a:srgbClr val="0B3A5B"/>
              </a:solidFill>
            </a:endParaRPr>
          </a:p>
          <a:p>
            <a:endParaRPr lang="en-IE" dirty="0">
              <a:cs typeface="Calibri"/>
            </a:endParaRPr>
          </a:p>
          <a:p>
            <a:endParaRPr lang="en-US" dirty="0"/>
          </a:p>
        </p:txBody>
      </p:sp>
      <p:sp>
        <p:nvSpPr>
          <p:cNvPr id="3" name="Text Placeholder 2">
            <a:extLst>
              <a:ext uri="{FF2B5EF4-FFF2-40B4-BE49-F238E27FC236}">
                <a16:creationId xmlns:a16="http://schemas.microsoft.com/office/drawing/2014/main" id="{90CAF768-45E0-6F80-4837-3341978EDF75}"/>
              </a:ext>
            </a:extLst>
          </p:cNvPr>
          <p:cNvSpPr>
            <a:spLocks noGrp="1"/>
          </p:cNvSpPr>
          <p:nvPr>
            <p:ph type="body" sz="quarter" idx="19"/>
          </p:nvPr>
        </p:nvSpPr>
        <p:spPr>
          <a:xfrm>
            <a:off x="1655805" y="1671249"/>
            <a:ext cx="9499760" cy="5186751"/>
          </a:xfrm>
          <a:prstGeom prst="rect">
            <a:avLst/>
          </a:prstGeom>
        </p:spPr>
        <p:txBody>
          <a:bodyPr/>
          <a:lstStyle/>
          <a:p>
            <a:pPr marL="0" indent="0">
              <a:lnSpc>
                <a:spcPct val="100000"/>
              </a:lnSpc>
            </a:pPr>
            <a:endParaRPr lang="en-US" sz="2000" b="1" kern="100" dirty="0">
              <a:solidFill>
                <a:schemeClr val="accent1">
                  <a:lumMod val="75000"/>
                </a:schemeClr>
              </a:solidFill>
              <a:effectLst/>
              <a:ea typeface="Aptos" panose="020B0004020202020204" pitchFamily="34" charset="0"/>
              <a:cs typeface="Calibri" panose="020F0502020204030204" pitchFamily="34" charset="0"/>
            </a:endParaRPr>
          </a:p>
          <a:p>
            <a:pPr marL="0" indent="0">
              <a:lnSpc>
                <a:spcPct val="100000"/>
              </a:lnSpc>
            </a:pPr>
            <a:r>
              <a:rPr lang="en-US" sz="2000" b="1" kern="100" dirty="0">
                <a:solidFill>
                  <a:schemeClr val="accent1">
                    <a:lumMod val="75000"/>
                  </a:schemeClr>
                </a:solidFill>
                <a:effectLst/>
                <a:ea typeface="Aptos" panose="020B0004020202020204" pitchFamily="34" charset="0"/>
                <a:cs typeface="Calibri" panose="020F0502020204030204" pitchFamily="34" charset="0"/>
              </a:rPr>
              <a:t>RUOKAHÄVIKKIIN LIITTYVIEN KUSTANNUSTEN TUNNISTAMINEN</a:t>
            </a:r>
            <a:endParaRPr lang="fi-FI" sz="2000"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000" b="1" kern="100" dirty="0">
                <a:solidFill>
                  <a:schemeClr val="accent1">
                    <a:lumMod val="75000"/>
                  </a:schemeClr>
                </a:solidFill>
                <a:effectLst/>
                <a:ea typeface="Aptos" panose="020B0004020202020204" pitchFamily="34" charset="0"/>
                <a:cs typeface="Calibri" panose="020F0502020204030204" pitchFamily="34" charset="0"/>
                <a:hlinkClick r:id="rId2"/>
              </a:rPr>
              <a:t>Välittömät </a:t>
            </a:r>
            <a:r>
              <a:rPr lang="fi-FI" sz="2000" b="1" kern="100" dirty="0" err="1">
                <a:solidFill>
                  <a:schemeClr val="accent1">
                    <a:lumMod val="75000"/>
                  </a:schemeClr>
                </a:solidFill>
                <a:effectLst/>
                <a:ea typeface="Aptos" panose="020B0004020202020204" pitchFamily="34" charset="0"/>
                <a:cs typeface="Calibri" panose="020F0502020204030204" pitchFamily="34" charset="0"/>
                <a:hlinkClick r:id="rId2"/>
              </a:rPr>
              <a:t>kustannukset </a:t>
            </a:r>
            <a:r>
              <a:rPr lang="fi-FI" sz="2000" b="1" kern="100" dirty="0">
                <a:solidFill>
                  <a:schemeClr val="accent1">
                    <a:lumMod val="75000"/>
                  </a:schemeClr>
                </a:solidFill>
                <a:effectLst/>
                <a:ea typeface="Aptos" panose="020B0004020202020204" pitchFamily="34" charset="0"/>
                <a:cs typeface="Calibri" panose="020F0502020204030204" pitchFamily="34" charset="0"/>
              </a:rPr>
              <a:t>- </a:t>
            </a:r>
            <a:r>
              <a:rPr lang="en-US" sz="2000" kern="100" dirty="0">
                <a:solidFill>
                  <a:schemeClr val="accent1">
                    <a:lumMod val="75000"/>
                  </a:schemeClr>
                </a:solidFill>
                <a:effectLst/>
                <a:ea typeface="Aptos" panose="020B0004020202020204" pitchFamily="34" charset="0"/>
                <a:cs typeface="Calibri" panose="020F0502020204030204" pitchFamily="34" charset="0"/>
              </a:rPr>
              <a:t>hävittämiskustannukset, tuotantokustannukset, </a:t>
            </a:r>
            <a:r>
              <a:rPr lang="fi-FI" sz="2000" b="1" kern="100" dirty="0" err="1">
                <a:solidFill>
                  <a:schemeClr val="accent1">
                    <a:lumMod val="75000"/>
                  </a:schemeClr>
                </a:solidFill>
                <a:effectLst/>
                <a:ea typeface="Aptos" panose="020B0004020202020204" pitchFamily="34" charset="0"/>
                <a:cs typeface="Calibri" panose="020F0502020204030204" pitchFamily="34" charset="0"/>
                <a:hlinkClick r:id="rId3"/>
              </a:rPr>
              <a:t>välilliset kustannukset </a:t>
            </a:r>
            <a:r>
              <a:rPr lang="fi-FI" sz="2000" b="1" kern="100" dirty="0">
                <a:solidFill>
                  <a:schemeClr val="accent1">
                    <a:lumMod val="75000"/>
                  </a:schemeClr>
                </a:solidFill>
                <a:effectLst/>
                <a:ea typeface="Aptos" panose="020B0004020202020204" pitchFamily="34" charset="0"/>
                <a:cs typeface="Calibri" panose="020F0502020204030204" pitchFamily="34" charset="0"/>
              </a:rPr>
              <a:t>- </a:t>
            </a:r>
            <a:r>
              <a:rPr lang="en-US" sz="2000" kern="100" dirty="0">
                <a:solidFill>
                  <a:schemeClr val="accent1">
                    <a:lumMod val="75000"/>
                  </a:schemeClr>
                </a:solidFill>
                <a:effectLst/>
                <a:ea typeface="Aptos" panose="020B0004020202020204" pitchFamily="34" charset="0"/>
                <a:cs typeface="Calibri" panose="020F0502020204030204" pitchFamily="34" charset="0"/>
              </a:rPr>
              <a:t>tulonmenetykset, ympäristökustannukset.</a:t>
            </a:r>
          </a:p>
          <a:p>
            <a:pPr marL="0" lvl="0" indent="0">
              <a:lnSpc>
                <a:spcPct val="100000"/>
              </a:lnSpc>
              <a:buSzPts val="1000"/>
              <a:tabLst>
                <a:tab pos="457200" algn="l"/>
              </a:tabLst>
            </a:pPr>
            <a:endParaRPr lang="en-US" sz="2000" kern="100" dirty="0">
              <a:solidFill>
                <a:schemeClr val="accent1">
                  <a:lumMod val="75000"/>
                </a:schemeClr>
              </a:solidFill>
              <a:ea typeface="Aptos" panose="020B0004020202020204" pitchFamily="34" charset="0"/>
              <a:cs typeface="Calibri" panose="020F0502020204030204" pitchFamily="34" charset="0"/>
            </a:endParaRPr>
          </a:p>
          <a:p>
            <a:pPr marL="0" indent="0">
              <a:lnSpc>
                <a:spcPct val="100000"/>
              </a:lnSpc>
            </a:pPr>
            <a:r>
              <a:rPr lang="en-US" sz="2000" b="1" kern="100" dirty="0">
                <a:solidFill>
                  <a:schemeClr val="accent1">
                    <a:lumMod val="75000"/>
                  </a:schemeClr>
                </a:solidFill>
                <a:cs typeface="Calibri" panose="020F0502020204030204" pitchFamily="34" charset="0"/>
              </a:rPr>
              <a:t>RUOKAJÄTTEEN TALOUDELLISEN ARVON LASKEMINEN</a:t>
            </a:r>
            <a:endParaRPr lang="fi-FI" sz="2000" b="1" kern="100" dirty="0">
              <a:solidFill>
                <a:schemeClr val="accent1">
                  <a:lumMod val="75000"/>
                </a:schemeClr>
              </a:solidFill>
              <a:cs typeface="Calibri" panose="020F0502020204030204" pitchFamily="34" charset="0"/>
            </a:endParaRPr>
          </a:p>
          <a:p>
            <a:pPr marL="0" lvl="0" indent="0">
              <a:lnSpc>
                <a:spcPct val="100000"/>
              </a:lnSpc>
              <a:buSzPts val="1000"/>
              <a:tabLst>
                <a:tab pos="457200" algn="l"/>
              </a:tabLst>
            </a:pPr>
            <a:r>
              <a:rPr lang="fi-FI" sz="2000" b="1" kern="100" dirty="0">
                <a:solidFill>
                  <a:schemeClr val="accent1">
                    <a:lumMod val="75000"/>
                  </a:schemeClr>
                </a:solidFill>
                <a:effectLst/>
                <a:ea typeface="Aptos" panose="020B0004020202020204" pitchFamily="34" charset="0"/>
                <a:cs typeface="Calibri" panose="020F0502020204030204" pitchFamily="34" charset="0"/>
              </a:rPr>
              <a:t>Tilavuuden </a:t>
            </a:r>
            <a:r>
              <a:rPr lang="fi-FI" sz="2000" b="1" kern="100" dirty="0" err="1">
                <a:solidFill>
                  <a:schemeClr val="accent1">
                    <a:lumMod val="75000"/>
                  </a:schemeClr>
                </a:solidFill>
                <a:effectLst/>
                <a:ea typeface="Aptos" panose="020B0004020202020204" pitchFamily="34" charset="0"/>
                <a:cs typeface="Calibri" panose="020F0502020204030204" pitchFamily="34" charset="0"/>
              </a:rPr>
              <a:t>mittaus </a:t>
            </a:r>
            <a:r>
              <a:rPr lang="fi-FI" sz="2000" b="1" kern="100" dirty="0">
                <a:solidFill>
                  <a:schemeClr val="accent1">
                    <a:lumMod val="75000"/>
                  </a:schemeClr>
                </a:solidFill>
                <a:effectLst/>
                <a:ea typeface="Aptos" panose="020B0004020202020204" pitchFamily="34" charset="0"/>
                <a:cs typeface="Calibri" panose="020F0502020204030204" pitchFamily="34" charset="0"/>
              </a:rPr>
              <a:t>- </a:t>
            </a:r>
            <a:r>
              <a:rPr lang="en-US" sz="2000" kern="100" dirty="0">
                <a:solidFill>
                  <a:schemeClr val="accent1">
                    <a:lumMod val="75000"/>
                  </a:schemeClr>
                </a:solidFill>
                <a:effectLst/>
                <a:ea typeface="Aptos" panose="020B0004020202020204" pitchFamily="34" charset="0"/>
                <a:cs typeface="Calibri" panose="020F0502020204030204" pitchFamily="34" charset="0"/>
              </a:rPr>
              <a:t>Määritä tietyn ajanjakson aikana syntyneen ruokajätteen kokonaismäärä tai paino.</a:t>
            </a:r>
            <a:endParaRPr lang="fi-FI" sz="2000"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000" b="1" kern="100" dirty="0">
                <a:solidFill>
                  <a:schemeClr val="accent1">
                    <a:lumMod val="75000"/>
                  </a:schemeClr>
                </a:solidFill>
                <a:effectLst/>
                <a:ea typeface="Aptos" panose="020B0004020202020204" pitchFamily="34" charset="0"/>
                <a:cs typeface="Calibri" panose="020F0502020204030204" pitchFamily="34" charset="0"/>
              </a:rPr>
              <a:t>Markkina-arvon </a:t>
            </a:r>
            <a:r>
              <a:rPr lang="fi-FI" sz="2000" b="1" kern="100" dirty="0" err="1">
                <a:solidFill>
                  <a:schemeClr val="accent1">
                    <a:lumMod val="75000"/>
                  </a:schemeClr>
                </a:solidFill>
                <a:effectLst/>
                <a:ea typeface="Aptos" panose="020B0004020202020204" pitchFamily="34" charset="0"/>
                <a:cs typeface="Calibri" panose="020F0502020204030204" pitchFamily="34" charset="0"/>
              </a:rPr>
              <a:t>arviointi </a:t>
            </a:r>
            <a:r>
              <a:rPr lang="fi-FI" sz="2000" b="1" kern="100" dirty="0">
                <a:solidFill>
                  <a:schemeClr val="accent1">
                    <a:lumMod val="75000"/>
                  </a:schemeClr>
                </a:solidFill>
                <a:ea typeface="Aptos" panose="020B0004020202020204" pitchFamily="34" charset="0"/>
                <a:cs typeface="Calibri" panose="020F0502020204030204" pitchFamily="34" charset="0"/>
              </a:rPr>
              <a:t>- </a:t>
            </a:r>
            <a:r>
              <a:rPr lang="en-US" sz="2000" kern="100" dirty="0">
                <a:solidFill>
                  <a:schemeClr val="accent1">
                    <a:lumMod val="75000"/>
                  </a:schemeClr>
                </a:solidFill>
                <a:effectLst/>
                <a:ea typeface="Aptos" panose="020B0004020202020204" pitchFamily="34" charset="0"/>
                <a:cs typeface="Calibri" panose="020F0502020204030204" pitchFamily="34" charset="0"/>
              </a:rPr>
              <a:t>Arvioi hukkaan heitetyn ruoan markkina-arvo nykyhintojen perusteella, mikä auttaa määrittämään taloudelliset menetykset.</a:t>
            </a:r>
            <a:endParaRPr lang="fi-FI" sz="2000" kern="100" dirty="0">
              <a:solidFill>
                <a:schemeClr val="accent1">
                  <a:lumMod val="75000"/>
                </a:schemeClr>
              </a:solidFill>
              <a:effectLst/>
              <a:ea typeface="Aptos" panose="020B0004020202020204" pitchFamily="34" charset="0"/>
              <a:cs typeface="Calibri" panose="020F0502020204030204" pitchFamily="34" charset="0"/>
            </a:endParaRPr>
          </a:p>
          <a:p>
            <a:pPr marL="0" indent="0">
              <a:lnSpc>
                <a:spcPct val="100000"/>
              </a:lnSpc>
            </a:pPr>
            <a:endParaRPr lang="fi-FI" sz="2000" b="1" kern="100" dirty="0">
              <a:solidFill>
                <a:schemeClr val="accent1">
                  <a:lumMod val="75000"/>
                </a:schemeClr>
              </a:solidFill>
              <a:ea typeface="Aptos" panose="020B0004020202020204" pitchFamily="34" charset="0"/>
              <a:cs typeface="Calibri" panose="020F0502020204030204" pitchFamily="34" charset="0"/>
            </a:endParaRPr>
          </a:p>
          <a:p>
            <a:pPr marL="0" indent="0">
              <a:lnSpc>
                <a:spcPct val="100000"/>
              </a:lnSpc>
            </a:pPr>
            <a:r>
              <a:rPr lang="fi-FI" sz="2000" b="1" kern="100" dirty="0">
                <a:solidFill>
                  <a:schemeClr val="accent1">
                    <a:lumMod val="75000"/>
                  </a:schemeClr>
                </a:solidFill>
                <a:effectLst/>
                <a:ea typeface="Aptos" panose="020B0004020202020204" pitchFamily="34" charset="0"/>
                <a:cs typeface="Calibri" panose="020F0502020204030204" pitchFamily="34" charset="0"/>
              </a:rPr>
              <a:t>RUOKAJÄTTEEN VÄHENTÄMISEN HYÖDYT</a:t>
            </a:r>
            <a:endParaRPr lang="fi-FI" sz="2000"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000" b="1" kern="100" dirty="0" err="1">
                <a:solidFill>
                  <a:schemeClr val="accent1">
                    <a:lumMod val="75000"/>
                  </a:schemeClr>
                </a:solidFill>
                <a:effectLst/>
                <a:ea typeface="Aptos" panose="020B0004020202020204" pitchFamily="34" charset="0"/>
                <a:cs typeface="Calibri" panose="020F0502020204030204" pitchFamily="34" charset="0"/>
              </a:rPr>
              <a:t>Kustannussäästöt </a:t>
            </a:r>
            <a:r>
              <a:rPr lang="fi-FI" sz="2000" kern="100" dirty="0">
                <a:solidFill>
                  <a:schemeClr val="accent1">
                    <a:lumMod val="75000"/>
                  </a:schemeClr>
                </a:solidFill>
                <a:ea typeface="Aptos" panose="020B0004020202020204" pitchFamily="34" charset="0"/>
                <a:cs typeface="Calibri" panose="020F0502020204030204" pitchFamily="34" charset="0"/>
              </a:rPr>
              <a:t>- </a:t>
            </a:r>
            <a:r>
              <a:rPr lang="en-US" sz="2000" kern="100" dirty="0">
                <a:solidFill>
                  <a:schemeClr val="accent1">
                    <a:lumMod val="75000"/>
                  </a:schemeClr>
                </a:solidFill>
                <a:effectLst/>
                <a:ea typeface="Aptos" panose="020B0004020202020204" pitchFamily="34" charset="0"/>
                <a:cs typeface="Calibri" panose="020F0502020204030204" pitchFamily="34" charset="0"/>
              </a:rPr>
              <a:t>pienemmät hävittämismaksut, alhaisemmat hankintakustannukset, </a:t>
            </a:r>
            <a:r>
              <a:rPr lang="fi-FI" sz="2000" kern="100" dirty="0" err="1">
                <a:solidFill>
                  <a:schemeClr val="accent1">
                    <a:lumMod val="75000"/>
                  </a:schemeClr>
                </a:solidFill>
                <a:effectLst/>
                <a:ea typeface="Aptos" panose="020B0004020202020204" pitchFamily="34" charset="0"/>
                <a:cs typeface="Calibri" panose="020F0502020204030204" pitchFamily="34" charset="0"/>
              </a:rPr>
              <a:t>tulonmuodostus</a:t>
            </a:r>
            <a:r>
              <a:rPr lang="fi-FI" sz="2000" kern="100" dirty="0">
                <a:solidFill>
                  <a:schemeClr val="accent1">
                    <a:lumMod val="75000"/>
                  </a:schemeClr>
                </a:solidFill>
                <a:ea typeface="Aptos" panose="020B0004020202020204" pitchFamily="34" charset="0"/>
                <a:cs typeface="Calibri" panose="020F0502020204030204" pitchFamily="34" charset="0"/>
              </a:rPr>
              <a:t>, </a:t>
            </a:r>
            <a:r>
              <a:rPr lang="en-US" sz="2000" kern="100" dirty="0">
                <a:solidFill>
                  <a:schemeClr val="accent1">
                    <a:lumMod val="75000"/>
                  </a:schemeClr>
                </a:solidFill>
                <a:effectLst/>
                <a:ea typeface="Aptos" panose="020B0004020202020204" pitchFamily="34" charset="0"/>
                <a:cs typeface="Calibri" panose="020F0502020204030204" pitchFamily="34" charset="0"/>
              </a:rPr>
              <a:t>elintarvikelahjoitusten arvo, </a:t>
            </a:r>
            <a:r>
              <a:rPr lang="fi-FI" sz="2000" kern="100" dirty="0" err="1">
                <a:solidFill>
                  <a:schemeClr val="accent1">
                    <a:lumMod val="75000"/>
                  </a:schemeClr>
                </a:solidFill>
                <a:effectLst/>
                <a:ea typeface="Aptos" panose="020B0004020202020204" pitchFamily="34" charset="0"/>
                <a:cs typeface="Calibri" panose="020F0502020204030204" pitchFamily="34" charset="0"/>
              </a:rPr>
              <a:t>ympäristösäästöt</a:t>
            </a:r>
            <a:r>
              <a:rPr lang="en-US" sz="2000" kern="100" dirty="0">
                <a:solidFill>
                  <a:schemeClr val="accent1">
                    <a:lumMod val="75000"/>
                  </a:schemeClr>
                </a:solidFill>
                <a:effectLst/>
                <a:ea typeface="Aptos" panose="020B0004020202020204" pitchFamily="34" charset="0"/>
                <a:cs typeface="Calibri" panose="020F0502020204030204" pitchFamily="34" charset="0"/>
              </a:rPr>
              <a:t>.</a:t>
            </a:r>
            <a:endParaRPr lang="fi-FI" sz="2000"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sz="2000" kern="100" dirty="0">
              <a:solidFill>
                <a:schemeClr val="accent1">
                  <a:lumMod val="75000"/>
                </a:schemeClr>
              </a:solidFill>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sz="2000" kern="100" dirty="0">
              <a:solidFill>
                <a:schemeClr val="accent1">
                  <a:lumMod val="75000"/>
                </a:schemeClr>
              </a:solidFill>
              <a:effectLst/>
              <a:ea typeface="Aptos" panose="020B0004020202020204" pitchFamily="34" charset="0"/>
              <a:cs typeface="Calibri" panose="020F0502020204030204" pitchFamily="34" charset="0"/>
            </a:endParaRPr>
          </a:p>
          <a:p>
            <a:pPr marL="0" lvl="1" indent="0">
              <a:lnSpc>
                <a:spcPct val="100000"/>
              </a:lnSpc>
              <a:spcBef>
                <a:spcPts val="0"/>
              </a:spcBef>
              <a:buSzPts val="1000"/>
              <a:buFont typeface="Courier New" panose="02070309020205020404" pitchFamily="49" charset="0"/>
              <a:buChar char="o"/>
              <a:tabLst>
                <a:tab pos="914400" algn="l"/>
              </a:tabLst>
            </a:pPr>
            <a:endParaRPr lang="fi-FI" sz="1200" kern="100" dirty="0">
              <a:solidFill>
                <a:schemeClr val="accent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5" name="Group 71">
            <a:extLst>
              <a:ext uri="{FF2B5EF4-FFF2-40B4-BE49-F238E27FC236}">
                <a16:creationId xmlns:a16="http://schemas.microsoft.com/office/drawing/2014/main" id="{8C846688-66F4-4D10-73A7-85C08B015550}"/>
              </a:ext>
            </a:extLst>
          </p:cNvPr>
          <p:cNvGrpSpPr/>
          <p:nvPr/>
        </p:nvGrpSpPr>
        <p:grpSpPr>
          <a:xfrm>
            <a:off x="716386" y="3263796"/>
            <a:ext cx="590791" cy="565971"/>
            <a:chOff x="3258209" y="1217582"/>
            <a:chExt cx="4712093" cy="4711281"/>
          </a:xfrm>
          <a:solidFill>
            <a:srgbClr val="09465E"/>
          </a:solidFill>
        </p:grpSpPr>
        <p:sp>
          <p:nvSpPr>
            <p:cNvPr id="6" name="Freeform 31">
              <a:extLst>
                <a:ext uri="{FF2B5EF4-FFF2-40B4-BE49-F238E27FC236}">
                  <a16:creationId xmlns:a16="http://schemas.microsoft.com/office/drawing/2014/main" id="{D635E4A5-6163-9125-1D63-EC8AD5E4D736}"/>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60BA47"/>
            </a:solidFill>
            <a:ln w="9514" cap="flat">
              <a:noFill/>
              <a:prstDash val="solid"/>
              <a:miter/>
            </a:ln>
          </p:spPr>
          <p:txBody>
            <a:bodyPr rtlCol="0" anchor="ctr"/>
            <a:lstStyle/>
            <a:p>
              <a:endParaRPr lang="en-US"/>
            </a:p>
          </p:txBody>
        </p:sp>
        <p:sp>
          <p:nvSpPr>
            <p:cNvPr id="7" name="Freeform 32">
              <a:extLst>
                <a:ext uri="{FF2B5EF4-FFF2-40B4-BE49-F238E27FC236}">
                  <a16:creationId xmlns:a16="http://schemas.microsoft.com/office/drawing/2014/main" id="{A1A9BC5A-481A-AD4D-0D80-2B1D78C05969}"/>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60BA47"/>
            </a:solidFill>
            <a:ln w="9514" cap="flat">
              <a:noFill/>
              <a:prstDash val="solid"/>
              <a:miter/>
            </a:ln>
          </p:spPr>
          <p:txBody>
            <a:bodyPr rtlCol="0" anchor="ctr"/>
            <a:lstStyle/>
            <a:p>
              <a:endParaRPr lang="en-US" dirty="0"/>
            </a:p>
          </p:txBody>
        </p:sp>
        <p:grpSp>
          <p:nvGrpSpPr>
            <p:cNvPr id="8" name="Group 74">
              <a:extLst>
                <a:ext uri="{FF2B5EF4-FFF2-40B4-BE49-F238E27FC236}">
                  <a16:creationId xmlns:a16="http://schemas.microsoft.com/office/drawing/2014/main" id="{308EE44D-7F3F-4820-935C-C28EFD5CBF43}"/>
                </a:ext>
              </a:extLst>
            </p:cNvPr>
            <p:cNvGrpSpPr/>
            <p:nvPr/>
          </p:nvGrpSpPr>
          <p:grpSpPr>
            <a:xfrm>
              <a:off x="3258209" y="1217582"/>
              <a:ext cx="4712093" cy="4711281"/>
              <a:chOff x="3258209" y="1217582"/>
              <a:chExt cx="4712093" cy="4711281"/>
            </a:xfrm>
            <a:grpFill/>
          </p:grpSpPr>
          <p:sp>
            <p:nvSpPr>
              <p:cNvPr id="9" name="Freeform 16">
                <a:extLst>
                  <a:ext uri="{FF2B5EF4-FFF2-40B4-BE49-F238E27FC236}">
                    <a16:creationId xmlns:a16="http://schemas.microsoft.com/office/drawing/2014/main" id="{627DD92C-9C54-2E18-9042-211B349C6730}"/>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10" name="Freeform 18">
                <a:extLst>
                  <a:ext uri="{FF2B5EF4-FFF2-40B4-BE49-F238E27FC236}">
                    <a16:creationId xmlns:a16="http://schemas.microsoft.com/office/drawing/2014/main" id="{2828538C-465F-C3C2-8FA0-FF5D7859A2A6}"/>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11" name="Freeform 19">
                <a:extLst>
                  <a:ext uri="{FF2B5EF4-FFF2-40B4-BE49-F238E27FC236}">
                    <a16:creationId xmlns:a16="http://schemas.microsoft.com/office/drawing/2014/main" id="{E4E68CDD-9CAC-BCDE-97C6-71AEB0351766}"/>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12" name="Freeform 20">
                <a:extLst>
                  <a:ext uri="{FF2B5EF4-FFF2-40B4-BE49-F238E27FC236}">
                    <a16:creationId xmlns:a16="http://schemas.microsoft.com/office/drawing/2014/main" id="{B90D418A-164D-E318-3AAB-5D6623D8DE53}"/>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13" name="Freeform 21">
                <a:extLst>
                  <a:ext uri="{FF2B5EF4-FFF2-40B4-BE49-F238E27FC236}">
                    <a16:creationId xmlns:a16="http://schemas.microsoft.com/office/drawing/2014/main" id="{51ABF73A-A11A-7F2C-31A5-ACCD39331ABB}"/>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4" name="Freeform 22">
                <a:extLst>
                  <a:ext uri="{FF2B5EF4-FFF2-40B4-BE49-F238E27FC236}">
                    <a16:creationId xmlns:a16="http://schemas.microsoft.com/office/drawing/2014/main" id="{FBC93DEB-390F-63E5-550E-F49444B22FD0}"/>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5" name="Freeform 23">
                <a:extLst>
                  <a:ext uri="{FF2B5EF4-FFF2-40B4-BE49-F238E27FC236}">
                    <a16:creationId xmlns:a16="http://schemas.microsoft.com/office/drawing/2014/main" id="{5F3407FE-2C68-4DD6-483F-493CC3EE371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6" name="Freeform 24">
                <a:extLst>
                  <a:ext uri="{FF2B5EF4-FFF2-40B4-BE49-F238E27FC236}">
                    <a16:creationId xmlns:a16="http://schemas.microsoft.com/office/drawing/2014/main" id="{D70C3ACA-12AB-A0E7-A4A3-2E361C84D81E}"/>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7" name="Freeform 25">
                <a:extLst>
                  <a:ext uri="{FF2B5EF4-FFF2-40B4-BE49-F238E27FC236}">
                    <a16:creationId xmlns:a16="http://schemas.microsoft.com/office/drawing/2014/main" id="{8B737A02-DA59-4156-79B7-D372735756E8}"/>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8" name="Freeform 26">
                <a:extLst>
                  <a:ext uri="{FF2B5EF4-FFF2-40B4-BE49-F238E27FC236}">
                    <a16:creationId xmlns:a16="http://schemas.microsoft.com/office/drawing/2014/main" id="{CFBDD12B-3C93-59CC-5507-A5242A234AD2}"/>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9" name="Freeform 27">
                <a:extLst>
                  <a:ext uri="{FF2B5EF4-FFF2-40B4-BE49-F238E27FC236}">
                    <a16:creationId xmlns:a16="http://schemas.microsoft.com/office/drawing/2014/main" id="{587CA156-44AA-9251-0E11-23B037E31DC3}"/>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20" name="Freeform 28">
                <a:extLst>
                  <a:ext uri="{FF2B5EF4-FFF2-40B4-BE49-F238E27FC236}">
                    <a16:creationId xmlns:a16="http://schemas.microsoft.com/office/drawing/2014/main" id="{6F49E6A9-8572-FA84-E077-5F60EA61EF8E}"/>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21" name="Freeform 29">
                <a:extLst>
                  <a:ext uri="{FF2B5EF4-FFF2-40B4-BE49-F238E27FC236}">
                    <a16:creationId xmlns:a16="http://schemas.microsoft.com/office/drawing/2014/main" id="{10325E1D-15DB-36EF-4BDF-31B61A815FBB}"/>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22" name="Freeform 30">
                <a:extLst>
                  <a:ext uri="{FF2B5EF4-FFF2-40B4-BE49-F238E27FC236}">
                    <a16:creationId xmlns:a16="http://schemas.microsoft.com/office/drawing/2014/main" id="{F9967072-0B75-8F41-C3A3-C3B9E5C095F2}"/>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23" name="Graphic 3">
            <a:extLst>
              <a:ext uri="{FF2B5EF4-FFF2-40B4-BE49-F238E27FC236}">
                <a16:creationId xmlns:a16="http://schemas.microsoft.com/office/drawing/2014/main" id="{381D17A1-A0D6-117F-1BD6-278BE94B1F9F}"/>
              </a:ext>
            </a:extLst>
          </p:cNvPr>
          <p:cNvGrpSpPr/>
          <p:nvPr/>
        </p:nvGrpSpPr>
        <p:grpSpPr>
          <a:xfrm>
            <a:off x="648174" y="2090241"/>
            <a:ext cx="642038" cy="565971"/>
            <a:chOff x="4643578" y="432838"/>
            <a:chExt cx="1028134" cy="1160188"/>
          </a:xfrm>
          <a:solidFill>
            <a:srgbClr val="09465E"/>
          </a:solidFill>
        </p:grpSpPr>
        <p:sp>
          <p:nvSpPr>
            <p:cNvPr id="24" name="Freeform 1033">
              <a:extLst>
                <a:ext uri="{FF2B5EF4-FFF2-40B4-BE49-F238E27FC236}">
                  <a16:creationId xmlns:a16="http://schemas.microsoft.com/office/drawing/2014/main" id="{0B71F947-EBE4-B4A5-4D54-334A92667767}"/>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2094D2"/>
            </a:solidFill>
            <a:ln w="27426" cap="flat">
              <a:noFill/>
              <a:prstDash val="solid"/>
              <a:miter/>
            </a:ln>
          </p:spPr>
          <p:txBody>
            <a:bodyPr rtlCol="0" anchor="ctr"/>
            <a:lstStyle/>
            <a:p>
              <a:endParaRPr lang="en-US"/>
            </a:p>
          </p:txBody>
        </p:sp>
        <p:grpSp>
          <p:nvGrpSpPr>
            <p:cNvPr id="25" name="Graphic 3">
              <a:extLst>
                <a:ext uri="{FF2B5EF4-FFF2-40B4-BE49-F238E27FC236}">
                  <a16:creationId xmlns:a16="http://schemas.microsoft.com/office/drawing/2014/main" id="{C4AF568B-92E5-3FEB-7FA9-13FC0E66291C}"/>
                </a:ext>
              </a:extLst>
            </p:cNvPr>
            <p:cNvGrpSpPr/>
            <p:nvPr/>
          </p:nvGrpSpPr>
          <p:grpSpPr>
            <a:xfrm>
              <a:off x="4643578" y="432838"/>
              <a:ext cx="1028134" cy="1160188"/>
              <a:chOff x="4643578" y="432838"/>
              <a:chExt cx="1028134" cy="1160188"/>
            </a:xfrm>
            <a:grpFill/>
          </p:grpSpPr>
          <p:sp>
            <p:nvSpPr>
              <p:cNvPr id="26" name="Freeform 1035">
                <a:extLst>
                  <a:ext uri="{FF2B5EF4-FFF2-40B4-BE49-F238E27FC236}">
                    <a16:creationId xmlns:a16="http://schemas.microsoft.com/office/drawing/2014/main" id="{07E3D3A0-9802-E5E2-79B1-062DB386D639}"/>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27" name="Graphic 3">
                <a:extLst>
                  <a:ext uri="{FF2B5EF4-FFF2-40B4-BE49-F238E27FC236}">
                    <a16:creationId xmlns:a16="http://schemas.microsoft.com/office/drawing/2014/main" id="{2960E1CC-7811-620F-5FDF-C99E69769AD6}"/>
                  </a:ext>
                </a:extLst>
              </p:cNvPr>
              <p:cNvGrpSpPr/>
              <p:nvPr/>
            </p:nvGrpSpPr>
            <p:grpSpPr>
              <a:xfrm>
                <a:off x="4643578" y="432838"/>
                <a:ext cx="1028134" cy="1160188"/>
                <a:chOff x="4643578" y="432838"/>
                <a:chExt cx="1028134" cy="1160188"/>
              </a:xfrm>
              <a:grpFill/>
            </p:grpSpPr>
            <p:sp>
              <p:nvSpPr>
                <p:cNvPr id="28" name="Freeform 1037">
                  <a:extLst>
                    <a:ext uri="{FF2B5EF4-FFF2-40B4-BE49-F238E27FC236}">
                      <a16:creationId xmlns:a16="http://schemas.microsoft.com/office/drawing/2014/main" id="{F21CA46F-F894-1CDE-C0FD-37A8A6130BDF}"/>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29" name="Freeform 1038">
                  <a:extLst>
                    <a:ext uri="{FF2B5EF4-FFF2-40B4-BE49-F238E27FC236}">
                      <a16:creationId xmlns:a16="http://schemas.microsoft.com/office/drawing/2014/main" id="{F31228EC-29EE-B08C-847D-55F6F9A171C2}"/>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30" name="Graphic 3">
            <a:extLst>
              <a:ext uri="{FF2B5EF4-FFF2-40B4-BE49-F238E27FC236}">
                <a16:creationId xmlns:a16="http://schemas.microsoft.com/office/drawing/2014/main" id="{3E77806F-B096-D722-389B-50B551F0C083}"/>
              </a:ext>
            </a:extLst>
          </p:cNvPr>
          <p:cNvGrpSpPr/>
          <p:nvPr/>
        </p:nvGrpSpPr>
        <p:grpSpPr>
          <a:xfrm>
            <a:off x="722656" y="4983729"/>
            <a:ext cx="529701" cy="567490"/>
            <a:chOff x="6615628" y="2116894"/>
            <a:chExt cx="1066935" cy="1001108"/>
          </a:xfrm>
          <a:solidFill>
            <a:srgbClr val="09465E"/>
          </a:solidFill>
        </p:grpSpPr>
        <p:sp>
          <p:nvSpPr>
            <p:cNvPr id="31" name="Freeform 1128">
              <a:extLst>
                <a:ext uri="{FF2B5EF4-FFF2-40B4-BE49-F238E27FC236}">
                  <a16:creationId xmlns:a16="http://schemas.microsoft.com/office/drawing/2014/main" id="{1F7B3836-E9ED-BDBB-70A9-0AD7BC9C30D8}"/>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60BA47"/>
            </a:solidFill>
            <a:ln w="27426" cap="flat">
              <a:noFill/>
              <a:prstDash val="solid"/>
              <a:miter/>
            </a:ln>
          </p:spPr>
          <p:txBody>
            <a:bodyPr rtlCol="0" anchor="ctr"/>
            <a:lstStyle/>
            <a:p>
              <a:endParaRPr lang="en-US"/>
            </a:p>
          </p:txBody>
        </p:sp>
        <p:grpSp>
          <p:nvGrpSpPr>
            <p:cNvPr id="32" name="Graphic 3">
              <a:extLst>
                <a:ext uri="{FF2B5EF4-FFF2-40B4-BE49-F238E27FC236}">
                  <a16:creationId xmlns:a16="http://schemas.microsoft.com/office/drawing/2014/main" id="{D7EA3C57-60DB-3DAE-36CA-C9950AD08F8D}"/>
                </a:ext>
              </a:extLst>
            </p:cNvPr>
            <p:cNvGrpSpPr/>
            <p:nvPr/>
          </p:nvGrpSpPr>
          <p:grpSpPr>
            <a:xfrm>
              <a:off x="6615628" y="2116894"/>
              <a:ext cx="1066935" cy="1001108"/>
              <a:chOff x="6615628" y="2116894"/>
              <a:chExt cx="1066935" cy="1001108"/>
            </a:xfrm>
            <a:grpFill/>
          </p:grpSpPr>
          <p:sp>
            <p:nvSpPr>
              <p:cNvPr id="33" name="Freeform 1130">
                <a:extLst>
                  <a:ext uri="{FF2B5EF4-FFF2-40B4-BE49-F238E27FC236}">
                    <a16:creationId xmlns:a16="http://schemas.microsoft.com/office/drawing/2014/main" id="{C2A5CF27-6BC3-599A-03F8-FC504C6FB470}"/>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4" name="Freeform 1131">
                <a:extLst>
                  <a:ext uri="{FF2B5EF4-FFF2-40B4-BE49-F238E27FC236}">
                    <a16:creationId xmlns:a16="http://schemas.microsoft.com/office/drawing/2014/main" id="{1E67294C-EBE3-29BF-16ED-4CDC60756C52}"/>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35" name="Freeform 1132">
                <a:extLst>
                  <a:ext uri="{FF2B5EF4-FFF2-40B4-BE49-F238E27FC236}">
                    <a16:creationId xmlns:a16="http://schemas.microsoft.com/office/drawing/2014/main" id="{51EBDFEB-247D-6F67-AE67-E9DFE356D24B}"/>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36" name="Freeform 1133">
                <a:extLst>
                  <a:ext uri="{FF2B5EF4-FFF2-40B4-BE49-F238E27FC236}">
                    <a16:creationId xmlns:a16="http://schemas.microsoft.com/office/drawing/2014/main" id="{EEAB7734-2933-69E2-291F-1AFD54B9107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37" name="Freeform 1134">
                <a:extLst>
                  <a:ext uri="{FF2B5EF4-FFF2-40B4-BE49-F238E27FC236}">
                    <a16:creationId xmlns:a16="http://schemas.microsoft.com/office/drawing/2014/main" id="{88C37021-023D-B636-1309-5A8A1441CE24}"/>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38" name="Freeform 1135">
                <a:extLst>
                  <a:ext uri="{FF2B5EF4-FFF2-40B4-BE49-F238E27FC236}">
                    <a16:creationId xmlns:a16="http://schemas.microsoft.com/office/drawing/2014/main" id="{1995A4ED-3EC2-E658-39E9-8DA6BB69CCB4}"/>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39" name="Freeform 1136">
                <a:extLst>
                  <a:ext uri="{FF2B5EF4-FFF2-40B4-BE49-F238E27FC236}">
                    <a16:creationId xmlns:a16="http://schemas.microsoft.com/office/drawing/2014/main" id="{B044BE0D-7665-B8C9-DF43-5D0C857DA755}"/>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40" name="Freeform 1137">
                <a:extLst>
                  <a:ext uri="{FF2B5EF4-FFF2-40B4-BE49-F238E27FC236}">
                    <a16:creationId xmlns:a16="http://schemas.microsoft.com/office/drawing/2014/main" id="{66EDE339-8265-7FFD-DE4C-B482447FC18E}"/>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1" name="Freeform 1138">
                <a:extLst>
                  <a:ext uri="{FF2B5EF4-FFF2-40B4-BE49-F238E27FC236}">
                    <a16:creationId xmlns:a16="http://schemas.microsoft.com/office/drawing/2014/main" id="{7DD89532-C6C0-4A2D-B75C-BD4A0B742859}"/>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2" name="Freeform 1139">
                <a:extLst>
                  <a:ext uri="{FF2B5EF4-FFF2-40B4-BE49-F238E27FC236}">
                    <a16:creationId xmlns:a16="http://schemas.microsoft.com/office/drawing/2014/main" id="{21508A1C-6635-6A3E-1444-41F583B8C3AD}"/>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3" name="Freeform 1140">
                <a:extLst>
                  <a:ext uri="{FF2B5EF4-FFF2-40B4-BE49-F238E27FC236}">
                    <a16:creationId xmlns:a16="http://schemas.microsoft.com/office/drawing/2014/main" id="{EC06A4A4-325D-D6EB-1B34-E9CA21F674F1}"/>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4" name="Freeform 1141">
                <a:extLst>
                  <a:ext uri="{FF2B5EF4-FFF2-40B4-BE49-F238E27FC236}">
                    <a16:creationId xmlns:a16="http://schemas.microsoft.com/office/drawing/2014/main" id="{3DA09A6B-E3D6-BE41-8485-217F7D484FEB}"/>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45" name="Graphic 4">
            <a:extLst>
              <a:ext uri="{FF2B5EF4-FFF2-40B4-BE49-F238E27FC236}">
                <a16:creationId xmlns:a16="http://schemas.microsoft.com/office/drawing/2014/main" id="{AC86A474-9FE2-273C-9FAA-52A545FB1E34}"/>
              </a:ext>
            </a:extLst>
          </p:cNvPr>
          <p:cNvGrpSpPr/>
          <p:nvPr/>
        </p:nvGrpSpPr>
        <p:grpSpPr>
          <a:xfrm rot="15694051">
            <a:off x="9080144" y="1603375"/>
            <a:ext cx="403667" cy="780438"/>
            <a:chOff x="9129274" y="2719113"/>
            <a:chExt cx="717139" cy="1386497"/>
          </a:xfrm>
          <a:solidFill>
            <a:srgbClr val="09465E"/>
          </a:solidFill>
        </p:grpSpPr>
        <p:grpSp>
          <p:nvGrpSpPr>
            <p:cNvPr id="46" name="Graphic 4">
              <a:extLst>
                <a:ext uri="{FF2B5EF4-FFF2-40B4-BE49-F238E27FC236}">
                  <a16:creationId xmlns:a16="http://schemas.microsoft.com/office/drawing/2014/main" id="{5E53901C-39D9-5680-A670-BC1AD6D8DAFE}"/>
                </a:ext>
              </a:extLst>
            </p:cNvPr>
            <p:cNvGrpSpPr/>
            <p:nvPr/>
          </p:nvGrpSpPr>
          <p:grpSpPr>
            <a:xfrm>
              <a:off x="9159507" y="2719113"/>
              <a:ext cx="446280" cy="440141"/>
              <a:chOff x="9159507" y="2719113"/>
              <a:chExt cx="446280" cy="440141"/>
            </a:xfrm>
            <a:grpFill/>
          </p:grpSpPr>
          <p:sp>
            <p:nvSpPr>
              <p:cNvPr id="55" name="Freeform 57">
                <a:extLst>
                  <a:ext uri="{FF2B5EF4-FFF2-40B4-BE49-F238E27FC236}">
                    <a16:creationId xmlns:a16="http://schemas.microsoft.com/office/drawing/2014/main" id="{21F44BB7-22B9-BE92-2DE9-D8AB9E62C66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56" name="Freeform 58">
                <a:extLst>
                  <a:ext uri="{FF2B5EF4-FFF2-40B4-BE49-F238E27FC236}">
                    <a16:creationId xmlns:a16="http://schemas.microsoft.com/office/drawing/2014/main" id="{8F0619AA-E773-3AFD-A6B6-B4319A53B1A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47" name="Graphic 4">
              <a:extLst>
                <a:ext uri="{FF2B5EF4-FFF2-40B4-BE49-F238E27FC236}">
                  <a16:creationId xmlns:a16="http://schemas.microsoft.com/office/drawing/2014/main" id="{9625A997-14A7-5074-7026-4F73D50A52D5}"/>
                </a:ext>
              </a:extLst>
            </p:cNvPr>
            <p:cNvGrpSpPr/>
            <p:nvPr/>
          </p:nvGrpSpPr>
          <p:grpSpPr>
            <a:xfrm>
              <a:off x="9129274" y="2893887"/>
              <a:ext cx="717139" cy="1211724"/>
              <a:chOff x="9129274" y="2893887"/>
              <a:chExt cx="717139" cy="1211724"/>
            </a:xfrm>
            <a:grpFill/>
          </p:grpSpPr>
          <p:sp>
            <p:nvSpPr>
              <p:cNvPr id="48" name="Freeform 50">
                <a:extLst>
                  <a:ext uri="{FF2B5EF4-FFF2-40B4-BE49-F238E27FC236}">
                    <a16:creationId xmlns:a16="http://schemas.microsoft.com/office/drawing/2014/main" id="{649D635B-D8E9-E4D9-ED7D-305A74BB803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49" name="Freeform 51">
                <a:extLst>
                  <a:ext uri="{FF2B5EF4-FFF2-40B4-BE49-F238E27FC236}">
                    <a16:creationId xmlns:a16="http://schemas.microsoft.com/office/drawing/2014/main" id="{3163C1BF-1307-F82A-B145-1667433CD8B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50" name="Freeform 52">
                <a:extLst>
                  <a:ext uri="{FF2B5EF4-FFF2-40B4-BE49-F238E27FC236}">
                    <a16:creationId xmlns:a16="http://schemas.microsoft.com/office/drawing/2014/main" id="{DF634A98-FA1B-FEDF-FB84-6004AD04B133}"/>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51" name="Freeform 53">
                <a:extLst>
                  <a:ext uri="{FF2B5EF4-FFF2-40B4-BE49-F238E27FC236}">
                    <a16:creationId xmlns:a16="http://schemas.microsoft.com/office/drawing/2014/main" id="{EF6F4A87-1FDC-9305-9A66-EB4BD2F0C88F}"/>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52" name="Freeform 54">
                <a:extLst>
                  <a:ext uri="{FF2B5EF4-FFF2-40B4-BE49-F238E27FC236}">
                    <a16:creationId xmlns:a16="http://schemas.microsoft.com/office/drawing/2014/main" id="{5FC3CA1B-ADB6-0717-2E8A-80D607CE4666}"/>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53" name="Freeform 55">
                <a:extLst>
                  <a:ext uri="{FF2B5EF4-FFF2-40B4-BE49-F238E27FC236}">
                    <a16:creationId xmlns:a16="http://schemas.microsoft.com/office/drawing/2014/main" id="{EE62E81D-1F60-B8E5-E0BB-52DA409C49F3}"/>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54" name="Freeform 56">
                <a:extLst>
                  <a:ext uri="{FF2B5EF4-FFF2-40B4-BE49-F238E27FC236}">
                    <a16:creationId xmlns:a16="http://schemas.microsoft.com/office/drawing/2014/main" id="{4EC32B48-42C0-8D9E-DD28-83A213A08471}"/>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47475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8D4DF-A874-4D09-36AE-793B909679BC}"/>
            </a:ext>
          </a:extLst>
        </p:cNvPr>
        <p:cNvGrpSpPr/>
        <p:nvPr/>
      </p:nvGrpSpPr>
      <p:grpSpPr>
        <a:xfrm>
          <a:off x="0" y="0"/>
          <a:ext cx="0" cy="0"/>
          <a:chOff x="0" y="0"/>
          <a:chExt cx="0" cy="0"/>
        </a:xfrm>
      </p:grpSpPr>
      <p:pic>
        <p:nvPicPr>
          <p:cNvPr id="21" name="Picture 3">
            <a:extLst>
              <a:ext uri="{FF2B5EF4-FFF2-40B4-BE49-F238E27FC236}">
                <a16:creationId xmlns:a16="http://schemas.microsoft.com/office/drawing/2014/main" id="{B9280D86-6665-60E5-4CC3-18E11D01CA1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291"/>
          <a:stretch/>
        </p:blipFill>
        <p:spPr>
          <a:xfrm>
            <a:off x="8987008" y="2842513"/>
            <a:ext cx="2358440" cy="1400614"/>
          </a:xfrm>
          <a:prstGeom prst="rect">
            <a:avLst/>
          </a:prstGeom>
        </p:spPr>
      </p:pic>
      <p:pic>
        <p:nvPicPr>
          <p:cNvPr id="22" name="Picture 3">
            <a:extLst>
              <a:ext uri="{FF2B5EF4-FFF2-40B4-BE49-F238E27FC236}">
                <a16:creationId xmlns:a16="http://schemas.microsoft.com/office/drawing/2014/main" id="{61DD3A09-FBCF-26BE-D49C-282C1293896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291"/>
          <a:stretch/>
        </p:blipFill>
        <p:spPr>
          <a:xfrm>
            <a:off x="8993960" y="4765397"/>
            <a:ext cx="2358440" cy="1400614"/>
          </a:xfrm>
          <a:prstGeom prst="rect">
            <a:avLst/>
          </a:prstGeom>
        </p:spPr>
      </p:pic>
      <p:pic>
        <p:nvPicPr>
          <p:cNvPr id="23" name="Picture 3">
            <a:extLst>
              <a:ext uri="{FF2B5EF4-FFF2-40B4-BE49-F238E27FC236}">
                <a16:creationId xmlns:a16="http://schemas.microsoft.com/office/drawing/2014/main" id="{848E02B0-AC89-9459-E5EC-F3439B1BEAB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291"/>
          <a:stretch/>
        </p:blipFill>
        <p:spPr>
          <a:xfrm>
            <a:off x="8993960" y="919629"/>
            <a:ext cx="2358440" cy="1400614"/>
          </a:xfrm>
          <a:prstGeom prst="rect">
            <a:avLst/>
          </a:prstGeom>
        </p:spPr>
      </p:pic>
      <p:sp>
        <p:nvSpPr>
          <p:cNvPr id="4" name="Text Placeholder 3">
            <a:extLst>
              <a:ext uri="{FF2B5EF4-FFF2-40B4-BE49-F238E27FC236}">
                <a16:creationId xmlns:a16="http://schemas.microsoft.com/office/drawing/2014/main" id="{6B334900-BD61-E80B-5A9E-E1139978A0C7}"/>
              </a:ext>
            </a:extLst>
          </p:cNvPr>
          <p:cNvSpPr>
            <a:spLocks noGrp="1"/>
          </p:cNvSpPr>
          <p:nvPr>
            <p:ph type="body" sz="quarter" idx="16"/>
          </p:nvPr>
        </p:nvSpPr>
        <p:spPr>
          <a:xfrm>
            <a:off x="511452" y="433489"/>
            <a:ext cx="10052954" cy="803654"/>
          </a:xfrm>
          <a:prstGeom prst="rect">
            <a:avLst/>
          </a:prstGeom>
        </p:spPr>
        <p:txBody>
          <a:bodyPr/>
          <a:lstStyle/>
          <a:p>
            <a:r>
              <a:rPr lang="en-IE" dirty="0">
                <a:ea typeface="+mn-lt"/>
                <a:cs typeface="+mn-lt"/>
              </a:rPr>
              <a:t>Taloudellisten vaikutusten arviointi - menetelmät</a:t>
            </a:r>
            <a:endParaRPr lang="en-IE" dirty="0">
              <a:cs typeface="Calibri"/>
            </a:endParaRPr>
          </a:p>
          <a:p>
            <a:endParaRPr lang="en-US" dirty="0"/>
          </a:p>
        </p:txBody>
      </p:sp>
      <p:sp>
        <p:nvSpPr>
          <p:cNvPr id="3" name="Text Placeholder 2">
            <a:extLst>
              <a:ext uri="{FF2B5EF4-FFF2-40B4-BE49-F238E27FC236}">
                <a16:creationId xmlns:a16="http://schemas.microsoft.com/office/drawing/2014/main" id="{68B4D71F-FE3E-4BB9-128C-15828404BC90}"/>
              </a:ext>
            </a:extLst>
          </p:cNvPr>
          <p:cNvSpPr>
            <a:spLocks noGrp="1"/>
          </p:cNvSpPr>
          <p:nvPr>
            <p:ph type="body" sz="quarter" idx="19"/>
          </p:nvPr>
        </p:nvSpPr>
        <p:spPr>
          <a:xfrm>
            <a:off x="642811" y="1237760"/>
            <a:ext cx="8425540" cy="5186751"/>
          </a:xfrm>
          <a:prstGeom prst="rect">
            <a:avLst/>
          </a:prstGeom>
        </p:spPr>
        <p:txBody>
          <a:bodyPr/>
          <a:lstStyle/>
          <a:p>
            <a:pPr marL="0" indent="0">
              <a:lnSpc>
                <a:spcPct val="100000"/>
              </a:lnSpc>
            </a:pPr>
            <a:r>
              <a:rPr lang="fi-FI" sz="1800" b="1" kern="100" dirty="0">
                <a:solidFill>
                  <a:schemeClr val="accent1">
                    <a:lumMod val="75000"/>
                  </a:schemeClr>
                </a:solidFill>
                <a:effectLst/>
                <a:ea typeface="Aptos" panose="020B0004020202020204" pitchFamily="34" charset="0"/>
                <a:cs typeface="Calibri" panose="020F0502020204030204" pitchFamily="34" charset="0"/>
                <a:hlinkClick r:id="rId3"/>
              </a:rPr>
              <a:t>SIJOITETUN PÄÄOMAN TUOTTO </a:t>
            </a:r>
            <a:r>
              <a:rPr lang="fi-FI" sz="1800" kern="100" dirty="0">
                <a:solidFill>
                  <a:schemeClr val="accent1">
                    <a:lumMod val="75000"/>
                  </a:schemeClr>
                </a:solidFill>
                <a:effectLst/>
                <a:ea typeface="Aptos" panose="020B0004020202020204" pitchFamily="34" charset="0"/>
                <a:cs typeface="Calibri" panose="020F0502020204030204" pitchFamily="34" charset="0"/>
              </a:rPr>
              <a:t>(ROI)</a:t>
            </a:r>
          </a:p>
          <a:p>
            <a:pPr marL="0" lvl="0" indent="0">
              <a:lnSpc>
                <a:spcPct val="100000"/>
              </a:lnSpc>
              <a:buSzPts val="1000"/>
              <a:tabLst>
                <a:tab pos="457200" algn="l"/>
              </a:tabLst>
            </a:pPr>
            <a:endParaRPr lang="fi-FI" sz="1800" b="1"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1800" b="1" kern="100" dirty="0">
                <a:solidFill>
                  <a:schemeClr val="accent1">
                    <a:lumMod val="75000"/>
                  </a:schemeClr>
                </a:solidFill>
                <a:effectLst/>
                <a:ea typeface="Aptos" panose="020B0004020202020204" pitchFamily="34" charset="0"/>
                <a:cs typeface="Calibri" panose="020F0502020204030204" pitchFamily="34" charset="0"/>
              </a:rPr>
              <a:t>Investointianalyysi </a:t>
            </a:r>
            <a:r>
              <a:rPr lang="fi-FI" sz="1800" b="1" kern="100" dirty="0">
                <a:solidFill>
                  <a:schemeClr val="accent1">
                    <a:lumMod val="75000"/>
                  </a:schemeClr>
                </a:solidFill>
                <a:ea typeface="Aptos" panose="020B0004020202020204" pitchFamily="34" charset="0"/>
                <a:cs typeface="Calibri" panose="020F0502020204030204" pitchFamily="34" charset="0"/>
              </a:rPr>
              <a:t>- </a:t>
            </a:r>
            <a:r>
              <a:rPr lang="en-US" sz="1800" kern="100" dirty="0">
                <a:solidFill>
                  <a:schemeClr val="accent1">
                    <a:lumMod val="75000"/>
                  </a:schemeClr>
                </a:solidFill>
                <a:effectLst/>
                <a:ea typeface="Aptos" panose="020B0004020202020204" pitchFamily="34" charset="0"/>
                <a:cs typeface="Calibri" panose="020F0502020204030204" pitchFamily="34" charset="0"/>
              </a:rPr>
              <a:t>Laske ruokajätteen vähentämiseen tähtäävien aloitteiden (esim. kompostointijärjestelmät, henkilökunnan koulutus) toteuttamisesta aiheutuvat kustannukset ja vertaa näitä kustannuksia jätteen vähentämispyrkimyksistä saataviin taloudellisiin hyötyihin.</a:t>
            </a:r>
            <a:endParaRPr lang="fi-FI" sz="1800"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sz="1800" b="1"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1800" b="1" kern="100" dirty="0" err="1">
                <a:solidFill>
                  <a:schemeClr val="accent1">
                    <a:lumMod val="75000"/>
                  </a:schemeClr>
                </a:solidFill>
                <a:effectLst/>
                <a:ea typeface="Aptos" panose="020B0004020202020204" pitchFamily="34" charset="0"/>
                <a:cs typeface="Calibri" panose="020F0502020204030204" pitchFamily="34" charset="0"/>
              </a:rPr>
              <a:t>ROI-laskenta </a:t>
            </a:r>
            <a:r>
              <a:rPr lang="fi-FI" sz="1800" b="1" kern="100" dirty="0">
                <a:solidFill>
                  <a:schemeClr val="accent1">
                    <a:lumMod val="75000"/>
                  </a:schemeClr>
                </a:solidFill>
                <a:effectLst/>
                <a:ea typeface="Aptos" panose="020B0004020202020204" pitchFamily="34" charset="0"/>
                <a:cs typeface="Calibri" panose="020F0502020204030204" pitchFamily="34" charset="0"/>
              </a:rPr>
              <a:t>- </a:t>
            </a:r>
            <a:r>
              <a:rPr lang="en-US" sz="1800" b="0" i="0" dirty="0">
                <a:solidFill>
                  <a:srgbClr val="040C28"/>
                </a:solidFill>
                <a:effectLst/>
              </a:rPr>
              <a:t>ROI </a:t>
            </a:r>
            <a:r>
              <a:rPr lang="en-US" sz="1800" kern="100" dirty="0">
                <a:solidFill>
                  <a:schemeClr val="accent1">
                    <a:lumMod val="75000"/>
                  </a:schemeClr>
                </a:solidFill>
                <a:cs typeface="Calibri" panose="020F0502020204030204" pitchFamily="34" charset="0"/>
              </a:rPr>
              <a:t>= nettovoitto / investointikustannukset * 100</a:t>
            </a:r>
            <a:endParaRPr lang="fi-FI" sz="1800" kern="100" dirty="0">
              <a:solidFill>
                <a:schemeClr val="accent1">
                  <a:lumMod val="75000"/>
                </a:schemeClr>
              </a:solidFill>
              <a:cs typeface="Calibri" panose="020F0502020204030204" pitchFamily="34" charset="0"/>
            </a:endParaRPr>
          </a:p>
          <a:p>
            <a:pPr marL="0" lvl="0" indent="0">
              <a:lnSpc>
                <a:spcPct val="100000"/>
              </a:lnSpc>
              <a:buSzPts val="1000"/>
              <a:tabLst>
                <a:tab pos="457200" algn="l"/>
              </a:tabLst>
            </a:pPr>
            <a:endParaRPr lang="fi-FI" sz="1800" b="1" kern="100" dirty="0">
              <a:solidFill>
                <a:schemeClr val="accent1">
                  <a:lumMod val="75000"/>
                </a:schemeClr>
              </a:solidFill>
              <a:ea typeface="Aptos" panose="020B0004020202020204" pitchFamily="34" charset="0"/>
              <a:cs typeface="Calibri" panose="020F0502020204030204" pitchFamily="34" charset="0"/>
            </a:endParaRPr>
          </a:p>
          <a:p>
            <a:pPr marL="0" indent="0">
              <a:lnSpc>
                <a:spcPct val="100000"/>
              </a:lnSpc>
            </a:pPr>
            <a:r>
              <a:rPr lang="fi-FI" sz="1800" kern="100" dirty="0">
                <a:solidFill>
                  <a:schemeClr val="accent1">
                    <a:lumMod val="75000"/>
                  </a:schemeClr>
                </a:solidFill>
                <a:effectLst/>
                <a:ea typeface="Aptos" panose="020B0004020202020204" pitchFamily="34" charset="0"/>
                <a:cs typeface="Calibri" panose="020F0502020204030204" pitchFamily="34" charset="0"/>
              </a:rPr>
              <a:t>TALOUDELLISTEN VAIKUTUSTEN MALLINTAMINEN</a:t>
            </a:r>
          </a:p>
          <a:p>
            <a:pPr marL="0" lvl="0" indent="0">
              <a:lnSpc>
                <a:spcPct val="100000"/>
              </a:lnSpc>
              <a:buSzPts val="1000"/>
              <a:tabLst>
                <a:tab pos="457200" algn="l"/>
              </a:tabLst>
            </a:pPr>
            <a:endParaRPr lang="fi-FI" sz="1800" b="1"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1800" b="1" kern="100" dirty="0">
                <a:solidFill>
                  <a:schemeClr val="accent1">
                    <a:lumMod val="75000"/>
                  </a:schemeClr>
                </a:solidFill>
                <a:effectLst/>
                <a:ea typeface="Aptos" panose="020B0004020202020204" pitchFamily="34" charset="0"/>
                <a:cs typeface="Calibri" panose="020F0502020204030204" pitchFamily="34" charset="0"/>
                <a:hlinkClick r:id="rId4"/>
              </a:rPr>
              <a:t>Panos-tuotosanalyysi </a:t>
            </a:r>
            <a:r>
              <a:rPr lang="fi-FI" sz="1800" b="1" kern="100" dirty="0">
                <a:solidFill>
                  <a:schemeClr val="accent1">
                    <a:lumMod val="75000"/>
                  </a:schemeClr>
                </a:solidFill>
                <a:ea typeface="Aptos" panose="020B0004020202020204" pitchFamily="34" charset="0"/>
                <a:cs typeface="Calibri" panose="020F0502020204030204" pitchFamily="34" charset="0"/>
              </a:rPr>
              <a:t>- </a:t>
            </a:r>
            <a:r>
              <a:rPr lang="en-US" sz="1800" kern="100" dirty="0">
                <a:solidFill>
                  <a:schemeClr val="accent1">
                    <a:lumMod val="75000"/>
                  </a:schemeClr>
                </a:solidFill>
                <a:effectLst/>
                <a:ea typeface="Aptos" panose="020B0004020202020204" pitchFamily="34" charset="0"/>
                <a:cs typeface="Calibri" panose="020F0502020204030204" pitchFamily="34" charset="0"/>
              </a:rPr>
              <a:t>Taloudellisten mallintamistekniikoiden avulla arvioidaan, miten ruokajätteen vähentämisaloitteet vaikuttavat paikallistalouteen, kun otetaan huomioon luodut työpaikat ja edistetty taloudellinen toiminta.</a:t>
            </a:r>
            <a:endParaRPr lang="fi-FI" sz="1800"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sz="1800" b="1" kern="100" dirty="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1800" b="1" kern="100" dirty="0">
                <a:solidFill>
                  <a:schemeClr val="accent1">
                    <a:lumMod val="75000"/>
                  </a:schemeClr>
                </a:solidFill>
                <a:effectLst/>
                <a:ea typeface="Aptos" panose="020B0004020202020204" pitchFamily="34" charset="0"/>
                <a:cs typeface="Calibri" panose="020F0502020204030204" pitchFamily="34" charset="0"/>
                <a:hlinkClick r:id="rId5"/>
              </a:rPr>
              <a:t>Skenaarioanalyysi </a:t>
            </a:r>
            <a:r>
              <a:rPr lang="fi-FI" sz="1800" b="1" kern="100" dirty="0">
                <a:solidFill>
                  <a:schemeClr val="accent1">
                    <a:lumMod val="75000"/>
                  </a:schemeClr>
                </a:solidFill>
                <a:ea typeface="Aptos" panose="020B0004020202020204" pitchFamily="34" charset="0"/>
                <a:cs typeface="Calibri" panose="020F0502020204030204" pitchFamily="34" charset="0"/>
              </a:rPr>
              <a:t>- </a:t>
            </a:r>
            <a:r>
              <a:rPr lang="en-US" sz="1800" kern="100" dirty="0">
                <a:solidFill>
                  <a:schemeClr val="accent1">
                    <a:lumMod val="75000"/>
                  </a:schemeClr>
                </a:solidFill>
                <a:effectLst/>
                <a:ea typeface="Aptos" panose="020B0004020202020204" pitchFamily="34" charset="0"/>
                <a:cs typeface="Calibri" panose="020F0502020204030204" pitchFamily="34" charset="0"/>
              </a:rPr>
              <a:t>Analysoidaan erilaisia skenaarioita, esimerkiksi kompostoinnin täysimääräinen käyttöönotto, jotta voidaan ennustaa mahdolliset taloudelliset vaikutukset eri olosuhteissa.</a:t>
            </a:r>
            <a:endParaRPr lang="fi-FI" sz="1800" kern="100" dirty="0">
              <a:solidFill>
                <a:schemeClr val="accent1">
                  <a:lumMod val="75000"/>
                </a:schemeClr>
              </a:solidFill>
              <a:effectLst/>
              <a:ea typeface="Aptos" panose="020B0004020202020204" pitchFamily="34" charset="0"/>
              <a:cs typeface="Calibri" panose="020F0502020204030204" pitchFamily="34" charset="0"/>
            </a:endParaRPr>
          </a:p>
          <a:p>
            <a:pPr marL="0" indent="0">
              <a:lnSpc>
                <a:spcPct val="100000"/>
              </a:lnSpc>
            </a:pPr>
            <a:endParaRPr lang="fi-FI" sz="2000" b="1" kern="100" dirty="0">
              <a:solidFill>
                <a:schemeClr val="accent1">
                  <a:lumMod val="75000"/>
                </a:schemeClr>
              </a:solidFill>
              <a:latin typeface="Aptos" panose="020B0004020202020204" pitchFamily="34" charset="0"/>
              <a:ea typeface="Aptos" panose="020B0004020202020204" pitchFamily="34" charset="0"/>
              <a:cs typeface="Times New Roman" panose="02020603050405020304" pitchFamily="18" charset="0"/>
            </a:endParaRPr>
          </a:p>
        </p:txBody>
      </p:sp>
      <p:pic>
        <p:nvPicPr>
          <p:cNvPr id="6" name="Kuva 5" descr="Kuva, joka sisältää kohteen teksti, kuvakaappaus&#10;&#10;Tekoälyn generoima sisältö voi olla virheellistä.">
            <a:hlinkClick r:id="rId6"/>
            <a:extLst>
              <a:ext uri="{FF2B5EF4-FFF2-40B4-BE49-F238E27FC236}">
                <a16:creationId xmlns:a16="http://schemas.microsoft.com/office/drawing/2014/main" id="{5CAB1DA7-0346-2620-E99D-8421305B771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88707" y="1135520"/>
            <a:ext cx="1466925" cy="838243"/>
          </a:xfrm>
          <a:prstGeom prst="rect">
            <a:avLst/>
          </a:prstGeom>
        </p:spPr>
      </p:pic>
      <p:pic>
        <p:nvPicPr>
          <p:cNvPr id="9" name="Kuva 8" descr="Kuva, joka sisältää kohteen teksti, kuvakaappaus, Fontti&#10;&#10;Tekoälyn generoima sisältö voi olla virheellistä.">
            <a:hlinkClick r:id="rId8"/>
            <a:extLst>
              <a:ext uri="{FF2B5EF4-FFF2-40B4-BE49-F238E27FC236}">
                <a16:creationId xmlns:a16="http://schemas.microsoft.com/office/drawing/2014/main" id="{5386EACB-24BC-AF96-F941-7E191AFEBC0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95057" y="3090981"/>
            <a:ext cx="1460575" cy="850944"/>
          </a:xfrm>
          <a:prstGeom prst="rect">
            <a:avLst/>
          </a:prstGeom>
        </p:spPr>
      </p:pic>
      <p:pic>
        <p:nvPicPr>
          <p:cNvPr id="11" name="Kuva 10" descr="Kuva, joka sisältää kohteen teksti, Fontti, numero, Verkkosivusto&#10;&#10;Tekoälyn generoima sisältö voi olla virheellistä.">
            <a:hlinkClick r:id="rId5"/>
            <a:extLst>
              <a:ext uri="{FF2B5EF4-FFF2-40B4-BE49-F238E27FC236}">
                <a16:creationId xmlns:a16="http://schemas.microsoft.com/office/drawing/2014/main" id="{54B71A53-12F6-D030-2D68-62926A4C824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02314" y="5022338"/>
            <a:ext cx="1416123" cy="825542"/>
          </a:xfrm>
          <a:prstGeom prst="rect">
            <a:avLst/>
          </a:prstGeom>
        </p:spPr>
      </p:pic>
      <p:grpSp>
        <p:nvGrpSpPr>
          <p:cNvPr id="5" name="Graphic 4">
            <a:extLst>
              <a:ext uri="{FF2B5EF4-FFF2-40B4-BE49-F238E27FC236}">
                <a16:creationId xmlns:a16="http://schemas.microsoft.com/office/drawing/2014/main" id="{E5F5A00F-DC8B-F14F-4676-960687D30DE3}"/>
              </a:ext>
            </a:extLst>
          </p:cNvPr>
          <p:cNvGrpSpPr/>
          <p:nvPr/>
        </p:nvGrpSpPr>
        <p:grpSpPr>
          <a:xfrm rot="2523316">
            <a:off x="8455268" y="3015980"/>
            <a:ext cx="403667" cy="780438"/>
            <a:chOff x="9129274" y="2719113"/>
            <a:chExt cx="717139" cy="1386497"/>
          </a:xfrm>
          <a:solidFill>
            <a:srgbClr val="09465E"/>
          </a:solidFill>
        </p:grpSpPr>
        <p:grpSp>
          <p:nvGrpSpPr>
            <p:cNvPr id="8" name="Graphic 4">
              <a:extLst>
                <a:ext uri="{FF2B5EF4-FFF2-40B4-BE49-F238E27FC236}">
                  <a16:creationId xmlns:a16="http://schemas.microsoft.com/office/drawing/2014/main" id="{940C1818-59E4-C18A-D3C6-DD460C307609}"/>
                </a:ext>
              </a:extLst>
            </p:cNvPr>
            <p:cNvGrpSpPr/>
            <p:nvPr/>
          </p:nvGrpSpPr>
          <p:grpSpPr>
            <a:xfrm>
              <a:off x="9159507" y="2719113"/>
              <a:ext cx="446280" cy="440141"/>
              <a:chOff x="9159507" y="2719113"/>
              <a:chExt cx="446280" cy="440141"/>
            </a:xfrm>
            <a:grpFill/>
          </p:grpSpPr>
          <p:sp>
            <p:nvSpPr>
              <p:cNvPr id="19" name="Freeform 57">
                <a:extLst>
                  <a:ext uri="{FF2B5EF4-FFF2-40B4-BE49-F238E27FC236}">
                    <a16:creationId xmlns:a16="http://schemas.microsoft.com/office/drawing/2014/main" id="{2C59CDEA-46A0-A5DA-F159-50286C281DE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0" name="Freeform 58">
                <a:extLst>
                  <a:ext uri="{FF2B5EF4-FFF2-40B4-BE49-F238E27FC236}">
                    <a16:creationId xmlns:a16="http://schemas.microsoft.com/office/drawing/2014/main" id="{4C5AD1A9-F8BE-FEBB-C8BE-DC8D52F316D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10" name="Graphic 4">
              <a:extLst>
                <a:ext uri="{FF2B5EF4-FFF2-40B4-BE49-F238E27FC236}">
                  <a16:creationId xmlns:a16="http://schemas.microsoft.com/office/drawing/2014/main" id="{082D8905-F4C7-715B-2DB4-25A5CCCF1FEC}"/>
                </a:ext>
              </a:extLst>
            </p:cNvPr>
            <p:cNvGrpSpPr/>
            <p:nvPr/>
          </p:nvGrpSpPr>
          <p:grpSpPr>
            <a:xfrm>
              <a:off x="9129274" y="2893887"/>
              <a:ext cx="717139" cy="1211724"/>
              <a:chOff x="9129274" y="2893887"/>
              <a:chExt cx="717139" cy="1211724"/>
            </a:xfrm>
            <a:grpFill/>
          </p:grpSpPr>
          <p:sp>
            <p:nvSpPr>
              <p:cNvPr id="12" name="Freeform 50">
                <a:extLst>
                  <a:ext uri="{FF2B5EF4-FFF2-40B4-BE49-F238E27FC236}">
                    <a16:creationId xmlns:a16="http://schemas.microsoft.com/office/drawing/2014/main" id="{35C19200-B33E-CF11-ECE4-9472D430135E}"/>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13" name="Freeform 51">
                <a:extLst>
                  <a:ext uri="{FF2B5EF4-FFF2-40B4-BE49-F238E27FC236}">
                    <a16:creationId xmlns:a16="http://schemas.microsoft.com/office/drawing/2014/main" id="{72973047-8B08-56DD-AF8F-C2DB665E1580}"/>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4" name="Freeform 52">
                <a:extLst>
                  <a:ext uri="{FF2B5EF4-FFF2-40B4-BE49-F238E27FC236}">
                    <a16:creationId xmlns:a16="http://schemas.microsoft.com/office/drawing/2014/main" id="{B24AA180-B8CB-E21A-1E6E-FCB2ABA4B86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5" name="Freeform 53">
                <a:extLst>
                  <a:ext uri="{FF2B5EF4-FFF2-40B4-BE49-F238E27FC236}">
                    <a16:creationId xmlns:a16="http://schemas.microsoft.com/office/drawing/2014/main" id="{2CF12B2D-C641-94BF-0858-C82FE009E12E}"/>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6" name="Freeform 54">
                <a:extLst>
                  <a:ext uri="{FF2B5EF4-FFF2-40B4-BE49-F238E27FC236}">
                    <a16:creationId xmlns:a16="http://schemas.microsoft.com/office/drawing/2014/main" id="{ED650D77-66D4-214C-B44B-CA6837C93C3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7" name="Freeform 55">
                <a:extLst>
                  <a:ext uri="{FF2B5EF4-FFF2-40B4-BE49-F238E27FC236}">
                    <a16:creationId xmlns:a16="http://schemas.microsoft.com/office/drawing/2014/main" id="{1CC44EAC-1FDB-6473-4987-97CA15F4CDE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8" name="Freeform 56">
                <a:extLst>
                  <a:ext uri="{FF2B5EF4-FFF2-40B4-BE49-F238E27FC236}">
                    <a16:creationId xmlns:a16="http://schemas.microsoft.com/office/drawing/2014/main" id="{AF4FAEF8-B1CE-9D28-DF6C-82CA1F4B07D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2" name="Graphic 4">
            <a:extLst>
              <a:ext uri="{FF2B5EF4-FFF2-40B4-BE49-F238E27FC236}">
                <a16:creationId xmlns:a16="http://schemas.microsoft.com/office/drawing/2014/main" id="{532CC50E-5EB2-3425-17A6-7CAC9EA25E47}"/>
              </a:ext>
            </a:extLst>
          </p:cNvPr>
          <p:cNvGrpSpPr/>
          <p:nvPr/>
        </p:nvGrpSpPr>
        <p:grpSpPr>
          <a:xfrm rot="15692854">
            <a:off x="5069395" y="1002299"/>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AFD5468E-12D6-7822-3CC3-B7E3FED030C1}"/>
                </a:ext>
              </a:extLst>
            </p:cNvPr>
            <p:cNvGrpSpPr/>
            <p:nvPr/>
          </p:nvGrpSpPr>
          <p:grpSpPr>
            <a:xfrm>
              <a:off x="9159507" y="2719113"/>
              <a:ext cx="446280" cy="440141"/>
              <a:chOff x="9159507" y="2719113"/>
              <a:chExt cx="446280" cy="440141"/>
            </a:xfrm>
            <a:grpFill/>
          </p:grpSpPr>
          <p:sp>
            <p:nvSpPr>
              <p:cNvPr id="32" name="Freeform 57">
                <a:extLst>
                  <a:ext uri="{FF2B5EF4-FFF2-40B4-BE49-F238E27FC236}">
                    <a16:creationId xmlns:a16="http://schemas.microsoft.com/office/drawing/2014/main" id="{F4A99BC9-5D0E-FBC7-FF88-A01D3967DA2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33" name="Freeform 58">
                <a:extLst>
                  <a:ext uri="{FF2B5EF4-FFF2-40B4-BE49-F238E27FC236}">
                    <a16:creationId xmlns:a16="http://schemas.microsoft.com/office/drawing/2014/main" id="{93A11C75-79B7-BC73-840A-23FF1589EEFB}"/>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24" name="Graphic 4">
              <a:extLst>
                <a:ext uri="{FF2B5EF4-FFF2-40B4-BE49-F238E27FC236}">
                  <a16:creationId xmlns:a16="http://schemas.microsoft.com/office/drawing/2014/main" id="{5F2E0361-C018-AD0E-DBB8-C1B6A70F7D0B}"/>
                </a:ext>
              </a:extLst>
            </p:cNvPr>
            <p:cNvGrpSpPr/>
            <p:nvPr/>
          </p:nvGrpSpPr>
          <p:grpSpPr>
            <a:xfrm>
              <a:off x="9129274" y="2893887"/>
              <a:ext cx="717139" cy="1211724"/>
              <a:chOff x="9129274" y="2893887"/>
              <a:chExt cx="717139" cy="1211724"/>
            </a:xfrm>
            <a:grpFill/>
          </p:grpSpPr>
          <p:sp>
            <p:nvSpPr>
              <p:cNvPr id="25" name="Freeform 50">
                <a:extLst>
                  <a:ext uri="{FF2B5EF4-FFF2-40B4-BE49-F238E27FC236}">
                    <a16:creationId xmlns:a16="http://schemas.microsoft.com/office/drawing/2014/main" id="{8727370A-A395-0671-F023-2C476CAE1FE1}"/>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6" name="Freeform 51">
                <a:extLst>
                  <a:ext uri="{FF2B5EF4-FFF2-40B4-BE49-F238E27FC236}">
                    <a16:creationId xmlns:a16="http://schemas.microsoft.com/office/drawing/2014/main" id="{B2DF51F5-C889-0B03-A18C-B51358052F2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7" name="Freeform 52">
                <a:extLst>
                  <a:ext uri="{FF2B5EF4-FFF2-40B4-BE49-F238E27FC236}">
                    <a16:creationId xmlns:a16="http://schemas.microsoft.com/office/drawing/2014/main" id="{77458E9B-F8A5-D0CC-6697-042B93EFD0E0}"/>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8" name="Freeform 53">
                <a:extLst>
                  <a:ext uri="{FF2B5EF4-FFF2-40B4-BE49-F238E27FC236}">
                    <a16:creationId xmlns:a16="http://schemas.microsoft.com/office/drawing/2014/main" id="{0055AE60-64A4-C27E-BC0F-21C23326ED5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9" name="Freeform 54">
                <a:extLst>
                  <a:ext uri="{FF2B5EF4-FFF2-40B4-BE49-F238E27FC236}">
                    <a16:creationId xmlns:a16="http://schemas.microsoft.com/office/drawing/2014/main" id="{FDE14ABB-4FCE-4B27-E210-7A5E5FB4A04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0" name="Freeform 55">
                <a:extLst>
                  <a:ext uri="{FF2B5EF4-FFF2-40B4-BE49-F238E27FC236}">
                    <a16:creationId xmlns:a16="http://schemas.microsoft.com/office/drawing/2014/main" id="{26D91DFF-2458-09E1-4CD0-06D80BC0939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31" name="Freeform 56">
                <a:extLst>
                  <a:ext uri="{FF2B5EF4-FFF2-40B4-BE49-F238E27FC236}">
                    <a16:creationId xmlns:a16="http://schemas.microsoft.com/office/drawing/2014/main" id="{2A6AA6AE-146D-F21B-706F-5A459CC4960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61655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98E83-BB3D-41B0-F2FE-D96A1E74767B}"/>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F8F14327-6DAA-8366-F45A-0C54C94FA7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91"/>
          <a:stretch/>
        </p:blipFill>
        <p:spPr>
          <a:xfrm>
            <a:off x="8889627" y="4906480"/>
            <a:ext cx="2419752" cy="1437026"/>
          </a:xfrm>
          <a:prstGeom prst="rect">
            <a:avLst/>
          </a:prstGeom>
        </p:spPr>
      </p:pic>
      <p:pic>
        <p:nvPicPr>
          <p:cNvPr id="7" name="Picture 3">
            <a:extLst>
              <a:ext uri="{FF2B5EF4-FFF2-40B4-BE49-F238E27FC236}">
                <a16:creationId xmlns:a16="http://schemas.microsoft.com/office/drawing/2014/main" id="{D37A69B9-941F-F80B-5091-C2DBCC3AC3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291"/>
          <a:stretch/>
        </p:blipFill>
        <p:spPr>
          <a:xfrm>
            <a:off x="8950939" y="3055323"/>
            <a:ext cx="2358440" cy="1400614"/>
          </a:xfrm>
          <a:prstGeom prst="rect">
            <a:avLst/>
          </a:prstGeom>
        </p:spPr>
      </p:pic>
      <p:pic>
        <p:nvPicPr>
          <p:cNvPr id="9" name="Picture 3">
            <a:extLst>
              <a:ext uri="{FF2B5EF4-FFF2-40B4-BE49-F238E27FC236}">
                <a16:creationId xmlns:a16="http://schemas.microsoft.com/office/drawing/2014/main" id="{B27CE8B8-F83B-F107-BB10-0469B09430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91"/>
          <a:stretch/>
        </p:blipFill>
        <p:spPr>
          <a:xfrm>
            <a:off x="8950939" y="1167755"/>
            <a:ext cx="2419750" cy="1437025"/>
          </a:xfrm>
          <a:prstGeom prst="rect">
            <a:avLst/>
          </a:prstGeom>
        </p:spPr>
      </p:pic>
      <p:sp>
        <p:nvSpPr>
          <p:cNvPr id="4" name="Text Placeholder 3">
            <a:extLst>
              <a:ext uri="{FF2B5EF4-FFF2-40B4-BE49-F238E27FC236}">
                <a16:creationId xmlns:a16="http://schemas.microsoft.com/office/drawing/2014/main" id="{8E34EB32-20A2-4D9D-FC28-98DFB01B66D7}"/>
              </a:ext>
            </a:extLst>
          </p:cNvPr>
          <p:cNvSpPr>
            <a:spLocks noGrp="1"/>
          </p:cNvSpPr>
          <p:nvPr>
            <p:ph type="body" sz="quarter" idx="16"/>
          </p:nvPr>
        </p:nvSpPr>
        <p:spPr>
          <a:xfrm>
            <a:off x="633836" y="615054"/>
            <a:ext cx="10052954" cy="565971"/>
          </a:xfrm>
          <a:prstGeom prst="rect">
            <a:avLst/>
          </a:prstGeom>
        </p:spPr>
        <p:txBody>
          <a:bodyPr/>
          <a:lstStyle/>
          <a:p>
            <a:r>
              <a:rPr lang="en-IE" sz="3200" dirty="0">
                <a:ea typeface="+mn-lt"/>
                <a:cs typeface="+mn-lt"/>
              </a:rPr>
              <a:t>Taloudellisten, ympäristöön kohdistuvien ja sosiaalisten vaikutusten arviointi</a:t>
            </a:r>
            <a:endParaRPr lang="en-IE" sz="3200" dirty="0">
              <a:cs typeface="Calibri"/>
            </a:endParaRPr>
          </a:p>
        </p:txBody>
      </p:sp>
      <p:sp>
        <p:nvSpPr>
          <p:cNvPr id="3" name="Text Placeholder 2">
            <a:extLst>
              <a:ext uri="{FF2B5EF4-FFF2-40B4-BE49-F238E27FC236}">
                <a16:creationId xmlns:a16="http://schemas.microsoft.com/office/drawing/2014/main" id="{C8F4AD15-DA61-32B4-EAE3-672DF784038A}"/>
              </a:ext>
            </a:extLst>
          </p:cNvPr>
          <p:cNvSpPr>
            <a:spLocks noGrp="1"/>
          </p:cNvSpPr>
          <p:nvPr>
            <p:ph type="body" sz="quarter" idx="19"/>
          </p:nvPr>
        </p:nvSpPr>
        <p:spPr>
          <a:xfrm>
            <a:off x="1480876" y="1755977"/>
            <a:ext cx="7600863" cy="4250335"/>
          </a:xfrm>
          <a:prstGeom prst="rect">
            <a:avLst/>
          </a:prstGeom>
        </p:spPr>
        <p:txBody>
          <a:bodyPr/>
          <a:lstStyle/>
          <a:p>
            <a:pPr marL="0" indent="0">
              <a:lnSpc>
                <a:spcPct val="100000"/>
              </a:lnSpc>
            </a:pPr>
            <a:r>
              <a:rPr lang="fi-FI" b="1" kern="100" dirty="0">
                <a:latin typeface="Calibri" panose="020F0502020204030204" pitchFamily="34" charset="0"/>
                <a:cs typeface="Calibri" panose="020F0502020204030204" pitchFamily="34" charset="0"/>
              </a:rPr>
              <a:t>ESIMERKKEJÄ VAIKUTUSTENARVIOINTIMENETELMISTÄ</a:t>
            </a:r>
          </a:p>
          <a:p>
            <a:pPr marL="0" indent="0">
              <a:lnSpc>
                <a:spcPct val="100000"/>
              </a:lnSpc>
            </a:pPr>
            <a:endParaRPr lang="fi-FI"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dirty="0">
                <a:latin typeface="Calibri" panose="020F0502020204030204" pitchFamily="34" charset="0"/>
                <a:ea typeface="Aptos" panose="020B0004020202020204" pitchFamily="34" charset="0"/>
                <a:cs typeface="Calibri" panose="020F0502020204030204" pitchFamily="34" charset="0"/>
                <a:hlinkClick r:id="rId5"/>
              </a:rPr>
              <a:t>Kustannus-hyötyanalyysi</a:t>
            </a:r>
            <a:r>
              <a:rPr lang="en-US" b="1" kern="100" dirty="0">
                <a:latin typeface="Calibri" panose="020F0502020204030204" pitchFamily="34" charset="0"/>
                <a:ea typeface="Aptos" panose="020B0004020202020204" pitchFamily="34" charset="0"/>
                <a:cs typeface="Calibri" panose="020F0502020204030204" pitchFamily="34" charset="0"/>
              </a:rPr>
              <a:t>: </a:t>
            </a:r>
            <a:r>
              <a:rPr lang="en-US" kern="100" dirty="0">
                <a:latin typeface="Calibri" panose="020F0502020204030204" pitchFamily="34" charset="0"/>
                <a:ea typeface="Aptos" panose="020B0004020202020204" pitchFamily="34" charset="0"/>
                <a:cs typeface="Calibri" panose="020F0502020204030204" pitchFamily="34" charset="0"/>
              </a:rPr>
              <a:t>Vertaa jätehuoltokäytäntöjen </a:t>
            </a:r>
            <a:r>
              <a:rPr lang="en-US" b="1" kern="100" dirty="0">
                <a:latin typeface="Calibri" panose="020F0502020204030204" pitchFamily="34" charset="0"/>
                <a:ea typeface="Aptos" panose="020B0004020202020204" pitchFamily="34" charset="0"/>
                <a:cs typeface="Calibri" panose="020F0502020204030204" pitchFamily="34" charset="0"/>
              </a:rPr>
              <a:t>taloudellisia vaikutuksia </a:t>
            </a:r>
            <a:r>
              <a:rPr lang="en-US" kern="100" dirty="0">
                <a:latin typeface="Calibri" panose="020F0502020204030204" pitchFamily="34" charset="0"/>
                <a:ea typeface="Aptos" panose="020B0004020202020204" pitchFamily="34" charset="0"/>
                <a:cs typeface="Calibri" panose="020F0502020204030204" pitchFamily="34" charset="0"/>
              </a:rPr>
              <a:t>- kustannuksia ja hyötyjä.</a:t>
            </a:r>
            <a:endParaRPr lang="en-US" b="1" kern="100" dirty="0">
              <a:effectLst/>
              <a:latin typeface="Calibri" panose="020F0502020204030204" pitchFamily="34" charset="0"/>
              <a:ea typeface="Aptos" panose="020B0004020202020204" pitchFamily="34" charset="0"/>
              <a:cs typeface="Calibri" panose="020F0502020204030204" pitchFamily="34" charset="0"/>
              <a:hlinkClick r:id="rId6"/>
            </a:endParaRPr>
          </a:p>
          <a:p>
            <a:pPr marL="0" lvl="0" indent="0">
              <a:lnSpc>
                <a:spcPct val="100000"/>
              </a:lnSpc>
              <a:buSzPts val="1000"/>
              <a:tabLst>
                <a:tab pos="457200" algn="l"/>
              </a:tabLst>
            </a:pPr>
            <a:endParaRPr lang="en-US" b="1" kern="100" dirty="0">
              <a:latin typeface="Calibri" panose="020F0502020204030204" pitchFamily="34" charset="0"/>
              <a:ea typeface="Aptos" panose="020B0004020202020204" pitchFamily="34" charset="0"/>
              <a:cs typeface="Calibri" panose="020F0502020204030204" pitchFamily="34" charset="0"/>
              <a:hlinkClick r:id="rId6"/>
            </a:endParaRPr>
          </a:p>
          <a:p>
            <a:pPr marL="0" lvl="0" indent="0">
              <a:lnSpc>
                <a:spcPct val="100000"/>
              </a:lnSpc>
              <a:buSzPts val="1000"/>
              <a:tabLst>
                <a:tab pos="457200" algn="l"/>
              </a:tabLst>
            </a:pPr>
            <a:r>
              <a:rPr lang="en-US" b="1" kern="100" dirty="0">
                <a:effectLst/>
                <a:latin typeface="Calibri" panose="020F0502020204030204" pitchFamily="34" charset="0"/>
                <a:ea typeface="Aptos" panose="020B0004020202020204" pitchFamily="34" charset="0"/>
                <a:cs typeface="Calibri" panose="020F0502020204030204" pitchFamily="34" charset="0"/>
                <a:hlinkClick r:id="rId6"/>
              </a:rPr>
              <a:t>Elinkaariarviointi (LCA): </a:t>
            </a:r>
            <a:r>
              <a:rPr lang="en-US" kern="100" dirty="0">
                <a:effectLst/>
                <a:latin typeface="Calibri" panose="020F0502020204030204" pitchFamily="34" charset="0"/>
                <a:ea typeface="Aptos" panose="020B0004020202020204" pitchFamily="34" charset="0"/>
                <a:cs typeface="Calibri" panose="020F0502020204030204" pitchFamily="34" charset="0"/>
              </a:rPr>
              <a:t>Arvioidaan jätteen ympäristövaikutukset kehdosta hautaan.</a:t>
            </a:r>
            <a:endParaRPr lang="fi-FI" kern="100" dirty="0">
              <a:effectLst/>
              <a:latin typeface="Calibri" panose="020F0502020204030204" pitchFamily="34" charset="0"/>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kern="100" dirty="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dirty="0">
                <a:effectLst/>
                <a:latin typeface="Calibri" panose="020F0502020204030204" pitchFamily="34" charset="0"/>
                <a:ea typeface="Aptos" panose="020B0004020202020204" pitchFamily="34" charset="0"/>
                <a:cs typeface="Calibri" panose="020F0502020204030204" pitchFamily="34" charset="0"/>
                <a:hlinkClick r:id="rId7"/>
              </a:rPr>
              <a:t>Sidosryhmien osallistuminen</a:t>
            </a:r>
            <a:r>
              <a:rPr lang="en-US" b="1" kern="100" dirty="0">
                <a:effectLst/>
                <a:latin typeface="Calibri" panose="020F0502020204030204" pitchFamily="34" charset="0"/>
                <a:ea typeface="Aptos" panose="020B0004020202020204" pitchFamily="34" charset="0"/>
                <a:cs typeface="Calibri" panose="020F0502020204030204" pitchFamily="34" charset="0"/>
              </a:rPr>
              <a:t>: </a:t>
            </a:r>
            <a:r>
              <a:rPr lang="en-US" kern="100" dirty="0">
                <a:effectLst/>
                <a:latin typeface="Calibri" panose="020F0502020204030204" pitchFamily="34" charset="0"/>
                <a:ea typeface="Aptos" panose="020B0004020202020204" pitchFamily="34" charset="0"/>
                <a:cs typeface="Calibri" panose="020F0502020204030204" pitchFamily="34" charset="0"/>
              </a:rPr>
              <a:t>Havainnollistaa </a:t>
            </a:r>
            <a:r>
              <a:rPr lang="en-US" b="1" kern="100" dirty="0">
                <a:effectLst/>
                <a:latin typeface="Calibri" panose="020F0502020204030204" pitchFamily="34" charset="0"/>
                <a:ea typeface="Aptos" panose="020B0004020202020204" pitchFamily="34" charset="0"/>
                <a:cs typeface="Calibri" panose="020F0502020204030204" pitchFamily="34" charset="0"/>
              </a:rPr>
              <a:t>sosiaalisia </a:t>
            </a:r>
            <a:r>
              <a:rPr lang="en-US" kern="100" dirty="0">
                <a:effectLst/>
                <a:latin typeface="Calibri" panose="020F0502020204030204" pitchFamily="34" charset="0"/>
                <a:ea typeface="Aptos" panose="020B0004020202020204" pitchFamily="34" charset="0"/>
                <a:cs typeface="Calibri" panose="020F0502020204030204" pitchFamily="34" charset="0"/>
              </a:rPr>
              <a:t>vaikutuksia - ottaa mukaan yhteisön panoksen ja näkökulmat arviointituloksia varten.</a:t>
            </a:r>
            <a:endParaRPr lang="en-US" i="1" kern="100" dirty="0">
              <a:solidFill>
                <a:schemeClr val="accent4">
                  <a:lumMod val="75000"/>
                </a:schemeClr>
              </a:solidFill>
              <a:effectLst/>
              <a:latin typeface="Calibri" panose="020F0502020204030204" pitchFamily="34" charset="0"/>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5" name="Kuva 4" descr="Kuva, joka sisältää kohteen teksti, Fontti, kuvakaappaus, Grafiikka&#10;&#10;Tekoälyn generoima sisältö voi olla virheellistä.">
            <a:hlinkClick r:id="rId8"/>
            <a:extLst>
              <a:ext uri="{FF2B5EF4-FFF2-40B4-BE49-F238E27FC236}">
                <a16:creationId xmlns:a16="http://schemas.microsoft.com/office/drawing/2014/main" id="{BB7B95EB-1EA6-8AC1-A73E-0FE53E7361E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03046" y="3270096"/>
            <a:ext cx="1602374" cy="895650"/>
          </a:xfrm>
          <a:prstGeom prst="rect">
            <a:avLst/>
          </a:prstGeom>
        </p:spPr>
      </p:pic>
      <p:pic>
        <p:nvPicPr>
          <p:cNvPr id="8" name="Kuva 7" descr="Kuva, joka sisältää kohteen teksti, animaatio, Fontti, kuvakaappaus&#10;&#10;Tekoälyn generoima sisältö voi olla virheellistä.">
            <a:hlinkClick r:id="rId10"/>
            <a:extLst>
              <a:ext uri="{FF2B5EF4-FFF2-40B4-BE49-F238E27FC236}">
                <a16:creationId xmlns:a16="http://schemas.microsoft.com/office/drawing/2014/main" id="{3F33C3D6-1BBA-EE54-93DE-6861D4E806F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403046" y="1399024"/>
            <a:ext cx="1602374" cy="904789"/>
          </a:xfrm>
          <a:prstGeom prst="rect">
            <a:avLst/>
          </a:prstGeom>
        </p:spPr>
      </p:pic>
      <p:pic>
        <p:nvPicPr>
          <p:cNvPr id="10" name="Kuva 9" descr="Kuva, joka sisältää kohteen teksti, Fontti, kuvakaappaus, logo&#10;&#10;Tekoälyn generoima sisältö voi olla virheellistä.">
            <a:hlinkClick r:id="rId12"/>
            <a:extLst>
              <a:ext uri="{FF2B5EF4-FFF2-40B4-BE49-F238E27FC236}">
                <a16:creationId xmlns:a16="http://schemas.microsoft.com/office/drawing/2014/main" id="{C9DEBB16-0836-FCD4-E8AA-4967855D290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470770" y="5221747"/>
            <a:ext cx="1466925" cy="806491"/>
          </a:xfrm>
          <a:prstGeom prst="rect">
            <a:avLst/>
          </a:prstGeom>
        </p:spPr>
      </p:pic>
      <p:grpSp>
        <p:nvGrpSpPr>
          <p:cNvPr id="12" name="Graphic 4">
            <a:extLst>
              <a:ext uri="{FF2B5EF4-FFF2-40B4-BE49-F238E27FC236}">
                <a16:creationId xmlns:a16="http://schemas.microsoft.com/office/drawing/2014/main" id="{AE637FC1-44CE-275E-EF51-5364D5A6BDF0}"/>
              </a:ext>
            </a:extLst>
          </p:cNvPr>
          <p:cNvGrpSpPr/>
          <p:nvPr/>
        </p:nvGrpSpPr>
        <p:grpSpPr>
          <a:xfrm rot="4165116">
            <a:off x="8337856" y="5414039"/>
            <a:ext cx="403667" cy="780438"/>
            <a:chOff x="9129274" y="2719113"/>
            <a:chExt cx="717139" cy="1386497"/>
          </a:xfrm>
          <a:solidFill>
            <a:srgbClr val="09465E"/>
          </a:solidFill>
        </p:grpSpPr>
        <p:grpSp>
          <p:nvGrpSpPr>
            <p:cNvPr id="13" name="Graphic 4">
              <a:extLst>
                <a:ext uri="{FF2B5EF4-FFF2-40B4-BE49-F238E27FC236}">
                  <a16:creationId xmlns:a16="http://schemas.microsoft.com/office/drawing/2014/main" id="{801BC5F1-7C4E-6C9B-CFEC-45D6B6DA3855}"/>
                </a:ext>
              </a:extLst>
            </p:cNvPr>
            <p:cNvGrpSpPr/>
            <p:nvPr/>
          </p:nvGrpSpPr>
          <p:grpSpPr>
            <a:xfrm>
              <a:off x="9159507" y="2719113"/>
              <a:ext cx="446280" cy="440141"/>
              <a:chOff x="9159507" y="2719113"/>
              <a:chExt cx="446280" cy="440141"/>
            </a:xfrm>
            <a:grpFill/>
          </p:grpSpPr>
          <p:sp>
            <p:nvSpPr>
              <p:cNvPr id="22" name="Freeform 57">
                <a:extLst>
                  <a:ext uri="{FF2B5EF4-FFF2-40B4-BE49-F238E27FC236}">
                    <a16:creationId xmlns:a16="http://schemas.microsoft.com/office/drawing/2014/main" id="{57763FFB-BDFE-0FBB-F9C0-7297293FB709}"/>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3" name="Freeform 58">
                <a:extLst>
                  <a:ext uri="{FF2B5EF4-FFF2-40B4-BE49-F238E27FC236}">
                    <a16:creationId xmlns:a16="http://schemas.microsoft.com/office/drawing/2014/main" id="{AB121307-A14D-5B90-6942-100B7790404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14" name="Graphic 4">
              <a:extLst>
                <a:ext uri="{FF2B5EF4-FFF2-40B4-BE49-F238E27FC236}">
                  <a16:creationId xmlns:a16="http://schemas.microsoft.com/office/drawing/2014/main" id="{1328319E-4E3F-9F23-7671-92F719C7233E}"/>
                </a:ext>
              </a:extLst>
            </p:cNvPr>
            <p:cNvGrpSpPr/>
            <p:nvPr/>
          </p:nvGrpSpPr>
          <p:grpSpPr>
            <a:xfrm>
              <a:off x="9129274" y="2893887"/>
              <a:ext cx="717139" cy="1211724"/>
              <a:chOff x="9129274" y="2893887"/>
              <a:chExt cx="717139" cy="1211724"/>
            </a:xfrm>
            <a:grpFill/>
          </p:grpSpPr>
          <p:sp>
            <p:nvSpPr>
              <p:cNvPr id="15" name="Freeform 50">
                <a:extLst>
                  <a:ext uri="{FF2B5EF4-FFF2-40B4-BE49-F238E27FC236}">
                    <a16:creationId xmlns:a16="http://schemas.microsoft.com/office/drawing/2014/main" id="{4C3E1B66-27B8-B123-B0AF-2841964C234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16" name="Freeform 51">
                <a:extLst>
                  <a:ext uri="{FF2B5EF4-FFF2-40B4-BE49-F238E27FC236}">
                    <a16:creationId xmlns:a16="http://schemas.microsoft.com/office/drawing/2014/main" id="{8E8CD0A8-17A3-637D-2B23-648C7840A61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7" name="Freeform 52">
                <a:extLst>
                  <a:ext uri="{FF2B5EF4-FFF2-40B4-BE49-F238E27FC236}">
                    <a16:creationId xmlns:a16="http://schemas.microsoft.com/office/drawing/2014/main" id="{27F976E3-E7F9-C70A-69EC-32BE23E9F7B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8" name="Freeform 53">
                <a:extLst>
                  <a:ext uri="{FF2B5EF4-FFF2-40B4-BE49-F238E27FC236}">
                    <a16:creationId xmlns:a16="http://schemas.microsoft.com/office/drawing/2014/main" id="{A2EB3B5E-FF19-50AF-0680-EEEFFC099414}"/>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9" name="Freeform 54">
                <a:extLst>
                  <a:ext uri="{FF2B5EF4-FFF2-40B4-BE49-F238E27FC236}">
                    <a16:creationId xmlns:a16="http://schemas.microsoft.com/office/drawing/2014/main" id="{59E4C56E-3B3C-2A88-A0B5-D1A3068550A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0" name="Freeform 55">
                <a:extLst>
                  <a:ext uri="{FF2B5EF4-FFF2-40B4-BE49-F238E27FC236}">
                    <a16:creationId xmlns:a16="http://schemas.microsoft.com/office/drawing/2014/main" id="{BB339B42-1ADD-06F1-3E93-3BED949FE4CB}"/>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1" name="Freeform 56">
                <a:extLst>
                  <a:ext uri="{FF2B5EF4-FFF2-40B4-BE49-F238E27FC236}">
                    <a16:creationId xmlns:a16="http://schemas.microsoft.com/office/drawing/2014/main" id="{78200142-B3BD-97F5-0ACD-344D14BD4D32}"/>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46" name="Graphic 4">
            <a:extLst>
              <a:ext uri="{FF2B5EF4-FFF2-40B4-BE49-F238E27FC236}">
                <a16:creationId xmlns:a16="http://schemas.microsoft.com/office/drawing/2014/main" id="{D65A7078-B64F-1329-5295-39B93B2B39A8}"/>
              </a:ext>
            </a:extLst>
          </p:cNvPr>
          <p:cNvGrpSpPr/>
          <p:nvPr/>
        </p:nvGrpSpPr>
        <p:grpSpPr>
          <a:xfrm rot="2523316">
            <a:off x="869813" y="2264438"/>
            <a:ext cx="403667" cy="780438"/>
            <a:chOff x="9129274" y="2719113"/>
            <a:chExt cx="717139" cy="1386497"/>
          </a:xfrm>
          <a:solidFill>
            <a:srgbClr val="09465E"/>
          </a:solidFill>
        </p:grpSpPr>
        <p:grpSp>
          <p:nvGrpSpPr>
            <p:cNvPr id="47" name="Graphic 4">
              <a:extLst>
                <a:ext uri="{FF2B5EF4-FFF2-40B4-BE49-F238E27FC236}">
                  <a16:creationId xmlns:a16="http://schemas.microsoft.com/office/drawing/2014/main" id="{8A255B80-8BED-723E-E419-FDE662C827B4}"/>
                </a:ext>
              </a:extLst>
            </p:cNvPr>
            <p:cNvGrpSpPr/>
            <p:nvPr/>
          </p:nvGrpSpPr>
          <p:grpSpPr>
            <a:xfrm>
              <a:off x="9159507" y="2719113"/>
              <a:ext cx="446280" cy="440141"/>
              <a:chOff x="9159507" y="2719113"/>
              <a:chExt cx="446280" cy="440141"/>
            </a:xfrm>
            <a:grpFill/>
          </p:grpSpPr>
          <p:sp>
            <p:nvSpPr>
              <p:cNvPr id="56" name="Freeform 57">
                <a:extLst>
                  <a:ext uri="{FF2B5EF4-FFF2-40B4-BE49-F238E27FC236}">
                    <a16:creationId xmlns:a16="http://schemas.microsoft.com/office/drawing/2014/main" id="{BBD07C21-5C19-FA1A-960A-081550844412}"/>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57" name="Freeform 58">
                <a:extLst>
                  <a:ext uri="{FF2B5EF4-FFF2-40B4-BE49-F238E27FC236}">
                    <a16:creationId xmlns:a16="http://schemas.microsoft.com/office/drawing/2014/main" id="{5E654CE6-249B-EBAD-0175-1770961957A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48" name="Graphic 4">
              <a:extLst>
                <a:ext uri="{FF2B5EF4-FFF2-40B4-BE49-F238E27FC236}">
                  <a16:creationId xmlns:a16="http://schemas.microsoft.com/office/drawing/2014/main" id="{5CE86642-7D65-A2D4-51B1-976469585D7A}"/>
                </a:ext>
              </a:extLst>
            </p:cNvPr>
            <p:cNvGrpSpPr/>
            <p:nvPr/>
          </p:nvGrpSpPr>
          <p:grpSpPr>
            <a:xfrm>
              <a:off x="9129274" y="2893887"/>
              <a:ext cx="717139" cy="1211724"/>
              <a:chOff x="9129274" y="2893887"/>
              <a:chExt cx="717139" cy="1211724"/>
            </a:xfrm>
            <a:grpFill/>
          </p:grpSpPr>
          <p:sp>
            <p:nvSpPr>
              <p:cNvPr id="49" name="Freeform 50">
                <a:extLst>
                  <a:ext uri="{FF2B5EF4-FFF2-40B4-BE49-F238E27FC236}">
                    <a16:creationId xmlns:a16="http://schemas.microsoft.com/office/drawing/2014/main" id="{1E373465-03BF-2FB0-B1F3-4F96C196C7E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50" name="Freeform 51">
                <a:extLst>
                  <a:ext uri="{FF2B5EF4-FFF2-40B4-BE49-F238E27FC236}">
                    <a16:creationId xmlns:a16="http://schemas.microsoft.com/office/drawing/2014/main" id="{3486572C-5DB0-09A9-4DD0-41BB39DB855E}"/>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51" name="Freeform 52">
                <a:extLst>
                  <a:ext uri="{FF2B5EF4-FFF2-40B4-BE49-F238E27FC236}">
                    <a16:creationId xmlns:a16="http://schemas.microsoft.com/office/drawing/2014/main" id="{EE566266-7C41-A94D-223C-015002C8D007}"/>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52" name="Freeform 53">
                <a:extLst>
                  <a:ext uri="{FF2B5EF4-FFF2-40B4-BE49-F238E27FC236}">
                    <a16:creationId xmlns:a16="http://schemas.microsoft.com/office/drawing/2014/main" id="{921B5071-09B8-7959-5AA6-A222A133763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53" name="Freeform 54">
                <a:extLst>
                  <a:ext uri="{FF2B5EF4-FFF2-40B4-BE49-F238E27FC236}">
                    <a16:creationId xmlns:a16="http://schemas.microsoft.com/office/drawing/2014/main" id="{E8CF20B9-9986-701B-1F88-399FBD75FF5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54" name="Freeform 55">
                <a:extLst>
                  <a:ext uri="{FF2B5EF4-FFF2-40B4-BE49-F238E27FC236}">
                    <a16:creationId xmlns:a16="http://schemas.microsoft.com/office/drawing/2014/main" id="{E0A886B3-3788-2D73-3504-E7448E77A13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55" name="Freeform 56">
                <a:extLst>
                  <a:ext uri="{FF2B5EF4-FFF2-40B4-BE49-F238E27FC236}">
                    <a16:creationId xmlns:a16="http://schemas.microsoft.com/office/drawing/2014/main" id="{C01849B3-69D1-4843-B30D-E05E878A3AB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58" name="Graphic 4">
            <a:extLst>
              <a:ext uri="{FF2B5EF4-FFF2-40B4-BE49-F238E27FC236}">
                <a16:creationId xmlns:a16="http://schemas.microsoft.com/office/drawing/2014/main" id="{717F5716-3C27-AE9D-C894-A2307B567DAF}"/>
              </a:ext>
            </a:extLst>
          </p:cNvPr>
          <p:cNvGrpSpPr/>
          <p:nvPr/>
        </p:nvGrpSpPr>
        <p:grpSpPr>
          <a:xfrm rot="2523316">
            <a:off x="869812" y="3392863"/>
            <a:ext cx="403667" cy="780438"/>
            <a:chOff x="9129274" y="2719113"/>
            <a:chExt cx="717139" cy="1386497"/>
          </a:xfrm>
          <a:solidFill>
            <a:srgbClr val="09465E"/>
          </a:solidFill>
        </p:grpSpPr>
        <p:grpSp>
          <p:nvGrpSpPr>
            <p:cNvPr id="59" name="Graphic 4">
              <a:extLst>
                <a:ext uri="{FF2B5EF4-FFF2-40B4-BE49-F238E27FC236}">
                  <a16:creationId xmlns:a16="http://schemas.microsoft.com/office/drawing/2014/main" id="{84166187-BE95-FF92-91CF-3FD9275F35CB}"/>
                </a:ext>
              </a:extLst>
            </p:cNvPr>
            <p:cNvGrpSpPr/>
            <p:nvPr/>
          </p:nvGrpSpPr>
          <p:grpSpPr>
            <a:xfrm>
              <a:off x="9159507" y="2719113"/>
              <a:ext cx="446280" cy="440141"/>
              <a:chOff x="9159507" y="2719113"/>
              <a:chExt cx="446280" cy="440141"/>
            </a:xfrm>
            <a:grpFill/>
          </p:grpSpPr>
          <p:sp>
            <p:nvSpPr>
              <p:cNvPr id="68" name="Freeform 57">
                <a:extLst>
                  <a:ext uri="{FF2B5EF4-FFF2-40B4-BE49-F238E27FC236}">
                    <a16:creationId xmlns:a16="http://schemas.microsoft.com/office/drawing/2014/main" id="{31EB3BB1-7151-3A79-3DDA-A7DEE8D526C2}"/>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69" name="Freeform 58">
                <a:extLst>
                  <a:ext uri="{FF2B5EF4-FFF2-40B4-BE49-F238E27FC236}">
                    <a16:creationId xmlns:a16="http://schemas.microsoft.com/office/drawing/2014/main" id="{69ACAF29-6632-654A-25D2-A730B8C104D3}"/>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60" name="Graphic 4">
              <a:extLst>
                <a:ext uri="{FF2B5EF4-FFF2-40B4-BE49-F238E27FC236}">
                  <a16:creationId xmlns:a16="http://schemas.microsoft.com/office/drawing/2014/main" id="{73F33890-9C98-E1DE-D751-B301087A6925}"/>
                </a:ext>
              </a:extLst>
            </p:cNvPr>
            <p:cNvGrpSpPr/>
            <p:nvPr/>
          </p:nvGrpSpPr>
          <p:grpSpPr>
            <a:xfrm>
              <a:off x="9129274" y="2893887"/>
              <a:ext cx="717139" cy="1211724"/>
              <a:chOff x="9129274" y="2893887"/>
              <a:chExt cx="717139" cy="1211724"/>
            </a:xfrm>
            <a:grpFill/>
          </p:grpSpPr>
          <p:sp>
            <p:nvSpPr>
              <p:cNvPr id="61" name="Freeform 50">
                <a:extLst>
                  <a:ext uri="{FF2B5EF4-FFF2-40B4-BE49-F238E27FC236}">
                    <a16:creationId xmlns:a16="http://schemas.microsoft.com/office/drawing/2014/main" id="{5F68FECF-A4AE-EC3E-18B3-1D690602C18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62" name="Freeform 51">
                <a:extLst>
                  <a:ext uri="{FF2B5EF4-FFF2-40B4-BE49-F238E27FC236}">
                    <a16:creationId xmlns:a16="http://schemas.microsoft.com/office/drawing/2014/main" id="{FFD98C86-C037-7F82-4F2D-04FE56BF84C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63" name="Freeform 52">
                <a:extLst>
                  <a:ext uri="{FF2B5EF4-FFF2-40B4-BE49-F238E27FC236}">
                    <a16:creationId xmlns:a16="http://schemas.microsoft.com/office/drawing/2014/main" id="{CBD16FED-0911-AA6B-6FCD-68E900122ABC}"/>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64" name="Freeform 53">
                <a:extLst>
                  <a:ext uri="{FF2B5EF4-FFF2-40B4-BE49-F238E27FC236}">
                    <a16:creationId xmlns:a16="http://schemas.microsoft.com/office/drawing/2014/main" id="{D68AA107-7BD0-F018-6FE1-EBBFC4A0B074}"/>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65" name="Freeform 54">
                <a:extLst>
                  <a:ext uri="{FF2B5EF4-FFF2-40B4-BE49-F238E27FC236}">
                    <a16:creationId xmlns:a16="http://schemas.microsoft.com/office/drawing/2014/main" id="{67F0CF6C-F3B8-DEFC-88E1-471399BF2AF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66" name="Freeform 55">
                <a:extLst>
                  <a:ext uri="{FF2B5EF4-FFF2-40B4-BE49-F238E27FC236}">
                    <a16:creationId xmlns:a16="http://schemas.microsoft.com/office/drawing/2014/main" id="{6D75C4B0-AE09-4DED-3893-A8102370D760}"/>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67" name="Freeform 56">
                <a:extLst>
                  <a:ext uri="{FF2B5EF4-FFF2-40B4-BE49-F238E27FC236}">
                    <a16:creationId xmlns:a16="http://schemas.microsoft.com/office/drawing/2014/main" id="{8F7A23B6-BEB2-5969-6DA0-5EED859997D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70" name="Graphic 4">
            <a:extLst>
              <a:ext uri="{FF2B5EF4-FFF2-40B4-BE49-F238E27FC236}">
                <a16:creationId xmlns:a16="http://schemas.microsoft.com/office/drawing/2014/main" id="{07A316E4-253D-C502-38D5-FACCDEE8248A}"/>
              </a:ext>
            </a:extLst>
          </p:cNvPr>
          <p:cNvGrpSpPr/>
          <p:nvPr/>
        </p:nvGrpSpPr>
        <p:grpSpPr>
          <a:xfrm rot="2523316">
            <a:off x="869812" y="4641741"/>
            <a:ext cx="403667" cy="780438"/>
            <a:chOff x="9129274" y="2719113"/>
            <a:chExt cx="717139" cy="1386497"/>
          </a:xfrm>
          <a:solidFill>
            <a:srgbClr val="09465E"/>
          </a:solidFill>
        </p:grpSpPr>
        <p:grpSp>
          <p:nvGrpSpPr>
            <p:cNvPr id="71" name="Graphic 4">
              <a:extLst>
                <a:ext uri="{FF2B5EF4-FFF2-40B4-BE49-F238E27FC236}">
                  <a16:creationId xmlns:a16="http://schemas.microsoft.com/office/drawing/2014/main" id="{7EFAF4D7-2B05-0137-AB91-258D59775529}"/>
                </a:ext>
              </a:extLst>
            </p:cNvPr>
            <p:cNvGrpSpPr/>
            <p:nvPr/>
          </p:nvGrpSpPr>
          <p:grpSpPr>
            <a:xfrm>
              <a:off x="9159507" y="2719113"/>
              <a:ext cx="446280" cy="440141"/>
              <a:chOff x="9159507" y="2719113"/>
              <a:chExt cx="446280" cy="440141"/>
            </a:xfrm>
            <a:grpFill/>
          </p:grpSpPr>
          <p:sp>
            <p:nvSpPr>
              <p:cNvPr id="80" name="Freeform 57">
                <a:extLst>
                  <a:ext uri="{FF2B5EF4-FFF2-40B4-BE49-F238E27FC236}">
                    <a16:creationId xmlns:a16="http://schemas.microsoft.com/office/drawing/2014/main" id="{2936F9F2-BF04-4DA7-2575-F8B91BDE71B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81" name="Freeform 58">
                <a:extLst>
                  <a:ext uri="{FF2B5EF4-FFF2-40B4-BE49-F238E27FC236}">
                    <a16:creationId xmlns:a16="http://schemas.microsoft.com/office/drawing/2014/main" id="{748264D2-A92A-E0E5-FEF7-E1CABB592B4B}"/>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72" name="Graphic 4">
              <a:extLst>
                <a:ext uri="{FF2B5EF4-FFF2-40B4-BE49-F238E27FC236}">
                  <a16:creationId xmlns:a16="http://schemas.microsoft.com/office/drawing/2014/main" id="{6BB5DF04-419E-CD0A-3106-BAB84010939E}"/>
                </a:ext>
              </a:extLst>
            </p:cNvPr>
            <p:cNvGrpSpPr/>
            <p:nvPr/>
          </p:nvGrpSpPr>
          <p:grpSpPr>
            <a:xfrm>
              <a:off x="9129274" y="2893887"/>
              <a:ext cx="717139" cy="1211724"/>
              <a:chOff x="9129274" y="2893887"/>
              <a:chExt cx="717139" cy="1211724"/>
            </a:xfrm>
            <a:grpFill/>
          </p:grpSpPr>
          <p:sp>
            <p:nvSpPr>
              <p:cNvPr id="73" name="Freeform 50">
                <a:extLst>
                  <a:ext uri="{FF2B5EF4-FFF2-40B4-BE49-F238E27FC236}">
                    <a16:creationId xmlns:a16="http://schemas.microsoft.com/office/drawing/2014/main" id="{49F4B218-17DE-EFBF-D60F-228E8F05B71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74" name="Freeform 51">
                <a:extLst>
                  <a:ext uri="{FF2B5EF4-FFF2-40B4-BE49-F238E27FC236}">
                    <a16:creationId xmlns:a16="http://schemas.microsoft.com/office/drawing/2014/main" id="{B60D2203-62AB-70B6-5FEA-250D7776824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75" name="Freeform 52">
                <a:extLst>
                  <a:ext uri="{FF2B5EF4-FFF2-40B4-BE49-F238E27FC236}">
                    <a16:creationId xmlns:a16="http://schemas.microsoft.com/office/drawing/2014/main" id="{EF59CB32-52FF-CAA5-0026-D6761646031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76" name="Freeform 53">
                <a:extLst>
                  <a:ext uri="{FF2B5EF4-FFF2-40B4-BE49-F238E27FC236}">
                    <a16:creationId xmlns:a16="http://schemas.microsoft.com/office/drawing/2014/main" id="{95044C8E-315A-DA46-DD63-9AA7EA7BC6E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77" name="Freeform 54">
                <a:extLst>
                  <a:ext uri="{FF2B5EF4-FFF2-40B4-BE49-F238E27FC236}">
                    <a16:creationId xmlns:a16="http://schemas.microsoft.com/office/drawing/2014/main" id="{788CE671-B237-6A2B-C047-906C26F5753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78" name="Freeform 55">
                <a:extLst>
                  <a:ext uri="{FF2B5EF4-FFF2-40B4-BE49-F238E27FC236}">
                    <a16:creationId xmlns:a16="http://schemas.microsoft.com/office/drawing/2014/main" id="{E8CB442A-3B76-16B2-76BD-FDD2C4CFB212}"/>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79" name="Freeform 56">
                <a:extLst>
                  <a:ext uri="{FF2B5EF4-FFF2-40B4-BE49-F238E27FC236}">
                    <a16:creationId xmlns:a16="http://schemas.microsoft.com/office/drawing/2014/main" id="{F8E4E1CF-B52D-8751-CB56-E51D7B75CBE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61573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uvan paikkamerkki 15">
            <a:extLst>
              <a:ext uri="{FF2B5EF4-FFF2-40B4-BE49-F238E27FC236}">
                <a16:creationId xmlns:a16="http://schemas.microsoft.com/office/drawing/2014/main" id="{DD9CBD90-6002-2258-209E-38A71855FE35}"/>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0" y="2208810"/>
            <a:ext cx="9700557" cy="4274818"/>
          </a:xfrm>
          <a:prstGeom prst="rect">
            <a:avLst/>
          </a:prstGeo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731421" y="439689"/>
            <a:ext cx="2066906" cy="582221"/>
          </a:xfrm>
        </p:spPr>
        <p:txBody>
          <a:bodyPr/>
          <a:lstStyle/>
          <a:p>
            <a:r>
              <a:rPr lang="en-US" dirty="0"/>
              <a:t>01</a:t>
            </a:r>
          </a:p>
        </p:txBody>
      </p:sp>
      <p:sp>
        <p:nvSpPr>
          <p:cNvPr id="14" name="Rectangle 13">
            <a:extLst>
              <a:ext uri="{FF2B5EF4-FFF2-40B4-BE49-F238E27FC236}">
                <a16:creationId xmlns:a16="http://schemas.microsoft.com/office/drawing/2014/main" id="{BE59536B-CB14-6A49-9925-C70C0915408D}"/>
              </a:ext>
            </a:extLst>
          </p:cNvPr>
          <p:cNvSpPr/>
          <p:nvPr/>
        </p:nvSpPr>
        <p:spPr>
          <a:xfrm>
            <a:off x="4406748" y="3429000"/>
            <a:ext cx="6281847"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4406748" y="3429000"/>
            <a:ext cx="6281848" cy="646331"/>
          </a:xfrm>
          <a:prstGeom prst="rect">
            <a:avLst/>
          </a:prstGeom>
          <a:noFill/>
        </p:spPr>
        <p:txBody>
          <a:bodyPr wrap="none" rtlCol="0">
            <a:spAutoFit/>
          </a:bodyPr>
          <a:lstStyle/>
          <a:p>
            <a:r>
              <a:rPr lang="en-IE" sz="3600" b="1" spc="324" dirty="0">
                <a:solidFill>
                  <a:srgbClr val="60BA47"/>
                </a:solidFill>
                <a:latin typeface="Calibri" panose="020F0502020204030204" pitchFamily="34" charset="0"/>
                <a:cs typeface="Calibri" panose="020F0502020204030204" pitchFamily="34" charset="0"/>
              </a:rPr>
              <a:t>Johdatus arviointiin</a:t>
            </a:r>
          </a:p>
        </p:txBody>
      </p:sp>
      <p:sp>
        <p:nvSpPr>
          <p:cNvPr id="2" name="Rectangle 13">
            <a:extLst>
              <a:ext uri="{FF2B5EF4-FFF2-40B4-BE49-F238E27FC236}">
                <a16:creationId xmlns:a16="http://schemas.microsoft.com/office/drawing/2014/main" id="{DC4A1EDA-600F-6959-7A76-3A631B199C76}"/>
              </a:ext>
            </a:extLst>
          </p:cNvPr>
          <p:cNvSpPr/>
          <p:nvPr/>
        </p:nvSpPr>
        <p:spPr>
          <a:xfrm>
            <a:off x="4406748" y="4449326"/>
            <a:ext cx="6281848"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3600" b="1" spc="324" dirty="0">
                <a:solidFill>
                  <a:srgbClr val="60BA47"/>
                </a:solidFill>
                <a:latin typeface="Calibri" panose="020F0502020204030204" pitchFamily="34" charset="0"/>
                <a:cs typeface="Calibri" panose="020F0502020204030204" pitchFamily="34" charset="0"/>
              </a:rPr>
              <a:t>&amp; Vaikutusten arviointi</a:t>
            </a:r>
            <a:endParaRPr lang="en-US" sz="3600" dirty="0">
              <a:latin typeface="Montserrat" panose="00000500000000000000" pitchFamily="50" charset="0"/>
            </a:endParaRPr>
          </a:p>
        </p:txBody>
      </p:sp>
    </p:spTree>
    <p:extLst>
      <p:ext uri="{BB962C8B-B14F-4D97-AF65-F5344CB8AC3E}">
        <p14:creationId xmlns:p14="http://schemas.microsoft.com/office/powerpoint/2010/main" val="3559636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638618" y="482739"/>
            <a:ext cx="6664687" cy="5166427"/>
          </a:xfrm>
          <a:prstGeom prst="rect">
            <a:avLst/>
          </a:prstGeom>
        </p:spPr>
        <p:txBody>
          <a:bodyPr/>
          <a:lstStyle/>
          <a:p>
            <a:pPr marL="0" indent="0">
              <a:lnSpc>
                <a:spcPct val="100000"/>
              </a:lnSpc>
            </a:pPr>
            <a:r>
              <a:rPr lang="en-US" sz="1800" kern="100" dirty="0" err="1">
                <a:ea typeface="Aptos" panose="020B0004020202020204" pitchFamily="34" charset="0"/>
                <a:cs typeface="Calibri" panose="020F0502020204030204" pitchFamily="34" charset="0"/>
              </a:rPr>
              <a:t>Ruokajätteiden</a:t>
            </a:r>
            <a:r>
              <a:rPr lang="en-US" sz="1800" kern="100" dirty="0">
                <a:ea typeface="Aptos" panose="020B0004020202020204" pitchFamily="34" charset="0"/>
                <a:cs typeface="Calibri" panose="020F0502020204030204" pitchFamily="34" charset="0"/>
              </a:rPr>
              <a:t> ympäristö- ja sosiaalis-taloudellisten vaikutusten arviointi on olennaista jätehuoltokäytäntöjen keskeisten tunnuslukujen ymmärtämiseksi. </a:t>
            </a:r>
          </a:p>
          <a:p>
            <a:pPr marL="0" indent="0">
              <a:lnSpc>
                <a:spcPct val="100000"/>
              </a:lnSpc>
            </a:pPr>
            <a:endParaRPr lang="en-US" sz="1800" kern="100" dirty="0">
              <a:effectLst/>
              <a:ea typeface="Aptos" panose="020B0004020202020204" pitchFamily="34" charset="0"/>
              <a:cs typeface="Times New Roman" panose="02020603050405020304" pitchFamily="18" charset="0"/>
            </a:endParaRPr>
          </a:p>
          <a:p>
            <a:pPr marL="0" indent="0">
              <a:lnSpc>
                <a:spcPct val="100000"/>
              </a:lnSpc>
            </a:pPr>
            <a:r>
              <a:rPr lang="en-US" sz="1800" kern="100" dirty="0">
                <a:effectLst/>
                <a:ea typeface="Aptos" panose="020B0004020202020204" pitchFamily="34" charset="0"/>
                <a:cs typeface="Times New Roman" panose="02020603050405020304" pitchFamily="18" charset="0"/>
              </a:rPr>
              <a:t>Kullakin arviointimenetelmällä on oma tarkoituksensa, ja se antaa arvokasta tietoa kokonaisarviointiprosessista huolellisesti valittujen </a:t>
            </a:r>
            <a:r>
              <a:rPr lang="en-US" sz="1800" kern="100" dirty="0" err="1">
                <a:effectLst/>
                <a:ea typeface="Aptos" panose="020B0004020202020204" pitchFamily="34" charset="0"/>
                <a:cs typeface="Times New Roman" panose="02020603050405020304" pitchFamily="18" charset="0"/>
              </a:rPr>
              <a:t>keskeisten</a:t>
            </a:r>
            <a:r>
              <a:rPr lang="en-US" sz="1800" kern="100" dirty="0">
                <a:effectLst/>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tulos</a:t>
            </a:r>
            <a:r>
              <a:rPr lang="en-US" sz="1800" kern="100" dirty="0" err="1">
                <a:effectLst/>
                <a:ea typeface="Aptos" panose="020B0004020202020204" pitchFamily="34" charset="0"/>
                <a:cs typeface="Times New Roman" panose="02020603050405020304" pitchFamily="18" charset="0"/>
              </a:rPr>
              <a:t>indikaattoreiden</a:t>
            </a:r>
            <a:r>
              <a:rPr lang="en-US" sz="1800" kern="100" dirty="0">
                <a:effectLst/>
                <a:ea typeface="Aptos" panose="020B0004020202020204" pitchFamily="34" charset="0"/>
                <a:cs typeface="Times New Roman" panose="02020603050405020304" pitchFamily="18" charset="0"/>
              </a:rPr>
              <a:t> avulla.</a:t>
            </a:r>
            <a:endParaRPr lang="en-US" sz="1800" kern="100" dirty="0">
              <a:ea typeface="Aptos" panose="020B0004020202020204" pitchFamily="34" charset="0"/>
              <a:cs typeface="Calibri" panose="020F0502020204030204" pitchFamily="34" charset="0"/>
            </a:endParaRPr>
          </a:p>
          <a:p>
            <a:pPr marL="0" indent="0">
              <a:lnSpc>
                <a:spcPct val="100000"/>
              </a:lnSpc>
            </a:pPr>
            <a:endParaRPr lang="en-US" sz="1800" kern="100" dirty="0">
              <a:ea typeface="Aptos" panose="020B0004020202020204" pitchFamily="34" charset="0"/>
              <a:cs typeface="Calibri" panose="020F0502020204030204" pitchFamily="34" charset="0"/>
            </a:endParaRPr>
          </a:p>
          <a:p>
            <a:pPr marL="0" indent="0">
              <a:lnSpc>
                <a:spcPct val="100000"/>
              </a:lnSpc>
            </a:pPr>
            <a:r>
              <a:rPr lang="en-US" sz="1800" kern="100" dirty="0">
                <a:ea typeface="Aptos" panose="020B0004020202020204" pitchFamily="34" charset="0"/>
                <a:cs typeface="Calibri" panose="020F0502020204030204" pitchFamily="34" charset="0"/>
              </a:rPr>
              <a:t>Esimerkiksi </a:t>
            </a:r>
            <a:r>
              <a:rPr lang="en-US" sz="1800" kern="100" dirty="0">
                <a:effectLst/>
                <a:ea typeface="Aptos" panose="020B0004020202020204" pitchFamily="34" charset="0"/>
                <a:cs typeface="Calibri" panose="020F0502020204030204" pitchFamily="34" charset="0"/>
              </a:rPr>
              <a:t>määrittelemällä kustannukset, hyödyt ja sijoitetun pääoman tuoton organisaatiot voivat tehdä tietoon perustuvia päätöksiä sellaisten ruokajätteen vähentämisstrategioiden toteuttamisesta, jotka johtavat taloudellisiin säästöihin ja </a:t>
            </a:r>
            <a:r>
              <a:rPr lang="en-US" sz="1800" kern="100" dirty="0">
                <a:ea typeface="Aptos" panose="020B0004020202020204" pitchFamily="34" charset="0"/>
                <a:cs typeface="Calibri" panose="020F0502020204030204" pitchFamily="34" charset="0"/>
              </a:rPr>
              <a:t>kestävyyteen. </a:t>
            </a:r>
          </a:p>
          <a:p>
            <a:pPr marL="0" indent="0">
              <a:lnSpc>
                <a:spcPct val="100000"/>
              </a:lnSpc>
            </a:pPr>
            <a:endParaRPr lang="en-US" sz="1800" kern="100" dirty="0">
              <a:ea typeface="Aptos" panose="020B0004020202020204" pitchFamily="34" charset="0"/>
              <a:cs typeface="Calibri" panose="020F0502020204030204" pitchFamily="34" charset="0"/>
            </a:endParaRPr>
          </a:p>
          <a:p>
            <a:pPr marL="0" indent="0">
              <a:lnSpc>
                <a:spcPct val="100000"/>
              </a:lnSpc>
            </a:pPr>
            <a:r>
              <a:rPr lang="en-US" sz="1800" kern="100" dirty="0">
                <a:ea typeface="Aptos" panose="020B0004020202020204" pitchFamily="34" charset="0"/>
                <a:cs typeface="Calibri" panose="020F0502020204030204" pitchFamily="34" charset="0"/>
              </a:rPr>
              <a:t>Useiden menetelmien yhdistäminen voi parantaa </a:t>
            </a:r>
            <a:r>
              <a:rPr lang="en-US" sz="1800" kern="100" dirty="0">
                <a:cs typeface="Calibri" panose="020F0502020204030204" pitchFamily="34" charset="0"/>
              </a:rPr>
              <a:t>arvioinnin </a:t>
            </a:r>
            <a:r>
              <a:rPr lang="en-US" sz="1800" kern="100" dirty="0">
                <a:ea typeface="Aptos" panose="020B0004020202020204" pitchFamily="34" charset="0"/>
                <a:cs typeface="Calibri" panose="020F0502020204030204" pitchFamily="34" charset="0"/>
              </a:rPr>
              <a:t>luotettavuutta</a:t>
            </a:r>
            <a:r>
              <a:rPr lang="en-US" sz="1800" kern="100" dirty="0">
                <a:cs typeface="Calibri" panose="020F0502020204030204" pitchFamily="34" charset="0"/>
              </a:rPr>
              <a:t>, antaa kattavan kuvan ruokajätevirroista ja antaa tietoa tehokkaista toimista, jotka vaikuttavat myönteisesti ympäristöön, talouteen ja sosiaalisiin tuloksiin.</a:t>
            </a:r>
          </a:p>
          <a:p>
            <a:pPr marL="0" indent="0">
              <a:lnSpc>
                <a:spcPct val="100000"/>
              </a:lnSpc>
            </a:pPr>
            <a:endParaRPr lang="fi-FI" sz="1800" kern="100" dirty="0">
              <a:effectLst/>
              <a:ea typeface="Aptos" panose="020B0004020202020204" pitchFamily="34" charset="0"/>
              <a:cs typeface="Calibri" panose="020F0502020204030204" pitchFamily="34" charset="0"/>
            </a:endParaRPr>
          </a:p>
          <a:p>
            <a:pPr marL="0" indent="0">
              <a:lnSpc>
                <a:spcPct val="100000"/>
              </a:lnSpc>
            </a:pPr>
            <a:endParaRPr lang="en-US" sz="1800" kern="100" dirty="0">
              <a:cs typeface="Calibri" panose="020F0502020204030204" pitchFamily="34" charset="0"/>
            </a:endParaRPr>
          </a:p>
          <a:p>
            <a:pPr marL="0" indent="0" algn="just">
              <a:lnSpc>
                <a:spcPct val="100000"/>
              </a:lnSpc>
            </a:pPr>
            <a:endParaRPr lang="fi-FI" sz="2000" kern="100"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1" y="793442"/>
            <a:ext cx="4315522" cy="652770"/>
          </a:xfrm>
          <a:prstGeom prst="rect">
            <a:avLst/>
          </a:prstGeom>
          <a:solidFill>
            <a:srgbClr val="60BA47"/>
          </a:solidFill>
        </p:spPr>
        <p:txBody>
          <a:bodyPr anchor="ctr"/>
          <a:lstStyle/>
          <a:p>
            <a:pPr marL="411163"/>
            <a:r>
              <a:rPr lang="en-US" sz="3200" dirty="0" err="1"/>
              <a:t>Yhteenveto</a:t>
            </a:r>
            <a:endParaRPr lang="en-US" sz="3200" dirty="0"/>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pic>
        <p:nvPicPr>
          <p:cNvPr id="5" name="Kuva 4" descr="Kuva, joka sisältää kohteen teksti, Grafiikka, Fontti, ympyrä&#10;&#10;Kuvaus luotu automaattisesti">
            <a:extLst>
              <a:ext uri="{FF2B5EF4-FFF2-40B4-BE49-F238E27FC236}">
                <a16:creationId xmlns:a16="http://schemas.microsoft.com/office/drawing/2014/main" id="{5C0872A8-4C40-F3A3-AD1F-3B07588651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77400" y="5367911"/>
            <a:ext cx="1625905" cy="1092339"/>
          </a:xfrm>
          <a:prstGeom prst="rect">
            <a:avLst/>
          </a:prstGeom>
        </p:spPr>
      </p:pic>
    </p:spTree>
    <p:extLst>
      <p:ext uri="{BB962C8B-B14F-4D97-AF65-F5344CB8AC3E}">
        <p14:creationId xmlns:p14="http://schemas.microsoft.com/office/powerpoint/2010/main" val="3600211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7153758-37AF-CBB7-8553-85C52E9768D6}"/>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26" name="Freeform 25">
            <a:extLst>
              <a:ext uri="{FF2B5EF4-FFF2-40B4-BE49-F238E27FC236}">
                <a16:creationId xmlns:a16="http://schemas.microsoft.com/office/drawing/2014/main" id="{89CBCF90-DABF-4A9C-209D-C0E5146A7274}"/>
              </a:ext>
            </a:extLst>
          </p:cNvPr>
          <p:cNvSpPr/>
          <p:nvPr/>
        </p:nvSpPr>
        <p:spPr>
          <a:xfrm>
            <a:off x="799128" y="1047404"/>
            <a:ext cx="10203652" cy="5064323"/>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3875B9C3-7921-364B-95C1-7200313E6D07}"/>
              </a:ext>
            </a:extLst>
          </p:cNvPr>
          <p:cNvSpPr txBox="1"/>
          <p:nvPr/>
        </p:nvSpPr>
        <p:spPr>
          <a:xfrm>
            <a:off x="2863453" y="4012902"/>
            <a:ext cx="5736476" cy="1015663"/>
          </a:xfrm>
          <a:prstGeom prst="rect">
            <a:avLst/>
          </a:prstGeom>
          <a:noFill/>
        </p:spPr>
        <p:txBody>
          <a:bodyPr wrap="square" rtlCol="0">
            <a:spAutoFit/>
          </a:bodyPr>
          <a:lstStyle/>
          <a:p>
            <a:pPr algn="ctr"/>
            <a:r>
              <a:rPr lang="en-US" sz="3000" b="1" spc="162">
                <a:solidFill>
                  <a:schemeClr val="bg1"/>
                </a:solidFill>
                <a:latin typeface="Calibri" panose="020F0502020204030204" pitchFamily="34" charset="0"/>
                <a:cs typeface="Calibri" panose="020F0502020204030204" pitchFamily="34" charset="0"/>
              </a:rPr>
              <a:t>PIENI EDISTYS JOKA PÄIVÄ TUOTTAA SUURIA TULOKSIA.</a:t>
            </a:r>
          </a:p>
        </p:txBody>
      </p:sp>
      <p:grpSp>
        <p:nvGrpSpPr>
          <p:cNvPr id="7" name="Group 6">
            <a:extLst>
              <a:ext uri="{FF2B5EF4-FFF2-40B4-BE49-F238E27FC236}">
                <a16:creationId xmlns:a16="http://schemas.microsoft.com/office/drawing/2014/main" id="{A7826031-DB6B-A7A7-456B-9C651C381CB4}"/>
              </a:ext>
            </a:extLst>
          </p:cNvPr>
          <p:cNvGrpSpPr/>
          <p:nvPr/>
        </p:nvGrpSpPr>
        <p:grpSpPr>
          <a:xfrm>
            <a:off x="4987778" y="5231889"/>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3574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en-US" sz="3000" b="1">
                <a:solidFill>
                  <a:schemeClr val="bg1"/>
                </a:solidFill>
              </a:rPr>
              <a:t>www.waste2worth.eu</a:t>
            </a:r>
          </a:p>
          <a:p>
            <a:endParaRPr lang="en-US"/>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US"/>
              <a:t>Seuraa matkaamme</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US" sz="2400" err="1">
                  <a:solidFill>
                    <a:srgbClr val="0B3A5B"/>
                  </a:solidFill>
                  <a:hlinkClick r:id="rId4">
                    <a:extLst>
                      <a:ext uri="{A12FA001-AC4F-418D-AE19-62706E023703}">
                        <ahyp:hlinkClr xmlns:ahyp="http://schemas.microsoft.com/office/drawing/2018/hyperlinkcolor" val="tx"/>
                      </a:ext>
                    </a:extLst>
                  </a:hlinkClick>
                </a:rPr>
                <a:t>yt</a:t>
              </a:r>
              <a:endParaRPr lang="en-US" sz="240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US" sz="2400">
                  <a:solidFill>
                    <a:srgbClr val="0B3A5B"/>
                  </a:solidFill>
                  <a:hlinkClick r:id="rId5">
                    <a:extLst>
                      <a:ext uri="{A12FA001-AC4F-418D-AE19-62706E023703}">
                        <ahyp:hlinkClr xmlns:ahyp="http://schemas.microsoft.com/office/drawing/2018/hyperlinkcolor" val="tx"/>
                      </a:ext>
                    </a:extLst>
                  </a:hlinkClick>
                </a:rPr>
                <a:t>li</a:t>
              </a:r>
              <a:endParaRPr lang="en-US" sz="240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sz="240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sz="240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sz="240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0"/>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59312"/>
            </a:xfrm>
            <a:prstGeom prst="rect">
              <a:avLst/>
            </a:prstGeom>
            <a:noFill/>
          </p:spPr>
          <p:txBody>
            <a:bodyPr wrap="square" lIns="91440" tIns="45720" rIns="91440" bIns="45720" rtlCol="0" anchor="t">
              <a:spAutoFit/>
            </a:bodyPr>
            <a:lstStyle/>
            <a:p>
              <a:endParaRPr lang="en-US" sz="2400" dirty="0">
                <a:solidFill>
                  <a:srgbClr val="0B3A5B"/>
                </a:solidFill>
                <a:ea typeface="Calibri"/>
                <a:cs typeface="Calibri"/>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ebruary 17,, adobestock">
            <a:extLst>
              <a:ext uri="{FF2B5EF4-FFF2-40B4-BE49-F238E27FC236}">
                <a16:creationId xmlns:a16="http://schemas.microsoft.com/office/drawing/2014/main" id="{88AEAAF0-1539-FC44-DC40-005C83DB3B8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6425" y="4548212"/>
            <a:ext cx="4406726" cy="194286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576543" y="492542"/>
            <a:ext cx="10052954" cy="803654"/>
          </a:xfrm>
          <a:prstGeom prst="rect">
            <a:avLst/>
          </a:prstGeom>
        </p:spPr>
        <p:txBody>
          <a:bodyPr/>
          <a:lstStyle/>
          <a:p>
            <a:r>
              <a:rPr lang="en-IE" dirty="0">
                <a:ea typeface="+mn-lt"/>
                <a:cs typeface="+mn-lt"/>
              </a:rPr>
              <a:t>Johdatus arviointiin ja vaikutusten arviointiin</a:t>
            </a:r>
          </a:p>
          <a:p>
            <a:endParaRPr lang="en-US" dirty="0"/>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9"/>
          </p:nvPr>
        </p:nvSpPr>
        <p:spPr>
          <a:xfrm>
            <a:off x="724394" y="1333608"/>
            <a:ext cx="5840680" cy="4739350"/>
          </a:xfrm>
          <a:prstGeom prst="rect">
            <a:avLst/>
          </a:prstGeom>
        </p:spPr>
        <p:txBody>
          <a:bodyPr/>
          <a:lstStyle/>
          <a:p>
            <a:pPr marL="0" indent="0">
              <a:lnSpc>
                <a:spcPct val="100000"/>
              </a:lnSpc>
            </a:pPr>
            <a:r>
              <a:rPr lang="en-IE" sz="2200" dirty="0">
                <a:ea typeface="+mn-lt"/>
                <a:cs typeface="+mn-lt"/>
              </a:rPr>
              <a:t>Arviointi </a:t>
            </a:r>
            <a:r>
              <a:rPr lang="en-IE" sz="2200" dirty="0" err="1">
                <a:ea typeface="+mn-lt"/>
                <a:cs typeface="+mn-lt"/>
              </a:rPr>
              <a:t>ja</a:t>
            </a:r>
            <a:r>
              <a:rPr lang="en-IE" sz="2200" dirty="0">
                <a:ea typeface="+mn-lt"/>
                <a:cs typeface="+mn-lt"/>
              </a:rPr>
              <a:t> </a:t>
            </a:r>
            <a:r>
              <a:rPr lang="en-IE" sz="2200" dirty="0" err="1">
                <a:ea typeface="+mn-lt"/>
                <a:cs typeface="+mn-lt"/>
              </a:rPr>
              <a:t>vaikutusten</a:t>
            </a:r>
            <a:r>
              <a:rPr lang="en-IE" sz="2200" dirty="0">
                <a:ea typeface="+mn-lt"/>
                <a:cs typeface="+mn-lt"/>
              </a:rPr>
              <a:t> </a:t>
            </a:r>
            <a:r>
              <a:rPr lang="en-IE" sz="2200" dirty="0" err="1">
                <a:ea typeface="+mn-lt"/>
                <a:cs typeface="+mn-lt"/>
              </a:rPr>
              <a:t>arviointi</a:t>
            </a:r>
            <a:r>
              <a:rPr lang="en-IE" sz="2200" dirty="0">
                <a:ea typeface="+mn-lt"/>
                <a:cs typeface="+mn-lt"/>
              </a:rPr>
              <a:t> ovat </a:t>
            </a:r>
            <a:r>
              <a:rPr lang="en-US" sz="2200" dirty="0" err="1">
                <a:solidFill>
                  <a:srgbClr val="0B3A5B"/>
                </a:solidFill>
                <a:effectLst/>
                <a:ea typeface="Aptos" panose="020B0004020202020204" pitchFamily="34" charset="0"/>
                <a:cs typeface="Calibri" panose="020F0502020204030204" pitchFamily="34" charset="0"/>
              </a:rPr>
              <a:t>keskeisiä</a:t>
            </a:r>
            <a:r>
              <a:rPr lang="en-US" sz="2200" dirty="0">
                <a:solidFill>
                  <a:srgbClr val="0B3A5B"/>
                </a:solidFill>
                <a:effectLst/>
                <a:ea typeface="Aptos" panose="020B0004020202020204" pitchFamily="34" charset="0"/>
                <a:cs typeface="Calibri" panose="020F0502020204030204" pitchFamily="34" charset="0"/>
              </a:rPr>
              <a:t> prosesseja</a:t>
            </a:r>
            <a:r>
              <a:rPr lang="en-US" sz="2200" b="1" dirty="0">
                <a:solidFill>
                  <a:srgbClr val="0B3A5B"/>
                </a:solidFill>
                <a:effectLst/>
                <a:ea typeface="Aptos" panose="020B0004020202020204" pitchFamily="34" charset="0"/>
                <a:cs typeface="Calibri" panose="020F0502020204030204" pitchFamily="34" charset="0"/>
              </a:rPr>
              <a:t>, joilla mitataan </a:t>
            </a:r>
            <a:r>
              <a:rPr lang="en-US" sz="2200" dirty="0" err="1">
                <a:solidFill>
                  <a:srgbClr val="0B3A5B"/>
                </a:solidFill>
                <a:effectLst/>
                <a:ea typeface="Aptos" panose="020B0004020202020204" pitchFamily="34" charset="0"/>
                <a:cs typeface="Calibri" panose="020F0502020204030204" pitchFamily="34" charset="0"/>
              </a:rPr>
              <a:t>ohjelmien</a:t>
            </a:r>
            <a:r>
              <a:rPr lang="en-US" sz="2200" dirty="0">
                <a:solidFill>
                  <a:srgbClr val="0B3A5B"/>
                </a:solidFill>
                <a:effectLst/>
                <a:ea typeface="Aptos" panose="020B0004020202020204" pitchFamily="34" charset="0"/>
                <a:cs typeface="Calibri" panose="020F0502020204030204" pitchFamily="34" charset="0"/>
              </a:rPr>
              <a:t>, hankkeiden tai </a:t>
            </a:r>
            <a:r>
              <a:rPr lang="en-US" sz="2200" dirty="0" err="1">
                <a:solidFill>
                  <a:srgbClr val="0B3A5B"/>
                </a:solidFill>
                <a:ea typeface="Aptos" panose="020B0004020202020204" pitchFamily="34" charset="0"/>
                <a:cs typeface="Calibri" panose="020F0502020204030204" pitchFamily="34" charset="0"/>
              </a:rPr>
              <a:t>säännösten</a:t>
            </a:r>
            <a:r>
              <a:rPr lang="en-US" sz="2200" dirty="0">
                <a:solidFill>
                  <a:srgbClr val="0B3A5B"/>
                </a:solidFill>
                <a:effectLst/>
                <a:ea typeface="Aptos" panose="020B0004020202020204" pitchFamily="34" charset="0"/>
                <a:cs typeface="Calibri" panose="020F0502020204030204" pitchFamily="34" charset="0"/>
              </a:rPr>
              <a:t> </a:t>
            </a:r>
            <a:r>
              <a:rPr lang="en-US" sz="2200" b="1" dirty="0">
                <a:solidFill>
                  <a:srgbClr val="0B3A5B"/>
                </a:solidFill>
                <a:effectLst/>
                <a:ea typeface="Aptos" panose="020B0004020202020204" pitchFamily="34" charset="0"/>
                <a:cs typeface="Calibri" panose="020F0502020204030204" pitchFamily="34" charset="0"/>
              </a:rPr>
              <a:t>merkitystä, tehokkuutta ja tuloksia</a:t>
            </a:r>
            <a:r>
              <a:rPr lang="en-US" sz="2200" kern="100" dirty="0">
                <a:solidFill>
                  <a:srgbClr val="0B3A5B"/>
                </a:solidFill>
                <a:effectLst/>
                <a:ea typeface="Aptos" panose="020B0004020202020204" pitchFamily="34" charset="0"/>
                <a:cs typeface="Calibri" panose="020F0502020204030204" pitchFamily="34" charset="0"/>
              </a:rPr>
              <a:t>.</a:t>
            </a:r>
          </a:p>
          <a:p>
            <a:pPr marL="0" indent="0">
              <a:lnSpc>
                <a:spcPct val="100000"/>
              </a:lnSpc>
            </a:pPr>
            <a:endParaRPr lang="en-US" sz="2200" kern="100" dirty="0">
              <a:solidFill>
                <a:srgbClr val="0B3A5B"/>
              </a:solidFill>
              <a:ea typeface="Aptos" panose="020B0004020202020204" pitchFamily="34" charset="0"/>
              <a:cs typeface="Calibri" panose="020F0502020204030204" pitchFamily="34" charset="0"/>
            </a:endParaRPr>
          </a:p>
          <a:p>
            <a:pPr marL="0" indent="0">
              <a:lnSpc>
                <a:spcPct val="100000"/>
              </a:lnSpc>
            </a:pPr>
            <a:r>
              <a:rPr kumimoji="0" lang="fi-FI" altLang="fi-FI" sz="2200" b="0" i="0" u="none" strike="noStrike" cap="none" normalizeH="0" baseline="0" dirty="0">
                <a:ln>
                  <a:noFill/>
                </a:ln>
                <a:solidFill>
                  <a:srgbClr val="0B3A5B"/>
                </a:solidFill>
                <a:effectLst/>
                <a:cs typeface="Calibri" panose="020F0502020204030204" pitchFamily="34" charset="0"/>
              </a:rPr>
              <a:t>Arviointi voidaan luokitella useisiin eri tyyppeihin, joista jokainen palvelee </a:t>
            </a:r>
            <a:r>
              <a:rPr kumimoji="0" lang="fi-FI" altLang="fi-FI" sz="2200" b="1" i="0" u="none" strike="noStrike" cap="none" normalizeH="0" baseline="0" dirty="0">
                <a:ln>
                  <a:noFill/>
                </a:ln>
                <a:solidFill>
                  <a:srgbClr val="0B3A5B"/>
                </a:solidFill>
                <a:effectLst/>
                <a:cs typeface="Calibri" panose="020F0502020204030204" pitchFamily="34" charset="0"/>
              </a:rPr>
              <a:t>eri tarkoituksia ja </a:t>
            </a:r>
            <a:r>
              <a:rPr kumimoji="0" lang="fi-FI" altLang="fi-FI" sz="2200" b="1" i="0" u="none" strike="noStrike" cap="none" normalizeH="0" baseline="0" dirty="0" err="1">
                <a:ln>
                  <a:noFill/>
                </a:ln>
                <a:solidFill>
                  <a:srgbClr val="0B3A5B"/>
                </a:solidFill>
                <a:effectLst/>
                <a:cs typeface="Calibri" panose="020F0502020204030204" pitchFamily="34" charset="0"/>
              </a:rPr>
              <a:t>yhteyksiä</a:t>
            </a:r>
            <a:r>
              <a:rPr kumimoji="0" lang="fi-FI" altLang="fi-FI" sz="2200" b="0" i="0" u="none" strike="noStrike" cap="none" normalizeH="0" baseline="0" dirty="0">
                <a:ln>
                  <a:noFill/>
                </a:ln>
                <a:solidFill>
                  <a:srgbClr val="0B3A5B"/>
                </a:solidFill>
                <a:effectLst/>
                <a:cs typeface="Calibri" panose="020F0502020204030204" pitchFamily="34" charset="0"/>
              </a:rPr>
              <a:t>.</a:t>
            </a:r>
          </a:p>
          <a:p>
            <a:pPr marL="0" indent="0">
              <a:lnSpc>
                <a:spcPct val="100000"/>
              </a:lnSpc>
            </a:pPr>
            <a:endParaRPr lang="fi-FI" altLang="fi-FI" sz="2200" dirty="0">
              <a:solidFill>
                <a:srgbClr val="0B3A5B"/>
              </a:solidFill>
              <a:cs typeface="Calibri" panose="020F0502020204030204" pitchFamily="34" charset="0"/>
            </a:endParaRPr>
          </a:p>
          <a:p>
            <a:pPr marL="0" indent="0">
              <a:lnSpc>
                <a:spcPct val="100000"/>
              </a:lnSpc>
            </a:pPr>
            <a:r>
              <a:rPr kumimoji="0" lang="fi-FI" altLang="fi-FI" sz="2200" b="0" i="0" u="none" strike="noStrike" cap="none" normalizeH="0" baseline="0" dirty="0" err="1">
                <a:ln>
                  <a:noFill/>
                </a:ln>
                <a:solidFill>
                  <a:srgbClr val="0B3A5B"/>
                </a:solidFill>
                <a:effectLst/>
                <a:cs typeface="Calibri" panose="020F0502020204030204" pitchFamily="34" charset="0"/>
              </a:rPr>
              <a:t>Eri arviointityyppejä </a:t>
            </a:r>
            <a:r>
              <a:rPr kumimoji="0" lang="fi-FI" altLang="fi-FI" sz="2200" b="1" i="0" u="none" strike="noStrike" cap="none" normalizeH="0" baseline="0" dirty="0" err="1">
                <a:ln>
                  <a:noFill/>
                </a:ln>
                <a:solidFill>
                  <a:srgbClr val="0B3A5B"/>
                </a:solidFill>
                <a:effectLst/>
                <a:cs typeface="Calibri" panose="020F0502020204030204" pitchFamily="34" charset="0"/>
              </a:rPr>
              <a:t>voidaan käyttää itsenäisesti tai yhdistelmänä </a:t>
            </a:r>
            <a:r>
              <a:rPr kumimoji="0" lang="fi-FI" altLang="fi-FI" sz="2200" b="0" i="0" u="none" strike="noStrike" cap="none" normalizeH="0" baseline="0" dirty="0" err="1">
                <a:ln>
                  <a:noFill/>
                </a:ln>
                <a:solidFill>
                  <a:srgbClr val="0B3A5B"/>
                </a:solidFill>
                <a:effectLst/>
                <a:cs typeface="Calibri" panose="020F0502020204030204" pitchFamily="34" charset="0"/>
              </a:rPr>
              <a:t>arvioinnin tavoitteista </a:t>
            </a:r>
            <a:r>
              <a:rPr kumimoji="0" lang="fi-FI" altLang="fi-FI" sz="2200" b="0" i="0" u="none" strike="noStrike" cap="none" normalizeH="0" baseline="0" dirty="0">
                <a:ln>
                  <a:noFill/>
                </a:ln>
                <a:solidFill>
                  <a:srgbClr val="0B3A5B"/>
                </a:solidFill>
                <a:effectLst/>
                <a:cs typeface="Calibri" panose="020F0502020204030204" pitchFamily="34" charset="0"/>
              </a:rPr>
              <a:t>riippuen.</a:t>
            </a:r>
          </a:p>
          <a:p>
            <a:pPr marL="0" indent="0">
              <a:lnSpc>
                <a:spcPct val="100000"/>
              </a:lnSpc>
            </a:pPr>
            <a:endParaRPr lang="en-US" kern="100" dirty="0">
              <a:solidFill>
                <a:srgbClr val="0B3A5B"/>
              </a:solidFill>
              <a:ea typeface="Aptos" panose="020B0004020202020204" pitchFamily="34" charset="0"/>
              <a:cs typeface="Calibri" panose="020F0502020204030204" pitchFamily="34" charset="0"/>
            </a:endParaRPr>
          </a:p>
        </p:txBody>
      </p:sp>
      <p:pic>
        <p:nvPicPr>
          <p:cNvPr id="18" name="Kuva 17" descr="Kuva, joka sisältää kohteen teksti, Grafiikka, Fontti, ympyrä&#10;&#10;Kuvaus luotu automaattisesti">
            <a:extLst>
              <a:ext uri="{FF2B5EF4-FFF2-40B4-BE49-F238E27FC236}">
                <a16:creationId xmlns:a16="http://schemas.microsoft.com/office/drawing/2014/main" id="{3E01596C-764C-1B3A-5994-A27BAEAAAF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745" y="5347607"/>
            <a:ext cx="1616827" cy="1086240"/>
          </a:xfrm>
          <a:prstGeom prst="rect">
            <a:avLst/>
          </a:prstGeom>
        </p:spPr>
      </p:pic>
      <p:sp>
        <p:nvSpPr>
          <p:cNvPr id="2" name="Text Placeholder 2">
            <a:extLst>
              <a:ext uri="{FF2B5EF4-FFF2-40B4-BE49-F238E27FC236}">
                <a16:creationId xmlns:a16="http://schemas.microsoft.com/office/drawing/2014/main" id="{409E5A76-0AC3-F3D0-3700-2108A67054E6}"/>
              </a:ext>
            </a:extLst>
          </p:cNvPr>
          <p:cNvSpPr txBox="1">
            <a:spLocks/>
          </p:cNvSpPr>
          <p:nvPr/>
        </p:nvSpPr>
        <p:spPr>
          <a:xfrm>
            <a:off x="6565074" y="1353422"/>
            <a:ext cx="4503709" cy="5080425"/>
          </a:xfrm>
          <a:prstGeom prst="rect">
            <a:avLst/>
          </a:prstGeom>
        </p:spPr>
        <p:txBody>
          <a:bodyP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r>
              <a:rPr lang="fi-FI" b="1" kern="100" dirty="0">
                <a:solidFill>
                  <a:srgbClr val="0B3A5B"/>
                </a:solidFill>
                <a:ea typeface="Aptos" panose="020B0004020202020204" pitchFamily="34" charset="0"/>
                <a:cs typeface="Calibri" panose="020F0502020204030204" pitchFamily="34" charset="0"/>
              </a:rPr>
              <a:t>ARVIOINTITYYPIT </a:t>
            </a:r>
          </a:p>
          <a:p>
            <a:pPr marL="0" indent="0">
              <a:lnSpc>
                <a:spcPct val="100000"/>
              </a:lnSpc>
            </a:pPr>
            <a:r>
              <a:rPr lang="fi-FI" sz="2000" b="1" kern="100" dirty="0">
                <a:solidFill>
                  <a:srgbClr val="0B3A5B"/>
                </a:solidFill>
                <a:ea typeface="Aptos" panose="020B0004020202020204" pitchFamily="34" charset="0"/>
                <a:cs typeface="Calibri" panose="020F0502020204030204" pitchFamily="34" charset="0"/>
              </a:rPr>
              <a:t>Katso kappale 2 </a:t>
            </a:r>
          </a:p>
          <a:p>
            <a:pPr marL="0" indent="0">
              <a:lnSpc>
                <a:spcPct val="100000"/>
              </a:lnSpc>
              <a:buSzPts val="1000"/>
              <a:tabLst>
                <a:tab pos="457200" algn="l"/>
              </a:tabLst>
            </a:pPr>
            <a:endParaRPr lang="en-US" kern="100" dirty="0">
              <a:solidFill>
                <a:srgbClr val="0B3A5B"/>
              </a:solidFill>
              <a:ea typeface="Aptos" panose="020B0004020202020204" pitchFamily="34" charset="0"/>
              <a:cs typeface="Calibri" panose="020F0502020204030204" pitchFamily="34" charset="0"/>
            </a:endParaRPr>
          </a:p>
          <a:p>
            <a:pPr marL="342900" indent="-342900">
              <a:lnSpc>
                <a:spcPct val="100000"/>
              </a:lnSpc>
              <a:buSzPct val="50000"/>
              <a:buFont typeface="Wingdings" panose="05000000000000000000" pitchFamily="2" charset="2"/>
              <a:buChar char="v"/>
              <a:tabLst>
                <a:tab pos="457200" algn="l"/>
              </a:tabLst>
            </a:pPr>
            <a:r>
              <a:rPr lang="en-US" kern="100" dirty="0" err="1">
                <a:solidFill>
                  <a:srgbClr val="0B3A5B"/>
                </a:solidFill>
                <a:ea typeface="Aptos" panose="020B0004020202020204" pitchFamily="34" charset="0"/>
                <a:cs typeface="Calibri" panose="020F0502020204030204" pitchFamily="34" charset="0"/>
              </a:rPr>
              <a:t>Formatiivinen</a:t>
            </a:r>
            <a:r>
              <a:rPr lang="en-US" kern="100" dirty="0">
                <a:solidFill>
                  <a:srgbClr val="0B3A5B"/>
                </a:solidFill>
                <a:ea typeface="Aptos" panose="020B0004020202020204" pitchFamily="34" charset="0"/>
                <a:cs typeface="Calibri" panose="020F0502020204030204" pitchFamily="34" charset="0"/>
              </a:rPr>
              <a:t> arviointi</a:t>
            </a:r>
          </a:p>
          <a:p>
            <a:pPr marL="342900" indent="-342900">
              <a:lnSpc>
                <a:spcPct val="100000"/>
              </a:lnSpc>
              <a:buSzPct val="50000"/>
              <a:buFont typeface="Wingdings" panose="05000000000000000000" pitchFamily="2" charset="2"/>
              <a:buChar char="v"/>
              <a:tabLst>
                <a:tab pos="457200" algn="l"/>
              </a:tabLst>
            </a:pPr>
            <a:r>
              <a:rPr lang="en-US" kern="100" dirty="0" err="1">
                <a:solidFill>
                  <a:srgbClr val="0B3A5B"/>
                </a:solidFill>
                <a:ea typeface="Aptos" panose="020B0004020202020204" pitchFamily="34" charset="0"/>
                <a:cs typeface="Calibri" panose="020F0502020204030204" pitchFamily="34" charset="0"/>
              </a:rPr>
              <a:t>Summatiivinen</a:t>
            </a:r>
            <a:r>
              <a:rPr lang="en-US" kern="100" dirty="0">
                <a:solidFill>
                  <a:srgbClr val="0B3A5B"/>
                </a:solidFill>
                <a:ea typeface="Aptos" panose="020B0004020202020204" pitchFamily="34" charset="0"/>
                <a:cs typeface="Calibri" panose="020F0502020204030204" pitchFamily="34" charset="0"/>
              </a:rPr>
              <a:t> </a:t>
            </a:r>
            <a:r>
              <a:rPr lang="en-US" kern="100" dirty="0" err="1">
                <a:solidFill>
                  <a:srgbClr val="0B3A5B"/>
                </a:solidFill>
                <a:ea typeface="Aptos" panose="020B0004020202020204" pitchFamily="34" charset="0"/>
                <a:cs typeface="Calibri" panose="020F0502020204030204" pitchFamily="34" charset="0"/>
              </a:rPr>
              <a:t>arviointi</a:t>
            </a:r>
            <a:endParaRPr lang="en-US" kern="100" dirty="0">
              <a:solidFill>
                <a:srgbClr val="0B3A5B"/>
              </a:solidFill>
              <a:ea typeface="Aptos" panose="020B0004020202020204" pitchFamily="34" charset="0"/>
              <a:cs typeface="Calibri" panose="020F0502020204030204" pitchFamily="34" charset="0"/>
            </a:endParaRPr>
          </a:p>
          <a:p>
            <a:pPr marL="342900" indent="-342900">
              <a:lnSpc>
                <a:spcPct val="100000"/>
              </a:lnSpc>
              <a:buSzPct val="50000"/>
              <a:buFont typeface="Wingdings" panose="05000000000000000000" pitchFamily="2" charset="2"/>
              <a:buChar char="v"/>
              <a:tabLst>
                <a:tab pos="457200" algn="l"/>
              </a:tabLst>
            </a:pPr>
            <a:r>
              <a:rPr lang="en-US" kern="100" dirty="0">
                <a:solidFill>
                  <a:srgbClr val="0B3A5B"/>
                </a:solidFill>
                <a:ea typeface="Aptos" panose="020B0004020202020204" pitchFamily="34" charset="0"/>
                <a:cs typeface="Calibri" panose="020F0502020204030204" pitchFamily="34" charset="0"/>
              </a:rPr>
              <a:t>Prosessin/tuloksen arviointi </a:t>
            </a:r>
          </a:p>
          <a:p>
            <a:pPr marL="342900" indent="-342900">
              <a:lnSpc>
                <a:spcPct val="100000"/>
              </a:lnSpc>
              <a:buSzPct val="50000"/>
              <a:buFont typeface="Wingdings" panose="05000000000000000000" pitchFamily="2" charset="2"/>
              <a:buChar char="v"/>
              <a:tabLst>
                <a:tab pos="457200" algn="l"/>
              </a:tabLst>
              <a:defRPr/>
            </a:pPr>
            <a:r>
              <a:rPr lang="en-US" kern="100" dirty="0">
                <a:solidFill>
                  <a:srgbClr val="0B3A5B"/>
                </a:solidFill>
                <a:ea typeface="Aptos" panose="020B0004020202020204" pitchFamily="34" charset="0"/>
                <a:cs typeface="Calibri" panose="020F0502020204030204" pitchFamily="34" charset="0"/>
              </a:rPr>
              <a:t>Vaikutusten arviointi</a:t>
            </a:r>
          </a:p>
          <a:p>
            <a:pPr marL="342900" indent="-342900">
              <a:lnSpc>
                <a:spcPct val="100000"/>
              </a:lnSpc>
              <a:buSzPct val="50000"/>
              <a:buFont typeface="Wingdings" panose="05000000000000000000" pitchFamily="2" charset="2"/>
              <a:buChar char="v"/>
              <a:tabLst>
                <a:tab pos="457200" algn="l"/>
              </a:tabLst>
              <a:defRPr/>
            </a:pPr>
            <a:r>
              <a:rPr lang="en-US" kern="100" dirty="0">
                <a:solidFill>
                  <a:srgbClr val="0B3A5B"/>
                </a:solidFill>
                <a:ea typeface="Aptos" panose="020B0004020202020204" pitchFamily="34" charset="0"/>
                <a:cs typeface="Calibri" panose="020F0502020204030204" pitchFamily="34" charset="0"/>
              </a:rPr>
              <a:t>Kehityksen arviointi</a:t>
            </a:r>
          </a:p>
          <a:p>
            <a:pPr marL="342900" indent="-342900">
              <a:lnSpc>
                <a:spcPct val="100000"/>
              </a:lnSpc>
              <a:buSzPct val="50000"/>
              <a:buFont typeface="Wingdings" panose="05000000000000000000" pitchFamily="2" charset="2"/>
              <a:buChar char="v"/>
              <a:tabLst>
                <a:tab pos="457200" algn="l"/>
              </a:tabLst>
              <a:defRPr/>
            </a:pPr>
            <a:r>
              <a:rPr lang="en-US" kern="100" dirty="0">
                <a:solidFill>
                  <a:srgbClr val="0B3A5B"/>
                </a:solidFill>
                <a:ea typeface="Aptos" panose="020B0004020202020204" pitchFamily="34" charset="0"/>
                <a:cs typeface="Calibri" panose="020F0502020204030204" pitchFamily="34" charset="0"/>
              </a:rPr>
              <a:t>Osallistuva arviointi</a:t>
            </a:r>
            <a:endParaRPr lang="fi-FI" kern="100" dirty="0">
              <a:solidFill>
                <a:srgbClr val="0B3A5B"/>
              </a:solidFill>
              <a:ea typeface="Aptos" panose="020B0004020202020204" pitchFamily="34" charset="0"/>
              <a:cs typeface="Calibri" panose="020F0502020204030204" pitchFamily="34" charset="0"/>
            </a:endParaRPr>
          </a:p>
          <a:p>
            <a:pPr marL="0" indent="0">
              <a:lnSpc>
                <a:spcPct val="100000"/>
              </a:lnSpc>
            </a:pPr>
            <a:endParaRPr lang="en-US" kern="100" dirty="0">
              <a:solidFill>
                <a:srgbClr val="0B3A5B"/>
              </a:solidFill>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840311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AFDF6-CCBA-334E-2A6B-E19BACE1861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FF4F535-EEBA-261C-74D3-A07B4D031819}"/>
              </a:ext>
            </a:extLst>
          </p:cNvPr>
          <p:cNvSpPr>
            <a:spLocks noGrp="1"/>
          </p:cNvSpPr>
          <p:nvPr>
            <p:ph type="body" sz="quarter" idx="16"/>
          </p:nvPr>
        </p:nvSpPr>
        <p:spPr>
          <a:xfrm>
            <a:off x="746121" y="579492"/>
            <a:ext cx="10052954" cy="803654"/>
          </a:xfrm>
        </p:spPr>
        <p:txBody>
          <a:bodyPr/>
          <a:lstStyle/>
          <a:p>
            <a:r>
              <a:rPr lang="en-US" sz="3200" b="1" kern="100" dirty="0">
                <a:effectLst/>
                <a:latin typeface="Calibri" panose="020F0502020204030204" pitchFamily="34" charset="0"/>
                <a:ea typeface="Aptos" panose="020B0004020202020204" pitchFamily="34" charset="0"/>
                <a:cs typeface="Calibri" panose="020F0502020204030204" pitchFamily="34" charset="0"/>
              </a:rPr>
              <a:t>Arvioinnin ja vaikutusten arvioinnin tärkeimmät vaiheet</a:t>
            </a:r>
          </a:p>
          <a:p>
            <a:r>
              <a:rPr lang="en-US" sz="2000" b="0" i="0" dirty="0" err="1">
                <a:solidFill>
                  <a:srgbClr val="0B3A5B"/>
                </a:solidFill>
                <a:effectLst/>
              </a:rPr>
              <a:t>Vaikutusten</a:t>
            </a:r>
            <a:r>
              <a:rPr lang="en-US" sz="2000" b="0" i="0" dirty="0">
                <a:solidFill>
                  <a:srgbClr val="0B3A5B"/>
                </a:solidFill>
                <a:effectLst/>
              </a:rPr>
              <a:t> </a:t>
            </a:r>
            <a:r>
              <a:rPr lang="en-US" sz="2000" b="0" i="0" dirty="0" err="1">
                <a:solidFill>
                  <a:srgbClr val="0B3A5B"/>
                </a:solidFill>
                <a:effectLst/>
              </a:rPr>
              <a:t>arviointien</a:t>
            </a:r>
            <a:r>
              <a:rPr lang="en-US" sz="2000" b="0" i="0" dirty="0">
                <a:solidFill>
                  <a:srgbClr val="0B3A5B"/>
                </a:solidFill>
                <a:effectLst/>
              </a:rPr>
              <a:t> keskeisiä tyyppejä ovat ympäristöarvioinnit maailmanlaajuisella tasolla, politiikan tasolla, strategisten </a:t>
            </a:r>
            <a:r>
              <a:rPr lang="en-US" sz="2000" b="0" i="0" dirty="0" err="1">
                <a:solidFill>
                  <a:srgbClr val="0B3A5B"/>
                </a:solidFill>
                <a:effectLst/>
              </a:rPr>
              <a:t>ohjelmien</a:t>
            </a:r>
            <a:r>
              <a:rPr lang="en-US" sz="2000" b="0" i="0" dirty="0">
                <a:solidFill>
                  <a:srgbClr val="0B3A5B"/>
                </a:solidFill>
                <a:effectLst/>
              </a:rPr>
              <a:t> ja suunnitelmien tasolla sekä hanketasolla.</a:t>
            </a:r>
            <a:endParaRPr lang="fi-FI" sz="2000" b="1" kern="100" dirty="0">
              <a:solidFill>
                <a:srgbClr val="0B3A5B"/>
              </a:solidFill>
              <a:effectLst/>
              <a:ea typeface="Aptos" panose="020B0004020202020204" pitchFamily="34" charset="0"/>
              <a:cs typeface="Calibri" panose="020F0502020204030204" pitchFamily="34" charset="0"/>
            </a:endParaRPr>
          </a:p>
          <a:p>
            <a:endParaRPr lang="en-IE" dirty="0"/>
          </a:p>
        </p:txBody>
      </p:sp>
      <p:sp>
        <p:nvSpPr>
          <p:cNvPr id="5" name="Freeform 171">
            <a:extLst>
              <a:ext uri="{FF2B5EF4-FFF2-40B4-BE49-F238E27FC236}">
                <a16:creationId xmlns:a16="http://schemas.microsoft.com/office/drawing/2014/main" id="{15F7B8A1-C98A-9509-08E1-4DD2F27A1B58}"/>
              </a:ext>
            </a:extLst>
          </p:cNvPr>
          <p:cNvSpPr>
            <a:spLocks noChangeArrowheads="1"/>
          </p:cNvSpPr>
          <p:nvPr/>
        </p:nvSpPr>
        <p:spPr bwMode="auto">
          <a:xfrm>
            <a:off x="576743" y="2170406"/>
            <a:ext cx="2251998" cy="1014720"/>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1983D"/>
          </a:solidFill>
          <a:ln>
            <a:noFill/>
          </a:ln>
          <a:effectLst/>
        </p:spPr>
        <p:txBody>
          <a:bodyPr wrap="none" anchor="ctr"/>
          <a:lstStyle/>
          <a:p>
            <a:endParaRPr lang="en-US" sz="900"/>
          </a:p>
        </p:txBody>
      </p:sp>
      <p:sp>
        <p:nvSpPr>
          <p:cNvPr id="10" name="Freeform 176">
            <a:extLst>
              <a:ext uri="{FF2B5EF4-FFF2-40B4-BE49-F238E27FC236}">
                <a16:creationId xmlns:a16="http://schemas.microsoft.com/office/drawing/2014/main" id="{D6ECAADE-9B6E-627A-7048-AA953AA4D5E4}"/>
              </a:ext>
            </a:extLst>
          </p:cNvPr>
          <p:cNvSpPr>
            <a:spLocks noChangeArrowheads="1"/>
          </p:cNvSpPr>
          <p:nvPr/>
        </p:nvSpPr>
        <p:spPr bwMode="auto">
          <a:xfrm>
            <a:off x="1134285" y="3281078"/>
            <a:ext cx="3121154" cy="2971592"/>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E25684"/>
          </a:solidFill>
          <a:ln>
            <a:noFill/>
          </a:ln>
          <a:effectLst/>
        </p:spPr>
        <p:txBody>
          <a:bodyPr wrap="none" anchor="ctr"/>
          <a:lstStyle/>
          <a:p>
            <a:endParaRPr lang="en-US" sz="900"/>
          </a:p>
        </p:txBody>
      </p:sp>
      <p:sp>
        <p:nvSpPr>
          <p:cNvPr id="15" name="Freeform 181">
            <a:extLst>
              <a:ext uri="{FF2B5EF4-FFF2-40B4-BE49-F238E27FC236}">
                <a16:creationId xmlns:a16="http://schemas.microsoft.com/office/drawing/2014/main" id="{A5212F60-E897-A112-0D70-F83B292CE10F}"/>
              </a:ext>
            </a:extLst>
          </p:cNvPr>
          <p:cNvSpPr>
            <a:spLocks noChangeArrowheads="1"/>
          </p:cNvSpPr>
          <p:nvPr/>
        </p:nvSpPr>
        <p:spPr bwMode="auto">
          <a:xfrm>
            <a:off x="4103885" y="2224622"/>
            <a:ext cx="3572332" cy="3327092"/>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2094D2"/>
          </a:solidFill>
          <a:ln>
            <a:noFill/>
          </a:ln>
          <a:effectLst/>
        </p:spPr>
        <p:txBody>
          <a:bodyPr wrap="none" anchor="ctr"/>
          <a:lstStyle/>
          <a:p>
            <a:endParaRPr lang="en-US" sz="900"/>
          </a:p>
        </p:txBody>
      </p:sp>
      <p:sp>
        <p:nvSpPr>
          <p:cNvPr id="24" name="CuadroTexto 553">
            <a:extLst>
              <a:ext uri="{FF2B5EF4-FFF2-40B4-BE49-F238E27FC236}">
                <a16:creationId xmlns:a16="http://schemas.microsoft.com/office/drawing/2014/main" id="{E7C9DCB7-FE46-2253-97F0-29CE06373E1C}"/>
              </a:ext>
            </a:extLst>
          </p:cNvPr>
          <p:cNvSpPr txBox="1"/>
          <p:nvPr/>
        </p:nvSpPr>
        <p:spPr>
          <a:xfrm>
            <a:off x="515233" y="2323823"/>
            <a:ext cx="2328391" cy="707886"/>
          </a:xfrm>
          <a:prstGeom prst="rect">
            <a:avLst/>
          </a:prstGeom>
          <a:noFill/>
        </p:spPr>
        <p:txBody>
          <a:bodyPr wrap="square" rtlCol="0">
            <a:spAutoFit/>
          </a:bodyPr>
          <a:lstStyle/>
          <a:p>
            <a:pPr marL="0" indent="0" algn="ctr">
              <a:lnSpc>
                <a:spcPct val="100000"/>
              </a:lnSpc>
            </a:pPr>
            <a:r>
              <a:rPr lang="fi-FI" sz="2000" b="1" dirty="0">
                <a:solidFill>
                  <a:schemeClr val="bg1"/>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VAIKUTUSTEN ARVIOINTI</a:t>
            </a:r>
            <a:endParaRPr lang="fi-FI" sz="2000" b="1" dirty="0">
              <a:solidFill>
                <a:schemeClr val="bg1"/>
              </a:solidFill>
              <a:latin typeface="Calibri" panose="020F0502020204030204" pitchFamily="34" charset="0"/>
              <a:ea typeface="Lato" charset="0"/>
              <a:cs typeface="Calibri" panose="020F0502020204030204" pitchFamily="34" charset="0"/>
            </a:endParaRPr>
          </a:p>
        </p:txBody>
      </p:sp>
      <p:sp>
        <p:nvSpPr>
          <p:cNvPr id="25" name="CuadroTexto 555">
            <a:extLst>
              <a:ext uri="{FF2B5EF4-FFF2-40B4-BE49-F238E27FC236}">
                <a16:creationId xmlns:a16="http://schemas.microsoft.com/office/drawing/2014/main" id="{A5B73AAB-B2C6-E6DC-DAB5-E7140D2393C7}"/>
              </a:ext>
            </a:extLst>
          </p:cNvPr>
          <p:cNvSpPr txBox="1"/>
          <p:nvPr/>
        </p:nvSpPr>
        <p:spPr>
          <a:xfrm>
            <a:off x="1538053" y="3940042"/>
            <a:ext cx="2282396" cy="1477328"/>
          </a:xfrm>
          <a:prstGeom prst="rect">
            <a:avLst/>
          </a:prstGeom>
          <a:noFill/>
        </p:spPr>
        <p:txBody>
          <a:bodyPr wrap="square" rtlCol="0">
            <a:spAutoFit/>
          </a:bodyPr>
          <a:lstStyle/>
          <a:p>
            <a:pPr marL="0" indent="0" algn="ctr">
              <a:lnSpc>
                <a:spcPct val="100000"/>
              </a:lnSpc>
            </a:pPr>
            <a:r>
              <a:rPr lang="en-US" b="1" kern="100" dirty="0">
                <a:solidFill>
                  <a:schemeClr val="bg1"/>
                </a:solidFill>
                <a:latin typeface="Calibri" panose="020F0502020204030204" pitchFamily="34" charset="0"/>
                <a:cs typeface="Calibri" panose="020F0502020204030204" pitchFamily="34" charset="0"/>
              </a:rPr>
              <a:t>Tarkoitus </a:t>
            </a:r>
            <a:r>
              <a:rPr lang="en-US" kern="100" dirty="0">
                <a:solidFill>
                  <a:schemeClr val="bg1"/>
                </a:solidFill>
                <a:latin typeface="Calibri" panose="020F0502020204030204" pitchFamily="34" charset="0"/>
                <a:cs typeface="Calibri" panose="020F0502020204030204" pitchFamily="34" charset="0"/>
              </a:rPr>
              <a:t>arvioida muutoksia, jotka voidaan suoraan tai epäsuorasti liittää johonkin toimintaan.</a:t>
            </a:r>
            <a:endParaRPr lang="fi-FI" kern="100" dirty="0">
              <a:solidFill>
                <a:schemeClr val="bg1"/>
              </a:solidFill>
              <a:latin typeface="Calibri" panose="020F0502020204030204" pitchFamily="34" charset="0"/>
              <a:cs typeface="Calibri" panose="020F0502020204030204" pitchFamily="34" charset="0"/>
            </a:endParaRPr>
          </a:p>
        </p:txBody>
      </p:sp>
      <p:sp>
        <p:nvSpPr>
          <p:cNvPr id="26" name="CuadroTexto 557">
            <a:extLst>
              <a:ext uri="{FF2B5EF4-FFF2-40B4-BE49-F238E27FC236}">
                <a16:creationId xmlns:a16="http://schemas.microsoft.com/office/drawing/2014/main" id="{6F166DB1-128C-38E1-CEF3-797B7FBE935F}"/>
              </a:ext>
            </a:extLst>
          </p:cNvPr>
          <p:cNvSpPr txBox="1"/>
          <p:nvPr/>
        </p:nvSpPr>
        <p:spPr>
          <a:xfrm>
            <a:off x="4848155" y="2513557"/>
            <a:ext cx="2241879" cy="2585323"/>
          </a:xfrm>
          <a:prstGeom prst="rect">
            <a:avLst/>
          </a:prstGeom>
          <a:noFill/>
        </p:spPr>
        <p:txBody>
          <a:bodyPr wrap="square" rtlCol="0">
            <a:spAutoFit/>
          </a:bodyPr>
          <a:lstStyle/>
          <a:p>
            <a:pPr marL="0" lvl="0" indent="0" algn="ctr">
              <a:lnSpc>
                <a:spcPct val="100000"/>
              </a:lnSpc>
              <a:buSzPts val="1000"/>
              <a:tabLst>
                <a:tab pos="457200" algn="l"/>
              </a:tabLst>
            </a:pPr>
            <a:r>
              <a:rPr lang="en-US"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Keskitytään </a:t>
            </a:r>
            <a:r>
              <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sekä aiottujen että ei-toivottujen vaikutusten tarkasteluun, jolloin saadaan kattava käsitys toiminnan vaikutuksesta muutokseen.</a:t>
            </a:r>
            <a:endParaRPr lang="fi-FI"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78" name="Freeform 186">
            <a:extLst>
              <a:ext uri="{FF2B5EF4-FFF2-40B4-BE49-F238E27FC236}">
                <a16:creationId xmlns:a16="http://schemas.microsoft.com/office/drawing/2014/main" id="{1701738E-8B90-092A-DC3E-8C6026C8D3AD}"/>
              </a:ext>
            </a:extLst>
          </p:cNvPr>
          <p:cNvSpPr>
            <a:spLocks noChangeArrowheads="1"/>
          </p:cNvSpPr>
          <p:nvPr/>
        </p:nvSpPr>
        <p:spPr bwMode="auto">
          <a:xfrm>
            <a:off x="7411890" y="2626111"/>
            <a:ext cx="3857023" cy="3774689"/>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60BA47"/>
          </a:solidFill>
          <a:ln>
            <a:noFill/>
          </a:ln>
          <a:effectLst/>
        </p:spPr>
        <p:txBody>
          <a:bodyPr wrap="none" anchor="ctr"/>
          <a:lstStyle/>
          <a:p>
            <a:endParaRPr lang="en-US" sz="900" dirty="0"/>
          </a:p>
        </p:txBody>
      </p:sp>
      <p:sp>
        <p:nvSpPr>
          <p:cNvPr id="82" name="CuadroTexto 559">
            <a:extLst>
              <a:ext uri="{FF2B5EF4-FFF2-40B4-BE49-F238E27FC236}">
                <a16:creationId xmlns:a16="http://schemas.microsoft.com/office/drawing/2014/main" id="{93BE65EE-7A37-5628-E9A2-7C6120280209}"/>
              </a:ext>
            </a:extLst>
          </p:cNvPr>
          <p:cNvSpPr txBox="1"/>
          <p:nvPr/>
        </p:nvSpPr>
        <p:spPr>
          <a:xfrm>
            <a:off x="7959653" y="2891356"/>
            <a:ext cx="2876367" cy="3139321"/>
          </a:xfrm>
          <a:prstGeom prst="rect">
            <a:avLst/>
          </a:prstGeom>
          <a:noFill/>
        </p:spPr>
        <p:txBody>
          <a:bodyPr wrap="square" rtlCol="0">
            <a:spAutoFit/>
          </a:bodyPr>
          <a:lstStyle/>
          <a:p>
            <a:pPr marL="0" lvl="0" indent="0" algn="ctr">
              <a:lnSpc>
                <a:spcPct val="100000"/>
              </a:lnSpc>
              <a:buSzPts val="1000"/>
              <a:tabLst>
                <a:tab pos="457200" algn="l"/>
              </a:tabLst>
            </a:pPr>
            <a:r>
              <a:rPr lang="en-US" kern="100" dirty="0">
                <a:solidFill>
                  <a:schemeClr val="bg1"/>
                </a:solidFill>
                <a:latin typeface="Calibri" panose="020F0502020204030204" pitchFamily="34" charset="0"/>
                <a:cs typeface="Calibri" panose="020F0502020204030204" pitchFamily="34" charset="0"/>
              </a:rPr>
              <a:t>Kvantitatiivisten ja kvalitatiivisten menetelmien, kuten kyselytutkimusten, kokeilujen, tilastollisen analyysin, jolla mitataan muutoksia mittareissa, haastattelujen, fokusryhmien ja </a:t>
            </a:r>
            <a:r>
              <a:rPr lang="en-US" kern="100" dirty="0" err="1">
                <a:solidFill>
                  <a:schemeClr val="bg1"/>
                </a:solidFill>
                <a:latin typeface="Calibri" panose="020F0502020204030204" pitchFamily="34" charset="0"/>
                <a:cs typeface="Calibri" panose="020F0502020204030204" pitchFamily="34" charset="0"/>
              </a:rPr>
              <a:t>Esimerkkiten</a:t>
            </a:r>
            <a:r>
              <a:rPr lang="en-US" kern="100" dirty="0">
                <a:solidFill>
                  <a:schemeClr val="bg1"/>
                </a:solidFill>
                <a:latin typeface="Calibri" panose="020F0502020204030204" pitchFamily="34" charset="0"/>
                <a:cs typeface="Calibri" panose="020F0502020204030204" pitchFamily="34" charset="0"/>
              </a:rPr>
              <a:t> </a:t>
            </a:r>
            <a:r>
              <a:rPr lang="en-US" kern="100" dirty="0" err="1">
                <a:solidFill>
                  <a:schemeClr val="bg1"/>
                </a:solidFill>
                <a:latin typeface="Calibri" panose="020F0502020204030204" pitchFamily="34" charset="0"/>
                <a:cs typeface="Calibri" panose="020F0502020204030204" pitchFamily="34" charset="0"/>
              </a:rPr>
              <a:t>hyödyntäminen</a:t>
            </a:r>
            <a:r>
              <a:rPr lang="en-US" kern="100" dirty="0">
                <a:solidFill>
                  <a:schemeClr val="bg1"/>
                </a:solidFill>
                <a:latin typeface="Calibri" panose="020F0502020204030204" pitchFamily="34" charset="0"/>
                <a:cs typeface="Calibri" panose="020F0502020204030204" pitchFamily="34" charset="0"/>
              </a:rPr>
              <a:t> kokemusten keräämiseksi - </a:t>
            </a:r>
            <a:r>
              <a:rPr lang="en-US" kern="100" dirty="0" err="1">
                <a:solidFill>
                  <a:schemeClr val="bg1"/>
                </a:solidFill>
                <a:latin typeface="Calibri" panose="020F0502020204030204" pitchFamily="34" charset="0"/>
                <a:cs typeface="Calibri" panose="020F0502020204030204" pitchFamily="34" charset="0"/>
              </a:rPr>
              <a:t>kappale</a:t>
            </a:r>
            <a:r>
              <a:rPr lang="en-US" kern="100" dirty="0">
                <a:solidFill>
                  <a:schemeClr val="bg1"/>
                </a:solidFill>
                <a:latin typeface="Calibri" panose="020F0502020204030204" pitchFamily="34" charset="0"/>
                <a:cs typeface="Calibri" panose="020F0502020204030204" pitchFamily="34" charset="0"/>
              </a:rPr>
              <a:t> 4</a:t>
            </a:r>
            <a:endParaRPr lang="fi-FI" kern="100" dirty="0">
              <a:solidFill>
                <a:schemeClr val="bg1"/>
              </a:solidFill>
              <a:latin typeface="Calibri" panose="020F0502020204030204" pitchFamily="34" charset="0"/>
              <a:cs typeface="Calibri" panose="020F0502020204030204" pitchFamily="34" charset="0"/>
            </a:endParaRPr>
          </a:p>
        </p:txBody>
      </p:sp>
      <p:grpSp>
        <p:nvGrpSpPr>
          <p:cNvPr id="3" name="Graphic 4">
            <a:extLst>
              <a:ext uri="{FF2B5EF4-FFF2-40B4-BE49-F238E27FC236}">
                <a16:creationId xmlns:a16="http://schemas.microsoft.com/office/drawing/2014/main" id="{8C5D1854-0871-7071-692D-58FD14B7B286}"/>
              </a:ext>
            </a:extLst>
          </p:cNvPr>
          <p:cNvGrpSpPr/>
          <p:nvPr/>
        </p:nvGrpSpPr>
        <p:grpSpPr>
          <a:xfrm rot="18140738">
            <a:off x="3123943" y="2385070"/>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A90C44FC-9247-AB5C-E462-5C4E7788AC93}"/>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E72F84A6-D060-4C29-0FEE-AFCB81E9EF3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BE31D1FE-DAEF-636A-D17F-32E032065E7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099A9277-D502-8001-C785-61B300775C8A}"/>
                </a:ext>
              </a:extLst>
            </p:cNvPr>
            <p:cNvGrpSpPr/>
            <p:nvPr/>
          </p:nvGrpSpPr>
          <p:grpSpPr>
            <a:xfrm>
              <a:off x="9129274" y="2893887"/>
              <a:ext cx="717139" cy="1211724"/>
              <a:chOff x="9129274" y="2893887"/>
              <a:chExt cx="717139" cy="1211724"/>
            </a:xfrm>
            <a:grpFill/>
          </p:grpSpPr>
          <p:sp>
            <p:nvSpPr>
              <p:cNvPr id="7" name="Freeform 50">
                <a:extLst>
                  <a:ext uri="{FF2B5EF4-FFF2-40B4-BE49-F238E27FC236}">
                    <a16:creationId xmlns:a16="http://schemas.microsoft.com/office/drawing/2014/main" id="{577B77F5-D197-D8D3-F28E-AD3C676BD440}"/>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8" name="Freeform 51">
                <a:extLst>
                  <a:ext uri="{FF2B5EF4-FFF2-40B4-BE49-F238E27FC236}">
                    <a16:creationId xmlns:a16="http://schemas.microsoft.com/office/drawing/2014/main" id="{4A142256-59DC-7D69-069C-35DC1383112F}"/>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9" name="Freeform 52">
                <a:extLst>
                  <a:ext uri="{FF2B5EF4-FFF2-40B4-BE49-F238E27FC236}">
                    <a16:creationId xmlns:a16="http://schemas.microsoft.com/office/drawing/2014/main" id="{0B157028-69FF-13C9-D993-08E6407F689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EAF65347-1FE3-FC34-EE1D-5684EAB33EE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2E85ABCE-9AB7-3F0E-73FA-ED649E7E9D34}"/>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3" name="Freeform 55">
                <a:extLst>
                  <a:ext uri="{FF2B5EF4-FFF2-40B4-BE49-F238E27FC236}">
                    <a16:creationId xmlns:a16="http://schemas.microsoft.com/office/drawing/2014/main" id="{396DC2CE-3595-79B5-8620-9656FECEDAA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4" name="Freeform 56">
                <a:extLst>
                  <a:ext uri="{FF2B5EF4-FFF2-40B4-BE49-F238E27FC236}">
                    <a16:creationId xmlns:a16="http://schemas.microsoft.com/office/drawing/2014/main" id="{AFAE9E05-5648-7A70-A14C-034617F4F8B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27353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5C819D-840D-EF1B-7428-AFE89F9C092D}"/>
              </a:ext>
            </a:extLst>
          </p:cNvPr>
          <p:cNvSpPr>
            <a:spLocks noGrp="1"/>
          </p:cNvSpPr>
          <p:nvPr>
            <p:ph type="body" sz="quarter" idx="16"/>
          </p:nvPr>
        </p:nvSpPr>
        <p:spPr>
          <a:xfrm>
            <a:off x="790930" y="576076"/>
            <a:ext cx="10610140" cy="552622"/>
          </a:xfrm>
        </p:spPr>
        <p:txBody>
          <a:bodyPr/>
          <a:lstStyle/>
          <a:p>
            <a:r>
              <a:rPr lang="en-US" sz="3200" b="1" kern="100" dirty="0">
                <a:effectLst/>
                <a:latin typeface="Calibri" panose="020F0502020204030204" pitchFamily="34" charset="0"/>
                <a:ea typeface="Aptos" panose="020B0004020202020204" pitchFamily="34" charset="0"/>
                <a:cs typeface="Calibri" panose="020F0502020204030204" pitchFamily="34" charset="0"/>
              </a:rPr>
              <a:t>Arvioinnin ja vaikutusten arvioinnin tärkeimmät vaiheet</a:t>
            </a:r>
          </a:p>
          <a:p>
            <a:endParaRPr lang="en-IE" dirty="0"/>
          </a:p>
        </p:txBody>
      </p:sp>
      <p:sp>
        <p:nvSpPr>
          <p:cNvPr id="4" name="Freeform 1">
            <a:extLst>
              <a:ext uri="{FF2B5EF4-FFF2-40B4-BE49-F238E27FC236}">
                <a16:creationId xmlns:a16="http://schemas.microsoft.com/office/drawing/2014/main" id="{FE7B7F12-DB56-2C9A-E106-48A73768D322}"/>
              </a:ext>
            </a:extLst>
          </p:cNvPr>
          <p:cNvSpPr>
            <a:spLocks noChangeArrowheads="1"/>
          </p:cNvSpPr>
          <p:nvPr/>
        </p:nvSpPr>
        <p:spPr bwMode="auto">
          <a:xfrm>
            <a:off x="603909" y="1902098"/>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5" name="Freeform 171">
            <a:extLst>
              <a:ext uri="{FF2B5EF4-FFF2-40B4-BE49-F238E27FC236}">
                <a16:creationId xmlns:a16="http://schemas.microsoft.com/office/drawing/2014/main" id="{8F732E26-BE11-8395-0CC5-14F0F31BA8D0}"/>
              </a:ext>
            </a:extLst>
          </p:cNvPr>
          <p:cNvSpPr>
            <a:spLocks noChangeArrowheads="1"/>
          </p:cNvSpPr>
          <p:nvPr/>
        </p:nvSpPr>
        <p:spPr bwMode="auto">
          <a:xfrm>
            <a:off x="563147" y="1847193"/>
            <a:ext cx="2535674" cy="2604719"/>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1983D"/>
          </a:solidFill>
          <a:ln>
            <a:noFill/>
          </a:ln>
          <a:effectLst/>
        </p:spPr>
        <p:txBody>
          <a:bodyPr wrap="none" anchor="ctr"/>
          <a:lstStyle/>
          <a:p>
            <a:endParaRPr lang="en-US" sz="900"/>
          </a:p>
        </p:txBody>
      </p:sp>
      <p:sp>
        <p:nvSpPr>
          <p:cNvPr id="6" name="Freeform 172">
            <a:extLst>
              <a:ext uri="{FF2B5EF4-FFF2-40B4-BE49-F238E27FC236}">
                <a16:creationId xmlns:a16="http://schemas.microsoft.com/office/drawing/2014/main" id="{9907CEDD-66F3-50E9-5958-397E0E0D29FC}"/>
              </a:ext>
            </a:extLst>
          </p:cNvPr>
          <p:cNvSpPr>
            <a:spLocks noChangeArrowheads="1"/>
          </p:cNvSpPr>
          <p:nvPr/>
        </p:nvSpPr>
        <p:spPr bwMode="auto">
          <a:xfrm>
            <a:off x="727896" y="2023554"/>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5">
            <a:extLst>
              <a:ext uri="{FF2B5EF4-FFF2-40B4-BE49-F238E27FC236}">
                <a16:creationId xmlns:a16="http://schemas.microsoft.com/office/drawing/2014/main" id="{A4A710D9-01D2-3129-C8EE-D759F9A651C7}"/>
              </a:ext>
            </a:extLst>
          </p:cNvPr>
          <p:cNvSpPr>
            <a:spLocks noChangeArrowheads="1"/>
          </p:cNvSpPr>
          <p:nvPr/>
        </p:nvSpPr>
        <p:spPr bwMode="auto">
          <a:xfrm>
            <a:off x="2386034" y="4036062"/>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8" y="3924"/>
                  <a:pt x="0" y="3046"/>
                  <a:pt x="0" y="1962"/>
                </a:cubicBezTo>
                <a:lnTo>
                  <a:pt x="0" y="1962"/>
                </a:lnTo>
                <a:cubicBezTo>
                  <a:pt x="0" y="879"/>
                  <a:pt x="878" y="0"/>
                  <a:pt x="1962" y="0"/>
                </a:cubicBezTo>
                <a:lnTo>
                  <a:pt x="1962" y="0"/>
                </a:lnTo>
                <a:cubicBezTo>
                  <a:pt x="3045"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0" name="Freeform 176">
            <a:extLst>
              <a:ext uri="{FF2B5EF4-FFF2-40B4-BE49-F238E27FC236}">
                <a16:creationId xmlns:a16="http://schemas.microsoft.com/office/drawing/2014/main" id="{327DECB2-E2AC-01E2-E136-5655ECD0F295}"/>
              </a:ext>
            </a:extLst>
          </p:cNvPr>
          <p:cNvSpPr>
            <a:spLocks noChangeArrowheads="1"/>
          </p:cNvSpPr>
          <p:nvPr/>
        </p:nvSpPr>
        <p:spPr bwMode="auto">
          <a:xfrm>
            <a:off x="2279194" y="3805278"/>
            <a:ext cx="2630128" cy="2543510"/>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E25684"/>
          </a:solidFill>
          <a:ln>
            <a:noFill/>
          </a:ln>
          <a:effectLst/>
        </p:spPr>
        <p:txBody>
          <a:bodyPr wrap="none" anchor="ctr"/>
          <a:lstStyle/>
          <a:p>
            <a:endParaRPr lang="en-US" sz="900"/>
          </a:p>
        </p:txBody>
      </p:sp>
      <p:sp>
        <p:nvSpPr>
          <p:cNvPr id="11" name="Freeform 177">
            <a:extLst>
              <a:ext uri="{FF2B5EF4-FFF2-40B4-BE49-F238E27FC236}">
                <a16:creationId xmlns:a16="http://schemas.microsoft.com/office/drawing/2014/main" id="{E38156A0-E515-5534-D531-16BC483149A5}"/>
              </a:ext>
            </a:extLst>
          </p:cNvPr>
          <p:cNvSpPr>
            <a:spLocks noChangeArrowheads="1"/>
          </p:cNvSpPr>
          <p:nvPr/>
        </p:nvSpPr>
        <p:spPr bwMode="auto">
          <a:xfrm>
            <a:off x="2510019" y="4157518"/>
            <a:ext cx="2251998" cy="2251998"/>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5"/>
                  <a:pt x="3045" y="3923"/>
                  <a:pt x="1961" y="3923"/>
                </a:cubicBezTo>
                <a:lnTo>
                  <a:pt x="1961" y="3923"/>
                </a:lnTo>
                <a:cubicBezTo>
                  <a:pt x="878" y="3923"/>
                  <a:pt x="0" y="3045"/>
                  <a:pt x="0" y="1961"/>
                </a:cubicBezTo>
                <a:lnTo>
                  <a:pt x="0" y="1961"/>
                </a:lnTo>
                <a:cubicBezTo>
                  <a:pt x="0" y="878"/>
                  <a:pt x="878"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4" name="Freeform 180">
            <a:extLst>
              <a:ext uri="{FF2B5EF4-FFF2-40B4-BE49-F238E27FC236}">
                <a16:creationId xmlns:a16="http://schemas.microsoft.com/office/drawing/2014/main" id="{6194C6C4-7691-CCA3-BCFD-31E700CBE8F7}"/>
              </a:ext>
            </a:extLst>
          </p:cNvPr>
          <p:cNvSpPr>
            <a:spLocks noChangeArrowheads="1"/>
          </p:cNvSpPr>
          <p:nvPr/>
        </p:nvSpPr>
        <p:spPr bwMode="auto">
          <a:xfrm>
            <a:off x="4067838" y="1866529"/>
            <a:ext cx="2251998" cy="2251998"/>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5" name="Freeform 181">
            <a:extLst>
              <a:ext uri="{FF2B5EF4-FFF2-40B4-BE49-F238E27FC236}">
                <a16:creationId xmlns:a16="http://schemas.microsoft.com/office/drawing/2014/main" id="{8660684E-4E68-680C-7F72-577D42900483}"/>
              </a:ext>
            </a:extLst>
          </p:cNvPr>
          <p:cNvSpPr>
            <a:spLocks noChangeArrowheads="1"/>
          </p:cNvSpPr>
          <p:nvPr/>
        </p:nvSpPr>
        <p:spPr bwMode="auto">
          <a:xfrm>
            <a:off x="4002052" y="1670833"/>
            <a:ext cx="2505026" cy="2508422"/>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2094D2"/>
          </a:solidFill>
          <a:ln>
            <a:noFill/>
          </a:ln>
          <a:effectLst/>
        </p:spPr>
        <p:txBody>
          <a:bodyPr wrap="none" anchor="ctr"/>
          <a:lstStyle/>
          <a:p>
            <a:endParaRPr lang="en-US" sz="900"/>
          </a:p>
        </p:txBody>
      </p:sp>
      <p:sp>
        <p:nvSpPr>
          <p:cNvPr id="16" name="Freeform 182">
            <a:extLst>
              <a:ext uri="{FF2B5EF4-FFF2-40B4-BE49-F238E27FC236}">
                <a16:creationId xmlns:a16="http://schemas.microsoft.com/office/drawing/2014/main" id="{95AB65FD-C39F-BCA9-F2CF-3FE7D1A9572C}"/>
              </a:ext>
            </a:extLst>
          </p:cNvPr>
          <p:cNvSpPr>
            <a:spLocks noChangeArrowheads="1"/>
          </p:cNvSpPr>
          <p:nvPr/>
        </p:nvSpPr>
        <p:spPr bwMode="auto">
          <a:xfrm>
            <a:off x="3943853" y="1670833"/>
            <a:ext cx="2497439" cy="2569150"/>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9" name="Freeform 185">
            <a:extLst>
              <a:ext uri="{FF2B5EF4-FFF2-40B4-BE49-F238E27FC236}">
                <a16:creationId xmlns:a16="http://schemas.microsoft.com/office/drawing/2014/main" id="{A818C13B-B616-85C2-D9EA-B7372577B231}"/>
              </a:ext>
            </a:extLst>
          </p:cNvPr>
          <p:cNvSpPr>
            <a:spLocks noChangeArrowheads="1"/>
          </p:cNvSpPr>
          <p:nvPr/>
        </p:nvSpPr>
        <p:spPr bwMode="auto">
          <a:xfrm>
            <a:off x="8904525" y="3969344"/>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6" y="3924"/>
                  <a:pt x="1962" y="3924"/>
                </a:cubicBezTo>
                <a:lnTo>
                  <a:pt x="1962" y="3924"/>
                </a:lnTo>
                <a:cubicBezTo>
                  <a:pt x="878" y="3924"/>
                  <a:pt x="0" y="3046"/>
                  <a:pt x="0" y="1962"/>
                </a:cubicBezTo>
                <a:lnTo>
                  <a:pt x="0" y="1962"/>
                </a:lnTo>
                <a:cubicBezTo>
                  <a:pt x="0" y="879"/>
                  <a:pt x="878" y="0"/>
                  <a:pt x="1962" y="0"/>
                </a:cubicBezTo>
                <a:lnTo>
                  <a:pt x="1962" y="0"/>
                </a:lnTo>
                <a:cubicBezTo>
                  <a:pt x="3046"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0" name="Freeform 186">
            <a:extLst>
              <a:ext uri="{FF2B5EF4-FFF2-40B4-BE49-F238E27FC236}">
                <a16:creationId xmlns:a16="http://schemas.microsoft.com/office/drawing/2014/main" id="{311DA63A-E875-26D9-0248-7968A994844A}"/>
              </a:ext>
            </a:extLst>
          </p:cNvPr>
          <p:cNvSpPr>
            <a:spLocks noChangeArrowheads="1"/>
          </p:cNvSpPr>
          <p:nvPr/>
        </p:nvSpPr>
        <p:spPr bwMode="auto">
          <a:xfrm>
            <a:off x="8778010" y="3805278"/>
            <a:ext cx="2623059" cy="2546768"/>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F1983D"/>
          </a:solidFill>
          <a:ln>
            <a:noFill/>
          </a:ln>
          <a:effectLst/>
        </p:spPr>
        <p:txBody>
          <a:bodyPr wrap="none" anchor="ctr"/>
          <a:lstStyle/>
          <a:p>
            <a:endParaRPr lang="en-US" sz="900"/>
          </a:p>
        </p:txBody>
      </p:sp>
      <p:sp>
        <p:nvSpPr>
          <p:cNvPr id="21" name="Freeform 187">
            <a:extLst>
              <a:ext uri="{FF2B5EF4-FFF2-40B4-BE49-F238E27FC236}">
                <a16:creationId xmlns:a16="http://schemas.microsoft.com/office/drawing/2014/main" id="{A1CD1668-65FA-B035-62F3-9FD0D0624A15}"/>
              </a:ext>
            </a:extLst>
          </p:cNvPr>
          <p:cNvSpPr>
            <a:spLocks noChangeArrowheads="1"/>
          </p:cNvSpPr>
          <p:nvPr/>
        </p:nvSpPr>
        <p:spPr bwMode="auto">
          <a:xfrm>
            <a:off x="9028510" y="4090800"/>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8"/>
                  <a:pt x="878" y="0"/>
                  <a:pt x="1962" y="0"/>
                </a:cubicBezTo>
                <a:lnTo>
                  <a:pt x="1962" y="0"/>
                </a:lnTo>
                <a:cubicBezTo>
                  <a:pt x="3045"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4" name="CuadroTexto 553">
            <a:extLst>
              <a:ext uri="{FF2B5EF4-FFF2-40B4-BE49-F238E27FC236}">
                <a16:creationId xmlns:a16="http://schemas.microsoft.com/office/drawing/2014/main" id="{F65DE25B-4D94-B600-F4BF-28D263FA1866}"/>
              </a:ext>
            </a:extLst>
          </p:cNvPr>
          <p:cNvSpPr txBox="1"/>
          <p:nvPr/>
        </p:nvSpPr>
        <p:spPr>
          <a:xfrm>
            <a:off x="611986" y="2504689"/>
            <a:ext cx="2328391" cy="1477328"/>
          </a:xfrm>
          <a:prstGeom prst="rect">
            <a:avLst/>
          </a:prstGeom>
          <a:noFill/>
        </p:spPr>
        <p:txBody>
          <a:bodyPr wrap="square" rtlCol="0">
            <a:spAutoFit/>
          </a:bodyPr>
          <a:lstStyle/>
          <a:p>
            <a:pPr algn="ctr"/>
            <a:r>
              <a:rPr lang="en-US"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Määrittele tavoitteet</a:t>
            </a:r>
            <a:r>
              <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 Hahmottele selkeästi, mitä ohjelmalla pyritään </a:t>
            </a:r>
            <a:r>
              <a:rPr lang="en-US" kern="100" dirty="0" err="1">
                <a:solidFill>
                  <a:schemeClr val="bg1"/>
                </a:solidFill>
                <a:effectLst/>
                <a:latin typeface="Calibri" panose="020F0502020204030204" pitchFamily="34" charset="0"/>
                <a:ea typeface="Aptos" panose="020B0004020202020204" pitchFamily="34" charset="0"/>
                <a:cs typeface="Calibri" panose="020F0502020204030204" pitchFamily="34" charset="0"/>
              </a:rPr>
              <a:t>saavuttamaan</a:t>
            </a:r>
            <a:r>
              <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 </a:t>
            </a:r>
            <a:r>
              <a:rPr lang="en-US" kern="100" dirty="0">
                <a:solidFill>
                  <a:schemeClr val="bg1"/>
                </a:solidFill>
                <a:latin typeface="Calibri" panose="020F0502020204030204" pitchFamily="34" charset="0"/>
                <a:ea typeface="Aptos" panose="020B0004020202020204" pitchFamily="34" charset="0"/>
                <a:cs typeface="Calibri" panose="020F0502020204030204" pitchFamily="34" charset="0"/>
              </a:rPr>
              <a:t>–</a:t>
            </a:r>
            <a:r>
              <a:rPr lang="en-US" i="1" kern="100" dirty="0">
                <a:solidFill>
                  <a:schemeClr val="bg1"/>
                </a:solidFill>
                <a:latin typeface="Calibri" panose="020F0502020204030204" pitchFamily="34" charset="0"/>
                <a:ea typeface="Aptos" panose="020B0004020202020204" pitchFamily="34" charset="0"/>
                <a:cs typeface="Calibri" panose="020F0502020204030204" pitchFamily="34" charset="0"/>
              </a:rPr>
              <a:t> </a:t>
            </a:r>
            <a:r>
              <a:rPr lang="en-US" i="1" kern="100" dirty="0" err="1">
                <a:solidFill>
                  <a:schemeClr val="bg1"/>
                </a:solidFill>
                <a:latin typeface="Calibri" panose="020F0502020204030204" pitchFamily="34" charset="0"/>
                <a:ea typeface="Aptos" panose="020B0004020202020204" pitchFamily="34" charset="0"/>
                <a:cs typeface="Calibri" panose="020F0502020204030204" pitchFamily="34" charset="0"/>
              </a:rPr>
              <a:t>kappale</a:t>
            </a:r>
            <a:r>
              <a:rPr lang="en-US" i="1" kern="100" dirty="0">
                <a:solidFill>
                  <a:schemeClr val="bg1"/>
                </a:solidFill>
                <a:latin typeface="Calibri" panose="020F0502020204030204" pitchFamily="34" charset="0"/>
                <a:ea typeface="Aptos" panose="020B0004020202020204" pitchFamily="34" charset="0"/>
                <a:cs typeface="Calibri" panose="020F0502020204030204" pitchFamily="34" charset="0"/>
              </a:rPr>
              <a:t> 3</a:t>
            </a:r>
            <a:r>
              <a:rPr lang="en-US" i="1" kern="100" dirty="0">
                <a:solidFill>
                  <a:schemeClr val="bg1"/>
                </a:solidFill>
                <a:latin typeface="Calibri" panose="020F0502020204030204" pitchFamily="34" charset="0"/>
                <a:cs typeface="Calibri" panose="020F0502020204030204" pitchFamily="34" charset="0"/>
              </a:rPr>
              <a:t>.</a:t>
            </a:r>
            <a:endParaRPr lang="fi-FI" i="1" kern="100" dirty="0">
              <a:solidFill>
                <a:schemeClr val="bg1"/>
              </a:solidFill>
              <a:latin typeface="Calibri" panose="020F0502020204030204" pitchFamily="34" charset="0"/>
              <a:cs typeface="Calibri" panose="020F0502020204030204" pitchFamily="34" charset="0"/>
            </a:endParaRPr>
          </a:p>
        </p:txBody>
      </p:sp>
      <p:sp>
        <p:nvSpPr>
          <p:cNvPr id="25" name="CuadroTexto 555">
            <a:extLst>
              <a:ext uri="{FF2B5EF4-FFF2-40B4-BE49-F238E27FC236}">
                <a16:creationId xmlns:a16="http://schemas.microsoft.com/office/drawing/2014/main" id="{82D7FA05-E6B2-0B00-3703-644C3E1D5314}"/>
              </a:ext>
            </a:extLst>
          </p:cNvPr>
          <p:cNvSpPr txBox="1"/>
          <p:nvPr/>
        </p:nvSpPr>
        <p:spPr>
          <a:xfrm>
            <a:off x="2453060" y="4251597"/>
            <a:ext cx="2282396" cy="2062103"/>
          </a:xfrm>
          <a:prstGeom prst="rect">
            <a:avLst/>
          </a:prstGeom>
          <a:noFill/>
        </p:spPr>
        <p:txBody>
          <a:bodyPr wrap="square" rtlCol="0">
            <a:spAutoFit/>
          </a:bodyPr>
          <a:lstStyle/>
          <a:p>
            <a:pPr algn="ctr"/>
            <a:r>
              <a:rPr lang="en-US"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Indikaattorien kehittäminen</a:t>
            </a:r>
            <a:r>
              <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 Menestyksen mittaamiseen tarvittavat </a:t>
            </a:r>
            <a:r>
              <a:rPr lang="en-US" kern="100" dirty="0" err="1">
                <a:solidFill>
                  <a:schemeClr val="bg1"/>
                </a:solidFill>
                <a:effectLst/>
                <a:latin typeface="Calibri" panose="020F0502020204030204" pitchFamily="34" charset="0"/>
                <a:ea typeface="Aptos" panose="020B0004020202020204" pitchFamily="34" charset="0"/>
                <a:cs typeface="Calibri" panose="020F0502020204030204" pitchFamily="34" charset="0"/>
              </a:rPr>
              <a:t>mittarit</a:t>
            </a:r>
            <a:r>
              <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 </a:t>
            </a:r>
            <a:r>
              <a:rPr lang="en-US" kern="100" dirty="0">
                <a:solidFill>
                  <a:schemeClr val="bg1"/>
                </a:solidFill>
                <a:latin typeface="Calibri" panose="020F0502020204030204" pitchFamily="34" charset="0"/>
                <a:ea typeface="Aptos" panose="020B0004020202020204" pitchFamily="34" charset="0"/>
                <a:cs typeface="Calibri" panose="020F0502020204030204" pitchFamily="34" charset="0"/>
              </a:rPr>
              <a:t>-</a:t>
            </a:r>
            <a:r>
              <a:rPr lang="en-US" i="1" kern="100" dirty="0">
                <a:solidFill>
                  <a:schemeClr val="bg1"/>
                </a:solidFill>
                <a:latin typeface="Calibri" panose="020F0502020204030204" pitchFamily="34" charset="0"/>
                <a:ea typeface="Aptos" panose="020B0004020202020204" pitchFamily="34" charset="0"/>
                <a:cs typeface="Calibri" panose="020F0502020204030204" pitchFamily="34" charset="0"/>
              </a:rPr>
              <a:t> </a:t>
            </a:r>
            <a:r>
              <a:rPr lang="en-US" i="1" kern="100" dirty="0" err="1">
                <a:solidFill>
                  <a:schemeClr val="bg1"/>
                </a:solidFill>
                <a:latin typeface="Calibri" panose="020F0502020204030204" pitchFamily="34" charset="0"/>
                <a:ea typeface="Aptos" panose="020B0004020202020204" pitchFamily="34" charset="0"/>
                <a:cs typeface="Calibri" panose="020F0502020204030204" pitchFamily="34" charset="0"/>
              </a:rPr>
              <a:t>kappale</a:t>
            </a:r>
            <a:r>
              <a:rPr lang="en-US" i="1" kern="100" dirty="0">
                <a:solidFill>
                  <a:schemeClr val="bg1"/>
                </a:solidFill>
                <a:latin typeface="Calibri" panose="020F0502020204030204" pitchFamily="34" charset="0"/>
                <a:ea typeface="Aptos" panose="020B0004020202020204" pitchFamily="34" charset="0"/>
                <a:cs typeface="Calibri" panose="020F0502020204030204" pitchFamily="34" charset="0"/>
              </a:rPr>
              <a:t> 3</a:t>
            </a:r>
            <a:endParaRPr lang="fi-FI" i="1" kern="100" dirty="0">
              <a:solidFill>
                <a:schemeClr val="bg1"/>
              </a:solidFill>
              <a:latin typeface="Calibri" panose="020F0502020204030204" pitchFamily="34" charset="0"/>
              <a:ea typeface="Aptos" panose="020B0004020202020204" pitchFamily="34" charset="0"/>
              <a:cs typeface="Calibri" panose="020F0502020204030204" pitchFamily="34" charset="0"/>
            </a:endParaRPr>
          </a:p>
          <a:p>
            <a:pPr algn="ct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26" name="CuadroTexto 557">
            <a:extLst>
              <a:ext uri="{FF2B5EF4-FFF2-40B4-BE49-F238E27FC236}">
                <a16:creationId xmlns:a16="http://schemas.microsoft.com/office/drawing/2014/main" id="{356BE426-314B-729A-EC36-D677FE7E6010}"/>
              </a:ext>
            </a:extLst>
          </p:cNvPr>
          <p:cNvSpPr txBox="1"/>
          <p:nvPr/>
        </p:nvSpPr>
        <p:spPr>
          <a:xfrm>
            <a:off x="4066135" y="2326693"/>
            <a:ext cx="2247292" cy="1785104"/>
          </a:xfrm>
          <a:prstGeom prst="rect">
            <a:avLst/>
          </a:prstGeom>
          <a:noFill/>
        </p:spPr>
        <p:txBody>
          <a:bodyPr wrap="square" rtlCol="0">
            <a:spAutoFit/>
          </a:bodyPr>
          <a:lstStyle/>
          <a:p>
            <a:pPr algn="ctr"/>
            <a:r>
              <a:rPr lang="en-US"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Kerää tietoja</a:t>
            </a:r>
            <a:r>
              <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 Käytä erilaisia menetelmiä asiaankuuluvien tietojen keräämiseen. </a:t>
            </a:r>
          </a:p>
          <a:p>
            <a:pPr algn="ctr"/>
            <a:r>
              <a:rPr lang="en-US" i="1" kern="100" dirty="0">
                <a:solidFill>
                  <a:schemeClr val="bg1"/>
                </a:solidFill>
                <a:latin typeface="Calibri" panose="020F0502020204030204" pitchFamily="34" charset="0"/>
                <a:cs typeface="Calibri" panose="020F0502020204030204" pitchFamily="34" charset="0"/>
              </a:rPr>
              <a:t>- </a:t>
            </a:r>
            <a:r>
              <a:rPr lang="en-US" i="1" kern="100" dirty="0" err="1">
                <a:solidFill>
                  <a:schemeClr val="bg1"/>
                </a:solidFill>
                <a:latin typeface="Calibri" panose="020F0502020204030204" pitchFamily="34" charset="0"/>
                <a:cs typeface="Calibri" panose="020F0502020204030204" pitchFamily="34" charset="0"/>
              </a:rPr>
              <a:t>kappale</a:t>
            </a:r>
            <a:r>
              <a:rPr lang="en-US" i="1" kern="100" dirty="0">
                <a:solidFill>
                  <a:schemeClr val="bg1"/>
                </a:solidFill>
                <a:latin typeface="Calibri" panose="020F0502020204030204" pitchFamily="34" charset="0"/>
                <a:cs typeface="Calibri" panose="020F0502020204030204" pitchFamily="34" charset="0"/>
              </a:rPr>
              <a:t> 4</a:t>
            </a:r>
            <a:endParaRPr lang="fi-FI" i="1" kern="100" dirty="0">
              <a:solidFill>
                <a:schemeClr val="bg1"/>
              </a:solidFill>
              <a:latin typeface="Calibri" panose="020F0502020204030204" pitchFamily="34" charset="0"/>
              <a:cs typeface="Calibri" panose="020F0502020204030204" pitchFamily="34" charset="0"/>
            </a:endParaRPr>
          </a:p>
          <a:p>
            <a:pPr algn="ct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27" name="CuadroTexto 559">
            <a:extLst>
              <a:ext uri="{FF2B5EF4-FFF2-40B4-BE49-F238E27FC236}">
                <a16:creationId xmlns:a16="http://schemas.microsoft.com/office/drawing/2014/main" id="{EA416A20-02C9-797E-7B4D-747C3AE5F157}"/>
              </a:ext>
            </a:extLst>
          </p:cNvPr>
          <p:cNvSpPr txBox="1"/>
          <p:nvPr/>
        </p:nvSpPr>
        <p:spPr>
          <a:xfrm>
            <a:off x="8988573" y="4221676"/>
            <a:ext cx="2245597" cy="1754326"/>
          </a:xfrm>
          <a:prstGeom prst="rect">
            <a:avLst/>
          </a:prstGeom>
          <a:noFill/>
        </p:spPr>
        <p:txBody>
          <a:bodyPr wrap="square" rtlCol="0">
            <a:spAutoFit/>
          </a:bodyPr>
          <a:lstStyle/>
          <a:p>
            <a:pPr algn="ctr"/>
            <a:r>
              <a:rPr lang="en-US"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Käyttöhavainnot</a:t>
            </a:r>
            <a:r>
              <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 Toteuta saadun tiedon perusteella muutoksia ohjelman tehokkuuden parantamiseksi.</a:t>
            </a:r>
            <a:endParaRPr lang="fi-FI"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77" name="Freeform 185">
            <a:extLst>
              <a:ext uri="{FF2B5EF4-FFF2-40B4-BE49-F238E27FC236}">
                <a16:creationId xmlns:a16="http://schemas.microsoft.com/office/drawing/2014/main" id="{B1876DAD-767C-0320-95E6-DCDFC7B722C2}"/>
              </a:ext>
            </a:extLst>
          </p:cNvPr>
          <p:cNvSpPr>
            <a:spLocks noChangeArrowheads="1"/>
          </p:cNvSpPr>
          <p:nvPr/>
        </p:nvSpPr>
        <p:spPr bwMode="auto">
          <a:xfrm>
            <a:off x="5625311" y="4034336"/>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6" y="3924"/>
                  <a:pt x="1962" y="3924"/>
                </a:cubicBezTo>
                <a:lnTo>
                  <a:pt x="1962" y="3924"/>
                </a:lnTo>
                <a:cubicBezTo>
                  <a:pt x="878" y="3924"/>
                  <a:pt x="0" y="3046"/>
                  <a:pt x="0" y="1962"/>
                </a:cubicBezTo>
                <a:lnTo>
                  <a:pt x="0" y="1962"/>
                </a:lnTo>
                <a:cubicBezTo>
                  <a:pt x="0" y="879"/>
                  <a:pt x="878" y="0"/>
                  <a:pt x="1962" y="0"/>
                </a:cubicBezTo>
                <a:lnTo>
                  <a:pt x="1962" y="0"/>
                </a:lnTo>
                <a:cubicBezTo>
                  <a:pt x="3046"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78" name="Freeform 186">
            <a:extLst>
              <a:ext uri="{FF2B5EF4-FFF2-40B4-BE49-F238E27FC236}">
                <a16:creationId xmlns:a16="http://schemas.microsoft.com/office/drawing/2014/main" id="{58B8180F-8E88-C5C0-C9FF-BCA88800BB19}"/>
              </a:ext>
            </a:extLst>
          </p:cNvPr>
          <p:cNvSpPr>
            <a:spLocks noChangeArrowheads="1"/>
          </p:cNvSpPr>
          <p:nvPr/>
        </p:nvSpPr>
        <p:spPr bwMode="auto">
          <a:xfrm>
            <a:off x="5686039" y="3969344"/>
            <a:ext cx="2439240" cy="2377718"/>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60BA47"/>
          </a:solidFill>
          <a:ln>
            <a:noFill/>
          </a:ln>
          <a:effectLst/>
        </p:spPr>
        <p:txBody>
          <a:bodyPr wrap="none" anchor="ctr"/>
          <a:lstStyle/>
          <a:p>
            <a:endParaRPr lang="en-US" sz="900"/>
          </a:p>
        </p:txBody>
      </p:sp>
      <p:sp>
        <p:nvSpPr>
          <p:cNvPr id="79" name="Freeform 187">
            <a:extLst>
              <a:ext uri="{FF2B5EF4-FFF2-40B4-BE49-F238E27FC236}">
                <a16:creationId xmlns:a16="http://schemas.microsoft.com/office/drawing/2014/main" id="{7400F03D-C73D-C66A-D0FD-92BDEBA08D50}"/>
              </a:ext>
            </a:extLst>
          </p:cNvPr>
          <p:cNvSpPr>
            <a:spLocks noChangeArrowheads="1"/>
          </p:cNvSpPr>
          <p:nvPr/>
        </p:nvSpPr>
        <p:spPr bwMode="auto">
          <a:xfrm>
            <a:off x="5749296" y="4155792"/>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8"/>
                  <a:pt x="878" y="0"/>
                  <a:pt x="1962" y="0"/>
                </a:cubicBezTo>
                <a:lnTo>
                  <a:pt x="1962" y="0"/>
                </a:lnTo>
                <a:cubicBezTo>
                  <a:pt x="3045"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2" name="CuadroTexto 559">
            <a:extLst>
              <a:ext uri="{FF2B5EF4-FFF2-40B4-BE49-F238E27FC236}">
                <a16:creationId xmlns:a16="http://schemas.microsoft.com/office/drawing/2014/main" id="{1558BB4B-6189-2164-D722-D148B53861E6}"/>
              </a:ext>
            </a:extLst>
          </p:cNvPr>
          <p:cNvSpPr txBox="1"/>
          <p:nvPr/>
        </p:nvSpPr>
        <p:spPr>
          <a:xfrm>
            <a:off x="5725976" y="4472632"/>
            <a:ext cx="2245597" cy="1785104"/>
          </a:xfrm>
          <a:prstGeom prst="rect">
            <a:avLst/>
          </a:prstGeom>
          <a:noFill/>
        </p:spPr>
        <p:txBody>
          <a:bodyPr wrap="square" rtlCol="0">
            <a:spAutoFit/>
          </a:bodyPr>
          <a:lstStyle/>
          <a:p>
            <a:pPr algn="ctr"/>
            <a:r>
              <a:rPr lang="en-US"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Analysoi tietoja</a:t>
            </a:r>
            <a:r>
              <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 Arvioi tietoja tulosten ja vaikutusten ymmärtämiseksi. </a:t>
            </a:r>
          </a:p>
          <a:p>
            <a:pPr algn="ctr"/>
            <a:r>
              <a:rPr lang="en-US" i="1" kern="100" dirty="0">
                <a:solidFill>
                  <a:schemeClr val="bg1"/>
                </a:solidFill>
                <a:latin typeface="Calibri" panose="020F0502020204030204" pitchFamily="34" charset="0"/>
                <a:cs typeface="Calibri" panose="020F0502020204030204" pitchFamily="34" charset="0"/>
              </a:rPr>
              <a:t>- </a:t>
            </a:r>
            <a:r>
              <a:rPr lang="en-US" i="1" kern="100" dirty="0" err="1">
                <a:solidFill>
                  <a:schemeClr val="bg1"/>
                </a:solidFill>
                <a:latin typeface="Calibri" panose="020F0502020204030204" pitchFamily="34" charset="0"/>
                <a:cs typeface="Calibri" panose="020F0502020204030204" pitchFamily="34" charset="0"/>
              </a:rPr>
              <a:t>kappale</a:t>
            </a:r>
            <a:r>
              <a:rPr lang="en-US" i="1" kern="100" dirty="0">
                <a:solidFill>
                  <a:schemeClr val="bg1"/>
                </a:solidFill>
                <a:latin typeface="Calibri" panose="020F0502020204030204" pitchFamily="34" charset="0"/>
                <a:cs typeface="Calibri" panose="020F0502020204030204" pitchFamily="34" charset="0"/>
              </a:rPr>
              <a:t> 5</a:t>
            </a:r>
            <a:endParaRPr lang="fi-FI" i="1" kern="100" dirty="0">
              <a:solidFill>
                <a:schemeClr val="bg1"/>
              </a:solidFill>
              <a:latin typeface="Calibri" panose="020F0502020204030204" pitchFamily="34" charset="0"/>
              <a:cs typeface="Calibri" panose="020F0502020204030204" pitchFamily="34" charset="0"/>
            </a:endParaRPr>
          </a:p>
          <a:p>
            <a:pPr algn="ct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83" name="Freeform 185">
            <a:extLst>
              <a:ext uri="{FF2B5EF4-FFF2-40B4-BE49-F238E27FC236}">
                <a16:creationId xmlns:a16="http://schemas.microsoft.com/office/drawing/2014/main" id="{02D5A1F7-A9E7-40E7-8CED-FD62177E9FB7}"/>
              </a:ext>
            </a:extLst>
          </p:cNvPr>
          <p:cNvSpPr>
            <a:spLocks noChangeArrowheads="1"/>
          </p:cNvSpPr>
          <p:nvPr/>
        </p:nvSpPr>
        <p:spPr bwMode="auto">
          <a:xfrm>
            <a:off x="7347052" y="1853611"/>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6" y="3924"/>
                  <a:pt x="1962" y="3924"/>
                </a:cubicBezTo>
                <a:lnTo>
                  <a:pt x="1962" y="3924"/>
                </a:lnTo>
                <a:cubicBezTo>
                  <a:pt x="878" y="3924"/>
                  <a:pt x="0" y="3046"/>
                  <a:pt x="0" y="1962"/>
                </a:cubicBezTo>
                <a:lnTo>
                  <a:pt x="0" y="1962"/>
                </a:lnTo>
                <a:cubicBezTo>
                  <a:pt x="0" y="879"/>
                  <a:pt x="878" y="0"/>
                  <a:pt x="1962" y="0"/>
                </a:cubicBezTo>
                <a:lnTo>
                  <a:pt x="1962" y="0"/>
                </a:lnTo>
                <a:cubicBezTo>
                  <a:pt x="3046"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4" name="Freeform 186">
            <a:extLst>
              <a:ext uri="{FF2B5EF4-FFF2-40B4-BE49-F238E27FC236}">
                <a16:creationId xmlns:a16="http://schemas.microsoft.com/office/drawing/2014/main" id="{6E08B0DB-65AD-A7A7-5F30-F50D98BD8893}"/>
              </a:ext>
            </a:extLst>
          </p:cNvPr>
          <p:cNvSpPr>
            <a:spLocks noChangeArrowheads="1"/>
          </p:cNvSpPr>
          <p:nvPr/>
        </p:nvSpPr>
        <p:spPr bwMode="auto">
          <a:xfrm>
            <a:off x="7223067" y="1597187"/>
            <a:ext cx="2689739" cy="2569150"/>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E25684"/>
          </a:solidFill>
          <a:ln>
            <a:noFill/>
          </a:ln>
          <a:effectLst/>
        </p:spPr>
        <p:txBody>
          <a:bodyPr wrap="none" anchor="ctr"/>
          <a:lstStyle/>
          <a:p>
            <a:endParaRPr lang="en-US" sz="900"/>
          </a:p>
        </p:txBody>
      </p:sp>
      <p:sp>
        <p:nvSpPr>
          <p:cNvPr id="85" name="Freeform 187">
            <a:extLst>
              <a:ext uri="{FF2B5EF4-FFF2-40B4-BE49-F238E27FC236}">
                <a16:creationId xmlns:a16="http://schemas.microsoft.com/office/drawing/2014/main" id="{00B5307B-933B-65BB-F0A2-C6680375AF29}"/>
              </a:ext>
            </a:extLst>
          </p:cNvPr>
          <p:cNvSpPr>
            <a:spLocks noChangeArrowheads="1"/>
          </p:cNvSpPr>
          <p:nvPr/>
        </p:nvSpPr>
        <p:spPr bwMode="auto">
          <a:xfrm>
            <a:off x="7342852" y="1764285"/>
            <a:ext cx="2569953" cy="2215604"/>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8"/>
                  <a:pt x="878" y="0"/>
                  <a:pt x="1962" y="0"/>
                </a:cubicBezTo>
                <a:lnTo>
                  <a:pt x="1962" y="0"/>
                </a:lnTo>
                <a:cubicBezTo>
                  <a:pt x="3045"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8" name="CuadroTexto 559">
            <a:extLst>
              <a:ext uri="{FF2B5EF4-FFF2-40B4-BE49-F238E27FC236}">
                <a16:creationId xmlns:a16="http://schemas.microsoft.com/office/drawing/2014/main" id="{262E3A01-9859-6240-9010-111552A71927}"/>
              </a:ext>
            </a:extLst>
          </p:cNvPr>
          <p:cNvSpPr txBox="1"/>
          <p:nvPr/>
        </p:nvSpPr>
        <p:spPr>
          <a:xfrm>
            <a:off x="7471037" y="2192683"/>
            <a:ext cx="2245597" cy="1477328"/>
          </a:xfrm>
          <a:prstGeom prst="rect">
            <a:avLst/>
          </a:prstGeom>
          <a:noFill/>
        </p:spPr>
        <p:txBody>
          <a:bodyPr wrap="square" rtlCol="0">
            <a:spAutoFit/>
          </a:bodyPr>
          <a:lstStyle/>
          <a:p>
            <a:pPr marL="0" lvl="0" indent="0" algn="ctr">
              <a:lnSpc>
                <a:spcPct val="100000"/>
              </a:lnSpc>
              <a:buSzPts val="1000"/>
              <a:tabLst>
                <a:tab pos="457200" algn="l"/>
              </a:tabLst>
            </a:pPr>
            <a:r>
              <a:rPr lang="en-US"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Raportin tulokset</a:t>
            </a:r>
            <a:r>
              <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 Jaa tulokset sidosryhmien kanssa päätöksenteon ja tulevien toimien informoimiseksi.</a:t>
            </a:r>
            <a:endParaRPr lang="fi-FI" kern="100" dirty="0">
              <a:solidFill>
                <a:schemeClr val="bg1"/>
              </a:solidFill>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4104673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F9E09-294C-8996-5AE8-C788C2CF128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FB9139C-96E1-33AC-7C51-A2370D3392FD}"/>
              </a:ext>
            </a:extLst>
          </p:cNvPr>
          <p:cNvSpPr>
            <a:spLocks noGrp="1"/>
          </p:cNvSpPr>
          <p:nvPr>
            <p:ph type="body" sz="quarter" idx="16"/>
          </p:nvPr>
        </p:nvSpPr>
        <p:spPr>
          <a:xfrm>
            <a:off x="628408" y="390959"/>
            <a:ext cx="10052954" cy="523441"/>
          </a:xfrm>
          <a:prstGeom prst="rect">
            <a:avLst/>
          </a:prstGeom>
        </p:spPr>
        <p:txBody>
          <a:bodyPr/>
          <a:lstStyle/>
          <a:p>
            <a:r>
              <a:rPr lang="en-IE" dirty="0">
                <a:ea typeface="+mn-lt"/>
                <a:cs typeface="+mn-lt"/>
              </a:rPr>
              <a:t>Johdatus arviointiin ja vaikutusten arviointiin</a:t>
            </a:r>
          </a:p>
        </p:txBody>
      </p:sp>
      <p:sp>
        <p:nvSpPr>
          <p:cNvPr id="3" name="Text Placeholder 2">
            <a:extLst>
              <a:ext uri="{FF2B5EF4-FFF2-40B4-BE49-F238E27FC236}">
                <a16:creationId xmlns:a16="http://schemas.microsoft.com/office/drawing/2014/main" id="{901DB39B-B8C8-C8E5-0998-A559B61A8694}"/>
              </a:ext>
            </a:extLst>
          </p:cNvPr>
          <p:cNvSpPr>
            <a:spLocks noGrp="1"/>
          </p:cNvSpPr>
          <p:nvPr>
            <p:ph type="body" sz="quarter" idx="19"/>
          </p:nvPr>
        </p:nvSpPr>
        <p:spPr>
          <a:xfrm>
            <a:off x="628407" y="1221378"/>
            <a:ext cx="10780327" cy="4461736"/>
          </a:xfrm>
          <a:prstGeom prst="rect">
            <a:avLst/>
          </a:prstGeom>
        </p:spPr>
        <p:txBody>
          <a:bodyPr/>
          <a:lstStyle/>
          <a:p>
            <a:pPr marL="0" indent="0">
              <a:lnSpc>
                <a:spcPct val="100000"/>
              </a:lnSpc>
            </a:pPr>
            <a:r>
              <a:rPr lang="en-IE" b="1" dirty="0" err="1">
                <a:solidFill>
                  <a:schemeClr val="bg1"/>
                </a:solidFill>
                <a:highlight>
                  <a:srgbClr val="F1983D"/>
                </a:highlight>
                <a:ea typeface="+mn-lt"/>
                <a:cs typeface="+mn-lt"/>
              </a:rPr>
              <a:t>Esimerkki</a:t>
            </a:r>
            <a:r>
              <a:rPr lang="en-IE" b="1" dirty="0">
                <a:solidFill>
                  <a:schemeClr val="bg1"/>
                </a:solidFill>
                <a:highlight>
                  <a:srgbClr val="F1983D"/>
                </a:highlight>
                <a:ea typeface="+mn-lt"/>
                <a:cs typeface="+mn-lt"/>
              </a:rPr>
              <a:t>:</a:t>
            </a:r>
            <a:r>
              <a:rPr lang="en-IE" b="1" dirty="0">
                <a:solidFill>
                  <a:schemeClr val="bg1"/>
                </a:solidFill>
                <a:ea typeface="+mn-lt"/>
                <a:cs typeface="+mn-lt"/>
              </a:rPr>
              <a:t> </a:t>
            </a:r>
            <a:r>
              <a:rPr lang="en-US" dirty="0">
                <a:ea typeface="+mn-lt"/>
                <a:cs typeface="+mn-lt"/>
              </a:rPr>
              <a:t>Finnish Business &amp; Society - </a:t>
            </a:r>
            <a:r>
              <a:rPr lang="en-US" b="1" kern="100" dirty="0">
                <a:solidFill>
                  <a:schemeClr val="accent5">
                    <a:lumMod val="75000"/>
                  </a:schemeClr>
                </a:solidFill>
                <a:effectLst/>
                <a:ea typeface="Aptos" panose="020B0004020202020204" pitchFamily="34" charset="0"/>
                <a:cs typeface="Calibri" panose="020F0502020204030204" pitchFamily="34" charset="0"/>
                <a:hlinkClick r:id="rId2"/>
              </a:rPr>
              <a:t>FIBS</a:t>
            </a:r>
            <a:r>
              <a:rPr lang="en-US" dirty="0">
                <a:ea typeface="+mn-lt"/>
                <a:cs typeface="+mn-lt"/>
              </a:rPr>
              <a:t>: Yritysvastuun työkalut - </a:t>
            </a:r>
            <a:r>
              <a:rPr lang="en-US" b="1" kern="100" dirty="0">
                <a:solidFill>
                  <a:schemeClr val="accent5">
                    <a:lumMod val="75000"/>
                  </a:schemeClr>
                </a:solidFill>
                <a:effectLst/>
                <a:ea typeface="Aptos" panose="020B0004020202020204" pitchFamily="34" charset="0"/>
                <a:cs typeface="Calibri" panose="020F0502020204030204" pitchFamily="34" charset="0"/>
                <a:hlinkClick r:id="rId2"/>
              </a:rPr>
              <a:t>FIBS</a:t>
            </a:r>
            <a:endParaRPr lang="en-US" b="1" kern="100" dirty="0">
              <a:solidFill>
                <a:schemeClr val="accent5">
                  <a:lumMod val="75000"/>
                </a:schemeClr>
              </a:solidFill>
              <a:ea typeface="Aptos" panose="020B0004020202020204" pitchFamily="34" charset="0"/>
              <a:cs typeface="Calibri" panose="020F0502020204030204" pitchFamily="34" charset="0"/>
            </a:endParaRPr>
          </a:p>
          <a:p>
            <a:pPr marL="0" indent="0">
              <a:lnSpc>
                <a:spcPct val="100000"/>
              </a:lnSpc>
            </a:pPr>
            <a:endParaRPr lang="en-US" sz="1800" b="1" kern="100" dirty="0">
              <a:solidFill>
                <a:schemeClr val="tx1"/>
              </a:solidFill>
              <a:ea typeface="Aptos" panose="020B0004020202020204" pitchFamily="34" charset="0"/>
              <a:cs typeface="Calibri" panose="020F0502020204030204" pitchFamily="34" charset="0"/>
            </a:endParaRPr>
          </a:p>
          <a:p>
            <a:pPr marL="0" indent="0">
              <a:lnSpc>
                <a:spcPct val="100000"/>
              </a:lnSpc>
            </a:pPr>
            <a:r>
              <a:rPr lang="en-US" dirty="0">
                <a:ea typeface="+mn-lt"/>
                <a:cs typeface="+mn-lt"/>
              </a:rPr>
              <a:t>FIBS vauhdittaa vastuullisuuden muuttajia kohti kestävämpää maailmaa.</a:t>
            </a:r>
            <a:endParaRPr lang="fi-FI" dirty="0">
              <a:ea typeface="+mn-lt"/>
              <a:cs typeface="+mn-lt"/>
            </a:endParaRPr>
          </a:p>
          <a:p>
            <a:pPr marL="0" indent="0">
              <a:lnSpc>
                <a:spcPct val="100000"/>
              </a:lnSpc>
            </a:pPr>
            <a:endParaRPr lang="en-US" sz="1800" dirty="0"/>
          </a:p>
          <a:p>
            <a:pPr marL="0" indent="0">
              <a:lnSpc>
                <a:spcPct val="100000"/>
              </a:lnSpc>
            </a:pPr>
            <a:endParaRPr lang="en-US" sz="1800" dirty="0"/>
          </a:p>
        </p:txBody>
      </p:sp>
      <p:graphicFrame>
        <p:nvGraphicFramePr>
          <p:cNvPr id="6" name="Taulukko 5">
            <a:extLst>
              <a:ext uri="{FF2B5EF4-FFF2-40B4-BE49-F238E27FC236}">
                <a16:creationId xmlns:a16="http://schemas.microsoft.com/office/drawing/2014/main" id="{CEA6BAF2-224E-17E8-420B-DC76F24A360C}"/>
              </a:ext>
            </a:extLst>
          </p:cNvPr>
          <p:cNvGraphicFramePr>
            <a:graphicFrameLocks noGrp="1"/>
          </p:cNvGraphicFramePr>
          <p:nvPr>
            <p:extLst>
              <p:ext uri="{D42A27DB-BD31-4B8C-83A1-F6EECF244321}">
                <p14:modId xmlns:p14="http://schemas.microsoft.com/office/powerpoint/2010/main" val="3781093829"/>
              </p:ext>
            </p:extLst>
          </p:nvPr>
        </p:nvGraphicFramePr>
        <p:xfrm>
          <a:off x="628407" y="2569558"/>
          <a:ext cx="10482616" cy="3709825"/>
        </p:xfrm>
        <a:graphic>
          <a:graphicData uri="http://schemas.openxmlformats.org/drawingml/2006/table">
            <a:tbl>
              <a:tblPr firstRow="1" bandRow="1">
                <a:tableStyleId>{5C22544A-7EE6-4342-B048-85BDC9FD1C3A}</a:tableStyleId>
              </a:tblPr>
              <a:tblGrid>
                <a:gridCol w="5017481">
                  <a:extLst>
                    <a:ext uri="{9D8B030D-6E8A-4147-A177-3AD203B41FA5}">
                      <a16:colId xmlns:a16="http://schemas.microsoft.com/office/drawing/2014/main" val="2683119557"/>
                    </a:ext>
                  </a:extLst>
                </a:gridCol>
                <a:gridCol w="5465135">
                  <a:extLst>
                    <a:ext uri="{9D8B030D-6E8A-4147-A177-3AD203B41FA5}">
                      <a16:colId xmlns:a16="http://schemas.microsoft.com/office/drawing/2014/main" val="1085141567"/>
                    </a:ext>
                  </a:extLst>
                </a:gridCol>
              </a:tblGrid>
              <a:tr h="37098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1" i="0" dirty="0">
                          <a:solidFill>
                            <a:srgbClr val="2E2E2E"/>
                          </a:solidFill>
                          <a:effectLst/>
                          <a:latin typeface="+mn-lt"/>
                          <a:hlinkClick r:id="rId3"/>
                        </a:rPr>
                        <a:t>CSRD Pulse -itsearviointityökalu</a:t>
                      </a:r>
                      <a:endParaRPr lang="en-US" sz="1800" b="1" kern="100" dirty="0">
                        <a:solidFill>
                          <a:schemeClr val="accent5">
                            <a:lumMod val="75000"/>
                          </a:schemeClr>
                        </a:solidFill>
                        <a:effectLst/>
                        <a:latin typeface="+mn-lt"/>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rgbClr val="002060"/>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0" dirty="0">
                          <a:solidFill>
                            <a:srgbClr val="002060"/>
                          </a:solidFill>
                        </a:rPr>
                        <a:t>Tekoälyyn perustuvan CSRD Pulse -itsearviointityökalun avulla yritykset voivat tarkastella vastuullisuustasoaan ja tukea vastuullisuuden kehittämistyötä.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800" b="0" dirty="0">
                        <a:solidFill>
                          <a:srgbClr val="002060"/>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0" dirty="0">
                          <a:solidFill>
                            <a:srgbClr val="002060"/>
                          </a:solidFill>
                        </a:rPr>
                        <a:t>Pk-yritykset voivat myös käyttää työkalua arvioidakseen raportointivalmiuttaan vastuullisuuden osalta ja ennakoidakseen esimerkiksi asiakkaiden tietopyyntöjä yrityksen vastuullisuudesta.</a:t>
                      </a:r>
                      <a:endParaRPr lang="fi-FI" b="0" dirty="0">
                        <a:solidFill>
                          <a:schemeClr val="tx1"/>
                        </a:solidFill>
                      </a:endParaRPr>
                    </a:p>
                  </a:txBody>
                  <a:tcPr>
                    <a:solidFill>
                      <a:schemeClr val="bg1"/>
                    </a:solidFill>
                  </a:tcPr>
                </a:tc>
                <a:tc>
                  <a:txBody>
                    <a:bodyPr/>
                    <a:lstStyle/>
                    <a:p>
                      <a:pPr marL="144000"/>
                      <a:r>
                        <a:rPr lang="en-US" sz="1800" b="1" dirty="0">
                          <a:solidFill>
                            <a:schemeClr val="tx1"/>
                          </a:solidFill>
                          <a:hlinkClick r:id="rId4"/>
                        </a:rPr>
                        <a:t>Yritysvastuun itsearviointiväline </a:t>
                      </a:r>
                      <a:r>
                        <a:rPr lang="en-US" sz="1800" b="1" kern="1200" dirty="0">
                          <a:solidFill>
                            <a:srgbClr val="002060"/>
                          </a:solidFill>
                          <a:latin typeface="+mn-lt"/>
                          <a:ea typeface="+mn-ea"/>
                          <a:cs typeface="+mn-cs"/>
                        </a:rPr>
                        <a:t>CRSA</a:t>
                      </a:r>
                    </a:p>
                    <a:p>
                      <a:endParaRPr lang="en-US" b="0" dirty="0">
                        <a:solidFill>
                          <a:schemeClr val="tx1"/>
                        </a:solidFill>
                      </a:endParaRPr>
                    </a:p>
                    <a:p>
                      <a:pPr marL="144000" marR="0" lvl="0" indent="0" algn="just"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02060"/>
                          </a:solidFill>
                          <a:latin typeface="+mn-lt"/>
                          <a:ea typeface="+mn-ea"/>
                          <a:cs typeface="+mn-cs"/>
                        </a:rPr>
                        <a:t>Maksuttoman verkkotyökalun avulla yritykset voivat järjestelmällisesti arvioida ja kehittää vastuullisuustoimintaansa. </a:t>
                      </a:r>
                    </a:p>
                    <a:p>
                      <a:pPr marL="144000" marR="0" lvl="0" indent="0" algn="just" defTabSz="914400" rtl="0" eaLnBrk="1" fontAlgn="auto" latinLnBrk="0" hangingPunct="1">
                        <a:lnSpc>
                          <a:spcPct val="100000"/>
                        </a:lnSpc>
                        <a:spcBef>
                          <a:spcPts val="0"/>
                        </a:spcBef>
                        <a:spcAft>
                          <a:spcPts val="0"/>
                        </a:spcAft>
                        <a:buClrTx/>
                        <a:buSzTx/>
                        <a:buFontTx/>
                        <a:buNone/>
                        <a:tabLst/>
                        <a:defRPr/>
                      </a:pPr>
                      <a:endParaRPr lang="en-US" sz="1800" b="0" kern="1200" dirty="0">
                        <a:solidFill>
                          <a:srgbClr val="002060"/>
                        </a:solidFill>
                        <a:latin typeface="+mn-lt"/>
                        <a:ea typeface="+mn-ea"/>
                        <a:cs typeface="+mn-cs"/>
                      </a:endParaRPr>
                    </a:p>
                    <a:p>
                      <a:pPr marL="144000" marR="0" lvl="0" indent="0" algn="just"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02060"/>
                          </a:solidFill>
                          <a:latin typeface="+mn-lt"/>
                          <a:ea typeface="+mn-ea"/>
                          <a:cs typeface="+mn-cs"/>
                        </a:rPr>
                        <a:t>Työkalu sopii kaikille yrityksille koosta tai toimialasta riippumatta.</a:t>
                      </a:r>
                      <a:endParaRPr lang="fi-FI" sz="1800" b="0" kern="1200" dirty="0">
                        <a:solidFill>
                          <a:srgbClr val="002060"/>
                        </a:solidFill>
                        <a:latin typeface="+mn-lt"/>
                        <a:ea typeface="+mn-ea"/>
                        <a:cs typeface="+mn-cs"/>
                      </a:endParaRPr>
                    </a:p>
                  </a:txBody>
                  <a:tcPr>
                    <a:solidFill>
                      <a:schemeClr val="bg1"/>
                    </a:solidFill>
                  </a:tcPr>
                </a:tc>
                <a:extLst>
                  <a:ext uri="{0D108BD9-81ED-4DB2-BD59-A6C34878D82A}">
                    <a16:rowId xmlns:a16="http://schemas.microsoft.com/office/drawing/2014/main" val="3257788965"/>
                  </a:ext>
                </a:extLst>
              </a:tr>
            </a:tbl>
          </a:graphicData>
        </a:graphic>
      </p:graphicFrame>
      <p:pic>
        <p:nvPicPr>
          <p:cNvPr id="7" name="Picture 4">
            <a:extLst>
              <a:ext uri="{FF2B5EF4-FFF2-40B4-BE49-F238E27FC236}">
                <a16:creationId xmlns:a16="http://schemas.microsoft.com/office/drawing/2014/main" id="{22E890B8-FA23-05D3-C71B-F1AFFAAF376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45003" y="5344176"/>
            <a:ext cx="1954828" cy="944833"/>
          </a:xfrm>
          <a:prstGeom prst="rect">
            <a:avLst/>
          </a:prstGeom>
          <a:noFill/>
          <a:extLst>
            <a:ext uri="{909E8E84-426E-40DD-AFC4-6F175D3DCCD1}">
              <a14:hiddenFill xmlns:a14="http://schemas.microsoft.com/office/drawing/2010/main">
                <a:solidFill>
                  <a:srgbClr val="FFFFFF"/>
                </a:solidFill>
              </a14:hiddenFill>
            </a:ext>
          </a:extLst>
        </p:spPr>
      </p:pic>
      <p:pic>
        <p:nvPicPr>
          <p:cNvPr id="9" name="Kuva 8" descr="Kuva, joka sisältää kohteen teksti, Fontti, logo, Grafiikka&#10;&#10;Tekoälyn generoima sisältö voi olla virheellistä.">
            <a:extLst>
              <a:ext uri="{FF2B5EF4-FFF2-40B4-BE49-F238E27FC236}">
                <a16:creationId xmlns:a16="http://schemas.microsoft.com/office/drawing/2014/main" id="{DD0BDB1D-D9C6-2549-14CF-582B847FDAB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97542" y="4995021"/>
            <a:ext cx="1576748" cy="1459618"/>
          </a:xfrm>
          <a:prstGeom prst="rect">
            <a:avLst/>
          </a:prstGeom>
        </p:spPr>
      </p:pic>
      <p:grpSp>
        <p:nvGrpSpPr>
          <p:cNvPr id="2" name="Graphic 4">
            <a:extLst>
              <a:ext uri="{FF2B5EF4-FFF2-40B4-BE49-F238E27FC236}">
                <a16:creationId xmlns:a16="http://schemas.microsoft.com/office/drawing/2014/main" id="{1130A46C-63FF-9008-4FEB-A9E5805AC8ED}"/>
              </a:ext>
            </a:extLst>
          </p:cNvPr>
          <p:cNvGrpSpPr/>
          <p:nvPr/>
        </p:nvGrpSpPr>
        <p:grpSpPr>
          <a:xfrm rot="18041771">
            <a:off x="4143821" y="2440776"/>
            <a:ext cx="403667" cy="780438"/>
            <a:chOff x="9129274" y="2719113"/>
            <a:chExt cx="717139" cy="1386497"/>
          </a:xfrm>
          <a:solidFill>
            <a:srgbClr val="09465E"/>
          </a:solidFill>
        </p:grpSpPr>
        <p:grpSp>
          <p:nvGrpSpPr>
            <p:cNvPr id="5" name="Graphic 4">
              <a:extLst>
                <a:ext uri="{FF2B5EF4-FFF2-40B4-BE49-F238E27FC236}">
                  <a16:creationId xmlns:a16="http://schemas.microsoft.com/office/drawing/2014/main" id="{3D99EAF1-E8B2-7F24-B336-CBE763D7E0BE}"/>
                </a:ext>
              </a:extLst>
            </p:cNvPr>
            <p:cNvGrpSpPr/>
            <p:nvPr/>
          </p:nvGrpSpPr>
          <p:grpSpPr>
            <a:xfrm>
              <a:off x="9159507" y="2719113"/>
              <a:ext cx="446280" cy="440141"/>
              <a:chOff x="9159507" y="2719113"/>
              <a:chExt cx="446280" cy="440141"/>
            </a:xfrm>
            <a:grpFill/>
          </p:grpSpPr>
          <p:sp>
            <p:nvSpPr>
              <p:cNvPr id="17" name="Freeform 57">
                <a:extLst>
                  <a:ext uri="{FF2B5EF4-FFF2-40B4-BE49-F238E27FC236}">
                    <a16:creationId xmlns:a16="http://schemas.microsoft.com/office/drawing/2014/main" id="{9C779E49-DF5F-5AB3-F67A-32EF8445BF3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8" name="Freeform 58">
                <a:extLst>
                  <a:ext uri="{FF2B5EF4-FFF2-40B4-BE49-F238E27FC236}">
                    <a16:creationId xmlns:a16="http://schemas.microsoft.com/office/drawing/2014/main" id="{25140DD3-72F6-7BE4-1096-9B2D43516DB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D9E27A0A-4D36-DF46-5A75-980222FCECE3}"/>
                </a:ext>
              </a:extLst>
            </p:cNvPr>
            <p:cNvGrpSpPr/>
            <p:nvPr/>
          </p:nvGrpSpPr>
          <p:grpSpPr>
            <a:xfrm>
              <a:off x="9129274" y="2893887"/>
              <a:ext cx="717139" cy="1211724"/>
              <a:chOff x="9129274" y="2893887"/>
              <a:chExt cx="717139" cy="1211724"/>
            </a:xfrm>
            <a:grpFill/>
          </p:grpSpPr>
          <p:sp>
            <p:nvSpPr>
              <p:cNvPr id="10" name="Freeform 50">
                <a:extLst>
                  <a:ext uri="{FF2B5EF4-FFF2-40B4-BE49-F238E27FC236}">
                    <a16:creationId xmlns:a16="http://schemas.microsoft.com/office/drawing/2014/main" id="{2EF7B692-151F-2C7E-BA0D-626B65D14EB1}"/>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1" name="Freeform 51">
                <a:extLst>
                  <a:ext uri="{FF2B5EF4-FFF2-40B4-BE49-F238E27FC236}">
                    <a16:creationId xmlns:a16="http://schemas.microsoft.com/office/drawing/2014/main" id="{926CE715-50CD-123F-09DA-EDAE52D6CAD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2" name="Freeform 52">
                <a:extLst>
                  <a:ext uri="{FF2B5EF4-FFF2-40B4-BE49-F238E27FC236}">
                    <a16:creationId xmlns:a16="http://schemas.microsoft.com/office/drawing/2014/main" id="{CA31B33C-7C73-DF5B-303B-40ED9AF0661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3" name="Freeform 53">
                <a:extLst>
                  <a:ext uri="{FF2B5EF4-FFF2-40B4-BE49-F238E27FC236}">
                    <a16:creationId xmlns:a16="http://schemas.microsoft.com/office/drawing/2014/main" id="{EFAF78FC-D4F1-3D43-0C60-1CB34FB53CF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4" name="Freeform 54">
                <a:extLst>
                  <a:ext uri="{FF2B5EF4-FFF2-40B4-BE49-F238E27FC236}">
                    <a16:creationId xmlns:a16="http://schemas.microsoft.com/office/drawing/2014/main" id="{F26A98CA-C74E-DAE5-326B-C728A474BC4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5" name="Freeform 55">
                <a:extLst>
                  <a:ext uri="{FF2B5EF4-FFF2-40B4-BE49-F238E27FC236}">
                    <a16:creationId xmlns:a16="http://schemas.microsoft.com/office/drawing/2014/main" id="{A7EFB90A-2E09-92D6-A251-A86AC4C05C00}"/>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6" name="Freeform 56">
                <a:extLst>
                  <a:ext uri="{FF2B5EF4-FFF2-40B4-BE49-F238E27FC236}">
                    <a16:creationId xmlns:a16="http://schemas.microsoft.com/office/drawing/2014/main" id="{4651E2E0-1E39-ED86-E331-CAF32095644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19" name="Graphic 4">
            <a:extLst>
              <a:ext uri="{FF2B5EF4-FFF2-40B4-BE49-F238E27FC236}">
                <a16:creationId xmlns:a16="http://schemas.microsoft.com/office/drawing/2014/main" id="{6C96F4CA-CF0A-BED0-4541-A223B34E9AD9}"/>
              </a:ext>
            </a:extLst>
          </p:cNvPr>
          <p:cNvGrpSpPr/>
          <p:nvPr/>
        </p:nvGrpSpPr>
        <p:grpSpPr>
          <a:xfrm rot="13076626">
            <a:off x="9884973" y="2113778"/>
            <a:ext cx="403667" cy="780438"/>
            <a:chOff x="9129274" y="2719113"/>
            <a:chExt cx="717139" cy="1386497"/>
          </a:xfrm>
          <a:solidFill>
            <a:srgbClr val="09465E"/>
          </a:solidFill>
        </p:grpSpPr>
        <p:grpSp>
          <p:nvGrpSpPr>
            <p:cNvPr id="20" name="Graphic 4">
              <a:extLst>
                <a:ext uri="{FF2B5EF4-FFF2-40B4-BE49-F238E27FC236}">
                  <a16:creationId xmlns:a16="http://schemas.microsoft.com/office/drawing/2014/main" id="{AFA80554-5FC7-6005-575A-DACB9CA9F45D}"/>
                </a:ext>
              </a:extLst>
            </p:cNvPr>
            <p:cNvGrpSpPr/>
            <p:nvPr/>
          </p:nvGrpSpPr>
          <p:grpSpPr>
            <a:xfrm>
              <a:off x="9159507" y="2719113"/>
              <a:ext cx="446280" cy="440141"/>
              <a:chOff x="9159507" y="2719113"/>
              <a:chExt cx="446280" cy="440141"/>
            </a:xfrm>
            <a:grpFill/>
          </p:grpSpPr>
          <p:sp>
            <p:nvSpPr>
              <p:cNvPr id="29" name="Freeform 57">
                <a:extLst>
                  <a:ext uri="{FF2B5EF4-FFF2-40B4-BE49-F238E27FC236}">
                    <a16:creationId xmlns:a16="http://schemas.microsoft.com/office/drawing/2014/main" id="{1312EA5A-A4C0-33E2-8E72-DB8BF3CEF9B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30" name="Freeform 58">
                <a:extLst>
                  <a:ext uri="{FF2B5EF4-FFF2-40B4-BE49-F238E27FC236}">
                    <a16:creationId xmlns:a16="http://schemas.microsoft.com/office/drawing/2014/main" id="{A9170948-CB0D-8BC3-7BEA-E8F9C1CCC7CF}"/>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21" name="Graphic 4">
              <a:extLst>
                <a:ext uri="{FF2B5EF4-FFF2-40B4-BE49-F238E27FC236}">
                  <a16:creationId xmlns:a16="http://schemas.microsoft.com/office/drawing/2014/main" id="{6E2E7D6A-A7D3-5F7F-2F0D-439AC30AB0C0}"/>
                </a:ext>
              </a:extLst>
            </p:cNvPr>
            <p:cNvGrpSpPr/>
            <p:nvPr/>
          </p:nvGrpSpPr>
          <p:grpSpPr>
            <a:xfrm>
              <a:off x="9129274" y="2893887"/>
              <a:ext cx="717139" cy="1211724"/>
              <a:chOff x="9129274" y="2893887"/>
              <a:chExt cx="717139" cy="1211724"/>
            </a:xfrm>
            <a:grpFill/>
          </p:grpSpPr>
          <p:sp>
            <p:nvSpPr>
              <p:cNvPr id="22" name="Freeform 50">
                <a:extLst>
                  <a:ext uri="{FF2B5EF4-FFF2-40B4-BE49-F238E27FC236}">
                    <a16:creationId xmlns:a16="http://schemas.microsoft.com/office/drawing/2014/main" id="{4BA67518-3C00-5B1F-2190-DC0986828D0F}"/>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3" name="Freeform 51">
                <a:extLst>
                  <a:ext uri="{FF2B5EF4-FFF2-40B4-BE49-F238E27FC236}">
                    <a16:creationId xmlns:a16="http://schemas.microsoft.com/office/drawing/2014/main" id="{8C727559-1559-D18F-93B5-241C2991581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4" name="Freeform 52">
                <a:extLst>
                  <a:ext uri="{FF2B5EF4-FFF2-40B4-BE49-F238E27FC236}">
                    <a16:creationId xmlns:a16="http://schemas.microsoft.com/office/drawing/2014/main" id="{5A8FD371-1302-7602-AF13-21D8867E7F2F}"/>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5" name="Freeform 53">
                <a:extLst>
                  <a:ext uri="{FF2B5EF4-FFF2-40B4-BE49-F238E27FC236}">
                    <a16:creationId xmlns:a16="http://schemas.microsoft.com/office/drawing/2014/main" id="{C2C41074-C759-E2AA-A415-D86BEB3A9F9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6" name="Freeform 54">
                <a:extLst>
                  <a:ext uri="{FF2B5EF4-FFF2-40B4-BE49-F238E27FC236}">
                    <a16:creationId xmlns:a16="http://schemas.microsoft.com/office/drawing/2014/main" id="{FFAA426E-A86E-490A-1348-0AA12C04067A}"/>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7" name="Freeform 55">
                <a:extLst>
                  <a:ext uri="{FF2B5EF4-FFF2-40B4-BE49-F238E27FC236}">
                    <a16:creationId xmlns:a16="http://schemas.microsoft.com/office/drawing/2014/main" id="{5B687B94-59CE-A014-4666-FABB6EC8045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8" name="Freeform 56">
                <a:extLst>
                  <a:ext uri="{FF2B5EF4-FFF2-40B4-BE49-F238E27FC236}">
                    <a16:creationId xmlns:a16="http://schemas.microsoft.com/office/drawing/2014/main" id="{C331041F-DBFD-417F-BDDF-97210F6483A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01286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C933A-DE3F-0682-644D-2AFF7A23445A}"/>
            </a:ext>
          </a:extLst>
        </p:cNvPr>
        <p:cNvGrpSpPr/>
        <p:nvPr/>
      </p:nvGrpSpPr>
      <p:grpSpPr>
        <a:xfrm>
          <a:off x="0" y="0"/>
          <a:ext cx="0" cy="0"/>
          <a:chOff x="0" y="0"/>
          <a:chExt cx="0" cy="0"/>
        </a:xfrm>
      </p:grpSpPr>
      <p:pic>
        <p:nvPicPr>
          <p:cNvPr id="5" name="Picture 3">
            <a:extLst>
              <a:ext uri="{FF2B5EF4-FFF2-40B4-BE49-F238E27FC236}">
                <a16:creationId xmlns:a16="http://schemas.microsoft.com/office/drawing/2014/main" id="{6BA6601A-EB29-2BE7-63A4-A6C3BF3229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291"/>
          <a:stretch/>
        </p:blipFill>
        <p:spPr>
          <a:xfrm>
            <a:off x="7106683" y="1714613"/>
            <a:ext cx="4415584" cy="2622296"/>
          </a:xfrm>
          <a:prstGeom prst="rect">
            <a:avLst/>
          </a:prstGeom>
        </p:spPr>
      </p:pic>
      <p:sp>
        <p:nvSpPr>
          <p:cNvPr id="4" name="Text Placeholder 3">
            <a:extLst>
              <a:ext uri="{FF2B5EF4-FFF2-40B4-BE49-F238E27FC236}">
                <a16:creationId xmlns:a16="http://schemas.microsoft.com/office/drawing/2014/main" id="{1476862B-F7F4-21DC-4554-3E7F6C07C36F}"/>
              </a:ext>
            </a:extLst>
          </p:cNvPr>
          <p:cNvSpPr>
            <a:spLocks noGrp="1"/>
          </p:cNvSpPr>
          <p:nvPr>
            <p:ph type="body" sz="quarter" idx="16"/>
          </p:nvPr>
        </p:nvSpPr>
        <p:spPr>
          <a:xfrm>
            <a:off x="704894" y="628004"/>
            <a:ext cx="10374231" cy="523441"/>
          </a:xfrm>
          <a:prstGeom prst="rect">
            <a:avLst/>
          </a:prstGeom>
        </p:spPr>
        <p:txBody>
          <a:bodyPr/>
          <a:lstStyle/>
          <a:p>
            <a:pPr marL="0" indent="0">
              <a:lnSpc>
                <a:spcPct val="100000"/>
              </a:lnSpc>
            </a:pPr>
            <a:r>
              <a:rPr lang="en-IE" sz="2800" b="1" dirty="0" err="1">
                <a:solidFill>
                  <a:schemeClr val="bg1"/>
                </a:solidFill>
                <a:highlight>
                  <a:srgbClr val="F1983D"/>
                </a:highlight>
                <a:ea typeface="+mn-lt"/>
                <a:cs typeface="+mn-lt"/>
              </a:rPr>
              <a:t>Esimerkki</a:t>
            </a:r>
            <a:r>
              <a:rPr lang="en-IE" sz="2800" b="1" dirty="0">
                <a:solidFill>
                  <a:schemeClr val="bg1"/>
                </a:solidFill>
                <a:highlight>
                  <a:srgbClr val="F1983D"/>
                </a:highlight>
                <a:ea typeface="+mn-lt"/>
                <a:cs typeface="+mn-lt"/>
              </a:rPr>
              <a:t>:</a:t>
            </a:r>
            <a:r>
              <a:rPr lang="en-IE" sz="2800" b="1" dirty="0">
                <a:solidFill>
                  <a:schemeClr val="bg1"/>
                </a:solidFill>
                <a:ea typeface="+mn-lt"/>
                <a:cs typeface="+mn-lt"/>
              </a:rPr>
              <a:t> </a:t>
            </a:r>
            <a:r>
              <a:rPr lang="en-US" sz="2800" i="0" dirty="0">
                <a:solidFill>
                  <a:srgbClr val="002060"/>
                </a:solidFill>
                <a:effectLst/>
              </a:rPr>
              <a:t>Kansainvälinen vaikutustenarviointiyhdistys </a:t>
            </a:r>
            <a:r>
              <a:rPr lang="en-US" sz="2800" b="1" kern="100" dirty="0">
                <a:solidFill>
                  <a:srgbClr val="0B3A5B"/>
                </a:solidFill>
                <a:ea typeface="Aptos" panose="020B0004020202020204" pitchFamily="34" charset="0"/>
                <a:cs typeface="Calibri" panose="020F0502020204030204" pitchFamily="34" charset="0"/>
              </a:rPr>
              <a:t>- IAIA </a:t>
            </a:r>
            <a:endParaRPr lang="en-US" sz="2800" i="0" dirty="0">
              <a:solidFill>
                <a:srgbClr val="1A3061"/>
              </a:solidFill>
              <a:effectLst/>
            </a:endParaRPr>
          </a:p>
        </p:txBody>
      </p:sp>
      <p:sp>
        <p:nvSpPr>
          <p:cNvPr id="3" name="Text Placeholder 2">
            <a:extLst>
              <a:ext uri="{FF2B5EF4-FFF2-40B4-BE49-F238E27FC236}">
                <a16:creationId xmlns:a16="http://schemas.microsoft.com/office/drawing/2014/main" id="{51CC7BBD-96B4-3FA7-FF56-7E2E60356166}"/>
              </a:ext>
            </a:extLst>
          </p:cNvPr>
          <p:cNvSpPr>
            <a:spLocks noGrp="1"/>
          </p:cNvSpPr>
          <p:nvPr>
            <p:ph type="body" sz="quarter" idx="19"/>
          </p:nvPr>
        </p:nvSpPr>
        <p:spPr>
          <a:xfrm>
            <a:off x="628409" y="1092432"/>
            <a:ext cx="6612364" cy="4461736"/>
          </a:xfrm>
          <a:prstGeom prst="rect">
            <a:avLst/>
          </a:prstGeom>
        </p:spPr>
        <p:txBody>
          <a:bodyPr/>
          <a:lstStyle/>
          <a:p>
            <a:pPr marL="0" indent="0">
              <a:lnSpc>
                <a:spcPct val="100000"/>
              </a:lnSpc>
            </a:pPr>
            <a:endParaRPr lang="en-US" sz="2000" b="1" kern="100" dirty="0">
              <a:solidFill>
                <a:schemeClr val="accent5">
                  <a:lumMod val="75000"/>
                </a:schemeClr>
              </a:solidFill>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dirty="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en-US" sz="1800" dirty="0"/>
          </a:p>
          <a:p>
            <a:pPr marL="0" indent="0">
              <a:lnSpc>
                <a:spcPct val="100000"/>
              </a:lnSpc>
            </a:pPr>
            <a:endParaRPr lang="en-US" sz="1800" dirty="0"/>
          </a:p>
        </p:txBody>
      </p:sp>
      <p:graphicFrame>
        <p:nvGraphicFramePr>
          <p:cNvPr id="6" name="Taulukko 5">
            <a:extLst>
              <a:ext uri="{FF2B5EF4-FFF2-40B4-BE49-F238E27FC236}">
                <a16:creationId xmlns:a16="http://schemas.microsoft.com/office/drawing/2014/main" id="{F92A14D4-3104-0EBA-903B-24F2A6342FF9}"/>
              </a:ext>
            </a:extLst>
          </p:cNvPr>
          <p:cNvGraphicFramePr>
            <a:graphicFrameLocks noGrp="1"/>
          </p:cNvGraphicFramePr>
          <p:nvPr>
            <p:extLst>
              <p:ext uri="{D42A27DB-BD31-4B8C-83A1-F6EECF244321}">
                <p14:modId xmlns:p14="http://schemas.microsoft.com/office/powerpoint/2010/main" val="473556776"/>
              </p:ext>
            </p:extLst>
          </p:nvPr>
        </p:nvGraphicFramePr>
        <p:xfrm>
          <a:off x="753790" y="1689122"/>
          <a:ext cx="6595940" cy="3749040"/>
        </p:xfrm>
        <a:graphic>
          <a:graphicData uri="http://schemas.openxmlformats.org/drawingml/2006/table">
            <a:tbl>
              <a:tblPr firstRow="1" bandRow="1">
                <a:tableStyleId>{5C22544A-7EE6-4342-B048-85BDC9FD1C3A}</a:tableStyleId>
              </a:tblPr>
              <a:tblGrid>
                <a:gridCol w="6595940">
                  <a:extLst>
                    <a:ext uri="{9D8B030D-6E8A-4147-A177-3AD203B41FA5}">
                      <a16:colId xmlns:a16="http://schemas.microsoft.com/office/drawing/2014/main" val="2683119557"/>
                    </a:ext>
                  </a:extLst>
                </a:gridCol>
              </a:tblGrid>
              <a:tr h="3615297">
                <a:tc>
                  <a:txBody>
                    <a:bodyPr/>
                    <a:lstStyle/>
                    <a:p>
                      <a:pPr algn="just"/>
                      <a:r>
                        <a:rPr lang="en-US" sz="2000" b="1" kern="1200" dirty="0">
                          <a:solidFill>
                            <a:srgbClr val="0B3A5B"/>
                          </a:solidFill>
                          <a:effectLst/>
                          <a:latin typeface="+mn-lt"/>
                          <a:ea typeface="+mn-ea"/>
                          <a:cs typeface="+mn-cs"/>
                        </a:rPr>
                        <a:t>Vaikutustenarviointi </a:t>
                      </a:r>
                      <a:r>
                        <a:rPr lang="en-US" sz="2000" b="0" kern="1200" dirty="0">
                          <a:solidFill>
                            <a:srgbClr val="0B3A5B"/>
                          </a:solidFill>
                          <a:effectLst/>
                          <a:latin typeface="+mn-lt"/>
                          <a:ea typeface="+mn-ea"/>
                          <a:cs typeface="+mn-cs"/>
                        </a:rPr>
                        <a:t>on yksinkertaisesti määriteltynä prosessi, jossa tunnistetaan nykyisen tai ehdotetun toiminnan tulevat seuraukset. </a:t>
                      </a:r>
                    </a:p>
                    <a:p>
                      <a:pPr algn="just"/>
                      <a:endParaRPr lang="en-US" sz="2000" b="0" kern="1200" dirty="0">
                        <a:solidFill>
                          <a:srgbClr val="0B3A5B"/>
                        </a:solidFill>
                        <a:effectLst/>
                        <a:latin typeface="+mn-lt"/>
                        <a:ea typeface="+mn-ea"/>
                        <a:cs typeface="+mn-cs"/>
                      </a:endParaRPr>
                    </a:p>
                    <a:p>
                      <a:pPr algn="just"/>
                      <a:r>
                        <a:rPr lang="en-US" sz="2000" b="0" kern="1200" dirty="0">
                          <a:solidFill>
                            <a:srgbClr val="0B3A5B"/>
                          </a:solidFill>
                          <a:effectLst/>
                          <a:latin typeface="+mn-lt"/>
                          <a:ea typeface="+mn-ea"/>
                          <a:cs typeface="+mn-cs"/>
                        </a:rPr>
                        <a:t>IAIA on johtava maailmanlaajuinen verkosto, joka käsittelee parhaita </a:t>
                      </a:r>
                      <a:r>
                        <a:rPr lang="en-US" sz="2000" b="0" kern="1200" dirty="0" err="1">
                          <a:solidFill>
                            <a:srgbClr val="0B3A5B"/>
                          </a:solidFill>
                          <a:effectLst/>
                          <a:latin typeface="+mn-lt"/>
                          <a:ea typeface="+mn-ea"/>
                          <a:cs typeface="+mn-cs"/>
                        </a:rPr>
                        <a:t>käytänteitä</a:t>
                      </a:r>
                      <a:r>
                        <a:rPr lang="en-US" sz="2000" b="0" kern="1200" dirty="0">
                          <a:solidFill>
                            <a:srgbClr val="0B3A5B"/>
                          </a:solidFill>
                          <a:effectLst/>
                          <a:latin typeface="+mn-lt"/>
                          <a:ea typeface="+mn-ea"/>
                          <a:cs typeface="+mn-cs"/>
                        </a:rPr>
                        <a:t> </a:t>
                      </a:r>
                      <a:r>
                        <a:rPr lang="en-US" sz="2000" b="0" kern="1200" dirty="0" err="1">
                          <a:solidFill>
                            <a:srgbClr val="0B3A5B"/>
                          </a:solidFill>
                          <a:effectLst/>
                          <a:latin typeface="+mn-lt"/>
                          <a:ea typeface="+mn-ea"/>
                          <a:cs typeface="+mn-cs"/>
                        </a:rPr>
                        <a:t>vaikutustenarvioinnin</a:t>
                      </a:r>
                      <a:r>
                        <a:rPr lang="en-US" sz="2000" b="0" kern="1200" dirty="0">
                          <a:solidFill>
                            <a:srgbClr val="0B3A5B"/>
                          </a:solidFill>
                          <a:effectLst/>
                          <a:latin typeface="+mn-lt"/>
                          <a:ea typeface="+mn-ea"/>
                          <a:cs typeface="+mn-cs"/>
                        </a:rPr>
                        <a:t> käytössä tietoon perustuvassa päätöksenteossa, joka </a:t>
                      </a:r>
                      <a:r>
                        <a:rPr lang="en-US" sz="2000" b="0" kern="1200" dirty="0" err="1">
                          <a:solidFill>
                            <a:srgbClr val="0B3A5B"/>
                          </a:solidFill>
                          <a:effectLst/>
                          <a:latin typeface="+mn-lt"/>
                          <a:ea typeface="+mn-ea"/>
                          <a:cs typeface="+mn-cs"/>
                        </a:rPr>
                        <a:t>koskee</a:t>
                      </a:r>
                      <a:r>
                        <a:rPr lang="en-US" sz="2000" b="0" kern="1200" dirty="0">
                          <a:solidFill>
                            <a:srgbClr val="0B3A5B"/>
                          </a:solidFill>
                          <a:effectLst/>
                          <a:latin typeface="+mn-lt"/>
                          <a:ea typeface="+mn-ea"/>
                          <a:cs typeface="+mn-cs"/>
                        </a:rPr>
                        <a:t> </a:t>
                      </a:r>
                      <a:r>
                        <a:rPr lang="en-US" sz="2000" b="0" kern="1200" dirty="0" err="1">
                          <a:solidFill>
                            <a:srgbClr val="0B3A5B"/>
                          </a:solidFill>
                          <a:effectLst/>
                          <a:latin typeface="+mn-lt"/>
                          <a:ea typeface="+mn-ea"/>
                          <a:cs typeface="+mn-cs"/>
                        </a:rPr>
                        <a:t>säännöksiä</a:t>
                      </a:r>
                      <a:r>
                        <a:rPr lang="en-US" sz="2000" b="0" kern="1200" dirty="0">
                          <a:solidFill>
                            <a:srgbClr val="0B3A5B"/>
                          </a:solidFill>
                          <a:effectLst/>
                          <a:latin typeface="+mn-lt"/>
                          <a:ea typeface="+mn-ea"/>
                          <a:cs typeface="+mn-cs"/>
                        </a:rPr>
                        <a:t>, ohjelmia, suunnitelmia ja hankkeita. </a:t>
                      </a:r>
                    </a:p>
                    <a:p>
                      <a:pPr algn="just"/>
                      <a:endParaRPr lang="en-US" sz="2000" b="0" kern="1200" dirty="0">
                        <a:solidFill>
                          <a:srgbClr val="0B3A5B"/>
                        </a:solidFill>
                        <a:effectLst/>
                        <a:latin typeface="+mn-lt"/>
                        <a:ea typeface="+mn-ea"/>
                        <a:cs typeface="+mn-cs"/>
                      </a:endParaRPr>
                    </a:p>
                    <a:p>
                      <a:pPr algn="just"/>
                      <a:r>
                        <a:rPr lang="en-US" sz="2000" b="0" kern="1200" dirty="0">
                          <a:solidFill>
                            <a:srgbClr val="0B3A5B"/>
                          </a:solidFill>
                          <a:effectLst/>
                          <a:latin typeface="+mn-lt"/>
                          <a:ea typeface="+mn-ea"/>
                          <a:cs typeface="+mn-cs"/>
                        </a:rPr>
                        <a:t>Ympäristövaikutusten arviointi on käytännöllinen väline, jonka avulla voidaan vastata nykypäivän tarpeisiin vaarantamatta tulevien sukupolvien mahdollisuuksia</a:t>
                      </a:r>
                      <a:r>
                        <a:rPr lang="en-US" sz="2000" b="1" i="1" kern="1200" dirty="0">
                          <a:solidFill>
                            <a:srgbClr val="0B3A5B"/>
                          </a:solidFill>
                          <a:effectLst/>
                          <a:latin typeface="+mn-lt"/>
                          <a:ea typeface="+mn-ea"/>
                          <a:cs typeface="+mn-cs"/>
                        </a:rPr>
                        <a:t>.</a:t>
                      </a:r>
                      <a:endParaRPr lang="en-US" sz="2000" b="0" kern="1200" dirty="0">
                        <a:solidFill>
                          <a:srgbClr val="0B3A5B"/>
                        </a:solidFill>
                        <a:effectLst/>
                        <a:latin typeface="+mn-lt"/>
                        <a:ea typeface="+mn-ea"/>
                        <a:cs typeface="+mn-cs"/>
                      </a:endParaRPr>
                    </a:p>
                  </a:txBody>
                  <a:tcPr>
                    <a:solidFill>
                      <a:schemeClr val="bg1"/>
                    </a:solidFill>
                  </a:tcPr>
                </a:tc>
                <a:extLst>
                  <a:ext uri="{0D108BD9-81ED-4DB2-BD59-A6C34878D82A}">
                    <a16:rowId xmlns:a16="http://schemas.microsoft.com/office/drawing/2014/main" val="3257788965"/>
                  </a:ext>
                </a:extLst>
              </a:tr>
            </a:tbl>
          </a:graphicData>
        </a:graphic>
      </p:graphicFrame>
      <p:pic>
        <p:nvPicPr>
          <p:cNvPr id="8" name="Kuva 7" descr="Kuva, joka sisältää kohteen Ihmisen kasvot, kuvakaappaus, teksti, vaate&#10;&#10;Tekoälyn generoima sisältö voi olla virheellistä.">
            <a:hlinkClick r:id="rId3"/>
            <a:extLst>
              <a:ext uri="{FF2B5EF4-FFF2-40B4-BE49-F238E27FC236}">
                <a16:creationId xmlns:a16="http://schemas.microsoft.com/office/drawing/2014/main" id="{B30D91A0-FC4E-F254-226A-6C59CE3FD4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10464" y="2054107"/>
            <a:ext cx="2935417" cy="1943308"/>
          </a:xfrm>
          <a:prstGeom prst="rect">
            <a:avLst/>
          </a:prstGeom>
        </p:spPr>
      </p:pic>
      <p:pic>
        <p:nvPicPr>
          <p:cNvPr id="11" name="Kuva 10" descr="Kuva, joka sisältää kohteen Fontti, teksti, valkoinen, Grafiikka&#10;&#10;Tekoälyn generoima sisältö voi olla virheellistä.">
            <a:extLst>
              <a:ext uri="{FF2B5EF4-FFF2-40B4-BE49-F238E27FC236}">
                <a16:creationId xmlns:a16="http://schemas.microsoft.com/office/drawing/2014/main" id="{2FE53AF2-29FC-22E1-C85F-101BDCEB91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17747" y="4502494"/>
            <a:ext cx="1521539" cy="786496"/>
          </a:xfrm>
          <a:prstGeom prst="rect">
            <a:avLst/>
          </a:prstGeom>
        </p:spPr>
      </p:pic>
      <p:sp>
        <p:nvSpPr>
          <p:cNvPr id="9" name="Tekstiruutu 8">
            <a:extLst>
              <a:ext uri="{FF2B5EF4-FFF2-40B4-BE49-F238E27FC236}">
                <a16:creationId xmlns:a16="http://schemas.microsoft.com/office/drawing/2014/main" id="{0D5D37C7-3955-AA5B-5FD4-99A1A9DFC241}"/>
              </a:ext>
            </a:extLst>
          </p:cNvPr>
          <p:cNvSpPr txBox="1"/>
          <p:nvPr/>
        </p:nvSpPr>
        <p:spPr>
          <a:xfrm>
            <a:off x="7877221" y="1303832"/>
            <a:ext cx="3201905" cy="369332"/>
          </a:xfrm>
          <a:prstGeom prst="rect">
            <a:avLst/>
          </a:prstGeom>
          <a:noFill/>
        </p:spPr>
        <p:txBody>
          <a:bodyPr wrap="square">
            <a:spAutoFit/>
          </a:bodyPr>
          <a:lstStyle/>
          <a:p>
            <a:r>
              <a:rPr lang="fi-FI" sz="1800" b="1" kern="1200" dirty="0">
                <a:solidFill>
                  <a:srgbClr val="0B3A5B"/>
                </a:solidFill>
                <a:effectLst/>
                <a:latin typeface="+mn-lt"/>
                <a:ea typeface="+mn-ea"/>
                <a:cs typeface="+mn-cs"/>
                <a:hlinkClick r:id="rId3"/>
              </a:rPr>
              <a:t>Mitä on </a:t>
            </a:r>
            <a:r>
              <a:rPr lang="fi-FI" sz="1800" b="1" kern="1200" dirty="0" err="1">
                <a:solidFill>
                  <a:srgbClr val="0B3A5B"/>
                </a:solidFill>
                <a:effectLst/>
                <a:latin typeface="+mn-lt"/>
                <a:ea typeface="+mn-ea"/>
                <a:cs typeface="+mn-cs"/>
                <a:hlinkClick r:id="rId3"/>
              </a:rPr>
              <a:t>vaikutusten arviointi</a:t>
            </a:r>
            <a:r>
              <a:rPr lang="fi-FI" sz="1800" b="1" kern="1200" dirty="0">
                <a:solidFill>
                  <a:srgbClr val="0B3A5B"/>
                </a:solidFill>
                <a:effectLst/>
                <a:latin typeface="+mn-lt"/>
                <a:ea typeface="+mn-ea"/>
                <a:cs typeface="+mn-cs"/>
                <a:hlinkClick r:id="rId3"/>
              </a:rPr>
              <a:t>?</a:t>
            </a:r>
            <a:endParaRPr lang="fi-FI" sz="1800" b="1" kern="1200" dirty="0">
              <a:solidFill>
                <a:srgbClr val="0B3A5B"/>
              </a:solidFill>
              <a:effectLst/>
              <a:latin typeface="+mn-lt"/>
              <a:ea typeface="+mn-ea"/>
              <a:cs typeface="+mn-cs"/>
            </a:endParaRPr>
          </a:p>
        </p:txBody>
      </p:sp>
      <p:sp>
        <p:nvSpPr>
          <p:cNvPr id="12" name="Tekstiruutu 11">
            <a:extLst>
              <a:ext uri="{FF2B5EF4-FFF2-40B4-BE49-F238E27FC236}">
                <a16:creationId xmlns:a16="http://schemas.microsoft.com/office/drawing/2014/main" id="{9E62E225-2CCA-8651-311E-48627B479964}"/>
              </a:ext>
            </a:extLst>
          </p:cNvPr>
          <p:cNvSpPr txBox="1"/>
          <p:nvPr/>
        </p:nvSpPr>
        <p:spPr>
          <a:xfrm>
            <a:off x="589290" y="5914340"/>
            <a:ext cx="10052954" cy="461665"/>
          </a:xfrm>
          <a:prstGeom prst="rect">
            <a:avLst/>
          </a:prstGeom>
          <a:noFill/>
        </p:spPr>
        <p:txBody>
          <a:bodyPr wrap="square">
            <a:spAutoFit/>
          </a:bodyPr>
          <a:lstStyle/>
          <a:p>
            <a:pPr marL="0" indent="0">
              <a:lnSpc>
                <a:spcPct val="100000"/>
              </a:lnSpc>
            </a:pPr>
            <a:r>
              <a:rPr lang="en-US" sz="2400" b="1" kern="0" dirty="0">
                <a:solidFill>
                  <a:srgbClr val="09465E"/>
                </a:solidFill>
                <a:highlight>
                  <a:srgbClr val="F1983D"/>
                </a:highlight>
                <a:cs typeface="Times New Roman" panose="02020603050405020304" pitchFamily="18" charset="0"/>
              </a:rPr>
              <a:t>HARJOITUS:</a:t>
            </a:r>
            <a:r>
              <a:rPr lang="en-US" sz="2400" b="1" kern="0" dirty="0">
                <a:solidFill>
                  <a:srgbClr val="09465E"/>
                </a:solidFill>
                <a:cs typeface="Times New Roman" panose="02020603050405020304" pitchFamily="18" charset="0"/>
              </a:rPr>
              <a:t> </a:t>
            </a:r>
            <a:r>
              <a:rPr lang="en-US" sz="1800" i="0" dirty="0">
                <a:solidFill>
                  <a:srgbClr val="1A3061"/>
                </a:solidFill>
                <a:effectLst/>
                <a:hlinkClick r:id="rId6"/>
              </a:rPr>
              <a:t>International Association of Impact Assessment </a:t>
            </a:r>
            <a:r>
              <a:rPr lang="fi-FI" sz="1800" kern="100" dirty="0">
                <a:solidFill>
                  <a:srgbClr val="0B3A5B"/>
                </a:solidFill>
                <a:effectLst/>
                <a:ea typeface="Aptos" panose="020B0004020202020204" pitchFamily="34" charset="0"/>
                <a:cs typeface="Calibri" panose="020F0502020204030204" pitchFamily="34" charset="0"/>
              </a:rPr>
              <a:t>-järjestön </a:t>
            </a:r>
            <a:r>
              <a:rPr lang="fi-FI" sz="1800" kern="100" dirty="0" err="1">
                <a:solidFill>
                  <a:srgbClr val="0B3A5B"/>
                </a:solidFill>
                <a:effectLst/>
                <a:ea typeface="Aptos" panose="020B0004020202020204" pitchFamily="34" charset="0"/>
                <a:cs typeface="Calibri" panose="020F0502020204030204" pitchFamily="34" charset="0"/>
              </a:rPr>
              <a:t>uusimmat julkaisut</a:t>
            </a:r>
            <a:r>
              <a:rPr lang="en-US" sz="1800" i="0" dirty="0">
                <a:solidFill>
                  <a:srgbClr val="1A3061"/>
                </a:solidFill>
                <a:effectLst/>
                <a:hlinkClick r:id="rId6"/>
              </a:rPr>
              <a:t>.</a:t>
            </a:r>
            <a:endParaRPr lang="en-US" sz="1800" b="1" kern="100" dirty="0">
              <a:solidFill>
                <a:schemeClr val="tx1"/>
              </a:solidFill>
              <a:ea typeface="Aptos" panose="020B0004020202020204" pitchFamily="34" charset="0"/>
              <a:cs typeface="Calibri" panose="020F0502020204030204" pitchFamily="34" charset="0"/>
            </a:endParaRPr>
          </a:p>
        </p:txBody>
      </p:sp>
      <p:grpSp>
        <p:nvGrpSpPr>
          <p:cNvPr id="13" name="Graphic 4">
            <a:extLst>
              <a:ext uri="{FF2B5EF4-FFF2-40B4-BE49-F238E27FC236}">
                <a16:creationId xmlns:a16="http://schemas.microsoft.com/office/drawing/2014/main" id="{64D56DBC-539D-497F-7BD6-CD6FD6E0127E}"/>
              </a:ext>
            </a:extLst>
          </p:cNvPr>
          <p:cNvGrpSpPr/>
          <p:nvPr/>
        </p:nvGrpSpPr>
        <p:grpSpPr>
          <a:xfrm rot="19582332">
            <a:off x="8404263" y="4376017"/>
            <a:ext cx="403667" cy="780438"/>
            <a:chOff x="9129274" y="2719113"/>
            <a:chExt cx="717139" cy="1386497"/>
          </a:xfrm>
          <a:solidFill>
            <a:srgbClr val="09465E"/>
          </a:solidFill>
        </p:grpSpPr>
        <p:grpSp>
          <p:nvGrpSpPr>
            <p:cNvPr id="14" name="Graphic 4">
              <a:extLst>
                <a:ext uri="{FF2B5EF4-FFF2-40B4-BE49-F238E27FC236}">
                  <a16:creationId xmlns:a16="http://schemas.microsoft.com/office/drawing/2014/main" id="{4E07146E-089F-1383-AA64-6069E98CEA67}"/>
                </a:ext>
              </a:extLst>
            </p:cNvPr>
            <p:cNvGrpSpPr/>
            <p:nvPr/>
          </p:nvGrpSpPr>
          <p:grpSpPr>
            <a:xfrm>
              <a:off x="9159507" y="2719113"/>
              <a:ext cx="446280" cy="440141"/>
              <a:chOff x="9159507" y="2719113"/>
              <a:chExt cx="446280" cy="440141"/>
            </a:xfrm>
            <a:grpFill/>
          </p:grpSpPr>
          <p:sp>
            <p:nvSpPr>
              <p:cNvPr id="23" name="Freeform 57">
                <a:extLst>
                  <a:ext uri="{FF2B5EF4-FFF2-40B4-BE49-F238E27FC236}">
                    <a16:creationId xmlns:a16="http://schemas.microsoft.com/office/drawing/2014/main" id="{585DE6A8-7887-A8D0-F486-C98040145EE2}"/>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4" name="Freeform 58">
                <a:extLst>
                  <a:ext uri="{FF2B5EF4-FFF2-40B4-BE49-F238E27FC236}">
                    <a16:creationId xmlns:a16="http://schemas.microsoft.com/office/drawing/2014/main" id="{80B58F13-D2B5-11D4-252A-18890E580A56}"/>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5" name="Graphic 4">
              <a:extLst>
                <a:ext uri="{FF2B5EF4-FFF2-40B4-BE49-F238E27FC236}">
                  <a16:creationId xmlns:a16="http://schemas.microsoft.com/office/drawing/2014/main" id="{6510F96B-672B-F5CF-E3DB-8EDE5BA0F61D}"/>
                </a:ext>
              </a:extLst>
            </p:cNvPr>
            <p:cNvGrpSpPr/>
            <p:nvPr/>
          </p:nvGrpSpPr>
          <p:grpSpPr>
            <a:xfrm>
              <a:off x="9129274" y="2893887"/>
              <a:ext cx="717139" cy="1211724"/>
              <a:chOff x="9129274" y="2893887"/>
              <a:chExt cx="717139" cy="1211724"/>
            </a:xfrm>
            <a:grpFill/>
          </p:grpSpPr>
          <p:sp>
            <p:nvSpPr>
              <p:cNvPr id="16" name="Freeform 50">
                <a:extLst>
                  <a:ext uri="{FF2B5EF4-FFF2-40B4-BE49-F238E27FC236}">
                    <a16:creationId xmlns:a16="http://schemas.microsoft.com/office/drawing/2014/main" id="{574D86DF-EDA1-0E30-FA1C-BDD4C029D44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7" name="Freeform 51">
                <a:extLst>
                  <a:ext uri="{FF2B5EF4-FFF2-40B4-BE49-F238E27FC236}">
                    <a16:creationId xmlns:a16="http://schemas.microsoft.com/office/drawing/2014/main" id="{FE647032-7BAD-40A6-61F1-020088DC4774}"/>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8" name="Freeform 52">
                <a:extLst>
                  <a:ext uri="{FF2B5EF4-FFF2-40B4-BE49-F238E27FC236}">
                    <a16:creationId xmlns:a16="http://schemas.microsoft.com/office/drawing/2014/main" id="{2EAE51C7-127D-E675-D504-4A0FCC381FC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9" name="Freeform 53">
                <a:extLst>
                  <a:ext uri="{FF2B5EF4-FFF2-40B4-BE49-F238E27FC236}">
                    <a16:creationId xmlns:a16="http://schemas.microsoft.com/office/drawing/2014/main" id="{E991FC86-E166-1527-59B7-28D66DCDC414}"/>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0" name="Freeform 54">
                <a:extLst>
                  <a:ext uri="{FF2B5EF4-FFF2-40B4-BE49-F238E27FC236}">
                    <a16:creationId xmlns:a16="http://schemas.microsoft.com/office/drawing/2014/main" id="{FBB73F30-BB7A-759A-BBBF-3EFB381533A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1" name="Freeform 55">
                <a:extLst>
                  <a:ext uri="{FF2B5EF4-FFF2-40B4-BE49-F238E27FC236}">
                    <a16:creationId xmlns:a16="http://schemas.microsoft.com/office/drawing/2014/main" id="{053C5F61-CAD2-E35F-2563-D7FF0139F2B4}"/>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2" name="Freeform 56">
                <a:extLst>
                  <a:ext uri="{FF2B5EF4-FFF2-40B4-BE49-F238E27FC236}">
                    <a16:creationId xmlns:a16="http://schemas.microsoft.com/office/drawing/2014/main" id="{52A28535-CE5F-47C3-36A7-BFEE2B587A9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2" name="Graphic 4">
            <a:extLst>
              <a:ext uri="{FF2B5EF4-FFF2-40B4-BE49-F238E27FC236}">
                <a16:creationId xmlns:a16="http://schemas.microsoft.com/office/drawing/2014/main" id="{51E615E0-C7C0-3C1F-4B5D-A2BF8C763950}"/>
              </a:ext>
            </a:extLst>
          </p:cNvPr>
          <p:cNvGrpSpPr/>
          <p:nvPr/>
        </p:nvGrpSpPr>
        <p:grpSpPr>
          <a:xfrm rot="13817573">
            <a:off x="9912849" y="5429991"/>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CC6456E6-7B72-4013-A487-CA785932B048}"/>
                </a:ext>
              </a:extLst>
            </p:cNvPr>
            <p:cNvGrpSpPr/>
            <p:nvPr/>
          </p:nvGrpSpPr>
          <p:grpSpPr>
            <a:xfrm>
              <a:off x="9159507" y="2719113"/>
              <a:ext cx="446280" cy="440141"/>
              <a:chOff x="9159507" y="2719113"/>
              <a:chExt cx="446280" cy="440141"/>
            </a:xfrm>
            <a:grpFill/>
          </p:grpSpPr>
          <p:sp>
            <p:nvSpPr>
              <p:cNvPr id="32" name="Freeform 57">
                <a:extLst>
                  <a:ext uri="{FF2B5EF4-FFF2-40B4-BE49-F238E27FC236}">
                    <a16:creationId xmlns:a16="http://schemas.microsoft.com/office/drawing/2014/main" id="{AA9C7007-FCBA-5987-7B95-77CAFDA69BC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33" name="Freeform 58">
                <a:extLst>
                  <a:ext uri="{FF2B5EF4-FFF2-40B4-BE49-F238E27FC236}">
                    <a16:creationId xmlns:a16="http://schemas.microsoft.com/office/drawing/2014/main" id="{E84932F5-EE0F-83CE-34FA-A99EF96F8503}"/>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0" name="Graphic 4">
              <a:extLst>
                <a:ext uri="{FF2B5EF4-FFF2-40B4-BE49-F238E27FC236}">
                  <a16:creationId xmlns:a16="http://schemas.microsoft.com/office/drawing/2014/main" id="{1150053D-847E-1757-2861-7E0BA0C8F25B}"/>
                </a:ext>
              </a:extLst>
            </p:cNvPr>
            <p:cNvGrpSpPr/>
            <p:nvPr/>
          </p:nvGrpSpPr>
          <p:grpSpPr>
            <a:xfrm>
              <a:off x="9129274" y="2893887"/>
              <a:ext cx="717139" cy="1211724"/>
              <a:chOff x="9129274" y="2893887"/>
              <a:chExt cx="717139" cy="1211724"/>
            </a:xfrm>
            <a:grpFill/>
          </p:grpSpPr>
          <p:sp>
            <p:nvSpPr>
              <p:cNvPr id="25" name="Freeform 50">
                <a:extLst>
                  <a:ext uri="{FF2B5EF4-FFF2-40B4-BE49-F238E27FC236}">
                    <a16:creationId xmlns:a16="http://schemas.microsoft.com/office/drawing/2014/main" id="{9E664E6A-1DDA-52BC-E8CF-437AB73F91F7}"/>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6" name="Freeform 51">
                <a:extLst>
                  <a:ext uri="{FF2B5EF4-FFF2-40B4-BE49-F238E27FC236}">
                    <a16:creationId xmlns:a16="http://schemas.microsoft.com/office/drawing/2014/main" id="{B92C1E46-57C5-AB8A-266B-F025EDEA5EE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7" name="Freeform 52">
                <a:extLst>
                  <a:ext uri="{FF2B5EF4-FFF2-40B4-BE49-F238E27FC236}">
                    <a16:creationId xmlns:a16="http://schemas.microsoft.com/office/drawing/2014/main" id="{9C4C9BD1-35F0-E277-B1BF-87F7DFDF71A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8" name="Freeform 53">
                <a:extLst>
                  <a:ext uri="{FF2B5EF4-FFF2-40B4-BE49-F238E27FC236}">
                    <a16:creationId xmlns:a16="http://schemas.microsoft.com/office/drawing/2014/main" id="{922E71AD-C4EF-8E4C-CA29-DF1B7C1E8314}"/>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9" name="Freeform 54">
                <a:extLst>
                  <a:ext uri="{FF2B5EF4-FFF2-40B4-BE49-F238E27FC236}">
                    <a16:creationId xmlns:a16="http://schemas.microsoft.com/office/drawing/2014/main" id="{CCD2D65F-E4DB-4E7E-6017-DF26AF5DA61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0" name="Freeform 55">
                <a:extLst>
                  <a:ext uri="{FF2B5EF4-FFF2-40B4-BE49-F238E27FC236}">
                    <a16:creationId xmlns:a16="http://schemas.microsoft.com/office/drawing/2014/main" id="{7B0AA820-AF22-3AF3-3B85-00786893AB74}"/>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31" name="Freeform 56">
                <a:extLst>
                  <a:ext uri="{FF2B5EF4-FFF2-40B4-BE49-F238E27FC236}">
                    <a16:creationId xmlns:a16="http://schemas.microsoft.com/office/drawing/2014/main" id="{6B758D15-3354-0388-6AD7-DF331AE2E23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60323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33722-5F39-DBC0-CF78-C359C1731A1B}"/>
            </a:ext>
          </a:extLst>
        </p:cNvPr>
        <p:cNvGrpSpPr/>
        <p:nvPr/>
      </p:nvGrpSpPr>
      <p:grpSpPr>
        <a:xfrm>
          <a:off x="0" y="0"/>
          <a:ext cx="0" cy="0"/>
          <a:chOff x="0" y="0"/>
          <a:chExt cx="0" cy="0"/>
        </a:xfrm>
      </p:grpSpPr>
      <p:pic>
        <p:nvPicPr>
          <p:cNvPr id="8" name="Kuvan paikkamerkki 7" descr="Open notebook with drawn charts">
            <a:extLst>
              <a:ext uri="{FF2B5EF4-FFF2-40B4-BE49-F238E27FC236}">
                <a16:creationId xmlns:a16="http://schemas.microsoft.com/office/drawing/2014/main" id="{4DEEACAF-EC0E-633C-F2C3-D6C797C94DED}"/>
              </a:ext>
            </a:extLst>
          </p:cNvPr>
          <p:cNvPicPr>
            <a:picLocks noGrp="1" noChangeAspect="1"/>
          </p:cNvPicPr>
          <p:nvPr>
            <p:ph type="pic" sz="quarter" idx="10"/>
          </p:nvPr>
        </p:nvPicPr>
        <p:blipFill>
          <a:blip r:embed="rId3"/>
          <a:srcRect/>
          <a:stretch/>
        </p:blipFill>
        <p:spPr>
          <a:xfrm>
            <a:off x="139700" y="872332"/>
            <a:ext cx="6413500" cy="2781687"/>
          </a:xfrm>
          <a:prstGeom prst="rect">
            <a:avLst/>
          </a:prstGeom>
        </p:spPr>
      </p:pic>
      <p:sp>
        <p:nvSpPr>
          <p:cNvPr id="5" name="Text Placeholder 4">
            <a:extLst>
              <a:ext uri="{FF2B5EF4-FFF2-40B4-BE49-F238E27FC236}">
                <a16:creationId xmlns:a16="http://schemas.microsoft.com/office/drawing/2014/main" id="{A9191C76-42B3-0222-8A11-1D19ED945C11}"/>
              </a:ext>
            </a:extLst>
          </p:cNvPr>
          <p:cNvSpPr>
            <a:spLocks noGrp="1"/>
          </p:cNvSpPr>
          <p:nvPr>
            <p:ph type="body" sz="quarter" idx="17"/>
          </p:nvPr>
        </p:nvSpPr>
        <p:spPr>
          <a:xfrm>
            <a:off x="6731421" y="439689"/>
            <a:ext cx="2066906" cy="582221"/>
          </a:xfrm>
        </p:spPr>
        <p:txBody>
          <a:bodyPr/>
          <a:lstStyle/>
          <a:p>
            <a:r>
              <a:rPr lang="en-US" dirty="0"/>
              <a:t>02</a:t>
            </a:r>
          </a:p>
        </p:txBody>
      </p:sp>
      <p:sp>
        <p:nvSpPr>
          <p:cNvPr id="14" name="Rectangle 13">
            <a:extLst>
              <a:ext uri="{FF2B5EF4-FFF2-40B4-BE49-F238E27FC236}">
                <a16:creationId xmlns:a16="http://schemas.microsoft.com/office/drawing/2014/main" id="{72562939-738E-FB21-A25D-599F65FCBD3E}"/>
              </a:ext>
            </a:extLst>
          </p:cNvPr>
          <p:cNvSpPr/>
          <p:nvPr/>
        </p:nvSpPr>
        <p:spPr>
          <a:xfrm>
            <a:off x="2792167" y="3910594"/>
            <a:ext cx="6088444"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A1880C5C-3AD2-941C-FE3F-69A3CC1F8610}"/>
              </a:ext>
            </a:extLst>
          </p:cNvPr>
          <p:cNvSpPr txBox="1"/>
          <p:nvPr/>
        </p:nvSpPr>
        <p:spPr>
          <a:xfrm>
            <a:off x="2912862" y="3901337"/>
            <a:ext cx="5772606" cy="707886"/>
          </a:xfrm>
          <a:prstGeom prst="rect">
            <a:avLst/>
          </a:prstGeom>
          <a:noFill/>
        </p:spPr>
        <p:txBody>
          <a:bodyPr wrap="none" rtlCol="0">
            <a:spAutoFit/>
          </a:bodyPr>
          <a:lstStyle/>
          <a:p>
            <a:r>
              <a:rPr lang="en-IE" sz="4000" b="1" spc="324" dirty="0">
                <a:solidFill>
                  <a:srgbClr val="60BA47"/>
                </a:solidFill>
                <a:latin typeface="Calibri" panose="020F0502020204030204" pitchFamily="34" charset="0"/>
                <a:cs typeface="Calibri" panose="020F0502020204030204" pitchFamily="34" charset="0"/>
              </a:rPr>
              <a:t>ARVIOINTITYYPIT</a:t>
            </a:r>
          </a:p>
        </p:txBody>
      </p:sp>
      <p:sp>
        <p:nvSpPr>
          <p:cNvPr id="2" name="Rectangle 13">
            <a:extLst>
              <a:ext uri="{FF2B5EF4-FFF2-40B4-BE49-F238E27FC236}">
                <a16:creationId xmlns:a16="http://schemas.microsoft.com/office/drawing/2014/main" id="{A6C63D3F-0A7F-BE04-B3C3-38493F9F2F32}"/>
              </a:ext>
            </a:extLst>
          </p:cNvPr>
          <p:cNvSpPr/>
          <p:nvPr/>
        </p:nvSpPr>
        <p:spPr>
          <a:xfrm>
            <a:off x="139699" y="4856541"/>
            <a:ext cx="11166587"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spc="324" dirty="0">
                <a:solidFill>
                  <a:srgbClr val="60BA47"/>
                </a:solidFill>
                <a:latin typeface="Calibri" panose="020F0502020204030204" pitchFamily="34" charset="0"/>
                <a:cs typeface="Calibri" panose="020F0502020204030204" pitchFamily="34" charset="0"/>
              </a:rPr>
              <a:t>Mm. </a:t>
            </a:r>
            <a:r>
              <a:rPr lang="en-IE" sz="2800" b="1" spc="324" dirty="0" err="1">
                <a:solidFill>
                  <a:srgbClr val="60BA47"/>
                </a:solidFill>
                <a:latin typeface="Calibri" panose="020F0502020204030204" pitchFamily="34" charset="0"/>
                <a:cs typeface="Calibri" panose="020F0502020204030204" pitchFamily="34" charset="0"/>
              </a:rPr>
              <a:t>formatiivinen</a:t>
            </a:r>
            <a:r>
              <a:rPr lang="en-IE" sz="2800" b="1" spc="324" dirty="0">
                <a:solidFill>
                  <a:srgbClr val="60BA47"/>
                </a:solidFill>
                <a:latin typeface="Calibri" panose="020F0502020204030204" pitchFamily="34" charset="0"/>
                <a:cs typeface="Calibri" panose="020F0502020204030204" pitchFamily="34" charset="0"/>
              </a:rPr>
              <a:t>, summatiivinen, </a:t>
            </a:r>
            <a:r>
              <a:rPr lang="en-IE" sz="2800" b="1" spc="324" dirty="0" err="1">
                <a:solidFill>
                  <a:srgbClr val="60BA47"/>
                </a:solidFill>
                <a:latin typeface="Calibri" panose="020F0502020204030204" pitchFamily="34" charset="0"/>
                <a:cs typeface="Calibri" panose="020F0502020204030204" pitchFamily="34" charset="0"/>
              </a:rPr>
              <a:t>prosessi</a:t>
            </a:r>
            <a:endParaRPr lang="en-US" sz="2800" dirty="0">
              <a:latin typeface="Montserrat" panose="00000500000000000000" pitchFamily="50" charset="0"/>
            </a:endParaRPr>
          </a:p>
        </p:txBody>
      </p:sp>
    </p:spTree>
    <p:extLst>
      <p:ext uri="{BB962C8B-B14F-4D97-AF65-F5344CB8AC3E}">
        <p14:creationId xmlns:p14="http://schemas.microsoft.com/office/powerpoint/2010/main" val="284046900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47AC497626534B880599881CCBB6C8" ma:contentTypeVersion="15" ma:contentTypeDescription="Create a new document." ma:contentTypeScope="" ma:versionID="585a4356692c66b091367eab73698f34">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3fa49066718843e788d1018ad13ec468"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7a7d2cd-df7e-4745-bde0-17e5b7a43ab2" xsi:nil="true"/>
    <lcf76f155ced4ddcb4097134ff3c332f xmlns="c90da0c0-d638-440e-806c-9eaade8987c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DFA6794-60D8-423E-89AA-F479EADCB73D}">
  <ds:schemaRefs>
    <ds:schemaRef ds:uri="http://schemas.microsoft.com/sharepoint/v3/contenttype/forms"/>
  </ds:schemaRefs>
</ds:datastoreItem>
</file>

<file path=customXml/itemProps2.xml><?xml version="1.0" encoding="utf-8"?>
<ds:datastoreItem xmlns:ds="http://schemas.openxmlformats.org/officeDocument/2006/customXml" ds:itemID="{8856110E-70F8-44E8-BDBE-0AE046793507}">
  <ds:schemaRefs>
    <ds:schemaRef ds:uri="c90da0c0-d638-440e-806c-9eaade8987c8"/>
    <ds:schemaRef ds:uri="d7a7d2cd-df7e-4745-bde0-17e5b7a43a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39033F8-5119-4B51-A5EF-F5485483D20E}">
  <ds:schemaRefs>
    <ds:schemaRef ds:uri="http://schemas.microsoft.com/office/2006/metadata/properties"/>
    <ds:schemaRef ds:uri="http://schemas.microsoft.com/office/infopath/2007/PartnerControls"/>
    <ds:schemaRef ds:uri="d7a7d2cd-df7e-4745-bde0-17e5b7a43ab2"/>
    <ds:schemaRef ds:uri="c90da0c0-d638-440e-806c-9eaade8987c8"/>
  </ds:schemaRefs>
</ds:datastoreItem>
</file>

<file path=docProps/app.xml><?xml version="1.0" encoding="utf-8"?>
<Properties xmlns="http://schemas.openxmlformats.org/officeDocument/2006/extended-properties" xmlns:vt="http://schemas.openxmlformats.org/officeDocument/2006/docPropsVTypes">
  <TotalTime>8061</TotalTime>
  <Words>1878</Words>
  <Application>Microsoft Office PowerPoint</Application>
  <PresentationFormat>Widescreen</PresentationFormat>
  <Paragraphs>317</Paragraphs>
  <Slides>32</Slides>
  <Notes>10</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docId:354E16FA38E7F92FE3FFCD2DE5AB3477</cp:keywords>
  <cp:lastModifiedBy>Anna-Maria Saarela</cp:lastModifiedBy>
  <cp:revision>182</cp:revision>
  <dcterms:created xsi:type="dcterms:W3CDTF">2020-10-14T13:32:04Z</dcterms:created>
  <dcterms:modified xsi:type="dcterms:W3CDTF">2025-06-04T20:34:41Z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0x010100F947AC497626534B880599881CCBB6C8</vt:lpwstr>
  </property>
  <property fmtid="{D5CDD505-2E9C-101B-9397-08002B2CF9AE}" pid="3" name="MediaServiceImageTags">
    <vt:lpwstr/>
  </property>
</Properties>
</file>