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37"/>
  </p:notesMasterIdLst>
  <p:sldIdLst>
    <p:sldId id="4345" r:id="rId5"/>
    <p:sldId id="4306" r:id="rId6"/>
    <p:sldId id="4352" r:id="rId7"/>
    <p:sldId id="4362" r:id="rId8"/>
    <p:sldId id="4388" r:id="rId9"/>
    <p:sldId id="281" r:id="rId10"/>
    <p:sldId id="4395" r:id="rId11"/>
    <p:sldId id="4300" r:id="rId12"/>
    <p:sldId id="4364" r:id="rId13"/>
    <p:sldId id="4360" r:id="rId14"/>
    <p:sldId id="278" r:id="rId15"/>
    <p:sldId id="4390" r:id="rId16"/>
    <p:sldId id="4391" r:id="rId17"/>
    <p:sldId id="4358" r:id="rId18"/>
    <p:sldId id="4340" r:id="rId19"/>
    <p:sldId id="279" r:id="rId20"/>
    <p:sldId id="4392" r:id="rId21"/>
    <p:sldId id="4382" r:id="rId22"/>
    <p:sldId id="4365" r:id="rId23"/>
    <p:sldId id="4319" r:id="rId24"/>
    <p:sldId id="4384" r:id="rId25"/>
    <p:sldId id="4393" r:id="rId26"/>
    <p:sldId id="4351" r:id="rId27"/>
    <p:sldId id="277" r:id="rId28"/>
    <p:sldId id="4397" r:id="rId29"/>
    <p:sldId id="4357" r:id="rId30"/>
    <p:sldId id="4380" r:id="rId31"/>
    <p:sldId id="4355" r:id="rId32"/>
    <p:sldId id="4394" r:id="rId33"/>
    <p:sldId id="4396" r:id="rId34"/>
    <p:sldId id="4354" r:id="rId35"/>
    <p:sldId id="426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782496B7-485F-7B69-F7DE-F8CDD527168F}" name="Paula Whyte ( Momentum Consulting )" initials="PW"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65E"/>
    <a:srgbClr val="60BA47"/>
    <a:srgbClr val="0B3A5B"/>
    <a:srgbClr val="2094D2"/>
    <a:srgbClr val="1D4C60"/>
    <a:srgbClr val="3CBEB3"/>
    <a:srgbClr val="F26650"/>
    <a:srgbClr val="88D1DA"/>
    <a:srgbClr val="ECECEC"/>
    <a:srgbClr val="066C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DC6155-B082-4707-A399-E7EA7BD48D68}" v="1" dt="2025-05-26T09:41:10.7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258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5/26/2025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Muokkaa Master-tekstityylejä napsauttamalla tätä</a:t>
            </a:r>
          </a:p>
          <a:p>
            <a:pPr lvl="1"/>
            <a:r>
              <a:rPr lang="en-GB"/>
              <a:t>Toinen taso</a:t>
            </a:r>
          </a:p>
          <a:p>
            <a:pPr lvl="2"/>
            <a:r>
              <a:rPr lang="en-GB"/>
              <a:t>Kolmas taso</a:t>
            </a:r>
          </a:p>
          <a:p>
            <a:pPr lvl="3"/>
            <a:r>
              <a:rPr lang="en-GB"/>
              <a:t>Neljäs taso</a:t>
            </a:r>
          </a:p>
          <a:p>
            <a:pPr lvl="4"/>
            <a:r>
              <a:rPr lang="en-GB"/>
              <a:t>Viides taso</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93B25131-FBE9-D6DE-2A84-95D07FB722AD}"/>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DE2F2DF5-C264-148C-5E70-5F7F33A62BA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t>12</a:t>
            </a:fld>
            <a:endParaRPr lang="en-US" altLang="en-US">
              <a:solidFill>
                <a:srgbClr val="000000"/>
              </a:solidFill>
              <a:latin typeface="Times New Roman" charset="0"/>
            </a:endParaRPr>
          </a:p>
        </p:txBody>
      </p:sp>
      <p:sp>
        <p:nvSpPr>
          <p:cNvPr id="4099" name="Text Box 1">
            <a:extLst>
              <a:ext uri="{FF2B5EF4-FFF2-40B4-BE49-F238E27FC236}">
                <a16:creationId xmlns:a16="http://schemas.microsoft.com/office/drawing/2014/main" id="{232DAFF9-3EB6-2A16-2D15-2C23DDE2FF02}"/>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E2236A79-005C-0F57-80E3-42DF09265309}"/>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a16="http://schemas.microsoft.com/office/drawing/2014/main" xmlns:a14="http://schemas.microsoft.com/office/drawing/2010/main" xmlns:p14="http://schemas.microsoft.com/office/powerpoint/2010/main"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540483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FA1F684-7330-D76B-7A0B-EC57E5FD9F0E}"/>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D5652756-CE38-1E5E-A70B-55BCADB9FAC7}"/>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t>13</a:t>
            </a:fld>
            <a:endParaRPr lang="en-US" altLang="en-US">
              <a:solidFill>
                <a:srgbClr val="000000"/>
              </a:solidFill>
              <a:latin typeface="Times New Roman" charset="0"/>
            </a:endParaRPr>
          </a:p>
        </p:txBody>
      </p:sp>
      <p:sp>
        <p:nvSpPr>
          <p:cNvPr id="4099" name="Text Box 1">
            <a:extLst>
              <a:ext uri="{FF2B5EF4-FFF2-40B4-BE49-F238E27FC236}">
                <a16:creationId xmlns:a16="http://schemas.microsoft.com/office/drawing/2014/main" id="{4D994283-943F-8A01-9A15-923D2140BA05}"/>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3EBE03C9-9E96-9890-4029-8CFB25A7CF76}"/>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a16="http://schemas.microsoft.com/office/drawing/2014/main" xmlns:a14="http://schemas.microsoft.com/office/drawing/2010/main" xmlns:p14="http://schemas.microsoft.com/office/powerpoint/2010/main"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519815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14</a:t>
            </a:fld>
            <a:endParaRPr lang="en-US"/>
          </a:p>
        </p:txBody>
      </p:sp>
    </p:spTree>
    <p:extLst>
      <p:ext uri="{BB962C8B-B14F-4D97-AF65-F5344CB8AC3E}">
        <p14:creationId xmlns:p14="http://schemas.microsoft.com/office/powerpoint/2010/main" val="1852808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t>16</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a14="http://schemas.microsoft.com/office/drawing/2010/main" xmlns:p14="http://schemas.microsoft.com/office/powerpoint/2010/main"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42791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92AA328-9080-4898-8A12-4FEE707C8A06}"/>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E1034FCB-1E34-3248-06CE-DFD156CE078A}"/>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t>17</a:t>
            </a:fld>
            <a:endParaRPr lang="en-US" altLang="en-US">
              <a:solidFill>
                <a:srgbClr val="000000"/>
              </a:solidFill>
              <a:latin typeface="Times New Roman" charset="0"/>
            </a:endParaRPr>
          </a:p>
        </p:txBody>
      </p:sp>
      <p:sp>
        <p:nvSpPr>
          <p:cNvPr id="4099" name="Text Box 1">
            <a:extLst>
              <a:ext uri="{FF2B5EF4-FFF2-40B4-BE49-F238E27FC236}">
                <a16:creationId xmlns:a16="http://schemas.microsoft.com/office/drawing/2014/main" id="{240D330E-920F-2328-AAF0-B84ADD5AB27D}"/>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8B4A7B79-E201-CF0D-70EC-E6F96B736407}"/>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a16="http://schemas.microsoft.com/office/drawing/2014/main" xmlns:a14="http://schemas.microsoft.com/office/drawing/2010/main" xmlns:p14="http://schemas.microsoft.com/office/powerpoint/2010/main"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572967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AA720-67AC-8B9D-BA03-DDEF3AF5CD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F8E7A4-D961-E7CC-A962-904D455BD2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078F27-16CE-A6F5-9AF9-2351524783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FE651D-97CC-E00E-A707-7BACFBD1DF2A}"/>
              </a:ext>
            </a:extLst>
          </p:cNvPr>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2757910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D8D5BB1-6E5F-3B7C-D7BF-84F0A2E38CE9}"/>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11309FDB-28A4-8A8B-5E15-48FAE645B3E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t>21</a:t>
            </a:fld>
            <a:endParaRPr lang="en-US" altLang="en-US">
              <a:solidFill>
                <a:srgbClr val="000000"/>
              </a:solidFill>
              <a:latin typeface="Times New Roman" charset="0"/>
            </a:endParaRPr>
          </a:p>
        </p:txBody>
      </p:sp>
      <p:sp>
        <p:nvSpPr>
          <p:cNvPr id="4099" name="Text Box 1">
            <a:extLst>
              <a:ext uri="{FF2B5EF4-FFF2-40B4-BE49-F238E27FC236}">
                <a16:creationId xmlns:a16="http://schemas.microsoft.com/office/drawing/2014/main" id="{7B2A5964-D18C-BDDA-A67D-AC6DB7BC2BE3}"/>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98B29A19-ABFB-2F98-0708-258219B56F2D}"/>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a16="http://schemas.microsoft.com/office/drawing/2014/main" xmlns:a14="http://schemas.microsoft.com/office/drawing/2010/main" xmlns:p14="http://schemas.microsoft.com/office/powerpoint/2010/main"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2474833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A9C1594-4FF3-3847-F260-FD669D596147}"/>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D7D4D10F-95AC-3A52-AB3B-4C0029EF5FFD}"/>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t>22</a:t>
            </a:fld>
            <a:endParaRPr lang="en-US" altLang="en-US">
              <a:solidFill>
                <a:srgbClr val="000000"/>
              </a:solidFill>
              <a:latin typeface="Times New Roman" charset="0"/>
            </a:endParaRPr>
          </a:p>
        </p:txBody>
      </p:sp>
      <p:sp>
        <p:nvSpPr>
          <p:cNvPr id="4099" name="Text Box 1">
            <a:extLst>
              <a:ext uri="{FF2B5EF4-FFF2-40B4-BE49-F238E27FC236}">
                <a16:creationId xmlns:a16="http://schemas.microsoft.com/office/drawing/2014/main" id="{6D4C7262-B7BF-C8BD-5D11-9DC7EA589AB0}"/>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36C7FA31-754C-DD43-AF5C-454D8A0CD858}"/>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a16="http://schemas.microsoft.com/office/drawing/2014/main" xmlns:a14="http://schemas.microsoft.com/office/drawing/2010/main" xmlns:p14="http://schemas.microsoft.com/office/powerpoint/2010/main"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933178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t>24</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a14="http://schemas.microsoft.com/office/drawing/2010/main" xmlns:p14="http://schemas.microsoft.com/office/powerpoint/2010/main"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56635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26</a:t>
            </a:fld>
            <a:endParaRPr lang="en-US"/>
          </a:p>
        </p:txBody>
      </p:sp>
    </p:spTree>
    <p:extLst>
      <p:ext uri="{BB962C8B-B14F-4D97-AF65-F5344CB8AC3E}">
        <p14:creationId xmlns:p14="http://schemas.microsoft.com/office/powerpoint/2010/main" val="1818021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6D8E1-A7C1-C78D-8105-9016964069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121BA0-68BA-0079-A230-1B174DFF04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809CC3-9B4F-B15F-8A07-909A0F18C8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C6A4ADD-A26C-5A4F-59AA-FF29864E52CC}"/>
              </a:ext>
            </a:extLst>
          </p:cNvPr>
          <p:cNvSpPr>
            <a:spLocks noGrp="1"/>
          </p:cNvSpPr>
          <p:nvPr>
            <p:ph type="sldNum" sz="quarter" idx="5"/>
          </p:nvPr>
        </p:nvSpPr>
        <p:spPr/>
        <p:txBody>
          <a:bodyPr/>
          <a:lstStyle/>
          <a:p>
            <a:fld id="{4BE5DE82-CF29-044D-9158-06A811149881}" type="slidenum">
              <a:rPr lang="en-US" smtClean="0"/>
              <a:t>27</a:t>
            </a:fld>
            <a:endParaRPr lang="en-US"/>
          </a:p>
        </p:txBody>
      </p:sp>
    </p:spTree>
    <p:extLst>
      <p:ext uri="{BB962C8B-B14F-4D97-AF65-F5344CB8AC3E}">
        <p14:creationId xmlns:p14="http://schemas.microsoft.com/office/powerpoint/2010/main" val="4184815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28</a:t>
            </a:fld>
            <a:endParaRPr lang="en-US"/>
          </a:p>
        </p:txBody>
      </p:sp>
    </p:spTree>
    <p:extLst>
      <p:ext uri="{BB962C8B-B14F-4D97-AF65-F5344CB8AC3E}">
        <p14:creationId xmlns:p14="http://schemas.microsoft.com/office/powerpoint/2010/main" val="2923973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7B868-CD45-CE88-F203-E3A956C46C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D79166-67C7-3992-E499-D516EB69A1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1CE2D5-5B2A-2B91-5AAC-5725C90368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5A2B5A8-85AC-F161-DA79-6527F2C6F8CB}"/>
              </a:ext>
            </a:extLst>
          </p:cNvPr>
          <p:cNvSpPr>
            <a:spLocks noGrp="1"/>
          </p:cNvSpPr>
          <p:nvPr>
            <p:ph type="sldNum" sz="quarter" idx="5"/>
          </p:nvPr>
        </p:nvSpPr>
        <p:spPr/>
        <p:txBody>
          <a:bodyPr/>
          <a:lstStyle/>
          <a:p>
            <a:fld id="{4BE5DE82-CF29-044D-9158-06A811149881}" type="slidenum">
              <a:rPr lang="en-US" smtClean="0"/>
              <a:t>30</a:t>
            </a:fld>
            <a:endParaRPr lang="en-US"/>
          </a:p>
        </p:txBody>
      </p:sp>
    </p:spTree>
    <p:extLst>
      <p:ext uri="{BB962C8B-B14F-4D97-AF65-F5344CB8AC3E}">
        <p14:creationId xmlns:p14="http://schemas.microsoft.com/office/powerpoint/2010/main" val="1808588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32</a:t>
            </a:fld>
            <a:endParaRPr lang="en-US"/>
          </a:p>
        </p:txBody>
      </p:sp>
    </p:spTree>
    <p:extLst>
      <p:ext uri="{BB962C8B-B14F-4D97-AF65-F5344CB8AC3E}">
        <p14:creationId xmlns:p14="http://schemas.microsoft.com/office/powerpoint/2010/main" val="717219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3198028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B00FB-7262-A494-EF5A-5247AC5B0D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186693-38E2-6DD9-2380-AEB811DE6D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9260AD-4C77-27F2-4036-C94016BCF7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4B83BB-A2B5-D891-C895-419E747464FF}"/>
              </a:ext>
            </a:extLst>
          </p:cNvPr>
          <p:cNvSpPr>
            <a:spLocks noGrp="1"/>
          </p:cNvSpPr>
          <p:nvPr>
            <p:ph type="sldNum" sz="quarter" idx="5"/>
          </p:nvPr>
        </p:nvSpPr>
        <p:spPr/>
        <p:txBody>
          <a:bodyPr/>
          <a:lstStyle/>
          <a:p>
            <a:fld id="{4BE5DE82-CF29-044D-9158-06A811149881}" type="slidenum">
              <a:rPr lang="en-US" smtClean="0"/>
              <a:t>4</a:t>
            </a:fld>
            <a:endParaRPr lang="en-US"/>
          </a:p>
        </p:txBody>
      </p:sp>
    </p:spTree>
    <p:extLst>
      <p:ext uri="{BB962C8B-B14F-4D97-AF65-F5344CB8AC3E}">
        <p14:creationId xmlns:p14="http://schemas.microsoft.com/office/powerpoint/2010/main" val="3339358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t>6</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a14="http://schemas.microsoft.com/office/drawing/2010/main" xmlns:p14="http://schemas.microsoft.com/office/powerpoint/2010/main"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2070510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32E57FE-3CE9-061F-A6B9-24AC96EB4980}"/>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C1DEACA5-F516-0296-ADEA-A47BA9F88693}"/>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t>7</a:t>
            </a:fld>
            <a:endParaRPr lang="en-US" altLang="en-US">
              <a:solidFill>
                <a:srgbClr val="000000"/>
              </a:solidFill>
              <a:latin typeface="Times New Roman" charset="0"/>
            </a:endParaRPr>
          </a:p>
        </p:txBody>
      </p:sp>
      <p:sp>
        <p:nvSpPr>
          <p:cNvPr id="4099" name="Text Box 1">
            <a:extLst>
              <a:ext uri="{FF2B5EF4-FFF2-40B4-BE49-F238E27FC236}">
                <a16:creationId xmlns:a16="http://schemas.microsoft.com/office/drawing/2014/main" id="{25B90369-EFE3-6BAD-F988-1DEE149A24B3}"/>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B9123B47-6A6A-4176-1CF5-E8960D9DBBDD}"/>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a16="http://schemas.microsoft.com/office/drawing/2014/main" xmlns:a14="http://schemas.microsoft.com/office/drawing/2010/main" xmlns:p14="http://schemas.microsoft.com/office/powerpoint/2010/main"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204707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F4838-A602-2CBC-1C1F-4890F93DF8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EF1B74-574C-168C-5447-7659E2086A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0D5BCB-03F8-C70A-E015-7BEE031B8F2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03BB84-935A-BAE6-7518-BD0B5B8972F3}"/>
              </a:ext>
            </a:extLst>
          </p:cNvPr>
          <p:cNvSpPr>
            <a:spLocks noGrp="1"/>
          </p:cNvSpPr>
          <p:nvPr>
            <p:ph type="sldNum" sz="quarter" idx="5"/>
          </p:nvPr>
        </p:nvSpPr>
        <p:spPr/>
        <p:txBody>
          <a:bodyPr/>
          <a:lstStyle/>
          <a:p>
            <a:fld id="{4BE5DE82-CF29-044D-9158-06A811149881}" type="slidenum">
              <a:rPr lang="en-US" smtClean="0"/>
              <a:t>9</a:t>
            </a:fld>
            <a:endParaRPr lang="en-US"/>
          </a:p>
        </p:txBody>
      </p:sp>
    </p:spTree>
    <p:extLst>
      <p:ext uri="{BB962C8B-B14F-4D97-AF65-F5344CB8AC3E}">
        <p14:creationId xmlns:p14="http://schemas.microsoft.com/office/powerpoint/2010/main" val="335444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67FF4-E152-1A31-20F5-191D21541D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6E7458-D691-A928-ADE3-3826E36748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EA1429-4844-1922-1AF0-10C76B94D1B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5CF2CB5-8958-77A0-0D9D-CB64C33ED7EF}"/>
              </a:ext>
            </a:extLst>
          </p:cNvPr>
          <p:cNvSpPr>
            <a:spLocks noGrp="1"/>
          </p:cNvSpPr>
          <p:nvPr>
            <p:ph type="sldNum" sz="quarter" idx="5"/>
          </p:nvPr>
        </p:nvSpPr>
        <p:spPr/>
        <p:txBody>
          <a:bodyPr/>
          <a:lstStyle/>
          <a:p>
            <a:fld id="{4BE5DE82-CF29-044D-9158-06A811149881}" type="slidenum">
              <a:rPr lang="en-US" smtClean="0"/>
              <a:t>10</a:t>
            </a:fld>
            <a:endParaRPr lang="en-US"/>
          </a:p>
        </p:txBody>
      </p:sp>
    </p:spTree>
    <p:extLst>
      <p:ext uri="{BB962C8B-B14F-4D97-AF65-F5344CB8AC3E}">
        <p14:creationId xmlns:p14="http://schemas.microsoft.com/office/powerpoint/2010/main" val="3348234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t>11</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a14="http://schemas.microsoft.com/office/drawing/2010/main" xmlns:p14="http://schemas.microsoft.com/office/powerpoint/2010/main"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902762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waste2worth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1996454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1" y="-1"/>
            <a:ext cx="6727371"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623855" y="342900"/>
            <a:ext cx="4806599"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761524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HS Photo with text">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4" y="2016633"/>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297989"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1461338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HS Photo with tex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CB33894-6B85-A64A-8194-AD204557A483}"/>
              </a:ext>
            </a:extLst>
          </p:cNvPr>
          <p:cNvSpPr/>
          <p:nvPr userDrawn="1"/>
        </p:nvSpPr>
        <p:spPr>
          <a:xfrm flipV="1">
            <a:off x="0"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59728"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597275"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7" name="Text Placeholder 23">
            <a:extLst>
              <a:ext uri="{FF2B5EF4-FFF2-40B4-BE49-F238E27FC236}">
                <a16:creationId xmlns:a16="http://schemas.microsoft.com/office/drawing/2014/main" id="{7A5ECDC7-56E1-0984-2C77-279F9248607D}"/>
              </a:ext>
            </a:extLst>
          </p:cNvPr>
          <p:cNvSpPr>
            <a:spLocks noGrp="1"/>
          </p:cNvSpPr>
          <p:nvPr>
            <p:ph type="body" sz="quarter" idx="21" hasCustomPrompt="1"/>
          </p:nvPr>
        </p:nvSpPr>
        <p:spPr>
          <a:xfrm>
            <a:off x="6246356" y="584332"/>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8" name="Text Placeholder 17">
            <a:extLst>
              <a:ext uri="{FF2B5EF4-FFF2-40B4-BE49-F238E27FC236}">
                <a16:creationId xmlns:a16="http://schemas.microsoft.com/office/drawing/2014/main" id="{08E0C614-5EC5-DFB2-74AB-FE10C08391C5}"/>
              </a:ext>
            </a:extLst>
          </p:cNvPr>
          <p:cNvSpPr>
            <a:spLocks noGrp="1"/>
          </p:cNvSpPr>
          <p:nvPr>
            <p:ph type="body" sz="quarter" idx="22" hasCustomPrompt="1"/>
          </p:nvPr>
        </p:nvSpPr>
        <p:spPr>
          <a:xfrm>
            <a:off x="6246355" y="2013390"/>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970502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244810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80602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20412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2954956"/>
            <a:ext cx="8439100" cy="4311085"/>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7661727" y="-1335516"/>
            <a:ext cx="4504135" cy="6404164"/>
          </a:xfrm>
          <a:prstGeom prst="rect">
            <a:avLst/>
          </a:prstGeom>
        </p:spPr>
      </p:pic>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95492" y="1373925"/>
            <a:ext cx="2687782"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Picture Placeholder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608AA9BD-DAD4-EB9E-F5A2-52B81C6375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863C37C1-FEC1-3A32-9592-A33BF1A9085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3845830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Picture Placeholder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86575"/>
                </a:solidFill>
                <a:latin typeface="+mn-lt"/>
              </a:defRPr>
            </a:lvl1pPr>
          </a:lstStyle>
          <a:p>
            <a:pPr lvl="0"/>
            <a:r>
              <a:rPr lang="en-US"/>
              <a:t>Heading</a:t>
            </a:r>
          </a:p>
        </p:txBody>
      </p:sp>
    </p:spTree>
    <p:extLst>
      <p:ext uri="{BB962C8B-B14F-4D97-AF65-F5344CB8AC3E}">
        <p14:creationId xmlns:p14="http://schemas.microsoft.com/office/powerpoint/2010/main" val="4028461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a:t>Heading</a:t>
            </a:r>
          </a:p>
        </p:txBody>
      </p:sp>
    </p:spTree>
    <p:extLst>
      <p:ext uri="{BB962C8B-B14F-4D97-AF65-F5344CB8AC3E}">
        <p14:creationId xmlns:p14="http://schemas.microsoft.com/office/powerpoint/2010/main" val="4072504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406759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61229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 name="TextBox 2">
            <a:extLst>
              <a:ext uri="{FF2B5EF4-FFF2-40B4-BE49-F238E27FC236}">
                <a16:creationId xmlns:a16="http://schemas.microsoft.com/office/drawing/2014/main" id="{C30BEF09-6B78-DC3B-0A46-A016AD33674F}"/>
              </a:ext>
            </a:extLst>
          </p:cNvPr>
          <p:cNvSpPr txBox="1"/>
          <p:nvPr userDrawn="1"/>
        </p:nvSpPr>
        <p:spPr>
          <a:xfrm>
            <a:off x="7141497" y="5674814"/>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06A309A-E52C-0A55-8622-944C1082F2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0902" y="5674812"/>
            <a:ext cx="1667896" cy="371393"/>
          </a:xfrm>
          <a:prstGeom prst="rect">
            <a:avLst/>
          </a:prstGeom>
        </p:spPr>
      </p:pic>
      <p:pic>
        <p:nvPicPr>
          <p:cNvPr id="11" name="Picture 10" descr="A grey and black sign with a person in a circle&#10;&#10;AI-generated content may be incorrect.">
            <a:extLst>
              <a:ext uri="{FF2B5EF4-FFF2-40B4-BE49-F238E27FC236}">
                <a16:creationId xmlns:a16="http://schemas.microsoft.com/office/drawing/2014/main" id="{4560149A-1B38-4A21-B478-E78CBF27E4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2370" y="6181436"/>
            <a:ext cx="869046" cy="317063"/>
          </a:xfrm>
          <a:prstGeom prst="rect">
            <a:avLst/>
          </a:prstGeom>
        </p:spPr>
      </p:pic>
      <p:sp>
        <p:nvSpPr>
          <p:cNvPr id="12" name="TextBox 11">
            <a:extLst>
              <a:ext uri="{FF2B5EF4-FFF2-40B4-BE49-F238E27FC236}">
                <a16:creationId xmlns:a16="http://schemas.microsoft.com/office/drawing/2014/main" id="{5172B193-B191-DBD8-36A9-7B98240E13CE}"/>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a:solidFill>
                  <a:srgbClr val="0B3A5B"/>
                </a:solidFill>
              </a:rPr>
              <a:t>This license enables </a:t>
            </a:r>
            <a:r>
              <a:rPr lang="en-IE" sz="600" err="1">
                <a:solidFill>
                  <a:srgbClr val="0B3A5B"/>
                </a:solidFill>
              </a:rPr>
              <a:t>reusers</a:t>
            </a:r>
            <a:r>
              <a:rPr lang="en-IE" sz="600">
                <a:solidFill>
                  <a:srgbClr val="0B3A5B"/>
                </a:solidFill>
              </a:rPr>
              <a:t> to distribute, remix, adapt, and build upon the material in any medium or format, so long as </a:t>
            </a:r>
            <a:r>
              <a:rPr lang="en-US" sz="600">
                <a:solidFill>
                  <a:srgbClr val="0B3A5B"/>
                </a:solidFill>
              </a:rPr>
              <a:t>attribution is given to the creator. The license allows for commercial use. CC BY includes the following elements:</a:t>
            </a:r>
          </a:p>
          <a:p>
            <a:pPr algn="just"/>
            <a:r>
              <a:rPr lang="en-US" sz="600">
                <a:solidFill>
                  <a:srgbClr val="0B3A5B"/>
                </a:solidFill>
              </a:rPr>
              <a:t>BY: credit must be given to the creator.</a:t>
            </a:r>
            <a:endParaRPr lang="en-US" sz="600">
              <a:solidFill>
                <a:srgbClr val="0B3A5B"/>
              </a:solidFill>
              <a:ea typeface="Calibri"/>
              <a:cs typeface="Calibri"/>
            </a:endParaRPr>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247733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64932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1576958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4"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97" r:id="rId3"/>
    <p:sldLayoutId id="2147483882" r:id="rId4"/>
    <p:sldLayoutId id="2147483842" r:id="rId5"/>
    <p:sldLayoutId id="2147483898" r:id="rId6"/>
    <p:sldLayoutId id="2147483840" r:id="rId7"/>
    <p:sldLayoutId id="2147483884" r:id="rId8"/>
    <p:sldLayoutId id="2147483883" r:id="rId9"/>
    <p:sldLayoutId id="2147483877" r:id="rId10"/>
    <p:sldLayoutId id="2147483841" r:id="rId11"/>
    <p:sldLayoutId id="2147483885" r:id="rId12"/>
    <p:sldLayoutId id="2147483899" r:id="rId13"/>
    <p:sldLayoutId id="2147483900" r:id="rId14"/>
    <p:sldLayoutId id="2147483886" r:id="rId15"/>
    <p:sldLayoutId id="2147483878" r:id="rId16"/>
    <p:sldLayoutId id="2147483861" r:id="rId17"/>
    <p:sldLayoutId id="2147483833" r:id="rId18"/>
    <p:sldLayoutId id="2147483847" r:id="rId19"/>
    <p:sldLayoutId id="2147483853" r:id="rId20"/>
    <p:sldLayoutId id="2147483901" r:id="rId21"/>
    <p:sldLayoutId id="214748390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hyperlink" Target="https://fr.abcdef.wiki/wiki/Flag_of_Spain" TargetMode="External"/><Relationship Id="rId3" Type="http://schemas.openxmlformats.org/officeDocument/2006/relationships/hyperlink" Target="https://www.gov.ie/en/publication/824c3-national-food-waste-prevention-roadmap-2023-2025/?hss_channel=fbp-314996141896506" TargetMode="External"/><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hyperlink" Target="https://www.mapa.gob.es/es/alimentacion/temas/desperdicio/13memoria_estrategia_mamd_2020_0_tcm30-627833.pdf" TargetMode="External"/><Relationship Id="rId11" Type="http://schemas.openxmlformats.org/officeDocument/2006/relationships/hyperlink" Target="https://www.publicdomainpictures.net/en/view-image.php?image=119664&amp;picture=finland-flag" TargetMode="External"/><Relationship Id="rId5" Type="http://schemas.openxmlformats.org/officeDocument/2006/relationships/hyperlink" Target="https://www.bancoalimentare.it/legge-gadda" TargetMode="External"/><Relationship Id="rId10" Type="http://schemas.openxmlformats.org/officeDocument/2006/relationships/image" Target="../media/image21.jpeg"/><Relationship Id="rId4" Type="http://schemas.openxmlformats.org/officeDocument/2006/relationships/hyperlink" Target="https://www.fao.org/faolex/results/details/en/c/LEX-FAOC211800/#:~:text=Waste%20Act%20(No.-,646%20of%202011).,prevent%20the%20generation%20of%20waste." TargetMode="External"/><Relationship Id="rId9" Type="http://schemas.openxmlformats.org/officeDocument/2006/relationships/hyperlink" Target="https://freepngimg.com/svg/color/00FF00/101985-flag-of-ireland-1592399882" TargetMode="External"/><Relationship Id="rId14"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hyperlink" Target="https://fr.abcdef.wiki/wiki/Flag_of_Spain" TargetMode="External"/><Relationship Id="rId3" Type="http://schemas.openxmlformats.org/officeDocument/2006/relationships/hyperlink" Target="https://www.epa.ie/" TargetMode="External"/><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hyperlink" Target="https://www.aecoc.es/actividad/prevencion-del-desperdicio-alimentario/" TargetMode="External"/><Relationship Id="rId11" Type="http://schemas.openxmlformats.org/officeDocument/2006/relationships/hyperlink" Target="https://www.publicdomainpictures.net/en/view-image.php?image=119664&amp;picture=finland-flag" TargetMode="External"/><Relationship Id="rId5" Type="http://schemas.openxmlformats.org/officeDocument/2006/relationships/hyperlink" Target="https://www.motiva.fi/ratkaisut/materiaalitehokkuus/elintarvikealan_materiaalitehokkuuden_sitoumus" TargetMode="External"/><Relationship Id="rId10" Type="http://schemas.openxmlformats.org/officeDocument/2006/relationships/image" Target="../media/image21.jpeg"/><Relationship Id="rId4" Type="http://schemas.openxmlformats.org/officeDocument/2006/relationships/hyperlink" Target="https://sprecoalimentare.anci.it/ristorazione-scolastica/documenti/pinpas-piano-nazionale-di-prevenzione-degli-sprechi-alimentari-le-azioni-prioritarie-per-la-lotta-allo-spreco/" TargetMode="External"/><Relationship Id="rId9" Type="http://schemas.openxmlformats.org/officeDocument/2006/relationships/hyperlink" Target="https://freepngimg.com/svg/color/00FF00/101985-flag-of-ireland-1592399882" TargetMode="External"/><Relationship Id="rId14" Type="http://schemas.openxmlformats.org/officeDocument/2006/relationships/image" Target="../media/image23.jpeg"/></Relationships>
</file>

<file path=ppt/slides/_rels/slide1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hyperlink" Target="https://fr.abcdef.wiki/wiki/Flag_of_Spain" TargetMode="External"/><Relationship Id="rId3" Type="http://schemas.openxmlformats.org/officeDocument/2006/relationships/hyperlink" Target="https://foodwastecharter.ie/" TargetMode="External"/><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hyperlink" Target="https://www.mapa.gob.es/es/alimentacion/temas/estrategia-nacional/" TargetMode="External"/><Relationship Id="rId11" Type="http://schemas.openxmlformats.org/officeDocument/2006/relationships/hyperlink" Target="https://www.publicdomainpictures.net/en/view-image.php?image=119664&amp;picture=finland-flag" TargetMode="External"/><Relationship Id="rId5" Type="http://schemas.openxmlformats.org/officeDocument/2006/relationships/hyperlink" Target="https://www.mase.gov.it/sites/default/files/archivio_immagini/Galletti/Comunicati/alma_mater_bologna/LA%20CARTA%20DI%20BOLOGNA%20-%20VERSIONE%20IN%20INGLESE.pdf" TargetMode="External"/><Relationship Id="rId10" Type="http://schemas.openxmlformats.org/officeDocument/2006/relationships/image" Target="../media/image21.jpeg"/><Relationship Id="rId4" Type="http://schemas.openxmlformats.org/officeDocument/2006/relationships/hyperlink" Target="https://projects.luke.fi/ruokahavikkiseuranta/en/roadmap/" TargetMode="External"/><Relationship Id="rId9" Type="http://schemas.openxmlformats.org/officeDocument/2006/relationships/hyperlink" Target="https://freepngimg.com/svg/color/00FF00/101985-flag-of-ireland-1592399882" TargetMode="External"/><Relationship Id="rId1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https://agriculture.ec.europa.eu/farming/organic-farming/organics-glance_en" TargetMode="External"/><Relationship Id="rId2" Type="http://schemas.openxmlformats.org/officeDocument/2006/relationships/notesSlide" Target="../notesSlides/notesSlide13.xml"/><Relationship Id="rId1" Type="http://schemas.openxmlformats.org/officeDocument/2006/relationships/slideLayout" Target="../slideLayouts/slideLayout21.xml"/><Relationship Id="rId5" Type="http://schemas.openxmlformats.org/officeDocument/2006/relationships/hyperlink" Target="https://www.iso.org/iso-22000-food-safety-management.html" TargetMode="External"/><Relationship Id="rId4" Type="http://schemas.openxmlformats.org/officeDocument/2006/relationships/hyperlink" Target="https://haccp-international.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bcorporation.net/en-us/certification/" TargetMode="External"/><Relationship Id="rId2" Type="http://schemas.openxmlformats.org/officeDocument/2006/relationships/notesSlide" Target="../notesSlides/notesSlide14.xml"/><Relationship Id="rId1" Type="http://schemas.openxmlformats.org/officeDocument/2006/relationships/slideLayout" Target="../slideLayouts/slideLayout21.xml"/><Relationship Id="rId5" Type="http://schemas.openxmlformats.org/officeDocument/2006/relationships/hyperlink" Target="https://green-business.ec.europa.eu/emas_en" TargetMode="External"/><Relationship Id="rId4" Type="http://schemas.openxmlformats.org/officeDocument/2006/relationships/hyperlink" Target="https://www.iso.org/standard/60857.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fairtrade.org.uk/" TargetMode="External"/><Relationship Id="rId7" Type="http://schemas.openxmlformats.org/officeDocument/2006/relationships/image" Target="../media/image27.png"/><Relationship Id="rId2" Type="http://schemas.openxmlformats.org/officeDocument/2006/relationships/hyperlink" Target="https://agriculture.ec.europa.eu/farming/organic-farming/organic-production-and-products_en" TargetMode="Externa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www.rainforest-alliance.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1.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www.leanpath.com/" TargetMode="External"/><Relationship Id="rId2" Type="http://schemas.openxmlformats.org/officeDocument/2006/relationships/notesSlide" Target="../notesSlides/notesSlide18.xml"/><Relationship Id="rId1" Type="http://schemas.openxmlformats.org/officeDocument/2006/relationships/slideLayout" Target="../slideLayouts/slideLayout22.xml"/><Relationship Id="rId5" Type="http://schemas.openxmlformats.org/officeDocument/2006/relationships/hyperlink" Target="https://orbisk.com/" TargetMode="External"/><Relationship Id="rId4" Type="http://schemas.openxmlformats.org/officeDocument/2006/relationships/hyperlink" Target="https://www.winnowsolutions.com/"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21.xml"/><Relationship Id="rId7" Type="http://schemas.openxmlformats.org/officeDocument/2006/relationships/hyperlink" Target="https://orbisk.com/" TargetMode="External"/><Relationship Id="rId2" Type="http://schemas.openxmlformats.org/officeDocument/2006/relationships/slideLayout" Target="../slideLayouts/slideLayout19.xml"/><Relationship Id="rId1" Type="http://schemas.openxmlformats.org/officeDocument/2006/relationships/video" Target="https://www.youtube.com/embed/RdMAx25PrJE?feature=oembed" TargetMode="Externa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hyperlink" Target="https://waste2worth.eu/good-practice-compendium/" TargetMode="External"/><Relationship Id="rId7"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8.xml"/><Relationship Id="rId6" Type="http://schemas.openxmlformats.org/officeDocument/2006/relationships/hyperlink" Target="https://www.calorrenove.es/" TargetMode="External"/><Relationship Id="rId5" Type="http://schemas.openxmlformats.org/officeDocument/2006/relationships/image" Target="../media/image49.sv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hyperlink" Target="https://www.instagram.com/cie.gateway?igsh=dzNxYnl3OGpnbmpn" TargetMode="External"/><Relationship Id="rId5" Type="http://schemas.openxmlformats.org/officeDocument/2006/relationships/hyperlink" Target="https://www.linkedin.com/company/cooperation-in-education-gateway" TargetMode="External"/><Relationship Id="rId4" Type="http://schemas.openxmlformats.org/officeDocument/2006/relationships/hyperlink" Target="https://www.youtube.com/@CiEGatewa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hyperlink" Target="https://environment.ec.europa.eu/topics/waste-and-recycling_e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ur-lex.europa.eu/legal-content/EN/TXT/PDF/?uri=CELEX:02008L0098-20180705" TargetMode="Externa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s://eur-lex.europa.eu/legal-content/EN/TXT/?qid=1583933814386&amp;uri=COM:2020:98:FIN"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15.png"/><Relationship Id="rId4" Type="http://schemas.openxmlformats.org/officeDocument/2006/relationships/hyperlink" Target="https://commission.europa.eu/strategy-and-policy/priorities-2019-2024/european-green-deal_e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food.ec.europa.eu/food-safety/food-waste/eu-actions-against-food-waste/eu-platform-food-losses-and-food-waste_en" TargetMode="External"/><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hyperlink" Target="https://eur-lex.europa.eu/eli/reg/2004/852/oj/eng" TargetMode="External"/><Relationship Id="rId5" Type="http://schemas.openxmlformats.org/officeDocument/2006/relationships/hyperlink" Target="https://www.youtube.com/watch?v=pLnbt3EOUA0" TargetMode="External"/><Relationship Id="rId4" Type="http://schemas.openxmlformats.org/officeDocument/2006/relationships/hyperlink" Target="https://food.ec.europa.eu/horizontal-topics/farm-fork-strategy_en"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ymbol zastępczy obrazu 11" descr="Obraz zawierający Majorelle blue, Wielobarwność, niebieskie, drewniany&#10;&#10;Zawartość wygenerowana przez sztuczną inteligencję może być niepoprawna.">
            <a:extLst>
              <a:ext uri="{FF2B5EF4-FFF2-40B4-BE49-F238E27FC236}">
                <a16:creationId xmlns:a16="http://schemas.microsoft.com/office/drawing/2014/main" id="{C8214653-EF4C-FC14-F14B-C15B6A45A2F4}"/>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p:blipFill>
        <p:spPr>
          <a:xfrm>
            <a:off x="0" y="2271713"/>
            <a:ext cx="12192000" cy="3589993"/>
          </a:xfrm>
        </p:spPr>
      </p:pic>
      <p:sp>
        <p:nvSpPr>
          <p:cNvPr id="9" name="Rectangle 8">
            <a:extLst>
              <a:ext uri="{FF2B5EF4-FFF2-40B4-BE49-F238E27FC236}">
                <a16:creationId xmlns:a16="http://schemas.microsoft.com/office/drawing/2014/main" id="{1C649D26-280B-9DCA-8DAE-3F92754507FD}"/>
              </a:ext>
            </a:extLst>
          </p:cNvPr>
          <p:cNvSpPr/>
          <p:nvPr/>
        </p:nvSpPr>
        <p:spPr>
          <a:xfrm>
            <a:off x="1902693" y="4316115"/>
            <a:ext cx="6432010" cy="1252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spc="324" noProof="0" dirty="0">
                <a:solidFill>
                  <a:srgbClr val="60BA47"/>
                </a:solidFill>
                <a:latin typeface="Calibri" panose="020F0502020204030204" pitchFamily="34" charset="0"/>
                <a:cs typeface="Calibri" panose="020F0502020204030204" pitchFamily="34" charset="0"/>
              </a:rPr>
              <a:t>VAATIMUSTENMUKAISUUS JA SERTIFIOINTI</a:t>
            </a:r>
          </a:p>
        </p:txBody>
      </p:sp>
      <p:sp>
        <p:nvSpPr>
          <p:cNvPr id="27" name="Rectangle 26">
            <a:extLst>
              <a:ext uri="{FF2B5EF4-FFF2-40B4-BE49-F238E27FC236}">
                <a16:creationId xmlns:a16="http://schemas.microsoft.com/office/drawing/2014/main" id="{99497C1B-B593-0A46-5D9E-2FB78AA921C2}"/>
              </a:ext>
            </a:extLst>
          </p:cNvPr>
          <p:cNvSpPr/>
          <p:nvPr/>
        </p:nvSpPr>
        <p:spPr>
          <a:xfrm>
            <a:off x="1902693" y="3429000"/>
            <a:ext cx="345722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spc="324" noProof="0">
                <a:solidFill>
                  <a:srgbClr val="60BA47"/>
                </a:solidFill>
                <a:latin typeface="Calibri" panose="020F0502020204030204" pitchFamily="34" charset="0"/>
                <a:cs typeface="Calibri" panose="020F0502020204030204" pitchFamily="34" charset="0"/>
              </a:rPr>
              <a:t>MODUULI 11</a:t>
            </a:r>
          </a:p>
        </p:txBody>
      </p:sp>
      <p:sp>
        <p:nvSpPr>
          <p:cNvPr id="7" name="Freeform 6">
            <a:extLst>
              <a:ext uri="{FF2B5EF4-FFF2-40B4-BE49-F238E27FC236}">
                <a16:creationId xmlns:a16="http://schemas.microsoft.com/office/drawing/2014/main" id="{C40B9A60-FED6-6A69-5E46-BF9D97A5548F}"/>
              </a:ext>
            </a:extLst>
          </p:cNvPr>
          <p:cNvSpPr/>
          <p:nvPr/>
        </p:nvSpPr>
        <p:spPr>
          <a:xfrm>
            <a:off x="-7084955" y="286644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12C37-851F-57A0-7D98-84D8DE35A85A}"/>
            </a:ext>
          </a:extLst>
        </p:cNvPr>
        <p:cNvGrpSpPr/>
        <p:nvPr/>
      </p:nvGrpSpPr>
      <p:grpSpPr>
        <a:xfrm>
          <a:off x="0" y="0"/>
          <a:ext cx="0" cy="0"/>
          <a:chOff x="0" y="0"/>
          <a:chExt cx="0" cy="0"/>
        </a:xfrm>
      </p:grpSpPr>
      <p:pic>
        <p:nvPicPr>
          <p:cNvPr id="5" name="Symbol zastępczy obrazu 4" descr="Obraz zawierający osoba, ubrania, Materiały biurowe, w pomieszczeniu&#10;&#10;Zawartość wygenerowana przez sztuczną inteligencję może być niepoprawna.">
            <a:extLst>
              <a:ext uri="{FF2B5EF4-FFF2-40B4-BE49-F238E27FC236}">
                <a16:creationId xmlns:a16="http://schemas.microsoft.com/office/drawing/2014/main" id="{05BCE476-6A03-2714-92E3-1A06895F78F5}"/>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3ABA5F75-9B95-B10B-1971-F65D196486C4}"/>
              </a:ext>
            </a:extLst>
          </p:cNvPr>
          <p:cNvSpPr>
            <a:spLocks noGrp="1"/>
          </p:cNvSpPr>
          <p:nvPr>
            <p:ph type="body" sz="quarter" idx="19"/>
          </p:nvPr>
        </p:nvSpPr>
        <p:spPr>
          <a:xfrm>
            <a:off x="532945" y="1492054"/>
            <a:ext cx="5488446" cy="4760582"/>
          </a:xfrm>
        </p:spPr>
        <p:txBody>
          <a:bodyPr/>
          <a:lstStyle/>
          <a:p>
            <a:pPr marL="0" indent="0"/>
            <a:r>
              <a:rPr lang="en-US" sz="2200" dirty="0"/>
              <a:t>EU </a:t>
            </a:r>
            <a:r>
              <a:rPr lang="en-US" sz="2200" dirty="0" err="1"/>
              <a:t>pyrkii</a:t>
            </a:r>
            <a:r>
              <a:rPr lang="en-US" sz="2200" dirty="0"/>
              <a:t> </a:t>
            </a:r>
            <a:r>
              <a:rPr lang="en-US" sz="2200" dirty="0" err="1"/>
              <a:t>torjumaan</a:t>
            </a:r>
            <a:r>
              <a:rPr lang="en-US" sz="2200" dirty="0"/>
              <a:t> </a:t>
            </a:r>
            <a:r>
              <a:rPr lang="en-US" sz="2200" dirty="0" err="1"/>
              <a:t>ruokahävikkiä</a:t>
            </a:r>
            <a:r>
              <a:rPr lang="en-US" sz="2200" dirty="0"/>
              <a:t> </a:t>
            </a:r>
            <a:r>
              <a:rPr lang="en-US" sz="2200" dirty="0" err="1"/>
              <a:t>säädösten</a:t>
            </a:r>
            <a:r>
              <a:rPr lang="en-US" sz="2200" dirty="0"/>
              <a:t>, </a:t>
            </a:r>
            <a:r>
              <a:rPr lang="en-US" sz="2200" dirty="0" err="1"/>
              <a:t>kansallisten</a:t>
            </a:r>
            <a:r>
              <a:rPr lang="en-US" sz="2200" dirty="0"/>
              <a:t> </a:t>
            </a:r>
            <a:r>
              <a:rPr lang="en-US" sz="2200" dirty="0" err="1"/>
              <a:t>strategioiden</a:t>
            </a:r>
            <a:r>
              <a:rPr lang="en-US" sz="2200" dirty="0"/>
              <a:t> ja </a:t>
            </a:r>
            <a:r>
              <a:rPr lang="en-US" sz="2200" dirty="0" err="1"/>
              <a:t>yrityskannustimien</a:t>
            </a:r>
            <a:r>
              <a:rPr lang="en-US" sz="2200" dirty="0"/>
              <a:t> </a:t>
            </a:r>
            <a:r>
              <a:rPr lang="en-US" sz="2200" dirty="0" err="1"/>
              <a:t>avulla</a:t>
            </a:r>
            <a:r>
              <a:rPr lang="en-US" sz="2200" dirty="0"/>
              <a:t>. </a:t>
            </a:r>
          </a:p>
          <a:p>
            <a:pPr marL="0" indent="0"/>
            <a:endParaRPr lang="en-US" sz="2200" dirty="0"/>
          </a:p>
          <a:p>
            <a:pPr marL="0" indent="0"/>
            <a:r>
              <a:rPr lang="en-US" sz="2200" dirty="0"/>
              <a:t>Maat </a:t>
            </a:r>
            <a:r>
              <a:rPr lang="en-US" sz="2200" dirty="0" err="1"/>
              <a:t>asettavat</a:t>
            </a:r>
            <a:r>
              <a:rPr lang="en-US" sz="2200" dirty="0"/>
              <a:t> </a:t>
            </a:r>
            <a:r>
              <a:rPr lang="en-US" sz="2200" dirty="0" err="1"/>
              <a:t>lakeja</a:t>
            </a:r>
            <a:r>
              <a:rPr lang="en-US" sz="2200" dirty="0"/>
              <a:t> ja </a:t>
            </a:r>
            <a:r>
              <a:rPr lang="en-US" sz="2200" dirty="0" err="1"/>
              <a:t>tavoitteita</a:t>
            </a:r>
            <a:r>
              <a:rPr lang="en-US" sz="2200" dirty="0"/>
              <a:t>, </a:t>
            </a:r>
            <a:r>
              <a:rPr lang="en-US" sz="2200" dirty="0" err="1"/>
              <a:t>jotka</a:t>
            </a:r>
            <a:r>
              <a:rPr lang="en-US" sz="2200" dirty="0"/>
              <a:t> </a:t>
            </a:r>
            <a:r>
              <a:rPr lang="en-US" sz="2200" dirty="0" err="1"/>
              <a:t>vastaavat</a:t>
            </a:r>
            <a:r>
              <a:rPr lang="en-US" sz="2200" dirty="0"/>
              <a:t> </a:t>
            </a:r>
            <a:r>
              <a:rPr lang="en-US" sz="2200" dirty="0" err="1"/>
              <a:t>tavoitetta</a:t>
            </a:r>
            <a:r>
              <a:rPr lang="en-US" sz="2200" dirty="0"/>
              <a:t> </a:t>
            </a:r>
            <a:r>
              <a:rPr lang="en-US" sz="2200" dirty="0" err="1"/>
              <a:t>puolittaa</a:t>
            </a:r>
            <a:r>
              <a:rPr lang="en-US" sz="2200" dirty="0"/>
              <a:t> </a:t>
            </a:r>
            <a:r>
              <a:rPr lang="en-US" sz="2200" dirty="0" err="1"/>
              <a:t>jätteiden</a:t>
            </a:r>
            <a:r>
              <a:rPr lang="en-US" sz="2200" dirty="0"/>
              <a:t> </a:t>
            </a:r>
            <a:r>
              <a:rPr lang="en-US" sz="2200" dirty="0" err="1"/>
              <a:t>määrä</a:t>
            </a:r>
            <a:r>
              <a:rPr lang="en-US" sz="2200" dirty="0"/>
              <a:t> </a:t>
            </a:r>
            <a:r>
              <a:rPr lang="en-US" sz="2200" dirty="0" err="1"/>
              <a:t>vuoteen</a:t>
            </a:r>
            <a:r>
              <a:rPr lang="en-US" sz="2200" dirty="0"/>
              <a:t> 2030 </a:t>
            </a:r>
            <a:r>
              <a:rPr lang="en-US" sz="2200" dirty="0" err="1"/>
              <a:t>mennessä</a:t>
            </a:r>
            <a:r>
              <a:rPr lang="en-US" sz="2200" dirty="0"/>
              <a:t>. </a:t>
            </a:r>
            <a:r>
              <a:rPr lang="en-US" sz="2200" dirty="0" err="1"/>
              <a:t>Hallitukset</a:t>
            </a:r>
            <a:r>
              <a:rPr lang="en-US" sz="2200" dirty="0"/>
              <a:t> </a:t>
            </a:r>
            <a:r>
              <a:rPr lang="en-US" sz="2200" dirty="0" err="1"/>
              <a:t>tukevat</a:t>
            </a:r>
            <a:r>
              <a:rPr lang="en-US" sz="2200" dirty="0"/>
              <a:t> </a:t>
            </a:r>
            <a:r>
              <a:rPr lang="en-US" sz="2200" dirty="0" err="1"/>
              <a:t>yrityksiä</a:t>
            </a:r>
            <a:r>
              <a:rPr lang="en-US" sz="2200" dirty="0"/>
              <a:t> </a:t>
            </a:r>
            <a:r>
              <a:rPr lang="en-US" sz="2200" dirty="0" err="1"/>
              <a:t>rahoituksella</a:t>
            </a:r>
            <a:r>
              <a:rPr lang="en-US" sz="2200" dirty="0"/>
              <a:t>, </a:t>
            </a:r>
            <a:r>
              <a:rPr lang="en-US" sz="2200" dirty="0" err="1"/>
              <a:t>veroeduilla</a:t>
            </a:r>
            <a:r>
              <a:rPr lang="en-US" sz="2200" dirty="0"/>
              <a:t> ja </a:t>
            </a:r>
            <a:r>
              <a:rPr lang="en-US" sz="2200" dirty="0" err="1"/>
              <a:t>vapaaehtoisilla</a:t>
            </a:r>
            <a:r>
              <a:rPr lang="en-US" sz="2200" dirty="0"/>
              <a:t> </a:t>
            </a:r>
            <a:r>
              <a:rPr lang="en-US" sz="2200" dirty="0" err="1"/>
              <a:t>sopimuksilla</a:t>
            </a:r>
            <a:r>
              <a:rPr lang="en-US" sz="2200" dirty="0"/>
              <a:t>. </a:t>
            </a:r>
            <a:r>
              <a:rPr lang="en-US" sz="2200" dirty="0" err="1"/>
              <a:t>Kansalliset</a:t>
            </a:r>
            <a:r>
              <a:rPr lang="en-US" sz="2200" dirty="0"/>
              <a:t> </a:t>
            </a:r>
            <a:r>
              <a:rPr lang="en-US" sz="2200" dirty="0" err="1"/>
              <a:t>sitoumukset</a:t>
            </a:r>
            <a:r>
              <a:rPr lang="en-US" sz="2200" dirty="0"/>
              <a:t> </a:t>
            </a:r>
            <a:r>
              <a:rPr lang="en-US" sz="2200" dirty="0" err="1"/>
              <a:t>edistävät</a:t>
            </a:r>
            <a:r>
              <a:rPr lang="en-US" sz="2200" dirty="0"/>
              <a:t> </a:t>
            </a:r>
            <a:r>
              <a:rPr lang="en-US" sz="2200" dirty="0" err="1"/>
              <a:t>yhteistyötä</a:t>
            </a:r>
            <a:r>
              <a:rPr lang="en-US" sz="2200" dirty="0"/>
              <a:t> </a:t>
            </a:r>
            <a:r>
              <a:rPr lang="en-US" sz="2200" dirty="0" err="1"/>
              <a:t>jätteen</a:t>
            </a:r>
            <a:r>
              <a:rPr lang="en-US" sz="2200" dirty="0"/>
              <a:t> </a:t>
            </a:r>
            <a:r>
              <a:rPr lang="en-US" sz="2200" dirty="0" err="1"/>
              <a:t>minimoimiseksi</a:t>
            </a:r>
            <a:r>
              <a:rPr lang="en-US" sz="2200" dirty="0"/>
              <a:t> ja </a:t>
            </a:r>
            <a:r>
              <a:rPr lang="en-US" sz="2200" dirty="0" err="1"/>
              <a:t>kiertotalouden</a:t>
            </a:r>
            <a:r>
              <a:rPr lang="en-US" sz="2200" dirty="0"/>
              <a:t> </a:t>
            </a:r>
            <a:r>
              <a:rPr lang="en-US" sz="2200" dirty="0" err="1"/>
              <a:t>edistämiseksi</a:t>
            </a:r>
            <a:r>
              <a:rPr lang="en-US" sz="2200" dirty="0"/>
              <a:t>. </a:t>
            </a:r>
            <a:endParaRPr lang="pl-PL" sz="2200" dirty="0"/>
          </a:p>
          <a:p>
            <a:endParaRPr lang="pl-PL" sz="2200" dirty="0"/>
          </a:p>
          <a:p>
            <a:pPr marL="0" indent="0"/>
            <a:r>
              <a:rPr lang="pl-PL" sz="2200" dirty="0"/>
              <a:t>Seuraavassa </a:t>
            </a:r>
            <a:r>
              <a:rPr lang="en-US" sz="2200" dirty="0" err="1"/>
              <a:t>jaksossa</a:t>
            </a:r>
            <a:r>
              <a:rPr lang="en-US" sz="2200" dirty="0"/>
              <a:t> </a:t>
            </a:r>
            <a:r>
              <a:rPr lang="en-US" sz="2200" dirty="0" err="1"/>
              <a:t>tuodaan</a:t>
            </a:r>
            <a:r>
              <a:rPr lang="en-US" sz="2200" dirty="0"/>
              <a:t> </a:t>
            </a:r>
            <a:r>
              <a:rPr lang="en-US" sz="2200" dirty="0" err="1"/>
              <a:t>esiin</a:t>
            </a:r>
            <a:r>
              <a:rPr lang="en-US" sz="2200" dirty="0"/>
              <a:t> </a:t>
            </a:r>
            <a:r>
              <a:rPr lang="en-US" sz="2200" dirty="0" err="1"/>
              <a:t>esimerkkejä</a:t>
            </a:r>
            <a:r>
              <a:rPr lang="en-US" sz="2200" dirty="0"/>
              <a:t> </a:t>
            </a:r>
            <a:r>
              <a:rPr lang="en-US" sz="2200" dirty="0" err="1"/>
              <a:t>siitä</a:t>
            </a:r>
            <a:r>
              <a:rPr lang="en-US" sz="2200" dirty="0"/>
              <a:t>, </a:t>
            </a:r>
            <a:r>
              <a:rPr lang="en-US" sz="2200" dirty="0" err="1"/>
              <a:t>miten</a:t>
            </a:r>
            <a:r>
              <a:rPr lang="en-US" sz="2200" dirty="0"/>
              <a:t> Waste2Worth-kumppanimaat </a:t>
            </a:r>
            <a:r>
              <a:rPr lang="en-US" sz="2200" dirty="0" err="1"/>
              <a:t>toteuttavat</a:t>
            </a:r>
            <a:r>
              <a:rPr lang="en-US" sz="2200" dirty="0"/>
              <a:t> </a:t>
            </a:r>
            <a:r>
              <a:rPr lang="en-US" sz="2200" dirty="0" err="1"/>
              <a:t>näitä</a:t>
            </a:r>
            <a:r>
              <a:rPr lang="en-US" sz="2200" dirty="0"/>
              <a:t> </a:t>
            </a:r>
            <a:r>
              <a:rPr lang="en-US" sz="2200" dirty="0" err="1"/>
              <a:t>strategioita</a:t>
            </a:r>
            <a:r>
              <a:rPr lang="en-US" sz="2200" dirty="0"/>
              <a:t>.</a:t>
            </a:r>
            <a:endParaRPr lang="en-GB" sz="2200" noProof="0" dirty="0"/>
          </a:p>
        </p:txBody>
      </p:sp>
      <p:sp>
        <p:nvSpPr>
          <p:cNvPr id="13" name="Rectangle 12">
            <a:extLst>
              <a:ext uri="{FF2B5EF4-FFF2-40B4-BE49-F238E27FC236}">
                <a16:creationId xmlns:a16="http://schemas.microsoft.com/office/drawing/2014/main" id="{A6CFD801-0026-5C2C-83C8-4CB96AB01008}"/>
              </a:ext>
            </a:extLst>
          </p:cNvPr>
          <p:cNvSpPr/>
          <p:nvPr/>
        </p:nvSpPr>
        <p:spPr>
          <a:xfrm>
            <a:off x="532945" y="284481"/>
            <a:ext cx="8582480" cy="10195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noProof="0">
                <a:solidFill>
                  <a:schemeClr val="bg1"/>
                </a:solidFill>
                <a:latin typeface="Calibri" panose="020F0502020204030204" pitchFamily="34" charset="0"/>
                <a:cs typeface="Calibri" panose="020F0502020204030204" pitchFamily="34" charset="0"/>
              </a:rPr>
              <a:t>Kansallinen toiminta ruokahävikkiä vastaan: Politiikat ja aloitteet</a:t>
            </a:r>
            <a:endParaRPr lang="en-GB" sz="529" noProof="0">
              <a:latin typeface="Montserrat" panose="00000500000000000000" pitchFamily="50" charset="0"/>
            </a:endParaRPr>
          </a:p>
        </p:txBody>
      </p:sp>
      <p:sp>
        <p:nvSpPr>
          <p:cNvPr id="8" name="Freeform 7">
            <a:extLst>
              <a:ext uri="{FF2B5EF4-FFF2-40B4-BE49-F238E27FC236}">
                <a16:creationId xmlns:a16="http://schemas.microsoft.com/office/drawing/2014/main" id="{EB75D48A-6990-9604-D59E-082F9660515C}"/>
              </a:ext>
            </a:extLst>
          </p:cNvPr>
          <p:cNvSpPr/>
          <p:nvPr/>
        </p:nvSpPr>
        <p:spPr>
          <a:xfrm>
            <a:off x="9373287" y="-119575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a:p>
        </p:txBody>
      </p:sp>
    </p:spTree>
    <p:extLst>
      <p:ext uri="{BB962C8B-B14F-4D97-AF65-F5344CB8AC3E}">
        <p14:creationId xmlns:p14="http://schemas.microsoft.com/office/powerpoint/2010/main" val="3279289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Freeform 170"/>
          <p:cNvSpPr>
            <a:spLocks noChangeArrowheads="1"/>
          </p:cNvSpPr>
          <p:nvPr/>
        </p:nvSpPr>
        <p:spPr bwMode="auto">
          <a:xfrm>
            <a:off x="6471831" y="4871330"/>
            <a:ext cx="5134040" cy="159517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60BA47"/>
          </a:solidFill>
          <a:ln>
            <a:noFill/>
          </a:ln>
          <a:effectLst/>
        </p:spPr>
        <p:txBody>
          <a:bodyPr wrap="none" anchor="ctr"/>
          <a:lstStyle/>
          <a:p>
            <a:endParaRPr lang="en-GB" sz="900" noProof="0"/>
          </a:p>
        </p:txBody>
      </p:sp>
      <p:sp>
        <p:nvSpPr>
          <p:cNvPr id="208" name="Freeform 173"/>
          <p:cNvSpPr>
            <a:spLocks noChangeArrowheads="1"/>
          </p:cNvSpPr>
          <p:nvPr/>
        </p:nvSpPr>
        <p:spPr bwMode="auto">
          <a:xfrm>
            <a:off x="5410773" y="2835315"/>
            <a:ext cx="5367474" cy="1428028"/>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2094D2"/>
          </a:solidFill>
          <a:ln>
            <a:noFill/>
          </a:ln>
          <a:effectLst/>
        </p:spPr>
        <p:txBody>
          <a:bodyPr wrap="none" anchor="ctr"/>
          <a:lstStyle/>
          <a:p>
            <a:endParaRPr lang="en-GB" sz="900" noProof="0"/>
          </a:p>
        </p:txBody>
      </p:sp>
      <p:sp>
        <p:nvSpPr>
          <p:cNvPr id="209" name="Freeform 174"/>
          <p:cNvSpPr>
            <a:spLocks noChangeArrowheads="1"/>
          </p:cNvSpPr>
          <p:nvPr/>
        </p:nvSpPr>
        <p:spPr bwMode="auto">
          <a:xfrm>
            <a:off x="5519208" y="2427505"/>
            <a:ext cx="2837983"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9465E"/>
          </a:solidFill>
          <a:ln>
            <a:noFill/>
          </a:ln>
          <a:effectLst/>
        </p:spPr>
        <p:txBody>
          <a:bodyPr wrap="none" anchor="ctr"/>
          <a:lstStyle/>
          <a:p>
            <a:endParaRPr lang="en-GB" sz="900" noProof="0"/>
          </a:p>
        </p:txBody>
      </p:sp>
      <p:sp>
        <p:nvSpPr>
          <p:cNvPr id="211" name="Freeform 176"/>
          <p:cNvSpPr>
            <a:spLocks noChangeArrowheads="1"/>
          </p:cNvSpPr>
          <p:nvPr/>
        </p:nvSpPr>
        <p:spPr bwMode="auto">
          <a:xfrm>
            <a:off x="6471831" y="799299"/>
            <a:ext cx="5233863" cy="1571443"/>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GB" sz="900" noProof="0"/>
          </a:p>
        </p:txBody>
      </p:sp>
      <p:sp>
        <p:nvSpPr>
          <p:cNvPr id="212" name="Freeform 177"/>
          <p:cNvSpPr>
            <a:spLocks noChangeArrowheads="1"/>
          </p:cNvSpPr>
          <p:nvPr/>
        </p:nvSpPr>
        <p:spPr bwMode="auto">
          <a:xfrm>
            <a:off x="7512736" y="391491"/>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GB" sz="900" noProof="0"/>
          </a:p>
        </p:txBody>
      </p:sp>
      <p:sp>
        <p:nvSpPr>
          <p:cNvPr id="214" name="Freeform 179"/>
          <p:cNvSpPr>
            <a:spLocks noChangeArrowheads="1"/>
          </p:cNvSpPr>
          <p:nvPr/>
        </p:nvSpPr>
        <p:spPr bwMode="auto">
          <a:xfrm>
            <a:off x="702798" y="4727916"/>
            <a:ext cx="5639636" cy="1700499"/>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2094D2"/>
          </a:solidFill>
          <a:ln>
            <a:noFill/>
          </a:ln>
          <a:effectLst/>
        </p:spPr>
        <p:txBody>
          <a:bodyPr wrap="none" anchor="ctr"/>
          <a:lstStyle/>
          <a:p>
            <a:endParaRPr lang="en-GB" sz="900" noProof="0"/>
          </a:p>
        </p:txBody>
      </p:sp>
      <p:sp>
        <p:nvSpPr>
          <p:cNvPr id="206" name="Freeform 171"/>
          <p:cNvSpPr>
            <a:spLocks noChangeArrowheads="1"/>
          </p:cNvSpPr>
          <p:nvPr/>
        </p:nvSpPr>
        <p:spPr bwMode="auto">
          <a:xfrm>
            <a:off x="7510379" y="4463520"/>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GB" sz="900" noProof="0"/>
          </a:p>
        </p:txBody>
      </p:sp>
      <p:sp>
        <p:nvSpPr>
          <p:cNvPr id="215" name="Freeform 180"/>
          <p:cNvSpPr>
            <a:spLocks noChangeArrowheads="1"/>
          </p:cNvSpPr>
          <p:nvPr/>
        </p:nvSpPr>
        <p:spPr bwMode="auto">
          <a:xfrm>
            <a:off x="940629" y="4306980"/>
            <a:ext cx="2508145" cy="645895"/>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9465E"/>
          </a:solidFill>
          <a:ln>
            <a:noFill/>
          </a:ln>
          <a:effectLst/>
        </p:spPr>
        <p:txBody>
          <a:bodyPr wrap="none" anchor="ctr"/>
          <a:lstStyle/>
          <a:p>
            <a:endParaRPr lang="en-GB" sz="900" noProof="0"/>
          </a:p>
        </p:txBody>
      </p:sp>
      <p:sp>
        <p:nvSpPr>
          <p:cNvPr id="53" name="CuadroTexto 598">
            <a:extLst>
              <a:ext uri="{FF2B5EF4-FFF2-40B4-BE49-F238E27FC236}">
                <a16:creationId xmlns:a16="http://schemas.microsoft.com/office/drawing/2014/main" id="{6CC72859-FD89-B208-B9C2-EAE301B08640}"/>
              </a:ext>
            </a:extLst>
          </p:cNvPr>
          <p:cNvSpPr txBox="1"/>
          <p:nvPr/>
        </p:nvSpPr>
        <p:spPr>
          <a:xfrm>
            <a:off x="7733142" y="511713"/>
            <a:ext cx="2508144" cy="430887"/>
          </a:xfrm>
          <a:prstGeom prst="rect">
            <a:avLst/>
          </a:prstGeom>
          <a:noFill/>
        </p:spPr>
        <p:txBody>
          <a:bodyPr wrap="square" rtlCol="0">
            <a:spAutoFit/>
          </a:bodyPr>
          <a:lstStyle/>
          <a:p>
            <a:r>
              <a:rPr lang="en-GB" sz="2200" b="1" noProof="0">
                <a:solidFill>
                  <a:schemeClr val="bg1"/>
                </a:solidFill>
                <a:latin typeface="Calibri" panose="020F0502020204030204" pitchFamily="34" charset="0"/>
                <a:ea typeface="Lato" charset="0"/>
                <a:cs typeface="Calibri" panose="020F0502020204030204" pitchFamily="34" charset="0"/>
              </a:rPr>
              <a:t>Irlanti</a:t>
            </a:r>
          </a:p>
        </p:txBody>
      </p:sp>
      <p:sp>
        <p:nvSpPr>
          <p:cNvPr id="54" name="CuadroTexto 599">
            <a:extLst>
              <a:ext uri="{FF2B5EF4-FFF2-40B4-BE49-F238E27FC236}">
                <a16:creationId xmlns:a16="http://schemas.microsoft.com/office/drawing/2014/main" id="{39F54B9E-9CCA-295B-14A6-0B73435164B0}"/>
              </a:ext>
            </a:extLst>
          </p:cNvPr>
          <p:cNvSpPr txBox="1"/>
          <p:nvPr/>
        </p:nvSpPr>
        <p:spPr>
          <a:xfrm>
            <a:off x="5754401" y="2519687"/>
            <a:ext cx="2027793" cy="430887"/>
          </a:xfrm>
          <a:prstGeom prst="rect">
            <a:avLst/>
          </a:prstGeom>
          <a:noFill/>
        </p:spPr>
        <p:txBody>
          <a:bodyPr wrap="square" rtlCol="0">
            <a:spAutoFit/>
          </a:bodyPr>
          <a:lstStyle/>
          <a:p>
            <a:r>
              <a:rPr lang="en-GB" sz="2200" b="1" noProof="0">
                <a:solidFill>
                  <a:schemeClr val="bg1"/>
                </a:solidFill>
                <a:latin typeface="Calibri" panose="020F0502020204030204" pitchFamily="34" charset="0"/>
                <a:ea typeface="Lato" charset="0"/>
                <a:cs typeface="Calibri" panose="020F0502020204030204" pitchFamily="34" charset="0"/>
              </a:rPr>
              <a:t>Suomi</a:t>
            </a:r>
          </a:p>
        </p:txBody>
      </p:sp>
      <p:sp>
        <p:nvSpPr>
          <p:cNvPr id="55" name="CuadroTexto 600">
            <a:extLst>
              <a:ext uri="{FF2B5EF4-FFF2-40B4-BE49-F238E27FC236}">
                <a16:creationId xmlns:a16="http://schemas.microsoft.com/office/drawing/2014/main" id="{C3EE4940-71CE-B9CA-4416-89B35FBD363A}"/>
              </a:ext>
            </a:extLst>
          </p:cNvPr>
          <p:cNvSpPr txBox="1"/>
          <p:nvPr/>
        </p:nvSpPr>
        <p:spPr>
          <a:xfrm>
            <a:off x="7892568" y="4529584"/>
            <a:ext cx="1934333" cy="430887"/>
          </a:xfrm>
          <a:prstGeom prst="rect">
            <a:avLst/>
          </a:prstGeom>
          <a:noFill/>
        </p:spPr>
        <p:txBody>
          <a:bodyPr wrap="square" rtlCol="0">
            <a:spAutoFit/>
          </a:bodyPr>
          <a:lstStyle/>
          <a:p>
            <a:r>
              <a:rPr lang="en-GB" sz="2200" b="1" noProof="0">
                <a:solidFill>
                  <a:schemeClr val="bg1"/>
                </a:solidFill>
                <a:latin typeface="Calibri" panose="020F0502020204030204" pitchFamily="34" charset="0"/>
                <a:ea typeface="Lato" charset="0"/>
                <a:cs typeface="Calibri" panose="020F0502020204030204" pitchFamily="34" charset="0"/>
              </a:rPr>
              <a:t>Italia</a:t>
            </a:r>
          </a:p>
        </p:txBody>
      </p:sp>
      <p:sp>
        <p:nvSpPr>
          <p:cNvPr id="56" name="CuadroTexto 601">
            <a:extLst>
              <a:ext uri="{FF2B5EF4-FFF2-40B4-BE49-F238E27FC236}">
                <a16:creationId xmlns:a16="http://schemas.microsoft.com/office/drawing/2014/main" id="{8F4CA201-0A03-4136-3133-8C9A9DA2CDAD}"/>
              </a:ext>
            </a:extLst>
          </p:cNvPr>
          <p:cNvSpPr txBox="1"/>
          <p:nvPr/>
        </p:nvSpPr>
        <p:spPr>
          <a:xfrm>
            <a:off x="1185787" y="4414483"/>
            <a:ext cx="2133148" cy="430887"/>
          </a:xfrm>
          <a:prstGeom prst="rect">
            <a:avLst/>
          </a:prstGeom>
          <a:noFill/>
        </p:spPr>
        <p:txBody>
          <a:bodyPr wrap="square" rtlCol="0">
            <a:spAutoFit/>
          </a:bodyPr>
          <a:lstStyle/>
          <a:p>
            <a:r>
              <a:rPr lang="en-GB" sz="2200" b="1" noProof="0">
                <a:solidFill>
                  <a:schemeClr val="bg1"/>
                </a:solidFill>
                <a:latin typeface="Calibri" panose="020F0502020204030204" pitchFamily="34" charset="0"/>
                <a:ea typeface="Lato" charset="0"/>
                <a:cs typeface="Calibri" panose="020F0502020204030204" pitchFamily="34" charset="0"/>
              </a:rPr>
              <a:t>Espanja</a:t>
            </a:r>
          </a:p>
        </p:txBody>
      </p:sp>
      <p:sp>
        <p:nvSpPr>
          <p:cNvPr id="57" name="Rectángulo 602">
            <a:extLst>
              <a:ext uri="{FF2B5EF4-FFF2-40B4-BE49-F238E27FC236}">
                <a16:creationId xmlns:a16="http://schemas.microsoft.com/office/drawing/2014/main" id="{412B025F-8F7A-8C10-ADDC-78BA76DC48A8}"/>
              </a:ext>
            </a:extLst>
          </p:cNvPr>
          <p:cNvSpPr/>
          <p:nvPr/>
        </p:nvSpPr>
        <p:spPr>
          <a:xfrm>
            <a:off x="6896911" y="1037386"/>
            <a:ext cx="4808783" cy="1323439"/>
          </a:xfrm>
          <a:prstGeom prst="rect">
            <a:avLst/>
          </a:prstGeom>
        </p:spPr>
        <p:txBody>
          <a:bodyPr wrap="square">
            <a:spAutoFit/>
          </a:bodyPr>
          <a:lstStyle/>
          <a:p>
            <a:r>
              <a:rPr lang="en-GB" sz="1600" b="1" noProof="0" dirty="0" err="1">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Ruokajätteen</a:t>
            </a:r>
            <a:r>
              <a:rPr lang="en-GB" sz="1600" b="1" noProof="0" dirty="0">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synnyn</a:t>
            </a:r>
            <a:r>
              <a:rPr lang="en-GB" sz="1600" b="1" noProof="0" dirty="0">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ehkäisemisen</a:t>
            </a:r>
            <a:r>
              <a:rPr lang="en-GB" sz="1600" b="1" noProof="0" dirty="0">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kansallinen</a:t>
            </a:r>
            <a:r>
              <a:rPr lang="en-GB" sz="1600" b="1" noProof="0" dirty="0">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etenemissuunnitelma</a:t>
            </a:r>
            <a:r>
              <a:rPr lang="en-GB" sz="1600" b="1" noProof="0" dirty="0">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 2023-2025: </a:t>
            </a:r>
            <a:r>
              <a:rPr lang="en-GB" sz="1600" noProof="0" dirty="0" err="1">
                <a:solidFill>
                  <a:schemeClr val="bg1"/>
                </a:solidFill>
                <a:latin typeface="Calibri" panose="020F0502020204030204" pitchFamily="34" charset="0"/>
                <a:ea typeface="Lato" charset="0"/>
                <a:cs typeface="Calibri" panose="020F0502020204030204" pitchFamily="34" charset="0"/>
              </a:rPr>
              <a:t>Irlanti</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pyrkii</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vähentämään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ruokahävikkiä</a:t>
            </a:r>
            <a:r>
              <a:rPr lang="en-GB" sz="1600" noProof="0" dirty="0">
                <a:solidFill>
                  <a:schemeClr val="bg1"/>
                </a:solidFill>
                <a:latin typeface="Calibri" panose="020F0502020204030204" pitchFamily="34" charset="0"/>
                <a:ea typeface="Lato" charset="0"/>
                <a:cs typeface="Calibri" panose="020F0502020204030204" pitchFamily="34" charset="0"/>
              </a:rPr>
              <a:t> 50 </a:t>
            </a:r>
            <a:r>
              <a:rPr lang="en-GB" sz="1600" noProof="0" dirty="0" err="1">
                <a:solidFill>
                  <a:schemeClr val="bg1"/>
                </a:solidFill>
                <a:latin typeface="Calibri" panose="020F0502020204030204" pitchFamily="34" charset="0"/>
                <a:ea typeface="Lato" charset="0"/>
                <a:cs typeface="Calibri" panose="020F0502020204030204" pitchFamily="34" charset="0"/>
              </a:rPr>
              <a:t>prosentilla</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vuoteen</a:t>
            </a:r>
            <a:r>
              <a:rPr lang="en-GB" sz="1600" noProof="0" dirty="0">
                <a:solidFill>
                  <a:schemeClr val="bg1"/>
                </a:solidFill>
                <a:latin typeface="Calibri" panose="020F0502020204030204" pitchFamily="34" charset="0"/>
                <a:ea typeface="Lato" charset="0"/>
                <a:cs typeface="Calibri" panose="020F0502020204030204" pitchFamily="34" charset="0"/>
              </a:rPr>
              <a:t> 2030 </a:t>
            </a:r>
            <a:r>
              <a:rPr lang="en-GB" sz="1600" noProof="0" dirty="0" err="1">
                <a:solidFill>
                  <a:schemeClr val="bg1"/>
                </a:solidFill>
                <a:latin typeface="Calibri" panose="020F0502020204030204" pitchFamily="34" charset="0"/>
                <a:ea typeface="Lato" charset="0"/>
                <a:cs typeface="Calibri" panose="020F0502020204030204" pitchFamily="34" charset="0"/>
              </a:rPr>
              <a:t>mennessä</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mikä</a:t>
            </a:r>
            <a:r>
              <a:rPr lang="en-GB" sz="1600" noProof="0" dirty="0">
                <a:solidFill>
                  <a:schemeClr val="bg1"/>
                </a:solidFill>
                <a:latin typeface="Calibri" panose="020F0502020204030204" pitchFamily="34" charset="0"/>
                <a:ea typeface="Lato" charset="0"/>
                <a:cs typeface="Calibri" panose="020F0502020204030204" pitchFamily="34" charset="0"/>
              </a:rPr>
              <a:t> on </a:t>
            </a:r>
            <a:r>
              <a:rPr lang="en-GB" sz="1600" noProof="0" dirty="0" err="1">
                <a:solidFill>
                  <a:schemeClr val="bg1"/>
                </a:solidFill>
                <a:latin typeface="Calibri" panose="020F0502020204030204" pitchFamily="34" charset="0"/>
                <a:ea typeface="Lato" charset="0"/>
                <a:cs typeface="Calibri" panose="020F0502020204030204" pitchFamily="34" charset="0"/>
              </a:rPr>
              <a:t>linjassa</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YK:n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kestävän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kehityksen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tavoitteiden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kanssa</a:t>
            </a:r>
            <a:r>
              <a:rPr lang="en-GB" sz="1600" noProof="0" dirty="0">
                <a:solidFill>
                  <a:schemeClr val="bg1"/>
                </a:solidFill>
                <a:latin typeface="Calibri" panose="020F0502020204030204" pitchFamily="34" charset="0"/>
                <a:ea typeface="Lato" charset="0"/>
                <a:cs typeface="Calibri" panose="020F0502020204030204" pitchFamily="34" charset="0"/>
              </a:rPr>
              <a:t>. </a:t>
            </a:r>
          </a:p>
        </p:txBody>
      </p:sp>
      <p:sp>
        <p:nvSpPr>
          <p:cNvPr id="62" name="Rectángulo 602">
            <a:extLst>
              <a:ext uri="{FF2B5EF4-FFF2-40B4-BE49-F238E27FC236}">
                <a16:creationId xmlns:a16="http://schemas.microsoft.com/office/drawing/2014/main" id="{8BD74F46-EE91-4B6C-DD4F-C1DCDE926F8C}"/>
              </a:ext>
            </a:extLst>
          </p:cNvPr>
          <p:cNvSpPr/>
          <p:nvPr/>
        </p:nvSpPr>
        <p:spPr>
          <a:xfrm>
            <a:off x="5620567" y="3042756"/>
            <a:ext cx="5089585" cy="830997"/>
          </a:xfrm>
          <a:prstGeom prst="rect">
            <a:avLst/>
          </a:prstGeom>
        </p:spPr>
        <p:txBody>
          <a:bodyPr wrap="square">
            <a:spAutoFit/>
          </a:bodyPr>
          <a:lstStyle/>
          <a:p>
            <a:r>
              <a:rPr lang="en-GB" sz="1600" b="1" noProof="0" dirty="0" err="1">
                <a:solidFill>
                  <a:srgbClr val="0B3A5B"/>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Jätelain</a:t>
            </a:r>
            <a:r>
              <a:rPr lang="en-GB" sz="1600" b="1" noProof="0" dirty="0">
                <a:solidFill>
                  <a:srgbClr val="0B3A5B"/>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muutos</a:t>
            </a:r>
            <a:r>
              <a:rPr lang="en-GB" sz="1600" b="1" noProof="0" dirty="0">
                <a:solidFill>
                  <a:srgbClr val="0B3A5B"/>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 (2011/646): </a:t>
            </a:r>
            <a:r>
              <a:rPr lang="en-GB" sz="1600" noProof="0" dirty="0" err="1">
                <a:solidFill>
                  <a:schemeClr val="bg1"/>
                </a:solidFill>
                <a:latin typeface="Calibri" panose="020F0502020204030204" pitchFamily="34" charset="0"/>
                <a:ea typeface="Lato" charset="0"/>
                <a:cs typeface="Calibri" panose="020F0502020204030204" pitchFamily="34" charset="0"/>
              </a:rPr>
              <a:t>Otettiin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käyttöön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elintarvikealan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toimijoiden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kirjanpitovelvoite</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raportoida</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elintarvikejätteen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määrä</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ja</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käsittelymenetelmät</a:t>
            </a:r>
            <a:r>
              <a:rPr lang="en-GB" sz="1600" noProof="0" dirty="0">
                <a:solidFill>
                  <a:schemeClr val="bg1"/>
                </a:solidFill>
                <a:latin typeface="Calibri" panose="020F0502020204030204" pitchFamily="34" charset="0"/>
                <a:ea typeface="Lato" charset="0"/>
                <a:cs typeface="Calibri" panose="020F0502020204030204" pitchFamily="34" charset="0"/>
              </a:rPr>
              <a:t>.</a:t>
            </a:r>
          </a:p>
        </p:txBody>
      </p:sp>
      <p:sp>
        <p:nvSpPr>
          <p:cNvPr id="63" name="Rectángulo 602">
            <a:extLst>
              <a:ext uri="{FF2B5EF4-FFF2-40B4-BE49-F238E27FC236}">
                <a16:creationId xmlns:a16="http://schemas.microsoft.com/office/drawing/2014/main" id="{94ABEF3A-8016-83F9-4644-80A1E2284961}"/>
              </a:ext>
            </a:extLst>
          </p:cNvPr>
          <p:cNvSpPr/>
          <p:nvPr/>
        </p:nvSpPr>
        <p:spPr>
          <a:xfrm>
            <a:off x="6624537" y="5120204"/>
            <a:ext cx="4864666" cy="1077218"/>
          </a:xfrm>
          <a:prstGeom prst="rect">
            <a:avLst/>
          </a:prstGeom>
        </p:spPr>
        <p:txBody>
          <a:bodyPr wrap="square">
            <a:spAutoFit/>
          </a:bodyPr>
          <a:lstStyle/>
          <a:p>
            <a:r>
              <a:rPr lang="en-GB" sz="1600" b="1" noProof="0" dirty="0">
                <a:solidFill>
                  <a:srgbClr val="0B3A5B"/>
                </a:solidFill>
                <a:latin typeface="Calibri" panose="020F0502020204030204" pitchFamily="34" charset="0"/>
                <a:ea typeface="Lato" charset="0"/>
                <a:cs typeface="Calibri" panose="020F0502020204030204" pitchFamily="34" charset="0"/>
                <a:hlinkClick r:id="rId5">
                  <a:extLst>
                    <a:ext uri="{A12FA001-AC4F-418D-AE19-62706E023703}">
                      <ahyp:hlinkClr xmlns:ahyp="http://schemas.microsoft.com/office/drawing/2018/hyperlinkcolor" val="tx"/>
                    </a:ext>
                  </a:extLst>
                </a:hlinkClick>
              </a:rPr>
              <a:t>Gadda-</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5">
                  <a:extLst>
                    <a:ext uri="{A12FA001-AC4F-418D-AE19-62706E023703}">
                      <ahyp:hlinkClr xmlns:ahyp="http://schemas.microsoft.com/office/drawing/2018/hyperlinkcolor" val="tx"/>
                    </a:ext>
                  </a:extLst>
                </a:hlinkClick>
              </a:rPr>
              <a:t>laki</a:t>
            </a:r>
            <a:r>
              <a:rPr lang="en-GB" sz="1600" b="1" noProof="0" dirty="0">
                <a:solidFill>
                  <a:srgbClr val="0B3A5B"/>
                </a:solidFill>
                <a:latin typeface="Calibri" panose="020F0502020204030204" pitchFamily="34" charset="0"/>
                <a:ea typeface="Lato" charset="0"/>
                <a:cs typeface="Calibri" panose="020F0502020204030204" pitchFamily="34" charset="0"/>
                <a:hlinkClick r:id="rId5">
                  <a:extLst>
                    <a:ext uri="{A12FA001-AC4F-418D-AE19-62706E023703}">
                      <ahyp:hlinkClr xmlns:ahyp="http://schemas.microsoft.com/office/drawing/2018/hyperlinkcolor" val="tx"/>
                    </a:ext>
                  </a:extLst>
                </a:hlinkClick>
              </a:rPr>
              <a:t>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5">
                  <a:extLst>
                    <a:ext uri="{A12FA001-AC4F-418D-AE19-62706E023703}">
                      <ahyp:hlinkClr xmlns:ahyp="http://schemas.microsoft.com/office/drawing/2018/hyperlinkcolor" val="tx"/>
                    </a:ext>
                  </a:extLst>
                </a:hlinkClick>
              </a:rPr>
              <a:t>laki</a:t>
            </a:r>
            <a:r>
              <a:rPr lang="en-GB" sz="1600" b="1" noProof="0" dirty="0">
                <a:solidFill>
                  <a:srgbClr val="0B3A5B"/>
                </a:solidFill>
                <a:latin typeface="Calibri" panose="020F0502020204030204" pitchFamily="34" charset="0"/>
                <a:ea typeface="Lato" charset="0"/>
                <a:cs typeface="Calibri" panose="020F0502020204030204" pitchFamily="34" charset="0"/>
                <a:hlinkClick r:id="rId5">
                  <a:extLst>
                    <a:ext uri="{A12FA001-AC4F-418D-AE19-62706E023703}">
                      <ahyp:hlinkClr xmlns:ahyp="http://schemas.microsoft.com/office/drawing/2018/hyperlinkcolor" val="tx"/>
                    </a:ext>
                  </a:extLst>
                </a:hlinkClick>
              </a:rPr>
              <a:t>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5">
                  <a:extLst>
                    <a:ext uri="{A12FA001-AC4F-418D-AE19-62706E023703}">
                      <ahyp:hlinkClr xmlns:ahyp="http://schemas.microsoft.com/office/drawing/2018/hyperlinkcolor" val="tx"/>
                    </a:ext>
                  </a:extLst>
                </a:hlinkClick>
              </a:rPr>
              <a:t>nro</a:t>
            </a:r>
            <a:r>
              <a:rPr lang="en-GB" sz="1600" b="1" noProof="0" dirty="0">
                <a:solidFill>
                  <a:srgbClr val="0B3A5B"/>
                </a:solidFill>
                <a:latin typeface="Calibri" panose="020F0502020204030204" pitchFamily="34" charset="0"/>
                <a:ea typeface="Lato" charset="0"/>
                <a:cs typeface="Calibri" panose="020F0502020204030204" pitchFamily="34" charset="0"/>
                <a:hlinkClick r:id="rId5">
                  <a:extLst>
                    <a:ext uri="{A12FA001-AC4F-418D-AE19-62706E023703}">
                      <ahyp:hlinkClr xmlns:ahyp="http://schemas.microsoft.com/office/drawing/2018/hyperlinkcolor" val="tx"/>
                    </a:ext>
                  </a:extLst>
                </a:hlinkClick>
              </a:rPr>
              <a:t> 166/2016): </a:t>
            </a:r>
            <a:r>
              <a:rPr lang="en-GB" sz="1600" noProof="0" dirty="0" err="1">
                <a:solidFill>
                  <a:schemeClr val="bg1"/>
                </a:solidFill>
                <a:latin typeface="Calibri" panose="020F0502020204030204" pitchFamily="34" charset="0"/>
                <a:ea typeface="Lato" charset="0"/>
                <a:cs typeface="Calibri" panose="020F0502020204030204" pitchFamily="34" charset="0"/>
              </a:rPr>
              <a:t>Kannustaa</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elintarvikkeiden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ja</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lääkkeiden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lahjoittamiseen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jätteiden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määrän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vähentämiseksi</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ja</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tarjoaa</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yrityksille</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kannustimia</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lahjoittaa</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ylijäämäruokaa</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hyväntekeväisyysjärjestöille</a:t>
            </a:r>
            <a:r>
              <a:rPr lang="en-GB" sz="1600" noProof="0" dirty="0">
                <a:solidFill>
                  <a:schemeClr val="bg1"/>
                </a:solidFill>
                <a:latin typeface="Calibri" panose="020F0502020204030204" pitchFamily="34" charset="0"/>
                <a:ea typeface="Lato" charset="0"/>
                <a:cs typeface="Calibri" panose="020F0502020204030204" pitchFamily="34" charset="0"/>
              </a:rPr>
              <a:t>.</a:t>
            </a:r>
          </a:p>
        </p:txBody>
      </p:sp>
      <p:sp>
        <p:nvSpPr>
          <p:cNvPr id="64" name="Rectángulo 602">
            <a:extLst>
              <a:ext uri="{FF2B5EF4-FFF2-40B4-BE49-F238E27FC236}">
                <a16:creationId xmlns:a16="http://schemas.microsoft.com/office/drawing/2014/main" id="{BB683988-E501-7AA1-BD0D-EF54923BF080}"/>
              </a:ext>
            </a:extLst>
          </p:cNvPr>
          <p:cNvSpPr/>
          <p:nvPr/>
        </p:nvSpPr>
        <p:spPr>
          <a:xfrm>
            <a:off x="832194" y="5022555"/>
            <a:ext cx="5510240" cy="1323439"/>
          </a:xfrm>
          <a:prstGeom prst="rect">
            <a:avLst/>
          </a:prstGeom>
        </p:spPr>
        <p:txBody>
          <a:bodyPr wrap="square">
            <a:spAutoFit/>
          </a:bodyPr>
          <a:lstStyle/>
          <a:p>
            <a:r>
              <a:rPr lang="en-GB" sz="1600" b="1" noProof="0" dirty="0" err="1">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Strategia</a:t>
            </a:r>
            <a:r>
              <a:rPr lang="en-GB" sz="1600" b="1" noProof="0" dirty="0">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Enemmän</a:t>
            </a:r>
            <a:r>
              <a:rPr lang="en-GB" sz="1600" b="1" noProof="0" dirty="0">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ruokaa</a:t>
            </a:r>
            <a:r>
              <a:rPr lang="en-GB" sz="1600" b="1" noProof="0" dirty="0">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vähemmän</a:t>
            </a:r>
            <a:r>
              <a:rPr lang="en-GB" sz="1600" b="1" noProof="0" dirty="0">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jätettä</a:t>
            </a:r>
            <a:r>
              <a:rPr lang="en-GB" sz="1600" b="1" noProof="0" dirty="0">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Estrategia</a:t>
            </a:r>
            <a:r>
              <a:rPr lang="en-GB" sz="1600" b="1" noProof="0" dirty="0">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 Más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alimento</a:t>
            </a:r>
            <a:r>
              <a:rPr lang="en-GB" sz="1600" b="1" noProof="0" dirty="0">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menos</a:t>
            </a:r>
            <a:r>
              <a:rPr lang="en-GB" sz="1600" b="1" noProof="0" dirty="0">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desperdicio</a:t>
            </a:r>
            <a:r>
              <a:rPr lang="en-GB" sz="1600" b="1" noProof="0" dirty="0">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 </a:t>
            </a:r>
            <a:r>
              <a:rPr lang="en-GB" sz="1600" noProof="0" dirty="0" err="1">
                <a:solidFill>
                  <a:schemeClr val="bg1"/>
                </a:solidFill>
                <a:latin typeface="Calibri" panose="020F0502020204030204" pitchFamily="34" charset="0"/>
                <a:ea typeface="Lato" charset="0"/>
                <a:cs typeface="Calibri" panose="020F0502020204030204" pitchFamily="34" charset="0"/>
              </a:rPr>
              <a:t>Maatalous</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kalastus</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ja</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elintarvikeministeriö</a:t>
            </a:r>
            <a:r>
              <a:rPr lang="en-GB" sz="1600" noProof="0" dirty="0">
                <a:solidFill>
                  <a:schemeClr val="bg1"/>
                </a:solidFill>
                <a:latin typeface="Calibri" panose="020F0502020204030204" pitchFamily="34" charset="0"/>
                <a:ea typeface="Lato" charset="0"/>
                <a:cs typeface="Calibri" panose="020F0502020204030204" pitchFamily="34" charset="0"/>
              </a:rPr>
              <a:t> on </a:t>
            </a:r>
            <a:r>
              <a:rPr lang="en-GB" sz="1600" noProof="0" dirty="0" err="1">
                <a:solidFill>
                  <a:schemeClr val="bg1"/>
                </a:solidFill>
                <a:latin typeface="Calibri" panose="020F0502020204030204" pitchFamily="34" charset="0"/>
                <a:ea typeface="Lato" charset="0"/>
                <a:cs typeface="Calibri" panose="020F0502020204030204" pitchFamily="34" charset="0"/>
              </a:rPr>
              <a:t>käynnistänyt</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strategian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ruokahävikin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ehkäisemiseksi</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ja</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vähentämiseksi</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Tavoitteena</a:t>
            </a:r>
            <a:r>
              <a:rPr lang="en-GB" sz="1600" noProof="0" dirty="0">
                <a:solidFill>
                  <a:schemeClr val="bg1"/>
                </a:solidFill>
                <a:latin typeface="Calibri" panose="020F0502020204030204" pitchFamily="34" charset="0"/>
                <a:ea typeface="Lato" charset="0"/>
                <a:cs typeface="Calibri" panose="020F0502020204030204" pitchFamily="34" charset="0"/>
              </a:rPr>
              <a:t> on </a:t>
            </a:r>
            <a:r>
              <a:rPr lang="en-GB" sz="1600" noProof="0" dirty="0" err="1">
                <a:solidFill>
                  <a:schemeClr val="bg1"/>
                </a:solidFill>
                <a:latin typeface="Calibri" panose="020F0502020204030204" pitchFamily="34" charset="0"/>
                <a:ea typeface="Lato" charset="0"/>
                <a:cs typeface="Calibri" panose="020F0502020204030204" pitchFamily="34" charset="0"/>
              </a:rPr>
              <a:t>vähentää</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hävikkiä</a:t>
            </a:r>
            <a:r>
              <a:rPr lang="en-GB" sz="1600" noProof="0" dirty="0">
                <a:solidFill>
                  <a:schemeClr val="bg1"/>
                </a:solidFill>
                <a:latin typeface="Calibri" panose="020F0502020204030204" pitchFamily="34" charset="0"/>
                <a:ea typeface="Lato" charset="0"/>
                <a:cs typeface="Calibri" panose="020F0502020204030204" pitchFamily="34" charset="0"/>
              </a:rPr>
              <a:t> 50 </a:t>
            </a:r>
            <a:r>
              <a:rPr lang="en-GB" sz="1600" noProof="0" dirty="0" err="1">
                <a:solidFill>
                  <a:schemeClr val="bg1"/>
                </a:solidFill>
                <a:latin typeface="Calibri" panose="020F0502020204030204" pitchFamily="34" charset="0"/>
                <a:ea typeface="Lato" charset="0"/>
                <a:cs typeface="Calibri" panose="020F0502020204030204" pitchFamily="34" charset="0"/>
              </a:rPr>
              <a:t>prosenttia</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vuoteen</a:t>
            </a:r>
            <a:r>
              <a:rPr lang="en-GB" sz="1600" noProof="0" dirty="0">
                <a:solidFill>
                  <a:schemeClr val="bg1"/>
                </a:solidFill>
                <a:latin typeface="Calibri" panose="020F0502020204030204" pitchFamily="34" charset="0"/>
                <a:ea typeface="Lato" charset="0"/>
                <a:cs typeface="Calibri" panose="020F0502020204030204" pitchFamily="34" charset="0"/>
              </a:rPr>
              <a:t> 2030 </a:t>
            </a:r>
            <a:r>
              <a:rPr lang="en-GB" sz="1600" noProof="0" dirty="0" err="1">
                <a:solidFill>
                  <a:schemeClr val="bg1"/>
                </a:solidFill>
                <a:latin typeface="Calibri" panose="020F0502020204030204" pitchFamily="34" charset="0"/>
                <a:ea typeface="Lato" charset="0"/>
                <a:cs typeface="Calibri" panose="020F0502020204030204" pitchFamily="34" charset="0"/>
              </a:rPr>
              <a:t>mennessä</a:t>
            </a:r>
            <a:r>
              <a:rPr lang="en-GB" sz="1600" noProof="0" dirty="0">
                <a:solidFill>
                  <a:schemeClr val="bg1"/>
                </a:solidFill>
                <a:latin typeface="Calibri" panose="020F0502020204030204" pitchFamily="34" charset="0"/>
                <a:ea typeface="Lato" charset="0"/>
                <a:cs typeface="Calibri" panose="020F0502020204030204" pitchFamily="34" charset="0"/>
              </a:rPr>
              <a:t>.</a:t>
            </a:r>
          </a:p>
        </p:txBody>
      </p:sp>
      <p:sp>
        <p:nvSpPr>
          <p:cNvPr id="6" name="Text Placeholder 5">
            <a:extLst>
              <a:ext uri="{FF2B5EF4-FFF2-40B4-BE49-F238E27FC236}">
                <a16:creationId xmlns:a16="http://schemas.microsoft.com/office/drawing/2014/main" id="{E1F5ABDE-154B-6683-B302-42925B5A9EB4}"/>
              </a:ext>
            </a:extLst>
          </p:cNvPr>
          <p:cNvSpPr>
            <a:spLocks noGrp="1"/>
          </p:cNvSpPr>
          <p:nvPr>
            <p:ph type="body" sz="quarter" idx="18"/>
          </p:nvPr>
        </p:nvSpPr>
        <p:spPr>
          <a:xfrm>
            <a:off x="486306" y="2094159"/>
            <a:ext cx="4679308" cy="2528447"/>
          </a:xfrm>
        </p:spPr>
        <p:txBody>
          <a:bodyPr/>
          <a:lstStyle/>
          <a:p>
            <a:pPr marL="0" indent="0"/>
            <a:r>
              <a:rPr lang="en-GB" noProof="0">
                <a:solidFill>
                  <a:srgbClr val="09465E"/>
                </a:solidFill>
              </a:rPr>
              <a:t>Kukin maa on laatinut oikeudelliset puitteet ja kansalliset tavoitteet ruokahävikin vähentämiseksi ja varmistanut, että ne ovat linjassa laajempien kestävyys- ja ilmastotavoitteiden kanssa.</a:t>
            </a:r>
          </a:p>
        </p:txBody>
      </p:sp>
      <p:sp>
        <p:nvSpPr>
          <p:cNvPr id="5" name="Text Placeholder 4">
            <a:extLst>
              <a:ext uri="{FF2B5EF4-FFF2-40B4-BE49-F238E27FC236}">
                <a16:creationId xmlns:a16="http://schemas.microsoft.com/office/drawing/2014/main" id="{A555BE92-2536-3E0A-E717-CCD16F9C3EA4}"/>
              </a:ext>
            </a:extLst>
          </p:cNvPr>
          <p:cNvSpPr>
            <a:spLocks noGrp="1"/>
          </p:cNvSpPr>
          <p:nvPr>
            <p:ph type="body" sz="quarter" idx="16"/>
          </p:nvPr>
        </p:nvSpPr>
        <p:spPr>
          <a:xfrm>
            <a:off x="486306" y="648616"/>
            <a:ext cx="6493949" cy="1087879"/>
          </a:xfrm>
        </p:spPr>
        <p:txBody>
          <a:bodyPr/>
          <a:lstStyle/>
          <a:p>
            <a:r>
              <a:rPr lang="en-GB" b="1" noProof="0">
                <a:solidFill>
                  <a:srgbClr val="60BA47"/>
                </a:solidFill>
              </a:rPr>
              <a:t>Maakohtaiset </a:t>
            </a:r>
            <a:r>
              <a:rPr lang="en-GB" b="1" noProof="0">
                <a:solidFill>
                  <a:srgbClr val="09465E"/>
                </a:solidFill>
              </a:rPr>
              <a:t>ruokajätettä koskevat säännökset ja vähentämistavoitteet</a:t>
            </a:r>
          </a:p>
        </p:txBody>
      </p:sp>
      <p:pic>
        <p:nvPicPr>
          <p:cNvPr id="3" name="Graphic 2">
            <a:extLst>
              <a:ext uri="{FF2B5EF4-FFF2-40B4-BE49-F238E27FC236}">
                <a16:creationId xmlns:a16="http://schemas.microsoft.com/office/drawing/2014/main" id="{553B5929-9B06-8599-7E61-F5C93DA9C99F}"/>
              </a:ext>
            </a:extLst>
          </p:cNvPr>
          <p:cNvPicPr>
            <a:picLocks noChangeAspect="1"/>
          </p:cNvPicPr>
          <p:nvPr/>
        </p:nvPicPr>
        <p:blipFill>
          <a:blip r:embed="rId7">
            <a:extLs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8859734" y="466106"/>
            <a:ext cx="953951" cy="476494"/>
          </a:xfrm>
          <a:prstGeom prst="rect">
            <a:avLst/>
          </a:prstGeom>
        </p:spPr>
      </p:pic>
      <p:pic>
        <p:nvPicPr>
          <p:cNvPr id="4" name="Picture 3" descr="A blue cross on a white background&#10;&#10;AI-generated content may be incorrect.">
            <a:extLst>
              <a:ext uri="{FF2B5EF4-FFF2-40B4-BE49-F238E27FC236}">
                <a16:creationId xmlns:a16="http://schemas.microsoft.com/office/drawing/2014/main" id="{7E786CC1-38FE-14C4-B7B3-6097C80CC470}"/>
              </a:ext>
            </a:extLst>
          </p:cNvPr>
          <p:cNvPicPr>
            <a:picLocks noChangeAspect="1"/>
          </p:cNvPicPr>
          <p:nvPr/>
        </p:nvPicPr>
        <p:blipFill>
          <a:blip r:embed="rId10" cstate="screen">
            <a:extLst>
              <a:ext uri="{28A0092B-C50C-407E-A947-70E740481C1C}">
                <a14:useLocalDpi xmlns:a14="http://schemas.microsoft.com/office/drawing/2010/main"/>
              </a:ext>
              <a:ext uri="{837473B0-CC2E-450A-ABE3-18F120FF3D39}">
                <a1611:picAttrSrcUrl xmlns:a1611="http://schemas.microsoft.com/office/drawing/2016/11/main" r:id="rId11"/>
              </a:ext>
            </a:extLst>
          </a:blip>
          <a:stretch>
            <a:fillRect/>
          </a:stretch>
        </p:blipFill>
        <p:spPr>
          <a:xfrm>
            <a:off x="7115743" y="2502235"/>
            <a:ext cx="953950" cy="476494"/>
          </a:xfrm>
          <a:prstGeom prst="rect">
            <a:avLst/>
          </a:prstGeom>
        </p:spPr>
      </p:pic>
      <p:pic>
        <p:nvPicPr>
          <p:cNvPr id="8" name="Picture 7" descr="A flag with a red and yellow stripe&#10;&#10;AI-generated content may be incorrect.">
            <a:extLst>
              <a:ext uri="{FF2B5EF4-FFF2-40B4-BE49-F238E27FC236}">
                <a16:creationId xmlns:a16="http://schemas.microsoft.com/office/drawing/2014/main" id="{03F83CA0-1064-6F50-DF08-C78B2E891B6E}"/>
              </a:ext>
            </a:extLst>
          </p:cNvPr>
          <p:cNvPicPr>
            <a:picLocks noChangeAspect="1"/>
          </p:cNvPicPr>
          <p:nvPr/>
        </p:nvPicPr>
        <p:blipFill>
          <a:blip r:embed="rId12" cstate="screen">
            <a:extLst>
              <a:ext uri="{28A0092B-C50C-407E-A947-70E740481C1C}">
                <a14:useLocalDpi xmlns:a14="http://schemas.microsoft.com/office/drawing/2010/main"/>
              </a:ext>
              <a:ext uri="{837473B0-CC2E-450A-ABE3-18F120FF3D39}">
                <a1611:picAttrSrcUrl xmlns:a1611="http://schemas.microsoft.com/office/drawing/2016/11/main" r:id="rId13"/>
              </a:ext>
            </a:extLst>
          </a:blip>
          <a:stretch>
            <a:fillRect/>
          </a:stretch>
        </p:blipFill>
        <p:spPr>
          <a:xfrm>
            <a:off x="2252856" y="4384359"/>
            <a:ext cx="959330" cy="476494"/>
          </a:xfrm>
          <a:prstGeom prst="rect">
            <a:avLst/>
          </a:prstGeom>
        </p:spPr>
      </p:pic>
      <p:pic>
        <p:nvPicPr>
          <p:cNvPr id="10" name="Picture 2">
            <a:extLst>
              <a:ext uri="{FF2B5EF4-FFF2-40B4-BE49-F238E27FC236}">
                <a16:creationId xmlns:a16="http://schemas.microsoft.com/office/drawing/2014/main" id="{6483C5FB-7170-9992-CB96-5A169DA1E3B6}"/>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805684" y="4546703"/>
            <a:ext cx="959331" cy="49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5265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A59FA-1AB8-EA16-26C2-ED41AF7A03F5}"/>
            </a:ext>
          </a:extLst>
        </p:cNvPr>
        <p:cNvGrpSpPr/>
        <p:nvPr/>
      </p:nvGrpSpPr>
      <p:grpSpPr>
        <a:xfrm>
          <a:off x="0" y="0"/>
          <a:ext cx="0" cy="0"/>
          <a:chOff x="0" y="0"/>
          <a:chExt cx="0" cy="0"/>
        </a:xfrm>
      </p:grpSpPr>
      <p:sp>
        <p:nvSpPr>
          <p:cNvPr id="205" name="Freeform 170">
            <a:extLst>
              <a:ext uri="{FF2B5EF4-FFF2-40B4-BE49-F238E27FC236}">
                <a16:creationId xmlns:a16="http://schemas.microsoft.com/office/drawing/2014/main" id="{0B639C13-9B51-AA41-06EC-D59F9EB580B6}"/>
              </a:ext>
            </a:extLst>
          </p:cNvPr>
          <p:cNvSpPr>
            <a:spLocks noChangeArrowheads="1"/>
          </p:cNvSpPr>
          <p:nvPr/>
        </p:nvSpPr>
        <p:spPr bwMode="auto">
          <a:xfrm>
            <a:off x="6487961" y="4871329"/>
            <a:ext cx="5117909" cy="159517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60BA47"/>
          </a:solidFill>
          <a:ln>
            <a:noFill/>
          </a:ln>
          <a:effectLst/>
        </p:spPr>
        <p:txBody>
          <a:bodyPr wrap="none" anchor="ctr"/>
          <a:lstStyle/>
          <a:p>
            <a:endParaRPr lang="en-GB" sz="900" noProof="0"/>
          </a:p>
        </p:txBody>
      </p:sp>
      <p:sp>
        <p:nvSpPr>
          <p:cNvPr id="208" name="Freeform 173">
            <a:extLst>
              <a:ext uri="{FF2B5EF4-FFF2-40B4-BE49-F238E27FC236}">
                <a16:creationId xmlns:a16="http://schemas.microsoft.com/office/drawing/2014/main" id="{5A800FF4-7FCA-D95F-CDE9-22732977AE07}"/>
              </a:ext>
            </a:extLst>
          </p:cNvPr>
          <p:cNvSpPr>
            <a:spLocks noChangeArrowheads="1"/>
          </p:cNvSpPr>
          <p:nvPr/>
        </p:nvSpPr>
        <p:spPr bwMode="auto">
          <a:xfrm>
            <a:off x="5410772" y="2835315"/>
            <a:ext cx="5853858" cy="1428028"/>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2094D2"/>
          </a:solidFill>
          <a:ln>
            <a:noFill/>
          </a:ln>
          <a:effectLst/>
        </p:spPr>
        <p:txBody>
          <a:bodyPr wrap="none" anchor="ctr"/>
          <a:lstStyle/>
          <a:p>
            <a:endParaRPr lang="en-GB" sz="900" noProof="0"/>
          </a:p>
        </p:txBody>
      </p:sp>
      <p:sp>
        <p:nvSpPr>
          <p:cNvPr id="209" name="Freeform 174">
            <a:extLst>
              <a:ext uri="{FF2B5EF4-FFF2-40B4-BE49-F238E27FC236}">
                <a16:creationId xmlns:a16="http://schemas.microsoft.com/office/drawing/2014/main" id="{26E8F7E0-817E-1B71-38CF-5DDB8356558A}"/>
              </a:ext>
            </a:extLst>
          </p:cNvPr>
          <p:cNvSpPr>
            <a:spLocks noChangeArrowheads="1"/>
          </p:cNvSpPr>
          <p:nvPr/>
        </p:nvSpPr>
        <p:spPr bwMode="auto">
          <a:xfrm>
            <a:off x="5519208" y="2427505"/>
            <a:ext cx="2710392"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9465E"/>
          </a:solidFill>
          <a:ln>
            <a:noFill/>
          </a:ln>
          <a:effectLst/>
        </p:spPr>
        <p:txBody>
          <a:bodyPr wrap="none" anchor="ctr"/>
          <a:lstStyle/>
          <a:p>
            <a:endParaRPr lang="en-GB" sz="900" noProof="0"/>
          </a:p>
        </p:txBody>
      </p:sp>
      <p:sp>
        <p:nvSpPr>
          <p:cNvPr id="211" name="Freeform 176">
            <a:extLst>
              <a:ext uri="{FF2B5EF4-FFF2-40B4-BE49-F238E27FC236}">
                <a16:creationId xmlns:a16="http://schemas.microsoft.com/office/drawing/2014/main" id="{CBEEA365-28D8-D028-F9E4-920796B54EE9}"/>
              </a:ext>
            </a:extLst>
          </p:cNvPr>
          <p:cNvSpPr>
            <a:spLocks noChangeArrowheads="1"/>
          </p:cNvSpPr>
          <p:nvPr/>
        </p:nvSpPr>
        <p:spPr bwMode="auto">
          <a:xfrm>
            <a:off x="7089755" y="799299"/>
            <a:ext cx="4516115" cy="1571443"/>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GB" sz="900" noProof="0"/>
          </a:p>
        </p:txBody>
      </p:sp>
      <p:sp>
        <p:nvSpPr>
          <p:cNvPr id="212" name="Freeform 177">
            <a:extLst>
              <a:ext uri="{FF2B5EF4-FFF2-40B4-BE49-F238E27FC236}">
                <a16:creationId xmlns:a16="http://schemas.microsoft.com/office/drawing/2014/main" id="{A6B9768E-671B-E37D-8513-DFB79A9B8E05}"/>
              </a:ext>
            </a:extLst>
          </p:cNvPr>
          <p:cNvSpPr>
            <a:spLocks noChangeArrowheads="1"/>
          </p:cNvSpPr>
          <p:nvPr/>
        </p:nvSpPr>
        <p:spPr bwMode="auto">
          <a:xfrm>
            <a:off x="7089754" y="355718"/>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GB" sz="900" noProof="0"/>
          </a:p>
        </p:txBody>
      </p:sp>
      <p:sp>
        <p:nvSpPr>
          <p:cNvPr id="214" name="Freeform 179">
            <a:extLst>
              <a:ext uri="{FF2B5EF4-FFF2-40B4-BE49-F238E27FC236}">
                <a16:creationId xmlns:a16="http://schemas.microsoft.com/office/drawing/2014/main" id="{74DBE8A3-D0B0-39F3-679F-CCA8FC9F3088}"/>
              </a:ext>
            </a:extLst>
          </p:cNvPr>
          <p:cNvSpPr>
            <a:spLocks noChangeArrowheads="1"/>
          </p:cNvSpPr>
          <p:nvPr/>
        </p:nvSpPr>
        <p:spPr bwMode="auto">
          <a:xfrm>
            <a:off x="1177047" y="4766009"/>
            <a:ext cx="5077450" cy="1595179"/>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2094D2"/>
          </a:solidFill>
          <a:ln>
            <a:noFill/>
          </a:ln>
          <a:effectLst/>
        </p:spPr>
        <p:txBody>
          <a:bodyPr wrap="none" anchor="ctr"/>
          <a:lstStyle/>
          <a:p>
            <a:endParaRPr lang="en-GB" sz="900" noProof="0"/>
          </a:p>
        </p:txBody>
      </p:sp>
      <p:sp>
        <p:nvSpPr>
          <p:cNvPr id="206" name="Freeform 171">
            <a:extLst>
              <a:ext uri="{FF2B5EF4-FFF2-40B4-BE49-F238E27FC236}">
                <a16:creationId xmlns:a16="http://schemas.microsoft.com/office/drawing/2014/main" id="{79CE0B8C-57E2-092A-7E26-44DB8AA5CE3E}"/>
              </a:ext>
            </a:extLst>
          </p:cNvPr>
          <p:cNvSpPr>
            <a:spLocks noChangeArrowheads="1"/>
          </p:cNvSpPr>
          <p:nvPr/>
        </p:nvSpPr>
        <p:spPr bwMode="auto">
          <a:xfrm>
            <a:off x="7089755" y="4463519"/>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GB" sz="900" noProof="0"/>
          </a:p>
        </p:txBody>
      </p:sp>
      <p:sp>
        <p:nvSpPr>
          <p:cNvPr id="215" name="Freeform 180">
            <a:extLst>
              <a:ext uri="{FF2B5EF4-FFF2-40B4-BE49-F238E27FC236}">
                <a16:creationId xmlns:a16="http://schemas.microsoft.com/office/drawing/2014/main" id="{3EA1C157-F57A-A7BD-F2FF-6B4AC7C7F7F7}"/>
              </a:ext>
            </a:extLst>
          </p:cNvPr>
          <p:cNvSpPr>
            <a:spLocks noChangeArrowheads="1"/>
          </p:cNvSpPr>
          <p:nvPr/>
        </p:nvSpPr>
        <p:spPr bwMode="auto">
          <a:xfrm>
            <a:off x="1658909" y="4358201"/>
            <a:ext cx="2508145" cy="645895"/>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9465E"/>
          </a:solidFill>
          <a:ln>
            <a:noFill/>
          </a:ln>
          <a:effectLst/>
        </p:spPr>
        <p:txBody>
          <a:bodyPr wrap="none" anchor="ctr"/>
          <a:lstStyle/>
          <a:p>
            <a:endParaRPr lang="en-GB" sz="900" noProof="0"/>
          </a:p>
        </p:txBody>
      </p:sp>
      <p:sp>
        <p:nvSpPr>
          <p:cNvPr id="53" name="CuadroTexto 598">
            <a:extLst>
              <a:ext uri="{FF2B5EF4-FFF2-40B4-BE49-F238E27FC236}">
                <a16:creationId xmlns:a16="http://schemas.microsoft.com/office/drawing/2014/main" id="{139A9E3A-6C2F-EC95-5D94-6E2A5C6FEBE5}"/>
              </a:ext>
            </a:extLst>
          </p:cNvPr>
          <p:cNvSpPr txBox="1"/>
          <p:nvPr/>
        </p:nvSpPr>
        <p:spPr>
          <a:xfrm>
            <a:off x="7206277" y="435680"/>
            <a:ext cx="2508144" cy="430887"/>
          </a:xfrm>
          <a:prstGeom prst="rect">
            <a:avLst/>
          </a:prstGeom>
          <a:noFill/>
        </p:spPr>
        <p:txBody>
          <a:bodyPr wrap="square" rtlCol="0">
            <a:spAutoFit/>
          </a:bodyPr>
          <a:lstStyle/>
          <a:p>
            <a:r>
              <a:rPr lang="en-GB" sz="2200" b="1" noProof="0">
                <a:solidFill>
                  <a:schemeClr val="bg1"/>
                </a:solidFill>
                <a:latin typeface="Calibri" panose="020F0502020204030204" pitchFamily="34" charset="0"/>
                <a:ea typeface="Lato" charset="0"/>
                <a:cs typeface="Calibri" panose="020F0502020204030204" pitchFamily="34" charset="0"/>
              </a:rPr>
              <a:t>Irlanti</a:t>
            </a:r>
          </a:p>
        </p:txBody>
      </p:sp>
      <p:sp>
        <p:nvSpPr>
          <p:cNvPr id="54" name="CuadroTexto 599">
            <a:extLst>
              <a:ext uri="{FF2B5EF4-FFF2-40B4-BE49-F238E27FC236}">
                <a16:creationId xmlns:a16="http://schemas.microsoft.com/office/drawing/2014/main" id="{532B3352-D940-43BE-2F98-42C1EB40E5F4}"/>
              </a:ext>
            </a:extLst>
          </p:cNvPr>
          <p:cNvSpPr txBox="1"/>
          <p:nvPr/>
        </p:nvSpPr>
        <p:spPr>
          <a:xfrm>
            <a:off x="5754401" y="2519687"/>
            <a:ext cx="2027793" cy="430887"/>
          </a:xfrm>
          <a:prstGeom prst="rect">
            <a:avLst/>
          </a:prstGeom>
          <a:noFill/>
        </p:spPr>
        <p:txBody>
          <a:bodyPr wrap="square" rtlCol="0">
            <a:spAutoFit/>
          </a:bodyPr>
          <a:lstStyle/>
          <a:p>
            <a:r>
              <a:rPr lang="en-GB" sz="2200" b="1" noProof="0">
                <a:solidFill>
                  <a:schemeClr val="bg1"/>
                </a:solidFill>
                <a:latin typeface="Calibri" panose="020F0502020204030204" pitchFamily="34" charset="0"/>
                <a:ea typeface="Lato" charset="0"/>
                <a:cs typeface="Calibri" panose="020F0502020204030204" pitchFamily="34" charset="0"/>
              </a:rPr>
              <a:t>Suomi</a:t>
            </a:r>
          </a:p>
        </p:txBody>
      </p:sp>
      <p:sp>
        <p:nvSpPr>
          <p:cNvPr id="55" name="CuadroTexto 600">
            <a:extLst>
              <a:ext uri="{FF2B5EF4-FFF2-40B4-BE49-F238E27FC236}">
                <a16:creationId xmlns:a16="http://schemas.microsoft.com/office/drawing/2014/main" id="{F78EEB76-1FC3-7978-EF15-9E7DA53F6B2F}"/>
              </a:ext>
            </a:extLst>
          </p:cNvPr>
          <p:cNvSpPr txBox="1"/>
          <p:nvPr/>
        </p:nvSpPr>
        <p:spPr>
          <a:xfrm>
            <a:off x="7471944" y="4529583"/>
            <a:ext cx="1934333" cy="430887"/>
          </a:xfrm>
          <a:prstGeom prst="rect">
            <a:avLst/>
          </a:prstGeom>
          <a:noFill/>
        </p:spPr>
        <p:txBody>
          <a:bodyPr wrap="square" rtlCol="0">
            <a:spAutoFit/>
          </a:bodyPr>
          <a:lstStyle/>
          <a:p>
            <a:r>
              <a:rPr lang="en-GB" sz="2200" b="1" noProof="0">
                <a:solidFill>
                  <a:schemeClr val="bg1"/>
                </a:solidFill>
                <a:latin typeface="Calibri" panose="020F0502020204030204" pitchFamily="34" charset="0"/>
                <a:ea typeface="Lato" charset="0"/>
                <a:cs typeface="Calibri" panose="020F0502020204030204" pitchFamily="34" charset="0"/>
              </a:rPr>
              <a:t>Italia</a:t>
            </a:r>
          </a:p>
        </p:txBody>
      </p:sp>
      <p:sp>
        <p:nvSpPr>
          <p:cNvPr id="56" name="CuadroTexto 601">
            <a:extLst>
              <a:ext uri="{FF2B5EF4-FFF2-40B4-BE49-F238E27FC236}">
                <a16:creationId xmlns:a16="http://schemas.microsoft.com/office/drawing/2014/main" id="{587B3D11-352C-2799-E80B-1E17F70E7202}"/>
              </a:ext>
            </a:extLst>
          </p:cNvPr>
          <p:cNvSpPr txBox="1"/>
          <p:nvPr/>
        </p:nvSpPr>
        <p:spPr>
          <a:xfrm>
            <a:off x="1904067" y="4465704"/>
            <a:ext cx="2133148" cy="430887"/>
          </a:xfrm>
          <a:prstGeom prst="rect">
            <a:avLst/>
          </a:prstGeom>
          <a:noFill/>
        </p:spPr>
        <p:txBody>
          <a:bodyPr wrap="square" rtlCol="0">
            <a:spAutoFit/>
          </a:bodyPr>
          <a:lstStyle/>
          <a:p>
            <a:r>
              <a:rPr lang="en-GB" sz="2200" b="1" noProof="0">
                <a:solidFill>
                  <a:schemeClr val="bg1"/>
                </a:solidFill>
                <a:latin typeface="Calibri" panose="020F0502020204030204" pitchFamily="34" charset="0"/>
                <a:ea typeface="Lato" charset="0"/>
                <a:cs typeface="Calibri" panose="020F0502020204030204" pitchFamily="34" charset="0"/>
              </a:rPr>
              <a:t>Espanja</a:t>
            </a:r>
          </a:p>
        </p:txBody>
      </p:sp>
      <p:sp>
        <p:nvSpPr>
          <p:cNvPr id="57" name="Rectángulo 602">
            <a:extLst>
              <a:ext uri="{FF2B5EF4-FFF2-40B4-BE49-F238E27FC236}">
                <a16:creationId xmlns:a16="http://schemas.microsoft.com/office/drawing/2014/main" id="{91416A7F-237E-AB1F-01FD-FC7D93E94F92}"/>
              </a:ext>
            </a:extLst>
          </p:cNvPr>
          <p:cNvSpPr/>
          <p:nvPr/>
        </p:nvSpPr>
        <p:spPr>
          <a:xfrm>
            <a:off x="7256024" y="1070990"/>
            <a:ext cx="4300097" cy="1077218"/>
          </a:xfrm>
          <a:prstGeom prst="rect">
            <a:avLst/>
          </a:prstGeom>
        </p:spPr>
        <p:txBody>
          <a:bodyPr wrap="square">
            <a:spAutoFit/>
          </a:bodyPr>
          <a:lstStyle/>
          <a:p>
            <a:r>
              <a:rPr lang="en-GB" sz="1600" b="1" noProof="0" dirty="0" err="1">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Ympäristönsuojeluviraston</a:t>
            </a:r>
            <a:r>
              <a:rPr lang="en-GB" sz="1600" b="1" noProof="0" dirty="0">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 (EPA)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ohjelmat</a:t>
            </a:r>
            <a:r>
              <a:rPr lang="en-GB" sz="1600" b="1" noProof="0" dirty="0">
                <a:solidFill>
                  <a:srgbClr val="0B3A5B"/>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a:t>
            </a:r>
            <a:r>
              <a:rPr lang="en-GB" sz="1600" b="1"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a:solidFill>
                  <a:schemeClr val="bg1"/>
                </a:solidFill>
                <a:latin typeface="Calibri" panose="020F0502020204030204" pitchFamily="34" charset="0"/>
                <a:ea typeface="Lato" charset="0"/>
                <a:cs typeface="Calibri" panose="020F0502020204030204" pitchFamily="34" charset="0"/>
              </a:rPr>
              <a:t>EPA </a:t>
            </a:r>
            <a:r>
              <a:rPr lang="en-GB" sz="1600" noProof="0" dirty="0" err="1">
                <a:solidFill>
                  <a:schemeClr val="bg1"/>
                </a:solidFill>
                <a:latin typeface="Calibri" panose="020F0502020204030204" pitchFamily="34" charset="0"/>
                <a:ea typeface="Lato" charset="0"/>
                <a:cs typeface="Calibri" panose="020F0502020204030204" pitchFamily="34" charset="0"/>
              </a:rPr>
              <a:t>johtaa</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aloitteita</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kuten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kansallista</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ruokahävikin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ehkäisyohjelmaa</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joka</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tarjoaa</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yrityksille</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ohjeita</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ja</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tukea</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ruokahävikin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vähentämiseksi</a:t>
            </a:r>
            <a:r>
              <a:rPr lang="en-GB" sz="1600" noProof="0" dirty="0">
                <a:solidFill>
                  <a:schemeClr val="bg1"/>
                </a:solidFill>
                <a:latin typeface="Calibri" panose="020F0502020204030204" pitchFamily="34" charset="0"/>
                <a:ea typeface="Lato" charset="0"/>
                <a:cs typeface="Calibri" panose="020F0502020204030204" pitchFamily="34" charset="0"/>
              </a:rPr>
              <a:t>.</a:t>
            </a:r>
          </a:p>
        </p:txBody>
      </p:sp>
      <p:sp>
        <p:nvSpPr>
          <p:cNvPr id="62" name="Rectángulo 602">
            <a:extLst>
              <a:ext uri="{FF2B5EF4-FFF2-40B4-BE49-F238E27FC236}">
                <a16:creationId xmlns:a16="http://schemas.microsoft.com/office/drawing/2014/main" id="{A161B8CF-FA49-2D14-8BE0-4C550678E7F4}"/>
              </a:ext>
            </a:extLst>
          </p:cNvPr>
          <p:cNvSpPr/>
          <p:nvPr/>
        </p:nvSpPr>
        <p:spPr>
          <a:xfrm>
            <a:off x="5620567" y="3042756"/>
            <a:ext cx="5478693" cy="1077218"/>
          </a:xfrm>
          <a:prstGeom prst="rect">
            <a:avLst/>
          </a:prstGeom>
        </p:spPr>
        <p:txBody>
          <a:bodyPr wrap="square">
            <a:spAutoFit/>
          </a:bodyPr>
          <a:lstStyle/>
          <a:p>
            <a:r>
              <a:rPr lang="en-GB" sz="1600" b="1" noProof="0" dirty="0" err="1">
                <a:solidFill>
                  <a:srgbClr val="0B3A5B"/>
                </a:solidFill>
                <a:latin typeface="Calibri" panose="020F0502020204030204" pitchFamily="34" charset="0"/>
                <a:ea typeface="Lato" charset="0"/>
                <a:cs typeface="Calibri" panose="020F0502020204030204" pitchFamily="34" charset="0"/>
                <a:hlinkClick r:id="rId5">
                  <a:extLst>
                    <a:ext uri="{A12FA001-AC4F-418D-AE19-62706E023703}">
                      <ahyp:hlinkClr xmlns:ahyp="http://schemas.microsoft.com/office/drawing/2018/hyperlinkcolor" val="tx"/>
                    </a:ext>
                  </a:extLst>
                </a:hlinkClick>
              </a:rPr>
              <a:t>Materiaalitehokkuussitoumus</a:t>
            </a:r>
            <a:r>
              <a:rPr lang="en-GB" sz="1600" b="1" noProof="0" dirty="0">
                <a:solidFill>
                  <a:srgbClr val="0B3A5B"/>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a:t>
            </a:r>
            <a:r>
              <a:rPr lang="en-GB" sz="1600" b="1"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Vapaaehtoinen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malli</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joka</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perustettiin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vuonna</a:t>
            </a:r>
            <a:r>
              <a:rPr lang="en-GB" sz="1600" noProof="0" dirty="0">
                <a:solidFill>
                  <a:schemeClr val="bg1"/>
                </a:solidFill>
                <a:latin typeface="Calibri" panose="020F0502020204030204" pitchFamily="34" charset="0"/>
                <a:ea typeface="Lato" charset="0"/>
                <a:cs typeface="Calibri" panose="020F0502020204030204" pitchFamily="34" charset="0"/>
              </a:rPr>
              <a:t> 2019 </a:t>
            </a:r>
            <a:r>
              <a:rPr lang="en-GB" sz="1600" noProof="0" dirty="0" err="1">
                <a:solidFill>
                  <a:schemeClr val="bg1"/>
                </a:solidFill>
                <a:latin typeface="Calibri" panose="020F0502020204030204" pitchFamily="34" charset="0"/>
                <a:ea typeface="Lato" charset="0"/>
                <a:cs typeface="Calibri" panose="020F0502020204030204" pitchFamily="34" charset="0"/>
              </a:rPr>
              <a:t>ja</a:t>
            </a:r>
            <a:r>
              <a:rPr lang="en-GB" sz="1600" noProof="0" dirty="0">
                <a:solidFill>
                  <a:schemeClr val="bg1"/>
                </a:solidFill>
                <a:latin typeface="Calibri" panose="020F0502020204030204" pitchFamily="34" charset="0"/>
                <a:ea typeface="Lato" charset="0"/>
                <a:cs typeface="Calibri" panose="020F0502020204030204" pitchFamily="34" charset="0"/>
              </a:rPr>
              <a:t> jota </a:t>
            </a:r>
            <a:r>
              <a:rPr lang="en-GB" sz="1600" noProof="0" dirty="0" err="1">
                <a:solidFill>
                  <a:schemeClr val="bg1"/>
                </a:solidFill>
                <a:latin typeface="Calibri" panose="020F0502020204030204" pitchFamily="34" charset="0"/>
                <a:ea typeface="Lato" charset="0"/>
                <a:cs typeface="Calibri" panose="020F0502020204030204" pitchFamily="34" charset="0"/>
              </a:rPr>
              <a:t>jatketaan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vuoteen</a:t>
            </a:r>
            <a:r>
              <a:rPr lang="en-GB" sz="1600" noProof="0" dirty="0">
                <a:solidFill>
                  <a:schemeClr val="bg1"/>
                </a:solidFill>
                <a:latin typeface="Calibri" panose="020F0502020204030204" pitchFamily="34" charset="0"/>
                <a:ea typeface="Lato" charset="0"/>
                <a:cs typeface="Calibri" panose="020F0502020204030204" pitchFamily="34" charset="0"/>
              </a:rPr>
              <a:t> 2026 </a:t>
            </a:r>
            <a:r>
              <a:rPr lang="en-GB" sz="1600" noProof="0" dirty="0" err="1">
                <a:solidFill>
                  <a:schemeClr val="bg1"/>
                </a:solidFill>
                <a:latin typeface="Calibri" panose="020F0502020204030204" pitchFamily="34" charset="0"/>
                <a:ea typeface="Lato" charset="0"/>
                <a:cs typeface="Calibri" panose="020F0502020204030204" pitchFamily="34" charset="0"/>
              </a:rPr>
              <a:t>asti</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ja</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jonka</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tavoitteena</a:t>
            </a:r>
            <a:r>
              <a:rPr lang="en-GB" sz="1600" noProof="0" dirty="0">
                <a:solidFill>
                  <a:schemeClr val="bg1"/>
                </a:solidFill>
                <a:latin typeface="Calibri" panose="020F0502020204030204" pitchFamily="34" charset="0"/>
                <a:ea typeface="Lato" charset="0"/>
                <a:cs typeface="Calibri" panose="020F0502020204030204" pitchFamily="34" charset="0"/>
              </a:rPr>
              <a:t> on </a:t>
            </a:r>
            <a:r>
              <a:rPr lang="en-GB" sz="1600" noProof="0" dirty="0" err="1">
                <a:solidFill>
                  <a:schemeClr val="bg1"/>
                </a:solidFill>
                <a:latin typeface="Calibri" panose="020F0502020204030204" pitchFamily="34" charset="0"/>
                <a:ea typeface="Lato" charset="0"/>
                <a:cs typeface="Calibri" panose="020F0502020204030204" pitchFamily="34" charset="0"/>
              </a:rPr>
              <a:t>vähentää</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elintarvikkeiden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tuotantoon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jakeluun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ja</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kulutukseen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liittyviä</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ympäristövaikutuksia</a:t>
            </a:r>
            <a:r>
              <a:rPr lang="en-GB" sz="1600" noProof="0" dirty="0">
                <a:solidFill>
                  <a:schemeClr val="bg1"/>
                </a:solidFill>
                <a:latin typeface="Calibri" panose="020F0502020204030204" pitchFamily="34" charset="0"/>
                <a:ea typeface="Lato" charset="0"/>
                <a:cs typeface="Calibri" panose="020F0502020204030204" pitchFamily="34" charset="0"/>
              </a:rPr>
              <a:t>. </a:t>
            </a:r>
          </a:p>
        </p:txBody>
      </p:sp>
      <p:sp>
        <p:nvSpPr>
          <p:cNvPr id="63" name="Rectángulo 602">
            <a:extLst>
              <a:ext uri="{FF2B5EF4-FFF2-40B4-BE49-F238E27FC236}">
                <a16:creationId xmlns:a16="http://schemas.microsoft.com/office/drawing/2014/main" id="{999DC0AC-E8A8-A07C-38DD-EC3D34E19B92}"/>
              </a:ext>
            </a:extLst>
          </p:cNvPr>
          <p:cNvSpPr/>
          <p:nvPr/>
        </p:nvSpPr>
        <p:spPr>
          <a:xfrm>
            <a:off x="6789907" y="5081103"/>
            <a:ext cx="4815964" cy="1323439"/>
          </a:xfrm>
          <a:prstGeom prst="rect">
            <a:avLst/>
          </a:prstGeom>
        </p:spPr>
        <p:txBody>
          <a:bodyPr wrap="square">
            <a:spAutoFit/>
          </a:bodyPr>
          <a:lstStyle/>
          <a:p>
            <a:r>
              <a:rPr lang="en-GB" sz="1600" b="1" noProof="0" dirty="0" err="1">
                <a:solidFill>
                  <a:srgbClr val="0B3A5B"/>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Kansallinen</a:t>
            </a:r>
            <a:r>
              <a:rPr lang="en-GB" sz="1600" b="1" noProof="0" dirty="0">
                <a:solidFill>
                  <a:srgbClr val="0B3A5B"/>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suunnitelma</a:t>
            </a:r>
            <a:r>
              <a:rPr lang="en-GB" sz="1600" b="1" noProof="0" dirty="0">
                <a:solidFill>
                  <a:srgbClr val="0B3A5B"/>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ruokahävikin</a:t>
            </a:r>
            <a:r>
              <a:rPr lang="en-GB" sz="1600" b="1" noProof="0" dirty="0">
                <a:solidFill>
                  <a:srgbClr val="0B3A5B"/>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ehkäisemiseksi</a:t>
            </a:r>
            <a:r>
              <a:rPr lang="en-GB" sz="1600" b="1" noProof="0" dirty="0">
                <a:solidFill>
                  <a:srgbClr val="0B3A5B"/>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 (PINPAS): </a:t>
            </a:r>
            <a:r>
              <a:rPr lang="en-GB" sz="1600" noProof="0" dirty="0" err="1">
                <a:solidFill>
                  <a:schemeClr val="bg1"/>
                </a:solidFill>
                <a:latin typeface="Calibri" panose="020F0502020204030204" pitchFamily="34" charset="0"/>
                <a:ea typeface="Lato" charset="0"/>
                <a:cs typeface="Calibri" panose="020F0502020204030204" pitchFamily="34" charset="0"/>
              </a:rPr>
              <a:t>Tavoitteena</a:t>
            </a:r>
            <a:r>
              <a:rPr lang="en-GB" sz="1600" noProof="0" dirty="0">
                <a:solidFill>
                  <a:schemeClr val="bg1"/>
                </a:solidFill>
                <a:latin typeface="Calibri" panose="020F0502020204030204" pitchFamily="34" charset="0"/>
                <a:ea typeface="Lato" charset="0"/>
                <a:cs typeface="Calibri" panose="020F0502020204030204" pitchFamily="34" charset="0"/>
              </a:rPr>
              <a:t> on </a:t>
            </a:r>
            <a:r>
              <a:rPr lang="en-GB" sz="1600" noProof="0" dirty="0" err="1">
                <a:solidFill>
                  <a:schemeClr val="bg1"/>
                </a:solidFill>
                <a:latin typeface="Calibri" panose="020F0502020204030204" pitchFamily="34" charset="0"/>
                <a:ea typeface="Lato" charset="0"/>
                <a:cs typeface="Calibri" panose="020F0502020204030204" pitchFamily="34" charset="0"/>
              </a:rPr>
              <a:t>koordinoida</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eri</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alojen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toimia</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ruokahävikin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vähentämiseksi</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mukaan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lukien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tietoisuuden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lisääminen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ja</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elintarvikkeiden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lahjoitusten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helpottaminen</a:t>
            </a:r>
            <a:r>
              <a:rPr lang="en-GB" sz="1600" noProof="0" dirty="0">
                <a:solidFill>
                  <a:schemeClr val="bg1"/>
                </a:solidFill>
                <a:latin typeface="Calibri" panose="020F0502020204030204" pitchFamily="34" charset="0"/>
                <a:ea typeface="Lato" charset="0"/>
                <a:cs typeface="Calibri" panose="020F0502020204030204" pitchFamily="34" charset="0"/>
              </a:rPr>
              <a:t>.</a:t>
            </a:r>
          </a:p>
        </p:txBody>
      </p:sp>
      <p:sp>
        <p:nvSpPr>
          <p:cNvPr id="64" name="Rectángulo 602">
            <a:extLst>
              <a:ext uri="{FF2B5EF4-FFF2-40B4-BE49-F238E27FC236}">
                <a16:creationId xmlns:a16="http://schemas.microsoft.com/office/drawing/2014/main" id="{59F317A0-EDCC-733F-97B0-77595B737087}"/>
              </a:ext>
            </a:extLst>
          </p:cNvPr>
          <p:cNvSpPr/>
          <p:nvPr/>
        </p:nvSpPr>
        <p:spPr>
          <a:xfrm>
            <a:off x="1410511" y="5042186"/>
            <a:ext cx="4843986" cy="1077218"/>
          </a:xfrm>
          <a:prstGeom prst="rect">
            <a:avLst/>
          </a:prstGeom>
        </p:spPr>
        <p:txBody>
          <a:bodyPr wrap="square">
            <a:spAutoFit/>
          </a:bodyPr>
          <a:lstStyle/>
          <a:p>
            <a:r>
              <a:rPr lang="en-GB" sz="1600" b="1" noProof="0" dirty="0" err="1">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Yhteistyö</a:t>
            </a:r>
            <a:r>
              <a:rPr lang="en-GB" sz="1600" b="1" noProof="0" dirty="0">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elintarviketeollisuuden</a:t>
            </a:r>
            <a:r>
              <a:rPr lang="en-GB" sz="1600" b="1" noProof="0" dirty="0">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kanssa</a:t>
            </a:r>
            <a:r>
              <a:rPr lang="en-GB" sz="1600" b="1" noProof="0" dirty="0">
                <a:solidFill>
                  <a:srgbClr val="0B3A5B"/>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a:t>
            </a:r>
            <a:r>
              <a:rPr lang="en-GB" sz="1600" b="1"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a:solidFill>
                  <a:schemeClr val="bg1"/>
                </a:solidFill>
                <a:latin typeface="Calibri" panose="020F0502020204030204" pitchFamily="34" charset="0"/>
                <a:ea typeface="Lato" charset="0"/>
                <a:cs typeface="Calibri" panose="020F0502020204030204" pitchFamily="34" charset="0"/>
              </a:rPr>
              <a:t>Hallitus </a:t>
            </a:r>
            <a:r>
              <a:rPr lang="en-GB" sz="1600" noProof="0" dirty="0" err="1">
                <a:solidFill>
                  <a:schemeClr val="bg1"/>
                </a:solidFill>
                <a:latin typeface="Calibri" panose="020F0502020204030204" pitchFamily="34" charset="0"/>
                <a:ea typeface="Lato" charset="0"/>
                <a:cs typeface="Calibri" panose="020F0502020204030204" pitchFamily="34" charset="0"/>
              </a:rPr>
              <a:t>tekee</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yhteistyötä</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elintarvikealan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yritysten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kanssa</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jotta</a:t>
            </a:r>
            <a:r>
              <a:rPr lang="en-GB" sz="1600" noProof="0" dirty="0">
                <a:solidFill>
                  <a:schemeClr val="bg1"/>
                </a:solidFill>
                <a:latin typeface="Calibri" panose="020F0502020204030204" pitchFamily="34" charset="0"/>
                <a:ea typeface="Lato" charset="0"/>
                <a:cs typeface="Calibri" panose="020F0502020204030204" pitchFamily="34" charset="0"/>
              </a:rPr>
              <a:t> ne </a:t>
            </a:r>
            <a:r>
              <a:rPr lang="en-GB" sz="1600" noProof="0" dirty="0" err="1">
                <a:solidFill>
                  <a:schemeClr val="bg1"/>
                </a:solidFill>
                <a:latin typeface="Calibri" panose="020F0502020204030204" pitchFamily="34" charset="0"/>
                <a:ea typeface="Lato" charset="0"/>
                <a:cs typeface="Calibri" panose="020F0502020204030204" pitchFamily="34" charset="0"/>
              </a:rPr>
              <a:t>voisivat</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soveltaa</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parhaita</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käytäntöjä</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jätteen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vähentämiseksi</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ja</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kannustaa</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elintarvikelahjoituksiin</a:t>
            </a:r>
            <a:r>
              <a:rPr lang="en-GB" sz="1600" noProof="0" dirty="0">
                <a:solidFill>
                  <a:schemeClr val="bg1"/>
                </a:solidFill>
                <a:latin typeface="Calibri" panose="020F0502020204030204" pitchFamily="34" charset="0"/>
                <a:ea typeface="Lato" charset="0"/>
                <a:cs typeface="Calibri" panose="020F0502020204030204" pitchFamily="34" charset="0"/>
              </a:rPr>
              <a:t>.</a:t>
            </a:r>
          </a:p>
        </p:txBody>
      </p:sp>
      <p:sp>
        <p:nvSpPr>
          <p:cNvPr id="6" name="Text Placeholder 5">
            <a:extLst>
              <a:ext uri="{FF2B5EF4-FFF2-40B4-BE49-F238E27FC236}">
                <a16:creationId xmlns:a16="http://schemas.microsoft.com/office/drawing/2014/main" id="{1D9A2323-2F13-4794-113E-B58E588D1F26}"/>
              </a:ext>
            </a:extLst>
          </p:cNvPr>
          <p:cNvSpPr>
            <a:spLocks noGrp="1"/>
          </p:cNvSpPr>
          <p:nvPr>
            <p:ph type="body" sz="quarter" idx="18"/>
          </p:nvPr>
        </p:nvSpPr>
        <p:spPr>
          <a:xfrm>
            <a:off x="486306" y="2094159"/>
            <a:ext cx="4679308" cy="2025815"/>
          </a:xfrm>
        </p:spPr>
        <p:txBody>
          <a:bodyPr/>
          <a:lstStyle/>
          <a:p>
            <a:pPr marL="0" indent="0"/>
            <a:r>
              <a:rPr lang="en-GB" noProof="0">
                <a:solidFill>
                  <a:srgbClr val="09465E"/>
                </a:solidFill>
              </a:rPr>
              <a:t>Hallitukset tukevat yrityksiä ruokahävikin torjunnassa rahoituksen, verokannustimien ja kestäviä käytäntöjä edistävien vapaaehtoisten sopimusten avulla.</a:t>
            </a:r>
          </a:p>
        </p:txBody>
      </p:sp>
      <p:sp>
        <p:nvSpPr>
          <p:cNvPr id="5" name="Text Placeholder 4">
            <a:extLst>
              <a:ext uri="{FF2B5EF4-FFF2-40B4-BE49-F238E27FC236}">
                <a16:creationId xmlns:a16="http://schemas.microsoft.com/office/drawing/2014/main" id="{41D88808-740A-76D0-893D-19824F6E5A12}"/>
              </a:ext>
            </a:extLst>
          </p:cNvPr>
          <p:cNvSpPr>
            <a:spLocks noGrp="1"/>
          </p:cNvSpPr>
          <p:nvPr>
            <p:ph type="body" sz="quarter" idx="16"/>
          </p:nvPr>
        </p:nvSpPr>
        <p:spPr>
          <a:xfrm>
            <a:off x="390160" y="509300"/>
            <a:ext cx="6493949" cy="1087879"/>
          </a:xfrm>
        </p:spPr>
        <p:txBody>
          <a:bodyPr/>
          <a:lstStyle/>
          <a:p>
            <a:r>
              <a:rPr lang="en-GB" b="1" noProof="0">
                <a:solidFill>
                  <a:srgbClr val="60BA47"/>
                </a:solidFill>
              </a:rPr>
              <a:t>Hallituksen aloitteet </a:t>
            </a:r>
            <a:r>
              <a:rPr lang="en-GB" b="1" noProof="0">
                <a:solidFill>
                  <a:srgbClr val="09465E"/>
                </a:solidFill>
              </a:rPr>
              <a:t>ja kannustimet yrityksille</a:t>
            </a:r>
          </a:p>
        </p:txBody>
      </p:sp>
      <p:pic>
        <p:nvPicPr>
          <p:cNvPr id="2" name="Graphic 1">
            <a:extLst>
              <a:ext uri="{FF2B5EF4-FFF2-40B4-BE49-F238E27FC236}">
                <a16:creationId xmlns:a16="http://schemas.microsoft.com/office/drawing/2014/main" id="{DFC3B0A9-D6E5-0CB5-7303-E23421960E36}"/>
              </a:ext>
            </a:extLst>
          </p:cNvPr>
          <p:cNvPicPr>
            <a:picLocks noChangeAspect="1"/>
          </p:cNvPicPr>
          <p:nvPr/>
        </p:nvPicPr>
        <p:blipFill>
          <a:blip r:embed="rId7">
            <a:extLs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8393861" y="450714"/>
            <a:ext cx="953951" cy="476494"/>
          </a:xfrm>
          <a:prstGeom prst="rect">
            <a:avLst/>
          </a:prstGeom>
        </p:spPr>
      </p:pic>
      <p:pic>
        <p:nvPicPr>
          <p:cNvPr id="3" name="Picture 2" descr="A blue cross on a white background&#10;&#10;AI-generated content may be incorrect.">
            <a:extLst>
              <a:ext uri="{FF2B5EF4-FFF2-40B4-BE49-F238E27FC236}">
                <a16:creationId xmlns:a16="http://schemas.microsoft.com/office/drawing/2014/main" id="{06397966-BE04-8C5D-CEAE-FF98B45CB123}"/>
              </a:ext>
            </a:extLst>
          </p:cNvPr>
          <p:cNvPicPr>
            <a:picLocks noChangeAspect="1"/>
          </p:cNvPicPr>
          <p:nvPr/>
        </p:nvPicPr>
        <p:blipFill>
          <a:blip r:embed="rId10" cstate="screen">
            <a:extLst>
              <a:ext uri="{28A0092B-C50C-407E-A947-70E740481C1C}">
                <a14:useLocalDpi xmlns:a14="http://schemas.microsoft.com/office/drawing/2010/main"/>
              </a:ext>
              <a:ext uri="{837473B0-CC2E-450A-ABE3-18F120FF3D39}">
                <a1611:picAttrSrcUrl xmlns:a1611="http://schemas.microsoft.com/office/drawing/2016/11/main" r:id="rId11"/>
              </a:ext>
            </a:extLst>
          </a:blip>
          <a:stretch>
            <a:fillRect/>
          </a:stretch>
        </p:blipFill>
        <p:spPr>
          <a:xfrm>
            <a:off x="7021020" y="2512205"/>
            <a:ext cx="953950" cy="476494"/>
          </a:xfrm>
          <a:prstGeom prst="rect">
            <a:avLst/>
          </a:prstGeom>
        </p:spPr>
      </p:pic>
      <p:pic>
        <p:nvPicPr>
          <p:cNvPr id="4" name="Picture 3" descr="A flag with a red and yellow stripe&#10;&#10;AI-generated content may be incorrect.">
            <a:extLst>
              <a:ext uri="{FF2B5EF4-FFF2-40B4-BE49-F238E27FC236}">
                <a16:creationId xmlns:a16="http://schemas.microsoft.com/office/drawing/2014/main" id="{A4BC0955-EE4B-65D1-39D7-DB07BE52F794}"/>
              </a:ext>
            </a:extLst>
          </p:cNvPr>
          <p:cNvPicPr>
            <a:picLocks noChangeAspect="1"/>
          </p:cNvPicPr>
          <p:nvPr/>
        </p:nvPicPr>
        <p:blipFill>
          <a:blip r:embed="rId12" cstate="screen">
            <a:extLst>
              <a:ext uri="{28A0092B-C50C-407E-A947-70E740481C1C}">
                <a14:useLocalDpi xmlns:a14="http://schemas.microsoft.com/office/drawing/2010/main"/>
              </a:ext>
              <a:ext uri="{837473B0-CC2E-450A-ABE3-18F120FF3D39}">
                <a1611:picAttrSrcUrl xmlns:a1611="http://schemas.microsoft.com/office/drawing/2016/11/main" r:id="rId13"/>
              </a:ext>
            </a:extLst>
          </a:blip>
          <a:stretch>
            <a:fillRect/>
          </a:stretch>
        </p:blipFill>
        <p:spPr>
          <a:xfrm>
            <a:off x="2976252" y="4463519"/>
            <a:ext cx="959330" cy="476494"/>
          </a:xfrm>
          <a:prstGeom prst="rect">
            <a:avLst/>
          </a:prstGeom>
        </p:spPr>
      </p:pic>
      <p:pic>
        <p:nvPicPr>
          <p:cNvPr id="7" name="Picture 2">
            <a:extLst>
              <a:ext uri="{FF2B5EF4-FFF2-40B4-BE49-F238E27FC236}">
                <a16:creationId xmlns:a16="http://schemas.microsoft.com/office/drawing/2014/main" id="{E2838924-BA7D-F915-1043-C8D881DC8069}"/>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393861" y="4540840"/>
            <a:ext cx="959331" cy="49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5870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37B5D-2E55-8407-B1BD-7DA83EC56893}"/>
            </a:ext>
          </a:extLst>
        </p:cNvPr>
        <p:cNvGrpSpPr/>
        <p:nvPr/>
      </p:nvGrpSpPr>
      <p:grpSpPr>
        <a:xfrm>
          <a:off x="0" y="0"/>
          <a:ext cx="0" cy="0"/>
          <a:chOff x="0" y="0"/>
          <a:chExt cx="0" cy="0"/>
        </a:xfrm>
      </p:grpSpPr>
      <p:sp>
        <p:nvSpPr>
          <p:cNvPr id="205" name="Freeform 170">
            <a:extLst>
              <a:ext uri="{FF2B5EF4-FFF2-40B4-BE49-F238E27FC236}">
                <a16:creationId xmlns:a16="http://schemas.microsoft.com/office/drawing/2014/main" id="{48BAC94A-60E9-6778-FE7A-83E8905CDB2E}"/>
              </a:ext>
            </a:extLst>
          </p:cNvPr>
          <p:cNvSpPr>
            <a:spLocks noChangeArrowheads="1"/>
          </p:cNvSpPr>
          <p:nvPr/>
        </p:nvSpPr>
        <p:spPr bwMode="auto">
          <a:xfrm>
            <a:off x="6980255" y="4871331"/>
            <a:ext cx="4625615" cy="1428028"/>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60BA47"/>
          </a:solidFill>
          <a:ln>
            <a:noFill/>
          </a:ln>
          <a:effectLst/>
        </p:spPr>
        <p:txBody>
          <a:bodyPr wrap="none" anchor="ctr"/>
          <a:lstStyle/>
          <a:p>
            <a:endParaRPr lang="en-GB" sz="900" noProof="0"/>
          </a:p>
        </p:txBody>
      </p:sp>
      <p:sp>
        <p:nvSpPr>
          <p:cNvPr id="208" name="Freeform 173">
            <a:extLst>
              <a:ext uri="{FF2B5EF4-FFF2-40B4-BE49-F238E27FC236}">
                <a16:creationId xmlns:a16="http://schemas.microsoft.com/office/drawing/2014/main" id="{0A1F14B9-8503-0584-D657-E15933C47FFC}"/>
              </a:ext>
            </a:extLst>
          </p:cNvPr>
          <p:cNvSpPr>
            <a:spLocks noChangeArrowheads="1"/>
          </p:cNvSpPr>
          <p:nvPr/>
        </p:nvSpPr>
        <p:spPr bwMode="auto">
          <a:xfrm>
            <a:off x="5410773" y="2835315"/>
            <a:ext cx="5128394" cy="1428028"/>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2094D2"/>
          </a:solidFill>
          <a:ln>
            <a:noFill/>
          </a:ln>
          <a:effectLst/>
        </p:spPr>
        <p:txBody>
          <a:bodyPr wrap="none" anchor="ctr"/>
          <a:lstStyle/>
          <a:p>
            <a:endParaRPr lang="en-GB" sz="900" noProof="0"/>
          </a:p>
        </p:txBody>
      </p:sp>
      <p:sp>
        <p:nvSpPr>
          <p:cNvPr id="209" name="Freeform 174">
            <a:extLst>
              <a:ext uri="{FF2B5EF4-FFF2-40B4-BE49-F238E27FC236}">
                <a16:creationId xmlns:a16="http://schemas.microsoft.com/office/drawing/2014/main" id="{6F47E29A-C36F-373F-DEC1-DA02CFE87D85}"/>
              </a:ext>
            </a:extLst>
          </p:cNvPr>
          <p:cNvSpPr>
            <a:spLocks noChangeArrowheads="1"/>
          </p:cNvSpPr>
          <p:nvPr/>
        </p:nvSpPr>
        <p:spPr bwMode="auto">
          <a:xfrm>
            <a:off x="5519208" y="2427505"/>
            <a:ext cx="2768267"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9465E"/>
          </a:solidFill>
          <a:ln>
            <a:noFill/>
          </a:ln>
          <a:effectLst/>
        </p:spPr>
        <p:txBody>
          <a:bodyPr wrap="none" anchor="ctr"/>
          <a:lstStyle/>
          <a:p>
            <a:endParaRPr lang="en-GB" sz="900" noProof="0"/>
          </a:p>
        </p:txBody>
      </p:sp>
      <p:sp>
        <p:nvSpPr>
          <p:cNvPr id="211" name="Freeform 176">
            <a:extLst>
              <a:ext uri="{FF2B5EF4-FFF2-40B4-BE49-F238E27FC236}">
                <a16:creationId xmlns:a16="http://schemas.microsoft.com/office/drawing/2014/main" id="{BED94612-7F97-4440-FAA2-DD8CD1A35B5C}"/>
              </a:ext>
            </a:extLst>
          </p:cNvPr>
          <p:cNvSpPr>
            <a:spLocks noChangeArrowheads="1"/>
          </p:cNvSpPr>
          <p:nvPr/>
        </p:nvSpPr>
        <p:spPr bwMode="auto">
          <a:xfrm>
            <a:off x="7026388" y="799299"/>
            <a:ext cx="4579482" cy="142802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GB" sz="900" noProof="0"/>
          </a:p>
        </p:txBody>
      </p:sp>
      <p:sp>
        <p:nvSpPr>
          <p:cNvPr id="212" name="Freeform 177">
            <a:extLst>
              <a:ext uri="{FF2B5EF4-FFF2-40B4-BE49-F238E27FC236}">
                <a16:creationId xmlns:a16="http://schemas.microsoft.com/office/drawing/2014/main" id="{75B0DE68-6DE5-FF49-5B6A-73DC1ED7A520}"/>
              </a:ext>
            </a:extLst>
          </p:cNvPr>
          <p:cNvSpPr>
            <a:spLocks noChangeArrowheads="1"/>
          </p:cNvSpPr>
          <p:nvPr/>
        </p:nvSpPr>
        <p:spPr bwMode="auto">
          <a:xfrm>
            <a:off x="6995762" y="391491"/>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GB" sz="900" noProof="0"/>
          </a:p>
        </p:txBody>
      </p:sp>
      <p:sp>
        <p:nvSpPr>
          <p:cNvPr id="214" name="Freeform 179">
            <a:extLst>
              <a:ext uri="{FF2B5EF4-FFF2-40B4-BE49-F238E27FC236}">
                <a16:creationId xmlns:a16="http://schemas.microsoft.com/office/drawing/2014/main" id="{4F477776-6747-46F4-2163-B28415C6537E}"/>
              </a:ext>
            </a:extLst>
          </p:cNvPr>
          <p:cNvSpPr>
            <a:spLocks noChangeArrowheads="1"/>
          </p:cNvSpPr>
          <p:nvPr/>
        </p:nvSpPr>
        <p:spPr bwMode="auto">
          <a:xfrm>
            <a:off x="883186" y="4792329"/>
            <a:ext cx="4871215" cy="1533350"/>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2094D2"/>
          </a:solidFill>
          <a:ln>
            <a:noFill/>
          </a:ln>
          <a:effectLst/>
        </p:spPr>
        <p:txBody>
          <a:bodyPr wrap="none" anchor="ctr"/>
          <a:lstStyle/>
          <a:p>
            <a:endParaRPr lang="en-GB" sz="900" noProof="0"/>
          </a:p>
        </p:txBody>
      </p:sp>
      <p:sp>
        <p:nvSpPr>
          <p:cNvPr id="206" name="Freeform 171">
            <a:extLst>
              <a:ext uri="{FF2B5EF4-FFF2-40B4-BE49-F238E27FC236}">
                <a16:creationId xmlns:a16="http://schemas.microsoft.com/office/drawing/2014/main" id="{7897EADD-B079-044C-759E-72837C5B2036}"/>
              </a:ext>
            </a:extLst>
          </p:cNvPr>
          <p:cNvSpPr>
            <a:spLocks noChangeArrowheads="1"/>
          </p:cNvSpPr>
          <p:nvPr/>
        </p:nvSpPr>
        <p:spPr bwMode="auto">
          <a:xfrm>
            <a:off x="7510379" y="4463520"/>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GB" sz="900" noProof="0"/>
          </a:p>
        </p:txBody>
      </p:sp>
      <p:sp>
        <p:nvSpPr>
          <p:cNvPr id="215" name="Freeform 180">
            <a:extLst>
              <a:ext uri="{FF2B5EF4-FFF2-40B4-BE49-F238E27FC236}">
                <a16:creationId xmlns:a16="http://schemas.microsoft.com/office/drawing/2014/main" id="{F63B60AC-44BF-DB89-0E08-5C7EA34094F3}"/>
              </a:ext>
            </a:extLst>
          </p:cNvPr>
          <p:cNvSpPr>
            <a:spLocks noChangeArrowheads="1"/>
          </p:cNvSpPr>
          <p:nvPr/>
        </p:nvSpPr>
        <p:spPr bwMode="auto">
          <a:xfrm>
            <a:off x="991620" y="4384521"/>
            <a:ext cx="2508145" cy="645895"/>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9465E"/>
          </a:solidFill>
          <a:ln>
            <a:noFill/>
          </a:ln>
          <a:effectLst/>
        </p:spPr>
        <p:txBody>
          <a:bodyPr wrap="none" anchor="ctr"/>
          <a:lstStyle/>
          <a:p>
            <a:endParaRPr lang="en-GB" sz="900" noProof="0"/>
          </a:p>
        </p:txBody>
      </p:sp>
      <p:sp>
        <p:nvSpPr>
          <p:cNvPr id="53" name="CuadroTexto 598">
            <a:extLst>
              <a:ext uri="{FF2B5EF4-FFF2-40B4-BE49-F238E27FC236}">
                <a16:creationId xmlns:a16="http://schemas.microsoft.com/office/drawing/2014/main" id="{A476155D-E7FB-CB46-5B6D-FF47D78D8764}"/>
              </a:ext>
            </a:extLst>
          </p:cNvPr>
          <p:cNvSpPr txBox="1"/>
          <p:nvPr/>
        </p:nvSpPr>
        <p:spPr>
          <a:xfrm>
            <a:off x="7120400" y="480135"/>
            <a:ext cx="2508144" cy="430887"/>
          </a:xfrm>
          <a:prstGeom prst="rect">
            <a:avLst/>
          </a:prstGeom>
          <a:noFill/>
        </p:spPr>
        <p:txBody>
          <a:bodyPr wrap="square" rtlCol="0">
            <a:spAutoFit/>
          </a:bodyPr>
          <a:lstStyle/>
          <a:p>
            <a:r>
              <a:rPr lang="en-GB" sz="2200" b="1" noProof="0">
                <a:solidFill>
                  <a:schemeClr val="bg1"/>
                </a:solidFill>
                <a:latin typeface="Calibri" panose="020F0502020204030204" pitchFamily="34" charset="0"/>
                <a:ea typeface="Lato" charset="0"/>
                <a:cs typeface="Calibri" panose="020F0502020204030204" pitchFamily="34" charset="0"/>
              </a:rPr>
              <a:t>Irlanti</a:t>
            </a:r>
          </a:p>
        </p:txBody>
      </p:sp>
      <p:sp>
        <p:nvSpPr>
          <p:cNvPr id="54" name="CuadroTexto 599">
            <a:extLst>
              <a:ext uri="{FF2B5EF4-FFF2-40B4-BE49-F238E27FC236}">
                <a16:creationId xmlns:a16="http://schemas.microsoft.com/office/drawing/2014/main" id="{C1E70BCC-D669-95AF-6B59-4F2879D2EEF8}"/>
              </a:ext>
            </a:extLst>
          </p:cNvPr>
          <p:cNvSpPr txBox="1"/>
          <p:nvPr/>
        </p:nvSpPr>
        <p:spPr>
          <a:xfrm>
            <a:off x="5754401" y="2519687"/>
            <a:ext cx="2027793" cy="430887"/>
          </a:xfrm>
          <a:prstGeom prst="rect">
            <a:avLst/>
          </a:prstGeom>
          <a:noFill/>
        </p:spPr>
        <p:txBody>
          <a:bodyPr wrap="square" rtlCol="0">
            <a:spAutoFit/>
          </a:bodyPr>
          <a:lstStyle/>
          <a:p>
            <a:r>
              <a:rPr lang="en-GB" sz="2200" b="1" noProof="0">
                <a:solidFill>
                  <a:schemeClr val="bg1"/>
                </a:solidFill>
                <a:latin typeface="Calibri" panose="020F0502020204030204" pitchFamily="34" charset="0"/>
                <a:ea typeface="Lato" charset="0"/>
                <a:cs typeface="Calibri" panose="020F0502020204030204" pitchFamily="34" charset="0"/>
              </a:rPr>
              <a:t>Suomi</a:t>
            </a:r>
          </a:p>
        </p:txBody>
      </p:sp>
      <p:sp>
        <p:nvSpPr>
          <p:cNvPr id="55" name="CuadroTexto 600">
            <a:extLst>
              <a:ext uri="{FF2B5EF4-FFF2-40B4-BE49-F238E27FC236}">
                <a16:creationId xmlns:a16="http://schemas.microsoft.com/office/drawing/2014/main" id="{98D30AEE-00C9-1AA1-4653-E8517BBF151F}"/>
              </a:ext>
            </a:extLst>
          </p:cNvPr>
          <p:cNvSpPr txBox="1"/>
          <p:nvPr/>
        </p:nvSpPr>
        <p:spPr>
          <a:xfrm>
            <a:off x="7892568" y="4529584"/>
            <a:ext cx="1934333" cy="430887"/>
          </a:xfrm>
          <a:prstGeom prst="rect">
            <a:avLst/>
          </a:prstGeom>
          <a:noFill/>
        </p:spPr>
        <p:txBody>
          <a:bodyPr wrap="square" rtlCol="0">
            <a:spAutoFit/>
          </a:bodyPr>
          <a:lstStyle/>
          <a:p>
            <a:r>
              <a:rPr lang="en-GB" sz="2200" b="1" noProof="0">
                <a:solidFill>
                  <a:schemeClr val="bg1"/>
                </a:solidFill>
                <a:latin typeface="Calibri" panose="020F0502020204030204" pitchFamily="34" charset="0"/>
                <a:ea typeface="Lato" charset="0"/>
                <a:cs typeface="Calibri" panose="020F0502020204030204" pitchFamily="34" charset="0"/>
              </a:rPr>
              <a:t>Italia</a:t>
            </a:r>
          </a:p>
        </p:txBody>
      </p:sp>
      <p:sp>
        <p:nvSpPr>
          <p:cNvPr id="56" name="CuadroTexto 601">
            <a:extLst>
              <a:ext uri="{FF2B5EF4-FFF2-40B4-BE49-F238E27FC236}">
                <a16:creationId xmlns:a16="http://schemas.microsoft.com/office/drawing/2014/main" id="{625C66FD-F241-CCA2-3151-CA3B38C2B15D}"/>
              </a:ext>
            </a:extLst>
          </p:cNvPr>
          <p:cNvSpPr txBox="1"/>
          <p:nvPr/>
        </p:nvSpPr>
        <p:spPr>
          <a:xfrm>
            <a:off x="1236778" y="4492024"/>
            <a:ext cx="2133148" cy="430887"/>
          </a:xfrm>
          <a:prstGeom prst="rect">
            <a:avLst/>
          </a:prstGeom>
          <a:noFill/>
        </p:spPr>
        <p:txBody>
          <a:bodyPr wrap="square" rtlCol="0">
            <a:spAutoFit/>
          </a:bodyPr>
          <a:lstStyle/>
          <a:p>
            <a:r>
              <a:rPr lang="en-GB" sz="2200" b="1" noProof="0">
                <a:solidFill>
                  <a:schemeClr val="bg1"/>
                </a:solidFill>
                <a:latin typeface="Calibri" panose="020F0502020204030204" pitchFamily="34" charset="0"/>
                <a:ea typeface="Lato" charset="0"/>
                <a:cs typeface="Calibri" panose="020F0502020204030204" pitchFamily="34" charset="0"/>
              </a:rPr>
              <a:t>Espanja</a:t>
            </a:r>
          </a:p>
        </p:txBody>
      </p:sp>
      <p:sp>
        <p:nvSpPr>
          <p:cNvPr id="57" name="Rectángulo 602">
            <a:extLst>
              <a:ext uri="{FF2B5EF4-FFF2-40B4-BE49-F238E27FC236}">
                <a16:creationId xmlns:a16="http://schemas.microsoft.com/office/drawing/2014/main" id="{7600BDEF-3CED-6B55-7788-3CE79FFC61B4}"/>
              </a:ext>
            </a:extLst>
          </p:cNvPr>
          <p:cNvSpPr/>
          <p:nvPr/>
        </p:nvSpPr>
        <p:spPr>
          <a:xfrm>
            <a:off x="7211505" y="1047303"/>
            <a:ext cx="4394365" cy="1077218"/>
          </a:xfrm>
          <a:prstGeom prst="rect">
            <a:avLst/>
          </a:prstGeom>
        </p:spPr>
        <p:txBody>
          <a:bodyPr wrap="square">
            <a:spAutoFit/>
          </a:bodyPr>
          <a:lstStyle/>
          <a:p>
            <a:r>
              <a:rPr lang="en-GB" sz="1600" b="1" noProof="0">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Food Waste Charter: </a:t>
            </a:r>
            <a:r>
              <a:rPr lang="en-GB" sz="1600" noProof="0">
                <a:solidFill>
                  <a:schemeClr val="bg1"/>
                </a:solidFill>
                <a:latin typeface="Calibri" panose="020F0502020204030204" pitchFamily="34" charset="0"/>
                <a:ea typeface="Lato" charset="0"/>
                <a:cs typeface="Calibri" panose="020F0502020204030204" pitchFamily="34" charset="0"/>
              </a:rPr>
              <a:t>EPA:n johtama kansallinen aloite, jossa yrityksiä ja organisaatioita kannustetaan sitoutumaan ruokahävikin vähentämiseen mitattavissa olevien toimien avulla.</a:t>
            </a:r>
          </a:p>
        </p:txBody>
      </p:sp>
      <p:sp>
        <p:nvSpPr>
          <p:cNvPr id="62" name="Rectángulo 602">
            <a:extLst>
              <a:ext uri="{FF2B5EF4-FFF2-40B4-BE49-F238E27FC236}">
                <a16:creationId xmlns:a16="http://schemas.microsoft.com/office/drawing/2014/main" id="{B8409DED-F3DF-12B6-254B-47FAA7BE18D0}"/>
              </a:ext>
            </a:extLst>
          </p:cNvPr>
          <p:cNvSpPr/>
          <p:nvPr/>
        </p:nvSpPr>
        <p:spPr>
          <a:xfrm>
            <a:off x="5620568" y="3042756"/>
            <a:ext cx="4720636" cy="1077218"/>
          </a:xfrm>
          <a:prstGeom prst="rect">
            <a:avLst/>
          </a:prstGeom>
        </p:spPr>
        <p:txBody>
          <a:bodyPr wrap="square">
            <a:spAutoFit/>
          </a:bodyPr>
          <a:lstStyle/>
          <a:p>
            <a:r>
              <a:rPr lang="en-GB" sz="1600" b="1" noProof="0">
                <a:solidFill>
                  <a:srgbClr val="0B3A5B"/>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Ruokahävikin tiekartta: </a:t>
            </a:r>
            <a:r>
              <a:rPr lang="en-GB" sz="1600" noProof="0">
                <a:solidFill>
                  <a:schemeClr val="bg1"/>
                </a:solidFill>
                <a:latin typeface="Calibri" panose="020F0502020204030204" pitchFamily="34" charset="0"/>
                <a:ea typeface="Lato" charset="0"/>
                <a:cs typeface="Calibri" panose="020F0502020204030204" pitchFamily="34" charset="0"/>
              </a:rPr>
              <a:t>Tässä Luonnonvarakeskuksen (Luke) ylläpitämässä tiekartassa määritellään keskeiset toimenpiteet ruokahävikin vähentämiseksi ja suunnitelmat niiden toteuttamiseksi. </a:t>
            </a:r>
          </a:p>
        </p:txBody>
      </p:sp>
      <p:sp>
        <p:nvSpPr>
          <p:cNvPr id="63" name="Rectángulo 602">
            <a:extLst>
              <a:ext uri="{FF2B5EF4-FFF2-40B4-BE49-F238E27FC236}">
                <a16:creationId xmlns:a16="http://schemas.microsoft.com/office/drawing/2014/main" id="{D5C74B0B-C514-B6BC-79A4-C7A524E1B1AC}"/>
              </a:ext>
            </a:extLst>
          </p:cNvPr>
          <p:cNvSpPr/>
          <p:nvPr/>
        </p:nvSpPr>
        <p:spPr>
          <a:xfrm>
            <a:off x="7120400" y="5119566"/>
            <a:ext cx="4423653" cy="1077218"/>
          </a:xfrm>
          <a:prstGeom prst="rect">
            <a:avLst/>
          </a:prstGeom>
        </p:spPr>
        <p:txBody>
          <a:bodyPr wrap="square">
            <a:spAutoFit/>
          </a:bodyPr>
          <a:lstStyle/>
          <a:p>
            <a:r>
              <a:rPr lang="en-GB" sz="1600" b="1" noProof="0" dirty="0" err="1">
                <a:solidFill>
                  <a:srgbClr val="0B3A5B"/>
                </a:solidFill>
                <a:latin typeface="Calibri" panose="020F0502020204030204" pitchFamily="34" charset="0"/>
                <a:ea typeface="Lato" charset="0"/>
                <a:cs typeface="Calibri" panose="020F0502020204030204" pitchFamily="34" charset="0"/>
                <a:hlinkClick r:id="rId5">
                  <a:extLst>
                    <a:ext uri="{A12FA001-AC4F-418D-AE19-62706E023703}">
                      <ahyp:hlinkClr xmlns:ahyp="http://schemas.microsoft.com/office/drawing/2018/hyperlinkcolor" val="tx"/>
                    </a:ext>
                  </a:extLst>
                </a:hlinkClick>
              </a:rPr>
              <a:t>Bolognan</a:t>
            </a:r>
            <a:r>
              <a:rPr lang="en-GB" sz="1600" b="1" noProof="0" dirty="0">
                <a:solidFill>
                  <a:srgbClr val="0B3A5B"/>
                </a:solidFill>
                <a:latin typeface="Calibri" panose="020F0502020204030204" pitchFamily="34" charset="0"/>
                <a:ea typeface="Lato" charset="0"/>
                <a:cs typeface="Calibri" panose="020F0502020204030204" pitchFamily="34" charset="0"/>
                <a:hlinkClick r:id="rId5">
                  <a:extLst>
                    <a:ext uri="{A12FA001-AC4F-418D-AE19-62706E023703}">
                      <ahyp:hlinkClr xmlns:ahyp="http://schemas.microsoft.com/office/drawing/2018/hyperlinkcolor" val="tx"/>
                    </a:ext>
                  </a:extLst>
                </a:hlinkClick>
              </a:rPr>
              <a:t>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5">
                  <a:extLst>
                    <a:ext uri="{A12FA001-AC4F-418D-AE19-62706E023703}">
                      <ahyp:hlinkClr xmlns:ahyp="http://schemas.microsoft.com/office/drawing/2018/hyperlinkcolor" val="tx"/>
                    </a:ext>
                  </a:extLst>
                </a:hlinkClick>
              </a:rPr>
              <a:t>peruskirja</a:t>
            </a:r>
            <a:r>
              <a:rPr lang="en-GB" sz="1600" b="1" noProof="0" dirty="0">
                <a:solidFill>
                  <a:srgbClr val="0B3A5B"/>
                </a:solidFill>
                <a:latin typeface="Calibri" panose="020F0502020204030204" pitchFamily="34" charset="0"/>
                <a:ea typeface="Lato" charset="0"/>
                <a:cs typeface="Calibri" panose="020F0502020204030204" pitchFamily="34" charset="0"/>
                <a:hlinkClick r:id="rId5">
                  <a:extLst>
                    <a:ext uri="{A12FA001-AC4F-418D-AE19-62706E023703}">
                      <ahyp:hlinkClr xmlns:ahyp="http://schemas.microsoft.com/office/drawing/2018/hyperlinkcolor" val="tx"/>
                    </a:ext>
                  </a:extLst>
                </a:hlinkClick>
              </a:rPr>
              <a:t>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5">
                  <a:extLst>
                    <a:ext uri="{A12FA001-AC4F-418D-AE19-62706E023703}">
                      <ahyp:hlinkClr xmlns:ahyp="http://schemas.microsoft.com/office/drawing/2018/hyperlinkcolor" val="tx"/>
                    </a:ext>
                  </a:extLst>
                </a:hlinkClick>
              </a:rPr>
              <a:t>ruokahävikkiä</a:t>
            </a:r>
            <a:r>
              <a:rPr lang="en-GB" sz="1600" b="1" noProof="0" dirty="0">
                <a:solidFill>
                  <a:srgbClr val="0B3A5B"/>
                </a:solidFill>
                <a:latin typeface="Calibri" panose="020F0502020204030204" pitchFamily="34" charset="0"/>
                <a:ea typeface="Lato" charset="0"/>
                <a:cs typeface="Calibri" panose="020F0502020204030204" pitchFamily="34" charset="0"/>
                <a:hlinkClick r:id="rId5">
                  <a:extLst>
                    <a:ext uri="{A12FA001-AC4F-418D-AE19-62706E023703}">
                      <ahyp:hlinkClr xmlns:ahyp="http://schemas.microsoft.com/office/drawing/2018/hyperlinkcolor" val="tx"/>
                    </a:ext>
                  </a:extLst>
                </a:hlinkClick>
              </a:rPr>
              <a:t>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5">
                  <a:extLst>
                    <a:ext uri="{A12FA001-AC4F-418D-AE19-62706E023703}">
                      <ahyp:hlinkClr xmlns:ahyp="http://schemas.microsoft.com/office/drawing/2018/hyperlinkcolor" val="tx"/>
                    </a:ext>
                  </a:extLst>
                </a:hlinkClick>
              </a:rPr>
              <a:t>vastaan</a:t>
            </a:r>
            <a:r>
              <a:rPr lang="en-GB" sz="1600" b="1"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Useiden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sidosryhmien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allekirjoittama</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sopimus</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jossa</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sitoudutaan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vähentämään</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ruokahävikkiä</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yhteistoiminnalla</a:t>
            </a:r>
            <a:r>
              <a:rPr lang="en-GB" sz="1600" noProof="0" dirty="0">
                <a:solidFill>
                  <a:schemeClr val="bg1"/>
                </a:solidFill>
                <a:latin typeface="Calibri" panose="020F0502020204030204" pitchFamily="34" charset="0"/>
                <a:ea typeface="Lato" charset="0"/>
                <a:cs typeface="Calibri" panose="020F0502020204030204" pitchFamily="34" charset="0"/>
              </a:rPr>
              <a:t>.</a:t>
            </a:r>
          </a:p>
        </p:txBody>
      </p:sp>
      <p:sp>
        <p:nvSpPr>
          <p:cNvPr id="64" name="Rectángulo 602">
            <a:extLst>
              <a:ext uri="{FF2B5EF4-FFF2-40B4-BE49-F238E27FC236}">
                <a16:creationId xmlns:a16="http://schemas.microsoft.com/office/drawing/2014/main" id="{F89D9B26-A043-B4E0-D357-9BB3C89EBFDB}"/>
              </a:ext>
            </a:extLst>
          </p:cNvPr>
          <p:cNvSpPr/>
          <p:nvPr/>
        </p:nvSpPr>
        <p:spPr>
          <a:xfrm>
            <a:off x="1086097" y="5039108"/>
            <a:ext cx="4324676" cy="830997"/>
          </a:xfrm>
          <a:prstGeom prst="rect">
            <a:avLst/>
          </a:prstGeom>
        </p:spPr>
        <p:txBody>
          <a:bodyPr wrap="square">
            <a:spAutoFit/>
          </a:bodyPr>
          <a:lstStyle/>
          <a:p>
            <a:r>
              <a:rPr lang="en-GB" sz="1600" b="1" noProof="0">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Kansallinen elintarvikestrategia: </a:t>
            </a:r>
            <a:r>
              <a:rPr lang="en-GB" sz="1600" noProof="0">
                <a:solidFill>
                  <a:schemeClr val="bg1"/>
                </a:solidFill>
                <a:latin typeface="Calibri" panose="020F0502020204030204" pitchFamily="34" charset="0"/>
                <a:ea typeface="Lato" charset="0"/>
                <a:cs typeface="Calibri" panose="020F0502020204030204" pitchFamily="34" charset="0"/>
              </a:rPr>
              <a:t>Sopimus, jossa eri sidosryhmät edistävät toimia, joilla estetään ruokahävikkiä koko toimitusketjussa.</a:t>
            </a:r>
          </a:p>
        </p:txBody>
      </p:sp>
      <p:sp>
        <p:nvSpPr>
          <p:cNvPr id="6" name="Text Placeholder 5">
            <a:extLst>
              <a:ext uri="{FF2B5EF4-FFF2-40B4-BE49-F238E27FC236}">
                <a16:creationId xmlns:a16="http://schemas.microsoft.com/office/drawing/2014/main" id="{562DEC29-105D-6B62-AA41-86F63D54A42A}"/>
              </a:ext>
            </a:extLst>
          </p:cNvPr>
          <p:cNvSpPr>
            <a:spLocks noGrp="1"/>
          </p:cNvSpPr>
          <p:nvPr>
            <p:ph type="body" sz="quarter" idx="18"/>
          </p:nvPr>
        </p:nvSpPr>
        <p:spPr>
          <a:xfrm>
            <a:off x="586130" y="1822407"/>
            <a:ext cx="4679308" cy="2025815"/>
          </a:xfrm>
        </p:spPr>
        <p:txBody>
          <a:bodyPr/>
          <a:lstStyle/>
          <a:p>
            <a:pPr marL="0" indent="0"/>
            <a:r>
              <a:rPr lang="en-GB" noProof="0" err="1">
                <a:solidFill>
                  <a:srgbClr val="09465E"/>
                </a:solidFill>
              </a:rPr>
              <a:t>Nämä </a:t>
            </a:r>
            <a:r>
              <a:rPr lang="en-GB" noProof="0">
                <a:solidFill>
                  <a:srgbClr val="09465E"/>
                </a:solidFill>
              </a:rPr>
              <a:t>maat ovat ottaneet käyttöön sitoumuksia, peruskirjoja ja toimintasuunnitelmia, joilla poliittiset päättäjät, yritykset ja kuluttajat pyrkivät yhdessä vähentämään ruokahävikkiä.</a:t>
            </a:r>
          </a:p>
        </p:txBody>
      </p:sp>
      <p:sp>
        <p:nvSpPr>
          <p:cNvPr id="5" name="Text Placeholder 4">
            <a:extLst>
              <a:ext uri="{FF2B5EF4-FFF2-40B4-BE49-F238E27FC236}">
                <a16:creationId xmlns:a16="http://schemas.microsoft.com/office/drawing/2014/main" id="{9DA0605D-20A0-1A72-9119-B0A302F0C53B}"/>
              </a:ext>
            </a:extLst>
          </p:cNvPr>
          <p:cNvSpPr>
            <a:spLocks noGrp="1"/>
          </p:cNvSpPr>
          <p:nvPr>
            <p:ph type="body" sz="quarter" idx="16"/>
          </p:nvPr>
        </p:nvSpPr>
        <p:spPr>
          <a:xfrm>
            <a:off x="486306" y="693622"/>
            <a:ext cx="6493949" cy="1087879"/>
          </a:xfrm>
        </p:spPr>
        <p:txBody>
          <a:bodyPr/>
          <a:lstStyle/>
          <a:p>
            <a:r>
              <a:rPr lang="en-GB" b="1" noProof="0">
                <a:solidFill>
                  <a:srgbClr val="09465E"/>
                </a:solidFill>
              </a:rPr>
              <a:t>Keskeiset </a:t>
            </a:r>
            <a:r>
              <a:rPr lang="en-GB" b="1" noProof="0">
                <a:solidFill>
                  <a:srgbClr val="60BA47"/>
                </a:solidFill>
              </a:rPr>
              <a:t>kansalliset sitoumukset</a:t>
            </a:r>
          </a:p>
        </p:txBody>
      </p:sp>
      <p:pic>
        <p:nvPicPr>
          <p:cNvPr id="2" name="Graphic 1">
            <a:extLst>
              <a:ext uri="{FF2B5EF4-FFF2-40B4-BE49-F238E27FC236}">
                <a16:creationId xmlns:a16="http://schemas.microsoft.com/office/drawing/2014/main" id="{0BD575D3-3192-3523-7534-A2D367015DE2}"/>
              </a:ext>
            </a:extLst>
          </p:cNvPr>
          <p:cNvPicPr>
            <a:picLocks noChangeAspect="1"/>
          </p:cNvPicPr>
          <p:nvPr/>
        </p:nvPicPr>
        <p:blipFill>
          <a:blip r:embed="rId7">
            <a:extLs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8287475" y="480135"/>
            <a:ext cx="953951" cy="476494"/>
          </a:xfrm>
          <a:prstGeom prst="rect">
            <a:avLst/>
          </a:prstGeom>
        </p:spPr>
      </p:pic>
      <p:pic>
        <p:nvPicPr>
          <p:cNvPr id="4" name="Picture 3" descr="A blue cross on a white background&#10;&#10;AI-generated content may be incorrect.">
            <a:extLst>
              <a:ext uri="{FF2B5EF4-FFF2-40B4-BE49-F238E27FC236}">
                <a16:creationId xmlns:a16="http://schemas.microsoft.com/office/drawing/2014/main" id="{6F4DFB10-6AF7-75B1-77D2-8B881F8CA046}"/>
              </a:ext>
            </a:extLst>
          </p:cNvPr>
          <p:cNvPicPr>
            <a:picLocks noChangeAspect="1"/>
          </p:cNvPicPr>
          <p:nvPr/>
        </p:nvPicPr>
        <p:blipFill>
          <a:blip r:embed="rId10" cstate="screen">
            <a:extLst>
              <a:ext uri="{28A0092B-C50C-407E-A947-70E740481C1C}">
                <a14:useLocalDpi xmlns:a14="http://schemas.microsoft.com/office/drawing/2010/main"/>
              </a:ext>
              <a:ext uri="{837473B0-CC2E-450A-ABE3-18F120FF3D39}">
                <a1611:picAttrSrcUrl xmlns:a1611="http://schemas.microsoft.com/office/drawing/2016/11/main" r:id="rId11"/>
              </a:ext>
            </a:extLst>
          </a:blip>
          <a:stretch>
            <a:fillRect/>
          </a:stretch>
        </p:blipFill>
        <p:spPr>
          <a:xfrm>
            <a:off x="7021020" y="2512205"/>
            <a:ext cx="953950" cy="476494"/>
          </a:xfrm>
          <a:prstGeom prst="rect">
            <a:avLst/>
          </a:prstGeom>
        </p:spPr>
      </p:pic>
      <p:pic>
        <p:nvPicPr>
          <p:cNvPr id="7" name="Picture 6" descr="A flag with a red and yellow stripe&#10;&#10;AI-generated content may be incorrect.">
            <a:extLst>
              <a:ext uri="{FF2B5EF4-FFF2-40B4-BE49-F238E27FC236}">
                <a16:creationId xmlns:a16="http://schemas.microsoft.com/office/drawing/2014/main" id="{1BD25A89-1B95-42A3-8B1D-157997D4B41A}"/>
              </a:ext>
            </a:extLst>
          </p:cNvPr>
          <p:cNvPicPr>
            <a:picLocks noChangeAspect="1"/>
          </p:cNvPicPr>
          <p:nvPr/>
        </p:nvPicPr>
        <p:blipFill>
          <a:blip r:embed="rId12" cstate="screen">
            <a:extLst>
              <a:ext uri="{28A0092B-C50C-407E-A947-70E740481C1C}">
                <a14:useLocalDpi xmlns:a14="http://schemas.microsoft.com/office/drawing/2010/main"/>
              </a:ext>
              <a:ext uri="{837473B0-CC2E-450A-ABE3-18F120FF3D39}">
                <a1611:picAttrSrcUrl xmlns:a1611="http://schemas.microsoft.com/office/drawing/2016/11/main" r:id="rId13"/>
              </a:ext>
            </a:extLst>
          </a:blip>
          <a:stretch>
            <a:fillRect/>
          </a:stretch>
        </p:blipFill>
        <p:spPr>
          <a:xfrm>
            <a:off x="2289105" y="4469220"/>
            <a:ext cx="959330" cy="476494"/>
          </a:xfrm>
          <a:prstGeom prst="rect">
            <a:avLst/>
          </a:prstGeom>
        </p:spPr>
      </p:pic>
      <p:pic>
        <p:nvPicPr>
          <p:cNvPr id="1026" name="Picture 2">
            <a:extLst>
              <a:ext uri="{FF2B5EF4-FFF2-40B4-BE49-F238E27FC236}">
                <a16:creationId xmlns:a16="http://schemas.microsoft.com/office/drawing/2014/main" id="{A0874DCC-7472-86C0-04C8-1B3D288A1FFE}"/>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805684" y="4546703"/>
            <a:ext cx="959331" cy="49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7334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descr="Obraz zawierający Materiały biurowe, osoba, Narzędzia biurowe, w pomieszczeniu&#10;&#10;Zawartość wygenerowana przez sztuczną inteligencję może być niepoprawna.">
            <a:extLst>
              <a:ext uri="{FF2B5EF4-FFF2-40B4-BE49-F238E27FC236}">
                <a16:creationId xmlns:a16="http://schemas.microsoft.com/office/drawing/2014/main" id="{C4E94480-363F-B984-FE6D-FF4A22E1185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6913514" y="439689"/>
            <a:ext cx="2066906" cy="582221"/>
          </a:xfrm>
        </p:spPr>
        <p:txBody>
          <a:bodyPr/>
          <a:lstStyle/>
          <a:p>
            <a:r>
              <a:rPr lang="en-GB" noProof="0"/>
              <a:t>03</a:t>
            </a:r>
          </a:p>
        </p:txBody>
      </p:sp>
      <p:sp>
        <p:nvSpPr>
          <p:cNvPr id="14" name="Rectangle 13">
            <a:extLst>
              <a:ext uri="{FF2B5EF4-FFF2-40B4-BE49-F238E27FC236}">
                <a16:creationId xmlns:a16="http://schemas.microsoft.com/office/drawing/2014/main" id="{BE59536B-CB14-6A49-9925-C70C0915408D}"/>
              </a:ext>
            </a:extLst>
          </p:cNvPr>
          <p:cNvSpPr/>
          <p:nvPr/>
        </p:nvSpPr>
        <p:spPr>
          <a:xfrm>
            <a:off x="1371600" y="3137889"/>
            <a:ext cx="9674352" cy="1053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spc="324" noProof="0">
                <a:solidFill>
                  <a:srgbClr val="60BA47"/>
                </a:solidFill>
                <a:latin typeface="Calibri" panose="020F0502020204030204" pitchFamily="34" charset="0"/>
                <a:cs typeface="Calibri" panose="020F0502020204030204" pitchFamily="34" charset="0"/>
              </a:rPr>
              <a:t>SERTIFIOINTI- JA VAATIMUSTENMUKAISUUSSTANDARDIT</a:t>
            </a:r>
          </a:p>
        </p:txBody>
      </p:sp>
    </p:spTree>
    <p:extLst>
      <p:ext uri="{BB962C8B-B14F-4D97-AF65-F5344CB8AC3E}">
        <p14:creationId xmlns:p14="http://schemas.microsoft.com/office/powerpoint/2010/main" val="2095219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825907" y="517026"/>
            <a:ext cx="6341766" cy="5823947"/>
          </a:xfrm>
          <a:prstGeom prst="rect">
            <a:avLst/>
          </a:prstGeom>
        </p:spPr>
        <p:txBody>
          <a:bodyPr/>
          <a:lstStyle/>
          <a:p>
            <a:pPr marL="0" indent="0">
              <a:spcAft>
                <a:spcPts val="1200"/>
              </a:spcAft>
            </a:pPr>
            <a:r>
              <a:rPr lang="en-US" sz="2200" dirty="0" err="1"/>
              <a:t>Elintarvikeyritykset</a:t>
            </a:r>
            <a:r>
              <a:rPr lang="en-US" sz="2200" dirty="0"/>
              <a:t> </a:t>
            </a:r>
            <a:r>
              <a:rPr lang="en-US" sz="2200" dirty="0" err="1"/>
              <a:t>voivat</a:t>
            </a:r>
            <a:r>
              <a:rPr lang="en-US" sz="2200" dirty="0"/>
              <a:t> </a:t>
            </a:r>
            <a:r>
              <a:rPr lang="en-US" sz="2200" dirty="0" err="1"/>
              <a:t>hankkia</a:t>
            </a:r>
            <a:r>
              <a:rPr lang="en-US" sz="2200" dirty="0"/>
              <a:t> </a:t>
            </a:r>
            <a:r>
              <a:rPr lang="en-US" sz="2200" dirty="0" err="1"/>
              <a:t>erilaisia</a:t>
            </a:r>
            <a:r>
              <a:rPr lang="en-US" sz="2200" dirty="0"/>
              <a:t> </a:t>
            </a:r>
            <a:r>
              <a:rPr lang="en-US" sz="2200" dirty="0" err="1"/>
              <a:t>sertifikaatteja</a:t>
            </a:r>
            <a:r>
              <a:rPr lang="en-US" sz="2200" dirty="0"/>
              <a:t> </a:t>
            </a:r>
            <a:r>
              <a:rPr lang="en-US" sz="2200" dirty="0" err="1"/>
              <a:t>varmistaakseen</a:t>
            </a:r>
            <a:r>
              <a:rPr lang="en-US" sz="2200" dirty="0"/>
              <a:t>, </a:t>
            </a:r>
            <a:r>
              <a:rPr lang="en-US" sz="2200" dirty="0" err="1"/>
              <a:t>että</a:t>
            </a:r>
            <a:r>
              <a:rPr lang="en-US" sz="2200" dirty="0"/>
              <a:t> ne </a:t>
            </a:r>
            <a:r>
              <a:rPr lang="en-US" sz="2200" dirty="0" err="1"/>
              <a:t>täyttävät</a:t>
            </a:r>
            <a:r>
              <a:rPr lang="en-US" sz="2200" dirty="0"/>
              <a:t> </a:t>
            </a:r>
            <a:r>
              <a:rPr lang="en-US" sz="2200" dirty="0" err="1"/>
              <a:t>keskeiset</a:t>
            </a:r>
            <a:r>
              <a:rPr lang="en-US" sz="2200" dirty="0"/>
              <a:t> </a:t>
            </a:r>
            <a:r>
              <a:rPr lang="en-US" sz="2200" dirty="0" err="1"/>
              <a:t>ympäristö</a:t>
            </a:r>
            <a:r>
              <a:rPr lang="en-US" sz="2200" dirty="0"/>
              <a:t>-, </a:t>
            </a:r>
            <a:r>
              <a:rPr lang="en-US" sz="2200" dirty="0" err="1"/>
              <a:t>elintarviketurvallisuus</a:t>
            </a:r>
            <a:r>
              <a:rPr lang="en-US" sz="2200" dirty="0"/>
              <a:t>- ja </a:t>
            </a:r>
            <a:r>
              <a:rPr lang="en-US" sz="2200" dirty="0" err="1"/>
              <a:t>kestävyysstandardit</a:t>
            </a:r>
            <a:r>
              <a:rPr lang="en-US" sz="2200" dirty="0"/>
              <a:t>. </a:t>
            </a:r>
            <a:r>
              <a:rPr lang="en-US" sz="2200" dirty="0" err="1"/>
              <a:t>Sertifioinnit</a:t>
            </a:r>
            <a:r>
              <a:rPr lang="en-US" sz="2200" dirty="0"/>
              <a:t> </a:t>
            </a:r>
            <a:r>
              <a:rPr lang="en-US" sz="2200" dirty="0" err="1"/>
              <a:t>toimivat</a:t>
            </a:r>
            <a:r>
              <a:rPr lang="en-US" sz="2200" dirty="0"/>
              <a:t> </a:t>
            </a:r>
            <a:r>
              <a:rPr lang="en-US" sz="2200" dirty="0" err="1"/>
              <a:t>välineenä</a:t>
            </a:r>
            <a:r>
              <a:rPr lang="en-US" sz="2200" dirty="0"/>
              <a:t>, </a:t>
            </a:r>
            <a:r>
              <a:rPr lang="en-US" sz="2200" dirty="0" err="1"/>
              <a:t>jonka</a:t>
            </a:r>
            <a:r>
              <a:rPr lang="en-US" sz="2200" dirty="0"/>
              <a:t> </a:t>
            </a:r>
            <a:r>
              <a:rPr lang="en-US" sz="2200" dirty="0" err="1"/>
              <a:t>avulla</a:t>
            </a:r>
            <a:r>
              <a:rPr lang="en-US" sz="2200" dirty="0"/>
              <a:t> </a:t>
            </a:r>
            <a:r>
              <a:rPr lang="en-US" sz="2200" dirty="0" err="1"/>
              <a:t>voidaan</a:t>
            </a:r>
            <a:r>
              <a:rPr lang="en-US" sz="2200" dirty="0"/>
              <a:t> </a:t>
            </a:r>
            <a:r>
              <a:rPr lang="en-US" sz="2200" dirty="0" err="1"/>
              <a:t>osoittaa</a:t>
            </a:r>
            <a:r>
              <a:rPr lang="en-US" sz="2200" dirty="0"/>
              <a:t> </a:t>
            </a:r>
            <a:r>
              <a:rPr lang="en-US" sz="2200" dirty="0" err="1"/>
              <a:t>alan</a:t>
            </a:r>
            <a:r>
              <a:rPr lang="en-US" sz="2200" dirty="0"/>
              <a:t> </a:t>
            </a:r>
            <a:r>
              <a:rPr lang="en-US" sz="2200" dirty="0" err="1"/>
              <a:t>säännösten</a:t>
            </a:r>
            <a:r>
              <a:rPr lang="en-US" sz="2200" dirty="0"/>
              <a:t> </a:t>
            </a:r>
            <a:r>
              <a:rPr lang="en-US" sz="2200" dirty="0" err="1"/>
              <a:t>noudattaminen</a:t>
            </a:r>
            <a:r>
              <a:rPr lang="en-US" sz="2200" dirty="0"/>
              <a:t>, </a:t>
            </a:r>
            <a:r>
              <a:rPr lang="en-US" sz="2200" dirty="0" err="1"/>
              <a:t>parantaa</a:t>
            </a:r>
            <a:r>
              <a:rPr lang="en-US" sz="2200" dirty="0"/>
              <a:t> </a:t>
            </a:r>
            <a:r>
              <a:rPr lang="en-US" sz="2200" dirty="0" err="1"/>
              <a:t>toimintatapoja</a:t>
            </a:r>
            <a:r>
              <a:rPr lang="en-US" sz="2200" dirty="0"/>
              <a:t> ja </a:t>
            </a:r>
            <a:r>
              <a:rPr lang="en-US" sz="2200" dirty="0" err="1"/>
              <a:t>rakentaa</a:t>
            </a:r>
            <a:r>
              <a:rPr lang="en-US" sz="2200" dirty="0"/>
              <a:t> </a:t>
            </a:r>
            <a:r>
              <a:rPr lang="en-US" sz="2200" dirty="0" err="1"/>
              <a:t>luottamusta</a:t>
            </a:r>
            <a:r>
              <a:rPr lang="en-US" sz="2200" dirty="0"/>
              <a:t> </a:t>
            </a:r>
            <a:r>
              <a:rPr lang="en-US" sz="2200" dirty="0" err="1"/>
              <a:t>kuluttajien</a:t>
            </a:r>
            <a:r>
              <a:rPr lang="en-US" sz="2200" dirty="0"/>
              <a:t> </a:t>
            </a:r>
            <a:r>
              <a:rPr lang="en-US" sz="2200" dirty="0" err="1"/>
              <a:t>keskuudessa</a:t>
            </a:r>
            <a:r>
              <a:rPr lang="en-US" sz="2200" dirty="0"/>
              <a:t>. </a:t>
            </a:r>
            <a:endParaRPr lang="pl-PL" sz="2200" dirty="0"/>
          </a:p>
          <a:p>
            <a:pPr marL="342900" indent="-342900">
              <a:buFont typeface="Wingdings" panose="05000000000000000000" pitchFamily="2" charset="2"/>
              <a:buChar char="Ø"/>
            </a:pPr>
            <a:r>
              <a:rPr lang="en-US" sz="2200" dirty="0" err="1"/>
              <a:t>Jotkin</a:t>
            </a:r>
            <a:r>
              <a:rPr lang="en-US" sz="2200" dirty="0"/>
              <a:t> </a:t>
            </a:r>
            <a:r>
              <a:rPr lang="en-US" sz="2200" dirty="0" err="1"/>
              <a:t>sertifioinnit</a:t>
            </a:r>
            <a:r>
              <a:rPr lang="en-US" sz="2200" dirty="0"/>
              <a:t> </a:t>
            </a:r>
            <a:r>
              <a:rPr lang="en-US" sz="2200" dirty="0" err="1"/>
              <a:t>ovat</a:t>
            </a:r>
            <a:r>
              <a:rPr lang="en-US" sz="2200" dirty="0"/>
              <a:t> </a:t>
            </a:r>
            <a:r>
              <a:rPr lang="en-US" sz="2200" b="1" dirty="0" err="1">
                <a:solidFill>
                  <a:srgbClr val="60BA47"/>
                </a:solidFill>
              </a:rPr>
              <a:t>pakollisia</a:t>
            </a:r>
            <a:r>
              <a:rPr lang="en-US" sz="2200" dirty="0"/>
              <a:t>, </a:t>
            </a:r>
            <a:r>
              <a:rPr lang="en-US" sz="2200" dirty="0" err="1"/>
              <a:t>mikä</a:t>
            </a:r>
            <a:r>
              <a:rPr lang="en-US" sz="2200" dirty="0"/>
              <a:t> </a:t>
            </a:r>
            <a:r>
              <a:rPr lang="en-US" sz="2200" dirty="0" err="1"/>
              <a:t>tarkoittaa</a:t>
            </a:r>
            <a:r>
              <a:rPr lang="en-US" sz="2200" dirty="0"/>
              <a:t>, </a:t>
            </a:r>
            <a:r>
              <a:rPr lang="en-US" sz="2200" dirty="0" err="1"/>
              <a:t>että</a:t>
            </a:r>
            <a:r>
              <a:rPr lang="en-US" sz="2200" dirty="0"/>
              <a:t> </a:t>
            </a:r>
            <a:r>
              <a:rPr lang="en-US" sz="2200" dirty="0" err="1"/>
              <a:t>paikalliset</a:t>
            </a:r>
            <a:r>
              <a:rPr lang="en-US" sz="2200" dirty="0"/>
              <a:t>, </a:t>
            </a:r>
            <a:r>
              <a:rPr lang="en-US" sz="2200" dirty="0" err="1"/>
              <a:t>kansalliset</a:t>
            </a:r>
            <a:r>
              <a:rPr lang="en-US" sz="2200" dirty="0"/>
              <a:t> tai </a:t>
            </a:r>
            <a:r>
              <a:rPr lang="en-US" sz="2200" dirty="0" err="1"/>
              <a:t>kansainväliset</a:t>
            </a:r>
            <a:r>
              <a:rPr lang="en-US" sz="2200" dirty="0"/>
              <a:t> </a:t>
            </a:r>
            <a:r>
              <a:rPr lang="en-US" sz="2200" dirty="0" err="1"/>
              <a:t>viranomaiset</a:t>
            </a:r>
            <a:r>
              <a:rPr lang="en-US" sz="2200" dirty="0"/>
              <a:t> </a:t>
            </a:r>
            <a:r>
              <a:rPr lang="en-US" sz="2200" dirty="0" err="1"/>
              <a:t>edellyttävät</a:t>
            </a:r>
            <a:r>
              <a:rPr lang="en-US" sz="2200" dirty="0"/>
              <a:t> </a:t>
            </a:r>
            <a:r>
              <a:rPr lang="en-US" sz="2200" dirty="0" err="1"/>
              <a:t>niitä</a:t>
            </a:r>
            <a:r>
              <a:rPr lang="en-US" sz="2200" dirty="0"/>
              <a:t> </a:t>
            </a:r>
            <a:r>
              <a:rPr lang="en-US" sz="2200" dirty="0" err="1"/>
              <a:t>laillisesti</a:t>
            </a:r>
            <a:r>
              <a:rPr lang="en-US" sz="2200" dirty="0"/>
              <a:t> </a:t>
            </a:r>
            <a:r>
              <a:rPr lang="en-US" sz="2200" dirty="0" err="1"/>
              <a:t>turvallisuuden</a:t>
            </a:r>
            <a:r>
              <a:rPr lang="en-US" sz="2200" dirty="0"/>
              <a:t>, </a:t>
            </a:r>
            <a:r>
              <a:rPr lang="en-US" sz="2200" dirty="0" err="1"/>
              <a:t>laadun</a:t>
            </a:r>
            <a:r>
              <a:rPr lang="en-US" sz="2200" dirty="0"/>
              <a:t> ja </a:t>
            </a:r>
            <a:r>
              <a:rPr lang="en-US" sz="2200" dirty="0" err="1"/>
              <a:t>ympäristövastuun</a:t>
            </a:r>
            <a:r>
              <a:rPr lang="en-US" sz="2200" dirty="0"/>
              <a:t> </a:t>
            </a:r>
            <a:r>
              <a:rPr lang="en-US" sz="2200" dirty="0" err="1"/>
              <a:t>varmistamiseksi</a:t>
            </a:r>
            <a:r>
              <a:rPr lang="en-US" sz="2200" dirty="0"/>
              <a:t>. </a:t>
            </a:r>
            <a:endParaRPr lang="pl-PL" sz="2200" dirty="0"/>
          </a:p>
          <a:p>
            <a:pPr marL="0" indent="0"/>
            <a:endParaRPr lang="pl-PL" sz="2200" dirty="0"/>
          </a:p>
          <a:p>
            <a:pPr marL="342900" indent="-342900">
              <a:buFont typeface="Wingdings" panose="05000000000000000000" pitchFamily="2" charset="2"/>
              <a:buChar char="Ø"/>
            </a:pPr>
            <a:r>
              <a:rPr lang="en-US" sz="2200" dirty="0" err="1"/>
              <a:t>Toiset</a:t>
            </a:r>
            <a:r>
              <a:rPr lang="en-US" sz="2200" dirty="0"/>
              <a:t> </a:t>
            </a:r>
            <a:r>
              <a:rPr lang="en-US" sz="2200" dirty="0" err="1"/>
              <a:t>ovat</a:t>
            </a:r>
            <a:r>
              <a:rPr lang="en-US" sz="2200" dirty="0"/>
              <a:t> </a:t>
            </a:r>
            <a:r>
              <a:rPr lang="en-US" sz="2200" b="1" dirty="0" err="1">
                <a:solidFill>
                  <a:srgbClr val="60BA47"/>
                </a:solidFill>
              </a:rPr>
              <a:t>vapaaehtoisia</a:t>
            </a:r>
            <a:r>
              <a:rPr lang="en-US" sz="2200" dirty="0"/>
              <a:t>, </a:t>
            </a:r>
            <a:r>
              <a:rPr lang="en-US" sz="2200" dirty="0" err="1"/>
              <a:t>jolloin</a:t>
            </a:r>
            <a:r>
              <a:rPr lang="en-US" sz="2200" dirty="0"/>
              <a:t> </a:t>
            </a:r>
            <a:r>
              <a:rPr lang="en-US" sz="2200" dirty="0" err="1"/>
              <a:t>yritykset</a:t>
            </a:r>
            <a:r>
              <a:rPr lang="en-US" sz="2200" dirty="0"/>
              <a:t> </a:t>
            </a:r>
            <a:r>
              <a:rPr lang="en-US" sz="2200" dirty="0" err="1"/>
              <a:t>voivat</a:t>
            </a:r>
            <a:r>
              <a:rPr lang="en-US" sz="2200" dirty="0"/>
              <a:t> </a:t>
            </a:r>
            <a:r>
              <a:rPr lang="en-US" sz="2200" dirty="0" err="1"/>
              <a:t>vapaaehtoisesti</a:t>
            </a:r>
            <a:r>
              <a:rPr lang="en-US" sz="2200" dirty="0"/>
              <a:t> </a:t>
            </a:r>
            <a:r>
              <a:rPr lang="en-US" sz="2200" dirty="0" err="1"/>
              <a:t>ottaa</a:t>
            </a:r>
            <a:r>
              <a:rPr lang="en-US" sz="2200" dirty="0"/>
              <a:t> </a:t>
            </a:r>
            <a:r>
              <a:rPr lang="en-US" sz="2200" dirty="0" err="1"/>
              <a:t>käyttöön</a:t>
            </a:r>
            <a:r>
              <a:rPr lang="en-US" sz="2200" dirty="0"/>
              <a:t> </a:t>
            </a:r>
            <a:r>
              <a:rPr lang="en-US" sz="2200" dirty="0" err="1"/>
              <a:t>käytäntöjä</a:t>
            </a:r>
            <a:r>
              <a:rPr lang="en-US" sz="2200" dirty="0"/>
              <a:t>, </a:t>
            </a:r>
            <a:r>
              <a:rPr lang="en-US" sz="2200" dirty="0" err="1"/>
              <a:t>jotka</a:t>
            </a:r>
            <a:r>
              <a:rPr lang="en-US" sz="2200" dirty="0"/>
              <a:t> </a:t>
            </a:r>
            <a:r>
              <a:rPr lang="en-US" sz="2200" dirty="0" err="1"/>
              <a:t>ylittävät</a:t>
            </a:r>
            <a:r>
              <a:rPr lang="en-US" sz="2200" dirty="0"/>
              <a:t> </a:t>
            </a:r>
            <a:r>
              <a:rPr lang="en-US" sz="2200" dirty="0" err="1"/>
              <a:t>lakisääteiset</a:t>
            </a:r>
            <a:r>
              <a:rPr lang="en-US" sz="2200" dirty="0"/>
              <a:t> </a:t>
            </a:r>
            <a:r>
              <a:rPr lang="en-US" sz="2200" dirty="0" err="1"/>
              <a:t>vaatimukset</a:t>
            </a:r>
            <a:r>
              <a:rPr lang="en-US" sz="2200" dirty="0"/>
              <a:t> ja </a:t>
            </a:r>
            <a:r>
              <a:rPr lang="en-US" sz="2200" dirty="0" err="1"/>
              <a:t>osoittavat</a:t>
            </a:r>
            <a:r>
              <a:rPr lang="en-US" sz="2200" dirty="0"/>
              <a:t> </a:t>
            </a:r>
            <a:r>
              <a:rPr lang="en-US" sz="2200" dirty="0" err="1"/>
              <a:t>sitoutumisensa</a:t>
            </a:r>
            <a:r>
              <a:rPr lang="en-US" sz="2200" dirty="0"/>
              <a:t> </a:t>
            </a:r>
            <a:r>
              <a:rPr lang="en-US" sz="2200" dirty="0" err="1"/>
              <a:t>kestävään</a:t>
            </a:r>
            <a:r>
              <a:rPr lang="en-US" sz="2200" dirty="0"/>
              <a:t> </a:t>
            </a:r>
            <a:r>
              <a:rPr lang="en-US" sz="2200" dirty="0" err="1"/>
              <a:t>kehitykseen</a:t>
            </a:r>
            <a:r>
              <a:rPr lang="en-US" sz="2200" dirty="0"/>
              <a:t>, </a:t>
            </a:r>
            <a:r>
              <a:rPr lang="en-US" sz="2200" dirty="0" err="1"/>
              <a:t>sosiaaliseen</a:t>
            </a:r>
            <a:r>
              <a:rPr lang="en-US" sz="2200" dirty="0"/>
              <a:t> </a:t>
            </a:r>
            <a:r>
              <a:rPr lang="en-US" sz="2200" dirty="0" err="1"/>
              <a:t>vastuuseen</a:t>
            </a:r>
            <a:r>
              <a:rPr lang="en-US" sz="2200" dirty="0"/>
              <a:t> ja </a:t>
            </a:r>
            <a:r>
              <a:rPr lang="en-US" sz="2200" dirty="0" err="1"/>
              <a:t>eettisiin</a:t>
            </a:r>
            <a:r>
              <a:rPr lang="en-US" sz="2200" dirty="0"/>
              <a:t> </a:t>
            </a:r>
            <a:r>
              <a:rPr lang="en-US" sz="2200" dirty="0" err="1"/>
              <a:t>käytäntöihin</a:t>
            </a:r>
            <a:r>
              <a:rPr lang="en-US" sz="2200" dirty="0"/>
              <a:t>. </a:t>
            </a:r>
            <a:endParaRPr lang="en-GB" sz="2200" noProof="0" dirty="0"/>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692141"/>
            <a:ext cx="4398745" cy="2051060"/>
          </a:xfrm>
          <a:prstGeom prst="rect">
            <a:avLst/>
          </a:prstGeom>
          <a:solidFill>
            <a:srgbClr val="60BA47"/>
          </a:solidFill>
        </p:spPr>
        <p:txBody>
          <a:bodyPr anchor="ctr"/>
          <a:lstStyle/>
          <a:p>
            <a:pPr marL="411163"/>
            <a:r>
              <a:rPr lang="en-GB" noProof="0"/>
              <a:t>Sertifiointi- ja </a:t>
            </a:r>
            <a:r>
              <a:rPr lang="pl-PL" noProof="0"/>
              <a:t>vaatimustenmukaisuusstandardit </a:t>
            </a:r>
            <a:endParaRPr lang="en-GB" noProof="0"/>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a:p>
        </p:txBody>
      </p:sp>
    </p:spTree>
    <p:extLst>
      <p:ext uri="{BB962C8B-B14F-4D97-AF65-F5344CB8AC3E}">
        <p14:creationId xmlns:p14="http://schemas.microsoft.com/office/powerpoint/2010/main" val="3600211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Freeform 170"/>
          <p:cNvSpPr>
            <a:spLocks noChangeArrowheads="1"/>
          </p:cNvSpPr>
          <p:nvPr/>
        </p:nvSpPr>
        <p:spPr bwMode="auto">
          <a:xfrm>
            <a:off x="905696" y="3411752"/>
            <a:ext cx="2585703" cy="2255288"/>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endParaRPr lang="en-GB" sz="900" noProof="0"/>
          </a:p>
        </p:txBody>
      </p:sp>
      <p:sp>
        <p:nvSpPr>
          <p:cNvPr id="229" name="Freeform 171"/>
          <p:cNvSpPr>
            <a:spLocks noChangeArrowheads="1"/>
          </p:cNvSpPr>
          <p:nvPr/>
        </p:nvSpPr>
        <p:spPr bwMode="auto">
          <a:xfrm>
            <a:off x="787652" y="2389840"/>
            <a:ext cx="2774133" cy="1034946"/>
          </a:xfrm>
          <a:custGeom>
            <a:avLst/>
            <a:gdLst>
              <a:gd name="T0" fmla="*/ 0 w 3506"/>
              <a:gd name="T1" fmla="*/ 1751 h 1752"/>
              <a:gd name="T2" fmla="*/ 0 w 3506"/>
              <a:gd name="T3" fmla="*/ 1751 h 1752"/>
              <a:gd name="T4" fmla="*/ 1752 w 3506"/>
              <a:gd name="T5" fmla="*/ 0 h 1752"/>
              <a:gd name="T6" fmla="*/ 1752 w 3506"/>
              <a:gd name="T7" fmla="*/ 0 h 1752"/>
              <a:gd name="T8" fmla="*/ 3505 w 3506"/>
              <a:gd name="T9" fmla="*/ 1751 h 1752"/>
              <a:gd name="T10" fmla="*/ 0 w 3506"/>
              <a:gd name="T11" fmla="*/ 1751 h 1752"/>
            </a:gdLst>
            <a:ahLst/>
            <a:cxnLst>
              <a:cxn ang="0">
                <a:pos x="T0" y="T1"/>
              </a:cxn>
              <a:cxn ang="0">
                <a:pos x="T2" y="T3"/>
              </a:cxn>
              <a:cxn ang="0">
                <a:pos x="T4" y="T5"/>
              </a:cxn>
              <a:cxn ang="0">
                <a:pos x="T6" y="T7"/>
              </a:cxn>
              <a:cxn ang="0">
                <a:pos x="T8" y="T9"/>
              </a:cxn>
              <a:cxn ang="0">
                <a:pos x="T10" y="T11"/>
              </a:cxn>
            </a:cxnLst>
            <a:rect l="0" t="0" r="r" b="b"/>
            <a:pathLst>
              <a:path w="3506" h="1752">
                <a:moveTo>
                  <a:pt x="0" y="1751"/>
                </a:moveTo>
                <a:lnTo>
                  <a:pt x="0" y="1751"/>
                </a:lnTo>
                <a:cubicBezTo>
                  <a:pt x="0" y="784"/>
                  <a:pt x="785" y="0"/>
                  <a:pt x="1752" y="0"/>
                </a:cubicBezTo>
                <a:lnTo>
                  <a:pt x="1752" y="0"/>
                </a:lnTo>
                <a:cubicBezTo>
                  <a:pt x="2720" y="0"/>
                  <a:pt x="3505" y="784"/>
                  <a:pt x="3505" y="1751"/>
                </a:cubicBezTo>
                <a:lnTo>
                  <a:pt x="0" y="1751"/>
                </a:lnTo>
              </a:path>
            </a:pathLst>
          </a:custGeom>
          <a:solidFill>
            <a:srgbClr val="60BA47"/>
          </a:solidFill>
          <a:ln>
            <a:noFill/>
          </a:ln>
          <a:effectLst/>
        </p:spPr>
        <p:txBody>
          <a:bodyPr wrap="none" anchor="ctr"/>
          <a:lstStyle/>
          <a:p>
            <a:endParaRPr lang="en-GB" sz="900" noProof="0"/>
          </a:p>
        </p:txBody>
      </p:sp>
      <p:sp>
        <p:nvSpPr>
          <p:cNvPr id="231" name="Freeform 173"/>
          <p:cNvSpPr>
            <a:spLocks noChangeArrowheads="1"/>
          </p:cNvSpPr>
          <p:nvPr/>
        </p:nvSpPr>
        <p:spPr bwMode="auto">
          <a:xfrm>
            <a:off x="818071" y="5667040"/>
            <a:ext cx="2774133" cy="1037554"/>
          </a:xfrm>
          <a:custGeom>
            <a:avLst/>
            <a:gdLst>
              <a:gd name="T0" fmla="*/ 0 w 3506"/>
              <a:gd name="T1" fmla="*/ 0 h 1753"/>
              <a:gd name="T2" fmla="*/ 0 w 3506"/>
              <a:gd name="T3" fmla="*/ 0 h 1753"/>
              <a:gd name="T4" fmla="*/ 1752 w 3506"/>
              <a:gd name="T5" fmla="*/ 1752 h 1753"/>
              <a:gd name="T6" fmla="*/ 1752 w 3506"/>
              <a:gd name="T7" fmla="*/ 1752 h 1753"/>
              <a:gd name="T8" fmla="*/ 3505 w 3506"/>
              <a:gd name="T9" fmla="*/ 0 h 1753"/>
              <a:gd name="T10" fmla="*/ 0 w 3506"/>
              <a:gd name="T11" fmla="*/ 0 h 1753"/>
            </a:gdLst>
            <a:ahLst/>
            <a:cxnLst>
              <a:cxn ang="0">
                <a:pos x="T0" y="T1"/>
              </a:cxn>
              <a:cxn ang="0">
                <a:pos x="T2" y="T3"/>
              </a:cxn>
              <a:cxn ang="0">
                <a:pos x="T4" y="T5"/>
              </a:cxn>
              <a:cxn ang="0">
                <a:pos x="T6" y="T7"/>
              </a:cxn>
              <a:cxn ang="0">
                <a:pos x="T8" y="T9"/>
              </a:cxn>
              <a:cxn ang="0">
                <a:pos x="T10" y="T11"/>
              </a:cxn>
            </a:cxnLst>
            <a:rect l="0" t="0" r="r" b="b"/>
            <a:pathLst>
              <a:path w="3506" h="1753">
                <a:moveTo>
                  <a:pt x="0" y="0"/>
                </a:moveTo>
                <a:lnTo>
                  <a:pt x="0" y="0"/>
                </a:lnTo>
                <a:cubicBezTo>
                  <a:pt x="0" y="968"/>
                  <a:pt x="785" y="1752"/>
                  <a:pt x="1752" y="1752"/>
                </a:cubicBezTo>
                <a:lnTo>
                  <a:pt x="1752" y="1752"/>
                </a:lnTo>
                <a:cubicBezTo>
                  <a:pt x="2720" y="1752"/>
                  <a:pt x="3505" y="968"/>
                  <a:pt x="3505" y="0"/>
                </a:cubicBezTo>
                <a:lnTo>
                  <a:pt x="0" y="0"/>
                </a:lnTo>
              </a:path>
            </a:pathLst>
          </a:custGeom>
          <a:solidFill>
            <a:srgbClr val="60BA47"/>
          </a:solidFill>
          <a:ln>
            <a:noFill/>
          </a:ln>
          <a:effectLst/>
        </p:spPr>
        <p:txBody>
          <a:bodyPr wrap="none" anchor="ctr"/>
          <a:lstStyle/>
          <a:p>
            <a:endParaRPr lang="en-GB" sz="900" noProof="0"/>
          </a:p>
        </p:txBody>
      </p:sp>
      <p:sp>
        <p:nvSpPr>
          <p:cNvPr id="304" name="Freeform 246"/>
          <p:cNvSpPr>
            <a:spLocks noChangeArrowheads="1"/>
          </p:cNvSpPr>
          <p:nvPr/>
        </p:nvSpPr>
        <p:spPr bwMode="auto">
          <a:xfrm>
            <a:off x="4499237" y="3411751"/>
            <a:ext cx="2585703" cy="2248929"/>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endParaRPr lang="en-GB" sz="900" noProof="0"/>
          </a:p>
        </p:txBody>
      </p:sp>
      <p:sp>
        <p:nvSpPr>
          <p:cNvPr id="305" name="Freeform 247"/>
          <p:cNvSpPr>
            <a:spLocks noChangeArrowheads="1"/>
          </p:cNvSpPr>
          <p:nvPr/>
        </p:nvSpPr>
        <p:spPr bwMode="auto">
          <a:xfrm>
            <a:off x="4381191" y="2389840"/>
            <a:ext cx="2774137" cy="1034946"/>
          </a:xfrm>
          <a:custGeom>
            <a:avLst/>
            <a:gdLst>
              <a:gd name="T0" fmla="*/ 0 w 3504"/>
              <a:gd name="T1" fmla="*/ 1751 h 1752"/>
              <a:gd name="T2" fmla="*/ 0 w 3504"/>
              <a:gd name="T3" fmla="*/ 1751 h 1752"/>
              <a:gd name="T4" fmla="*/ 1751 w 3504"/>
              <a:gd name="T5" fmla="*/ 0 h 1752"/>
              <a:gd name="T6" fmla="*/ 1751 w 3504"/>
              <a:gd name="T7" fmla="*/ 0 h 1752"/>
              <a:gd name="T8" fmla="*/ 3503 w 3504"/>
              <a:gd name="T9" fmla="*/ 1751 h 1752"/>
              <a:gd name="T10" fmla="*/ 0 w 3504"/>
              <a:gd name="T11" fmla="*/ 1751 h 1752"/>
            </a:gdLst>
            <a:ahLst/>
            <a:cxnLst>
              <a:cxn ang="0">
                <a:pos x="T0" y="T1"/>
              </a:cxn>
              <a:cxn ang="0">
                <a:pos x="T2" y="T3"/>
              </a:cxn>
              <a:cxn ang="0">
                <a:pos x="T4" y="T5"/>
              </a:cxn>
              <a:cxn ang="0">
                <a:pos x="T6" y="T7"/>
              </a:cxn>
              <a:cxn ang="0">
                <a:pos x="T8" y="T9"/>
              </a:cxn>
              <a:cxn ang="0">
                <a:pos x="T10" y="T11"/>
              </a:cxn>
            </a:cxnLst>
            <a:rect l="0" t="0" r="r" b="b"/>
            <a:pathLst>
              <a:path w="3504" h="1752">
                <a:moveTo>
                  <a:pt x="0" y="1751"/>
                </a:moveTo>
                <a:lnTo>
                  <a:pt x="0" y="1751"/>
                </a:lnTo>
                <a:cubicBezTo>
                  <a:pt x="0" y="784"/>
                  <a:pt x="784" y="0"/>
                  <a:pt x="1751" y="0"/>
                </a:cubicBezTo>
                <a:lnTo>
                  <a:pt x="1751" y="0"/>
                </a:lnTo>
                <a:cubicBezTo>
                  <a:pt x="2719" y="0"/>
                  <a:pt x="3503" y="784"/>
                  <a:pt x="3503" y="1751"/>
                </a:cubicBezTo>
                <a:lnTo>
                  <a:pt x="0" y="1751"/>
                </a:lnTo>
              </a:path>
            </a:pathLst>
          </a:custGeom>
          <a:solidFill>
            <a:srgbClr val="2094D2"/>
          </a:solidFill>
          <a:ln>
            <a:noFill/>
          </a:ln>
          <a:effectLst/>
        </p:spPr>
        <p:txBody>
          <a:bodyPr wrap="none" anchor="ctr"/>
          <a:lstStyle/>
          <a:p>
            <a:endParaRPr lang="en-GB" sz="900" noProof="0"/>
          </a:p>
        </p:txBody>
      </p:sp>
      <p:sp>
        <p:nvSpPr>
          <p:cNvPr id="307" name="Freeform 249"/>
          <p:cNvSpPr>
            <a:spLocks noChangeArrowheads="1"/>
          </p:cNvSpPr>
          <p:nvPr/>
        </p:nvSpPr>
        <p:spPr bwMode="auto">
          <a:xfrm>
            <a:off x="4381191" y="5660681"/>
            <a:ext cx="2774137" cy="1037554"/>
          </a:xfrm>
          <a:custGeom>
            <a:avLst/>
            <a:gdLst>
              <a:gd name="T0" fmla="*/ 0 w 3504"/>
              <a:gd name="T1" fmla="*/ 0 h 1753"/>
              <a:gd name="T2" fmla="*/ 0 w 3504"/>
              <a:gd name="T3" fmla="*/ 0 h 1753"/>
              <a:gd name="T4" fmla="*/ 1751 w 3504"/>
              <a:gd name="T5" fmla="*/ 1752 h 1753"/>
              <a:gd name="T6" fmla="*/ 1751 w 3504"/>
              <a:gd name="T7" fmla="*/ 1752 h 1753"/>
              <a:gd name="T8" fmla="*/ 3503 w 3504"/>
              <a:gd name="T9" fmla="*/ 0 h 1753"/>
              <a:gd name="T10" fmla="*/ 0 w 3504"/>
              <a:gd name="T11" fmla="*/ 0 h 1753"/>
            </a:gdLst>
            <a:ahLst/>
            <a:cxnLst>
              <a:cxn ang="0">
                <a:pos x="T0" y="T1"/>
              </a:cxn>
              <a:cxn ang="0">
                <a:pos x="T2" y="T3"/>
              </a:cxn>
              <a:cxn ang="0">
                <a:pos x="T4" y="T5"/>
              </a:cxn>
              <a:cxn ang="0">
                <a:pos x="T6" y="T7"/>
              </a:cxn>
              <a:cxn ang="0">
                <a:pos x="T8" y="T9"/>
              </a:cxn>
              <a:cxn ang="0">
                <a:pos x="T10" y="T11"/>
              </a:cxn>
            </a:cxnLst>
            <a:rect l="0" t="0" r="r" b="b"/>
            <a:pathLst>
              <a:path w="3504" h="1753">
                <a:moveTo>
                  <a:pt x="0" y="0"/>
                </a:moveTo>
                <a:lnTo>
                  <a:pt x="0" y="0"/>
                </a:lnTo>
                <a:cubicBezTo>
                  <a:pt x="0" y="968"/>
                  <a:pt x="784" y="1752"/>
                  <a:pt x="1751" y="1752"/>
                </a:cubicBezTo>
                <a:lnTo>
                  <a:pt x="1751" y="1752"/>
                </a:lnTo>
                <a:cubicBezTo>
                  <a:pt x="2719" y="1752"/>
                  <a:pt x="3503" y="968"/>
                  <a:pt x="3503" y="0"/>
                </a:cubicBezTo>
                <a:lnTo>
                  <a:pt x="0" y="0"/>
                </a:lnTo>
              </a:path>
            </a:pathLst>
          </a:custGeom>
          <a:solidFill>
            <a:srgbClr val="2094D2"/>
          </a:solidFill>
          <a:ln>
            <a:noFill/>
          </a:ln>
          <a:effectLst/>
        </p:spPr>
        <p:txBody>
          <a:bodyPr wrap="none" anchor="ctr"/>
          <a:lstStyle/>
          <a:p>
            <a:endParaRPr lang="en-GB" sz="900" noProof="0"/>
          </a:p>
        </p:txBody>
      </p:sp>
      <p:sp>
        <p:nvSpPr>
          <p:cNvPr id="382" name="Freeform 324"/>
          <p:cNvSpPr>
            <a:spLocks noChangeArrowheads="1"/>
          </p:cNvSpPr>
          <p:nvPr/>
        </p:nvSpPr>
        <p:spPr bwMode="auto">
          <a:xfrm>
            <a:off x="7974734" y="3318206"/>
            <a:ext cx="2627022" cy="2348833"/>
          </a:xfrm>
          <a:custGeom>
            <a:avLst/>
            <a:gdLst>
              <a:gd name="T0" fmla="*/ 3269 w 3270"/>
              <a:gd name="T1" fmla="*/ 3118 h 3119"/>
              <a:gd name="T2" fmla="*/ 0 w 3270"/>
              <a:gd name="T3" fmla="*/ 3118 h 3119"/>
              <a:gd name="T4" fmla="*/ 0 w 3270"/>
              <a:gd name="T5" fmla="*/ 0 h 3119"/>
              <a:gd name="T6" fmla="*/ 3269 w 3270"/>
              <a:gd name="T7" fmla="*/ 0 h 3119"/>
              <a:gd name="T8" fmla="*/ 3269 w 3270"/>
              <a:gd name="T9" fmla="*/ 3118 h 3119"/>
            </a:gdLst>
            <a:ahLst/>
            <a:cxnLst>
              <a:cxn ang="0">
                <a:pos x="T0" y="T1"/>
              </a:cxn>
              <a:cxn ang="0">
                <a:pos x="T2" y="T3"/>
              </a:cxn>
              <a:cxn ang="0">
                <a:pos x="T4" y="T5"/>
              </a:cxn>
              <a:cxn ang="0">
                <a:pos x="T6" y="T7"/>
              </a:cxn>
              <a:cxn ang="0">
                <a:pos x="T8" y="T9"/>
              </a:cxn>
            </a:cxnLst>
            <a:rect l="0" t="0" r="r" b="b"/>
            <a:pathLst>
              <a:path w="3270" h="3119">
                <a:moveTo>
                  <a:pt x="3269" y="3118"/>
                </a:moveTo>
                <a:lnTo>
                  <a:pt x="0" y="3118"/>
                </a:lnTo>
                <a:lnTo>
                  <a:pt x="0" y="0"/>
                </a:lnTo>
                <a:lnTo>
                  <a:pt x="3269" y="0"/>
                </a:lnTo>
                <a:lnTo>
                  <a:pt x="3269" y="3118"/>
                </a:lnTo>
              </a:path>
            </a:pathLst>
          </a:custGeom>
          <a:solidFill>
            <a:srgbClr val="09465E"/>
          </a:solidFill>
          <a:ln>
            <a:noFill/>
          </a:ln>
          <a:effectLst/>
        </p:spPr>
        <p:txBody>
          <a:bodyPr wrap="none" anchor="ctr"/>
          <a:lstStyle/>
          <a:p>
            <a:endParaRPr lang="en-GB" sz="900" noProof="0"/>
          </a:p>
        </p:txBody>
      </p:sp>
      <p:sp>
        <p:nvSpPr>
          <p:cNvPr id="383" name="Freeform 325"/>
          <p:cNvSpPr>
            <a:spLocks noChangeArrowheads="1"/>
          </p:cNvSpPr>
          <p:nvPr/>
        </p:nvSpPr>
        <p:spPr bwMode="auto">
          <a:xfrm>
            <a:off x="7904348" y="2296295"/>
            <a:ext cx="2814666" cy="1034946"/>
          </a:xfrm>
          <a:custGeom>
            <a:avLst/>
            <a:gdLst>
              <a:gd name="T0" fmla="*/ 0 w 3505"/>
              <a:gd name="T1" fmla="*/ 1751 h 1752"/>
              <a:gd name="T2" fmla="*/ 0 w 3505"/>
              <a:gd name="T3" fmla="*/ 1751 h 1752"/>
              <a:gd name="T4" fmla="*/ 1753 w 3505"/>
              <a:gd name="T5" fmla="*/ 0 h 1752"/>
              <a:gd name="T6" fmla="*/ 1753 w 3505"/>
              <a:gd name="T7" fmla="*/ 0 h 1752"/>
              <a:gd name="T8" fmla="*/ 3504 w 3505"/>
              <a:gd name="T9" fmla="*/ 1751 h 1752"/>
              <a:gd name="T10" fmla="*/ 0 w 3505"/>
              <a:gd name="T11" fmla="*/ 1751 h 1752"/>
            </a:gdLst>
            <a:ahLst/>
            <a:cxnLst>
              <a:cxn ang="0">
                <a:pos x="T0" y="T1"/>
              </a:cxn>
              <a:cxn ang="0">
                <a:pos x="T2" y="T3"/>
              </a:cxn>
              <a:cxn ang="0">
                <a:pos x="T4" y="T5"/>
              </a:cxn>
              <a:cxn ang="0">
                <a:pos x="T6" y="T7"/>
              </a:cxn>
              <a:cxn ang="0">
                <a:pos x="T8" y="T9"/>
              </a:cxn>
              <a:cxn ang="0">
                <a:pos x="T10" y="T11"/>
              </a:cxn>
            </a:cxnLst>
            <a:rect l="0" t="0" r="r" b="b"/>
            <a:pathLst>
              <a:path w="3505" h="1752">
                <a:moveTo>
                  <a:pt x="0" y="1751"/>
                </a:moveTo>
                <a:lnTo>
                  <a:pt x="0" y="1751"/>
                </a:lnTo>
                <a:cubicBezTo>
                  <a:pt x="0" y="784"/>
                  <a:pt x="784" y="0"/>
                  <a:pt x="1753" y="0"/>
                </a:cubicBezTo>
                <a:lnTo>
                  <a:pt x="1753" y="0"/>
                </a:lnTo>
                <a:cubicBezTo>
                  <a:pt x="2720" y="0"/>
                  <a:pt x="3504" y="784"/>
                  <a:pt x="3504" y="1751"/>
                </a:cubicBezTo>
                <a:lnTo>
                  <a:pt x="0" y="1751"/>
                </a:lnTo>
              </a:path>
            </a:pathLst>
          </a:custGeom>
          <a:solidFill>
            <a:srgbClr val="60BA47"/>
          </a:solidFill>
          <a:ln>
            <a:noFill/>
          </a:ln>
          <a:effectLst/>
        </p:spPr>
        <p:txBody>
          <a:bodyPr wrap="none" anchor="ctr"/>
          <a:lstStyle/>
          <a:p>
            <a:endParaRPr lang="en-GB" sz="900" noProof="0"/>
          </a:p>
        </p:txBody>
      </p:sp>
      <p:sp>
        <p:nvSpPr>
          <p:cNvPr id="385" name="Freeform 327"/>
          <p:cNvSpPr>
            <a:spLocks noChangeArrowheads="1"/>
          </p:cNvSpPr>
          <p:nvPr/>
        </p:nvSpPr>
        <p:spPr bwMode="auto">
          <a:xfrm>
            <a:off x="7870176" y="5660681"/>
            <a:ext cx="2814666" cy="1037554"/>
          </a:xfrm>
          <a:custGeom>
            <a:avLst/>
            <a:gdLst>
              <a:gd name="T0" fmla="*/ 0 w 3505"/>
              <a:gd name="T1" fmla="*/ 0 h 1753"/>
              <a:gd name="T2" fmla="*/ 0 w 3505"/>
              <a:gd name="T3" fmla="*/ 0 h 1753"/>
              <a:gd name="T4" fmla="*/ 1753 w 3505"/>
              <a:gd name="T5" fmla="*/ 1752 h 1753"/>
              <a:gd name="T6" fmla="*/ 1753 w 3505"/>
              <a:gd name="T7" fmla="*/ 1752 h 1753"/>
              <a:gd name="T8" fmla="*/ 3504 w 3505"/>
              <a:gd name="T9" fmla="*/ 0 h 1753"/>
              <a:gd name="T10" fmla="*/ 0 w 3505"/>
              <a:gd name="T11" fmla="*/ 0 h 1753"/>
            </a:gdLst>
            <a:ahLst/>
            <a:cxnLst>
              <a:cxn ang="0">
                <a:pos x="T0" y="T1"/>
              </a:cxn>
              <a:cxn ang="0">
                <a:pos x="T2" y="T3"/>
              </a:cxn>
              <a:cxn ang="0">
                <a:pos x="T4" y="T5"/>
              </a:cxn>
              <a:cxn ang="0">
                <a:pos x="T6" y="T7"/>
              </a:cxn>
              <a:cxn ang="0">
                <a:pos x="T8" y="T9"/>
              </a:cxn>
              <a:cxn ang="0">
                <a:pos x="T10" y="T11"/>
              </a:cxn>
            </a:cxnLst>
            <a:rect l="0" t="0" r="r" b="b"/>
            <a:pathLst>
              <a:path w="3505" h="1753">
                <a:moveTo>
                  <a:pt x="0" y="0"/>
                </a:moveTo>
                <a:lnTo>
                  <a:pt x="0" y="0"/>
                </a:lnTo>
                <a:cubicBezTo>
                  <a:pt x="0" y="968"/>
                  <a:pt x="784" y="1752"/>
                  <a:pt x="1753" y="1752"/>
                </a:cubicBezTo>
                <a:lnTo>
                  <a:pt x="1753" y="1752"/>
                </a:lnTo>
                <a:cubicBezTo>
                  <a:pt x="2720" y="1752"/>
                  <a:pt x="3504" y="968"/>
                  <a:pt x="3504" y="0"/>
                </a:cubicBezTo>
                <a:lnTo>
                  <a:pt x="0" y="0"/>
                </a:lnTo>
              </a:path>
            </a:pathLst>
          </a:custGeom>
          <a:solidFill>
            <a:srgbClr val="60BA47"/>
          </a:solidFill>
          <a:ln>
            <a:noFill/>
          </a:ln>
          <a:effectLst/>
        </p:spPr>
        <p:txBody>
          <a:bodyPr wrap="none" anchor="ctr"/>
          <a:lstStyle/>
          <a:p>
            <a:endParaRPr lang="en-GB" sz="900" noProof="0"/>
          </a:p>
        </p:txBody>
      </p:sp>
      <p:sp>
        <p:nvSpPr>
          <p:cNvPr id="599" name="CuadroTexto 598"/>
          <p:cNvSpPr txBox="1"/>
          <p:nvPr/>
        </p:nvSpPr>
        <p:spPr>
          <a:xfrm>
            <a:off x="811480" y="2594671"/>
            <a:ext cx="2679919" cy="769441"/>
          </a:xfrm>
          <a:prstGeom prst="rect">
            <a:avLst/>
          </a:prstGeom>
          <a:noFill/>
        </p:spPr>
        <p:txBody>
          <a:bodyPr wrap="square" rtlCol="0">
            <a:spAutoFit/>
          </a:bodyPr>
          <a:lstStyle/>
          <a:p>
            <a:pPr algn="ctr"/>
            <a:r>
              <a:rPr lang="en-GB" sz="2200" b="1" noProof="0">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EU:n luomusertifiointi</a:t>
            </a:r>
            <a:endParaRPr lang="en-GB" sz="2200" b="1" noProof="0">
              <a:solidFill>
                <a:srgbClr val="0B3A5B"/>
              </a:solidFill>
              <a:latin typeface="Calibri" panose="020F0502020204030204" pitchFamily="34" charset="0"/>
              <a:ea typeface="Lato" charset="0"/>
              <a:cs typeface="Calibri" panose="020F0502020204030204" pitchFamily="34" charset="0"/>
            </a:endParaRPr>
          </a:p>
        </p:txBody>
      </p:sp>
      <p:sp>
        <p:nvSpPr>
          <p:cNvPr id="600" name="CuadroTexto 599"/>
          <p:cNvSpPr txBox="1"/>
          <p:nvPr/>
        </p:nvSpPr>
        <p:spPr>
          <a:xfrm>
            <a:off x="4496631" y="2801675"/>
            <a:ext cx="2585703" cy="430887"/>
          </a:xfrm>
          <a:prstGeom prst="rect">
            <a:avLst/>
          </a:prstGeom>
          <a:noFill/>
        </p:spPr>
        <p:txBody>
          <a:bodyPr wrap="square" rtlCol="0">
            <a:spAutoFit/>
          </a:bodyPr>
          <a:lstStyle/>
          <a:p>
            <a:pPr algn="ctr"/>
            <a:r>
              <a:rPr lang="en-GB" sz="2200" b="1" noProof="0">
                <a:solidFill>
                  <a:srgbClr val="0B3A5B"/>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HACCP</a:t>
            </a:r>
            <a:endParaRPr lang="en-GB" sz="2200" b="1" noProof="0">
              <a:solidFill>
                <a:srgbClr val="0B3A5B"/>
              </a:solidFill>
              <a:latin typeface="Calibri" panose="020F0502020204030204" pitchFamily="34" charset="0"/>
              <a:ea typeface="Lato" charset="0"/>
              <a:cs typeface="Calibri" panose="020F0502020204030204" pitchFamily="34" charset="0"/>
            </a:endParaRPr>
          </a:p>
        </p:txBody>
      </p:sp>
      <p:sp>
        <p:nvSpPr>
          <p:cNvPr id="601" name="CuadroTexto 600"/>
          <p:cNvSpPr txBox="1"/>
          <p:nvPr/>
        </p:nvSpPr>
        <p:spPr>
          <a:xfrm>
            <a:off x="7974734" y="2708130"/>
            <a:ext cx="2627022" cy="430887"/>
          </a:xfrm>
          <a:prstGeom prst="rect">
            <a:avLst/>
          </a:prstGeom>
          <a:noFill/>
        </p:spPr>
        <p:txBody>
          <a:bodyPr wrap="square" rtlCol="0">
            <a:spAutoFit/>
          </a:bodyPr>
          <a:lstStyle/>
          <a:p>
            <a:pPr algn="ctr"/>
            <a:r>
              <a:rPr lang="en-GB" sz="2200" b="1" noProof="0">
                <a:solidFill>
                  <a:srgbClr val="0B3A5B"/>
                </a:solidFill>
                <a:latin typeface="Calibri" panose="020F0502020204030204" pitchFamily="34" charset="0"/>
                <a:ea typeface="Lato" charset="0"/>
                <a:cs typeface="Calibri" panose="020F0502020204030204" pitchFamily="34" charset="0"/>
                <a:hlinkClick r:id="rId5">
                  <a:extLst>
                    <a:ext uri="{A12FA001-AC4F-418D-AE19-62706E023703}">
                      <ahyp:hlinkClr xmlns:ahyp="http://schemas.microsoft.com/office/drawing/2018/hyperlinkcolor" val="tx"/>
                    </a:ext>
                  </a:extLst>
                </a:hlinkClick>
              </a:rPr>
              <a:t>ISO 22000</a:t>
            </a:r>
            <a:endParaRPr lang="en-GB" sz="2200" b="1" noProof="0">
              <a:solidFill>
                <a:srgbClr val="0B3A5B"/>
              </a:solidFill>
              <a:latin typeface="Calibri" panose="020F0502020204030204" pitchFamily="34" charset="0"/>
              <a:ea typeface="Lato" charset="0"/>
              <a:cs typeface="Calibri" panose="020F0502020204030204" pitchFamily="34" charset="0"/>
            </a:endParaRPr>
          </a:p>
        </p:txBody>
      </p:sp>
      <p:sp>
        <p:nvSpPr>
          <p:cNvPr id="603" name="Rectángulo 602"/>
          <p:cNvSpPr/>
          <p:nvPr/>
        </p:nvSpPr>
        <p:spPr>
          <a:xfrm>
            <a:off x="980388" y="3610022"/>
            <a:ext cx="2394408" cy="1323439"/>
          </a:xfrm>
          <a:prstGeom prst="rect">
            <a:avLst/>
          </a:prstGeom>
        </p:spPr>
        <p:txBody>
          <a:bodyPr wrap="square">
            <a:spAutoFit/>
          </a:bodyPr>
          <a:lstStyle/>
          <a:p>
            <a:pPr algn="ctr"/>
            <a:r>
              <a:rPr lang="en-US" sz="2000" noProof="0" dirty="0" err="1">
                <a:solidFill>
                  <a:schemeClr val="bg1"/>
                </a:solidFill>
                <a:latin typeface="Calibri" panose="020F0502020204030204" pitchFamily="34" charset="0"/>
                <a:ea typeface="Lato" charset="0"/>
                <a:cs typeface="Calibri" panose="020F0502020204030204" pitchFamily="34" charset="0"/>
              </a:rPr>
              <a:t>Luomuelintarvik-keiden</a:t>
            </a:r>
            <a:r>
              <a:rPr lang="en-US" sz="2000" noProof="0" dirty="0">
                <a:solidFill>
                  <a:schemeClr val="bg1"/>
                </a:solidFill>
                <a:latin typeface="Calibri" panose="020F0502020204030204" pitchFamily="34" charset="0"/>
                <a:ea typeface="Lato" charset="0"/>
                <a:cs typeface="Calibri" panose="020F0502020204030204" pitchFamily="34" charset="0"/>
              </a:rPr>
              <a:t> </a:t>
            </a:r>
            <a:r>
              <a:rPr lang="en-US" sz="2000" noProof="0" dirty="0" err="1">
                <a:solidFill>
                  <a:schemeClr val="bg1"/>
                </a:solidFill>
                <a:latin typeface="Calibri" panose="020F0502020204030204" pitchFamily="34" charset="0"/>
                <a:ea typeface="Lato" charset="0"/>
                <a:cs typeface="Calibri" panose="020F0502020204030204" pitchFamily="34" charset="0"/>
              </a:rPr>
              <a:t>tuotantoa</a:t>
            </a:r>
            <a:r>
              <a:rPr lang="en-US" sz="2000" noProof="0" dirty="0">
                <a:solidFill>
                  <a:schemeClr val="bg1"/>
                </a:solidFill>
                <a:latin typeface="Calibri" panose="020F0502020204030204" pitchFamily="34" charset="0"/>
                <a:ea typeface="Lato" charset="0"/>
                <a:cs typeface="Calibri" panose="020F0502020204030204" pitchFamily="34" charset="0"/>
              </a:rPr>
              <a:t> ja </a:t>
            </a:r>
            <a:r>
              <a:rPr lang="en-US" sz="2000" noProof="0" dirty="0" err="1">
                <a:solidFill>
                  <a:schemeClr val="bg1"/>
                </a:solidFill>
                <a:latin typeface="Calibri" panose="020F0502020204030204" pitchFamily="34" charset="0"/>
                <a:ea typeface="Lato" charset="0"/>
                <a:cs typeface="Calibri" panose="020F0502020204030204" pitchFamily="34" charset="0"/>
              </a:rPr>
              <a:t>merkintöjä</a:t>
            </a:r>
            <a:r>
              <a:rPr lang="en-US" sz="2000" noProof="0" dirty="0">
                <a:solidFill>
                  <a:schemeClr val="bg1"/>
                </a:solidFill>
                <a:latin typeface="Calibri" panose="020F0502020204030204" pitchFamily="34" charset="0"/>
                <a:ea typeface="Lato" charset="0"/>
                <a:cs typeface="Calibri" panose="020F0502020204030204" pitchFamily="34" charset="0"/>
              </a:rPr>
              <a:t> </a:t>
            </a:r>
            <a:r>
              <a:rPr lang="en-US" sz="2000" noProof="0" dirty="0" err="1">
                <a:solidFill>
                  <a:schemeClr val="bg1"/>
                </a:solidFill>
                <a:latin typeface="Calibri" panose="020F0502020204030204" pitchFamily="34" charset="0"/>
                <a:ea typeface="Lato" charset="0"/>
                <a:cs typeface="Calibri" panose="020F0502020204030204" pitchFamily="34" charset="0"/>
              </a:rPr>
              <a:t>koskevat</a:t>
            </a:r>
            <a:r>
              <a:rPr lang="en-US" sz="2000" noProof="0" dirty="0">
                <a:solidFill>
                  <a:schemeClr val="bg1"/>
                </a:solidFill>
                <a:latin typeface="Calibri" panose="020F0502020204030204" pitchFamily="34" charset="0"/>
                <a:ea typeface="Lato" charset="0"/>
                <a:cs typeface="Calibri" panose="020F0502020204030204" pitchFamily="34" charset="0"/>
              </a:rPr>
              <a:t> </a:t>
            </a:r>
            <a:r>
              <a:rPr lang="en-US" sz="2000" noProof="0" dirty="0" err="1">
                <a:solidFill>
                  <a:schemeClr val="bg1"/>
                </a:solidFill>
                <a:latin typeface="Calibri" panose="020F0502020204030204" pitchFamily="34" charset="0"/>
                <a:ea typeface="Lato" charset="0"/>
                <a:cs typeface="Calibri" panose="020F0502020204030204" pitchFamily="34" charset="0"/>
              </a:rPr>
              <a:t>vaatimukset</a:t>
            </a:r>
            <a:r>
              <a:rPr lang="en-US" sz="2000" noProof="0" dirty="0">
                <a:solidFill>
                  <a:schemeClr val="bg1"/>
                </a:solidFill>
                <a:latin typeface="Calibri" panose="020F0502020204030204" pitchFamily="34" charset="0"/>
                <a:ea typeface="Lato" charset="0"/>
                <a:cs typeface="Calibri" panose="020F0502020204030204" pitchFamily="34" charset="0"/>
              </a:rPr>
              <a:t> </a:t>
            </a:r>
            <a:r>
              <a:rPr lang="en-US" sz="2000" noProof="0" dirty="0" err="1">
                <a:solidFill>
                  <a:schemeClr val="bg1"/>
                </a:solidFill>
                <a:latin typeface="Calibri" panose="020F0502020204030204" pitchFamily="34" charset="0"/>
                <a:ea typeface="Lato" charset="0"/>
                <a:cs typeface="Calibri" panose="020F0502020204030204" pitchFamily="34" charset="0"/>
              </a:rPr>
              <a:t>EU:ssa</a:t>
            </a:r>
            <a:endParaRPr lang="en-GB" sz="2000" noProof="0" dirty="0">
              <a:solidFill>
                <a:schemeClr val="bg1"/>
              </a:solidFill>
              <a:latin typeface="Calibri" panose="020F0502020204030204" pitchFamily="34" charset="0"/>
              <a:ea typeface="Lato" charset="0"/>
              <a:cs typeface="Calibri" panose="020F0502020204030204" pitchFamily="34" charset="0"/>
            </a:endParaRPr>
          </a:p>
        </p:txBody>
      </p:sp>
      <p:sp>
        <p:nvSpPr>
          <p:cNvPr id="604" name="Rectángulo 603"/>
          <p:cNvSpPr/>
          <p:nvPr/>
        </p:nvSpPr>
        <p:spPr>
          <a:xfrm>
            <a:off x="4540578" y="3490856"/>
            <a:ext cx="2497808" cy="2246769"/>
          </a:xfrm>
          <a:prstGeom prst="rect">
            <a:avLst/>
          </a:prstGeom>
        </p:spPr>
        <p:txBody>
          <a:bodyPr wrap="square">
            <a:spAutoFit/>
          </a:bodyPr>
          <a:lstStyle/>
          <a:p>
            <a:pPr algn="ctr"/>
            <a:r>
              <a:rPr lang="en-US" sz="2000" noProof="0" dirty="0" err="1">
                <a:solidFill>
                  <a:schemeClr val="bg1"/>
                </a:solidFill>
                <a:latin typeface="Calibri" panose="020F0502020204030204" pitchFamily="34" charset="0"/>
                <a:ea typeface="Lato" charset="0"/>
                <a:cs typeface="Calibri" panose="020F0502020204030204" pitchFamily="34" charset="0"/>
              </a:rPr>
              <a:t>Varmistaa</a:t>
            </a:r>
            <a:r>
              <a:rPr lang="en-US" sz="2000" noProof="0" dirty="0">
                <a:solidFill>
                  <a:schemeClr val="bg1"/>
                </a:solidFill>
                <a:latin typeface="Calibri" panose="020F0502020204030204" pitchFamily="34" charset="0"/>
                <a:ea typeface="Lato" charset="0"/>
                <a:cs typeface="Calibri" panose="020F0502020204030204" pitchFamily="34" charset="0"/>
              </a:rPr>
              <a:t> </a:t>
            </a:r>
            <a:r>
              <a:rPr lang="en-US" sz="2000" noProof="0" dirty="0" err="1">
                <a:solidFill>
                  <a:schemeClr val="bg1"/>
                </a:solidFill>
                <a:latin typeface="Calibri" panose="020F0502020204030204" pitchFamily="34" charset="0"/>
                <a:ea typeface="Lato" charset="0"/>
                <a:cs typeface="Calibri" panose="020F0502020204030204" pitchFamily="34" charset="0"/>
              </a:rPr>
              <a:t>elintarviketurvalli-suuden</a:t>
            </a:r>
            <a:r>
              <a:rPr lang="en-US" sz="2000" noProof="0" dirty="0">
                <a:solidFill>
                  <a:schemeClr val="bg1"/>
                </a:solidFill>
                <a:latin typeface="Calibri" panose="020F0502020204030204" pitchFamily="34" charset="0"/>
                <a:ea typeface="Lato" charset="0"/>
                <a:cs typeface="Calibri" panose="020F0502020204030204" pitchFamily="34" charset="0"/>
              </a:rPr>
              <a:t> </a:t>
            </a:r>
            <a:r>
              <a:rPr lang="en-US" sz="2000" noProof="0" dirty="0" err="1">
                <a:solidFill>
                  <a:schemeClr val="bg1"/>
                </a:solidFill>
                <a:latin typeface="Calibri" panose="020F0502020204030204" pitchFamily="34" charset="0"/>
                <a:ea typeface="Lato" charset="0"/>
                <a:cs typeface="Calibri" panose="020F0502020204030204" pitchFamily="34" charset="0"/>
              </a:rPr>
              <a:t>noudattamisen</a:t>
            </a:r>
            <a:r>
              <a:rPr lang="en-US" sz="2000" noProof="0" dirty="0">
                <a:solidFill>
                  <a:schemeClr val="bg1"/>
                </a:solidFill>
                <a:latin typeface="Calibri" panose="020F0502020204030204" pitchFamily="34" charset="0"/>
                <a:ea typeface="Lato" charset="0"/>
                <a:cs typeface="Calibri" panose="020F0502020204030204" pitchFamily="34" charset="0"/>
              </a:rPr>
              <a:t> ja on </a:t>
            </a:r>
            <a:r>
              <a:rPr lang="en-US" sz="2000" noProof="0" dirty="0" err="1">
                <a:solidFill>
                  <a:schemeClr val="bg1"/>
                </a:solidFill>
                <a:latin typeface="Calibri" panose="020F0502020204030204" pitchFamily="34" charset="0"/>
                <a:ea typeface="Lato" charset="0"/>
                <a:cs typeface="Calibri" panose="020F0502020204030204" pitchFamily="34" charset="0"/>
              </a:rPr>
              <a:t>lakisääteinen</a:t>
            </a:r>
            <a:r>
              <a:rPr lang="en-US" sz="2000" noProof="0" dirty="0">
                <a:solidFill>
                  <a:schemeClr val="bg1"/>
                </a:solidFill>
                <a:latin typeface="Calibri" panose="020F0502020204030204" pitchFamily="34" charset="0"/>
                <a:ea typeface="Lato" charset="0"/>
                <a:cs typeface="Calibri" panose="020F0502020204030204" pitchFamily="34" charset="0"/>
              </a:rPr>
              <a:t> </a:t>
            </a:r>
            <a:r>
              <a:rPr lang="en-US" sz="2000" noProof="0" dirty="0" err="1">
                <a:solidFill>
                  <a:schemeClr val="bg1"/>
                </a:solidFill>
                <a:latin typeface="Calibri" panose="020F0502020204030204" pitchFamily="34" charset="0"/>
                <a:ea typeface="Lato" charset="0"/>
                <a:cs typeface="Calibri" panose="020F0502020204030204" pitchFamily="34" charset="0"/>
              </a:rPr>
              <a:t>vaatimus</a:t>
            </a:r>
            <a:r>
              <a:rPr lang="en-US" sz="2000" noProof="0" dirty="0">
                <a:solidFill>
                  <a:schemeClr val="bg1"/>
                </a:solidFill>
                <a:latin typeface="Calibri" panose="020F0502020204030204" pitchFamily="34" charset="0"/>
                <a:ea typeface="Lato" charset="0"/>
                <a:cs typeface="Calibri" panose="020F0502020204030204" pitchFamily="34" charset="0"/>
              </a:rPr>
              <a:t> </a:t>
            </a:r>
            <a:r>
              <a:rPr lang="en-US" sz="2000" noProof="0" dirty="0" err="1">
                <a:solidFill>
                  <a:schemeClr val="bg1"/>
                </a:solidFill>
                <a:latin typeface="Calibri" panose="020F0502020204030204" pitchFamily="34" charset="0"/>
                <a:ea typeface="Lato" charset="0"/>
                <a:cs typeface="Calibri" panose="020F0502020204030204" pitchFamily="34" charset="0"/>
              </a:rPr>
              <a:t>monilla</a:t>
            </a:r>
            <a:r>
              <a:rPr lang="en-US" sz="2000" noProof="0" dirty="0">
                <a:solidFill>
                  <a:schemeClr val="bg1"/>
                </a:solidFill>
                <a:latin typeface="Calibri" panose="020F0502020204030204" pitchFamily="34" charset="0"/>
                <a:ea typeface="Lato" charset="0"/>
                <a:cs typeface="Calibri" panose="020F0502020204030204" pitchFamily="34" charset="0"/>
              </a:rPr>
              <a:t> </a:t>
            </a:r>
            <a:r>
              <a:rPr lang="en-US" sz="2000" noProof="0" dirty="0" err="1">
                <a:solidFill>
                  <a:schemeClr val="bg1"/>
                </a:solidFill>
                <a:latin typeface="Calibri" panose="020F0502020204030204" pitchFamily="34" charset="0"/>
                <a:ea typeface="Lato" charset="0"/>
                <a:cs typeface="Calibri" panose="020F0502020204030204" pitchFamily="34" charset="0"/>
              </a:rPr>
              <a:t>aloilla</a:t>
            </a:r>
            <a:r>
              <a:rPr lang="en-US" sz="2000" noProof="0" dirty="0">
                <a:solidFill>
                  <a:schemeClr val="bg1"/>
                </a:solidFill>
                <a:latin typeface="Calibri" panose="020F0502020204030204" pitchFamily="34" charset="0"/>
                <a:ea typeface="Lato" charset="0"/>
                <a:cs typeface="Calibri" panose="020F0502020204030204" pitchFamily="34" charset="0"/>
              </a:rPr>
              <a:t>.</a:t>
            </a:r>
            <a:endParaRPr lang="en-GB" sz="2000" noProof="0" dirty="0">
              <a:solidFill>
                <a:schemeClr val="bg1"/>
              </a:solidFill>
              <a:latin typeface="Calibri" panose="020F0502020204030204" pitchFamily="34" charset="0"/>
              <a:ea typeface="Lato" charset="0"/>
              <a:cs typeface="Calibri" panose="020F0502020204030204" pitchFamily="34" charset="0"/>
            </a:endParaRPr>
          </a:p>
        </p:txBody>
      </p:sp>
      <p:sp>
        <p:nvSpPr>
          <p:cNvPr id="605" name="Rectángulo 604"/>
          <p:cNvSpPr/>
          <p:nvPr/>
        </p:nvSpPr>
        <p:spPr>
          <a:xfrm>
            <a:off x="8005159" y="3408755"/>
            <a:ext cx="2585702" cy="2246769"/>
          </a:xfrm>
          <a:prstGeom prst="rect">
            <a:avLst/>
          </a:prstGeom>
        </p:spPr>
        <p:txBody>
          <a:bodyPr wrap="square">
            <a:spAutoFit/>
          </a:bodyPr>
          <a:lstStyle/>
          <a:p>
            <a:pPr algn="ctr"/>
            <a:r>
              <a:rPr lang="en-US" sz="2000" noProof="0" dirty="0" err="1">
                <a:solidFill>
                  <a:schemeClr val="bg1"/>
                </a:solidFill>
                <a:latin typeface="Calibri" panose="020F0502020204030204" pitchFamily="34" charset="0"/>
                <a:ea typeface="Lato" charset="0"/>
                <a:cs typeface="Calibri" panose="020F0502020204030204" pitchFamily="34" charset="0"/>
              </a:rPr>
              <a:t>Maailmanlaajuinen</a:t>
            </a:r>
            <a:r>
              <a:rPr lang="en-US" sz="2000" noProof="0" dirty="0">
                <a:solidFill>
                  <a:schemeClr val="bg1"/>
                </a:solidFill>
                <a:latin typeface="Calibri" panose="020F0502020204030204" pitchFamily="34" charset="0"/>
                <a:ea typeface="Lato" charset="0"/>
                <a:cs typeface="Calibri" panose="020F0502020204030204" pitchFamily="34" charset="0"/>
              </a:rPr>
              <a:t> </a:t>
            </a:r>
            <a:r>
              <a:rPr lang="en-US" sz="2000" noProof="0" dirty="0" err="1">
                <a:solidFill>
                  <a:schemeClr val="bg1"/>
                </a:solidFill>
                <a:latin typeface="Calibri" panose="020F0502020204030204" pitchFamily="34" charset="0"/>
                <a:ea typeface="Lato" charset="0"/>
                <a:cs typeface="Calibri" panose="020F0502020204030204" pitchFamily="34" charset="0"/>
              </a:rPr>
              <a:t>elintarviketurvalli-suuden</a:t>
            </a:r>
            <a:r>
              <a:rPr lang="en-US" sz="2000" noProof="0" dirty="0">
                <a:solidFill>
                  <a:schemeClr val="bg1"/>
                </a:solidFill>
                <a:latin typeface="Calibri" panose="020F0502020204030204" pitchFamily="34" charset="0"/>
                <a:ea typeface="Lato" charset="0"/>
                <a:cs typeface="Calibri" panose="020F0502020204030204" pitchFamily="34" charset="0"/>
              </a:rPr>
              <a:t> </a:t>
            </a:r>
            <a:r>
              <a:rPr lang="en-US" sz="2000" noProof="0" dirty="0" err="1">
                <a:solidFill>
                  <a:schemeClr val="bg1"/>
                </a:solidFill>
                <a:latin typeface="Calibri" panose="020F0502020204030204" pitchFamily="34" charset="0"/>
                <a:ea typeface="Lato" charset="0"/>
                <a:cs typeface="Calibri" panose="020F0502020204030204" pitchFamily="34" charset="0"/>
              </a:rPr>
              <a:t>hallintastandardi</a:t>
            </a:r>
            <a:r>
              <a:rPr lang="en-US" sz="2000" noProof="0" dirty="0">
                <a:solidFill>
                  <a:schemeClr val="bg1"/>
                </a:solidFill>
                <a:latin typeface="Calibri" panose="020F0502020204030204" pitchFamily="34" charset="0"/>
                <a:ea typeface="Lato" charset="0"/>
                <a:cs typeface="Calibri" panose="020F0502020204030204" pitchFamily="34" charset="0"/>
              </a:rPr>
              <a:t>, jota </a:t>
            </a:r>
            <a:r>
              <a:rPr lang="en-US" sz="2000" noProof="0" dirty="0" err="1">
                <a:solidFill>
                  <a:schemeClr val="bg1"/>
                </a:solidFill>
                <a:latin typeface="Calibri" panose="020F0502020204030204" pitchFamily="34" charset="0"/>
                <a:ea typeface="Lato" charset="0"/>
                <a:cs typeface="Calibri" panose="020F0502020204030204" pitchFamily="34" charset="0"/>
              </a:rPr>
              <a:t>vaaditaan</a:t>
            </a:r>
            <a:r>
              <a:rPr lang="en-US" sz="2000" noProof="0" dirty="0">
                <a:solidFill>
                  <a:schemeClr val="bg1"/>
                </a:solidFill>
                <a:latin typeface="Calibri" panose="020F0502020204030204" pitchFamily="34" charset="0"/>
                <a:ea typeface="Lato" charset="0"/>
                <a:cs typeface="Calibri" panose="020F0502020204030204" pitchFamily="34" charset="0"/>
              </a:rPr>
              <a:t> </a:t>
            </a:r>
            <a:r>
              <a:rPr lang="en-US" sz="2000" noProof="0" dirty="0" err="1">
                <a:solidFill>
                  <a:schemeClr val="bg1"/>
                </a:solidFill>
                <a:latin typeface="Calibri" panose="020F0502020204030204" pitchFamily="34" charset="0"/>
                <a:ea typeface="Lato" charset="0"/>
                <a:cs typeface="Calibri" panose="020F0502020204030204" pitchFamily="34" charset="0"/>
              </a:rPr>
              <a:t>usein</a:t>
            </a:r>
            <a:r>
              <a:rPr lang="en-US" sz="2000" noProof="0" dirty="0">
                <a:solidFill>
                  <a:schemeClr val="bg1"/>
                </a:solidFill>
                <a:latin typeface="Calibri" panose="020F0502020204030204" pitchFamily="34" charset="0"/>
                <a:ea typeface="Lato" charset="0"/>
                <a:cs typeface="Calibri" panose="020F0502020204030204" pitchFamily="34" charset="0"/>
              </a:rPr>
              <a:t> </a:t>
            </a:r>
            <a:r>
              <a:rPr lang="en-US" sz="2000" noProof="0" dirty="0" err="1">
                <a:solidFill>
                  <a:schemeClr val="bg1"/>
                </a:solidFill>
                <a:latin typeface="Calibri" panose="020F0502020204030204" pitchFamily="34" charset="0"/>
                <a:ea typeface="Lato" charset="0"/>
                <a:cs typeface="Calibri" panose="020F0502020204030204" pitchFamily="34" charset="0"/>
              </a:rPr>
              <a:t>kansainvälisessä</a:t>
            </a:r>
            <a:r>
              <a:rPr lang="en-US" sz="2000" noProof="0" dirty="0">
                <a:solidFill>
                  <a:schemeClr val="bg1"/>
                </a:solidFill>
                <a:latin typeface="Calibri" panose="020F0502020204030204" pitchFamily="34" charset="0"/>
                <a:ea typeface="Lato" charset="0"/>
                <a:cs typeface="Calibri" panose="020F0502020204030204" pitchFamily="34" charset="0"/>
              </a:rPr>
              <a:t> </a:t>
            </a:r>
            <a:r>
              <a:rPr lang="en-US" sz="2000" noProof="0" dirty="0" err="1">
                <a:solidFill>
                  <a:schemeClr val="bg1"/>
                </a:solidFill>
                <a:latin typeface="Calibri" panose="020F0502020204030204" pitchFamily="34" charset="0"/>
                <a:ea typeface="Lato" charset="0"/>
                <a:cs typeface="Calibri" panose="020F0502020204030204" pitchFamily="34" charset="0"/>
              </a:rPr>
              <a:t>kaupassa</a:t>
            </a:r>
            <a:r>
              <a:rPr lang="en-US" sz="2000" noProof="0" dirty="0">
                <a:solidFill>
                  <a:schemeClr val="bg1"/>
                </a:solidFill>
                <a:latin typeface="Calibri" panose="020F0502020204030204" pitchFamily="34" charset="0"/>
                <a:ea typeface="Lato" charset="0"/>
                <a:cs typeface="Calibri" panose="020F0502020204030204" pitchFamily="34" charset="0"/>
              </a:rPr>
              <a:t>.</a:t>
            </a:r>
            <a:endParaRPr lang="en-GB" sz="2000" noProof="0" dirty="0">
              <a:solidFill>
                <a:schemeClr val="bg1"/>
              </a:solidFill>
              <a:latin typeface="Calibri" panose="020F0502020204030204" pitchFamily="34" charset="0"/>
              <a:ea typeface="Lato" charset="0"/>
              <a:cs typeface="Calibri" panose="020F0502020204030204" pitchFamily="34" charset="0"/>
            </a:endParaRPr>
          </a:p>
        </p:txBody>
      </p:sp>
      <p:grpSp>
        <p:nvGrpSpPr>
          <p:cNvPr id="50" name="Graphic 3">
            <a:extLst>
              <a:ext uri="{FF2B5EF4-FFF2-40B4-BE49-F238E27FC236}">
                <a16:creationId xmlns:a16="http://schemas.microsoft.com/office/drawing/2014/main" id="{651D75C1-E89F-064F-02D9-563F9623C462}"/>
              </a:ext>
            </a:extLst>
          </p:cNvPr>
          <p:cNvGrpSpPr/>
          <p:nvPr/>
        </p:nvGrpSpPr>
        <p:grpSpPr>
          <a:xfrm>
            <a:off x="5364578" y="1303790"/>
            <a:ext cx="772300" cy="871495"/>
            <a:chOff x="4643578" y="432838"/>
            <a:chExt cx="1028134" cy="1160188"/>
          </a:xfrm>
          <a:solidFill>
            <a:srgbClr val="09465E"/>
          </a:solidFill>
        </p:grpSpPr>
        <p:sp>
          <p:nvSpPr>
            <p:cNvPr id="51" name="Freeform 1033">
              <a:extLst>
                <a:ext uri="{FF2B5EF4-FFF2-40B4-BE49-F238E27FC236}">
                  <a16:creationId xmlns:a16="http://schemas.microsoft.com/office/drawing/2014/main" id="{3EFDB3D8-F21B-40BD-9DF3-39D3F7E2CF75}"/>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2094D2"/>
            </a:solidFill>
            <a:ln w="27426" cap="flat">
              <a:noFill/>
              <a:prstDash val="solid"/>
              <a:miter/>
            </a:ln>
          </p:spPr>
          <p:txBody>
            <a:bodyPr rtlCol="0" anchor="ctr"/>
            <a:lstStyle/>
            <a:p>
              <a:endParaRPr lang="en-GB" noProof="0"/>
            </a:p>
          </p:txBody>
        </p:sp>
        <p:grpSp>
          <p:nvGrpSpPr>
            <p:cNvPr id="52" name="Graphic 3">
              <a:extLst>
                <a:ext uri="{FF2B5EF4-FFF2-40B4-BE49-F238E27FC236}">
                  <a16:creationId xmlns:a16="http://schemas.microsoft.com/office/drawing/2014/main" id="{6C70853E-88F1-7715-9C84-76CC2EF7C326}"/>
                </a:ext>
              </a:extLst>
            </p:cNvPr>
            <p:cNvGrpSpPr/>
            <p:nvPr/>
          </p:nvGrpSpPr>
          <p:grpSpPr>
            <a:xfrm>
              <a:off x="4643578" y="432838"/>
              <a:ext cx="1028134" cy="1160188"/>
              <a:chOff x="4643578" y="432838"/>
              <a:chExt cx="1028134" cy="1160188"/>
            </a:xfrm>
            <a:grpFill/>
          </p:grpSpPr>
          <p:sp>
            <p:nvSpPr>
              <p:cNvPr id="53" name="Freeform 1035">
                <a:extLst>
                  <a:ext uri="{FF2B5EF4-FFF2-40B4-BE49-F238E27FC236}">
                    <a16:creationId xmlns:a16="http://schemas.microsoft.com/office/drawing/2014/main" id="{89EB335C-B34A-65BE-D9E6-D3593DC1436E}"/>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GB" noProof="0"/>
              </a:p>
            </p:txBody>
          </p:sp>
          <p:grpSp>
            <p:nvGrpSpPr>
              <p:cNvPr id="54" name="Graphic 3">
                <a:extLst>
                  <a:ext uri="{FF2B5EF4-FFF2-40B4-BE49-F238E27FC236}">
                    <a16:creationId xmlns:a16="http://schemas.microsoft.com/office/drawing/2014/main" id="{F6FFA6DE-D9BC-5404-8413-867868445E19}"/>
                  </a:ext>
                </a:extLst>
              </p:cNvPr>
              <p:cNvGrpSpPr/>
              <p:nvPr/>
            </p:nvGrpSpPr>
            <p:grpSpPr>
              <a:xfrm>
                <a:off x="4643578" y="432838"/>
                <a:ext cx="1028134" cy="1160188"/>
                <a:chOff x="4643578" y="432838"/>
                <a:chExt cx="1028134" cy="1160188"/>
              </a:xfrm>
              <a:grpFill/>
            </p:grpSpPr>
            <p:sp>
              <p:nvSpPr>
                <p:cNvPr id="55" name="Freeform 1037">
                  <a:extLst>
                    <a:ext uri="{FF2B5EF4-FFF2-40B4-BE49-F238E27FC236}">
                      <a16:creationId xmlns:a16="http://schemas.microsoft.com/office/drawing/2014/main" id="{3A1F6793-F7C0-CC41-ADA1-FD9F819F25FA}"/>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GB" noProof="0"/>
                </a:p>
              </p:txBody>
            </p:sp>
            <p:sp>
              <p:nvSpPr>
                <p:cNvPr id="56" name="Freeform 1038">
                  <a:extLst>
                    <a:ext uri="{FF2B5EF4-FFF2-40B4-BE49-F238E27FC236}">
                      <a16:creationId xmlns:a16="http://schemas.microsoft.com/office/drawing/2014/main" id="{BE052037-E051-CE0F-704B-BB3CE7E5A68B}"/>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GB" noProof="0"/>
                </a:p>
              </p:txBody>
            </p:sp>
          </p:grpSp>
        </p:grpSp>
      </p:grpSp>
      <p:grpSp>
        <p:nvGrpSpPr>
          <p:cNvPr id="57" name="Graphic 3">
            <a:extLst>
              <a:ext uri="{FF2B5EF4-FFF2-40B4-BE49-F238E27FC236}">
                <a16:creationId xmlns:a16="http://schemas.microsoft.com/office/drawing/2014/main" id="{7F95CC21-E986-A04B-64FD-295A84C17EC6}"/>
              </a:ext>
            </a:extLst>
          </p:cNvPr>
          <p:cNvGrpSpPr/>
          <p:nvPr/>
        </p:nvGrpSpPr>
        <p:grpSpPr>
          <a:xfrm>
            <a:off x="8864332" y="1303790"/>
            <a:ext cx="837349" cy="785687"/>
            <a:chOff x="6615628" y="2116894"/>
            <a:chExt cx="1066935" cy="1001108"/>
          </a:xfrm>
          <a:solidFill>
            <a:srgbClr val="09465E"/>
          </a:solidFill>
        </p:grpSpPr>
        <p:sp>
          <p:nvSpPr>
            <p:cNvPr id="58" name="Freeform 1128">
              <a:extLst>
                <a:ext uri="{FF2B5EF4-FFF2-40B4-BE49-F238E27FC236}">
                  <a16:creationId xmlns:a16="http://schemas.microsoft.com/office/drawing/2014/main" id="{3B6E658A-F033-1AC3-3C66-8B9149A9C31F}"/>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60BA47"/>
            </a:solidFill>
            <a:ln w="27426" cap="flat">
              <a:noFill/>
              <a:prstDash val="solid"/>
              <a:miter/>
            </a:ln>
          </p:spPr>
          <p:txBody>
            <a:bodyPr rtlCol="0" anchor="ctr"/>
            <a:lstStyle/>
            <a:p>
              <a:endParaRPr lang="en-GB" noProof="0"/>
            </a:p>
          </p:txBody>
        </p:sp>
        <p:grpSp>
          <p:nvGrpSpPr>
            <p:cNvPr id="59" name="Graphic 3">
              <a:extLst>
                <a:ext uri="{FF2B5EF4-FFF2-40B4-BE49-F238E27FC236}">
                  <a16:creationId xmlns:a16="http://schemas.microsoft.com/office/drawing/2014/main" id="{C72ECC97-F93C-22B0-E2D2-4FE8AA37DA69}"/>
                </a:ext>
              </a:extLst>
            </p:cNvPr>
            <p:cNvGrpSpPr/>
            <p:nvPr/>
          </p:nvGrpSpPr>
          <p:grpSpPr>
            <a:xfrm>
              <a:off x="6615628" y="2116894"/>
              <a:ext cx="1066935" cy="1001108"/>
              <a:chOff x="6615628" y="2116894"/>
              <a:chExt cx="1066935" cy="1001108"/>
            </a:xfrm>
            <a:grpFill/>
          </p:grpSpPr>
          <p:sp>
            <p:nvSpPr>
              <p:cNvPr id="60" name="Freeform 1130">
                <a:extLst>
                  <a:ext uri="{FF2B5EF4-FFF2-40B4-BE49-F238E27FC236}">
                    <a16:creationId xmlns:a16="http://schemas.microsoft.com/office/drawing/2014/main" id="{79F017C7-0873-2C11-48F5-777F1811ADB3}"/>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GB" noProof="0"/>
              </a:p>
            </p:txBody>
          </p:sp>
          <p:sp>
            <p:nvSpPr>
              <p:cNvPr id="61" name="Freeform 1131">
                <a:extLst>
                  <a:ext uri="{FF2B5EF4-FFF2-40B4-BE49-F238E27FC236}">
                    <a16:creationId xmlns:a16="http://schemas.microsoft.com/office/drawing/2014/main" id="{9E37413C-97A2-3816-0EBC-8DA2917EAFB7}"/>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GB" noProof="0"/>
              </a:p>
            </p:txBody>
          </p:sp>
          <p:sp>
            <p:nvSpPr>
              <p:cNvPr id="62" name="Freeform 1132">
                <a:extLst>
                  <a:ext uri="{FF2B5EF4-FFF2-40B4-BE49-F238E27FC236}">
                    <a16:creationId xmlns:a16="http://schemas.microsoft.com/office/drawing/2014/main" id="{EB950071-E812-7CD0-251D-9A66A8B47242}"/>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GB" noProof="0"/>
              </a:p>
            </p:txBody>
          </p:sp>
          <p:sp>
            <p:nvSpPr>
              <p:cNvPr id="63" name="Freeform 1133">
                <a:extLst>
                  <a:ext uri="{FF2B5EF4-FFF2-40B4-BE49-F238E27FC236}">
                    <a16:creationId xmlns:a16="http://schemas.microsoft.com/office/drawing/2014/main" id="{283CEF13-A39A-D352-5A6D-D6F635E1A501}"/>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GB" noProof="0"/>
              </a:p>
            </p:txBody>
          </p:sp>
          <p:sp>
            <p:nvSpPr>
              <p:cNvPr id="64" name="Freeform 1134">
                <a:extLst>
                  <a:ext uri="{FF2B5EF4-FFF2-40B4-BE49-F238E27FC236}">
                    <a16:creationId xmlns:a16="http://schemas.microsoft.com/office/drawing/2014/main" id="{F45A46C2-F7B7-0CAB-4EBE-8A9583FFF511}"/>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GB" noProof="0"/>
              </a:p>
            </p:txBody>
          </p:sp>
          <p:sp>
            <p:nvSpPr>
              <p:cNvPr id="65" name="Freeform 1135">
                <a:extLst>
                  <a:ext uri="{FF2B5EF4-FFF2-40B4-BE49-F238E27FC236}">
                    <a16:creationId xmlns:a16="http://schemas.microsoft.com/office/drawing/2014/main" id="{DFB1352F-4152-59C6-18A2-6626C7468FA6}"/>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GB" noProof="0"/>
              </a:p>
            </p:txBody>
          </p:sp>
          <p:sp>
            <p:nvSpPr>
              <p:cNvPr id="66" name="Freeform 1136">
                <a:extLst>
                  <a:ext uri="{FF2B5EF4-FFF2-40B4-BE49-F238E27FC236}">
                    <a16:creationId xmlns:a16="http://schemas.microsoft.com/office/drawing/2014/main" id="{F8A08DD7-8F19-1D83-CE0F-4F8F329FB213}"/>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GB" noProof="0"/>
              </a:p>
            </p:txBody>
          </p:sp>
          <p:sp>
            <p:nvSpPr>
              <p:cNvPr id="67" name="Freeform 1137">
                <a:extLst>
                  <a:ext uri="{FF2B5EF4-FFF2-40B4-BE49-F238E27FC236}">
                    <a16:creationId xmlns:a16="http://schemas.microsoft.com/office/drawing/2014/main" id="{224F7FEA-0016-4537-D842-34451F614A1F}"/>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GB" noProof="0"/>
              </a:p>
            </p:txBody>
          </p:sp>
          <p:sp>
            <p:nvSpPr>
              <p:cNvPr id="68" name="Freeform 1138">
                <a:extLst>
                  <a:ext uri="{FF2B5EF4-FFF2-40B4-BE49-F238E27FC236}">
                    <a16:creationId xmlns:a16="http://schemas.microsoft.com/office/drawing/2014/main" id="{40EDB70A-0DB2-F5A3-524C-BB7129000D4E}"/>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GB" noProof="0"/>
              </a:p>
            </p:txBody>
          </p:sp>
          <p:sp>
            <p:nvSpPr>
              <p:cNvPr id="69" name="Freeform 1139">
                <a:extLst>
                  <a:ext uri="{FF2B5EF4-FFF2-40B4-BE49-F238E27FC236}">
                    <a16:creationId xmlns:a16="http://schemas.microsoft.com/office/drawing/2014/main" id="{D95649FC-8B73-7F60-D776-1DE038D875DC}"/>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GB" noProof="0"/>
              </a:p>
            </p:txBody>
          </p:sp>
          <p:sp>
            <p:nvSpPr>
              <p:cNvPr id="70" name="Freeform 1140">
                <a:extLst>
                  <a:ext uri="{FF2B5EF4-FFF2-40B4-BE49-F238E27FC236}">
                    <a16:creationId xmlns:a16="http://schemas.microsoft.com/office/drawing/2014/main" id="{BB5DA24E-ED4F-D019-AED5-8B9FFBBD44FC}"/>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GB" noProof="0"/>
              </a:p>
            </p:txBody>
          </p:sp>
          <p:sp>
            <p:nvSpPr>
              <p:cNvPr id="71" name="Freeform 1141">
                <a:extLst>
                  <a:ext uri="{FF2B5EF4-FFF2-40B4-BE49-F238E27FC236}">
                    <a16:creationId xmlns:a16="http://schemas.microsoft.com/office/drawing/2014/main" id="{1D77A5F5-3CC3-C696-F1BD-96BD5FE701A4}"/>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GB" noProof="0"/>
              </a:p>
            </p:txBody>
          </p:sp>
        </p:grpSp>
      </p:grpSp>
      <p:sp>
        <p:nvSpPr>
          <p:cNvPr id="2" name="Text Placeholder 1">
            <a:extLst>
              <a:ext uri="{FF2B5EF4-FFF2-40B4-BE49-F238E27FC236}">
                <a16:creationId xmlns:a16="http://schemas.microsoft.com/office/drawing/2014/main" id="{27AE02B1-9185-7182-F216-A4322C15DEEB}"/>
              </a:ext>
            </a:extLst>
          </p:cNvPr>
          <p:cNvSpPr>
            <a:spLocks noGrp="1"/>
          </p:cNvSpPr>
          <p:nvPr>
            <p:ph type="body" sz="quarter" idx="16"/>
          </p:nvPr>
        </p:nvSpPr>
        <p:spPr/>
        <p:txBody>
          <a:bodyPr/>
          <a:lstStyle/>
          <a:p>
            <a:r>
              <a:rPr lang="en-GB" noProof="0">
                <a:solidFill>
                  <a:srgbClr val="09465E"/>
                </a:solidFill>
              </a:rPr>
              <a:t>Pakolliset todistukset</a:t>
            </a:r>
          </a:p>
        </p:txBody>
      </p:sp>
      <p:sp>
        <p:nvSpPr>
          <p:cNvPr id="3" name="Dowolny kształt: kształt 7">
            <a:extLst>
              <a:ext uri="{FF2B5EF4-FFF2-40B4-BE49-F238E27FC236}">
                <a16:creationId xmlns:a16="http://schemas.microsoft.com/office/drawing/2014/main" id="{F66DE965-C3CF-138C-3768-DE4ABCD742C4}"/>
              </a:ext>
            </a:extLst>
          </p:cNvPr>
          <p:cNvSpPr/>
          <p:nvPr/>
        </p:nvSpPr>
        <p:spPr>
          <a:xfrm>
            <a:off x="1911768" y="1944145"/>
            <a:ext cx="263842" cy="293369"/>
          </a:xfrm>
          <a:custGeom>
            <a:avLst/>
            <a:gdLst>
              <a:gd name="connsiteX0" fmla="*/ 205740 w 263842"/>
              <a:gd name="connsiteY0" fmla="*/ 48578 h 293369"/>
              <a:gd name="connsiteX1" fmla="*/ 167640 w 263842"/>
              <a:gd name="connsiteY1" fmla="*/ 40957 h 293369"/>
              <a:gd name="connsiteX2" fmla="*/ 118110 w 263842"/>
              <a:gd name="connsiteY2" fmla="*/ 952 h 293369"/>
              <a:gd name="connsiteX3" fmla="*/ 114300 w 263842"/>
              <a:gd name="connsiteY3" fmla="*/ 0 h 293369"/>
              <a:gd name="connsiteX4" fmla="*/ 0 w 263842"/>
              <a:gd name="connsiteY4" fmla="*/ 224790 h 293369"/>
              <a:gd name="connsiteX5" fmla="*/ 96203 w 263842"/>
              <a:gd name="connsiteY5" fmla="*/ 202883 h 293369"/>
              <a:gd name="connsiteX6" fmla="*/ 144780 w 263842"/>
              <a:gd name="connsiteY6" fmla="*/ 293370 h 293369"/>
              <a:gd name="connsiteX7" fmla="*/ 263843 w 263842"/>
              <a:gd name="connsiteY7" fmla="*/ 60960 h 293369"/>
              <a:gd name="connsiteX8" fmla="*/ 225742 w 263842"/>
              <a:gd name="connsiteY8" fmla="*/ 46672 h 293369"/>
              <a:gd name="connsiteX9" fmla="*/ 205740 w 263842"/>
              <a:gd name="connsiteY9" fmla="*/ 48578 h 29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842" h="293369">
                <a:moveTo>
                  <a:pt x="205740" y="48578"/>
                </a:moveTo>
                <a:cubicBezTo>
                  <a:pt x="192405" y="48578"/>
                  <a:pt x="180023" y="45720"/>
                  <a:pt x="167640" y="40957"/>
                </a:cubicBezTo>
                <a:cubicBezTo>
                  <a:pt x="147637" y="33338"/>
                  <a:pt x="130492" y="19050"/>
                  <a:pt x="118110" y="952"/>
                </a:cubicBezTo>
                <a:cubicBezTo>
                  <a:pt x="117157" y="952"/>
                  <a:pt x="115253" y="0"/>
                  <a:pt x="114300" y="0"/>
                </a:cubicBezTo>
                <a:lnTo>
                  <a:pt x="0" y="224790"/>
                </a:lnTo>
                <a:lnTo>
                  <a:pt x="96203" y="202883"/>
                </a:lnTo>
                <a:lnTo>
                  <a:pt x="144780" y="293370"/>
                </a:lnTo>
                <a:lnTo>
                  <a:pt x="263843" y="60960"/>
                </a:lnTo>
                <a:cubicBezTo>
                  <a:pt x="250508" y="59055"/>
                  <a:pt x="237173" y="53340"/>
                  <a:pt x="225742" y="46672"/>
                </a:cubicBezTo>
                <a:cubicBezTo>
                  <a:pt x="219075" y="47625"/>
                  <a:pt x="212408" y="48578"/>
                  <a:pt x="205740" y="48578"/>
                </a:cubicBezTo>
                <a:close/>
              </a:path>
            </a:pathLst>
          </a:custGeom>
          <a:solidFill>
            <a:srgbClr val="0B3A5B"/>
          </a:solidFill>
          <a:ln w="9525" cap="flat">
            <a:noFill/>
            <a:prstDash val="solid"/>
            <a:miter/>
          </a:ln>
        </p:spPr>
        <p:txBody>
          <a:bodyPr rtlCol="0" anchor="ctr"/>
          <a:lstStyle/>
          <a:p>
            <a:endParaRPr lang="en-GB"/>
          </a:p>
        </p:txBody>
      </p:sp>
      <p:sp>
        <p:nvSpPr>
          <p:cNvPr id="4" name="Dowolny kształt: kształt 8">
            <a:extLst>
              <a:ext uri="{FF2B5EF4-FFF2-40B4-BE49-F238E27FC236}">
                <a16:creationId xmlns:a16="http://schemas.microsoft.com/office/drawing/2014/main" id="{E801E38C-0C20-512C-2DFD-6DB8335BC581}"/>
              </a:ext>
            </a:extLst>
          </p:cNvPr>
          <p:cNvSpPr/>
          <p:nvPr/>
        </p:nvSpPr>
        <p:spPr>
          <a:xfrm>
            <a:off x="2205138" y="1949859"/>
            <a:ext cx="272414" cy="281940"/>
          </a:xfrm>
          <a:custGeom>
            <a:avLst/>
            <a:gdLst>
              <a:gd name="connsiteX0" fmla="*/ 111442 w 272414"/>
              <a:gd name="connsiteY0" fmla="*/ 30480 h 281940"/>
              <a:gd name="connsiteX1" fmla="*/ 69532 w 272414"/>
              <a:gd name="connsiteY1" fmla="*/ 39053 h 281940"/>
              <a:gd name="connsiteX2" fmla="*/ 47625 w 272414"/>
              <a:gd name="connsiteY2" fmla="*/ 37147 h 281940"/>
              <a:gd name="connsiteX3" fmla="*/ 0 w 272414"/>
              <a:gd name="connsiteY3" fmla="*/ 55245 h 281940"/>
              <a:gd name="connsiteX4" fmla="*/ 125730 w 272414"/>
              <a:gd name="connsiteY4" fmla="*/ 281940 h 281940"/>
              <a:gd name="connsiteX5" fmla="*/ 175260 w 272414"/>
              <a:gd name="connsiteY5" fmla="*/ 200978 h 281940"/>
              <a:gd name="connsiteX6" fmla="*/ 272415 w 272414"/>
              <a:gd name="connsiteY6" fmla="*/ 217170 h 281940"/>
              <a:gd name="connsiteX7" fmla="*/ 151448 w 272414"/>
              <a:gd name="connsiteY7" fmla="*/ 0 h 281940"/>
              <a:gd name="connsiteX8" fmla="*/ 111442 w 272414"/>
              <a:gd name="connsiteY8" fmla="*/ 30480 h 28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414" h="281940">
                <a:moveTo>
                  <a:pt x="111442" y="30480"/>
                </a:moveTo>
                <a:cubicBezTo>
                  <a:pt x="98107" y="36195"/>
                  <a:pt x="83820" y="39053"/>
                  <a:pt x="69532" y="39053"/>
                </a:cubicBezTo>
                <a:cubicBezTo>
                  <a:pt x="61913" y="39053"/>
                  <a:pt x="55245" y="38100"/>
                  <a:pt x="47625" y="37147"/>
                </a:cubicBezTo>
                <a:cubicBezTo>
                  <a:pt x="33338" y="46672"/>
                  <a:pt x="17145" y="53340"/>
                  <a:pt x="0" y="55245"/>
                </a:cubicBezTo>
                <a:lnTo>
                  <a:pt x="125730" y="281940"/>
                </a:lnTo>
                <a:lnTo>
                  <a:pt x="175260" y="200978"/>
                </a:lnTo>
                <a:lnTo>
                  <a:pt x="272415" y="217170"/>
                </a:lnTo>
                <a:lnTo>
                  <a:pt x="151448" y="0"/>
                </a:lnTo>
                <a:cubicBezTo>
                  <a:pt x="140970" y="13335"/>
                  <a:pt x="127635" y="23813"/>
                  <a:pt x="111442" y="30480"/>
                </a:cubicBezTo>
                <a:close/>
              </a:path>
            </a:pathLst>
          </a:custGeom>
          <a:solidFill>
            <a:srgbClr val="0B3A5B"/>
          </a:solidFill>
          <a:ln w="9525" cap="flat">
            <a:noFill/>
            <a:prstDash val="solid"/>
            <a:miter/>
          </a:ln>
        </p:spPr>
        <p:txBody>
          <a:bodyPr rtlCol="0" anchor="ctr"/>
          <a:lstStyle/>
          <a:p>
            <a:endParaRPr lang="en-GB"/>
          </a:p>
        </p:txBody>
      </p:sp>
      <p:sp>
        <p:nvSpPr>
          <p:cNvPr id="5" name="Dowolny kształt: kształt 9">
            <a:extLst>
              <a:ext uri="{FF2B5EF4-FFF2-40B4-BE49-F238E27FC236}">
                <a16:creationId xmlns:a16="http://schemas.microsoft.com/office/drawing/2014/main" id="{AB7C7654-0C3B-41D4-EC89-8596138C2D35}"/>
              </a:ext>
            </a:extLst>
          </p:cNvPr>
          <p:cNvSpPr/>
          <p:nvPr/>
        </p:nvSpPr>
        <p:spPr>
          <a:xfrm>
            <a:off x="1915578" y="1420269"/>
            <a:ext cx="554354" cy="554355"/>
          </a:xfrm>
          <a:custGeom>
            <a:avLst/>
            <a:gdLst>
              <a:gd name="connsiteX0" fmla="*/ 273368 w 554354"/>
              <a:gd name="connsiteY0" fmla="*/ 441960 h 554355"/>
              <a:gd name="connsiteX1" fmla="*/ 108585 w 554354"/>
              <a:gd name="connsiteY1" fmla="*/ 277178 h 554355"/>
              <a:gd name="connsiteX2" fmla="*/ 273368 w 554354"/>
              <a:gd name="connsiteY2" fmla="*/ 112395 h 554355"/>
              <a:gd name="connsiteX3" fmla="*/ 438150 w 554354"/>
              <a:gd name="connsiteY3" fmla="*/ 277178 h 554355"/>
              <a:gd name="connsiteX4" fmla="*/ 273368 w 554354"/>
              <a:gd name="connsiteY4" fmla="*/ 441960 h 554355"/>
              <a:gd name="connsiteX5" fmla="*/ 554355 w 554354"/>
              <a:gd name="connsiteY5" fmla="*/ 277178 h 554355"/>
              <a:gd name="connsiteX6" fmla="*/ 531495 w 554354"/>
              <a:gd name="connsiteY6" fmla="*/ 223838 h 554355"/>
              <a:gd name="connsiteX7" fmla="*/ 531495 w 554354"/>
              <a:gd name="connsiteY7" fmla="*/ 165735 h 554355"/>
              <a:gd name="connsiteX8" fmla="*/ 494348 w 554354"/>
              <a:gd name="connsiteY8" fmla="*/ 128588 h 554355"/>
              <a:gd name="connsiteX9" fmla="*/ 473392 w 554354"/>
              <a:gd name="connsiteY9" fmla="*/ 80963 h 554355"/>
              <a:gd name="connsiteX10" fmla="*/ 419100 w 554354"/>
              <a:gd name="connsiteY10" fmla="*/ 60008 h 554355"/>
              <a:gd name="connsiteX11" fmla="*/ 378143 w 554354"/>
              <a:gd name="connsiteY11" fmla="*/ 19050 h 554355"/>
              <a:gd name="connsiteX12" fmla="*/ 325755 w 554354"/>
              <a:gd name="connsiteY12" fmla="*/ 19050 h 554355"/>
              <a:gd name="connsiteX13" fmla="*/ 277178 w 554354"/>
              <a:gd name="connsiteY13" fmla="*/ 0 h 554355"/>
              <a:gd name="connsiteX14" fmla="*/ 223838 w 554354"/>
              <a:gd name="connsiteY14" fmla="*/ 22860 h 554355"/>
              <a:gd name="connsiteX15" fmla="*/ 165735 w 554354"/>
              <a:gd name="connsiteY15" fmla="*/ 22860 h 554355"/>
              <a:gd name="connsiteX16" fmla="*/ 128588 w 554354"/>
              <a:gd name="connsiteY16" fmla="*/ 60008 h 554355"/>
              <a:gd name="connsiteX17" fmla="*/ 80963 w 554354"/>
              <a:gd name="connsiteY17" fmla="*/ 80963 h 554355"/>
              <a:gd name="connsiteX18" fmla="*/ 60007 w 554354"/>
              <a:gd name="connsiteY18" fmla="*/ 135255 h 554355"/>
              <a:gd name="connsiteX19" fmla="*/ 19050 w 554354"/>
              <a:gd name="connsiteY19" fmla="*/ 176213 h 554355"/>
              <a:gd name="connsiteX20" fmla="*/ 19050 w 554354"/>
              <a:gd name="connsiteY20" fmla="*/ 228600 h 554355"/>
              <a:gd name="connsiteX21" fmla="*/ 0 w 554354"/>
              <a:gd name="connsiteY21" fmla="*/ 277178 h 554355"/>
              <a:gd name="connsiteX22" fmla="*/ 22860 w 554354"/>
              <a:gd name="connsiteY22" fmla="*/ 330518 h 554355"/>
              <a:gd name="connsiteX23" fmla="*/ 22860 w 554354"/>
              <a:gd name="connsiteY23" fmla="*/ 388620 h 554355"/>
              <a:gd name="connsiteX24" fmla="*/ 60007 w 554354"/>
              <a:gd name="connsiteY24" fmla="*/ 425768 h 554355"/>
              <a:gd name="connsiteX25" fmla="*/ 80963 w 554354"/>
              <a:gd name="connsiteY25" fmla="*/ 473393 h 554355"/>
              <a:gd name="connsiteX26" fmla="*/ 135255 w 554354"/>
              <a:gd name="connsiteY26" fmla="*/ 494348 h 554355"/>
              <a:gd name="connsiteX27" fmla="*/ 176213 w 554354"/>
              <a:gd name="connsiteY27" fmla="*/ 535305 h 554355"/>
              <a:gd name="connsiteX28" fmla="*/ 228600 w 554354"/>
              <a:gd name="connsiteY28" fmla="*/ 535305 h 554355"/>
              <a:gd name="connsiteX29" fmla="*/ 277178 w 554354"/>
              <a:gd name="connsiteY29" fmla="*/ 554355 h 554355"/>
              <a:gd name="connsiteX30" fmla="*/ 330518 w 554354"/>
              <a:gd name="connsiteY30" fmla="*/ 531495 h 554355"/>
              <a:gd name="connsiteX31" fmla="*/ 388620 w 554354"/>
              <a:gd name="connsiteY31" fmla="*/ 531495 h 554355"/>
              <a:gd name="connsiteX32" fmla="*/ 425768 w 554354"/>
              <a:gd name="connsiteY32" fmla="*/ 494348 h 554355"/>
              <a:gd name="connsiteX33" fmla="*/ 473392 w 554354"/>
              <a:gd name="connsiteY33" fmla="*/ 473393 h 554355"/>
              <a:gd name="connsiteX34" fmla="*/ 494348 w 554354"/>
              <a:gd name="connsiteY34" fmla="*/ 419100 h 554355"/>
              <a:gd name="connsiteX35" fmla="*/ 535305 w 554354"/>
              <a:gd name="connsiteY35" fmla="*/ 378143 h 554355"/>
              <a:gd name="connsiteX36" fmla="*/ 535305 w 554354"/>
              <a:gd name="connsiteY36" fmla="*/ 325755 h 554355"/>
              <a:gd name="connsiteX37" fmla="*/ 554355 w 554354"/>
              <a:gd name="connsiteY37" fmla="*/ 277178 h 55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354" h="554355">
                <a:moveTo>
                  <a:pt x="273368" y="441960"/>
                </a:moveTo>
                <a:cubicBezTo>
                  <a:pt x="182880" y="441960"/>
                  <a:pt x="108585" y="368618"/>
                  <a:pt x="108585" y="277178"/>
                </a:cubicBezTo>
                <a:cubicBezTo>
                  <a:pt x="108585" y="185738"/>
                  <a:pt x="182880" y="112395"/>
                  <a:pt x="273368" y="112395"/>
                </a:cubicBezTo>
                <a:cubicBezTo>
                  <a:pt x="363855" y="112395"/>
                  <a:pt x="438150" y="185738"/>
                  <a:pt x="438150" y="277178"/>
                </a:cubicBezTo>
                <a:cubicBezTo>
                  <a:pt x="438150" y="368618"/>
                  <a:pt x="363855" y="441960"/>
                  <a:pt x="273368" y="441960"/>
                </a:cubicBezTo>
                <a:close/>
                <a:moveTo>
                  <a:pt x="554355" y="277178"/>
                </a:moveTo>
                <a:cubicBezTo>
                  <a:pt x="554355" y="256222"/>
                  <a:pt x="545783" y="237173"/>
                  <a:pt x="531495" y="223838"/>
                </a:cubicBezTo>
                <a:cubicBezTo>
                  <a:pt x="539115" y="205740"/>
                  <a:pt x="540068" y="184785"/>
                  <a:pt x="531495" y="165735"/>
                </a:cubicBezTo>
                <a:cubicBezTo>
                  <a:pt x="523875" y="148590"/>
                  <a:pt x="510540" y="135255"/>
                  <a:pt x="494348" y="128588"/>
                </a:cubicBezTo>
                <a:cubicBezTo>
                  <a:pt x="493395" y="111443"/>
                  <a:pt x="486728" y="94298"/>
                  <a:pt x="473392" y="80963"/>
                </a:cubicBezTo>
                <a:cubicBezTo>
                  <a:pt x="458153" y="65723"/>
                  <a:pt x="439103" y="59055"/>
                  <a:pt x="419100" y="60008"/>
                </a:cubicBezTo>
                <a:cubicBezTo>
                  <a:pt x="412433" y="41910"/>
                  <a:pt x="398145" y="26670"/>
                  <a:pt x="378143" y="19050"/>
                </a:cubicBezTo>
                <a:cubicBezTo>
                  <a:pt x="360998" y="12383"/>
                  <a:pt x="341948" y="12383"/>
                  <a:pt x="325755" y="19050"/>
                </a:cubicBezTo>
                <a:cubicBezTo>
                  <a:pt x="312420" y="7620"/>
                  <a:pt x="296228" y="0"/>
                  <a:pt x="277178" y="0"/>
                </a:cubicBezTo>
                <a:cubicBezTo>
                  <a:pt x="256223" y="0"/>
                  <a:pt x="237173" y="8573"/>
                  <a:pt x="223838" y="22860"/>
                </a:cubicBezTo>
                <a:cubicBezTo>
                  <a:pt x="205740" y="15240"/>
                  <a:pt x="184785" y="14288"/>
                  <a:pt x="165735" y="22860"/>
                </a:cubicBezTo>
                <a:cubicBezTo>
                  <a:pt x="148590" y="30480"/>
                  <a:pt x="135255" y="43815"/>
                  <a:pt x="128588" y="60008"/>
                </a:cubicBezTo>
                <a:cubicBezTo>
                  <a:pt x="111443" y="60960"/>
                  <a:pt x="94298" y="67628"/>
                  <a:pt x="80963" y="80963"/>
                </a:cubicBezTo>
                <a:cubicBezTo>
                  <a:pt x="65723" y="96203"/>
                  <a:pt x="59055" y="115252"/>
                  <a:pt x="60007" y="135255"/>
                </a:cubicBezTo>
                <a:cubicBezTo>
                  <a:pt x="41910" y="141923"/>
                  <a:pt x="26670" y="156210"/>
                  <a:pt x="19050" y="176213"/>
                </a:cubicBezTo>
                <a:cubicBezTo>
                  <a:pt x="12382" y="193358"/>
                  <a:pt x="12382" y="212408"/>
                  <a:pt x="19050" y="228600"/>
                </a:cubicBezTo>
                <a:cubicBezTo>
                  <a:pt x="7620" y="241935"/>
                  <a:pt x="0" y="258128"/>
                  <a:pt x="0" y="277178"/>
                </a:cubicBezTo>
                <a:cubicBezTo>
                  <a:pt x="0" y="298133"/>
                  <a:pt x="8572" y="317183"/>
                  <a:pt x="22860" y="330518"/>
                </a:cubicBezTo>
                <a:cubicBezTo>
                  <a:pt x="15240" y="348615"/>
                  <a:pt x="14288" y="369570"/>
                  <a:pt x="22860" y="388620"/>
                </a:cubicBezTo>
                <a:cubicBezTo>
                  <a:pt x="30480" y="405765"/>
                  <a:pt x="43815" y="419100"/>
                  <a:pt x="60007" y="425768"/>
                </a:cubicBezTo>
                <a:cubicBezTo>
                  <a:pt x="60960" y="442913"/>
                  <a:pt x="67628" y="460058"/>
                  <a:pt x="80963" y="473393"/>
                </a:cubicBezTo>
                <a:cubicBezTo>
                  <a:pt x="96203" y="488633"/>
                  <a:pt x="115253" y="495300"/>
                  <a:pt x="135255" y="494348"/>
                </a:cubicBezTo>
                <a:cubicBezTo>
                  <a:pt x="141923" y="512445"/>
                  <a:pt x="156210" y="527685"/>
                  <a:pt x="176213" y="535305"/>
                </a:cubicBezTo>
                <a:cubicBezTo>
                  <a:pt x="193358" y="541973"/>
                  <a:pt x="212408" y="541973"/>
                  <a:pt x="228600" y="535305"/>
                </a:cubicBezTo>
                <a:cubicBezTo>
                  <a:pt x="241935" y="546735"/>
                  <a:pt x="258127" y="554355"/>
                  <a:pt x="277178" y="554355"/>
                </a:cubicBezTo>
                <a:cubicBezTo>
                  <a:pt x="298133" y="554355"/>
                  <a:pt x="317183" y="545783"/>
                  <a:pt x="330518" y="531495"/>
                </a:cubicBezTo>
                <a:cubicBezTo>
                  <a:pt x="348615" y="539115"/>
                  <a:pt x="369570" y="540068"/>
                  <a:pt x="388620" y="531495"/>
                </a:cubicBezTo>
                <a:cubicBezTo>
                  <a:pt x="405765" y="523875"/>
                  <a:pt x="419100" y="510540"/>
                  <a:pt x="425768" y="494348"/>
                </a:cubicBezTo>
                <a:cubicBezTo>
                  <a:pt x="442913" y="493395"/>
                  <a:pt x="460058" y="486728"/>
                  <a:pt x="473392" y="473393"/>
                </a:cubicBezTo>
                <a:cubicBezTo>
                  <a:pt x="488633" y="458153"/>
                  <a:pt x="495300" y="439103"/>
                  <a:pt x="494348" y="419100"/>
                </a:cubicBezTo>
                <a:cubicBezTo>
                  <a:pt x="512445" y="412433"/>
                  <a:pt x="527685" y="398145"/>
                  <a:pt x="535305" y="378143"/>
                </a:cubicBezTo>
                <a:cubicBezTo>
                  <a:pt x="541973" y="360998"/>
                  <a:pt x="541973" y="341948"/>
                  <a:pt x="535305" y="325755"/>
                </a:cubicBezTo>
                <a:cubicBezTo>
                  <a:pt x="546735" y="313373"/>
                  <a:pt x="554355" y="296228"/>
                  <a:pt x="554355" y="277178"/>
                </a:cubicBezTo>
                <a:close/>
              </a:path>
            </a:pathLst>
          </a:custGeom>
          <a:solidFill>
            <a:srgbClr val="60BA47"/>
          </a:solidFill>
          <a:ln w="9525" cap="flat">
            <a:noFill/>
            <a:prstDash val="solid"/>
            <a:miter/>
          </a:ln>
        </p:spPr>
        <p:txBody>
          <a:bodyPr rtlCol="0" anchor="ctr"/>
          <a:lstStyle/>
          <a:p>
            <a:endParaRPr lang="en-GB"/>
          </a:p>
        </p:txBody>
      </p:sp>
    </p:spTree>
    <p:extLst>
      <p:ext uri="{BB962C8B-B14F-4D97-AF65-F5344CB8AC3E}">
        <p14:creationId xmlns:p14="http://schemas.microsoft.com/office/powerpoint/2010/main" val="16348661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097D3-C6B7-7B9B-2278-724F6C5F97D1}"/>
            </a:ext>
          </a:extLst>
        </p:cNvPr>
        <p:cNvGrpSpPr/>
        <p:nvPr/>
      </p:nvGrpSpPr>
      <p:grpSpPr>
        <a:xfrm>
          <a:off x="0" y="0"/>
          <a:ext cx="0" cy="0"/>
          <a:chOff x="0" y="0"/>
          <a:chExt cx="0" cy="0"/>
        </a:xfrm>
      </p:grpSpPr>
      <p:sp>
        <p:nvSpPr>
          <p:cNvPr id="228" name="Freeform 170">
            <a:extLst>
              <a:ext uri="{FF2B5EF4-FFF2-40B4-BE49-F238E27FC236}">
                <a16:creationId xmlns:a16="http://schemas.microsoft.com/office/drawing/2014/main" id="{9D4DF68C-4BD6-9BB1-1379-04E317C541BD}"/>
              </a:ext>
            </a:extLst>
          </p:cNvPr>
          <p:cNvSpPr>
            <a:spLocks noChangeArrowheads="1"/>
          </p:cNvSpPr>
          <p:nvPr/>
        </p:nvSpPr>
        <p:spPr bwMode="auto">
          <a:xfrm>
            <a:off x="855625" y="3245392"/>
            <a:ext cx="2602024" cy="1843090"/>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endParaRPr lang="en-GB" sz="900" noProof="0"/>
          </a:p>
        </p:txBody>
      </p:sp>
      <p:sp>
        <p:nvSpPr>
          <p:cNvPr id="229" name="Freeform 171">
            <a:extLst>
              <a:ext uri="{FF2B5EF4-FFF2-40B4-BE49-F238E27FC236}">
                <a16:creationId xmlns:a16="http://schemas.microsoft.com/office/drawing/2014/main" id="{9C30A378-8F05-D5D3-2035-500AC9077000}"/>
              </a:ext>
            </a:extLst>
          </p:cNvPr>
          <p:cNvSpPr>
            <a:spLocks noChangeArrowheads="1"/>
          </p:cNvSpPr>
          <p:nvPr/>
        </p:nvSpPr>
        <p:spPr bwMode="auto">
          <a:xfrm>
            <a:off x="785238" y="2223480"/>
            <a:ext cx="2791643" cy="1034946"/>
          </a:xfrm>
          <a:custGeom>
            <a:avLst/>
            <a:gdLst>
              <a:gd name="T0" fmla="*/ 0 w 3506"/>
              <a:gd name="T1" fmla="*/ 1751 h 1752"/>
              <a:gd name="T2" fmla="*/ 0 w 3506"/>
              <a:gd name="T3" fmla="*/ 1751 h 1752"/>
              <a:gd name="T4" fmla="*/ 1752 w 3506"/>
              <a:gd name="T5" fmla="*/ 0 h 1752"/>
              <a:gd name="T6" fmla="*/ 1752 w 3506"/>
              <a:gd name="T7" fmla="*/ 0 h 1752"/>
              <a:gd name="T8" fmla="*/ 3505 w 3506"/>
              <a:gd name="T9" fmla="*/ 1751 h 1752"/>
              <a:gd name="T10" fmla="*/ 0 w 3506"/>
              <a:gd name="T11" fmla="*/ 1751 h 1752"/>
            </a:gdLst>
            <a:ahLst/>
            <a:cxnLst>
              <a:cxn ang="0">
                <a:pos x="T0" y="T1"/>
              </a:cxn>
              <a:cxn ang="0">
                <a:pos x="T2" y="T3"/>
              </a:cxn>
              <a:cxn ang="0">
                <a:pos x="T4" y="T5"/>
              </a:cxn>
              <a:cxn ang="0">
                <a:pos x="T6" y="T7"/>
              </a:cxn>
              <a:cxn ang="0">
                <a:pos x="T8" y="T9"/>
              </a:cxn>
              <a:cxn ang="0">
                <a:pos x="T10" y="T11"/>
              </a:cxn>
            </a:cxnLst>
            <a:rect l="0" t="0" r="r" b="b"/>
            <a:pathLst>
              <a:path w="3506" h="1752">
                <a:moveTo>
                  <a:pt x="0" y="1751"/>
                </a:moveTo>
                <a:lnTo>
                  <a:pt x="0" y="1751"/>
                </a:lnTo>
                <a:cubicBezTo>
                  <a:pt x="0" y="784"/>
                  <a:pt x="785" y="0"/>
                  <a:pt x="1752" y="0"/>
                </a:cubicBezTo>
                <a:lnTo>
                  <a:pt x="1752" y="0"/>
                </a:lnTo>
                <a:cubicBezTo>
                  <a:pt x="2720" y="0"/>
                  <a:pt x="3505" y="784"/>
                  <a:pt x="3505" y="1751"/>
                </a:cubicBezTo>
                <a:lnTo>
                  <a:pt x="0" y="1751"/>
                </a:lnTo>
              </a:path>
            </a:pathLst>
          </a:custGeom>
          <a:solidFill>
            <a:srgbClr val="60BA47"/>
          </a:solidFill>
          <a:ln>
            <a:noFill/>
          </a:ln>
          <a:effectLst/>
        </p:spPr>
        <p:txBody>
          <a:bodyPr wrap="none" anchor="ctr"/>
          <a:lstStyle/>
          <a:p>
            <a:endParaRPr lang="en-GB" sz="900" noProof="0"/>
          </a:p>
        </p:txBody>
      </p:sp>
      <p:sp>
        <p:nvSpPr>
          <p:cNvPr id="231" name="Freeform 173">
            <a:extLst>
              <a:ext uri="{FF2B5EF4-FFF2-40B4-BE49-F238E27FC236}">
                <a16:creationId xmlns:a16="http://schemas.microsoft.com/office/drawing/2014/main" id="{C7C50BA7-54AF-37EE-7ED1-984AA0550AD4}"/>
              </a:ext>
            </a:extLst>
          </p:cNvPr>
          <p:cNvSpPr>
            <a:spLocks noChangeArrowheads="1"/>
          </p:cNvSpPr>
          <p:nvPr/>
        </p:nvSpPr>
        <p:spPr bwMode="auto">
          <a:xfrm>
            <a:off x="785238" y="5075448"/>
            <a:ext cx="2791643" cy="1037554"/>
          </a:xfrm>
          <a:custGeom>
            <a:avLst/>
            <a:gdLst>
              <a:gd name="T0" fmla="*/ 0 w 3506"/>
              <a:gd name="T1" fmla="*/ 0 h 1753"/>
              <a:gd name="T2" fmla="*/ 0 w 3506"/>
              <a:gd name="T3" fmla="*/ 0 h 1753"/>
              <a:gd name="T4" fmla="*/ 1752 w 3506"/>
              <a:gd name="T5" fmla="*/ 1752 h 1753"/>
              <a:gd name="T6" fmla="*/ 1752 w 3506"/>
              <a:gd name="T7" fmla="*/ 1752 h 1753"/>
              <a:gd name="T8" fmla="*/ 3505 w 3506"/>
              <a:gd name="T9" fmla="*/ 0 h 1753"/>
              <a:gd name="T10" fmla="*/ 0 w 3506"/>
              <a:gd name="T11" fmla="*/ 0 h 1753"/>
            </a:gdLst>
            <a:ahLst/>
            <a:cxnLst>
              <a:cxn ang="0">
                <a:pos x="T0" y="T1"/>
              </a:cxn>
              <a:cxn ang="0">
                <a:pos x="T2" y="T3"/>
              </a:cxn>
              <a:cxn ang="0">
                <a:pos x="T4" y="T5"/>
              </a:cxn>
              <a:cxn ang="0">
                <a:pos x="T6" y="T7"/>
              </a:cxn>
              <a:cxn ang="0">
                <a:pos x="T8" y="T9"/>
              </a:cxn>
              <a:cxn ang="0">
                <a:pos x="T10" y="T11"/>
              </a:cxn>
            </a:cxnLst>
            <a:rect l="0" t="0" r="r" b="b"/>
            <a:pathLst>
              <a:path w="3506" h="1753">
                <a:moveTo>
                  <a:pt x="0" y="0"/>
                </a:moveTo>
                <a:lnTo>
                  <a:pt x="0" y="0"/>
                </a:lnTo>
                <a:cubicBezTo>
                  <a:pt x="0" y="968"/>
                  <a:pt x="785" y="1752"/>
                  <a:pt x="1752" y="1752"/>
                </a:cubicBezTo>
                <a:lnTo>
                  <a:pt x="1752" y="1752"/>
                </a:lnTo>
                <a:cubicBezTo>
                  <a:pt x="2720" y="1752"/>
                  <a:pt x="3505" y="968"/>
                  <a:pt x="3505" y="0"/>
                </a:cubicBezTo>
                <a:lnTo>
                  <a:pt x="0" y="0"/>
                </a:lnTo>
              </a:path>
            </a:pathLst>
          </a:custGeom>
          <a:solidFill>
            <a:srgbClr val="60BA47"/>
          </a:solidFill>
          <a:ln>
            <a:noFill/>
          </a:ln>
          <a:effectLst/>
        </p:spPr>
        <p:txBody>
          <a:bodyPr wrap="none" anchor="ctr"/>
          <a:lstStyle/>
          <a:p>
            <a:endParaRPr lang="en-GB" sz="900" noProof="0"/>
          </a:p>
        </p:txBody>
      </p:sp>
      <p:sp>
        <p:nvSpPr>
          <p:cNvPr id="304" name="Freeform 246">
            <a:extLst>
              <a:ext uri="{FF2B5EF4-FFF2-40B4-BE49-F238E27FC236}">
                <a16:creationId xmlns:a16="http://schemas.microsoft.com/office/drawing/2014/main" id="{8B96FE89-CF92-14A6-0B46-7B6D1FC3B38D}"/>
              </a:ext>
            </a:extLst>
          </p:cNvPr>
          <p:cNvSpPr>
            <a:spLocks noChangeArrowheads="1"/>
          </p:cNvSpPr>
          <p:nvPr/>
        </p:nvSpPr>
        <p:spPr bwMode="auto">
          <a:xfrm>
            <a:off x="4507598" y="3268815"/>
            <a:ext cx="2602024" cy="1930827"/>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endParaRPr lang="en-GB" sz="900" noProof="0"/>
          </a:p>
        </p:txBody>
      </p:sp>
      <p:sp>
        <p:nvSpPr>
          <p:cNvPr id="305" name="Freeform 247">
            <a:extLst>
              <a:ext uri="{FF2B5EF4-FFF2-40B4-BE49-F238E27FC236}">
                <a16:creationId xmlns:a16="http://schemas.microsoft.com/office/drawing/2014/main" id="{ED3F8B24-A037-6B57-0F17-9EF89E5660F2}"/>
              </a:ext>
            </a:extLst>
          </p:cNvPr>
          <p:cNvSpPr>
            <a:spLocks noChangeArrowheads="1"/>
          </p:cNvSpPr>
          <p:nvPr/>
        </p:nvSpPr>
        <p:spPr bwMode="auto">
          <a:xfrm>
            <a:off x="4388363" y="2246903"/>
            <a:ext cx="2791647" cy="1084213"/>
          </a:xfrm>
          <a:custGeom>
            <a:avLst/>
            <a:gdLst>
              <a:gd name="T0" fmla="*/ 0 w 3504"/>
              <a:gd name="T1" fmla="*/ 1751 h 1752"/>
              <a:gd name="T2" fmla="*/ 0 w 3504"/>
              <a:gd name="T3" fmla="*/ 1751 h 1752"/>
              <a:gd name="T4" fmla="*/ 1751 w 3504"/>
              <a:gd name="T5" fmla="*/ 0 h 1752"/>
              <a:gd name="T6" fmla="*/ 1751 w 3504"/>
              <a:gd name="T7" fmla="*/ 0 h 1752"/>
              <a:gd name="T8" fmla="*/ 3503 w 3504"/>
              <a:gd name="T9" fmla="*/ 1751 h 1752"/>
              <a:gd name="T10" fmla="*/ 0 w 3504"/>
              <a:gd name="T11" fmla="*/ 1751 h 1752"/>
            </a:gdLst>
            <a:ahLst/>
            <a:cxnLst>
              <a:cxn ang="0">
                <a:pos x="T0" y="T1"/>
              </a:cxn>
              <a:cxn ang="0">
                <a:pos x="T2" y="T3"/>
              </a:cxn>
              <a:cxn ang="0">
                <a:pos x="T4" y="T5"/>
              </a:cxn>
              <a:cxn ang="0">
                <a:pos x="T6" y="T7"/>
              </a:cxn>
              <a:cxn ang="0">
                <a:pos x="T8" y="T9"/>
              </a:cxn>
              <a:cxn ang="0">
                <a:pos x="T10" y="T11"/>
              </a:cxn>
            </a:cxnLst>
            <a:rect l="0" t="0" r="r" b="b"/>
            <a:pathLst>
              <a:path w="3504" h="1752">
                <a:moveTo>
                  <a:pt x="0" y="1751"/>
                </a:moveTo>
                <a:lnTo>
                  <a:pt x="0" y="1751"/>
                </a:lnTo>
                <a:cubicBezTo>
                  <a:pt x="0" y="784"/>
                  <a:pt x="784" y="0"/>
                  <a:pt x="1751" y="0"/>
                </a:cubicBezTo>
                <a:lnTo>
                  <a:pt x="1751" y="0"/>
                </a:lnTo>
                <a:cubicBezTo>
                  <a:pt x="2719" y="0"/>
                  <a:pt x="3503" y="784"/>
                  <a:pt x="3503" y="1751"/>
                </a:cubicBezTo>
                <a:lnTo>
                  <a:pt x="0" y="1751"/>
                </a:lnTo>
              </a:path>
            </a:pathLst>
          </a:custGeom>
          <a:solidFill>
            <a:srgbClr val="2094D2"/>
          </a:solidFill>
          <a:ln>
            <a:noFill/>
          </a:ln>
          <a:effectLst/>
        </p:spPr>
        <p:txBody>
          <a:bodyPr wrap="none" anchor="ctr"/>
          <a:lstStyle/>
          <a:p>
            <a:endParaRPr lang="en-GB" sz="900" noProof="0"/>
          </a:p>
        </p:txBody>
      </p:sp>
      <p:sp>
        <p:nvSpPr>
          <p:cNvPr id="307" name="Freeform 249">
            <a:extLst>
              <a:ext uri="{FF2B5EF4-FFF2-40B4-BE49-F238E27FC236}">
                <a16:creationId xmlns:a16="http://schemas.microsoft.com/office/drawing/2014/main" id="{8FA8535E-9F06-B7C0-0B6D-720C3B293D79}"/>
              </a:ext>
            </a:extLst>
          </p:cNvPr>
          <p:cNvSpPr>
            <a:spLocks noChangeArrowheads="1"/>
          </p:cNvSpPr>
          <p:nvPr/>
        </p:nvSpPr>
        <p:spPr bwMode="auto">
          <a:xfrm>
            <a:off x="4388363" y="5098871"/>
            <a:ext cx="2791647" cy="1086945"/>
          </a:xfrm>
          <a:custGeom>
            <a:avLst/>
            <a:gdLst>
              <a:gd name="T0" fmla="*/ 0 w 3504"/>
              <a:gd name="T1" fmla="*/ 0 h 1753"/>
              <a:gd name="T2" fmla="*/ 0 w 3504"/>
              <a:gd name="T3" fmla="*/ 0 h 1753"/>
              <a:gd name="T4" fmla="*/ 1751 w 3504"/>
              <a:gd name="T5" fmla="*/ 1752 h 1753"/>
              <a:gd name="T6" fmla="*/ 1751 w 3504"/>
              <a:gd name="T7" fmla="*/ 1752 h 1753"/>
              <a:gd name="T8" fmla="*/ 3503 w 3504"/>
              <a:gd name="T9" fmla="*/ 0 h 1753"/>
              <a:gd name="T10" fmla="*/ 0 w 3504"/>
              <a:gd name="T11" fmla="*/ 0 h 1753"/>
            </a:gdLst>
            <a:ahLst/>
            <a:cxnLst>
              <a:cxn ang="0">
                <a:pos x="T0" y="T1"/>
              </a:cxn>
              <a:cxn ang="0">
                <a:pos x="T2" y="T3"/>
              </a:cxn>
              <a:cxn ang="0">
                <a:pos x="T4" y="T5"/>
              </a:cxn>
              <a:cxn ang="0">
                <a:pos x="T6" y="T7"/>
              </a:cxn>
              <a:cxn ang="0">
                <a:pos x="T8" y="T9"/>
              </a:cxn>
              <a:cxn ang="0">
                <a:pos x="T10" y="T11"/>
              </a:cxn>
            </a:cxnLst>
            <a:rect l="0" t="0" r="r" b="b"/>
            <a:pathLst>
              <a:path w="3504" h="1753">
                <a:moveTo>
                  <a:pt x="0" y="0"/>
                </a:moveTo>
                <a:lnTo>
                  <a:pt x="0" y="0"/>
                </a:lnTo>
                <a:cubicBezTo>
                  <a:pt x="0" y="968"/>
                  <a:pt x="784" y="1752"/>
                  <a:pt x="1751" y="1752"/>
                </a:cubicBezTo>
                <a:lnTo>
                  <a:pt x="1751" y="1752"/>
                </a:lnTo>
                <a:cubicBezTo>
                  <a:pt x="2719" y="1752"/>
                  <a:pt x="3503" y="968"/>
                  <a:pt x="3503" y="0"/>
                </a:cubicBezTo>
                <a:lnTo>
                  <a:pt x="0" y="0"/>
                </a:lnTo>
              </a:path>
            </a:pathLst>
          </a:custGeom>
          <a:solidFill>
            <a:srgbClr val="2094D2"/>
          </a:solidFill>
          <a:ln>
            <a:noFill/>
          </a:ln>
          <a:effectLst/>
        </p:spPr>
        <p:txBody>
          <a:bodyPr wrap="none" anchor="ctr"/>
          <a:lstStyle/>
          <a:p>
            <a:endParaRPr lang="en-GB" sz="900" noProof="0"/>
          </a:p>
        </p:txBody>
      </p:sp>
      <p:sp>
        <p:nvSpPr>
          <p:cNvPr id="382" name="Freeform 324">
            <a:extLst>
              <a:ext uri="{FF2B5EF4-FFF2-40B4-BE49-F238E27FC236}">
                <a16:creationId xmlns:a16="http://schemas.microsoft.com/office/drawing/2014/main" id="{3EA427F2-DD98-4D97-CB71-4FA88F8F74CA}"/>
              </a:ext>
            </a:extLst>
          </p:cNvPr>
          <p:cNvSpPr>
            <a:spLocks noChangeArrowheads="1"/>
          </p:cNvSpPr>
          <p:nvPr/>
        </p:nvSpPr>
        <p:spPr bwMode="auto">
          <a:xfrm>
            <a:off x="8061876" y="3268815"/>
            <a:ext cx="2602024" cy="1843090"/>
          </a:xfrm>
          <a:custGeom>
            <a:avLst/>
            <a:gdLst>
              <a:gd name="T0" fmla="*/ 3269 w 3270"/>
              <a:gd name="T1" fmla="*/ 3118 h 3119"/>
              <a:gd name="T2" fmla="*/ 0 w 3270"/>
              <a:gd name="T3" fmla="*/ 3118 h 3119"/>
              <a:gd name="T4" fmla="*/ 0 w 3270"/>
              <a:gd name="T5" fmla="*/ 0 h 3119"/>
              <a:gd name="T6" fmla="*/ 3269 w 3270"/>
              <a:gd name="T7" fmla="*/ 0 h 3119"/>
              <a:gd name="T8" fmla="*/ 3269 w 3270"/>
              <a:gd name="T9" fmla="*/ 3118 h 3119"/>
            </a:gdLst>
            <a:ahLst/>
            <a:cxnLst>
              <a:cxn ang="0">
                <a:pos x="T0" y="T1"/>
              </a:cxn>
              <a:cxn ang="0">
                <a:pos x="T2" y="T3"/>
              </a:cxn>
              <a:cxn ang="0">
                <a:pos x="T4" y="T5"/>
              </a:cxn>
              <a:cxn ang="0">
                <a:pos x="T6" y="T7"/>
              </a:cxn>
              <a:cxn ang="0">
                <a:pos x="T8" y="T9"/>
              </a:cxn>
            </a:cxnLst>
            <a:rect l="0" t="0" r="r" b="b"/>
            <a:pathLst>
              <a:path w="3270" h="3119">
                <a:moveTo>
                  <a:pt x="3269" y="3118"/>
                </a:moveTo>
                <a:lnTo>
                  <a:pt x="0" y="3118"/>
                </a:lnTo>
                <a:lnTo>
                  <a:pt x="0" y="0"/>
                </a:lnTo>
                <a:lnTo>
                  <a:pt x="3269" y="0"/>
                </a:lnTo>
                <a:lnTo>
                  <a:pt x="3269" y="3118"/>
                </a:lnTo>
              </a:path>
            </a:pathLst>
          </a:custGeom>
          <a:solidFill>
            <a:srgbClr val="09465E"/>
          </a:solidFill>
          <a:ln>
            <a:noFill/>
          </a:ln>
          <a:effectLst/>
        </p:spPr>
        <p:txBody>
          <a:bodyPr wrap="none" anchor="ctr"/>
          <a:lstStyle/>
          <a:p>
            <a:endParaRPr lang="en-GB" sz="900" noProof="0"/>
          </a:p>
        </p:txBody>
      </p:sp>
      <p:sp>
        <p:nvSpPr>
          <p:cNvPr id="383" name="Freeform 325">
            <a:extLst>
              <a:ext uri="{FF2B5EF4-FFF2-40B4-BE49-F238E27FC236}">
                <a16:creationId xmlns:a16="http://schemas.microsoft.com/office/drawing/2014/main" id="{C3E58E2B-6F42-216B-C003-1A668C0F2F14}"/>
              </a:ext>
            </a:extLst>
          </p:cNvPr>
          <p:cNvSpPr>
            <a:spLocks noChangeArrowheads="1"/>
          </p:cNvSpPr>
          <p:nvPr/>
        </p:nvSpPr>
        <p:spPr bwMode="auto">
          <a:xfrm>
            <a:off x="7991490" y="2246903"/>
            <a:ext cx="2787882" cy="1034946"/>
          </a:xfrm>
          <a:custGeom>
            <a:avLst/>
            <a:gdLst>
              <a:gd name="T0" fmla="*/ 0 w 3505"/>
              <a:gd name="T1" fmla="*/ 1751 h 1752"/>
              <a:gd name="T2" fmla="*/ 0 w 3505"/>
              <a:gd name="T3" fmla="*/ 1751 h 1752"/>
              <a:gd name="T4" fmla="*/ 1753 w 3505"/>
              <a:gd name="T5" fmla="*/ 0 h 1752"/>
              <a:gd name="T6" fmla="*/ 1753 w 3505"/>
              <a:gd name="T7" fmla="*/ 0 h 1752"/>
              <a:gd name="T8" fmla="*/ 3504 w 3505"/>
              <a:gd name="T9" fmla="*/ 1751 h 1752"/>
              <a:gd name="T10" fmla="*/ 0 w 3505"/>
              <a:gd name="T11" fmla="*/ 1751 h 1752"/>
            </a:gdLst>
            <a:ahLst/>
            <a:cxnLst>
              <a:cxn ang="0">
                <a:pos x="T0" y="T1"/>
              </a:cxn>
              <a:cxn ang="0">
                <a:pos x="T2" y="T3"/>
              </a:cxn>
              <a:cxn ang="0">
                <a:pos x="T4" y="T5"/>
              </a:cxn>
              <a:cxn ang="0">
                <a:pos x="T6" y="T7"/>
              </a:cxn>
              <a:cxn ang="0">
                <a:pos x="T8" y="T9"/>
              </a:cxn>
              <a:cxn ang="0">
                <a:pos x="T10" y="T11"/>
              </a:cxn>
            </a:cxnLst>
            <a:rect l="0" t="0" r="r" b="b"/>
            <a:pathLst>
              <a:path w="3505" h="1752">
                <a:moveTo>
                  <a:pt x="0" y="1751"/>
                </a:moveTo>
                <a:lnTo>
                  <a:pt x="0" y="1751"/>
                </a:lnTo>
                <a:cubicBezTo>
                  <a:pt x="0" y="784"/>
                  <a:pt x="784" y="0"/>
                  <a:pt x="1753" y="0"/>
                </a:cubicBezTo>
                <a:lnTo>
                  <a:pt x="1753" y="0"/>
                </a:lnTo>
                <a:cubicBezTo>
                  <a:pt x="2720" y="0"/>
                  <a:pt x="3504" y="784"/>
                  <a:pt x="3504" y="1751"/>
                </a:cubicBezTo>
                <a:lnTo>
                  <a:pt x="0" y="1751"/>
                </a:lnTo>
              </a:path>
            </a:pathLst>
          </a:custGeom>
          <a:solidFill>
            <a:srgbClr val="60BA47"/>
          </a:solidFill>
          <a:ln>
            <a:noFill/>
          </a:ln>
          <a:effectLst/>
        </p:spPr>
        <p:txBody>
          <a:bodyPr wrap="none" anchor="ctr"/>
          <a:lstStyle/>
          <a:p>
            <a:endParaRPr lang="en-GB" sz="900" noProof="0"/>
          </a:p>
        </p:txBody>
      </p:sp>
      <p:sp>
        <p:nvSpPr>
          <p:cNvPr id="385" name="Freeform 327">
            <a:extLst>
              <a:ext uri="{FF2B5EF4-FFF2-40B4-BE49-F238E27FC236}">
                <a16:creationId xmlns:a16="http://schemas.microsoft.com/office/drawing/2014/main" id="{5542E770-67D7-B9D4-014B-9069743B6A52}"/>
              </a:ext>
            </a:extLst>
          </p:cNvPr>
          <p:cNvSpPr>
            <a:spLocks noChangeArrowheads="1"/>
          </p:cNvSpPr>
          <p:nvPr/>
        </p:nvSpPr>
        <p:spPr bwMode="auto">
          <a:xfrm>
            <a:off x="7991490" y="5098871"/>
            <a:ext cx="2787882" cy="1037554"/>
          </a:xfrm>
          <a:custGeom>
            <a:avLst/>
            <a:gdLst>
              <a:gd name="T0" fmla="*/ 0 w 3505"/>
              <a:gd name="T1" fmla="*/ 0 h 1753"/>
              <a:gd name="T2" fmla="*/ 0 w 3505"/>
              <a:gd name="T3" fmla="*/ 0 h 1753"/>
              <a:gd name="T4" fmla="*/ 1753 w 3505"/>
              <a:gd name="T5" fmla="*/ 1752 h 1753"/>
              <a:gd name="T6" fmla="*/ 1753 w 3505"/>
              <a:gd name="T7" fmla="*/ 1752 h 1753"/>
              <a:gd name="T8" fmla="*/ 3504 w 3505"/>
              <a:gd name="T9" fmla="*/ 0 h 1753"/>
              <a:gd name="T10" fmla="*/ 0 w 3505"/>
              <a:gd name="T11" fmla="*/ 0 h 1753"/>
            </a:gdLst>
            <a:ahLst/>
            <a:cxnLst>
              <a:cxn ang="0">
                <a:pos x="T0" y="T1"/>
              </a:cxn>
              <a:cxn ang="0">
                <a:pos x="T2" y="T3"/>
              </a:cxn>
              <a:cxn ang="0">
                <a:pos x="T4" y="T5"/>
              </a:cxn>
              <a:cxn ang="0">
                <a:pos x="T6" y="T7"/>
              </a:cxn>
              <a:cxn ang="0">
                <a:pos x="T8" y="T9"/>
              </a:cxn>
              <a:cxn ang="0">
                <a:pos x="T10" y="T11"/>
              </a:cxn>
            </a:cxnLst>
            <a:rect l="0" t="0" r="r" b="b"/>
            <a:pathLst>
              <a:path w="3505" h="1753">
                <a:moveTo>
                  <a:pt x="0" y="0"/>
                </a:moveTo>
                <a:lnTo>
                  <a:pt x="0" y="0"/>
                </a:lnTo>
                <a:cubicBezTo>
                  <a:pt x="0" y="968"/>
                  <a:pt x="784" y="1752"/>
                  <a:pt x="1753" y="1752"/>
                </a:cubicBezTo>
                <a:lnTo>
                  <a:pt x="1753" y="1752"/>
                </a:lnTo>
                <a:cubicBezTo>
                  <a:pt x="2720" y="1752"/>
                  <a:pt x="3504" y="968"/>
                  <a:pt x="3504" y="0"/>
                </a:cubicBezTo>
                <a:lnTo>
                  <a:pt x="0" y="0"/>
                </a:lnTo>
              </a:path>
            </a:pathLst>
          </a:custGeom>
          <a:solidFill>
            <a:srgbClr val="60BA47"/>
          </a:solidFill>
          <a:ln>
            <a:noFill/>
          </a:ln>
          <a:effectLst/>
        </p:spPr>
        <p:txBody>
          <a:bodyPr wrap="none" anchor="ctr"/>
          <a:lstStyle/>
          <a:p>
            <a:endParaRPr lang="en-GB" sz="900" noProof="0"/>
          </a:p>
        </p:txBody>
      </p:sp>
      <p:sp>
        <p:nvSpPr>
          <p:cNvPr id="599" name="CuadroTexto 598">
            <a:extLst>
              <a:ext uri="{FF2B5EF4-FFF2-40B4-BE49-F238E27FC236}">
                <a16:creationId xmlns:a16="http://schemas.microsoft.com/office/drawing/2014/main" id="{05A69622-BEF3-7916-78A1-5778835FF15C}"/>
              </a:ext>
            </a:extLst>
          </p:cNvPr>
          <p:cNvSpPr txBox="1"/>
          <p:nvPr/>
        </p:nvSpPr>
        <p:spPr>
          <a:xfrm>
            <a:off x="973890" y="2665015"/>
            <a:ext cx="2330606" cy="769441"/>
          </a:xfrm>
          <a:prstGeom prst="rect">
            <a:avLst/>
          </a:prstGeom>
          <a:noFill/>
        </p:spPr>
        <p:txBody>
          <a:bodyPr wrap="square" rtlCol="0">
            <a:spAutoFit/>
          </a:bodyPr>
          <a:lstStyle/>
          <a:p>
            <a:pPr algn="ctr"/>
            <a:r>
              <a:rPr lang="en-GB" sz="2200" b="1" noProof="0" dirty="0">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B Corp -</a:t>
            </a:r>
            <a:r>
              <a:rPr lang="en-GB" sz="2200" b="1" noProof="0" dirty="0" err="1">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sertifiointi</a:t>
            </a:r>
            <a:endParaRPr lang="en-GB" sz="2200" b="1" noProof="0" dirty="0">
              <a:solidFill>
                <a:srgbClr val="0B3A5B"/>
              </a:solidFill>
              <a:latin typeface="Calibri" panose="020F0502020204030204" pitchFamily="34" charset="0"/>
              <a:ea typeface="Lato" charset="0"/>
              <a:cs typeface="Calibri" panose="020F0502020204030204" pitchFamily="34" charset="0"/>
            </a:endParaRPr>
          </a:p>
        </p:txBody>
      </p:sp>
      <p:sp>
        <p:nvSpPr>
          <p:cNvPr id="600" name="CuadroTexto 599">
            <a:extLst>
              <a:ext uri="{FF2B5EF4-FFF2-40B4-BE49-F238E27FC236}">
                <a16:creationId xmlns:a16="http://schemas.microsoft.com/office/drawing/2014/main" id="{4F599B8E-0AE2-7F9A-55C7-5FF08ADADFDD}"/>
              </a:ext>
            </a:extLst>
          </p:cNvPr>
          <p:cNvSpPr txBox="1"/>
          <p:nvPr/>
        </p:nvSpPr>
        <p:spPr>
          <a:xfrm>
            <a:off x="4501972" y="2708295"/>
            <a:ext cx="2602024" cy="430887"/>
          </a:xfrm>
          <a:prstGeom prst="rect">
            <a:avLst/>
          </a:prstGeom>
          <a:noFill/>
        </p:spPr>
        <p:txBody>
          <a:bodyPr wrap="square" rtlCol="0">
            <a:spAutoFit/>
          </a:bodyPr>
          <a:lstStyle/>
          <a:p>
            <a:pPr algn="ctr"/>
            <a:r>
              <a:rPr lang="en-GB" sz="2200" b="1" noProof="0" dirty="0">
                <a:solidFill>
                  <a:srgbClr val="0B3A5B"/>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ISO </a:t>
            </a:r>
            <a:r>
              <a:rPr lang="pl-PL" sz="2200" b="1" noProof="0" dirty="0">
                <a:solidFill>
                  <a:srgbClr val="0B3A5B"/>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14001</a:t>
            </a:r>
            <a:endParaRPr lang="en-GB" sz="2200" b="1" noProof="0" dirty="0">
              <a:solidFill>
                <a:srgbClr val="0B3A5B"/>
              </a:solidFill>
              <a:latin typeface="Calibri" panose="020F0502020204030204" pitchFamily="34" charset="0"/>
              <a:ea typeface="Lato" charset="0"/>
              <a:cs typeface="Calibri" panose="020F0502020204030204" pitchFamily="34" charset="0"/>
            </a:endParaRPr>
          </a:p>
        </p:txBody>
      </p:sp>
      <p:sp>
        <p:nvSpPr>
          <p:cNvPr id="601" name="CuadroTexto 600">
            <a:extLst>
              <a:ext uri="{FF2B5EF4-FFF2-40B4-BE49-F238E27FC236}">
                <a16:creationId xmlns:a16="http://schemas.microsoft.com/office/drawing/2014/main" id="{62DA5C1B-2383-9C19-D848-6231A1A0F7B2}"/>
              </a:ext>
            </a:extLst>
          </p:cNvPr>
          <p:cNvSpPr txBox="1"/>
          <p:nvPr/>
        </p:nvSpPr>
        <p:spPr>
          <a:xfrm>
            <a:off x="8061876" y="2658738"/>
            <a:ext cx="2602024" cy="430887"/>
          </a:xfrm>
          <a:prstGeom prst="rect">
            <a:avLst/>
          </a:prstGeom>
          <a:noFill/>
        </p:spPr>
        <p:txBody>
          <a:bodyPr wrap="square" rtlCol="0">
            <a:spAutoFit/>
          </a:bodyPr>
          <a:lstStyle/>
          <a:p>
            <a:pPr algn="ctr"/>
            <a:r>
              <a:rPr lang="en-GB" sz="2200" b="1" noProof="0">
                <a:solidFill>
                  <a:srgbClr val="0B3A5B"/>
                </a:solidFill>
                <a:latin typeface="Calibri" panose="020F0502020204030204" pitchFamily="34" charset="0"/>
                <a:ea typeface="Lato" charset="0"/>
                <a:cs typeface="Calibri" panose="020F0502020204030204" pitchFamily="34" charset="0"/>
                <a:hlinkClick r:id="rId5">
                  <a:extLst>
                    <a:ext uri="{A12FA001-AC4F-418D-AE19-62706E023703}">
                      <ahyp:hlinkClr xmlns:ahyp="http://schemas.microsoft.com/office/drawing/2018/hyperlinkcolor" val="tx"/>
                    </a:ext>
                  </a:extLst>
                </a:hlinkClick>
              </a:rPr>
              <a:t>EMAS</a:t>
            </a:r>
            <a:endParaRPr lang="en-GB" sz="2200" b="1" noProof="0">
              <a:solidFill>
                <a:srgbClr val="0B3A5B"/>
              </a:solidFill>
              <a:latin typeface="Calibri" panose="020F0502020204030204" pitchFamily="34" charset="0"/>
              <a:ea typeface="Lato" charset="0"/>
              <a:cs typeface="Calibri" panose="020F0502020204030204" pitchFamily="34" charset="0"/>
            </a:endParaRPr>
          </a:p>
        </p:txBody>
      </p:sp>
      <p:sp>
        <p:nvSpPr>
          <p:cNvPr id="603" name="Rectángulo 602">
            <a:extLst>
              <a:ext uri="{FF2B5EF4-FFF2-40B4-BE49-F238E27FC236}">
                <a16:creationId xmlns:a16="http://schemas.microsoft.com/office/drawing/2014/main" id="{74F2F210-4AB0-0E19-F4AF-734163D77053}"/>
              </a:ext>
            </a:extLst>
          </p:cNvPr>
          <p:cNvSpPr/>
          <p:nvPr/>
        </p:nvSpPr>
        <p:spPr>
          <a:xfrm>
            <a:off x="855625" y="3309552"/>
            <a:ext cx="2602024" cy="1785104"/>
          </a:xfrm>
          <a:prstGeom prst="rect">
            <a:avLst/>
          </a:prstGeom>
        </p:spPr>
        <p:txBody>
          <a:bodyPr wrap="square">
            <a:spAutoFit/>
          </a:bodyPr>
          <a:lstStyle/>
          <a:p>
            <a:pPr algn="ctr"/>
            <a:r>
              <a:rPr lang="en-US" sz="2200" noProof="0" err="1">
                <a:solidFill>
                  <a:schemeClr val="bg1"/>
                </a:solidFill>
                <a:latin typeface="Calibri" panose="020F0502020204030204" pitchFamily="34" charset="0"/>
                <a:ea typeface="Lato" charset="0"/>
                <a:cs typeface="Calibri" panose="020F0502020204030204" pitchFamily="34" charset="0"/>
              </a:rPr>
              <a:t>Tunnustetaan </a:t>
            </a:r>
            <a:r>
              <a:rPr lang="en-US" sz="2200" noProof="0">
                <a:solidFill>
                  <a:schemeClr val="bg1"/>
                </a:solidFill>
                <a:latin typeface="Calibri" panose="020F0502020204030204" pitchFamily="34" charset="0"/>
                <a:ea typeface="Lato" charset="0"/>
                <a:cs typeface="Calibri" panose="020F0502020204030204" pitchFamily="34" charset="0"/>
              </a:rPr>
              <a:t>yrityksiä, jotka täyttävät korkeat sosiaaliset ja ympäristöstandardit.</a:t>
            </a:r>
            <a:endParaRPr lang="en-GB" sz="2200" noProof="0">
              <a:solidFill>
                <a:schemeClr val="bg1"/>
              </a:solidFill>
              <a:latin typeface="Calibri" panose="020F0502020204030204" pitchFamily="34" charset="0"/>
              <a:ea typeface="Lato" charset="0"/>
              <a:cs typeface="Calibri" panose="020F0502020204030204" pitchFamily="34" charset="0"/>
            </a:endParaRPr>
          </a:p>
        </p:txBody>
      </p:sp>
      <p:sp>
        <p:nvSpPr>
          <p:cNvPr id="604" name="Rectángulo 603">
            <a:extLst>
              <a:ext uri="{FF2B5EF4-FFF2-40B4-BE49-F238E27FC236}">
                <a16:creationId xmlns:a16="http://schemas.microsoft.com/office/drawing/2014/main" id="{DF7863D8-9CDD-0B4C-7E49-F30D9862D6D6}"/>
              </a:ext>
            </a:extLst>
          </p:cNvPr>
          <p:cNvSpPr/>
          <p:nvPr/>
        </p:nvSpPr>
        <p:spPr>
          <a:xfrm>
            <a:off x="4483174" y="3290344"/>
            <a:ext cx="2602023" cy="1785104"/>
          </a:xfrm>
          <a:prstGeom prst="rect">
            <a:avLst/>
          </a:prstGeom>
        </p:spPr>
        <p:txBody>
          <a:bodyPr wrap="square">
            <a:spAutoFit/>
          </a:bodyPr>
          <a:lstStyle/>
          <a:p>
            <a:pPr algn="ctr"/>
            <a:r>
              <a:rPr lang="en-US" sz="2200" noProof="0">
                <a:solidFill>
                  <a:schemeClr val="bg1"/>
                </a:solidFill>
                <a:latin typeface="Calibri" panose="020F0502020204030204" pitchFamily="34" charset="0"/>
                <a:ea typeface="Lato" charset="0"/>
                <a:cs typeface="Calibri" panose="020F0502020204030204" pitchFamily="34" charset="0"/>
              </a:rPr>
              <a:t>Ympäristöasioiden hallinnan puitteet kestävän kehityksen toimien parantamiseksi</a:t>
            </a:r>
            <a:endParaRPr lang="en-GB" sz="2200" noProof="0">
              <a:solidFill>
                <a:schemeClr val="bg1"/>
              </a:solidFill>
              <a:latin typeface="Calibri" panose="020F0502020204030204" pitchFamily="34" charset="0"/>
              <a:ea typeface="Lato" charset="0"/>
              <a:cs typeface="Calibri" panose="020F0502020204030204" pitchFamily="34" charset="0"/>
            </a:endParaRPr>
          </a:p>
        </p:txBody>
      </p:sp>
      <p:sp>
        <p:nvSpPr>
          <p:cNvPr id="605" name="Rectángulo 604">
            <a:extLst>
              <a:ext uri="{FF2B5EF4-FFF2-40B4-BE49-F238E27FC236}">
                <a16:creationId xmlns:a16="http://schemas.microsoft.com/office/drawing/2014/main" id="{D55B3CF8-C2D4-BAF9-9F33-076AABBE3990}"/>
              </a:ext>
            </a:extLst>
          </p:cNvPr>
          <p:cNvSpPr/>
          <p:nvPr/>
        </p:nvSpPr>
        <p:spPr>
          <a:xfrm>
            <a:off x="8084419" y="3331116"/>
            <a:ext cx="2602024" cy="1785104"/>
          </a:xfrm>
          <a:prstGeom prst="rect">
            <a:avLst/>
          </a:prstGeom>
        </p:spPr>
        <p:txBody>
          <a:bodyPr wrap="square">
            <a:spAutoFit/>
          </a:bodyPr>
          <a:lstStyle/>
          <a:p>
            <a:pPr algn="ctr"/>
            <a:r>
              <a:rPr lang="en-US" sz="2200" noProof="0" dirty="0" err="1">
                <a:solidFill>
                  <a:schemeClr val="bg1"/>
                </a:solidFill>
                <a:latin typeface="Calibri" panose="020F0502020204030204" pitchFamily="34" charset="0"/>
                <a:ea typeface="Lato" charset="0"/>
                <a:cs typeface="Calibri" panose="020F0502020204030204" pitchFamily="34" charset="0"/>
              </a:rPr>
              <a:t>Vapaaehtoinen</a:t>
            </a:r>
            <a:r>
              <a:rPr lang="en-US" sz="2200" noProof="0" dirty="0">
                <a:solidFill>
                  <a:schemeClr val="bg1"/>
                </a:solidFill>
                <a:latin typeface="Calibri" panose="020F0502020204030204" pitchFamily="34" charset="0"/>
                <a:ea typeface="Lato" charset="0"/>
                <a:cs typeface="Calibri" panose="020F0502020204030204" pitchFamily="34" charset="0"/>
              </a:rPr>
              <a:t> </a:t>
            </a:r>
            <a:r>
              <a:rPr lang="en-US" sz="2200" noProof="0" dirty="0" err="1">
                <a:solidFill>
                  <a:schemeClr val="bg1"/>
                </a:solidFill>
                <a:latin typeface="Calibri" panose="020F0502020204030204" pitchFamily="34" charset="0"/>
                <a:ea typeface="Lato" charset="0"/>
                <a:cs typeface="Calibri" panose="020F0502020204030204" pitchFamily="34" charset="0"/>
              </a:rPr>
              <a:t>EU:n</a:t>
            </a:r>
            <a:r>
              <a:rPr lang="en-US" sz="2200" noProof="0" dirty="0">
                <a:solidFill>
                  <a:schemeClr val="bg1"/>
                </a:solidFill>
                <a:latin typeface="Calibri" panose="020F0502020204030204" pitchFamily="34" charset="0"/>
                <a:ea typeface="Lato" charset="0"/>
                <a:cs typeface="Calibri" panose="020F0502020204030204" pitchFamily="34" charset="0"/>
              </a:rPr>
              <a:t> </a:t>
            </a:r>
            <a:r>
              <a:rPr lang="en-US" sz="2200" noProof="0" dirty="0" err="1">
                <a:solidFill>
                  <a:schemeClr val="bg1"/>
                </a:solidFill>
                <a:latin typeface="Calibri" panose="020F0502020204030204" pitchFamily="34" charset="0"/>
                <a:ea typeface="Lato" charset="0"/>
                <a:cs typeface="Calibri" panose="020F0502020204030204" pitchFamily="34" charset="0"/>
              </a:rPr>
              <a:t>aloite</a:t>
            </a:r>
            <a:r>
              <a:rPr lang="en-US" sz="2200" noProof="0" dirty="0">
                <a:solidFill>
                  <a:schemeClr val="bg1"/>
                </a:solidFill>
                <a:latin typeface="Calibri" panose="020F0502020204030204" pitchFamily="34" charset="0"/>
                <a:ea typeface="Lato" charset="0"/>
                <a:cs typeface="Calibri" panose="020F0502020204030204" pitchFamily="34" charset="0"/>
              </a:rPr>
              <a:t>, </a:t>
            </a:r>
            <a:r>
              <a:rPr lang="en-US" sz="2200" noProof="0" dirty="0" err="1">
                <a:solidFill>
                  <a:schemeClr val="bg1"/>
                </a:solidFill>
                <a:latin typeface="Calibri" panose="020F0502020204030204" pitchFamily="34" charset="0"/>
                <a:ea typeface="Lato" charset="0"/>
                <a:cs typeface="Calibri" panose="020F0502020204030204" pitchFamily="34" charset="0"/>
              </a:rPr>
              <a:t>jolla</a:t>
            </a:r>
            <a:r>
              <a:rPr lang="en-US" sz="2200" noProof="0" dirty="0">
                <a:solidFill>
                  <a:schemeClr val="bg1"/>
                </a:solidFill>
                <a:latin typeface="Calibri" panose="020F0502020204030204" pitchFamily="34" charset="0"/>
                <a:ea typeface="Lato" charset="0"/>
                <a:cs typeface="Calibri" panose="020F0502020204030204" pitchFamily="34" charset="0"/>
              </a:rPr>
              <a:t> </a:t>
            </a:r>
            <a:r>
              <a:rPr lang="en-US" sz="2200" noProof="0" dirty="0" err="1">
                <a:solidFill>
                  <a:schemeClr val="bg1"/>
                </a:solidFill>
                <a:latin typeface="Calibri" panose="020F0502020204030204" pitchFamily="34" charset="0"/>
                <a:ea typeface="Lato" charset="0"/>
                <a:cs typeface="Calibri" panose="020F0502020204030204" pitchFamily="34" charset="0"/>
              </a:rPr>
              <a:t>edistetään</a:t>
            </a:r>
            <a:r>
              <a:rPr lang="en-US" sz="2200" noProof="0" dirty="0">
                <a:solidFill>
                  <a:schemeClr val="bg1"/>
                </a:solidFill>
                <a:latin typeface="Calibri" panose="020F0502020204030204" pitchFamily="34" charset="0"/>
                <a:ea typeface="Lato" charset="0"/>
                <a:cs typeface="Calibri" panose="020F0502020204030204" pitchFamily="34" charset="0"/>
              </a:rPr>
              <a:t> </a:t>
            </a:r>
            <a:r>
              <a:rPr lang="en-US" sz="2200" noProof="0" dirty="0" err="1">
                <a:solidFill>
                  <a:schemeClr val="bg1"/>
                </a:solidFill>
                <a:latin typeface="Calibri" panose="020F0502020204030204" pitchFamily="34" charset="0"/>
                <a:ea typeface="Lato" charset="0"/>
                <a:cs typeface="Calibri" panose="020F0502020204030204" pitchFamily="34" charset="0"/>
              </a:rPr>
              <a:t>vahvaa</a:t>
            </a:r>
            <a:r>
              <a:rPr lang="en-US" sz="2200" noProof="0" dirty="0">
                <a:solidFill>
                  <a:schemeClr val="bg1"/>
                </a:solidFill>
                <a:latin typeface="Calibri" panose="020F0502020204030204" pitchFamily="34" charset="0"/>
                <a:ea typeface="Lato" charset="0"/>
                <a:cs typeface="Calibri" panose="020F0502020204030204" pitchFamily="34" charset="0"/>
              </a:rPr>
              <a:t> </a:t>
            </a:r>
            <a:r>
              <a:rPr lang="en-US" sz="2200" noProof="0" dirty="0" err="1">
                <a:solidFill>
                  <a:schemeClr val="bg1"/>
                </a:solidFill>
                <a:latin typeface="Calibri" panose="020F0502020204030204" pitchFamily="34" charset="0"/>
                <a:ea typeface="Lato" charset="0"/>
                <a:cs typeface="Calibri" panose="020F0502020204030204" pitchFamily="34" charset="0"/>
              </a:rPr>
              <a:t>ympäristönsuojelun</a:t>
            </a:r>
            <a:r>
              <a:rPr lang="en-US" sz="2200" noProof="0" dirty="0">
                <a:solidFill>
                  <a:schemeClr val="bg1"/>
                </a:solidFill>
                <a:latin typeface="Calibri" panose="020F0502020204030204" pitchFamily="34" charset="0"/>
                <a:ea typeface="Lato" charset="0"/>
                <a:cs typeface="Calibri" panose="020F0502020204030204" pitchFamily="34" charset="0"/>
              </a:rPr>
              <a:t> </a:t>
            </a:r>
            <a:r>
              <a:rPr lang="en-US" sz="2200" noProof="0" dirty="0" err="1">
                <a:solidFill>
                  <a:schemeClr val="bg1"/>
                </a:solidFill>
                <a:latin typeface="Calibri" panose="020F0502020204030204" pitchFamily="34" charset="0"/>
                <a:ea typeface="Lato" charset="0"/>
                <a:cs typeface="Calibri" panose="020F0502020204030204" pitchFamily="34" charset="0"/>
              </a:rPr>
              <a:t>tasoa</a:t>
            </a:r>
            <a:endParaRPr lang="en-GB" sz="2200" noProof="0" dirty="0">
              <a:solidFill>
                <a:schemeClr val="bg1"/>
              </a:solidFill>
              <a:latin typeface="Calibri" panose="020F0502020204030204" pitchFamily="34" charset="0"/>
              <a:ea typeface="Lato" charset="0"/>
              <a:cs typeface="Calibri" panose="020F0502020204030204" pitchFamily="34" charset="0"/>
            </a:endParaRPr>
          </a:p>
        </p:txBody>
      </p:sp>
      <p:sp>
        <p:nvSpPr>
          <p:cNvPr id="2" name="Text Placeholder 1">
            <a:extLst>
              <a:ext uri="{FF2B5EF4-FFF2-40B4-BE49-F238E27FC236}">
                <a16:creationId xmlns:a16="http://schemas.microsoft.com/office/drawing/2014/main" id="{C08CD04C-8C1B-59C8-CB16-73C7AB75EF80}"/>
              </a:ext>
            </a:extLst>
          </p:cNvPr>
          <p:cNvSpPr>
            <a:spLocks noGrp="1"/>
          </p:cNvSpPr>
          <p:nvPr>
            <p:ph type="body" sz="quarter" idx="16"/>
          </p:nvPr>
        </p:nvSpPr>
        <p:spPr/>
        <p:txBody>
          <a:bodyPr/>
          <a:lstStyle/>
          <a:p>
            <a:r>
              <a:rPr lang="en-GB" noProof="0">
                <a:solidFill>
                  <a:srgbClr val="09465E"/>
                </a:solidFill>
              </a:rPr>
              <a:t>Vapaaehtoiset todistukset</a:t>
            </a:r>
          </a:p>
        </p:txBody>
      </p:sp>
      <p:grpSp>
        <p:nvGrpSpPr>
          <p:cNvPr id="13" name="Grafika 11" descr="Dyplom kontur">
            <a:extLst>
              <a:ext uri="{FF2B5EF4-FFF2-40B4-BE49-F238E27FC236}">
                <a16:creationId xmlns:a16="http://schemas.microsoft.com/office/drawing/2014/main" id="{4DF46E3B-7029-D43B-DFAD-C75BE4FBFA8B}"/>
              </a:ext>
            </a:extLst>
          </p:cNvPr>
          <p:cNvGrpSpPr/>
          <p:nvPr/>
        </p:nvGrpSpPr>
        <p:grpSpPr>
          <a:xfrm>
            <a:off x="1809584" y="1491401"/>
            <a:ext cx="742950" cy="514350"/>
            <a:chOff x="3346547" y="1479505"/>
            <a:chExt cx="742950" cy="514350"/>
          </a:xfrm>
          <a:solidFill>
            <a:srgbClr val="0B3A5B"/>
          </a:solidFill>
        </p:grpSpPr>
        <p:sp>
          <p:nvSpPr>
            <p:cNvPr id="14" name="Dowolny kształt: kształt 13">
              <a:extLst>
                <a:ext uri="{FF2B5EF4-FFF2-40B4-BE49-F238E27FC236}">
                  <a16:creationId xmlns:a16="http://schemas.microsoft.com/office/drawing/2014/main" id="{7A55E013-370D-51D2-CAF7-7A6275DB380F}"/>
                </a:ext>
              </a:extLst>
            </p:cNvPr>
            <p:cNvSpPr/>
            <p:nvPr/>
          </p:nvSpPr>
          <p:spPr>
            <a:xfrm>
              <a:off x="3441790" y="1602482"/>
              <a:ext cx="552488" cy="66503"/>
            </a:xfrm>
            <a:custGeom>
              <a:avLst/>
              <a:gdLst>
                <a:gd name="connsiteX0" fmla="*/ 13342 w 552488"/>
                <a:gd name="connsiteY0" fmla="*/ 65703 h 66503"/>
                <a:gd name="connsiteX1" fmla="*/ 276232 w 552488"/>
                <a:gd name="connsiteY1" fmla="*/ 19031 h 66503"/>
                <a:gd name="connsiteX2" fmla="*/ 539122 w 552488"/>
                <a:gd name="connsiteY2" fmla="*/ 65703 h 66503"/>
                <a:gd name="connsiteX3" fmla="*/ 542932 w 552488"/>
                <a:gd name="connsiteY3" fmla="*/ 66504 h 66503"/>
                <a:gd name="connsiteX4" fmla="*/ 552489 w 552488"/>
                <a:gd name="connsiteY4" fmla="*/ 57011 h 66503"/>
                <a:gd name="connsiteX5" fmla="*/ 546742 w 552488"/>
                <a:gd name="connsiteY5" fmla="*/ 48235 h 66503"/>
                <a:gd name="connsiteX6" fmla="*/ 276232 w 552488"/>
                <a:gd name="connsiteY6" fmla="*/ 0 h 66503"/>
                <a:gd name="connsiteX7" fmla="*/ 5722 w 552488"/>
                <a:gd name="connsiteY7" fmla="*/ 48235 h 66503"/>
                <a:gd name="connsiteX8" fmla="*/ 797 w 552488"/>
                <a:gd name="connsiteY8" fmla="*/ 60779 h 66503"/>
                <a:gd name="connsiteX9" fmla="*/ 13342 w 552488"/>
                <a:gd name="connsiteY9" fmla="*/ 65703 h 6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2488" h="66503">
                  <a:moveTo>
                    <a:pt x="13342" y="65703"/>
                  </a:moveTo>
                  <a:cubicBezTo>
                    <a:pt x="82503" y="35614"/>
                    <a:pt x="175876" y="19031"/>
                    <a:pt x="276232" y="19031"/>
                  </a:cubicBezTo>
                  <a:cubicBezTo>
                    <a:pt x="376587" y="19031"/>
                    <a:pt x="469980" y="35595"/>
                    <a:pt x="539122" y="65703"/>
                  </a:cubicBezTo>
                  <a:cubicBezTo>
                    <a:pt x="540321" y="66235"/>
                    <a:pt x="541619" y="66507"/>
                    <a:pt x="542932" y="66504"/>
                  </a:cubicBezTo>
                  <a:cubicBezTo>
                    <a:pt x="548192" y="66522"/>
                    <a:pt x="552471" y="62272"/>
                    <a:pt x="552489" y="57011"/>
                  </a:cubicBezTo>
                  <a:cubicBezTo>
                    <a:pt x="552502" y="53199"/>
                    <a:pt x="550241" y="49746"/>
                    <a:pt x="546742" y="48235"/>
                  </a:cubicBezTo>
                  <a:cubicBezTo>
                    <a:pt x="475304" y="17126"/>
                    <a:pt x="379187" y="0"/>
                    <a:pt x="276232" y="0"/>
                  </a:cubicBezTo>
                  <a:cubicBezTo>
                    <a:pt x="173276" y="0"/>
                    <a:pt x="77226" y="17145"/>
                    <a:pt x="5722" y="48235"/>
                  </a:cubicBezTo>
                  <a:cubicBezTo>
                    <a:pt x="898" y="50339"/>
                    <a:pt x="-1307" y="55956"/>
                    <a:pt x="797" y="60779"/>
                  </a:cubicBezTo>
                  <a:cubicBezTo>
                    <a:pt x="2901" y="65603"/>
                    <a:pt x="8518" y="67808"/>
                    <a:pt x="13342" y="65703"/>
                  </a:cubicBezTo>
                  <a:close/>
                </a:path>
              </a:pathLst>
            </a:custGeom>
            <a:grpFill/>
            <a:ln w="9525" cap="flat">
              <a:noFill/>
              <a:prstDash val="solid"/>
              <a:miter/>
            </a:ln>
          </p:spPr>
          <p:txBody>
            <a:bodyPr rtlCol="0" anchor="ctr"/>
            <a:lstStyle/>
            <a:p>
              <a:endParaRPr lang="en-GB"/>
            </a:p>
          </p:txBody>
        </p:sp>
        <p:sp>
          <p:nvSpPr>
            <p:cNvPr id="15" name="Dowolny kształt: kształt 14">
              <a:extLst>
                <a:ext uri="{FF2B5EF4-FFF2-40B4-BE49-F238E27FC236}">
                  <a16:creationId xmlns:a16="http://schemas.microsoft.com/office/drawing/2014/main" id="{F9DD3E89-F89A-1D83-D367-2243D81D9FB3}"/>
                </a:ext>
              </a:extLst>
            </p:cNvPr>
            <p:cNvSpPr/>
            <p:nvPr/>
          </p:nvSpPr>
          <p:spPr>
            <a:xfrm>
              <a:off x="3346547" y="1479505"/>
              <a:ext cx="742950" cy="514350"/>
            </a:xfrm>
            <a:custGeom>
              <a:avLst/>
              <a:gdLst>
                <a:gd name="connsiteX0" fmla="*/ 0 w 742950"/>
                <a:gd name="connsiteY0" fmla="*/ 0 h 514350"/>
                <a:gd name="connsiteX1" fmla="*/ 0 w 742950"/>
                <a:gd name="connsiteY1" fmla="*/ 514350 h 514350"/>
                <a:gd name="connsiteX2" fmla="*/ 742950 w 742950"/>
                <a:gd name="connsiteY2" fmla="*/ 514350 h 514350"/>
                <a:gd name="connsiteX3" fmla="*/ 742950 w 742950"/>
                <a:gd name="connsiteY3" fmla="*/ 0 h 514350"/>
                <a:gd name="connsiteX4" fmla="*/ 723900 w 742950"/>
                <a:gd name="connsiteY4" fmla="*/ 495300 h 514350"/>
                <a:gd name="connsiteX5" fmla="*/ 19050 w 742950"/>
                <a:gd name="connsiteY5" fmla="*/ 495300 h 514350"/>
                <a:gd name="connsiteX6" fmla="*/ 19050 w 742950"/>
                <a:gd name="connsiteY6" fmla="*/ 19050 h 514350"/>
                <a:gd name="connsiteX7" fmla="*/ 723900 w 742950"/>
                <a:gd name="connsiteY7" fmla="*/ 1905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514350">
                  <a:moveTo>
                    <a:pt x="0" y="0"/>
                  </a:moveTo>
                  <a:lnTo>
                    <a:pt x="0" y="514350"/>
                  </a:lnTo>
                  <a:lnTo>
                    <a:pt x="742950" y="514350"/>
                  </a:lnTo>
                  <a:lnTo>
                    <a:pt x="742950" y="0"/>
                  </a:lnTo>
                  <a:close/>
                  <a:moveTo>
                    <a:pt x="723900" y="495300"/>
                  </a:moveTo>
                  <a:lnTo>
                    <a:pt x="19050" y="495300"/>
                  </a:lnTo>
                  <a:lnTo>
                    <a:pt x="19050" y="19050"/>
                  </a:lnTo>
                  <a:lnTo>
                    <a:pt x="723900" y="19050"/>
                  </a:lnTo>
                  <a:close/>
                </a:path>
              </a:pathLst>
            </a:custGeom>
            <a:grpFill/>
            <a:ln w="9525" cap="flat">
              <a:noFill/>
              <a:prstDash val="solid"/>
              <a:miter/>
            </a:ln>
          </p:spPr>
          <p:txBody>
            <a:bodyPr rtlCol="0" anchor="ctr"/>
            <a:lstStyle/>
            <a:p>
              <a:endParaRPr lang="en-GB"/>
            </a:p>
          </p:txBody>
        </p:sp>
        <p:sp>
          <p:nvSpPr>
            <p:cNvPr id="16" name="Dowolny kształt: kształt 15">
              <a:extLst>
                <a:ext uri="{FF2B5EF4-FFF2-40B4-BE49-F238E27FC236}">
                  <a16:creationId xmlns:a16="http://schemas.microsoft.com/office/drawing/2014/main" id="{26E6C9D7-E468-95B8-4A26-7A5D2A930452}"/>
                </a:ext>
              </a:extLst>
            </p:cNvPr>
            <p:cNvSpPr/>
            <p:nvPr/>
          </p:nvSpPr>
          <p:spPr>
            <a:xfrm>
              <a:off x="3441797" y="1784305"/>
              <a:ext cx="285750" cy="19050"/>
            </a:xfrm>
            <a:custGeom>
              <a:avLst/>
              <a:gdLst>
                <a:gd name="connsiteX0" fmla="*/ 0 w 285750"/>
                <a:gd name="connsiteY0" fmla="*/ 0 h 19050"/>
                <a:gd name="connsiteX1" fmla="*/ 285750 w 285750"/>
                <a:gd name="connsiteY1" fmla="*/ 0 h 19050"/>
                <a:gd name="connsiteX2" fmla="*/ 285750 w 285750"/>
                <a:gd name="connsiteY2" fmla="*/ 19050 h 19050"/>
                <a:gd name="connsiteX3" fmla="*/ 0 w 2857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285750" h="19050">
                  <a:moveTo>
                    <a:pt x="0" y="0"/>
                  </a:moveTo>
                  <a:lnTo>
                    <a:pt x="285750" y="0"/>
                  </a:lnTo>
                  <a:lnTo>
                    <a:pt x="285750" y="19050"/>
                  </a:lnTo>
                  <a:lnTo>
                    <a:pt x="0" y="19050"/>
                  </a:lnTo>
                  <a:close/>
                </a:path>
              </a:pathLst>
            </a:custGeom>
            <a:grpFill/>
            <a:ln w="9525" cap="flat">
              <a:noFill/>
              <a:prstDash val="solid"/>
              <a:miter/>
            </a:ln>
          </p:spPr>
          <p:txBody>
            <a:bodyPr rtlCol="0" anchor="ctr"/>
            <a:lstStyle/>
            <a:p>
              <a:endParaRPr lang="en-GB"/>
            </a:p>
          </p:txBody>
        </p:sp>
        <p:sp>
          <p:nvSpPr>
            <p:cNvPr id="17" name="Dowolny kształt: kształt 16">
              <a:extLst>
                <a:ext uri="{FF2B5EF4-FFF2-40B4-BE49-F238E27FC236}">
                  <a16:creationId xmlns:a16="http://schemas.microsoft.com/office/drawing/2014/main" id="{D9643300-D429-9DE0-4196-D14913F25A24}"/>
                </a:ext>
              </a:extLst>
            </p:cNvPr>
            <p:cNvSpPr/>
            <p:nvPr/>
          </p:nvSpPr>
          <p:spPr>
            <a:xfrm>
              <a:off x="3441797" y="1860505"/>
              <a:ext cx="285750" cy="19050"/>
            </a:xfrm>
            <a:custGeom>
              <a:avLst/>
              <a:gdLst>
                <a:gd name="connsiteX0" fmla="*/ 0 w 285750"/>
                <a:gd name="connsiteY0" fmla="*/ 0 h 19050"/>
                <a:gd name="connsiteX1" fmla="*/ 285750 w 285750"/>
                <a:gd name="connsiteY1" fmla="*/ 0 h 19050"/>
                <a:gd name="connsiteX2" fmla="*/ 285750 w 285750"/>
                <a:gd name="connsiteY2" fmla="*/ 19050 h 19050"/>
                <a:gd name="connsiteX3" fmla="*/ 0 w 2857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285750" h="19050">
                  <a:moveTo>
                    <a:pt x="0" y="0"/>
                  </a:moveTo>
                  <a:lnTo>
                    <a:pt x="285750" y="0"/>
                  </a:lnTo>
                  <a:lnTo>
                    <a:pt x="285750" y="19050"/>
                  </a:lnTo>
                  <a:lnTo>
                    <a:pt x="0" y="19050"/>
                  </a:lnTo>
                  <a:close/>
                </a:path>
              </a:pathLst>
            </a:custGeom>
            <a:grpFill/>
            <a:ln w="9525" cap="flat">
              <a:noFill/>
              <a:prstDash val="solid"/>
              <a:miter/>
            </a:ln>
          </p:spPr>
          <p:txBody>
            <a:bodyPr rtlCol="0" anchor="ctr"/>
            <a:lstStyle/>
            <a:p>
              <a:endParaRPr lang="en-GB"/>
            </a:p>
          </p:txBody>
        </p:sp>
        <p:sp>
          <p:nvSpPr>
            <p:cNvPr id="18" name="Dowolny kształt: kształt 17">
              <a:extLst>
                <a:ext uri="{FF2B5EF4-FFF2-40B4-BE49-F238E27FC236}">
                  <a16:creationId xmlns:a16="http://schemas.microsoft.com/office/drawing/2014/main" id="{73EE242F-CE6D-FC20-B622-678ECD660537}"/>
                </a:ext>
              </a:extLst>
            </p:cNvPr>
            <p:cNvSpPr/>
            <p:nvPr/>
          </p:nvSpPr>
          <p:spPr>
            <a:xfrm>
              <a:off x="3851372" y="1760635"/>
              <a:ext cx="147637" cy="147637"/>
            </a:xfrm>
            <a:custGeom>
              <a:avLst/>
              <a:gdLst>
                <a:gd name="connsiteX0" fmla="*/ 123825 w 147637"/>
                <a:gd name="connsiteY0" fmla="*/ 45720 h 147637"/>
                <a:gd name="connsiteX1" fmla="*/ 127635 w 147637"/>
                <a:gd name="connsiteY1" fmla="*/ 20003 h 147637"/>
                <a:gd name="connsiteX2" fmla="*/ 102870 w 147637"/>
                <a:gd name="connsiteY2" fmla="*/ 24765 h 147637"/>
                <a:gd name="connsiteX3" fmla="*/ 93345 w 147637"/>
                <a:gd name="connsiteY3" fmla="*/ 0 h 147637"/>
                <a:gd name="connsiteX4" fmla="*/ 74295 w 147637"/>
                <a:gd name="connsiteY4" fmla="*/ 17145 h 147637"/>
                <a:gd name="connsiteX5" fmla="*/ 54292 w 147637"/>
                <a:gd name="connsiteY5" fmla="*/ 0 h 147637"/>
                <a:gd name="connsiteX6" fmla="*/ 45720 w 147637"/>
                <a:gd name="connsiteY6" fmla="*/ 24765 h 147637"/>
                <a:gd name="connsiteX7" fmla="*/ 20002 w 147637"/>
                <a:gd name="connsiteY7" fmla="*/ 20003 h 147637"/>
                <a:gd name="connsiteX8" fmla="*/ 24765 w 147637"/>
                <a:gd name="connsiteY8" fmla="*/ 45720 h 147637"/>
                <a:gd name="connsiteX9" fmla="*/ 0 w 147637"/>
                <a:gd name="connsiteY9" fmla="*/ 54293 h 147637"/>
                <a:gd name="connsiteX10" fmla="*/ 17145 w 147637"/>
                <a:gd name="connsiteY10" fmla="*/ 74295 h 147637"/>
                <a:gd name="connsiteX11" fmla="*/ 0 w 147637"/>
                <a:gd name="connsiteY11" fmla="*/ 93345 h 147637"/>
                <a:gd name="connsiteX12" fmla="*/ 24765 w 147637"/>
                <a:gd name="connsiteY12" fmla="*/ 102870 h 147637"/>
                <a:gd name="connsiteX13" fmla="*/ 20002 w 147637"/>
                <a:gd name="connsiteY13" fmla="*/ 127635 h 147637"/>
                <a:gd name="connsiteX14" fmla="*/ 45720 w 147637"/>
                <a:gd name="connsiteY14" fmla="*/ 123825 h 147637"/>
                <a:gd name="connsiteX15" fmla="*/ 54292 w 147637"/>
                <a:gd name="connsiteY15" fmla="*/ 147638 h 147637"/>
                <a:gd name="connsiteX16" fmla="*/ 74295 w 147637"/>
                <a:gd name="connsiteY16" fmla="*/ 131445 h 147637"/>
                <a:gd name="connsiteX17" fmla="*/ 93345 w 147637"/>
                <a:gd name="connsiteY17" fmla="*/ 147638 h 147637"/>
                <a:gd name="connsiteX18" fmla="*/ 102870 w 147637"/>
                <a:gd name="connsiteY18" fmla="*/ 123825 h 147637"/>
                <a:gd name="connsiteX19" fmla="*/ 127635 w 147637"/>
                <a:gd name="connsiteY19" fmla="*/ 127635 h 147637"/>
                <a:gd name="connsiteX20" fmla="*/ 123825 w 147637"/>
                <a:gd name="connsiteY20" fmla="*/ 102870 h 147637"/>
                <a:gd name="connsiteX21" fmla="*/ 147638 w 147637"/>
                <a:gd name="connsiteY21" fmla="*/ 93345 h 147637"/>
                <a:gd name="connsiteX22" fmla="*/ 131445 w 147637"/>
                <a:gd name="connsiteY22" fmla="*/ 74295 h 147637"/>
                <a:gd name="connsiteX23" fmla="*/ 147638 w 147637"/>
                <a:gd name="connsiteY23" fmla="*/ 54293 h 147637"/>
                <a:gd name="connsiteX24" fmla="*/ 115967 w 147637"/>
                <a:gd name="connsiteY24" fmla="*/ 85515 h 147637"/>
                <a:gd name="connsiteX25" fmla="*/ 102689 w 147637"/>
                <a:gd name="connsiteY25" fmla="*/ 90830 h 147637"/>
                <a:gd name="connsiteX26" fmla="*/ 104851 w 147637"/>
                <a:gd name="connsiteY26" fmla="*/ 104880 h 147637"/>
                <a:gd name="connsiteX27" fmla="*/ 90811 w 147637"/>
                <a:gd name="connsiteY27" fmla="*/ 102727 h 147637"/>
                <a:gd name="connsiteX28" fmla="*/ 85506 w 147637"/>
                <a:gd name="connsiteY28" fmla="*/ 116005 h 147637"/>
                <a:gd name="connsiteX29" fmla="*/ 74600 w 147637"/>
                <a:gd name="connsiteY29" fmla="*/ 106728 h 147637"/>
                <a:gd name="connsiteX30" fmla="*/ 63170 w 147637"/>
                <a:gd name="connsiteY30" fmla="*/ 116005 h 147637"/>
                <a:gd name="connsiteX31" fmla="*/ 58407 w 147637"/>
                <a:gd name="connsiteY31" fmla="*/ 102727 h 147637"/>
                <a:gd name="connsiteX32" fmla="*/ 43834 w 147637"/>
                <a:gd name="connsiteY32" fmla="*/ 104889 h 147637"/>
                <a:gd name="connsiteX33" fmla="*/ 46530 w 147637"/>
                <a:gd name="connsiteY33" fmla="*/ 90840 h 147637"/>
                <a:gd name="connsiteX34" fmla="*/ 32728 w 147637"/>
                <a:gd name="connsiteY34" fmla="*/ 85534 h 147637"/>
                <a:gd name="connsiteX35" fmla="*/ 42548 w 147637"/>
                <a:gd name="connsiteY35" fmla="*/ 74628 h 147637"/>
                <a:gd name="connsiteX36" fmla="*/ 32718 w 147637"/>
                <a:gd name="connsiteY36" fmla="*/ 63198 h 147637"/>
                <a:gd name="connsiteX37" fmla="*/ 46530 w 147637"/>
                <a:gd name="connsiteY37" fmla="*/ 58436 h 147637"/>
                <a:gd name="connsiteX38" fmla="*/ 43815 w 147637"/>
                <a:gd name="connsiteY38" fmla="*/ 43777 h 147637"/>
                <a:gd name="connsiteX39" fmla="*/ 58407 w 147637"/>
                <a:gd name="connsiteY39" fmla="*/ 46482 h 147637"/>
                <a:gd name="connsiteX40" fmla="*/ 63170 w 147637"/>
                <a:gd name="connsiteY40" fmla="*/ 32671 h 147637"/>
                <a:gd name="connsiteX41" fmla="*/ 74600 w 147637"/>
                <a:gd name="connsiteY41" fmla="*/ 42501 h 147637"/>
                <a:gd name="connsiteX42" fmla="*/ 85496 w 147637"/>
                <a:gd name="connsiteY42" fmla="*/ 32680 h 147637"/>
                <a:gd name="connsiteX43" fmla="*/ 90811 w 147637"/>
                <a:gd name="connsiteY43" fmla="*/ 46482 h 147637"/>
                <a:gd name="connsiteX44" fmla="*/ 104851 w 147637"/>
                <a:gd name="connsiteY44" fmla="*/ 43777 h 147637"/>
                <a:gd name="connsiteX45" fmla="*/ 102689 w 147637"/>
                <a:gd name="connsiteY45" fmla="*/ 58360 h 147637"/>
                <a:gd name="connsiteX46" fmla="*/ 115967 w 147637"/>
                <a:gd name="connsiteY46" fmla="*/ 63122 h 147637"/>
                <a:gd name="connsiteX47" fmla="*/ 106699 w 147637"/>
                <a:gd name="connsiteY47" fmla="*/ 74552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47637" h="147637">
                  <a:moveTo>
                    <a:pt x="123825" y="45720"/>
                  </a:moveTo>
                  <a:lnTo>
                    <a:pt x="127635" y="20003"/>
                  </a:lnTo>
                  <a:lnTo>
                    <a:pt x="102870" y="24765"/>
                  </a:lnTo>
                  <a:lnTo>
                    <a:pt x="93345" y="0"/>
                  </a:lnTo>
                  <a:lnTo>
                    <a:pt x="74295" y="17145"/>
                  </a:lnTo>
                  <a:lnTo>
                    <a:pt x="54292" y="0"/>
                  </a:lnTo>
                  <a:lnTo>
                    <a:pt x="45720" y="24765"/>
                  </a:lnTo>
                  <a:lnTo>
                    <a:pt x="20002" y="20003"/>
                  </a:lnTo>
                  <a:lnTo>
                    <a:pt x="24765" y="45720"/>
                  </a:lnTo>
                  <a:lnTo>
                    <a:pt x="0" y="54293"/>
                  </a:lnTo>
                  <a:lnTo>
                    <a:pt x="17145" y="74295"/>
                  </a:lnTo>
                  <a:lnTo>
                    <a:pt x="0" y="93345"/>
                  </a:lnTo>
                  <a:lnTo>
                    <a:pt x="24765" y="102870"/>
                  </a:lnTo>
                  <a:lnTo>
                    <a:pt x="20002" y="127635"/>
                  </a:lnTo>
                  <a:lnTo>
                    <a:pt x="45720" y="123825"/>
                  </a:lnTo>
                  <a:lnTo>
                    <a:pt x="54292" y="147638"/>
                  </a:lnTo>
                  <a:lnTo>
                    <a:pt x="74295" y="131445"/>
                  </a:lnTo>
                  <a:lnTo>
                    <a:pt x="93345" y="147638"/>
                  </a:lnTo>
                  <a:lnTo>
                    <a:pt x="102870" y="123825"/>
                  </a:lnTo>
                  <a:lnTo>
                    <a:pt x="127635" y="127635"/>
                  </a:lnTo>
                  <a:lnTo>
                    <a:pt x="123825" y="102870"/>
                  </a:lnTo>
                  <a:lnTo>
                    <a:pt x="147638" y="93345"/>
                  </a:lnTo>
                  <a:lnTo>
                    <a:pt x="131445" y="74295"/>
                  </a:lnTo>
                  <a:lnTo>
                    <a:pt x="147638" y="54293"/>
                  </a:lnTo>
                  <a:close/>
                  <a:moveTo>
                    <a:pt x="115967" y="85515"/>
                  </a:moveTo>
                  <a:lnTo>
                    <a:pt x="102689" y="90830"/>
                  </a:lnTo>
                  <a:lnTo>
                    <a:pt x="104851" y="104880"/>
                  </a:lnTo>
                  <a:lnTo>
                    <a:pt x="90811" y="102727"/>
                  </a:lnTo>
                  <a:lnTo>
                    <a:pt x="85506" y="116005"/>
                  </a:lnTo>
                  <a:lnTo>
                    <a:pt x="74600" y="106728"/>
                  </a:lnTo>
                  <a:lnTo>
                    <a:pt x="63170" y="116005"/>
                  </a:lnTo>
                  <a:lnTo>
                    <a:pt x="58407" y="102727"/>
                  </a:lnTo>
                  <a:lnTo>
                    <a:pt x="43834" y="104889"/>
                  </a:lnTo>
                  <a:lnTo>
                    <a:pt x="46530" y="90840"/>
                  </a:lnTo>
                  <a:lnTo>
                    <a:pt x="32728" y="85534"/>
                  </a:lnTo>
                  <a:lnTo>
                    <a:pt x="42548" y="74628"/>
                  </a:lnTo>
                  <a:lnTo>
                    <a:pt x="32718" y="63198"/>
                  </a:lnTo>
                  <a:lnTo>
                    <a:pt x="46530" y="58436"/>
                  </a:lnTo>
                  <a:lnTo>
                    <a:pt x="43815" y="43777"/>
                  </a:lnTo>
                  <a:lnTo>
                    <a:pt x="58407" y="46482"/>
                  </a:lnTo>
                  <a:lnTo>
                    <a:pt x="63170" y="32671"/>
                  </a:lnTo>
                  <a:lnTo>
                    <a:pt x="74600" y="42501"/>
                  </a:lnTo>
                  <a:lnTo>
                    <a:pt x="85496" y="32680"/>
                  </a:lnTo>
                  <a:lnTo>
                    <a:pt x="90811" y="46482"/>
                  </a:lnTo>
                  <a:lnTo>
                    <a:pt x="104851" y="43777"/>
                  </a:lnTo>
                  <a:lnTo>
                    <a:pt x="102689" y="58360"/>
                  </a:lnTo>
                  <a:lnTo>
                    <a:pt x="115967" y="63122"/>
                  </a:lnTo>
                  <a:lnTo>
                    <a:pt x="106699" y="74552"/>
                  </a:lnTo>
                  <a:close/>
                </a:path>
              </a:pathLst>
            </a:custGeom>
            <a:solidFill>
              <a:srgbClr val="60BA47"/>
            </a:solidFill>
            <a:ln w="9525" cap="flat">
              <a:noFill/>
              <a:prstDash val="solid"/>
              <a:miter/>
            </a:ln>
          </p:spPr>
          <p:txBody>
            <a:bodyPr rtlCol="0" anchor="ctr"/>
            <a:lstStyle/>
            <a:p>
              <a:endParaRPr lang="en-GB"/>
            </a:p>
          </p:txBody>
        </p:sp>
      </p:grpSp>
      <p:grpSp>
        <p:nvGrpSpPr>
          <p:cNvPr id="23" name="Grafika 21" descr="Otwarta dłoń z rośliną kontur">
            <a:extLst>
              <a:ext uri="{FF2B5EF4-FFF2-40B4-BE49-F238E27FC236}">
                <a16:creationId xmlns:a16="http://schemas.microsoft.com/office/drawing/2014/main" id="{6F1B9300-CDE5-3DA4-6C4F-6BF726876A39}"/>
              </a:ext>
            </a:extLst>
          </p:cNvPr>
          <p:cNvGrpSpPr/>
          <p:nvPr/>
        </p:nvGrpSpPr>
        <p:grpSpPr>
          <a:xfrm>
            <a:off x="8934050" y="1347801"/>
            <a:ext cx="857676" cy="638627"/>
            <a:chOff x="8257587" y="1422567"/>
            <a:chExt cx="857676" cy="638627"/>
          </a:xfrm>
          <a:solidFill>
            <a:srgbClr val="000000"/>
          </a:solidFill>
        </p:grpSpPr>
        <p:sp>
          <p:nvSpPr>
            <p:cNvPr id="24" name="Dowolny kształt: kształt 23">
              <a:extLst>
                <a:ext uri="{FF2B5EF4-FFF2-40B4-BE49-F238E27FC236}">
                  <a16:creationId xmlns:a16="http://schemas.microsoft.com/office/drawing/2014/main" id="{5B7424DF-D9C2-B6F4-D354-E7EB88157D24}"/>
                </a:ext>
              </a:extLst>
            </p:cNvPr>
            <p:cNvSpPr/>
            <p:nvPr/>
          </p:nvSpPr>
          <p:spPr>
            <a:xfrm>
              <a:off x="8257587" y="1766131"/>
              <a:ext cx="600501" cy="161239"/>
            </a:xfrm>
            <a:custGeom>
              <a:avLst/>
              <a:gdLst>
                <a:gd name="connsiteX0" fmla="*/ 324277 w 600501"/>
                <a:gd name="connsiteY0" fmla="*/ 19050 h 161239"/>
                <a:gd name="connsiteX1" fmla="*/ 552877 w 600501"/>
                <a:gd name="connsiteY1" fmla="*/ 19050 h 161239"/>
                <a:gd name="connsiteX2" fmla="*/ 581452 w 600501"/>
                <a:gd name="connsiteY2" fmla="*/ 47625 h 161239"/>
                <a:gd name="connsiteX3" fmla="*/ 552877 w 600501"/>
                <a:gd name="connsiteY3" fmla="*/ 76200 h 161239"/>
                <a:gd name="connsiteX4" fmla="*/ 381427 w 600501"/>
                <a:gd name="connsiteY4" fmla="*/ 76200 h 161239"/>
                <a:gd name="connsiteX5" fmla="*/ 371902 w 600501"/>
                <a:gd name="connsiteY5" fmla="*/ 85725 h 161239"/>
                <a:gd name="connsiteX6" fmla="*/ 381427 w 600501"/>
                <a:gd name="connsiteY6" fmla="*/ 95250 h 161239"/>
                <a:gd name="connsiteX7" fmla="*/ 552877 w 600501"/>
                <a:gd name="connsiteY7" fmla="*/ 95250 h 161239"/>
                <a:gd name="connsiteX8" fmla="*/ 600502 w 600501"/>
                <a:gd name="connsiteY8" fmla="*/ 47625 h 161239"/>
                <a:gd name="connsiteX9" fmla="*/ 552877 w 600501"/>
                <a:gd name="connsiteY9" fmla="*/ 0 h 161239"/>
                <a:gd name="connsiteX10" fmla="*/ 324277 w 600501"/>
                <a:gd name="connsiteY10" fmla="*/ 0 h 161239"/>
                <a:gd name="connsiteX11" fmla="*/ 275376 w 600501"/>
                <a:gd name="connsiteY11" fmla="*/ 13335 h 161239"/>
                <a:gd name="connsiteX12" fmla="*/ 5790 w 600501"/>
                <a:gd name="connsiteY12" fmla="*/ 142951 h 161239"/>
                <a:gd name="connsiteX13" fmla="*/ 767 w 600501"/>
                <a:gd name="connsiteY13" fmla="*/ 155450 h 161239"/>
                <a:gd name="connsiteX14" fmla="*/ 13265 w 600501"/>
                <a:gd name="connsiteY14" fmla="*/ 160473 h 161239"/>
                <a:gd name="connsiteX15" fmla="*/ 14048 w 600501"/>
                <a:gd name="connsiteY15" fmla="*/ 160096 h 161239"/>
                <a:gd name="connsiteX16" fmla="*/ 284205 w 600501"/>
                <a:gd name="connsiteY16" fmla="*/ 30175 h 161239"/>
                <a:gd name="connsiteX17" fmla="*/ 324277 w 600501"/>
                <a:gd name="connsiteY17" fmla="*/ 19050 h 16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0501" h="161239">
                  <a:moveTo>
                    <a:pt x="324277" y="19050"/>
                  </a:moveTo>
                  <a:lnTo>
                    <a:pt x="552877" y="19050"/>
                  </a:lnTo>
                  <a:cubicBezTo>
                    <a:pt x="568659" y="19050"/>
                    <a:pt x="581452" y="31843"/>
                    <a:pt x="581452" y="47625"/>
                  </a:cubicBezTo>
                  <a:cubicBezTo>
                    <a:pt x="581452" y="63407"/>
                    <a:pt x="568659" y="76200"/>
                    <a:pt x="552877" y="76200"/>
                  </a:cubicBezTo>
                  <a:lnTo>
                    <a:pt x="381427" y="76200"/>
                  </a:lnTo>
                  <a:cubicBezTo>
                    <a:pt x="376166" y="76200"/>
                    <a:pt x="371902" y="80464"/>
                    <a:pt x="371902" y="85725"/>
                  </a:cubicBezTo>
                  <a:cubicBezTo>
                    <a:pt x="371902" y="90986"/>
                    <a:pt x="376166" y="95250"/>
                    <a:pt x="381427" y="95250"/>
                  </a:cubicBezTo>
                  <a:lnTo>
                    <a:pt x="552877" y="95250"/>
                  </a:lnTo>
                  <a:cubicBezTo>
                    <a:pt x="579179" y="95250"/>
                    <a:pt x="600502" y="73927"/>
                    <a:pt x="600502" y="47625"/>
                  </a:cubicBezTo>
                  <a:cubicBezTo>
                    <a:pt x="600502" y="21323"/>
                    <a:pt x="579179" y="0"/>
                    <a:pt x="552877" y="0"/>
                  </a:cubicBezTo>
                  <a:lnTo>
                    <a:pt x="324277" y="0"/>
                  </a:lnTo>
                  <a:cubicBezTo>
                    <a:pt x="307098" y="143"/>
                    <a:pt x="290249" y="4738"/>
                    <a:pt x="275376" y="13335"/>
                  </a:cubicBezTo>
                  <a:lnTo>
                    <a:pt x="5790" y="142951"/>
                  </a:lnTo>
                  <a:cubicBezTo>
                    <a:pt x="951" y="145015"/>
                    <a:pt x="-1298" y="150611"/>
                    <a:pt x="767" y="155450"/>
                  </a:cubicBezTo>
                  <a:cubicBezTo>
                    <a:pt x="2831" y="160289"/>
                    <a:pt x="8427" y="162538"/>
                    <a:pt x="13265" y="160473"/>
                  </a:cubicBezTo>
                  <a:cubicBezTo>
                    <a:pt x="13532" y="160359"/>
                    <a:pt x="13793" y="160233"/>
                    <a:pt x="14048" y="160096"/>
                  </a:cubicBezTo>
                  <a:lnTo>
                    <a:pt x="284205" y="30175"/>
                  </a:lnTo>
                  <a:cubicBezTo>
                    <a:pt x="296351" y="23006"/>
                    <a:pt x="310173" y="19168"/>
                    <a:pt x="324277" y="19050"/>
                  </a:cubicBezTo>
                  <a:close/>
                </a:path>
              </a:pathLst>
            </a:custGeom>
            <a:solidFill>
              <a:srgbClr val="000000"/>
            </a:solidFill>
            <a:ln w="9525" cap="flat">
              <a:noFill/>
              <a:prstDash val="solid"/>
              <a:miter/>
            </a:ln>
          </p:spPr>
          <p:txBody>
            <a:bodyPr rtlCol="0" anchor="ctr"/>
            <a:lstStyle/>
            <a:p>
              <a:endParaRPr lang="en-GB"/>
            </a:p>
          </p:txBody>
        </p:sp>
        <p:sp>
          <p:nvSpPr>
            <p:cNvPr id="25" name="Dowolny kształt: kształt 24">
              <a:extLst>
                <a:ext uri="{FF2B5EF4-FFF2-40B4-BE49-F238E27FC236}">
                  <a16:creationId xmlns:a16="http://schemas.microsoft.com/office/drawing/2014/main" id="{07C7E482-23B6-3460-BB76-2CC330A18114}"/>
                </a:ext>
              </a:extLst>
            </p:cNvPr>
            <p:cNvSpPr/>
            <p:nvPr/>
          </p:nvSpPr>
          <p:spPr>
            <a:xfrm>
              <a:off x="8390690" y="1688949"/>
              <a:ext cx="724573" cy="372244"/>
            </a:xfrm>
            <a:custGeom>
              <a:avLst/>
              <a:gdLst>
                <a:gd name="connsiteX0" fmla="*/ 676948 w 724573"/>
                <a:gd name="connsiteY0" fmla="*/ 10 h 372244"/>
                <a:gd name="connsiteX1" fmla="*/ 652183 w 724573"/>
                <a:gd name="connsiteY1" fmla="*/ 6982 h 372244"/>
                <a:gd name="connsiteX2" fmla="*/ 489306 w 724573"/>
                <a:gd name="connsiteY2" fmla="*/ 100327 h 372244"/>
                <a:gd name="connsiteX3" fmla="*/ 485791 w 724573"/>
                <a:gd name="connsiteY3" fmla="*/ 113367 h 372244"/>
                <a:gd name="connsiteX4" fmla="*/ 498831 w 724573"/>
                <a:gd name="connsiteY4" fmla="*/ 116882 h 372244"/>
                <a:gd name="connsiteX5" fmla="*/ 662261 w 724573"/>
                <a:gd name="connsiteY5" fmla="*/ 23175 h 372244"/>
                <a:gd name="connsiteX6" fmla="*/ 676948 w 724573"/>
                <a:gd name="connsiteY6" fmla="*/ 19060 h 372244"/>
                <a:gd name="connsiteX7" fmla="*/ 705523 w 724573"/>
                <a:gd name="connsiteY7" fmla="*/ 47635 h 372244"/>
                <a:gd name="connsiteX8" fmla="*/ 695465 w 724573"/>
                <a:gd name="connsiteY8" fmla="*/ 69942 h 372244"/>
                <a:gd name="connsiteX9" fmla="*/ 434232 w 724573"/>
                <a:gd name="connsiteY9" fmla="*/ 260928 h 372244"/>
                <a:gd name="connsiteX10" fmla="*/ 416916 w 724573"/>
                <a:gd name="connsiteY10" fmla="*/ 266805 h 372244"/>
                <a:gd name="connsiteX11" fmla="*/ 238798 w 724573"/>
                <a:gd name="connsiteY11" fmla="*/ 266805 h 372244"/>
                <a:gd name="connsiteX12" fmla="*/ 3445 w 724573"/>
                <a:gd name="connsiteY12" fmla="*/ 355388 h 372244"/>
                <a:gd name="connsiteX13" fmla="*/ 2194 w 724573"/>
                <a:gd name="connsiteY13" fmla="*/ 368800 h 372244"/>
                <a:gd name="connsiteX14" fmla="*/ 15606 w 724573"/>
                <a:gd name="connsiteY14" fmla="*/ 370051 h 372244"/>
                <a:gd name="connsiteX15" fmla="*/ 16866 w 724573"/>
                <a:gd name="connsiteY15" fmla="*/ 368789 h 372244"/>
                <a:gd name="connsiteX16" fmla="*/ 238798 w 724573"/>
                <a:gd name="connsiteY16" fmla="*/ 285855 h 372244"/>
                <a:gd name="connsiteX17" fmla="*/ 416916 w 724573"/>
                <a:gd name="connsiteY17" fmla="*/ 285855 h 372244"/>
                <a:gd name="connsiteX18" fmla="*/ 445377 w 724573"/>
                <a:gd name="connsiteY18" fmla="*/ 276330 h 372244"/>
                <a:gd name="connsiteX19" fmla="*/ 707324 w 724573"/>
                <a:gd name="connsiteY19" fmla="*/ 84878 h 372244"/>
                <a:gd name="connsiteX20" fmla="*/ 708448 w 724573"/>
                <a:gd name="connsiteY20" fmla="*/ 83925 h 372244"/>
                <a:gd name="connsiteX21" fmla="*/ 724573 w 724573"/>
                <a:gd name="connsiteY21" fmla="*/ 47644 h 372244"/>
                <a:gd name="connsiteX22" fmla="*/ 676948 w 724573"/>
                <a:gd name="connsiteY22" fmla="*/ 10 h 37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4573" h="372244">
                  <a:moveTo>
                    <a:pt x="676948" y="10"/>
                  </a:moveTo>
                  <a:cubicBezTo>
                    <a:pt x="668184" y="-175"/>
                    <a:pt x="659564" y="2253"/>
                    <a:pt x="652183" y="6982"/>
                  </a:cubicBezTo>
                  <a:lnTo>
                    <a:pt x="489306" y="100327"/>
                  </a:lnTo>
                  <a:cubicBezTo>
                    <a:pt x="484735" y="102957"/>
                    <a:pt x="483161" y="108796"/>
                    <a:pt x="485791" y="113367"/>
                  </a:cubicBezTo>
                  <a:cubicBezTo>
                    <a:pt x="488421" y="117938"/>
                    <a:pt x="494260" y="119511"/>
                    <a:pt x="498831" y="116882"/>
                  </a:cubicBezTo>
                  <a:lnTo>
                    <a:pt x="662261" y="23175"/>
                  </a:lnTo>
                  <a:cubicBezTo>
                    <a:pt x="666628" y="20349"/>
                    <a:pt x="671749" y="18915"/>
                    <a:pt x="676948" y="19060"/>
                  </a:cubicBezTo>
                  <a:cubicBezTo>
                    <a:pt x="692730" y="19060"/>
                    <a:pt x="705523" y="31853"/>
                    <a:pt x="705523" y="47635"/>
                  </a:cubicBezTo>
                  <a:cubicBezTo>
                    <a:pt x="705145" y="56083"/>
                    <a:pt x="701546" y="64065"/>
                    <a:pt x="695465" y="69942"/>
                  </a:cubicBezTo>
                  <a:lnTo>
                    <a:pt x="434232" y="260928"/>
                  </a:lnTo>
                  <a:cubicBezTo>
                    <a:pt x="429243" y="264699"/>
                    <a:pt x="423170" y="266760"/>
                    <a:pt x="416916" y="266805"/>
                  </a:cubicBezTo>
                  <a:lnTo>
                    <a:pt x="238798" y="266805"/>
                  </a:lnTo>
                  <a:cubicBezTo>
                    <a:pt x="141377" y="266805"/>
                    <a:pt x="62186" y="296590"/>
                    <a:pt x="3445" y="355388"/>
                  </a:cubicBezTo>
                  <a:cubicBezTo>
                    <a:pt x="-604" y="358745"/>
                    <a:pt x="-1165" y="364751"/>
                    <a:pt x="2194" y="368800"/>
                  </a:cubicBezTo>
                  <a:cubicBezTo>
                    <a:pt x="5551" y="372849"/>
                    <a:pt x="11556" y="373410"/>
                    <a:pt x="15606" y="370051"/>
                  </a:cubicBezTo>
                  <a:cubicBezTo>
                    <a:pt x="16064" y="369671"/>
                    <a:pt x="16486" y="369248"/>
                    <a:pt x="16866" y="368789"/>
                  </a:cubicBezTo>
                  <a:cubicBezTo>
                    <a:pt x="71930" y="313744"/>
                    <a:pt x="146587" y="285855"/>
                    <a:pt x="238798" y="285855"/>
                  </a:cubicBezTo>
                  <a:lnTo>
                    <a:pt x="416916" y="285855"/>
                  </a:lnTo>
                  <a:cubicBezTo>
                    <a:pt x="427175" y="285795"/>
                    <a:pt x="437147" y="282458"/>
                    <a:pt x="445377" y="276330"/>
                  </a:cubicBezTo>
                  <a:lnTo>
                    <a:pt x="707324" y="84878"/>
                  </a:lnTo>
                  <a:lnTo>
                    <a:pt x="708448" y="83925"/>
                  </a:lnTo>
                  <a:cubicBezTo>
                    <a:pt x="718438" y="74460"/>
                    <a:pt x="724242" y="61402"/>
                    <a:pt x="724573" y="47644"/>
                  </a:cubicBezTo>
                  <a:cubicBezTo>
                    <a:pt x="724547" y="21352"/>
                    <a:pt x="703241" y="41"/>
                    <a:pt x="676948" y="10"/>
                  </a:cubicBezTo>
                  <a:close/>
                </a:path>
              </a:pathLst>
            </a:custGeom>
            <a:solidFill>
              <a:srgbClr val="0B3A5B"/>
            </a:solidFill>
            <a:ln w="9525" cap="flat">
              <a:noFill/>
              <a:prstDash val="solid"/>
              <a:miter/>
            </a:ln>
          </p:spPr>
          <p:txBody>
            <a:bodyPr rtlCol="0" anchor="ctr"/>
            <a:lstStyle/>
            <a:p>
              <a:endParaRPr lang="en-GB"/>
            </a:p>
          </p:txBody>
        </p:sp>
        <p:sp>
          <p:nvSpPr>
            <p:cNvPr id="26" name="Dowolny kształt: kształt 25">
              <a:extLst>
                <a:ext uri="{FF2B5EF4-FFF2-40B4-BE49-F238E27FC236}">
                  <a16:creationId xmlns:a16="http://schemas.microsoft.com/office/drawing/2014/main" id="{44B83F34-0031-4F0E-886C-AC7D54E40A31}"/>
                </a:ext>
              </a:extLst>
            </p:cNvPr>
            <p:cNvSpPr/>
            <p:nvPr/>
          </p:nvSpPr>
          <p:spPr>
            <a:xfrm>
              <a:off x="8496198" y="1422567"/>
              <a:ext cx="480262" cy="326009"/>
            </a:xfrm>
            <a:custGeom>
              <a:avLst/>
              <a:gdLst>
                <a:gd name="connsiteX0" fmla="*/ 154979 w 480262"/>
                <a:gd name="connsiteY0" fmla="*/ 278060 h 326009"/>
                <a:gd name="connsiteX1" fmla="*/ 171352 w 480262"/>
                <a:gd name="connsiteY1" fmla="*/ 277898 h 326009"/>
                <a:gd name="connsiteX2" fmla="*/ 172133 w 480262"/>
                <a:gd name="connsiteY2" fmla="*/ 278851 h 326009"/>
                <a:gd name="connsiteX3" fmla="*/ 190440 w 480262"/>
                <a:gd name="connsiteY3" fmla="*/ 317799 h 326009"/>
                <a:gd name="connsiteX4" fmla="*/ 190783 w 480262"/>
                <a:gd name="connsiteY4" fmla="*/ 318846 h 326009"/>
                <a:gd name="connsiteX5" fmla="*/ 191288 w 480262"/>
                <a:gd name="connsiteY5" fmla="*/ 320370 h 326009"/>
                <a:gd name="connsiteX6" fmla="*/ 192326 w 480262"/>
                <a:gd name="connsiteY6" fmla="*/ 322075 h 326009"/>
                <a:gd name="connsiteX7" fmla="*/ 193279 w 480262"/>
                <a:gd name="connsiteY7" fmla="*/ 323209 h 326009"/>
                <a:gd name="connsiteX8" fmla="*/ 194936 w 480262"/>
                <a:gd name="connsiteY8" fmla="*/ 324447 h 326009"/>
                <a:gd name="connsiteX9" fmla="*/ 196146 w 480262"/>
                <a:gd name="connsiteY9" fmla="*/ 325171 h 326009"/>
                <a:gd name="connsiteX10" fmla="*/ 198413 w 480262"/>
                <a:gd name="connsiteY10" fmla="*/ 325752 h 326009"/>
                <a:gd name="connsiteX11" fmla="*/ 199441 w 480262"/>
                <a:gd name="connsiteY11" fmla="*/ 326009 h 326009"/>
                <a:gd name="connsiteX12" fmla="*/ 199917 w 480262"/>
                <a:gd name="connsiteY12" fmla="*/ 326009 h 326009"/>
                <a:gd name="connsiteX13" fmla="*/ 201203 w 480262"/>
                <a:gd name="connsiteY13" fmla="*/ 325923 h 326009"/>
                <a:gd name="connsiteX14" fmla="*/ 202261 w 480262"/>
                <a:gd name="connsiteY14" fmla="*/ 325552 h 326009"/>
                <a:gd name="connsiteX15" fmla="*/ 204166 w 480262"/>
                <a:gd name="connsiteY15" fmla="*/ 324895 h 326009"/>
                <a:gd name="connsiteX16" fmla="*/ 205575 w 480262"/>
                <a:gd name="connsiteY16" fmla="*/ 323942 h 326009"/>
                <a:gd name="connsiteX17" fmla="*/ 207957 w 480262"/>
                <a:gd name="connsiteY17" fmla="*/ 321323 h 326009"/>
                <a:gd name="connsiteX18" fmla="*/ 208776 w 480262"/>
                <a:gd name="connsiteY18" fmla="*/ 319656 h 326009"/>
                <a:gd name="connsiteX19" fmla="*/ 209195 w 480262"/>
                <a:gd name="connsiteY19" fmla="*/ 317932 h 326009"/>
                <a:gd name="connsiteX20" fmla="*/ 209452 w 480262"/>
                <a:gd name="connsiteY20" fmla="*/ 316894 h 326009"/>
                <a:gd name="connsiteX21" fmla="*/ 258239 w 480262"/>
                <a:gd name="connsiteY21" fmla="*/ 226701 h 326009"/>
                <a:gd name="connsiteX22" fmla="*/ 298616 w 480262"/>
                <a:gd name="connsiteY22" fmla="*/ 228063 h 326009"/>
                <a:gd name="connsiteX23" fmla="*/ 431013 w 480262"/>
                <a:gd name="connsiteY23" fmla="*/ 184515 h 326009"/>
                <a:gd name="connsiteX24" fmla="*/ 478638 w 480262"/>
                <a:gd name="connsiteY24" fmla="*/ 1635 h 326009"/>
                <a:gd name="connsiteX25" fmla="*/ 446891 w 480262"/>
                <a:gd name="connsiteY25" fmla="*/ 6 h 326009"/>
                <a:gd name="connsiteX26" fmla="*/ 297663 w 480262"/>
                <a:gd name="connsiteY26" fmla="*/ 49260 h 326009"/>
                <a:gd name="connsiteX27" fmla="*/ 247847 w 480262"/>
                <a:gd name="connsiteY27" fmla="*/ 210699 h 326009"/>
                <a:gd name="connsiteX28" fmla="*/ 196555 w 480262"/>
                <a:gd name="connsiteY28" fmla="*/ 279194 h 326009"/>
                <a:gd name="connsiteX29" fmla="*/ 186792 w 480262"/>
                <a:gd name="connsiteY29" fmla="*/ 266544 h 326009"/>
                <a:gd name="connsiteX30" fmla="*/ 183477 w 480262"/>
                <a:gd name="connsiteY30" fmla="*/ 262525 h 326009"/>
                <a:gd name="connsiteX31" fmla="*/ 150968 w 480262"/>
                <a:gd name="connsiteY31" fmla="*/ 126413 h 326009"/>
                <a:gd name="connsiteX32" fmla="*/ 35716 w 480262"/>
                <a:gd name="connsiteY32" fmla="*/ 85036 h 326009"/>
                <a:gd name="connsiteX33" fmla="*/ 1426 w 480262"/>
                <a:gd name="connsiteY33" fmla="*/ 87360 h 326009"/>
                <a:gd name="connsiteX34" fmla="*/ 40478 w 480262"/>
                <a:gd name="connsiteY34" fmla="*/ 236903 h 326009"/>
                <a:gd name="connsiteX35" fmla="*/ 154979 w 480262"/>
                <a:gd name="connsiteY35" fmla="*/ 278060 h 326009"/>
                <a:gd name="connsiteX36" fmla="*/ 311065 w 480262"/>
                <a:gd name="connsiteY36" fmla="*/ 62795 h 326009"/>
                <a:gd name="connsiteX37" fmla="*/ 446825 w 480262"/>
                <a:gd name="connsiteY37" fmla="*/ 19123 h 326009"/>
                <a:gd name="connsiteX38" fmla="*/ 460826 w 480262"/>
                <a:gd name="connsiteY38" fmla="*/ 19437 h 326009"/>
                <a:gd name="connsiteX39" fmla="*/ 417459 w 480262"/>
                <a:gd name="connsiteY39" fmla="*/ 171123 h 326009"/>
                <a:gd name="connsiteX40" fmla="*/ 298520 w 480262"/>
                <a:gd name="connsiteY40" fmla="*/ 209080 h 326009"/>
                <a:gd name="connsiteX41" fmla="*/ 281375 w 480262"/>
                <a:gd name="connsiteY41" fmla="*/ 208756 h 326009"/>
                <a:gd name="connsiteX42" fmla="*/ 367681 w 480262"/>
                <a:gd name="connsiteY42" fmla="*/ 130318 h 326009"/>
                <a:gd name="connsiteX43" fmla="*/ 371401 w 480262"/>
                <a:gd name="connsiteY43" fmla="*/ 117369 h 326009"/>
                <a:gd name="connsiteX44" fmla="*/ 358452 w 480262"/>
                <a:gd name="connsiteY44" fmla="*/ 113649 h 326009"/>
                <a:gd name="connsiteX45" fmla="*/ 267374 w 480262"/>
                <a:gd name="connsiteY45" fmla="*/ 195821 h 326009"/>
                <a:gd name="connsiteX46" fmla="*/ 311065 w 480262"/>
                <a:gd name="connsiteY46" fmla="*/ 62786 h 326009"/>
                <a:gd name="connsiteX47" fmla="*/ 19209 w 480262"/>
                <a:gd name="connsiteY47" fmla="*/ 104705 h 326009"/>
                <a:gd name="connsiteX48" fmla="*/ 35649 w 480262"/>
                <a:gd name="connsiteY48" fmla="*/ 104153 h 326009"/>
                <a:gd name="connsiteX49" fmla="*/ 136614 w 480262"/>
                <a:gd name="connsiteY49" fmla="*/ 139043 h 326009"/>
                <a:gd name="connsiteX50" fmla="*/ 165304 w 480262"/>
                <a:gd name="connsiteY50" fmla="*/ 246466 h 326009"/>
                <a:gd name="connsiteX51" fmla="*/ 92742 w 480262"/>
                <a:gd name="connsiteY51" fmla="*/ 168761 h 326009"/>
                <a:gd name="connsiteX52" fmla="*/ 79455 w 480262"/>
                <a:gd name="connsiteY52" fmla="*/ 170980 h 326009"/>
                <a:gd name="connsiteX53" fmla="*/ 81674 w 480262"/>
                <a:gd name="connsiteY53" fmla="*/ 184268 h 326009"/>
                <a:gd name="connsiteX54" fmla="*/ 150654 w 480262"/>
                <a:gd name="connsiteY54" fmla="*/ 258982 h 326009"/>
                <a:gd name="connsiteX55" fmla="*/ 53566 w 480262"/>
                <a:gd name="connsiteY55" fmla="*/ 223158 h 326009"/>
                <a:gd name="connsiteX56" fmla="*/ 19209 w 480262"/>
                <a:gd name="connsiteY56" fmla="*/ 104696 h 32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80262" h="326009">
                  <a:moveTo>
                    <a:pt x="154979" y="278060"/>
                  </a:moveTo>
                  <a:cubicBezTo>
                    <a:pt x="160846" y="278060"/>
                    <a:pt x="166237" y="277965"/>
                    <a:pt x="171352" y="277898"/>
                  </a:cubicBezTo>
                  <a:lnTo>
                    <a:pt x="172133" y="278851"/>
                  </a:lnTo>
                  <a:cubicBezTo>
                    <a:pt x="182464" y="289390"/>
                    <a:pt x="188917" y="303120"/>
                    <a:pt x="190440" y="317799"/>
                  </a:cubicBezTo>
                  <a:cubicBezTo>
                    <a:pt x="190530" y="318156"/>
                    <a:pt x="190645" y="318505"/>
                    <a:pt x="190783" y="318846"/>
                  </a:cubicBezTo>
                  <a:cubicBezTo>
                    <a:pt x="190913" y="319366"/>
                    <a:pt x="191081" y="319876"/>
                    <a:pt x="191288" y="320370"/>
                  </a:cubicBezTo>
                  <a:cubicBezTo>
                    <a:pt x="191573" y="320974"/>
                    <a:pt x="191920" y="321546"/>
                    <a:pt x="192326" y="322075"/>
                  </a:cubicBezTo>
                  <a:cubicBezTo>
                    <a:pt x="192608" y="322481"/>
                    <a:pt x="192927" y="322861"/>
                    <a:pt x="193279" y="323209"/>
                  </a:cubicBezTo>
                  <a:cubicBezTo>
                    <a:pt x="193779" y="323688"/>
                    <a:pt x="194335" y="324104"/>
                    <a:pt x="194936" y="324447"/>
                  </a:cubicBezTo>
                  <a:cubicBezTo>
                    <a:pt x="195319" y="324721"/>
                    <a:pt x="195724" y="324963"/>
                    <a:pt x="196146" y="325171"/>
                  </a:cubicBezTo>
                  <a:cubicBezTo>
                    <a:pt x="196874" y="325457"/>
                    <a:pt x="197636" y="325652"/>
                    <a:pt x="198413" y="325752"/>
                  </a:cubicBezTo>
                  <a:cubicBezTo>
                    <a:pt x="198751" y="325856"/>
                    <a:pt x="199095" y="325941"/>
                    <a:pt x="199441" y="326009"/>
                  </a:cubicBezTo>
                  <a:lnTo>
                    <a:pt x="199917" y="326009"/>
                  </a:lnTo>
                  <a:cubicBezTo>
                    <a:pt x="200347" y="326009"/>
                    <a:pt x="200777" y="325980"/>
                    <a:pt x="201203" y="325923"/>
                  </a:cubicBezTo>
                  <a:cubicBezTo>
                    <a:pt x="201563" y="325821"/>
                    <a:pt x="201916" y="325697"/>
                    <a:pt x="202261" y="325552"/>
                  </a:cubicBezTo>
                  <a:cubicBezTo>
                    <a:pt x="202919" y="325406"/>
                    <a:pt x="203558" y="325185"/>
                    <a:pt x="204166" y="324895"/>
                  </a:cubicBezTo>
                  <a:cubicBezTo>
                    <a:pt x="204664" y="324620"/>
                    <a:pt x="205135" y="324302"/>
                    <a:pt x="205575" y="323942"/>
                  </a:cubicBezTo>
                  <a:cubicBezTo>
                    <a:pt x="206548" y="323251"/>
                    <a:pt x="207360" y="322357"/>
                    <a:pt x="207957" y="321323"/>
                  </a:cubicBezTo>
                  <a:cubicBezTo>
                    <a:pt x="208284" y="320796"/>
                    <a:pt x="208559" y="320237"/>
                    <a:pt x="208776" y="319656"/>
                  </a:cubicBezTo>
                  <a:cubicBezTo>
                    <a:pt x="208973" y="319097"/>
                    <a:pt x="209114" y="318520"/>
                    <a:pt x="209195" y="317932"/>
                  </a:cubicBezTo>
                  <a:cubicBezTo>
                    <a:pt x="209304" y="317592"/>
                    <a:pt x="209390" y="317245"/>
                    <a:pt x="209452" y="316894"/>
                  </a:cubicBezTo>
                  <a:cubicBezTo>
                    <a:pt x="210073" y="280683"/>
                    <a:pt x="228272" y="247038"/>
                    <a:pt x="258239" y="226701"/>
                  </a:cubicBezTo>
                  <a:cubicBezTo>
                    <a:pt x="269536" y="227244"/>
                    <a:pt x="283395" y="228063"/>
                    <a:pt x="298616" y="228063"/>
                  </a:cubicBezTo>
                  <a:cubicBezTo>
                    <a:pt x="341049" y="228063"/>
                    <a:pt x="393989" y="221634"/>
                    <a:pt x="431013" y="184515"/>
                  </a:cubicBezTo>
                  <a:cubicBezTo>
                    <a:pt x="493878" y="119745"/>
                    <a:pt x="478638" y="1635"/>
                    <a:pt x="478638" y="1635"/>
                  </a:cubicBezTo>
                  <a:cubicBezTo>
                    <a:pt x="468097" y="478"/>
                    <a:pt x="457496" y="-66"/>
                    <a:pt x="446891" y="6"/>
                  </a:cubicBezTo>
                  <a:cubicBezTo>
                    <a:pt x="407391" y="6"/>
                    <a:pt x="340002" y="6922"/>
                    <a:pt x="297663" y="49260"/>
                  </a:cubicBezTo>
                  <a:cubicBezTo>
                    <a:pt x="253848" y="94190"/>
                    <a:pt x="247971" y="167761"/>
                    <a:pt x="247847" y="210699"/>
                  </a:cubicBezTo>
                  <a:cubicBezTo>
                    <a:pt x="223751" y="227340"/>
                    <a:pt x="205742" y="251388"/>
                    <a:pt x="196555" y="279194"/>
                  </a:cubicBezTo>
                  <a:cubicBezTo>
                    <a:pt x="193546" y="274793"/>
                    <a:pt x="190287" y="270570"/>
                    <a:pt x="186792" y="266544"/>
                  </a:cubicBezTo>
                  <a:cubicBezTo>
                    <a:pt x="185697" y="265230"/>
                    <a:pt x="184582" y="263887"/>
                    <a:pt x="183477" y="262525"/>
                  </a:cubicBezTo>
                  <a:cubicBezTo>
                    <a:pt x="185820" y="227349"/>
                    <a:pt x="189335" y="170132"/>
                    <a:pt x="150968" y="126413"/>
                  </a:cubicBezTo>
                  <a:cubicBezTo>
                    <a:pt x="120393" y="91551"/>
                    <a:pt x="69501" y="85036"/>
                    <a:pt x="35716" y="85036"/>
                  </a:cubicBezTo>
                  <a:cubicBezTo>
                    <a:pt x="24244" y="84964"/>
                    <a:pt x="12783" y="85741"/>
                    <a:pt x="1426" y="87360"/>
                  </a:cubicBezTo>
                  <a:cubicBezTo>
                    <a:pt x="1426" y="87360"/>
                    <a:pt x="-11499" y="187516"/>
                    <a:pt x="40478" y="236903"/>
                  </a:cubicBezTo>
                  <a:cubicBezTo>
                    <a:pt x="79798" y="274384"/>
                    <a:pt x="122508" y="278060"/>
                    <a:pt x="154979" y="278060"/>
                  </a:cubicBezTo>
                  <a:close/>
                  <a:moveTo>
                    <a:pt x="311065" y="62795"/>
                  </a:moveTo>
                  <a:cubicBezTo>
                    <a:pt x="349060" y="24800"/>
                    <a:pt x="412430" y="19123"/>
                    <a:pt x="446825" y="19123"/>
                  </a:cubicBezTo>
                  <a:cubicBezTo>
                    <a:pt x="452063" y="19123"/>
                    <a:pt x="456788" y="19256"/>
                    <a:pt x="460826" y="19437"/>
                  </a:cubicBezTo>
                  <a:cubicBezTo>
                    <a:pt x="462303" y="51575"/>
                    <a:pt x="460550" y="126727"/>
                    <a:pt x="417459" y="171123"/>
                  </a:cubicBezTo>
                  <a:cubicBezTo>
                    <a:pt x="391608" y="197021"/>
                    <a:pt x="353813" y="209080"/>
                    <a:pt x="298520" y="209080"/>
                  </a:cubicBezTo>
                  <a:cubicBezTo>
                    <a:pt x="292548" y="209080"/>
                    <a:pt x="286833" y="208947"/>
                    <a:pt x="281375" y="208756"/>
                  </a:cubicBezTo>
                  <a:cubicBezTo>
                    <a:pt x="315303" y="169170"/>
                    <a:pt x="342992" y="143986"/>
                    <a:pt x="367681" y="130318"/>
                  </a:cubicBezTo>
                  <a:cubicBezTo>
                    <a:pt x="372284" y="127769"/>
                    <a:pt x="373950" y="121971"/>
                    <a:pt x="371401" y="117369"/>
                  </a:cubicBezTo>
                  <a:cubicBezTo>
                    <a:pt x="368852" y="112765"/>
                    <a:pt x="363055" y="111100"/>
                    <a:pt x="358452" y="113649"/>
                  </a:cubicBezTo>
                  <a:cubicBezTo>
                    <a:pt x="331877" y="128365"/>
                    <a:pt x="302654" y="154750"/>
                    <a:pt x="267374" y="195821"/>
                  </a:cubicBezTo>
                  <a:cubicBezTo>
                    <a:pt x="269669" y="135119"/>
                    <a:pt x="284252" y="90275"/>
                    <a:pt x="311065" y="62786"/>
                  </a:cubicBezTo>
                  <a:close/>
                  <a:moveTo>
                    <a:pt x="19209" y="104705"/>
                  </a:moveTo>
                  <a:cubicBezTo>
                    <a:pt x="23876" y="104381"/>
                    <a:pt x="29458" y="104153"/>
                    <a:pt x="35649" y="104153"/>
                  </a:cubicBezTo>
                  <a:cubicBezTo>
                    <a:pt x="61910" y="104153"/>
                    <a:pt x="109944" y="108677"/>
                    <a:pt x="136614" y="139043"/>
                  </a:cubicBezTo>
                  <a:cubicBezTo>
                    <a:pt x="165189" y="171637"/>
                    <a:pt x="166847" y="213766"/>
                    <a:pt x="165304" y="246466"/>
                  </a:cubicBezTo>
                  <a:cubicBezTo>
                    <a:pt x="146557" y="215971"/>
                    <a:pt x="121883" y="189548"/>
                    <a:pt x="92742" y="168761"/>
                  </a:cubicBezTo>
                  <a:cubicBezTo>
                    <a:pt x="88460" y="165704"/>
                    <a:pt x="82511" y="166698"/>
                    <a:pt x="79455" y="170980"/>
                  </a:cubicBezTo>
                  <a:cubicBezTo>
                    <a:pt x="76398" y="175263"/>
                    <a:pt x="77392" y="181211"/>
                    <a:pt x="81674" y="184268"/>
                  </a:cubicBezTo>
                  <a:cubicBezTo>
                    <a:pt x="109516" y="204215"/>
                    <a:pt x="132989" y="229639"/>
                    <a:pt x="150654" y="258982"/>
                  </a:cubicBezTo>
                  <a:cubicBezTo>
                    <a:pt x="118841" y="258582"/>
                    <a:pt x="85284" y="253267"/>
                    <a:pt x="53566" y="223158"/>
                  </a:cubicBezTo>
                  <a:cubicBezTo>
                    <a:pt x="20181" y="191449"/>
                    <a:pt x="18142" y="132261"/>
                    <a:pt x="19209" y="104696"/>
                  </a:cubicBezTo>
                  <a:close/>
                </a:path>
              </a:pathLst>
            </a:custGeom>
            <a:solidFill>
              <a:srgbClr val="60BA47"/>
            </a:solidFill>
            <a:ln w="9525" cap="flat">
              <a:noFill/>
              <a:prstDash val="solid"/>
              <a:miter/>
            </a:ln>
          </p:spPr>
          <p:txBody>
            <a:bodyPr rtlCol="0" anchor="ctr"/>
            <a:lstStyle/>
            <a:p>
              <a:endParaRPr lang="en-GB"/>
            </a:p>
          </p:txBody>
        </p:sp>
      </p:grpSp>
      <p:grpSp>
        <p:nvGrpSpPr>
          <p:cNvPr id="72" name="Group 71">
            <a:extLst>
              <a:ext uri="{FF2B5EF4-FFF2-40B4-BE49-F238E27FC236}">
                <a16:creationId xmlns:a16="http://schemas.microsoft.com/office/drawing/2014/main" id="{F1B1F022-5E2F-687C-55E3-0A8CEADCA693}"/>
              </a:ext>
            </a:extLst>
          </p:cNvPr>
          <p:cNvGrpSpPr/>
          <p:nvPr/>
        </p:nvGrpSpPr>
        <p:grpSpPr>
          <a:xfrm>
            <a:off x="5475837" y="1350863"/>
            <a:ext cx="676288" cy="676171"/>
            <a:chOff x="3258209" y="1217582"/>
            <a:chExt cx="4712093" cy="4711281"/>
          </a:xfrm>
          <a:solidFill>
            <a:srgbClr val="09465E"/>
          </a:solidFill>
        </p:grpSpPr>
        <p:sp>
          <p:nvSpPr>
            <p:cNvPr id="73" name="Freeform 31">
              <a:extLst>
                <a:ext uri="{FF2B5EF4-FFF2-40B4-BE49-F238E27FC236}">
                  <a16:creationId xmlns:a16="http://schemas.microsoft.com/office/drawing/2014/main" id="{9E310D9A-C343-EE25-6B2D-2D0D4B98125C}"/>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60BA47"/>
            </a:solidFill>
            <a:ln w="9514" cap="flat">
              <a:noFill/>
              <a:prstDash val="solid"/>
              <a:miter/>
            </a:ln>
          </p:spPr>
          <p:txBody>
            <a:bodyPr rtlCol="0" anchor="ctr"/>
            <a:lstStyle/>
            <a:p>
              <a:endParaRPr lang="en-GB" noProof="0"/>
            </a:p>
          </p:txBody>
        </p:sp>
        <p:sp>
          <p:nvSpPr>
            <p:cNvPr id="74" name="Freeform 32">
              <a:extLst>
                <a:ext uri="{FF2B5EF4-FFF2-40B4-BE49-F238E27FC236}">
                  <a16:creationId xmlns:a16="http://schemas.microsoft.com/office/drawing/2014/main" id="{689D402C-0937-3D0A-F63C-F61DEF0BFF8D}"/>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60BA47"/>
            </a:solidFill>
            <a:ln w="9514" cap="flat">
              <a:noFill/>
              <a:prstDash val="solid"/>
              <a:miter/>
            </a:ln>
          </p:spPr>
          <p:txBody>
            <a:bodyPr rtlCol="0" anchor="ctr"/>
            <a:lstStyle/>
            <a:p>
              <a:endParaRPr lang="en-GB" noProof="0"/>
            </a:p>
          </p:txBody>
        </p:sp>
        <p:grpSp>
          <p:nvGrpSpPr>
            <p:cNvPr id="75" name="Group 74">
              <a:extLst>
                <a:ext uri="{FF2B5EF4-FFF2-40B4-BE49-F238E27FC236}">
                  <a16:creationId xmlns:a16="http://schemas.microsoft.com/office/drawing/2014/main" id="{90A9441B-ADAC-A727-21A6-77725279F60D}"/>
                </a:ext>
              </a:extLst>
            </p:cNvPr>
            <p:cNvGrpSpPr/>
            <p:nvPr/>
          </p:nvGrpSpPr>
          <p:grpSpPr>
            <a:xfrm>
              <a:off x="3258209" y="1217582"/>
              <a:ext cx="4712093" cy="4711281"/>
              <a:chOff x="3258209" y="1217582"/>
              <a:chExt cx="4712093" cy="4711281"/>
            </a:xfrm>
            <a:grpFill/>
          </p:grpSpPr>
          <p:sp>
            <p:nvSpPr>
              <p:cNvPr id="76" name="Freeform 16">
                <a:extLst>
                  <a:ext uri="{FF2B5EF4-FFF2-40B4-BE49-F238E27FC236}">
                    <a16:creationId xmlns:a16="http://schemas.microsoft.com/office/drawing/2014/main" id="{39EF74BF-C7B3-EEE1-5D6F-A1EC49EACC22}"/>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GB" noProof="0"/>
              </a:p>
            </p:txBody>
          </p:sp>
          <p:sp>
            <p:nvSpPr>
              <p:cNvPr id="77" name="Freeform 18">
                <a:extLst>
                  <a:ext uri="{FF2B5EF4-FFF2-40B4-BE49-F238E27FC236}">
                    <a16:creationId xmlns:a16="http://schemas.microsoft.com/office/drawing/2014/main" id="{CCD3F8A7-3086-83B0-161B-4BAEC778290E}"/>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GB" noProof="0"/>
              </a:p>
            </p:txBody>
          </p:sp>
          <p:sp>
            <p:nvSpPr>
              <p:cNvPr id="78" name="Freeform 19">
                <a:extLst>
                  <a:ext uri="{FF2B5EF4-FFF2-40B4-BE49-F238E27FC236}">
                    <a16:creationId xmlns:a16="http://schemas.microsoft.com/office/drawing/2014/main" id="{E2FBDFBC-6F03-186D-3F14-F6374F222295}"/>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GB" noProof="0"/>
              </a:p>
            </p:txBody>
          </p:sp>
          <p:sp>
            <p:nvSpPr>
              <p:cNvPr id="79" name="Freeform 20">
                <a:extLst>
                  <a:ext uri="{FF2B5EF4-FFF2-40B4-BE49-F238E27FC236}">
                    <a16:creationId xmlns:a16="http://schemas.microsoft.com/office/drawing/2014/main" id="{03360667-D789-AE78-C3EF-98CB275ED2FA}"/>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GB" noProof="0"/>
              </a:p>
            </p:txBody>
          </p:sp>
          <p:sp>
            <p:nvSpPr>
              <p:cNvPr id="80" name="Freeform 21">
                <a:extLst>
                  <a:ext uri="{FF2B5EF4-FFF2-40B4-BE49-F238E27FC236}">
                    <a16:creationId xmlns:a16="http://schemas.microsoft.com/office/drawing/2014/main" id="{F54EEC31-958C-FAA7-EF64-A1F128753851}"/>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GB" noProof="0"/>
              </a:p>
            </p:txBody>
          </p:sp>
          <p:sp>
            <p:nvSpPr>
              <p:cNvPr id="81" name="Freeform 22">
                <a:extLst>
                  <a:ext uri="{FF2B5EF4-FFF2-40B4-BE49-F238E27FC236}">
                    <a16:creationId xmlns:a16="http://schemas.microsoft.com/office/drawing/2014/main" id="{F38B125C-1418-72C5-5854-7F1D7B883233}"/>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GB" noProof="0"/>
              </a:p>
            </p:txBody>
          </p:sp>
          <p:sp>
            <p:nvSpPr>
              <p:cNvPr id="82" name="Freeform 23">
                <a:extLst>
                  <a:ext uri="{FF2B5EF4-FFF2-40B4-BE49-F238E27FC236}">
                    <a16:creationId xmlns:a16="http://schemas.microsoft.com/office/drawing/2014/main" id="{60F206AB-61FF-0735-74AE-FF913568135F}"/>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GB" noProof="0"/>
              </a:p>
            </p:txBody>
          </p:sp>
          <p:sp>
            <p:nvSpPr>
              <p:cNvPr id="83" name="Freeform 24">
                <a:extLst>
                  <a:ext uri="{FF2B5EF4-FFF2-40B4-BE49-F238E27FC236}">
                    <a16:creationId xmlns:a16="http://schemas.microsoft.com/office/drawing/2014/main" id="{58D44409-7F6B-55AA-41F8-B8E116E466FF}"/>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GB" noProof="0"/>
              </a:p>
            </p:txBody>
          </p:sp>
          <p:sp>
            <p:nvSpPr>
              <p:cNvPr id="84" name="Freeform 25">
                <a:extLst>
                  <a:ext uri="{FF2B5EF4-FFF2-40B4-BE49-F238E27FC236}">
                    <a16:creationId xmlns:a16="http://schemas.microsoft.com/office/drawing/2014/main" id="{D49CF8BA-FF0A-9ED2-9CC6-ECC71E0B5E7D}"/>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GB" noProof="0"/>
              </a:p>
            </p:txBody>
          </p:sp>
          <p:sp>
            <p:nvSpPr>
              <p:cNvPr id="85" name="Freeform 26">
                <a:extLst>
                  <a:ext uri="{FF2B5EF4-FFF2-40B4-BE49-F238E27FC236}">
                    <a16:creationId xmlns:a16="http://schemas.microsoft.com/office/drawing/2014/main" id="{73CB1FE9-1707-ED90-C8D2-04A349443B4C}"/>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GB" noProof="0"/>
              </a:p>
            </p:txBody>
          </p:sp>
          <p:sp>
            <p:nvSpPr>
              <p:cNvPr id="86" name="Freeform 27">
                <a:extLst>
                  <a:ext uri="{FF2B5EF4-FFF2-40B4-BE49-F238E27FC236}">
                    <a16:creationId xmlns:a16="http://schemas.microsoft.com/office/drawing/2014/main" id="{08C1EBE1-2C69-F104-3147-A2C51B1DBC0C}"/>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GB" noProof="0"/>
              </a:p>
            </p:txBody>
          </p:sp>
          <p:sp>
            <p:nvSpPr>
              <p:cNvPr id="87" name="Freeform 28">
                <a:extLst>
                  <a:ext uri="{FF2B5EF4-FFF2-40B4-BE49-F238E27FC236}">
                    <a16:creationId xmlns:a16="http://schemas.microsoft.com/office/drawing/2014/main" id="{C21DE01D-38AD-7C6A-2339-442AA84246AE}"/>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GB" noProof="0"/>
              </a:p>
            </p:txBody>
          </p:sp>
          <p:sp>
            <p:nvSpPr>
              <p:cNvPr id="88" name="Freeform 29">
                <a:extLst>
                  <a:ext uri="{FF2B5EF4-FFF2-40B4-BE49-F238E27FC236}">
                    <a16:creationId xmlns:a16="http://schemas.microsoft.com/office/drawing/2014/main" id="{A15A5E1F-2633-A191-D143-AF9C490B07AF}"/>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GB" noProof="0"/>
              </a:p>
            </p:txBody>
          </p:sp>
          <p:sp>
            <p:nvSpPr>
              <p:cNvPr id="89" name="Freeform 30">
                <a:extLst>
                  <a:ext uri="{FF2B5EF4-FFF2-40B4-BE49-F238E27FC236}">
                    <a16:creationId xmlns:a16="http://schemas.microsoft.com/office/drawing/2014/main" id="{E21D0402-813E-127A-673C-65F72E12FE8E}"/>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GB" noProof="0"/>
              </a:p>
            </p:txBody>
          </p:sp>
        </p:grpSp>
      </p:grpSp>
    </p:spTree>
    <p:extLst>
      <p:ext uri="{BB962C8B-B14F-4D97-AF65-F5344CB8AC3E}">
        <p14:creationId xmlns:p14="http://schemas.microsoft.com/office/powerpoint/2010/main" val="18708618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4E763-D69A-2114-8EF2-31EB9392FED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AA2BE6A-2705-BBA9-87F0-470EA48C9078}"/>
              </a:ext>
            </a:extLst>
          </p:cNvPr>
          <p:cNvSpPr>
            <a:spLocks noGrp="1"/>
          </p:cNvSpPr>
          <p:nvPr>
            <p:ph type="body" sz="quarter" idx="21"/>
          </p:nvPr>
        </p:nvSpPr>
        <p:spPr>
          <a:xfrm>
            <a:off x="5231877" y="386369"/>
            <a:ext cx="6593548" cy="992652"/>
          </a:xfrm>
        </p:spPr>
        <p:txBody>
          <a:bodyPr>
            <a:noAutofit/>
          </a:bodyPr>
          <a:lstStyle/>
          <a:p>
            <a:r>
              <a:rPr lang="en-US" noProof="0"/>
              <a:t>Kestävien ja eettisten käytäntöjen sertifikaatit</a:t>
            </a:r>
            <a:endParaRPr lang="en-GB" noProof="0"/>
          </a:p>
        </p:txBody>
      </p:sp>
      <p:sp>
        <p:nvSpPr>
          <p:cNvPr id="3" name="Text Placeholder 2">
            <a:extLst>
              <a:ext uri="{FF2B5EF4-FFF2-40B4-BE49-F238E27FC236}">
                <a16:creationId xmlns:a16="http://schemas.microsoft.com/office/drawing/2014/main" id="{9D248A5C-F1ED-1BD9-12A6-6816A4032E88}"/>
              </a:ext>
            </a:extLst>
          </p:cNvPr>
          <p:cNvSpPr>
            <a:spLocks noGrp="1"/>
          </p:cNvSpPr>
          <p:nvPr>
            <p:ph type="body" sz="quarter" idx="22"/>
          </p:nvPr>
        </p:nvSpPr>
        <p:spPr>
          <a:xfrm>
            <a:off x="5326144" y="1685331"/>
            <a:ext cx="6213393" cy="4592062"/>
          </a:xfrm>
        </p:spPr>
        <p:txBody>
          <a:bodyPr>
            <a:noAutofit/>
          </a:bodyPr>
          <a:lstStyle/>
          <a:p>
            <a:pPr marL="0" indent="0">
              <a:spcAft>
                <a:spcPts val="1200"/>
              </a:spcAft>
            </a:pPr>
            <a:r>
              <a:rPr lang="en-US" noProof="0"/>
              <a:t>Pakollisten ja laajalti </a:t>
            </a:r>
            <a:r>
              <a:rPr lang="en-US" noProof="0" err="1"/>
              <a:t>tunnustettujen </a:t>
            </a:r>
            <a:r>
              <a:rPr lang="en-US" noProof="0"/>
              <a:t>ympäristöasioiden hallinnan sertifikaattien lisäksi lisäsertifikaateilla on keskeinen rooli kestävän kehityksen ja eettisten käytäntöjen edistämisessä elintarviketeollisuudessa. </a:t>
            </a:r>
            <a:endParaRPr lang="pl-PL" noProof="0"/>
          </a:p>
          <a:p>
            <a:pPr marL="0" indent="0">
              <a:spcAft>
                <a:spcPts val="600"/>
              </a:spcAft>
            </a:pPr>
            <a:r>
              <a:rPr lang="en-US" noProof="0">
                <a:hlinkClick r:id="rId2"/>
              </a:rPr>
              <a:t>EU:n luomumerkin</a:t>
            </a:r>
            <a:r>
              <a:rPr lang="en-US" noProof="0"/>
              <a:t>, </a:t>
            </a:r>
            <a:r>
              <a:rPr lang="en-US" noProof="0">
                <a:hlinkClick r:id="rId3"/>
              </a:rPr>
              <a:t>Reilun kaupan </a:t>
            </a:r>
            <a:r>
              <a:rPr lang="en-US" noProof="0"/>
              <a:t>ja </a:t>
            </a:r>
            <a:r>
              <a:rPr lang="en-US" noProof="0">
                <a:hlinkClick r:id="rId4"/>
              </a:rPr>
              <a:t>Rainforest Alliancen </a:t>
            </a:r>
            <a:r>
              <a:rPr lang="en-US" noProof="0"/>
              <a:t>kaltaiset sertifikaatit auttavat yrityksiä tukemaan vastuullista hankintaa, luonnon monimuotoisuuden säilyttämistä ja oikeudenmukaisia työoloja. Nämä merkit eivät ainoastaan vähennä ympäristövaikutuksia vaan myös lisäävät avoimuutta ja vastaavat kuluttajien odotuksiin kestävästi ja eettisesti tuotetuista elintarvikkeista.</a:t>
            </a:r>
            <a:endParaRPr lang="en-GB" noProof="0"/>
          </a:p>
        </p:txBody>
      </p:sp>
      <p:pic>
        <p:nvPicPr>
          <p:cNvPr id="7" name="Obraz 6" descr="Obraz zawierający flaga, gwiazda&#10;&#10;Zawartość wygenerowana przez sztuczną inteligencję może być niepoprawna.">
            <a:extLst>
              <a:ext uri="{FF2B5EF4-FFF2-40B4-BE49-F238E27FC236}">
                <a16:creationId xmlns:a16="http://schemas.microsoft.com/office/drawing/2014/main" id="{105EA520-D364-3A2D-857F-50C5258FC7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12671" y="303867"/>
            <a:ext cx="2195711" cy="1465168"/>
          </a:xfrm>
          <a:prstGeom prst="rect">
            <a:avLst/>
          </a:prstGeom>
        </p:spPr>
      </p:pic>
      <p:pic>
        <p:nvPicPr>
          <p:cNvPr id="9" name="Obraz 8" descr="Obraz zawierający Grafika, projekt graficzny, Czcionka, tekst&#10;&#10;Zawartość wygenerowana przez sztuczną inteligencję może być niepoprawna.">
            <a:extLst>
              <a:ext uri="{FF2B5EF4-FFF2-40B4-BE49-F238E27FC236}">
                <a16:creationId xmlns:a16="http://schemas.microsoft.com/office/drawing/2014/main" id="{FE500EAC-DEAF-E6C9-8496-A2AD02EAE2CF}"/>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034783" y="2260357"/>
            <a:ext cx="1456248" cy="1723057"/>
          </a:xfrm>
          <a:prstGeom prst="rect">
            <a:avLst/>
          </a:prstGeom>
        </p:spPr>
      </p:pic>
      <p:pic>
        <p:nvPicPr>
          <p:cNvPr id="11" name="Obraz 10" descr="Obraz zawierający godło, logo, symbol, clipart&#10;&#10;Zawartość wygenerowana przez sztuczną inteligencję może być niepoprawna.">
            <a:extLst>
              <a:ext uri="{FF2B5EF4-FFF2-40B4-BE49-F238E27FC236}">
                <a16:creationId xmlns:a16="http://schemas.microsoft.com/office/drawing/2014/main" id="{7BF517BE-9936-8714-4DF9-CB8D0186E6B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27655" y="4474736"/>
            <a:ext cx="2013794" cy="2013794"/>
          </a:xfrm>
          <a:prstGeom prst="rect">
            <a:avLst/>
          </a:prstGeom>
        </p:spPr>
      </p:pic>
    </p:spTree>
    <p:extLst>
      <p:ext uri="{BB962C8B-B14F-4D97-AF65-F5344CB8AC3E}">
        <p14:creationId xmlns:p14="http://schemas.microsoft.com/office/powerpoint/2010/main" val="1526605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A571B-890F-6B71-D068-4BC0FAAE81C0}"/>
            </a:ext>
          </a:extLst>
        </p:cNvPr>
        <p:cNvGrpSpPr/>
        <p:nvPr/>
      </p:nvGrpSpPr>
      <p:grpSpPr>
        <a:xfrm>
          <a:off x="0" y="0"/>
          <a:ext cx="0" cy="0"/>
          <a:chOff x="0" y="0"/>
          <a:chExt cx="0" cy="0"/>
        </a:xfrm>
      </p:grpSpPr>
      <p:pic>
        <p:nvPicPr>
          <p:cNvPr id="7" name="Symbol zastępczy obrazu 6" descr="Obraz zawierający osoba, ubrania, w pomieszczeniu, Praca&#10;&#10;Zawartość wygenerowana przez sztuczną inteligencję może być niepoprawna.">
            <a:extLst>
              <a:ext uri="{FF2B5EF4-FFF2-40B4-BE49-F238E27FC236}">
                <a16:creationId xmlns:a16="http://schemas.microsoft.com/office/drawing/2014/main" id="{EF82B797-4A90-21B6-1176-2555F08B80D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5" name="Text Placeholder 4">
            <a:extLst>
              <a:ext uri="{FF2B5EF4-FFF2-40B4-BE49-F238E27FC236}">
                <a16:creationId xmlns:a16="http://schemas.microsoft.com/office/drawing/2014/main" id="{1DF12635-A3FC-0245-DA5E-819717E6AB38}"/>
              </a:ext>
            </a:extLst>
          </p:cNvPr>
          <p:cNvSpPr>
            <a:spLocks noGrp="1"/>
          </p:cNvSpPr>
          <p:nvPr>
            <p:ph type="body" sz="quarter" idx="17"/>
          </p:nvPr>
        </p:nvSpPr>
        <p:spPr>
          <a:xfrm>
            <a:off x="6913514" y="439689"/>
            <a:ext cx="2066906" cy="582221"/>
          </a:xfrm>
        </p:spPr>
        <p:txBody>
          <a:bodyPr/>
          <a:lstStyle/>
          <a:p>
            <a:r>
              <a:rPr lang="en-GB" noProof="0"/>
              <a:t>04</a:t>
            </a:r>
          </a:p>
        </p:txBody>
      </p:sp>
      <p:sp>
        <p:nvSpPr>
          <p:cNvPr id="14" name="Rectangle 13">
            <a:extLst>
              <a:ext uri="{FF2B5EF4-FFF2-40B4-BE49-F238E27FC236}">
                <a16:creationId xmlns:a16="http://schemas.microsoft.com/office/drawing/2014/main" id="{FB1CD130-84F7-9242-4A55-24DD141D2221}"/>
              </a:ext>
            </a:extLst>
          </p:cNvPr>
          <p:cNvSpPr/>
          <p:nvPr/>
        </p:nvSpPr>
        <p:spPr>
          <a:xfrm>
            <a:off x="1468878" y="2903968"/>
            <a:ext cx="9209362" cy="1050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spc="324" noProof="0">
                <a:solidFill>
                  <a:srgbClr val="60BA47"/>
                </a:solidFill>
                <a:latin typeface="Calibri" panose="020F0502020204030204" pitchFamily="34" charset="0"/>
                <a:cs typeface="Calibri" panose="020F0502020204030204" pitchFamily="34" charset="0"/>
              </a:rPr>
              <a:t>TILINTARKASTUKSEN JA SÄÄNNÖSTEN NOUDATTAMISEN SUUNNITTELU</a:t>
            </a:r>
          </a:p>
        </p:txBody>
      </p:sp>
    </p:spTree>
    <p:extLst>
      <p:ext uri="{BB962C8B-B14F-4D97-AF65-F5344CB8AC3E}">
        <p14:creationId xmlns:p14="http://schemas.microsoft.com/office/powerpoint/2010/main" val="828323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2ADECA8B-2098-A646-FDB6-D0A1719B257A}"/>
              </a:ext>
            </a:extLst>
          </p:cNvPr>
          <p:cNvSpPr>
            <a:spLocks noGrp="1"/>
          </p:cNvSpPr>
          <p:nvPr>
            <p:ph type="body" sz="quarter" idx="15"/>
          </p:nvPr>
        </p:nvSpPr>
        <p:spPr>
          <a:xfrm>
            <a:off x="5485442" y="1137785"/>
            <a:ext cx="700387" cy="566443"/>
          </a:xfrm>
        </p:spPr>
        <p:txBody>
          <a:bodyPr/>
          <a:lstStyle/>
          <a:p>
            <a:r>
              <a:rPr lang="en-GB" noProof="0"/>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6320738" y="1137784"/>
            <a:ext cx="4781732" cy="566444"/>
          </a:xfrm>
          <a:prstGeom prst="rect">
            <a:avLst/>
          </a:prstGeom>
        </p:spPr>
        <p:txBody>
          <a:bodyPr/>
          <a:lstStyle/>
          <a:p>
            <a:r>
              <a:rPr lang="en-GB" b="1" noProof="0" dirty="0" err="1"/>
              <a:t>Eurooppalais</a:t>
            </a:r>
            <a:r>
              <a:rPr lang="en-GB" b="1" dirty="0" err="1"/>
              <a:t>ia</a:t>
            </a:r>
            <a:r>
              <a:rPr lang="en-GB" b="1" noProof="0" dirty="0"/>
              <a:t> </a:t>
            </a:r>
            <a:r>
              <a:rPr lang="en-GB" b="1" dirty="0" err="1"/>
              <a:t>käytäntöjä</a:t>
            </a:r>
            <a:r>
              <a:rPr lang="en-GB" b="1" dirty="0"/>
              <a:t> </a:t>
            </a:r>
            <a:r>
              <a:rPr lang="en-GB" b="1" noProof="0" dirty="0" err="1"/>
              <a:t>ja</a:t>
            </a:r>
            <a:r>
              <a:rPr lang="en-GB" b="1" noProof="0" dirty="0"/>
              <a:t> </a:t>
            </a:r>
            <a:r>
              <a:rPr lang="en-GB" b="1" noProof="0" dirty="0" err="1"/>
              <a:t>asetuksia</a:t>
            </a:r>
            <a:endParaRPr lang="en-GB" b="1" noProof="0" dirty="0"/>
          </a:p>
        </p:txBody>
      </p:sp>
      <p:sp>
        <p:nvSpPr>
          <p:cNvPr id="27" name="Text Placeholder 26">
            <a:extLst>
              <a:ext uri="{FF2B5EF4-FFF2-40B4-BE49-F238E27FC236}">
                <a16:creationId xmlns:a16="http://schemas.microsoft.com/office/drawing/2014/main" id="{BB67A639-2553-DCB0-D8DF-506873DE99F2}"/>
              </a:ext>
            </a:extLst>
          </p:cNvPr>
          <p:cNvSpPr>
            <a:spLocks noGrp="1"/>
          </p:cNvSpPr>
          <p:nvPr>
            <p:ph type="body" sz="quarter" idx="29"/>
          </p:nvPr>
        </p:nvSpPr>
        <p:spPr>
          <a:xfrm>
            <a:off x="5485442" y="1957257"/>
            <a:ext cx="700387" cy="566443"/>
          </a:xfrm>
        </p:spPr>
        <p:txBody>
          <a:bodyPr/>
          <a:lstStyle/>
          <a:p>
            <a:r>
              <a:rPr lang="en-GB" noProof="0"/>
              <a:t>02</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0"/>
          </p:nvPr>
        </p:nvSpPr>
        <p:spPr>
          <a:xfrm>
            <a:off x="6320737" y="1957257"/>
            <a:ext cx="4541325" cy="566444"/>
          </a:xfrm>
          <a:prstGeom prst="rect">
            <a:avLst/>
          </a:prstGeom>
        </p:spPr>
        <p:txBody>
          <a:bodyPr/>
          <a:lstStyle/>
          <a:p>
            <a:r>
              <a:rPr lang="en-GB" b="1" noProof="0" dirty="0" err="1"/>
              <a:t>Kansallisia</a:t>
            </a:r>
            <a:r>
              <a:rPr lang="en-GB" b="1" noProof="0" dirty="0"/>
              <a:t> </a:t>
            </a:r>
            <a:r>
              <a:rPr lang="en-GB" b="1" noProof="0" dirty="0" err="1"/>
              <a:t>käytäntöjä</a:t>
            </a:r>
            <a:r>
              <a:rPr lang="en-GB" b="1" noProof="0" dirty="0"/>
              <a:t> </a:t>
            </a:r>
            <a:r>
              <a:rPr lang="en-GB" b="1" noProof="0" dirty="0" err="1"/>
              <a:t>ja</a:t>
            </a:r>
            <a:r>
              <a:rPr lang="en-GB" b="1" noProof="0" dirty="0"/>
              <a:t> </a:t>
            </a:r>
            <a:r>
              <a:rPr lang="en-GB" b="1" noProof="0" dirty="0" err="1"/>
              <a:t>tavoitteita</a:t>
            </a:r>
            <a:endParaRPr lang="en-GB" b="1" noProof="0" dirty="0"/>
          </a:p>
        </p:txBody>
      </p:sp>
      <p:sp>
        <p:nvSpPr>
          <p:cNvPr id="28" name="Text Placeholder 27">
            <a:extLst>
              <a:ext uri="{FF2B5EF4-FFF2-40B4-BE49-F238E27FC236}">
                <a16:creationId xmlns:a16="http://schemas.microsoft.com/office/drawing/2014/main" id="{A6F82535-C6F2-8913-C7B3-6863E989B118}"/>
              </a:ext>
            </a:extLst>
          </p:cNvPr>
          <p:cNvSpPr>
            <a:spLocks noGrp="1"/>
          </p:cNvSpPr>
          <p:nvPr>
            <p:ph type="body" sz="quarter" idx="31"/>
          </p:nvPr>
        </p:nvSpPr>
        <p:spPr>
          <a:xfrm>
            <a:off x="5485442" y="2776225"/>
            <a:ext cx="700387" cy="566443"/>
          </a:xfrm>
        </p:spPr>
        <p:txBody>
          <a:bodyPr/>
          <a:lstStyle/>
          <a:p>
            <a:r>
              <a:rPr lang="en-GB" noProof="0"/>
              <a:t>03</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2"/>
          </p:nvPr>
        </p:nvSpPr>
        <p:spPr>
          <a:xfrm>
            <a:off x="6320738" y="2776224"/>
            <a:ext cx="4541325" cy="566444"/>
          </a:xfrm>
          <a:prstGeom prst="rect">
            <a:avLst/>
          </a:prstGeom>
        </p:spPr>
        <p:txBody>
          <a:bodyPr/>
          <a:lstStyle/>
          <a:p>
            <a:r>
              <a:rPr lang="en-GB" b="1" noProof="0" dirty="0" err="1"/>
              <a:t>Sertifiointi</a:t>
            </a:r>
            <a:r>
              <a:rPr lang="en-GB" b="1" noProof="0" dirty="0"/>
              <a:t>- </a:t>
            </a:r>
            <a:r>
              <a:rPr lang="en-GB" b="1" noProof="0" dirty="0" err="1"/>
              <a:t>ja</a:t>
            </a:r>
            <a:r>
              <a:rPr lang="en-GB" b="1" noProof="0" dirty="0"/>
              <a:t> </a:t>
            </a:r>
            <a:r>
              <a:rPr lang="en-GB" b="1" noProof="0" dirty="0" err="1"/>
              <a:t>vaatimustenmukaisuusstandardit</a:t>
            </a:r>
            <a:endParaRPr lang="en-GB" b="1" noProof="0" dirty="0"/>
          </a:p>
        </p:txBody>
      </p:sp>
      <p:sp>
        <p:nvSpPr>
          <p:cNvPr id="29" name="Text Placeholder 28">
            <a:extLst>
              <a:ext uri="{FF2B5EF4-FFF2-40B4-BE49-F238E27FC236}">
                <a16:creationId xmlns:a16="http://schemas.microsoft.com/office/drawing/2014/main" id="{40C048B4-42C0-F0BC-C978-630F5F39F697}"/>
              </a:ext>
            </a:extLst>
          </p:cNvPr>
          <p:cNvSpPr>
            <a:spLocks noGrp="1"/>
          </p:cNvSpPr>
          <p:nvPr>
            <p:ph type="body" sz="quarter" idx="33"/>
          </p:nvPr>
        </p:nvSpPr>
        <p:spPr>
          <a:xfrm>
            <a:off x="5485442" y="3594182"/>
            <a:ext cx="700387" cy="566443"/>
          </a:xfrm>
        </p:spPr>
        <p:txBody>
          <a:bodyPr/>
          <a:lstStyle/>
          <a:p>
            <a:r>
              <a:rPr lang="en-GB" noProof="0"/>
              <a:t>04</a:t>
            </a:r>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4"/>
          </p:nvPr>
        </p:nvSpPr>
        <p:spPr>
          <a:xfrm>
            <a:off x="6320738" y="3594181"/>
            <a:ext cx="4781732" cy="566444"/>
          </a:xfrm>
          <a:prstGeom prst="rect">
            <a:avLst/>
          </a:prstGeom>
        </p:spPr>
        <p:txBody>
          <a:bodyPr/>
          <a:lstStyle/>
          <a:p>
            <a:r>
              <a:rPr lang="en-GB" b="1" noProof="0" dirty="0" err="1"/>
              <a:t>Tilintarkastuksen</a:t>
            </a:r>
            <a:r>
              <a:rPr lang="en-GB" b="1" noProof="0" dirty="0"/>
              <a:t> </a:t>
            </a:r>
            <a:r>
              <a:rPr lang="en-GB" b="1" noProof="0" dirty="0" err="1"/>
              <a:t>ja</a:t>
            </a:r>
            <a:r>
              <a:rPr lang="en-GB" b="1" noProof="0" dirty="0"/>
              <a:t> </a:t>
            </a:r>
            <a:r>
              <a:rPr lang="en-GB" b="1" noProof="0" dirty="0" err="1"/>
              <a:t>vaatimustenmukaisuuden</a:t>
            </a:r>
            <a:r>
              <a:rPr lang="en-GB" b="1" noProof="0" dirty="0"/>
              <a:t> </a:t>
            </a:r>
            <a:r>
              <a:rPr lang="en-GB" b="1" noProof="0" dirty="0" err="1"/>
              <a:t>suunnittelu</a:t>
            </a:r>
            <a:endParaRPr lang="en-GB" b="1" noProof="0" dirty="0"/>
          </a:p>
        </p:txBody>
      </p:sp>
      <p:sp>
        <p:nvSpPr>
          <p:cNvPr id="30" name="Text Placeholder 29">
            <a:extLst>
              <a:ext uri="{FF2B5EF4-FFF2-40B4-BE49-F238E27FC236}">
                <a16:creationId xmlns:a16="http://schemas.microsoft.com/office/drawing/2014/main" id="{4386CB93-B483-14A0-2301-D52E9BAD2D5B}"/>
              </a:ext>
            </a:extLst>
          </p:cNvPr>
          <p:cNvSpPr>
            <a:spLocks noGrp="1"/>
          </p:cNvSpPr>
          <p:nvPr>
            <p:ph type="body" sz="quarter" idx="35"/>
          </p:nvPr>
        </p:nvSpPr>
        <p:spPr>
          <a:xfrm>
            <a:off x="5485442" y="4409706"/>
            <a:ext cx="700387" cy="566443"/>
          </a:xfrm>
        </p:spPr>
        <p:txBody>
          <a:bodyPr/>
          <a:lstStyle/>
          <a:p>
            <a:r>
              <a:rPr lang="en-GB" noProof="0"/>
              <a:t>05</a:t>
            </a:r>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36"/>
          </p:nvPr>
        </p:nvSpPr>
        <p:spPr>
          <a:xfrm>
            <a:off x="6320738" y="4409706"/>
            <a:ext cx="4541325" cy="566444"/>
          </a:xfrm>
          <a:prstGeom prst="rect">
            <a:avLst/>
          </a:prstGeom>
        </p:spPr>
        <p:txBody>
          <a:bodyPr/>
          <a:lstStyle/>
          <a:p>
            <a:r>
              <a:rPr lang="en-GB" b="1" noProof="0"/>
              <a:t>Parhaat käytännöt ja tapaustutkimukset </a:t>
            </a:r>
          </a:p>
        </p:txBody>
      </p:sp>
      <p:sp>
        <p:nvSpPr>
          <p:cNvPr id="26" name="Text Placeholder 25">
            <a:extLst>
              <a:ext uri="{FF2B5EF4-FFF2-40B4-BE49-F238E27FC236}">
                <a16:creationId xmlns:a16="http://schemas.microsoft.com/office/drawing/2014/main" id="{137A20F1-B484-01B2-C346-5B746EF4DD20}"/>
              </a:ext>
            </a:extLst>
          </p:cNvPr>
          <p:cNvSpPr>
            <a:spLocks noGrp="1"/>
          </p:cNvSpPr>
          <p:nvPr>
            <p:ph type="body" sz="quarter" idx="18"/>
          </p:nvPr>
        </p:nvSpPr>
        <p:spPr>
          <a:xfrm>
            <a:off x="401868" y="1431822"/>
            <a:ext cx="4732107" cy="5026945"/>
          </a:xfrm>
        </p:spPr>
        <p:txBody>
          <a:bodyPr/>
          <a:lstStyle/>
          <a:p>
            <a:pPr marL="0" indent="0"/>
            <a:r>
              <a:rPr lang="en-GB" noProof="0" dirty="0" err="1"/>
              <a:t>Tässä</a:t>
            </a:r>
            <a:r>
              <a:rPr lang="en-GB" noProof="0" dirty="0"/>
              <a:t> </a:t>
            </a:r>
            <a:r>
              <a:rPr lang="en-GB" noProof="0" dirty="0" err="1"/>
              <a:t>moduulissa</a:t>
            </a:r>
            <a:r>
              <a:rPr lang="en-GB" noProof="0" dirty="0"/>
              <a:t> </a:t>
            </a:r>
            <a:r>
              <a:rPr lang="en-GB" noProof="0" dirty="0" err="1"/>
              <a:t>tarkastellaan</a:t>
            </a:r>
            <a:r>
              <a:rPr lang="en-GB" noProof="0" dirty="0"/>
              <a:t> </a:t>
            </a:r>
            <a:r>
              <a:rPr lang="en-GB" b="1" noProof="0" dirty="0" err="1"/>
              <a:t>elintarvikejätehuoltoa</a:t>
            </a:r>
            <a:r>
              <a:rPr lang="en-GB" b="1" noProof="0" dirty="0"/>
              <a:t> </a:t>
            </a:r>
            <a:r>
              <a:rPr lang="en-GB" noProof="0" dirty="0" err="1"/>
              <a:t>ja</a:t>
            </a:r>
            <a:r>
              <a:rPr lang="en-GB" noProof="0" dirty="0"/>
              <a:t> </a:t>
            </a:r>
            <a:r>
              <a:rPr lang="en-GB" noProof="0" dirty="0" err="1"/>
              <a:t>kiertotaloutta</a:t>
            </a:r>
            <a:r>
              <a:rPr lang="en-GB" noProof="0" dirty="0"/>
              <a:t> </a:t>
            </a:r>
            <a:r>
              <a:rPr lang="en-GB" b="1" noProof="0" dirty="0" err="1"/>
              <a:t>muokkaavaa</a:t>
            </a:r>
            <a:r>
              <a:rPr lang="en-GB" b="1" noProof="0" dirty="0"/>
              <a:t> </a:t>
            </a:r>
            <a:r>
              <a:rPr lang="en-GB" b="1" noProof="0" dirty="0" err="1"/>
              <a:t>sääntely</a:t>
            </a:r>
            <a:r>
              <a:rPr lang="en-GB" b="1" noProof="0" dirty="0"/>
              <a:t>- </a:t>
            </a:r>
            <a:r>
              <a:rPr lang="en-GB" b="1" noProof="0" dirty="0" err="1"/>
              <a:t>ja</a:t>
            </a:r>
            <a:r>
              <a:rPr lang="en-GB" b="1" noProof="0" dirty="0"/>
              <a:t> </a:t>
            </a:r>
            <a:r>
              <a:rPr lang="en-GB" b="1" noProof="0" dirty="0" err="1"/>
              <a:t>sertifiointimaailmaa</a:t>
            </a:r>
            <a:r>
              <a:rPr lang="en-GB" noProof="0" dirty="0"/>
              <a:t>. </a:t>
            </a:r>
            <a:r>
              <a:rPr lang="en-GB" noProof="0" dirty="0" err="1"/>
              <a:t>Siinä</a:t>
            </a:r>
            <a:r>
              <a:rPr lang="en-GB" noProof="0" dirty="0"/>
              <a:t> </a:t>
            </a:r>
            <a:r>
              <a:rPr lang="en-GB" noProof="0" dirty="0" err="1"/>
              <a:t>tarkastellaan</a:t>
            </a:r>
            <a:r>
              <a:rPr lang="en-GB" noProof="0" dirty="0"/>
              <a:t> </a:t>
            </a:r>
            <a:r>
              <a:rPr lang="en-GB" noProof="0" dirty="0" err="1"/>
              <a:t>EU:n</a:t>
            </a:r>
            <a:r>
              <a:rPr lang="en-GB" noProof="0" dirty="0"/>
              <a:t> </a:t>
            </a:r>
            <a:r>
              <a:rPr lang="en-GB" noProof="0" dirty="0" err="1"/>
              <a:t>ja</a:t>
            </a:r>
            <a:r>
              <a:rPr lang="en-GB" noProof="0" dirty="0"/>
              <a:t> </a:t>
            </a:r>
            <a:r>
              <a:rPr lang="en-GB" noProof="0" dirty="0" err="1"/>
              <a:t>kansallisia</a:t>
            </a:r>
            <a:r>
              <a:rPr lang="en-GB" noProof="0" dirty="0"/>
              <a:t> </a:t>
            </a:r>
            <a:r>
              <a:rPr lang="en-GB" noProof="0" dirty="0" err="1"/>
              <a:t>toimintalinjoja</a:t>
            </a:r>
            <a:r>
              <a:rPr lang="en-GB" noProof="0" dirty="0"/>
              <a:t>, </a:t>
            </a:r>
            <a:r>
              <a:rPr lang="en-GB" noProof="0" dirty="0" err="1"/>
              <a:t>keskeisiä</a:t>
            </a:r>
            <a:r>
              <a:rPr lang="en-GB" noProof="0" dirty="0"/>
              <a:t> </a:t>
            </a:r>
            <a:r>
              <a:rPr lang="en-GB" noProof="0" dirty="0" err="1"/>
              <a:t>sertifiointijärjestelmiä</a:t>
            </a:r>
            <a:r>
              <a:rPr lang="en-GB" noProof="0" dirty="0"/>
              <a:t> </a:t>
            </a:r>
            <a:r>
              <a:rPr lang="en-GB" noProof="0" dirty="0" err="1"/>
              <a:t>ja</a:t>
            </a:r>
            <a:r>
              <a:rPr lang="en-GB" noProof="0" dirty="0"/>
              <a:t> </a:t>
            </a:r>
            <a:r>
              <a:rPr lang="en-GB" noProof="0" dirty="0" err="1"/>
              <a:t>maatalous</a:t>
            </a:r>
            <a:r>
              <a:rPr lang="en-GB" noProof="0" dirty="0"/>
              <a:t>- </a:t>
            </a:r>
            <a:r>
              <a:rPr lang="en-GB" noProof="0" dirty="0" err="1"/>
              <a:t>ja</a:t>
            </a:r>
            <a:r>
              <a:rPr lang="en-GB" noProof="0" dirty="0"/>
              <a:t> </a:t>
            </a:r>
            <a:r>
              <a:rPr lang="en-GB" noProof="0" dirty="0" err="1"/>
              <a:t>elintarvikealaa</a:t>
            </a:r>
            <a:r>
              <a:rPr lang="en-GB" noProof="0" dirty="0"/>
              <a:t>  </a:t>
            </a:r>
            <a:r>
              <a:rPr lang="en-GB" noProof="0" dirty="0" err="1"/>
              <a:t>koskevia</a:t>
            </a:r>
            <a:r>
              <a:rPr lang="en-GB" noProof="0" dirty="0"/>
              <a:t> </a:t>
            </a:r>
            <a:r>
              <a:rPr lang="en-GB" noProof="0" dirty="0" err="1"/>
              <a:t>vaatimuksia</a:t>
            </a:r>
            <a:r>
              <a:rPr lang="en-GB" noProof="0" dirty="0"/>
              <a:t>. Saat </a:t>
            </a:r>
            <a:r>
              <a:rPr lang="en-GB" noProof="0" dirty="0" err="1"/>
              <a:t>käytännön</a:t>
            </a:r>
            <a:r>
              <a:rPr lang="en-GB" noProof="0" dirty="0"/>
              <a:t> </a:t>
            </a:r>
            <a:r>
              <a:rPr lang="en-GB" noProof="0" dirty="0" err="1"/>
              <a:t>tietoa</a:t>
            </a:r>
            <a:r>
              <a:rPr lang="en-GB" noProof="0" dirty="0"/>
              <a:t> </a:t>
            </a:r>
            <a:r>
              <a:rPr lang="en-GB" noProof="0" dirty="0" err="1"/>
              <a:t>auditointien</a:t>
            </a:r>
            <a:r>
              <a:rPr lang="en-GB" noProof="0" dirty="0"/>
              <a:t> </a:t>
            </a:r>
            <a:r>
              <a:rPr lang="en-GB" noProof="0" dirty="0" err="1"/>
              <a:t>valmistelusta</a:t>
            </a:r>
            <a:r>
              <a:rPr lang="en-GB" noProof="0" dirty="0"/>
              <a:t> </a:t>
            </a:r>
            <a:r>
              <a:rPr lang="en-GB" noProof="0" dirty="0" err="1"/>
              <a:t>ja</a:t>
            </a:r>
            <a:r>
              <a:rPr lang="en-GB" noProof="0" dirty="0"/>
              <a:t> </a:t>
            </a:r>
            <a:r>
              <a:rPr lang="en-GB" noProof="0" dirty="0" err="1"/>
              <a:t>raportointivelvoitteista</a:t>
            </a:r>
            <a:r>
              <a:rPr lang="en-GB" noProof="0" dirty="0"/>
              <a:t>, </a:t>
            </a:r>
            <a:r>
              <a:rPr lang="en-GB" noProof="0" dirty="0" err="1"/>
              <a:t>joiden</a:t>
            </a:r>
            <a:r>
              <a:rPr lang="en-GB" noProof="0" dirty="0"/>
              <a:t> </a:t>
            </a:r>
            <a:r>
              <a:rPr lang="en-GB" noProof="0" dirty="0" err="1"/>
              <a:t>avulla</a:t>
            </a:r>
            <a:r>
              <a:rPr lang="en-GB" noProof="0" dirty="0"/>
              <a:t> </a:t>
            </a:r>
            <a:r>
              <a:rPr lang="en-GB" noProof="0" dirty="0" err="1"/>
              <a:t>voit</a:t>
            </a:r>
            <a:r>
              <a:rPr lang="en-GB" noProof="0" dirty="0"/>
              <a:t> </a:t>
            </a:r>
            <a:r>
              <a:rPr lang="en-GB" noProof="0" dirty="0" err="1"/>
              <a:t>täyttää</a:t>
            </a:r>
            <a:r>
              <a:rPr lang="en-GB" noProof="0" dirty="0"/>
              <a:t> </a:t>
            </a:r>
            <a:r>
              <a:rPr lang="en-GB" noProof="0" dirty="0" err="1"/>
              <a:t>lakisääteiset</a:t>
            </a:r>
            <a:r>
              <a:rPr lang="en-GB" noProof="0" dirty="0"/>
              <a:t> </a:t>
            </a:r>
            <a:r>
              <a:rPr lang="en-GB" noProof="0" dirty="0" err="1"/>
              <a:t>vaatimukset</a:t>
            </a:r>
            <a:r>
              <a:rPr lang="en-GB" noProof="0" dirty="0"/>
              <a:t> </a:t>
            </a:r>
            <a:r>
              <a:rPr lang="en-GB" noProof="0" dirty="0" err="1"/>
              <a:t>ja</a:t>
            </a:r>
            <a:r>
              <a:rPr lang="en-GB" noProof="0" dirty="0"/>
              <a:t> </a:t>
            </a:r>
            <a:r>
              <a:rPr lang="en-GB" noProof="0" dirty="0" err="1"/>
              <a:t>edistää</a:t>
            </a:r>
            <a:r>
              <a:rPr lang="en-GB" noProof="0" dirty="0"/>
              <a:t> </a:t>
            </a:r>
            <a:r>
              <a:rPr lang="en-GB" noProof="0" dirty="0" err="1"/>
              <a:t>samalla</a:t>
            </a:r>
            <a:r>
              <a:rPr lang="en-GB" noProof="0" dirty="0"/>
              <a:t> </a:t>
            </a:r>
            <a:r>
              <a:rPr lang="en-GB" noProof="0" dirty="0" err="1"/>
              <a:t>kestävyyttä</a:t>
            </a:r>
            <a:r>
              <a:rPr lang="en-GB" noProof="0" dirty="0"/>
              <a:t> </a:t>
            </a:r>
            <a:r>
              <a:rPr lang="en-GB" noProof="0" dirty="0" err="1"/>
              <a:t>ja</a:t>
            </a:r>
            <a:r>
              <a:rPr lang="en-GB" noProof="0" dirty="0"/>
              <a:t> </a:t>
            </a:r>
            <a:r>
              <a:rPr lang="en-GB" noProof="0" dirty="0" err="1"/>
              <a:t>liiketoiminnan</a:t>
            </a:r>
            <a:r>
              <a:rPr lang="en-GB" noProof="0" dirty="0"/>
              <a:t> </a:t>
            </a:r>
            <a:r>
              <a:rPr lang="en-GB" noProof="0" dirty="0" err="1"/>
              <a:t>uskottavuutta</a:t>
            </a:r>
            <a:r>
              <a:rPr lang="en-GB" noProof="0" dirty="0"/>
              <a:t>.</a:t>
            </a:r>
          </a:p>
        </p:txBody>
      </p:sp>
      <p:sp>
        <p:nvSpPr>
          <p:cNvPr id="12" name="Rectangle 11">
            <a:extLst>
              <a:ext uri="{FF2B5EF4-FFF2-40B4-BE49-F238E27FC236}">
                <a16:creationId xmlns:a16="http://schemas.microsoft.com/office/drawing/2014/main" id="{FD1AE6A7-36AA-0C4F-0261-5C67EE120960}"/>
              </a:ext>
            </a:extLst>
          </p:cNvPr>
          <p:cNvSpPr/>
          <p:nvPr/>
        </p:nvSpPr>
        <p:spPr>
          <a:xfrm>
            <a:off x="316143" y="586689"/>
            <a:ext cx="297438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9" noProof="0">
              <a:latin typeface="Montserrat" panose="00000500000000000000" pitchFamily="50" charset="0"/>
            </a:endParaRPr>
          </a:p>
        </p:txBody>
      </p:sp>
      <p:sp>
        <p:nvSpPr>
          <p:cNvPr id="13" name="TextBox 12">
            <a:extLst>
              <a:ext uri="{FF2B5EF4-FFF2-40B4-BE49-F238E27FC236}">
                <a16:creationId xmlns:a16="http://schemas.microsoft.com/office/drawing/2014/main" id="{2F2EA0EE-50C1-B895-20F5-E74005289B90}"/>
              </a:ext>
            </a:extLst>
          </p:cNvPr>
          <p:cNvSpPr txBox="1"/>
          <p:nvPr/>
        </p:nvSpPr>
        <p:spPr>
          <a:xfrm>
            <a:off x="500166" y="638987"/>
            <a:ext cx="2577693" cy="646331"/>
          </a:xfrm>
          <a:prstGeom prst="rect">
            <a:avLst/>
          </a:prstGeom>
          <a:noFill/>
        </p:spPr>
        <p:txBody>
          <a:bodyPr wrap="none" rtlCol="0">
            <a:spAutoFit/>
          </a:bodyPr>
          <a:lstStyle/>
          <a:p>
            <a:r>
              <a:rPr lang="en-GB" sz="3600" b="1" spc="324" noProof="0">
                <a:solidFill>
                  <a:srgbClr val="60BA47"/>
                </a:solidFill>
                <a:latin typeface="Calibri" panose="020F0502020204030204" pitchFamily="34" charset="0"/>
                <a:cs typeface="Calibri" panose="020F0502020204030204" pitchFamily="34" charset="0"/>
              </a:rPr>
              <a:t>SISÄLTÖ</a:t>
            </a:r>
          </a:p>
        </p:txBody>
      </p:sp>
      <p:grpSp>
        <p:nvGrpSpPr>
          <p:cNvPr id="9" name="Group 8">
            <a:extLst>
              <a:ext uri="{FF2B5EF4-FFF2-40B4-BE49-F238E27FC236}">
                <a16:creationId xmlns:a16="http://schemas.microsoft.com/office/drawing/2014/main" id="{4B2B097B-E908-F239-EDE3-718FB026E7C2}"/>
              </a:ext>
            </a:extLst>
          </p:cNvPr>
          <p:cNvGrpSpPr/>
          <p:nvPr/>
        </p:nvGrpSpPr>
        <p:grpSpPr>
          <a:xfrm>
            <a:off x="5462828" y="1823218"/>
            <a:ext cx="5639642" cy="2469219"/>
            <a:chOff x="2156220" y="3404184"/>
            <a:chExt cx="8902925" cy="2469219"/>
          </a:xfrm>
        </p:grpSpPr>
        <p:cxnSp>
          <p:nvCxnSpPr>
            <p:cNvPr id="10" name="Straight Connector 9">
              <a:extLst>
                <a:ext uri="{FF2B5EF4-FFF2-40B4-BE49-F238E27FC236}">
                  <a16:creationId xmlns:a16="http://schemas.microsoft.com/office/drawing/2014/main" id="{7A49ABF7-6FCA-AB21-4DF0-808254C08F12}"/>
                </a:ext>
              </a:extLst>
            </p:cNvPr>
            <p:cNvCxnSpPr>
              <a:cxnSpLocks/>
            </p:cNvCxnSpPr>
            <p:nvPr userDrawn="1"/>
          </p:nvCxnSpPr>
          <p:spPr>
            <a:xfrm flipV="1">
              <a:off x="2191919" y="3404184"/>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9BEF7EB-2AEA-21AB-5476-1ABF21895381}"/>
                </a:ext>
              </a:extLst>
            </p:cNvPr>
            <p:cNvCxnSpPr>
              <a:cxnSpLocks/>
            </p:cNvCxnSpPr>
            <p:nvPr userDrawn="1"/>
          </p:nvCxnSpPr>
          <p:spPr>
            <a:xfrm flipV="1">
              <a:off x="2156220" y="4223152"/>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DC0782-03D6-0C0E-7516-BFBA9CEDA1C8}"/>
                </a:ext>
              </a:extLst>
            </p:cNvPr>
            <p:cNvCxnSpPr>
              <a:cxnSpLocks/>
            </p:cNvCxnSpPr>
            <p:nvPr userDrawn="1"/>
          </p:nvCxnSpPr>
          <p:spPr>
            <a:xfrm flipV="1">
              <a:off x="2156220" y="504111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F80F65C-10FB-2453-ED89-45A156B2C3B9}"/>
                </a:ext>
              </a:extLst>
            </p:cNvPr>
            <p:cNvCxnSpPr>
              <a:cxnSpLocks/>
            </p:cNvCxnSpPr>
            <p:nvPr userDrawn="1"/>
          </p:nvCxnSpPr>
          <p:spPr>
            <a:xfrm flipV="1">
              <a:off x="2156222" y="585886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AF410E7-A964-D044-9D34-2B240160C103}"/>
              </a:ext>
            </a:extLst>
          </p:cNvPr>
          <p:cNvSpPr>
            <a:spLocks noGrp="1"/>
          </p:cNvSpPr>
          <p:nvPr>
            <p:ph type="body" sz="quarter" idx="16"/>
          </p:nvPr>
        </p:nvSpPr>
        <p:spPr>
          <a:xfrm>
            <a:off x="254001" y="228769"/>
            <a:ext cx="6146798" cy="1063911"/>
          </a:xfrm>
          <a:prstGeom prst="rect">
            <a:avLst/>
          </a:prstGeom>
        </p:spPr>
        <p:txBody>
          <a:bodyPr/>
          <a:lstStyle/>
          <a:p>
            <a:r>
              <a:rPr lang="en-US" dirty="0" err="1"/>
              <a:t>Elintarvikejätteen</a:t>
            </a:r>
            <a:r>
              <a:rPr lang="en-US" dirty="0"/>
              <a:t> </a:t>
            </a:r>
            <a:r>
              <a:rPr lang="en-US" dirty="0" err="1"/>
              <a:t>tarkastukset</a:t>
            </a:r>
            <a:r>
              <a:rPr lang="en-US" dirty="0"/>
              <a:t> ja </a:t>
            </a:r>
            <a:r>
              <a:rPr lang="en-US" dirty="0" err="1"/>
              <a:t>niiden</a:t>
            </a:r>
            <a:r>
              <a:rPr lang="en-US" dirty="0"/>
              <a:t> </a:t>
            </a:r>
            <a:r>
              <a:rPr lang="en-US" dirty="0" err="1"/>
              <a:t>merkitys</a:t>
            </a:r>
            <a:endParaRPr lang="en-GB" noProof="0" dirty="0"/>
          </a:p>
        </p:txBody>
      </p:sp>
      <p:sp>
        <p:nvSpPr>
          <p:cNvPr id="12" name="Text Placeholder 11">
            <a:extLst>
              <a:ext uri="{FF2B5EF4-FFF2-40B4-BE49-F238E27FC236}">
                <a16:creationId xmlns:a16="http://schemas.microsoft.com/office/drawing/2014/main" id="{7A923FCD-9B63-5E92-2756-7BAB49F00472}"/>
              </a:ext>
            </a:extLst>
          </p:cNvPr>
          <p:cNvSpPr>
            <a:spLocks noGrp="1"/>
          </p:cNvSpPr>
          <p:nvPr>
            <p:ph type="body" sz="quarter" idx="18"/>
          </p:nvPr>
        </p:nvSpPr>
        <p:spPr>
          <a:xfrm>
            <a:off x="254000" y="1530805"/>
            <a:ext cx="6146799" cy="5327195"/>
          </a:xfrm>
        </p:spPr>
        <p:txBody>
          <a:bodyPr/>
          <a:lstStyle/>
          <a:p>
            <a:pPr marL="0" indent="0"/>
            <a:r>
              <a:rPr lang="en-US" sz="2200" noProof="0" dirty="0" err="1"/>
              <a:t>Ruokahävikkitarkastus</a:t>
            </a:r>
            <a:r>
              <a:rPr lang="en-US" sz="2200" noProof="0" dirty="0"/>
              <a:t> on </a:t>
            </a:r>
            <a:r>
              <a:rPr lang="en-US" sz="2200" b="1" noProof="0" dirty="0" err="1"/>
              <a:t>järjestelmällinen</a:t>
            </a:r>
            <a:r>
              <a:rPr lang="en-US" sz="2200" b="1" noProof="0" dirty="0"/>
              <a:t> </a:t>
            </a:r>
            <a:r>
              <a:rPr lang="en-US" sz="2200" b="1" noProof="0" dirty="0" err="1"/>
              <a:t>prosessi</a:t>
            </a:r>
            <a:r>
              <a:rPr lang="en-US" sz="2200" noProof="0" dirty="0"/>
              <a:t>, </a:t>
            </a:r>
            <a:r>
              <a:rPr lang="en-US" sz="2200" noProof="0" dirty="0" err="1"/>
              <a:t>joka</a:t>
            </a:r>
            <a:r>
              <a:rPr lang="en-US" sz="2200" noProof="0" dirty="0"/>
              <a:t> </a:t>
            </a:r>
            <a:r>
              <a:rPr lang="en-US" sz="2200" noProof="0" dirty="0" err="1"/>
              <a:t>auttaa</a:t>
            </a:r>
            <a:r>
              <a:rPr lang="en-US" sz="2200" noProof="0" dirty="0"/>
              <a:t> </a:t>
            </a:r>
            <a:r>
              <a:rPr lang="en-US" sz="2200" noProof="0" dirty="0" err="1"/>
              <a:t>yrityksiä</a:t>
            </a:r>
            <a:r>
              <a:rPr lang="en-US" sz="2200" noProof="0" dirty="0"/>
              <a:t> </a:t>
            </a:r>
            <a:r>
              <a:rPr lang="en-US" sz="2200" noProof="0" dirty="0" err="1"/>
              <a:t>mittaamaan</a:t>
            </a:r>
            <a:r>
              <a:rPr lang="en-US" sz="2200" noProof="0" dirty="0"/>
              <a:t>, </a:t>
            </a:r>
            <a:r>
              <a:rPr lang="en-US" sz="2200" noProof="0" dirty="0" err="1"/>
              <a:t>analysoimaan</a:t>
            </a:r>
            <a:r>
              <a:rPr lang="en-US" sz="2200" noProof="0" dirty="0"/>
              <a:t> ja </a:t>
            </a:r>
            <a:r>
              <a:rPr lang="en-US" sz="2200" noProof="0" dirty="0" err="1"/>
              <a:t>ymmärtämään</a:t>
            </a:r>
            <a:r>
              <a:rPr lang="en-US" sz="2200" noProof="0" dirty="0"/>
              <a:t> </a:t>
            </a:r>
            <a:r>
              <a:rPr lang="en-US" sz="2200" noProof="0" dirty="0" err="1"/>
              <a:t>tuottamaansa</a:t>
            </a:r>
            <a:r>
              <a:rPr lang="en-US" sz="2200" noProof="0" dirty="0"/>
              <a:t> </a:t>
            </a:r>
            <a:r>
              <a:rPr lang="en-US" sz="2200" noProof="0" dirty="0" err="1"/>
              <a:t>ruokahävikkiä</a:t>
            </a:r>
            <a:r>
              <a:rPr lang="en-US" sz="2200" noProof="0" dirty="0"/>
              <a:t>. </a:t>
            </a:r>
            <a:endParaRPr lang="pl-PL" sz="2200" noProof="0" dirty="0"/>
          </a:p>
          <a:p>
            <a:pPr marL="0" indent="0"/>
            <a:r>
              <a:rPr lang="en-US" sz="2200" noProof="0" dirty="0" err="1"/>
              <a:t>Tunnistamalla</a:t>
            </a:r>
            <a:r>
              <a:rPr lang="en-US" sz="2200" noProof="0" dirty="0"/>
              <a:t>, </a:t>
            </a:r>
            <a:r>
              <a:rPr lang="en-US" sz="2200" noProof="0" dirty="0" err="1"/>
              <a:t>missä</a:t>
            </a:r>
            <a:r>
              <a:rPr lang="en-US" sz="2200" noProof="0" dirty="0"/>
              <a:t> ja </a:t>
            </a:r>
            <a:r>
              <a:rPr lang="en-US" sz="2200" noProof="0" dirty="0" err="1"/>
              <a:t>miksi</a:t>
            </a:r>
            <a:r>
              <a:rPr lang="en-US" sz="2200" noProof="0" dirty="0"/>
              <a:t> </a:t>
            </a:r>
            <a:r>
              <a:rPr lang="en-US" sz="2200" noProof="0" dirty="0" err="1"/>
              <a:t>jätettä</a:t>
            </a:r>
            <a:r>
              <a:rPr lang="en-US" sz="2200" noProof="0" dirty="0"/>
              <a:t> </a:t>
            </a:r>
            <a:r>
              <a:rPr lang="en-US" sz="2200" noProof="0" dirty="0" err="1"/>
              <a:t>syntyy</a:t>
            </a:r>
            <a:r>
              <a:rPr lang="en-US" sz="2200" dirty="0"/>
              <a:t>, </a:t>
            </a:r>
            <a:r>
              <a:rPr lang="en-US" sz="2200" dirty="0" err="1"/>
              <a:t>saadaan</a:t>
            </a:r>
            <a:r>
              <a:rPr lang="en-US" sz="2200" dirty="0"/>
              <a:t> </a:t>
            </a:r>
            <a:r>
              <a:rPr lang="en-US" sz="2200" noProof="0" dirty="0" err="1"/>
              <a:t>arvokasta</a:t>
            </a:r>
            <a:r>
              <a:rPr lang="en-US" sz="2200" noProof="0" dirty="0"/>
              <a:t> </a:t>
            </a:r>
            <a:r>
              <a:rPr lang="en-US" sz="2200" noProof="0" dirty="0" err="1"/>
              <a:t>tietoa</a:t>
            </a:r>
            <a:r>
              <a:rPr lang="en-US" sz="2200" noProof="0" dirty="0"/>
              <a:t>, </a:t>
            </a:r>
            <a:r>
              <a:rPr lang="en-US" sz="2200" noProof="0" dirty="0" err="1"/>
              <a:t>joka</a:t>
            </a:r>
            <a:r>
              <a:rPr lang="en-US" sz="2200" noProof="0" dirty="0"/>
              <a:t> </a:t>
            </a:r>
            <a:r>
              <a:rPr lang="en-US" sz="2200" noProof="0" dirty="0" err="1"/>
              <a:t>voi</a:t>
            </a:r>
            <a:r>
              <a:rPr lang="en-US" sz="2200" noProof="0" dirty="0"/>
              <a:t> </a:t>
            </a:r>
            <a:r>
              <a:rPr lang="en-US" sz="2200" noProof="0" dirty="0" err="1"/>
              <a:t>johtaa</a:t>
            </a:r>
            <a:r>
              <a:rPr lang="en-US" sz="2200" noProof="0" dirty="0"/>
              <a:t> </a:t>
            </a:r>
            <a:r>
              <a:rPr lang="en-US" sz="2200" noProof="0" dirty="0" err="1"/>
              <a:t>tehokkaampaan</a:t>
            </a:r>
            <a:r>
              <a:rPr lang="en-US" sz="2200" noProof="0" dirty="0"/>
              <a:t> </a:t>
            </a:r>
            <a:r>
              <a:rPr lang="en-US" sz="2200" noProof="0" dirty="0" err="1"/>
              <a:t>resurssien</a:t>
            </a:r>
            <a:r>
              <a:rPr lang="en-US" sz="2200" noProof="0" dirty="0"/>
              <a:t> </a:t>
            </a:r>
            <a:r>
              <a:rPr lang="en-US" sz="2200" noProof="0" dirty="0" err="1"/>
              <a:t>hallintaan</a:t>
            </a:r>
            <a:r>
              <a:rPr lang="en-US" sz="2200" noProof="0" dirty="0"/>
              <a:t> ja </a:t>
            </a:r>
            <a:r>
              <a:rPr lang="en-US" sz="2200" noProof="0" dirty="0" err="1"/>
              <a:t>jätteen</a:t>
            </a:r>
            <a:r>
              <a:rPr lang="en-US" sz="2200" noProof="0" dirty="0"/>
              <a:t> </a:t>
            </a:r>
            <a:r>
              <a:rPr lang="en-US" sz="2200" noProof="0" dirty="0" err="1"/>
              <a:t>vähentämiseen</a:t>
            </a:r>
            <a:r>
              <a:rPr lang="en-US" sz="2200" noProof="0" dirty="0"/>
              <a:t>. </a:t>
            </a:r>
            <a:r>
              <a:rPr lang="en-US" sz="2200" noProof="0" dirty="0" err="1"/>
              <a:t>Auditointi</a:t>
            </a:r>
            <a:r>
              <a:rPr lang="en-US" sz="2200" noProof="0" dirty="0"/>
              <a:t> </a:t>
            </a:r>
            <a:r>
              <a:rPr lang="en-US" sz="2200" noProof="0" dirty="0" err="1"/>
              <a:t>ei</a:t>
            </a:r>
            <a:r>
              <a:rPr lang="en-US" sz="2200" noProof="0" dirty="0"/>
              <a:t> </a:t>
            </a:r>
            <a:r>
              <a:rPr lang="en-US" sz="2200" noProof="0" dirty="0" err="1"/>
              <a:t>ainoastaan</a:t>
            </a:r>
            <a:r>
              <a:rPr lang="en-US" sz="2200" noProof="0" dirty="0"/>
              <a:t> </a:t>
            </a:r>
            <a:r>
              <a:rPr lang="en-US" sz="2200" noProof="0" dirty="0" err="1"/>
              <a:t>tue</a:t>
            </a:r>
            <a:r>
              <a:rPr lang="en-US" sz="2200" noProof="0" dirty="0"/>
              <a:t> </a:t>
            </a:r>
            <a:r>
              <a:rPr lang="en-US" sz="2200" noProof="0" dirty="0" err="1"/>
              <a:t>kestävyyspyrkimyksiä</a:t>
            </a:r>
            <a:r>
              <a:rPr lang="en-US" sz="2200" noProof="0" dirty="0"/>
              <a:t>, </a:t>
            </a:r>
            <a:r>
              <a:rPr lang="en-US" sz="2200" noProof="0" dirty="0" err="1"/>
              <a:t>vaan</a:t>
            </a:r>
            <a:r>
              <a:rPr lang="en-US" sz="2200" noProof="0" dirty="0"/>
              <a:t> </a:t>
            </a:r>
            <a:r>
              <a:rPr lang="en-US" sz="2200" noProof="0" dirty="0" err="1"/>
              <a:t>auttaa</a:t>
            </a:r>
            <a:r>
              <a:rPr lang="en-US" sz="2200" noProof="0" dirty="0"/>
              <a:t> </a:t>
            </a:r>
            <a:r>
              <a:rPr lang="en-US" sz="2200" noProof="0" dirty="0" err="1"/>
              <a:t>myös</a:t>
            </a:r>
            <a:r>
              <a:rPr lang="en-US" sz="2200" noProof="0" dirty="0"/>
              <a:t> </a:t>
            </a:r>
            <a:r>
              <a:rPr lang="en-US" sz="2200" noProof="0" dirty="0" err="1"/>
              <a:t>yrityksiä</a:t>
            </a:r>
            <a:r>
              <a:rPr lang="en-US" sz="2200" noProof="0" dirty="0"/>
              <a:t> </a:t>
            </a:r>
            <a:r>
              <a:rPr lang="en-US" sz="2200" noProof="0" dirty="0" err="1"/>
              <a:t>vähentämään</a:t>
            </a:r>
            <a:r>
              <a:rPr lang="en-US" sz="2200" noProof="0" dirty="0"/>
              <a:t> </a:t>
            </a:r>
            <a:r>
              <a:rPr lang="en-US" sz="2200" noProof="0" dirty="0" err="1"/>
              <a:t>kustannuksia</a:t>
            </a:r>
            <a:r>
              <a:rPr lang="en-US" sz="2200" noProof="0" dirty="0"/>
              <a:t>. </a:t>
            </a:r>
            <a:endParaRPr lang="pl-PL" sz="2200" noProof="0" dirty="0"/>
          </a:p>
          <a:p>
            <a:pPr marL="0" indent="0"/>
            <a:r>
              <a:rPr lang="en-US" sz="2200" dirty="0" err="1"/>
              <a:t>Tässä</a:t>
            </a:r>
            <a:r>
              <a:rPr lang="en-US" sz="2200" dirty="0"/>
              <a:t> </a:t>
            </a:r>
            <a:r>
              <a:rPr lang="en-US" sz="2200" dirty="0" err="1"/>
              <a:t>osiossa</a:t>
            </a:r>
            <a:r>
              <a:rPr lang="en-US" sz="2200" dirty="0"/>
              <a:t> </a:t>
            </a:r>
            <a:r>
              <a:rPr lang="en-US" sz="2200" dirty="0" err="1"/>
              <a:t>opastetaan</a:t>
            </a:r>
            <a:r>
              <a:rPr lang="en-US" sz="2200" dirty="0"/>
              <a:t> </a:t>
            </a:r>
            <a:r>
              <a:rPr lang="en-US" sz="2200" dirty="0" err="1"/>
              <a:t>sinua</a:t>
            </a:r>
            <a:r>
              <a:rPr lang="en-US" sz="2200" dirty="0"/>
              <a:t> </a:t>
            </a:r>
            <a:r>
              <a:rPr lang="en-US" sz="2200" dirty="0" err="1"/>
              <a:t>ruokahävikkitarkastuksen</a:t>
            </a:r>
            <a:r>
              <a:rPr lang="en-US" sz="2200" dirty="0"/>
              <a:t> </a:t>
            </a:r>
            <a:r>
              <a:rPr lang="en-US" sz="2200" dirty="0" err="1"/>
              <a:t>valmistelun</a:t>
            </a:r>
            <a:r>
              <a:rPr lang="en-US" sz="2200" dirty="0"/>
              <a:t> </a:t>
            </a:r>
            <a:r>
              <a:rPr lang="en-US" sz="2200" dirty="0" err="1"/>
              <a:t>tärkeimpien</a:t>
            </a:r>
            <a:r>
              <a:rPr lang="en-US" sz="2200" dirty="0"/>
              <a:t> </a:t>
            </a:r>
            <a:r>
              <a:rPr lang="en-US" sz="2200" dirty="0" err="1"/>
              <a:t>vaiheiden</a:t>
            </a:r>
            <a:r>
              <a:rPr lang="en-US" sz="2200" dirty="0"/>
              <a:t> </a:t>
            </a:r>
            <a:r>
              <a:rPr lang="en-US" sz="2200" dirty="0" err="1"/>
              <a:t>läpi</a:t>
            </a:r>
            <a:r>
              <a:rPr lang="en-US" sz="2200" dirty="0"/>
              <a:t>, </a:t>
            </a:r>
            <a:r>
              <a:rPr lang="en-US" sz="2200" dirty="0" err="1"/>
              <a:t>jotta</a:t>
            </a:r>
            <a:r>
              <a:rPr lang="en-US" sz="2200" dirty="0"/>
              <a:t> </a:t>
            </a:r>
            <a:r>
              <a:rPr lang="en-US" sz="2200" dirty="0" err="1"/>
              <a:t>varmistat</a:t>
            </a:r>
            <a:r>
              <a:rPr lang="en-US" sz="2200" dirty="0"/>
              <a:t>, </a:t>
            </a:r>
            <a:r>
              <a:rPr lang="en-US" sz="2200" dirty="0" err="1"/>
              <a:t>että</a:t>
            </a:r>
            <a:r>
              <a:rPr lang="en-US" sz="2200" dirty="0"/>
              <a:t> </a:t>
            </a:r>
            <a:r>
              <a:rPr lang="en-US" sz="2200" dirty="0" err="1"/>
              <a:t>olet</a:t>
            </a:r>
            <a:r>
              <a:rPr lang="en-US" sz="2200" dirty="0"/>
              <a:t> </a:t>
            </a:r>
            <a:r>
              <a:rPr lang="en-US" sz="2200" dirty="0" err="1"/>
              <a:t>valmis</a:t>
            </a:r>
            <a:r>
              <a:rPr lang="en-US" sz="2200" dirty="0"/>
              <a:t> </a:t>
            </a:r>
            <a:r>
              <a:rPr lang="en-US" sz="2200" dirty="0" err="1"/>
              <a:t>keräämään</a:t>
            </a:r>
            <a:r>
              <a:rPr lang="en-US" sz="2200" dirty="0"/>
              <a:t> </a:t>
            </a:r>
            <a:r>
              <a:rPr lang="en-US" sz="2200" dirty="0" err="1"/>
              <a:t>merkityksellistä</a:t>
            </a:r>
            <a:r>
              <a:rPr lang="en-US" sz="2200" dirty="0"/>
              <a:t> </a:t>
            </a:r>
            <a:r>
              <a:rPr lang="en-US" sz="2200" dirty="0" err="1"/>
              <a:t>tietoa</a:t>
            </a:r>
            <a:r>
              <a:rPr lang="en-US" sz="2200" dirty="0"/>
              <a:t> ja </a:t>
            </a:r>
            <a:r>
              <a:rPr lang="en-US" sz="2200" dirty="0" err="1"/>
              <a:t>toteuttamaan</a:t>
            </a:r>
            <a:r>
              <a:rPr lang="en-US" sz="2200" dirty="0"/>
              <a:t> </a:t>
            </a:r>
            <a:r>
              <a:rPr lang="en-US" sz="2200" dirty="0" err="1"/>
              <a:t>toimenpiteitä</a:t>
            </a:r>
            <a:r>
              <a:rPr lang="en-US" sz="2200" dirty="0"/>
              <a:t> </a:t>
            </a:r>
            <a:r>
              <a:rPr lang="en-US" sz="2200" dirty="0" err="1"/>
              <a:t>jätteen</a:t>
            </a:r>
            <a:r>
              <a:rPr lang="en-US" sz="2200" dirty="0"/>
              <a:t> </a:t>
            </a:r>
            <a:r>
              <a:rPr lang="en-US" sz="2200" dirty="0" err="1"/>
              <a:t>minimoimiseksi</a:t>
            </a:r>
            <a:r>
              <a:rPr lang="en-US" sz="2200" dirty="0"/>
              <a:t>.</a:t>
            </a:r>
            <a:endParaRPr lang="en-GB" sz="2200" dirty="0"/>
          </a:p>
        </p:txBody>
      </p:sp>
      <p:sp>
        <p:nvSpPr>
          <p:cNvPr id="7" name="Freeform 6">
            <a:extLst>
              <a:ext uri="{FF2B5EF4-FFF2-40B4-BE49-F238E27FC236}">
                <a16:creationId xmlns:a16="http://schemas.microsoft.com/office/drawing/2014/main" id="{9D0E708C-F88F-091D-DAA7-B7C203069DB2}"/>
              </a:ext>
            </a:extLst>
          </p:cNvPr>
          <p:cNvSpPr/>
          <p:nvPr/>
        </p:nvSpPr>
        <p:spPr>
          <a:xfrm>
            <a:off x="8592849" y="-156070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a:p>
        </p:txBody>
      </p:sp>
      <p:pic>
        <p:nvPicPr>
          <p:cNvPr id="8" name="Symbol zastępczy obrazu 7" descr="Obraz zawierający osoba, palec, paznokieć, dłoń&#10;&#10;Zawartość wygenerowana przez sztuczną inteligencję może być niepoprawna.">
            <a:extLst>
              <a:ext uri="{FF2B5EF4-FFF2-40B4-BE49-F238E27FC236}">
                <a16:creationId xmlns:a16="http://schemas.microsoft.com/office/drawing/2014/main" id="{A57CC74F-52C1-5E53-96F0-1B8CF7FC1514}"/>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63509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40ACC-0A41-3CF8-4F58-B444EF2107BB}"/>
            </a:ext>
          </a:extLst>
        </p:cNvPr>
        <p:cNvGrpSpPr/>
        <p:nvPr/>
      </p:nvGrpSpPr>
      <p:grpSpPr>
        <a:xfrm>
          <a:off x="0" y="0"/>
          <a:ext cx="0" cy="0"/>
          <a:chOff x="0" y="0"/>
          <a:chExt cx="0" cy="0"/>
        </a:xfrm>
      </p:grpSpPr>
      <p:sp>
        <p:nvSpPr>
          <p:cNvPr id="64" name="Freeform 1">
            <a:extLst>
              <a:ext uri="{FF2B5EF4-FFF2-40B4-BE49-F238E27FC236}">
                <a16:creationId xmlns:a16="http://schemas.microsoft.com/office/drawing/2014/main" id="{9F675D35-3FD5-1676-096B-D45431658FED}"/>
              </a:ext>
            </a:extLst>
          </p:cNvPr>
          <p:cNvSpPr>
            <a:spLocks noChangeArrowheads="1"/>
          </p:cNvSpPr>
          <p:nvPr/>
        </p:nvSpPr>
        <p:spPr bwMode="auto">
          <a:xfrm>
            <a:off x="865379" y="1380990"/>
            <a:ext cx="2334470" cy="5200968"/>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60BA47"/>
          </a:solidFill>
          <a:ln>
            <a:noFill/>
          </a:ln>
          <a:effectLst/>
        </p:spPr>
        <p:txBody>
          <a:bodyPr wrap="none" anchor="ctr"/>
          <a:lstStyle/>
          <a:p>
            <a:endParaRPr lang="en-GB" sz="900" noProof="0"/>
          </a:p>
        </p:txBody>
      </p:sp>
      <p:sp>
        <p:nvSpPr>
          <p:cNvPr id="359" name="Freeform 246">
            <a:extLst>
              <a:ext uri="{FF2B5EF4-FFF2-40B4-BE49-F238E27FC236}">
                <a16:creationId xmlns:a16="http://schemas.microsoft.com/office/drawing/2014/main" id="{9F6A1035-B8F0-DBAD-DC10-1E624FD054CC}"/>
              </a:ext>
            </a:extLst>
          </p:cNvPr>
          <p:cNvSpPr>
            <a:spLocks noChangeArrowheads="1"/>
          </p:cNvSpPr>
          <p:nvPr/>
        </p:nvSpPr>
        <p:spPr bwMode="auto">
          <a:xfrm>
            <a:off x="812720" y="1320394"/>
            <a:ext cx="2387128" cy="142926"/>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86575"/>
          </a:solidFill>
          <a:ln>
            <a:noFill/>
          </a:ln>
          <a:effectLst/>
        </p:spPr>
        <p:txBody>
          <a:bodyPr wrap="none" anchor="ctr"/>
          <a:lstStyle/>
          <a:p>
            <a:endParaRPr lang="en-GB" sz="900" noProof="0"/>
          </a:p>
        </p:txBody>
      </p:sp>
      <p:sp>
        <p:nvSpPr>
          <p:cNvPr id="360" name="Freeform 247">
            <a:extLst>
              <a:ext uri="{FF2B5EF4-FFF2-40B4-BE49-F238E27FC236}">
                <a16:creationId xmlns:a16="http://schemas.microsoft.com/office/drawing/2014/main" id="{8F54A593-997E-BF82-4F7D-5E65E107285D}"/>
              </a:ext>
            </a:extLst>
          </p:cNvPr>
          <p:cNvSpPr>
            <a:spLocks noChangeArrowheads="1"/>
          </p:cNvSpPr>
          <p:nvPr/>
        </p:nvSpPr>
        <p:spPr bwMode="auto">
          <a:xfrm>
            <a:off x="3528329" y="865564"/>
            <a:ext cx="2334470" cy="4897070"/>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2094D2"/>
          </a:solidFill>
          <a:ln>
            <a:noFill/>
          </a:ln>
          <a:effectLst/>
        </p:spPr>
        <p:txBody>
          <a:bodyPr wrap="none" anchor="ctr"/>
          <a:lstStyle/>
          <a:p>
            <a:endParaRPr lang="en-GB" sz="900" noProof="0"/>
          </a:p>
        </p:txBody>
      </p:sp>
      <p:sp>
        <p:nvSpPr>
          <p:cNvPr id="362" name="Freeform 249">
            <a:extLst>
              <a:ext uri="{FF2B5EF4-FFF2-40B4-BE49-F238E27FC236}">
                <a16:creationId xmlns:a16="http://schemas.microsoft.com/office/drawing/2014/main" id="{D0E2981A-B26D-E101-EDA2-FD5445C1AD54}"/>
              </a:ext>
            </a:extLst>
          </p:cNvPr>
          <p:cNvSpPr>
            <a:spLocks noChangeArrowheads="1"/>
          </p:cNvSpPr>
          <p:nvPr/>
        </p:nvSpPr>
        <p:spPr bwMode="auto">
          <a:xfrm>
            <a:off x="3486155" y="5762634"/>
            <a:ext cx="2387128" cy="142928"/>
          </a:xfrm>
          <a:custGeom>
            <a:avLst/>
            <a:gdLst>
              <a:gd name="T0" fmla="*/ 4199 w 4200"/>
              <a:gd name="T1" fmla="*/ 0 h 253"/>
              <a:gd name="T2" fmla="*/ 126 w 4200"/>
              <a:gd name="T3" fmla="*/ 0 h 253"/>
              <a:gd name="T4" fmla="*/ 126 w 4200"/>
              <a:gd name="T5" fmla="*/ 0 h 253"/>
              <a:gd name="T6" fmla="*/ 0 w 4200"/>
              <a:gd name="T7" fmla="*/ 126 h 253"/>
              <a:gd name="T8" fmla="*/ 0 w 4200"/>
              <a:gd name="T9" fmla="*/ 126 h 253"/>
              <a:gd name="T10" fmla="*/ 126 w 4200"/>
              <a:gd name="T11" fmla="*/ 252 h 253"/>
              <a:gd name="T12" fmla="*/ 4199 w 4200"/>
              <a:gd name="T13" fmla="*/ 252 h 253"/>
              <a:gd name="T14" fmla="*/ 4199 w 42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3">
                <a:moveTo>
                  <a:pt x="4199" y="0"/>
                </a:moveTo>
                <a:lnTo>
                  <a:pt x="126" y="0"/>
                </a:lnTo>
                <a:lnTo>
                  <a:pt x="126" y="0"/>
                </a:lnTo>
                <a:cubicBezTo>
                  <a:pt x="57" y="0"/>
                  <a:pt x="0" y="57"/>
                  <a:pt x="0" y="126"/>
                </a:cubicBezTo>
                <a:lnTo>
                  <a:pt x="0" y="126"/>
                </a:lnTo>
                <a:cubicBezTo>
                  <a:pt x="0" y="195"/>
                  <a:pt x="57" y="252"/>
                  <a:pt x="126" y="252"/>
                </a:cubicBezTo>
                <a:lnTo>
                  <a:pt x="4199" y="252"/>
                </a:lnTo>
                <a:lnTo>
                  <a:pt x="4199" y="0"/>
                </a:lnTo>
              </a:path>
            </a:pathLst>
          </a:custGeom>
          <a:solidFill>
            <a:srgbClr val="086575"/>
          </a:solidFill>
          <a:ln>
            <a:noFill/>
          </a:ln>
          <a:effectLst/>
        </p:spPr>
        <p:txBody>
          <a:bodyPr wrap="none" anchor="ctr"/>
          <a:lstStyle/>
          <a:p>
            <a:endParaRPr lang="en-GB" sz="900" noProof="0"/>
          </a:p>
        </p:txBody>
      </p:sp>
      <p:sp>
        <p:nvSpPr>
          <p:cNvPr id="363" name="Freeform 250">
            <a:extLst>
              <a:ext uri="{FF2B5EF4-FFF2-40B4-BE49-F238E27FC236}">
                <a16:creationId xmlns:a16="http://schemas.microsoft.com/office/drawing/2014/main" id="{92AAF2E8-94C9-8F2A-E307-8EC48460372F}"/>
              </a:ext>
            </a:extLst>
          </p:cNvPr>
          <p:cNvSpPr>
            <a:spLocks noChangeArrowheads="1"/>
          </p:cNvSpPr>
          <p:nvPr/>
        </p:nvSpPr>
        <p:spPr bwMode="auto">
          <a:xfrm>
            <a:off x="6191280" y="1463318"/>
            <a:ext cx="2435070" cy="5153382"/>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60BA47"/>
          </a:solidFill>
          <a:ln>
            <a:noFill/>
          </a:ln>
          <a:effectLst/>
        </p:spPr>
        <p:txBody>
          <a:bodyPr wrap="none" anchor="ctr"/>
          <a:lstStyle/>
          <a:p>
            <a:endParaRPr lang="en-GB" sz="900" noProof="0"/>
          </a:p>
        </p:txBody>
      </p:sp>
      <p:sp>
        <p:nvSpPr>
          <p:cNvPr id="365" name="Freeform 252">
            <a:extLst>
              <a:ext uri="{FF2B5EF4-FFF2-40B4-BE49-F238E27FC236}">
                <a16:creationId xmlns:a16="http://schemas.microsoft.com/office/drawing/2014/main" id="{740EB544-4C41-E43D-39A5-87A134045122}"/>
              </a:ext>
            </a:extLst>
          </p:cNvPr>
          <p:cNvSpPr>
            <a:spLocks noChangeArrowheads="1"/>
          </p:cNvSpPr>
          <p:nvPr/>
        </p:nvSpPr>
        <p:spPr bwMode="auto">
          <a:xfrm>
            <a:off x="6138622" y="1315554"/>
            <a:ext cx="2487728" cy="147765"/>
          </a:xfrm>
          <a:custGeom>
            <a:avLst/>
            <a:gdLst>
              <a:gd name="T0" fmla="*/ 4198 w 4199"/>
              <a:gd name="T1" fmla="*/ 251 h 252"/>
              <a:gd name="T2" fmla="*/ 126 w 4199"/>
              <a:gd name="T3" fmla="*/ 251 h 252"/>
              <a:gd name="T4" fmla="*/ 126 w 4199"/>
              <a:gd name="T5" fmla="*/ 251 h 252"/>
              <a:gd name="T6" fmla="*/ 0 w 4199"/>
              <a:gd name="T7" fmla="*/ 125 h 252"/>
              <a:gd name="T8" fmla="*/ 0 w 4199"/>
              <a:gd name="T9" fmla="*/ 125 h 252"/>
              <a:gd name="T10" fmla="*/ 126 w 4199"/>
              <a:gd name="T11" fmla="*/ 0 h 252"/>
              <a:gd name="T12" fmla="*/ 4198 w 4199"/>
              <a:gd name="T13" fmla="*/ 0 h 252"/>
              <a:gd name="T14" fmla="*/ 4198 w 4199"/>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2">
                <a:moveTo>
                  <a:pt x="4198" y="251"/>
                </a:moveTo>
                <a:lnTo>
                  <a:pt x="126" y="251"/>
                </a:lnTo>
                <a:lnTo>
                  <a:pt x="126" y="251"/>
                </a:lnTo>
                <a:cubicBezTo>
                  <a:pt x="57" y="251"/>
                  <a:pt x="0" y="195"/>
                  <a:pt x="0" y="125"/>
                </a:cubicBezTo>
                <a:lnTo>
                  <a:pt x="0" y="125"/>
                </a:lnTo>
                <a:cubicBezTo>
                  <a:pt x="0" y="56"/>
                  <a:pt x="57" y="0"/>
                  <a:pt x="126" y="0"/>
                </a:cubicBezTo>
                <a:lnTo>
                  <a:pt x="4198" y="0"/>
                </a:lnTo>
                <a:lnTo>
                  <a:pt x="4198" y="251"/>
                </a:lnTo>
              </a:path>
            </a:pathLst>
          </a:custGeom>
          <a:solidFill>
            <a:srgbClr val="086575"/>
          </a:solidFill>
          <a:ln>
            <a:noFill/>
          </a:ln>
          <a:effectLst/>
        </p:spPr>
        <p:txBody>
          <a:bodyPr wrap="none" anchor="ctr"/>
          <a:lstStyle/>
          <a:p>
            <a:endParaRPr lang="en-GB" sz="900" noProof="0"/>
          </a:p>
        </p:txBody>
      </p:sp>
      <p:sp>
        <p:nvSpPr>
          <p:cNvPr id="2" name="Text Placeholder 1">
            <a:extLst>
              <a:ext uri="{FF2B5EF4-FFF2-40B4-BE49-F238E27FC236}">
                <a16:creationId xmlns:a16="http://schemas.microsoft.com/office/drawing/2014/main" id="{09B9FFEC-DE0C-9D71-9A73-B11DF25BEDC3}"/>
              </a:ext>
            </a:extLst>
          </p:cNvPr>
          <p:cNvSpPr>
            <a:spLocks noGrp="1"/>
          </p:cNvSpPr>
          <p:nvPr>
            <p:ph type="body" sz="quarter" idx="16"/>
          </p:nvPr>
        </p:nvSpPr>
        <p:spPr>
          <a:xfrm>
            <a:off x="1976348" y="73829"/>
            <a:ext cx="8239304" cy="508865"/>
          </a:xfrm>
        </p:spPr>
        <p:txBody>
          <a:bodyPr/>
          <a:lstStyle/>
          <a:p>
            <a:pPr algn="l"/>
            <a:r>
              <a:rPr lang="pl-PL" noProof="0"/>
              <a:t>Vaiheittainen opas </a:t>
            </a:r>
            <a:r>
              <a:rPr lang="pl-PL" noProof="0" err="1"/>
              <a:t>elintarvikeauditointiin</a:t>
            </a:r>
            <a:endParaRPr lang="en-GB" noProof="0"/>
          </a:p>
        </p:txBody>
      </p:sp>
      <p:sp>
        <p:nvSpPr>
          <p:cNvPr id="105" name="CuadroTexto 553">
            <a:extLst>
              <a:ext uri="{FF2B5EF4-FFF2-40B4-BE49-F238E27FC236}">
                <a16:creationId xmlns:a16="http://schemas.microsoft.com/office/drawing/2014/main" id="{97D60ADA-C884-B7E7-0D14-8E97AF9E1730}"/>
              </a:ext>
            </a:extLst>
          </p:cNvPr>
          <p:cNvSpPr txBox="1"/>
          <p:nvPr/>
        </p:nvSpPr>
        <p:spPr>
          <a:xfrm>
            <a:off x="802249" y="1427524"/>
            <a:ext cx="2423476" cy="707886"/>
          </a:xfrm>
          <a:prstGeom prst="rect">
            <a:avLst/>
          </a:prstGeom>
          <a:noFill/>
        </p:spPr>
        <p:txBody>
          <a:bodyPr wrap="square" rtlCol="0">
            <a:spAutoFit/>
          </a:bodyPr>
          <a:lstStyle/>
          <a:p>
            <a:pPr algn="ctr"/>
            <a:r>
              <a:rPr lang="en-US" sz="2000" b="1" noProof="0" dirty="0" err="1">
                <a:solidFill>
                  <a:srgbClr val="0B3A5B"/>
                </a:solidFill>
                <a:latin typeface="Calibri" panose="020F0502020204030204" pitchFamily="34" charset="0"/>
                <a:ea typeface="Lato" charset="0"/>
                <a:cs typeface="Calibri" panose="020F0502020204030204" pitchFamily="34" charset="0"/>
              </a:rPr>
              <a:t>Määrittele</a:t>
            </a:r>
            <a:r>
              <a:rPr lang="en-US" sz="2000" b="1" noProof="0" dirty="0">
                <a:solidFill>
                  <a:srgbClr val="0B3A5B"/>
                </a:solidFill>
                <a:latin typeface="Calibri" panose="020F0502020204030204" pitchFamily="34" charset="0"/>
                <a:ea typeface="Lato" charset="0"/>
                <a:cs typeface="Calibri" panose="020F0502020204030204" pitchFamily="34" charset="0"/>
              </a:rPr>
              <a:t> </a:t>
            </a:r>
            <a:r>
              <a:rPr lang="en-US" sz="2000" b="1" noProof="0" dirty="0" err="1">
                <a:solidFill>
                  <a:srgbClr val="0B3A5B"/>
                </a:solidFill>
                <a:latin typeface="Calibri" panose="020F0502020204030204" pitchFamily="34" charset="0"/>
                <a:ea typeface="Lato" charset="0"/>
                <a:cs typeface="Calibri" panose="020F0502020204030204" pitchFamily="34" charset="0"/>
              </a:rPr>
              <a:t>tavoitteet</a:t>
            </a:r>
            <a:r>
              <a:rPr lang="en-US" sz="2000" b="1" noProof="0" dirty="0">
                <a:solidFill>
                  <a:srgbClr val="0B3A5B"/>
                </a:solidFill>
                <a:latin typeface="Calibri" panose="020F0502020204030204" pitchFamily="34" charset="0"/>
                <a:ea typeface="Lato" charset="0"/>
                <a:cs typeface="Calibri" panose="020F0502020204030204" pitchFamily="34" charset="0"/>
              </a:rPr>
              <a:t> ja </a:t>
            </a:r>
            <a:r>
              <a:rPr lang="en-US" sz="2000" b="1" noProof="0" dirty="0" err="1">
                <a:solidFill>
                  <a:srgbClr val="0B3A5B"/>
                </a:solidFill>
                <a:latin typeface="Calibri" panose="020F0502020204030204" pitchFamily="34" charset="0"/>
                <a:ea typeface="Lato" charset="0"/>
                <a:cs typeface="Calibri" panose="020F0502020204030204" pitchFamily="34" charset="0"/>
              </a:rPr>
              <a:t>päämäärät</a:t>
            </a:r>
            <a:endParaRPr lang="en-GB" sz="2000" b="1" noProof="0" dirty="0">
              <a:solidFill>
                <a:srgbClr val="0B3A5B"/>
              </a:solidFill>
              <a:latin typeface="Calibri" panose="020F0502020204030204" pitchFamily="34" charset="0"/>
              <a:ea typeface="Lato" charset="0"/>
              <a:cs typeface="Calibri" panose="020F0502020204030204" pitchFamily="34" charset="0"/>
            </a:endParaRPr>
          </a:p>
        </p:txBody>
      </p:sp>
      <p:sp>
        <p:nvSpPr>
          <p:cNvPr id="106" name="CuadroTexto 555">
            <a:extLst>
              <a:ext uri="{FF2B5EF4-FFF2-40B4-BE49-F238E27FC236}">
                <a16:creationId xmlns:a16="http://schemas.microsoft.com/office/drawing/2014/main" id="{4235110C-DB1A-66CC-BA09-CF2D8367E2B8}"/>
              </a:ext>
            </a:extLst>
          </p:cNvPr>
          <p:cNvSpPr txBox="1"/>
          <p:nvPr/>
        </p:nvSpPr>
        <p:spPr>
          <a:xfrm>
            <a:off x="3475671" y="1044059"/>
            <a:ext cx="2359072" cy="707886"/>
          </a:xfrm>
          <a:prstGeom prst="rect">
            <a:avLst/>
          </a:prstGeom>
          <a:noFill/>
        </p:spPr>
        <p:txBody>
          <a:bodyPr wrap="square" rtlCol="0">
            <a:spAutoFit/>
          </a:bodyPr>
          <a:lstStyle/>
          <a:p>
            <a:pPr algn="ctr"/>
            <a:r>
              <a:rPr lang="en-GB" sz="2000" b="1" noProof="0">
                <a:solidFill>
                  <a:srgbClr val="0B3A5B"/>
                </a:solidFill>
                <a:latin typeface="Calibri" panose="020F0502020204030204" pitchFamily="34" charset="0"/>
                <a:ea typeface="Lato" charset="0"/>
                <a:cs typeface="Calibri" panose="020F0502020204030204" pitchFamily="34" charset="0"/>
              </a:rPr>
              <a:t>Kokoa auditointiryhmäsi</a:t>
            </a:r>
          </a:p>
        </p:txBody>
      </p:sp>
      <p:sp>
        <p:nvSpPr>
          <p:cNvPr id="107" name="CuadroTexto 557">
            <a:extLst>
              <a:ext uri="{FF2B5EF4-FFF2-40B4-BE49-F238E27FC236}">
                <a16:creationId xmlns:a16="http://schemas.microsoft.com/office/drawing/2014/main" id="{0ABBCB3E-1FC2-A4FB-E9D2-CAD3547F85F5}"/>
              </a:ext>
            </a:extLst>
          </p:cNvPr>
          <p:cNvSpPr txBox="1"/>
          <p:nvPr/>
        </p:nvSpPr>
        <p:spPr>
          <a:xfrm>
            <a:off x="6164950" y="1587338"/>
            <a:ext cx="2387127" cy="707886"/>
          </a:xfrm>
          <a:prstGeom prst="rect">
            <a:avLst/>
          </a:prstGeom>
          <a:noFill/>
        </p:spPr>
        <p:txBody>
          <a:bodyPr wrap="square" rtlCol="0">
            <a:spAutoFit/>
          </a:bodyPr>
          <a:lstStyle/>
          <a:p>
            <a:pPr algn="ctr"/>
            <a:r>
              <a:rPr lang="en-GB" sz="2000" b="1" noProof="0" dirty="0" err="1">
                <a:solidFill>
                  <a:srgbClr val="0B3A5B"/>
                </a:solidFill>
                <a:latin typeface="Calibri" panose="020F0502020204030204" pitchFamily="34" charset="0"/>
                <a:ea typeface="Lato" charset="0"/>
                <a:cs typeface="Calibri" panose="020F0502020204030204" pitchFamily="34" charset="0"/>
              </a:rPr>
              <a:t>Suunnittele</a:t>
            </a:r>
            <a:r>
              <a:rPr lang="en-GB" sz="2000" b="1" noProof="0" dirty="0">
                <a:solidFill>
                  <a:srgbClr val="0B3A5B"/>
                </a:solidFill>
                <a:latin typeface="Calibri" panose="020F0502020204030204" pitchFamily="34" charset="0"/>
                <a:ea typeface="Lato" charset="0"/>
                <a:cs typeface="Calibri" panose="020F0502020204030204" pitchFamily="34" charset="0"/>
              </a:rPr>
              <a:t> </a:t>
            </a:r>
            <a:r>
              <a:rPr lang="en-GB" sz="2000" b="1" noProof="0" dirty="0" err="1">
                <a:solidFill>
                  <a:srgbClr val="0B3A5B"/>
                </a:solidFill>
                <a:latin typeface="Calibri" panose="020F0502020204030204" pitchFamily="34" charset="0"/>
                <a:ea typeface="Lato" charset="0"/>
                <a:cs typeface="Calibri" panose="020F0502020204030204" pitchFamily="34" charset="0"/>
              </a:rPr>
              <a:t>tarkastusmenetelmä</a:t>
            </a:r>
            <a:endParaRPr lang="en-GB" sz="2000" b="1" noProof="0" dirty="0">
              <a:solidFill>
                <a:srgbClr val="0B3A5B"/>
              </a:solidFill>
              <a:latin typeface="Calibri" panose="020F0502020204030204" pitchFamily="34" charset="0"/>
              <a:ea typeface="Lato" charset="0"/>
              <a:cs typeface="Calibri" panose="020F0502020204030204" pitchFamily="34" charset="0"/>
            </a:endParaRPr>
          </a:p>
        </p:txBody>
      </p:sp>
      <p:sp>
        <p:nvSpPr>
          <p:cNvPr id="109" name="Rectángulo 602">
            <a:extLst>
              <a:ext uri="{FF2B5EF4-FFF2-40B4-BE49-F238E27FC236}">
                <a16:creationId xmlns:a16="http://schemas.microsoft.com/office/drawing/2014/main" id="{4DD88984-0EAC-87F2-2B2E-15AAB55D72AA}"/>
              </a:ext>
            </a:extLst>
          </p:cNvPr>
          <p:cNvSpPr/>
          <p:nvPr/>
        </p:nvSpPr>
        <p:spPr>
          <a:xfrm>
            <a:off x="868486" y="2309371"/>
            <a:ext cx="2291547" cy="4278094"/>
          </a:xfrm>
          <a:prstGeom prst="rect">
            <a:avLst/>
          </a:prstGeom>
        </p:spPr>
        <p:txBody>
          <a:bodyPr wrap="square">
            <a:spAutoFit/>
          </a:bodyPr>
          <a:lstStyle/>
          <a:p>
            <a:pPr algn="ctr"/>
            <a:r>
              <a:rPr lang="en-US" sz="1400" noProof="0" dirty="0" err="1">
                <a:solidFill>
                  <a:schemeClr val="bg1"/>
                </a:solidFill>
                <a:latin typeface="Calibri" panose="020F0502020204030204" pitchFamily="34" charset="0"/>
                <a:ea typeface="Lato" charset="0"/>
                <a:cs typeface="Calibri" panose="020F0502020204030204" pitchFamily="34" charset="0"/>
              </a:rPr>
              <a:t>Aloita</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tunnistamalla</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tärkeimmät</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alueet</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joilla</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syntyy</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jätettä</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kuten</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ruoan</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valmistelu</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varastointi</a:t>
            </a:r>
            <a:r>
              <a:rPr lang="en-US" sz="1400" noProof="0" dirty="0">
                <a:solidFill>
                  <a:schemeClr val="bg1"/>
                </a:solidFill>
                <a:latin typeface="Calibri" panose="020F0502020204030204" pitchFamily="34" charset="0"/>
                <a:ea typeface="Lato" charset="0"/>
                <a:cs typeface="Calibri" panose="020F0502020204030204" pitchFamily="34" charset="0"/>
              </a:rPr>
              <a:t> tai </a:t>
            </a:r>
            <a:r>
              <a:rPr lang="en-US" sz="1400" noProof="0" dirty="0" err="1">
                <a:solidFill>
                  <a:schemeClr val="bg1"/>
                </a:solidFill>
                <a:latin typeface="Calibri" panose="020F0502020204030204" pitchFamily="34" charset="0"/>
                <a:ea typeface="Lato" charset="0"/>
                <a:cs typeface="Calibri" panose="020F0502020204030204" pitchFamily="34" charset="0"/>
              </a:rPr>
              <a:t>hävittäminen</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Varmista</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että</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tarkastuksen</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tavoitteet</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ovat</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linjassa</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liiketoimintasi</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painopisteiden</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kuten</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kustannusten</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vähentämisen</a:t>
            </a:r>
            <a:r>
              <a:rPr lang="en-US" sz="1400" noProof="0" dirty="0">
                <a:solidFill>
                  <a:schemeClr val="bg1"/>
                </a:solidFill>
                <a:latin typeface="Calibri" panose="020F0502020204030204" pitchFamily="34" charset="0"/>
                <a:ea typeface="Lato" charset="0"/>
                <a:cs typeface="Calibri" panose="020F0502020204030204" pitchFamily="34" charset="0"/>
              </a:rPr>
              <a:t> tai </a:t>
            </a:r>
            <a:r>
              <a:rPr lang="en-US" sz="1400" noProof="0" dirty="0" err="1">
                <a:solidFill>
                  <a:schemeClr val="bg1"/>
                </a:solidFill>
                <a:latin typeface="Calibri" panose="020F0502020204030204" pitchFamily="34" charset="0"/>
                <a:ea typeface="Lato" charset="0"/>
                <a:cs typeface="Calibri" panose="020F0502020204030204" pitchFamily="34" charset="0"/>
              </a:rPr>
              <a:t>kestävän</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kehityksen</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kanssa</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Aseta</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mitattavissa</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olevat</a:t>
            </a:r>
            <a:r>
              <a:rPr lang="en-US" sz="1400" noProof="0" dirty="0">
                <a:solidFill>
                  <a:schemeClr val="bg1"/>
                </a:solidFill>
                <a:latin typeface="Calibri" panose="020F0502020204030204" pitchFamily="34" charset="0"/>
                <a:ea typeface="Lato" charset="0"/>
                <a:cs typeface="Calibri" panose="020F0502020204030204" pitchFamily="34" charset="0"/>
              </a:rPr>
              <a:t> ja </a:t>
            </a:r>
            <a:r>
              <a:rPr lang="en-US" sz="1400" noProof="0" dirty="0" err="1">
                <a:solidFill>
                  <a:schemeClr val="bg1"/>
                </a:solidFill>
                <a:latin typeface="Calibri" panose="020F0502020204030204" pitchFamily="34" charset="0"/>
                <a:ea typeface="Lato" charset="0"/>
                <a:cs typeface="Calibri" panose="020F0502020204030204" pitchFamily="34" charset="0"/>
              </a:rPr>
              <a:t>realistiset</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tavoitteet</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jotta</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voit</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arvioida</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selkeästi</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auditoinnin</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onnistumista</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ilman</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että</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tiimisi</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joutuu</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ylikuormittumaan</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saavuttamattomilla</a:t>
            </a:r>
            <a:r>
              <a:rPr lang="en-US" sz="1400" noProof="0" dirty="0">
                <a:solidFill>
                  <a:schemeClr val="bg1"/>
                </a:solidFill>
                <a:latin typeface="Calibri" panose="020F0502020204030204" pitchFamily="34" charset="0"/>
                <a:ea typeface="Lato" charset="0"/>
                <a:cs typeface="Calibri" panose="020F0502020204030204" pitchFamily="34" charset="0"/>
              </a:rPr>
              <a:t> </a:t>
            </a:r>
            <a:r>
              <a:rPr lang="en-US" sz="1400" noProof="0" dirty="0" err="1">
                <a:solidFill>
                  <a:schemeClr val="bg1"/>
                </a:solidFill>
                <a:latin typeface="Calibri" panose="020F0502020204030204" pitchFamily="34" charset="0"/>
                <a:ea typeface="Lato" charset="0"/>
                <a:cs typeface="Calibri" panose="020F0502020204030204" pitchFamily="34" charset="0"/>
              </a:rPr>
              <a:t>tavoitteilla</a:t>
            </a:r>
            <a:r>
              <a:rPr lang="en-US" sz="1400" noProof="0" dirty="0">
                <a:solidFill>
                  <a:schemeClr val="bg1"/>
                </a:solidFill>
                <a:latin typeface="Calibri" panose="020F0502020204030204" pitchFamily="34" charset="0"/>
                <a:ea typeface="Lato" charset="0"/>
                <a:cs typeface="Calibri" panose="020F0502020204030204" pitchFamily="34" charset="0"/>
              </a:rPr>
              <a:t>.</a:t>
            </a:r>
            <a:endParaRPr lang="en-GB" sz="1400" noProof="0" dirty="0">
              <a:solidFill>
                <a:schemeClr val="bg1"/>
              </a:solidFill>
              <a:latin typeface="Calibri" panose="020F0502020204030204" pitchFamily="34" charset="0"/>
              <a:ea typeface="Lato" charset="0"/>
              <a:cs typeface="Calibri" panose="020F0502020204030204" pitchFamily="34" charset="0"/>
            </a:endParaRPr>
          </a:p>
        </p:txBody>
      </p:sp>
      <p:sp>
        <p:nvSpPr>
          <p:cNvPr id="110" name="Rectángulo 603">
            <a:extLst>
              <a:ext uri="{FF2B5EF4-FFF2-40B4-BE49-F238E27FC236}">
                <a16:creationId xmlns:a16="http://schemas.microsoft.com/office/drawing/2014/main" id="{A12DB08B-6D12-D35B-9CE3-2DFA18FB38CC}"/>
              </a:ext>
            </a:extLst>
          </p:cNvPr>
          <p:cNvSpPr/>
          <p:nvPr/>
        </p:nvSpPr>
        <p:spPr>
          <a:xfrm>
            <a:off x="3541576" y="1897036"/>
            <a:ext cx="2276287" cy="3785652"/>
          </a:xfrm>
          <a:prstGeom prst="rect">
            <a:avLst/>
          </a:prstGeom>
        </p:spPr>
        <p:txBody>
          <a:bodyPr wrap="square">
            <a:spAutoFit/>
          </a:bodyPr>
          <a:lstStyle/>
          <a:p>
            <a:pPr algn="ctr"/>
            <a:r>
              <a:rPr lang="en-US" sz="1600" noProof="0" dirty="0" err="1">
                <a:solidFill>
                  <a:schemeClr val="bg1"/>
                </a:solidFill>
                <a:latin typeface="Calibri" panose="020F0502020204030204" pitchFamily="34" charset="0"/>
                <a:ea typeface="Lato" charset="0"/>
                <a:cs typeface="Calibri" panose="020F0502020204030204" pitchFamily="34" charset="0"/>
              </a:rPr>
              <a:t>Muodosta</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tiimi</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jossa</a:t>
            </a:r>
            <a:r>
              <a:rPr lang="en-US" sz="1600" noProof="0" dirty="0">
                <a:solidFill>
                  <a:schemeClr val="bg1"/>
                </a:solidFill>
                <a:latin typeface="Calibri" panose="020F0502020204030204" pitchFamily="34" charset="0"/>
                <a:ea typeface="Lato" charset="0"/>
                <a:cs typeface="Calibri" panose="020F0502020204030204" pitchFamily="34" charset="0"/>
              </a:rPr>
              <a:t> on </a:t>
            </a:r>
            <a:r>
              <a:rPr lang="en-US" sz="1600" noProof="0" dirty="0" err="1">
                <a:solidFill>
                  <a:schemeClr val="bg1"/>
                </a:solidFill>
                <a:latin typeface="Calibri" panose="020F0502020204030204" pitchFamily="34" charset="0"/>
                <a:ea typeface="Lato" charset="0"/>
                <a:cs typeface="Calibri" panose="020F0502020204030204" pitchFamily="34" charset="0"/>
              </a:rPr>
              <a:t>eri</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osastojen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kuten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keittiöhenkilökunnan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hankintatoimen</a:t>
            </a:r>
            <a:r>
              <a:rPr lang="en-US" sz="1600" noProof="0" dirty="0">
                <a:solidFill>
                  <a:schemeClr val="bg1"/>
                </a:solidFill>
                <a:latin typeface="Calibri" panose="020F0502020204030204" pitchFamily="34" charset="0"/>
                <a:ea typeface="Lato" charset="0"/>
                <a:cs typeface="Calibri" panose="020F0502020204030204" pitchFamily="34" charset="0"/>
              </a:rPr>
              <a:t> ja </a:t>
            </a:r>
            <a:r>
              <a:rPr lang="en-US" sz="1600" noProof="0" dirty="0" err="1">
                <a:solidFill>
                  <a:schemeClr val="bg1"/>
                </a:solidFill>
                <a:latin typeface="Calibri" panose="020F0502020204030204" pitchFamily="34" charset="0"/>
                <a:ea typeface="Lato" charset="0"/>
                <a:cs typeface="Calibri" panose="020F0502020204030204" pitchFamily="34" charset="0"/>
              </a:rPr>
              <a:t>johdon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edustajia</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Määritä</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selkeät</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roolit</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tietojen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keräämistä</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analysointia</a:t>
            </a:r>
            <a:r>
              <a:rPr lang="en-US" sz="1600" noProof="0" dirty="0">
                <a:solidFill>
                  <a:schemeClr val="bg1"/>
                </a:solidFill>
                <a:latin typeface="Calibri" panose="020F0502020204030204" pitchFamily="34" charset="0"/>
                <a:ea typeface="Lato" charset="0"/>
                <a:cs typeface="Calibri" panose="020F0502020204030204" pitchFamily="34" charset="0"/>
              </a:rPr>
              <a:t> ja </a:t>
            </a:r>
            <a:r>
              <a:rPr lang="en-US" sz="1600" noProof="0" dirty="0" err="1">
                <a:solidFill>
                  <a:schemeClr val="bg1"/>
                </a:solidFill>
                <a:latin typeface="Calibri" panose="020F0502020204030204" pitchFamily="34" charset="0"/>
                <a:ea typeface="Lato" charset="0"/>
                <a:cs typeface="Calibri" panose="020F0502020204030204" pitchFamily="34" charset="0"/>
              </a:rPr>
              <a:t>raportointia</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varten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jotta</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keskittyminen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säilyy</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Laaja</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tiimi</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varmistaa</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että</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kaikki</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ruokahävikin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näkökohdat</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otetaan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huomioon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kattavampaa</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tarkastusta</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varten</a:t>
            </a:r>
            <a:r>
              <a:rPr lang="en-US" sz="1600" noProof="0" dirty="0">
                <a:solidFill>
                  <a:schemeClr val="bg1"/>
                </a:solidFill>
                <a:latin typeface="Calibri" panose="020F0502020204030204" pitchFamily="34" charset="0"/>
                <a:ea typeface="Lato" charset="0"/>
                <a:cs typeface="Calibri" panose="020F0502020204030204" pitchFamily="34" charset="0"/>
              </a:rPr>
              <a:t>.</a:t>
            </a:r>
            <a:endParaRPr lang="en-GB" sz="1600" noProof="0" dirty="0">
              <a:solidFill>
                <a:schemeClr val="bg1"/>
              </a:solidFill>
              <a:latin typeface="Calibri" panose="020F0502020204030204" pitchFamily="34" charset="0"/>
              <a:ea typeface="Lato" charset="0"/>
              <a:cs typeface="Calibri" panose="020F0502020204030204" pitchFamily="34" charset="0"/>
            </a:endParaRPr>
          </a:p>
        </p:txBody>
      </p:sp>
      <p:sp>
        <p:nvSpPr>
          <p:cNvPr id="111" name="Rectángulo 604">
            <a:extLst>
              <a:ext uri="{FF2B5EF4-FFF2-40B4-BE49-F238E27FC236}">
                <a16:creationId xmlns:a16="http://schemas.microsoft.com/office/drawing/2014/main" id="{C0E11034-EDB8-F10C-E3F4-3B3571D8FCAC}"/>
              </a:ext>
            </a:extLst>
          </p:cNvPr>
          <p:cNvSpPr/>
          <p:nvPr/>
        </p:nvSpPr>
        <p:spPr>
          <a:xfrm>
            <a:off x="6147210" y="2567008"/>
            <a:ext cx="2334470" cy="3754874"/>
          </a:xfrm>
          <a:prstGeom prst="rect">
            <a:avLst/>
          </a:prstGeom>
        </p:spPr>
        <p:txBody>
          <a:bodyPr wrap="square">
            <a:spAutoFit/>
          </a:bodyPr>
          <a:lstStyle/>
          <a:p>
            <a:pPr algn="ctr"/>
            <a:r>
              <a:rPr lang="en-US" sz="1700" noProof="0" dirty="0" err="1">
                <a:solidFill>
                  <a:schemeClr val="bg1"/>
                </a:solidFill>
                <a:latin typeface="Calibri" panose="020F0502020204030204" pitchFamily="34" charset="0"/>
                <a:ea typeface="Lato" charset="0"/>
                <a:cs typeface="Calibri" panose="020F0502020204030204" pitchFamily="34" charset="0"/>
              </a:rPr>
              <a:t>Valitse</a:t>
            </a:r>
            <a:r>
              <a:rPr lang="en-US" sz="1700" noProof="0" dirty="0">
                <a:solidFill>
                  <a:schemeClr val="bg1"/>
                </a:solidFill>
                <a:latin typeface="Calibri" panose="020F0502020204030204" pitchFamily="34" charset="0"/>
                <a:ea typeface="Lato" charset="0"/>
                <a:cs typeface="Calibri" panose="020F0502020204030204" pitchFamily="34" charset="0"/>
              </a:rPr>
              <a:t> </a:t>
            </a:r>
            <a:r>
              <a:rPr lang="en-US" sz="1700" noProof="0" dirty="0" err="1">
                <a:solidFill>
                  <a:schemeClr val="bg1"/>
                </a:solidFill>
                <a:latin typeface="Calibri" panose="020F0502020204030204" pitchFamily="34" charset="0"/>
                <a:ea typeface="Lato" charset="0"/>
                <a:cs typeface="Calibri" panose="020F0502020204030204" pitchFamily="34" charset="0"/>
              </a:rPr>
              <a:t>tiedonkeruumenetelmä</a:t>
            </a:r>
            <a:r>
              <a:rPr lang="en-US" sz="1700" noProof="0" dirty="0">
                <a:solidFill>
                  <a:schemeClr val="bg1"/>
                </a:solidFill>
                <a:latin typeface="Calibri" panose="020F0502020204030204" pitchFamily="34" charset="0"/>
                <a:ea typeface="Lato" charset="0"/>
                <a:cs typeface="Calibri" panose="020F0502020204030204" pitchFamily="34" charset="0"/>
              </a:rPr>
              <a:t> - </a:t>
            </a:r>
            <a:r>
              <a:rPr lang="en-US" sz="1700" noProof="0" dirty="0" err="1">
                <a:solidFill>
                  <a:schemeClr val="bg1"/>
                </a:solidFill>
                <a:latin typeface="Calibri" panose="020F0502020204030204" pitchFamily="34" charset="0"/>
                <a:ea typeface="Lato" charset="0"/>
                <a:cs typeface="Calibri" panose="020F0502020204030204" pitchFamily="34" charset="0"/>
              </a:rPr>
              <a:t>manuaalinen</a:t>
            </a:r>
            <a:r>
              <a:rPr lang="en-US" sz="1700" noProof="0" dirty="0">
                <a:solidFill>
                  <a:schemeClr val="bg1"/>
                </a:solidFill>
                <a:latin typeface="Calibri" panose="020F0502020204030204" pitchFamily="34" charset="0"/>
                <a:ea typeface="Lato" charset="0"/>
                <a:cs typeface="Calibri" panose="020F0502020204030204" pitchFamily="34" charset="0"/>
              </a:rPr>
              <a:t> </a:t>
            </a:r>
            <a:r>
              <a:rPr lang="en-US" sz="1700" noProof="0" dirty="0" err="1">
                <a:solidFill>
                  <a:schemeClr val="bg1"/>
                </a:solidFill>
                <a:latin typeface="Calibri" panose="020F0502020204030204" pitchFamily="34" charset="0"/>
                <a:ea typeface="Lato" charset="0"/>
                <a:cs typeface="Calibri" panose="020F0502020204030204" pitchFamily="34" charset="0"/>
              </a:rPr>
              <a:t>seuranta</a:t>
            </a:r>
            <a:r>
              <a:rPr lang="en-US" sz="1700" noProof="0" dirty="0">
                <a:solidFill>
                  <a:schemeClr val="bg1"/>
                </a:solidFill>
                <a:latin typeface="Calibri" panose="020F0502020204030204" pitchFamily="34" charset="0"/>
                <a:ea typeface="Lato" charset="0"/>
                <a:cs typeface="Calibri" panose="020F0502020204030204" pitchFamily="34" charset="0"/>
              </a:rPr>
              <a:t> tai </a:t>
            </a:r>
            <a:r>
              <a:rPr lang="en-US" sz="1700" noProof="0" dirty="0" err="1">
                <a:solidFill>
                  <a:schemeClr val="bg1"/>
                </a:solidFill>
                <a:latin typeface="Calibri" panose="020F0502020204030204" pitchFamily="34" charset="0"/>
                <a:ea typeface="Lato" charset="0"/>
                <a:cs typeface="Calibri" panose="020F0502020204030204" pitchFamily="34" charset="0"/>
              </a:rPr>
              <a:t>digitaaliset</a:t>
            </a:r>
            <a:r>
              <a:rPr lang="en-US" sz="1700" noProof="0" dirty="0">
                <a:solidFill>
                  <a:schemeClr val="bg1"/>
                </a:solidFill>
                <a:latin typeface="Calibri" panose="020F0502020204030204" pitchFamily="34" charset="0"/>
                <a:ea typeface="Lato" charset="0"/>
                <a:cs typeface="Calibri" panose="020F0502020204030204" pitchFamily="34" charset="0"/>
              </a:rPr>
              <a:t> </a:t>
            </a:r>
            <a:r>
              <a:rPr lang="en-US" sz="1700" noProof="0" dirty="0" err="1">
                <a:solidFill>
                  <a:schemeClr val="bg1"/>
                </a:solidFill>
                <a:latin typeface="Calibri" panose="020F0502020204030204" pitchFamily="34" charset="0"/>
                <a:ea typeface="Lato" charset="0"/>
                <a:cs typeface="Calibri" panose="020F0502020204030204" pitchFamily="34" charset="0"/>
              </a:rPr>
              <a:t>työkalut</a:t>
            </a:r>
            <a:r>
              <a:rPr lang="en-US" sz="1700" noProof="0" dirty="0">
                <a:solidFill>
                  <a:schemeClr val="bg1"/>
                </a:solidFill>
                <a:latin typeface="Calibri" panose="020F0502020204030204" pitchFamily="34" charset="0"/>
                <a:ea typeface="Lato" charset="0"/>
                <a:cs typeface="Calibri" panose="020F0502020204030204" pitchFamily="34" charset="0"/>
              </a:rPr>
              <a:t> - ja </a:t>
            </a:r>
            <a:r>
              <a:rPr lang="en-US" sz="1700" noProof="0" dirty="0" err="1">
                <a:solidFill>
                  <a:schemeClr val="bg1"/>
                </a:solidFill>
                <a:latin typeface="Calibri" panose="020F0502020204030204" pitchFamily="34" charset="0"/>
                <a:ea typeface="Lato" charset="0"/>
                <a:cs typeface="Calibri" panose="020F0502020204030204" pitchFamily="34" charset="0"/>
              </a:rPr>
              <a:t>määrittele</a:t>
            </a:r>
            <a:r>
              <a:rPr lang="en-US" sz="1700" noProof="0" dirty="0">
                <a:solidFill>
                  <a:schemeClr val="bg1"/>
                </a:solidFill>
                <a:latin typeface="Calibri" panose="020F0502020204030204" pitchFamily="34" charset="0"/>
                <a:ea typeface="Lato" charset="0"/>
                <a:cs typeface="Calibri" panose="020F0502020204030204" pitchFamily="34" charset="0"/>
              </a:rPr>
              <a:t> </a:t>
            </a:r>
            <a:r>
              <a:rPr lang="en-US" sz="1700" noProof="0" dirty="0" err="1">
                <a:solidFill>
                  <a:schemeClr val="bg1"/>
                </a:solidFill>
                <a:latin typeface="Calibri" panose="020F0502020204030204" pitchFamily="34" charset="0"/>
                <a:ea typeface="Lato" charset="0"/>
                <a:cs typeface="Calibri" panose="020F0502020204030204" pitchFamily="34" charset="0"/>
              </a:rPr>
              <a:t>tietty</a:t>
            </a:r>
            <a:r>
              <a:rPr lang="en-US" sz="1700" noProof="0" dirty="0">
                <a:solidFill>
                  <a:schemeClr val="bg1"/>
                </a:solidFill>
                <a:latin typeface="Calibri" panose="020F0502020204030204" pitchFamily="34" charset="0"/>
                <a:ea typeface="Lato" charset="0"/>
                <a:cs typeface="Calibri" panose="020F0502020204030204" pitchFamily="34" charset="0"/>
              </a:rPr>
              <a:t> </a:t>
            </a:r>
            <a:r>
              <a:rPr lang="en-US" sz="1700" noProof="0" dirty="0" err="1">
                <a:solidFill>
                  <a:schemeClr val="bg1"/>
                </a:solidFill>
                <a:latin typeface="Calibri" panose="020F0502020204030204" pitchFamily="34" charset="0"/>
                <a:ea typeface="Lato" charset="0"/>
                <a:cs typeface="Calibri" panose="020F0502020204030204" pitchFamily="34" charset="0"/>
              </a:rPr>
              <a:t>tarkastusaika</a:t>
            </a:r>
            <a:r>
              <a:rPr lang="en-US" sz="1700" noProof="0" dirty="0">
                <a:solidFill>
                  <a:schemeClr val="bg1"/>
                </a:solidFill>
                <a:latin typeface="Calibri" panose="020F0502020204030204" pitchFamily="34" charset="0"/>
                <a:ea typeface="Lato" charset="0"/>
                <a:cs typeface="Calibri" panose="020F0502020204030204" pitchFamily="34" charset="0"/>
              </a:rPr>
              <a:t>, </a:t>
            </a:r>
            <a:r>
              <a:rPr lang="en-US" sz="1700" noProof="0" dirty="0" err="1">
                <a:solidFill>
                  <a:schemeClr val="bg1"/>
                </a:solidFill>
                <a:latin typeface="Calibri" panose="020F0502020204030204" pitchFamily="34" charset="0"/>
                <a:ea typeface="Lato" charset="0"/>
                <a:cs typeface="Calibri" panose="020F0502020204030204" pitchFamily="34" charset="0"/>
              </a:rPr>
              <a:t>esimerkiksi</a:t>
            </a:r>
            <a:r>
              <a:rPr lang="en-US" sz="1700" noProof="0" dirty="0">
                <a:solidFill>
                  <a:schemeClr val="bg1"/>
                </a:solidFill>
                <a:latin typeface="Calibri" panose="020F0502020204030204" pitchFamily="34" charset="0"/>
                <a:ea typeface="Lato" charset="0"/>
                <a:cs typeface="Calibri" panose="020F0502020204030204" pitchFamily="34" charset="0"/>
              </a:rPr>
              <a:t> </a:t>
            </a:r>
            <a:r>
              <a:rPr lang="en-US" sz="1700" noProof="0" dirty="0" err="1">
                <a:solidFill>
                  <a:schemeClr val="bg1"/>
                </a:solidFill>
                <a:latin typeface="Calibri" panose="020F0502020204030204" pitchFamily="34" charset="0"/>
                <a:ea typeface="Lato" charset="0"/>
                <a:cs typeface="Calibri" panose="020F0502020204030204" pitchFamily="34" charset="0"/>
              </a:rPr>
              <a:t>yksi</a:t>
            </a:r>
            <a:r>
              <a:rPr lang="en-US" sz="1700" noProof="0" dirty="0">
                <a:solidFill>
                  <a:schemeClr val="bg1"/>
                </a:solidFill>
                <a:latin typeface="Calibri" panose="020F0502020204030204" pitchFamily="34" charset="0"/>
                <a:ea typeface="Lato" charset="0"/>
                <a:cs typeface="Calibri" panose="020F0502020204030204" pitchFamily="34" charset="0"/>
              </a:rPr>
              <a:t> </a:t>
            </a:r>
            <a:r>
              <a:rPr lang="en-US" sz="1700" noProof="0" dirty="0" err="1">
                <a:solidFill>
                  <a:schemeClr val="bg1"/>
                </a:solidFill>
                <a:latin typeface="Calibri" panose="020F0502020204030204" pitchFamily="34" charset="0"/>
                <a:ea typeface="Lato" charset="0"/>
                <a:cs typeface="Calibri" panose="020F0502020204030204" pitchFamily="34" charset="0"/>
              </a:rPr>
              <a:t>viikko</a:t>
            </a:r>
            <a:r>
              <a:rPr lang="en-US" sz="1700" noProof="0" dirty="0">
                <a:solidFill>
                  <a:schemeClr val="bg1"/>
                </a:solidFill>
                <a:latin typeface="Calibri" panose="020F0502020204030204" pitchFamily="34" charset="0"/>
                <a:ea typeface="Lato" charset="0"/>
                <a:cs typeface="Calibri" panose="020F0502020204030204" pitchFamily="34" charset="0"/>
              </a:rPr>
              <a:t>. </a:t>
            </a:r>
            <a:r>
              <a:rPr lang="en-US" sz="1700" noProof="0" dirty="0" err="1">
                <a:solidFill>
                  <a:schemeClr val="bg1"/>
                </a:solidFill>
                <a:latin typeface="Calibri" panose="020F0502020204030204" pitchFamily="34" charset="0"/>
                <a:ea typeface="Lato" charset="0"/>
                <a:cs typeface="Calibri" panose="020F0502020204030204" pitchFamily="34" charset="0"/>
              </a:rPr>
              <a:t>Luokittele</a:t>
            </a:r>
            <a:r>
              <a:rPr lang="en-US" sz="1700" noProof="0" dirty="0">
                <a:solidFill>
                  <a:schemeClr val="bg1"/>
                </a:solidFill>
                <a:latin typeface="Calibri" panose="020F0502020204030204" pitchFamily="34" charset="0"/>
                <a:ea typeface="Lato" charset="0"/>
                <a:cs typeface="Calibri" panose="020F0502020204030204" pitchFamily="34" charset="0"/>
              </a:rPr>
              <a:t> </a:t>
            </a:r>
            <a:r>
              <a:rPr lang="en-US" sz="1700" noProof="0" dirty="0" err="1">
                <a:solidFill>
                  <a:schemeClr val="bg1"/>
                </a:solidFill>
                <a:latin typeface="Calibri" panose="020F0502020204030204" pitchFamily="34" charset="0"/>
                <a:ea typeface="Lato" charset="0"/>
                <a:cs typeface="Calibri" panose="020F0502020204030204" pitchFamily="34" charset="0"/>
              </a:rPr>
              <a:t>jäte</a:t>
            </a:r>
            <a:r>
              <a:rPr lang="en-US" sz="1700" noProof="0" dirty="0">
                <a:solidFill>
                  <a:schemeClr val="bg1"/>
                </a:solidFill>
                <a:latin typeface="Calibri" panose="020F0502020204030204" pitchFamily="34" charset="0"/>
                <a:ea typeface="Lato" charset="0"/>
                <a:cs typeface="Calibri" panose="020F0502020204030204" pitchFamily="34" charset="0"/>
              </a:rPr>
              <a:t> </a:t>
            </a:r>
            <a:r>
              <a:rPr lang="en-US" sz="1700" noProof="0" dirty="0" err="1">
                <a:solidFill>
                  <a:schemeClr val="bg1"/>
                </a:solidFill>
                <a:latin typeface="Calibri" panose="020F0502020204030204" pitchFamily="34" charset="0"/>
                <a:ea typeface="Lato" charset="0"/>
                <a:cs typeface="Calibri" panose="020F0502020204030204" pitchFamily="34" charset="0"/>
              </a:rPr>
              <a:t>elintarviketyypin</a:t>
            </a:r>
            <a:r>
              <a:rPr lang="en-US" sz="1700" noProof="0" dirty="0">
                <a:solidFill>
                  <a:schemeClr val="bg1"/>
                </a:solidFill>
                <a:latin typeface="Calibri" panose="020F0502020204030204" pitchFamily="34" charset="0"/>
                <a:ea typeface="Lato" charset="0"/>
                <a:cs typeface="Calibri" panose="020F0502020204030204" pitchFamily="34" charset="0"/>
              </a:rPr>
              <a:t>, </a:t>
            </a:r>
            <a:r>
              <a:rPr lang="en-US" sz="1700" noProof="0" dirty="0" err="1">
                <a:solidFill>
                  <a:schemeClr val="bg1"/>
                </a:solidFill>
                <a:latin typeface="Calibri" panose="020F0502020204030204" pitchFamily="34" charset="0"/>
                <a:ea typeface="Lato" charset="0"/>
                <a:cs typeface="Calibri" panose="020F0502020204030204" pitchFamily="34" charset="0"/>
              </a:rPr>
              <a:t>hävittämissyyn</a:t>
            </a:r>
            <a:r>
              <a:rPr lang="en-US" sz="1700" noProof="0" dirty="0">
                <a:solidFill>
                  <a:schemeClr val="bg1"/>
                </a:solidFill>
                <a:latin typeface="Calibri" panose="020F0502020204030204" pitchFamily="34" charset="0"/>
                <a:ea typeface="Lato" charset="0"/>
                <a:cs typeface="Calibri" panose="020F0502020204030204" pitchFamily="34" charset="0"/>
              </a:rPr>
              <a:t> ja </a:t>
            </a:r>
            <a:r>
              <a:rPr lang="en-US" sz="1700" noProof="0" dirty="0" err="1">
                <a:solidFill>
                  <a:schemeClr val="bg1"/>
                </a:solidFill>
                <a:latin typeface="Calibri" panose="020F0502020204030204" pitchFamily="34" charset="0"/>
                <a:ea typeface="Lato" charset="0"/>
                <a:cs typeface="Calibri" panose="020F0502020204030204" pitchFamily="34" charset="0"/>
              </a:rPr>
              <a:t>määrän</a:t>
            </a:r>
            <a:r>
              <a:rPr lang="en-US" sz="1700" noProof="0" dirty="0">
                <a:solidFill>
                  <a:schemeClr val="bg1"/>
                </a:solidFill>
                <a:latin typeface="Calibri" panose="020F0502020204030204" pitchFamily="34" charset="0"/>
                <a:ea typeface="Lato" charset="0"/>
                <a:cs typeface="Calibri" panose="020F0502020204030204" pitchFamily="34" charset="0"/>
              </a:rPr>
              <a:t> </a:t>
            </a:r>
            <a:r>
              <a:rPr lang="en-US" sz="1700" noProof="0" dirty="0" err="1">
                <a:solidFill>
                  <a:schemeClr val="bg1"/>
                </a:solidFill>
                <a:latin typeface="Calibri" panose="020F0502020204030204" pitchFamily="34" charset="0"/>
                <a:ea typeface="Lato" charset="0"/>
                <a:cs typeface="Calibri" panose="020F0502020204030204" pitchFamily="34" charset="0"/>
              </a:rPr>
              <a:t>mukaan</a:t>
            </a:r>
            <a:r>
              <a:rPr lang="en-US" sz="1700" noProof="0" dirty="0">
                <a:solidFill>
                  <a:schemeClr val="bg1"/>
                </a:solidFill>
                <a:latin typeface="Calibri" panose="020F0502020204030204" pitchFamily="34" charset="0"/>
                <a:ea typeface="Lato" charset="0"/>
                <a:cs typeface="Calibri" panose="020F0502020204030204" pitchFamily="34" charset="0"/>
              </a:rPr>
              <a:t>, </a:t>
            </a:r>
            <a:r>
              <a:rPr lang="en-US" sz="1700" noProof="0" dirty="0" err="1">
                <a:solidFill>
                  <a:schemeClr val="bg1"/>
                </a:solidFill>
                <a:latin typeface="Calibri" panose="020F0502020204030204" pitchFamily="34" charset="0"/>
                <a:ea typeface="Lato" charset="0"/>
                <a:cs typeface="Calibri" panose="020F0502020204030204" pitchFamily="34" charset="0"/>
              </a:rPr>
              <a:t>jotta</a:t>
            </a:r>
            <a:r>
              <a:rPr lang="en-US" sz="1700" noProof="0" dirty="0">
                <a:solidFill>
                  <a:schemeClr val="bg1"/>
                </a:solidFill>
                <a:latin typeface="Calibri" panose="020F0502020204030204" pitchFamily="34" charset="0"/>
                <a:ea typeface="Lato" charset="0"/>
                <a:cs typeface="Calibri" panose="020F0502020204030204" pitchFamily="34" charset="0"/>
              </a:rPr>
              <a:t> </a:t>
            </a:r>
            <a:r>
              <a:rPr lang="en-US" sz="1700" noProof="0" dirty="0" err="1">
                <a:solidFill>
                  <a:schemeClr val="bg1"/>
                </a:solidFill>
                <a:latin typeface="Calibri" panose="020F0502020204030204" pitchFamily="34" charset="0"/>
                <a:ea typeface="Lato" charset="0"/>
                <a:cs typeface="Calibri" panose="020F0502020204030204" pitchFamily="34" charset="0"/>
              </a:rPr>
              <a:t>saat</a:t>
            </a:r>
            <a:r>
              <a:rPr lang="en-US" sz="1700" noProof="0" dirty="0">
                <a:solidFill>
                  <a:schemeClr val="bg1"/>
                </a:solidFill>
                <a:latin typeface="Calibri" panose="020F0502020204030204" pitchFamily="34" charset="0"/>
                <a:ea typeface="Lato" charset="0"/>
                <a:cs typeface="Calibri" panose="020F0502020204030204" pitchFamily="34" charset="0"/>
              </a:rPr>
              <a:t> </a:t>
            </a:r>
            <a:r>
              <a:rPr lang="en-US" sz="1700" noProof="0" dirty="0" err="1">
                <a:solidFill>
                  <a:schemeClr val="bg1"/>
                </a:solidFill>
                <a:latin typeface="Calibri" panose="020F0502020204030204" pitchFamily="34" charset="0"/>
                <a:ea typeface="Lato" charset="0"/>
                <a:cs typeface="Calibri" panose="020F0502020204030204" pitchFamily="34" charset="0"/>
              </a:rPr>
              <a:t>kattavan</a:t>
            </a:r>
            <a:r>
              <a:rPr lang="en-US" sz="1700" noProof="0" dirty="0">
                <a:solidFill>
                  <a:schemeClr val="bg1"/>
                </a:solidFill>
                <a:latin typeface="Calibri" panose="020F0502020204030204" pitchFamily="34" charset="0"/>
                <a:ea typeface="Lato" charset="0"/>
                <a:cs typeface="Calibri" panose="020F0502020204030204" pitchFamily="34" charset="0"/>
              </a:rPr>
              <a:t> </a:t>
            </a:r>
            <a:r>
              <a:rPr lang="en-US" sz="1700" noProof="0" dirty="0" err="1">
                <a:solidFill>
                  <a:schemeClr val="bg1"/>
                </a:solidFill>
                <a:latin typeface="Calibri" panose="020F0502020204030204" pitchFamily="34" charset="0"/>
                <a:ea typeface="Lato" charset="0"/>
                <a:cs typeface="Calibri" panose="020F0502020204030204" pitchFamily="34" charset="0"/>
              </a:rPr>
              <a:t>kuvan</a:t>
            </a:r>
            <a:r>
              <a:rPr lang="en-US" sz="1700" noProof="0" dirty="0">
                <a:solidFill>
                  <a:schemeClr val="bg1"/>
                </a:solidFill>
                <a:latin typeface="Calibri" panose="020F0502020204030204" pitchFamily="34" charset="0"/>
                <a:ea typeface="Lato" charset="0"/>
                <a:cs typeface="Calibri" panose="020F0502020204030204" pitchFamily="34" charset="0"/>
              </a:rPr>
              <a:t> </a:t>
            </a:r>
            <a:r>
              <a:rPr lang="en-US" sz="1700" noProof="0" dirty="0" err="1">
                <a:solidFill>
                  <a:schemeClr val="bg1"/>
                </a:solidFill>
                <a:latin typeface="Calibri" panose="020F0502020204030204" pitchFamily="34" charset="0"/>
                <a:ea typeface="Lato" charset="0"/>
                <a:cs typeface="Calibri" panose="020F0502020204030204" pitchFamily="34" charset="0"/>
              </a:rPr>
              <a:t>siitä</a:t>
            </a:r>
            <a:r>
              <a:rPr lang="en-US" sz="1700" noProof="0" dirty="0">
                <a:solidFill>
                  <a:schemeClr val="bg1"/>
                </a:solidFill>
                <a:latin typeface="Calibri" panose="020F0502020204030204" pitchFamily="34" charset="0"/>
                <a:ea typeface="Lato" charset="0"/>
                <a:cs typeface="Calibri" panose="020F0502020204030204" pitchFamily="34" charset="0"/>
              </a:rPr>
              <a:t>, </a:t>
            </a:r>
            <a:r>
              <a:rPr lang="en-US" sz="1700" noProof="0" dirty="0" err="1">
                <a:solidFill>
                  <a:schemeClr val="bg1"/>
                </a:solidFill>
                <a:latin typeface="Calibri" panose="020F0502020204030204" pitchFamily="34" charset="0"/>
                <a:ea typeface="Lato" charset="0"/>
                <a:cs typeface="Calibri" panose="020F0502020204030204" pitchFamily="34" charset="0"/>
              </a:rPr>
              <a:t>missä</a:t>
            </a:r>
            <a:r>
              <a:rPr lang="en-US" sz="1700" noProof="0" dirty="0">
                <a:solidFill>
                  <a:schemeClr val="bg1"/>
                </a:solidFill>
                <a:latin typeface="Calibri" panose="020F0502020204030204" pitchFamily="34" charset="0"/>
                <a:ea typeface="Lato" charset="0"/>
                <a:cs typeface="Calibri" panose="020F0502020204030204" pitchFamily="34" charset="0"/>
              </a:rPr>
              <a:t> </a:t>
            </a:r>
            <a:r>
              <a:rPr lang="en-US" sz="1700" noProof="0" dirty="0" err="1">
                <a:solidFill>
                  <a:schemeClr val="bg1"/>
                </a:solidFill>
                <a:latin typeface="Calibri" panose="020F0502020204030204" pitchFamily="34" charset="0"/>
                <a:ea typeface="Lato" charset="0"/>
                <a:cs typeface="Calibri" panose="020F0502020204030204" pitchFamily="34" charset="0"/>
              </a:rPr>
              <a:t>jätettä</a:t>
            </a:r>
            <a:r>
              <a:rPr lang="en-US" sz="1700" noProof="0" dirty="0">
                <a:solidFill>
                  <a:schemeClr val="bg1"/>
                </a:solidFill>
                <a:latin typeface="Calibri" panose="020F0502020204030204" pitchFamily="34" charset="0"/>
                <a:ea typeface="Lato" charset="0"/>
                <a:cs typeface="Calibri" panose="020F0502020204030204" pitchFamily="34" charset="0"/>
              </a:rPr>
              <a:t> </a:t>
            </a:r>
            <a:r>
              <a:rPr lang="en-US" sz="1700" noProof="0" dirty="0" err="1">
                <a:solidFill>
                  <a:schemeClr val="bg1"/>
                </a:solidFill>
                <a:latin typeface="Calibri" panose="020F0502020204030204" pitchFamily="34" charset="0"/>
                <a:ea typeface="Lato" charset="0"/>
                <a:cs typeface="Calibri" panose="020F0502020204030204" pitchFamily="34" charset="0"/>
              </a:rPr>
              <a:t>syntyy</a:t>
            </a:r>
            <a:r>
              <a:rPr lang="en-US" sz="1700" noProof="0" dirty="0">
                <a:solidFill>
                  <a:schemeClr val="bg1"/>
                </a:solidFill>
                <a:latin typeface="Calibri" panose="020F0502020204030204" pitchFamily="34" charset="0"/>
                <a:ea typeface="Lato" charset="0"/>
                <a:cs typeface="Calibri" panose="020F0502020204030204" pitchFamily="34" charset="0"/>
              </a:rPr>
              <a:t> ja </a:t>
            </a:r>
            <a:r>
              <a:rPr lang="en-US" sz="1700" noProof="0" dirty="0" err="1">
                <a:solidFill>
                  <a:schemeClr val="bg1"/>
                </a:solidFill>
                <a:latin typeface="Calibri" panose="020F0502020204030204" pitchFamily="34" charset="0"/>
                <a:ea typeface="Lato" charset="0"/>
                <a:cs typeface="Calibri" panose="020F0502020204030204" pitchFamily="34" charset="0"/>
              </a:rPr>
              <a:t>miksi</a:t>
            </a:r>
            <a:r>
              <a:rPr lang="en-US" sz="1700" noProof="0" dirty="0">
                <a:solidFill>
                  <a:schemeClr val="bg1"/>
                </a:solidFill>
                <a:latin typeface="Calibri" panose="020F0502020204030204" pitchFamily="34" charset="0"/>
                <a:ea typeface="Lato" charset="0"/>
                <a:cs typeface="Calibri" panose="020F0502020204030204" pitchFamily="34" charset="0"/>
              </a:rPr>
              <a:t>.</a:t>
            </a:r>
            <a:endParaRPr lang="en-GB" sz="1700" noProof="0" dirty="0">
              <a:solidFill>
                <a:schemeClr val="bg1"/>
              </a:solidFill>
              <a:latin typeface="Calibri" panose="020F0502020204030204" pitchFamily="34" charset="0"/>
              <a:ea typeface="Lato" charset="0"/>
              <a:cs typeface="Calibri" panose="020F0502020204030204" pitchFamily="34" charset="0"/>
            </a:endParaRPr>
          </a:p>
        </p:txBody>
      </p:sp>
      <p:sp>
        <p:nvSpPr>
          <p:cNvPr id="3" name="Freeform 247">
            <a:extLst>
              <a:ext uri="{FF2B5EF4-FFF2-40B4-BE49-F238E27FC236}">
                <a16:creationId xmlns:a16="http://schemas.microsoft.com/office/drawing/2014/main" id="{0E6252E9-7B93-D48C-855F-8FFE419133D3}"/>
              </a:ext>
            </a:extLst>
          </p:cNvPr>
          <p:cNvSpPr>
            <a:spLocks noChangeArrowheads="1"/>
          </p:cNvSpPr>
          <p:nvPr/>
        </p:nvSpPr>
        <p:spPr bwMode="auto">
          <a:xfrm>
            <a:off x="8906888" y="865564"/>
            <a:ext cx="2334470" cy="4858517"/>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2094D2"/>
          </a:solidFill>
          <a:ln>
            <a:noFill/>
          </a:ln>
          <a:effectLst/>
        </p:spPr>
        <p:txBody>
          <a:bodyPr wrap="none" anchor="ctr"/>
          <a:lstStyle/>
          <a:p>
            <a:endParaRPr lang="en-GB" sz="900" noProof="0"/>
          </a:p>
        </p:txBody>
      </p:sp>
      <p:sp>
        <p:nvSpPr>
          <p:cNvPr id="4" name="Freeform 249">
            <a:extLst>
              <a:ext uri="{FF2B5EF4-FFF2-40B4-BE49-F238E27FC236}">
                <a16:creationId xmlns:a16="http://schemas.microsoft.com/office/drawing/2014/main" id="{028FD81F-BC1A-7CBD-970A-EF1B8B9720BA}"/>
              </a:ext>
            </a:extLst>
          </p:cNvPr>
          <p:cNvSpPr>
            <a:spLocks noChangeArrowheads="1"/>
          </p:cNvSpPr>
          <p:nvPr/>
        </p:nvSpPr>
        <p:spPr bwMode="auto">
          <a:xfrm>
            <a:off x="8854230" y="5724081"/>
            <a:ext cx="2387128" cy="142928"/>
          </a:xfrm>
          <a:custGeom>
            <a:avLst/>
            <a:gdLst>
              <a:gd name="T0" fmla="*/ 4199 w 4200"/>
              <a:gd name="T1" fmla="*/ 0 h 253"/>
              <a:gd name="T2" fmla="*/ 126 w 4200"/>
              <a:gd name="T3" fmla="*/ 0 h 253"/>
              <a:gd name="T4" fmla="*/ 126 w 4200"/>
              <a:gd name="T5" fmla="*/ 0 h 253"/>
              <a:gd name="T6" fmla="*/ 0 w 4200"/>
              <a:gd name="T7" fmla="*/ 126 h 253"/>
              <a:gd name="T8" fmla="*/ 0 w 4200"/>
              <a:gd name="T9" fmla="*/ 126 h 253"/>
              <a:gd name="T10" fmla="*/ 126 w 4200"/>
              <a:gd name="T11" fmla="*/ 252 h 253"/>
              <a:gd name="T12" fmla="*/ 4199 w 4200"/>
              <a:gd name="T13" fmla="*/ 252 h 253"/>
              <a:gd name="T14" fmla="*/ 4199 w 42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3">
                <a:moveTo>
                  <a:pt x="4199" y="0"/>
                </a:moveTo>
                <a:lnTo>
                  <a:pt x="126" y="0"/>
                </a:lnTo>
                <a:lnTo>
                  <a:pt x="126" y="0"/>
                </a:lnTo>
                <a:cubicBezTo>
                  <a:pt x="57" y="0"/>
                  <a:pt x="0" y="57"/>
                  <a:pt x="0" y="126"/>
                </a:cubicBezTo>
                <a:lnTo>
                  <a:pt x="0" y="126"/>
                </a:lnTo>
                <a:cubicBezTo>
                  <a:pt x="0" y="195"/>
                  <a:pt x="57" y="252"/>
                  <a:pt x="126" y="252"/>
                </a:cubicBezTo>
                <a:lnTo>
                  <a:pt x="4199" y="252"/>
                </a:lnTo>
                <a:lnTo>
                  <a:pt x="4199" y="0"/>
                </a:lnTo>
              </a:path>
            </a:pathLst>
          </a:custGeom>
          <a:solidFill>
            <a:srgbClr val="086575"/>
          </a:solidFill>
          <a:ln>
            <a:noFill/>
          </a:ln>
          <a:effectLst/>
        </p:spPr>
        <p:txBody>
          <a:bodyPr wrap="none" anchor="ctr"/>
          <a:lstStyle/>
          <a:p>
            <a:endParaRPr lang="en-GB" sz="900" noProof="0"/>
          </a:p>
        </p:txBody>
      </p:sp>
      <p:sp>
        <p:nvSpPr>
          <p:cNvPr id="5" name="CuadroTexto 555">
            <a:extLst>
              <a:ext uri="{FF2B5EF4-FFF2-40B4-BE49-F238E27FC236}">
                <a16:creationId xmlns:a16="http://schemas.microsoft.com/office/drawing/2014/main" id="{FF73A693-46BC-1A6C-91CF-189D39114426}"/>
              </a:ext>
            </a:extLst>
          </p:cNvPr>
          <p:cNvSpPr txBox="1"/>
          <p:nvPr/>
        </p:nvSpPr>
        <p:spPr>
          <a:xfrm>
            <a:off x="8854230" y="1044059"/>
            <a:ext cx="2359072" cy="707886"/>
          </a:xfrm>
          <a:prstGeom prst="rect">
            <a:avLst/>
          </a:prstGeom>
          <a:noFill/>
        </p:spPr>
        <p:txBody>
          <a:bodyPr wrap="square" rtlCol="0">
            <a:spAutoFit/>
          </a:bodyPr>
          <a:lstStyle/>
          <a:p>
            <a:pPr algn="ctr"/>
            <a:r>
              <a:rPr lang="en-US" sz="2000" b="1" noProof="0" dirty="0" err="1">
                <a:solidFill>
                  <a:srgbClr val="0B3A5B"/>
                </a:solidFill>
                <a:latin typeface="Calibri" panose="020F0502020204030204" pitchFamily="34" charset="0"/>
                <a:ea typeface="Lato" charset="0"/>
                <a:cs typeface="Calibri" panose="020F0502020204030204" pitchFamily="34" charset="0"/>
              </a:rPr>
              <a:t>Kerää</a:t>
            </a:r>
            <a:r>
              <a:rPr lang="en-US" sz="2000" b="1" noProof="0" dirty="0">
                <a:solidFill>
                  <a:srgbClr val="0B3A5B"/>
                </a:solidFill>
                <a:latin typeface="Calibri" panose="020F0502020204030204" pitchFamily="34" charset="0"/>
                <a:ea typeface="Lato" charset="0"/>
                <a:cs typeface="Calibri" panose="020F0502020204030204" pitchFamily="34" charset="0"/>
              </a:rPr>
              <a:t> </a:t>
            </a:r>
            <a:r>
              <a:rPr lang="en-US" sz="2000" b="1" noProof="0" dirty="0" err="1">
                <a:solidFill>
                  <a:srgbClr val="0B3A5B"/>
                </a:solidFill>
                <a:latin typeface="Calibri" panose="020F0502020204030204" pitchFamily="34" charset="0"/>
                <a:ea typeface="Lato" charset="0"/>
                <a:cs typeface="Calibri" panose="020F0502020204030204" pitchFamily="34" charset="0"/>
              </a:rPr>
              <a:t>tarvittavat</a:t>
            </a:r>
            <a:r>
              <a:rPr lang="en-US" sz="2000" b="1" noProof="0" dirty="0">
                <a:solidFill>
                  <a:srgbClr val="0B3A5B"/>
                </a:solidFill>
                <a:latin typeface="Calibri" panose="020F0502020204030204" pitchFamily="34" charset="0"/>
                <a:ea typeface="Lato" charset="0"/>
                <a:cs typeface="Calibri" panose="020F0502020204030204" pitchFamily="34" charset="0"/>
              </a:rPr>
              <a:t> </a:t>
            </a:r>
            <a:r>
              <a:rPr lang="en-US" sz="2000" b="1" noProof="0" dirty="0" err="1">
                <a:solidFill>
                  <a:srgbClr val="0B3A5B"/>
                </a:solidFill>
                <a:latin typeface="Calibri" panose="020F0502020204030204" pitchFamily="34" charset="0"/>
                <a:ea typeface="Lato" charset="0"/>
                <a:cs typeface="Calibri" panose="020F0502020204030204" pitchFamily="34" charset="0"/>
              </a:rPr>
              <a:t>työkalut</a:t>
            </a:r>
            <a:r>
              <a:rPr lang="en-US" sz="2000" b="1" noProof="0" dirty="0">
                <a:solidFill>
                  <a:srgbClr val="0B3A5B"/>
                </a:solidFill>
                <a:latin typeface="Calibri" panose="020F0502020204030204" pitchFamily="34" charset="0"/>
                <a:ea typeface="Lato" charset="0"/>
                <a:cs typeface="Calibri" panose="020F0502020204030204" pitchFamily="34" charset="0"/>
              </a:rPr>
              <a:t> ja </a:t>
            </a:r>
            <a:r>
              <a:rPr lang="en-US" sz="2000" b="1" noProof="0" dirty="0" err="1">
                <a:solidFill>
                  <a:srgbClr val="0B3A5B"/>
                </a:solidFill>
                <a:latin typeface="Calibri" panose="020F0502020204030204" pitchFamily="34" charset="0"/>
                <a:ea typeface="Lato" charset="0"/>
                <a:cs typeface="Calibri" panose="020F0502020204030204" pitchFamily="34" charset="0"/>
              </a:rPr>
              <a:t>resurssit</a:t>
            </a:r>
            <a:endParaRPr lang="en-GB" sz="2000" b="1" noProof="0" dirty="0">
              <a:solidFill>
                <a:srgbClr val="0B3A5B"/>
              </a:solidFill>
              <a:latin typeface="Calibri" panose="020F0502020204030204" pitchFamily="34" charset="0"/>
              <a:ea typeface="Lato" charset="0"/>
              <a:cs typeface="Calibri" panose="020F0502020204030204" pitchFamily="34" charset="0"/>
            </a:endParaRPr>
          </a:p>
        </p:txBody>
      </p:sp>
      <p:sp>
        <p:nvSpPr>
          <p:cNvPr id="6" name="Rectángulo 603">
            <a:extLst>
              <a:ext uri="{FF2B5EF4-FFF2-40B4-BE49-F238E27FC236}">
                <a16:creationId xmlns:a16="http://schemas.microsoft.com/office/drawing/2014/main" id="{723BFEA7-8B14-E287-7DDC-DBC2D7C196FA}"/>
              </a:ext>
            </a:extLst>
          </p:cNvPr>
          <p:cNvSpPr/>
          <p:nvPr/>
        </p:nvSpPr>
        <p:spPr>
          <a:xfrm>
            <a:off x="8981370" y="1962383"/>
            <a:ext cx="2132847" cy="3785652"/>
          </a:xfrm>
          <a:prstGeom prst="rect">
            <a:avLst/>
          </a:prstGeom>
        </p:spPr>
        <p:txBody>
          <a:bodyPr wrap="square">
            <a:spAutoFit/>
          </a:bodyPr>
          <a:lstStyle/>
          <a:p>
            <a:pPr algn="ctr"/>
            <a:r>
              <a:rPr lang="en-US" sz="1600" noProof="0" dirty="0" err="1">
                <a:solidFill>
                  <a:schemeClr val="bg1"/>
                </a:solidFill>
                <a:latin typeface="Calibri" panose="020F0502020204030204" pitchFamily="34" charset="0"/>
                <a:ea typeface="Lato" charset="0"/>
                <a:cs typeface="Calibri" panose="020F0502020204030204" pitchFamily="34" charset="0"/>
              </a:rPr>
              <a:t>Varmista</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että</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sinulla</a:t>
            </a:r>
            <a:r>
              <a:rPr lang="en-US" sz="1600" noProof="0" dirty="0">
                <a:solidFill>
                  <a:schemeClr val="bg1"/>
                </a:solidFill>
                <a:latin typeface="Calibri" panose="020F0502020204030204" pitchFamily="34" charset="0"/>
                <a:ea typeface="Lato" charset="0"/>
                <a:cs typeface="Calibri" panose="020F0502020204030204" pitchFamily="34" charset="0"/>
              </a:rPr>
              <a:t> on </a:t>
            </a:r>
            <a:r>
              <a:rPr lang="en-US" sz="1600" noProof="0" dirty="0" err="1">
                <a:solidFill>
                  <a:schemeClr val="bg1"/>
                </a:solidFill>
                <a:latin typeface="Calibri" panose="020F0502020204030204" pitchFamily="34" charset="0"/>
                <a:ea typeface="Lato" charset="0"/>
                <a:cs typeface="Calibri" panose="020F0502020204030204" pitchFamily="34" charset="0"/>
              </a:rPr>
              <a:t>kaikki</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tarkastuksessa</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tarvittavat</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välineet</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kuten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jätteiden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seurantalomakkeet</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vaa'at</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mittausta</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varten</a:t>
            </a:r>
            <a:r>
              <a:rPr lang="en-US" sz="1600" noProof="0" dirty="0">
                <a:solidFill>
                  <a:schemeClr val="bg1"/>
                </a:solidFill>
                <a:latin typeface="Calibri" panose="020F0502020204030204" pitchFamily="34" charset="0"/>
                <a:ea typeface="Lato" charset="0"/>
                <a:cs typeface="Calibri" panose="020F0502020204030204" pitchFamily="34" charset="0"/>
              </a:rPr>
              <a:t> ja </a:t>
            </a:r>
            <a:r>
              <a:rPr lang="en-US" sz="1600" noProof="0" dirty="0" err="1">
                <a:solidFill>
                  <a:schemeClr val="bg1"/>
                </a:solidFill>
                <a:latin typeface="Calibri" panose="020F0502020204030204" pitchFamily="34" charset="0"/>
                <a:ea typeface="Lato" charset="0"/>
                <a:cs typeface="Calibri" panose="020F0502020204030204" pitchFamily="34" charset="0"/>
              </a:rPr>
              <a:t>henkilökunnan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suojavarusteet</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Asianmukaiset</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välineet</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auttavat</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sinua</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keräämään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tarkkoja</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tietoja</a:t>
            </a:r>
            <a:r>
              <a:rPr lang="en-US" sz="1600" noProof="0" dirty="0">
                <a:solidFill>
                  <a:schemeClr val="bg1"/>
                </a:solidFill>
                <a:latin typeface="Calibri" panose="020F0502020204030204" pitchFamily="34" charset="0"/>
                <a:ea typeface="Lato" charset="0"/>
                <a:cs typeface="Calibri" panose="020F0502020204030204" pitchFamily="34" charset="0"/>
              </a:rPr>
              <a:t> ja </a:t>
            </a:r>
            <a:r>
              <a:rPr lang="en-US" sz="1600" noProof="0" dirty="0" err="1">
                <a:solidFill>
                  <a:schemeClr val="bg1"/>
                </a:solidFill>
                <a:latin typeface="Calibri" panose="020F0502020204030204" pitchFamily="34" charset="0"/>
                <a:ea typeface="Lato" charset="0"/>
                <a:cs typeface="Calibri" panose="020F0502020204030204" pitchFamily="34" charset="0"/>
              </a:rPr>
              <a:t>säilyttämään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samalla</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hygienian</a:t>
            </a:r>
            <a:r>
              <a:rPr lang="en-US" sz="1600" noProof="0" dirty="0">
                <a:solidFill>
                  <a:schemeClr val="bg1"/>
                </a:solidFill>
                <a:latin typeface="Calibri" panose="020F0502020204030204" pitchFamily="34" charset="0"/>
                <a:ea typeface="Lato" charset="0"/>
                <a:cs typeface="Calibri" panose="020F0502020204030204" pitchFamily="34" charset="0"/>
              </a:rPr>
              <a:t> ja </a:t>
            </a:r>
            <a:r>
              <a:rPr lang="en-US" sz="1600" noProof="0" dirty="0" err="1">
                <a:solidFill>
                  <a:schemeClr val="bg1"/>
                </a:solidFill>
                <a:latin typeface="Calibri" panose="020F0502020204030204" pitchFamily="34" charset="0"/>
                <a:ea typeface="Lato" charset="0"/>
                <a:cs typeface="Calibri" panose="020F0502020204030204" pitchFamily="34" charset="0"/>
              </a:rPr>
              <a:t>turvallisuuden</a:t>
            </a:r>
            <a:r>
              <a:rPr lang="en-US" sz="1600" noProof="0" dirty="0">
                <a:solidFill>
                  <a:schemeClr val="bg1"/>
                </a:solidFill>
                <a:latin typeface="Calibri" panose="020F0502020204030204" pitchFamily="34" charset="0"/>
                <a:ea typeface="Lato" charset="0"/>
                <a:cs typeface="Calibri" panose="020F0502020204030204" pitchFamily="34" charset="0"/>
              </a:rPr>
              <a:t>.</a:t>
            </a:r>
            <a:endParaRPr lang="en-GB" sz="1600" noProof="0" dirty="0">
              <a:solidFill>
                <a:schemeClr val="bg1"/>
              </a:solidFill>
              <a:latin typeface="Calibri" panose="020F0502020204030204" pitchFamily="34" charset="0"/>
              <a:ea typeface="Lato" charset="0"/>
              <a:cs typeface="Calibri" panose="020F0502020204030204" pitchFamily="34" charset="0"/>
            </a:endParaRPr>
          </a:p>
        </p:txBody>
      </p:sp>
      <p:pic>
        <p:nvPicPr>
          <p:cNvPr id="8" name="Grafika 7" descr="Znaczek z wypełnieniem pełnym">
            <a:extLst>
              <a:ext uri="{FF2B5EF4-FFF2-40B4-BE49-F238E27FC236}">
                <a16:creationId xmlns:a16="http://schemas.microsoft.com/office/drawing/2014/main" id="{529AEFD1-34DB-5F78-A20C-D99A887FA1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52506" y="5680491"/>
            <a:ext cx="730026" cy="730026"/>
          </a:xfrm>
          <a:prstGeom prst="rect">
            <a:avLst/>
          </a:prstGeom>
        </p:spPr>
      </p:pic>
      <p:pic>
        <p:nvPicPr>
          <p:cNvPr id="10" name="Grafika 9" descr="Znaczek 3 z wypełnieniem pełnym">
            <a:extLst>
              <a:ext uri="{FF2B5EF4-FFF2-40B4-BE49-F238E27FC236}">
                <a16:creationId xmlns:a16="http://schemas.microsoft.com/office/drawing/2014/main" id="{5005015D-35DF-AEB2-B03A-9AE12FC761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87401" y="812158"/>
            <a:ext cx="730026" cy="730026"/>
          </a:xfrm>
          <a:prstGeom prst="rect">
            <a:avLst/>
          </a:prstGeom>
        </p:spPr>
      </p:pic>
      <p:pic>
        <p:nvPicPr>
          <p:cNvPr id="12" name="Grafika 11" descr="Znaczek 4 z wypełnieniem pełnym">
            <a:extLst>
              <a:ext uri="{FF2B5EF4-FFF2-40B4-BE49-F238E27FC236}">
                <a16:creationId xmlns:a16="http://schemas.microsoft.com/office/drawing/2014/main" id="{345DD8C4-1EF1-D41A-DEB8-F2A6147C7C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54406" y="5624090"/>
            <a:ext cx="730026" cy="730026"/>
          </a:xfrm>
          <a:prstGeom prst="rect">
            <a:avLst/>
          </a:prstGeom>
        </p:spPr>
      </p:pic>
      <p:pic>
        <p:nvPicPr>
          <p:cNvPr id="14" name="Grafika 13" descr="Znaczek 1 z wypełnieniem pełnym">
            <a:extLst>
              <a:ext uri="{FF2B5EF4-FFF2-40B4-BE49-F238E27FC236}">
                <a16:creationId xmlns:a16="http://schemas.microsoft.com/office/drawing/2014/main" id="{E330238C-7335-D799-B5FC-89B14A033F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2005" y="835401"/>
            <a:ext cx="730026" cy="730026"/>
          </a:xfrm>
          <a:prstGeom prst="rect">
            <a:avLst/>
          </a:prstGeom>
        </p:spPr>
      </p:pic>
    </p:spTree>
    <p:extLst>
      <p:ext uri="{BB962C8B-B14F-4D97-AF65-F5344CB8AC3E}">
        <p14:creationId xmlns:p14="http://schemas.microsoft.com/office/powerpoint/2010/main" val="11408678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9ADE5-4B19-EC0B-B6C6-E6F3CE7CED25}"/>
            </a:ext>
          </a:extLst>
        </p:cNvPr>
        <p:cNvGrpSpPr/>
        <p:nvPr/>
      </p:nvGrpSpPr>
      <p:grpSpPr>
        <a:xfrm>
          <a:off x="0" y="0"/>
          <a:ext cx="0" cy="0"/>
          <a:chOff x="0" y="0"/>
          <a:chExt cx="0" cy="0"/>
        </a:xfrm>
      </p:grpSpPr>
      <p:sp>
        <p:nvSpPr>
          <p:cNvPr id="64" name="Freeform 1">
            <a:extLst>
              <a:ext uri="{FF2B5EF4-FFF2-40B4-BE49-F238E27FC236}">
                <a16:creationId xmlns:a16="http://schemas.microsoft.com/office/drawing/2014/main" id="{2529DD6C-74FB-2506-DE67-EB8A66F00286}"/>
              </a:ext>
            </a:extLst>
          </p:cNvPr>
          <p:cNvSpPr>
            <a:spLocks noChangeArrowheads="1"/>
          </p:cNvSpPr>
          <p:nvPr/>
        </p:nvSpPr>
        <p:spPr bwMode="auto">
          <a:xfrm>
            <a:off x="1857080" y="1430805"/>
            <a:ext cx="2677733" cy="5054836"/>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60BA47"/>
          </a:solidFill>
          <a:ln>
            <a:noFill/>
          </a:ln>
          <a:effectLst/>
        </p:spPr>
        <p:txBody>
          <a:bodyPr wrap="none" anchor="ctr"/>
          <a:lstStyle/>
          <a:p>
            <a:endParaRPr lang="en-GB" sz="900" noProof="0"/>
          </a:p>
        </p:txBody>
      </p:sp>
      <p:sp>
        <p:nvSpPr>
          <p:cNvPr id="359" name="Freeform 246">
            <a:extLst>
              <a:ext uri="{FF2B5EF4-FFF2-40B4-BE49-F238E27FC236}">
                <a16:creationId xmlns:a16="http://schemas.microsoft.com/office/drawing/2014/main" id="{D416CFBB-893E-5C8B-BE17-16C5B8BDABEC}"/>
              </a:ext>
            </a:extLst>
          </p:cNvPr>
          <p:cNvSpPr>
            <a:spLocks noChangeArrowheads="1"/>
          </p:cNvSpPr>
          <p:nvPr/>
        </p:nvSpPr>
        <p:spPr bwMode="auto">
          <a:xfrm>
            <a:off x="1796678" y="1335467"/>
            <a:ext cx="2738134" cy="142926"/>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86575"/>
          </a:solidFill>
          <a:ln>
            <a:noFill/>
          </a:ln>
          <a:effectLst/>
        </p:spPr>
        <p:txBody>
          <a:bodyPr wrap="none" anchor="ctr"/>
          <a:lstStyle/>
          <a:p>
            <a:endParaRPr lang="en-GB" sz="900" noProof="0"/>
          </a:p>
        </p:txBody>
      </p:sp>
      <p:sp>
        <p:nvSpPr>
          <p:cNvPr id="360" name="Freeform 247">
            <a:extLst>
              <a:ext uri="{FF2B5EF4-FFF2-40B4-BE49-F238E27FC236}">
                <a16:creationId xmlns:a16="http://schemas.microsoft.com/office/drawing/2014/main" id="{34CEAD23-A450-2729-8974-A52BC40725BB}"/>
              </a:ext>
            </a:extLst>
          </p:cNvPr>
          <p:cNvSpPr>
            <a:spLocks noChangeArrowheads="1"/>
          </p:cNvSpPr>
          <p:nvPr/>
        </p:nvSpPr>
        <p:spPr bwMode="auto">
          <a:xfrm>
            <a:off x="5117630" y="1071060"/>
            <a:ext cx="2677733" cy="4718575"/>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2094D2"/>
          </a:solidFill>
          <a:ln>
            <a:noFill/>
          </a:ln>
          <a:effectLst/>
        </p:spPr>
        <p:txBody>
          <a:bodyPr wrap="none" anchor="ctr"/>
          <a:lstStyle/>
          <a:p>
            <a:endParaRPr lang="en-GB" sz="900" noProof="0"/>
          </a:p>
        </p:txBody>
      </p:sp>
      <p:sp>
        <p:nvSpPr>
          <p:cNvPr id="362" name="Freeform 249">
            <a:extLst>
              <a:ext uri="{FF2B5EF4-FFF2-40B4-BE49-F238E27FC236}">
                <a16:creationId xmlns:a16="http://schemas.microsoft.com/office/drawing/2014/main" id="{CD04702C-74F4-EBC6-78A9-842EE1E301BD}"/>
              </a:ext>
            </a:extLst>
          </p:cNvPr>
          <p:cNvSpPr>
            <a:spLocks noChangeArrowheads="1"/>
          </p:cNvSpPr>
          <p:nvPr/>
        </p:nvSpPr>
        <p:spPr bwMode="auto">
          <a:xfrm>
            <a:off x="5057229" y="5789635"/>
            <a:ext cx="2738134" cy="142928"/>
          </a:xfrm>
          <a:custGeom>
            <a:avLst/>
            <a:gdLst>
              <a:gd name="T0" fmla="*/ 4199 w 4200"/>
              <a:gd name="T1" fmla="*/ 0 h 253"/>
              <a:gd name="T2" fmla="*/ 126 w 4200"/>
              <a:gd name="T3" fmla="*/ 0 h 253"/>
              <a:gd name="T4" fmla="*/ 126 w 4200"/>
              <a:gd name="T5" fmla="*/ 0 h 253"/>
              <a:gd name="T6" fmla="*/ 0 w 4200"/>
              <a:gd name="T7" fmla="*/ 126 h 253"/>
              <a:gd name="T8" fmla="*/ 0 w 4200"/>
              <a:gd name="T9" fmla="*/ 126 h 253"/>
              <a:gd name="T10" fmla="*/ 126 w 4200"/>
              <a:gd name="T11" fmla="*/ 252 h 253"/>
              <a:gd name="T12" fmla="*/ 4199 w 4200"/>
              <a:gd name="T13" fmla="*/ 252 h 253"/>
              <a:gd name="T14" fmla="*/ 4199 w 42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3">
                <a:moveTo>
                  <a:pt x="4199" y="0"/>
                </a:moveTo>
                <a:lnTo>
                  <a:pt x="126" y="0"/>
                </a:lnTo>
                <a:lnTo>
                  <a:pt x="126" y="0"/>
                </a:lnTo>
                <a:cubicBezTo>
                  <a:pt x="57" y="0"/>
                  <a:pt x="0" y="57"/>
                  <a:pt x="0" y="126"/>
                </a:cubicBezTo>
                <a:lnTo>
                  <a:pt x="0" y="126"/>
                </a:lnTo>
                <a:cubicBezTo>
                  <a:pt x="0" y="195"/>
                  <a:pt x="57" y="252"/>
                  <a:pt x="126" y="252"/>
                </a:cubicBezTo>
                <a:lnTo>
                  <a:pt x="4199" y="252"/>
                </a:lnTo>
                <a:lnTo>
                  <a:pt x="4199" y="0"/>
                </a:lnTo>
              </a:path>
            </a:pathLst>
          </a:custGeom>
          <a:solidFill>
            <a:srgbClr val="086575"/>
          </a:solidFill>
          <a:ln>
            <a:noFill/>
          </a:ln>
          <a:effectLst/>
        </p:spPr>
        <p:txBody>
          <a:bodyPr wrap="none" anchor="ctr"/>
          <a:lstStyle/>
          <a:p>
            <a:endParaRPr lang="en-GB" sz="900" noProof="0"/>
          </a:p>
        </p:txBody>
      </p:sp>
      <p:sp>
        <p:nvSpPr>
          <p:cNvPr id="363" name="Freeform 250">
            <a:extLst>
              <a:ext uri="{FF2B5EF4-FFF2-40B4-BE49-F238E27FC236}">
                <a16:creationId xmlns:a16="http://schemas.microsoft.com/office/drawing/2014/main" id="{7535140D-5133-89AA-DAC8-FEC8BAD61CA8}"/>
              </a:ext>
            </a:extLst>
          </p:cNvPr>
          <p:cNvSpPr>
            <a:spLocks noChangeArrowheads="1"/>
          </p:cNvSpPr>
          <p:nvPr/>
        </p:nvSpPr>
        <p:spPr bwMode="auto">
          <a:xfrm>
            <a:off x="8304426" y="1478391"/>
            <a:ext cx="2677733" cy="5007250"/>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60BA47"/>
          </a:solidFill>
          <a:ln>
            <a:noFill/>
          </a:ln>
          <a:effectLst/>
        </p:spPr>
        <p:txBody>
          <a:bodyPr wrap="none" anchor="ctr"/>
          <a:lstStyle/>
          <a:p>
            <a:endParaRPr lang="en-GB" sz="900" noProof="0"/>
          </a:p>
        </p:txBody>
      </p:sp>
      <p:sp>
        <p:nvSpPr>
          <p:cNvPr id="365" name="Freeform 252">
            <a:extLst>
              <a:ext uri="{FF2B5EF4-FFF2-40B4-BE49-F238E27FC236}">
                <a16:creationId xmlns:a16="http://schemas.microsoft.com/office/drawing/2014/main" id="{79537792-6322-1DA7-608A-DF68CAA6B721}"/>
              </a:ext>
            </a:extLst>
          </p:cNvPr>
          <p:cNvSpPr>
            <a:spLocks noChangeArrowheads="1"/>
          </p:cNvSpPr>
          <p:nvPr/>
        </p:nvSpPr>
        <p:spPr bwMode="auto">
          <a:xfrm>
            <a:off x="8244025" y="1335466"/>
            <a:ext cx="2738134" cy="142926"/>
          </a:xfrm>
          <a:custGeom>
            <a:avLst/>
            <a:gdLst>
              <a:gd name="T0" fmla="*/ 4198 w 4199"/>
              <a:gd name="T1" fmla="*/ 251 h 252"/>
              <a:gd name="T2" fmla="*/ 126 w 4199"/>
              <a:gd name="T3" fmla="*/ 251 h 252"/>
              <a:gd name="T4" fmla="*/ 126 w 4199"/>
              <a:gd name="T5" fmla="*/ 251 h 252"/>
              <a:gd name="T6" fmla="*/ 0 w 4199"/>
              <a:gd name="T7" fmla="*/ 125 h 252"/>
              <a:gd name="T8" fmla="*/ 0 w 4199"/>
              <a:gd name="T9" fmla="*/ 125 h 252"/>
              <a:gd name="T10" fmla="*/ 126 w 4199"/>
              <a:gd name="T11" fmla="*/ 0 h 252"/>
              <a:gd name="T12" fmla="*/ 4198 w 4199"/>
              <a:gd name="T13" fmla="*/ 0 h 252"/>
              <a:gd name="T14" fmla="*/ 4198 w 4199"/>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2">
                <a:moveTo>
                  <a:pt x="4198" y="251"/>
                </a:moveTo>
                <a:lnTo>
                  <a:pt x="126" y="251"/>
                </a:lnTo>
                <a:lnTo>
                  <a:pt x="126" y="251"/>
                </a:lnTo>
                <a:cubicBezTo>
                  <a:pt x="57" y="251"/>
                  <a:pt x="0" y="195"/>
                  <a:pt x="0" y="125"/>
                </a:cubicBezTo>
                <a:lnTo>
                  <a:pt x="0" y="125"/>
                </a:lnTo>
                <a:cubicBezTo>
                  <a:pt x="0" y="56"/>
                  <a:pt x="57" y="0"/>
                  <a:pt x="126" y="0"/>
                </a:cubicBezTo>
                <a:lnTo>
                  <a:pt x="4198" y="0"/>
                </a:lnTo>
                <a:lnTo>
                  <a:pt x="4198" y="251"/>
                </a:lnTo>
              </a:path>
            </a:pathLst>
          </a:custGeom>
          <a:solidFill>
            <a:srgbClr val="086575"/>
          </a:solidFill>
          <a:ln>
            <a:noFill/>
          </a:ln>
          <a:effectLst/>
        </p:spPr>
        <p:txBody>
          <a:bodyPr wrap="none" anchor="ctr"/>
          <a:lstStyle/>
          <a:p>
            <a:endParaRPr lang="en-GB" sz="900" noProof="0"/>
          </a:p>
        </p:txBody>
      </p:sp>
      <p:sp>
        <p:nvSpPr>
          <p:cNvPr id="2" name="Text Placeholder 1">
            <a:extLst>
              <a:ext uri="{FF2B5EF4-FFF2-40B4-BE49-F238E27FC236}">
                <a16:creationId xmlns:a16="http://schemas.microsoft.com/office/drawing/2014/main" id="{F660FF69-5560-EAD2-1F28-2EFAE18D4761}"/>
              </a:ext>
            </a:extLst>
          </p:cNvPr>
          <p:cNvSpPr>
            <a:spLocks noGrp="1"/>
          </p:cNvSpPr>
          <p:nvPr>
            <p:ph type="body" sz="quarter" idx="16"/>
          </p:nvPr>
        </p:nvSpPr>
        <p:spPr>
          <a:xfrm>
            <a:off x="2416529" y="83815"/>
            <a:ext cx="8075504" cy="508865"/>
          </a:xfrm>
        </p:spPr>
        <p:txBody>
          <a:bodyPr/>
          <a:lstStyle/>
          <a:p>
            <a:pPr algn="l"/>
            <a:r>
              <a:rPr lang="pl-PL" noProof="0"/>
              <a:t>Vaiheittainen opas </a:t>
            </a:r>
            <a:r>
              <a:rPr lang="pl-PL" noProof="0" err="1"/>
              <a:t>elintarvikeauditointiin</a:t>
            </a:r>
            <a:endParaRPr lang="en-GB" noProof="0"/>
          </a:p>
        </p:txBody>
      </p:sp>
      <p:sp>
        <p:nvSpPr>
          <p:cNvPr id="105" name="CuadroTexto 553">
            <a:extLst>
              <a:ext uri="{FF2B5EF4-FFF2-40B4-BE49-F238E27FC236}">
                <a16:creationId xmlns:a16="http://schemas.microsoft.com/office/drawing/2014/main" id="{1EFA38F0-11F0-23A4-C323-B9EE580394FE}"/>
              </a:ext>
            </a:extLst>
          </p:cNvPr>
          <p:cNvSpPr txBox="1"/>
          <p:nvPr/>
        </p:nvSpPr>
        <p:spPr>
          <a:xfrm>
            <a:off x="1881696" y="1691722"/>
            <a:ext cx="2628499" cy="1015663"/>
          </a:xfrm>
          <a:prstGeom prst="rect">
            <a:avLst/>
          </a:prstGeom>
          <a:noFill/>
        </p:spPr>
        <p:txBody>
          <a:bodyPr wrap="square" rtlCol="0">
            <a:spAutoFit/>
          </a:bodyPr>
          <a:lstStyle/>
          <a:p>
            <a:pPr algn="ctr"/>
            <a:r>
              <a:rPr lang="en-US" sz="2000" b="1" noProof="0">
                <a:solidFill>
                  <a:srgbClr val="0B3A5B"/>
                </a:solidFill>
                <a:latin typeface="Calibri" panose="020F0502020204030204" pitchFamily="34" charset="0"/>
                <a:ea typeface="Lato" charset="0"/>
                <a:cs typeface="Calibri" panose="020F0502020204030204" pitchFamily="34" charset="0"/>
              </a:rPr>
              <a:t>Henkilöstön kouluttaminen ja prosessista tiedottaminen</a:t>
            </a:r>
            <a:endParaRPr lang="en-GB" sz="2000" b="1" noProof="0">
              <a:solidFill>
                <a:srgbClr val="0B3A5B"/>
              </a:solidFill>
              <a:latin typeface="Calibri" panose="020F0502020204030204" pitchFamily="34" charset="0"/>
              <a:ea typeface="Lato" charset="0"/>
              <a:cs typeface="Calibri" panose="020F0502020204030204" pitchFamily="34" charset="0"/>
            </a:endParaRPr>
          </a:p>
        </p:txBody>
      </p:sp>
      <p:sp>
        <p:nvSpPr>
          <p:cNvPr id="106" name="CuadroTexto 555">
            <a:extLst>
              <a:ext uri="{FF2B5EF4-FFF2-40B4-BE49-F238E27FC236}">
                <a16:creationId xmlns:a16="http://schemas.microsoft.com/office/drawing/2014/main" id="{0648347C-B16D-5C35-459C-8F256F414E90}"/>
              </a:ext>
            </a:extLst>
          </p:cNvPr>
          <p:cNvSpPr txBox="1"/>
          <p:nvPr/>
        </p:nvSpPr>
        <p:spPr>
          <a:xfrm>
            <a:off x="5329280" y="1337779"/>
            <a:ext cx="2290213" cy="707886"/>
          </a:xfrm>
          <a:prstGeom prst="rect">
            <a:avLst/>
          </a:prstGeom>
          <a:noFill/>
        </p:spPr>
        <p:txBody>
          <a:bodyPr wrap="square" rtlCol="0">
            <a:spAutoFit/>
          </a:bodyPr>
          <a:lstStyle/>
          <a:p>
            <a:pPr algn="ctr"/>
            <a:r>
              <a:rPr lang="en-GB" sz="2000" b="1" noProof="0">
                <a:solidFill>
                  <a:srgbClr val="0B3A5B"/>
                </a:solidFill>
                <a:latin typeface="Calibri" panose="020F0502020204030204" pitchFamily="34" charset="0"/>
                <a:ea typeface="Lato" charset="0"/>
                <a:cs typeface="Calibri" panose="020F0502020204030204" pitchFamily="34" charset="0"/>
              </a:rPr>
              <a:t>Varmistetaan säännösten noudattaminen</a:t>
            </a:r>
          </a:p>
        </p:txBody>
      </p:sp>
      <p:sp>
        <p:nvSpPr>
          <p:cNvPr id="107" name="CuadroTexto 557">
            <a:extLst>
              <a:ext uri="{FF2B5EF4-FFF2-40B4-BE49-F238E27FC236}">
                <a16:creationId xmlns:a16="http://schemas.microsoft.com/office/drawing/2014/main" id="{994E441B-374E-DF7A-EE28-0EE94F4B5AE3}"/>
              </a:ext>
            </a:extLst>
          </p:cNvPr>
          <p:cNvSpPr txBox="1"/>
          <p:nvPr/>
        </p:nvSpPr>
        <p:spPr>
          <a:xfrm>
            <a:off x="8550296" y="1645865"/>
            <a:ext cx="2250443" cy="707886"/>
          </a:xfrm>
          <a:prstGeom prst="rect">
            <a:avLst/>
          </a:prstGeom>
          <a:noFill/>
        </p:spPr>
        <p:txBody>
          <a:bodyPr wrap="square" rtlCol="0">
            <a:spAutoFit/>
          </a:bodyPr>
          <a:lstStyle/>
          <a:p>
            <a:pPr algn="ctr"/>
            <a:r>
              <a:rPr lang="en-GB" sz="2000" b="1" noProof="0">
                <a:solidFill>
                  <a:srgbClr val="0B3A5B"/>
                </a:solidFill>
                <a:latin typeface="Calibri" panose="020F0502020204030204" pitchFamily="34" charset="0"/>
                <a:ea typeface="Lato" charset="0"/>
                <a:cs typeface="Calibri" panose="020F0502020204030204" pitchFamily="34" charset="0"/>
              </a:rPr>
              <a:t>Suorita auditointia edeltävä arviointi</a:t>
            </a:r>
          </a:p>
        </p:txBody>
      </p:sp>
      <p:sp>
        <p:nvSpPr>
          <p:cNvPr id="109" name="Rectángulo 602">
            <a:extLst>
              <a:ext uri="{FF2B5EF4-FFF2-40B4-BE49-F238E27FC236}">
                <a16:creationId xmlns:a16="http://schemas.microsoft.com/office/drawing/2014/main" id="{EC99DA1D-DE20-2F56-E376-DE9CF9809106}"/>
              </a:ext>
            </a:extLst>
          </p:cNvPr>
          <p:cNvSpPr/>
          <p:nvPr/>
        </p:nvSpPr>
        <p:spPr>
          <a:xfrm>
            <a:off x="1978275" y="3235090"/>
            <a:ext cx="2374939" cy="2554545"/>
          </a:xfrm>
          <a:prstGeom prst="rect">
            <a:avLst/>
          </a:prstGeom>
        </p:spPr>
        <p:txBody>
          <a:bodyPr wrap="square">
            <a:spAutoFit/>
          </a:bodyPr>
          <a:lstStyle/>
          <a:p>
            <a:pPr algn="ctr"/>
            <a:r>
              <a:rPr lang="en-US" sz="1600" noProof="0" dirty="0" err="1">
                <a:solidFill>
                  <a:schemeClr val="bg1"/>
                </a:solidFill>
                <a:latin typeface="Calibri" panose="020F0502020204030204" pitchFamily="34" charset="0"/>
                <a:ea typeface="Lato" charset="0"/>
                <a:cs typeface="Calibri" panose="020F0502020204030204" pitchFamily="34" charset="0"/>
              </a:rPr>
              <a:t>Kouluta</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henkilöstö</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tarkastuksen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tavoitteista</a:t>
            </a:r>
            <a:r>
              <a:rPr lang="en-US" sz="1600" noProof="0" dirty="0">
                <a:solidFill>
                  <a:schemeClr val="bg1"/>
                </a:solidFill>
                <a:latin typeface="Calibri" panose="020F0502020204030204" pitchFamily="34" charset="0"/>
                <a:ea typeface="Lato" charset="0"/>
                <a:cs typeface="Calibri" panose="020F0502020204030204" pitchFamily="34" charset="0"/>
              </a:rPr>
              <a:t> ja </a:t>
            </a:r>
            <a:r>
              <a:rPr lang="en-US" sz="1600" noProof="0" dirty="0" err="1">
                <a:solidFill>
                  <a:schemeClr val="bg1"/>
                </a:solidFill>
                <a:latin typeface="Calibri" panose="020F0502020204030204" pitchFamily="34" charset="0"/>
                <a:ea typeface="Lato" charset="0"/>
                <a:cs typeface="Calibri" panose="020F0502020204030204" pitchFamily="34" charset="0"/>
              </a:rPr>
              <a:t>tarkan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tiedonkeruun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tärkeydestä</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Näytä</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heille</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miten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jätteet</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kirjataan</a:t>
            </a:r>
            <a:r>
              <a:rPr lang="en-US" sz="1600" noProof="0" dirty="0">
                <a:solidFill>
                  <a:schemeClr val="bg1"/>
                </a:solidFill>
                <a:latin typeface="Calibri" panose="020F0502020204030204" pitchFamily="34" charset="0"/>
                <a:ea typeface="Lato" charset="0"/>
                <a:cs typeface="Calibri" panose="020F0502020204030204" pitchFamily="34" charset="0"/>
              </a:rPr>
              <a:t>, ja </a:t>
            </a:r>
            <a:r>
              <a:rPr lang="en-US" sz="1600" noProof="0" dirty="0" err="1">
                <a:solidFill>
                  <a:schemeClr val="bg1"/>
                </a:solidFill>
                <a:latin typeface="Calibri" panose="020F0502020204030204" pitchFamily="34" charset="0"/>
                <a:ea typeface="Lato" charset="0"/>
                <a:cs typeface="Calibri" panose="020F0502020204030204" pitchFamily="34" charset="0"/>
              </a:rPr>
              <a:t>rohkaise</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heitä</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osallistumaan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jotta</a:t>
            </a:r>
            <a:r>
              <a:rPr lang="en-US" sz="1600" noProof="0" dirty="0">
                <a:solidFill>
                  <a:schemeClr val="bg1"/>
                </a:solidFill>
                <a:latin typeface="Calibri" panose="020F0502020204030204" pitchFamily="34" charset="0"/>
                <a:ea typeface="Lato" charset="0"/>
                <a:cs typeface="Calibri" panose="020F0502020204030204" pitchFamily="34" charset="0"/>
              </a:rPr>
              <a:t> he </a:t>
            </a:r>
            <a:r>
              <a:rPr lang="en-US" sz="1600" noProof="0" dirty="0" err="1">
                <a:solidFill>
                  <a:schemeClr val="bg1"/>
                </a:solidFill>
                <a:latin typeface="Calibri" panose="020F0502020204030204" pitchFamily="34" charset="0"/>
                <a:ea typeface="Lato" charset="0"/>
                <a:cs typeface="Calibri" panose="020F0502020204030204" pitchFamily="34" charset="0"/>
              </a:rPr>
              <a:t>tuntevat</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olevansa</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mukana</a:t>
            </a:r>
            <a:r>
              <a:rPr lang="en-US" sz="1600" noProof="0" dirty="0">
                <a:solidFill>
                  <a:schemeClr val="bg1"/>
                </a:solidFill>
                <a:latin typeface="Calibri" panose="020F0502020204030204" pitchFamily="34" charset="0"/>
                <a:ea typeface="Lato" charset="0"/>
                <a:cs typeface="Calibri" panose="020F0502020204030204" pitchFamily="34" charset="0"/>
              </a:rPr>
              <a:t> ja </a:t>
            </a:r>
            <a:r>
              <a:rPr lang="en-US" sz="1600" noProof="0" dirty="0" err="1">
                <a:solidFill>
                  <a:schemeClr val="bg1"/>
                </a:solidFill>
                <a:latin typeface="Calibri" panose="020F0502020204030204" pitchFamily="34" charset="0"/>
                <a:ea typeface="Lato" charset="0"/>
                <a:cs typeface="Calibri" panose="020F0502020204030204" pitchFamily="34" charset="0"/>
              </a:rPr>
              <a:t>todennäköisemmin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antavat</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arvokkaita</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tietoja</a:t>
            </a:r>
            <a:r>
              <a:rPr lang="en-US" sz="1600" noProof="0" dirty="0">
                <a:solidFill>
                  <a:schemeClr val="bg1"/>
                </a:solidFill>
                <a:latin typeface="Calibri" panose="020F0502020204030204" pitchFamily="34" charset="0"/>
                <a:ea typeface="Lato" charset="0"/>
                <a:cs typeface="Calibri" panose="020F0502020204030204" pitchFamily="34" charset="0"/>
              </a:rPr>
              <a:t>.</a:t>
            </a:r>
            <a:endParaRPr lang="en-GB" sz="1600" noProof="0" dirty="0">
              <a:solidFill>
                <a:schemeClr val="bg1"/>
              </a:solidFill>
              <a:latin typeface="Calibri" panose="020F0502020204030204" pitchFamily="34" charset="0"/>
              <a:ea typeface="Lato" charset="0"/>
              <a:cs typeface="Calibri" panose="020F0502020204030204" pitchFamily="34" charset="0"/>
            </a:endParaRPr>
          </a:p>
        </p:txBody>
      </p:sp>
      <p:sp>
        <p:nvSpPr>
          <p:cNvPr id="110" name="Rectángulo 603">
            <a:extLst>
              <a:ext uri="{FF2B5EF4-FFF2-40B4-BE49-F238E27FC236}">
                <a16:creationId xmlns:a16="http://schemas.microsoft.com/office/drawing/2014/main" id="{6170A30A-1710-E605-9157-7AEC85E11E73}"/>
              </a:ext>
            </a:extLst>
          </p:cNvPr>
          <p:cNvSpPr/>
          <p:nvPr/>
        </p:nvSpPr>
        <p:spPr>
          <a:xfrm>
            <a:off x="5258102" y="2353751"/>
            <a:ext cx="2405943" cy="3293209"/>
          </a:xfrm>
          <a:prstGeom prst="rect">
            <a:avLst/>
          </a:prstGeom>
        </p:spPr>
        <p:txBody>
          <a:bodyPr wrap="square">
            <a:spAutoFit/>
          </a:bodyPr>
          <a:lstStyle/>
          <a:p>
            <a:pPr algn="ctr"/>
            <a:r>
              <a:rPr lang="en-US" sz="1600" noProof="0" dirty="0" err="1">
                <a:solidFill>
                  <a:schemeClr val="bg1"/>
                </a:solidFill>
                <a:latin typeface="Calibri" panose="020F0502020204030204" pitchFamily="34" charset="0"/>
                <a:ea typeface="Lato" charset="0"/>
                <a:cs typeface="Calibri" panose="020F0502020204030204" pitchFamily="34" charset="0"/>
              </a:rPr>
              <a:t>Tarkista</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elintarvikejätteen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hävittämistä</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koskevat</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paikalliset</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määräykset</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varmistaaksesi</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että</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auditointisi</a:t>
            </a:r>
            <a:r>
              <a:rPr lang="en-US" sz="1600" noProof="0" dirty="0">
                <a:solidFill>
                  <a:schemeClr val="bg1"/>
                </a:solidFill>
                <a:latin typeface="Calibri" panose="020F0502020204030204" pitchFamily="34" charset="0"/>
                <a:ea typeface="Lato" charset="0"/>
                <a:cs typeface="Calibri" panose="020F0502020204030204" pitchFamily="34" charset="0"/>
              </a:rPr>
              <a:t> on </a:t>
            </a:r>
            <a:r>
              <a:rPr lang="en-US" sz="1600" noProof="0" dirty="0" err="1">
                <a:solidFill>
                  <a:schemeClr val="bg1"/>
                </a:solidFill>
                <a:latin typeface="Calibri" panose="020F0502020204030204" pitchFamily="34" charset="0"/>
                <a:ea typeface="Lato" charset="0"/>
                <a:cs typeface="Calibri" panose="020F0502020204030204" pitchFamily="34" charset="0"/>
              </a:rPr>
              <a:t>lakisääteisten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standardien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mukainen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Noudata</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myös</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terveys</a:t>
            </a:r>
            <a:r>
              <a:rPr lang="en-US" sz="1600" noProof="0" dirty="0">
                <a:solidFill>
                  <a:schemeClr val="bg1"/>
                </a:solidFill>
                <a:latin typeface="Calibri" panose="020F0502020204030204" pitchFamily="34" charset="0"/>
                <a:ea typeface="Lato" charset="0"/>
                <a:cs typeface="Calibri" panose="020F0502020204030204" pitchFamily="34" charset="0"/>
              </a:rPr>
              <a:t>- ja </a:t>
            </a:r>
            <a:r>
              <a:rPr lang="en-US" sz="1600" noProof="0" dirty="0" err="1">
                <a:solidFill>
                  <a:schemeClr val="bg1"/>
                </a:solidFill>
                <a:latin typeface="Calibri" panose="020F0502020204030204" pitchFamily="34" charset="0"/>
                <a:ea typeface="Lato" charset="0"/>
                <a:cs typeface="Calibri" panose="020F0502020204030204" pitchFamily="34" charset="0"/>
              </a:rPr>
              <a:t>turvallisuusprotokollia</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hygienian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ylläpitämiseksi</a:t>
            </a:r>
            <a:r>
              <a:rPr lang="en-US" sz="1600" noProof="0" dirty="0">
                <a:solidFill>
                  <a:schemeClr val="bg1"/>
                </a:solidFill>
                <a:latin typeface="Calibri" panose="020F0502020204030204" pitchFamily="34" charset="0"/>
                <a:ea typeface="Lato" charset="0"/>
                <a:cs typeface="Calibri" panose="020F0502020204030204" pitchFamily="34" charset="0"/>
              </a:rPr>
              <a:t> ja </a:t>
            </a:r>
            <a:r>
              <a:rPr lang="en-US" sz="1600" noProof="0" dirty="0" err="1">
                <a:solidFill>
                  <a:schemeClr val="bg1"/>
                </a:solidFill>
                <a:latin typeface="Calibri" panose="020F0502020204030204" pitchFamily="34" charset="0"/>
                <a:ea typeface="Lato" charset="0"/>
                <a:cs typeface="Calibri" panose="020F0502020204030204" pitchFamily="34" charset="0"/>
              </a:rPr>
              <a:t>sen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varmistamiseksi</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että</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auditointi</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suoritetaan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turvallisesti</a:t>
            </a:r>
            <a:r>
              <a:rPr lang="en-US" sz="1600" noProof="0" dirty="0">
                <a:solidFill>
                  <a:schemeClr val="bg1"/>
                </a:solidFill>
                <a:latin typeface="Calibri" panose="020F0502020204030204" pitchFamily="34" charset="0"/>
                <a:ea typeface="Lato" charset="0"/>
                <a:cs typeface="Calibri" panose="020F0502020204030204" pitchFamily="34" charset="0"/>
              </a:rPr>
              <a:t>.</a:t>
            </a:r>
            <a:endParaRPr lang="en-GB" sz="1600" noProof="0" dirty="0">
              <a:solidFill>
                <a:schemeClr val="bg1"/>
              </a:solidFill>
              <a:latin typeface="Calibri" panose="020F0502020204030204" pitchFamily="34" charset="0"/>
              <a:ea typeface="Lato" charset="0"/>
              <a:cs typeface="Calibri" panose="020F0502020204030204" pitchFamily="34" charset="0"/>
            </a:endParaRPr>
          </a:p>
        </p:txBody>
      </p:sp>
      <p:sp>
        <p:nvSpPr>
          <p:cNvPr id="111" name="Rectángulo 604">
            <a:extLst>
              <a:ext uri="{FF2B5EF4-FFF2-40B4-BE49-F238E27FC236}">
                <a16:creationId xmlns:a16="http://schemas.microsoft.com/office/drawing/2014/main" id="{1404550E-508B-1B68-312D-2F9BC6213C3C}"/>
              </a:ext>
            </a:extLst>
          </p:cNvPr>
          <p:cNvSpPr/>
          <p:nvPr/>
        </p:nvSpPr>
        <p:spPr>
          <a:xfrm>
            <a:off x="8483105" y="2707385"/>
            <a:ext cx="2384823" cy="3046988"/>
          </a:xfrm>
          <a:prstGeom prst="rect">
            <a:avLst/>
          </a:prstGeom>
        </p:spPr>
        <p:txBody>
          <a:bodyPr wrap="square">
            <a:spAutoFit/>
          </a:bodyPr>
          <a:lstStyle/>
          <a:p>
            <a:pPr algn="ctr"/>
            <a:r>
              <a:rPr lang="en-US" sz="1600" noProof="0" dirty="0" err="1">
                <a:solidFill>
                  <a:schemeClr val="bg1"/>
                </a:solidFill>
                <a:latin typeface="Calibri" panose="020F0502020204030204" pitchFamily="34" charset="0"/>
                <a:ea typeface="Lato" charset="0"/>
                <a:cs typeface="Calibri" panose="020F0502020204030204" pitchFamily="34" charset="0"/>
              </a:rPr>
              <a:t>Tarkkaile</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nykyisiä</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jätehuoltokäytäntöjä</a:t>
            </a:r>
            <a:r>
              <a:rPr lang="en-US" sz="1600" noProof="0" dirty="0">
                <a:solidFill>
                  <a:schemeClr val="bg1"/>
                </a:solidFill>
                <a:latin typeface="Calibri" panose="020F0502020204030204" pitchFamily="34" charset="0"/>
                <a:ea typeface="Lato" charset="0"/>
                <a:cs typeface="Calibri" panose="020F0502020204030204" pitchFamily="34" charset="0"/>
              </a:rPr>
              <a:t> ja </a:t>
            </a:r>
            <a:r>
              <a:rPr lang="en-US" sz="1600" noProof="0" dirty="0" err="1">
                <a:solidFill>
                  <a:schemeClr val="bg1"/>
                </a:solidFill>
                <a:latin typeface="Calibri" panose="020F0502020204030204" pitchFamily="34" charset="0"/>
                <a:ea typeface="Lato" charset="0"/>
                <a:cs typeface="Calibri" panose="020F0502020204030204" pitchFamily="34" charset="0"/>
              </a:rPr>
              <a:t>tunnista</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mahdolliset</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suuntaukset</a:t>
            </a:r>
            <a:r>
              <a:rPr lang="en-US" sz="1600" noProof="0" dirty="0">
                <a:solidFill>
                  <a:schemeClr val="bg1"/>
                </a:solidFill>
                <a:latin typeface="Calibri" panose="020F0502020204030204" pitchFamily="34" charset="0"/>
                <a:ea typeface="Lato" charset="0"/>
                <a:cs typeface="Calibri" panose="020F0502020204030204" pitchFamily="34" charset="0"/>
              </a:rPr>
              <a:t> tai </a:t>
            </a:r>
            <a:r>
              <a:rPr lang="en-US" sz="1600" noProof="0" dirty="0" err="1">
                <a:solidFill>
                  <a:schemeClr val="bg1"/>
                </a:solidFill>
                <a:latin typeface="Calibri" panose="020F0502020204030204" pitchFamily="34" charset="0"/>
                <a:ea typeface="Lato" charset="0"/>
                <a:cs typeface="Calibri" panose="020F0502020204030204" pitchFamily="34" charset="0"/>
              </a:rPr>
              <a:t>ongelmat</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ennen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auditoinnin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aloittamista</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Tämä</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ennakkoarviointi</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auttaa</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sinua</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määrittämään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alueet</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joihin</a:t>
            </a:r>
            <a:r>
              <a:rPr lang="en-US" sz="1600" noProof="0" dirty="0">
                <a:solidFill>
                  <a:schemeClr val="bg1"/>
                </a:solidFill>
                <a:latin typeface="Calibri" panose="020F0502020204030204" pitchFamily="34" charset="0"/>
                <a:ea typeface="Lato" charset="0"/>
                <a:cs typeface="Calibri" panose="020F0502020204030204" pitchFamily="34" charset="0"/>
              </a:rPr>
              <a:t> on </a:t>
            </a:r>
            <a:r>
              <a:rPr lang="en-US" sz="1600" noProof="0" dirty="0" err="1">
                <a:solidFill>
                  <a:schemeClr val="bg1"/>
                </a:solidFill>
                <a:latin typeface="Calibri" panose="020F0502020204030204" pitchFamily="34" charset="0"/>
                <a:ea typeface="Lato" charset="0"/>
                <a:cs typeface="Calibri" panose="020F0502020204030204" pitchFamily="34" charset="0"/>
              </a:rPr>
              <a:t>keskityttävä</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tarkemmin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varsinaisen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auditoinnin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aikana</a:t>
            </a:r>
            <a:r>
              <a:rPr lang="en-US" sz="1600" noProof="0" dirty="0">
                <a:solidFill>
                  <a:schemeClr val="bg1"/>
                </a:solidFill>
                <a:latin typeface="Calibri" panose="020F0502020204030204" pitchFamily="34" charset="0"/>
                <a:ea typeface="Lato" charset="0"/>
                <a:cs typeface="Calibri" panose="020F0502020204030204" pitchFamily="34" charset="0"/>
              </a:rPr>
              <a:t>.</a:t>
            </a:r>
            <a:endParaRPr lang="en-GB" sz="1600" noProof="0" dirty="0">
              <a:solidFill>
                <a:schemeClr val="bg1"/>
              </a:solidFill>
              <a:latin typeface="Calibri" panose="020F0502020204030204" pitchFamily="34" charset="0"/>
              <a:ea typeface="Lato" charset="0"/>
              <a:cs typeface="Calibri" panose="020F0502020204030204" pitchFamily="34" charset="0"/>
            </a:endParaRPr>
          </a:p>
        </p:txBody>
      </p:sp>
      <p:pic>
        <p:nvPicPr>
          <p:cNvPr id="16" name="Grafika 15" descr="Znaczek 5 z wypełnieniem pełnym">
            <a:extLst>
              <a:ext uri="{FF2B5EF4-FFF2-40B4-BE49-F238E27FC236}">
                <a16:creationId xmlns:a16="http://schemas.microsoft.com/office/drawing/2014/main" id="{697C4EDA-8B1F-B8BA-3CE8-9A42F29BB4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0017" y="831420"/>
            <a:ext cx="730026" cy="730026"/>
          </a:xfrm>
          <a:prstGeom prst="rect">
            <a:avLst/>
          </a:prstGeom>
        </p:spPr>
      </p:pic>
      <p:pic>
        <p:nvPicPr>
          <p:cNvPr id="9" name="Grafika 8" descr="Znaczek 6 z wypełnieniem pełnym">
            <a:extLst>
              <a:ext uri="{FF2B5EF4-FFF2-40B4-BE49-F238E27FC236}">
                <a16:creationId xmlns:a16="http://schemas.microsoft.com/office/drawing/2014/main" id="{10DBBB72-B30B-7F13-7C1A-64EDC0327A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08567" y="5516130"/>
            <a:ext cx="730026" cy="730026"/>
          </a:xfrm>
          <a:prstGeom prst="rect">
            <a:avLst/>
          </a:prstGeom>
        </p:spPr>
      </p:pic>
      <p:pic>
        <p:nvPicPr>
          <p:cNvPr id="13" name="Grafika 12" descr="Znaczek 7 z wypełnieniem pełnym">
            <a:extLst>
              <a:ext uri="{FF2B5EF4-FFF2-40B4-BE49-F238E27FC236}">
                <a16:creationId xmlns:a16="http://schemas.microsoft.com/office/drawing/2014/main" id="{FD96A196-A411-A23F-A8AA-076AA283A1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18092" y="831420"/>
            <a:ext cx="730026" cy="730026"/>
          </a:xfrm>
          <a:prstGeom prst="rect">
            <a:avLst/>
          </a:prstGeom>
        </p:spPr>
      </p:pic>
    </p:spTree>
    <p:extLst>
      <p:ext uri="{BB962C8B-B14F-4D97-AF65-F5344CB8AC3E}">
        <p14:creationId xmlns:p14="http://schemas.microsoft.com/office/powerpoint/2010/main" val="40110982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904855" y="618626"/>
            <a:ext cx="8258599" cy="1078106"/>
          </a:xfrm>
          <a:prstGeom prst="rect">
            <a:avLst/>
          </a:prstGeom>
        </p:spPr>
        <p:txBody>
          <a:bodyPr/>
          <a:lstStyle/>
          <a:p>
            <a:r>
              <a:rPr lang="en-US" noProof="0"/>
              <a:t>Ruokajätehuollon vaatimustenmukaisuus</a:t>
            </a:r>
            <a:endParaRPr lang="en-GB" noProof="0"/>
          </a:p>
        </p:txBody>
      </p:sp>
      <p:sp>
        <p:nvSpPr>
          <p:cNvPr id="2" name="Freeform 1">
            <a:extLst>
              <a:ext uri="{FF2B5EF4-FFF2-40B4-BE49-F238E27FC236}">
                <a16:creationId xmlns:a16="http://schemas.microsoft.com/office/drawing/2014/main" id="{1C295A93-AB93-997F-F76F-86A4C7306515}"/>
              </a:ext>
            </a:extLst>
          </p:cNvPr>
          <p:cNvSpPr/>
          <p:nvPr/>
        </p:nvSpPr>
        <p:spPr>
          <a:xfrm>
            <a:off x="8941983" y="-23276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a:p>
        </p:txBody>
      </p:sp>
      <p:sp>
        <p:nvSpPr>
          <p:cNvPr id="6" name="Symbol zastępczy tekstu 5">
            <a:extLst>
              <a:ext uri="{FF2B5EF4-FFF2-40B4-BE49-F238E27FC236}">
                <a16:creationId xmlns:a16="http://schemas.microsoft.com/office/drawing/2014/main" id="{3006B3CE-D8BE-8F0A-D345-19B19D2BE6D0}"/>
              </a:ext>
            </a:extLst>
          </p:cNvPr>
          <p:cNvSpPr>
            <a:spLocks noGrp="1"/>
          </p:cNvSpPr>
          <p:nvPr>
            <p:ph type="body" sz="quarter" idx="19"/>
          </p:nvPr>
        </p:nvSpPr>
        <p:spPr>
          <a:xfrm>
            <a:off x="505838" y="2256520"/>
            <a:ext cx="10886062" cy="4288071"/>
          </a:xfrm>
        </p:spPr>
        <p:txBody>
          <a:bodyPr/>
          <a:lstStyle/>
          <a:p>
            <a:pPr marL="0" indent="0"/>
            <a:r>
              <a:rPr lang="en-US" noProof="0"/>
              <a:t>Tehokas ruokajätehuolto edellyttää sekä </a:t>
            </a:r>
            <a:r>
              <a:rPr lang="en-US" b="1" noProof="0"/>
              <a:t>säännösten noudattamista että strategisia seurantatyökaluja</a:t>
            </a:r>
            <a:r>
              <a:rPr lang="en-US" noProof="0"/>
              <a:t>. Elintarvikejätelakien ja kestävyyssäädösten noudattamisen varmistaminen on olennaisen tärkeää yrityksille ja </a:t>
            </a:r>
            <a:r>
              <a:rPr lang="en-US" noProof="0" err="1"/>
              <a:t>organisaatioille</a:t>
            </a:r>
            <a:r>
              <a:rPr lang="en-US" noProof="0"/>
              <a:t>. Vaatimustenmukaisuuden tarkistuslistat auttavat </a:t>
            </a:r>
            <a:r>
              <a:rPr lang="en-US" noProof="0" err="1"/>
              <a:t>standardoimaan </a:t>
            </a:r>
            <a:r>
              <a:rPr lang="en-US" noProof="0"/>
              <a:t>jätteiden lajittelu-, seuranta- ja raportointiprosesseja. Yksityiskohtaisen dokumentaation, kuten jätetarkastusraporttien ja kestävyyskirjanpidon, ylläpitäminen varmistaa avoimuuden ja vastuullisuuden ja täyttää samalla lakisääteiset velvoitteet.</a:t>
            </a:r>
            <a:endParaRPr lang="pl-PL" noProof="0"/>
          </a:p>
          <a:p>
            <a:endParaRPr lang="pl-PL" noProof="0"/>
          </a:p>
          <a:p>
            <a:pPr marL="342900" indent="-342900">
              <a:buFont typeface="Wingdings" panose="05000000000000000000" pitchFamily="2" charset="2"/>
              <a:buChar char="Ø"/>
            </a:pPr>
            <a:r>
              <a:rPr lang="en-US" b="1" noProof="0">
                <a:solidFill>
                  <a:srgbClr val="60BA47"/>
                </a:solidFill>
              </a:rPr>
              <a:t>Lainsäädännön noudattaminen ja raportointi: </a:t>
            </a:r>
            <a:r>
              <a:rPr lang="en-US" noProof="0"/>
              <a:t>Elintarvikealan pk-yritysten on noudatettava elintarvikejätelakeja, pidettävä kirjaa tarkastuksista ja dokumentoitava jätemäärät, hävittämismenetelmät ja korjaavat toimet.</a:t>
            </a:r>
          </a:p>
          <a:p>
            <a:pPr marL="342900" indent="-342900">
              <a:buFont typeface="Wingdings" panose="05000000000000000000" pitchFamily="2" charset="2"/>
              <a:buChar char="Ø"/>
            </a:pPr>
            <a:r>
              <a:rPr lang="en-US" b="1" noProof="0">
                <a:solidFill>
                  <a:srgbClr val="60BA47"/>
                </a:solidFill>
              </a:rPr>
              <a:t>Dokumentointi ja todentaminen: </a:t>
            </a:r>
            <a:r>
              <a:rPr lang="en-US" noProof="0"/>
              <a:t>Tarkastuslistat, kestävyysraportit ja sertifioinnit tukevat vaatimustenmukaisuutta, toiminnan tehokkuutta ja jatkuvaa parantamista.</a:t>
            </a:r>
          </a:p>
        </p:txBody>
      </p:sp>
    </p:spTree>
    <p:extLst>
      <p:ext uri="{BB962C8B-B14F-4D97-AF65-F5344CB8AC3E}">
        <p14:creationId xmlns:p14="http://schemas.microsoft.com/office/powerpoint/2010/main" val="3967080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Freeform 246"/>
          <p:cNvSpPr>
            <a:spLocks noChangeArrowheads="1"/>
          </p:cNvSpPr>
          <p:nvPr/>
        </p:nvSpPr>
        <p:spPr bwMode="auto">
          <a:xfrm>
            <a:off x="5948137" y="1213877"/>
            <a:ext cx="5812603" cy="1157474"/>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2094D2"/>
          </a:solidFill>
          <a:ln>
            <a:noFill/>
          </a:ln>
          <a:effectLst/>
        </p:spPr>
        <p:txBody>
          <a:bodyPr wrap="none" anchor="ctr"/>
          <a:lstStyle/>
          <a:p>
            <a:endParaRPr lang="en-GB" sz="900" noProof="0"/>
          </a:p>
        </p:txBody>
      </p:sp>
      <p:sp>
        <p:nvSpPr>
          <p:cNvPr id="296" name="Freeform 247"/>
          <p:cNvSpPr>
            <a:spLocks noChangeArrowheads="1"/>
          </p:cNvSpPr>
          <p:nvPr/>
        </p:nvSpPr>
        <p:spPr bwMode="auto">
          <a:xfrm>
            <a:off x="5062917" y="1044896"/>
            <a:ext cx="1459941" cy="1433744"/>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chemeClr val="bg1"/>
          </a:solidFill>
          <a:ln w="28575">
            <a:solidFill>
              <a:srgbClr val="2094D2"/>
            </a:solidFill>
          </a:ln>
          <a:effectLst/>
        </p:spPr>
        <p:txBody>
          <a:bodyPr wrap="none" anchor="ctr"/>
          <a:lstStyle/>
          <a:p>
            <a:endParaRPr lang="en-GB" sz="900" noProof="0"/>
          </a:p>
        </p:txBody>
      </p:sp>
      <p:sp>
        <p:nvSpPr>
          <p:cNvPr id="297" name="Freeform 248"/>
          <p:cNvSpPr>
            <a:spLocks noChangeArrowheads="1"/>
          </p:cNvSpPr>
          <p:nvPr/>
        </p:nvSpPr>
        <p:spPr bwMode="auto">
          <a:xfrm>
            <a:off x="5958410" y="2865237"/>
            <a:ext cx="5802330" cy="1157474"/>
          </a:xfrm>
          <a:custGeom>
            <a:avLst/>
            <a:gdLst>
              <a:gd name="T0" fmla="*/ 4955 w 5364"/>
              <a:gd name="T1" fmla="*/ 2142 h 2143"/>
              <a:gd name="T2" fmla="*/ 0 w 5364"/>
              <a:gd name="T3" fmla="*/ 2142 h 2143"/>
              <a:gd name="T4" fmla="*/ 0 w 5364"/>
              <a:gd name="T5" fmla="*/ 0 h 2143"/>
              <a:gd name="T6" fmla="*/ 4955 w 5364"/>
              <a:gd name="T7" fmla="*/ 0 h 2143"/>
              <a:gd name="T8" fmla="*/ 5363 w 5364"/>
              <a:gd name="T9" fmla="*/ 1031 h 2143"/>
              <a:gd name="T10" fmla="*/ 4955 w 5364"/>
              <a:gd name="T11" fmla="*/ 2142 h 2143"/>
            </a:gdLst>
            <a:ahLst/>
            <a:cxnLst>
              <a:cxn ang="0">
                <a:pos x="T0" y="T1"/>
              </a:cxn>
              <a:cxn ang="0">
                <a:pos x="T2" y="T3"/>
              </a:cxn>
              <a:cxn ang="0">
                <a:pos x="T4" y="T5"/>
              </a:cxn>
              <a:cxn ang="0">
                <a:pos x="T6" y="T7"/>
              </a:cxn>
              <a:cxn ang="0">
                <a:pos x="T8" y="T9"/>
              </a:cxn>
              <a:cxn ang="0">
                <a:pos x="T10" y="T11"/>
              </a:cxn>
            </a:cxnLst>
            <a:rect l="0" t="0" r="r" b="b"/>
            <a:pathLst>
              <a:path w="5364" h="2143">
                <a:moveTo>
                  <a:pt x="4955" y="2142"/>
                </a:moveTo>
                <a:lnTo>
                  <a:pt x="0" y="2142"/>
                </a:lnTo>
                <a:lnTo>
                  <a:pt x="0" y="0"/>
                </a:lnTo>
                <a:lnTo>
                  <a:pt x="4955" y="0"/>
                </a:lnTo>
                <a:lnTo>
                  <a:pt x="5363" y="1031"/>
                </a:lnTo>
                <a:lnTo>
                  <a:pt x="4955" y="2142"/>
                </a:lnTo>
              </a:path>
            </a:pathLst>
          </a:custGeom>
          <a:solidFill>
            <a:srgbClr val="60BA47"/>
          </a:solidFill>
          <a:ln>
            <a:noFill/>
          </a:ln>
          <a:effectLst/>
        </p:spPr>
        <p:txBody>
          <a:bodyPr wrap="none" anchor="ctr"/>
          <a:lstStyle/>
          <a:p>
            <a:endParaRPr lang="en-GB" sz="900" noProof="0"/>
          </a:p>
        </p:txBody>
      </p:sp>
      <p:sp>
        <p:nvSpPr>
          <p:cNvPr id="298" name="Freeform 249"/>
          <p:cNvSpPr>
            <a:spLocks noChangeArrowheads="1"/>
          </p:cNvSpPr>
          <p:nvPr/>
        </p:nvSpPr>
        <p:spPr bwMode="auto">
          <a:xfrm>
            <a:off x="5065299" y="2722339"/>
            <a:ext cx="1462323" cy="1433744"/>
          </a:xfrm>
          <a:custGeom>
            <a:avLst/>
            <a:gdLst>
              <a:gd name="T0" fmla="*/ 2705 w 2706"/>
              <a:gd name="T1" fmla="*/ 2652 h 2653"/>
              <a:gd name="T2" fmla="*/ 0 w 2706"/>
              <a:gd name="T3" fmla="*/ 2652 h 2653"/>
              <a:gd name="T4" fmla="*/ 0 w 2706"/>
              <a:gd name="T5" fmla="*/ 0 h 2653"/>
              <a:gd name="T6" fmla="*/ 2705 w 2706"/>
              <a:gd name="T7" fmla="*/ 0 h 2653"/>
              <a:gd name="T8" fmla="*/ 2353 w 2706"/>
              <a:gd name="T9" fmla="*/ 1337 h 2653"/>
              <a:gd name="T10" fmla="*/ 2705 w 2706"/>
              <a:gd name="T11" fmla="*/ 2652 h 2653"/>
            </a:gdLst>
            <a:ahLst/>
            <a:cxnLst>
              <a:cxn ang="0">
                <a:pos x="T0" y="T1"/>
              </a:cxn>
              <a:cxn ang="0">
                <a:pos x="T2" y="T3"/>
              </a:cxn>
              <a:cxn ang="0">
                <a:pos x="T4" y="T5"/>
              </a:cxn>
              <a:cxn ang="0">
                <a:pos x="T6" y="T7"/>
              </a:cxn>
              <a:cxn ang="0">
                <a:pos x="T8" y="T9"/>
              </a:cxn>
              <a:cxn ang="0">
                <a:pos x="T10" y="T11"/>
              </a:cxn>
            </a:cxnLst>
            <a:rect l="0" t="0" r="r" b="b"/>
            <a:pathLst>
              <a:path w="2706" h="2653">
                <a:moveTo>
                  <a:pt x="2705" y="2652"/>
                </a:moveTo>
                <a:lnTo>
                  <a:pt x="0" y="2652"/>
                </a:lnTo>
                <a:lnTo>
                  <a:pt x="0" y="0"/>
                </a:lnTo>
                <a:lnTo>
                  <a:pt x="2705" y="0"/>
                </a:lnTo>
                <a:lnTo>
                  <a:pt x="2353" y="1337"/>
                </a:lnTo>
                <a:lnTo>
                  <a:pt x="2705" y="2652"/>
                </a:lnTo>
              </a:path>
            </a:pathLst>
          </a:custGeom>
          <a:solidFill>
            <a:schemeClr val="bg1"/>
          </a:solidFill>
          <a:ln w="28575">
            <a:solidFill>
              <a:srgbClr val="60BA47"/>
            </a:solidFill>
          </a:ln>
          <a:effectLst/>
        </p:spPr>
        <p:txBody>
          <a:bodyPr wrap="none" anchor="ctr"/>
          <a:lstStyle/>
          <a:p>
            <a:endParaRPr lang="en-GB" sz="900" noProof="0"/>
          </a:p>
        </p:txBody>
      </p:sp>
      <p:sp>
        <p:nvSpPr>
          <p:cNvPr id="299" name="Freeform 250"/>
          <p:cNvSpPr>
            <a:spLocks noChangeArrowheads="1"/>
          </p:cNvSpPr>
          <p:nvPr/>
        </p:nvSpPr>
        <p:spPr bwMode="auto">
          <a:xfrm>
            <a:off x="5958409" y="4553001"/>
            <a:ext cx="5802329" cy="1157474"/>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2094D2"/>
          </a:solidFill>
          <a:ln>
            <a:noFill/>
          </a:ln>
          <a:effectLst/>
        </p:spPr>
        <p:txBody>
          <a:bodyPr wrap="none" anchor="ctr"/>
          <a:lstStyle/>
          <a:p>
            <a:endParaRPr lang="en-GB" sz="900" noProof="0"/>
          </a:p>
        </p:txBody>
      </p:sp>
      <p:sp>
        <p:nvSpPr>
          <p:cNvPr id="300" name="Freeform 251"/>
          <p:cNvSpPr>
            <a:spLocks noChangeArrowheads="1"/>
          </p:cNvSpPr>
          <p:nvPr/>
        </p:nvSpPr>
        <p:spPr bwMode="auto">
          <a:xfrm>
            <a:off x="5065299" y="4410103"/>
            <a:ext cx="1459941" cy="1433744"/>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chemeClr val="bg1"/>
          </a:solidFill>
          <a:ln w="28575">
            <a:solidFill>
              <a:srgbClr val="2094D2"/>
            </a:solidFill>
          </a:ln>
          <a:effectLst/>
        </p:spPr>
        <p:txBody>
          <a:bodyPr wrap="none" anchor="ctr"/>
          <a:lstStyle/>
          <a:p>
            <a:endParaRPr lang="en-GB" sz="900" noProof="0"/>
          </a:p>
        </p:txBody>
      </p:sp>
      <p:sp>
        <p:nvSpPr>
          <p:cNvPr id="3" name="Text Placeholder 2">
            <a:extLst>
              <a:ext uri="{FF2B5EF4-FFF2-40B4-BE49-F238E27FC236}">
                <a16:creationId xmlns:a16="http://schemas.microsoft.com/office/drawing/2014/main" id="{05A0C9C4-DD82-8E68-5753-FCEEEC6C0A7A}"/>
              </a:ext>
            </a:extLst>
          </p:cNvPr>
          <p:cNvSpPr>
            <a:spLocks noGrp="1"/>
          </p:cNvSpPr>
          <p:nvPr>
            <p:ph type="body" sz="quarter" idx="18"/>
          </p:nvPr>
        </p:nvSpPr>
        <p:spPr>
          <a:xfrm>
            <a:off x="260906" y="1086802"/>
            <a:ext cx="4391517" cy="4684395"/>
          </a:xfrm>
        </p:spPr>
        <p:txBody>
          <a:bodyPr/>
          <a:lstStyle/>
          <a:p>
            <a:pPr marL="0" indent="0"/>
            <a:r>
              <a:rPr lang="en-US" noProof="0">
                <a:solidFill>
                  <a:srgbClr val="09465E"/>
                </a:solidFill>
              </a:rPr>
              <a:t>Seurantatyökalut ja -menetelmät ovat avainasemassa jätteen vähentämisessä. Digitaaliset alustat, punnitusjärjestelmät ja jätetarkastukset auttavat seuraamaan jätemääriä ja tunnistamaan vähentämismahdollisuuksia. Tietoon perustuvien näkemysten avulla yritykset voivat tarkentaa jätestrategioita, parantaa tehokkuutta ja saavuttaa kestävyystavoitteet.</a:t>
            </a:r>
            <a:endParaRPr lang="pl-PL" noProof="0">
              <a:solidFill>
                <a:srgbClr val="09465E"/>
              </a:solidFill>
            </a:endParaRPr>
          </a:p>
          <a:p>
            <a:r>
              <a:rPr lang="pl-PL" b="1">
                <a:solidFill>
                  <a:srgbClr val="09465E"/>
                </a:solidFill>
              </a:rPr>
              <a:t>Tutustu </a:t>
            </a:r>
            <a:r>
              <a:rPr lang="pl-PL" b="1" err="1">
                <a:solidFill>
                  <a:srgbClr val="09465E"/>
                </a:solidFill>
              </a:rPr>
              <a:t>näihin esimerkkeihin </a:t>
            </a:r>
            <a:r>
              <a:rPr lang="pl-PL">
                <a:solidFill>
                  <a:srgbClr val="09465E"/>
                </a:solidFill>
                <a:sym typeface="Wingdings" panose="05000000000000000000" pitchFamily="2" charset="2"/>
              </a:rPr>
              <a:t></a:t>
            </a:r>
            <a:endParaRPr lang="en-GB" noProof="0">
              <a:solidFill>
                <a:srgbClr val="09465E"/>
              </a:solidFill>
            </a:endParaRPr>
          </a:p>
        </p:txBody>
      </p:sp>
      <p:sp>
        <p:nvSpPr>
          <p:cNvPr id="2" name="Text Placeholder 1">
            <a:extLst>
              <a:ext uri="{FF2B5EF4-FFF2-40B4-BE49-F238E27FC236}">
                <a16:creationId xmlns:a16="http://schemas.microsoft.com/office/drawing/2014/main" id="{503D7602-B233-EC2D-B1B3-099546BD9BAD}"/>
              </a:ext>
            </a:extLst>
          </p:cNvPr>
          <p:cNvSpPr>
            <a:spLocks noGrp="1"/>
          </p:cNvSpPr>
          <p:nvPr>
            <p:ph type="body" sz="quarter" idx="16"/>
          </p:nvPr>
        </p:nvSpPr>
        <p:spPr>
          <a:xfrm>
            <a:off x="330741" y="150430"/>
            <a:ext cx="9840848" cy="1299944"/>
          </a:xfrm>
        </p:spPr>
        <p:txBody>
          <a:bodyPr/>
          <a:lstStyle/>
          <a:p>
            <a:r>
              <a:rPr lang="en-US" b="1" noProof="0" dirty="0" err="1">
                <a:solidFill>
                  <a:srgbClr val="09465E"/>
                </a:solidFill>
              </a:rPr>
              <a:t>Työkalut</a:t>
            </a:r>
            <a:r>
              <a:rPr lang="en-US" b="1" noProof="0" dirty="0">
                <a:solidFill>
                  <a:srgbClr val="09465E"/>
                </a:solidFill>
              </a:rPr>
              <a:t> </a:t>
            </a:r>
            <a:r>
              <a:rPr lang="en-US" b="1" noProof="0" dirty="0" err="1">
                <a:solidFill>
                  <a:srgbClr val="09465E"/>
                </a:solidFill>
              </a:rPr>
              <a:t>ruokajätteen</a:t>
            </a:r>
            <a:r>
              <a:rPr lang="en-US" b="1" noProof="0" dirty="0">
                <a:solidFill>
                  <a:srgbClr val="09465E"/>
                </a:solidFill>
              </a:rPr>
              <a:t> </a:t>
            </a:r>
            <a:r>
              <a:rPr lang="en-US" b="1" noProof="0" dirty="0" err="1">
                <a:solidFill>
                  <a:srgbClr val="09465E"/>
                </a:solidFill>
              </a:rPr>
              <a:t>käsittelyä</a:t>
            </a:r>
            <a:r>
              <a:rPr lang="en-US" b="1" noProof="0" dirty="0">
                <a:solidFill>
                  <a:srgbClr val="09465E"/>
                </a:solidFill>
              </a:rPr>
              <a:t> </a:t>
            </a:r>
            <a:r>
              <a:rPr lang="en-US" b="1" noProof="0" dirty="0" err="1">
                <a:solidFill>
                  <a:srgbClr val="09465E"/>
                </a:solidFill>
              </a:rPr>
              <a:t>varten</a:t>
            </a:r>
            <a:endParaRPr lang="en-GB" b="1" noProof="0" dirty="0">
              <a:solidFill>
                <a:srgbClr val="09465E"/>
              </a:solidFill>
            </a:endParaRPr>
          </a:p>
        </p:txBody>
      </p:sp>
      <p:sp>
        <p:nvSpPr>
          <p:cNvPr id="38" name="CuadroTexto 555">
            <a:extLst>
              <a:ext uri="{FF2B5EF4-FFF2-40B4-BE49-F238E27FC236}">
                <a16:creationId xmlns:a16="http://schemas.microsoft.com/office/drawing/2014/main" id="{058E8A37-EA02-89C5-651A-07191B6B0EF6}"/>
              </a:ext>
            </a:extLst>
          </p:cNvPr>
          <p:cNvSpPr txBox="1"/>
          <p:nvPr/>
        </p:nvSpPr>
        <p:spPr>
          <a:xfrm>
            <a:off x="6374988" y="1293832"/>
            <a:ext cx="4786348" cy="1077218"/>
          </a:xfrm>
          <a:prstGeom prst="rect">
            <a:avLst/>
          </a:prstGeom>
          <a:noFill/>
        </p:spPr>
        <p:txBody>
          <a:bodyPr wrap="square" rtlCol="0">
            <a:spAutoFit/>
          </a:bodyPr>
          <a:lstStyle/>
          <a:p>
            <a:pPr algn="ctr"/>
            <a:r>
              <a:rPr lang="en-US" sz="1600" noProof="0" dirty="0" err="1">
                <a:solidFill>
                  <a:schemeClr val="bg1"/>
                </a:solidFill>
                <a:latin typeface="Calibri" panose="020F0502020204030204" pitchFamily="34" charset="0"/>
                <a:ea typeface="Lato" charset="0"/>
                <a:cs typeface="Calibri" panose="020F0502020204030204" pitchFamily="34" charset="0"/>
              </a:rPr>
              <a:t>Älykäs</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ruokahävikin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seurantajärjestelmä</a:t>
            </a:r>
            <a:r>
              <a:rPr lang="en-US" sz="1600" noProof="0" dirty="0">
                <a:solidFill>
                  <a:schemeClr val="bg1"/>
                </a:solidFill>
                <a:latin typeface="Calibri" panose="020F0502020204030204" pitchFamily="34" charset="0"/>
                <a:ea typeface="Lato" charset="0"/>
                <a:cs typeface="Calibri" panose="020F0502020204030204" pitchFamily="34" charset="0"/>
              </a:rPr>
              <a:t>, jota </a:t>
            </a:r>
            <a:r>
              <a:rPr lang="en-US" sz="1600" noProof="0" dirty="0" err="1">
                <a:solidFill>
                  <a:schemeClr val="bg1"/>
                </a:solidFill>
                <a:latin typeface="Calibri" panose="020F0502020204030204" pitchFamily="34" charset="0"/>
                <a:ea typeface="Lato" charset="0"/>
                <a:cs typeface="Calibri" panose="020F0502020204030204" pitchFamily="34" charset="0"/>
              </a:rPr>
              <a:t>käytetään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kaupallisissa</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keittiöissä</a:t>
            </a:r>
            <a:r>
              <a:rPr lang="en-US" sz="1600" noProof="0" dirty="0">
                <a:solidFill>
                  <a:schemeClr val="bg1"/>
                </a:solidFill>
                <a:latin typeface="Calibri" panose="020F0502020204030204" pitchFamily="34" charset="0"/>
                <a:ea typeface="Lato" charset="0"/>
                <a:cs typeface="Calibri" panose="020F0502020204030204" pitchFamily="34" charset="0"/>
              </a:rPr>
              <a:t> ja </a:t>
            </a:r>
            <a:r>
              <a:rPr lang="en-US" sz="1600" noProof="0" dirty="0" err="1">
                <a:solidFill>
                  <a:schemeClr val="bg1"/>
                </a:solidFill>
                <a:latin typeface="Calibri" panose="020F0502020204030204" pitchFamily="34" charset="0"/>
                <a:ea typeface="Lato" charset="0"/>
                <a:cs typeface="Calibri" panose="020F0502020204030204" pitchFamily="34" charset="0"/>
              </a:rPr>
              <a:t>jossa</a:t>
            </a:r>
            <a:r>
              <a:rPr lang="en-US" sz="1600" noProof="0" dirty="0">
                <a:solidFill>
                  <a:schemeClr val="bg1"/>
                </a:solidFill>
                <a:latin typeface="Calibri" panose="020F0502020204030204" pitchFamily="34" charset="0"/>
                <a:ea typeface="Lato" charset="0"/>
                <a:cs typeface="Calibri" panose="020F0502020204030204" pitchFamily="34" charset="0"/>
              </a:rPr>
              <a:t> on </a:t>
            </a:r>
            <a:r>
              <a:rPr lang="en-US" sz="1600" noProof="0" dirty="0" err="1">
                <a:solidFill>
                  <a:schemeClr val="bg1"/>
                </a:solidFill>
                <a:latin typeface="Calibri" panose="020F0502020204030204" pitchFamily="34" charset="0"/>
                <a:ea typeface="Lato" charset="0"/>
                <a:cs typeface="Calibri" panose="020F0502020204030204" pitchFamily="34" charset="0"/>
              </a:rPr>
              <a:t>automaattiset</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vaa'at</a:t>
            </a:r>
            <a:r>
              <a:rPr lang="en-US" sz="1600" noProof="0" dirty="0">
                <a:solidFill>
                  <a:schemeClr val="bg1"/>
                </a:solidFill>
                <a:latin typeface="Calibri" panose="020F0502020204030204" pitchFamily="34" charset="0"/>
                <a:ea typeface="Lato" charset="0"/>
                <a:cs typeface="Calibri" panose="020F0502020204030204" pitchFamily="34" charset="0"/>
              </a:rPr>
              <a:t>, data-</a:t>
            </a:r>
            <a:r>
              <a:rPr lang="en-US" sz="1600" noProof="0" dirty="0" err="1">
                <a:solidFill>
                  <a:schemeClr val="bg1"/>
                </a:solidFill>
                <a:latin typeface="Calibri" panose="020F0502020204030204" pitchFamily="34" charset="0"/>
                <a:ea typeface="Lato" charset="0"/>
                <a:cs typeface="Calibri" panose="020F0502020204030204" pitchFamily="34" charset="0"/>
              </a:rPr>
              <a:t>analytiikka</a:t>
            </a:r>
            <a:r>
              <a:rPr lang="en-US" sz="1600" noProof="0" dirty="0">
                <a:solidFill>
                  <a:schemeClr val="bg1"/>
                </a:solidFill>
                <a:latin typeface="Calibri" panose="020F0502020204030204" pitchFamily="34" charset="0"/>
                <a:ea typeface="Lato" charset="0"/>
                <a:cs typeface="Calibri" panose="020F0502020204030204" pitchFamily="34" charset="0"/>
              </a:rPr>
              <a:t> ja </a:t>
            </a:r>
            <a:r>
              <a:rPr lang="en-US" sz="1600" noProof="0" dirty="0" err="1">
                <a:solidFill>
                  <a:schemeClr val="bg1"/>
                </a:solidFill>
                <a:latin typeface="Calibri" panose="020F0502020204030204" pitchFamily="34" charset="0"/>
                <a:ea typeface="Lato" charset="0"/>
                <a:cs typeface="Calibri" panose="020F0502020204030204" pitchFamily="34" charset="0"/>
              </a:rPr>
              <a:t>raportointityökalut</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jotka</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auttavat</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vähentämään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hävikkiä</a:t>
            </a:r>
            <a:r>
              <a:rPr lang="en-US" sz="1600" noProof="0" dirty="0">
                <a:solidFill>
                  <a:schemeClr val="bg1"/>
                </a:solidFill>
                <a:latin typeface="Calibri" panose="020F0502020204030204" pitchFamily="34" charset="0"/>
                <a:ea typeface="Lato" charset="0"/>
                <a:cs typeface="Calibri" panose="020F0502020204030204" pitchFamily="34" charset="0"/>
              </a:rPr>
              <a:t>.</a:t>
            </a:r>
            <a:endParaRPr lang="en-GB" sz="1600" noProof="0" dirty="0">
              <a:solidFill>
                <a:schemeClr val="bg1"/>
              </a:solidFill>
              <a:latin typeface="Calibri" panose="020F0502020204030204" pitchFamily="34" charset="0"/>
              <a:ea typeface="Lato" charset="0"/>
              <a:cs typeface="Calibri" panose="020F0502020204030204" pitchFamily="34" charset="0"/>
            </a:endParaRPr>
          </a:p>
        </p:txBody>
      </p:sp>
      <p:sp>
        <p:nvSpPr>
          <p:cNvPr id="4" name="CuadroTexto 557">
            <a:hlinkClick r:id="rId3"/>
            <a:extLst>
              <a:ext uri="{FF2B5EF4-FFF2-40B4-BE49-F238E27FC236}">
                <a16:creationId xmlns:a16="http://schemas.microsoft.com/office/drawing/2014/main" id="{11268348-89A9-95F6-9C2A-8F9A40828CBE}"/>
              </a:ext>
            </a:extLst>
          </p:cNvPr>
          <p:cNvSpPr txBox="1"/>
          <p:nvPr/>
        </p:nvSpPr>
        <p:spPr>
          <a:xfrm>
            <a:off x="5135042" y="1532594"/>
            <a:ext cx="1167568" cy="400110"/>
          </a:xfrm>
          <a:prstGeom prst="rect">
            <a:avLst/>
          </a:prstGeom>
          <a:noFill/>
        </p:spPr>
        <p:txBody>
          <a:bodyPr wrap="square" rtlCol="0">
            <a:spAutoFit/>
          </a:bodyPr>
          <a:lstStyle/>
          <a:p>
            <a:pPr algn="ctr"/>
            <a:r>
              <a:rPr lang="en-GB" sz="2000" b="1" noProof="0" err="1">
                <a:solidFill>
                  <a:schemeClr val="bg1"/>
                </a:solidFill>
                <a:latin typeface="Calibri" panose="020F0502020204030204" pitchFamily="34" charset="0"/>
                <a:ea typeface="Lato" charset="0"/>
                <a:cs typeface="Calibri" panose="020F0502020204030204" pitchFamily="34" charset="0"/>
                <a:hlinkClick r:id="rId3"/>
              </a:rPr>
              <a:t>Leanpat</a:t>
            </a:r>
            <a:r>
              <a:rPr lang="en-GB" sz="2000" b="1" noProof="0">
                <a:solidFill>
                  <a:schemeClr val="bg1"/>
                </a:solidFill>
                <a:latin typeface="Calibri" panose="020F0502020204030204" pitchFamily="34" charset="0"/>
                <a:ea typeface="Lato" charset="0"/>
                <a:cs typeface="Calibri" panose="020F0502020204030204" pitchFamily="34" charset="0"/>
                <a:hlinkClick r:id="rId3"/>
              </a:rPr>
              <a:t>h </a:t>
            </a:r>
            <a:endParaRPr lang="en-GB" sz="2000" b="1" noProof="0">
              <a:solidFill>
                <a:schemeClr val="bg1"/>
              </a:solidFill>
              <a:latin typeface="Calibri" panose="020F0502020204030204" pitchFamily="34" charset="0"/>
              <a:ea typeface="Lato" charset="0"/>
              <a:cs typeface="Calibri" panose="020F0502020204030204" pitchFamily="34" charset="0"/>
            </a:endParaRPr>
          </a:p>
        </p:txBody>
      </p:sp>
      <p:sp>
        <p:nvSpPr>
          <p:cNvPr id="5" name="CuadroTexto 555">
            <a:extLst>
              <a:ext uri="{FF2B5EF4-FFF2-40B4-BE49-F238E27FC236}">
                <a16:creationId xmlns:a16="http://schemas.microsoft.com/office/drawing/2014/main" id="{17EFA161-B2D2-3981-E4B6-11C03DEDD638}"/>
              </a:ext>
            </a:extLst>
          </p:cNvPr>
          <p:cNvSpPr txBox="1"/>
          <p:nvPr/>
        </p:nvSpPr>
        <p:spPr>
          <a:xfrm>
            <a:off x="6377369" y="3029000"/>
            <a:ext cx="5140179" cy="830997"/>
          </a:xfrm>
          <a:prstGeom prst="rect">
            <a:avLst/>
          </a:prstGeom>
          <a:noFill/>
        </p:spPr>
        <p:txBody>
          <a:bodyPr wrap="square" rtlCol="0">
            <a:spAutoFit/>
          </a:bodyPr>
          <a:lstStyle/>
          <a:p>
            <a:pPr algn="ctr"/>
            <a:r>
              <a:rPr lang="en-US" sz="1600" noProof="0" dirty="0" err="1">
                <a:solidFill>
                  <a:schemeClr val="bg1"/>
                </a:solidFill>
                <a:latin typeface="Calibri" panose="020F0502020204030204" pitchFamily="34" charset="0"/>
                <a:ea typeface="Lato" charset="0"/>
                <a:cs typeface="Calibri" panose="020F0502020204030204" pitchFamily="34" charset="0"/>
              </a:rPr>
              <a:t>Tekoälykäyttöinen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jätteiden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seurantatyökalu</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joka</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käyttää</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älykkäitä</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kameroita</a:t>
            </a:r>
            <a:r>
              <a:rPr lang="en-US" sz="1600" noProof="0" dirty="0">
                <a:solidFill>
                  <a:schemeClr val="bg1"/>
                </a:solidFill>
                <a:latin typeface="Calibri" panose="020F0502020204030204" pitchFamily="34" charset="0"/>
                <a:ea typeface="Lato" charset="0"/>
                <a:cs typeface="Calibri" panose="020F0502020204030204" pitchFamily="34" charset="0"/>
              </a:rPr>
              <a:t> ja </a:t>
            </a:r>
            <a:r>
              <a:rPr lang="en-US" sz="1600" noProof="0" dirty="0" err="1">
                <a:solidFill>
                  <a:schemeClr val="bg1"/>
                </a:solidFill>
                <a:latin typeface="Calibri" panose="020F0502020204030204" pitchFamily="34" charset="0"/>
                <a:ea typeface="Lato" charset="0"/>
                <a:cs typeface="Calibri" panose="020F0502020204030204" pitchFamily="34" charset="0"/>
              </a:rPr>
              <a:t>punnitusjärjestelmiä</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analysoimaan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ruokajätettä</a:t>
            </a:r>
            <a:r>
              <a:rPr lang="en-US" sz="1600" noProof="0" dirty="0">
                <a:solidFill>
                  <a:schemeClr val="bg1"/>
                </a:solidFill>
                <a:latin typeface="Calibri" panose="020F0502020204030204" pitchFamily="34" charset="0"/>
                <a:ea typeface="Lato" charset="0"/>
                <a:cs typeface="Calibri" panose="020F0502020204030204" pitchFamily="34" charset="0"/>
              </a:rPr>
              <a:t> ja </a:t>
            </a:r>
            <a:r>
              <a:rPr lang="en-US" sz="1600" noProof="0" dirty="0" err="1">
                <a:solidFill>
                  <a:schemeClr val="bg1"/>
                </a:solidFill>
                <a:latin typeface="Calibri" panose="020F0502020204030204" pitchFamily="34" charset="0"/>
                <a:ea typeface="Lato" charset="0"/>
                <a:cs typeface="Calibri" panose="020F0502020204030204" pitchFamily="34" charset="0"/>
              </a:rPr>
              <a:t>ehdottamaan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kustannussäästötoimenpiteitä</a:t>
            </a:r>
            <a:r>
              <a:rPr lang="en-US" sz="1600" noProof="0" dirty="0">
                <a:solidFill>
                  <a:schemeClr val="bg1"/>
                </a:solidFill>
                <a:latin typeface="Calibri" panose="020F0502020204030204" pitchFamily="34" charset="0"/>
                <a:ea typeface="Lato" charset="0"/>
                <a:cs typeface="Calibri" panose="020F0502020204030204" pitchFamily="34" charset="0"/>
              </a:rPr>
              <a:t>.</a:t>
            </a:r>
          </a:p>
        </p:txBody>
      </p:sp>
      <p:sp>
        <p:nvSpPr>
          <p:cNvPr id="6" name="CuadroTexto 555">
            <a:extLst>
              <a:ext uri="{FF2B5EF4-FFF2-40B4-BE49-F238E27FC236}">
                <a16:creationId xmlns:a16="http://schemas.microsoft.com/office/drawing/2014/main" id="{2AEA9F9B-07AE-99D4-069A-E5697A469D46}"/>
              </a:ext>
            </a:extLst>
          </p:cNvPr>
          <p:cNvSpPr txBox="1"/>
          <p:nvPr/>
        </p:nvSpPr>
        <p:spPr>
          <a:xfrm>
            <a:off x="6374988" y="4588365"/>
            <a:ext cx="5142560" cy="1077218"/>
          </a:xfrm>
          <a:prstGeom prst="rect">
            <a:avLst/>
          </a:prstGeom>
          <a:noFill/>
        </p:spPr>
        <p:txBody>
          <a:bodyPr wrap="square" rtlCol="0">
            <a:spAutoFit/>
          </a:bodyPr>
          <a:lstStyle/>
          <a:p>
            <a:pPr algn="ctr"/>
            <a:r>
              <a:rPr lang="en-US" sz="1600" noProof="0" dirty="0" err="1">
                <a:solidFill>
                  <a:schemeClr val="bg1"/>
                </a:solidFill>
                <a:latin typeface="Calibri" panose="020F0502020204030204" pitchFamily="34" charset="0"/>
                <a:ea typeface="Lato" charset="0"/>
                <a:cs typeface="Calibri" panose="020F0502020204030204" pitchFamily="34" charset="0"/>
              </a:rPr>
              <a:t>Täysin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automatisoitu</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ruokahävikin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seurantajärjestelmä</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joka</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käyttää</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tekoälyä</a:t>
            </a:r>
            <a:r>
              <a:rPr lang="en-US" sz="1600" noProof="0" dirty="0">
                <a:solidFill>
                  <a:schemeClr val="bg1"/>
                </a:solidFill>
                <a:latin typeface="Calibri" panose="020F0502020204030204" pitchFamily="34" charset="0"/>
                <a:ea typeface="Lato" charset="0"/>
                <a:cs typeface="Calibri" panose="020F0502020204030204" pitchFamily="34" charset="0"/>
              </a:rPr>
              <a:t> ja </a:t>
            </a:r>
            <a:r>
              <a:rPr lang="en-US" sz="1600" noProof="0" dirty="0" err="1">
                <a:solidFill>
                  <a:schemeClr val="bg1"/>
                </a:solidFill>
                <a:latin typeface="Calibri" panose="020F0502020204030204" pitchFamily="34" charset="0"/>
                <a:ea typeface="Lato" charset="0"/>
                <a:cs typeface="Calibri" panose="020F0502020204030204" pitchFamily="34" charset="0"/>
              </a:rPr>
              <a:t>kuvantunnistusta</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hävitetyn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ruoan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seurantaan</a:t>
            </a:r>
            <a:r>
              <a:rPr lang="en-US" sz="1600" noProof="0" dirty="0">
                <a:solidFill>
                  <a:schemeClr val="bg1"/>
                </a:solidFill>
                <a:latin typeface="Calibri" panose="020F0502020204030204" pitchFamily="34" charset="0"/>
                <a:ea typeface="Lato" charset="0"/>
                <a:cs typeface="Calibri" panose="020F0502020204030204" pitchFamily="34" charset="0"/>
              </a:rPr>
              <a:t> ja </a:t>
            </a:r>
            <a:r>
              <a:rPr lang="en-US" sz="1600" noProof="0" dirty="0" err="1">
                <a:solidFill>
                  <a:schemeClr val="bg1"/>
                </a:solidFill>
                <a:latin typeface="Calibri" panose="020F0502020204030204" pitchFamily="34" charset="0"/>
                <a:ea typeface="Lato" charset="0"/>
                <a:cs typeface="Calibri" panose="020F0502020204030204" pitchFamily="34" charset="0"/>
              </a:rPr>
              <a:t>tarjoaa</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tietoa</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jätteiden</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vähentämiseksi</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vieraanvaraisuudessa</a:t>
            </a:r>
            <a:r>
              <a:rPr lang="en-US" sz="1600" noProof="0" dirty="0">
                <a:solidFill>
                  <a:schemeClr val="bg1"/>
                </a:solidFill>
                <a:latin typeface="Calibri" panose="020F0502020204030204" pitchFamily="34" charset="0"/>
                <a:ea typeface="Lato" charset="0"/>
                <a:cs typeface="Calibri" panose="020F0502020204030204" pitchFamily="34" charset="0"/>
              </a:rPr>
              <a:t> ja </a:t>
            </a:r>
            <a:r>
              <a:rPr lang="en-US" sz="1600" noProof="0" dirty="0" err="1">
                <a:solidFill>
                  <a:schemeClr val="bg1"/>
                </a:solidFill>
                <a:latin typeface="Calibri" panose="020F0502020204030204" pitchFamily="34" charset="0"/>
                <a:ea typeface="Lato" charset="0"/>
                <a:cs typeface="Calibri" panose="020F0502020204030204" pitchFamily="34" charset="0"/>
              </a:rPr>
              <a:t>ruokapalvelualalla</a:t>
            </a:r>
            <a:r>
              <a:rPr lang="en-US" sz="1600" noProof="0" dirty="0">
                <a:solidFill>
                  <a:schemeClr val="bg1"/>
                </a:solidFill>
                <a:latin typeface="Calibri" panose="020F0502020204030204" pitchFamily="34" charset="0"/>
                <a:ea typeface="Lato" charset="0"/>
                <a:cs typeface="Calibri" panose="020F0502020204030204" pitchFamily="34" charset="0"/>
              </a:rPr>
              <a:t>.</a:t>
            </a:r>
            <a:endParaRPr lang="en-GB" sz="1600" noProof="0" dirty="0">
              <a:solidFill>
                <a:schemeClr val="bg1"/>
              </a:solidFill>
              <a:latin typeface="Calibri" panose="020F0502020204030204" pitchFamily="34" charset="0"/>
              <a:ea typeface="Lato" charset="0"/>
              <a:cs typeface="Calibri" panose="020F0502020204030204" pitchFamily="34" charset="0"/>
            </a:endParaRPr>
          </a:p>
        </p:txBody>
      </p:sp>
      <p:sp>
        <p:nvSpPr>
          <p:cNvPr id="41" name="CuadroTexto 557">
            <a:extLst>
              <a:ext uri="{FF2B5EF4-FFF2-40B4-BE49-F238E27FC236}">
                <a16:creationId xmlns:a16="http://schemas.microsoft.com/office/drawing/2014/main" id="{B765530D-70FA-AB53-82BB-C8ADB32FF4F1}"/>
              </a:ext>
            </a:extLst>
          </p:cNvPr>
          <p:cNvSpPr txBox="1"/>
          <p:nvPr/>
        </p:nvSpPr>
        <p:spPr>
          <a:xfrm>
            <a:off x="5135042" y="3239156"/>
            <a:ext cx="1108990" cy="400110"/>
          </a:xfrm>
          <a:prstGeom prst="rect">
            <a:avLst/>
          </a:prstGeom>
          <a:noFill/>
        </p:spPr>
        <p:txBody>
          <a:bodyPr wrap="square" rtlCol="0">
            <a:spAutoFit/>
          </a:bodyPr>
          <a:lstStyle/>
          <a:p>
            <a:pPr algn="ctr"/>
            <a:r>
              <a:rPr lang="en-GB" sz="2000" b="1" noProof="0">
                <a:solidFill>
                  <a:schemeClr val="bg1"/>
                </a:solidFill>
                <a:latin typeface="Calibri" panose="020F0502020204030204" pitchFamily="34" charset="0"/>
                <a:ea typeface="Lato" charset="0"/>
                <a:cs typeface="Calibri" panose="020F0502020204030204" pitchFamily="34" charset="0"/>
                <a:hlinkClick r:id="rId4"/>
              </a:rPr>
              <a:t>Winno</a:t>
            </a:r>
            <a:r>
              <a:rPr lang="en-GB" sz="2000" b="1" noProof="0">
                <a:solidFill>
                  <a:schemeClr val="bg1"/>
                </a:solidFill>
                <a:latin typeface="Calibri" panose="020F0502020204030204" pitchFamily="34" charset="0"/>
                <a:ea typeface="Lato" charset="0"/>
                <a:cs typeface="Calibri" panose="020F0502020204030204" pitchFamily="34" charset="0"/>
              </a:rPr>
              <a:t>w </a:t>
            </a:r>
          </a:p>
        </p:txBody>
      </p:sp>
      <p:sp>
        <p:nvSpPr>
          <p:cNvPr id="42" name="CuadroTexto 557">
            <a:extLst>
              <a:ext uri="{FF2B5EF4-FFF2-40B4-BE49-F238E27FC236}">
                <a16:creationId xmlns:a16="http://schemas.microsoft.com/office/drawing/2014/main" id="{BDDCDA78-C1FF-B7F6-68CA-6ECF8D74F9EC}"/>
              </a:ext>
            </a:extLst>
          </p:cNvPr>
          <p:cNvSpPr txBox="1"/>
          <p:nvPr/>
        </p:nvSpPr>
        <p:spPr>
          <a:xfrm>
            <a:off x="5112625" y="4892433"/>
            <a:ext cx="1108990" cy="400110"/>
          </a:xfrm>
          <a:prstGeom prst="rect">
            <a:avLst/>
          </a:prstGeom>
          <a:noFill/>
        </p:spPr>
        <p:txBody>
          <a:bodyPr wrap="square" rtlCol="0">
            <a:spAutoFit/>
          </a:bodyPr>
          <a:lstStyle/>
          <a:p>
            <a:pPr algn="ctr"/>
            <a:r>
              <a:rPr lang="en-GB" sz="2000" b="1" noProof="0" err="1">
                <a:solidFill>
                  <a:schemeClr val="bg1"/>
                </a:solidFill>
                <a:latin typeface="Calibri" panose="020F0502020204030204" pitchFamily="34" charset="0"/>
                <a:ea typeface="Lato" charset="0"/>
                <a:cs typeface="Calibri" panose="020F0502020204030204" pitchFamily="34" charset="0"/>
                <a:hlinkClick r:id="rId5"/>
              </a:rPr>
              <a:t>Orbisk</a:t>
            </a:r>
            <a:endParaRPr lang="en-GB" sz="2000" b="1" noProof="0">
              <a:solidFill>
                <a:schemeClr val="bg1"/>
              </a:solidFill>
              <a:latin typeface="Calibri" panose="020F0502020204030204" pitchFamily="34" charset="0"/>
              <a:ea typeface="Lato" charset="0"/>
              <a:cs typeface="Calibri" panose="020F0502020204030204" pitchFamily="34" charset="0"/>
            </a:endParaRPr>
          </a:p>
        </p:txBody>
      </p:sp>
      <p:grpSp>
        <p:nvGrpSpPr>
          <p:cNvPr id="7" name="Graphic 4">
            <a:extLst>
              <a:ext uri="{FF2B5EF4-FFF2-40B4-BE49-F238E27FC236}">
                <a16:creationId xmlns:a16="http://schemas.microsoft.com/office/drawing/2014/main" id="{0523142B-6EDE-42EF-868A-8B2E82B103A2}"/>
              </a:ext>
            </a:extLst>
          </p:cNvPr>
          <p:cNvGrpSpPr/>
          <p:nvPr/>
        </p:nvGrpSpPr>
        <p:grpSpPr>
          <a:xfrm rot="1852804">
            <a:off x="4053727" y="4940707"/>
            <a:ext cx="403667" cy="780438"/>
            <a:chOff x="9129274" y="2719113"/>
            <a:chExt cx="717139" cy="1386497"/>
          </a:xfrm>
          <a:solidFill>
            <a:srgbClr val="09465E"/>
          </a:solidFill>
        </p:grpSpPr>
        <p:grpSp>
          <p:nvGrpSpPr>
            <p:cNvPr id="8" name="Graphic 4">
              <a:extLst>
                <a:ext uri="{FF2B5EF4-FFF2-40B4-BE49-F238E27FC236}">
                  <a16:creationId xmlns:a16="http://schemas.microsoft.com/office/drawing/2014/main" id="{100C534A-D882-FF0E-6DBD-853B1849B793}"/>
                </a:ext>
              </a:extLst>
            </p:cNvPr>
            <p:cNvGrpSpPr/>
            <p:nvPr/>
          </p:nvGrpSpPr>
          <p:grpSpPr>
            <a:xfrm>
              <a:off x="9159507" y="2719113"/>
              <a:ext cx="446280" cy="440141"/>
              <a:chOff x="9159507" y="2719113"/>
              <a:chExt cx="446280" cy="440141"/>
            </a:xfrm>
            <a:grpFill/>
          </p:grpSpPr>
          <p:sp>
            <p:nvSpPr>
              <p:cNvPr id="17" name="Freeform 57">
                <a:extLst>
                  <a:ext uri="{FF2B5EF4-FFF2-40B4-BE49-F238E27FC236}">
                    <a16:creationId xmlns:a16="http://schemas.microsoft.com/office/drawing/2014/main" id="{049AE39C-1B84-2E3D-6150-51EA1163C46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8" name="Freeform 58">
                <a:extLst>
                  <a:ext uri="{FF2B5EF4-FFF2-40B4-BE49-F238E27FC236}">
                    <a16:creationId xmlns:a16="http://schemas.microsoft.com/office/drawing/2014/main" id="{92898203-A259-3DD5-E8E2-F6928E397F71}"/>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6D2937A3-7924-ECB1-55C3-1B873A22AEA7}"/>
                </a:ext>
              </a:extLst>
            </p:cNvPr>
            <p:cNvGrpSpPr/>
            <p:nvPr/>
          </p:nvGrpSpPr>
          <p:grpSpPr>
            <a:xfrm>
              <a:off x="9129274" y="2893887"/>
              <a:ext cx="717139" cy="1211724"/>
              <a:chOff x="9129274" y="2893887"/>
              <a:chExt cx="717139" cy="1211724"/>
            </a:xfrm>
            <a:grpFill/>
          </p:grpSpPr>
          <p:sp>
            <p:nvSpPr>
              <p:cNvPr id="10" name="Freeform 50">
                <a:extLst>
                  <a:ext uri="{FF2B5EF4-FFF2-40B4-BE49-F238E27FC236}">
                    <a16:creationId xmlns:a16="http://schemas.microsoft.com/office/drawing/2014/main" id="{D7998023-D0BE-D35B-1478-90C116038B70}"/>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1" name="Freeform 51">
                <a:extLst>
                  <a:ext uri="{FF2B5EF4-FFF2-40B4-BE49-F238E27FC236}">
                    <a16:creationId xmlns:a16="http://schemas.microsoft.com/office/drawing/2014/main" id="{36B71951-DBD4-F7CD-6D86-E74916AE1862}"/>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2" name="Freeform 52">
                <a:extLst>
                  <a:ext uri="{FF2B5EF4-FFF2-40B4-BE49-F238E27FC236}">
                    <a16:creationId xmlns:a16="http://schemas.microsoft.com/office/drawing/2014/main" id="{151D69F9-341A-E96C-C684-EE0D52FDE0B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3" name="Freeform 53">
                <a:extLst>
                  <a:ext uri="{FF2B5EF4-FFF2-40B4-BE49-F238E27FC236}">
                    <a16:creationId xmlns:a16="http://schemas.microsoft.com/office/drawing/2014/main" id="{FECCFC61-9F4B-4B95-E2B5-698B70E3E58A}"/>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4" name="Freeform 54">
                <a:extLst>
                  <a:ext uri="{FF2B5EF4-FFF2-40B4-BE49-F238E27FC236}">
                    <a16:creationId xmlns:a16="http://schemas.microsoft.com/office/drawing/2014/main" id="{EC8FDC05-6CBC-DA2B-234E-4E5BEDB59E2D}"/>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5" name="Freeform 55">
                <a:extLst>
                  <a:ext uri="{FF2B5EF4-FFF2-40B4-BE49-F238E27FC236}">
                    <a16:creationId xmlns:a16="http://schemas.microsoft.com/office/drawing/2014/main" id="{07A8236D-44EA-0102-4DAA-C13871650DE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6" name="Freeform 56">
                <a:extLst>
                  <a:ext uri="{FF2B5EF4-FFF2-40B4-BE49-F238E27FC236}">
                    <a16:creationId xmlns:a16="http://schemas.microsoft.com/office/drawing/2014/main" id="{11689816-FBA0-3F1F-5FB6-CA37836CD1C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508221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holding a sign&#10;&#10;AI-generated content may be incorrect.">
            <a:extLst>
              <a:ext uri="{FF2B5EF4-FFF2-40B4-BE49-F238E27FC236}">
                <a16:creationId xmlns:a16="http://schemas.microsoft.com/office/drawing/2014/main" id="{36DA0216-7CE0-8AFF-D422-9F86EDD1E62B}"/>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C92EC087-A831-DDFD-79C0-86A8B527304F}"/>
              </a:ext>
            </a:extLst>
          </p:cNvPr>
          <p:cNvSpPr>
            <a:spLocks noGrp="1"/>
          </p:cNvSpPr>
          <p:nvPr>
            <p:ph type="body" sz="quarter" idx="21"/>
          </p:nvPr>
        </p:nvSpPr>
        <p:spPr/>
        <p:txBody>
          <a:bodyPr lIns="91440" tIns="45720" rIns="91440" bIns="45720" anchor="t">
            <a:noAutofit/>
          </a:bodyPr>
          <a:lstStyle/>
          <a:p>
            <a:r>
              <a:rPr lang="en-US">
                <a:ea typeface="Calibri"/>
                <a:cs typeface="Calibri"/>
              </a:rPr>
              <a:t>Vaatimustenmukaisuus omassa kontekstissani</a:t>
            </a:r>
            <a:endParaRPr lang="en-US"/>
          </a:p>
        </p:txBody>
      </p:sp>
      <p:sp>
        <p:nvSpPr>
          <p:cNvPr id="4" name="Text Placeholder 3">
            <a:extLst>
              <a:ext uri="{FF2B5EF4-FFF2-40B4-BE49-F238E27FC236}">
                <a16:creationId xmlns:a16="http://schemas.microsoft.com/office/drawing/2014/main" id="{8D899098-5159-E1A3-CE6E-345619525F15}"/>
              </a:ext>
            </a:extLst>
          </p:cNvPr>
          <p:cNvSpPr>
            <a:spLocks noGrp="1"/>
          </p:cNvSpPr>
          <p:nvPr>
            <p:ph type="body" sz="quarter" idx="22"/>
          </p:nvPr>
        </p:nvSpPr>
        <p:spPr>
          <a:xfrm>
            <a:off x="6246355" y="1568890"/>
            <a:ext cx="5610682" cy="4102937"/>
          </a:xfrm>
        </p:spPr>
        <p:txBody>
          <a:bodyPr lIns="91440" tIns="45720" rIns="91440" bIns="45720" anchor="t"/>
          <a:lstStyle/>
          <a:p>
            <a:r>
              <a:rPr lang="en-US" i="1">
                <a:ea typeface="+mn-lt"/>
                <a:cs typeface="+mn-lt"/>
              </a:rPr>
              <a:t>Ajattele nykyistä työtehtävääsi tai elintarvikealan yritystäsi. </a:t>
            </a:r>
            <a:r>
              <a:rPr lang="en-US" b="1" i="1">
                <a:ea typeface="+mn-lt"/>
                <a:cs typeface="+mn-lt"/>
              </a:rPr>
              <a:t>Pohdi </a:t>
            </a:r>
            <a:r>
              <a:rPr lang="en-US" i="1">
                <a:ea typeface="+mn-lt"/>
                <a:cs typeface="+mn-lt"/>
              </a:rPr>
              <a:t>seuraavia kysymyksiä ja kirjoita lyhyt vastaus.</a:t>
            </a:r>
          </a:p>
          <a:p>
            <a:endParaRPr lang="en-US" sz="1000" i="1">
              <a:ea typeface="Calibri"/>
              <a:cs typeface="Calibri"/>
            </a:endParaRPr>
          </a:p>
          <a:p>
            <a:pPr marL="285750" indent="-285750">
              <a:buFont typeface="Arial"/>
              <a:buChar char="•"/>
            </a:pPr>
            <a:r>
              <a:rPr lang="en-US" b="1">
                <a:ea typeface="+mn-lt"/>
                <a:cs typeface="+mn-lt"/>
              </a:rPr>
              <a:t>Millaisilla </a:t>
            </a:r>
            <a:r>
              <a:rPr lang="en-US">
                <a:ea typeface="+mn-lt"/>
                <a:cs typeface="+mn-lt"/>
              </a:rPr>
              <a:t>(EU:n tai kansallisilla</a:t>
            </a:r>
            <a:r>
              <a:rPr lang="en-US" b="1">
                <a:ea typeface="+mn-lt"/>
                <a:cs typeface="+mn-lt"/>
              </a:rPr>
              <a:t>) ruokajätettä koskevilla politiikoilla tai säädöksillä </a:t>
            </a:r>
            <a:r>
              <a:rPr lang="en-US">
                <a:ea typeface="+mn-lt"/>
                <a:cs typeface="+mn-lt"/>
              </a:rPr>
              <a:t>on mielestänne suurin vaikutus yritystoimintaanne?</a:t>
            </a:r>
            <a:endParaRPr lang="en-US"/>
          </a:p>
          <a:p>
            <a:pPr marL="285750" indent="-285750">
              <a:buFont typeface="Arial"/>
              <a:buChar char="•"/>
            </a:pPr>
            <a:r>
              <a:rPr lang="en-US" b="1">
                <a:ea typeface="+mn-lt"/>
                <a:cs typeface="+mn-lt"/>
              </a:rPr>
              <a:t>Onko yrityksellänne tällä hetkellä </a:t>
            </a:r>
            <a:r>
              <a:rPr lang="en-US">
                <a:ea typeface="+mn-lt"/>
                <a:cs typeface="+mn-lt"/>
              </a:rPr>
              <a:t>elintarviketurvallisuutta, kestävyyttä tai jätehuoltoa koskeva </a:t>
            </a:r>
            <a:r>
              <a:rPr lang="en-US" b="1">
                <a:ea typeface="+mn-lt"/>
                <a:cs typeface="+mn-lt"/>
              </a:rPr>
              <a:t>sertifiointi </a:t>
            </a:r>
            <a:r>
              <a:rPr lang="en-US">
                <a:ea typeface="+mn-lt"/>
                <a:cs typeface="+mn-lt"/>
              </a:rPr>
              <a:t>(esim. HACCP, ISO jne.)?</a:t>
            </a:r>
            <a:endParaRPr lang="en-US"/>
          </a:p>
          <a:p>
            <a:pPr marL="285750" indent="-285750">
              <a:buFont typeface="Arial"/>
              <a:buChar char="•"/>
            </a:pPr>
            <a:r>
              <a:rPr lang="en-US" b="1">
                <a:ea typeface="+mn-lt"/>
                <a:cs typeface="+mn-lt"/>
              </a:rPr>
              <a:t>Mitä haasteita tai mahdollisuuksia </a:t>
            </a:r>
            <a:r>
              <a:rPr lang="en-US">
                <a:ea typeface="+mn-lt"/>
                <a:cs typeface="+mn-lt"/>
              </a:rPr>
              <a:t>näet vaatimustenmukaisuuden parantamisessa tai uusien sertifikaattien saamisessa?</a:t>
            </a:r>
            <a:endParaRPr lang="en-US"/>
          </a:p>
          <a:p>
            <a:endParaRPr lang="en-US">
              <a:ea typeface="Calibri"/>
              <a:cs typeface="Calibri"/>
            </a:endParaRPr>
          </a:p>
        </p:txBody>
      </p:sp>
    </p:spTree>
    <p:extLst>
      <p:ext uri="{BB962C8B-B14F-4D97-AF65-F5344CB8AC3E}">
        <p14:creationId xmlns:p14="http://schemas.microsoft.com/office/powerpoint/2010/main" val="1266760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9746CA0E-81E5-964D-5C63-0E38E85C45A4}"/>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a:xfrm>
            <a:off x="-2" y="9326"/>
            <a:ext cx="12192002" cy="6865298"/>
          </a:xfrm>
        </p:spPr>
      </p:pic>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8"/>
          </p:nvPr>
        </p:nvSpPr>
        <p:spPr>
          <a:prstGeom prst="rect">
            <a:avLst/>
          </a:prstGeom>
        </p:spPr>
        <p:txBody>
          <a:bodyPr/>
          <a:lstStyle/>
          <a:p>
            <a:r>
              <a:rPr lang="en-GB" noProof="0"/>
              <a:t>Dave Lewis</a:t>
            </a:r>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9"/>
          </p:nvPr>
        </p:nvSpPr>
        <p:spPr>
          <a:xfrm>
            <a:off x="2454966" y="2112440"/>
            <a:ext cx="7384774" cy="1985691"/>
          </a:xfrm>
          <a:prstGeom prst="rect">
            <a:avLst/>
          </a:prstGeom>
        </p:spPr>
        <p:txBody>
          <a:bodyPr/>
          <a:lstStyle/>
          <a:p>
            <a:r>
              <a:rPr lang="en-GB" sz="2400" noProof="0" dirty="0"/>
              <a:t>"RUOKAHÄVIKIN VÄHENTÄMINEN ON YKSI YKSINKERTAISIMMISTA JA TEHOKKAIMMISTA KEINOISTA TORJUA ILMASTONMUUTOSTA." "RUOKAHÄVIKIN VÄHENTÄMINEN ON YKSI YKSINKERTAISIMMISTA JA TEHOKKAIMMISTA KEINOISTA TORJUA ILMASTONMUUTOSTA."</a:t>
            </a:r>
          </a:p>
        </p:txBody>
      </p:sp>
      <p:grpSp>
        <p:nvGrpSpPr>
          <p:cNvPr id="13" name="Group 12">
            <a:extLst>
              <a:ext uri="{FF2B5EF4-FFF2-40B4-BE49-F238E27FC236}">
                <a16:creationId xmlns:a16="http://schemas.microsoft.com/office/drawing/2014/main" id="{9E17437A-A1B2-0547-E570-128067B6207C}"/>
              </a:ext>
            </a:extLst>
          </p:cNvPr>
          <p:cNvGrpSpPr/>
          <p:nvPr/>
        </p:nvGrpSpPr>
        <p:grpSpPr>
          <a:xfrm>
            <a:off x="5489801" y="935828"/>
            <a:ext cx="1487826" cy="1083162"/>
            <a:chOff x="3400450" y="986392"/>
            <a:chExt cx="1487826" cy="1083162"/>
          </a:xfrm>
          <a:solidFill>
            <a:srgbClr val="0B3A5B"/>
          </a:solidFill>
        </p:grpSpPr>
        <p:sp>
          <p:nvSpPr>
            <p:cNvPr id="14" name="Freeform 13">
              <a:extLst>
                <a:ext uri="{FF2B5EF4-FFF2-40B4-BE49-F238E27FC236}">
                  <a16:creationId xmlns:a16="http://schemas.microsoft.com/office/drawing/2014/main" id="{92AB5CB3-7D2F-5521-9B5E-41CF8EA59F7B}"/>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60BA47"/>
            </a:solidFill>
            <a:ln w="8971" cap="flat">
              <a:noFill/>
              <a:prstDash val="solid"/>
              <a:miter/>
            </a:ln>
          </p:spPr>
          <p:txBody>
            <a:bodyPr rtlCol="0" anchor="ctr"/>
            <a:lstStyle/>
            <a:p>
              <a:endParaRPr lang="en-GB" noProof="0"/>
            </a:p>
          </p:txBody>
        </p:sp>
        <p:sp>
          <p:nvSpPr>
            <p:cNvPr id="16" name="Freeform 15">
              <a:extLst>
                <a:ext uri="{FF2B5EF4-FFF2-40B4-BE49-F238E27FC236}">
                  <a16:creationId xmlns:a16="http://schemas.microsoft.com/office/drawing/2014/main" id="{4772CC2F-D78B-E35C-E0E8-0BBA501ECE2D}"/>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GB" noProof="0"/>
            </a:p>
          </p:txBody>
        </p:sp>
      </p:grpSp>
      <p:sp>
        <p:nvSpPr>
          <p:cNvPr id="17" name="Freeform 16">
            <a:extLst>
              <a:ext uri="{FF2B5EF4-FFF2-40B4-BE49-F238E27FC236}">
                <a16:creationId xmlns:a16="http://schemas.microsoft.com/office/drawing/2014/main" id="{9ECBCD90-1CFE-E668-D7EB-8BBF41510953}"/>
              </a:ext>
            </a:extLst>
          </p:cNvPr>
          <p:cNvSpPr/>
          <p:nvPr/>
        </p:nvSpPr>
        <p:spPr>
          <a:xfrm>
            <a:off x="9010180" y="2686730"/>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a:p>
        </p:txBody>
      </p:sp>
    </p:spTree>
    <p:extLst>
      <p:ext uri="{BB962C8B-B14F-4D97-AF65-F5344CB8AC3E}">
        <p14:creationId xmlns:p14="http://schemas.microsoft.com/office/powerpoint/2010/main" val="1027828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52820-C61B-105C-0CF2-50A664B14F62}"/>
            </a:ext>
          </a:extLst>
        </p:cNvPr>
        <p:cNvGrpSpPr/>
        <p:nvPr/>
      </p:nvGrpSpPr>
      <p:grpSpPr>
        <a:xfrm>
          <a:off x="0" y="0"/>
          <a:ext cx="0" cy="0"/>
          <a:chOff x="0" y="0"/>
          <a:chExt cx="0" cy="0"/>
        </a:xfrm>
      </p:grpSpPr>
      <p:pic>
        <p:nvPicPr>
          <p:cNvPr id="7" name="Symbol zastępczy obrazu 6" descr="Obraz zawierający osoba, ubrania, Ludzka twarz, płaszcz&#10;&#10;Zawartość wygenerowana przez sztuczną inteligencję może być niepoprawna.">
            <a:extLst>
              <a:ext uri="{FF2B5EF4-FFF2-40B4-BE49-F238E27FC236}">
                <a16:creationId xmlns:a16="http://schemas.microsoft.com/office/drawing/2014/main" id="{5C4F1167-9CF4-89CB-B8A4-B77474AC841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5" name="Text Placeholder 4">
            <a:extLst>
              <a:ext uri="{FF2B5EF4-FFF2-40B4-BE49-F238E27FC236}">
                <a16:creationId xmlns:a16="http://schemas.microsoft.com/office/drawing/2014/main" id="{5DB2A170-7C17-E881-F3BA-EC5EE63678BD}"/>
              </a:ext>
            </a:extLst>
          </p:cNvPr>
          <p:cNvSpPr>
            <a:spLocks noGrp="1"/>
          </p:cNvSpPr>
          <p:nvPr>
            <p:ph type="body" sz="quarter" idx="17"/>
          </p:nvPr>
        </p:nvSpPr>
        <p:spPr>
          <a:xfrm>
            <a:off x="6913514" y="439689"/>
            <a:ext cx="2066906" cy="582221"/>
          </a:xfrm>
        </p:spPr>
        <p:txBody>
          <a:bodyPr/>
          <a:lstStyle/>
          <a:p>
            <a:r>
              <a:rPr lang="en-GB" noProof="0"/>
              <a:t>05</a:t>
            </a:r>
          </a:p>
        </p:txBody>
      </p:sp>
      <p:sp>
        <p:nvSpPr>
          <p:cNvPr id="14" name="Rectangle 13">
            <a:extLst>
              <a:ext uri="{FF2B5EF4-FFF2-40B4-BE49-F238E27FC236}">
                <a16:creationId xmlns:a16="http://schemas.microsoft.com/office/drawing/2014/main" id="{75AF7937-8B4E-D42C-22E1-F84C9A744329}"/>
              </a:ext>
            </a:extLst>
          </p:cNvPr>
          <p:cNvSpPr/>
          <p:nvPr/>
        </p:nvSpPr>
        <p:spPr>
          <a:xfrm>
            <a:off x="4484452" y="2794240"/>
            <a:ext cx="6242816" cy="1269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spc="324" noProof="0" dirty="0">
                <a:solidFill>
                  <a:srgbClr val="60BA47"/>
                </a:solidFill>
                <a:latin typeface="Calibri" panose="020F0502020204030204" pitchFamily="34" charset="0"/>
                <a:cs typeface="Calibri" panose="020F0502020204030204" pitchFamily="34" charset="0"/>
              </a:rPr>
              <a:t>PARHAAT KÄYTÄNNÖT JA TAPAUSTUTKIMUKSET </a:t>
            </a:r>
          </a:p>
        </p:txBody>
      </p:sp>
    </p:spTree>
    <p:extLst>
      <p:ext uri="{BB962C8B-B14F-4D97-AF65-F5344CB8AC3E}">
        <p14:creationId xmlns:p14="http://schemas.microsoft.com/office/powerpoint/2010/main" val="4262500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ultimedia online 2" title="Orbisk - Hyatt Regency Amsterdam">
            <a:hlinkClick r:id="" action="ppaction://media"/>
            <a:extLst>
              <a:ext uri="{FF2B5EF4-FFF2-40B4-BE49-F238E27FC236}">
                <a16:creationId xmlns:a16="http://schemas.microsoft.com/office/drawing/2014/main" id="{4A933E6D-565C-9578-F129-1B67FC998E5E}"/>
              </a:ext>
            </a:extLst>
          </p:cNvPr>
          <p:cNvPicPr>
            <a:picLocks noRot="1" noChangeAspect="1"/>
          </p:cNvPicPr>
          <p:nvPr>
            <a:videoFile r:link="rId1"/>
          </p:nvPr>
        </p:nvPicPr>
        <p:blipFill>
          <a:blip r:embed="rId4"/>
          <a:srcRect r="19224"/>
          <a:stretch/>
        </p:blipFill>
        <p:spPr>
          <a:xfrm>
            <a:off x="7719461" y="530025"/>
            <a:ext cx="3864984" cy="2703427"/>
          </a:xfrm>
          <a:prstGeom prst="rect">
            <a:avLst/>
          </a:prstGeom>
        </p:spPr>
      </p:pic>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6"/>
          </p:nvPr>
        </p:nvSpPr>
        <p:spPr>
          <a:xfrm>
            <a:off x="459773" y="424509"/>
            <a:ext cx="2857500" cy="557831"/>
          </a:xfrm>
          <a:prstGeom prst="rect">
            <a:avLst/>
          </a:prstGeom>
          <a:solidFill>
            <a:srgbClr val="60BA47"/>
          </a:solidFill>
        </p:spPr>
        <p:txBody>
          <a:bodyPr/>
          <a:lstStyle/>
          <a:p>
            <a:r>
              <a:rPr lang="en-GB" noProof="0"/>
              <a:t>Inspiroidu...</a:t>
            </a:r>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9"/>
          </p:nvPr>
        </p:nvSpPr>
        <p:spPr>
          <a:xfrm>
            <a:off x="607554" y="1373925"/>
            <a:ext cx="5793245" cy="5171253"/>
          </a:xfrm>
          <a:prstGeom prst="rect">
            <a:avLst/>
          </a:prstGeom>
        </p:spPr>
        <p:txBody>
          <a:bodyPr/>
          <a:lstStyle/>
          <a:p>
            <a:pPr marL="0" indent="0"/>
            <a:r>
              <a:rPr lang="pl-PL" sz="2000" dirty="0"/>
              <a:t>...</a:t>
            </a:r>
            <a:r>
              <a:rPr lang="pl-PL" sz="2000" noProof="0" dirty="0"/>
              <a:t>Orbisk ja </a:t>
            </a:r>
            <a:r>
              <a:rPr lang="en-US" sz="2000" noProof="0" dirty="0" err="1"/>
              <a:t>sen</a:t>
            </a:r>
            <a:r>
              <a:rPr lang="en-US" sz="2000" noProof="0" dirty="0"/>
              <a:t> </a:t>
            </a:r>
            <a:r>
              <a:rPr lang="en-US" sz="2000" noProof="0" dirty="0" err="1"/>
              <a:t>kyky</a:t>
            </a:r>
            <a:r>
              <a:rPr lang="en-US" sz="2000" noProof="0" dirty="0"/>
              <a:t> </a:t>
            </a:r>
            <a:r>
              <a:rPr lang="en-US" sz="2000" noProof="0" dirty="0" err="1"/>
              <a:t>automatisoida</a:t>
            </a:r>
            <a:r>
              <a:rPr lang="en-US" sz="2000" noProof="0" dirty="0"/>
              <a:t> </a:t>
            </a:r>
            <a:r>
              <a:rPr lang="en-US" sz="2000" noProof="0" dirty="0" err="1"/>
              <a:t>jätteiden</a:t>
            </a:r>
            <a:r>
              <a:rPr lang="en-US" sz="2000" noProof="0" dirty="0"/>
              <a:t> </a:t>
            </a:r>
            <a:r>
              <a:rPr lang="en-US" sz="2000" noProof="0" dirty="0" err="1"/>
              <a:t>seuranta</a:t>
            </a:r>
            <a:r>
              <a:rPr lang="en-US" sz="2000" noProof="0" dirty="0"/>
              <a:t> </a:t>
            </a:r>
            <a:r>
              <a:rPr lang="en-US" sz="2000" noProof="0" dirty="0" err="1"/>
              <a:t>kuvantunnistuksen</a:t>
            </a:r>
            <a:r>
              <a:rPr lang="en-US" sz="2000" noProof="0" dirty="0"/>
              <a:t> ja </a:t>
            </a:r>
            <a:r>
              <a:rPr lang="en-US" sz="2000" noProof="0" dirty="0" err="1"/>
              <a:t>älykkään</a:t>
            </a:r>
            <a:r>
              <a:rPr lang="en-US" sz="2000" noProof="0" dirty="0"/>
              <a:t> </a:t>
            </a:r>
            <a:r>
              <a:rPr lang="en-US" sz="2000" noProof="0" dirty="0" err="1"/>
              <a:t>punnituksen</a:t>
            </a:r>
            <a:r>
              <a:rPr lang="en-US" sz="2000" noProof="0" dirty="0"/>
              <a:t> </a:t>
            </a:r>
            <a:r>
              <a:rPr lang="en-US" sz="2000" noProof="0" dirty="0" err="1"/>
              <a:t>avulla</a:t>
            </a:r>
            <a:r>
              <a:rPr lang="en-US" sz="2000" noProof="0" dirty="0"/>
              <a:t>, </a:t>
            </a:r>
            <a:r>
              <a:rPr lang="en-US" sz="2000" noProof="0" dirty="0" err="1"/>
              <a:t>mikä</a:t>
            </a:r>
            <a:r>
              <a:rPr lang="en-US" sz="2000" noProof="0" dirty="0"/>
              <a:t> </a:t>
            </a:r>
            <a:r>
              <a:rPr lang="en-US" sz="2000" noProof="0" dirty="0" err="1"/>
              <a:t>auttaa</a:t>
            </a:r>
            <a:r>
              <a:rPr lang="en-US" sz="2000" noProof="0" dirty="0"/>
              <a:t> </a:t>
            </a:r>
            <a:r>
              <a:rPr lang="en-US" sz="2000" noProof="0" dirty="0" err="1"/>
              <a:t>vähentämään</a:t>
            </a:r>
            <a:r>
              <a:rPr lang="en-US" sz="2000" noProof="0" dirty="0"/>
              <a:t> </a:t>
            </a:r>
            <a:r>
              <a:rPr lang="en-US" sz="2000" noProof="0" dirty="0" err="1"/>
              <a:t>ruokahävikkiä</a:t>
            </a:r>
            <a:r>
              <a:rPr lang="en-US" sz="2000" noProof="0" dirty="0"/>
              <a:t> </a:t>
            </a:r>
            <a:r>
              <a:rPr lang="en-US" sz="2000" noProof="0" dirty="0" err="1"/>
              <a:t>jopa</a:t>
            </a:r>
            <a:r>
              <a:rPr lang="en-US" sz="2000" noProof="0" dirty="0"/>
              <a:t> 50 </a:t>
            </a:r>
            <a:r>
              <a:rPr lang="en-US" sz="2000" noProof="0" dirty="0" err="1"/>
              <a:t>prosenttia</a:t>
            </a:r>
            <a:r>
              <a:rPr lang="en-US" sz="2000" noProof="0" dirty="0"/>
              <a:t> ja </a:t>
            </a:r>
            <a:r>
              <a:rPr lang="en-US" sz="2000" noProof="0" dirty="0" err="1"/>
              <a:t>vähentää</a:t>
            </a:r>
            <a:r>
              <a:rPr lang="en-US" sz="2000" noProof="0" dirty="0"/>
              <a:t> </a:t>
            </a:r>
            <a:r>
              <a:rPr lang="en-US" sz="2000" noProof="0" dirty="0" err="1"/>
              <a:t>samalla</a:t>
            </a:r>
            <a:r>
              <a:rPr lang="en-US" sz="2000" noProof="0" dirty="0"/>
              <a:t> </a:t>
            </a:r>
            <a:r>
              <a:rPr lang="en-US" sz="2000" noProof="0" dirty="0" err="1"/>
              <a:t>kustannuksia</a:t>
            </a:r>
            <a:r>
              <a:rPr lang="en-US" sz="2000" noProof="0" dirty="0"/>
              <a:t> ja </a:t>
            </a:r>
            <a:r>
              <a:rPr lang="en-US" sz="2000" noProof="0" dirty="0" err="1"/>
              <a:t>parantaa</a:t>
            </a:r>
            <a:r>
              <a:rPr lang="en-US" sz="2000" noProof="0" dirty="0"/>
              <a:t> </a:t>
            </a:r>
            <a:r>
              <a:rPr lang="en-US" sz="2000" noProof="0" dirty="0" err="1"/>
              <a:t>kestävyyttä</a:t>
            </a:r>
            <a:r>
              <a:rPr lang="pl-PL" sz="2000" noProof="0" dirty="0"/>
              <a:t>. </a:t>
            </a:r>
          </a:p>
          <a:p>
            <a:pPr marL="0" indent="0"/>
            <a:endParaRPr lang="pl-PL" sz="2000" dirty="0"/>
          </a:p>
          <a:p>
            <a:pPr marL="0" indent="0"/>
            <a:r>
              <a:rPr lang="en-US" sz="2000" noProof="0" dirty="0" err="1"/>
              <a:t>Orbisk</a:t>
            </a:r>
            <a:r>
              <a:rPr lang="en-US" sz="2000" noProof="0" dirty="0"/>
              <a:t> </a:t>
            </a:r>
            <a:r>
              <a:rPr lang="en-US" sz="2000" noProof="0" dirty="0" err="1"/>
              <a:t>käyttää</a:t>
            </a:r>
            <a:r>
              <a:rPr lang="en-US" sz="2000" noProof="0" dirty="0"/>
              <a:t> </a:t>
            </a:r>
            <a:r>
              <a:rPr lang="en-US" sz="2000" noProof="0" dirty="0" err="1"/>
              <a:t>tekoälyä</a:t>
            </a:r>
            <a:r>
              <a:rPr lang="en-US" sz="2000" noProof="0" dirty="0"/>
              <a:t> </a:t>
            </a:r>
            <a:r>
              <a:rPr lang="en-US" sz="2000" noProof="0" dirty="0" err="1"/>
              <a:t>hyödyntävää</a:t>
            </a:r>
            <a:r>
              <a:rPr lang="en-US" sz="2000" noProof="0" dirty="0"/>
              <a:t> </a:t>
            </a:r>
            <a:r>
              <a:rPr lang="en-US" sz="2000" noProof="0" dirty="0" err="1"/>
              <a:t>kuvantunnistusta</a:t>
            </a:r>
            <a:r>
              <a:rPr lang="en-US" sz="2000" noProof="0" dirty="0"/>
              <a:t> </a:t>
            </a:r>
            <a:r>
              <a:rPr lang="en-US" sz="2000" noProof="0" dirty="0" err="1"/>
              <a:t>ruokajätteen</a:t>
            </a:r>
            <a:r>
              <a:rPr lang="en-US" sz="2000" noProof="0" dirty="0"/>
              <a:t> </a:t>
            </a:r>
            <a:r>
              <a:rPr lang="en-US" sz="2000" noProof="0" dirty="0" err="1"/>
              <a:t>tunnistamiseen</a:t>
            </a:r>
            <a:r>
              <a:rPr lang="en-US" sz="2000" noProof="0" dirty="0"/>
              <a:t> ja </a:t>
            </a:r>
            <a:r>
              <a:rPr lang="en-US" sz="2000" noProof="0" dirty="0" err="1"/>
              <a:t>luokitteluun</a:t>
            </a:r>
            <a:r>
              <a:rPr lang="en-US" sz="2000" noProof="0" dirty="0"/>
              <a:t> </a:t>
            </a:r>
            <a:r>
              <a:rPr lang="en-US" sz="2000" noProof="0" dirty="0" err="1"/>
              <a:t>sekä</a:t>
            </a:r>
            <a:r>
              <a:rPr lang="en-US" sz="2000" noProof="0" dirty="0"/>
              <a:t> </a:t>
            </a:r>
            <a:r>
              <a:rPr lang="en-US" sz="2000" noProof="0" dirty="0" err="1"/>
              <a:t>älykästä</a:t>
            </a:r>
            <a:r>
              <a:rPr lang="en-US" sz="2000" noProof="0" dirty="0"/>
              <a:t> </a:t>
            </a:r>
            <a:r>
              <a:rPr lang="en-US" sz="2000" noProof="0" dirty="0" err="1"/>
              <a:t>punnitusjärjestelmää</a:t>
            </a:r>
            <a:r>
              <a:rPr lang="en-US" sz="2000" noProof="0" dirty="0"/>
              <a:t>, </a:t>
            </a:r>
            <a:r>
              <a:rPr lang="en-US" sz="2000" noProof="0" dirty="0" err="1"/>
              <a:t>joka</a:t>
            </a:r>
            <a:r>
              <a:rPr lang="en-US" sz="2000" noProof="0" dirty="0"/>
              <a:t> </a:t>
            </a:r>
            <a:r>
              <a:rPr lang="en-US" sz="2000" noProof="0" dirty="0" err="1"/>
              <a:t>kirjaa</a:t>
            </a:r>
            <a:r>
              <a:rPr lang="en-US" sz="2000" noProof="0" dirty="0"/>
              <a:t> </a:t>
            </a:r>
            <a:r>
              <a:rPr lang="en-US" sz="2000" noProof="0" dirty="0" err="1"/>
              <a:t>tiedot</a:t>
            </a:r>
            <a:r>
              <a:rPr lang="en-US" sz="2000" noProof="0" dirty="0"/>
              <a:t> </a:t>
            </a:r>
            <a:r>
              <a:rPr lang="en-US" sz="2000" noProof="0" dirty="0" err="1"/>
              <a:t>automaattisesti</a:t>
            </a:r>
            <a:r>
              <a:rPr lang="en-US" sz="2000" noProof="0" dirty="0"/>
              <a:t>. Sen </a:t>
            </a:r>
            <a:r>
              <a:rPr lang="en-US" sz="2000" noProof="0" dirty="0" err="1"/>
              <a:t>reaaliaikaiset</a:t>
            </a:r>
            <a:r>
              <a:rPr lang="en-US" sz="2000" noProof="0" dirty="0"/>
              <a:t> </a:t>
            </a:r>
            <a:r>
              <a:rPr lang="en-US" sz="2000" noProof="0" dirty="0" err="1"/>
              <a:t>analyysit</a:t>
            </a:r>
            <a:r>
              <a:rPr lang="en-US" sz="2000" noProof="0" dirty="0"/>
              <a:t> </a:t>
            </a:r>
            <a:r>
              <a:rPr lang="en-US" sz="2000" noProof="0" dirty="0" err="1"/>
              <a:t>tarjoavat</a:t>
            </a:r>
            <a:r>
              <a:rPr lang="en-US" sz="2000" noProof="0" dirty="0"/>
              <a:t> </a:t>
            </a:r>
            <a:r>
              <a:rPr lang="en-US" sz="2000" noProof="0" dirty="0" err="1"/>
              <a:t>tietoa</a:t>
            </a:r>
            <a:r>
              <a:rPr lang="en-US" sz="2000" noProof="0" dirty="0"/>
              <a:t> </a:t>
            </a:r>
            <a:r>
              <a:rPr lang="en-US" sz="2000" noProof="0" dirty="0" err="1"/>
              <a:t>ostojen</a:t>
            </a:r>
            <a:r>
              <a:rPr lang="en-US" sz="2000" noProof="0" dirty="0"/>
              <a:t> </a:t>
            </a:r>
            <a:r>
              <a:rPr lang="en-US" sz="2000" noProof="0" dirty="0" err="1"/>
              <a:t>optimoimiseksi</a:t>
            </a:r>
            <a:r>
              <a:rPr lang="en-US" sz="2000" noProof="0" dirty="0"/>
              <a:t> ja </a:t>
            </a:r>
            <a:r>
              <a:rPr lang="en-US" sz="2000" noProof="0" dirty="0" err="1"/>
              <a:t>jätteen</a:t>
            </a:r>
            <a:r>
              <a:rPr lang="en-US" sz="2000" noProof="0" dirty="0"/>
              <a:t> </a:t>
            </a:r>
            <a:r>
              <a:rPr lang="en-US" sz="2000" noProof="0" dirty="0" err="1"/>
              <a:t>vähentämiseksi</a:t>
            </a:r>
            <a:r>
              <a:rPr lang="en-US" sz="2000" noProof="0" dirty="0"/>
              <a:t>. </a:t>
            </a:r>
            <a:r>
              <a:rPr lang="en-US" sz="2000" noProof="0" dirty="0" err="1"/>
              <a:t>Järjestelmä</a:t>
            </a:r>
            <a:r>
              <a:rPr lang="en-US" sz="2000" noProof="0" dirty="0"/>
              <a:t> on </a:t>
            </a:r>
            <a:r>
              <a:rPr lang="en-US" sz="2000" noProof="0" dirty="0" err="1"/>
              <a:t>suunniteltu</a:t>
            </a:r>
            <a:r>
              <a:rPr lang="en-US" sz="2000" noProof="0" dirty="0"/>
              <a:t> </a:t>
            </a:r>
            <a:r>
              <a:rPr lang="en-US" sz="2000" noProof="0" dirty="0" err="1"/>
              <a:t>helposti</a:t>
            </a:r>
            <a:r>
              <a:rPr lang="en-US" sz="2000" noProof="0" dirty="0"/>
              <a:t> </a:t>
            </a:r>
            <a:r>
              <a:rPr lang="en-US" sz="2000" noProof="0" dirty="0" err="1"/>
              <a:t>integroitavaksi</a:t>
            </a:r>
            <a:r>
              <a:rPr lang="en-US" sz="2000" noProof="0" dirty="0"/>
              <a:t> </a:t>
            </a:r>
            <a:r>
              <a:rPr lang="en-US" sz="2000" noProof="0" dirty="0" err="1"/>
              <a:t>keittiön</a:t>
            </a:r>
            <a:r>
              <a:rPr lang="en-US" sz="2000" noProof="0" dirty="0"/>
              <a:t> </a:t>
            </a:r>
            <a:r>
              <a:rPr lang="en-US" sz="2000" noProof="0" dirty="0" err="1"/>
              <a:t>työnkulkuihin</a:t>
            </a:r>
            <a:r>
              <a:rPr lang="en-US" sz="2000" noProof="0" dirty="0"/>
              <a:t>, </a:t>
            </a:r>
            <a:r>
              <a:rPr lang="en-US" sz="2000" noProof="0" dirty="0" err="1"/>
              <a:t>joten</a:t>
            </a:r>
            <a:r>
              <a:rPr lang="en-US" sz="2000" noProof="0" dirty="0"/>
              <a:t> se </a:t>
            </a:r>
            <a:r>
              <a:rPr lang="en-US" sz="2000" noProof="0" dirty="0" err="1"/>
              <a:t>vaatii</a:t>
            </a:r>
            <a:r>
              <a:rPr lang="en-US" sz="2000" noProof="0" dirty="0"/>
              <a:t> vain </a:t>
            </a:r>
            <a:r>
              <a:rPr lang="en-US" sz="2000" noProof="0" dirty="0" err="1"/>
              <a:t>vähän</a:t>
            </a:r>
            <a:r>
              <a:rPr lang="en-US" sz="2000" noProof="0" dirty="0"/>
              <a:t> </a:t>
            </a:r>
            <a:r>
              <a:rPr lang="en-US" sz="2000" noProof="0" dirty="0" err="1"/>
              <a:t>henkilökunnan</a:t>
            </a:r>
            <a:r>
              <a:rPr lang="en-US" sz="2000" noProof="0" dirty="0"/>
              <a:t> </a:t>
            </a:r>
            <a:r>
              <a:rPr lang="en-US" sz="2000" noProof="0" dirty="0" err="1"/>
              <a:t>työtä</a:t>
            </a:r>
            <a:r>
              <a:rPr lang="en-US" sz="2000" noProof="0" dirty="0"/>
              <a:t> ja </a:t>
            </a:r>
            <a:r>
              <a:rPr lang="en-US" sz="2000" noProof="0" dirty="0" err="1"/>
              <a:t>tuottaa</a:t>
            </a:r>
            <a:r>
              <a:rPr lang="en-US" sz="2000" noProof="0" dirty="0"/>
              <a:t> </a:t>
            </a:r>
            <a:r>
              <a:rPr lang="en-US" sz="2000" noProof="0" dirty="0" err="1"/>
              <a:t>samalla</a:t>
            </a:r>
            <a:r>
              <a:rPr lang="en-US" sz="2000" noProof="0" dirty="0"/>
              <a:t> </a:t>
            </a:r>
            <a:r>
              <a:rPr lang="en-US" sz="2000" noProof="0" dirty="0" err="1"/>
              <a:t>kustannussäästöjä</a:t>
            </a:r>
            <a:r>
              <a:rPr lang="en-US" sz="2000" noProof="0" dirty="0"/>
              <a:t> ja </a:t>
            </a:r>
            <a:r>
              <a:rPr lang="en-US" sz="2000" noProof="0" dirty="0" err="1"/>
              <a:t>ympäristöhyötyjä</a:t>
            </a:r>
            <a:r>
              <a:rPr lang="en-US" sz="2000" noProof="0" dirty="0"/>
              <a:t>.</a:t>
            </a:r>
            <a:endParaRPr lang="en-GB" sz="2000" noProof="0" dirty="0"/>
          </a:p>
        </p:txBody>
      </p:sp>
      <p:pic>
        <p:nvPicPr>
          <p:cNvPr id="13" name="Grafika 12" descr="Internet z wypełnieniem pełnym">
            <a:extLst>
              <a:ext uri="{FF2B5EF4-FFF2-40B4-BE49-F238E27FC236}">
                <a16:creationId xmlns:a16="http://schemas.microsoft.com/office/drawing/2014/main" id="{5CA7FAA2-DA01-03E8-57E3-BEE30740BD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6000" y="5770983"/>
            <a:ext cx="914400" cy="914400"/>
          </a:xfrm>
          <a:prstGeom prst="rect">
            <a:avLst/>
          </a:prstGeom>
        </p:spPr>
      </p:pic>
      <p:sp>
        <p:nvSpPr>
          <p:cNvPr id="6" name="Text Placeholder 1">
            <a:extLst>
              <a:ext uri="{FF2B5EF4-FFF2-40B4-BE49-F238E27FC236}">
                <a16:creationId xmlns:a16="http://schemas.microsoft.com/office/drawing/2014/main" id="{67547F7C-C7B8-2690-C9EE-10D980B3397B}"/>
              </a:ext>
            </a:extLst>
          </p:cNvPr>
          <p:cNvSpPr txBox="1">
            <a:spLocks/>
          </p:cNvSpPr>
          <p:nvPr/>
        </p:nvSpPr>
        <p:spPr>
          <a:xfrm>
            <a:off x="7010400" y="3634173"/>
            <a:ext cx="4263992" cy="3051209"/>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spcBef>
                <a:spcPts val="1000"/>
              </a:spcBef>
            </a:pPr>
            <a:r>
              <a:rPr lang="en-US" sz="2200" b="1" dirty="0"/>
              <a:t>Kuka </a:t>
            </a:r>
            <a:r>
              <a:rPr lang="en-US" sz="2200" b="1" dirty="0" err="1"/>
              <a:t>sitä</a:t>
            </a:r>
            <a:r>
              <a:rPr lang="en-US" sz="2200" b="1" dirty="0"/>
              <a:t> </a:t>
            </a:r>
            <a:r>
              <a:rPr lang="en-US" sz="2200" b="1" dirty="0" err="1"/>
              <a:t>käyttää</a:t>
            </a:r>
            <a:r>
              <a:rPr lang="en-US" sz="2200" b="1" dirty="0"/>
              <a:t>?</a:t>
            </a:r>
            <a:endParaRPr lang="pl-PL" sz="2200" b="1" dirty="0"/>
          </a:p>
          <a:p>
            <a:pPr marL="0" indent="0"/>
            <a:r>
              <a:rPr lang="en-US" sz="2200" dirty="0" err="1"/>
              <a:t>Ravintolat</a:t>
            </a:r>
            <a:r>
              <a:rPr lang="en-US" sz="2200" dirty="0"/>
              <a:t>, </a:t>
            </a:r>
            <a:r>
              <a:rPr lang="en-US" sz="2200" dirty="0" err="1"/>
              <a:t>hotellit</a:t>
            </a:r>
            <a:r>
              <a:rPr lang="en-US" sz="2200" dirty="0"/>
              <a:t> ja </a:t>
            </a:r>
            <a:r>
              <a:rPr lang="en-US" sz="2200" dirty="0" err="1"/>
              <a:t>ruokapalvelujen</a:t>
            </a:r>
            <a:r>
              <a:rPr lang="en-US" sz="2200" dirty="0"/>
              <a:t> </a:t>
            </a:r>
            <a:r>
              <a:rPr lang="en-US" sz="2200" dirty="0" err="1"/>
              <a:t>tarjoajat</a:t>
            </a:r>
            <a:r>
              <a:rPr lang="en-US" sz="2200" dirty="0"/>
              <a:t>, </a:t>
            </a:r>
            <a:r>
              <a:rPr lang="en-US" sz="2200" dirty="0" err="1"/>
              <a:t>jotka</a:t>
            </a:r>
            <a:r>
              <a:rPr lang="en-US" sz="2200" dirty="0"/>
              <a:t> </a:t>
            </a:r>
            <a:r>
              <a:rPr lang="en-US" sz="2200" dirty="0" err="1"/>
              <a:t>haluavat</a:t>
            </a:r>
            <a:r>
              <a:rPr lang="en-US" sz="2200" dirty="0"/>
              <a:t> </a:t>
            </a:r>
            <a:r>
              <a:rPr lang="en-US" sz="2200" dirty="0" err="1"/>
              <a:t>vähentää</a:t>
            </a:r>
            <a:r>
              <a:rPr lang="en-US" sz="2200" dirty="0"/>
              <a:t> </a:t>
            </a:r>
            <a:r>
              <a:rPr lang="en-US" sz="2200" dirty="0" err="1"/>
              <a:t>jätettä</a:t>
            </a:r>
            <a:r>
              <a:rPr lang="en-US" sz="2200" dirty="0"/>
              <a:t>, </a:t>
            </a:r>
            <a:r>
              <a:rPr lang="en-US" sz="2200" dirty="0" err="1"/>
              <a:t>säästää</a:t>
            </a:r>
            <a:r>
              <a:rPr lang="en-US" sz="2200" dirty="0"/>
              <a:t> </a:t>
            </a:r>
            <a:r>
              <a:rPr lang="en-US" sz="2200" dirty="0" err="1"/>
              <a:t>rahaa</a:t>
            </a:r>
            <a:r>
              <a:rPr lang="en-US" sz="2200" dirty="0"/>
              <a:t> ja </a:t>
            </a:r>
            <a:r>
              <a:rPr lang="en-US" sz="2200" dirty="0" err="1"/>
              <a:t>toimia</a:t>
            </a:r>
            <a:r>
              <a:rPr lang="en-US" sz="2200" dirty="0"/>
              <a:t> </a:t>
            </a:r>
            <a:r>
              <a:rPr lang="en-US" sz="2200" dirty="0" err="1"/>
              <a:t>kestävästi</a:t>
            </a:r>
            <a:r>
              <a:rPr lang="en-US" sz="2200" dirty="0"/>
              <a:t>.</a:t>
            </a:r>
            <a:endParaRPr lang="pl-PL" sz="2200" dirty="0"/>
          </a:p>
          <a:p>
            <a:pPr marL="0" indent="0"/>
            <a:endParaRPr lang="pl-PL" sz="2200" dirty="0"/>
          </a:p>
          <a:p>
            <a:pPr marL="0" indent="0"/>
            <a:endParaRPr lang="pl-PL" sz="2200" dirty="0"/>
          </a:p>
          <a:p>
            <a:pPr marL="0" indent="0"/>
            <a:r>
              <a:rPr lang="pl-PL" sz="2200" dirty="0"/>
              <a:t>Käy heidän </a:t>
            </a:r>
            <a:r>
              <a:rPr lang="pl-PL" sz="2200" dirty="0">
                <a:hlinkClick r:id="rId7"/>
              </a:rPr>
              <a:t>verkkosivuillaan </a:t>
            </a:r>
            <a:r>
              <a:rPr lang="pl-PL" sz="2200" dirty="0"/>
              <a:t>saadaksesi lisätietoja!</a:t>
            </a:r>
            <a:endParaRPr lang="en-GB" sz="2200" dirty="0"/>
          </a:p>
        </p:txBody>
      </p:sp>
      <p:pic>
        <p:nvPicPr>
          <p:cNvPr id="8" name="Obraz 7" descr="Obraz zawierający Czcionka, Grafika, logo, projekt graficzny&#10;&#10;Zawartość wygenerowana przez sztuczną inteligencję może być niepoprawna.">
            <a:extLst>
              <a:ext uri="{FF2B5EF4-FFF2-40B4-BE49-F238E27FC236}">
                <a16:creationId xmlns:a16="http://schemas.microsoft.com/office/drawing/2014/main" id="{69D7F241-505C-ACE5-C07D-690E13435D54}"/>
              </a:ext>
            </a:extLst>
          </p:cNvPr>
          <p:cNvPicPr>
            <a:picLocks noChangeAspect="1"/>
          </p:cNvPicPr>
          <p:nvPr/>
        </p:nvPicPr>
        <p:blipFill>
          <a:blip r:embed="rId8"/>
          <a:stretch>
            <a:fillRect/>
          </a:stretch>
        </p:blipFill>
        <p:spPr>
          <a:xfrm>
            <a:off x="3877979" y="409589"/>
            <a:ext cx="2857500" cy="685800"/>
          </a:xfrm>
          <a:prstGeom prst="rect">
            <a:avLst/>
          </a:prstGeom>
        </p:spPr>
      </p:pic>
      <p:grpSp>
        <p:nvGrpSpPr>
          <p:cNvPr id="4" name="Graphic 4">
            <a:extLst>
              <a:ext uri="{FF2B5EF4-FFF2-40B4-BE49-F238E27FC236}">
                <a16:creationId xmlns:a16="http://schemas.microsoft.com/office/drawing/2014/main" id="{017FCC8E-7D3F-4943-F1BC-218355DE0B0B}"/>
              </a:ext>
            </a:extLst>
          </p:cNvPr>
          <p:cNvGrpSpPr/>
          <p:nvPr/>
        </p:nvGrpSpPr>
        <p:grpSpPr>
          <a:xfrm rot="2682073">
            <a:off x="6320873" y="2221027"/>
            <a:ext cx="403667" cy="780438"/>
            <a:chOff x="9129274" y="2719113"/>
            <a:chExt cx="717139" cy="1386497"/>
          </a:xfrm>
          <a:solidFill>
            <a:srgbClr val="09465E"/>
          </a:solidFill>
        </p:grpSpPr>
        <p:grpSp>
          <p:nvGrpSpPr>
            <p:cNvPr id="7" name="Graphic 4">
              <a:extLst>
                <a:ext uri="{FF2B5EF4-FFF2-40B4-BE49-F238E27FC236}">
                  <a16:creationId xmlns:a16="http://schemas.microsoft.com/office/drawing/2014/main" id="{689196C0-F0D4-4747-C22B-B893CE22FC46}"/>
                </a:ext>
              </a:extLst>
            </p:cNvPr>
            <p:cNvGrpSpPr/>
            <p:nvPr/>
          </p:nvGrpSpPr>
          <p:grpSpPr>
            <a:xfrm>
              <a:off x="9159507" y="2719113"/>
              <a:ext cx="446280" cy="440141"/>
              <a:chOff x="9159507" y="2719113"/>
              <a:chExt cx="446280" cy="440141"/>
            </a:xfrm>
            <a:grpFill/>
          </p:grpSpPr>
          <p:sp>
            <p:nvSpPr>
              <p:cNvPr id="18" name="Freeform 57">
                <a:extLst>
                  <a:ext uri="{FF2B5EF4-FFF2-40B4-BE49-F238E27FC236}">
                    <a16:creationId xmlns:a16="http://schemas.microsoft.com/office/drawing/2014/main" id="{B6518F81-9225-E2EB-336F-B498EA730FBC}"/>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9" name="Freeform 58">
                <a:extLst>
                  <a:ext uri="{FF2B5EF4-FFF2-40B4-BE49-F238E27FC236}">
                    <a16:creationId xmlns:a16="http://schemas.microsoft.com/office/drawing/2014/main" id="{C073E7F2-E873-9FC9-3748-32287BB6722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890C8345-14FA-DAB4-096C-D7C3ED8FD6F6}"/>
                </a:ext>
              </a:extLst>
            </p:cNvPr>
            <p:cNvGrpSpPr/>
            <p:nvPr/>
          </p:nvGrpSpPr>
          <p:grpSpPr>
            <a:xfrm>
              <a:off x="9129274" y="2893887"/>
              <a:ext cx="717139" cy="1211724"/>
              <a:chOff x="9129274" y="2893887"/>
              <a:chExt cx="717139" cy="1211724"/>
            </a:xfrm>
            <a:grpFill/>
          </p:grpSpPr>
          <p:sp>
            <p:nvSpPr>
              <p:cNvPr id="10" name="Freeform 50">
                <a:extLst>
                  <a:ext uri="{FF2B5EF4-FFF2-40B4-BE49-F238E27FC236}">
                    <a16:creationId xmlns:a16="http://schemas.microsoft.com/office/drawing/2014/main" id="{AB1C411A-1E54-FAA5-DDD3-3CC5C25E2B0D}"/>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1" name="Freeform 51">
                <a:extLst>
                  <a:ext uri="{FF2B5EF4-FFF2-40B4-BE49-F238E27FC236}">
                    <a16:creationId xmlns:a16="http://schemas.microsoft.com/office/drawing/2014/main" id="{90DCF12D-D028-D25D-FDEF-273FFBDDA7F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2" name="Freeform 52">
                <a:extLst>
                  <a:ext uri="{FF2B5EF4-FFF2-40B4-BE49-F238E27FC236}">
                    <a16:creationId xmlns:a16="http://schemas.microsoft.com/office/drawing/2014/main" id="{9D20D30B-FE53-FE6D-FACD-63FD2AFD480F}"/>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4" name="Freeform 53">
                <a:extLst>
                  <a:ext uri="{FF2B5EF4-FFF2-40B4-BE49-F238E27FC236}">
                    <a16:creationId xmlns:a16="http://schemas.microsoft.com/office/drawing/2014/main" id="{2004E7F5-93ED-29DC-5CD5-EA69E46AC817}"/>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5" name="Freeform 54">
                <a:extLst>
                  <a:ext uri="{FF2B5EF4-FFF2-40B4-BE49-F238E27FC236}">
                    <a16:creationId xmlns:a16="http://schemas.microsoft.com/office/drawing/2014/main" id="{3051B3DB-0E51-9040-B486-4347D448EEA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6" name="Freeform 55">
                <a:extLst>
                  <a:ext uri="{FF2B5EF4-FFF2-40B4-BE49-F238E27FC236}">
                    <a16:creationId xmlns:a16="http://schemas.microsoft.com/office/drawing/2014/main" id="{1BA2FB4E-9F10-B5D0-9046-8FAF393B52C4}"/>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7" name="Freeform 56">
                <a:extLst>
                  <a:ext uri="{FF2B5EF4-FFF2-40B4-BE49-F238E27FC236}">
                    <a16:creationId xmlns:a16="http://schemas.microsoft.com/office/drawing/2014/main" id="{FB050211-0C47-78E4-3B94-4C5D01676592}"/>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345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B1E0A25-9CEF-0D9E-CD9E-9A3420132BDB}"/>
              </a:ext>
            </a:extLst>
          </p:cNvPr>
          <p:cNvSpPr>
            <a:spLocks noGrp="1"/>
          </p:cNvSpPr>
          <p:nvPr>
            <p:ph type="body" sz="quarter" idx="16"/>
          </p:nvPr>
        </p:nvSpPr>
        <p:spPr>
          <a:xfrm>
            <a:off x="6566002" y="393472"/>
            <a:ext cx="3135496" cy="592138"/>
          </a:xfrm>
          <a:solidFill>
            <a:srgbClr val="60BA47"/>
          </a:solidFill>
        </p:spPr>
        <p:txBody>
          <a:bodyPr/>
          <a:lstStyle/>
          <a:p>
            <a:r>
              <a:rPr lang="pl-PL" err="1"/>
              <a:t>Inspiroidu</a:t>
            </a:r>
            <a:r>
              <a:rPr lang="pl-PL"/>
              <a:t>...</a:t>
            </a:r>
            <a:endParaRPr lang="en-GB"/>
          </a:p>
        </p:txBody>
      </p:sp>
      <p:pic>
        <p:nvPicPr>
          <p:cNvPr id="6" name="Symbol zastępczy obrazu 5" descr="Obraz zawierający tekst, zrzut ekranu, Czcionka, design&#10;&#10;Zawartość wygenerowana przez sztuczną inteligencję może być niepoprawna.">
            <a:extLst>
              <a:ext uri="{FF2B5EF4-FFF2-40B4-BE49-F238E27FC236}">
                <a16:creationId xmlns:a16="http://schemas.microsoft.com/office/drawing/2014/main" id="{159035B4-4DF7-D0A7-5448-A183BF0AC10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35000" y="3148013"/>
            <a:ext cx="5130800" cy="3178175"/>
          </a:xfrm>
        </p:spPr>
      </p:pic>
      <p:sp>
        <p:nvSpPr>
          <p:cNvPr id="4" name="Symbol zastępczy tekstu 3">
            <a:extLst>
              <a:ext uri="{FF2B5EF4-FFF2-40B4-BE49-F238E27FC236}">
                <a16:creationId xmlns:a16="http://schemas.microsoft.com/office/drawing/2014/main" id="{BD144B26-08DC-0321-A721-AB13DAC43A76}"/>
              </a:ext>
            </a:extLst>
          </p:cNvPr>
          <p:cNvSpPr>
            <a:spLocks noGrp="1"/>
          </p:cNvSpPr>
          <p:nvPr>
            <p:ph type="body" sz="quarter" idx="19"/>
          </p:nvPr>
        </p:nvSpPr>
        <p:spPr>
          <a:xfrm>
            <a:off x="6566002" y="1437997"/>
            <a:ext cx="4990998" cy="3653768"/>
          </a:xfrm>
        </p:spPr>
        <p:txBody>
          <a:bodyPr/>
          <a:lstStyle/>
          <a:p>
            <a:pPr marL="0" indent="0"/>
            <a:r>
              <a:rPr lang="pl-PL" sz="2200" dirty="0"/>
              <a:t>Tutustu </a:t>
            </a:r>
            <a:r>
              <a:rPr lang="pl-PL" sz="2200" dirty="0">
                <a:hlinkClick r:id="rId3"/>
              </a:rPr>
              <a:t>W2W Good practice Compendium </a:t>
            </a:r>
            <a:r>
              <a:rPr lang="en-IE" sz="2200" dirty="0"/>
              <a:t>-</a:t>
            </a:r>
            <a:r>
              <a:rPr lang="en-IE" sz="2200" dirty="0" err="1"/>
              <a:t>julkaisuun</a:t>
            </a:r>
            <a:r>
              <a:rPr lang="pl-PL" sz="2200" dirty="0"/>
              <a:t>, josta löydät lisää inspiroivia esimerkkejä sertifioiduista ja palkituista elintarvikeyrityksistä, kuten espanjalainen energiakonserni Calor Renove</a:t>
            </a:r>
            <a:r>
              <a:rPr lang="en-US" sz="2200" dirty="0"/>
              <a:t>, </a:t>
            </a:r>
            <a:r>
              <a:rPr lang="en-US" sz="2200" dirty="0" err="1"/>
              <a:t>joka</a:t>
            </a:r>
            <a:r>
              <a:rPr lang="en-US" sz="2200" dirty="0"/>
              <a:t> on </a:t>
            </a:r>
            <a:r>
              <a:rPr lang="en-US" sz="2200" dirty="0" err="1"/>
              <a:t>erikoistunut</a:t>
            </a:r>
            <a:r>
              <a:rPr lang="en-US" sz="2200" dirty="0"/>
              <a:t> </a:t>
            </a:r>
            <a:r>
              <a:rPr lang="en-US" sz="2200" dirty="0" err="1"/>
              <a:t>uusiutuviin</a:t>
            </a:r>
            <a:r>
              <a:rPr lang="en-US" sz="2200" dirty="0"/>
              <a:t> ja </a:t>
            </a:r>
            <a:r>
              <a:rPr lang="en-US" sz="2200" dirty="0" err="1"/>
              <a:t>ekologisiin</a:t>
            </a:r>
            <a:r>
              <a:rPr lang="en-US" sz="2200" dirty="0"/>
              <a:t> </a:t>
            </a:r>
            <a:r>
              <a:rPr lang="en-US" sz="2200" dirty="0" err="1"/>
              <a:t>energiaratkaisuihin</a:t>
            </a:r>
            <a:r>
              <a:rPr lang="en-US" sz="2200" dirty="0"/>
              <a:t> </a:t>
            </a:r>
            <a:r>
              <a:rPr lang="en-US" sz="2200" dirty="0" err="1"/>
              <a:t>keskittyen</a:t>
            </a:r>
            <a:r>
              <a:rPr lang="en-US" sz="2200" dirty="0"/>
              <a:t> </a:t>
            </a:r>
            <a:r>
              <a:rPr lang="en-US" sz="2200" dirty="0" err="1"/>
              <a:t>biomassalämmitysjärjestelmiin</a:t>
            </a:r>
            <a:r>
              <a:rPr lang="en-US" sz="2200" dirty="0"/>
              <a:t> ja </a:t>
            </a:r>
            <a:r>
              <a:rPr lang="en-US" sz="2200" dirty="0" err="1"/>
              <a:t>noudattaen</a:t>
            </a:r>
            <a:r>
              <a:rPr lang="en-US" sz="2200" dirty="0"/>
              <a:t> </a:t>
            </a:r>
            <a:r>
              <a:rPr lang="en-US" sz="2200" dirty="0" err="1"/>
              <a:t>tiukkoja</a:t>
            </a:r>
            <a:r>
              <a:rPr lang="en-US" sz="2200" dirty="0"/>
              <a:t> </a:t>
            </a:r>
            <a:r>
              <a:rPr lang="en-US" sz="2200" dirty="0" err="1"/>
              <a:t>ympäristömääräyksiä</a:t>
            </a:r>
            <a:r>
              <a:rPr lang="en-US" sz="2200" dirty="0"/>
              <a:t> </a:t>
            </a:r>
            <a:r>
              <a:rPr lang="en-US" sz="2200" dirty="0" err="1"/>
              <a:t>tuotteidensa</a:t>
            </a:r>
            <a:r>
              <a:rPr lang="en-US" sz="2200" dirty="0"/>
              <a:t> </a:t>
            </a:r>
            <a:r>
              <a:rPr lang="en-US" sz="2200" dirty="0" err="1"/>
              <a:t>kestävyyden</a:t>
            </a:r>
            <a:r>
              <a:rPr lang="en-US" sz="2200" dirty="0"/>
              <a:t> </a:t>
            </a:r>
            <a:r>
              <a:rPr lang="en-US" sz="2200" dirty="0" err="1"/>
              <a:t>varmistamiseksi</a:t>
            </a:r>
            <a:r>
              <a:rPr lang="en-US" sz="2200" dirty="0"/>
              <a:t>.</a:t>
            </a:r>
            <a:endParaRPr lang="pl-PL" sz="2200" dirty="0"/>
          </a:p>
        </p:txBody>
      </p:sp>
      <p:pic>
        <p:nvPicPr>
          <p:cNvPr id="7" name="Grafika 6" descr="Internet z wypełnieniem pełnym">
            <a:extLst>
              <a:ext uri="{FF2B5EF4-FFF2-40B4-BE49-F238E27FC236}">
                <a16:creationId xmlns:a16="http://schemas.microsoft.com/office/drawing/2014/main" id="{5A7F999E-502F-6C45-D8FC-7569DFF00E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71899" y="5544152"/>
            <a:ext cx="914400" cy="914400"/>
          </a:xfrm>
          <a:prstGeom prst="rect">
            <a:avLst/>
          </a:prstGeom>
        </p:spPr>
      </p:pic>
      <p:sp>
        <p:nvSpPr>
          <p:cNvPr id="8" name="Symbol zastępczy tekstu 3">
            <a:extLst>
              <a:ext uri="{FF2B5EF4-FFF2-40B4-BE49-F238E27FC236}">
                <a16:creationId xmlns:a16="http://schemas.microsoft.com/office/drawing/2014/main" id="{CBBD9AB3-DE3E-F0E7-C947-639CCD14F660}"/>
              </a:ext>
            </a:extLst>
          </p:cNvPr>
          <p:cNvSpPr txBox="1">
            <a:spLocks/>
          </p:cNvSpPr>
          <p:nvPr/>
        </p:nvSpPr>
        <p:spPr>
          <a:xfrm>
            <a:off x="7979311" y="5606324"/>
            <a:ext cx="3508042" cy="790057"/>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2000" dirty="0"/>
              <a:t>Käy heidän </a:t>
            </a:r>
            <a:r>
              <a:rPr lang="pl-PL" sz="2000" dirty="0">
                <a:hlinkClick r:id="rId6"/>
              </a:rPr>
              <a:t>verkkosivustollaan </a:t>
            </a:r>
            <a:r>
              <a:rPr lang="pl-PL" sz="2000" dirty="0"/>
              <a:t>saadaksesi lisätietoja!</a:t>
            </a:r>
          </a:p>
        </p:txBody>
      </p:sp>
      <p:pic>
        <p:nvPicPr>
          <p:cNvPr id="10" name="Obraz 9" descr="Obraz zawierający Czcionka, Grafika, projekt graficzny, zrzut ekranu&#10;&#10;Zawartość wygenerowana przez sztuczną inteligencję może być niepoprawna.">
            <a:extLst>
              <a:ext uri="{FF2B5EF4-FFF2-40B4-BE49-F238E27FC236}">
                <a16:creationId xmlns:a16="http://schemas.microsoft.com/office/drawing/2014/main" id="{D5C5E99D-BFBF-41A2-E190-A70F427495A8}"/>
              </a:ext>
            </a:extLst>
          </p:cNvPr>
          <p:cNvPicPr>
            <a:picLocks noChangeAspect="1"/>
          </p:cNvPicPr>
          <p:nvPr/>
        </p:nvPicPr>
        <p:blipFill>
          <a:blip r:embed="rId7"/>
          <a:stretch>
            <a:fillRect/>
          </a:stretch>
        </p:blipFill>
        <p:spPr>
          <a:xfrm>
            <a:off x="1563853" y="950334"/>
            <a:ext cx="3343125" cy="1119097"/>
          </a:xfrm>
          <a:prstGeom prst="rect">
            <a:avLst/>
          </a:prstGeom>
        </p:spPr>
      </p:pic>
      <p:grpSp>
        <p:nvGrpSpPr>
          <p:cNvPr id="3" name="Graphic 4">
            <a:extLst>
              <a:ext uri="{FF2B5EF4-FFF2-40B4-BE49-F238E27FC236}">
                <a16:creationId xmlns:a16="http://schemas.microsoft.com/office/drawing/2014/main" id="{94FE5509-42F0-B091-ECD3-30B7D1254A35}"/>
              </a:ext>
            </a:extLst>
          </p:cNvPr>
          <p:cNvGrpSpPr/>
          <p:nvPr/>
        </p:nvGrpSpPr>
        <p:grpSpPr>
          <a:xfrm rot="19582332">
            <a:off x="11590091" y="1454559"/>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ACF3518B-E8ED-3364-8A74-2BF1696A5B69}"/>
                </a:ext>
              </a:extLst>
            </p:cNvPr>
            <p:cNvGrpSpPr/>
            <p:nvPr/>
          </p:nvGrpSpPr>
          <p:grpSpPr>
            <a:xfrm>
              <a:off x="9159507" y="2719113"/>
              <a:ext cx="446280" cy="440141"/>
              <a:chOff x="9159507" y="2719113"/>
              <a:chExt cx="446280" cy="440141"/>
            </a:xfrm>
            <a:grpFill/>
          </p:grpSpPr>
          <p:sp>
            <p:nvSpPr>
              <p:cNvPr id="18" name="Freeform 57">
                <a:extLst>
                  <a:ext uri="{FF2B5EF4-FFF2-40B4-BE49-F238E27FC236}">
                    <a16:creationId xmlns:a16="http://schemas.microsoft.com/office/drawing/2014/main" id="{FDFE71A2-E05B-CF5E-A7B8-2CEB6C32C276}"/>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9" name="Freeform 58">
                <a:extLst>
                  <a:ext uri="{FF2B5EF4-FFF2-40B4-BE49-F238E27FC236}">
                    <a16:creationId xmlns:a16="http://schemas.microsoft.com/office/drawing/2014/main" id="{E5B791AC-7A25-C3DD-C8B4-F7912FDB244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98765571-6261-F4A5-1938-5F9822A49AA1}"/>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C6B5CB2A-F23A-E56B-1643-A81EC21A5E1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2" name="Freeform 51">
                <a:extLst>
                  <a:ext uri="{FF2B5EF4-FFF2-40B4-BE49-F238E27FC236}">
                    <a16:creationId xmlns:a16="http://schemas.microsoft.com/office/drawing/2014/main" id="{2CCE815B-E74F-BD00-386A-66C85BCC8D5A}"/>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3" name="Freeform 52">
                <a:extLst>
                  <a:ext uri="{FF2B5EF4-FFF2-40B4-BE49-F238E27FC236}">
                    <a16:creationId xmlns:a16="http://schemas.microsoft.com/office/drawing/2014/main" id="{1B09F364-87F7-F6D6-5226-2ABC0142448B}"/>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4" name="Freeform 53">
                <a:extLst>
                  <a:ext uri="{FF2B5EF4-FFF2-40B4-BE49-F238E27FC236}">
                    <a16:creationId xmlns:a16="http://schemas.microsoft.com/office/drawing/2014/main" id="{114C24CD-06AF-BA75-F8D9-E6ABEAB2DF39}"/>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5" name="Freeform 54">
                <a:extLst>
                  <a:ext uri="{FF2B5EF4-FFF2-40B4-BE49-F238E27FC236}">
                    <a16:creationId xmlns:a16="http://schemas.microsoft.com/office/drawing/2014/main" id="{A7D5352B-D400-AD49-9023-BE1CC2D767CC}"/>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6" name="Freeform 55">
                <a:extLst>
                  <a:ext uri="{FF2B5EF4-FFF2-40B4-BE49-F238E27FC236}">
                    <a16:creationId xmlns:a16="http://schemas.microsoft.com/office/drawing/2014/main" id="{746E4E97-2181-D82E-895B-A302B554A399}"/>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7" name="Freeform 56">
                <a:extLst>
                  <a:ext uri="{FF2B5EF4-FFF2-40B4-BE49-F238E27FC236}">
                    <a16:creationId xmlns:a16="http://schemas.microsoft.com/office/drawing/2014/main" id="{E3EA6EA4-D50C-C53A-E7E4-65B8C559D5DE}"/>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40753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obrazu 5" descr="Obraz zawierający tekst, pismo odręczne, osoba, design&#10;&#10;Zawartość wygenerowana przez sztuczną inteligencję może być niepoprawna.">
            <a:extLst>
              <a:ext uri="{FF2B5EF4-FFF2-40B4-BE49-F238E27FC236}">
                <a16:creationId xmlns:a16="http://schemas.microsoft.com/office/drawing/2014/main" id="{D490ED61-88BD-B0FF-7C49-3B3F20E4430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58227" y="2626822"/>
            <a:ext cx="7708195" cy="3396829"/>
          </a:xfrm>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6731421" y="439689"/>
            <a:ext cx="2066906" cy="582221"/>
          </a:xfrm>
        </p:spPr>
        <p:txBody>
          <a:bodyPr/>
          <a:lstStyle/>
          <a:p>
            <a:r>
              <a:rPr lang="en-GB" noProof="0"/>
              <a:t>01</a:t>
            </a:r>
          </a:p>
        </p:txBody>
      </p:sp>
      <p:sp>
        <p:nvSpPr>
          <p:cNvPr id="14" name="Rectangle 13">
            <a:extLst>
              <a:ext uri="{FF2B5EF4-FFF2-40B4-BE49-F238E27FC236}">
                <a16:creationId xmlns:a16="http://schemas.microsoft.com/office/drawing/2014/main" id="{BE59536B-CB14-6A49-9925-C70C0915408D}"/>
              </a:ext>
            </a:extLst>
          </p:cNvPr>
          <p:cNvSpPr/>
          <p:nvPr/>
        </p:nvSpPr>
        <p:spPr>
          <a:xfrm>
            <a:off x="3998067" y="2828835"/>
            <a:ext cx="6877455" cy="1200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spc="324" noProof="0" dirty="0">
                <a:solidFill>
                  <a:srgbClr val="60BA47"/>
                </a:solidFill>
                <a:latin typeface="Calibri" panose="020F0502020204030204" pitchFamily="34" charset="0"/>
                <a:cs typeface="Calibri" panose="020F0502020204030204" pitchFamily="34" charset="0"/>
              </a:rPr>
              <a:t>EUROOPPALAIS</a:t>
            </a:r>
            <a:r>
              <a:rPr lang="en-GB" sz="3600" b="1" spc="324" dirty="0">
                <a:solidFill>
                  <a:srgbClr val="60BA47"/>
                </a:solidFill>
                <a:latin typeface="Calibri" panose="020F0502020204030204" pitchFamily="34" charset="0"/>
                <a:cs typeface="Calibri" panose="020F0502020204030204" pitchFamily="34" charset="0"/>
              </a:rPr>
              <a:t>IA KÄYTÄNTÖJÄ </a:t>
            </a:r>
            <a:r>
              <a:rPr lang="en-GB" sz="3600" b="1" spc="324" noProof="0" dirty="0">
                <a:solidFill>
                  <a:srgbClr val="60BA47"/>
                </a:solidFill>
                <a:latin typeface="Calibri" panose="020F0502020204030204" pitchFamily="34" charset="0"/>
                <a:cs typeface="Calibri" panose="020F0502020204030204" pitchFamily="34" charset="0"/>
              </a:rPr>
              <a:t>JA ASETUKSIA</a:t>
            </a:r>
          </a:p>
        </p:txBody>
      </p:sp>
      <p:sp>
        <p:nvSpPr>
          <p:cNvPr id="15" name="TextBox 14">
            <a:extLst>
              <a:ext uri="{FF2B5EF4-FFF2-40B4-BE49-F238E27FC236}">
                <a16:creationId xmlns:a16="http://schemas.microsoft.com/office/drawing/2014/main" id="{04695EEA-D075-3642-8CB0-45ED61E791B1}"/>
              </a:ext>
            </a:extLst>
          </p:cNvPr>
          <p:cNvSpPr txBox="1"/>
          <p:nvPr/>
        </p:nvSpPr>
        <p:spPr>
          <a:xfrm>
            <a:off x="5906320" y="3481298"/>
            <a:ext cx="184731" cy="646331"/>
          </a:xfrm>
          <a:prstGeom prst="rect">
            <a:avLst/>
          </a:prstGeom>
          <a:noFill/>
        </p:spPr>
        <p:txBody>
          <a:bodyPr wrap="none" rtlCol="0">
            <a:spAutoFit/>
          </a:bodyPr>
          <a:lstStyle/>
          <a:p>
            <a:endParaRPr lang="en-GB" sz="3600" b="1" spc="324" noProof="0">
              <a:solidFill>
                <a:srgbClr val="60BA4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9636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9ACB7-04F3-C342-524C-C08CA49B0C4E}"/>
            </a:ext>
          </a:extLst>
        </p:cNvPr>
        <p:cNvGrpSpPr/>
        <p:nvPr/>
      </p:nvGrpSpPr>
      <p:grpSpPr>
        <a:xfrm>
          <a:off x="0" y="0"/>
          <a:ext cx="0" cy="0"/>
          <a:chOff x="0" y="0"/>
          <a:chExt cx="0" cy="0"/>
        </a:xfrm>
      </p:grpSpPr>
      <p:pic>
        <p:nvPicPr>
          <p:cNvPr id="11" name="Symbol zastępczy obrazu 10" descr="Obraz zawierający osoba, kubek do kawy, w pomieszczeniu, ubrania&#10;&#10;Zawartość wygenerowana przez sztuczną inteligencję może być niepoprawna.">
            <a:extLst>
              <a:ext uri="{FF2B5EF4-FFF2-40B4-BE49-F238E27FC236}">
                <a16:creationId xmlns:a16="http://schemas.microsoft.com/office/drawing/2014/main" id="{CB6E75B4-E7C9-11CE-390A-AE4A33FA9BCA}"/>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54F28730-41A4-940A-0C71-7FFFC7C4D4DF}"/>
              </a:ext>
            </a:extLst>
          </p:cNvPr>
          <p:cNvSpPr>
            <a:spLocks noGrp="1"/>
          </p:cNvSpPr>
          <p:nvPr>
            <p:ph type="body" sz="quarter" idx="19"/>
          </p:nvPr>
        </p:nvSpPr>
        <p:spPr>
          <a:xfrm>
            <a:off x="532944" y="605364"/>
            <a:ext cx="5765045" cy="5996586"/>
          </a:xfrm>
        </p:spPr>
        <p:txBody>
          <a:bodyPr/>
          <a:lstStyle/>
          <a:p>
            <a:pPr marL="457200" indent="-457200">
              <a:buAutoNum type="arabicPeriod"/>
            </a:pPr>
            <a:r>
              <a:rPr lang="en-US" b="1" dirty="0"/>
              <a:t>Lue </a:t>
            </a:r>
            <a:r>
              <a:rPr lang="en-US" b="1" dirty="0" err="1"/>
              <a:t>skenaario</a:t>
            </a:r>
            <a:r>
              <a:rPr lang="en-US" b="1" dirty="0"/>
              <a:t> </a:t>
            </a:r>
            <a:r>
              <a:rPr lang="en-US" b="1" dirty="0" err="1"/>
              <a:t>huolellisesti</a:t>
            </a:r>
            <a:r>
              <a:rPr lang="en-US" b="1" dirty="0"/>
              <a:t>.</a:t>
            </a:r>
          </a:p>
          <a:p>
            <a:pPr marL="0" indent="0"/>
            <a:endParaRPr lang="pl-PL" b="1" dirty="0"/>
          </a:p>
          <a:p>
            <a:pPr marL="457200" indent="-457200">
              <a:buFont typeface="+mj-lt"/>
              <a:buAutoNum type="arabicPeriod" startAt="2"/>
            </a:pPr>
            <a:r>
              <a:rPr lang="en-US" b="1" dirty="0" err="1"/>
              <a:t>Tunnista</a:t>
            </a:r>
            <a:r>
              <a:rPr lang="en-US" b="1" dirty="0"/>
              <a:t> </a:t>
            </a:r>
            <a:r>
              <a:rPr lang="en-US" b="1" dirty="0" err="1"/>
              <a:t>ruokahävikkiin</a:t>
            </a:r>
            <a:r>
              <a:rPr lang="en-US" b="1" dirty="0"/>
              <a:t> </a:t>
            </a:r>
            <a:r>
              <a:rPr lang="en-US" b="1" dirty="0" err="1"/>
              <a:t>liittyvät</a:t>
            </a:r>
            <a:r>
              <a:rPr lang="en-US" b="1" dirty="0"/>
              <a:t> </a:t>
            </a:r>
            <a:r>
              <a:rPr lang="en-US" b="1" dirty="0" err="1"/>
              <a:t>tärkeimmät</a:t>
            </a:r>
            <a:r>
              <a:rPr lang="en-US" b="1" dirty="0"/>
              <a:t> </a:t>
            </a:r>
            <a:r>
              <a:rPr lang="en-US" b="1" dirty="0" err="1"/>
              <a:t>ongelmat</a:t>
            </a:r>
            <a:r>
              <a:rPr lang="en-US" b="1" dirty="0"/>
              <a:t>.</a:t>
            </a:r>
          </a:p>
          <a:p>
            <a:pPr marL="0" indent="0"/>
            <a:endParaRPr lang="pl-PL" dirty="0"/>
          </a:p>
          <a:p>
            <a:pPr marL="0" indent="0"/>
            <a:r>
              <a:rPr lang="pl-PL" sz="2200" b="1" dirty="0"/>
              <a:t>Skenaario: </a:t>
            </a:r>
            <a:endParaRPr lang="en-US" sz="2200" b="1" dirty="0"/>
          </a:p>
          <a:p>
            <a:r>
              <a:rPr lang="en-US" sz="2200" i="1" dirty="0" err="1"/>
              <a:t>Eräs</a:t>
            </a:r>
            <a:r>
              <a:rPr lang="en-US" sz="2200" i="1" dirty="0"/>
              <a:t> </a:t>
            </a:r>
            <a:r>
              <a:rPr lang="en-US" sz="2200" i="1" dirty="0" err="1"/>
              <a:t>espanjalainen</a:t>
            </a:r>
            <a:r>
              <a:rPr lang="en-US" sz="2200" i="1" dirty="0"/>
              <a:t> </a:t>
            </a:r>
            <a:r>
              <a:rPr lang="en-US" sz="2200" i="1" dirty="0" err="1"/>
              <a:t>supermarketketju</a:t>
            </a:r>
            <a:r>
              <a:rPr lang="en-US" sz="2200" i="1" dirty="0"/>
              <a:t> </a:t>
            </a:r>
            <a:r>
              <a:rPr lang="en-US" sz="2200" i="1" dirty="0" err="1"/>
              <a:t>hävittää</a:t>
            </a:r>
            <a:r>
              <a:rPr lang="en-US" sz="2200" i="1" dirty="0"/>
              <a:t> </a:t>
            </a:r>
            <a:r>
              <a:rPr lang="en-US" sz="2200" i="1" dirty="0" err="1"/>
              <a:t>säännöllisesti</a:t>
            </a:r>
            <a:r>
              <a:rPr lang="en-US" sz="2200" i="1" dirty="0"/>
              <a:t> </a:t>
            </a:r>
            <a:r>
              <a:rPr lang="en-US" sz="2200" i="1" dirty="0" err="1"/>
              <a:t>hedelmiä</a:t>
            </a:r>
            <a:r>
              <a:rPr lang="en-US" sz="2200" i="1" dirty="0"/>
              <a:t> ja </a:t>
            </a:r>
            <a:r>
              <a:rPr lang="en-US" sz="2200" i="1" dirty="0" err="1"/>
              <a:t>vihanneksia</a:t>
            </a:r>
            <a:r>
              <a:rPr lang="en-US" sz="2200" i="1" dirty="0"/>
              <a:t>, </a:t>
            </a:r>
            <a:r>
              <a:rPr lang="en-US" sz="2200" i="1" dirty="0" err="1"/>
              <a:t>joiden</a:t>
            </a:r>
            <a:r>
              <a:rPr lang="en-US" sz="2200" i="1" dirty="0"/>
              <a:t> </a:t>
            </a:r>
            <a:r>
              <a:rPr lang="en-US" sz="2200" i="1" dirty="0" err="1"/>
              <a:t>parasta</a:t>
            </a:r>
            <a:r>
              <a:rPr lang="en-US" sz="2200" i="1" dirty="0"/>
              <a:t> </a:t>
            </a:r>
            <a:r>
              <a:rPr lang="en-US" sz="2200" i="1" dirty="0" err="1"/>
              <a:t>ennen</a:t>
            </a:r>
            <a:r>
              <a:rPr lang="en-US" sz="2200" i="1" dirty="0"/>
              <a:t> -</a:t>
            </a:r>
            <a:r>
              <a:rPr lang="en-US" sz="2200" i="1" dirty="0" err="1"/>
              <a:t>päiväys</a:t>
            </a:r>
            <a:r>
              <a:rPr lang="en-US" sz="2200" i="1" dirty="0"/>
              <a:t> on </a:t>
            </a:r>
            <a:r>
              <a:rPr lang="en-US" sz="2200" i="1" dirty="0" err="1"/>
              <a:t>umpeutunut</a:t>
            </a:r>
            <a:r>
              <a:rPr lang="en-US" sz="2200" i="1" dirty="0"/>
              <a:t>, </a:t>
            </a:r>
            <a:r>
              <a:rPr lang="en-US" sz="2200" i="1" dirty="0" err="1"/>
              <a:t>mutta</a:t>
            </a:r>
            <a:r>
              <a:rPr lang="en-US" sz="2200" i="1" dirty="0"/>
              <a:t> </a:t>
            </a:r>
            <a:r>
              <a:rPr lang="en-US" sz="2200" i="1" dirty="0" err="1"/>
              <a:t>jotka</a:t>
            </a:r>
            <a:r>
              <a:rPr lang="en-US" sz="2200" i="1" dirty="0"/>
              <a:t> </a:t>
            </a:r>
            <a:r>
              <a:rPr lang="en-US" sz="2200" i="1" dirty="0" err="1"/>
              <a:t>ovat</a:t>
            </a:r>
            <a:r>
              <a:rPr lang="en-US" sz="2200" i="1" dirty="0"/>
              <a:t> </a:t>
            </a:r>
            <a:r>
              <a:rPr lang="en-US" sz="2200" i="1" dirty="0" err="1"/>
              <a:t>edelleen</a:t>
            </a:r>
            <a:r>
              <a:rPr lang="en-US" sz="2200" i="1" dirty="0"/>
              <a:t> </a:t>
            </a:r>
            <a:r>
              <a:rPr lang="en-US" sz="2200" i="1" dirty="0" err="1"/>
              <a:t>turvallisia</a:t>
            </a:r>
            <a:r>
              <a:rPr lang="en-US" sz="2200" i="1" dirty="0"/>
              <a:t> </a:t>
            </a:r>
            <a:r>
              <a:rPr lang="en-US" sz="2200" i="1" dirty="0" err="1"/>
              <a:t>syödä</a:t>
            </a:r>
            <a:r>
              <a:rPr lang="en-US" sz="2200" i="1" dirty="0"/>
              <a:t>. He </a:t>
            </a:r>
            <a:r>
              <a:rPr lang="en-US" sz="2200" i="1" dirty="0" err="1"/>
              <a:t>etsivät</a:t>
            </a:r>
            <a:r>
              <a:rPr lang="en-US" sz="2200" i="1" dirty="0"/>
              <a:t> </a:t>
            </a:r>
            <a:r>
              <a:rPr lang="en-US" sz="2200" i="1" dirty="0" err="1"/>
              <a:t>keinoja</a:t>
            </a:r>
            <a:r>
              <a:rPr lang="en-US" sz="2200" i="1" dirty="0"/>
              <a:t> </a:t>
            </a:r>
            <a:r>
              <a:rPr lang="en-US" sz="2200" i="1" dirty="0" err="1"/>
              <a:t>niiden</a:t>
            </a:r>
            <a:r>
              <a:rPr lang="en-US" sz="2200" i="1" dirty="0"/>
              <a:t> </a:t>
            </a:r>
            <a:r>
              <a:rPr lang="en-US" sz="2200" i="1" dirty="0" err="1"/>
              <a:t>uudelleenkäyttöön</a:t>
            </a:r>
            <a:r>
              <a:rPr lang="en-US" sz="2200" i="1" dirty="0"/>
              <a:t> tai </a:t>
            </a:r>
            <a:r>
              <a:rPr lang="en-US" sz="2200" i="1" dirty="0" err="1"/>
              <a:t>myyntiin</a:t>
            </a:r>
            <a:r>
              <a:rPr lang="en-US" sz="2200" i="1" dirty="0"/>
              <a:t> </a:t>
            </a:r>
            <a:r>
              <a:rPr lang="en-US" sz="2200" i="1" dirty="0" err="1"/>
              <a:t>sen</a:t>
            </a:r>
            <a:r>
              <a:rPr lang="en-US" sz="2200" i="1" dirty="0"/>
              <a:t> </a:t>
            </a:r>
            <a:r>
              <a:rPr lang="en-US" sz="2200" i="1" dirty="0" err="1"/>
              <a:t>sijaan</a:t>
            </a:r>
            <a:r>
              <a:rPr lang="en-US" sz="2200" i="1" dirty="0"/>
              <a:t>, </a:t>
            </a:r>
            <a:r>
              <a:rPr lang="en-US" sz="2200" i="1" dirty="0" err="1"/>
              <a:t>että</a:t>
            </a:r>
            <a:r>
              <a:rPr lang="en-US" sz="2200" i="1" dirty="0"/>
              <a:t> </a:t>
            </a:r>
            <a:r>
              <a:rPr lang="en-US" sz="2200" i="1" dirty="0" err="1"/>
              <a:t>heittäisivät</a:t>
            </a:r>
            <a:r>
              <a:rPr lang="en-US" sz="2200" i="1" dirty="0"/>
              <a:t> ne pois.</a:t>
            </a:r>
            <a:endParaRPr lang="pl-PL" sz="2200" i="1" dirty="0"/>
          </a:p>
          <a:p>
            <a:endParaRPr lang="pl-PL" dirty="0"/>
          </a:p>
          <a:p>
            <a:pPr marL="457200" indent="-457200">
              <a:buFont typeface="+mj-lt"/>
              <a:buAutoNum type="arabicPeriod" startAt="3"/>
            </a:pPr>
            <a:r>
              <a:rPr lang="en-US" b="1" dirty="0" err="1"/>
              <a:t>Valitse</a:t>
            </a:r>
            <a:r>
              <a:rPr lang="en-US" b="1" dirty="0"/>
              <a:t> </a:t>
            </a:r>
            <a:r>
              <a:rPr lang="en-US" b="1" dirty="0" err="1"/>
              <a:t>asiaankuuluvin</a:t>
            </a:r>
            <a:r>
              <a:rPr lang="en-US" b="1" dirty="0"/>
              <a:t> </a:t>
            </a:r>
            <a:r>
              <a:rPr lang="en-US" b="1" dirty="0" err="1"/>
              <a:t>EU:n</a:t>
            </a:r>
            <a:r>
              <a:rPr lang="en-US" b="1" dirty="0"/>
              <a:t> </a:t>
            </a:r>
            <a:r>
              <a:rPr lang="pl-PL" b="1" dirty="0"/>
              <a:t>politiikka</a:t>
            </a:r>
            <a:r>
              <a:rPr lang="en-US" b="1" dirty="0"/>
              <a:t>:</a:t>
            </a:r>
            <a:endParaRPr lang="pl-PL" b="1" dirty="0"/>
          </a:p>
          <a:p>
            <a:pPr marL="457200" indent="-457200">
              <a:buFont typeface="Wingdings" panose="05000000000000000000" pitchFamily="2" charset="2"/>
              <a:buChar char="q"/>
            </a:pPr>
            <a:r>
              <a:rPr lang="en-US" dirty="0" err="1"/>
              <a:t>Maatilalta</a:t>
            </a:r>
            <a:r>
              <a:rPr lang="en-US" dirty="0"/>
              <a:t> </a:t>
            </a:r>
            <a:r>
              <a:rPr lang="en-US" dirty="0" err="1"/>
              <a:t>ruokapöytään</a:t>
            </a:r>
            <a:r>
              <a:rPr lang="en-US" dirty="0"/>
              <a:t> -</a:t>
            </a:r>
            <a:r>
              <a:rPr lang="en-US" dirty="0" err="1"/>
              <a:t>strategia</a:t>
            </a:r>
            <a:r>
              <a:rPr lang="en-US" dirty="0"/>
              <a:t> (2020)</a:t>
            </a:r>
            <a:endParaRPr lang="pl-PL" dirty="0"/>
          </a:p>
          <a:p>
            <a:pPr marL="457200" indent="-457200">
              <a:buFont typeface="Wingdings" panose="05000000000000000000" pitchFamily="2" charset="2"/>
              <a:buChar char="q"/>
            </a:pPr>
            <a:r>
              <a:rPr lang="en-US" dirty="0" err="1"/>
              <a:t>Jätepuitedirektiivi</a:t>
            </a:r>
            <a:r>
              <a:rPr lang="en-US" dirty="0"/>
              <a:t> (2008/98/EY)</a:t>
            </a:r>
            <a:endParaRPr lang="pl-PL" dirty="0"/>
          </a:p>
          <a:p>
            <a:pPr marL="457200" indent="-457200">
              <a:buFont typeface="Wingdings" panose="05000000000000000000" pitchFamily="2" charset="2"/>
              <a:buChar char="q"/>
            </a:pPr>
            <a:r>
              <a:rPr lang="en-US" dirty="0" err="1"/>
              <a:t>Neuvoston</a:t>
            </a:r>
            <a:r>
              <a:rPr lang="en-US" dirty="0"/>
              <a:t> </a:t>
            </a:r>
            <a:r>
              <a:rPr lang="en-US" dirty="0" err="1"/>
              <a:t>asetus</a:t>
            </a:r>
            <a:r>
              <a:rPr lang="en-US" dirty="0"/>
              <a:t> (EY) N:o 852/2004 </a:t>
            </a:r>
            <a:r>
              <a:rPr lang="en-US" dirty="0" err="1"/>
              <a:t>elintarvikehygieniasta</a:t>
            </a:r>
            <a:r>
              <a:rPr lang="en-US" dirty="0"/>
              <a:t>.</a:t>
            </a:r>
          </a:p>
        </p:txBody>
      </p:sp>
      <p:sp>
        <p:nvSpPr>
          <p:cNvPr id="13" name="Rectangle 12">
            <a:extLst>
              <a:ext uri="{FF2B5EF4-FFF2-40B4-BE49-F238E27FC236}">
                <a16:creationId xmlns:a16="http://schemas.microsoft.com/office/drawing/2014/main" id="{5643DCD8-3F9D-03EF-81BE-45415F83E8D3}"/>
              </a:ext>
            </a:extLst>
          </p:cNvPr>
          <p:cNvSpPr/>
          <p:nvPr/>
        </p:nvSpPr>
        <p:spPr>
          <a:xfrm>
            <a:off x="5759489" y="256050"/>
            <a:ext cx="3978327" cy="69862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600" b="1" spc="324">
                <a:solidFill>
                  <a:schemeClr val="bg1"/>
                </a:solidFill>
                <a:latin typeface="Calibri" panose="020F0502020204030204" pitchFamily="34" charset="0"/>
                <a:cs typeface="Calibri" panose="020F0502020204030204" pitchFamily="34" charset="0"/>
              </a:rPr>
              <a:t>SKENAARIO</a:t>
            </a:r>
            <a:endParaRPr lang="en-US" sz="529">
              <a:latin typeface="Montserrat" panose="00000500000000000000" pitchFamily="50" charset="0"/>
            </a:endParaRPr>
          </a:p>
        </p:txBody>
      </p:sp>
      <p:sp>
        <p:nvSpPr>
          <p:cNvPr id="8" name="Freeform 7">
            <a:extLst>
              <a:ext uri="{FF2B5EF4-FFF2-40B4-BE49-F238E27FC236}">
                <a16:creationId xmlns:a16="http://schemas.microsoft.com/office/drawing/2014/main" id="{1D332C91-DF93-5791-DBD3-A67E51A3914F}"/>
              </a:ext>
            </a:extLst>
          </p:cNvPr>
          <p:cNvSpPr/>
          <p:nvPr/>
        </p:nvSpPr>
        <p:spPr>
          <a:xfrm>
            <a:off x="9373287" y="-119575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262932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9">
            <a:extLst>
              <a:ext uri="{FF2B5EF4-FFF2-40B4-BE49-F238E27FC236}">
                <a16:creationId xmlns:a16="http://schemas.microsoft.com/office/drawing/2014/main" id="{45DD8A36-39B3-24B3-3D6F-61E0854814E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3BF66C96-1058-77E4-C13D-E0B188DFF45B}"/>
              </a:ext>
            </a:extLst>
          </p:cNvPr>
          <p:cNvSpPr>
            <a:spLocks noGrp="1"/>
          </p:cNvSpPr>
          <p:nvPr>
            <p:ph type="body" sz="quarter" idx="18"/>
          </p:nvPr>
        </p:nvSpPr>
        <p:spPr/>
        <p:txBody>
          <a:bodyPr/>
          <a:lstStyle/>
          <a:p>
            <a:r>
              <a:rPr lang="en-GB" noProof="0"/>
              <a:t>Tristram Stuart</a:t>
            </a:r>
          </a:p>
        </p:txBody>
      </p:sp>
      <p:sp>
        <p:nvSpPr>
          <p:cNvPr id="4" name="Text Placeholder 3">
            <a:extLst>
              <a:ext uri="{FF2B5EF4-FFF2-40B4-BE49-F238E27FC236}">
                <a16:creationId xmlns:a16="http://schemas.microsoft.com/office/drawing/2014/main" id="{49DD019E-4F9C-358B-A64A-BC6FBC5F0A5D}"/>
              </a:ext>
            </a:extLst>
          </p:cNvPr>
          <p:cNvSpPr>
            <a:spLocks noGrp="1"/>
          </p:cNvSpPr>
          <p:nvPr>
            <p:ph type="body" sz="quarter" idx="19"/>
          </p:nvPr>
        </p:nvSpPr>
        <p:spPr>
          <a:xfrm>
            <a:off x="2776635" y="2386048"/>
            <a:ext cx="6638728" cy="1748587"/>
          </a:xfrm>
        </p:spPr>
        <p:txBody>
          <a:bodyPr/>
          <a:lstStyle/>
          <a:p>
            <a:r>
              <a:rPr lang="en-GB" noProof="0"/>
              <a:t>"RUOKAHÄVIKKI ON KAUHEUS, JOHON ME KAIKKI VOIMME PUUTTUA - ALKAEN OMISTA KODEISTAMME JA YHTEISÖISTÄMME."</a:t>
            </a:r>
          </a:p>
        </p:txBody>
      </p:sp>
      <p:grpSp>
        <p:nvGrpSpPr>
          <p:cNvPr id="10" name="Group 9">
            <a:extLst>
              <a:ext uri="{FF2B5EF4-FFF2-40B4-BE49-F238E27FC236}">
                <a16:creationId xmlns:a16="http://schemas.microsoft.com/office/drawing/2014/main" id="{27FDB5B2-22D0-53EA-61B9-1561421D7DA0}"/>
              </a:ext>
            </a:extLst>
          </p:cNvPr>
          <p:cNvGrpSpPr/>
          <p:nvPr/>
        </p:nvGrpSpPr>
        <p:grpSpPr>
          <a:xfrm>
            <a:off x="5352086" y="301300"/>
            <a:ext cx="1487826" cy="1083162"/>
            <a:chOff x="3400450" y="986392"/>
            <a:chExt cx="1487826" cy="1083162"/>
          </a:xfrm>
          <a:solidFill>
            <a:srgbClr val="0B3A5B"/>
          </a:solidFill>
        </p:grpSpPr>
        <p:sp>
          <p:nvSpPr>
            <p:cNvPr id="11" name="Freeform 10">
              <a:extLst>
                <a:ext uri="{FF2B5EF4-FFF2-40B4-BE49-F238E27FC236}">
                  <a16:creationId xmlns:a16="http://schemas.microsoft.com/office/drawing/2014/main" id="{60453C57-87C0-A2D1-E00D-8907DA045FF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2094D2"/>
            </a:solidFill>
            <a:ln w="8971" cap="flat">
              <a:noFill/>
              <a:prstDash val="solid"/>
              <a:miter/>
            </a:ln>
          </p:spPr>
          <p:txBody>
            <a:bodyPr rtlCol="0" anchor="ctr"/>
            <a:lstStyle/>
            <a:p>
              <a:endParaRPr lang="en-GB" noProof="0"/>
            </a:p>
          </p:txBody>
        </p:sp>
        <p:sp>
          <p:nvSpPr>
            <p:cNvPr id="12" name="Freeform 11">
              <a:extLst>
                <a:ext uri="{FF2B5EF4-FFF2-40B4-BE49-F238E27FC236}">
                  <a16:creationId xmlns:a16="http://schemas.microsoft.com/office/drawing/2014/main" id="{9C9C35FA-D380-B83A-F98D-5000AB7955BD}"/>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GB" noProof="0"/>
            </a:p>
          </p:txBody>
        </p:sp>
      </p:grpSp>
    </p:spTree>
    <p:extLst>
      <p:ext uri="{BB962C8B-B14F-4D97-AF65-F5344CB8AC3E}">
        <p14:creationId xmlns:p14="http://schemas.microsoft.com/office/powerpoint/2010/main" val="480274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F00EF53-2849-CD3F-44DE-4F05B272EB0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12" name="Freeform 11">
            <a:extLst>
              <a:ext uri="{FF2B5EF4-FFF2-40B4-BE49-F238E27FC236}">
                <a16:creationId xmlns:a16="http://schemas.microsoft.com/office/drawing/2014/main" id="{EB12E266-1B84-41B4-60C2-28FF9CEEBCBC}"/>
              </a:ext>
            </a:extLst>
          </p:cNvPr>
          <p:cNvSpPr/>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gradFill>
            <a:gsLst>
              <a:gs pos="72000">
                <a:srgbClr val="09465E"/>
              </a:gs>
              <a:gs pos="39000">
                <a:srgbClr val="09465E">
                  <a:alpha val="2175"/>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noProof="0"/>
          </a:p>
        </p:txBody>
      </p:sp>
      <p:sp>
        <p:nvSpPr>
          <p:cNvPr id="2" name="Text Placeholder 1">
            <a:extLst>
              <a:ext uri="{FF2B5EF4-FFF2-40B4-BE49-F238E27FC236}">
                <a16:creationId xmlns:a16="http://schemas.microsoft.com/office/drawing/2014/main" id="{DD8D6BEE-FB04-4441-B82D-ACD42807E3F8}"/>
              </a:ext>
            </a:extLst>
          </p:cNvPr>
          <p:cNvSpPr>
            <a:spLocks noGrp="1"/>
          </p:cNvSpPr>
          <p:nvPr>
            <p:ph type="body" sz="quarter" idx="13"/>
          </p:nvPr>
        </p:nvSpPr>
        <p:spPr>
          <a:xfrm>
            <a:off x="7418942" y="5521109"/>
            <a:ext cx="4381736" cy="466127"/>
          </a:xfrm>
        </p:spPr>
        <p:txBody>
          <a:bodyPr/>
          <a:lstStyle/>
          <a:p>
            <a:pPr marL="0" indent="0">
              <a:buNone/>
            </a:pPr>
            <a:r>
              <a:rPr lang="en-GB" sz="3000" b="1" noProof="0">
                <a:solidFill>
                  <a:schemeClr val="bg1"/>
                </a:solidFill>
              </a:rPr>
              <a:t>www.waste2worth.eu</a:t>
            </a:r>
          </a:p>
          <a:p>
            <a:endParaRPr lang="en-GB" noProof="0"/>
          </a:p>
        </p:txBody>
      </p:sp>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6"/>
          </p:nvPr>
        </p:nvSpPr>
        <p:spPr>
          <a:xfrm>
            <a:off x="655640" y="3938368"/>
            <a:ext cx="5881764" cy="634242"/>
          </a:xfrm>
          <a:prstGeom prst="rect">
            <a:avLst/>
          </a:prstGeom>
        </p:spPr>
        <p:txBody>
          <a:bodyPr>
            <a:normAutofit/>
          </a:bodyPr>
          <a:lstStyle/>
          <a:p>
            <a:r>
              <a:rPr lang="en-GB" noProof="0"/>
              <a:t>Seuraa matkaamme</a:t>
            </a:r>
          </a:p>
        </p:txBody>
      </p:sp>
      <p:grpSp>
        <p:nvGrpSpPr>
          <p:cNvPr id="28" name="Group 27">
            <a:extLst>
              <a:ext uri="{FF2B5EF4-FFF2-40B4-BE49-F238E27FC236}">
                <a16:creationId xmlns:a16="http://schemas.microsoft.com/office/drawing/2014/main" id="{A52F1CE3-B96E-B42B-A66D-65E88A530F95}"/>
              </a:ext>
            </a:extLst>
          </p:cNvPr>
          <p:cNvGrpSpPr/>
          <p:nvPr/>
        </p:nvGrpSpPr>
        <p:grpSpPr>
          <a:xfrm>
            <a:off x="1887953" y="4627601"/>
            <a:ext cx="545372" cy="512588"/>
            <a:chOff x="1460622" y="8294184"/>
            <a:chExt cx="424461" cy="398945"/>
          </a:xfrm>
        </p:grpSpPr>
        <p:sp>
          <p:nvSpPr>
            <p:cNvPr id="29" name="TextBox 28">
              <a:extLst>
                <a:ext uri="{FF2B5EF4-FFF2-40B4-BE49-F238E27FC236}">
                  <a16:creationId xmlns:a16="http://schemas.microsoft.com/office/drawing/2014/main" id="{BB52BFA4-677D-98C9-9F69-95A1D2ACBFCD}"/>
                </a:ext>
              </a:extLst>
            </p:cNvPr>
            <p:cNvSpPr txBox="1"/>
            <p:nvPr/>
          </p:nvSpPr>
          <p:spPr>
            <a:xfrm>
              <a:off x="1460622" y="8323797"/>
              <a:ext cx="424461" cy="369332"/>
            </a:xfrm>
            <a:prstGeom prst="rect">
              <a:avLst/>
            </a:prstGeom>
            <a:noFill/>
          </p:spPr>
          <p:txBody>
            <a:bodyPr wrap="square" rtlCol="0">
              <a:spAutoFit/>
            </a:bodyPr>
            <a:lstStyle/>
            <a:p>
              <a:r>
                <a:rPr lang="en-GB" sz="2400" noProof="0" err="1">
                  <a:solidFill>
                    <a:srgbClr val="0B3A5B"/>
                  </a:solidFill>
                  <a:hlinkClick r:id="rId4">
                    <a:extLst>
                      <a:ext uri="{A12FA001-AC4F-418D-AE19-62706E023703}">
                        <ahyp:hlinkClr xmlns:ahyp="http://schemas.microsoft.com/office/drawing/2018/hyperlinkcolor" val="tx"/>
                      </a:ext>
                    </a:extLst>
                  </a:hlinkClick>
                </a:rPr>
                <a:t>yt</a:t>
              </a:r>
              <a:endParaRPr lang="en-GB" sz="2400" noProof="0">
                <a:solidFill>
                  <a:srgbClr val="0B3A5B"/>
                </a:solidFill>
              </a:endParaRPr>
            </a:p>
          </p:txBody>
        </p:sp>
        <p:grpSp>
          <p:nvGrpSpPr>
            <p:cNvPr id="30" name="Graphic 3">
              <a:extLst>
                <a:ext uri="{FF2B5EF4-FFF2-40B4-BE49-F238E27FC236}">
                  <a16:creationId xmlns:a16="http://schemas.microsoft.com/office/drawing/2014/main" id="{88D10096-B18E-2B7F-D982-0926E42C8A58}"/>
                </a:ext>
              </a:extLst>
            </p:cNvPr>
            <p:cNvGrpSpPr/>
            <p:nvPr/>
          </p:nvGrpSpPr>
          <p:grpSpPr>
            <a:xfrm>
              <a:off x="1464838" y="8294184"/>
              <a:ext cx="398945" cy="398945"/>
              <a:chOff x="2998302" y="2499889"/>
              <a:chExt cx="850463" cy="850463"/>
            </a:xfrm>
          </p:grpSpPr>
          <p:sp>
            <p:nvSpPr>
              <p:cNvPr id="31" name="Freeform 30">
                <a:extLst>
                  <a:ext uri="{FF2B5EF4-FFF2-40B4-BE49-F238E27FC236}">
                    <a16:creationId xmlns:a16="http://schemas.microsoft.com/office/drawing/2014/main" id="{98201CBA-FE10-738C-3937-ED37BC3E0828}"/>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60BA47"/>
              </a:solidFill>
              <a:ln w="6294" cap="flat">
                <a:noFill/>
                <a:prstDash val="solid"/>
                <a:miter/>
              </a:ln>
            </p:spPr>
            <p:txBody>
              <a:bodyPr rtlCol="0" anchor="ctr"/>
              <a:lstStyle/>
              <a:p>
                <a:endParaRPr lang="en-GB" sz="2400" noProof="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BFBD5D1-D47F-4BE0-9A80-B647D242C3E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GB" sz="2400" noProof="0">
                  <a:latin typeface="Calibri" panose="020F0502020204030204" pitchFamily="34" charset="0"/>
                  <a:cs typeface="Calibri" panose="020F0502020204030204" pitchFamily="34" charset="0"/>
                </a:endParaRPr>
              </a:p>
            </p:txBody>
          </p:sp>
        </p:grpSp>
      </p:grpSp>
      <p:grpSp>
        <p:nvGrpSpPr>
          <p:cNvPr id="33" name="Group 32">
            <a:extLst>
              <a:ext uri="{FF2B5EF4-FFF2-40B4-BE49-F238E27FC236}">
                <a16:creationId xmlns:a16="http://schemas.microsoft.com/office/drawing/2014/main" id="{24702A45-5C80-8008-6A1F-1A93C1ADE164}"/>
              </a:ext>
            </a:extLst>
          </p:cNvPr>
          <p:cNvGrpSpPr/>
          <p:nvPr/>
        </p:nvGrpSpPr>
        <p:grpSpPr>
          <a:xfrm>
            <a:off x="655640" y="4627601"/>
            <a:ext cx="512588" cy="512588"/>
            <a:chOff x="511833" y="8294184"/>
            <a:chExt cx="398945" cy="398945"/>
          </a:xfrm>
        </p:grpSpPr>
        <p:sp>
          <p:nvSpPr>
            <p:cNvPr id="34" name="TextBox 33">
              <a:extLst>
                <a:ext uri="{FF2B5EF4-FFF2-40B4-BE49-F238E27FC236}">
                  <a16:creationId xmlns:a16="http://schemas.microsoft.com/office/drawing/2014/main" id="{C0ECC1D9-2D21-32FF-5B30-F1B508818652}"/>
                </a:ext>
              </a:extLst>
            </p:cNvPr>
            <p:cNvSpPr txBox="1"/>
            <p:nvPr/>
          </p:nvSpPr>
          <p:spPr>
            <a:xfrm>
              <a:off x="528461" y="8312781"/>
              <a:ext cx="382317" cy="369332"/>
            </a:xfrm>
            <a:prstGeom prst="rect">
              <a:avLst/>
            </a:prstGeom>
            <a:noFill/>
          </p:spPr>
          <p:txBody>
            <a:bodyPr wrap="square" rtlCol="0">
              <a:spAutoFit/>
            </a:bodyPr>
            <a:lstStyle/>
            <a:p>
              <a:r>
                <a:rPr lang="en-GB" sz="2400" noProof="0">
                  <a:solidFill>
                    <a:srgbClr val="0B3A5B"/>
                  </a:solidFill>
                  <a:hlinkClick r:id="rId5">
                    <a:extLst>
                      <a:ext uri="{A12FA001-AC4F-418D-AE19-62706E023703}">
                        <ahyp:hlinkClr xmlns:ahyp="http://schemas.microsoft.com/office/drawing/2018/hyperlinkcolor" val="tx"/>
                      </a:ext>
                    </a:extLst>
                  </a:hlinkClick>
                </a:rPr>
                <a:t>li</a:t>
              </a:r>
              <a:endParaRPr lang="en-GB" sz="2400" noProof="0">
                <a:solidFill>
                  <a:srgbClr val="0B3A5B"/>
                </a:solidFill>
              </a:endParaRPr>
            </a:p>
          </p:txBody>
        </p:sp>
        <p:grpSp>
          <p:nvGrpSpPr>
            <p:cNvPr id="35" name="Group 34">
              <a:extLst>
                <a:ext uri="{FF2B5EF4-FFF2-40B4-BE49-F238E27FC236}">
                  <a16:creationId xmlns:a16="http://schemas.microsoft.com/office/drawing/2014/main" id="{31F6A1A9-0D95-DB74-83E3-49E5C064B04B}"/>
                </a:ext>
              </a:extLst>
            </p:cNvPr>
            <p:cNvGrpSpPr/>
            <p:nvPr/>
          </p:nvGrpSpPr>
          <p:grpSpPr>
            <a:xfrm>
              <a:off x="511833" y="8294184"/>
              <a:ext cx="398945" cy="398945"/>
              <a:chOff x="3094393" y="4759137"/>
              <a:chExt cx="1074283" cy="1074283"/>
            </a:xfrm>
          </p:grpSpPr>
          <p:sp>
            <p:nvSpPr>
              <p:cNvPr id="36" name="Freeform 35">
                <a:extLst>
                  <a:ext uri="{FF2B5EF4-FFF2-40B4-BE49-F238E27FC236}">
                    <a16:creationId xmlns:a16="http://schemas.microsoft.com/office/drawing/2014/main" id="{F82706E3-C39E-FA14-029D-48DD99E18597}"/>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GB" sz="2400" noProof="0">
                  <a:latin typeface="Calibri" panose="020F0502020204030204" pitchFamily="34" charset="0"/>
                  <a:cs typeface="Calibri" panose="020F0502020204030204" pitchFamily="34" charset="0"/>
                </a:endParaRPr>
              </a:p>
            </p:txBody>
          </p:sp>
          <p:grpSp>
            <p:nvGrpSpPr>
              <p:cNvPr id="37" name="Group 36">
                <a:extLst>
                  <a:ext uri="{FF2B5EF4-FFF2-40B4-BE49-F238E27FC236}">
                    <a16:creationId xmlns:a16="http://schemas.microsoft.com/office/drawing/2014/main" id="{EBE82FB0-FBB4-CBD2-8D58-B3B799334920}"/>
                  </a:ext>
                </a:extLst>
              </p:cNvPr>
              <p:cNvGrpSpPr/>
              <p:nvPr/>
            </p:nvGrpSpPr>
            <p:grpSpPr>
              <a:xfrm>
                <a:off x="3303016" y="4946695"/>
                <a:ext cx="685139" cy="655838"/>
                <a:chOff x="3303016" y="4946695"/>
                <a:chExt cx="685139" cy="655838"/>
              </a:xfrm>
            </p:grpSpPr>
            <p:sp>
              <p:nvSpPr>
                <p:cNvPr id="38" name="Freeform 37">
                  <a:extLst>
                    <a:ext uri="{FF2B5EF4-FFF2-40B4-BE49-F238E27FC236}">
                      <a16:creationId xmlns:a16="http://schemas.microsoft.com/office/drawing/2014/main" id="{20C0239D-59A1-9A77-8801-3FEACB7CA747}"/>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GB" sz="2400" noProof="0"/>
                </a:p>
              </p:txBody>
            </p:sp>
            <p:sp>
              <p:nvSpPr>
                <p:cNvPr id="57" name="Freeform 56">
                  <a:extLst>
                    <a:ext uri="{FF2B5EF4-FFF2-40B4-BE49-F238E27FC236}">
                      <a16:creationId xmlns:a16="http://schemas.microsoft.com/office/drawing/2014/main" id="{06A385E5-BAB1-2A2F-78E0-7803E6EEDAA3}"/>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GB" sz="2400" noProof="0"/>
                </a:p>
              </p:txBody>
            </p:sp>
            <p:sp>
              <p:nvSpPr>
                <p:cNvPr id="58" name="Freeform 57">
                  <a:extLst>
                    <a:ext uri="{FF2B5EF4-FFF2-40B4-BE49-F238E27FC236}">
                      <a16:creationId xmlns:a16="http://schemas.microsoft.com/office/drawing/2014/main" id="{A712CD65-8DD9-5C01-5AD1-DBA162E500B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GB" sz="2400" noProof="0"/>
                </a:p>
              </p:txBody>
            </p:sp>
          </p:grpSp>
        </p:grpSp>
      </p:grpSp>
      <p:grpSp>
        <p:nvGrpSpPr>
          <p:cNvPr id="59" name="Group 58">
            <a:extLst>
              <a:ext uri="{FF2B5EF4-FFF2-40B4-BE49-F238E27FC236}">
                <a16:creationId xmlns:a16="http://schemas.microsoft.com/office/drawing/2014/main" id="{909EBE8F-9379-C655-EC63-B5683B0F3AF2}"/>
              </a:ext>
            </a:extLst>
          </p:cNvPr>
          <p:cNvGrpSpPr/>
          <p:nvPr/>
        </p:nvGrpSpPr>
        <p:grpSpPr>
          <a:xfrm>
            <a:off x="1271797" y="4627600"/>
            <a:ext cx="512588" cy="512588"/>
            <a:chOff x="1003362" y="8294184"/>
            <a:chExt cx="398945" cy="398945"/>
          </a:xfrm>
        </p:grpSpPr>
        <p:sp>
          <p:nvSpPr>
            <p:cNvPr id="60" name="TextBox 59">
              <a:extLst>
                <a:ext uri="{FF2B5EF4-FFF2-40B4-BE49-F238E27FC236}">
                  <a16:creationId xmlns:a16="http://schemas.microsoft.com/office/drawing/2014/main" id="{28330963-34C5-43FF-71FB-F1AEE4A0A333}"/>
                </a:ext>
              </a:extLst>
            </p:cNvPr>
            <p:cNvSpPr txBox="1"/>
            <p:nvPr/>
          </p:nvSpPr>
          <p:spPr>
            <a:xfrm>
              <a:off x="1030599" y="8313350"/>
              <a:ext cx="358844" cy="359312"/>
            </a:xfrm>
            <a:prstGeom prst="rect">
              <a:avLst/>
            </a:prstGeom>
            <a:noFill/>
          </p:spPr>
          <p:txBody>
            <a:bodyPr wrap="square" rtlCol="0">
              <a:spAutoFit/>
            </a:bodyPr>
            <a:lstStyle/>
            <a:p>
              <a:r>
                <a:rPr lang="en-GB" sz="2400" noProof="0">
                  <a:solidFill>
                    <a:srgbClr val="0B3A5B"/>
                  </a:solidFill>
                  <a:hlinkClick r:id="rId6">
                    <a:extLst>
                      <a:ext uri="{A12FA001-AC4F-418D-AE19-62706E023703}">
                        <ahyp:hlinkClr xmlns:ahyp="http://schemas.microsoft.com/office/drawing/2018/hyperlinkcolor" val="tx"/>
                      </a:ext>
                    </a:extLst>
                  </a:hlinkClick>
                </a:rPr>
                <a:t>sa</a:t>
              </a:r>
              <a:endParaRPr lang="en-GB" sz="2400" noProof="0" dirty="0">
                <a:solidFill>
                  <a:srgbClr val="0B3A5B"/>
                </a:solidFill>
              </a:endParaRPr>
            </a:p>
          </p:txBody>
        </p:sp>
        <p:grpSp>
          <p:nvGrpSpPr>
            <p:cNvPr id="61" name="Graphic 3">
              <a:extLst>
                <a:ext uri="{FF2B5EF4-FFF2-40B4-BE49-F238E27FC236}">
                  <a16:creationId xmlns:a16="http://schemas.microsoft.com/office/drawing/2014/main" id="{0E50E6AB-A5AD-E421-4020-3CB01BC66E2E}"/>
                </a:ext>
              </a:extLst>
            </p:cNvPr>
            <p:cNvGrpSpPr/>
            <p:nvPr/>
          </p:nvGrpSpPr>
          <p:grpSpPr>
            <a:xfrm>
              <a:off x="1003362" y="8294184"/>
              <a:ext cx="398945" cy="398945"/>
              <a:chOff x="1950027" y="2499889"/>
              <a:chExt cx="850463" cy="850463"/>
            </a:xfrm>
          </p:grpSpPr>
          <p:sp>
            <p:nvSpPr>
              <p:cNvPr id="62" name="Freeform 61">
                <a:extLst>
                  <a:ext uri="{FF2B5EF4-FFF2-40B4-BE49-F238E27FC236}">
                    <a16:creationId xmlns:a16="http://schemas.microsoft.com/office/drawing/2014/main" id="{357AD04A-FDB2-BD0D-DDBA-2D98C7F8498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GB" sz="2400" noProof="0">
                  <a:latin typeface="Calibri" panose="020F0502020204030204" pitchFamily="34" charset="0"/>
                  <a:cs typeface="Calibri" panose="020F0502020204030204" pitchFamily="34" charset="0"/>
                </a:endParaRPr>
              </a:p>
            </p:txBody>
          </p:sp>
          <p:grpSp>
            <p:nvGrpSpPr>
              <p:cNvPr id="63" name="Graphic 3">
                <a:extLst>
                  <a:ext uri="{FF2B5EF4-FFF2-40B4-BE49-F238E27FC236}">
                    <a16:creationId xmlns:a16="http://schemas.microsoft.com/office/drawing/2014/main" id="{4DA73663-862A-45C5-4425-B50BC8B01C8B}"/>
                  </a:ext>
                </a:extLst>
              </p:cNvPr>
              <p:cNvGrpSpPr/>
              <p:nvPr/>
            </p:nvGrpSpPr>
            <p:grpSpPr>
              <a:xfrm>
                <a:off x="2107521" y="2657382"/>
                <a:ext cx="535476" cy="535477"/>
                <a:chOff x="2107521" y="2657382"/>
                <a:chExt cx="535476" cy="535477"/>
              </a:xfrm>
              <a:solidFill>
                <a:srgbClr val="FFFFFF"/>
              </a:solidFill>
            </p:grpSpPr>
            <p:sp>
              <p:nvSpPr>
                <p:cNvPr id="64" name="Freeform 63">
                  <a:extLst>
                    <a:ext uri="{FF2B5EF4-FFF2-40B4-BE49-F238E27FC236}">
                      <a16:creationId xmlns:a16="http://schemas.microsoft.com/office/drawing/2014/main" id="{146F272B-A4AD-BD26-3612-503CBBA17252}"/>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GB" sz="2400" noProof="0">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3319F721-7656-74DE-5130-F0E88C527D0C}"/>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GB" sz="2400" noProof="0">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71D8059B-156F-2AC0-9A23-0A8F1D1A59D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GB" sz="2400" noProof="0">
                    <a:latin typeface="Calibri" panose="020F0502020204030204" pitchFamily="34" charset="0"/>
                    <a:cs typeface="Calibri" panose="020F0502020204030204" pitchFamily="34" charset="0"/>
                  </a:endParaRPr>
                </a:p>
              </p:txBody>
            </p:sp>
          </p:grpSp>
        </p:grpSp>
      </p:grpSp>
      <p:sp>
        <p:nvSpPr>
          <p:cNvPr id="13" name="Freeform 12">
            <a:extLst>
              <a:ext uri="{FF2B5EF4-FFF2-40B4-BE49-F238E27FC236}">
                <a16:creationId xmlns:a16="http://schemas.microsoft.com/office/drawing/2014/main" id="{35AF0D03-1AEA-261D-065C-94292D9C3F78}"/>
              </a:ext>
            </a:extLst>
          </p:cNvPr>
          <p:cNvSpPr/>
          <p:nvPr/>
        </p:nvSpPr>
        <p:spPr>
          <a:xfrm>
            <a:off x="-5262781" y="-60011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GB" noProof="0"/>
          </a:p>
        </p:txBody>
      </p:sp>
    </p:spTree>
    <p:extLst>
      <p:ext uri="{BB962C8B-B14F-4D97-AF65-F5344CB8AC3E}">
        <p14:creationId xmlns:p14="http://schemas.microsoft.com/office/powerpoint/2010/main" val="4169825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08EFA-6471-3B7B-272D-1E9983B0F0D4}"/>
            </a:ext>
          </a:extLst>
        </p:cNvPr>
        <p:cNvGrpSpPr/>
        <p:nvPr/>
      </p:nvGrpSpPr>
      <p:grpSpPr>
        <a:xfrm>
          <a:off x="0" y="0"/>
          <a:ext cx="0" cy="0"/>
          <a:chOff x="0" y="0"/>
          <a:chExt cx="0" cy="0"/>
        </a:xfrm>
      </p:grpSpPr>
      <p:pic>
        <p:nvPicPr>
          <p:cNvPr id="10" name="Symbol zastępczy obrazu 9" descr="Obraz zawierający tekst, komputer, computer, Netbook&#10;&#10;Zawartość wygenerowana przez sztuczną inteligencję może być niepoprawna.">
            <a:extLst>
              <a:ext uri="{FF2B5EF4-FFF2-40B4-BE49-F238E27FC236}">
                <a16:creationId xmlns:a16="http://schemas.microsoft.com/office/drawing/2014/main" id="{0392A50F-76CD-2D20-3846-0B9DE5B64F8C}"/>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p:blipFill>
        <p:spPr>
          <a:xfrm>
            <a:off x="597275" y="0"/>
            <a:ext cx="5361066" cy="6858000"/>
          </a:xfrm>
        </p:spPr>
      </p:pic>
      <p:sp>
        <p:nvSpPr>
          <p:cNvPr id="13" name="Rectangle 12">
            <a:extLst>
              <a:ext uri="{FF2B5EF4-FFF2-40B4-BE49-F238E27FC236}">
                <a16:creationId xmlns:a16="http://schemas.microsoft.com/office/drawing/2014/main" id="{D2447469-A21D-FF27-D06A-63BFA751AC7C}"/>
              </a:ext>
            </a:extLst>
          </p:cNvPr>
          <p:cNvSpPr/>
          <p:nvPr/>
        </p:nvSpPr>
        <p:spPr>
          <a:xfrm>
            <a:off x="3955983" y="605365"/>
            <a:ext cx="7386468" cy="69862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err="1">
                <a:solidFill>
                  <a:schemeClr val="bg1"/>
                </a:solidFill>
                <a:latin typeface="Calibri" panose="020F0502020204030204" pitchFamily="34" charset="0"/>
                <a:cs typeface="Calibri" panose="020F0502020204030204" pitchFamily="34" charset="0"/>
              </a:rPr>
              <a:t>Elintarvikejäte</a:t>
            </a:r>
            <a:r>
              <a:rPr lang="en-GB" sz="3600" b="1" dirty="0">
                <a:solidFill>
                  <a:schemeClr val="bg1"/>
                </a:solidFill>
                <a:latin typeface="Calibri" panose="020F0502020204030204" pitchFamily="34" charset="0"/>
                <a:cs typeface="Calibri" panose="020F0502020204030204" pitchFamily="34" charset="0"/>
              </a:rPr>
              <a:t> - </a:t>
            </a:r>
            <a:r>
              <a:rPr lang="en-GB" sz="3600" b="1" dirty="0" err="1">
                <a:solidFill>
                  <a:schemeClr val="bg1"/>
                </a:solidFill>
                <a:latin typeface="Calibri" panose="020F0502020204030204" pitchFamily="34" charset="0"/>
                <a:cs typeface="Calibri" panose="020F0502020204030204" pitchFamily="34" charset="0"/>
              </a:rPr>
              <a:t>Erityiskäytäntöjä</a:t>
            </a:r>
            <a:endParaRPr lang="en-GB" sz="3600" b="1" noProof="0" dirty="0">
              <a:solidFill>
                <a:schemeClr val="bg1"/>
              </a:solidFill>
              <a:latin typeface="Calibri" panose="020F0502020204030204" pitchFamily="34" charset="0"/>
              <a:cs typeface="Calibri" panose="020F0502020204030204" pitchFamily="34" charset="0"/>
            </a:endParaRPr>
          </a:p>
          <a:p>
            <a:pPr algn="ctr"/>
            <a:endParaRPr lang="en-GB" sz="529" noProof="0" dirty="0">
              <a:latin typeface="Montserrat" panose="00000500000000000000" pitchFamily="50" charset="0"/>
            </a:endParaRPr>
          </a:p>
        </p:txBody>
      </p:sp>
      <p:sp>
        <p:nvSpPr>
          <p:cNvPr id="8" name="Freeform 7">
            <a:extLst>
              <a:ext uri="{FF2B5EF4-FFF2-40B4-BE49-F238E27FC236}">
                <a16:creationId xmlns:a16="http://schemas.microsoft.com/office/drawing/2014/main" id="{4D3EE29F-7CFD-0992-58F5-C46BDDA35B84}"/>
              </a:ext>
            </a:extLst>
          </p:cNvPr>
          <p:cNvSpPr/>
          <p:nvPr/>
        </p:nvSpPr>
        <p:spPr>
          <a:xfrm>
            <a:off x="1460210" y="4730260"/>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a:p>
        </p:txBody>
      </p:sp>
      <p:sp>
        <p:nvSpPr>
          <p:cNvPr id="3" name="Text Placeholder 2">
            <a:extLst>
              <a:ext uri="{FF2B5EF4-FFF2-40B4-BE49-F238E27FC236}">
                <a16:creationId xmlns:a16="http://schemas.microsoft.com/office/drawing/2014/main" id="{85E28BCA-0C69-601D-4B55-70EF7247FE13}"/>
              </a:ext>
            </a:extLst>
          </p:cNvPr>
          <p:cNvSpPr>
            <a:spLocks noGrp="1"/>
          </p:cNvSpPr>
          <p:nvPr>
            <p:ph type="body" sz="quarter" idx="22"/>
          </p:nvPr>
        </p:nvSpPr>
        <p:spPr>
          <a:xfrm>
            <a:off x="6246354" y="1928899"/>
            <a:ext cx="5348371" cy="3608301"/>
          </a:xfrm>
        </p:spPr>
        <p:txBody>
          <a:bodyPr/>
          <a:lstStyle/>
          <a:p>
            <a:pPr marL="0" indent="0"/>
            <a:r>
              <a:rPr lang="en-GB" noProof="0" dirty="0" err="1">
                <a:solidFill>
                  <a:srgbClr val="09465E"/>
                </a:solidFill>
              </a:rPr>
              <a:t>Euroopan</a:t>
            </a:r>
            <a:r>
              <a:rPr lang="en-GB" noProof="0" dirty="0">
                <a:solidFill>
                  <a:srgbClr val="09465E"/>
                </a:solidFill>
              </a:rPr>
              <a:t> </a:t>
            </a:r>
            <a:r>
              <a:rPr lang="en-GB" noProof="0" dirty="0" err="1">
                <a:solidFill>
                  <a:srgbClr val="09465E"/>
                </a:solidFill>
              </a:rPr>
              <a:t>unioni</a:t>
            </a:r>
            <a:r>
              <a:rPr lang="en-GB" noProof="0" dirty="0">
                <a:solidFill>
                  <a:srgbClr val="09465E"/>
                </a:solidFill>
              </a:rPr>
              <a:t> on </a:t>
            </a:r>
            <a:r>
              <a:rPr lang="en-GB" noProof="0" dirty="0" err="1">
                <a:solidFill>
                  <a:srgbClr val="09465E"/>
                </a:solidFill>
              </a:rPr>
              <a:t>ottanut</a:t>
            </a:r>
            <a:r>
              <a:rPr lang="en-GB" noProof="0" dirty="0">
                <a:solidFill>
                  <a:srgbClr val="09465E"/>
                </a:solidFill>
              </a:rPr>
              <a:t> </a:t>
            </a:r>
            <a:r>
              <a:rPr lang="en-GB" noProof="0" dirty="0" err="1">
                <a:solidFill>
                  <a:srgbClr val="09465E"/>
                </a:solidFill>
              </a:rPr>
              <a:t>käyttöön</a:t>
            </a:r>
            <a:r>
              <a:rPr lang="en-GB" noProof="0" dirty="0">
                <a:solidFill>
                  <a:srgbClr val="09465E"/>
                </a:solidFill>
              </a:rPr>
              <a:t> </a:t>
            </a:r>
            <a:r>
              <a:rPr lang="en-GB" noProof="0" dirty="0" err="1">
                <a:solidFill>
                  <a:srgbClr val="09465E"/>
                </a:solidFill>
              </a:rPr>
              <a:t>erilaisia</a:t>
            </a:r>
            <a:r>
              <a:rPr lang="en-GB" noProof="0" dirty="0">
                <a:solidFill>
                  <a:srgbClr val="09465E"/>
                </a:solidFill>
              </a:rPr>
              <a:t> </a:t>
            </a:r>
            <a:r>
              <a:rPr lang="en-GB" noProof="0" dirty="0" err="1">
                <a:solidFill>
                  <a:srgbClr val="09465E"/>
                </a:solidFill>
                <a:hlinkClick r:id="rId4"/>
              </a:rPr>
              <a:t>käytäntöjä</a:t>
            </a:r>
            <a:r>
              <a:rPr lang="en-GB" noProof="0" dirty="0">
                <a:solidFill>
                  <a:srgbClr val="09465E"/>
                </a:solidFill>
                <a:hlinkClick r:id="rId4"/>
              </a:rPr>
              <a:t> </a:t>
            </a:r>
            <a:r>
              <a:rPr lang="en-GB" noProof="0" dirty="0" err="1">
                <a:solidFill>
                  <a:srgbClr val="09465E"/>
                </a:solidFill>
                <a:hlinkClick r:id="rId4"/>
              </a:rPr>
              <a:t>ja</a:t>
            </a:r>
            <a:r>
              <a:rPr lang="en-GB" noProof="0" dirty="0">
                <a:solidFill>
                  <a:srgbClr val="09465E"/>
                </a:solidFill>
                <a:hlinkClick r:id="rId4"/>
              </a:rPr>
              <a:t> </a:t>
            </a:r>
            <a:r>
              <a:rPr lang="en-GB" noProof="0" dirty="0" err="1">
                <a:solidFill>
                  <a:srgbClr val="09465E"/>
                </a:solidFill>
                <a:hlinkClick r:id="rId4"/>
              </a:rPr>
              <a:t>säädöksiä</a:t>
            </a:r>
            <a:r>
              <a:rPr lang="en-GB" noProof="0" dirty="0">
                <a:solidFill>
                  <a:srgbClr val="09465E"/>
                </a:solidFill>
                <a:hlinkClick r:id="rId4"/>
              </a:rPr>
              <a:t> </a:t>
            </a:r>
            <a:r>
              <a:rPr lang="en-GB" noProof="0" dirty="0" err="1">
                <a:solidFill>
                  <a:srgbClr val="09465E"/>
                </a:solidFill>
              </a:rPr>
              <a:t>ruokahävikin</a:t>
            </a:r>
            <a:r>
              <a:rPr lang="en-GB" noProof="0" dirty="0">
                <a:solidFill>
                  <a:srgbClr val="09465E"/>
                </a:solidFill>
              </a:rPr>
              <a:t> </a:t>
            </a:r>
            <a:r>
              <a:rPr lang="en-GB" noProof="0" dirty="0" err="1">
                <a:solidFill>
                  <a:srgbClr val="09465E"/>
                </a:solidFill>
              </a:rPr>
              <a:t>torjumiseksi</a:t>
            </a:r>
            <a:r>
              <a:rPr lang="en-GB" noProof="0" dirty="0">
                <a:solidFill>
                  <a:srgbClr val="09465E"/>
                </a:solidFill>
              </a:rPr>
              <a:t> </a:t>
            </a:r>
            <a:r>
              <a:rPr lang="en-GB" noProof="0" dirty="0" err="1">
                <a:solidFill>
                  <a:srgbClr val="09465E"/>
                </a:solidFill>
              </a:rPr>
              <a:t>ja</a:t>
            </a:r>
            <a:r>
              <a:rPr lang="en-GB" noProof="0" dirty="0">
                <a:solidFill>
                  <a:srgbClr val="09465E"/>
                </a:solidFill>
              </a:rPr>
              <a:t> </a:t>
            </a:r>
            <a:r>
              <a:rPr lang="en-GB" noProof="0" dirty="0" err="1">
                <a:solidFill>
                  <a:srgbClr val="09465E"/>
                </a:solidFill>
              </a:rPr>
              <a:t>pyrkinyt</a:t>
            </a:r>
            <a:r>
              <a:rPr lang="en-GB" noProof="0" dirty="0">
                <a:solidFill>
                  <a:srgbClr val="09465E"/>
                </a:solidFill>
              </a:rPr>
              <a:t> </a:t>
            </a:r>
            <a:r>
              <a:rPr lang="en-GB" noProof="0" dirty="0" err="1">
                <a:solidFill>
                  <a:srgbClr val="09465E"/>
                </a:solidFill>
              </a:rPr>
              <a:t>vähentämään</a:t>
            </a:r>
            <a:r>
              <a:rPr lang="en-GB" noProof="0" dirty="0">
                <a:solidFill>
                  <a:srgbClr val="09465E"/>
                </a:solidFill>
              </a:rPr>
              <a:t> </a:t>
            </a:r>
            <a:r>
              <a:rPr lang="en-GB" noProof="0" dirty="0" err="1">
                <a:solidFill>
                  <a:srgbClr val="09465E"/>
                </a:solidFill>
              </a:rPr>
              <a:t>ympäristövaikutuksia</a:t>
            </a:r>
            <a:r>
              <a:rPr lang="en-GB" noProof="0" dirty="0">
                <a:solidFill>
                  <a:srgbClr val="09465E"/>
                </a:solidFill>
              </a:rPr>
              <a:t>, </a:t>
            </a:r>
            <a:r>
              <a:rPr lang="en-GB" noProof="0" dirty="0" err="1">
                <a:solidFill>
                  <a:srgbClr val="09465E"/>
                </a:solidFill>
              </a:rPr>
              <a:t>edistämään</a:t>
            </a:r>
            <a:r>
              <a:rPr lang="en-GB" noProof="0" dirty="0">
                <a:solidFill>
                  <a:srgbClr val="09465E"/>
                </a:solidFill>
              </a:rPr>
              <a:t> </a:t>
            </a:r>
            <a:r>
              <a:rPr lang="en-GB" noProof="0" dirty="0" err="1">
                <a:solidFill>
                  <a:srgbClr val="09465E"/>
                </a:solidFill>
              </a:rPr>
              <a:t>resurssitehokkuutta</a:t>
            </a:r>
            <a:r>
              <a:rPr lang="en-GB" noProof="0" dirty="0">
                <a:solidFill>
                  <a:srgbClr val="09465E"/>
                </a:solidFill>
              </a:rPr>
              <a:t> </a:t>
            </a:r>
            <a:r>
              <a:rPr lang="en-GB" noProof="0" dirty="0" err="1">
                <a:solidFill>
                  <a:srgbClr val="09465E"/>
                </a:solidFill>
              </a:rPr>
              <a:t>ja</a:t>
            </a:r>
            <a:r>
              <a:rPr lang="en-GB" noProof="0" dirty="0">
                <a:solidFill>
                  <a:srgbClr val="09465E"/>
                </a:solidFill>
              </a:rPr>
              <a:t> </a:t>
            </a:r>
            <a:r>
              <a:rPr lang="en-GB" noProof="0" dirty="0" err="1">
                <a:solidFill>
                  <a:srgbClr val="09465E"/>
                </a:solidFill>
              </a:rPr>
              <a:t>varmistamaan</a:t>
            </a:r>
            <a:r>
              <a:rPr lang="en-GB" noProof="0" dirty="0">
                <a:solidFill>
                  <a:srgbClr val="09465E"/>
                </a:solidFill>
              </a:rPr>
              <a:t> </a:t>
            </a:r>
            <a:r>
              <a:rPr lang="en-GB" noProof="0" dirty="0" err="1">
                <a:solidFill>
                  <a:srgbClr val="09465E"/>
                </a:solidFill>
              </a:rPr>
              <a:t>elintarviketurvan</a:t>
            </a:r>
            <a:r>
              <a:rPr lang="en-GB" noProof="0" dirty="0">
                <a:solidFill>
                  <a:srgbClr val="09465E"/>
                </a:solidFill>
              </a:rPr>
              <a:t>. </a:t>
            </a:r>
          </a:p>
          <a:p>
            <a:endParaRPr lang="en-GB" noProof="0" dirty="0"/>
          </a:p>
          <a:p>
            <a:pPr marL="0" indent="0"/>
            <a:r>
              <a:rPr lang="en-GB" noProof="0" dirty="0" err="1">
                <a:solidFill>
                  <a:srgbClr val="09465E"/>
                </a:solidFill>
              </a:rPr>
              <a:t>Nämä</a:t>
            </a:r>
            <a:r>
              <a:rPr lang="en-GB" noProof="0" dirty="0">
                <a:solidFill>
                  <a:srgbClr val="09465E"/>
                </a:solidFill>
              </a:rPr>
              <a:t> </a:t>
            </a:r>
            <a:r>
              <a:rPr lang="en-GB" noProof="0" dirty="0" err="1">
                <a:solidFill>
                  <a:srgbClr val="09465E"/>
                </a:solidFill>
              </a:rPr>
              <a:t>politiikat</a:t>
            </a:r>
            <a:r>
              <a:rPr lang="en-GB" noProof="0" dirty="0">
                <a:solidFill>
                  <a:srgbClr val="09465E"/>
                </a:solidFill>
              </a:rPr>
              <a:t> </a:t>
            </a:r>
            <a:r>
              <a:rPr lang="en-GB" noProof="0" dirty="0" err="1">
                <a:solidFill>
                  <a:srgbClr val="09465E"/>
                </a:solidFill>
              </a:rPr>
              <a:t>ovat</a:t>
            </a:r>
            <a:r>
              <a:rPr lang="en-GB" noProof="0" dirty="0">
                <a:solidFill>
                  <a:srgbClr val="09465E"/>
                </a:solidFill>
              </a:rPr>
              <a:t> </a:t>
            </a:r>
            <a:r>
              <a:rPr lang="en-GB" noProof="0" dirty="0" err="1">
                <a:solidFill>
                  <a:srgbClr val="09465E"/>
                </a:solidFill>
              </a:rPr>
              <a:t>linjassa</a:t>
            </a:r>
            <a:r>
              <a:rPr lang="en-GB" noProof="0" dirty="0">
                <a:solidFill>
                  <a:srgbClr val="09465E"/>
                </a:solidFill>
              </a:rPr>
              <a:t> </a:t>
            </a:r>
            <a:r>
              <a:rPr lang="en-GB" noProof="0" dirty="0" err="1">
                <a:solidFill>
                  <a:srgbClr val="09465E"/>
                </a:solidFill>
              </a:rPr>
              <a:t>EU:n</a:t>
            </a:r>
            <a:r>
              <a:rPr lang="en-GB" noProof="0" dirty="0">
                <a:solidFill>
                  <a:srgbClr val="09465E"/>
                </a:solidFill>
              </a:rPr>
              <a:t> </a:t>
            </a:r>
            <a:r>
              <a:rPr lang="en-GB" noProof="0" dirty="0" err="1">
                <a:solidFill>
                  <a:srgbClr val="09465E"/>
                </a:solidFill>
              </a:rPr>
              <a:t>laajempien</a:t>
            </a:r>
            <a:r>
              <a:rPr lang="en-GB" noProof="0" dirty="0">
                <a:solidFill>
                  <a:srgbClr val="09465E"/>
                </a:solidFill>
              </a:rPr>
              <a:t> </a:t>
            </a:r>
            <a:r>
              <a:rPr lang="en-GB" noProof="0" dirty="0" err="1">
                <a:solidFill>
                  <a:srgbClr val="09465E"/>
                </a:solidFill>
              </a:rPr>
              <a:t>kestävyystavoitteiden</a:t>
            </a:r>
            <a:r>
              <a:rPr lang="en-GB" noProof="0" dirty="0">
                <a:solidFill>
                  <a:srgbClr val="09465E"/>
                </a:solidFill>
              </a:rPr>
              <a:t> </a:t>
            </a:r>
            <a:r>
              <a:rPr lang="en-GB" noProof="0" dirty="0" err="1">
                <a:solidFill>
                  <a:srgbClr val="09465E"/>
                </a:solidFill>
              </a:rPr>
              <a:t>kanssa</a:t>
            </a:r>
            <a:r>
              <a:rPr lang="en-GB" noProof="0" dirty="0">
                <a:solidFill>
                  <a:srgbClr val="09465E"/>
                </a:solidFill>
              </a:rPr>
              <a:t>, </a:t>
            </a:r>
            <a:r>
              <a:rPr lang="en-GB" noProof="0" dirty="0" err="1">
                <a:solidFill>
                  <a:srgbClr val="09465E"/>
                </a:solidFill>
              </a:rPr>
              <a:t>mukaan</a:t>
            </a:r>
            <a:r>
              <a:rPr lang="en-GB" noProof="0" dirty="0">
                <a:solidFill>
                  <a:srgbClr val="09465E"/>
                </a:solidFill>
              </a:rPr>
              <a:t> </a:t>
            </a:r>
            <a:r>
              <a:rPr lang="en-GB" noProof="0" dirty="0" err="1">
                <a:solidFill>
                  <a:srgbClr val="09465E"/>
                </a:solidFill>
              </a:rPr>
              <a:t>lukien</a:t>
            </a:r>
            <a:r>
              <a:rPr lang="en-GB" noProof="0" dirty="0">
                <a:solidFill>
                  <a:srgbClr val="09465E"/>
                </a:solidFill>
              </a:rPr>
              <a:t> </a:t>
            </a:r>
            <a:r>
              <a:rPr lang="en-GB" noProof="0" dirty="0" err="1">
                <a:solidFill>
                  <a:srgbClr val="09465E"/>
                </a:solidFill>
              </a:rPr>
              <a:t>maatilalta</a:t>
            </a:r>
            <a:r>
              <a:rPr lang="en-GB" noProof="0" dirty="0">
                <a:solidFill>
                  <a:srgbClr val="09465E"/>
                </a:solidFill>
              </a:rPr>
              <a:t> </a:t>
            </a:r>
            <a:r>
              <a:rPr lang="en-GB" noProof="0" dirty="0" err="1">
                <a:solidFill>
                  <a:srgbClr val="09465E"/>
                </a:solidFill>
              </a:rPr>
              <a:t>ruokapöytään</a:t>
            </a:r>
            <a:r>
              <a:rPr lang="en-GB" noProof="0" dirty="0">
                <a:solidFill>
                  <a:srgbClr val="09465E"/>
                </a:solidFill>
              </a:rPr>
              <a:t> -</a:t>
            </a:r>
            <a:r>
              <a:rPr lang="en-GB" noProof="0" dirty="0" err="1">
                <a:solidFill>
                  <a:srgbClr val="09465E"/>
                </a:solidFill>
              </a:rPr>
              <a:t>strategia</a:t>
            </a:r>
            <a:r>
              <a:rPr lang="en-GB" noProof="0" dirty="0">
                <a:solidFill>
                  <a:srgbClr val="09465E"/>
                </a:solidFill>
              </a:rPr>
              <a:t> </a:t>
            </a:r>
            <a:r>
              <a:rPr lang="en-GB" noProof="0" dirty="0" err="1">
                <a:solidFill>
                  <a:srgbClr val="09465E"/>
                </a:solidFill>
              </a:rPr>
              <a:t>ja</a:t>
            </a:r>
            <a:r>
              <a:rPr lang="en-GB" noProof="0" dirty="0">
                <a:solidFill>
                  <a:srgbClr val="09465E"/>
                </a:solidFill>
              </a:rPr>
              <a:t> </a:t>
            </a:r>
            <a:r>
              <a:rPr lang="en-GB" noProof="0" dirty="0" err="1">
                <a:solidFill>
                  <a:srgbClr val="09465E"/>
                </a:solidFill>
              </a:rPr>
              <a:t>siirtyminen</a:t>
            </a:r>
            <a:r>
              <a:rPr lang="en-GB" noProof="0" dirty="0">
                <a:solidFill>
                  <a:srgbClr val="09465E"/>
                </a:solidFill>
              </a:rPr>
              <a:t> </a:t>
            </a:r>
            <a:r>
              <a:rPr lang="en-GB" noProof="0" dirty="0" err="1">
                <a:solidFill>
                  <a:srgbClr val="09465E"/>
                </a:solidFill>
              </a:rPr>
              <a:t>kiertotalouteen</a:t>
            </a:r>
            <a:r>
              <a:rPr lang="en-GB" noProof="0" dirty="0">
                <a:solidFill>
                  <a:srgbClr val="09465E"/>
                </a:solidFill>
              </a:rPr>
              <a:t>.</a:t>
            </a:r>
          </a:p>
          <a:p>
            <a:pPr marL="0" indent="0"/>
            <a:endParaRPr lang="en-GB" dirty="0"/>
          </a:p>
          <a:p>
            <a:pPr marL="0" indent="0"/>
            <a:r>
              <a:rPr lang="en-GB" b="1" noProof="0" dirty="0" err="1">
                <a:solidFill>
                  <a:srgbClr val="60BA47"/>
                </a:solidFill>
              </a:rPr>
              <a:t>Tarkastellaanpa</a:t>
            </a:r>
            <a:r>
              <a:rPr lang="en-GB" b="1" noProof="0" dirty="0">
                <a:solidFill>
                  <a:srgbClr val="60BA47"/>
                </a:solidFill>
              </a:rPr>
              <a:t> </a:t>
            </a:r>
            <a:r>
              <a:rPr lang="en-GB" b="1" noProof="0" dirty="0" err="1">
                <a:solidFill>
                  <a:srgbClr val="60BA47"/>
                </a:solidFill>
              </a:rPr>
              <a:t>säädöksiä</a:t>
            </a:r>
            <a:r>
              <a:rPr lang="en-GB" b="1" noProof="0" dirty="0">
                <a:solidFill>
                  <a:srgbClr val="60BA47"/>
                </a:solidFill>
              </a:rPr>
              <a:t>, </a:t>
            </a:r>
            <a:r>
              <a:rPr lang="en-GB" b="1" noProof="0" dirty="0" err="1">
                <a:solidFill>
                  <a:srgbClr val="60BA47"/>
                </a:solidFill>
              </a:rPr>
              <a:t>jotka</a:t>
            </a:r>
            <a:r>
              <a:rPr lang="en-GB" b="1" noProof="0" dirty="0">
                <a:solidFill>
                  <a:srgbClr val="60BA47"/>
                </a:solidFill>
              </a:rPr>
              <a:t> </a:t>
            </a:r>
            <a:r>
              <a:rPr lang="en-GB" b="1" noProof="0" dirty="0" err="1">
                <a:solidFill>
                  <a:srgbClr val="60BA47"/>
                </a:solidFill>
              </a:rPr>
              <a:t>sinun</a:t>
            </a:r>
            <a:r>
              <a:rPr lang="en-GB" b="1" noProof="0" dirty="0">
                <a:solidFill>
                  <a:srgbClr val="60BA47"/>
                </a:solidFill>
              </a:rPr>
              <a:t> on </a:t>
            </a:r>
            <a:r>
              <a:rPr lang="en-GB" b="1" noProof="0" dirty="0" err="1">
                <a:solidFill>
                  <a:srgbClr val="60BA47"/>
                </a:solidFill>
              </a:rPr>
              <a:t>tiedettävä</a:t>
            </a:r>
            <a:r>
              <a:rPr lang="en-GB" b="1" noProof="0" dirty="0">
                <a:solidFill>
                  <a:srgbClr val="60BA47"/>
                </a:solidFill>
              </a:rPr>
              <a:t> ...</a:t>
            </a:r>
          </a:p>
        </p:txBody>
      </p:sp>
    </p:spTree>
    <p:extLst>
      <p:ext uri="{BB962C8B-B14F-4D97-AF65-F5344CB8AC3E}">
        <p14:creationId xmlns:p14="http://schemas.microsoft.com/office/powerpoint/2010/main" val="3550603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B8A2752-89BF-8FD6-93A4-98834BB538E7}"/>
              </a:ext>
            </a:extLst>
          </p:cNvPr>
          <p:cNvSpPr>
            <a:spLocks noGrp="1"/>
          </p:cNvSpPr>
          <p:nvPr>
            <p:ph type="body" sz="quarter" idx="16"/>
          </p:nvPr>
        </p:nvSpPr>
        <p:spPr>
          <a:xfrm>
            <a:off x="635000" y="339190"/>
            <a:ext cx="4014821" cy="1605113"/>
          </a:xfrm>
        </p:spPr>
        <p:txBody>
          <a:bodyPr/>
          <a:lstStyle/>
          <a:p>
            <a:r>
              <a:rPr lang="en-GB" noProof="0" dirty="0" err="1"/>
              <a:t>Jätepuitedirektiivi</a:t>
            </a:r>
            <a:r>
              <a:rPr lang="en-GB" noProof="0" dirty="0"/>
              <a:t> </a:t>
            </a:r>
          </a:p>
        </p:txBody>
      </p:sp>
      <p:pic>
        <p:nvPicPr>
          <p:cNvPr id="6" name="Symbol zastępczy obrazu 5" descr="Obraz zawierający tekst, zrzut ekranu, dokument, Czcionka&#10;&#10;Zawartość wygenerowana przez sztuczną inteligencję może być niepoprawna.">
            <a:hlinkClick r:id="rId2"/>
            <a:extLst>
              <a:ext uri="{FF2B5EF4-FFF2-40B4-BE49-F238E27FC236}">
                <a16:creationId xmlns:a16="http://schemas.microsoft.com/office/drawing/2014/main" id="{8F80AC5A-5E77-7F92-0B7C-CDBD6657CEF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635000" y="3125788"/>
            <a:ext cx="5130800" cy="3055937"/>
          </a:xfrm>
        </p:spPr>
      </p:pic>
      <p:sp>
        <p:nvSpPr>
          <p:cNvPr id="4" name="Symbol zastępczy tekstu 3">
            <a:extLst>
              <a:ext uri="{FF2B5EF4-FFF2-40B4-BE49-F238E27FC236}">
                <a16:creationId xmlns:a16="http://schemas.microsoft.com/office/drawing/2014/main" id="{7A58C556-7385-C56E-EC37-3C50EF129F15}"/>
              </a:ext>
            </a:extLst>
          </p:cNvPr>
          <p:cNvSpPr>
            <a:spLocks noGrp="1"/>
          </p:cNvSpPr>
          <p:nvPr>
            <p:ph type="body" sz="quarter" idx="19"/>
          </p:nvPr>
        </p:nvSpPr>
        <p:spPr>
          <a:xfrm>
            <a:off x="6602190" y="198007"/>
            <a:ext cx="5560487" cy="5941394"/>
          </a:xfrm>
        </p:spPr>
        <p:txBody>
          <a:bodyPr/>
          <a:lstStyle/>
          <a:p>
            <a:pPr marL="0" indent="0"/>
            <a:r>
              <a:rPr lang="en-GB" noProof="0"/>
              <a:t>Yksi tärkeimmistä asiakirjoista on </a:t>
            </a:r>
            <a:r>
              <a:rPr lang="en-GB" noProof="0">
                <a:hlinkClick r:id="rId2"/>
              </a:rPr>
              <a:t>jätteitä koskeva puitedirektiivi </a:t>
            </a:r>
            <a:r>
              <a:rPr lang="en-GB" noProof="0"/>
              <a:t>(2008/98/EY</a:t>
            </a:r>
            <a:r>
              <a:rPr lang="en-US" noProof="0"/>
              <a:t>), jolla luodaan </a:t>
            </a:r>
            <a:r>
              <a:rPr lang="en-US" b="1" noProof="0"/>
              <a:t>EU:n jätehuollon oikeudellinen kehys </a:t>
            </a:r>
            <a:r>
              <a:rPr lang="en-US" noProof="0"/>
              <a:t>ja edistetään </a:t>
            </a:r>
            <a:r>
              <a:rPr lang="en-GB" noProof="0"/>
              <a:t>kiertotaloutta määrittelemällä jäte-, hyödyntämis- ja hävittämisprosessit. </a:t>
            </a:r>
          </a:p>
          <a:p>
            <a:endParaRPr lang="en-GB" noProof="0"/>
          </a:p>
          <a:p>
            <a:pPr marL="0" indent="0"/>
            <a:r>
              <a:rPr lang="en-GB" noProof="0"/>
              <a:t>Keskeinen näkökohta on EoW-käsite (</a:t>
            </a:r>
            <a:r>
              <a:rPr lang="en-GB" b="1" i="1" noProof="0"/>
              <a:t>End of Waste, jätteen loppukäsittely</a:t>
            </a:r>
            <a:r>
              <a:rPr lang="en-GB" noProof="0"/>
              <a:t>), joka tarjoaa laillisen väylän, jonka kautta jäte voidaan muuttaa tuotteeksi, kun se täyttää tietyt kriteerit. Direktiivin 6 artiklan 1 kohdassa esitetään neljä kumulatiivista edellytystä </a:t>
            </a:r>
            <a:r>
              <a:rPr lang="en-GB" noProof="0" err="1"/>
              <a:t>jätteen poistamiselle käytöstä, </a:t>
            </a:r>
            <a:r>
              <a:rPr lang="en-GB" noProof="0"/>
              <a:t>mukaan luettuina erityiset </a:t>
            </a:r>
            <a:r>
              <a:rPr lang="en-GB"/>
              <a:t>käyttötarkoitukset</a:t>
            </a:r>
            <a:r>
              <a:rPr lang="en-GB" noProof="0"/>
              <a:t>, markkinakysyntä, teknisten standardien noudattaminen ja se, ettei jätteellä ole haitallisia ympäristö- tai terveysvaikutuksia.</a:t>
            </a:r>
          </a:p>
        </p:txBody>
      </p:sp>
      <p:pic>
        <p:nvPicPr>
          <p:cNvPr id="14" name="Obraz 13" descr="Obraz zawierający zrzut ekranu, krąg, logo, tekst&#10;&#10;Zawartość wygenerowana przez sztuczną inteligencję może być niepoprawna.">
            <a:extLst>
              <a:ext uri="{FF2B5EF4-FFF2-40B4-BE49-F238E27FC236}">
                <a16:creationId xmlns:a16="http://schemas.microsoft.com/office/drawing/2014/main" id="{F9E9BCAE-986B-707D-6739-9AB6340E65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53988" y="198007"/>
            <a:ext cx="2036225" cy="1605112"/>
          </a:xfrm>
          <a:prstGeom prst="rect">
            <a:avLst/>
          </a:prstGeom>
        </p:spPr>
      </p:pic>
      <p:pic>
        <p:nvPicPr>
          <p:cNvPr id="16" name="Obraz 15" descr="Obraz zawierający flaga, symbol&#10;&#10;Zawartość wygenerowana przez sztuczną inteligencję może być niepoprawna.">
            <a:extLst>
              <a:ext uri="{FF2B5EF4-FFF2-40B4-BE49-F238E27FC236}">
                <a16:creationId xmlns:a16="http://schemas.microsoft.com/office/drawing/2014/main" id="{8EC98104-876B-28FE-2586-158D0E6F6F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81942" y="1591305"/>
            <a:ext cx="1204884" cy="1033188"/>
          </a:xfrm>
          <a:prstGeom prst="rect">
            <a:avLst/>
          </a:prstGeom>
        </p:spPr>
      </p:pic>
      <p:grpSp>
        <p:nvGrpSpPr>
          <p:cNvPr id="3" name="Graphic 4">
            <a:extLst>
              <a:ext uri="{FF2B5EF4-FFF2-40B4-BE49-F238E27FC236}">
                <a16:creationId xmlns:a16="http://schemas.microsoft.com/office/drawing/2014/main" id="{54FD3CFF-FB4B-E52F-665D-24F9BAAD6EFF}"/>
              </a:ext>
            </a:extLst>
          </p:cNvPr>
          <p:cNvGrpSpPr/>
          <p:nvPr/>
        </p:nvGrpSpPr>
        <p:grpSpPr>
          <a:xfrm rot="19582332">
            <a:off x="6198966" y="5366641"/>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FB8D08FE-015D-AB83-4C18-3EBCCC7510E2}"/>
                </a:ext>
              </a:extLst>
            </p:cNvPr>
            <p:cNvGrpSpPr/>
            <p:nvPr/>
          </p:nvGrpSpPr>
          <p:grpSpPr>
            <a:xfrm>
              <a:off x="9159507" y="2719113"/>
              <a:ext cx="446280" cy="440141"/>
              <a:chOff x="9159507" y="2719113"/>
              <a:chExt cx="446280" cy="440141"/>
            </a:xfrm>
            <a:grpFill/>
          </p:grpSpPr>
          <p:sp>
            <p:nvSpPr>
              <p:cNvPr id="17" name="Freeform 57">
                <a:extLst>
                  <a:ext uri="{FF2B5EF4-FFF2-40B4-BE49-F238E27FC236}">
                    <a16:creationId xmlns:a16="http://schemas.microsoft.com/office/drawing/2014/main" id="{EBDDCDFE-2C85-58F5-8497-7924C07ACE1D}"/>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8" name="Freeform 58">
                <a:extLst>
                  <a:ext uri="{FF2B5EF4-FFF2-40B4-BE49-F238E27FC236}">
                    <a16:creationId xmlns:a16="http://schemas.microsoft.com/office/drawing/2014/main" id="{2546805C-89FF-9CA2-6F93-CF9A859A59AF}"/>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7" name="Graphic 4">
              <a:extLst>
                <a:ext uri="{FF2B5EF4-FFF2-40B4-BE49-F238E27FC236}">
                  <a16:creationId xmlns:a16="http://schemas.microsoft.com/office/drawing/2014/main" id="{98F7A15F-7231-8125-A54D-0A6C234CC01F}"/>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5960B337-80D6-10D3-C85E-744035FEC6D9}"/>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D88C0351-EDCC-9E78-605D-15AB2CCDF8FC}"/>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0" name="Freeform 52">
                <a:extLst>
                  <a:ext uri="{FF2B5EF4-FFF2-40B4-BE49-F238E27FC236}">
                    <a16:creationId xmlns:a16="http://schemas.microsoft.com/office/drawing/2014/main" id="{103D0B43-660C-243E-0D83-E5895C133D3E}"/>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 name="Freeform 53">
                <a:extLst>
                  <a:ext uri="{FF2B5EF4-FFF2-40B4-BE49-F238E27FC236}">
                    <a16:creationId xmlns:a16="http://schemas.microsoft.com/office/drawing/2014/main" id="{AE22625C-ED12-E755-EE35-3BCAE554582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2" name="Freeform 54">
                <a:extLst>
                  <a:ext uri="{FF2B5EF4-FFF2-40B4-BE49-F238E27FC236}">
                    <a16:creationId xmlns:a16="http://schemas.microsoft.com/office/drawing/2014/main" id="{232D5E23-D9F5-E8B4-A040-65B997219D1B}"/>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3" name="Freeform 55">
                <a:extLst>
                  <a:ext uri="{FF2B5EF4-FFF2-40B4-BE49-F238E27FC236}">
                    <a16:creationId xmlns:a16="http://schemas.microsoft.com/office/drawing/2014/main" id="{7E5F88C6-5D33-3528-31D4-04A1BE3C529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5" name="Freeform 56">
                <a:extLst>
                  <a:ext uri="{FF2B5EF4-FFF2-40B4-BE49-F238E27FC236}">
                    <a16:creationId xmlns:a16="http://schemas.microsoft.com/office/drawing/2014/main" id="{188ADBCB-1FCA-4784-BAF3-FDE7ACC0D23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90978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EBC7BD-54B5-121A-8017-6CBF18AD7EDF}"/>
              </a:ext>
            </a:extLst>
          </p:cNvPr>
          <p:cNvSpPr>
            <a:spLocks noGrp="1"/>
          </p:cNvSpPr>
          <p:nvPr>
            <p:ph type="body" sz="quarter" idx="16"/>
          </p:nvPr>
        </p:nvSpPr>
        <p:spPr>
          <a:xfrm>
            <a:off x="584257" y="271531"/>
            <a:ext cx="8163818" cy="1098935"/>
          </a:xfrm>
        </p:spPr>
        <p:txBody>
          <a:bodyPr/>
          <a:lstStyle/>
          <a:p>
            <a:pPr algn="l"/>
            <a:r>
              <a:rPr lang="en-GB" noProof="0" dirty="0" err="1">
                <a:solidFill>
                  <a:srgbClr val="09465E"/>
                </a:solidFill>
              </a:rPr>
              <a:t>Elintarvikejätteen</a:t>
            </a:r>
            <a:r>
              <a:rPr lang="en-GB" noProof="0" dirty="0">
                <a:solidFill>
                  <a:srgbClr val="09465E"/>
                </a:solidFill>
              </a:rPr>
              <a:t> </a:t>
            </a:r>
            <a:r>
              <a:rPr lang="en-GB" noProof="0" dirty="0" err="1">
                <a:solidFill>
                  <a:srgbClr val="09465E"/>
                </a:solidFill>
              </a:rPr>
              <a:t>vähentämiseen</a:t>
            </a:r>
            <a:r>
              <a:rPr lang="en-GB" noProof="0" dirty="0">
                <a:solidFill>
                  <a:srgbClr val="09465E"/>
                </a:solidFill>
              </a:rPr>
              <a:t> </a:t>
            </a:r>
            <a:r>
              <a:rPr lang="en-GB" noProof="0" dirty="0" err="1">
                <a:solidFill>
                  <a:srgbClr val="09465E"/>
                </a:solidFill>
              </a:rPr>
              <a:t>liittyvät</a:t>
            </a:r>
            <a:r>
              <a:rPr lang="en-GB" noProof="0" dirty="0">
                <a:solidFill>
                  <a:srgbClr val="09465E"/>
                </a:solidFill>
              </a:rPr>
              <a:t> </a:t>
            </a:r>
            <a:r>
              <a:rPr lang="en-GB" noProof="0" dirty="0" err="1">
                <a:solidFill>
                  <a:srgbClr val="09465E"/>
                </a:solidFill>
              </a:rPr>
              <a:t>keskeiset</a:t>
            </a:r>
            <a:r>
              <a:rPr lang="en-GB" noProof="0" dirty="0">
                <a:solidFill>
                  <a:srgbClr val="09465E"/>
                </a:solidFill>
              </a:rPr>
              <a:t> </a:t>
            </a:r>
            <a:r>
              <a:rPr lang="en-GB" noProof="0" dirty="0" err="1">
                <a:solidFill>
                  <a:srgbClr val="09465E"/>
                </a:solidFill>
              </a:rPr>
              <a:t>käytännöt</a:t>
            </a:r>
            <a:r>
              <a:rPr lang="en-GB" noProof="0" dirty="0">
                <a:solidFill>
                  <a:srgbClr val="09465E"/>
                </a:solidFill>
              </a:rPr>
              <a:t> </a:t>
            </a:r>
            <a:r>
              <a:rPr lang="en-GB" noProof="0" dirty="0" err="1">
                <a:solidFill>
                  <a:srgbClr val="09465E"/>
                </a:solidFill>
              </a:rPr>
              <a:t>ja</a:t>
            </a:r>
            <a:r>
              <a:rPr lang="en-GB" noProof="0" dirty="0">
                <a:solidFill>
                  <a:srgbClr val="09465E"/>
                </a:solidFill>
              </a:rPr>
              <a:t> </a:t>
            </a:r>
            <a:r>
              <a:rPr lang="en-GB" noProof="0" dirty="0" err="1">
                <a:solidFill>
                  <a:srgbClr val="09465E"/>
                </a:solidFill>
              </a:rPr>
              <a:t>foorumit</a:t>
            </a:r>
            <a:r>
              <a:rPr lang="en-GB" noProof="0" dirty="0">
                <a:solidFill>
                  <a:srgbClr val="09465E"/>
                </a:solidFill>
              </a:rPr>
              <a:t> </a:t>
            </a:r>
          </a:p>
        </p:txBody>
      </p:sp>
      <p:sp>
        <p:nvSpPr>
          <p:cNvPr id="60" name="Text Placeholder 2">
            <a:extLst>
              <a:ext uri="{FF2B5EF4-FFF2-40B4-BE49-F238E27FC236}">
                <a16:creationId xmlns:a16="http://schemas.microsoft.com/office/drawing/2014/main" id="{1357D279-E761-3469-21E0-29B063D5EF40}"/>
              </a:ext>
            </a:extLst>
          </p:cNvPr>
          <p:cNvSpPr txBox="1">
            <a:spLocks/>
          </p:cNvSpPr>
          <p:nvPr/>
        </p:nvSpPr>
        <p:spPr>
          <a:xfrm>
            <a:off x="555977" y="2355516"/>
            <a:ext cx="4374242" cy="380935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2400" b="1" noProof="0">
                <a:solidFill>
                  <a:srgbClr val="09465E"/>
                </a:solidFill>
              </a:rPr>
              <a:t>Aiemmissa moduuleissa</a:t>
            </a:r>
            <a:r>
              <a:rPr lang="en-GB" sz="2400" noProof="0">
                <a:solidFill>
                  <a:srgbClr val="09465E"/>
                </a:solidFill>
              </a:rPr>
              <a:t> käsiteltyjen jätepuitedirektiivin, </a:t>
            </a:r>
            <a:r>
              <a:rPr lang="en-GB" sz="2400" noProof="0">
                <a:solidFill>
                  <a:srgbClr val="09465E"/>
                </a:solidFill>
                <a:hlinkClick r:id="rId3"/>
              </a:rPr>
              <a:t>EU:n kiertotalouden toimintasuunnitelman </a:t>
            </a:r>
            <a:r>
              <a:rPr lang="en-GB" sz="2400" noProof="0">
                <a:solidFill>
                  <a:srgbClr val="09465E"/>
                </a:solidFill>
              </a:rPr>
              <a:t>ja </a:t>
            </a:r>
            <a:r>
              <a:rPr lang="en-GB" sz="2400" noProof="0">
                <a:solidFill>
                  <a:srgbClr val="09465E"/>
                </a:solidFill>
                <a:hlinkClick r:id="rId4"/>
              </a:rPr>
              <a:t>Euroopan vihreän </a:t>
            </a:r>
            <a:r>
              <a:rPr lang="en-GB" sz="2400" noProof="0">
                <a:solidFill>
                  <a:srgbClr val="09465E"/>
                </a:solidFill>
              </a:rPr>
              <a:t>sopimuksen lisäksi tässä on joitakin muita keskeisiä asiakirjoja, jotka liittyvät RUOKAJÄTTEEN VÄHENTÄMISEEN EU:ssa. </a:t>
            </a:r>
          </a:p>
        </p:txBody>
      </p:sp>
      <p:pic>
        <p:nvPicPr>
          <p:cNvPr id="4" name="Obraz 3" descr="Obraz zawierający zrzut ekranu, logo, Grafika, symbol&#10;&#10;Zawartość wygenerowana przez sztuczną inteligencję może być niepoprawna.">
            <a:extLst>
              <a:ext uri="{FF2B5EF4-FFF2-40B4-BE49-F238E27FC236}">
                <a16:creationId xmlns:a16="http://schemas.microsoft.com/office/drawing/2014/main" id="{0EBDC3B9-D804-69B7-8013-6DB8CF7CB3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26312" y="152678"/>
            <a:ext cx="3099728" cy="1117746"/>
          </a:xfrm>
          <a:prstGeom prst="rect">
            <a:avLst/>
          </a:prstGeom>
        </p:spPr>
      </p:pic>
      <p:sp>
        <p:nvSpPr>
          <p:cNvPr id="3" name="CuadroTexto 553">
            <a:extLst>
              <a:ext uri="{FF2B5EF4-FFF2-40B4-BE49-F238E27FC236}">
                <a16:creationId xmlns:a16="http://schemas.microsoft.com/office/drawing/2014/main" id="{00281ED7-ACBD-7E44-39FF-6BF88A8F3EC2}"/>
              </a:ext>
            </a:extLst>
          </p:cNvPr>
          <p:cNvSpPr txBox="1"/>
          <p:nvPr/>
        </p:nvSpPr>
        <p:spPr>
          <a:xfrm>
            <a:off x="6361772" y="2415082"/>
            <a:ext cx="4729080" cy="3970318"/>
          </a:xfrm>
          <a:prstGeom prst="rect">
            <a:avLst/>
          </a:prstGeom>
          <a:noFill/>
        </p:spPr>
        <p:txBody>
          <a:bodyPr wrap="square" rtlCol="0">
            <a:spAutoFit/>
          </a:bodyPr>
          <a:lstStyle/>
          <a:p>
            <a:pPr marL="514350" indent="-514350">
              <a:buFont typeface="+mj-lt"/>
              <a:buAutoNum type="arabicPeriod"/>
            </a:pPr>
            <a:r>
              <a:rPr lang="en-GB" sz="2800" b="1" noProof="0">
                <a:solidFill>
                  <a:srgbClr val="0B3A5B"/>
                </a:solidFill>
                <a:latin typeface="Calibri" panose="020F0502020204030204" pitchFamily="34" charset="0"/>
                <a:ea typeface="Lato" charset="0"/>
                <a:cs typeface="Calibri" panose="020F0502020204030204" pitchFamily="34" charset="0"/>
              </a:rPr>
              <a:t>Elintarvikehävikkiä ja ruokahävikkiä käsittelevä EU:n foorumi (2016). </a:t>
            </a:r>
          </a:p>
          <a:p>
            <a:pPr marL="514350" indent="-514350">
              <a:buFont typeface="+mj-lt"/>
              <a:buAutoNum type="arabicPeriod"/>
            </a:pPr>
            <a:r>
              <a:rPr lang="en-GB" sz="2800" b="1">
                <a:solidFill>
                  <a:srgbClr val="0B3A5B"/>
                </a:solidFill>
                <a:latin typeface="Calibri" panose="020F0502020204030204" pitchFamily="34" charset="0"/>
                <a:ea typeface="Lato" charset="0"/>
                <a:cs typeface="Calibri" panose="020F0502020204030204" pitchFamily="34" charset="0"/>
              </a:rPr>
              <a:t>Maatilalta ruokapöytään -strategia (2020)</a:t>
            </a:r>
          </a:p>
          <a:p>
            <a:pPr marL="514350" indent="-514350">
              <a:buFont typeface="+mj-lt"/>
              <a:buAutoNum type="arabicPeriod"/>
            </a:pPr>
            <a:r>
              <a:rPr lang="en-US" sz="2800" b="1">
                <a:solidFill>
                  <a:srgbClr val="0B3A5B"/>
                </a:solidFill>
                <a:latin typeface="Calibri" panose="020F0502020204030204" pitchFamily="34" charset="0"/>
                <a:ea typeface="Lato" charset="0"/>
                <a:cs typeface="Calibri" panose="020F0502020204030204" pitchFamily="34" charset="0"/>
              </a:rPr>
              <a:t>Neuvoston asetus (EY) N:o 852/2004 elintarvikehygieniasta.</a:t>
            </a:r>
          </a:p>
          <a:p>
            <a:pPr marL="514350" indent="-514350">
              <a:buFont typeface="+mj-lt"/>
              <a:buAutoNum type="arabicPeriod"/>
            </a:pPr>
            <a:endParaRPr lang="en-GB" sz="2800" b="1">
              <a:solidFill>
                <a:srgbClr val="0B3A5B"/>
              </a:solidFill>
              <a:latin typeface="Calibri" panose="020F0502020204030204" pitchFamily="34" charset="0"/>
              <a:ea typeface="Lato" charset="0"/>
              <a:cs typeface="Calibri" panose="020F0502020204030204" pitchFamily="34" charset="0"/>
            </a:endParaRPr>
          </a:p>
          <a:p>
            <a:pPr marL="342900" indent="-342900">
              <a:buFont typeface="Arial" panose="020B0604020202020204" pitchFamily="34" charset="0"/>
              <a:buChar char="•"/>
            </a:pPr>
            <a:endParaRPr lang="en-GB" sz="2800" b="1" noProof="0">
              <a:solidFill>
                <a:srgbClr val="0B3A5B"/>
              </a:solidFill>
              <a:latin typeface="Calibri" panose="020F0502020204030204" pitchFamily="34" charset="0"/>
              <a:ea typeface="Lato" charset="0"/>
              <a:cs typeface="Calibri" panose="020F0502020204030204" pitchFamily="34" charset="0"/>
            </a:endParaRPr>
          </a:p>
        </p:txBody>
      </p:sp>
      <p:sp>
        <p:nvSpPr>
          <p:cNvPr id="5" name="Arrow: Right 4">
            <a:extLst>
              <a:ext uri="{FF2B5EF4-FFF2-40B4-BE49-F238E27FC236}">
                <a16:creationId xmlns:a16="http://schemas.microsoft.com/office/drawing/2014/main" id="{9A322349-2D4E-E97E-8796-4857C46E0249}"/>
              </a:ext>
            </a:extLst>
          </p:cNvPr>
          <p:cNvSpPr/>
          <p:nvPr/>
        </p:nvSpPr>
        <p:spPr>
          <a:xfrm>
            <a:off x="5195991" y="3619893"/>
            <a:ext cx="900009" cy="886119"/>
          </a:xfrm>
          <a:prstGeom prst="rightArrow">
            <a:avLst/>
          </a:prstGeom>
          <a:solidFill>
            <a:srgbClr val="2094D2"/>
          </a:solidFill>
          <a:ln>
            <a:solidFill>
              <a:srgbClr val="2094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2727439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CE5CB-9B82-3EAB-820B-BDA53DD50735}"/>
            </a:ext>
          </a:extLst>
        </p:cNvPr>
        <p:cNvGrpSpPr/>
        <p:nvPr/>
      </p:nvGrpSpPr>
      <p:grpSpPr>
        <a:xfrm>
          <a:off x="0" y="0"/>
          <a:ext cx="0" cy="0"/>
          <a:chOff x="0" y="0"/>
          <a:chExt cx="0" cy="0"/>
        </a:xfrm>
      </p:grpSpPr>
      <p:sp>
        <p:nvSpPr>
          <p:cNvPr id="215" name="Freeform 175">
            <a:extLst>
              <a:ext uri="{FF2B5EF4-FFF2-40B4-BE49-F238E27FC236}">
                <a16:creationId xmlns:a16="http://schemas.microsoft.com/office/drawing/2014/main" id="{6B52F45A-2578-F922-2A54-5873EE4976B8}"/>
              </a:ext>
            </a:extLst>
          </p:cNvPr>
          <p:cNvSpPr>
            <a:spLocks noChangeArrowheads="1"/>
          </p:cNvSpPr>
          <p:nvPr/>
        </p:nvSpPr>
        <p:spPr bwMode="auto">
          <a:xfrm>
            <a:off x="888243" y="1651434"/>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a:p>
        </p:txBody>
      </p:sp>
      <p:sp>
        <p:nvSpPr>
          <p:cNvPr id="216" name="Freeform 176">
            <a:extLst>
              <a:ext uri="{FF2B5EF4-FFF2-40B4-BE49-F238E27FC236}">
                <a16:creationId xmlns:a16="http://schemas.microsoft.com/office/drawing/2014/main" id="{25D18F70-5047-080B-643C-D89113F06CE9}"/>
              </a:ext>
            </a:extLst>
          </p:cNvPr>
          <p:cNvSpPr>
            <a:spLocks noChangeArrowheads="1"/>
          </p:cNvSpPr>
          <p:nvPr/>
        </p:nvSpPr>
        <p:spPr bwMode="auto">
          <a:xfrm>
            <a:off x="948971" y="1631395"/>
            <a:ext cx="2570818" cy="2332765"/>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2094D2"/>
          </a:solidFill>
          <a:ln>
            <a:noFill/>
          </a:ln>
          <a:effectLst/>
        </p:spPr>
        <p:txBody>
          <a:bodyPr wrap="none" anchor="ctr"/>
          <a:lstStyle/>
          <a:p>
            <a:endParaRPr lang="en-GB" sz="900" noProof="0"/>
          </a:p>
        </p:txBody>
      </p:sp>
      <p:sp>
        <p:nvSpPr>
          <p:cNvPr id="217" name="Freeform 177">
            <a:extLst>
              <a:ext uri="{FF2B5EF4-FFF2-40B4-BE49-F238E27FC236}">
                <a16:creationId xmlns:a16="http://schemas.microsoft.com/office/drawing/2014/main" id="{E335F2BB-6B74-D313-AFEA-EE4789C5263D}"/>
              </a:ext>
            </a:extLst>
          </p:cNvPr>
          <p:cNvSpPr>
            <a:spLocks noChangeArrowheads="1"/>
          </p:cNvSpPr>
          <p:nvPr/>
        </p:nvSpPr>
        <p:spPr bwMode="auto">
          <a:xfrm>
            <a:off x="1012228" y="1772890"/>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a:p>
        </p:txBody>
      </p:sp>
      <p:sp>
        <p:nvSpPr>
          <p:cNvPr id="218" name="Freeform 178">
            <a:extLst>
              <a:ext uri="{FF2B5EF4-FFF2-40B4-BE49-F238E27FC236}">
                <a16:creationId xmlns:a16="http://schemas.microsoft.com/office/drawing/2014/main" id="{953A25B8-F133-4F67-3179-C8E9D642C7FB}"/>
              </a:ext>
            </a:extLst>
          </p:cNvPr>
          <p:cNvSpPr>
            <a:spLocks noChangeArrowheads="1"/>
          </p:cNvSpPr>
          <p:nvPr/>
        </p:nvSpPr>
        <p:spPr bwMode="auto">
          <a:xfrm>
            <a:off x="2477292" y="3070952"/>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09465E"/>
          </a:solidFill>
          <a:ln>
            <a:noFill/>
          </a:ln>
          <a:effectLst/>
        </p:spPr>
        <p:txBody>
          <a:bodyPr wrap="none" anchor="ctr"/>
          <a:lstStyle/>
          <a:p>
            <a:endParaRPr lang="en-GB" sz="900" noProof="0"/>
          </a:p>
        </p:txBody>
      </p:sp>
      <p:sp>
        <p:nvSpPr>
          <p:cNvPr id="219" name="Freeform 179">
            <a:extLst>
              <a:ext uri="{FF2B5EF4-FFF2-40B4-BE49-F238E27FC236}">
                <a16:creationId xmlns:a16="http://schemas.microsoft.com/office/drawing/2014/main" id="{4CAAB1D8-CE35-F9BA-BD14-25BFFB409004}"/>
              </a:ext>
            </a:extLst>
          </p:cNvPr>
          <p:cNvSpPr>
            <a:spLocks noChangeArrowheads="1"/>
          </p:cNvSpPr>
          <p:nvPr/>
        </p:nvSpPr>
        <p:spPr bwMode="auto">
          <a:xfrm>
            <a:off x="2424155" y="3017814"/>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a:p>
        </p:txBody>
      </p:sp>
      <p:sp>
        <p:nvSpPr>
          <p:cNvPr id="220" name="Freeform 180">
            <a:extLst>
              <a:ext uri="{FF2B5EF4-FFF2-40B4-BE49-F238E27FC236}">
                <a16:creationId xmlns:a16="http://schemas.microsoft.com/office/drawing/2014/main" id="{A72B811F-C25C-EF2D-3387-97265802C24D}"/>
              </a:ext>
            </a:extLst>
          </p:cNvPr>
          <p:cNvSpPr>
            <a:spLocks noChangeArrowheads="1"/>
          </p:cNvSpPr>
          <p:nvPr/>
        </p:nvSpPr>
        <p:spPr bwMode="auto">
          <a:xfrm>
            <a:off x="4587134" y="1631395"/>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a:p>
        </p:txBody>
      </p:sp>
      <p:sp>
        <p:nvSpPr>
          <p:cNvPr id="221" name="Freeform 181">
            <a:extLst>
              <a:ext uri="{FF2B5EF4-FFF2-40B4-BE49-F238E27FC236}">
                <a16:creationId xmlns:a16="http://schemas.microsoft.com/office/drawing/2014/main" id="{21D7F51E-F0AD-FA32-FC50-614C58C8FA42}"/>
              </a:ext>
            </a:extLst>
          </p:cNvPr>
          <p:cNvSpPr>
            <a:spLocks noChangeArrowheads="1"/>
          </p:cNvSpPr>
          <p:nvPr/>
        </p:nvSpPr>
        <p:spPr bwMode="auto">
          <a:xfrm>
            <a:off x="4647861" y="1556172"/>
            <a:ext cx="2507561" cy="2387949"/>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60BA47"/>
          </a:solidFill>
          <a:ln>
            <a:noFill/>
          </a:ln>
          <a:effectLst/>
        </p:spPr>
        <p:txBody>
          <a:bodyPr wrap="none" anchor="ctr"/>
          <a:lstStyle/>
          <a:p>
            <a:endParaRPr lang="en-GB" sz="900" noProof="0"/>
          </a:p>
        </p:txBody>
      </p:sp>
      <p:sp>
        <p:nvSpPr>
          <p:cNvPr id="222" name="Freeform 182">
            <a:extLst>
              <a:ext uri="{FF2B5EF4-FFF2-40B4-BE49-F238E27FC236}">
                <a16:creationId xmlns:a16="http://schemas.microsoft.com/office/drawing/2014/main" id="{BC78E1E9-CDBF-C6C9-E4D5-781816DBB1EF}"/>
              </a:ext>
            </a:extLst>
          </p:cNvPr>
          <p:cNvSpPr>
            <a:spLocks noChangeArrowheads="1"/>
          </p:cNvSpPr>
          <p:nvPr/>
        </p:nvSpPr>
        <p:spPr bwMode="auto">
          <a:xfrm>
            <a:off x="4708590" y="1752851"/>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a:p>
        </p:txBody>
      </p:sp>
      <p:sp>
        <p:nvSpPr>
          <p:cNvPr id="223" name="Freeform 183">
            <a:extLst>
              <a:ext uri="{FF2B5EF4-FFF2-40B4-BE49-F238E27FC236}">
                <a16:creationId xmlns:a16="http://schemas.microsoft.com/office/drawing/2014/main" id="{F524DECE-08F1-13A1-A5CF-1772C5C96D21}"/>
              </a:ext>
            </a:extLst>
          </p:cNvPr>
          <p:cNvSpPr>
            <a:spLocks noChangeArrowheads="1"/>
          </p:cNvSpPr>
          <p:nvPr/>
        </p:nvSpPr>
        <p:spPr bwMode="auto">
          <a:xfrm>
            <a:off x="6173652" y="3050914"/>
            <a:ext cx="928634" cy="928632"/>
          </a:xfrm>
          <a:custGeom>
            <a:avLst/>
            <a:gdLst>
              <a:gd name="T0" fmla="*/ 1616 w 1617"/>
              <a:gd name="T1" fmla="*/ 808 h 1617"/>
              <a:gd name="T2" fmla="*/ 1616 w 1617"/>
              <a:gd name="T3" fmla="*/ 808 h 1617"/>
              <a:gd name="T4" fmla="*/ 807 w 1617"/>
              <a:gd name="T5" fmla="*/ 1616 h 1617"/>
              <a:gd name="T6" fmla="*/ 807 w 1617"/>
              <a:gd name="T7" fmla="*/ 1616 h 1617"/>
              <a:gd name="T8" fmla="*/ 0 w 1617"/>
              <a:gd name="T9" fmla="*/ 808 h 1617"/>
              <a:gd name="T10" fmla="*/ 0 w 1617"/>
              <a:gd name="T11" fmla="*/ 808 h 1617"/>
              <a:gd name="T12" fmla="*/ 807 w 1617"/>
              <a:gd name="T13" fmla="*/ 0 h 1617"/>
              <a:gd name="T14" fmla="*/ 807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09465E"/>
          </a:solidFill>
          <a:ln>
            <a:noFill/>
          </a:ln>
          <a:effectLst/>
        </p:spPr>
        <p:txBody>
          <a:bodyPr wrap="none" anchor="ctr"/>
          <a:lstStyle/>
          <a:p>
            <a:endParaRPr lang="en-GB" sz="900" noProof="0"/>
          </a:p>
        </p:txBody>
      </p:sp>
      <p:sp>
        <p:nvSpPr>
          <p:cNvPr id="224" name="Freeform 184">
            <a:extLst>
              <a:ext uri="{FF2B5EF4-FFF2-40B4-BE49-F238E27FC236}">
                <a16:creationId xmlns:a16="http://schemas.microsoft.com/office/drawing/2014/main" id="{7A4C1F1B-1DB6-1E4B-C25D-B9BDBE215DE2}"/>
              </a:ext>
            </a:extLst>
          </p:cNvPr>
          <p:cNvSpPr>
            <a:spLocks noChangeArrowheads="1"/>
          </p:cNvSpPr>
          <p:nvPr/>
        </p:nvSpPr>
        <p:spPr bwMode="auto">
          <a:xfrm>
            <a:off x="6123046" y="2997776"/>
            <a:ext cx="1032377" cy="1032377"/>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a:p>
        </p:txBody>
      </p:sp>
      <p:sp>
        <p:nvSpPr>
          <p:cNvPr id="225" name="Freeform 185">
            <a:extLst>
              <a:ext uri="{FF2B5EF4-FFF2-40B4-BE49-F238E27FC236}">
                <a16:creationId xmlns:a16="http://schemas.microsoft.com/office/drawing/2014/main" id="{F37FA3C6-06CF-4786-8179-7F254656E88A}"/>
              </a:ext>
            </a:extLst>
          </p:cNvPr>
          <p:cNvSpPr>
            <a:spLocks noChangeArrowheads="1"/>
          </p:cNvSpPr>
          <p:nvPr/>
        </p:nvSpPr>
        <p:spPr bwMode="auto">
          <a:xfrm>
            <a:off x="8571953" y="1656699"/>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a:p>
        </p:txBody>
      </p:sp>
      <p:sp>
        <p:nvSpPr>
          <p:cNvPr id="226" name="Freeform 186">
            <a:extLst>
              <a:ext uri="{FF2B5EF4-FFF2-40B4-BE49-F238E27FC236}">
                <a16:creationId xmlns:a16="http://schemas.microsoft.com/office/drawing/2014/main" id="{8765E650-81FB-C7CC-C3D7-B4AB1B31F1B7}"/>
              </a:ext>
            </a:extLst>
          </p:cNvPr>
          <p:cNvSpPr>
            <a:spLocks noChangeArrowheads="1"/>
          </p:cNvSpPr>
          <p:nvPr/>
        </p:nvSpPr>
        <p:spPr bwMode="auto">
          <a:xfrm>
            <a:off x="8632681" y="1581476"/>
            <a:ext cx="2671076" cy="2387949"/>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2094D2"/>
          </a:solidFill>
          <a:ln>
            <a:noFill/>
          </a:ln>
          <a:effectLst/>
        </p:spPr>
        <p:txBody>
          <a:bodyPr wrap="none" anchor="ctr"/>
          <a:lstStyle/>
          <a:p>
            <a:endParaRPr lang="en-GB" sz="900" noProof="0"/>
          </a:p>
        </p:txBody>
      </p:sp>
      <p:sp>
        <p:nvSpPr>
          <p:cNvPr id="227" name="Freeform 187">
            <a:extLst>
              <a:ext uri="{FF2B5EF4-FFF2-40B4-BE49-F238E27FC236}">
                <a16:creationId xmlns:a16="http://schemas.microsoft.com/office/drawing/2014/main" id="{6BD8428E-F42F-1D0C-7D6C-D45821630965}"/>
              </a:ext>
            </a:extLst>
          </p:cNvPr>
          <p:cNvSpPr>
            <a:spLocks noChangeArrowheads="1"/>
          </p:cNvSpPr>
          <p:nvPr/>
        </p:nvSpPr>
        <p:spPr bwMode="auto">
          <a:xfrm>
            <a:off x="8695938" y="1778155"/>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a:p>
        </p:txBody>
      </p:sp>
      <p:sp>
        <p:nvSpPr>
          <p:cNvPr id="228" name="Freeform 188">
            <a:extLst>
              <a:ext uri="{FF2B5EF4-FFF2-40B4-BE49-F238E27FC236}">
                <a16:creationId xmlns:a16="http://schemas.microsoft.com/office/drawing/2014/main" id="{EB2C511B-10EE-2316-9B58-7436A9C38D69}"/>
              </a:ext>
            </a:extLst>
          </p:cNvPr>
          <p:cNvSpPr>
            <a:spLocks noChangeArrowheads="1"/>
          </p:cNvSpPr>
          <p:nvPr/>
        </p:nvSpPr>
        <p:spPr bwMode="auto">
          <a:xfrm>
            <a:off x="10161003" y="3076217"/>
            <a:ext cx="928632" cy="928632"/>
          </a:xfrm>
          <a:custGeom>
            <a:avLst/>
            <a:gdLst>
              <a:gd name="T0" fmla="*/ 1617 w 1618"/>
              <a:gd name="T1" fmla="*/ 808 h 1618"/>
              <a:gd name="T2" fmla="*/ 1617 w 1618"/>
              <a:gd name="T3" fmla="*/ 808 h 1618"/>
              <a:gd name="T4" fmla="*/ 808 w 1618"/>
              <a:gd name="T5" fmla="*/ 1617 h 1618"/>
              <a:gd name="T6" fmla="*/ 808 w 1618"/>
              <a:gd name="T7" fmla="*/ 1617 h 1618"/>
              <a:gd name="T8" fmla="*/ 0 w 1618"/>
              <a:gd name="T9" fmla="*/ 808 h 1618"/>
              <a:gd name="T10" fmla="*/ 0 w 1618"/>
              <a:gd name="T11" fmla="*/ 808 h 1618"/>
              <a:gd name="T12" fmla="*/ 808 w 1618"/>
              <a:gd name="T13" fmla="*/ 0 h 1618"/>
              <a:gd name="T14" fmla="*/ 808 w 1618"/>
              <a:gd name="T15" fmla="*/ 0 h 1618"/>
              <a:gd name="T16" fmla="*/ 1617 w 1618"/>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8" h="1618">
                <a:moveTo>
                  <a:pt x="1617" y="808"/>
                </a:moveTo>
                <a:lnTo>
                  <a:pt x="1617" y="808"/>
                </a:lnTo>
                <a:cubicBezTo>
                  <a:pt x="1617" y="1255"/>
                  <a:pt x="1255" y="1617"/>
                  <a:pt x="808" y="1617"/>
                </a:cubicBezTo>
                <a:lnTo>
                  <a:pt x="808" y="1617"/>
                </a:lnTo>
                <a:cubicBezTo>
                  <a:pt x="362" y="1617"/>
                  <a:pt x="0" y="1255"/>
                  <a:pt x="0" y="808"/>
                </a:cubicBezTo>
                <a:lnTo>
                  <a:pt x="0" y="808"/>
                </a:lnTo>
                <a:cubicBezTo>
                  <a:pt x="0" y="362"/>
                  <a:pt x="362" y="0"/>
                  <a:pt x="808" y="0"/>
                </a:cubicBezTo>
                <a:lnTo>
                  <a:pt x="808" y="0"/>
                </a:lnTo>
                <a:cubicBezTo>
                  <a:pt x="1255" y="0"/>
                  <a:pt x="1617" y="362"/>
                  <a:pt x="1617" y="808"/>
                </a:cubicBezTo>
              </a:path>
            </a:pathLst>
          </a:custGeom>
          <a:solidFill>
            <a:srgbClr val="09465E"/>
          </a:solidFill>
          <a:ln>
            <a:noFill/>
          </a:ln>
          <a:effectLst/>
        </p:spPr>
        <p:txBody>
          <a:bodyPr wrap="none" anchor="ctr"/>
          <a:lstStyle/>
          <a:p>
            <a:endParaRPr lang="en-GB" sz="900" noProof="0"/>
          </a:p>
        </p:txBody>
      </p:sp>
      <p:sp>
        <p:nvSpPr>
          <p:cNvPr id="229" name="Freeform 189">
            <a:extLst>
              <a:ext uri="{FF2B5EF4-FFF2-40B4-BE49-F238E27FC236}">
                <a16:creationId xmlns:a16="http://schemas.microsoft.com/office/drawing/2014/main" id="{6AA84565-0508-742A-6C07-A801C1528B46}"/>
              </a:ext>
            </a:extLst>
          </p:cNvPr>
          <p:cNvSpPr>
            <a:spLocks noChangeArrowheads="1"/>
          </p:cNvSpPr>
          <p:nvPr/>
        </p:nvSpPr>
        <p:spPr bwMode="auto">
          <a:xfrm>
            <a:off x="10107865" y="3023079"/>
            <a:ext cx="1032377" cy="1032377"/>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2"/>
                  <a:pt x="402" y="0"/>
                  <a:pt x="898" y="0"/>
                </a:cubicBezTo>
                <a:lnTo>
                  <a:pt x="898" y="0"/>
                </a:lnTo>
                <a:cubicBezTo>
                  <a:pt x="1395" y="0"/>
                  <a:pt x="1797" y="402"/>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a:p>
        </p:txBody>
      </p:sp>
      <p:sp>
        <p:nvSpPr>
          <p:cNvPr id="2" name="Text Placeholder 1">
            <a:extLst>
              <a:ext uri="{FF2B5EF4-FFF2-40B4-BE49-F238E27FC236}">
                <a16:creationId xmlns:a16="http://schemas.microsoft.com/office/drawing/2014/main" id="{9B79E74D-10B4-0AB1-734C-DF6A27F2B6EF}"/>
              </a:ext>
            </a:extLst>
          </p:cNvPr>
          <p:cNvSpPr>
            <a:spLocks noGrp="1"/>
          </p:cNvSpPr>
          <p:nvPr>
            <p:ph type="body" sz="quarter" idx="16"/>
          </p:nvPr>
        </p:nvSpPr>
        <p:spPr>
          <a:xfrm>
            <a:off x="382255" y="201982"/>
            <a:ext cx="8250426" cy="1098935"/>
          </a:xfrm>
        </p:spPr>
        <p:txBody>
          <a:bodyPr/>
          <a:lstStyle/>
          <a:p>
            <a:pPr algn="l"/>
            <a:r>
              <a:rPr lang="en-GB" noProof="0" dirty="0" err="1">
                <a:solidFill>
                  <a:srgbClr val="09465E"/>
                </a:solidFill>
              </a:rPr>
              <a:t>Elintarvikejätteen</a:t>
            </a:r>
            <a:r>
              <a:rPr lang="en-GB" noProof="0" dirty="0">
                <a:solidFill>
                  <a:srgbClr val="09465E"/>
                </a:solidFill>
              </a:rPr>
              <a:t> </a:t>
            </a:r>
            <a:r>
              <a:rPr lang="en-GB" noProof="0" dirty="0" err="1">
                <a:solidFill>
                  <a:srgbClr val="09465E"/>
                </a:solidFill>
              </a:rPr>
              <a:t>vähentämiseen</a:t>
            </a:r>
            <a:r>
              <a:rPr lang="en-GB" noProof="0" dirty="0">
                <a:solidFill>
                  <a:srgbClr val="09465E"/>
                </a:solidFill>
              </a:rPr>
              <a:t> </a:t>
            </a:r>
            <a:r>
              <a:rPr lang="en-GB" noProof="0" dirty="0" err="1">
                <a:solidFill>
                  <a:srgbClr val="09465E"/>
                </a:solidFill>
              </a:rPr>
              <a:t>liittyvät</a:t>
            </a:r>
            <a:r>
              <a:rPr lang="en-GB" noProof="0" dirty="0">
                <a:solidFill>
                  <a:srgbClr val="09465E"/>
                </a:solidFill>
              </a:rPr>
              <a:t> </a:t>
            </a:r>
            <a:r>
              <a:rPr lang="en-GB" noProof="0" dirty="0" err="1">
                <a:solidFill>
                  <a:srgbClr val="09465E"/>
                </a:solidFill>
              </a:rPr>
              <a:t>keskeiset</a:t>
            </a:r>
            <a:r>
              <a:rPr lang="en-GB" noProof="0" dirty="0">
                <a:solidFill>
                  <a:srgbClr val="09465E"/>
                </a:solidFill>
              </a:rPr>
              <a:t> </a:t>
            </a:r>
            <a:r>
              <a:rPr lang="en-GB" noProof="0" dirty="0" err="1">
                <a:solidFill>
                  <a:srgbClr val="09465E"/>
                </a:solidFill>
              </a:rPr>
              <a:t>politiikat</a:t>
            </a:r>
            <a:r>
              <a:rPr lang="en-GB" noProof="0" dirty="0">
                <a:solidFill>
                  <a:srgbClr val="09465E"/>
                </a:solidFill>
              </a:rPr>
              <a:t> </a:t>
            </a:r>
            <a:r>
              <a:rPr lang="en-GB" noProof="0" dirty="0" err="1">
                <a:solidFill>
                  <a:srgbClr val="09465E"/>
                </a:solidFill>
              </a:rPr>
              <a:t>ja</a:t>
            </a:r>
            <a:r>
              <a:rPr lang="en-GB" noProof="0" dirty="0">
                <a:solidFill>
                  <a:srgbClr val="09465E"/>
                </a:solidFill>
              </a:rPr>
              <a:t> </a:t>
            </a:r>
            <a:r>
              <a:rPr lang="en-GB" noProof="0" dirty="0" err="1">
                <a:solidFill>
                  <a:srgbClr val="09465E"/>
                </a:solidFill>
              </a:rPr>
              <a:t>foorumit</a:t>
            </a:r>
            <a:r>
              <a:rPr lang="en-GB" noProof="0" dirty="0">
                <a:solidFill>
                  <a:srgbClr val="09465E"/>
                </a:solidFill>
              </a:rPr>
              <a:t> </a:t>
            </a:r>
          </a:p>
        </p:txBody>
      </p:sp>
      <p:sp>
        <p:nvSpPr>
          <p:cNvPr id="54" name="CuadroTexto 553">
            <a:extLst>
              <a:ext uri="{FF2B5EF4-FFF2-40B4-BE49-F238E27FC236}">
                <a16:creationId xmlns:a16="http://schemas.microsoft.com/office/drawing/2014/main" id="{E7177F31-FB0F-C062-2796-2E480A3816C1}"/>
              </a:ext>
            </a:extLst>
          </p:cNvPr>
          <p:cNvSpPr txBox="1"/>
          <p:nvPr/>
        </p:nvSpPr>
        <p:spPr>
          <a:xfrm>
            <a:off x="2558403" y="3208487"/>
            <a:ext cx="779490" cy="646331"/>
          </a:xfrm>
          <a:prstGeom prst="rect">
            <a:avLst/>
          </a:prstGeom>
          <a:noFill/>
        </p:spPr>
        <p:txBody>
          <a:bodyPr wrap="square" rtlCol="0">
            <a:spAutoFit/>
          </a:bodyPr>
          <a:lstStyle/>
          <a:p>
            <a:pPr algn="ctr"/>
            <a:r>
              <a:rPr lang="en-GB" sz="3600" b="1" noProof="0">
                <a:solidFill>
                  <a:schemeClr val="bg1"/>
                </a:solidFill>
                <a:latin typeface="Calibri" panose="020F0502020204030204" pitchFamily="34" charset="0"/>
                <a:ea typeface="Lato" charset="0"/>
                <a:cs typeface="Calibri" panose="020F0502020204030204" pitchFamily="34" charset="0"/>
              </a:rPr>
              <a:t>01</a:t>
            </a:r>
          </a:p>
        </p:txBody>
      </p:sp>
      <p:sp>
        <p:nvSpPr>
          <p:cNvPr id="55" name="CuadroTexto 553">
            <a:extLst>
              <a:ext uri="{FF2B5EF4-FFF2-40B4-BE49-F238E27FC236}">
                <a16:creationId xmlns:a16="http://schemas.microsoft.com/office/drawing/2014/main" id="{77135936-0690-177D-8865-9F0B5534A4C9}"/>
              </a:ext>
            </a:extLst>
          </p:cNvPr>
          <p:cNvSpPr txBox="1"/>
          <p:nvPr/>
        </p:nvSpPr>
        <p:spPr>
          <a:xfrm>
            <a:off x="1095741" y="1990190"/>
            <a:ext cx="2215818" cy="1323439"/>
          </a:xfrm>
          <a:prstGeom prst="rect">
            <a:avLst/>
          </a:prstGeom>
          <a:noFill/>
        </p:spPr>
        <p:txBody>
          <a:bodyPr wrap="square" rtlCol="0">
            <a:spAutoFit/>
          </a:bodyPr>
          <a:lstStyle/>
          <a:p>
            <a:pPr algn="ctr"/>
            <a:r>
              <a:rPr lang="en-GB" sz="2000" b="1" noProof="0" dirty="0" err="1">
                <a:solidFill>
                  <a:schemeClr val="bg1"/>
                </a:solidFill>
                <a:latin typeface="Calibri" panose="020F0502020204030204" pitchFamily="34" charset="0"/>
                <a:ea typeface="Lato" charset="0"/>
                <a:cs typeface="Calibri" panose="020F0502020204030204" pitchFamily="34" charset="0"/>
              </a:rPr>
              <a:t>Elintarvikehävikkiä</a:t>
            </a:r>
            <a:r>
              <a:rPr lang="en-GB" sz="2000" b="1" noProof="0" dirty="0">
                <a:solidFill>
                  <a:schemeClr val="bg1"/>
                </a:solidFill>
                <a:latin typeface="Calibri" panose="020F0502020204030204" pitchFamily="34" charset="0"/>
                <a:ea typeface="Lato" charset="0"/>
                <a:cs typeface="Calibri" panose="020F0502020204030204" pitchFamily="34" charset="0"/>
              </a:rPr>
              <a:t> </a:t>
            </a:r>
            <a:r>
              <a:rPr lang="en-GB" sz="2000" b="1" noProof="0" dirty="0" err="1">
                <a:solidFill>
                  <a:schemeClr val="bg1"/>
                </a:solidFill>
                <a:latin typeface="Calibri" panose="020F0502020204030204" pitchFamily="34" charset="0"/>
                <a:ea typeface="Lato" charset="0"/>
                <a:cs typeface="Calibri" panose="020F0502020204030204" pitchFamily="34" charset="0"/>
              </a:rPr>
              <a:t>ja</a:t>
            </a:r>
            <a:r>
              <a:rPr lang="en-GB" sz="2000" b="1" noProof="0" dirty="0">
                <a:solidFill>
                  <a:schemeClr val="bg1"/>
                </a:solidFill>
                <a:latin typeface="Calibri" panose="020F0502020204030204" pitchFamily="34" charset="0"/>
                <a:ea typeface="Lato" charset="0"/>
                <a:cs typeface="Calibri" panose="020F0502020204030204" pitchFamily="34" charset="0"/>
              </a:rPr>
              <a:t> </a:t>
            </a:r>
            <a:r>
              <a:rPr lang="en-GB" sz="2000" b="1" noProof="0" dirty="0" err="1">
                <a:solidFill>
                  <a:schemeClr val="bg1"/>
                </a:solidFill>
                <a:latin typeface="Calibri" panose="020F0502020204030204" pitchFamily="34" charset="0"/>
                <a:ea typeface="Lato" charset="0"/>
                <a:cs typeface="Calibri" panose="020F0502020204030204" pitchFamily="34" charset="0"/>
              </a:rPr>
              <a:t>ruokahävikkiä</a:t>
            </a:r>
            <a:r>
              <a:rPr lang="en-GB" sz="2000" b="1" noProof="0" dirty="0">
                <a:solidFill>
                  <a:schemeClr val="bg1"/>
                </a:solidFill>
                <a:latin typeface="Calibri" panose="020F0502020204030204" pitchFamily="34" charset="0"/>
                <a:ea typeface="Lato" charset="0"/>
                <a:cs typeface="Calibri" panose="020F0502020204030204" pitchFamily="34" charset="0"/>
              </a:rPr>
              <a:t> </a:t>
            </a:r>
            <a:r>
              <a:rPr lang="en-GB" sz="2000" b="1" noProof="0" dirty="0" err="1">
                <a:solidFill>
                  <a:schemeClr val="bg1"/>
                </a:solidFill>
                <a:latin typeface="Calibri" panose="020F0502020204030204" pitchFamily="34" charset="0"/>
                <a:ea typeface="Lato" charset="0"/>
                <a:cs typeface="Calibri" panose="020F0502020204030204" pitchFamily="34" charset="0"/>
              </a:rPr>
              <a:t>käsittelevä</a:t>
            </a:r>
            <a:r>
              <a:rPr lang="en-GB" sz="2000" b="1" noProof="0" dirty="0">
                <a:solidFill>
                  <a:schemeClr val="bg1"/>
                </a:solidFill>
                <a:latin typeface="Calibri" panose="020F0502020204030204" pitchFamily="34" charset="0"/>
                <a:ea typeface="Lato" charset="0"/>
                <a:cs typeface="Calibri" panose="020F0502020204030204" pitchFamily="34" charset="0"/>
              </a:rPr>
              <a:t> </a:t>
            </a:r>
            <a:r>
              <a:rPr lang="en-GB" sz="2000" b="1" noProof="0" dirty="0" err="1">
                <a:solidFill>
                  <a:schemeClr val="bg1"/>
                </a:solidFill>
                <a:latin typeface="Calibri" panose="020F0502020204030204" pitchFamily="34" charset="0"/>
                <a:ea typeface="Lato" charset="0"/>
                <a:cs typeface="Calibri" panose="020F0502020204030204" pitchFamily="34" charset="0"/>
              </a:rPr>
              <a:t>EU:n</a:t>
            </a:r>
            <a:r>
              <a:rPr lang="en-GB" sz="2000" b="1" noProof="0" dirty="0">
                <a:solidFill>
                  <a:schemeClr val="bg1"/>
                </a:solidFill>
                <a:latin typeface="Calibri" panose="020F0502020204030204" pitchFamily="34" charset="0"/>
                <a:ea typeface="Lato" charset="0"/>
                <a:cs typeface="Calibri" panose="020F0502020204030204" pitchFamily="34" charset="0"/>
              </a:rPr>
              <a:t> </a:t>
            </a:r>
            <a:r>
              <a:rPr lang="en-GB" sz="2000" b="1" noProof="0" dirty="0" err="1">
                <a:solidFill>
                  <a:schemeClr val="bg1"/>
                </a:solidFill>
                <a:latin typeface="Calibri" panose="020F0502020204030204" pitchFamily="34" charset="0"/>
                <a:ea typeface="Lato" charset="0"/>
                <a:cs typeface="Calibri" panose="020F0502020204030204" pitchFamily="34" charset="0"/>
              </a:rPr>
              <a:t>foorumi</a:t>
            </a:r>
            <a:r>
              <a:rPr lang="en-GB" sz="2000" b="1" noProof="0" dirty="0">
                <a:solidFill>
                  <a:schemeClr val="bg1"/>
                </a:solidFill>
                <a:latin typeface="Calibri" panose="020F0502020204030204" pitchFamily="34" charset="0"/>
                <a:ea typeface="Lato" charset="0"/>
                <a:cs typeface="Calibri" panose="020F0502020204030204" pitchFamily="34" charset="0"/>
              </a:rPr>
              <a:t> (2016). </a:t>
            </a:r>
          </a:p>
        </p:txBody>
      </p:sp>
      <p:sp>
        <p:nvSpPr>
          <p:cNvPr id="56" name="CuadroTexto 553">
            <a:extLst>
              <a:ext uri="{FF2B5EF4-FFF2-40B4-BE49-F238E27FC236}">
                <a16:creationId xmlns:a16="http://schemas.microsoft.com/office/drawing/2014/main" id="{C1F53C5E-655D-3420-9628-89ECC7EE1AC3}"/>
              </a:ext>
            </a:extLst>
          </p:cNvPr>
          <p:cNvSpPr txBox="1"/>
          <p:nvPr/>
        </p:nvSpPr>
        <p:spPr>
          <a:xfrm>
            <a:off x="6277206" y="3183436"/>
            <a:ext cx="779490" cy="646331"/>
          </a:xfrm>
          <a:prstGeom prst="rect">
            <a:avLst/>
          </a:prstGeom>
          <a:noFill/>
        </p:spPr>
        <p:txBody>
          <a:bodyPr wrap="square" rtlCol="0">
            <a:spAutoFit/>
          </a:bodyPr>
          <a:lstStyle/>
          <a:p>
            <a:pPr algn="ctr"/>
            <a:r>
              <a:rPr lang="en-GB" sz="3600" b="1" noProof="0">
                <a:solidFill>
                  <a:schemeClr val="bg1"/>
                </a:solidFill>
                <a:latin typeface="Calibri" panose="020F0502020204030204" pitchFamily="34" charset="0"/>
                <a:ea typeface="Lato" charset="0"/>
                <a:cs typeface="Calibri" panose="020F0502020204030204" pitchFamily="34" charset="0"/>
              </a:rPr>
              <a:t>02</a:t>
            </a:r>
          </a:p>
        </p:txBody>
      </p:sp>
      <p:sp>
        <p:nvSpPr>
          <p:cNvPr id="57" name="CuadroTexto 553">
            <a:extLst>
              <a:ext uri="{FF2B5EF4-FFF2-40B4-BE49-F238E27FC236}">
                <a16:creationId xmlns:a16="http://schemas.microsoft.com/office/drawing/2014/main" id="{693B56A3-FA56-3F14-5574-927E7A82AC3F}"/>
              </a:ext>
            </a:extLst>
          </p:cNvPr>
          <p:cNvSpPr txBox="1"/>
          <p:nvPr/>
        </p:nvSpPr>
        <p:spPr>
          <a:xfrm>
            <a:off x="4997047" y="2110902"/>
            <a:ext cx="1842085" cy="1015663"/>
          </a:xfrm>
          <a:prstGeom prst="rect">
            <a:avLst/>
          </a:prstGeom>
          <a:noFill/>
        </p:spPr>
        <p:txBody>
          <a:bodyPr wrap="square" rtlCol="0">
            <a:spAutoFit/>
          </a:bodyPr>
          <a:lstStyle/>
          <a:p>
            <a:pPr algn="ctr"/>
            <a:r>
              <a:rPr lang="en-GB" sz="2000" b="1" noProof="0" dirty="0" err="1">
                <a:solidFill>
                  <a:schemeClr val="bg1"/>
                </a:solidFill>
                <a:latin typeface="Calibri" panose="020F0502020204030204" pitchFamily="34" charset="0"/>
                <a:ea typeface="Lato" charset="0"/>
                <a:cs typeface="Calibri" panose="020F0502020204030204" pitchFamily="34" charset="0"/>
              </a:rPr>
              <a:t>Maatilalta</a:t>
            </a:r>
            <a:r>
              <a:rPr lang="en-GB" sz="2000" b="1" noProof="0" dirty="0">
                <a:solidFill>
                  <a:schemeClr val="bg1"/>
                </a:solidFill>
                <a:latin typeface="Calibri" panose="020F0502020204030204" pitchFamily="34" charset="0"/>
                <a:ea typeface="Lato" charset="0"/>
                <a:cs typeface="Calibri" panose="020F0502020204030204" pitchFamily="34" charset="0"/>
              </a:rPr>
              <a:t> </a:t>
            </a:r>
            <a:r>
              <a:rPr lang="en-GB" sz="2000" b="1" noProof="0" dirty="0" err="1">
                <a:solidFill>
                  <a:schemeClr val="bg1"/>
                </a:solidFill>
                <a:latin typeface="Calibri" panose="020F0502020204030204" pitchFamily="34" charset="0"/>
                <a:ea typeface="Lato" charset="0"/>
                <a:cs typeface="Calibri" panose="020F0502020204030204" pitchFamily="34" charset="0"/>
              </a:rPr>
              <a:t>ruokapöytään</a:t>
            </a:r>
            <a:r>
              <a:rPr lang="en-GB" sz="2000" b="1" noProof="0" dirty="0">
                <a:solidFill>
                  <a:schemeClr val="bg1"/>
                </a:solidFill>
                <a:latin typeface="Calibri" panose="020F0502020204030204" pitchFamily="34" charset="0"/>
                <a:ea typeface="Lato" charset="0"/>
                <a:cs typeface="Calibri" panose="020F0502020204030204" pitchFamily="34" charset="0"/>
              </a:rPr>
              <a:t> -</a:t>
            </a:r>
            <a:r>
              <a:rPr lang="en-GB" sz="2000" b="1" noProof="0" dirty="0" err="1">
                <a:solidFill>
                  <a:schemeClr val="bg1"/>
                </a:solidFill>
                <a:latin typeface="Calibri" panose="020F0502020204030204" pitchFamily="34" charset="0"/>
                <a:ea typeface="Lato" charset="0"/>
                <a:cs typeface="Calibri" panose="020F0502020204030204" pitchFamily="34" charset="0"/>
              </a:rPr>
              <a:t>strategia</a:t>
            </a:r>
            <a:r>
              <a:rPr lang="en-GB" sz="2000" b="1" noProof="0" dirty="0">
                <a:solidFill>
                  <a:schemeClr val="bg1"/>
                </a:solidFill>
                <a:latin typeface="Calibri" panose="020F0502020204030204" pitchFamily="34" charset="0"/>
                <a:ea typeface="Lato" charset="0"/>
                <a:cs typeface="Calibri" panose="020F0502020204030204" pitchFamily="34" charset="0"/>
              </a:rPr>
              <a:t> (2020)</a:t>
            </a:r>
          </a:p>
        </p:txBody>
      </p:sp>
      <p:sp>
        <p:nvSpPr>
          <p:cNvPr id="58" name="CuadroTexto 553">
            <a:extLst>
              <a:ext uri="{FF2B5EF4-FFF2-40B4-BE49-F238E27FC236}">
                <a16:creationId xmlns:a16="http://schemas.microsoft.com/office/drawing/2014/main" id="{21A0EE6B-0412-D4BF-D79B-19EE0F84ECC7}"/>
              </a:ext>
            </a:extLst>
          </p:cNvPr>
          <p:cNvSpPr txBox="1"/>
          <p:nvPr/>
        </p:nvSpPr>
        <p:spPr>
          <a:xfrm>
            <a:off x="10263111" y="3168783"/>
            <a:ext cx="779490" cy="646331"/>
          </a:xfrm>
          <a:prstGeom prst="rect">
            <a:avLst/>
          </a:prstGeom>
          <a:noFill/>
        </p:spPr>
        <p:txBody>
          <a:bodyPr wrap="square" rtlCol="0">
            <a:spAutoFit/>
          </a:bodyPr>
          <a:lstStyle/>
          <a:p>
            <a:pPr algn="ctr"/>
            <a:r>
              <a:rPr lang="en-GB" sz="3600" b="1" noProof="0">
                <a:solidFill>
                  <a:schemeClr val="bg1"/>
                </a:solidFill>
                <a:latin typeface="Calibri" panose="020F0502020204030204" pitchFamily="34" charset="0"/>
                <a:ea typeface="Lato" charset="0"/>
                <a:cs typeface="Calibri" panose="020F0502020204030204" pitchFamily="34" charset="0"/>
              </a:rPr>
              <a:t>03</a:t>
            </a:r>
          </a:p>
        </p:txBody>
      </p:sp>
      <p:sp>
        <p:nvSpPr>
          <p:cNvPr id="59" name="CuadroTexto 553">
            <a:extLst>
              <a:ext uri="{FF2B5EF4-FFF2-40B4-BE49-F238E27FC236}">
                <a16:creationId xmlns:a16="http://schemas.microsoft.com/office/drawing/2014/main" id="{002AD46D-6E4A-259A-BE07-6202676EEC02}"/>
              </a:ext>
            </a:extLst>
          </p:cNvPr>
          <p:cNvSpPr txBox="1"/>
          <p:nvPr/>
        </p:nvSpPr>
        <p:spPr>
          <a:xfrm>
            <a:off x="8811856" y="1845243"/>
            <a:ext cx="2251998" cy="1323439"/>
          </a:xfrm>
          <a:prstGeom prst="rect">
            <a:avLst/>
          </a:prstGeom>
          <a:noFill/>
        </p:spPr>
        <p:txBody>
          <a:bodyPr wrap="square" rtlCol="0">
            <a:spAutoFit/>
          </a:bodyPr>
          <a:lstStyle/>
          <a:p>
            <a:pPr algn="ctr"/>
            <a:r>
              <a:rPr lang="en-GB" sz="2000" b="1" noProof="0" dirty="0" err="1">
                <a:solidFill>
                  <a:schemeClr val="bg1"/>
                </a:solidFill>
                <a:latin typeface="Calibri" panose="020F0502020204030204" pitchFamily="34" charset="0"/>
                <a:ea typeface="Lato" charset="0"/>
                <a:cs typeface="Calibri" panose="020F0502020204030204" pitchFamily="34" charset="0"/>
              </a:rPr>
              <a:t>Neuvoston</a:t>
            </a:r>
            <a:r>
              <a:rPr lang="en-GB" sz="2000" b="1" noProof="0" dirty="0">
                <a:solidFill>
                  <a:schemeClr val="bg1"/>
                </a:solidFill>
                <a:latin typeface="Calibri" panose="020F0502020204030204" pitchFamily="34" charset="0"/>
                <a:ea typeface="Lato" charset="0"/>
                <a:cs typeface="Calibri" panose="020F0502020204030204" pitchFamily="34" charset="0"/>
              </a:rPr>
              <a:t> </a:t>
            </a:r>
            <a:r>
              <a:rPr lang="en-GB" sz="2000" b="1" noProof="0" dirty="0" err="1">
                <a:solidFill>
                  <a:schemeClr val="bg1"/>
                </a:solidFill>
                <a:latin typeface="Calibri" panose="020F0502020204030204" pitchFamily="34" charset="0"/>
                <a:ea typeface="Lato" charset="0"/>
                <a:cs typeface="Calibri" panose="020F0502020204030204" pitchFamily="34" charset="0"/>
              </a:rPr>
              <a:t>asetus</a:t>
            </a:r>
            <a:r>
              <a:rPr lang="en-GB" sz="2000" b="1" noProof="0" dirty="0">
                <a:solidFill>
                  <a:schemeClr val="bg1"/>
                </a:solidFill>
                <a:latin typeface="Calibri" panose="020F0502020204030204" pitchFamily="34" charset="0"/>
                <a:ea typeface="Lato" charset="0"/>
                <a:cs typeface="Calibri" panose="020F0502020204030204" pitchFamily="34" charset="0"/>
              </a:rPr>
              <a:t> (EY) N:o 852/2004 </a:t>
            </a:r>
            <a:r>
              <a:rPr lang="en-GB" sz="2000" b="1" noProof="0" dirty="0" err="1">
                <a:solidFill>
                  <a:schemeClr val="bg1"/>
                </a:solidFill>
                <a:latin typeface="Calibri" panose="020F0502020204030204" pitchFamily="34" charset="0"/>
                <a:ea typeface="Lato" charset="0"/>
                <a:cs typeface="Calibri" panose="020F0502020204030204" pitchFamily="34" charset="0"/>
              </a:rPr>
              <a:t>elintarvike-hygieniasta</a:t>
            </a:r>
            <a:r>
              <a:rPr lang="en-GB" sz="2000" b="1" noProof="0" dirty="0">
                <a:solidFill>
                  <a:schemeClr val="bg1"/>
                </a:solidFill>
                <a:latin typeface="Calibri" panose="020F0502020204030204" pitchFamily="34" charset="0"/>
                <a:ea typeface="Lato" charset="0"/>
                <a:cs typeface="Calibri" panose="020F0502020204030204" pitchFamily="34" charset="0"/>
              </a:rPr>
              <a:t>.</a:t>
            </a:r>
          </a:p>
        </p:txBody>
      </p:sp>
      <p:sp>
        <p:nvSpPr>
          <p:cNvPr id="61" name="Text Placeholder 2">
            <a:extLst>
              <a:ext uri="{FF2B5EF4-FFF2-40B4-BE49-F238E27FC236}">
                <a16:creationId xmlns:a16="http://schemas.microsoft.com/office/drawing/2014/main" id="{3362B193-4C64-F2B5-3D9A-93C173BA56B5}"/>
              </a:ext>
            </a:extLst>
          </p:cNvPr>
          <p:cNvSpPr txBox="1">
            <a:spLocks/>
          </p:cNvSpPr>
          <p:nvPr/>
        </p:nvSpPr>
        <p:spPr>
          <a:xfrm>
            <a:off x="599998" y="4132578"/>
            <a:ext cx="2803397" cy="210201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1800" noProof="0" dirty="0" err="1">
                <a:solidFill>
                  <a:srgbClr val="09465E"/>
                </a:solidFill>
              </a:rPr>
              <a:t>Monien</a:t>
            </a:r>
            <a:r>
              <a:rPr lang="en-GB" sz="1800" noProof="0" dirty="0">
                <a:solidFill>
                  <a:srgbClr val="09465E"/>
                </a:solidFill>
              </a:rPr>
              <a:t> </a:t>
            </a:r>
            <a:r>
              <a:rPr lang="en-GB" sz="1800" noProof="0" dirty="0" err="1">
                <a:solidFill>
                  <a:srgbClr val="09465E"/>
                </a:solidFill>
              </a:rPr>
              <a:t>sidosryhmien</a:t>
            </a:r>
            <a:r>
              <a:rPr lang="en-GB" sz="1800" noProof="0" dirty="0">
                <a:solidFill>
                  <a:srgbClr val="09465E"/>
                </a:solidFill>
              </a:rPr>
              <a:t> </a:t>
            </a:r>
            <a:r>
              <a:rPr lang="en-GB" sz="1800" noProof="0" dirty="0" err="1">
                <a:solidFill>
                  <a:srgbClr val="09465E"/>
                </a:solidFill>
              </a:rPr>
              <a:t>aloite</a:t>
            </a:r>
            <a:r>
              <a:rPr lang="en-GB" sz="1800" noProof="0" dirty="0">
                <a:solidFill>
                  <a:srgbClr val="09465E"/>
                </a:solidFill>
              </a:rPr>
              <a:t>, </a:t>
            </a:r>
            <a:r>
              <a:rPr lang="en-GB" sz="1800" noProof="0" dirty="0" err="1">
                <a:solidFill>
                  <a:srgbClr val="09465E"/>
                </a:solidFill>
              </a:rPr>
              <a:t>jolla</a:t>
            </a:r>
            <a:r>
              <a:rPr lang="en-GB" sz="1800" noProof="0" dirty="0">
                <a:solidFill>
                  <a:srgbClr val="09465E"/>
                </a:solidFill>
              </a:rPr>
              <a:t> </a:t>
            </a:r>
            <a:r>
              <a:rPr lang="en-GB" sz="1800" noProof="0" dirty="0" err="1">
                <a:solidFill>
                  <a:srgbClr val="09465E"/>
                </a:solidFill>
              </a:rPr>
              <a:t>tuetaan</a:t>
            </a:r>
            <a:r>
              <a:rPr lang="en-GB" sz="1800" noProof="0" dirty="0">
                <a:solidFill>
                  <a:srgbClr val="09465E"/>
                </a:solidFill>
              </a:rPr>
              <a:t> </a:t>
            </a:r>
            <a:r>
              <a:rPr lang="en-GB" sz="1800" noProof="0" dirty="0" err="1">
                <a:solidFill>
                  <a:srgbClr val="09465E"/>
                </a:solidFill>
              </a:rPr>
              <a:t>yhteistyötä</a:t>
            </a:r>
            <a:r>
              <a:rPr lang="en-GB" sz="1800" noProof="0" dirty="0">
                <a:solidFill>
                  <a:srgbClr val="09465E"/>
                </a:solidFill>
              </a:rPr>
              <a:t>, </a:t>
            </a:r>
            <a:r>
              <a:rPr lang="en-GB" sz="1800" noProof="0" dirty="0" err="1">
                <a:solidFill>
                  <a:srgbClr val="09465E"/>
                </a:solidFill>
              </a:rPr>
              <a:t>jaetaan</a:t>
            </a:r>
            <a:r>
              <a:rPr lang="en-GB" sz="1800" noProof="0" dirty="0">
                <a:solidFill>
                  <a:srgbClr val="09465E"/>
                </a:solidFill>
              </a:rPr>
              <a:t> </a:t>
            </a:r>
            <a:r>
              <a:rPr lang="en-GB" sz="1800" noProof="0" dirty="0" err="1">
                <a:solidFill>
                  <a:srgbClr val="09465E"/>
                </a:solidFill>
              </a:rPr>
              <a:t>parhaita</a:t>
            </a:r>
            <a:r>
              <a:rPr lang="en-GB" sz="1800" noProof="0" dirty="0">
                <a:solidFill>
                  <a:srgbClr val="09465E"/>
                </a:solidFill>
              </a:rPr>
              <a:t> </a:t>
            </a:r>
            <a:r>
              <a:rPr lang="en-GB" sz="1800" noProof="0" dirty="0" err="1">
                <a:solidFill>
                  <a:srgbClr val="09465E"/>
                </a:solidFill>
              </a:rPr>
              <a:t>käytäntöjä</a:t>
            </a:r>
            <a:r>
              <a:rPr lang="en-GB" sz="1800" noProof="0" dirty="0">
                <a:solidFill>
                  <a:srgbClr val="09465E"/>
                </a:solidFill>
              </a:rPr>
              <a:t> </a:t>
            </a:r>
            <a:r>
              <a:rPr lang="en-GB" sz="1800" noProof="0" dirty="0" err="1">
                <a:solidFill>
                  <a:srgbClr val="09465E"/>
                </a:solidFill>
              </a:rPr>
              <a:t>ja</a:t>
            </a:r>
            <a:r>
              <a:rPr lang="en-GB" sz="1800" noProof="0" dirty="0">
                <a:solidFill>
                  <a:srgbClr val="09465E"/>
                </a:solidFill>
              </a:rPr>
              <a:t> </a:t>
            </a:r>
            <a:r>
              <a:rPr lang="en-GB" sz="1800" noProof="0" dirty="0" err="1">
                <a:solidFill>
                  <a:srgbClr val="09465E"/>
                </a:solidFill>
              </a:rPr>
              <a:t>kehitetään</a:t>
            </a:r>
            <a:r>
              <a:rPr lang="en-GB" sz="1800" noProof="0" dirty="0">
                <a:solidFill>
                  <a:srgbClr val="09465E"/>
                </a:solidFill>
              </a:rPr>
              <a:t> </a:t>
            </a:r>
            <a:r>
              <a:rPr lang="en-GB" sz="1800" noProof="0" dirty="0" err="1">
                <a:solidFill>
                  <a:srgbClr val="09465E"/>
                </a:solidFill>
              </a:rPr>
              <a:t>toimenpiteitä</a:t>
            </a:r>
            <a:r>
              <a:rPr lang="en-GB" sz="1800" noProof="0" dirty="0">
                <a:solidFill>
                  <a:srgbClr val="09465E"/>
                </a:solidFill>
              </a:rPr>
              <a:t> </a:t>
            </a:r>
            <a:r>
              <a:rPr lang="en-GB" sz="1800" noProof="0" dirty="0" err="1">
                <a:solidFill>
                  <a:srgbClr val="09465E"/>
                </a:solidFill>
              </a:rPr>
              <a:t>ruokahävikin</a:t>
            </a:r>
            <a:r>
              <a:rPr lang="en-GB" sz="1800" noProof="0" dirty="0">
                <a:solidFill>
                  <a:srgbClr val="09465E"/>
                </a:solidFill>
              </a:rPr>
              <a:t> </a:t>
            </a:r>
            <a:r>
              <a:rPr lang="en-GB" sz="1800" noProof="0" dirty="0" err="1">
                <a:solidFill>
                  <a:srgbClr val="09465E"/>
                </a:solidFill>
              </a:rPr>
              <a:t>vähentämiseksi</a:t>
            </a:r>
            <a:r>
              <a:rPr lang="en-GB" sz="1800" noProof="0" dirty="0">
                <a:solidFill>
                  <a:srgbClr val="09465E"/>
                </a:solidFill>
              </a:rPr>
              <a:t> </a:t>
            </a:r>
            <a:r>
              <a:rPr lang="en-GB" sz="1800" noProof="0" dirty="0" err="1">
                <a:solidFill>
                  <a:srgbClr val="09465E"/>
                </a:solidFill>
              </a:rPr>
              <a:t>koko</a:t>
            </a:r>
            <a:r>
              <a:rPr lang="en-GB" sz="1800" noProof="0" dirty="0">
                <a:solidFill>
                  <a:srgbClr val="09465E"/>
                </a:solidFill>
              </a:rPr>
              <a:t> </a:t>
            </a:r>
            <a:r>
              <a:rPr lang="en-GB" sz="1800" noProof="0" dirty="0" err="1">
                <a:solidFill>
                  <a:srgbClr val="09465E"/>
                </a:solidFill>
              </a:rPr>
              <a:t>toimitusketjussa</a:t>
            </a:r>
            <a:r>
              <a:rPr lang="en-GB" sz="1800" noProof="0" dirty="0">
                <a:solidFill>
                  <a:srgbClr val="09465E"/>
                </a:solidFill>
              </a:rPr>
              <a:t>. </a:t>
            </a:r>
            <a:r>
              <a:rPr lang="en-GB" sz="1800" noProof="0" dirty="0">
                <a:solidFill>
                  <a:srgbClr val="09465E"/>
                </a:solidFill>
                <a:hlinkClick r:id="rId3"/>
              </a:rPr>
              <a:t>(Lue </a:t>
            </a:r>
            <a:r>
              <a:rPr lang="en-GB" sz="1800" noProof="0" dirty="0" err="1">
                <a:solidFill>
                  <a:srgbClr val="09465E"/>
                </a:solidFill>
                <a:hlinkClick r:id="rId3"/>
              </a:rPr>
              <a:t>lisää</a:t>
            </a:r>
            <a:r>
              <a:rPr lang="en-GB" sz="1800" noProof="0" dirty="0">
                <a:solidFill>
                  <a:srgbClr val="09465E"/>
                </a:solidFill>
                <a:hlinkClick r:id="rId3"/>
              </a:rPr>
              <a:t>)</a:t>
            </a:r>
            <a:endParaRPr lang="en-GB" sz="1800" noProof="0" dirty="0">
              <a:solidFill>
                <a:srgbClr val="09465E"/>
              </a:solidFill>
            </a:endParaRPr>
          </a:p>
        </p:txBody>
      </p:sp>
      <p:sp>
        <p:nvSpPr>
          <p:cNvPr id="62" name="Text Placeholder 2">
            <a:extLst>
              <a:ext uri="{FF2B5EF4-FFF2-40B4-BE49-F238E27FC236}">
                <a16:creationId xmlns:a16="http://schemas.microsoft.com/office/drawing/2014/main" id="{C1362386-AE5D-594B-EABB-9B40BBA29EBF}"/>
              </a:ext>
            </a:extLst>
          </p:cNvPr>
          <p:cNvSpPr txBox="1">
            <a:spLocks/>
          </p:cNvSpPr>
          <p:nvPr/>
        </p:nvSpPr>
        <p:spPr>
          <a:xfrm>
            <a:off x="3264226" y="4167688"/>
            <a:ext cx="5198447" cy="262515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1800" noProof="0" dirty="0" err="1">
                <a:solidFill>
                  <a:srgbClr val="09465E"/>
                </a:solidFill>
              </a:rPr>
              <a:t>Tämä</a:t>
            </a:r>
            <a:r>
              <a:rPr lang="en-GB" sz="1800" noProof="0" dirty="0">
                <a:solidFill>
                  <a:srgbClr val="09465E"/>
                </a:solidFill>
              </a:rPr>
              <a:t> </a:t>
            </a:r>
            <a:r>
              <a:rPr lang="en-GB" sz="1800" noProof="0" dirty="0" err="1">
                <a:solidFill>
                  <a:srgbClr val="09465E"/>
                </a:solidFill>
              </a:rPr>
              <a:t>strategia</a:t>
            </a:r>
            <a:r>
              <a:rPr lang="en-GB" sz="1800" noProof="0" dirty="0">
                <a:solidFill>
                  <a:srgbClr val="09465E"/>
                </a:solidFill>
              </a:rPr>
              <a:t> on </a:t>
            </a:r>
            <a:r>
              <a:rPr lang="en-GB" sz="1800" noProof="0" dirty="0" err="1">
                <a:solidFill>
                  <a:srgbClr val="09465E"/>
                </a:solidFill>
              </a:rPr>
              <a:t>osa</a:t>
            </a:r>
            <a:r>
              <a:rPr lang="en-GB" sz="1800" noProof="0" dirty="0">
                <a:solidFill>
                  <a:srgbClr val="09465E"/>
                </a:solidFill>
              </a:rPr>
              <a:t> </a:t>
            </a:r>
            <a:r>
              <a:rPr lang="en-GB" sz="1800" noProof="0" dirty="0" err="1">
                <a:solidFill>
                  <a:srgbClr val="09465E"/>
                </a:solidFill>
              </a:rPr>
              <a:t>Euroopan</a:t>
            </a:r>
            <a:r>
              <a:rPr lang="en-GB" sz="1800" noProof="0" dirty="0">
                <a:solidFill>
                  <a:srgbClr val="09465E"/>
                </a:solidFill>
              </a:rPr>
              <a:t> </a:t>
            </a:r>
            <a:r>
              <a:rPr lang="en-GB" sz="1800" noProof="0" dirty="0" err="1">
                <a:solidFill>
                  <a:srgbClr val="09465E"/>
                </a:solidFill>
              </a:rPr>
              <a:t>vihreää</a:t>
            </a:r>
            <a:r>
              <a:rPr lang="en-GB" sz="1800" noProof="0" dirty="0">
                <a:solidFill>
                  <a:srgbClr val="09465E"/>
                </a:solidFill>
              </a:rPr>
              <a:t> </a:t>
            </a:r>
            <a:r>
              <a:rPr lang="en-GB" sz="1800" noProof="0" dirty="0" err="1">
                <a:solidFill>
                  <a:srgbClr val="09465E"/>
                </a:solidFill>
              </a:rPr>
              <a:t>sopimusta</a:t>
            </a:r>
            <a:r>
              <a:rPr lang="en-GB" sz="1800" noProof="0" dirty="0">
                <a:solidFill>
                  <a:srgbClr val="09465E"/>
                </a:solidFill>
              </a:rPr>
              <a:t>, </a:t>
            </a:r>
            <a:r>
              <a:rPr lang="en-GB" sz="1800" noProof="0" dirty="0" err="1">
                <a:solidFill>
                  <a:srgbClr val="09465E"/>
                </a:solidFill>
              </a:rPr>
              <a:t>ja</a:t>
            </a:r>
            <a:r>
              <a:rPr lang="en-GB" sz="1800" noProof="0" dirty="0">
                <a:solidFill>
                  <a:srgbClr val="09465E"/>
                </a:solidFill>
              </a:rPr>
              <a:t> </a:t>
            </a:r>
            <a:r>
              <a:rPr lang="en-GB" sz="1800" noProof="0" dirty="0" err="1">
                <a:solidFill>
                  <a:srgbClr val="09465E"/>
                </a:solidFill>
              </a:rPr>
              <a:t>sen</a:t>
            </a:r>
            <a:r>
              <a:rPr lang="en-GB" sz="1800" noProof="0" dirty="0">
                <a:solidFill>
                  <a:srgbClr val="09465E"/>
                </a:solidFill>
              </a:rPr>
              <a:t> </a:t>
            </a:r>
            <a:r>
              <a:rPr lang="en-GB" sz="1800" noProof="0" dirty="0" err="1">
                <a:solidFill>
                  <a:srgbClr val="09465E"/>
                </a:solidFill>
              </a:rPr>
              <a:t>tavoitteena</a:t>
            </a:r>
            <a:r>
              <a:rPr lang="en-GB" sz="1800" noProof="0" dirty="0">
                <a:solidFill>
                  <a:srgbClr val="09465E"/>
                </a:solidFill>
              </a:rPr>
              <a:t> on </a:t>
            </a:r>
            <a:r>
              <a:rPr lang="en-GB" sz="1800" noProof="0" dirty="0" err="1">
                <a:solidFill>
                  <a:srgbClr val="09465E"/>
                </a:solidFill>
              </a:rPr>
              <a:t>tehdä</a:t>
            </a:r>
            <a:r>
              <a:rPr lang="en-GB" sz="1800" noProof="0" dirty="0">
                <a:solidFill>
                  <a:srgbClr val="09465E"/>
                </a:solidFill>
              </a:rPr>
              <a:t> </a:t>
            </a:r>
            <a:r>
              <a:rPr lang="en-GB" sz="1800" noProof="0" dirty="0" err="1">
                <a:solidFill>
                  <a:srgbClr val="09465E"/>
                </a:solidFill>
              </a:rPr>
              <a:t>elintarvikejärjestelmistä</a:t>
            </a:r>
            <a:r>
              <a:rPr lang="en-GB" sz="1800" noProof="0" dirty="0">
                <a:solidFill>
                  <a:srgbClr val="09465E"/>
                </a:solidFill>
              </a:rPr>
              <a:t> </a:t>
            </a:r>
            <a:r>
              <a:rPr lang="en-GB" sz="1800" noProof="0" dirty="0" err="1">
                <a:solidFill>
                  <a:srgbClr val="09465E"/>
                </a:solidFill>
              </a:rPr>
              <a:t>oikeudenmukaisia</a:t>
            </a:r>
            <a:r>
              <a:rPr lang="en-GB" sz="1800" noProof="0" dirty="0">
                <a:solidFill>
                  <a:srgbClr val="09465E"/>
                </a:solidFill>
              </a:rPr>
              <a:t>, </a:t>
            </a:r>
            <a:r>
              <a:rPr lang="en-GB" sz="1800" noProof="0" dirty="0" err="1">
                <a:solidFill>
                  <a:srgbClr val="09465E"/>
                </a:solidFill>
              </a:rPr>
              <a:t>terveellisiä</a:t>
            </a:r>
            <a:r>
              <a:rPr lang="en-GB" sz="1800" noProof="0" dirty="0">
                <a:solidFill>
                  <a:srgbClr val="09465E"/>
                </a:solidFill>
              </a:rPr>
              <a:t> </a:t>
            </a:r>
            <a:r>
              <a:rPr lang="en-GB" sz="1800" noProof="0" dirty="0" err="1">
                <a:solidFill>
                  <a:srgbClr val="09465E"/>
                </a:solidFill>
              </a:rPr>
              <a:t>ja</a:t>
            </a:r>
            <a:r>
              <a:rPr lang="en-GB" sz="1800" noProof="0" dirty="0">
                <a:solidFill>
                  <a:srgbClr val="09465E"/>
                </a:solidFill>
              </a:rPr>
              <a:t> </a:t>
            </a:r>
            <a:r>
              <a:rPr lang="en-GB" sz="1800" noProof="0" dirty="0" err="1">
                <a:solidFill>
                  <a:srgbClr val="09465E"/>
                </a:solidFill>
              </a:rPr>
              <a:t>ympäristöystävällisiä</a:t>
            </a:r>
            <a:r>
              <a:rPr lang="en-GB" sz="1800" noProof="0" dirty="0">
                <a:solidFill>
                  <a:srgbClr val="09465E"/>
                </a:solidFill>
              </a:rPr>
              <a:t>. </a:t>
            </a:r>
            <a:r>
              <a:rPr lang="en-GB" sz="1800" noProof="0" dirty="0" err="1">
                <a:solidFill>
                  <a:srgbClr val="09465E"/>
                </a:solidFill>
              </a:rPr>
              <a:t>Strategiaan</a:t>
            </a:r>
            <a:r>
              <a:rPr lang="en-GB" sz="1800" noProof="0" dirty="0">
                <a:solidFill>
                  <a:srgbClr val="09465E"/>
                </a:solidFill>
              </a:rPr>
              <a:t> </a:t>
            </a:r>
            <a:r>
              <a:rPr lang="en-GB" sz="1800" noProof="0" dirty="0" err="1">
                <a:solidFill>
                  <a:srgbClr val="09465E"/>
                </a:solidFill>
              </a:rPr>
              <a:t>sisältyy</a:t>
            </a:r>
            <a:r>
              <a:rPr lang="en-GB" sz="1800" noProof="0" dirty="0">
                <a:solidFill>
                  <a:srgbClr val="09465E"/>
                </a:solidFill>
              </a:rPr>
              <a:t> </a:t>
            </a:r>
            <a:r>
              <a:rPr lang="en-GB" sz="1800" noProof="0" dirty="0" err="1">
                <a:solidFill>
                  <a:srgbClr val="09465E"/>
                </a:solidFill>
              </a:rPr>
              <a:t>myös</a:t>
            </a:r>
            <a:r>
              <a:rPr lang="en-GB" sz="1800" noProof="0" dirty="0">
                <a:solidFill>
                  <a:srgbClr val="09465E"/>
                </a:solidFill>
              </a:rPr>
              <a:t> </a:t>
            </a:r>
            <a:r>
              <a:rPr lang="en-GB" sz="1800" noProof="0" dirty="0" err="1">
                <a:solidFill>
                  <a:srgbClr val="09465E"/>
                </a:solidFill>
              </a:rPr>
              <a:t>sitoumuksia</a:t>
            </a:r>
            <a:r>
              <a:rPr lang="en-GB" sz="1800" noProof="0" dirty="0">
                <a:solidFill>
                  <a:srgbClr val="09465E"/>
                </a:solidFill>
              </a:rPr>
              <a:t> </a:t>
            </a:r>
            <a:r>
              <a:rPr lang="en-GB" sz="1800" noProof="0" dirty="0" err="1">
                <a:solidFill>
                  <a:srgbClr val="09465E"/>
                </a:solidFill>
              </a:rPr>
              <a:t>puolittaa</a:t>
            </a:r>
            <a:r>
              <a:rPr lang="en-GB" sz="1800" noProof="0" dirty="0">
                <a:solidFill>
                  <a:srgbClr val="09465E"/>
                </a:solidFill>
              </a:rPr>
              <a:t> </a:t>
            </a:r>
            <a:r>
              <a:rPr lang="en-GB" sz="1800" noProof="0" dirty="0" err="1">
                <a:solidFill>
                  <a:srgbClr val="09465E"/>
                </a:solidFill>
              </a:rPr>
              <a:t>ruokahävikki</a:t>
            </a:r>
            <a:r>
              <a:rPr lang="en-GB" sz="1800" noProof="0" dirty="0">
                <a:solidFill>
                  <a:srgbClr val="09465E"/>
                </a:solidFill>
              </a:rPr>
              <a:t> </a:t>
            </a:r>
            <a:r>
              <a:rPr lang="en-GB" sz="1800" noProof="0" dirty="0" err="1">
                <a:solidFill>
                  <a:srgbClr val="09465E"/>
                </a:solidFill>
              </a:rPr>
              <a:t>vuoteen</a:t>
            </a:r>
            <a:r>
              <a:rPr lang="en-GB" sz="1800" noProof="0" dirty="0">
                <a:solidFill>
                  <a:srgbClr val="09465E"/>
                </a:solidFill>
              </a:rPr>
              <a:t> 2030 </a:t>
            </a:r>
            <a:r>
              <a:rPr lang="en-GB" sz="1800" noProof="0" dirty="0" err="1">
                <a:solidFill>
                  <a:srgbClr val="09465E"/>
                </a:solidFill>
              </a:rPr>
              <a:t>mennessä</a:t>
            </a:r>
            <a:r>
              <a:rPr lang="en-GB" sz="1800" noProof="0" dirty="0">
                <a:solidFill>
                  <a:srgbClr val="09465E"/>
                </a:solidFill>
              </a:rPr>
              <a:t>. </a:t>
            </a:r>
            <a:r>
              <a:rPr lang="en-GB" sz="1800" noProof="0" dirty="0">
                <a:solidFill>
                  <a:srgbClr val="09465E"/>
                </a:solidFill>
                <a:hlinkClick r:id="rId4"/>
              </a:rPr>
              <a:t>(Lue </a:t>
            </a:r>
            <a:r>
              <a:rPr lang="en-GB" sz="1800" noProof="0" dirty="0" err="1">
                <a:solidFill>
                  <a:srgbClr val="09465E"/>
                </a:solidFill>
                <a:hlinkClick r:id="rId4"/>
              </a:rPr>
              <a:t>lisää</a:t>
            </a:r>
            <a:r>
              <a:rPr lang="en-GB" sz="1800" noProof="0" dirty="0">
                <a:solidFill>
                  <a:srgbClr val="09465E"/>
                </a:solidFill>
                <a:hlinkClick r:id="rId4"/>
              </a:rPr>
              <a:t>)</a:t>
            </a:r>
            <a:endParaRPr lang="en-GB" sz="1800" noProof="0" dirty="0">
              <a:solidFill>
                <a:srgbClr val="09465E"/>
              </a:solidFill>
            </a:endParaRPr>
          </a:p>
          <a:p>
            <a:pPr marL="0" indent="0" algn="ctr">
              <a:buNone/>
            </a:pPr>
            <a:r>
              <a:rPr lang="en-GB" sz="2000" noProof="0" dirty="0">
                <a:solidFill>
                  <a:srgbClr val="09465E"/>
                </a:solidFill>
              </a:rPr>
              <a:t>WATCH - </a:t>
            </a:r>
            <a:r>
              <a:rPr lang="en-GB" sz="1400" dirty="0" err="1">
                <a:hlinkClick r:id="rId5"/>
              </a:rPr>
              <a:t>Maatilalta</a:t>
            </a:r>
            <a:r>
              <a:rPr lang="en-GB" sz="1400" dirty="0">
                <a:hlinkClick r:id="rId5"/>
              </a:rPr>
              <a:t> </a:t>
            </a:r>
            <a:r>
              <a:rPr lang="en-GB" sz="1400" dirty="0" err="1">
                <a:hlinkClick r:id="rId5"/>
              </a:rPr>
              <a:t>haarukkaan</a:t>
            </a:r>
            <a:r>
              <a:rPr lang="en-GB" sz="1400" dirty="0">
                <a:hlinkClick r:id="rId5"/>
              </a:rPr>
              <a:t> -</a:t>
            </a:r>
            <a:r>
              <a:rPr lang="en-GB" sz="1400" dirty="0" err="1">
                <a:hlinkClick r:id="rId5"/>
              </a:rPr>
              <a:t>ohjelman</a:t>
            </a:r>
            <a:r>
              <a:rPr lang="en-GB" sz="1400" dirty="0">
                <a:hlinkClick r:id="rId5"/>
              </a:rPr>
              <a:t> </a:t>
            </a:r>
            <a:r>
              <a:rPr lang="en-GB" sz="1400" dirty="0" err="1">
                <a:hlinkClick r:id="rId5"/>
              </a:rPr>
              <a:t>liiketoiminta</a:t>
            </a:r>
            <a:r>
              <a:rPr lang="en-GB" sz="1400" dirty="0">
                <a:hlinkClick r:id="rId5"/>
              </a:rPr>
              <a:t>: Miten </a:t>
            </a:r>
            <a:r>
              <a:rPr lang="en-GB" sz="1400" dirty="0" err="1">
                <a:hlinkClick r:id="rId5"/>
              </a:rPr>
              <a:t>yritykset</a:t>
            </a:r>
            <a:r>
              <a:rPr lang="en-GB" sz="1400" dirty="0">
                <a:hlinkClick r:id="rId5"/>
              </a:rPr>
              <a:t> </a:t>
            </a:r>
            <a:r>
              <a:rPr lang="en-GB" sz="1400" dirty="0" err="1">
                <a:hlinkClick r:id="rId5"/>
              </a:rPr>
              <a:t>voivat</a:t>
            </a:r>
            <a:r>
              <a:rPr lang="en-GB" sz="1400" dirty="0">
                <a:hlinkClick r:id="rId5"/>
              </a:rPr>
              <a:t> </a:t>
            </a:r>
            <a:r>
              <a:rPr lang="en-GB" sz="1400" dirty="0" err="1">
                <a:hlinkClick r:id="rId5"/>
              </a:rPr>
              <a:t>auttaa</a:t>
            </a:r>
            <a:r>
              <a:rPr lang="en-GB" sz="1400" dirty="0">
                <a:hlinkClick r:id="rId5"/>
              </a:rPr>
              <a:t> </a:t>
            </a:r>
            <a:r>
              <a:rPr lang="en-GB" sz="1400" dirty="0" err="1">
                <a:hlinkClick r:id="rId5"/>
              </a:rPr>
              <a:t>luomaan</a:t>
            </a:r>
            <a:r>
              <a:rPr lang="en-GB" sz="1400" dirty="0">
                <a:hlinkClick r:id="rId5"/>
              </a:rPr>
              <a:t> </a:t>
            </a:r>
            <a:r>
              <a:rPr lang="en-GB" sz="1400" dirty="0" err="1">
                <a:hlinkClick r:id="rId5"/>
              </a:rPr>
              <a:t>aidosti</a:t>
            </a:r>
            <a:r>
              <a:rPr lang="en-GB" sz="1400" dirty="0">
                <a:hlinkClick r:id="rId5"/>
              </a:rPr>
              <a:t> </a:t>
            </a:r>
            <a:r>
              <a:rPr lang="en-GB" sz="1400" dirty="0" err="1">
                <a:hlinkClick r:id="rId5"/>
              </a:rPr>
              <a:t>kestäviä</a:t>
            </a:r>
            <a:r>
              <a:rPr lang="en-GB" sz="1400" dirty="0">
                <a:hlinkClick r:id="rId5"/>
              </a:rPr>
              <a:t> </a:t>
            </a:r>
            <a:r>
              <a:rPr lang="en-GB" sz="1400" dirty="0" err="1">
                <a:hlinkClick r:id="rId5"/>
              </a:rPr>
              <a:t>elintarvikejärjestelmiä</a:t>
            </a:r>
            <a:r>
              <a:rPr lang="en-GB" sz="1400" dirty="0">
                <a:hlinkClick r:id="rId5"/>
              </a:rPr>
              <a:t>?</a:t>
            </a:r>
            <a:endParaRPr lang="en-GB" sz="2000" noProof="0" dirty="0">
              <a:solidFill>
                <a:srgbClr val="09465E"/>
              </a:solidFill>
            </a:endParaRPr>
          </a:p>
        </p:txBody>
      </p:sp>
      <p:sp>
        <p:nvSpPr>
          <p:cNvPr id="63" name="Text Placeholder 2">
            <a:extLst>
              <a:ext uri="{FF2B5EF4-FFF2-40B4-BE49-F238E27FC236}">
                <a16:creationId xmlns:a16="http://schemas.microsoft.com/office/drawing/2014/main" id="{6522EDF2-9965-3A70-4D3B-306E09868EC2}"/>
              </a:ext>
            </a:extLst>
          </p:cNvPr>
          <p:cNvSpPr txBox="1">
            <a:spLocks/>
          </p:cNvSpPr>
          <p:nvPr/>
        </p:nvSpPr>
        <p:spPr>
          <a:xfrm>
            <a:off x="8435946" y="4132578"/>
            <a:ext cx="3156055" cy="215559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1800" noProof="0" dirty="0" err="1">
                <a:solidFill>
                  <a:srgbClr val="09465E"/>
                </a:solidFill>
              </a:rPr>
              <a:t>Vahvistetaan</a:t>
            </a:r>
            <a:r>
              <a:rPr lang="en-GB" sz="1800" noProof="0" dirty="0">
                <a:solidFill>
                  <a:srgbClr val="09465E"/>
                </a:solidFill>
              </a:rPr>
              <a:t> </a:t>
            </a:r>
            <a:r>
              <a:rPr lang="en-GB" sz="1800" noProof="0" dirty="0" err="1">
                <a:solidFill>
                  <a:srgbClr val="09465E"/>
                </a:solidFill>
              </a:rPr>
              <a:t>elintarvikkeiden</a:t>
            </a:r>
            <a:r>
              <a:rPr lang="en-GB" sz="1800" noProof="0" dirty="0">
                <a:solidFill>
                  <a:srgbClr val="09465E"/>
                </a:solidFill>
              </a:rPr>
              <a:t> </a:t>
            </a:r>
            <a:r>
              <a:rPr lang="en-GB" sz="1800" noProof="0" dirty="0" err="1">
                <a:solidFill>
                  <a:srgbClr val="09465E"/>
                </a:solidFill>
              </a:rPr>
              <a:t>turvallisuutta</a:t>
            </a:r>
            <a:r>
              <a:rPr lang="en-GB" sz="1800" noProof="0" dirty="0">
                <a:solidFill>
                  <a:srgbClr val="09465E"/>
                </a:solidFill>
              </a:rPr>
              <a:t> </a:t>
            </a:r>
            <a:r>
              <a:rPr lang="en-GB" sz="1800" noProof="0" dirty="0" err="1">
                <a:solidFill>
                  <a:srgbClr val="09465E"/>
                </a:solidFill>
              </a:rPr>
              <a:t>koskevat</a:t>
            </a:r>
            <a:r>
              <a:rPr lang="en-GB" sz="1800" noProof="0" dirty="0">
                <a:solidFill>
                  <a:srgbClr val="09465E"/>
                </a:solidFill>
              </a:rPr>
              <a:t> </a:t>
            </a:r>
            <a:r>
              <a:rPr lang="en-GB" sz="1800" noProof="0" dirty="0" err="1">
                <a:solidFill>
                  <a:srgbClr val="09465E"/>
                </a:solidFill>
              </a:rPr>
              <a:t>standardit</a:t>
            </a:r>
            <a:r>
              <a:rPr lang="en-GB" sz="1800" noProof="0" dirty="0">
                <a:solidFill>
                  <a:srgbClr val="09465E"/>
                </a:solidFill>
              </a:rPr>
              <a:t> </a:t>
            </a:r>
            <a:r>
              <a:rPr lang="en-GB" sz="1800" noProof="0" dirty="0" err="1">
                <a:solidFill>
                  <a:srgbClr val="09465E"/>
                </a:solidFill>
              </a:rPr>
              <a:t>ja</a:t>
            </a:r>
            <a:r>
              <a:rPr lang="en-GB" sz="1800" noProof="0" dirty="0">
                <a:solidFill>
                  <a:srgbClr val="09465E"/>
                </a:solidFill>
              </a:rPr>
              <a:t> </a:t>
            </a:r>
            <a:r>
              <a:rPr lang="en-GB" sz="1800" noProof="0" dirty="0" err="1">
                <a:solidFill>
                  <a:srgbClr val="09465E"/>
                </a:solidFill>
              </a:rPr>
              <a:t>edistetään</a:t>
            </a:r>
            <a:r>
              <a:rPr lang="en-GB" sz="1800" noProof="0" dirty="0">
                <a:solidFill>
                  <a:srgbClr val="09465E"/>
                </a:solidFill>
              </a:rPr>
              <a:t> </a:t>
            </a:r>
            <a:r>
              <a:rPr lang="en-GB" sz="1800" noProof="0" dirty="0" err="1">
                <a:solidFill>
                  <a:srgbClr val="09465E"/>
                </a:solidFill>
              </a:rPr>
              <a:t>samalla</a:t>
            </a:r>
            <a:r>
              <a:rPr lang="en-GB" sz="1800" noProof="0" dirty="0">
                <a:solidFill>
                  <a:srgbClr val="09465E"/>
                </a:solidFill>
              </a:rPr>
              <a:t> </a:t>
            </a:r>
            <a:r>
              <a:rPr lang="en-GB" sz="1800" noProof="0" dirty="0" err="1">
                <a:solidFill>
                  <a:srgbClr val="09465E"/>
                </a:solidFill>
              </a:rPr>
              <a:t>elintarvikkeiden</a:t>
            </a:r>
            <a:r>
              <a:rPr lang="en-GB" sz="1800" noProof="0" dirty="0">
                <a:solidFill>
                  <a:srgbClr val="09465E"/>
                </a:solidFill>
              </a:rPr>
              <a:t> </a:t>
            </a:r>
            <a:r>
              <a:rPr lang="en-GB" sz="1800" noProof="0" dirty="0" err="1">
                <a:solidFill>
                  <a:srgbClr val="09465E"/>
                </a:solidFill>
              </a:rPr>
              <a:t>lahjoittamista</a:t>
            </a:r>
            <a:r>
              <a:rPr lang="en-GB" sz="1800" noProof="0" dirty="0">
                <a:solidFill>
                  <a:srgbClr val="09465E"/>
                </a:solidFill>
              </a:rPr>
              <a:t> </a:t>
            </a:r>
            <a:r>
              <a:rPr lang="en-GB" sz="1800" noProof="0" dirty="0" err="1">
                <a:solidFill>
                  <a:srgbClr val="09465E"/>
                </a:solidFill>
              </a:rPr>
              <a:t>ja</a:t>
            </a:r>
            <a:r>
              <a:rPr lang="en-GB" sz="1800" noProof="0" dirty="0">
                <a:solidFill>
                  <a:srgbClr val="09465E"/>
                </a:solidFill>
              </a:rPr>
              <a:t> </a:t>
            </a:r>
            <a:r>
              <a:rPr lang="en-GB" sz="1800" noProof="0" dirty="0" err="1">
                <a:solidFill>
                  <a:srgbClr val="09465E"/>
                </a:solidFill>
              </a:rPr>
              <a:t>ylijäämäruoan</a:t>
            </a:r>
            <a:r>
              <a:rPr lang="en-GB" sz="1800" noProof="0" dirty="0">
                <a:solidFill>
                  <a:srgbClr val="09465E"/>
                </a:solidFill>
              </a:rPr>
              <a:t> </a:t>
            </a:r>
            <a:r>
              <a:rPr lang="en-GB" sz="1800" noProof="0" dirty="0" err="1">
                <a:solidFill>
                  <a:srgbClr val="09465E"/>
                </a:solidFill>
              </a:rPr>
              <a:t>käyttöä</a:t>
            </a:r>
            <a:r>
              <a:rPr lang="en-GB" sz="1800" noProof="0" dirty="0">
                <a:solidFill>
                  <a:srgbClr val="09465E"/>
                </a:solidFill>
              </a:rPr>
              <a:t> </a:t>
            </a:r>
            <a:r>
              <a:rPr lang="en-GB" sz="1800" noProof="0" dirty="0" err="1">
                <a:solidFill>
                  <a:srgbClr val="09465E"/>
                </a:solidFill>
              </a:rPr>
              <a:t>jätteiden</a:t>
            </a:r>
            <a:r>
              <a:rPr lang="en-GB" sz="1800" noProof="0" dirty="0">
                <a:solidFill>
                  <a:srgbClr val="09465E"/>
                </a:solidFill>
              </a:rPr>
              <a:t> </a:t>
            </a:r>
            <a:r>
              <a:rPr lang="en-GB" sz="1800" noProof="0" dirty="0" err="1">
                <a:solidFill>
                  <a:srgbClr val="09465E"/>
                </a:solidFill>
              </a:rPr>
              <a:t>syntymisen</a:t>
            </a:r>
            <a:r>
              <a:rPr lang="en-GB" sz="1800" noProof="0" dirty="0">
                <a:solidFill>
                  <a:srgbClr val="09465E"/>
                </a:solidFill>
              </a:rPr>
              <a:t> </a:t>
            </a:r>
            <a:r>
              <a:rPr lang="en-GB" sz="1800" noProof="0" dirty="0" err="1">
                <a:solidFill>
                  <a:srgbClr val="09465E"/>
                </a:solidFill>
              </a:rPr>
              <a:t>estämiseksi</a:t>
            </a:r>
            <a:r>
              <a:rPr lang="en-GB" sz="1800" noProof="0" dirty="0">
                <a:solidFill>
                  <a:srgbClr val="09465E"/>
                </a:solidFill>
              </a:rPr>
              <a:t>. </a:t>
            </a:r>
            <a:r>
              <a:rPr lang="en-GB" sz="1800" noProof="0" dirty="0">
                <a:solidFill>
                  <a:srgbClr val="09465E"/>
                </a:solidFill>
                <a:hlinkClick r:id="rId6"/>
              </a:rPr>
              <a:t>(Lue </a:t>
            </a:r>
            <a:r>
              <a:rPr lang="en-GB" sz="1800" noProof="0" dirty="0" err="1">
                <a:solidFill>
                  <a:srgbClr val="09465E"/>
                </a:solidFill>
                <a:hlinkClick r:id="rId6"/>
              </a:rPr>
              <a:t>lisää</a:t>
            </a:r>
            <a:r>
              <a:rPr lang="en-GB" sz="1800" noProof="0" dirty="0">
                <a:solidFill>
                  <a:srgbClr val="09465E"/>
                </a:solidFill>
                <a:hlinkClick r:id="rId6"/>
              </a:rPr>
              <a:t>)</a:t>
            </a:r>
            <a:endParaRPr lang="en-GB" sz="1800" noProof="0" dirty="0">
              <a:solidFill>
                <a:srgbClr val="09465E"/>
              </a:solidFill>
            </a:endParaRPr>
          </a:p>
        </p:txBody>
      </p:sp>
      <p:pic>
        <p:nvPicPr>
          <p:cNvPr id="4" name="Obraz 3" descr="Obraz zawierający zrzut ekranu, logo, Grafika, symbol&#10;&#10;Zawartość wygenerowana przez sztuczną inteligencję może być niepoprawna.">
            <a:extLst>
              <a:ext uri="{FF2B5EF4-FFF2-40B4-BE49-F238E27FC236}">
                <a16:creationId xmlns:a16="http://schemas.microsoft.com/office/drawing/2014/main" id="{2B4920F8-B13F-A593-5514-BF9BAB560C3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68724" y="68966"/>
            <a:ext cx="3099728" cy="1117746"/>
          </a:xfrm>
          <a:prstGeom prst="rect">
            <a:avLst/>
          </a:prstGeom>
        </p:spPr>
      </p:pic>
      <p:grpSp>
        <p:nvGrpSpPr>
          <p:cNvPr id="3" name="Graphic 4">
            <a:extLst>
              <a:ext uri="{FF2B5EF4-FFF2-40B4-BE49-F238E27FC236}">
                <a16:creationId xmlns:a16="http://schemas.microsoft.com/office/drawing/2014/main" id="{871778FF-6D6E-2404-AB93-A4E0EF2EE38E}"/>
              </a:ext>
            </a:extLst>
          </p:cNvPr>
          <p:cNvGrpSpPr/>
          <p:nvPr/>
        </p:nvGrpSpPr>
        <p:grpSpPr>
          <a:xfrm rot="19582332">
            <a:off x="8494104" y="5684825"/>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C78560E9-D492-A2AA-98CD-BB0485B37E77}"/>
                </a:ext>
              </a:extLst>
            </p:cNvPr>
            <p:cNvGrpSpPr/>
            <p:nvPr/>
          </p:nvGrpSpPr>
          <p:grpSpPr>
            <a:xfrm>
              <a:off x="9159507" y="2719113"/>
              <a:ext cx="446280" cy="440141"/>
              <a:chOff x="9159507" y="2719113"/>
              <a:chExt cx="446280" cy="440141"/>
            </a:xfrm>
            <a:grpFill/>
          </p:grpSpPr>
          <p:sp>
            <p:nvSpPr>
              <p:cNvPr id="14" name="Freeform 57">
                <a:extLst>
                  <a:ext uri="{FF2B5EF4-FFF2-40B4-BE49-F238E27FC236}">
                    <a16:creationId xmlns:a16="http://schemas.microsoft.com/office/drawing/2014/main" id="{7382B14D-6AFF-FC5D-87FB-B6A309F3A08D}"/>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5" name="Freeform 58">
                <a:extLst>
                  <a:ext uri="{FF2B5EF4-FFF2-40B4-BE49-F238E27FC236}">
                    <a16:creationId xmlns:a16="http://schemas.microsoft.com/office/drawing/2014/main" id="{98D960BA-AA34-1679-D5FD-DA1E87E9B86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6" name="Graphic 4">
              <a:extLst>
                <a:ext uri="{FF2B5EF4-FFF2-40B4-BE49-F238E27FC236}">
                  <a16:creationId xmlns:a16="http://schemas.microsoft.com/office/drawing/2014/main" id="{34048336-13EE-71E3-0B99-5A3AD4742AE8}"/>
                </a:ext>
              </a:extLst>
            </p:cNvPr>
            <p:cNvGrpSpPr/>
            <p:nvPr/>
          </p:nvGrpSpPr>
          <p:grpSpPr>
            <a:xfrm>
              <a:off x="9129274" y="2893887"/>
              <a:ext cx="717139" cy="1211724"/>
              <a:chOff x="9129274" y="2893887"/>
              <a:chExt cx="717139" cy="1211724"/>
            </a:xfrm>
            <a:grpFill/>
          </p:grpSpPr>
          <p:sp>
            <p:nvSpPr>
              <p:cNvPr id="7" name="Freeform 50">
                <a:extLst>
                  <a:ext uri="{FF2B5EF4-FFF2-40B4-BE49-F238E27FC236}">
                    <a16:creationId xmlns:a16="http://schemas.microsoft.com/office/drawing/2014/main" id="{237F1BF9-18C0-0A2D-413F-45A627BA1FAC}"/>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8" name="Freeform 51">
                <a:extLst>
                  <a:ext uri="{FF2B5EF4-FFF2-40B4-BE49-F238E27FC236}">
                    <a16:creationId xmlns:a16="http://schemas.microsoft.com/office/drawing/2014/main" id="{8579FE70-8555-46B0-7FBF-63479BFECBC0}"/>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9" name="Freeform 52">
                <a:extLst>
                  <a:ext uri="{FF2B5EF4-FFF2-40B4-BE49-F238E27FC236}">
                    <a16:creationId xmlns:a16="http://schemas.microsoft.com/office/drawing/2014/main" id="{CE17203E-4A46-0F99-A50D-2C3951E05DC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0" name="Freeform 53">
                <a:extLst>
                  <a:ext uri="{FF2B5EF4-FFF2-40B4-BE49-F238E27FC236}">
                    <a16:creationId xmlns:a16="http://schemas.microsoft.com/office/drawing/2014/main" id="{1747E326-4117-9B59-5387-41C14BEC557B}"/>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1" name="Freeform 54">
                <a:extLst>
                  <a:ext uri="{FF2B5EF4-FFF2-40B4-BE49-F238E27FC236}">
                    <a16:creationId xmlns:a16="http://schemas.microsoft.com/office/drawing/2014/main" id="{1039D815-1DE5-A58B-A4EE-AAB536B3C13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2" name="Freeform 55">
                <a:extLst>
                  <a:ext uri="{FF2B5EF4-FFF2-40B4-BE49-F238E27FC236}">
                    <a16:creationId xmlns:a16="http://schemas.microsoft.com/office/drawing/2014/main" id="{04C49513-165E-51E3-706B-279904FB2B6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3" name="Freeform 56">
                <a:extLst>
                  <a:ext uri="{FF2B5EF4-FFF2-40B4-BE49-F238E27FC236}">
                    <a16:creationId xmlns:a16="http://schemas.microsoft.com/office/drawing/2014/main" id="{9AC28E72-1265-326F-37B3-07539274F4F7}"/>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6994899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obrazu 5" descr="Obraz zawierający woda, kropla, Bańka, Płyn&#10;&#10;Zawartość wygenerowana przez sztuczną inteligencję może być niepoprawna.">
            <a:extLst>
              <a:ext uri="{FF2B5EF4-FFF2-40B4-BE49-F238E27FC236}">
                <a16:creationId xmlns:a16="http://schemas.microsoft.com/office/drawing/2014/main" id="{9CE5BCC7-2D2A-0D43-377F-87A51CCA1FB3}"/>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26" name="Freeform 25">
            <a:extLst>
              <a:ext uri="{FF2B5EF4-FFF2-40B4-BE49-F238E27FC236}">
                <a16:creationId xmlns:a16="http://schemas.microsoft.com/office/drawing/2014/main" id="{89CBCF90-DABF-4A9C-209D-C0E5146A7274}"/>
              </a:ext>
            </a:extLst>
          </p:cNvPr>
          <p:cNvSpPr/>
          <p:nvPr/>
        </p:nvSpPr>
        <p:spPr>
          <a:xfrm>
            <a:off x="799128" y="1047404"/>
            <a:ext cx="10203652" cy="5064323"/>
          </a:xfrm>
          <a:custGeom>
            <a:avLst/>
            <a:gdLst>
              <a:gd name="connsiteX0" fmla="*/ 0 w 10203652"/>
              <a:gd name="connsiteY0" fmla="*/ 0 h 5365455"/>
              <a:gd name="connsiteX1" fmla="*/ 10203652 w 10203652"/>
              <a:gd name="connsiteY1" fmla="*/ 0 h 5365455"/>
              <a:gd name="connsiteX2" fmla="*/ 10203652 w 10203652"/>
              <a:gd name="connsiteY2" fmla="*/ 5365455 h 5365455"/>
              <a:gd name="connsiteX3" fmla="*/ 0 w 10203652"/>
              <a:gd name="connsiteY3" fmla="*/ 5365455 h 5365455"/>
            </a:gdLst>
            <a:ahLst/>
            <a:cxnLst>
              <a:cxn ang="0">
                <a:pos x="connsiteX0" y="connsiteY0"/>
              </a:cxn>
              <a:cxn ang="0">
                <a:pos x="connsiteX1" y="connsiteY1"/>
              </a:cxn>
              <a:cxn ang="0">
                <a:pos x="connsiteX2" y="connsiteY2"/>
              </a:cxn>
              <a:cxn ang="0">
                <a:pos x="connsiteX3" y="connsiteY3"/>
              </a:cxn>
            </a:cxnLst>
            <a:rect l="l" t="t" r="r" b="b"/>
            <a:pathLst>
              <a:path w="10203652" h="5365455">
                <a:moveTo>
                  <a:pt x="0" y="0"/>
                </a:moveTo>
                <a:lnTo>
                  <a:pt x="10203652" y="0"/>
                </a:lnTo>
                <a:lnTo>
                  <a:pt x="10203652" y="5365455"/>
                </a:lnTo>
                <a:lnTo>
                  <a:pt x="0" y="5365455"/>
                </a:lnTo>
                <a:close/>
              </a:path>
            </a:pathLst>
          </a:custGeom>
          <a:gradFill>
            <a:gsLst>
              <a:gs pos="79000">
                <a:srgbClr val="09465E"/>
              </a:gs>
              <a:gs pos="45000">
                <a:srgbClr val="09465E">
                  <a:alpha val="2175"/>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sp>
        <p:nvSpPr>
          <p:cNvPr id="13" name="TextBox 12">
            <a:extLst>
              <a:ext uri="{FF2B5EF4-FFF2-40B4-BE49-F238E27FC236}">
                <a16:creationId xmlns:a16="http://schemas.microsoft.com/office/drawing/2014/main" id="{3875B9C3-7921-364B-95C1-7200313E6D07}"/>
              </a:ext>
            </a:extLst>
          </p:cNvPr>
          <p:cNvSpPr txBox="1"/>
          <p:nvPr/>
        </p:nvSpPr>
        <p:spPr>
          <a:xfrm>
            <a:off x="1029714" y="5177427"/>
            <a:ext cx="9742480" cy="707886"/>
          </a:xfrm>
          <a:prstGeom prst="rect">
            <a:avLst/>
          </a:prstGeom>
          <a:noFill/>
        </p:spPr>
        <p:txBody>
          <a:bodyPr wrap="square" rtlCol="0">
            <a:spAutoFit/>
          </a:bodyPr>
          <a:lstStyle/>
          <a:p>
            <a:pPr algn="ctr"/>
            <a:r>
              <a:rPr lang="en-GB" sz="2000" b="1" spc="162" noProof="0">
                <a:solidFill>
                  <a:schemeClr val="bg1"/>
                </a:solidFill>
                <a:latin typeface="Calibri" panose="020F0502020204030204" pitchFamily="34" charset="0"/>
                <a:cs typeface="Calibri" panose="020F0502020204030204" pitchFamily="34" charset="0"/>
              </a:rPr>
              <a:t>"TUHLAAMALLA VÄHEMMÄN RUOKAA VOIMME TORJUA ILMASTONMUUTOSTA." </a:t>
            </a:r>
          </a:p>
          <a:p>
            <a:pPr algn="ctr"/>
            <a:r>
              <a:rPr lang="en-GB" sz="2000" b="1" spc="162" noProof="0">
                <a:solidFill>
                  <a:schemeClr val="bg1"/>
                </a:solidFill>
                <a:latin typeface="Calibri" panose="020F0502020204030204" pitchFamily="34" charset="0"/>
                <a:cs typeface="Calibri" panose="020F0502020204030204" pitchFamily="34" charset="0"/>
              </a:rPr>
              <a:t>- LIZ GOODWIN</a:t>
            </a:r>
            <a:endParaRPr lang="en-GB" sz="2000" spc="162" noProof="0">
              <a:solidFill>
                <a:schemeClr val="bg1"/>
              </a:solidFill>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A7826031-DB6B-A7A7-456B-9C651C381CB4}"/>
              </a:ext>
            </a:extLst>
          </p:cNvPr>
          <p:cNvGrpSpPr/>
          <p:nvPr/>
        </p:nvGrpSpPr>
        <p:grpSpPr>
          <a:xfrm>
            <a:off x="5323113" y="392865"/>
            <a:ext cx="1487826" cy="1083162"/>
            <a:chOff x="3400450" y="986392"/>
            <a:chExt cx="1487826" cy="1083162"/>
          </a:xfrm>
          <a:solidFill>
            <a:srgbClr val="0B3A5B"/>
          </a:solidFill>
        </p:grpSpPr>
        <p:sp>
          <p:nvSpPr>
            <p:cNvPr id="17" name="Freeform 16">
              <a:extLst>
                <a:ext uri="{FF2B5EF4-FFF2-40B4-BE49-F238E27FC236}">
                  <a16:creationId xmlns:a16="http://schemas.microsoft.com/office/drawing/2014/main" id="{94EC7E45-A203-E073-91CD-5F1958B1759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60BA47"/>
            </a:solidFill>
            <a:ln w="8971" cap="flat">
              <a:noFill/>
              <a:prstDash val="solid"/>
              <a:miter/>
            </a:ln>
          </p:spPr>
          <p:txBody>
            <a:bodyPr rtlCol="0" anchor="ctr"/>
            <a:lstStyle/>
            <a:p>
              <a:endParaRPr lang="en-GB" noProof="0"/>
            </a:p>
          </p:txBody>
        </p:sp>
        <p:sp>
          <p:nvSpPr>
            <p:cNvPr id="18" name="Freeform 17">
              <a:extLst>
                <a:ext uri="{FF2B5EF4-FFF2-40B4-BE49-F238E27FC236}">
                  <a16:creationId xmlns:a16="http://schemas.microsoft.com/office/drawing/2014/main" id="{E5754268-A5D5-1B84-F37E-A304D5BE8BF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GB" noProof="0"/>
            </a:p>
          </p:txBody>
        </p:sp>
      </p:grpSp>
      <p:sp>
        <p:nvSpPr>
          <p:cNvPr id="5" name="Freeform 4">
            <a:extLst>
              <a:ext uri="{FF2B5EF4-FFF2-40B4-BE49-F238E27FC236}">
                <a16:creationId xmlns:a16="http://schemas.microsoft.com/office/drawing/2014/main" id="{1E9009C8-04A4-8C24-AA35-4E8733CD394B}"/>
              </a:ext>
            </a:extLst>
          </p:cNvPr>
          <p:cNvSpPr/>
          <p:nvPr/>
        </p:nvSpPr>
        <p:spPr>
          <a:xfrm>
            <a:off x="8195014" y="-137841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GB" noProof="0"/>
          </a:p>
        </p:txBody>
      </p:sp>
    </p:spTree>
    <p:extLst>
      <p:ext uri="{BB962C8B-B14F-4D97-AF65-F5344CB8AC3E}">
        <p14:creationId xmlns:p14="http://schemas.microsoft.com/office/powerpoint/2010/main" val="903574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73EE3-2E3A-9B89-A7B4-92116589919E}"/>
            </a:ext>
          </a:extLst>
        </p:cNvPr>
        <p:cNvGrpSpPr/>
        <p:nvPr/>
      </p:nvGrpSpPr>
      <p:grpSpPr>
        <a:xfrm>
          <a:off x="0" y="0"/>
          <a:ext cx="0" cy="0"/>
          <a:chOff x="0" y="0"/>
          <a:chExt cx="0" cy="0"/>
        </a:xfrm>
      </p:grpSpPr>
      <p:pic>
        <p:nvPicPr>
          <p:cNvPr id="16" name="Symbol zastępczy obrazu 15" descr="Obraz zawierający ubrania, osoba, Ludzka twarz, uśmiech&#10;&#10;Zawartość wygenerowana przez sztuczną inteligencję może być niepoprawna.">
            <a:extLst>
              <a:ext uri="{FF2B5EF4-FFF2-40B4-BE49-F238E27FC236}">
                <a16:creationId xmlns:a16="http://schemas.microsoft.com/office/drawing/2014/main" id="{C6018DE0-209A-1D67-D38F-713D070D025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5" name="Text Placeholder 4">
            <a:extLst>
              <a:ext uri="{FF2B5EF4-FFF2-40B4-BE49-F238E27FC236}">
                <a16:creationId xmlns:a16="http://schemas.microsoft.com/office/drawing/2014/main" id="{B2778ADA-EA89-FF03-20A4-C45FFCADE4C8}"/>
              </a:ext>
            </a:extLst>
          </p:cNvPr>
          <p:cNvSpPr>
            <a:spLocks noGrp="1"/>
          </p:cNvSpPr>
          <p:nvPr>
            <p:ph type="body" sz="quarter" idx="17"/>
          </p:nvPr>
        </p:nvSpPr>
        <p:spPr>
          <a:xfrm>
            <a:off x="6913514" y="439689"/>
            <a:ext cx="2066906" cy="582221"/>
          </a:xfrm>
        </p:spPr>
        <p:txBody>
          <a:bodyPr/>
          <a:lstStyle/>
          <a:p>
            <a:r>
              <a:rPr lang="en-GB" noProof="0"/>
              <a:t>02</a:t>
            </a:r>
          </a:p>
        </p:txBody>
      </p:sp>
      <p:sp>
        <p:nvSpPr>
          <p:cNvPr id="14" name="Rectangle 13">
            <a:extLst>
              <a:ext uri="{FF2B5EF4-FFF2-40B4-BE49-F238E27FC236}">
                <a16:creationId xmlns:a16="http://schemas.microsoft.com/office/drawing/2014/main" id="{EA06EDE0-42A7-FF64-13B1-D656187DAD39}"/>
              </a:ext>
            </a:extLst>
          </p:cNvPr>
          <p:cNvSpPr/>
          <p:nvPr/>
        </p:nvSpPr>
        <p:spPr>
          <a:xfrm>
            <a:off x="4280170" y="3137889"/>
            <a:ext cx="6447097" cy="1050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spc="324" noProof="0" dirty="0">
                <a:solidFill>
                  <a:srgbClr val="60BA47"/>
                </a:solidFill>
                <a:latin typeface="Calibri" panose="020F0502020204030204" pitchFamily="34" charset="0"/>
                <a:cs typeface="Calibri" panose="020F0502020204030204" pitchFamily="34" charset="0"/>
              </a:rPr>
              <a:t>KANSALLISIA KÄYTÄNTÖJÄ JA TAVOITTEITA</a:t>
            </a:r>
          </a:p>
        </p:txBody>
      </p:sp>
    </p:spTree>
    <p:extLst>
      <p:ext uri="{BB962C8B-B14F-4D97-AF65-F5344CB8AC3E}">
        <p14:creationId xmlns:p14="http://schemas.microsoft.com/office/powerpoint/2010/main" val="2727468435"/>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47AC497626534B880599881CCBB6C8" ma:contentTypeVersion="15" ma:contentTypeDescription="Create a new document." ma:contentTypeScope="" ma:versionID="585a4356692c66b091367eab73698f34">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3fa49066718843e788d1018ad13ec468"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EA28BFC-FFAF-467D-9D06-AEC9C2E65A76}">
  <ds:schemaRefs>
    <ds:schemaRef ds:uri="c90da0c0-d638-440e-806c-9eaade8987c8"/>
    <ds:schemaRef ds:uri="d7a7d2cd-df7e-4745-bde0-17e5b7a43a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4C932F8-DA19-48A9-B572-C76D1E44E370}">
  <ds:schemaRefs>
    <ds:schemaRef ds:uri="http://schemas.microsoft.com/sharepoint/v3/contenttype/forms"/>
  </ds:schemaRefs>
</ds:datastoreItem>
</file>

<file path=customXml/itemProps3.xml><?xml version="1.0" encoding="utf-8"?>
<ds:datastoreItem xmlns:ds="http://schemas.openxmlformats.org/officeDocument/2006/customXml" ds:itemID="{A6B66198-F233-4876-887A-428BD0D4A84F}">
  <ds:schemaRefs>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purl.org/dc/dcmitype/"/>
    <ds:schemaRef ds:uri="http://schemas.microsoft.com/office/2006/documentManagement/types"/>
    <ds:schemaRef ds:uri="d7a7d2cd-df7e-4745-bde0-17e5b7a43ab2"/>
    <ds:schemaRef ds:uri="c90da0c0-d638-440e-806c-9eaade8987c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26</TotalTime>
  <Words>2115</Words>
  <Application>Microsoft Office PowerPoint</Application>
  <PresentationFormat>Laajakuva</PresentationFormat>
  <Paragraphs>206</Paragraphs>
  <Slides>32</Slides>
  <Notes>23</Notes>
  <HiddenSlides>0</HiddenSlides>
  <MMClips>1</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32</vt:i4>
      </vt:variant>
    </vt:vector>
  </HeadingPairs>
  <TitlesOfParts>
    <vt:vector size="39" baseType="lpstr">
      <vt:lpstr>Arial</vt:lpstr>
      <vt:lpstr>Calibri</vt:lpstr>
      <vt:lpstr>Montserrat</vt:lpstr>
      <vt:lpstr>Montserrat Light</vt:lpstr>
      <vt:lpstr>Times New Roman</vt:lpstr>
      <vt:lpstr>Wingdings</vt: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docId:3934804CA9E36C332FEE66A8B4A1EF7A</cp:keywords>
  <cp:lastModifiedBy>Anna-Maria Saarela</cp:lastModifiedBy>
  <cp:revision>5</cp:revision>
  <dcterms:created xsi:type="dcterms:W3CDTF">2020-10-14T13:32:04Z</dcterms:created>
  <dcterms:modified xsi:type="dcterms:W3CDTF">2025-05-26T19:54:21Z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0x010100F947AC497626534B880599881CCBB6C8</vt:lpwstr>
  </property>
  <property fmtid="{D5CDD505-2E9C-101B-9397-08002B2CF9AE}" pid="3" name="MediaServiceImageTags">
    <vt:lpwstr/>
  </property>
</Properties>
</file>