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9"/>
  </p:notesMasterIdLst>
  <p:sldIdLst>
    <p:sldId id="4345" r:id="rId5"/>
    <p:sldId id="4437" r:id="rId6"/>
    <p:sldId id="4352" r:id="rId7"/>
    <p:sldId id="4420" r:id="rId8"/>
    <p:sldId id="4422" r:id="rId9"/>
    <p:sldId id="4423" r:id="rId10"/>
    <p:sldId id="4430" r:id="rId11"/>
    <p:sldId id="4431" r:id="rId12"/>
    <p:sldId id="4438" r:id="rId13"/>
    <p:sldId id="4366" r:id="rId14"/>
    <p:sldId id="4417" r:id="rId15"/>
    <p:sldId id="4418" r:id="rId16"/>
    <p:sldId id="4368" r:id="rId17"/>
    <p:sldId id="4421" r:id="rId18"/>
    <p:sldId id="4432" r:id="rId19"/>
    <p:sldId id="4371" r:id="rId20"/>
    <p:sldId id="4372" r:id="rId21"/>
    <p:sldId id="4433" r:id="rId22"/>
    <p:sldId id="4373" r:id="rId23"/>
    <p:sldId id="4439" r:id="rId24"/>
    <p:sldId id="4419" r:id="rId25"/>
    <p:sldId id="4379" r:id="rId26"/>
    <p:sldId id="4440" r:id="rId27"/>
    <p:sldId id="4377" r:id="rId28"/>
    <p:sldId id="4383" r:id="rId29"/>
    <p:sldId id="4434" r:id="rId30"/>
    <p:sldId id="4380" r:id="rId31"/>
    <p:sldId id="4435" r:id="rId32"/>
    <p:sldId id="4441" r:id="rId33"/>
    <p:sldId id="4384" r:id="rId34"/>
    <p:sldId id="4436" r:id="rId35"/>
    <p:sldId id="4385" r:id="rId36"/>
    <p:sldId id="4340" r:id="rId37"/>
    <p:sldId id="4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9AC9B-AC04-B40A-D827-74D2F9A498AA}" name="Paula Whyte ( Momentum Consulting )" initials="P)" userId="S::paula_momentumconsulting.ie#ext#@biainnovatorcampus.onmicrosoft.com::f0db49ca-a56d-4261-b8a6-819acd09e0a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60BA47"/>
    <a:srgbClr val="0B3A5B"/>
    <a:srgbClr val="1853C1"/>
    <a:srgbClr val="ED7D31"/>
    <a:srgbClr val="E25684"/>
    <a:srgbClr val="E79419"/>
    <a:srgbClr val="F26650"/>
    <a:srgbClr val="2094D2"/>
    <a:srgbClr val="3CB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7178E-E599-C695-963C-71576A4E611A}" v="32" dt="2025-05-28T14:51:56.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biainnovatorcampus.onmicrosoft.com::f0db49ca-a56d-4261-b8a6-819acd09e0a3" providerId="AD" clId="Web-{9367178E-E599-C695-963C-71576A4E611A}"/>
    <pc:docChg chg="modSld">
      <pc:chgData name="Paula Whyte ( Momentum Consulting )" userId="S::paula_momentumconsulting.ie#ext#@biainnovatorcampus.onmicrosoft.com::f0db49ca-a56d-4261-b8a6-819acd09e0a3" providerId="AD" clId="Web-{9367178E-E599-C695-963C-71576A4E611A}" dt="2025-05-28T14:51:56.268" v="31" actId="1076"/>
      <pc:docMkLst>
        <pc:docMk/>
      </pc:docMkLst>
      <pc:sldChg chg="modSp">
        <pc:chgData name="Paula Whyte ( Momentum Consulting )" userId="S::paula_momentumconsulting.ie#ext#@biainnovatorcampus.onmicrosoft.com::f0db49ca-a56d-4261-b8a6-819acd09e0a3" providerId="AD" clId="Web-{9367178E-E599-C695-963C-71576A4E611A}" dt="2025-05-28T14:51:37.986" v="25" actId="1076"/>
        <pc:sldMkLst>
          <pc:docMk/>
          <pc:sldMk cId="2825681658" sldId="4373"/>
        </pc:sldMkLst>
        <pc:spChg chg="mod">
          <ac:chgData name="Paula Whyte ( Momentum Consulting )" userId="S::paula_momentumconsulting.ie#ext#@biainnovatorcampus.onmicrosoft.com::f0db49ca-a56d-4261-b8a6-819acd09e0a3" providerId="AD" clId="Web-{9367178E-E599-C695-963C-71576A4E611A}" dt="2025-05-28T14:51:37.986" v="25" actId="1076"/>
          <ac:spMkLst>
            <pc:docMk/>
            <pc:sldMk cId="2825681658" sldId="4373"/>
            <ac:spMk id="2" creationId="{0B932828-95E8-20A1-4993-662EEF9F3808}"/>
          </ac:spMkLst>
        </pc:spChg>
        <pc:spChg chg="mod">
          <ac:chgData name="Paula Whyte ( Momentum Consulting )" userId="S::paula_momentumconsulting.ie#ext#@biainnovatorcampus.onmicrosoft.com::f0db49ca-a56d-4261-b8a6-819acd09e0a3" providerId="AD" clId="Web-{9367178E-E599-C695-963C-71576A4E611A}" dt="2025-05-28T14:51:24.625" v="17" actId="1076"/>
          <ac:spMkLst>
            <pc:docMk/>
            <pc:sldMk cId="2825681658" sldId="4373"/>
            <ac:spMk id="24" creationId="{82846A47-813A-DBA2-7827-2E2EE57ECB1D}"/>
          </ac:spMkLst>
        </pc:spChg>
        <pc:spChg chg="mod">
          <ac:chgData name="Paula Whyte ( Momentum Consulting )" userId="S::paula_momentumconsulting.ie#ext#@biainnovatorcampus.onmicrosoft.com::f0db49ca-a56d-4261-b8a6-819acd09e0a3" providerId="AD" clId="Web-{9367178E-E599-C695-963C-71576A4E611A}" dt="2025-05-28T14:51:24.641" v="18" actId="1076"/>
          <ac:spMkLst>
            <pc:docMk/>
            <pc:sldMk cId="2825681658" sldId="4373"/>
            <ac:spMk id="29" creationId="{BFF616D3-40DC-BC59-36C1-3FC9687BBB64}"/>
          </ac:spMkLst>
        </pc:spChg>
        <pc:spChg chg="mod">
          <ac:chgData name="Paula Whyte ( Momentum Consulting )" userId="S::paula_momentumconsulting.ie#ext#@biainnovatorcampus.onmicrosoft.com::f0db49ca-a56d-4261-b8a6-819acd09e0a3" providerId="AD" clId="Web-{9367178E-E599-C695-963C-71576A4E611A}" dt="2025-05-28T14:51:24.657" v="19" actId="1076"/>
          <ac:spMkLst>
            <pc:docMk/>
            <pc:sldMk cId="2825681658" sldId="4373"/>
            <ac:spMk id="30" creationId="{D3C86441-777B-8E60-3C3A-D4E9D52EBAD2}"/>
          </ac:spMkLst>
        </pc:spChg>
        <pc:spChg chg="mod">
          <ac:chgData name="Paula Whyte ( Momentum Consulting )" userId="S::paula_momentumconsulting.ie#ext#@biainnovatorcampus.onmicrosoft.com::f0db49ca-a56d-4261-b8a6-819acd09e0a3" providerId="AD" clId="Web-{9367178E-E599-C695-963C-71576A4E611A}" dt="2025-05-28T14:51:31.235" v="24" actId="14100"/>
          <ac:spMkLst>
            <pc:docMk/>
            <pc:sldMk cId="2825681658" sldId="4373"/>
            <ac:spMk id="41" creationId="{652FD8D3-AF57-F2A0-806A-0AD568E90F2C}"/>
          </ac:spMkLst>
        </pc:spChg>
        <pc:spChg chg="mod">
          <ac:chgData name="Paula Whyte ( Momentum Consulting )" userId="S::paula_momentumconsulting.ie#ext#@biainnovatorcampus.onmicrosoft.com::f0db49ca-a56d-4261-b8a6-819acd09e0a3" providerId="AD" clId="Web-{9367178E-E599-C695-963C-71576A4E611A}" dt="2025-05-28T14:51:24.672" v="20" actId="1076"/>
          <ac:spMkLst>
            <pc:docMk/>
            <pc:sldMk cId="2825681658" sldId="4373"/>
            <ac:spMk id="49" creationId="{F51C8A50-ACDC-3194-75C0-E2F3A3DD0DF4}"/>
          </ac:spMkLst>
        </pc:spChg>
        <pc:spChg chg="mod">
          <ac:chgData name="Paula Whyte ( Momentum Consulting )" userId="S::paula_momentumconsulting.ie#ext#@biainnovatorcampus.onmicrosoft.com::f0db49ca-a56d-4261-b8a6-819acd09e0a3" providerId="AD" clId="Web-{9367178E-E599-C695-963C-71576A4E611A}" dt="2025-05-28T14:51:24.688" v="21" actId="1076"/>
          <ac:spMkLst>
            <pc:docMk/>
            <pc:sldMk cId="2825681658" sldId="4373"/>
            <ac:spMk id="50" creationId="{52F8FBF2-A6FC-866A-3E8E-A3458C4E0A7D}"/>
          </ac:spMkLst>
        </pc:spChg>
        <pc:spChg chg="mod">
          <ac:chgData name="Paula Whyte ( Momentum Consulting )" userId="S::paula_momentumconsulting.ie#ext#@biainnovatorcampus.onmicrosoft.com::f0db49ca-a56d-4261-b8a6-819acd09e0a3" providerId="AD" clId="Web-{9367178E-E599-C695-963C-71576A4E611A}" dt="2025-05-28T14:51:24.704" v="22" actId="1076"/>
          <ac:spMkLst>
            <pc:docMk/>
            <pc:sldMk cId="2825681658" sldId="4373"/>
            <ac:spMk id="51" creationId="{6772B60A-0187-3772-0C4B-77ED76A9E89F}"/>
          </ac:spMkLst>
        </pc:spChg>
      </pc:sldChg>
      <pc:sldChg chg="modSp">
        <pc:chgData name="Paula Whyte ( Momentum Consulting )" userId="S::paula_momentumconsulting.ie#ext#@biainnovatorcampus.onmicrosoft.com::f0db49ca-a56d-4261-b8a6-819acd09e0a3" providerId="AD" clId="Web-{9367178E-E599-C695-963C-71576A4E611A}" dt="2025-05-28T14:50:56.748" v="16" actId="1076"/>
        <pc:sldMkLst>
          <pc:docMk/>
          <pc:sldMk cId="1855039130" sldId="4432"/>
        </pc:sldMkLst>
        <pc:spChg chg="mod">
          <ac:chgData name="Paula Whyte ( Momentum Consulting )" userId="S::paula_momentumconsulting.ie#ext#@biainnovatorcampus.onmicrosoft.com::f0db49ca-a56d-4261-b8a6-819acd09e0a3" providerId="AD" clId="Web-{9367178E-E599-C695-963C-71576A4E611A}" dt="2025-05-28T14:50:52.592" v="15" actId="14100"/>
          <ac:spMkLst>
            <pc:docMk/>
            <pc:sldMk cId="1855039130" sldId="4432"/>
            <ac:spMk id="4" creationId="{CC77D0EB-5E62-6BEC-A2E0-A2B0490B794C}"/>
          </ac:spMkLst>
        </pc:spChg>
        <pc:spChg chg="mod">
          <ac:chgData name="Paula Whyte ( Momentum Consulting )" userId="S::paula_momentumconsulting.ie#ext#@biainnovatorcampus.onmicrosoft.com::f0db49ca-a56d-4261-b8a6-819acd09e0a3" providerId="AD" clId="Web-{9367178E-E599-C695-963C-71576A4E611A}" dt="2025-05-28T14:50:56.748" v="16" actId="1076"/>
          <ac:spMkLst>
            <pc:docMk/>
            <pc:sldMk cId="1855039130" sldId="4432"/>
            <ac:spMk id="12" creationId="{B6A33ABE-6217-3CC1-519F-18E950AF5E95}"/>
          </ac:spMkLst>
        </pc:spChg>
      </pc:sldChg>
      <pc:sldChg chg="modSp">
        <pc:chgData name="Paula Whyte ( Momentum Consulting )" userId="S::paula_momentumconsulting.ie#ext#@biainnovatorcampus.onmicrosoft.com::f0db49ca-a56d-4261-b8a6-819acd09e0a3" providerId="AD" clId="Web-{9367178E-E599-C695-963C-71576A4E611A}" dt="2025-05-28T14:50:27.371" v="14"/>
        <pc:sldMkLst>
          <pc:docMk/>
          <pc:sldMk cId="1401999039" sldId="4437"/>
        </pc:sldMkLst>
        <pc:spChg chg="mod">
          <ac:chgData name="Paula Whyte ( Momentum Consulting )" userId="S::paula_momentumconsulting.ie#ext#@biainnovatorcampus.onmicrosoft.com::f0db49ca-a56d-4261-b8a6-819acd09e0a3" providerId="AD" clId="Web-{9367178E-E599-C695-963C-71576A4E611A}" dt="2025-05-28T14:50:09.261" v="9"/>
          <ac:spMkLst>
            <pc:docMk/>
            <pc:sldMk cId="1401999039" sldId="4437"/>
            <ac:spMk id="15" creationId="{C4E048F0-9773-C54B-A71E-3C9CFEB59C8E}"/>
          </ac:spMkLst>
        </pc:spChg>
        <pc:spChg chg="mod">
          <ac:chgData name="Paula Whyte ( Momentum Consulting )" userId="S::paula_momentumconsulting.ie#ext#@biainnovatorcampus.onmicrosoft.com::f0db49ca-a56d-4261-b8a6-819acd09e0a3" providerId="AD" clId="Web-{9367178E-E599-C695-963C-71576A4E611A}" dt="2025-05-28T14:50:18.136" v="12"/>
          <ac:spMkLst>
            <pc:docMk/>
            <pc:sldMk cId="1401999039" sldId="4437"/>
            <ac:spMk id="21" creationId="{E66C7987-60BB-DC47-A0C2-99C652EF4EF7}"/>
          </ac:spMkLst>
        </pc:spChg>
        <pc:spChg chg="mod">
          <ac:chgData name="Paula Whyte ( Momentum Consulting )" userId="S::paula_momentumconsulting.ie#ext#@biainnovatorcampus.onmicrosoft.com::f0db49ca-a56d-4261-b8a6-819acd09e0a3" providerId="AD" clId="Web-{9367178E-E599-C695-963C-71576A4E611A}" dt="2025-05-28T14:50:22.543" v="13"/>
          <ac:spMkLst>
            <pc:docMk/>
            <pc:sldMk cId="1401999039" sldId="4437"/>
            <ac:spMk id="23" creationId="{8343CF12-FDE6-8849-AC52-1E26D392F86A}"/>
          </ac:spMkLst>
        </pc:spChg>
        <pc:spChg chg="mod">
          <ac:chgData name="Paula Whyte ( Momentum Consulting )" userId="S::paula_momentumconsulting.ie#ext#@biainnovatorcampus.onmicrosoft.com::f0db49ca-a56d-4261-b8a6-819acd09e0a3" providerId="AD" clId="Web-{9367178E-E599-C695-963C-71576A4E611A}" dt="2025-05-28T14:50:27.371" v="14"/>
          <ac:spMkLst>
            <pc:docMk/>
            <pc:sldMk cId="1401999039" sldId="4437"/>
            <ac:spMk id="25" creationId="{C649836C-4763-0A4B-8068-8B6B3A14D501}"/>
          </ac:spMkLst>
        </pc:spChg>
        <pc:grpChg chg="mod">
          <ac:chgData name="Paula Whyte ( Momentum Consulting )" userId="S::paula_momentumconsulting.ie#ext#@biainnovatorcampus.onmicrosoft.com::f0db49ca-a56d-4261-b8a6-819acd09e0a3" providerId="AD" clId="Web-{9367178E-E599-C695-963C-71576A4E611A}" dt="2025-05-28T14:50:03.432" v="8" actId="14100"/>
          <ac:grpSpMkLst>
            <pc:docMk/>
            <pc:sldMk cId="1401999039" sldId="4437"/>
            <ac:grpSpMk id="9" creationId="{4B2B097B-E908-F239-EDE3-718FB026E7C2}"/>
          </ac:grpSpMkLst>
        </pc:grpChg>
      </pc:sldChg>
      <pc:sldChg chg="modSp">
        <pc:chgData name="Paula Whyte ( Momentum Consulting )" userId="S::paula_momentumconsulting.ie#ext#@biainnovatorcampus.onmicrosoft.com::f0db49ca-a56d-4261-b8a6-819acd09e0a3" providerId="AD" clId="Web-{9367178E-E599-C695-963C-71576A4E611A}" dt="2025-05-28T14:51:56.268" v="31" actId="1076"/>
        <pc:sldMkLst>
          <pc:docMk/>
          <pc:sldMk cId="4262149601" sldId="4439"/>
        </pc:sldMkLst>
        <pc:spChg chg="mod">
          <ac:chgData name="Paula Whyte ( Momentum Consulting )" userId="S::paula_momentumconsulting.ie#ext#@biainnovatorcampus.onmicrosoft.com::f0db49ca-a56d-4261-b8a6-819acd09e0a3" providerId="AD" clId="Web-{9367178E-E599-C695-963C-71576A4E611A}" dt="2025-05-28T14:51:56.221" v="26" actId="1076"/>
          <ac:spMkLst>
            <pc:docMk/>
            <pc:sldMk cId="4262149601" sldId="4439"/>
            <ac:spMk id="12" creationId="{988CBB73-2F06-BBFD-739D-7CB558B694A8}"/>
          </ac:spMkLst>
        </pc:spChg>
        <pc:spChg chg="mod">
          <ac:chgData name="Paula Whyte ( Momentum Consulting )" userId="S::paula_momentumconsulting.ie#ext#@biainnovatorcampus.onmicrosoft.com::f0db49ca-a56d-4261-b8a6-819acd09e0a3" providerId="AD" clId="Web-{9367178E-E599-C695-963C-71576A4E611A}" dt="2025-05-28T14:51:56.221" v="27" actId="1076"/>
          <ac:spMkLst>
            <pc:docMk/>
            <pc:sldMk cId="4262149601" sldId="4439"/>
            <ac:spMk id="16" creationId="{375882B6-C236-2E9D-48E6-F1ED657AC78E}"/>
          </ac:spMkLst>
        </pc:spChg>
        <pc:spChg chg="mod">
          <ac:chgData name="Paula Whyte ( Momentum Consulting )" userId="S::paula_momentumconsulting.ie#ext#@biainnovatorcampus.onmicrosoft.com::f0db49ca-a56d-4261-b8a6-819acd09e0a3" providerId="AD" clId="Web-{9367178E-E599-C695-963C-71576A4E611A}" dt="2025-05-28T14:51:56.237" v="28" actId="1076"/>
          <ac:spMkLst>
            <pc:docMk/>
            <pc:sldMk cId="4262149601" sldId="4439"/>
            <ac:spMk id="17" creationId="{41B2DC6D-9335-F0FE-8E4F-D831399A1FE5}"/>
          </ac:spMkLst>
        </pc:spChg>
        <pc:spChg chg="mod">
          <ac:chgData name="Paula Whyte ( Momentum Consulting )" userId="S::paula_momentumconsulting.ie#ext#@biainnovatorcampus.onmicrosoft.com::f0db49ca-a56d-4261-b8a6-819acd09e0a3" providerId="AD" clId="Web-{9367178E-E599-C695-963C-71576A4E611A}" dt="2025-05-28T14:51:56.253" v="29" actId="1076"/>
          <ac:spMkLst>
            <pc:docMk/>
            <pc:sldMk cId="4262149601" sldId="4439"/>
            <ac:spMk id="21" creationId="{26D78C23-89D0-4ED8-783A-D45D29783F21}"/>
          </ac:spMkLst>
        </pc:spChg>
        <pc:spChg chg="mod">
          <ac:chgData name="Paula Whyte ( Momentum Consulting )" userId="S::paula_momentumconsulting.ie#ext#@biainnovatorcampus.onmicrosoft.com::f0db49ca-a56d-4261-b8a6-819acd09e0a3" providerId="AD" clId="Web-{9367178E-E599-C695-963C-71576A4E611A}" dt="2025-05-28T14:51:56.268" v="30" actId="1076"/>
          <ac:spMkLst>
            <pc:docMk/>
            <pc:sldMk cId="4262149601" sldId="4439"/>
            <ac:spMk id="22" creationId="{0439FBB9-E978-0973-DD02-213B2FAB9A78}"/>
          </ac:spMkLst>
        </pc:spChg>
        <pc:spChg chg="mod">
          <ac:chgData name="Paula Whyte ( Momentum Consulting )" userId="S::paula_momentumconsulting.ie#ext#@biainnovatorcampus.onmicrosoft.com::f0db49ca-a56d-4261-b8a6-819acd09e0a3" providerId="AD" clId="Web-{9367178E-E599-C695-963C-71576A4E611A}" dt="2025-05-28T14:51:56.268" v="31" actId="1076"/>
          <ac:spMkLst>
            <pc:docMk/>
            <pc:sldMk cId="4262149601" sldId="4439"/>
            <ac:spMk id="23" creationId="{9FAD653F-4148-B8C5-84DA-3DB9E1F7D6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Muokkaa Master-tekstityylejä napsauttamalla tätä</a:t>
            </a:r>
          </a:p>
          <a:p>
            <a:pPr lvl="1"/>
            <a:r>
              <a:rPr lang="en-GB"/>
              <a:t>Toinen taso</a:t>
            </a:r>
          </a:p>
          <a:p>
            <a:pPr lvl="2"/>
            <a:r>
              <a:rPr lang="en-GB"/>
              <a:t>Kolmas taso</a:t>
            </a:r>
          </a:p>
          <a:p>
            <a:pPr lvl="3"/>
            <a:r>
              <a:rPr lang="en-GB"/>
              <a:t>Neljäs taso</a:t>
            </a:r>
          </a:p>
          <a:p>
            <a:pPr lvl="4"/>
            <a:r>
              <a:rPr lang="en-GB"/>
              <a:t>Viides taso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Linkki</a:t>
            </a:r>
            <a:r>
              <a:rPr lang="en-GB"/>
              <a:t> </a:t>
            </a:r>
            <a:r>
              <a:rPr lang="en-GB" err="1"/>
              <a:t>käännökseen</a:t>
            </a:r>
            <a:r>
              <a:rPr lang="en-GB"/>
              <a:t>: https://www.canva.com/design/DAGhD2zpUkc/zqhQ1GbFNHUPj8Qa-ac29g/edit?utm_content=DAGhD2zpUkc&amp;utm_campaign=designshare&amp;utm_medium=link2&amp;utm_source=sharebutton </a:t>
            </a:r>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518505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205E-8D44-582D-45E9-96297BC8A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C32A2-792A-7987-351C-96AD053FB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7A551-2F52-2368-AF1F-4F1A0EEE48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6851DE-9E82-8F66-51EF-C2959433F3D3}"/>
              </a:ext>
            </a:extLst>
          </p:cNvPr>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172387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Linkki käännökseen: https://www.canva.com/design/DAGhbz75hdE/5BgbMheNjpLcyN3LAMgZ8Q/edit?utm_content=DAGhbz75hdE&amp;utm_campaign=designshare&amp;utm_medium=link2&amp;utm_source=sharebutton</a:t>
            </a:r>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3128925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5</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p14="http://schemas.microsoft.com/office/powerpoint/2010/main" xmlns:a14="http://schemas.microsoft.com/office/drawing/2010/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663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err="1"/>
              <a:t>Linkki</a:t>
            </a:r>
            <a:r>
              <a:rPr lang="en-IE"/>
              <a:t> </a:t>
            </a:r>
            <a:r>
              <a:rPr lang="en-IE" err="1"/>
              <a:t>käännökseen</a:t>
            </a:r>
            <a:r>
              <a:rPr lang="en-IE"/>
              <a:t>: https://www.canva.com/design/DAGg29kmSVA/xvPvwzMtGFtl2xdPNlbJvA/edit?utm_content=DAGg29kmSVA&amp;utm_campaign=designshare&amp;utm_medium=link2&amp;utm_source=sharebutton</a:t>
            </a:r>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61524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3C09B-FDC1-7318-AD26-4845E30A2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E79EB-F7F2-7FAD-A2DD-B42192B29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40E45-7874-39DE-C3DE-8018AF3B4C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42C400-0012-9CFA-87E6-CC43FA41E9BE}"/>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408050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91998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a:t>Heading</a:t>
            </a:r>
          </a:p>
        </p:txBody>
      </p:sp>
    </p:spTree>
    <p:extLst>
      <p:ext uri="{BB962C8B-B14F-4D97-AF65-F5344CB8AC3E}">
        <p14:creationId xmlns:p14="http://schemas.microsoft.com/office/powerpoint/2010/main" val="391691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a:solidFill>
                  <a:srgbClr val="0B3A5B"/>
                </a:solidFill>
              </a:rPr>
              <a:t>This license enables </a:t>
            </a:r>
            <a:r>
              <a:rPr lang="en-IE" sz="600" err="1">
                <a:solidFill>
                  <a:srgbClr val="0B3A5B"/>
                </a:solidFill>
              </a:rPr>
              <a:t>reusers</a:t>
            </a:r>
            <a:r>
              <a:rPr lang="en-IE" sz="600">
                <a:solidFill>
                  <a:srgbClr val="0B3A5B"/>
                </a:solidFill>
              </a:rPr>
              <a:t> to distribute, remix, adapt, and build upon the material in any medium or format, so long as </a:t>
            </a:r>
            <a:r>
              <a:rPr lang="en-US" sz="600">
                <a:solidFill>
                  <a:srgbClr val="0B3A5B"/>
                </a:solidFill>
              </a:rPr>
              <a:t>attribution is given to the creator. The license allows for commercial use. CC BY includes the following elements:</a:t>
            </a:r>
          </a:p>
          <a:p>
            <a:pPr algn="just"/>
            <a:r>
              <a:rPr lang="en-US" sz="600">
                <a:solidFill>
                  <a:srgbClr val="0B3A5B"/>
                </a:solidFill>
              </a:rPr>
              <a:t>BY: credit must be given to the creator.</a:t>
            </a:r>
            <a:endParaRPr lang="en-US" sz="600">
              <a:solidFill>
                <a:srgbClr val="0B3A5B"/>
              </a:solidFill>
              <a:ea typeface="Calibri"/>
              <a:cs typeface="Calibri"/>
            </a:endParaRPr>
          </a:p>
        </p:txBody>
      </p:sp>
    </p:spTree>
    <p:extLst>
      <p:ext uri="{BB962C8B-B14F-4D97-AF65-F5344CB8AC3E}">
        <p14:creationId xmlns:p14="http://schemas.microsoft.com/office/powerpoint/2010/main" val="192887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EF5E3298-C822-C087-733C-78CA38F76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5941164-C053-9892-4E70-8A19D9A6BE6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57312" y="5616928"/>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654358"/>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pic>
        <p:nvPicPr>
          <p:cNvPr id="5" name="Picture 4" descr="A grey and black sign with a person in a circle&#10;&#10;AI-generated content may be incorrect.">
            <a:extLst>
              <a:ext uri="{FF2B5EF4-FFF2-40B4-BE49-F238E27FC236}">
                <a16:creationId xmlns:a16="http://schemas.microsoft.com/office/drawing/2014/main" id="{9A0E1920-CDB2-C3EC-1DE6-720CF341AF8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4879" y="6232481"/>
            <a:ext cx="1045326" cy="381377"/>
          </a:xfrm>
          <a:prstGeom prst="rect">
            <a:avLst/>
          </a:prstGeom>
        </p:spPr>
      </p:pic>
      <p:sp>
        <p:nvSpPr>
          <p:cNvPr id="6" name="TextBox 5">
            <a:extLst>
              <a:ext uri="{FF2B5EF4-FFF2-40B4-BE49-F238E27FC236}">
                <a16:creationId xmlns:a16="http://schemas.microsoft.com/office/drawing/2014/main" id="{51EF2067-CAAF-51E1-B198-4B13C0C68B51}"/>
              </a:ext>
            </a:extLst>
          </p:cNvPr>
          <p:cNvSpPr txBox="1"/>
          <p:nvPr userDrawn="1"/>
        </p:nvSpPr>
        <p:spPr>
          <a:xfrm>
            <a:off x="4357312" y="6194751"/>
            <a:ext cx="7016293" cy="4847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850">
                <a:solidFill>
                  <a:srgbClr val="0B3A5B"/>
                </a:solidFill>
              </a:rPr>
              <a:t>This license enables </a:t>
            </a:r>
            <a:r>
              <a:rPr lang="en-IE" sz="850" err="1">
                <a:solidFill>
                  <a:srgbClr val="0B3A5B"/>
                </a:solidFill>
              </a:rPr>
              <a:t>reusers</a:t>
            </a:r>
            <a:r>
              <a:rPr lang="en-IE" sz="850">
                <a:solidFill>
                  <a:srgbClr val="0B3A5B"/>
                </a:solidFill>
              </a:rPr>
              <a:t> to distribute, remix, adapt, and build upon the material in any medium or format, so long as </a:t>
            </a:r>
            <a:r>
              <a:rPr lang="en-US" sz="850">
                <a:solidFill>
                  <a:srgbClr val="0B3A5B"/>
                </a:solidFill>
              </a:rPr>
              <a:t>attribution is given to the creator. The license allows for commercial use. CC BY includes the following elements:</a:t>
            </a:r>
          </a:p>
          <a:p>
            <a:pPr algn="just"/>
            <a:r>
              <a:rPr lang="en-US" sz="850">
                <a:solidFill>
                  <a:srgbClr val="0B3A5B"/>
                </a:solidFill>
              </a:rPr>
              <a:t>BY: credit must be given to the creator.</a:t>
            </a:r>
            <a:endParaRPr lang="en-US" sz="850">
              <a:solidFill>
                <a:srgbClr val="0B3A5B"/>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906" r:id="rId18"/>
    <p:sldLayoutId id="214748390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adriansanchez.es/como-realizar-un-buen-plan-de-marketing-analisis-y-diagnostic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RIt1P4Nfi8" TargetMode="External"/><Relationship Id="rId2" Type="http://schemas.openxmlformats.org/officeDocument/2006/relationships/slideLayout" Target="../slideLayouts/slideLayout15.xml"/><Relationship Id="rId1" Type="http://schemas.openxmlformats.org/officeDocument/2006/relationships/video" Target="https://www.youtube.com/embed/5RIt1P4Nfi8?feature=oembed"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x6_Izo-_TsQ?feature=shared" TargetMode="External"/><Relationship Id="rId2" Type="http://schemas.openxmlformats.org/officeDocument/2006/relationships/slideLayout" Target="../slideLayouts/slideLayout15.xml"/><Relationship Id="rId1" Type="http://schemas.openxmlformats.org/officeDocument/2006/relationships/video" Target="https://www.youtube.com/embed/x6_Izo-_TsQ?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www.spintadigital.com/blog/brand-storytelling-how-to-use-stories-to-build-a-strong-brand-narrativ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adobe.com/ie/creativecloud.html?mv=search&amp;mv=search&amp;mv2=paidsearch&amp;sdid=D8F91K7Y&amp;ef_id=EAIaIQobChMImqO327nujAMVI6mDBx0Q0QQGEAAYASAAEgKZYvD_BwE:G:s&amp;s_kwcid=AL!3085!3!441704130886!e!!g!!adobe%20creative%20cloud!1423511162!56665084540&amp;gad_source=1&amp;gbraid=0AAAAADraYsKIhjIpE2QXd7gWCFyinGFMA&amp;gclid=EAIaIQobChMImqO327nujAMVI6mDBx0Q0QQGEAAYASAAEgKZYvD_BwE" TargetMode="External"/><Relationship Id="rId2" Type="http://schemas.openxmlformats.org/officeDocument/2006/relationships/hyperlink" Target="https://www.canva.com/" TargetMode="External"/><Relationship Id="rId1" Type="http://schemas.openxmlformats.org/officeDocument/2006/relationships/slideLayout" Target="../slideLayouts/slideLayout11.xml"/><Relationship Id="rId5" Type="http://schemas.openxmlformats.org/officeDocument/2006/relationships/hyperlink" Target="https://buffer.com/" TargetMode="External"/><Relationship Id="rId4" Type="http://schemas.openxmlformats.org/officeDocument/2006/relationships/hyperlink" Target="https://mailchimp.com/landers/email-marketing-platform/?igaag=171364297122&amp;igacm=21858887940&amp;igacr=719590808135&amp;igakw=mailchimp&amp;igamt=e&amp;igant=g&amp;ds_c=DEPT_AOC_Google_Search_UKI_EN_Brand_Acquire_Omega_Manual_UKI&amp;ds_kids=p81005657756&amp;ds_a_lid=kwd-2285511033&amp;ds_cid=71700000120287839&amp;ds_agid=58700008803986423&amp;gad_source=1&amp;gbraid=0AAAAADh1Fp0BPrXEl2X7jJfsHYJEvVWkv&amp;gclid=EAIaIQobChMIlNzR-bnujAMVxFORBR1JzzLaEAAYASAAEgLWK_D_BwE&amp;gclsrc=aw.ds&amp;currency=EUR" TargetMode="Externa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s://www.rawpixel.com/search/greenhouse%20gas%20emission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080/09669582.2024.2427015"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2" Type="http://schemas.openxmlformats.org/officeDocument/2006/relationships/hyperlink" Target="https://delikatetxe.eus/es/" TargetMode="Externa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orangefiber.it/" TargetMode="External"/><Relationship Id="rId1" Type="http://schemas.openxmlformats.org/officeDocument/2006/relationships/slideLayout" Target="../slideLayouts/slideLayout11.xml"/><Relationship Id="rId4" Type="http://schemas.openxmlformats.org/officeDocument/2006/relationships/hyperlink" Target="https://waste2worth.eu/good-practice-compendiu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2" Type="http://schemas.openxmlformats.org/officeDocument/2006/relationships/hyperlink" Target="https://food.cloud/" TargetMode="Externa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andfonline.com/doi/full/10.1080/10454446.2017.1244792" TargetMode="External"/><Relationship Id="rId1" Type="http://schemas.openxmlformats.org/officeDocument/2006/relationships/slideLayout" Target="../slideLayouts/slideLayout10.xml"/><Relationship Id="rId5" Type="http://schemas.openxmlformats.org/officeDocument/2006/relationships/hyperlink" Target="https://creativecommons.org/licenses/by-nc-nd/3.0/" TargetMode="External"/><Relationship Id="rId4" Type="http://schemas.openxmlformats.org/officeDocument/2006/relationships/hyperlink" Target="https://juandomingoanton.com/ryanair-publicidad-realis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harvardbusiness.org/the-science-behind-the-art-of-storytell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ectangular speech bubble with white hearts">
            <a:extLst>
              <a:ext uri="{FF2B5EF4-FFF2-40B4-BE49-F238E27FC236}">
                <a16:creationId xmlns:a16="http://schemas.microsoft.com/office/drawing/2014/main" id="{15F17992-CF02-446E-926E-6A59948C47E3}"/>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4370"/>
          <a:stretch>
            <a:fillRect/>
          </a:stretch>
        </p:blipFill>
        <p:spPr>
          <a:xfrm>
            <a:off x="0" y="2271713"/>
            <a:ext cx="12192000" cy="3589993"/>
          </a:xfrm>
          <a:solidFill>
            <a:srgbClr val="1853C1"/>
          </a:solidFill>
        </p:spPr>
      </p:pic>
      <p:sp>
        <p:nvSpPr>
          <p:cNvPr id="9" name="Rectangle 8">
            <a:extLst>
              <a:ext uri="{FF2B5EF4-FFF2-40B4-BE49-F238E27FC236}">
                <a16:creationId xmlns:a16="http://schemas.microsoft.com/office/drawing/2014/main" id="{1C649D26-280B-9DCA-8DAE-3F92754507FD}"/>
              </a:ext>
            </a:extLst>
          </p:cNvPr>
          <p:cNvSpPr/>
          <p:nvPr/>
        </p:nvSpPr>
        <p:spPr>
          <a:xfrm>
            <a:off x="1902692" y="4316115"/>
            <a:ext cx="5119899" cy="140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086715" y="4368413"/>
            <a:ext cx="4800973" cy="1200329"/>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MARKKINOINTI JA TARINANKERRONTA</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860527" cy="646331"/>
          </a:xfrm>
          <a:prstGeom prst="rect">
            <a:avLst/>
          </a:prstGeom>
          <a:noFill/>
        </p:spPr>
        <p:txBody>
          <a:bodyPr wrap="none" rtlCol="0">
            <a:spAutoFit/>
          </a:bodyPr>
          <a:lstStyle/>
          <a:p>
            <a:r>
              <a:rPr lang="en-US" sz="3600" b="1" spc="324">
                <a:solidFill>
                  <a:srgbClr val="60BA47"/>
                </a:solidFill>
                <a:latin typeface="Calibri" panose="020F0502020204030204" pitchFamily="34" charset="0"/>
                <a:cs typeface="Calibri" panose="020F0502020204030204" pitchFamily="34" charset="0"/>
              </a:rPr>
              <a:t>MODUULI 10</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18" name="Picture Placeholder 17" descr="A close-up of a person writing on a piece of paper&#10;&#10;AI-generated content may be incorrect.">
            <a:extLst>
              <a:ext uri="{FF2B5EF4-FFF2-40B4-BE49-F238E27FC236}">
                <a16:creationId xmlns:a16="http://schemas.microsoft.com/office/drawing/2014/main" id="{3ADA948E-E715-230C-B466-7BA49C4867C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0" y="2573659"/>
            <a:ext cx="7708195" cy="3396829"/>
          </a:xfrm>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72562939-738E-FB21-A25D-599F65FCBD3E}"/>
              </a:ext>
            </a:extLst>
          </p:cNvPr>
          <p:cNvSpPr/>
          <p:nvPr/>
        </p:nvSpPr>
        <p:spPr>
          <a:xfrm>
            <a:off x="5196469" y="3561190"/>
            <a:ext cx="6001800" cy="1754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5609063" y="3561190"/>
            <a:ext cx="5589205" cy="1754326"/>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TARINANKERRONNAN SISÄLLYTTÄMINEN MARKKINOINTIIN</a:t>
            </a:r>
          </a:p>
        </p:txBody>
      </p:sp>
    </p:spTree>
    <p:extLst>
      <p:ext uri="{BB962C8B-B14F-4D97-AF65-F5344CB8AC3E}">
        <p14:creationId xmlns:p14="http://schemas.microsoft.com/office/powerpoint/2010/main" val="284046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8DF0B-A483-98E1-8FBA-E9F1C925E1AF}"/>
              </a:ext>
            </a:extLst>
          </p:cNvPr>
          <p:cNvSpPr>
            <a:spLocks noGrp="1"/>
          </p:cNvSpPr>
          <p:nvPr>
            <p:ph type="body" sz="quarter" idx="16"/>
          </p:nvPr>
        </p:nvSpPr>
        <p:spPr>
          <a:xfrm>
            <a:off x="2177568" y="782645"/>
            <a:ext cx="8501005" cy="803654"/>
          </a:xfrm>
        </p:spPr>
        <p:txBody>
          <a:bodyPr/>
          <a:lstStyle/>
          <a:p>
            <a:r>
              <a:rPr lang="en-IE"/>
              <a:t>Markkinointi ja asiakkaiden sitouttaminen</a:t>
            </a:r>
          </a:p>
        </p:txBody>
      </p:sp>
      <p:sp>
        <p:nvSpPr>
          <p:cNvPr id="4" name="Freeform 1">
            <a:extLst>
              <a:ext uri="{FF2B5EF4-FFF2-40B4-BE49-F238E27FC236}">
                <a16:creationId xmlns:a16="http://schemas.microsoft.com/office/drawing/2014/main" id="{A4E4B324-01B8-410D-EF63-342B9DCCDE36}"/>
              </a:ext>
            </a:extLst>
          </p:cNvPr>
          <p:cNvSpPr>
            <a:spLocks noChangeArrowheads="1"/>
          </p:cNvSpPr>
          <p:nvPr/>
        </p:nvSpPr>
        <p:spPr bwMode="auto">
          <a:xfrm>
            <a:off x="766901" y="2041343"/>
            <a:ext cx="2949298" cy="266888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F1983D"/>
          </a:solidFill>
          <a:ln>
            <a:noFill/>
          </a:ln>
          <a:effectLst/>
        </p:spPr>
        <p:txBody>
          <a:bodyPr wrap="none" anchor="ctr"/>
          <a:lstStyle/>
          <a:p>
            <a:endParaRPr lang="en-US" sz="900"/>
          </a:p>
        </p:txBody>
      </p:sp>
      <p:sp>
        <p:nvSpPr>
          <p:cNvPr id="10" name="CuadroTexto 553">
            <a:extLst>
              <a:ext uri="{FF2B5EF4-FFF2-40B4-BE49-F238E27FC236}">
                <a16:creationId xmlns:a16="http://schemas.microsoft.com/office/drawing/2014/main" id="{B4C84AD3-D962-CD93-EC6E-9931BC005F1E}"/>
              </a:ext>
            </a:extLst>
          </p:cNvPr>
          <p:cNvSpPr txBox="1"/>
          <p:nvPr/>
        </p:nvSpPr>
        <p:spPr>
          <a:xfrm>
            <a:off x="730033" y="2130367"/>
            <a:ext cx="2895071" cy="461665"/>
          </a:xfrm>
          <a:prstGeom prst="rect">
            <a:avLst/>
          </a:prstGeom>
          <a:noFill/>
        </p:spPr>
        <p:txBody>
          <a:bodyPr wrap="square" rtlCol="0">
            <a:spAutoFit/>
          </a:bodyPr>
          <a:lstStyle/>
          <a:p>
            <a:pPr algn="ctr"/>
            <a:r>
              <a:rPr lang="en-US" sz="2400" b="1">
                <a:solidFill>
                  <a:srgbClr val="0B3A5B"/>
                </a:solidFill>
                <a:latin typeface="Calibri" panose="020F0502020204030204" pitchFamily="34" charset="0"/>
                <a:ea typeface="Lato" charset="0"/>
                <a:cs typeface="Calibri" panose="020F0502020204030204" pitchFamily="34" charset="0"/>
              </a:rPr>
              <a:t>Houkuttele</a:t>
            </a:r>
            <a:endParaRPr lang="en-US" sz="2000" b="1">
              <a:solidFill>
                <a:srgbClr val="0B3A5B"/>
              </a:solidFill>
              <a:latin typeface="Calibri" panose="020F0502020204030204" pitchFamily="34" charset="0"/>
              <a:ea typeface="Lato" charset="0"/>
              <a:cs typeface="Calibri" panose="020F0502020204030204" pitchFamily="34" charset="0"/>
            </a:endParaRPr>
          </a:p>
        </p:txBody>
      </p:sp>
      <p:sp>
        <p:nvSpPr>
          <p:cNvPr id="3" name="CuadroTexto 553">
            <a:extLst>
              <a:ext uri="{FF2B5EF4-FFF2-40B4-BE49-F238E27FC236}">
                <a16:creationId xmlns:a16="http://schemas.microsoft.com/office/drawing/2014/main" id="{E4B53249-7CA1-6191-81E9-A82DBE0D7BDD}"/>
              </a:ext>
            </a:extLst>
          </p:cNvPr>
          <p:cNvSpPr txBox="1"/>
          <p:nvPr/>
        </p:nvSpPr>
        <p:spPr>
          <a:xfrm>
            <a:off x="911737" y="2644170"/>
            <a:ext cx="2531662" cy="1569660"/>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Asiakkaat ovat halukkaita tai uteliaita kokeilemaan tuotteitasi.</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53" name="Freeform 1">
            <a:extLst>
              <a:ext uri="{FF2B5EF4-FFF2-40B4-BE49-F238E27FC236}">
                <a16:creationId xmlns:a16="http://schemas.microsoft.com/office/drawing/2014/main" id="{32AC865A-13A5-BEF8-40FA-358F461A65CF}"/>
              </a:ext>
            </a:extLst>
          </p:cNvPr>
          <p:cNvSpPr>
            <a:spLocks noChangeArrowheads="1"/>
          </p:cNvSpPr>
          <p:nvPr/>
        </p:nvSpPr>
        <p:spPr bwMode="auto">
          <a:xfrm>
            <a:off x="4116988" y="2023933"/>
            <a:ext cx="3253967" cy="268629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54" name="CuadroTexto 553">
            <a:extLst>
              <a:ext uri="{FF2B5EF4-FFF2-40B4-BE49-F238E27FC236}">
                <a16:creationId xmlns:a16="http://schemas.microsoft.com/office/drawing/2014/main" id="{76EC1524-2C3D-4A41-48F8-B1B0DFB996A6}"/>
              </a:ext>
            </a:extLst>
          </p:cNvPr>
          <p:cNvSpPr txBox="1"/>
          <p:nvPr/>
        </p:nvSpPr>
        <p:spPr>
          <a:xfrm>
            <a:off x="4220437" y="2130367"/>
            <a:ext cx="2895071" cy="461665"/>
          </a:xfrm>
          <a:prstGeom prst="rect">
            <a:avLst/>
          </a:prstGeom>
          <a:noFill/>
        </p:spPr>
        <p:txBody>
          <a:bodyPr wrap="square" rtlCol="0">
            <a:spAutoFit/>
          </a:bodyPr>
          <a:lstStyle/>
          <a:p>
            <a:pPr algn="ctr"/>
            <a:r>
              <a:rPr lang="en-US" sz="2400" b="1">
                <a:solidFill>
                  <a:srgbClr val="0B3A5B"/>
                </a:solidFill>
                <a:latin typeface="Calibri" panose="020F0502020204030204" pitchFamily="34" charset="0"/>
                <a:ea typeface="Lato" charset="0"/>
                <a:cs typeface="Calibri" panose="020F0502020204030204" pitchFamily="34" charset="0"/>
              </a:rPr>
              <a:t>Tyydytä</a:t>
            </a:r>
            <a:endParaRPr lang="en-US" sz="2000" b="1">
              <a:solidFill>
                <a:srgbClr val="0B3A5B"/>
              </a:solidFill>
              <a:latin typeface="Calibri" panose="020F0502020204030204" pitchFamily="34" charset="0"/>
              <a:ea typeface="Lato" charset="0"/>
              <a:cs typeface="Calibri" panose="020F0502020204030204" pitchFamily="34" charset="0"/>
            </a:endParaRPr>
          </a:p>
        </p:txBody>
      </p:sp>
      <p:sp>
        <p:nvSpPr>
          <p:cNvPr id="55" name="CuadroTexto 553">
            <a:extLst>
              <a:ext uri="{FF2B5EF4-FFF2-40B4-BE49-F238E27FC236}">
                <a16:creationId xmlns:a16="http://schemas.microsoft.com/office/drawing/2014/main" id="{93D7FA08-9AAF-7686-3A4B-5CEEEDE2FBEF}"/>
              </a:ext>
            </a:extLst>
          </p:cNvPr>
          <p:cNvSpPr txBox="1"/>
          <p:nvPr/>
        </p:nvSpPr>
        <p:spPr>
          <a:xfrm>
            <a:off x="4371355" y="2592032"/>
            <a:ext cx="2847602" cy="1938992"/>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Asiakkaat ilmaisevat tyytyväisyytensä sen jälkeen, kun he ovat kuluttaneet tuotteesi.</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56" name="Freeform 1">
            <a:extLst>
              <a:ext uri="{FF2B5EF4-FFF2-40B4-BE49-F238E27FC236}">
                <a16:creationId xmlns:a16="http://schemas.microsoft.com/office/drawing/2014/main" id="{3417D092-6AA1-FA1A-D307-CC986BAC1E91}"/>
              </a:ext>
            </a:extLst>
          </p:cNvPr>
          <p:cNvSpPr>
            <a:spLocks noChangeArrowheads="1"/>
          </p:cNvSpPr>
          <p:nvPr/>
        </p:nvSpPr>
        <p:spPr bwMode="auto">
          <a:xfrm>
            <a:off x="7729275" y="2023933"/>
            <a:ext cx="2949298" cy="268629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a:p>
        </p:txBody>
      </p:sp>
      <p:sp>
        <p:nvSpPr>
          <p:cNvPr id="57" name="CuadroTexto 553">
            <a:extLst>
              <a:ext uri="{FF2B5EF4-FFF2-40B4-BE49-F238E27FC236}">
                <a16:creationId xmlns:a16="http://schemas.microsoft.com/office/drawing/2014/main" id="{FDA2C73C-0EC1-6E49-6ADF-21EA4A1CD06F}"/>
              </a:ext>
            </a:extLst>
          </p:cNvPr>
          <p:cNvSpPr txBox="1"/>
          <p:nvPr/>
        </p:nvSpPr>
        <p:spPr>
          <a:xfrm>
            <a:off x="7783502" y="2121728"/>
            <a:ext cx="2895071" cy="461665"/>
          </a:xfrm>
          <a:prstGeom prst="rect">
            <a:avLst/>
          </a:prstGeom>
          <a:noFill/>
        </p:spPr>
        <p:txBody>
          <a:bodyPr wrap="square" rtlCol="0">
            <a:spAutoFit/>
          </a:bodyPr>
          <a:lstStyle/>
          <a:p>
            <a:pPr algn="ctr"/>
            <a:r>
              <a:rPr lang="en-US" sz="2400" b="1">
                <a:solidFill>
                  <a:srgbClr val="0B3A5B"/>
                </a:solidFill>
                <a:latin typeface="Calibri" panose="020F0502020204030204" pitchFamily="34" charset="0"/>
                <a:ea typeface="Lato" charset="0"/>
                <a:cs typeface="Calibri" panose="020F0502020204030204" pitchFamily="34" charset="0"/>
              </a:rPr>
              <a:t>Säilytä</a:t>
            </a:r>
            <a:endParaRPr lang="en-US" sz="2000" b="1">
              <a:solidFill>
                <a:srgbClr val="0B3A5B"/>
              </a:solidFill>
              <a:latin typeface="Calibri" panose="020F0502020204030204" pitchFamily="34" charset="0"/>
              <a:ea typeface="Lato" charset="0"/>
              <a:cs typeface="Calibri" panose="020F0502020204030204" pitchFamily="34" charset="0"/>
            </a:endParaRPr>
          </a:p>
        </p:txBody>
      </p:sp>
      <p:sp>
        <p:nvSpPr>
          <p:cNvPr id="58" name="CuadroTexto 553">
            <a:extLst>
              <a:ext uri="{FF2B5EF4-FFF2-40B4-BE49-F238E27FC236}">
                <a16:creationId xmlns:a16="http://schemas.microsoft.com/office/drawing/2014/main" id="{026AA826-5550-475B-DC29-4FFD98C02DB6}"/>
              </a:ext>
            </a:extLst>
          </p:cNvPr>
          <p:cNvSpPr txBox="1"/>
          <p:nvPr/>
        </p:nvSpPr>
        <p:spPr>
          <a:xfrm>
            <a:off x="7783502" y="2592032"/>
            <a:ext cx="2895071" cy="1938992"/>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Asiakkaat haluavat pitäytyä tuotteessasi ja hylkäävät muut samankaltaiset tuotteet eri myyjiltä.</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60" name="TextBox 59">
            <a:extLst>
              <a:ext uri="{FF2B5EF4-FFF2-40B4-BE49-F238E27FC236}">
                <a16:creationId xmlns:a16="http://schemas.microsoft.com/office/drawing/2014/main" id="{B4CB824D-591A-A22C-8E92-81388D978C78}"/>
              </a:ext>
            </a:extLst>
          </p:cNvPr>
          <p:cNvSpPr txBox="1"/>
          <p:nvPr/>
        </p:nvSpPr>
        <p:spPr>
          <a:xfrm>
            <a:off x="1441617" y="5006737"/>
            <a:ext cx="8501004" cy="1200329"/>
          </a:xfrm>
          <a:prstGeom prst="rect">
            <a:avLst/>
          </a:prstGeom>
          <a:noFill/>
          <a:ln>
            <a:solidFill>
              <a:schemeClr val="tx1"/>
            </a:solidFill>
          </a:ln>
        </p:spPr>
        <p:txBody>
          <a:bodyPr wrap="square">
            <a:spAutoFit/>
          </a:bodyPr>
          <a:lstStyle/>
          <a:p>
            <a:pPr algn="just"/>
            <a:r>
              <a:rPr lang="en-US" sz="2400">
                <a:solidFill>
                  <a:srgbClr val="0B3A5B"/>
                </a:solidFill>
              </a:rPr>
              <a:t>Markkinointi on olennaisen tärkeää minkä tahansa yrityksen ylläpitämisessä ja kasvattamisessa. Markkinointi perustuu </a:t>
            </a:r>
            <a:r>
              <a:rPr lang="en-US" sz="2400" err="1">
                <a:solidFill>
                  <a:srgbClr val="0B3A5B"/>
                </a:solidFill>
              </a:rPr>
              <a:t>kolmeen</a:t>
            </a:r>
            <a:r>
              <a:rPr lang="en-US" sz="2400">
                <a:solidFill>
                  <a:srgbClr val="0B3A5B"/>
                </a:solidFill>
              </a:rPr>
              <a:t> </a:t>
            </a:r>
            <a:r>
              <a:rPr lang="en-US" sz="2400" err="1">
                <a:solidFill>
                  <a:srgbClr val="0B3A5B"/>
                </a:solidFill>
              </a:rPr>
              <a:t>yllä</a:t>
            </a:r>
            <a:r>
              <a:rPr lang="en-US" sz="2400">
                <a:solidFill>
                  <a:srgbClr val="0B3A5B"/>
                </a:solidFill>
              </a:rPr>
              <a:t> </a:t>
            </a:r>
            <a:r>
              <a:rPr lang="en-US" sz="2400" err="1">
                <a:solidFill>
                  <a:srgbClr val="0B3A5B"/>
                </a:solidFill>
              </a:rPr>
              <a:t>olevaan</a:t>
            </a:r>
            <a:r>
              <a:rPr lang="en-US" sz="2400">
                <a:solidFill>
                  <a:srgbClr val="0B3A5B"/>
                </a:solidFill>
              </a:rPr>
              <a:t> </a:t>
            </a:r>
            <a:r>
              <a:rPr lang="en-US" sz="2400" err="1">
                <a:solidFill>
                  <a:srgbClr val="0B3A5B"/>
                </a:solidFill>
              </a:rPr>
              <a:t>perusperiaatteeseen</a:t>
            </a:r>
            <a:r>
              <a:rPr lang="en-US" sz="2400">
                <a:solidFill>
                  <a:srgbClr val="0B3A5B"/>
                </a:solidFill>
              </a:rPr>
              <a:t>: </a:t>
            </a:r>
          </a:p>
        </p:txBody>
      </p:sp>
    </p:spTree>
    <p:extLst>
      <p:ext uri="{BB962C8B-B14F-4D97-AF65-F5344CB8AC3E}">
        <p14:creationId xmlns:p14="http://schemas.microsoft.com/office/powerpoint/2010/main" val="276084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B7D5B-C025-3794-9E79-8BE277AAEF19}"/>
              </a:ext>
            </a:extLst>
          </p:cNvPr>
          <p:cNvSpPr>
            <a:spLocks noGrp="1"/>
          </p:cNvSpPr>
          <p:nvPr>
            <p:ph type="body" sz="quarter" idx="18"/>
          </p:nvPr>
        </p:nvSpPr>
        <p:spPr>
          <a:xfrm>
            <a:off x="373226" y="1447614"/>
            <a:ext cx="5361066" cy="4527057"/>
          </a:xfrm>
        </p:spPr>
        <p:txBody>
          <a:bodyPr/>
          <a:lstStyle/>
          <a:p>
            <a:pPr marL="0" indent="0">
              <a:lnSpc>
                <a:spcPct val="100000"/>
              </a:lnSpc>
              <a:spcBef>
                <a:spcPts val="1800"/>
              </a:spcBef>
            </a:pPr>
            <a:r>
              <a:rPr lang="en-US" sz="2200"/>
              <a:t>Markkinoinnin avulla yritykset kasvavat suuremmiksi ja vakiinnuttavat asemansa </a:t>
            </a:r>
            <a:r>
              <a:rPr lang="en-US" sz="2200" b="1"/>
              <a:t>luotettavana yksikkönä </a:t>
            </a:r>
            <a:r>
              <a:rPr lang="en-US" sz="2200"/>
              <a:t>omalla markkina-alueellaan. Markkinointistrategian tehokkuuden ratkaisee </a:t>
            </a:r>
            <a:r>
              <a:rPr lang="en-US" sz="2200" b="1"/>
              <a:t>asiakkaiden sitoutuminen</a:t>
            </a:r>
            <a:r>
              <a:rPr lang="en-US" sz="2200"/>
              <a:t>, eli se, missä määrin he ovat sitoutuneet tuotteisiin, eivät pelkästään ostamiseen vaan myös palautteen antamiseen, lojaalisuuden ilmaisemiseen, mainostamiseen vertaistensa keskuudessa jne. Mitä tehokkaampaa markkinointi on, sitä suurempi on myönteinen sitoutuminen/vuorovaikutus tarjottuun tuotteeseen tai palveluun. </a:t>
            </a:r>
          </a:p>
          <a:p>
            <a:pPr marL="0" indent="0"/>
            <a:endParaRPr lang="en-IE"/>
          </a:p>
        </p:txBody>
      </p:sp>
      <p:sp>
        <p:nvSpPr>
          <p:cNvPr id="3" name="Text Placeholder 2">
            <a:extLst>
              <a:ext uri="{FF2B5EF4-FFF2-40B4-BE49-F238E27FC236}">
                <a16:creationId xmlns:a16="http://schemas.microsoft.com/office/drawing/2014/main" id="{9DEB2F22-65DE-8C19-4242-FACDD96AF21F}"/>
              </a:ext>
            </a:extLst>
          </p:cNvPr>
          <p:cNvSpPr>
            <a:spLocks noGrp="1"/>
          </p:cNvSpPr>
          <p:nvPr>
            <p:ph type="body" sz="quarter" idx="16"/>
          </p:nvPr>
        </p:nvSpPr>
        <p:spPr>
          <a:xfrm>
            <a:off x="558260" y="311593"/>
            <a:ext cx="5176032" cy="673828"/>
          </a:xfrm>
        </p:spPr>
        <p:txBody>
          <a:bodyPr/>
          <a:lstStyle/>
          <a:p>
            <a:r>
              <a:rPr lang="en-IE"/>
              <a:t>Asiakkaiden sitoutuminen </a:t>
            </a:r>
          </a:p>
        </p:txBody>
      </p:sp>
      <p:pic>
        <p:nvPicPr>
          <p:cNvPr id="6" name="Picture Placeholder 5" descr="Woman browsing store shelves">
            <a:extLst>
              <a:ext uri="{FF2B5EF4-FFF2-40B4-BE49-F238E27FC236}">
                <a16:creationId xmlns:a16="http://schemas.microsoft.com/office/drawing/2014/main" id="{668DC575-A559-EC0C-BE7E-B4B26ECAB3D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608D9615-70EF-811B-60E6-C672757EDDB8}"/>
              </a:ext>
            </a:extLst>
          </p:cNvPr>
          <p:cNvSpPr/>
          <p:nvPr/>
        </p:nvSpPr>
        <p:spPr>
          <a:xfrm>
            <a:off x="5959689" y="4362450"/>
            <a:ext cx="4346199" cy="2390775"/>
          </a:xfrm>
          <a:prstGeom prst="wedgeRoundRectCallout">
            <a:avLst>
              <a:gd name="adj1" fmla="val -64882"/>
              <a:gd name="adj2" fmla="val 1294"/>
              <a:gd name="adj3" fmla="val 16667"/>
            </a:avLst>
          </a:prstGeom>
          <a:solidFill>
            <a:schemeClr val="bg1"/>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rgbClr val="0B3A5B"/>
                </a:solidFill>
              </a:rPr>
              <a:t>Markkinoinnin ensisijaisena tavoitteena on siis </a:t>
            </a:r>
            <a:r>
              <a:rPr lang="en-GB" sz="2000" b="1">
                <a:solidFill>
                  <a:srgbClr val="0B3A5B"/>
                </a:solidFill>
              </a:rPr>
              <a:t>saada laaja asiakaskunta mukaan houkuttelemalla, tyydyttämällä ja pitämällä mahdollisimman suuri määrä asiakkaita.</a:t>
            </a:r>
            <a:endParaRPr lang="en-US" sz="2000" b="1">
              <a:solidFill>
                <a:srgbClr val="0B3A5B"/>
              </a:solidFill>
            </a:endParaRPr>
          </a:p>
          <a:p>
            <a:pPr algn="ctr"/>
            <a:endParaRPr lang="en-IE"/>
          </a:p>
        </p:txBody>
      </p:sp>
    </p:spTree>
    <p:extLst>
      <p:ext uri="{BB962C8B-B14F-4D97-AF65-F5344CB8AC3E}">
        <p14:creationId xmlns:p14="http://schemas.microsoft.com/office/powerpoint/2010/main" val="25433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6CFB-73DD-8DC6-BC6F-DA9D017363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FE8B2B-BEDB-1ED4-9B9D-BB97017F1AF2}"/>
              </a:ext>
            </a:extLst>
          </p:cNvPr>
          <p:cNvSpPr>
            <a:spLocks noGrp="1"/>
          </p:cNvSpPr>
          <p:nvPr>
            <p:ph type="body" sz="quarter" idx="16"/>
          </p:nvPr>
        </p:nvSpPr>
        <p:spPr>
          <a:xfrm>
            <a:off x="766063" y="618626"/>
            <a:ext cx="10052954" cy="803654"/>
          </a:xfrm>
          <a:prstGeom prst="rect">
            <a:avLst/>
          </a:prstGeom>
        </p:spPr>
        <p:txBody>
          <a:bodyPr/>
          <a:lstStyle/>
          <a:p>
            <a:r>
              <a:rPr lang="en-IE"/>
              <a:t>Miten tarinankerronta voi vaikuttaa liiketoimintaasi</a:t>
            </a:r>
            <a:endParaRPr lang="en-US"/>
          </a:p>
        </p:txBody>
      </p:sp>
      <p:graphicFrame>
        <p:nvGraphicFramePr>
          <p:cNvPr id="2" name="Objekti 1">
            <a:extLst>
              <a:ext uri="{FF2B5EF4-FFF2-40B4-BE49-F238E27FC236}">
                <a16:creationId xmlns:a16="http://schemas.microsoft.com/office/drawing/2014/main" id="{6D586631-6EA8-9C0A-AD52-97E0CCC11B05}"/>
              </a:ext>
            </a:extLst>
          </p:cNvPr>
          <p:cNvGraphicFramePr>
            <a:graphicFrameLocks noChangeAspect="1"/>
          </p:cNvGraphicFramePr>
          <p:nvPr>
            <p:extLst>
              <p:ext uri="{D42A27DB-BD31-4B8C-83A1-F6EECF244321}">
                <p14:modId xmlns:p14="http://schemas.microsoft.com/office/powerpoint/2010/main" val="3069988663"/>
              </p:ext>
            </p:extLst>
          </p:nvPr>
        </p:nvGraphicFramePr>
        <p:xfrm>
          <a:off x="1121900" y="1266162"/>
          <a:ext cx="9233837" cy="5194033"/>
        </p:xfrm>
        <a:graphic>
          <a:graphicData uri="http://schemas.openxmlformats.org/presentationml/2006/ole">
            <mc:AlternateContent xmlns:mc="http://schemas.openxmlformats.org/markup-compatibility/2006">
              <mc:Choice xmlns:v="urn:schemas-microsoft-com:vml" Requires="v">
                <p:oleObj name="Acrobat Document" r:id="rId3" imgW="10972800" imgH="6172200" progId="Acrobat.Document.DC">
                  <p:embed/>
                </p:oleObj>
              </mc:Choice>
              <mc:Fallback>
                <p:oleObj name="Acrobat Document" r:id="rId3" imgW="10972800" imgH="6172200" progId="Acrobat.Document.DC">
                  <p:embed/>
                  <p:pic>
                    <p:nvPicPr>
                      <p:cNvPr id="0" name=""/>
                      <p:cNvPicPr/>
                      <p:nvPr/>
                    </p:nvPicPr>
                    <p:blipFill>
                      <a:blip r:embed="rId4"/>
                      <a:stretch>
                        <a:fillRect/>
                      </a:stretch>
                    </p:blipFill>
                    <p:spPr>
                      <a:xfrm>
                        <a:off x="1121900" y="1266162"/>
                        <a:ext cx="9233837" cy="5194033"/>
                      </a:xfrm>
                      <a:prstGeom prst="rect">
                        <a:avLst/>
                      </a:prstGeom>
                    </p:spPr>
                  </p:pic>
                </p:oleObj>
              </mc:Fallback>
            </mc:AlternateContent>
          </a:graphicData>
        </a:graphic>
      </p:graphicFrame>
    </p:spTree>
    <p:extLst>
      <p:ext uri="{BB962C8B-B14F-4D97-AF65-F5344CB8AC3E}">
        <p14:creationId xmlns:p14="http://schemas.microsoft.com/office/powerpoint/2010/main" val="2997418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3193-CD1D-DFC3-2312-5C9ADFD8CAED}"/>
              </a:ext>
            </a:extLst>
          </p:cNvPr>
          <p:cNvSpPr>
            <a:spLocks noGrp="1"/>
          </p:cNvSpPr>
          <p:nvPr>
            <p:ph type="body" sz="quarter" idx="16"/>
          </p:nvPr>
        </p:nvSpPr>
        <p:spPr>
          <a:xfrm>
            <a:off x="5921298" y="416840"/>
            <a:ext cx="5648572" cy="992652"/>
          </a:xfrm>
        </p:spPr>
        <p:txBody>
          <a:bodyPr/>
          <a:lstStyle/>
          <a:p>
            <a:r>
              <a:rPr lang="en-GB"/>
              <a:t>Tapaustutkimus - Bia Oisin</a:t>
            </a:r>
          </a:p>
        </p:txBody>
      </p:sp>
      <p:sp>
        <p:nvSpPr>
          <p:cNvPr id="4" name="Text Placeholder 3">
            <a:extLst>
              <a:ext uri="{FF2B5EF4-FFF2-40B4-BE49-F238E27FC236}">
                <a16:creationId xmlns:a16="http://schemas.microsoft.com/office/drawing/2014/main" id="{C43F6C2C-C0AE-2BF2-C812-E28E03816AB1}"/>
              </a:ext>
            </a:extLst>
          </p:cNvPr>
          <p:cNvSpPr>
            <a:spLocks noGrp="1"/>
          </p:cNvSpPr>
          <p:nvPr>
            <p:ph type="body" sz="quarter" idx="19"/>
          </p:nvPr>
        </p:nvSpPr>
        <p:spPr>
          <a:xfrm>
            <a:off x="953926" y="1232466"/>
            <a:ext cx="2740620" cy="354052"/>
          </a:xfrm>
        </p:spPr>
        <p:txBody>
          <a:bodyPr/>
          <a:lstStyle/>
          <a:p>
            <a:r>
              <a:rPr lang="en-GB">
                <a:hlinkClick r:id="rId3"/>
              </a:rPr>
              <a:t>Bia Oisin ja Ainar</a:t>
            </a:r>
            <a:endParaRPr lang="en-GB"/>
          </a:p>
        </p:txBody>
      </p:sp>
      <p:pic>
        <p:nvPicPr>
          <p:cNvPr id="5" name="Online Media 3" title="Bia Oisin and Aniar, Galway">
            <a:hlinkClick r:id="" action="ppaction://media"/>
            <a:extLst>
              <a:ext uri="{FF2B5EF4-FFF2-40B4-BE49-F238E27FC236}">
                <a16:creationId xmlns:a16="http://schemas.microsoft.com/office/drawing/2014/main" id="{B8C09814-337F-78F8-D986-0ED896FE4023}"/>
              </a:ext>
            </a:extLst>
          </p:cNvPr>
          <p:cNvPicPr>
            <a:picLocks noRot="1" noChangeAspect="1"/>
          </p:cNvPicPr>
          <p:nvPr>
            <a:videoFile r:link="rId1"/>
          </p:nvPr>
        </p:nvPicPr>
        <p:blipFill>
          <a:blip r:embed="rId4"/>
          <a:stretch>
            <a:fillRect/>
          </a:stretch>
        </p:blipFill>
        <p:spPr>
          <a:xfrm>
            <a:off x="622131" y="2067876"/>
            <a:ext cx="5143940" cy="3913188"/>
          </a:xfrm>
          <a:prstGeom prst="rect">
            <a:avLst/>
          </a:prstGeom>
        </p:spPr>
      </p:pic>
      <p:sp>
        <p:nvSpPr>
          <p:cNvPr id="12" name="Graphic 10" descr="Cursor with solid fill">
            <a:extLst>
              <a:ext uri="{FF2B5EF4-FFF2-40B4-BE49-F238E27FC236}">
                <a16:creationId xmlns:a16="http://schemas.microsoft.com/office/drawing/2014/main" id="{E4A94A4A-1BBB-21F9-6EFC-D3B65C285D60}"/>
              </a:ext>
            </a:extLst>
          </p:cNvPr>
          <p:cNvSpPr/>
          <p:nvPr/>
        </p:nvSpPr>
        <p:spPr>
          <a:xfrm>
            <a:off x="3482117" y="1475917"/>
            <a:ext cx="212429" cy="221201"/>
          </a:xfrm>
          <a:custGeom>
            <a:avLst/>
            <a:gdLst>
              <a:gd name="connsiteX0" fmla="*/ 206393 w 206393"/>
              <a:gd name="connsiteY0" fmla="*/ 173707 h 206531"/>
              <a:gd name="connsiteX1" fmla="*/ 131895 w 206393"/>
              <a:gd name="connsiteY1" fmla="*/ 99246 h 206531"/>
              <a:gd name="connsiteX2" fmla="*/ 197542 w 206393"/>
              <a:gd name="connsiteY2" fmla="*/ 75605 h 206531"/>
              <a:gd name="connsiteX3" fmla="*/ 201548 w 206393"/>
              <a:gd name="connsiteY3" fmla="*/ 67404 h 206531"/>
              <a:gd name="connsiteX4" fmla="*/ 197542 w 206393"/>
              <a:gd name="connsiteY4" fmla="*/ 63398 h 206531"/>
              <a:gd name="connsiteX5" fmla="*/ 8382 w 206393"/>
              <a:gd name="connsiteY5" fmla="*/ 332 h 206531"/>
              <a:gd name="connsiteX6" fmla="*/ 6280 w 206393"/>
              <a:gd name="connsiteY6" fmla="*/ 0 h 206531"/>
              <a:gd name="connsiteX7" fmla="*/ 6280 w 206393"/>
              <a:gd name="connsiteY7" fmla="*/ 0 h 206531"/>
              <a:gd name="connsiteX8" fmla="*/ 2 w 206393"/>
              <a:gd name="connsiteY8" fmla="*/ 6553 h 206531"/>
              <a:gd name="connsiteX9" fmla="*/ 342 w 206393"/>
              <a:gd name="connsiteY9" fmla="*/ 8483 h 206531"/>
              <a:gd name="connsiteX10" fmla="*/ 63260 w 206393"/>
              <a:gd name="connsiteY10" fmla="*/ 197827 h 206531"/>
              <a:gd name="connsiteX11" fmla="*/ 71496 w 206393"/>
              <a:gd name="connsiteY11" fmla="*/ 201762 h 206531"/>
              <a:gd name="connsiteX12" fmla="*/ 75431 w 206393"/>
              <a:gd name="connsiteY12" fmla="*/ 197827 h 206531"/>
              <a:gd name="connsiteX13" fmla="*/ 99108 w 206393"/>
              <a:gd name="connsiteY13" fmla="*/ 132106 h 206531"/>
              <a:gd name="connsiteX14" fmla="*/ 173533 w 206393"/>
              <a:gd name="connsiteY14" fmla="*/ 206531 h 2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393" h="206531">
                <a:moveTo>
                  <a:pt x="206393" y="173707"/>
                </a:moveTo>
                <a:lnTo>
                  <a:pt x="131895" y="99246"/>
                </a:lnTo>
                <a:lnTo>
                  <a:pt x="197542" y="75605"/>
                </a:lnTo>
                <a:cubicBezTo>
                  <a:pt x="200913" y="74447"/>
                  <a:pt x="202707" y="70775"/>
                  <a:pt x="201548" y="67404"/>
                </a:cubicBezTo>
                <a:cubicBezTo>
                  <a:pt x="200902" y="65522"/>
                  <a:pt x="199423" y="64044"/>
                  <a:pt x="197542" y="63398"/>
                </a:cubicBezTo>
                <a:lnTo>
                  <a:pt x="8382" y="332"/>
                </a:lnTo>
                <a:cubicBezTo>
                  <a:pt x="7704" y="109"/>
                  <a:pt x="6994" y="-4"/>
                  <a:pt x="6280" y="0"/>
                </a:cubicBezTo>
                <a:lnTo>
                  <a:pt x="6280" y="0"/>
                </a:lnTo>
                <a:cubicBezTo>
                  <a:pt x="2736" y="76"/>
                  <a:pt x="-74" y="3010"/>
                  <a:pt x="2" y="6553"/>
                </a:cubicBezTo>
                <a:cubicBezTo>
                  <a:pt x="16" y="7210"/>
                  <a:pt x="130" y="7861"/>
                  <a:pt x="342" y="8483"/>
                </a:cubicBezTo>
                <a:lnTo>
                  <a:pt x="63260" y="197827"/>
                </a:lnTo>
                <a:cubicBezTo>
                  <a:pt x="64448" y="201188"/>
                  <a:pt x="68135" y="202950"/>
                  <a:pt x="71496" y="201762"/>
                </a:cubicBezTo>
                <a:cubicBezTo>
                  <a:pt x="73335" y="201112"/>
                  <a:pt x="74781" y="199666"/>
                  <a:pt x="75431" y="197827"/>
                </a:cubicBezTo>
                <a:lnTo>
                  <a:pt x="99108" y="132106"/>
                </a:lnTo>
                <a:lnTo>
                  <a:pt x="173533" y="206531"/>
                </a:lnTo>
                <a:close/>
              </a:path>
            </a:pathLst>
          </a:custGeom>
          <a:solidFill>
            <a:schemeClr val="accent2"/>
          </a:solidFill>
          <a:ln w="367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4B05784C-EE9E-5E50-917F-7A160E9FB992}"/>
              </a:ext>
            </a:extLst>
          </p:cNvPr>
          <p:cNvSpPr txBox="1"/>
          <p:nvPr/>
        </p:nvSpPr>
        <p:spPr>
          <a:xfrm>
            <a:off x="6578872" y="2464215"/>
            <a:ext cx="5332370" cy="2677656"/>
          </a:xfrm>
          <a:prstGeom prst="rect">
            <a:avLst/>
          </a:prstGeom>
          <a:noFill/>
        </p:spPr>
        <p:txBody>
          <a:bodyPr wrap="square" rtlCol="0">
            <a:spAutoFit/>
          </a:bodyPr>
          <a:lstStyle/>
          <a:p>
            <a:pPr algn="just"/>
            <a:r>
              <a:rPr lang="en-IE" sz="2400">
                <a:solidFill>
                  <a:srgbClr val="0B3A5B"/>
                </a:solidFill>
              </a:rPr>
              <a:t>Tässä näemme, miten Oisin Kenny kertoo tarinansa yrityksestään Bia Oisin.</a:t>
            </a:r>
          </a:p>
          <a:p>
            <a:pPr algn="just"/>
            <a:endParaRPr lang="en-IE" sz="2400">
              <a:solidFill>
                <a:srgbClr val="0B3A5B"/>
              </a:solidFill>
            </a:endParaRPr>
          </a:p>
          <a:p>
            <a:pPr algn="just"/>
            <a:r>
              <a:rPr lang="en-IE" sz="2400">
                <a:solidFill>
                  <a:srgbClr val="0B3A5B"/>
                </a:solidFill>
              </a:rPr>
              <a:t>Tässä lyhyessä videossa voidaan havaita aiemmin mainitut tekijät, joilla pyritään houkuttelemaan, tyydyttämään ja pitämään yleisö.</a:t>
            </a:r>
          </a:p>
        </p:txBody>
      </p:sp>
    </p:spTree>
    <p:extLst>
      <p:ext uri="{BB962C8B-B14F-4D97-AF65-F5344CB8AC3E}">
        <p14:creationId xmlns:p14="http://schemas.microsoft.com/office/powerpoint/2010/main" val="258873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CB89E-8313-10A8-10E8-674321AB0E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4B27926-6DAA-168E-E2F6-FECB8366D77C}"/>
              </a:ext>
            </a:extLst>
          </p:cNvPr>
          <p:cNvSpPr>
            <a:spLocks noGrp="1"/>
          </p:cNvSpPr>
          <p:nvPr>
            <p:ph type="body" sz="quarter" idx="16"/>
          </p:nvPr>
        </p:nvSpPr>
        <p:spPr>
          <a:xfrm>
            <a:off x="3912936" y="329157"/>
            <a:ext cx="7982611" cy="691524"/>
          </a:xfrm>
        </p:spPr>
        <p:txBody>
          <a:bodyPr/>
          <a:lstStyle/>
          <a:p>
            <a:r>
              <a:rPr lang="en-GB"/>
              <a:t>Tapaustutkimus - Leaf and Root -maatila</a:t>
            </a:r>
          </a:p>
        </p:txBody>
      </p:sp>
      <p:sp>
        <p:nvSpPr>
          <p:cNvPr id="4" name="Text Placeholder 3">
            <a:extLst>
              <a:ext uri="{FF2B5EF4-FFF2-40B4-BE49-F238E27FC236}">
                <a16:creationId xmlns:a16="http://schemas.microsoft.com/office/drawing/2014/main" id="{CC77D0EB-5E62-6BEC-A2E0-A2B0490B794C}"/>
              </a:ext>
            </a:extLst>
          </p:cNvPr>
          <p:cNvSpPr>
            <a:spLocks noGrp="1"/>
          </p:cNvSpPr>
          <p:nvPr>
            <p:ph type="body" sz="quarter" idx="19"/>
          </p:nvPr>
        </p:nvSpPr>
        <p:spPr>
          <a:xfrm>
            <a:off x="641222" y="1422277"/>
            <a:ext cx="3644024" cy="219622"/>
          </a:xfrm>
        </p:spPr>
        <p:txBody>
          <a:bodyPr/>
          <a:lstStyle/>
          <a:p>
            <a:r>
              <a:rPr lang="en-GB">
                <a:hlinkClick r:id="rId3"/>
              </a:rPr>
              <a:t>Lehdet ja juuret sekä multa</a:t>
            </a:r>
            <a:endParaRPr lang="en-GB"/>
          </a:p>
        </p:txBody>
      </p:sp>
      <p:sp>
        <p:nvSpPr>
          <p:cNvPr id="12" name="Graphic 10" descr="Cursor with solid fill">
            <a:extLst>
              <a:ext uri="{FF2B5EF4-FFF2-40B4-BE49-F238E27FC236}">
                <a16:creationId xmlns:a16="http://schemas.microsoft.com/office/drawing/2014/main" id="{B6A33ABE-6217-3CC1-519F-18E950AF5E95}"/>
              </a:ext>
            </a:extLst>
          </p:cNvPr>
          <p:cNvSpPr/>
          <p:nvPr/>
        </p:nvSpPr>
        <p:spPr>
          <a:xfrm>
            <a:off x="4287888" y="1610707"/>
            <a:ext cx="212429" cy="221201"/>
          </a:xfrm>
          <a:custGeom>
            <a:avLst/>
            <a:gdLst>
              <a:gd name="connsiteX0" fmla="*/ 206393 w 206393"/>
              <a:gd name="connsiteY0" fmla="*/ 173707 h 206531"/>
              <a:gd name="connsiteX1" fmla="*/ 131895 w 206393"/>
              <a:gd name="connsiteY1" fmla="*/ 99246 h 206531"/>
              <a:gd name="connsiteX2" fmla="*/ 197542 w 206393"/>
              <a:gd name="connsiteY2" fmla="*/ 75605 h 206531"/>
              <a:gd name="connsiteX3" fmla="*/ 201548 w 206393"/>
              <a:gd name="connsiteY3" fmla="*/ 67404 h 206531"/>
              <a:gd name="connsiteX4" fmla="*/ 197542 w 206393"/>
              <a:gd name="connsiteY4" fmla="*/ 63398 h 206531"/>
              <a:gd name="connsiteX5" fmla="*/ 8382 w 206393"/>
              <a:gd name="connsiteY5" fmla="*/ 332 h 206531"/>
              <a:gd name="connsiteX6" fmla="*/ 6280 w 206393"/>
              <a:gd name="connsiteY6" fmla="*/ 0 h 206531"/>
              <a:gd name="connsiteX7" fmla="*/ 6280 w 206393"/>
              <a:gd name="connsiteY7" fmla="*/ 0 h 206531"/>
              <a:gd name="connsiteX8" fmla="*/ 2 w 206393"/>
              <a:gd name="connsiteY8" fmla="*/ 6553 h 206531"/>
              <a:gd name="connsiteX9" fmla="*/ 342 w 206393"/>
              <a:gd name="connsiteY9" fmla="*/ 8483 h 206531"/>
              <a:gd name="connsiteX10" fmla="*/ 63260 w 206393"/>
              <a:gd name="connsiteY10" fmla="*/ 197827 h 206531"/>
              <a:gd name="connsiteX11" fmla="*/ 71496 w 206393"/>
              <a:gd name="connsiteY11" fmla="*/ 201762 h 206531"/>
              <a:gd name="connsiteX12" fmla="*/ 75431 w 206393"/>
              <a:gd name="connsiteY12" fmla="*/ 197827 h 206531"/>
              <a:gd name="connsiteX13" fmla="*/ 99108 w 206393"/>
              <a:gd name="connsiteY13" fmla="*/ 132106 h 206531"/>
              <a:gd name="connsiteX14" fmla="*/ 173533 w 206393"/>
              <a:gd name="connsiteY14" fmla="*/ 206531 h 2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393" h="206531">
                <a:moveTo>
                  <a:pt x="206393" y="173707"/>
                </a:moveTo>
                <a:lnTo>
                  <a:pt x="131895" y="99246"/>
                </a:lnTo>
                <a:lnTo>
                  <a:pt x="197542" y="75605"/>
                </a:lnTo>
                <a:cubicBezTo>
                  <a:pt x="200913" y="74447"/>
                  <a:pt x="202707" y="70775"/>
                  <a:pt x="201548" y="67404"/>
                </a:cubicBezTo>
                <a:cubicBezTo>
                  <a:pt x="200902" y="65522"/>
                  <a:pt x="199423" y="64044"/>
                  <a:pt x="197542" y="63398"/>
                </a:cubicBezTo>
                <a:lnTo>
                  <a:pt x="8382" y="332"/>
                </a:lnTo>
                <a:cubicBezTo>
                  <a:pt x="7704" y="109"/>
                  <a:pt x="6994" y="-4"/>
                  <a:pt x="6280" y="0"/>
                </a:cubicBezTo>
                <a:lnTo>
                  <a:pt x="6280" y="0"/>
                </a:lnTo>
                <a:cubicBezTo>
                  <a:pt x="2736" y="76"/>
                  <a:pt x="-74" y="3010"/>
                  <a:pt x="2" y="6553"/>
                </a:cubicBezTo>
                <a:cubicBezTo>
                  <a:pt x="16" y="7210"/>
                  <a:pt x="130" y="7861"/>
                  <a:pt x="342" y="8483"/>
                </a:cubicBezTo>
                <a:lnTo>
                  <a:pt x="63260" y="197827"/>
                </a:lnTo>
                <a:cubicBezTo>
                  <a:pt x="64448" y="201188"/>
                  <a:pt x="68135" y="202950"/>
                  <a:pt x="71496" y="201762"/>
                </a:cubicBezTo>
                <a:cubicBezTo>
                  <a:pt x="73335" y="201112"/>
                  <a:pt x="74781" y="199666"/>
                  <a:pt x="75431" y="197827"/>
                </a:cubicBezTo>
                <a:lnTo>
                  <a:pt x="99108" y="132106"/>
                </a:lnTo>
                <a:lnTo>
                  <a:pt x="173533" y="206531"/>
                </a:lnTo>
                <a:close/>
              </a:path>
            </a:pathLst>
          </a:custGeom>
          <a:solidFill>
            <a:schemeClr val="accent2"/>
          </a:solidFill>
          <a:ln w="3671" cap="flat">
            <a:noFill/>
            <a:prstDash val="solid"/>
            <a:miter/>
          </a:ln>
        </p:spPr>
        <p:txBody>
          <a:bodyPr rtlCol="0" anchor="ctr"/>
          <a:lstStyle/>
          <a:p>
            <a:endParaRPr lang="en-GB"/>
          </a:p>
        </p:txBody>
      </p:sp>
      <p:sp>
        <p:nvSpPr>
          <p:cNvPr id="13" name="TextBox 12">
            <a:extLst>
              <a:ext uri="{FF2B5EF4-FFF2-40B4-BE49-F238E27FC236}">
                <a16:creationId xmlns:a16="http://schemas.microsoft.com/office/drawing/2014/main" id="{32F03FCF-E829-0BDE-C394-4BADBA9737DF}"/>
              </a:ext>
            </a:extLst>
          </p:cNvPr>
          <p:cNvSpPr txBox="1"/>
          <p:nvPr/>
        </p:nvSpPr>
        <p:spPr>
          <a:xfrm>
            <a:off x="6373092" y="2139711"/>
            <a:ext cx="4878650" cy="3416320"/>
          </a:xfrm>
          <a:prstGeom prst="rect">
            <a:avLst/>
          </a:prstGeom>
          <a:noFill/>
        </p:spPr>
        <p:txBody>
          <a:bodyPr wrap="square" rtlCol="0">
            <a:spAutoFit/>
          </a:bodyPr>
          <a:lstStyle/>
          <a:p>
            <a:pPr algn="just"/>
            <a:r>
              <a:rPr lang="en-IE" sz="2400">
                <a:solidFill>
                  <a:srgbClr val="0B3A5B"/>
                </a:solidFill>
              </a:rPr>
              <a:t>Fergal Anderson omistaa Leaf and Root -tilan, joka on </a:t>
            </a:r>
            <a:r>
              <a:rPr lang="en-IE" sz="2400" err="1">
                <a:solidFill>
                  <a:srgbClr val="0B3A5B"/>
                </a:solidFill>
              </a:rPr>
              <a:t>luomusertifioitu</a:t>
            </a:r>
            <a:r>
              <a:rPr lang="en-IE" sz="2400">
                <a:solidFill>
                  <a:srgbClr val="0B3A5B"/>
                </a:solidFill>
              </a:rPr>
              <a:t> </a:t>
            </a:r>
            <a:r>
              <a:rPr lang="en-IE" sz="2400" err="1">
                <a:solidFill>
                  <a:srgbClr val="0B3A5B"/>
                </a:solidFill>
              </a:rPr>
              <a:t>puutarhatila</a:t>
            </a:r>
            <a:r>
              <a:rPr lang="en-IE" sz="2400">
                <a:solidFill>
                  <a:srgbClr val="0B3A5B"/>
                </a:solidFill>
              </a:rPr>
              <a:t> </a:t>
            </a:r>
            <a:r>
              <a:rPr lang="en-IE" sz="2400" err="1">
                <a:solidFill>
                  <a:srgbClr val="0B3A5B"/>
                </a:solidFill>
              </a:rPr>
              <a:t>ja</a:t>
            </a:r>
            <a:r>
              <a:rPr lang="en-IE" sz="2400">
                <a:solidFill>
                  <a:srgbClr val="0B3A5B"/>
                </a:solidFill>
              </a:rPr>
              <a:t> </a:t>
            </a:r>
            <a:r>
              <a:rPr lang="en-IE" sz="2400" err="1">
                <a:solidFill>
                  <a:srgbClr val="0B3A5B"/>
                </a:solidFill>
              </a:rPr>
              <a:t>tuottaa</a:t>
            </a:r>
            <a:r>
              <a:rPr lang="en-IE" sz="2400">
                <a:solidFill>
                  <a:srgbClr val="0B3A5B"/>
                </a:solidFill>
              </a:rPr>
              <a:t> orgaanisia kasvipohjaisia tuotteita yhteisölle.</a:t>
            </a:r>
          </a:p>
          <a:p>
            <a:pPr algn="just"/>
            <a:endParaRPr lang="en-IE" sz="2400">
              <a:solidFill>
                <a:srgbClr val="0B3A5B"/>
              </a:solidFill>
            </a:endParaRPr>
          </a:p>
          <a:p>
            <a:pPr algn="just"/>
            <a:r>
              <a:rPr lang="en-IE" sz="2400">
                <a:solidFill>
                  <a:srgbClr val="0B3A5B"/>
                </a:solidFill>
              </a:rPr>
              <a:t>Videolla voimme nähdä, miten hän sitoutuu ja luo yhteyden yleisöön hyvän tarinan tärkeiden elementtien avulla.</a:t>
            </a:r>
          </a:p>
        </p:txBody>
      </p:sp>
      <p:pic>
        <p:nvPicPr>
          <p:cNvPr id="3" name="Online Media 3" title="Leaf &amp; Root and Loam, Galway">
            <a:hlinkClick r:id="" action="ppaction://media"/>
            <a:extLst>
              <a:ext uri="{FF2B5EF4-FFF2-40B4-BE49-F238E27FC236}">
                <a16:creationId xmlns:a16="http://schemas.microsoft.com/office/drawing/2014/main" id="{4EC8871D-6064-9615-5FFC-75DFF1268721}"/>
              </a:ext>
            </a:extLst>
          </p:cNvPr>
          <p:cNvPicPr>
            <a:picLocks noRot="1" noChangeAspect="1"/>
          </p:cNvPicPr>
          <p:nvPr>
            <a:videoFile r:link="rId1"/>
          </p:nvPr>
        </p:nvPicPr>
        <p:blipFill>
          <a:blip r:embed="rId4"/>
          <a:stretch>
            <a:fillRect/>
          </a:stretch>
        </p:blipFill>
        <p:spPr>
          <a:xfrm>
            <a:off x="641222" y="2042965"/>
            <a:ext cx="5177688" cy="3979144"/>
          </a:xfrm>
          <a:prstGeom prst="rect">
            <a:avLst/>
          </a:prstGeom>
        </p:spPr>
      </p:pic>
    </p:spTree>
    <p:extLst>
      <p:ext uri="{BB962C8B-B14F-4D97-AF65-F5344CB8AC3E}">
        <p14:creationId xmlns:p14="http://schemas.microsoft.com/office/powerpoint/2010/main" val="185503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4" name="Picture Placeholder 3" descr="A magnifying glass on a black surface&#10;&#10;AI-generated content may be incorrect.">
            <a:extLst>
              <a:ext uri="{FF2B5EF4-FFF2-40B4-BE49-F238E27FC236}">
                <a16:creationId xmlns:a16="http://schemas.microsoft.com/office/drawing/2014/main" id="{F09CEB9A-4681-E3BD-4546-F087E8F064E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3D110F-884D-9B57-6509-66D0F82728B5}"/>
              </a:ext>
            </a:extLst>
          </p:cNvPr>
          <p:cNvSpPr/>
          <p:nvPr/>
        </p:nvSpPr>
        <p:spPr>
          <a:xfrm>
            <a:off x="4783874" y="3478231"/>
            <a:ext cx="6226504" cy="865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5705436" y="3587649"/>
            <a:ext cx="6054355" cy="646331"/>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BRÄNDIN KEHITTÄMINEN</a:t>
            </a:r>
          </a:p>
        </p:txBody>
      </p:sp>
    </p:spTree>
    <p:extLst>
      <p:ext uri="{BB962C8B-B14F-4D97-AF65-F5344CB8AC3E}">
        <p14:creationId xmlns:p14="http://schemas.microsoft.com/office/powerpoint/2010/main" val="216793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62CE2-F2BB-53A8-B942-2073F9B399E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018F7D-EC29-0812-C244-30BA6A9FA724}"/>
              </a:ext>
            </a:extLst>
          </p:cNvPr>
          <p:cNvSpPr>
            <a:spLocks noGrp="1"/>
          </p:cNvSpPr>
          <p:nvPr>
            <p:ph type="body" sz="quarter" idx="16"/>
          </p:nvPr>
        </p:nvSpPr>
        <p:spPr>
          <a:xfrm>
            <a:off x="570120" y="618626"/>
            <a:ext cx="10052954" cy="803654"/>
          </a:xfrm>
          <a:prstGeom prst="rect">
            <a:avLst/>
          </a:prstGeom>
        </p:spPr>
        <p:txBody>
          <a:bodyPr/>
          <a:lstStyle/>
          <a:p>
            <a:r>
              <a:rPr lang="en-IE"/>
              <a:t>Brändin kehittämistyökalut</a:t>
            </a:r>
            <a:endParaRPr lang="en-IE" b="1"/>
          </a:p>
          <a:p>
            <a:endParaRPr lang="en-US"/>
          </a:p>
        </p:txBody>
      </p:sp>
      <p:sp>
        <p:nvSpPr>
          <p:cNvPr id="3" name="Text Placeholder 2">
            <a:extLst>
              <a:ext uri="{FF2B5EF4-FFF2-40B4-BE49-F238E27FC236}">
                <a16:creationId xmlns:a16="http://schemas.microsoft.com/office/drawing/2014/main" id="{E7032B8E-FB82-BFFB-DD35-85FC5D68A3F4}"/>
              </a:ext>
            </a:extLst>
          </p:cNvPr>
          <p:cNvSpPr>
            <a:spLocks noGrp="1"/>
          </p:cNvSpPr>
          <p:nvPr>
            <p:ph type="body" sz="quarter" idx="19"/>
          </p:nvPr>
        </p:nvSpPr>
        <p:spPr>
          <a:xfrm>
            <a:off x="857211" y="1422280"/>
            <a:ext cx="10157751" cy="1055647"/>
          </a:xfrm>
          <a:prstGeom prst="rect">
            <a:avLst/>
          </a:prstGeom>
        </p:spPr>
        <p:txBody>
          <a:bodyPr/>
          <a:lstStyle/>
          <a:p>
            <a:r>
              <a:rPr lang="en-US"/>
              <a:t>Brändin kehittämisen välineillä tarkoitetaan välineitä, joita käytetään brändin kehittämisessä ja rakentamisessa. Välineitä on useita erilaisia, ja ne voidaan jakaa kahteen ryhmään: </a:t>
            </a:r>
          </a:p>
          <a:p>
            <a:endParaRPr lang="en-US"/>
          </a:p>
          <a:p>
            <a:endParaRPr lang="en-US"/>
          </a:p>
        </p:txBody>
      </p:sp>
      <p:sp>
        <p:nvSpPr>
          <p:cNvPr id="2" name="Text Placeholder 2">
            <a:extLst>
              <a:ext uri="{FF2B5EF4-FFF2-40B4-BE49-F238E27FC236}">
                <a16:creationId xmlns:a16="http://schemas.microsoft.com/office/drawing/2014/main" id="{411862E6-173F-E2F0-F55D-3BB6543C25A3}"/>
              </a:ext>
            </a:extLst>
          </p:cNvPr>
          <p:cNvSpPr txBox="1">
            <a:spLocks/>
          </p:cNvSpPr>
          <p:nvPr/>
        </p:nvSpPr>
        <p:spPr>
          <a:xfrm>
            <a:off x="749735" y="2645230"/>
            <a:ext cx="4630530" cy="400866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b="1">
                <a:solidFill>
                  <a:srgbClr val="60BA47"/>
                </a:solidFill>
              </a:rPr>
              <a:t>Analyyttinen</a:t>
            </a:r>
            <a:r>
              <a:rPr lang="en-US" sz="2000"/>
              <a:t>: Nämä työkalut tarjoavat puitteet pohdintatehtävälle, jonka tarkoituksena on miettiä ja kehittää vahva käsitys brändin "nykytilasta" kokonaisuutena - ei vain siitä, miten esität sen, vaan miten haluat, että se nähdään. Joitakin esimerkkejä ovat: </a:t>
            </a:r>
          </a:p>
          <a:p>
            <a:endParaRPr lang="en-US" sz="2000"/>
          </a:p>
          <a:p>
            <a:pPr marL="342900" indent="-342900">
              <a:buFont typeface="Arial" panose="020B0604020202020204" pitchFamily="34" charset="0"/>
              <a:buChar char="•"/>
            </a:pPr>
            <a:r>
              <a:rPr lang="en-US" sz="2000"/>
              <a:t>Kultainen ympyrä</a:t>
            </a:r>
          </a:p>
          <a:p>
            <a:pPr marL="342900" indent="-342900">
              <a:buFont typeface="Arial" panose="020B0604020202020204" pitchFamily="34" charset="0"/>
              <a:buChar char="•"/>
            </a:pPr>
            <a:r>
              <a:rPr lang="en-US" sz="2000"/>
              <a:t>Brändin arkkityypit</a:t>
            </a:r>
          </a:p>
          <a:p>
            <a:endParaRPr lang="en-US"/>
          </a:p>
          <a:p>
            <a:endParaRPr lang="en-US"/>
          </a:p>
        </p:txBody>
      </p:sp>
      <p:sp>
        <p:nvSpPr>
          <p:cNvPr id="5" name="Text Placeholder 2">
            <a:extLst>
              <a:ext uri="{FF2B5EF4-FFF2-40B4-BE49-F238E27FC236}">
                <a16:creationId xmlns:a16="http://schemas.microsoft.com/office/drawing/2014/main" id="{7680318A-B703-8830-4999-3727C15B8E43}"/>
              </a:ext>
            </a:extLst>
          </p:cNvPr>
          <p:cNvSpPr txBox="1">
            <a:spLocks/>
          </p:cNvSpPr>
          <p:nvPr/>
        </p:nvSpPr>
        <p:spPr>
          <a:xfrm>
            <a:off x="6270174" y="2645230"/>
            <a:ext cx="4744788" cy="400866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1200"/>
              </a:spcAft>
            </a:pPr>
            <a:r>
              <a:rPr lang="en-US" sz="2000" b="1">
                <a:solidFill>
                  <a:srgbClr val="60BA47"/>
                </a:solidFill>
              </a:rPr>
              <a:t>Käytännöllinen</a:t>
            </a:r>
            <a:r>
              <a:rPr lang="en-US" sz="2000" b="1"/>
              <a:t>: </a:t>
            </a:r>
            <a:r>
              <a:rPr lang="en-US" sz="2000"/>
              <a:t>Näillä välineillä tarkoitetaan kaikkia niitä käytännön välineitä, joita on saatavilla logon, brändityylin ja visuaalisen viestin luomiseen sekä sen edistämiseen sidosryhmien ja kollegoiden kautta. Joitakin </a:t>
            </a:r>
            <a:r>
              <a:rPr lang="en-US" sz="2000" err="1"/>
              <a:t>esimerkkejä</a:t>
            </a:r>
            <a:r>
              <a:rPr lang="en-US" sz="2000"/>
              <a:t>:</a:t>
            </a:r>
          </a:p>
          <a:p>
            <a:pPr marL="342900" indent="-342900">
              <a:buFont typeface="Arial" panose="020B0604020202020204" pitchFamily="34" charset="0"/>
              <a:buChar char="•"/>
            </a:pPr>
            <a:r>
              <a:rPr lang="en-US" sz="2000"/>
              <a:t>Canva</a:t>
            </a:r>
          </a:p>
          <a:p>
            <a:pPr marL="342900" indent="-342900">
              <a:buFont typeface="Arial" panose="020B0604020202020204" pitchFamily="34" charset="0"/>
              <a:buChar char="•"/>
            </a:pPr>
            <a:r>
              <a:rPr lang="en-US" sz="2000"/>
              <a:t>Adobe Creative Cloud</a:t>
            </a:r>
          </a:p>
          <a:p>
            <a:pPr marL="342900" indent="-342900">
              <a:buFont typeface="Arial" panose="020B0604020202020204" pitchFamily="34" charset="0"/>
              <a:buChar char="•"/>
            </a:pPr>
            <a:r>
              <a:rPr lang="en-US" sz="2000"/>
              <a:t>Mailchimp</a:t>
            </a:r>
          </a:p>
          <a:p>
            <a:pPr marL="342900" indent="-342900">
              <a:buFont typeface="Arial" panose="020B0604020202020204" pitchFamily="34" charset="0"/>
              <a:buChar char="•"/>
            </a:pPr>
            <a:r>
              <a:rPr lang="en-US" sz="2000"/>
              <a:t>Puskuri</a:t>
            </a:r>
          </a:p>
          <a:p>
            <a:endParaRPr lang="en-US"/>
          </a:p>
          <a:p>
            <a:endParaRPr lang="en-US"/>
          </a:p>
          <a:p>
            <a:endParaRPr lang="en-US"/>
          </a:p>
          <a:p>
            <a:endParaRPr lang="en-US"/>
          </a:p>
        </p:txBody>
      </p:sp>
      <p:sp>
        <p:nvSpPr>
          <p:cNvPr id="6" name="Rectangle: Rounded Corners 5">
            <a:extLst>
              <a:ext uri="{FF2B5EF4-FFF2-40B4-BE49-F238E27FC236}">
                <a16:creationId xmlns:a16="http://schemas.microsoft.com/office/drawing/2014/main" id="{6235CD8A-790F-50A0-897A-6BD729EC859A}"/>
              </a:ext>
            </a:extLst>
          </p:cNvPr>
          <p:cNvSpPr/>
          <p:nvPr/>
        </p:nvSpPr>
        <p:spPr>
          <a:xfrm>
            <a:off x="749734" y="5135671"/>
            <a:ext cx="2594715" cy="93781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C4379BF-1917-D945-2485-E4AC9744231B}"/>
              </a:ext>
            </a:extLst>
          </p:cNvPr>
          <p:cNvSpPr/>
          <p:nvPr/>
        </p:nvSpPr>
        <p:spPr>
          <a:xfrm>
            <a:off x="6270174" y="4945184"/>
            <a:ext cx="2761092" cy="155322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611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7951A-6C92-D2B5-C9C3-8D77973BDD4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353F8A-140D-6A77-A8DF-9BB46C2E5378}"/>
              </a:ext>
            </a:extLst>
          </p:cNvPr>
          <p:cNvSpPr>
            <a:spLocks noGrp="1"/>
          </p:cNvSpPr>
          <p:nvPr>
            <p:ph type="body" sz="quarter" idx="16"/>
          </p:nvPr>
        </p:nvSpPr>
        <p:spPr>
          <a:xfrm>
            <a:off x="821511" y="623141"/>
            <a:ext cx="3705586" cy="1206754"/>
          </a:xfrm>
          <a:prstGeom prst="rect">
            <a:avLst/>
          </a:prstGeom>
        </p:spPr>
        <p:txBody>
          <a:bodyPr/>
          <a:lstStyle/>
          <a:p>
            <a:r>
              <a:rPr lang="en-IE" err="1"/>
              <a:t>Analyyttiset</a:t>
            </a:r>
            <a:endParaRPr lang="en-IE"/>
          </a:p>
          <a:p>
            <a:r>
              <a:rPr lang="en-IE" b="1"/>
              <a:t>Työkalut</a:t>
            </a:r>
          </a:p>
        </p:txBody>
      </p:sp>
      <p:sp>
        <p:nvSpPr>
          <p:cNvPr id="10" name="CuadroTexto 553">
            <a:extLst>
              <a:ext uri="{FF2B5EF4-FFF2-40B4-BE49-F238E27FC236}">
                <a16:creationId xmlns:a16="http://schemas.microsoft.com/office/drawing/2014/main" id="{7835211C-99A5-3A18-AC0B-8C65AEEAD1D9}"/>
              </a:ext>
            </a:extLst>
          </p:cNvPr>
          <p:cNvSpPr txBox="1"/>
          <p:nvPr/>
        </p:nvSpPr>
        <p:spPr>
          <a:xfrm>
            <a:off x="4192343" y="1628716"/>
            <a:ext cx="2071434"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Golden</a:t>
            </a:r>
          </a:p>
        </p:txBody>
      </p:sp>
      <p:sp>
        <p:nvSpPr>
          <p:cNvPr id="53" name="CuadroTexto 553">
            <a:extLst>
              <a:ext uri="{FF2B5EF4-FFF2-40B4-BE49-F238E27FC236}">
                <a16:creationId xmlns:a16="http://schemas.microsoft.com/office/drawing/2014/main" id="{3B1FD099-F886-527E-700B-5A299D6F6FA2}"/>
              </a:ext>
            </a:extLst>
          </p:cNvPr>
          <p:cNvSpPr txBox="1"/>
          <p:nvPr/>
        </p:nvSpPr>
        <p:spPr>
          <a:xfrm>
            <a:off x="5853990" y="1654952"/>
            <a:ext cx="2071434"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Circle</a:t>
            </a:r>
          </a:p>
        </p:txBody>
      </p:sp>
      <p:sp>
        <p:nvSpPr>
          <p:cNvPr id="55" name="Oval 54">
            <a:extLst>
              <a:ext uri="{FF2B5EF4-FFF2-40B4-BE49-F238E27FC236}">
                <a16:creationId xmlns:a16="http://schemas.microsoft.com/office/drawing/2014/main" id="{A9661A23-F417-952E-7DD5-F89194953160}"/>
              </a:ext>
            </a:extLst>
          </p:cNvPr>
          <p:cNvSpPr/>
          <p:nvPr/>
        </p:nvSpPr>
        <p:spPr>
          <a:xfrm>
            <a:off x="2930530" y="315834"/>
            <a:ext cx="7014991" cy="6239571"/>
          </a:xfrm>
          <a:prstGeom prst="ellipse">
            <a:avLst/>
          </a:prstGeom>
          <a:solidFill>
            <a:srgbClr val="0946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9F0BFA2E-1BDF-66FA-78CC-DC3DCB889CF7}"/>
              </a:ext>
            </a:extLst>
          </p:cNvPr>
          <p:cNvSpPr txBox="1"/>
          <p:nvPr/>
        </p:nvSpPr>
        <p:spPr>
          <a:xfrm rot="10800000">
            <a:off x="3249658" y="264053"/>
            <a:ext cx="6393362" cy="5862007"/>
          </a:xfrm>
          <a:prstGeom prst="rect">
            <a:avLst/>
          </a:prstGeom>
          <a:noFill/>
        </p:spPr>
        <p:txBody>
          <a:bodyPr wrap="square" rtlCol="0">
            <a:prstTxWarp prst="textArchDown">
              <a:avLst>
                <a:gd name="adj" fmla="val 10259714"/>
              </a:avLst>
            </a:prstTxWarp>
            <a:spAutoFit/>
          </a:bodyPr>
          <a:lstStyle/>
          <a:p>
            <a:r>
              <a:rPr lang="en-GB" sz="4400">
                <a:solidFill>
                  <a:schemeClr val="bg1"/>
                </a:solidFill>
              </a:rPr>
              <a:t>Tuote(t), jota tarjoat kyseisen tuotemerkin kautta.</a:t>
            </a:r>
          </a:p>
        </p:txBody>
      </p:sp>
      <p:sp>
        <p:nvSpPr>
          <p:cNvPr id="58" name="Oval 57">
            <a:extLst>
              <a:ext uri="{FF2B5EF4-FFF2-40B4-BE49-F238E27FC236}">
                <a16:creationId xmlns:a16="http://schemas.microsoft.com/office/drawing/2014/main" id="{DC1C26CA-482A-8382-E184-7B80589155F1}"/>
              </a:ext>
            </a:extLst>
          </p:cNvPr>
          <p:cNvSpPr/>
          <p:nvPr/>
        </p:nvSpPr>
        <p:spPr>
          <a:xfrm>
            <a:off x="3887403" y="963078"/>
            <a:ext cx="5101244" cy="4752654"/>
          </a:xfrm>
          <a:prstGeom prst="ellipse">
            <a:avLst/>
          </a:prstGeom>
          <a:solidFill>
            <a:srgbClr val="E7941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883FD4C7-6D24-AD16-4F29-E9731028BBC5}"/>
              </a:ext>
            </a:extLst>
          </p:cNvPr>
          <p:cNvSpPr/>
          <p:nvPr/>
        </p:nvSpPr>
        <p:spPr>
          <a:xfrm>
            <a:off x="5295790" y="2373570"/>
            <a:ext cx="2284473" cy="1865276"/>
          </a:xfrm>
          <a:prstGeom prst="ellipse">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CF37ABB0-7BDE-4816-DC8B-CFEFF5855A3A}"/>
              </a:ext>
            </a:extLst>
          </p:cNvPr>
          <p:cNvSpPr txBox="1"/>
          <p:nvPr/>
        </p:nvSpPr>
        <p:spPr>
          <a:xfrm rot="10800000">
            <a:off x="4202883" y="664367"/>
            <a:ext cx="4486911" cy="4561868"/>
          </a:xfrm>
          <a:prstGeom prst="rect">
            <a:avLst/>
          </a:prstGeom>
          <a:noFill/>
        </p:spPr>
        <p:txBody>
          <a:bodyPr wrap="square" rtlCol="0">
            <a:prstTxWarp prst="textArchDown">
              <a:avLst>
                <a:gd name="adj" fmla="val 10782170"/>
              </a:avLst>
            </a:prstTxWarp>
            <a:spAutoFit/>
          </a:bodyPr>
          <a:lstStyle/>
          <a:p>
            <a:r>
              <a:rPr lang="en-GB" sz="6600">
                <a:solidFill>
                  <a:schemeClr val="bg1"/>
                </a:solidFill>
              </a:rPr>
              <a:t>Lähestymistapa, joka erottaa yrityksesi muista</a:t>
            </a:r>
          </a:p>
        </p:txBody>
      </p:sp>
      <p:sp>
        <p:nvSpPr>
          <p:cNvPr id="56" name="CuadroTexto 553">
            <a:extLst>
              <a:ext uri="{FF2B5EF4-FFF2-40B4-BE49-F238E27FC236}">
                <a16:creationId xmlns:a16="http://schemas.microsoft.com/office/drawing/2014/main" id="{96B1904B-2546-89ED-CC40-50A5F08F7B09}"/>
              </a:ext>
            </a:extLst>
          </p:cNvPr>
          <p:cNvSpPr txBox="1"/>
          <p:nvPr/>
        </p:nvSpPr>
        <p:spPr>
          <a:xfrm>
            <a:off x="5311096" y="2479362"/>
            <a:ext cx="2142290" cy="1569660"/>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Miksi </a:t>
            </a:r>
          </a:p>
          <a:p>
            <a:pPr algn="ctr"/>
            <a:r>
              <a:rPr lang="en-US" sz="2400">
                <a:solidFill>
                  <a:schemeClr val="bg1"/>
                </a:solidFill>
                <a:latin typeface="Calibri" panose="020F0502020204030204" pitchFamily="34" charset="0"/>
                <a:ea typeface="Lato" charset="0"/>
                <a:cs typeface="Calibri" panose="020F0502020204030204" pitchFamily="34" charset="0"/>
              </a:rPr>
              <a:t>Uskomus, joka ohjaa liiketoimintaasi</a:t>
            </a:r>
          </a:p>
        </p:txBody>
      </p:sp>
      <p:sp>
        <p:nvSpPr>
          <p:cNvPr id="59" name="CuadroTexto 553">
            <a:extLst>
              <a:ext uri="{FF2B5EF4-FFF2-40B4-BE49-F238E27FC236}">
                <a16:creationId xmlns:a16="http://schemas.microsoft.com/office/drawing/2014/main" id="{786F697E-CBAE-8C09-88A3-EEA0FFFE8514}"/>
              </a:ext>
            </a:extLst>
          </p:cNvPr>
          <p:cNvSpPr txBox="1"/>
          <p:nvPr/>
        </p:nvSpPr>
        <p:spPr>
          <a:xfrm>
            <a:off x="5484690" y="1142268"/>
            <a:ext cx="1740093" cy="523220"/>
          </a:xfrm>
          <a:prstGeom prst="rect">
            <a:avLst/>
          </a:prstGeom>
          <a:noFill/>
        </p:spPr>
        <p:txBody>
          <a:bodyPr wrap="square" rtlCol="0">
            <a:spAutoFit/>
          </a:bodyPr>
          <a:lstStyle/>
          <a:p>
            <a:pPr algn="ctr"/>
            <a:r>
              <a:rPr lang="en-US" sz="2800" b="1">
                <a:solidFill>
                  <a:schemeClr val="bg1"/>
                </a:solidFill>
                <a:latin typeface="Calibri" panose="020F0502020204030204" pitchFamily="34" charset="0"/>
                <a:ea typeface="Lato" charset="0"/>
                <a:cs typeface="Calibri" panose="020F0502020204030204" pitchFamily="34" charset="0"/>
              </a:rPr>
              <a:t>Miten </a:t>
            </a:r>
          </a:p>
        </p:txBody>
      </p:sp>
      <p:sp>
        <p:nvSpPr>
          <p:cNvPr id="64" name="CuadroTexto 553">
            <a:extLst>
              <a:ext uri="{FF2B5EF4-FFF2-40B4-BE49-F238E27FC236}">
                <a16:creationId xmlns:a16="http://schemas.microsoft.com/office/drawing/2014/main" id="{DD38A820-644D-B293-7591-FAA800866836}"/>
              </a:ext>
            </a:extLst>
          </p:cNvPr>
          <p:cNvSpPr txBox="1"/>
          <p:nvPr/>
        </p:nvSpPr>
        <p:spPr>
          <a:xfrm>
            <a:off x="5512195" y="373464"/>
            <a:ext cx="1740093" cy="523220"/>
          </a:xfrm>
          <a:prstGeom prst="rect">
            <a:avLst/>
          </a:prstGeom>
          <a:noFill/>
        </p:spPr>
        <p:txBody>
          <a:bodyPr wrap="square" rtlCol="0">
            <a:spAutoFit/>
          </a:bodyPr>
          <a:lstStyle/>
          <a:p>
            <a:pPr algn="ctr"/>
            <a:r>
              <a:rPr lang="en-US" sz="2800" b="1">
                <a:solidFill>
                  <a:schemeClr val="bg1"/>
                </a:solidFill>
                <a:latin typeface="Calibri" panose="020F0502020204030204" pitchFamily="34" charset="0"/>
                <a:ea typeface="Lato" charset="0"/>
                <a:cs typeface="Calibri" panose="020F0502020204030204" pitchFamily="34" charset="0"/>
              </a:rPr>
              <a:t>Mikä </a:t>
            </a:r>
          </a:p>
        </p:txBody>
      </p:sp>
      <p:sp>
        <p:nvSpPr>
          <p:cNvPr id="65" name="CuadroTexto 553">
            <a:extLst>
              <a:ext uri="{FF2B5EF4-FFF2-40B4-BE49-F238E27FC236}">
                <a16:creationId xmlns:a16="http://schemas.microsoft.com/office/drawing/2014/main" id="{6D3A32A6-7BA5-DF5A-8E8D-2F5890CDE0BF}"/>
              </a:ext>
            </a:extLst>
          </p:cNvPr>
          <p:cNvSpPr txBox="1"/>
          <p:nvPr/>
        </p:nvSpPr>
        <p:spPr>
          <a:xfrm>
            <a:off x="821511" y="5773194"/>
            <a:ext cx="2760582" cy="461665"/>
          </a:xfrm>
          <a:prstGeom prst="rect">
            <a:avLst/>
          </a:prstGeom>
          <a:noFill/>
        </p:spPr>
        <p:txBody>
          <a:bodyPr wrap="square" rtlCol="0">
            <a:spAutoFit/>
          </a:bodyPr>
          <a:lstStyle/>
          <a:p>
            <a:pPr algn="ctr"/>
            <a:r>
              <a:rPr lang="en-US" sz="2400" b="1">
                <a:solidFill>
                  <a:srgbClr val="E25684"/>
                </a:solidFill>
                <a:latin typeface="Calibri" panose="020F0502020204030204" pitchFamily="34" charset="0"/>
                <a:ea typeface="Lato" charset="0"/>
                <a:cs typeface="Calibri" panose="020F0502020204030204" pitchFamily="34" charset="0"/>
              </a:rPr>
              <a:t>Kultainen ympyrä</a:t>
            </a:r>
          </a:p>
        </p:txBody>
      </p:sp>
    </p:spTree>
    <p:extLst>
      <p:ext uri="{BB962C8B-B14F-4D97-AF65-F5344CB8AC3E}">
        <p14:creationId xmlns:p14="http://schemas.microsoft.com/office/powerpoint/2010/main" val="52472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BBA27-ABEE-ADFB-38FC-89095CBE3C03}"/>
            </a:ext>
          </a:extLst>
        </p:cNvPr>
        <p:cNvGrpSpPr/>
        <p:nvPr/>
      </p:nvGrpSpPr>
      <p:grpSpPr>
        <a:xfrm>
          <a:off x="0" y="0"/>
          <a:ext cx="0" cy="0"/>
          <a:chOff x="0" y="0"/>
          <a:chExt cx="0" cy="0"/>
        </a:xfrm>
      </p:grpSpPr>
      <p:sp>
        <p:nvSpPr>
          <p:cNvPr id="66" name="CuadroTexto 553">
            <a:extLst>
              <a:ext uri="{FF2B5EF4-FFF2-40B4-BE49-F238E27FC236}">
                <a16:creationId xmlns:a16="http://schemas.microsoft.com/office/drawing/2014/main" id="{5543DD3A-C4C7-830D-C373-08D543966A99}"/>
              </a:ext>
            </a:extLst>
          </p:cNvPr>
          <p:cNvSpPr txBox="1"/>
          <p:nvPr/>
        </p:nvSpPr>
        <p:spPr>
          <a:xfrm>
            <a:off x="4094262" y="1415085"/>
            <a:ext cx="3421660" cy="461665"/>
          </a:xfrm>
          <a:prstGeom prst="rect">
            <a:avLst/>
          </a:prstGeom>
          <a:noFill/>
        </p:spPr>
        <p:txBody>
          <a:bodyPr wrap="square" rtlCol="0">
            <a:spAutoFit/>
          </a:bodyPr>
          <a:lstStyle/>
          <a:p>
            <a:pPr algn="ctr"/>
            <a:r>
              <a:rPr lang="en-US" sz="2400" b="1">
                <a:solidFill>
                  <a:srgbClr val="E25684"/>
                </a:solidFill>
                <a:latin typeface="Calibri" panose="020F0502020204030204" pitchFamily="34" charset="0"/>
                <a:ea typeface="Lato" charset="0"/>
                <a:cs typeface="Calibri" panose="020F0502020204030204" pitchFamily="34" charset="0"/>
              </a:rPr>
              <a:t>Brändin arkkityypit (I)</a:t>
            </a:r>
          </a:p>
        </p:txBody>
      </p:sp>
      <p:sp>
        <p:nvSpPr>
          <p:cNvPr id="19" name="Rectangle: Rounded Corners 18">
            <a:extLst>
              <a:ext uri="{FF2B5EF4-FFF2-40B4-BE49-F238E27FC236}">
                <a16:creationId xmlns:a16="http://schemas.microsoft.com/office/drawing/2014/main" id="{6CF29BD2-EEC2-5318-D4D7-84F8E8B32D3D}"/>
              </a:ext>
            </a:extLst>
          </p:cNvPr>
          <p:cNvSpPr/>
          <p:nvPr/>
        </p:nvSpPr>
        <p:spPr>
          <a:xfrm>
            <a:off x="803974" y="2490803"/>
            <a:ext cx="5117804" cy="1140840"/>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4" name="Rectangle: Rounded Corners 23">
            <a:extLst>
              <a:ext uri="{FF2B5EF4-FFF2-40B4-BE49-F238E27FC236}">
                <a16:creationId xmlns:a16="http://schemas.microsoft.com/office/drawing/2014/main" id="{82846A47-813A-DBA2-7827-2E2EE57ECB1D}"/>
              </a:ext>
            </a:extLst>
          </p:cNvPr>
          <p:cNvSpPr/>
          <p:nvPr/>
        </p:nvSpPr>
        <p:spPr>
          <a:xfrm>
            <a:off x="6110478" y="2472140"/>
            <a:ext cx="5117804" cy="114740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5" name="Rectangle: Rounded Corners 24">
            <a:extLst>
              <a:ext uri="{FF2B5EF4-FFF2-40B4-BE49-F238E27FC236}">
                <a16:creationId xmlns:a16="http://schemas.microsoft.com/office/drawing/2014/main" id="{0AB820D3-7841-98C6-440C-B030F8906A9A}"/>
              </a:ext>
            </a:extLst>
          </p:cNvPr>
          <p:cNvSpPr/>
          <p:nvPr/>
        </p:nvSpPr>
        <p:spPr>
          <a:xfrm>
            <a:off x="824731" y="3690947"/>
            <a:ext cx="5117804" cy="114740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8" name="Rectangle: Rounded Corners 27">
            <a:extLst>
              <a:ext uri="{FF2B5EF4-FFF2-40B4-BE49-F238E27FC236}">
                <a16:creationId xmlns:a16="http://schemas.microsoft.com/office/drawing/2014/main" id="{A75458B4-AB09-0E97-F114-C004A52ADA55}"/>
              </a:ext>
            </a:extLst>
          </p:cNvPr>
          <p:cNvSpPr/>
          <p:nvPr/>
        </p:nvSpPr>
        <p:spPr>
          <a:xfrm>
            <a:off x="824731" y="4877965"/>
            <a:ext cx="5117804" cy="1179003"/>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9" name="Rectangle: Rounded Corners 28">
            <a:extLst>
              <a:ext uri="{FF2B5EF4-FFF2-40B4-BE49-F238E27FC236}">
                <a16:creationId xmlns:a16="http://schemas.microsoft.com/office/drawing/2014/main" id="{BFF616D3-40DC-BC59-36C1-3FC9687BBB64}"/>
              </a:ext>
            </a:extLst>
          </p:cNvPr>
          <p:cNvSpPr/>
          <p:nvPr/>
        </p:nvSpPr>
        <p:spPr>
          <a:xfrm>
            <a:off x="6110478" y="4877277"/>
            <a:ext cx="5117804" cy="1195800"/>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0" name="Rectangle: Rounded Corners 29">
            <a:extLst>
              <a:ext uri="{FF2B5EF4-FFF2-40B4-BE49-F238E27FC236}">
                <a16:creationId xmlns:a16="http://schemas.microsoft.com/office/drawing/2014/main" id="{D3C86441-777B-8E60-3C3A-D4E9D52EBAD2}"/>
              </a:ext>
            </a:extLst>
          </p:cNvPr>
          <p:cNvSpPr/>
          <p:nvPr/>
        </p:nvSpPr>
        <p:spPr>
          <a:xfrm>
            <a:off x="6074355" y="3690258"/>
            <a:ext cx="5117804" cy="114740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8" name="CuadroTexto 553">
            <a:extLst>
              <a:ext uri="{FF2B5EF4-FFF2-40B4-BE49-F238E27FC236}">
                <a16:creationId xmlns:a16="http://schemas.microsoft.com/office/drawing/2014/main" id="{D04A63E6-8524-C916-6C93-7354EF0F5A43}"/>
              </a:ext>
            </a:extLst>
          </p:cNvPr>
          <p:cNvSpPr txBox="1"/>
          <p:nvPr/>
        </p:nvSpPr>
        <p:spPr>
          <a:xfrm>
            <a:off x="1003022" y="2550107"/>
            <a:ext cx="4793143" cy="1015663"/>
          </a:xfrm>
          <a:prstGeom prst="rect">
            <a:avLst/>
          </a:prstGeom>
          <a:noFill/>
        </p:spPr>
        <p:txBody>
          <a:bodyPr wrap="square" rtlCol="0">
            <a:spAutoFit/>
          </a:bodyPr>
          <a:lstStyle/>
          <a:p>
            <a:r>
              <a:rPr lang="en-US" sz="2000" b="1">
                <a:solidFill>
                  <a:schemeClr val="bg1"/>
                </a:solidFill>
                <a:latin typeface="Calibri" panose="020F0502020204030204" pitchFamily="34" charset="0"/>
                <a:ea typeface="Lato" charset="0"/>
                <a:cs typeface="Calibri" panose="020F0502020204030204" pitchFamily="34" charset="0"/>
              </a:rPr>
              <a:t>Viaton: </a:t>
            </a:r>
            <a:r>
              <a:rPr lang="en-US" sz="2000">
                <a:solidFill>
                  <a:schemeClr val="bg1"/>
                </a:solidFill>
                <a:latin typeface="Calibri" panose="020F0502020204030204" pitchFamily="34" charset="0"/>
                <a:ea typeface="Lato" charset="0"/>
                <a:cs typeface="Calibri" panose="020F0502020204030204" pitchFamily="34" charset="0"/>
              </a:rPr>
              <a:t>Yksinkertainen mutta onnellinen. Optimismia ja rehellisyyttä. </a:t>
            </a:r>
          </a:p>
          <a:p>
            <a:r>
              <a:rPr lang="en-US" sz="2000">
                <a:solidFill>
                  <a:schemeClr val="bg1"/>
                </a:solidFill>
                <a:latin typeface="Calibri" panose="020F0502020204030204" pitchFamily="34" charset="0"/>
                <a:ea typeface="Lato" charset="0"/>
                <a:cs typeface="Calibri" panose="020F0502020204030204" pitchFamily="34" charset="0"/>
              </a:rPr>
              <a:t>Esimerkkejä: Coca-Cola, Disney</a:t>
            </a:r>
          </a:p>
        </p:txBody>
      </p:sp>
      <p:sp>
        <p:nvSpPr>
          <p:cNvPr id="41" name="CuadroTexto 553">
            <a:extLst>
              <a:ext uri="{FF2B5EF4-FFF2-40B4-BE49-F238E27FC236}">
                <a16:creationId xmlns:a16="http://schemas.microsoft.com/office/drawing/2014/main" id="{652FD8D3-AF57-F2A0-806A-0AD568E90F2C}"/>
              </a:ext>
            </a:extLst>
          </p:cNvPr>
          <p:cNvSpPr txBox="1"/>
          <p:nvPr/>
        </p:nvSpPr>
        <p:spPr>
          <a:xfrm>
            <a:off x="1001718" y="3806339"/>
            <a:ext cx="4931822"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Explorer: </a:t>
            </a:r>
            <a:r>
              <a:rPr lang="en-GB" sz="2000">
                <a:solidFill>
                  <a:schemeClr val="bg1"/>
                </a:solidFill>
                <a:latin typeface="Calibri" panose="020F0502020204030204" pitchFamily="34" charset="0"/>
                <a:ea typeface="Lato" charset="0"/>
                <a:cs typeface="Calibri" panose="020F0502020204030204" pitchFamily="34" charset="0"/>
              </a:rPr>
              <a:t>Vapaa ja seikkailunhaluinen, kuvastaa uteliaisuutta ja itsenäisyyttä.</a:t>
            </a:r>
          </a:p>
          <a:p>
            <a:r>
              <a:rPr lang="en-GB" sz="2000">
                <a:solidFill>
                  <a:schemeClr val="bg1"/>
                </a:solidFill>
                <a:latin typeface="Calibri" panose="020F0502020204030204" pitchFamily="34" charset="0"/>
                <a:ea typeface="Lato" charset="0"/>
                <a:cs typeface="Calibri" panose="020F0502020204030204" pitchFamily="34" charset="0"/>
              </a:rPr>
              <a:t>Esimerkkejä: GoPro, Red Bull</a:t>
            </a:r>
          </a:p>
        </p:txBody>
      </p:sp>
      <p:sp>
        <p:nvSpPr>
          <p:cNvPr id="42" name="CuadroTexto 553">
            <a:extLst>
              <a:ext uri="{FF2B5EF4-FFF2-40B4-BE49-F238E27FC236}">
                <a16:creationId xmlns:a16="http://schemas.microsoft.com/office/drawing/2014/main" id="{C0268965-4F19-91C3-F1E4-93D4D8BF9B57}"/>
              </a:ext>
            </a:extLst>
          </p:cNvPr>
          <p:cNvSpPr txBox="1"/>
          <p:nvPr/>
        </p:nvSpPr>
        <p:spPr>
          <a:xfrm>
            <a:off x="1007115" y="4941652"/>
            <a:ext cx="4825172"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Sage: </a:t>
            </a:r>
            <a:r>
              <a:rPr lang="en-GB" sz="2000">
                <a:solidFill>
                  <a:schemeClr val="bg1"/>
                </a:solidFill>
                <a:latin typeface="Calibri" panose="020F0502020204030204" pitchFamily="34" charset="0"/>
                <a:ea typeface="Lato" charset="0"/>
                <a:cs typeface="Calibri" panose="020F0502020204030204" pitchFamily="34" charset="0"/>
              </a:rPr>
              <a:t>Älykäs ja analyyttinen, kuvaa viisauden kaipuuta.</a:t>
            </a:r>
          </a:p>
          <a:p>
            <a:r>
              <a:rPr lang="en-GB" sz="2000">
                <a:solidFill>
                  <a:schemeClr val="bg1"/>
                </a:solidFill>
                <a:latin typeface="Calibri" panose="020F0502020204030204" pitchFamily="34" charset="0"/>
                <a:ea typeface="Lato" charset="0"/>
                <a:cs typeface="Calibri" panose="020F0502020204030204" pitchFamily="34" charset="0"/>
              </a:rPr>
              <a:t>Esimerkkejä: BBC, Wikipedia</a:t>
            </a:r>
          </a:p>
        </p:txBody>
      </p:sp>
      <p:sp>
        <p:nvSpPr>
          <p:cNvPr id="49" name="CuadroTexto 553">
            <a:extLst>
              <a:ext uri="{FF2B5EF4-FFF2-40B4-BE49-F238E27FC236}">
                <a16:creationId xmlns:a16="http://schemas.microsoft.com/office/drawing/2014/main" id="{F51C8A50-ACDC-3194-75C0-E2F3A3DD0DF4}"/>
              </a:ext>
            </a:extLst>
          </p:cNvPr>
          <p:cNvSpPr txBox="1"/>
          <p:nvPr/>
        </p:nvSpPr>
        <p:spPr>
          <a:xfrm>
            <a:off x="6344778" y="3810597"/>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Hallitsija: </a:t>
            </a:r>
            <a:r>
              <a:rPr lang="en-GB" sz="2000">
                <a:solidFill>
                  <a:schemeClr val="bg1"/>
                </a:solidFill>
                <a:latin typeface="Calibri" panose="020F0502020204030204" pitchFamily="34" charset="0"/>
                <a:ea typeface="Lato" charset="0"/>
                <a:cs typeface="Calibri" panose="020F0502020204030204" pitchFamily="34" charset="0"/>
              </a:rPr>
              <a:t>Hallintaa ja johtajuutta ylistävä, itseluottamusta ja valtaa korostava.</a:t>
            </a:r>
          </a:p>
          <a:p>
            <a:r>
              <a:rPr lang="en-GB" sz="2000">
                <a:solidFill>
                  <a:schemeClr val="bg1"/>
                </a:solidFill>
                <a:latin typeface="Calibri" panose="020F0502020204030204" pitchFamily="34" charset="0"/>
                <a:ea typeface="Lato" charset="0"/>
                <a:cs typeface="Calibri" panose="020F0502020204030204" pitchFamily="34" charset="0"/>
              </a:rPr>
              <a:t>Esimerkkejä: Rolex, American Express</a:t>
            </a:r>
          </a:p>
        </p:txBody>
      </p:sp>
      <p:sp>
        <p:nvSpPr>
          <p:cNvPr id="50" name="CuadroTexto 553">
            <a:extLst>
              <a:ext uri="{FF2B5EF4-FFF2-40B4-BE49-F238E27FC236}">
                <a16:creationId xmlns:a16="http://schemas.microsoft.com/office/drawing/2014/main" id="{52F8FBF2-A6FC-866A-3E8E-A3458C4E0A7D}"/>
              </a:ext>
            </a:extLst>
          </p:cNvPr>
          <p:cNvSpPr txBox="1"/>
          <p:nvPr/>
        </p:nvSpPr>
        <p:spPr>
          <a:xfrm>
            <a:off x="6344778" y="2511994"/>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Luoja: </a:t>
            </a:r>
            <a:r>
              <a:rPr lang="en-GB" sz="2000">
                <a:solidFill>
                  <a:schemeClr val="bg1"/>
                </a:solidFill>
                <a:latin typeface="Calibri" panose="020F0502020204030204" pitchFamily="34" charset="0"/>
                <a:ea typeface="Lato" charset="0"/>
                <a:cs typeface="Calibri" panose="020F0502020204030204" pitchFamily="34" charset="0"/>
              </a:rPr>
              <a:t>Innovatiivinen ja taiteellinen, mielikuvitus on tärkeää</a:t>
            </a:r>
          </a:p>
          <a:p>
            <a:r>
              <a:rPr lang="en-GB" sz="2000">
                <a:solidFill>
                  <a:schemeClr val="bg1"/>
                </a:solidFill>
                <a:latin typeface="Calibri" panose="020F0502020204030204" pitchFamily="34" charset="0"/>
                <a:ea typeface="Lato" charset="0"/>
                <a:cs typeface="Calibri" panose="020F0502020204030204" pitchFamily="34" charset="0"/>
              </a:rPr>
              <a:t>Esimerkkejä: Apple, Vans</a:t>
            </a:r>
          </a:p>
        </p:txBody>
      </p:sp>
      <p:sp>
        <p:nvSpPr>
          <p:cNvPr id="51" name="CuadroTexto 553">
            <a:extLst>
              <a:ext uri="{FF2B5EF4-FFF2-40B4-BE49-F238E27FC236}">
                <a16:creationId xmlns:a16="http://schemas.microsoft.com/office/drawing/2014/main" id="{6772B60A-0187-3772-0C4B-77ED76A9E89F}"/>
              </a:ext>
            </a:extLst>
          </p:cNvPr>
          <p:cNvSpPr txBox="1"/>
          <p:nvPr/>
        </p:nvSpPr>
        <p:spPr>
          <a:xfrm>
            <a:off x="6292861" y="4967345"/>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Taikuri: </a:t>
            </a:r>
            <a:r>
              <a:rPr lang="en-GB" sz="2000">
                <a:solidFill>
                  <a:schemeClr val="bg1"/>
                </a:solidFill>
                <a:latin typeface="Calibri" panose="020F0502020204030204" pitchFamily="34" charset="0"/>
                <a:ea typeface="Lato" charset="0"/>
                <a:cs typeface="Calibri" panose="020F0502020204030204" pitchFamily="34" charset="0"/>
              </a:rPr>
              <a:t>Unenomainen, mystinen ja visionäärinen, futurismiin viittaava.</a:t>
            </a:r>
          </a:p>
          <a:p>
            <a:r>
              <a:rPr lang="en-GB" sz="2000">
                <a:solidFill>
                  <a:schemeClr val="bg1"/>
                </a:solidFill>
                <a:latin typeface="Calibri" panose="020F0502020204030204" pitchFamily="34" charset="0"/>
                <a:ea typeface="Lato" charset="0"/>
                <a:cs typeface="Calibri" panose="020F0502020204030204" pitchFamily="34" charset="0"/>
              </a:rPr>
              <a:t>Esimerkkejä: Tesla, Airbus</a:t>
            </a:r>
          </a:p>
        </p:txBody>
      </p:sp>
      <p:sp>
        <p:nvSpPr>
          <p:cNvPr id="2" name="Text Placeholder 3">
            <a:extLst>
              <a:ext uri="{FF2B5EF4-FFF2-40B4-BE49-F238E27FC236}">
                <a16:creationId xmlns:a16="http://schemas.microsoft.com/office/drawing/2014/main" id="{0B932828-95E8-20A1-4993-662EEF9F3808}"/>
              </a:ext>
            </a:extLst>
          </p:cNvPr>
          <p:cNvSpPr>
            <a:spLocks noGrp="1"/>
          </p:cNvSpPr>
          <p:nvPr>
            <p:ph type="body" sz="quarter" idx="16"/>
          </p:nvPr>
        </p:nvSpPr>
        <p:spPr>
          <a:xfrm>
            <a:off x="3966184" y="813127"/>
            <a:ext cx="4218278" cy="1206754"/>
          </a:xfrm>
          <a:prstGeom prst="rect">
            <a:avLst/>
          </a:prstGeom>
        </p:spPr>
        <p:txBody>
          <a:bodyPr/>
          <a:lstStyle/>
          <a:p>
            <a:r>
              <a:rPr lang="en-IE"/>
              <a:t>Analyyttiset </a:t>
            </a:r>
            <a:r>
              <a:rPr lang="en-IE" b="1"/>
              <a:t>työkalut</a:t>
            </a:r>
          </a:p>
        </p:txBody>
      </p:sp>
    </p:spTree>
    <p:extLst>
      <p:ext uri="{BB962C8B-B14F-4D97-AF65-F5344CB8AC3E}">
        <p14:creationId xmlns:p14="http://schemas.microsoft.com/office/powerpoint/2010/main" val="282568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ADECA8B-2098-A646-FDB6-D0A1719B257A}"/>
              </a:ext>
            </a:extLst>
          </p:cNvPr>
          <p:cNvSpPr>
            <a:spLocks noGrp="1"/>
          </p:cNvSpPr>
          <p:nvPr>
            <p:ph type="body" sz="quarter" idx="15"/>
          </p:nvPr>
        </p:nvSpPr>
        <p:spPr>
          <a:xfrm>
            <a:off x="5260704" y="1573597"/>
            <a:ext cx="700387" cy="566443"/>
          </a:xfrm>
        </p:spPr>
        <p:txBody>
          <a:bodyPr/>
          <a:lstStyle/>
          <a:p>
            <a:r>
              <a:rPr lang="en-GB" noProof="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5902476" y="1488929"/>
            <a:ext cx="3829237" cy="566444"/>
          </a:xfrm>
          <a:prstGeom prst="rect">
            <a:avLst/>
          </a:prstGeom>
        </p:spPr>
        <p:txBody>
          <a:bodyPr/>
          <a:lstStyle/>
          <a:p>
            <a:r>
              <a:rPr lang="en-US" sz="2400"/>
              <a:t>Johdatus tarinankerrontaan</a:t>
            </a:r>
          </a:p>
        </p:txBody>
      </p:sp>
      <p:sp>
        <p:nvSpPr>
          <p:cNvPr id="27" name="Text Placeholder 26">
            <a:extLst>
              <a:ext uri="{FF2B5EF4-FFF2-40B4-BE49-F238E27FC236}">
                <a16:creationId xmlns:a16="http://schemas.microsoft.com/office/drawing/2014/main" id="{BB67A639-2553-DCB0-D8DF-506873DE99F2}"/>
              </a:ext>
            </a:extLst>
          </p:cNvPr>
          <p:cNvSpPr>
            <a:spLocks noGrp="1"/>
          </p:cNvSpPr>
          <p:nvPr>
            <p:ph type="body" sz="quarter" idx="29"/>
          </p:nvPr>
        </p:nvSpPr>
        <p:spPr>
          <a:xfrm>
            <a:off x="5260704" y="2393069"/>
            <a:ext cx="700387" cy="566443"/>
          </a:xfrm>
        </p:spPr>
        <p:txBody>
          <a:bodyPr/>
          <a:lstStyle/>
          <a:p>
            <a:r>
              <a:rPr lang="en-GB" noProof="0"/>
              <a:t>02</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5902474" y="2308402"/>
            <a:ext cx="6675242" cy="566444"/>
          </a:xfrm>
          <a:prstGeom prst="rect">
            <a:avLst/>
          </a:prstGeom>
        </p:spPr>
        <p:txBody>
          <a:bodyPr lIns="91440" tIns="45720" rIns="91440" bIns="45720" anchor="ctr">
            <a:noAutofit/>
          </a:bodyPr>
          <a:lstStyle/>
          <a:p>
            <a:r>
              <a:rPr lang="en-US" sz="2400"/>
              <a:t>Tarinankerronnan sisällyttäminen markkinointiin</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260704" y="3212037"/>
            <a:ext cx="700387" cy="566443"/>
          </a:xfrm>
        </p:spPr>
        <p:txBody>
          <a:bodyPr/>
          <a:lstStyle/>
          <a:p>
            <a:r>
              <a:rPr lang="en-GB" noProof="0"/>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5902476" y="3127369"/>
            <a:ext cx="5036626" cy="564425"/>
          </a:xfrm>
          <a:prstGeom prst="rect">
            <a:avLst/>
          </a:prstGeom>
        </p:spPr>
        <p:txBody>
          <a:bodyPr/>
          <a:lstStyle/>
          <a:p>
            <a:pPr>
              <a:lnSpc>
                <a:spcPct val="115000"/>
              </a:lnSpc>
              <a:spcAft>
                <a:spcPts val="800"/>
              </a:spcAft>
            </a:pPr>
            <a:r>
              <a:rPr lang="en-US" sz="2400"/>
              <a:t>Brändin kehittäminen</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260704" y="4029994"/>
            <a:ext cx="700387" cy="566443"/>
          </a:xfrm>
        </p:spPr>
        <p:txBody>
          <a:bodyPr/>
          <a:lstStyle/>
          <a:p>
            <a:r>
              <a:rPr lang="en-GB" noProof="0"/>
              <a:t>04</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4"/>
          </p:nvPr>
        </p:nvSpPr>
        <p:spPr>
          <a:xfrm>
            <a:off x="5902476" y="3945326"/>
            <a:ext cx="6276975" cy="566444"/>
          </a:xfrm>
          <a:prstGeom prst="rect">
            <a:avLst/>
          </a:prstGeom>
        </p:spPr>
        <p:txBody>
          <a:bodyPr/>
          <a:lstStyle/>
          <a:p>
            <a:r>
              <a:rPr lang="en-US" sz="2400"/>
              <a:t>Ruokajätteen markkinoinnin lähestymistavat</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316143" y="1610249"/>
            <a:ext cx="4694871" cy="4839488"/>
          </a:xfrm>
        </p:spPr>
        <p:txBody>
          <a:bodyPr/>
          <a:lstStyle/>
          <a:p>
            <a:pPr marL="0" indent="0"/>
            <a:r>
              <a:rPr lang="en-GB" sz="2200">
                <a:solidFill>
                  <a:schemeClr val="tx2"/>
                </a:solidFill>
                <a:ea typeface="Calibri"/>
                <a:cs typeface="Calibri"/>
              </a:rPr>
              <a:t>Tässä moduulissa tutkitaan, miten </a:t>
            </a:r>
            <a:r>
              <a:rPr lang="en-GB" sz="2200" b="1">
                <a:solidFill>
                  <a:schemeClr val="tx2"/>
                </a:solidFill>
                <a:ea typeface="Calibri"/>
                <a:cs typeface="Calibri"/>
              </a:rPr>
              <a:t>tarinankerronta voidaan integroida markkinointiin </a:t>
            </a:r>
            <a:r>
              <a:rPr lang="en-GB" sz="2200">
                <a:solidFill>
                  <a:schemeClr val="tx2"/>
                </a:solidFill>
                <a:ea typeface="Calibri"/>
                <a:cs typeface="Calibri"/>
              </a:rPr>
              <a:t>vahvan brändi-identiteetin luomiseksi ja asiakkaiden sitouttamiseksi. </a:t>
            </a:r>
          </a:p>
          <a:p>
            <a:pPr marL="0" indent="0"/>
            <a:r>
              <a:rPr lang="en-GB" sz="2200" err="1">
                <a:solidFill>
                  <a:schemeClr val="tx2"/>
                </a:solidFill>
                <a:ea typeface="Calibri"/>
                <a:cs typeface="Calibri"/>
              </a:rPr>
              <a:t>Kerromme</a:t>
            </a:r>
            <a:r>
              <a:rPr lang="en-GB" sz="2200">
                <a:solidFill>
                  <a:schemeClr val="tx2"/>
                </a:solidFill>
                <a:ea typeface="Calibri"/>
                <a:cs typeface="Calibri"/>
              </a:rPr>
              <a:t>, miten tarinankerrontaa voidaan käyttää välineenä uusien kuluttajien houkuttelemiseksi, voittojen lisäämiseksi ja vakaan ja ennustettavan myynnin perustan rakentamiseksi. </a:t>
            </a:r>
          </a:p>
          <a:p>
            <a:pPr marL="0" indent="0"/>
            <a:r>
              <a:rPr lang="en-GB" sz="2200">
                <a:solidFill>
                  <a:schemeClr val="tx2"/>
                </a:solidFill>
                <a:ea typeface="Calibri"/>
                <a:cs typeface="Calibri"/>
              </a:rPr>
              <a:t>Tässä moduulissa tarkastellaan myös brändin kehittämisprosessia, ja saat käytännön työkaluja, joilla voit parantaa yrityksesi brändäystä.</a:t>
            </a: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r>
              <a:rPr lang="en-GB" sz="3600" b="1" spc="324" noProof="0">
                <a:solidFill>
                  <a:srgbClr val="60BA47"/>
                </a:solidFill>
                <a:latin typeface="Calibri" panose="020F0502020204030204" pitchFamily="34" charset="0"/>
                <a:cs typeface="Calibri" panose="020F0502020204030204" pitchFamily="34" charset="0"/>
              </a:rPr>
              <a:t>SISÄLTÖ</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262279" y="2138077"/>
            <a:ext cx="6471310" cy="2457124"/>
            <a:chOff x="2156220" y="3404184"/>
            <a:chExt cx="8902925" cy="2469219"/>
          </a:xfrm>
        </p:grpSpPr>
        <p:cxnSp>
          <p:nvCxnSpPr>
            <p:cNvPr id="10" name="Straight Connector 9">
              <a:extLst>
                <a:ext uri="{FF2B5EF4-FFF2-40B4-BE49-F238E27FC236}">
                  <a16:creationId xmlns:a16="http://schemas.microsoft.com/office/drawing/2014/main" id="{7A49ABF7-6FCA-AB21-4DF0-808254C08F12}"/>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BEF7EB-2AEA-21AB-5476-1ABF21895381}"/>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19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945D4-CEFB-2C33-882D-16972E5300D0}"/>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88CBB73-2F06-BBFD-739D-7CB558B694A8}"/>
              </a:ext>
            </a:extLst>
          </p:cNvPr>
          <p:cNvSpPr/>
          <p:nvPr/>
        </p:nvSpPr>
        <p:spPr>
          <a:xfrm>
            <a:off x="6220680" y="2478692"/>
            <a:ext cx="5117804" cy="1079117"/>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3" name="Rectangle: Rounded Corners 12">
            <a:extLst>
              <a:ext uri="{FF2B5EF4-FFF2-40B4-BE49-F238E27FC236}">
                <a16:creationId xmlns:a16="http://schemas.microsoft.com/office/drawing/2014/main" id="{2B8B6D29-5932-170E-1336-482A69EED40A}"/>
              </a:ext>
            </a:extLst>
          </p:cNvPr>
          <p:cNvSpPr/>
          <p:nvPr/>
        </p:nvSpPr>
        <p:spPr>
          <a:xfrm>
            <a:off x="829509" y="2466597"/>
            <a:ext cx="5117804"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4" name="Rectangle: Rounded Corners 13">
            <a:extLst>
              <a:ext uri="{FF2B5EF4-FFF2-40B4-BE49-F238E27FC236}">
                <a16:creationId xmlns:a16="http://schemas.microsoft.com/office/drawing/2014/main" id="{01CB5734-F347-039B-D357-7A46190DFFF3}"/>
              </a:ext>
            </a:extLst>
          </p:cNvPr>
          <p:cNvSpPr/>
          <p:nvPr/>
        </p:nvSpPr>
        <p:spPr>
          <a:xfrm>
            <a:off x="829508" y="3590350"/>
            <a:ext cx="5117804" cy="107911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 name="Rectangle: Rounded Corners 14">
            <a:extLst>
              <a:ext uri="{FF2B5EF4-FFF2-40B4-BE49-F238E27FC236}">
                <a16:creationId xmlns:a16="http://schemas.microsoft.com/office/drawing/2014/main" id="{6CD05B72-4116-8A48-C081-15D00A42E289}"/>
              </a:ext>
            </a:extLst>
          </p:cNvPr>
          <p:cNvSpPr/>
          <p:nvPr/>
        </p:nvSpPr>
        <p:spPr>
          <a:xfrm>
            <a:off x="829508" y="4744529"/>
            <a:ext cx="5137667"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 name="Rectangle: Rounded Corners 15">
            <a:extLst>
              <a:ext uri="{FF2B5EF4-FFF2-40B4-BE49-F238E27FC236}">
                <a16:creationId xmlns:a16="http://schemas.microsoft.com/office/drawing/2014/main" id="{375882B6-C236-2E9D-48E6-F1ED657AC78E}"/>
              </a:ext>
            </a:extLst>
          </p:cNvPr>
          <p:cNvSpPr/>
          <p:nvPr/>
        </p:nvSpPr>
        <p:spPr>
          <a:xfrm>
            <a:off x="6220679" y="4757354"/>
            <a:ext cx="5117804" cy="1079118"/>
          </a:xfrm>
          <a:prstGeom prst="roundRect">
            <a:avLst/>
          </a:prstGeom>
          <a:solidFill>
            <a:srgbClr val="60BA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7" name="Rectangle: Rounded Corners 16">
            <a:extLst>
              <a:ext uri="{FF2B5EF4-FFF2-40B4-BE49-F238E27FC236}">
                <a16:creationId xmlns:a16="http://schemas.microsoft.com/office/drawing/2014/main" id="{41B2DC6D-9335-F0FE-8E4F-D831399A1FE5}"/>
              </a:ext>
            </a:extLst>
          </p:cNvPr>
          <p:cNvSpPr/>
          <p:nvPr/>
        </p:nvSpPr>
        <p:spPr>
          <a:xfrm>
            <a:off x="6220679" y="3602445"/>
            <a:ext cx="5117804" cy="1079118"/>
          </a:xfrm>
          <a:prstGeom prst="roundRect">
            <a:avLst/>
          </a:prstGeom>
          <a:solidFill>
            <a:srgbClr val="E256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 name="CuadroTexto 553">
            <a:extLst>
              <a:ext uri="{FF2B5EF4-FFF2-40B4-BE49-F238E27FC236}">
                <a16:creationId xmlns:a16="http://schemas.microsoft.com/office/drawing/2014/main" id="{883ED0D7-8631-FFDF-ECED-986BB9378E34}"/>
              </a:ext>
            </a:extLst>
          </p:cNvPr>
          <p:cNvSpPr txBox="1"/>
          <p:nvPr/>
        </p:nvSpPr>
        <p:spPr>
          <a:xfrm>
            <a:off x="1021945" y="2506777"/>
            <a:ext cx="5019405"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Hoitaja</a:t>
            </a:r>
            <a:r>
              <a:rPr lang="en-GB" sz="2000">
                <a:solidFill>
                  <a:schemeClr val="bg1"/>
                </a:solidFill>
                <a:latin typeface="Calibri" panose="020F0502020204030204" pitchFamily="34" charset="0"/>
                <a:ea typeface="Lato" charset="0"/>
                <a:cs typeface="Calibri" panose="020F0502020204030204" pitchFamily="34" charset="0"/>
              </a:rPr>
              <a:t>: Avulias ja huolehtiva, halukas suojelemaan ja tukemaan.</a:t>
            </a:r>
          </a:p>
          <a:p>
            <a:r>
              <a:rPr lang="en-GB" sz="2000">
                <a:solidFill>
                  <a:schemeClr val="bg1"/>
                </a:solidFill>
                <a:latin typeface="Calibri" panose="020F0502020204030204" pitchFamily="34" charset="0"/>
                <a:ea typeface="Lato" charset="0"/>
                <a:cs typeface="Calibri" panose="020F0502020204030204" pitchFamily="34" charset="0"/>
              </a:rPr>
              <a:t>Esimerkkejä: Nestle, Scott</a:t>
            </a:r>
          </a:p>
        </p:txBody>
      </p:sp>
      <p:sp>
        <p:nvSpPr>
          <p:cNvPr id="19" name="CuadroTexto 553">
            <a:extLst>
              <a:ext uri="{FF2B5EF4-FFF2-40B4-BE49-F238E27FC236}">
                <a16:creationId xmlns:a16="http://schemas.microsoft.com/office/drawing/2014/main" id="{47804077-9FCE-DA07-62FE-3BFD1C4301DC}"/>
              </a:ext>
            </a:extLst>
          </p:cNvPr>
          <p:cNvSpPr txBox="1"/>
          <p:nvPr/>
        </p:nvSpPr>
        <p:spPr>
          <a:xfrm>
            <a:off x="1053877" y="3636289"/>
            <a:ext cx="4868383"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Sankari: </a:t>
            </a:r>
            <a:r>
              <a:rPr lang="en-GB" sz="2000">
                <a:solidFill>
                  <a:schemeClr val="bg1"/>
                </a:solidFill>
                <a:latin typeface="Calibri" panose="020F0502020204030204" pitchFamily="34" charset="0"/>
                <a:ea typeface="Lato" charset="0"/>
                <a:cs typeface="Calibri" panose="020F0502020204030204" pitchFamily="34" charset="0"/>
              </a:rPr>
              <a:t>Määrätietoinen ja rohkea, joka pyrkii vaikuttamaan asioihin.</a:t>
            </a:r>
          </a:p>
          <a:p>
            <a:r>
              <a:rPr lang="en-GB" sz="2000">
                <a:solidFill>
                  <a:schemeClr val="bg1"/>
                </a:solidFill>
                <a:latin typeface="Calibri" panose="020F0502020204030204" pitchFamily="34" charset="0"/>
                <a:ea typeface="Lato" charset="0"/>
                <a:cs typeface="Calibri" panose="020F0502020204030204" pitchFamily="34" charset="0"/>
              </a:rPr>
              <a:t>Esimerkkejä: Nike, BMV</a:t>
            </a:r>
          </a:p>
        </p:txBody>
      </p:sp>
      <p:sp>
        <p:nvSpPr>
          <p:cNvPr id="20" name="CuadroTexto 553">
            <a:extLst>
              <a:ext uri="{FF2B5EF4-FFF2-40B4-BE49-F238E27FC236}">
                <a16:creationId xmlns:a16="http://schemas.microsoft.com/office/drawing/2014/main" id="{A09734F2-D1DB-45EB-4547-5893B847A65C}"/>
              </a:ext>
            </a:extLst>
          </p:cNvPr>
          <p:cNvSpPr txBox="1"/>
          <p:nvPr/>
        </p:nvSpPr>
        <p:spPr>
          <a:xfrm>
            <a:off x="964386" y="4800774"/>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Jokamies: </a:t>
            </a:r>
            <a:r>
              <a:rPr lang="en-GB" sz="2000">
                <a:solidFill>
                  <a:schemeClr val="bg1"/>
                </a:solidFill>
                <a:latin typeface="Calibri" panose="020F0502020204030204" pitchFamily="34" charset="0"/>
                <a:ea typeface="Lato" charset="0"/>
                <a:cs typeface="Calibri" panose="020F0502020204030204" pitchFamily="34" charset="0"/>
              </a:rPr>
              <a:t>Suhtautuva, kotoisa, kehittyvä yhteenkuuluvuuden tunne. </a:t>
            </a:r>
          </a:p>
          <a:p>
            <a:r>
              <a:rPr lang="en-GB" sz="2000">
                <a:solidFill>
                  <a:schemeClr val="bg1"/>
                </a:solidFill>
                <a:latin typeface="Calibri" panose="020F0502020204030204" pitchFamily="34" charset="0"/>
                <a:ea typeface="Lato" charset="0"/>
                <a:cs typeface="Calibri" panose="020F0502020204030204" pitchFamily="34" charset="0"/>
              </a:rPr>
              <a:t>Esimerkkejä: IKEA, Budweiser </a:t>
            </a:r>
          </a:p>
        </p:txBody>
      </p:sp>
      <p:sp>
        <p:nvSpPr>
          <p:cNvPr id="21" name="CuadroTexto 553">
            <a:extLst>
              <a:ext uri="{FF2B5EF4-FFF2-40B4-BE49-F238E27FC236}">
                <a16:creationId xmlns:a16="http://schemas.microsoft.com/office/drawing/2014/main" id="{26D78C23-89D0-4ED8-783A-D45D29783F21}"/>
              </a:ext>
            </a:extLst>
          </p:cNvPr>
          <p:cNvSpPr txBox="1"/>
          <p:nvPr/>
        </p:nvSpPr>
        <p:spPr>
          <a:xfrm>
            <a:off x="6335693" y="4820079"/>
            <a:ext cx="5117803"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Narri: </a:t>
            </a:r>
            <a:r>
              <a:rPr lang="en-GB" sz="2000">
                <a:solidFill>
                  <a:schemeClr val="bg1"/>
                </a:solidFill>
                <a:latin typeface="Calibri" panose="020F0502020204030204" pitchFamily="34" charset="0"/>
                <a:ea typeface="Lato" charset="0"/>
                <a:cs typeface="Calibri" panose="020F0502020204030204" pitchFamily="34" charset="0"/>
              </a:rPr>
              <a:t>hauska, huoleton, edistää viihdettä ja huumoria.</a:t>
            </a:r>
          </a:p>
          <a:p>
            <a:r>
              <a:rPr lang="en-GB" sz="2000">
                <a:solidFill>
                  <a:schemeClr val="bg1"/>
                </a:solidFill>
                <a:latin typeface="Calibri" panose="020F0502020204030204" pitchFamily="34" charset="0"/>
                <a:ea typeface="Lato" charset="0"/>
                <a:cs typeface="Calibri" panose="020F0502020204030204" pitchFamily="34" charset="0"/>
              </a:rPr>
              <a:t>Esimerkkejä: Old Spice, Doritos</a:t>
            </a:r>
          </a:p>
        </p:txBody>
      </p:sp>
      <p:sp>
        <p:nvSpPr>
          <p:cNvPr id="22" name="CuadroTexto 553">
            <a:extLst>
              <a:ext uri="{FF2B5EF4-FFF2-40B4-BE49-F238E27FC236}">
                <a16:creationId xmlns:a16="http://schemas.microsoft.com/office/drawing/2014/main" id="{0439FBB9-E978-0973-DD02-213B2FAB9A78}"/>
              </a:ext>
            </a:extLst>
          </p:cNvPr>
          <p:cNvSpPr txBox="1"/>
          <p:nvPr/>
        </p:nvSpPr>
        <p:spPr>
          <a:xfrm>
            <a:off x="6453237" y="3543321"/>
            <a:ext cx="5076964"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Rakastaja: </a:t>
            </a:r>
            <a:r>
              <a:rPr lang="en-GB" sz="2000">
                <a:solidFill>
                  <a:schemeClr val="bg1"/>
                </a:solidFill>
                <a:latin typeface="Calibri" panose="020F0502020204030204" pitchFamily="34" charset="0"/>
                <a:ea typeface="Lato" charset="0"/>
                <a:cs typeface="Calibri" panose="020F0502020204030204" pitchFamily="34" charset="0"/>
              </a:rPr>
              <a:t>Intohimoinen ja intiimi, rakentaa tunnesiteitä</a:t>
            </a:r>
          </a:p>
          <a:p>
            <a:r>
              <a:rPr lang="en-GB" sz="2000">
                <a:solidFill>
                  <a:schemeClr val="bg1"/>
                </a:solidFill>
                <a:latin typeface="Calibri" panose="020F0502020204030204" pitchFamily="34" charset="0"/>
                <a:ea typeface="Lato" charset="0"/>
                <a:cs typeface="Calibri" panose="020F0502020204030204" pitchFamily="34" charset="0"/>
              </a:rPr>
              <a:t>Esimerkkejä: Tiffany &amp; Co., Chanel</a:t>
            </a:r>
          </a:p>
        </p:txBody>
      </p:sp>
      <p:sp>
        <p:nvSpPr>
          <p:cNvPr id="23" name="CuadroTexto 553">
            <a:extLst>
              <a:ext uri="{FF2B5EF4-FFF2-40B4-BE49-F238E27FC236}">
                <a16:creationId xmlns:a16="http://schemas.microsoft.com/office/drawing/2014/main" id="{9FAD653F-4148-B8C5-84DA-3DB9E1F7D689}"/>
              </a:ext>
            </a:extLst>
          </p:cNvPr>
          <p:cNvSpPr txBox="1"/>
          <p:nvPr/>
        </p:nvSpPr>
        <p:spPr>
          <a:xfrm>
            <a:off x="6453237" y="2518872"/>
            <a:ext cx="5266491" cy="1015663"/>
          </a:xfrm>
          <a:prstGeom prst="rect">
            <a:avLst/>
          </a:prstGeom>
          <a:noFill/>
        </p:spPr>
        <p:txBody>
          <a:bodyPr wrap="square" rtlCol="0">
            <a:spAutoFit/>
          </a:bodyPr>
          <a:lstStyle/>
          <a:p>
            <a:r>
              <a:rPr lang="en-GB" sz="2000" b="1">
                <a:solidFill>
                  <a:schemeClr val="bg1"/>
                </a:solidFill>
                <a:latin typeface="Calibri" panose="020F0502020204030204" pitchFamily="34" charset="0"/>
                <a:ea typeface="Lato" charset="0"/>
                <a:cs typeface="Calibri" panose="020F0502020204030204" pitchFamily="34" charset="0"/>
              </a:rPr>
              <a:t>Kapinallinen</a:t>
            </a:r>
            <a:r>
              <a:rPr lang="en-GB" sz="2000">
                <a:solidFill>
                  <a:schemeClr val="bg1"/>
                </a:solidFill>
                <a:latin typeface="Calibri" panose="020F0502020204030204" pitchFamily="34" charset="0"/>
                <a:ea typeface="Lato" charset="0"/>
                <a:cs typeface="Calibri" panose="020F0502020204030204" pitchFamily="34" charset="0"/>
              </a:rPr>
              <a:t>: Sääntöjen rikkoja, auktoriteetin haastaminen, järjestelmän häiritseminen.</a:t>
            </a:r>
          </a:p>
          <a:p>
            <a:r>
              <a:rPr lang="en-GB" sz="2000">
                <a:solidFill>
                  <a:schemeClr val="bg1"/>
                </a:solidFill>
                <a:latin typeface="Calibri" panose="020F0502020204030204" pitchFamily="34" charset="0"/>
                <a:ea typeface="Lato" charset="0"/>
                <a:cs typeface="Calibri" panose="020F0502020204030204" pitchFamily="34" charset="0"/>
              </a:rPr>
              <a:t>Esimerkkejä: MTV, </a:t>
            </a:r>
            <a:r>
              <a:rPr lang="en-GB" sz="2000" err="1">
                <a:solidFill>
                  <a:schemeClr val="bg1"/>
                </a:solidFill>
                <a:latin typeface="Calibri" panose="020F0502020204030204" pitchFamily="34" charset="0"/>
                <a:ea typeface="Lato" charset="0"/>
                <a:cs typeface="Calibri" panose="020F0502020204030204" pitchFamily="34" charset="0"/>
              </a:rPr>
              <a:t>Revolut</a:t>
            </a:r>
            <a:endParaRPr lang="en-GB" sz="2000">
              <a:solidFill>
                <a:schemeClr val="bg1"/>
              </a:solidFill>
              <a:latin typeface="Calibri" panose="020F0502020204030204" pitchFamily="34" charset="0"/>
              <a:ea typeface="Lato" charset="0"/>
              <a:cs typeface="Calibri" panose="020F0502020204030204" pitchFamily="34" charset="0"/>
            </a:endParaRPr>
          </a:p>
        </p:txBody>
      </p:sp>
      <p:sp>
        <p:nvSpPr>
          <p:cNvPr id="24" name="CuadroTexto 553">
            <a:extLst>
              <a:ext uri="{FF2B5EF4-FFF2-40B4-BE49-F238E27FC236}">
                <a16:creationId xmlns:a16="http://schemas.microsoft.com/office/drawing/2014/main" id="{F880351C-6491-12D2-3C9D-6942F54D394D}"/>
              </a:ext>
            </a:extLst>
          </p:cNvPr>
          <p:cNvSpPr txBox="1"/>
          <p:nvPr/>
        </p:nvSpPr>
        <p:spPr>
          <a:xfrm>
            <a:off x="4094262" y="1415085"/>
            <a:ext cx="3332450" cy="461665"/>
          </a:xfrm>
          <a:prstGeom prst="rect">
            <a:avLst/>
          </a:prstGeom>
          <a:noFill/>
        </p:spPr>
        <p:txBody>
          <a:bodyPr wrap="square" rtlCol="0">
            <a:spAutoFit/>
          </a:bodyPr>
          <a:lstStyle/>
          <a:p>
            <a:pPr algn="ctr"/>
            <a:r>
              <a:rPr lang="en-US" sz="2400" b="1">
                <a:solidFill>
                  <a:srgbClr val="E25684"/>
                </a:solidFill>
                <a:latin typeface="Calibri" panose="020F0502020204030204" pitchFamily="34" charset="0"/>
                <a:ea typeface="Lato" charset="0"/>
                <a:cs typeface="Calibri" panose="020F0502020204030204" pitchFamily="34" charset="0"/>
              </a:rPr>
              <a:t>Brändin arkkityypit (II)</a:t>
            </a:r>
          </a:p>
        </p:txBody>
      </p:sp>
      <p:sp>
        <p:nvSpPr>
          <p:cNvPr id="25" name="Text Placeholder 3">
            <a:extLst>
              <a:ext uri="{FF2B5EF4-FFF2-40B4-BE49-F238E27FC236}">
                <a16:creationId xmlns:a16="http://schemas.microsoft.com/office/drawing/2014/main" id="{45DD0D62-27A1-8FF7-EE3F-087A82A48479}"/>
              </a:ext>
            </a:extLst>
          </p:cNvPr>
          <p:cNvSpPr>
            <a:spLocks noGrp="1"/>
          </p:cNvSpPr>
          <p:nvPr>
            <p:ph type="body" sz="quarter" idx="16"/>
          </p:nvPr>
        </p:nvSpPr>
        <p:spPr>
          <a:xfrm>
            <a:off x="4029894" y="842516"/>
            <a:ext cx="4218278" cy="563781"/>
          </a:xfrm>
          <a:prstGeom prst="rect">
            <a:avLst/>
          </a:prstGeom>
        </p:spPr>
        <p:txBody>
          <a:bodyPr/>
          <a:lstStyle/>
          <a:p>
            <a:r>
              <a:rPr lang="en-IE"/>
              <a:t>Analyyttiset </a:t>
            </a:r>
            <a:r>
              <a:rPr lang="en-IE" b="1"/>
              <a:t>työkalut</a:t>
            </a:r>
          </a:p>
        </p:txBody>
      </p:sp>
    </p:spTree>
    <p:extLst>
      <p:ext uri="{BB962C8B-B14F-4D97-AF65-F5344CB8AC3E}">
        <p14:creationId xmlns:p14="http://schemas.microsoft.com/office/powerpoint/2010/main" val="426214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03CA5-213F-8A81-C6F4-6E3F2A002DEF}"/>
              </a:ext>
            </a:extLst>
          </p:cNvPr>
          <p:cNvSpPr>
            <a:spLocks noGrp="1"/>
          </p:cNvSpPr>
          <p:nvPr>
            <p:ph type="body" sz="quarter" idx="16"/>
          </p:nvPr>
        </p:nvSpPr>
        <p:spPr>
          <a:xfrm>
            <a:off x="804775" y="517105"/>
            <a:ext cx="10052954" cy="803654"/>
          </a:xfrm>
        </p:spPr>
        <p:txBody>
          <a:bodyPr/>
          <a:lstStyle/>
          <a:p>
            <a:r>
              <a:rPr lang="en-IE"/>
              <a:t>Käytännön työkalut</a:t>
            </a:r>
          </a:p>
        </p:txBody>
      </p:sp>
      <p:sp>
        <p:nvSpPr>
          <p:cNvPr id="4" name="Freeform 1">
            <a:extLst>
              <a:ext uri="{FF2B5EF4-FFF2-40B4-BE49-F238E27FC236}">
                <a16:creationId xmlns:a16="http://schemas.microsoft.com/office/drawing/2014/main" id="{0D8F2315-6CD8-D8ED-5C4F-18C9D0B54D07}"/>
              </a:ext>
            </a:extLst>
          </p:cNvPr>
          <p:cNvSpPr>
            <a:spLocks noChangeArrowheads="1"/>
          </p:cNvSpPr>
          <p:nvPr/>
        </p:nvSpPr>
        <p:spPr bwMode="auto">
          <a:xfrm>
            <a:off x="681472" y="1766251"/>
            <a:ext cx="2521508" cy="433102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5" name="Freeform 246">
            <a:extLst>
              <a:ext uri="{FF2B5EF4-FFF2-40B4-BE49-F238E27FC236}">
                <a16:creationId xmlns:a16="http://schemas.microsoft.com/office/drawing/2014/main" id="{C247BBD6-45CB-CE5F-CA71-E57C8EEF881F}"/>
              </a:ext>
            </a:extLst>
          </p:cNvPr>
          <p:cNvSpPr>
            <a:spLocks noChangeArrowheads="1"/>
          </p:cNvSpPr>
          <p:nvPr/>
        </p:nvSpPr>
        <p:spPr bwMode="auto">
          <a:xfrm>
            <a:off x="713517" y="1368210"/>
            <a:ext cx="2481071" cy="432384"/>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endParaRPr lang="en-US" sz="900"/>
          </a:p>
        </p:txBody>
      </p:sp>
      <p:sp>
        <p:nvSpPr>
          <p:cNvPr id="6" name="Freeform 247">
            <a:extLst>
              <a:ext uri="{FF2B5EF4-FFF2-40B4-BE49-F238E27FC236}">
                <a16:creationId xmlns:a16="http://schemas.microsoft.com/office/drawing/2014/main" id="{702DC119-A34F-001A-1343-18937E4ABD38}"/>
              </a:ext>
            </a:extLst>
          </p:cNvPr>
          <p:cNvSpPr>
            <a:spLocks noChangeArrowheads="1"/>
          </p:cNvSpPr>
          <p:nvPr/>
        </p:nvSpPr>
        <p:spPr bwMode="auto">
          <a:xfrm>
            <a:off x="3306490" y="1663292"/>
            <a:ext cx="2521508" cy="4570828"/>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a:p>
        </p:txBody>
      </p:sp>
      <p:sp>
        <p:nvSpPr>
          <p:cNvPr id="7" name="Freeform 249">
            <a:extLst>
              <a:ext uri="{FF2B5EF4-FFF2-40B4-BE49-F238E27FC236}">
                <a16:creationId xmlns:a16="http://schemas.microsoft.com/office/drawing/2014/main" id="{7D9F0D79-A59F-C3BC-E283-9372AD7E16A1}"/>
              </a:ext>
            </a:extLst>
          </p:cNvPr>
          <p:cNvSpPr>
            <a:spLocks noChangeArrowheads="1"/>
          </p:cNvSpPr>
          <p:nvPr/>
        </p:nvSpPr>
        <p:spPr bwMode="auto">
          <a:xfrm>
            <a:off x="3270069" y="5858540"/>
            <a:ext cx="2577317" cy="518507"/>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9465E"/>
          </a:solidFill>
          <a:ln>
            <a:noFill/>
          </a:ln>
          <a:effectLst/>
        </p:spPr>
        <p:txBody>
          <a:bodyPr wrap="none" anchor="ctr"/>
          <a:lstStyle/>
          <a:p>
            <a:endParaRPr lang="en-US" sz="900"/>
          </a:p>
        </p:txBody>
      </p:sp>
      <p:sp>
        <p:nvSpPr>
          <p:cNvPr id="63" name="CuadroTexto 553">
            <a:extLst>
              <a:ext uri="{FF2B5EF4-FFF2-40B4-BE49-F238E27FC236}">
                <a16:creationId xmlns:a16="http://schemas.microsoft.com/office/drawing/2014/main" id="{E6F68340-54FF-23F9-0214-2A1BC022F7CD}"/>
              </a:ext>
            </a:extLst>
          </p:cNvPr>
          <p:cNvSpPr txBox="1"/>
          <p:nvPr/>
        </p:nvSpPr>
        <p:spPr>
          <a:xfrm>
            <a:off x="693616" y="1338929"/>
            <a:ext cx="2291547"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Canva</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64" name="CuadroTexto 555">
            <a:extLst>
              <a:ext uri="{FF2B5EF4-FFF2-40B4-BE49-F238E27FC236}">
                <a16:creationId xmlns:a16="http://schemas.microsoft.com/office/drawing/2014/main" id="{5BC93395-422D-FF32-B44B-1A64ACFB9193}"/>
              </a:ext>
            </a:extLst>
          </p:cNvPr>
          <p:cNvSpPr txBox="1"/>
          <p:nvPr/>
        </p:nvSpPr>
        <p:spPr>
          <a:xfrm>
            <a:off x="3353144" y="5872976"/>
            <a:ext cx="2469631"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Adobe Creative Cloud </a:t>
            </a:r>
          </a:p>
        </p:txBody>
      </p:sp>
      <p:sp>
        <p:nvSpPr>
          <p:cNvPr id="65" name="CuadroTexto 557">
            <a:extLst>
              <a:ext uri="{FF2B5EF4-FFF2-40B4-BE49-F238E27FC236}">
                <a16:creationId xmlns:a16="http://schemas.microsoft.com/office/drawing/2014/main" id="{23C8E3B6-5A96-20AE-7936-FBE66B8030DA}"/>
              </a:ext>
            </a:extLst>
          </p:cNvPr>
          <p:cNvSpPr txBox="1"/>
          <p:nvPr/>
        </p:nvSpPr>
        <p:spPr>
          <a:xfrm>
            <a:off x="6091539" y="1999346"/>
            <a:ext cx="2334470"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Kolmas osasto</a:t>
            </a:r>
          </a:p>
        </p:txBody>
      </p:sp>
      <p:sp>
        <p:nvSpPr>
          <p:cNvPr id="66" name="CuadroTexto 559">
            <a:extLst>
              <a:ext uri="{FF2B5EF4-FFF2-40B4-BE49-F238E27FC236}">
                <a16:creationId xmlns:a16="http://schemas.microsoft.com/office/drawing/2014/main" id="{E61152FF-17A6-1959-E909-D22D39B318A1}"/>
              </a:ext>
            </a:extLst>
          </p:cNvPr>
          <p:cNvSpPr txBox="1"/>
          <p:nvPr/>
        </p:nvSpPr>
        <p:spPr>
          <a:xfrm>
            <a:off x="8701661" y="3280478"/>
            <a:ext cx="2387128" cy="400110"/>
          </a:xfrm>
          <a:prstGeom prst="rect">
            <a:avLst/>
          </a:prstGeom>
          <a:noFill/>
        </p:spPr>
        <p:txBody>
          <a:bodyPr wrap="square" rtlCol="0">
            <a:spAutoFit/>
          </a:bodyPr>
          <a:lstStyle/>
          <a:p>
            <a:pPr algn="ctr"/>
            <a:r>
              <a:rPr lang="en-US" sz="2000" b="1">
                <a:solidFill>
                  <a:schemeClr val="bg1"/>
                </a:solidFill>
                <a:latin typeface="Calibri" panose="020F0502020204030204" pitchFamily="34" charset="0"/>
                <a:ea typeface="Lato" charset="0"/>
                <a:cs typeface="Calibri" panose="020F0502020204030204" pitchFamily="34" charset="0"/>
              </a:rPr>
              <a:t>Neljäs osasto</a:t>
            </a:r>
          </a:p>
        </p:txBody>
      </p:sp>
      <p:sp>
        <p:nvSpPr>
          <p:cNvPr id="67" name="Rectángulo 602">
            <a:extLst>
              <a:ext uri="{FF2B5EF4-FFF2-40B4-BE49-F238E27FC236}">
                <a16:creationId xmlns:a16="http://schemas.microsoft.com/office/drawing/2014/main" id="{F81724E0-E466-0138-8BB6-587B22EE398C}"/>
              </a:ext>
            </a:extLst>
          </p:cNvPr>
          <p:cNvSpPr/>
          <p:nvPr/>
        </p:nvSpPr>
        <p:spPr>
          <a:xfrm>
            <a:off x="809457" y="1866909"/>
            <a:ext cx="2386590" cy="4247317"/>
          </a:xfrm>
          <a:prstGeom prst="rect">
            <a:avLst/>
          </a:prstGeom>
        </p:spPr>
        <p:txBody>
          <a:bodyPr wrap="square">
            <a:spAutoFit/>
          </a:bodyPr>
          <a:lstStyle/>
          <a:p>
            <a:r>
              <a:rPr lang="en-US" b="1">
                <a:solidFill>
                  <a:schemeClr val="bg1"/>
                </a:solidFill>
                <a:latin typeface="Calibri" panose="020F0502020204030204" pitchFamily="34" charset="0"/>
                <a:ea typeface="Lato" charset="0"/>
                <a:cs typeface="Calibri" panose="020F0502020204030204" pitchFamily="34" charset="0"/>
              </a:rPr>
              <a:t>Käyttäjäystävällinen ja monipuolinen: </a:t>
            </a:r>
            <a:r>
              <a:rPr lang="en-US">
                <a:solidFill>
                  <a:schemeClr val="bg1"/>
                </a:solidFill>
                <a:latin typeface="Calibri" panose="020F0502020204030204" pitchFamily="34" charset="0"/>
                <a:ea typeface="Lato" charset="0"/>
                <a:cs typeface="Calibri" panose="020F0502020204030204" pitchFamily="34" charset="0"/>
              </a:rPr>
              <a:t>Canva on ilmainen, helppokäyttöinen graafisen suunnittelun sovellus, joka sopii käyttäjille, joilla on vain vähän tai ei lainkaan kokemusta suunnittelusta, ja tarjoaa työkaluja, kuten malleja ja brändipaketteja ammattimaisen sisällön luomiseen.</a:t>
            </a:r>
          </a:p>
        </p:txBody>
      </p:sp>
      <p:sp>
        <p:nvSpPr>
          <p:cNvPr id="69" name="Rectángulo 604">
            <a:extLst>
              <a:ext uri="{FF2B5EF4-FFF2-40B4-BE49-F238E27FC236}">
                <a16:creationId xmlns:a16="http://schemas.microsoft.com/office/drawing/2014/main" id="{465CDBC8-5FEB-7367-0B10-B7ABB4C33E8F}"/>
              </a:ext>
            </a:extLst>
          </p:cNvPr>
          <p:cNvSpPr/>
          <p:nvPr/>
        </p:nvSpPr>
        <p:spPr>
          <a:xfrm>
            <a:off x="6091536" y="2671799"/>
            <a:ext cx="2334469" cy="338554"/>
          </a:xfrm>
          <a:prstGeom prst="rect">
            <a:avLst/>
          </a:prstGeom>
        </p:spPr>
        <p:txBody>
          <a:bodyPr wrap="square">
            <a:spAutoFit/>
          </a:bodyPr>
          <a:lstStyle/>
          <a:p>
            <a:pPr algn="ctr"/>
            <a:r>
              <a:rPr lang="en-US" sz="160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70" name="Rectángulo 605">
            <a:extLst>
              <a:ext uri="{FF2B5EF4-FFF2-40B4-BE49-F238E27FC236}">
                <a16:creationId xmlns:a16="http://schemas.microsoft.com/office/drawing/2014/main" id="{D5262704-0F23-8C5B-BDA4-C19B7F67D9ED}"/>
              </a:ext>
            </a:extLst>
          </p:cNvPr>
          <p:cNvSpPr/>
          <p:nvPr/>
        </p:nvSpPr>
        <p:spPr>
          <a:xfrm>
            <a:off x="8733522" y="3860503"/>
            <a:ext cx="2355266" cy="338554"/>
          </a:xfrm>
          <a:prstGeom prst="rect">
            <a:avLst/>
          </a:prstGeom>
        </p:spPr>
        <p:txBody>
          <a:bodyPr wrap="square">
            <a:spAutoFit/>
          </a:bodyPr>
          <a:lstStyle/>
          <a:p>
            <a:pPr algn="ctr"/>
            <a:r>
              <a:rPr lang="en-US" sz="160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3" name="Freeform 1">
            <a:extLst>
              <a:ext uri="{FF2B5EF4-FFF2-40B4-BE49-F238E27FC236}">
                <a16:creationId xmlns:a16="http://schemas.microsoft.com/office/drawing/2014/main" id="{C3C42628-E4A9-F0E2-264C-A59CF6A1BA19}"/>
              </a:ext>
            </a:extLst>
          </p:cNvPr>
          <p:cNvSpPr>
            <a:spLocks noChangeArrowheads="1"/>
          </p:cNvSpPr>
          <p:nvPr/>
        </p:nvSpPr>
        <p:spPr bwMode="auto">
          <a:xfrm>
            <a:off x="6005943" y="1594711"/>
            <a:ext cx="2334470" cy="433102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71" name="Freeform 247">
            <a:extLst>
              <a:ext uri="{FF2B5EF4-FFF2-40B4-BE49-F238E27FC236}">
                <a16:creationId xmlns:a16="http://schemas.microsoft.com/office/drawing/2014/main" id="{427181B9-97AD-7A86-0635-E7B8A014F344}"/>
              </a:ext>
            </a:extLst>
          </p:cNvPr>
          <p:cNvSpPr>
            <a:spLocks noChangeArrowheads="1"/>
          </p:cNvSpPr>
          <p:nvPr/>
        </p:nvSpPr>
        <p:spPr bwMode="auto">
          <a:xfrm>
            <a:off x="8618717" y="1638557"/>
            <a:ext cx="2334470" cy="4246718"/>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a:p>
        </p:txBody>
      </p:sp>
      <p:sp>
        <p:nvSpPr>
          <p:cNvPr id="72" name="Freeform 249">
            <a:extLst>
              <a:ext uri="{FF2B5EF4-FFF2-40B4-BE49-F238E27FC236}">
                <a16:creationId xmlns:a16="http://schemas.microsoft.com/office/drawing/2014/main" id="{1C24DE7C-CBF2-EC14-F5EA-A2307BA9D15C}"/>
              </a:ext>
            </a:extLst>
          </p:cNvPr>
          <p:cNvSpPr>
            <a:spLocks noChangeArrowheads="1"/>
          </p:cNvSpPr>
          <p:nvPr/>
        </p:nvSpPr>
        <p:spPr bwMode="auto">
          <a:xfrm>
            <a:off x="8566059" y="5858540"/>
            <a:ext cx="2387128" cy="518507"/>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9465E"/>
          </a:solidFill>
          <a:ln>
            <a:noFill/>
          </a:ln>
          <a:effectLst/>
        </p:spPr>
        <p:txBody>
          <a:bodyPr wrap="none" anchor="ctr"/>
          <a:lstStyle/>
          <a:p>
            <a:endParaRPr lang="en-US" sz="900"/>
          </a:p>
        </p:txBody>
      </p:sp>
      <p:sp>
        <p:nvSpPr>
          <p:cNvPr id="75" name="Rectángulo 602">
            <a:extLst>
              <a:ext uri="{FF2B5EF4-FFF2-40B4-BE49-F238E27FC236}">
                <a16:creationId xmlns:a16="http://schemas.microsoft.com/office/drawing/2014/main" id="{EEFFC263-B758-CDE7-9C8D-339B574017B2}"/>
              </a:ext>
            </a:extLst>
          </p:cNvPr>
          <p:cNvSpPr/>
          <p:nvPr/>
        </p:nvSpPr>
        <p:spPr>
          <a:xfrm>
            <a:off x="6043835" y="1902471"/>
            <a:ext cx="2310153" cy="3477875"/>
          </a:xfrm>
          <a:prstGeom prst="rect">
            <a:avLst/>
          </a:prstGeom>
        </p:spPr>
        <p:txBody>
          <a:bodyPr wrap="square">
            <a:spAutoFit/>
          </a:bodyPr>
          <a:lstStyle/>
          <a:p>
            <a:r>
              <a:rPr lang="en-US" b="1">
                <a:solidFill>
                  <a:schemeClr val="bg1"/>
                </a:solidFill>
                <a:latin typeface="Calibri" panose="020F0502020204030204" pitchFamily="34" charset="0"/>
                <a:ea typeface="Lato" charset="0"/>
                <a:cs typeface="Calibri" panose="020F0502020204030204" pitchFamily="34" charset="0"/>
              </a:rPr>
              <a:t>Käyttäjäystävällinen ja </a:t>
            </a:r>
            <a:r>
              <a:rPr lang="en-GB" b="1">
                <a:solidFill>
                  <a:schemeClr val="bg1"/>
                </a:solidFill>
                <a:latin typeface="Calibri" panose="020F0502020204030204" pitchFamily="34" charset="0"/>
                <a:ea typeface="Lato" charset="0"/>
                <a:cs typeface="Calibri" panose="020F0502020204030204" pitchFamily="34" charset="0"/>
              </a:rPr>
              <a:t>sähköpostimarkkinointiin keskittyvä: </a:t>
            </a:r>
            <a:r>
              <a:rPr lang="en-GB">
                <a:solidFill>
                  <a:schemeClr val="bg1"/>
                </a:solidFill>
                <a:latin typeface="Calibri" panose="020F0502020204030204" pitchFamily="34" charset="0"/>
                <a:ea typeface="Lato" charset="0"/>
                <a:cs typeface="Calibri" panose="020F0502020204030204" pitchFamily="34" charset="0"/>
              </a:rPr>
              <a:t>Mailchimp keskittyy sähköpostimarkkinointiin ja tarjoaa mukautettavia malleja ja yksinkertaisia suunnittelutyökaluja sisällön luomiseen ja lähettämiseen suoraan sidosryhmille.</a:t>
            </a:r>
            <a:endParaRPr lang="en-US">
              <a:solidFill>
                <a:schemeClr val="bg1"/>
              </a:solidFill>
              <a:latin typeface="Calibri" panose="020F0502020204030204" pitchFamily="34" charset="0"/>
              <a:ea typeface="Lato" charset="0"/>
              <a:cs typeface="Calibri" panose="020F0502020204030204" pitchFamily="34" charset="0"/>
            </a:endParaRPr>
          </a:p>
        </p:txBody>
      </p:sp>
      <p:sp>
        <p:nvSpPr>
          <p:cNvPr id="78" name="Rectángulo 602">
            <a:extLst>
              <a:ext uri="{FF2B5EF4-FFF2-40B4-BE49-F238E27FC236}">
                <a16:creationId xmlns:a16="http://schemas.microsoft.com/office/drawing/2014/main" id="{94F1F1B6-B11C-11E3-D388-537F4FD230F0}"/>
              </a:ext>
            </a:extLst>
          </p:cNvPr>
          <p:cNvSpPr/>
          <p:nvPr/>
        </p:nvSpPr>
        <p:spPr>
          <a:xfrm>
            <a:off x="3378411" y="1787917"/>
            <a:ext cx="2452842" cy="3970318"/>
          </a:xfrm>
          <a:prstGeom prst="rect">
            <a:avLst/>
          </a:prstGeom>
        </p:spPr>
        <p:txBody>
          <a:bodyPr wrap="square">
            <a:spAutoFit/>
          </a:bodyPr>
          <a:lstStyle/>
          <a:p>
            <a:r>
              <a:rPr lang="en-GB" b="1">
                <a:solidFill>
                  <a:schemeClr val="bg1"/>
                </a:solidFill>
              </a:rPr>
              <a:t>Edistynyt ja ammattimainen: </a:t>
            </a:r>
            <a:r>
              <a:rPr lang="en-GB">
                <a:solidFill>
                  <a:schemeClr val="bg1"/>
                </a:solidFill>
              </a:rPr>
              <a:t>ACD on tehokas työkalu suunnitteluun ja mediatuotantoon, ja se tarjoaa pääsyn edistyneisiin ohjelmistoihin, kuten Photoshopiin, InDesigniin ja Premiere Prohon, ja on ihanteellinen käyttäjille, joilla on graafisen suunnittelun osaamista.</a:t>
            </a:r>
            <a:endParaRPr lang="en-US">
              <a:solidFill>
                <a:schemeClr val="bg1"/>
              </a:solidFill>
              <a:latin typeface="Calibri" panose="020F0502020204030204" pitchFamily="34" charset="0"/>
              <a:ea typeface="Lato" charset="0"/>
              <a:cs typeface="Calibri" panose="020F0502020204030204" pitchFamily="34" charset="0"/>
            </a:endParaRPr>
          </a:p>
        </p:txBody>
      </p:sp>
      <p:sp>
        <p:nvSpPr>
          <p:cNvPr id="79" name="Freeform 246">
            <a:extLst>
              <a:ext uri="{FF2B5EF4-FFF2-40B4-BE49-F238E27FC236}">
                <a16:creationId xmlns:a16="http://schemas.microsoft.com/office/drawing/2014/main" id="{D798E9FD-0B40-E424-126B-33047F59F84F}"/>
              </a:ext>
            </a:extLst>
          </p:cNvPr>
          <p:cNvSpPr>
            <a:spLocks noChangeArrowheads="1"/>
          </p:cNvSpPr>
          <p:nvPr/>
        </p:nvSpPr>
        <p:spPr bwMode="auto">
          <a:xfrm>
            <a:off x="5974644" y="1230907"/>
            <a:ext cx="2365770" cy="432384"/>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9465E"/>
          </a:solidFill>
          <a:ln>
            <a:noFill/>
          </a:ln>
          <a:effectLst/>
        </p:spPr>
        <p:txBody>
          <a:bodyPr wrap="none" anchor="ctr"/>
          <a:lstStyle/>
          <a:p>
            <a:endParaRPr lang="en-US" sz="900"/>
          </a:p>
        </p:txBody>
      </p:sp>
      <p:sp>
        <p:nvSpPr>
          <p:cNvPr id="80" name="CuadroTexto 553">
            <a:extLst>
              <a:ext uri="{FF2B5EF4-FFF2-40B4-BE49-F238E27FC236}">
                <a16:creationId xmlns:a16="http://schemas.microsoft.com/office/drawing/2014/main" id="{05422474-D9C3-64A0-40DD-D10A4B03CB85}"/>
              </a:ext>
            </a:extLst>
          </p:cNvPr>
          <p:cNvSpPr txBox="1"/>
          <p:nvPr/>
        </p:nvSpPr>
        <p:spPr>
          <a:xfrm>
            <a:off x="5974643" y="1192917"/>
            <a:ext cx="2291547"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Mailchimp</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82" name="Rectángulo 602">
            <a:extLst>
              <a:ext uri="{FF2B5EF4-FFF2-40B4-BE49-F238E27FC236}">
                <a16:creationId xmlns:a16="http://schemas.microsoft.com/office/drawing/2014/main" id="{6E0C2821-6D98-5F7C-B50E-8ED38C98EB34}"/>
              </a:ext>
            </a:extLst>
          </p:cNvPr>
          <p:cNvSpPr/>
          <p:nvPr/>
        </p:nvSpPr>
        <p:spPr>
          <a:xfrm>
            <a:off x="8783084" y="1925055"/>
            <a:ext cx="2170103" cy="3139321"/>
          </a:xfrm>
          <a:prstGeom prst="rect">
            <a:avLst/>
          </a:prstGeom>
        </p:spPr>
        <p:txBody>
          <a:bodyPr wrap="square">
            <a:spAutoFit/>
          </a:bodyPr>
          <a:lstStyle/>
          <a:p>
            <a:r>
              <a:rPr lang="en-GB" b="1">
                <a:solidFill>
                  <a:schemeClr val="bg1"/>
                </a:solidFill>
              </a:rPr>
              <a:t>Sosiaalisen median hallinta: </a:t>
            </a:r>
            <a:r>
              <a:rPr lang="en-GB">
                <a:solidFill>
                  <a:schemeClr val="bg1"/>
                </a:solidFill>
              </a:rPr>
              <a:t>Buffer on suunniteltu sisällön aikatauluttamiseen, julkaisemiseen ja analysointiin useilla sosiaalisen median alustoilla, mikä auttaa ylläpitämään brändin viestinnän johdonmukaisuutta.</a:t>
            </a:r>
            <a:endParaRPr lang="en-US">
              <a:solidFill>
                <a:schemeClr val="bg1"/>
              </a:solidFill>
              <a:latin typeface="Calibri" panose="020F0502020204030204" pitchFamily="34" charset="0"/>
              <a:ea typeface="Lato" charset="0"/>
              <a:cs typeface="Calibri" panose="020F0502020204030204" pitchFamily="34" charset="0"/>
            </a:endParaRPr>
          </a:p>
        </p:txBody>
      </p:sp>
      <p:sp>
        <p:nvSpPr>
          <p:cNvPr id="83" name="CuadroTexto 555">
            <a:extLst>
              <a:ext uri="{FF2B5EF4-FFF2-40B4-BE49-F238E27FC236}">
                <a16:creationId xmlns:a16="http://schemas.microsoft.com/office/drawing/2014/main" id="{69FD1AF0-4641-D251-EAB4-27524A29C113}"/>
              </a:ext>
            </a:extLst>
          </p:cNvPr>
          <p:cNvSpPr txBox="1"/>
          <p:nvPr/>
        </p:nvSpPr>
        <p:spPr>
          <a:xfrm>
            <a:off x="8436402" y="5895350"/>
            <a:ext cx="2699099"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Buffer</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85" name="TextBox 84">
            <a:extLst>
              <a:ext uri="{FF2B5EF4-FFF2-40B4-BE49-F238E27FC236}">
                <a16:creationId xmlns:a16="http://schemas.microsoft.com/office/drawing/2014/main" id="{9FF58097-893C-CB0E-3E9E-BA8822408794}"/>
              </a:ext>
            </a:extLst>
          </p:cNvPr>
          <p:cNvSpPr txBox="1"/>
          <p:nvPr/>
        </p:nvSpPr>
        <p:spPr>
          <a:xfrm>
            <a:off x="1104013" y="6061968"/>
            <a:ext cx="6097772" cy="369332"/>
          </a:xfrm>
          <a:prstGeom prst="rect">
            <a:avLst/>
          </a:prstGeom>
          <a:noFill/>
        </p:spPr>
        <p:txBody>
          <a:bodyPr wrap="square">
            <a:spAutoFit/>
          </a:bodyPr>
          <a:lstStyle/>
          <a:p>
            <a:r>
              <a:rPr lang="en-GB">
                <a:hlinkClick r:id="rId2"/>
              </a:rPr>
              <a:t>Linkki täällä</a:t>
            </a:r>
            <a:endParaRPr lang="en-GB"/>
          </a:p>
        </p:txBody>
      </p:sp>
      <p:sp>
        <p:nvSpPr>
          <p:cNvPr id="87" name="TextBox 86">
            <a:extLst>
              <a:ext uri="{FF2B5EF4-FFF2-40B4-BE49-F238E27FC236}">
                <a16:creationId xmlns:a16="http://schemas.microsoft.com/office/drawing/2014/main" id="{B811038D-6EEA-D4CD-0E7A-94FEB2DF0527}"/>
              </a:ext>
            </a:extLst>
          </p:cNvPr>
          <p:cNvSpPr txBox="1"/>
          <p:nvPr/>
        </p:nvSpPr>
        <p:spPr>
          <a:xfrm>
            <a:off x="3977273" y="1309421"/>
            <a:ext cx="6097772" cy="369332"/>
          </a:xfrm>
          <a:prstGeom prst="rect">
            <a:avLst/>
          </a:prstGeom>
          <a:noFill/>
        </p:spPr>
        <p:txBody>
          <a:bodyPr wrap="square">
            <a:spAutoFit/>
          </a:bodyPr>
          <a:lstStyle/>
          <a:p>
            <a:r>
              <a:rPr lang="en-GB">
                <a:hlinkClick r:id="rId3"/>
              </a:rPr>
              <a:t>Linkki täällä</a:t>
            </a:r>
            <a:endParaRPr lang="en-GB"/>
          </a:p>
        </p:txBody>
      </p:sp>
      <p:sp>
        <p:nvSpPr>
          <p:cNvPr id="89" name="TextBox 88">
            <a:extLst>
              <a:ext uri="{FF2B5EF4-FFF2-40B4-BE49-F238E27FC236}">
                <a16:creationId xmlns:a16="http://schemas.microsoft.com/office/drawing/2014/main" id="{422491B9-BBF7-B8CC-1B97-5607BAD0DC30}"/>
              </a:ext>
            </a:extLst>
          </p:cNvPr>
          <p:cNvSpPr txBox="1"/>
          <p:nvPr/>
        </p:nvSpPr>
        <p:spPr>
          <a:xfrm>
            <a:off x="6490204" y="5983485"/>
            <a:ext cx="6097772" cy="369332"/>
          </a:xfrm>
          <a:prstGeom prst="rect">
            <a:avLst/>
          </a:prstGeom>
          <a:noFill/>
        </p:spPr>
        <p:txBody>
          <a:bodyPr wrap="square">
            <a:spAutoFit/>
          </a:bodyPr>
          <a:lstStyle/>
          <a:p>
            <a:r>
              <a:rPr lang="en-GB">
                <a:hlinkClick r:id="rId4"/>
              </a:rPr>
              <a:t>Linkki täällä</a:t>
            </a:r>
            <a:endParaRPr lang="en-GB"/>
          </a:p>
        </p:txBody>
      </p:sp>
      <p:sp>
        <p:nvSpPr>
          <p:cNvPr id="91" name="TextBox 90">
            <a:extLst>
              <a:ext uri="{FF2B5EF4-FFF2-40B4-BE49-F238E27FC236}">
                <a16:creationId xmlns:a16="http://schemas.microsoft.com/office/drawing/2014/main" id="{CDD63EC1-F0B1-850D-909A-20D69523EC32}"/>
              </a:ext>
            </a:extLst>
          </p:cNvPr>
          <p:cNvSpPr txBox="1"/>
          <p:nvPr/>
        </p:nvSpPr>
        <p:spPr>
          <a:xfrm>
            <a:off x="9258300" y="1159848"/>
            <a:ext cx="6331688" cy="369332"/>
          </a:xfrm>
          <a:prstGeom prst="rect">
            <a:avLst/>
          </a:prstGeom>
          <a:noFill/>
        </p:spPr>
        <p:txBody>
          <a:bodyPr wrap="square">
            <a:spAutoFit/>
          </a:bodyPr>
          <a:lstStyle/>
          <a:p>
            <a:r>
              <a:rPr lang="en-GB">
                <a:hlinkClick r:id="rId5"/>
              </a:rPr>
              <a:t>Linkki täällä</a:t>
            </a:r>
            <a:endParaRPr lang="en-GB"/>
          </a:p>
        </p:txBody>
      </p:sp>
      <p:grpSp>
        <p:nvGrpSpPr>
          <p:cNvPr id="8" name="Graphic 4">
            <a:extLst>
              <a:ext uri="{FF2B5EF4-FFF2-40B4-BE49-F238E27FC236}">
                <a16:creationId xmlns:a16="http://schemas.microsoft.com/office/drawing/2014/main" id="{5F67F33D-77FE-79A2-9D50-63B8191DA062}"/>
              </a:ext>
            </a:extLst>
          </p:cNvPr>
          <p:cNvGrpSpPr/>
          <p:nvPr/>
        </p:nvGrpSpPr>
        <p:grpSpPr>
          <a:xfrm rot="19582332">
            <a:off x="10655896" y="470872"/>
            <a:ext cx="403667" cy="780438"/>
            <a:chOff x="9129274" y="2719113"/>
            <a:chExt cx="717139" cy="1386497"/>
          </a:xfrm>
          <a:solidFill>
            <a:srgbClr val="09465E"/>
          </a:solidFill>
        </p:grpSpPr>
        <p:grpSp>
          <p:nvGrpSpPr>
            <p:cNvPr id="9" name="Graphic 4">
              <a:extLst>
                <a:ext uri="{FF2B5EF4-FFF2-40B4-BE49-F238E27FC236}">
                  <a16:creationId xmlns:a16="http://schemas.microsoft.com/office/drawing/2014/main" id="{52A54EB3-E1BF-C76A-26A1-9C55AA9A9A29}"/>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971798C5-BDE2-1E4B-DDCB-6AD8C19A009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E71C791E-D9A6-BAC9-4E8D-533FEF62F8B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F2D70BFD-9CA1-A321-DC24-1528ED72A8B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70F674A9-EDB8-EA86-FFB6-E9D7D0CD4E4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2" name="Freeform 51">
                <a:extLst>
                  <a:ext uri="{FF2B5EF4-FFF2-40B4-BE49-F238E27FC236}">
                    <a16:creationId xmlns:a16="http://schemas.microsoft.com/office/drawing/2014/main" id="{872D7DB3-2F61-F5B2-2E0E-652794DD280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EEF0154F-0C5C-4CC2-92C6-0782A40CE72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FCE15D27-B916-F2D0-0208-59A5372E19D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AA555D59-C592-BC86-B75F-F00393B2BD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8FBE0A2E-7122-26CC-C5A8-6FF8C47BBD5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80D7F7D8-AA9A-A586-9430-1C2C5242DB3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8947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3596-1C74-262C-E41B-9F3D2F38EF68}"/>
            </a:ext>
          </a:extLst>
        </p:cNvPr>
        <p:cNvGrpSpPr/>
        <p:nvPr/>
      </p:nvGrpSpPr>
      <p:grpSpPr>
        <a:xfrm>
          <a:off x="0" y="0"/>
          <a:ext cx="0" cy="0"/>
          <a:chOff x="0" y="0"/>
          <a:chExt cx="0" cy="0"/>
        </a:xfrm>
      </p:grpSpPr>
      <p:graphicFrame>
        <p:nvGraphicFramePr>
          <p:cNvPr id="2" name="Objekti 1">
            <a:extLst>
              <a:ext uri="{FF2B5EF4-FFF2-40B4-BE49-F238E27FC236}">
                <a16:creationId xmlns:a16="http://schemas.microsoft.com/office/drawing/2014/main" id="{3143A650-C1A6-D053-0442-951BBFDB8F25}"/>
              </a:ext>
            </a:extLst>
          </p:cNvPr>
          <p:cNvGraphicFramePr>
            <a:graphicFrameLocks noChangeAspect="1"/>
          </p:cNvGraphicFramePr>
          <p:nvPr>
            <p:extLst>
              <p:ext uri="{D42A27DB-BD31-4B8C-83A1-F6EECF244321}">
                <p14:modId xmlns:p14="http://schemas.microsoft.com/office/powerpoint/2010/main" val="1778030651"/>
              </p:ext>
            </p:extLst>
          </p:nvPr>
        </p:nvGraphicFramePr>
        <p:xfrm>
          <a:off x="410659" y="342900"/>
          <a:ext cx="10972800" cy="6172200"/>
        </p:xfrm>
        <a:graphic>
          <a:graphicData uri="http://schemas.openxmlformats.org/presentationml/2006/ole">
            <mc:AlternateContent xmlns:mc="http://schemas.openxmlformats.org/markup-compatibility/2006">
              <mc:Choice xmlns:v="urn:schemas-microsoft-com:vml" Requires="v">
                <p:oleObj name="Acrobat Document" r:id="rId3" imgW="10972800" imgH="6172200" progId="Acrobat.Document.DC">
                  <p:embed/>
                </p:oleObj>
              </mc:Choice>
              <mc:Fallback>
                <p:oleObj name="Acrobat Document" r:id="rId3" imgW="10972800" imgH="6172200" progId="Acrobat.Document.DC">
                  <p:embed/>
                  <p:pic>
                    <p:nvPicPr>
                      <p:cNvPr id="0" name=""/>
                      <p:cNvPicPr/>
                      <p:nvPr/>
                    </p:nvPicPr>
                    <p:blipFill>
                      <a:blip r:embed="rId4"/>
                      <a:stretch>
                        <a:fillRect/>
                      </a:stretch>
                    </p:blipFill>
                    <p:spPr>
                      <a:xfrm>
                        <a:off x="410659" y="342900"/>
                        <a:ext cx="10972800" cy="6172200"/>
                      </a:xfrm>
                      <a:prstGeom prst="rect">
                        <a:avLst/>
                      </a:prstGeom>
                    </p:spPr>
                  </p:pic>
                </p:oleObj>
              </mc:Fallback>
            </mc:AlternateContent>
          </a:graphicData>
        </a:graphic>
      </p:graphicFrame>
    </p:spTree>
    <p:extLst>
      <p:ext uri="{BB962C8B-B14F-4D97-AF65-F5344CB8AC3E}">
        <p14:creationId xmlns:p14="http://schemas.microsoft.com/office/powerpoint/2010/main" val="427194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32ED3-C09C-8906-39F1-F48681C98CEB}"/>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9B49D3A4-D775-356C-0020-2665281493FD}"/>
              </a:ext>
            </a:extLst>
          </p:cNvPr>
          <p:cNvSpPr/>
          <p:nvPr/>
        </p:nvSpPr>
        <p:spPr>
          <a:xfrm>
            <a:off x="384741" y="1173325"/>
            <a:ext cx="3949263" cy="3588245"/>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C448E0AE-6191-28E4-245F-F1A3283EEA42}"/>
              </a:ext>
            </a:extLst>
          </p:cNvPr>
          <p:cNvSpPr/>
          <p:nvPr/>
        </p:nvSpPr>
        <p:spPr>
          <a:xfrm>
            <a:off x="3827401" y="2805830"/>
            <a:ext cx="2448140" cy="1843464"/>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DE337001-E77F-9545-0DD1-372B9CCBC76F}"/>
              </a:ext>
            </a:extLst>
          </p:cNvPr>
          <p:cNvSpPr>
            <a:spLocks noGrp="1"/>
          </p:cNvSpPr>
          <p:nvPr>
            <p:ph type="body" sz="quarter" idx="16"/>
          </p:nvPr>
        </p:nvSpPr>
        <p:spPr>
          <a:xfrm>
            <a:off x="682915" y="474251"/>
            <a:ext cx="9881513" cy="803654"/>
          </a:xfrm>
        </p:spPr>
        <p:txBody>
          <a:bodyPr/>
          <a:lstStyle/>
          <a:p>
            <a:r>
              <a:rPr lang="en-GB" b="0"/>
              <a:t>LUO OMA TUOTEMERKKISI</a:t>
            </a:r>
          </a:p>
        </p:txBody>
      </p:sp>
      <p:sp>
        <p:nvSpPr>
          <p:cNvPr id="6" name="Text Placeholder 2">
            <a:extLst>
              <a:ext uri="{FF2B5EF4-FFF2-40B4-BE49-F238E27FC236}">
                <a16:creationId xmlns:a16="http://schemas.microsoft.com/office/drawing/2014/main" id="{65B3AF1A-DAD9-8C36-D23C-766B4A7BAE61}"/>
              </a:ext>
            </a:extLst>
          </p:cNvPr>
          <p:cNvSpPr txBox="1">
            <a:spLocks/>
          </p:cNvSpPr>
          <p:nvPr/>
        </p:nvSpPr>
        <p:spPr>
          <a:xfrm>
            <a:off x="716682" y="1836190"/>
            <a:ext cx="3294344" cy="242363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r>
              <a:rPr lang="en-US" b="1">
                <a:solidFill>
                  <a:schemeClr val="bg2"/>
                </a:solidFill>
              </a:rPr>
              <a:t>Yritä luoda annettua materiaalia noudattaen brändilogo ja tunnuslause, joka edustaa yritystäsi käyttämällä kaikkia mainittuja elementtejä.</a:t>
            </a:r>
          </a:p>
        </p:txBody>
      </p:sp>
      <p:sp>
        <p:nvSpPr>
          <p:cNvPr id="3" name="Text Placeholder 3">
            <a:extLst>
              <a:ext uri="{FF2B5EF4-FFF2-40B4-BE49-F238E27FC236}">
                <a16:creationId xmlns:a16="http://schemas.microsoft.com/office/drawing/2014/main" id="{C91053A2-8FAD-8F64-8714-79A34908799F}"/>
              </a:ext>
            </a:extLst>
          </p:cNvPr>
          <p:cNvSpPr txBox="1">
            <a:spLocks/>
          </p:cNvSpPr>
          <p:nvPr/>
        </p:nvSpPr>
        <p:spPr>
          <a:xfrm rot="20844579">
            <a:off x="7795711" y="474250"/>
            <a:ext cx="3971711" cy="803654"/>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err="1">
                <a:highlight>
                  <a:srgbClr val="ED7D31"/>
                </a:highlight>
              </a:rPr>
              <a:t>Harjoitus</a:t>
            </a:r>
            <a:endParaRPr lang="en-US">
              <a:highlight>
                <a:srgbClr val="ED7D31"/>
              </a:highlight>
            </a:endParaRPr>
          </a:p>
        </p:txBody>
      </p:sp>
      <p:sp>
        <p:nvSpPr>
          <p:cNvPr id="9" name="TextBox 8">
            <a:extLst>
              <a:ext uri="{FF2B5EF4-FFF2-40B4-BE49-F238E27FC236}">
                <a16:creationId xmlns:a16="http://schemas.microsoft.com/office/drawing/2014/main" id="{9CF1DCFA-2F46-C5EE-1415-31E0BCCCCD85}"/>
              </a:ext>
            </a:extLst>
          </p:cNvPr>
          <p:cNvSpPr txBox="1"/>
          <p:nvPr/>
        </p:nvSpPr>
        <p:spPr>
          <a:xfrm>
            <a:off x="4074789" y="3356892"/>
            <a:ext cx="6093912" cy="523220"/>
          </a:xfrm>
          <a:prstGeom prst="rect">
            <a:avLst/>
          </a:prstGeom>
          <a:noFill/>
        </p:spPr>
        <p:txBody>
          <a:bodyPr wrap="square">
            <a:spAutoFit/>
          </a:bodyPr>
          <a:lstStyle/>
          <a:p>
            <a:r>
              <a:rPr lang="en-US" sz="2800" b="1">
                <a:solidFill>
                  <a:srgbClr val="0B3A5B"/>
                </a:solidFill>
              </a:rPr>
              <a:t>Ole </a:t>
            </a:r>
            <a:r>
              <a:rPr lang="en-US" sz="2800" b="1" err="1">
                <a:solidFill>
                  <a:srgbClr val="0B3A5B"/>
                </a:solidFill>
              </a:rPr>
              <a:t>luova</a:t>
            </a:r>
            <a:r>
              <a:rPr lang="en-US" sz="2800" b="1">
                <a:solidFill>
                  <a:srgbClr val="0B3A5B"/>
                </a:solidFill>
              </a:rPr>
              <a:t>!</a:t>
            </a:r>
          </a:p>
        </p:txBody>
      </p:sp>
      <p:pic>
        <p:nvPicPr>
          <p:cNvPr id="2050" name="Picture 2" descr="Visual Branding Strategy - Build Your Brand Identity">
            <a:extLst>
              <a:ext uri="{FF2B5EF4-FFF2-40B4-BE49-F238E27FC236}">
                <a16:creationId xmlns:a16="http://schemas.microsoft.com/office/drawing/2014/main" id="{32F4801B-3663-A0E7-C3F5-C194D18D6E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24894" y="2526124"/>
            <a:ext cx="4676775"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2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93D45-B865-009D-1037-C4433868210F}"/>
            </a:ext>
          </a:extLst>
        </p:cNvPr>
        <p:cNvGrpSpPr/>
        <p:nvPr/>
      </p:nvGrpSpPr>
      <p:grpSpPr>
        <a:xfrm>
          <a:off x="0" y="0"/>
          <a:ext cx="0" cy="0"/>
          <a:chOff x="0" y="0"/>
          <a:chExt cx="0" cy="0"/>
        </a:xfrm>
      </p:grpSpPr>
      <p:pic>
        <p:nvPicPr>
          <p:cNvPr id="7" name="Picture Placeholder 6" descr="A hamburger with garbage on a plate&#10;&#10;AI-generated content may be incorrect.">
            <a:extLst>
              <a:ext uri="{FF2B5EF4-FFF2-40B4-BE49-F238E27FC236}">
                <a16:creationId xmlns:a16="http://schemas.microsoft.com/office/drawing/2014/main" id="{78E94B65-FE4D-FF78-60EE-0A595D2812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1235978" y="2404598"/>
            <a:ext cx="8946427" cy="3396829"/>
          </a:xfrm>
        </p:spPr>
      </p:pic>
      <p:sp>
        <p:nvSpPr>
          <p:cNvPr id="5" name="Text Placeholder 4">
            <a:extLst>
              <a:ext uri="{FF2B5EF4-FFF2-40B4-BE49-F238E27FC236}">
                <a16:creationId xmlns:a16="http://schemas.microsoft.com/office/drawing/2014/main" id="{4840C33E-972C-B942-5D99-55388332EF4B}"/>
              </a:ext>
            </a:extLst>
          </p:cNvPr>
          <p:cNvSpPr>
            <a:spLocks noGrp="1"/>
          </p:cNvSpPr>
          <p:nvPr>
            <p:ph type="body" sz="quarter" idx="17"/>
          </p:nvPr>
        </p:nvSpPr>
        <p:spPr>
          <a:xfrm>
            <a:off x="6731421" y="439689"/>
            <a:ext cx="2066906" cy="582221"/>
          </a:xfrm>
        </p:spPr>
        <p:txBody>
          <a:bodyPr/>
          <a:lstStyle/>
          <a:p>
            <a:r>
              <a:rPr lang="en-US"/>
              <a:t>04</a:t>
            </a:r>
          </a:p>
        </p:txBody>
      </p:sp>
      <p:sp>
        <p:nvSpPr>
          <p:cNvPr id="14" name="Rectangle 13">
            <a:extLst>
              <a:ext uri="{FF2B5EF4-FFF2-40B4-BE49-F238E27FC236}">
                <a16:creationId xmlns:a16="http://schemas.microsoft.com/office/drawing/2014/main" id="{F2251BF9-71AC-437D-DB5B-CCE4FF5081B6}"/>
              </a:ext>
            </a:extLst>
          </p:cNvPr>
          <p:cNvSpPr/>
          <p:nvPr/>
        </p:nvSpPr>
        <p:spPr>
          <a:xfrm>
            <a:off x="5631132" y="3478229"/>
            <a:ext cx="5582361" cy="179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3587307-2ED2-3A06-E14E-1548617FFE21}"/>
              </a:ext>
            </a:extLst>
          </p:cNvPr>
          <p:cNvSpPr txBox="1"/>
          <p:nvPr/>
        </p:nvSpPr>
        <p:spPr>
          <a:xfrm>
            <a:off x="5787249" y="3637712"/>
            <a:ext cx="5426244" cy="1477328"/>
          </a:xfrm>
          <a:prstGeom prst="rect">
            <a:avLst/>
          </a:prstGeom>
          <a:noFill/>
        </p:spPr>
        <p:txBody>
          <a:bodyPr wrap="square" rtlCol="0">
            <a:spAutoFit/>
          </a:bodyPr>
          <a:lstStyle/>
          <a:p>
            <a:pPr algn="ctr"/>
            <a:r>
              <a:rPr lang="en-US" sz="3000" b="1" spc="324">
                <a:solidFill>
                  <a:srgbClr val="60BA47"/>
                </a:solidFill>
                <a:latin typeface="Calibri" panose="020F0502020204030204" pitchFamily="34" charset="0"/>
                <a:cs typeface="Calibri" panose="020F0502020204030204" pitchFamily="34" charset="0"/>
              </a:rPr>
              <a:t>RUOKAJÄTTEEN MARKKINOINNIN LÄHESTYMISTAVAT</a:t>
            </a:r>
          </a:p>
        </p:txBody>
      </p:sp>
    </p:spTree>
    <p:extLst>
      <p:ext uri="{BB962C8B-B14F-4D97-AF65-F5344CB8AC3E}">
        <p14:creationId xmlns:p14="http://schemas.microsoft.com/office/powerpoint/2010/main" val="630378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D00C4-FFF5-3A67-EE5F-B2DC1A7F070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051FC53-5846-FEB4-855E-E2E5C4975476}"/>
              </a:ext>
            </a:extLst>
          </p:cNvPr>
          <p:cNvSpPr>
            <a:spLocks noGrp="1"/>
          </p:cNvSpPr>
          <p:nvPr>
            <p:ph type="body" sz="quarter" idx="16"/>
          </p:nvPr>
        </p:nvSpPr>
        <p:spPr>
          <a:xfrm>
            <a:off x="566189" y="416693"/>
            <a:ext cx="10052954" cy="803654"/>
          </a:xfrm>
          <a:prstGeom prst="rect">
            <a:avLst/>
          </a:prstGeom>
        </p:spPr>
        <p:txBody>
          <a:bodyPr/>
          <a:lstStyle/>
          <a:p>
            <a:r>
              <a:rPr lang="en-GB"/>
              <a:t>Perinteiden uudelleen löytäminen </a:t>
            </a:r>
            <a:endParaRPr lang="en-IE" b="1"/>
          </a:p>
        </p:txBody>
      </p:sp>
      <p:sp>
        <p:nvSpPr>
          <p:cNvPr id="3" name="Text Placeholder 2">
            <a:extLst>
              <a:ext uri="{FF2B5EF4-FFF2-40B4-BE49-F238E27FC236}">
                <a16:creationId xmlns:a16="http://schemas.microsoft.com/office/drawing/2014/main" id="{84FAD120-4200-E81F-862C-68BABDBCB1DE}"/>
              </a:ext>
            </a:extLst>
          </p:cNvPr>
          <p:cNvSpPr>
            <a:spLocks noGrp="1"/>
          </p:cNvSpPr>
          <p:nvPr>
            <p:ph type="body" sz="quarter" idx="19"/>
          </p:nvPr>
        </p:nvSpPr>
        <p:spPr>
          <a:xfrm>
            <a:off x="412217" y="1220347"/>
            <a:ext cx="10709439" cy="5394387"/>
          </a:xfrm>
          <a:prstGeom prst="rect">
            <a:avLst/>
          </a:prstGeom>
        </p:spPr>
        <p:txBody>
          <a:bodyPr/>
          <a:lstStyle/>
          <a:p>
            <a:pPr algn="just"/>
            <a:r>
              <a:rPr lang="en-US"/>
              <a:t>Kuten nähty, tarinat ovat tärkeitä, kun brändiä tuodaan esiin. Tarinankerronnan käyttöä olisi harkittava ruokajätettä koskevan lähestymistavan edistämiseksi. </a:t>
            </a:r>
            <a:r>
              <a:rPr lang="en-US" b="1"/>
              <a:t>Ruokahävikkitarinat ovat ainutlaatuisia viestejä </a:t>
            </a:r>
            <a:r>
              <a:rPr lang="en-US"/>
              <a:t>ruokatarinoista, jotka on jaettava uusien kertomusten muodossa, jotta ne olisivat tehokkaita.</a:t>
            </a:r>
          </a:p>
          <a:p>
            <a:pPr algn="just"/>
            <a:endParaRPr lang="en-US"/>
          </a:p>
          <a:p>
            <a:pPr algn="just"/>
            <a:r>
              <a:rPr lang="en-US"/>
              <a:t> Avain uusien tehokkaiden kertomusten luomiseen on yhdistää </a:t>
            </a:r>
            <a:r>
              <a:rPr lang="en-US" b="1"/>
              <a:t>menneisyys nykyhetkeen </a:t>
            </a:r>
            <a:r>
              <a:rPr lang="en-US"/>
              <a:t>ja kuvitella </a:t>
            </a:r>
            <a:r>
              <a:rPr lang="en-US" b="1"/>
              <a:t>tulevaisuutta </a:t>
            </a:r>
            <a:r>
              <a:rPr lang="en-US"/>
              <a:t>(</a:t>
            </a:r>
            <a:r>
              <a:rPr lang="en-US">
                <a:hlinkClick r:id="rId2"/>
              </a:rPr>
              <a:t>Pearson, 2024)</a:t>
            </a:r>
            <a:r>
              <a:rPr lang="en-US"/>
              <a:t>. Tarinan luominen näistä perinteisistä tekniikoista, joihin liittyy elintarvikkeiden uudelleenkäyttö yrityksessäsi, voi olla ratkaisu. </a:t>
            </a:r>
          </a:p>
          <a:p>
            <a:pPr algn="just"/>
            <a:endParaRPr lang="en-US"/>
          </a:p>
          <a:p>
            <a:pPr algn="just"/>
            <a:r>
              <a:rPr lang="en-US"/>
              <a:t>Tarinankerronnan avulla on mahdollista tuoda esiin </a:t>
            </a:r>
            <a:r>
              <a:rPr lang="en-US" b="1"/>
              <a:t>kulttuuriperintöä ja </a:t>
            </a:r>
            <a:r>
              <a:rPr lang="en-US"/>
              <a:t>muotoilla </a:t>
            </a:r>
            <a:r>
              <a:rPr lang="en-US" b="1"/>
              <a:t>perinteiset jätteiden </a:t>
            </a:r>
            <a:r>
              <a:rPr lang="en-US"/>
              <a:t>välttämistekniikat </a:t>
            </a:r>
            <a:r>
              <a:rPr lang="en-US" b="1"/>
              <a:t>kestäviksi ja nykyaikaisiksi ratkaisuiksi </a:t>
            </a:r>
            <a:r>
              <a:rPr lang="en-US"/>
              <a:t>nykyisiin ongelmiin. Lisäksi ne korostavat yhteyttä rakentamalla </a:t>
            </a:r>
            <a:r>
              <a:rPr lang="en-US" b="1"/>
              <a:t>identiteetin, nostalgian ja yhteenkuuluvuuden </a:t>
            </a:r>
            <a:r>
              <a:rPr lang="en-US"/>
              <a:t>tunnetta. Lisäksi tarinat näistä perinteisistä tekniikoista vahvistaisivat paikallisia arvoja ja vahvistaisivat yhteisöä.  </a:t>
            </a:r>
          </a:p>
        </p:txBody>
      </p:sp>
    </p:spTree>
    <p:extLst>
      <p:ext uri="{BB962C8B-B14F-4D97-AF65-F5344CB8AC3E}">
        <p14:creationId xmlns:p14="http://schemas.microsoft.com/office/powerpoint/2010/main" val="2952969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42789-705D-0C38-1C0E-3BA19043683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26402B-4578-4CBD-CCDB-9EADD1269529}"/>
              </a:ext>
            </a:extLst>
          </p:cNvPr>
          <p:cNvSpPr>
            <a:spLocks noGrp="1"/>
          </p:cNvSpPr>
          <p:nvPr>
            <p:ph type="body" sz="quarter" idx="16"/>
          </p:nvPr>
        </p:nvSpPr>
        <p:spPr>
          <a:xfrm>
            <a:off x="576821" y="647189"/>
            <a:ext cx="10052954" cy="803654"/>
          </a:xfrm>
          <a:prstGeom prst="rect">
            <a:avLst/>
          </a:prstGeom>
        </p:spPr>
        <p:txBody>
          <a:bodyPr/>
          <a:lstStyle/>
          <a:p>
            <a:r>
              <a:rPr lang="en-GB"/>
              <a:t>Perinteen uudelleen löytäminen - </a:t>
            </a:r>
            <a:r>
              <a:rPr lang="en-GB">
                <a:solidFill>
                  <a:srgbClr val="ED7D31"/>
                </a:solidFill>
              </a:rPr>
              <a:t>tapaustutkimus </a:t>
            </a:r>
            <a:endParaRPr lang="en-IE" b="1">
              <a:solidFill>
                <a:srgbClr val="ED7D31"/>
              </a:solidFill>
            </a:endParaRPr>
          </a:p>
        </p:txBody>
      </p:sp>
      <p:sp>
        <p:nvSpPr>
          <p:cNvPr id="2" name="Text Placeholder 2">
            <a:extLst>
              <a:ext uri="{FF2B5EF4-FFF2-40B4-BE49-F238E27FC236}">
                <a16:creationId xmlns:a16="http://schemas.microsoft.com/office/drawing/2014/main" id="{A1562188-A009-607F-7914-2704540E69FD}"/>
              </a:ext>
            </a:extLst>
          </p:cNvPr>
          <p:cNvSpPr txBox="1">
            <a:spLocks/>
          </p:cNvSpPr>
          <p:nvPr/>
        </p:nvSpPr>
        <p:spPr>
          <a:xfrm>
            <a:off x="576821" y="1331619"/>
            <a:ext cx="10621926" cy="4194761"/>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b="1" err="1"/>
              <a:t>Delikatetxe</a:t>
            </a:r>
            <a:r>
              <a:rPr lang="en-GB" err="1"/>
              <a:t> </a:t>
            </a:r>
            <a:r>
              <a:rPr lang="en-GB"/>
              <a:t>on osuuskunta, joka valmistaa liemiä vapaana pidetyistä kanoista niiden munintajakson lopussa ja herättää henkiin hitaasti kypsytettyjen ruokien perinteen, jota aikoinaan arvostettiin niiden korkealaatuisen lihan vuoksi. </a:t>
            </a:r>
          </a:p>
          <a:p>
            <a:pPr algn="just"/>
            <a:endParaRPr lang="en-GB"/>
          </a:p>
          <a:p>
            <a:pPr algn="just"/>
            <a:r>
              <a:rPr lang="en-GB"/>
              <a:t>Teollinen viljely on vähentänyt tämän lihan suosiota, </a:t>
            </a:r>
            <a:r>
              <a:rPr lang="en-GB" err="1"/>
              <a:t>mutta </a:t>
            </a:r>
            <a:r>
              <a:rPr lang="en-GB" b="1" err="1"/>
              <a:t>Delikatetxe</a:t>
            </a:r>
            <a:r>
              <a:rPr lang="en-GB" err="1"/>
              <a:t> </a:t>
            </a:r>
            <a:r>
              <a:rPr lang="en-GB"/>
              <a:t>korostaa perinteisiä baskialaisia viljelykäytäntöjä hankkimalla raaka-aineet paikallisilta tuottajilta, jotka kasvattavat eläimiä huolella ja ympäristöä kunnioittaen ja yhdistävät menneisyyden perinteet nykyisiin käytäntöihin. </a:t>
            </a:r>
          </a:p>
          <a:p>
            <a:pPr algn="just"/>
            <a:endParaRPr lang="en-GB"/>
          </a:p>
          <a:p>
            <a:pPr algn="just"/>
            <a:r>
              <a:rPr lang="en-GB"/>
              <a:t>Tarinankerronnan avulla he säilyttävät kulttuuriperintöä ja maatalousperinteitä ja toteuttavat mottonsa: </a:t>
            </a:r>
            <a:r>
              <a:rPr lang="en-GB" b="1"/>
              <a:t>"Kanat ovat palanneet pöytiin. Palataan takaisin vanhoihin hyviin tapoihin."</a:t>
            </a:r>
            <a:endParaRPr lang="en-US" sz="3200" b="1"/>
          </a:p>
        </p:txBody>
      </p:sp>
      <p:sp>
        <p:nvSpPr>
          <p:cNvPr id="10" name="TextBox 9">
            <a:extLst>
              <a:ext uri="{FF2B5EF4-FFF2-40B4-BE49-F238E27FC236}">
                <a16:creationId xmlns:a16="http://schemas.microsoft.com/office/drawing/2014/main" id="{C9778742-B181-3D7C-6E21-BC3D47F639C1}"/>
              </a:ext>
            </a:extLst>
          </p:cNvPr>
          <p:cNvSpPr txBox="1"/>
          <p:nvPr/>
        </p:nvSpPr>
        <p:spPr>
          <a:xfrm>
            <a:off x="576821" y="5473248"/>
            <a:ext cx="11015948" cy="830997"/>
          </a:xfrm>
          <a:prstGeom prst="rect">
            <a:avLst/>
          </a:prstGeom>
          <a:noFill/>
        </p:spPr>
        <p:txBody>
          <a:bodyPr wrap="square">
            <a:spAutoFit/>
          </a:bodyPr>
          <a:lstStyle/>
          <a:p>
            <a:r>
              <a:rPr lang="en-GB" sz="2400">
                <a:hlinkClick r:id="rId2"/>
              </a:rPr>
              <a:t>https://delikatetxe.eus/es/</a:t>
            </a:r>
            <a:endParaRPr lang="en-GB" sz="2400"/>
          </a:p>
          <a:p>
            <a:r>
              <a:rPr lang="en-GB" sz="2400"/>
              <a:t>Lisätietoa </a:t>
            </a:r>
            <a:r>
              <a:rPr lang="en-GB" sz="2400" err="1"/>
              <a:t>Delikatetxesta </a:t>
            </a:r>
            <a:r>
              <a:rPr lang="en-GB" sz="2400"/>
              <a:t>on saatavilla </a:t>
            </a:r>
            <a:r>
              <a:rPr lang="en-GB" sz="2400">
                <a:hlinkClick r:id="rId3"/>
              </a:rPr>
              <a:t>W2W Compendium of Best Practices </a:t>
            </a:r>
            <a:r>
              <a:rPr lang="en-GB" sz="2400"/>
              <a:t>-julkaisussa</a:t>
            </a:r>
            <a:r>
              <a:rPr lang="en-GB" sz="2400">
                <a:hlinkClick r:id="rId3"/>
              </a:rPr>
              <a:t>.</a:t>
            </a:r>
            <a:endParaRPr lang="en-GB" sz="2400"/>
          </a:p>
        </p:txBody>
      </p:sp>
      <p:pic>
        <p:nvPicPr>
          <p:cNvPr id="6" name="Picture 5">
            <a:extLst>
              <a:ext uri="{FF2B5EF4-FFF2-40B4-BE49-F238E27FC236}">
                <a16:creationId xmlns:a16="http://schemas.microsoft.com/office/drawing/2014/main" id="{3E34A5C5-FD78-E65D-4F2B-7E42907883EE}"/>
              </a:ext>
            </a:extLst>
          </p:cNvPr>
          <p:cNvPicPr>
            <a:picLocks noChangeAspect="1"/>
          </p:cNvPicPr>
          <p:nvPr/>
        </p:nvPicPr>
        <p:blipFill>
          <a:blip r:embed="rId4"/>
          <a:stretch>
            <a:fillRect/>
          </a:stretch>
        </p:blipFill>
        <p:spPr>
          <a:xfrm>
            <a:off x="7984576" y="436124"/>
            <a:ext cx="3000794" cy="828791"/>
          </a:xfrm>
          <a:prstGeom prst="rect">
            <a:avLst/>
          </a:prstGeom>
        </p:spPr>
      </p:pic>
      <p:grpSp>
        <p:nvGrpSpPr>
          <p:cNvPr id="3" name="Graphic 4">
            <a:extLst>
              <a:ext uri="{FF2B5EF4-FFF2-40B4-BE49-F238E27FC236}">
                <a16:creationId xmlns:a16="http://schemas.microsoft.com/office/drawing/2014/main" id="{EACDA98C-DCBA-1C28-0E44-D3B8CDAF5779}"/>
              </a:ext>
            </a:extLst>
          </p:cNvPr>
          <p:cNvGrpSpPr/>
          <p:nvPr/>
        </p:nvGrpSpPr>
        <p:grpSpPr>
          <a:xfrm rot="19582332">
            <a:off x="9124966" y="5073480"/>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F1B3DD47-4B45-1553-BE22-92B1F20539D0}"/>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AFBC367-77DE-8144-0E12-4A7762EDE32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0F7B76E2-0EC6-96A3-5670-1C22822157A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4502D608-D8A6-7F9C-1F88-3F238264A80E}"/>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CBE1F5B5-2E5C-89B9-AC2A-4D5AED3C215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0B9979DE-D81F-1779-C41A-D7607744A01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A62A4A62-FA24-1EBD-2E82-4D837A75607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9652A309-7106-853E-90E7-7A2F7257572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BC5BAA0F-41A2-805F-C8B0-4AB1FC18554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34B2C42C-2B44-3EC6-7154-50BC8495516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03BF0C83-5CD6-538C-E2E2-3B2586B0AFF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02794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59A60-1EC5-2D99-C10A-46D5428C1C3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61B7B13-5961-08D4-43C8-149F244C11B0}"/>
              </a:ext>
            </a:extLst>
          </p:cNvPr>
          <p:cNvSpPr>
            <a:spLocks noGrp="1"/>
          </p:cNvSpPr>
          <p:nvPr>
            <p:ph type="body" sz="quarter" idx="16"/>
          </p:nvPr>
        </p:nvSpPr>
        <p:spPr>
          <a:xfrm>
            <a:off x="566189" y="425067"/>
            <a:ext cx="10052954" cy="803654"/>
          </a:xfrm>
          <a:prstGeom prst="rect">
            <a:avLst/>
          </a:prstGeom>
        </p:spPr>
        <p:txBody>
          <a:bodyPr/>
          <a:lstStyle/>
          <a:p>
            <a:r>
              <a:rPr lang="en-GB"/>
              <a:t>Innovaatio</a:t>
            </a:r>
            <a:endParaRPr lang="en-IE" b="1"/>
          </a:p>
        </p:txBody>
      </p:sp>
      <p:sp>
        <p:nvSpPr>
          <p:cNvPr id="3" name="Text Placeholder 2">
            <a:extLst>
              <a:ext uri="{FF2B5EF4-FFF2-40B4-BE49-F238E27FC236}">
                <a16:creationId xmlns:a16="http://schemas.microsoft.com/office/drawing/2014/main" id="{040EC48E-6442-F773-7C6F-F5E31CE0C90A}"/>
              </a:ext>
            </a:extLst>
          </p:cNvPr>
          <p:cNvSpPr>
            <a:spLocks noGrp="1"/>
          </p:cNvSpPr>
          <p:nvPr>
            <p:ph type="body" sz="quarter" idx="19"/>
          </p:nvPr>
        </p:nvSpPr>
        <p:spPr>
          <a:xfrm>
            <a:off x="486645" y="1232916"/>
            <a:ext cx="10762602" cy="4441970"/>
          </a:xfrm>
          <a:prstGeom prst="rect">
            <a:avLst/>
          </a:prstGeom>
        </p:spPr>
        <p:txBody>
          <a:bodyPr/>
          <a:lstStyle/>
          <a:p>
            <a:pPr algn="just"/>
            <a:r>
              <a:rPr lang="en-US"/>
              <a:t>Innovatiivisten ruokajätteen vähentämistekniikoiden esittely voi myös toimia kehyksenä, jonka avulla voit lisätä läsnäoloasi markkinoilla. Innovaatiot luovat </a:t>
            </a:r>
            <a:r>
              <a:rPr lang="en-US" b="1"/>
              <a:t>ainutlaatuisia myyntipisteitä </a:t>
            </a:r>
            <a:r>
              <a:rPr lang="en-US"/>
              <a:t>ja voivat erottaa sinut muista yrityksistä, jotka viittaavat kestävyyteen yleisellä tasolla. Lisäksi innovaatio voidaan räätälöidä </a:t>
            </a:r>
            <a:r>
              <a:rPr lang="en-US" b="1"/>
              <a:t>luovuuden </a:t>
            </a:r>
            <a:r>
              <a:rPr lang="en-US"/>
              <a:t>mukaan, mikä asettaisi tuotemerkkisi eri mittakaavaan. </a:t>
            </a:r>
          </a:p>
          <a:p>
            <a:pPr algn="just"/>
            <a:endParaRPr lang="en-US"/>
          </a:p>
          <a:p>
            <a:pPr algn="just"/>
            <a:r>
              <a:rPr lang="en-US"/>
              <a:t>Innovaatio mielletään usein sopivilla sanoilla (uudelleen suunniteltu, biosuunnittelu, uuden sukupolven tuotteet). Pyrkikää siis antamaan tunne huippuluokan ratkaisuista </a:t>
            </a:r>
            <a:r>
              <a:rPr lang="en-US" b="1"/>
              <a:t>kielen </a:t>
            </a:r>
            <a:r>
              <a:rPr lang="en-US"/>
              <a:t>avulla.</a:t>
            </a:r>
          </a:p>
          <a:p>
            <a:pPr algn="just"/>
            <a:endParaRPr lang="en-US" b="1"/>
          </a:p>
          <a:p>
            <a:pPr algn="just"/>
            <a:r>
              <a:rPr lang="en-US"/>
              <a:t>Innovaatiotekniikoiden esittäminen sellaisina, jotka voidaan </a:t>
            </a:r>
            <a:r>
              <a:rPr lang="en-US" b="1"/>
              <a:t>siirtää </a:t>
            </a:r>
            <a:r>
              <a:rPr lang="en-US"/>
              <a:t>muille aloille (ei vain ruokahävikkiin, vaan myös tuotantoon, kotiruoan valmistukseen jne.), voisi antaa brändillesi kattavamman ja merkityksellisemmän merkityksen ja tarjota mahdollisia ratkaisuja saman ongelman ratkaisemiseksi muilla aloilla.</a:t>
            </a:r>
          </a:p>
        </p:txBody>
      </p:sp>
    </p:spTree>
    <p:extLst>
      <p:ext uri="{BB962C8B-B14F-4D97-AF65-F5344CB8AC3E}">
        <p14:creationId xmlns:p14="http://schemas.microsoft.com/office/powerpoint/2010/main" val="2149925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7C658-01D2-85C3-44EF-BCDA03E4929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117FA82-0CA5-7BFB-D0CD-6A9D88276AC0}"/>
              </a:ext>
            </a:extLst>
          </p:cNvPr>
          <p:cNvSpPr>
            <a:spLocks noGrp="1"/>
          </p:cNvSpPr>
          <p:nvPr>
            <p:ph type="body" sz="quarter" idx="16"/>
          </p:nvPr>
        </p:nvSpPr>
        <p:spPr>
          <a:xfrm>
            <a:off x="566189" y="425067"/>
            <a:ext cx="10052954" cy="803654"/>
          </a:xfrm>
          <a:prstGeom prst="rect">
            <a:avLst/>
          </a:prstGeom>
        </p:spPr>
        <p:txBody>
          <a:bodyPr/>
          <a:lstStyle/>
          <a:p>
            <a:r>
              <a:rPr lang="en-GB"/>
              <a:t>Innovaatio - </a:t>
            </a:r>
            <a:r>
              <a:rPr lang="en-GB">
                <a:solidFill>
                  <a:srgbClr val="ED7D31"/>
                </a:solidFill>
              </a:rPr>
              <a:t>Tapaustutkimus</a:t>
            </a:r>
            <a:endParaRPr lang="en-IE" b="1">
              <a:solidFill>
                <a:srgbClr val="ED7D31"/>
              </a:solidFill>
            </a:endParaRPr>
          </a:p>
        </p:txBody>
      </p:sp>
      <p:sp>
        <p:nvSpPr>
          <p:cNvPr id="2" name="Text Placeholder 2">
            <a:extLst>
              <a:ext uri="{FF2B5EF4-FFF2-40B4-BE49-F238E27FC236}">
                <a16:creationId xmlns:a16="http://schemas.microsoft.com/office/drawing/2014/main" id="{3A9CDF4B-EB51-E2D8-CC2B-62339A9810C2}"/>
              </a:ext>
            </a:extLst>
          </p:cNvPr>
          <p:cNvSpPr txBox="1">
            <a:spLocks/>
          </p:cNvSpPr>
          <p:nvPr/>
        </p:nvSpPr>
        <p:spPr>
          <a:xfrm>
            <a:off x="676358" y="1405203"/>
            <a:ext cx="10596074" cy="363662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a:t>Orange Fiber erottuu edukseen patentoidulla prosessillaan, jossa selluloosa uutetaan sitrushedelmien massasta ja jossa ruokajätteestä tehdään korkealaatuisia muotitekstiilejä. </a:t>
            </a:r>
          </a:p>
          <a:p>
            <a:pPr algn="just"/>
            <a:endParaRPr lang="en-GB"/>
          </a:p>
          <a:p>
            <a:pPr algn="just"/>
            <a:r>
              <a:rPr lang="en-GB"/>
              <a:t>Keskittymällä </a:t>
            </a:r>
            <a:r>
              <a:rPr lang="en-GB" b="1"/>
              <a:t>innovaatioon ainutlaatuisena myyntivaltinaan </a:t>
            </a:r>
            <a:r>
              <a:rPr lang="en-GB"/>
              <a:t>ne esittelevät, miten ruokajätteen ratkaisuja voidaan siirtää muille aloille, kuten tekstiilialalle. </a:t>
            </a:r>
            <a:r>
              <a:rPr lang="en-GB" err="1"/>
              <a:t>Lisäksi</a:t>
            </a:r>
            <a:r>
              <a:rPr lang="en-GB"/>
              <a:t> ne </a:t>
            </a:r>
            <a:r>
              <a:rPr lang="en-GB" b="1"/>
              <a:t>yhdistävät tekniikan ja luovuuden </a:t>
            </a:r>
            <a:r>
              <a:rPr lang="en-GB"/>
              <a:t>ja yhdistävät kestävän kehityksen ja muotisuunnittelun. </a:t>
            </a:r>
          </a:p>
          <a:p>
            <a:pPr algn="just"/>
            <a:endParaRPr lang="en-GB"/>
          </a:p>
          <a:p>
            <a:pPr algn="just"/>
            <a:r>
              <a:rPr lang="en-GB"/>
              <a:t>Heidän brändinsä on täynnä </a:t>
            </a:r>
            <a:r>
              <a:rPr lang="en-GB" b="1"/>
              <a:t>huippuluokan avainsanoja</a:t>
            </a:r>
            <a:r>
              <a:rPr lang="en-GB"/>
              <a:t>, kuten "</a:t>
            </a:r>
            <a:r>
              <a:rPr lang="en-GB" i="1"/>
              <a:t>Limited Edition</a:t>
            </a:r>
            <a:r>
              <a:rPr lang="en-GB"/>
              <a:t>", "</a:t>
            </a:r>
            <a:r>
              <a:rPr lang="en-GB" i="1"/>
              <a:t>muodin uudelleensuunnittelu</a:t>
            </a:r>
            <a:r>
              <a:rPr lang="en-GB"/>
              <a:t>" ja "</a:t>
            </a:r>
            <a:r>
              <a:rPr lang="en-GB" i="1"/>
              <a:t>patentoitu prosessi</a:t>
            </a:r>
            <a:r>
              <a:rPr lang="en-GB"/>
              <a:t>", jotka vahvistavat heidän innovaatiovetoista </a:t>
            </a:r>
            <a:r>
              <a:rPr lang="en-GB" err="1"/>
              <a:t>identiteettiään</a:t>
            </a:r>
            <a:r>
              <a:rPr lang="en-GB"/>
              <a:t>. </a:t>
            </a:r>
            <a:r>
              <a:rPr lang="en-GB" sz="2400">
                <a:hlinkClick r:id="rId2"/>
              </a:rPr>
              <a:t>https://orangefiber.it/</a:t>
            </a:r>
            <a:endParaRPr lang="en-GB" sz="2400"/>
          </a:p>
          <a:p>
            <a:pPr algn="just"/>
            <a:endParaRPr lang="en-US"/>
          </a:p>
        </p:txBody>
      </p:sp>
      <p:pic>
        <p:nvPicPr>
          <p:cNvPr id="8" name="Picture 7">
            <a:extLst>
              <a:ext uri="{FF2B5EF4-FFF2-40B4-BE49-F238E27FC236}">
                <a16:creationId xmlns:a16="http://schemas.microsoft.com/office/drawing/2014/main" id="{DC2DB5E7-D393-8A54-BC7D-3E2C959381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21823" y="502233"/>
            <a:ext cx="3863061" cy="889234"/>
          </a:xfrm>
          <a:prstGeom prst="rect">
            <a:avLst/>
          </a:prstGeom>
        </p:spPr>
      </p:pic>
      <p:sp>
        <p:nvSpPr>
          <p:cNvPr id="10" name="TextBox 9">
            <a:extLst>
              <a:ext uri="{FF2B5EF4-FFF2-40B4-BE49-F238E27FC236}">
                <a16:creationId xmlns:a16="http://schemas.microsoft.com/office/drawing/2014/main" id="{F2AE5438-A2E0-041E-B51E-557D683C7EE2}"/>
              </a:ext>
            </a:extLst>
          </p:cNvPr>
          <p:cNvSpPr txBox="1"/>
          <p:nvPr/>
        </p:nvSpPr>
        <p:spPr>
          <a:xfrm>
            <a:off x="891331" y="5407333"/>
            <a:ext cx="9660410" cy="707886"/>
          </a:xfrm>
          <a:prstGeom prst="rect">
            <a:avLst/>
          </a:prstGeom>
          <a:noFill/>
        </p:spPr>
        <p:txBody>
          <a:bodyPr wrap="square">
            <a:spAutoFit/>
          </a:bodyPr>
          <a:lstStyle/>
          <a:p>
            <a:endParaRPr lang="en-GB" sz="2000"/>
          </a:p>
          <a:p>
            <a:r>
              <a:rPr lang="en-GB" sz="2000"/>
              <a:t>Lisätietoja Orange Fiberistä on saatavilla </a:t>
            </a:r>
            <a:r>
              <a:rPr lang="en-GB" sz="2000">
                <a:hlinkClick r:id="rId4"/>
              </a:rPr>
              <a:t>W2W Compendium of Best Practices </a:t>
            </a:r>
            <a:r>
              <a:rPr lang="en-GB" sz="2000"/>
              <a:t>-julkaisussa</a:t>
            </a:r>
            <a:r>
              <a:rPr lang="en-GB" sz="2000">
                <a:hlinkClick r:id="rId4"/>
              </a:rPr>
              <a:t>.</a:t>
            </a:r>
            <a:endParaRPr lang="en-GB" sz="2000"/>
          </a:p>
        </p:txBody>
      </p:sp>
      <p:grpSp>
        <p:nvGrpSpPr>
          <p:cNvPr id="3" name="Graphic 4">
            <a:extLst>
              <a:ext uri="{FF2B5EF4-FFF2-40B4-BE49-F238E27FC236}">
                <a16:creationId xmlns:a16="http://schemas.microsoft.com/office/drawing/2014/main" id="{6268B6E4-E7B7-ADE5-0CA3-BE8A527B863A}"/>
              </a:ext>
            </a:extLst>
          </p:cNvPr>
          <p:cNvGrpSpPr/>
          <p:nvPr/>
        </p:nvGrpSpPr>
        <p:grpSpPr>
          <a:xfrm rot="19582332">
            <a:off x="10576271" y="491182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2389E67E-0664-8323-B608-EDA55F298BDF}"/>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0B233577-046B-A22A-EAAA-E8D1076BC68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7E36FBFF-AE83-C9EB-3518-B0C62D77F4F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98DBBC0B-47C0-9A98-4194-3B0DE4842F76}"/>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F53FD605-7D4F-3113-7FB8-40AFBD75C24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890D9843-3D91-3346-A7D2-C5F24CAC8D4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0BE4A0B4-6FAC-7998-2BEE-7F540B2C6E8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2D526C54-D5FC-5064-1E2B-88E9039B9A9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BD87B13C-0BD5-2C1E-1150-1F91A0415AE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358121E3-7219-F666-269F-4BDF116D2F1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C9FE2EF6-E475-D3F8-A4B5-A07851EB467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51732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4DFFD-6496-7023-9B46-3DC0C8B2B35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FB927EF-C054-94E8-C7D7-926202D1F51B}"/>
              </a:ext>
            </a:extLst>
          </p:cNvPr>
          <p:cNvSpPr>
            <a:spLocks noGrp="1"/>
          </p:cNvSpPr>
          <p:nvPr>
            <p:ph type="body" sz="quarter" idx="16"/>
          </p:nvPr>
        </p:nvSpPr>
        <p:spPr>
          <a:xfrm>
            <a:off x="633301" y="537161"/>
            <a:ext cx="5565480" cy="620520"/>
          </a:xfrm>
          <a:prstGeom prst="rect">
            <a:avLst/>
          </a:prstGeom>
        </p:spPr>
        <p:txBody>
          <a:bodyPr/>
          <a:lstStyle/>
          <a:p>
            <a:r>
              <a:rPr lang="en-GB"/>
              <a:t>Kumppanuudet </a:t>
            </a:r>
            <a:endParaRPr lang="en-IE" b="1"/>
          </a:p>
        </p:txBody>
      </p:sp>
      <p:sp>
        <p:nvSpPr>
          <p:cNvPr id="3" name="Text Placeholder 2">
            <a:extLst>
              <a:ext uri="{FF2B5EF4-FFF2-40B4-BE49-F238E27FC236}">
                <a16:creationId xmlns:a16="http://schemas.microsoft.com/office/drawing/2014/main" id="{BA5C65AD-A3C5-8C09-4DE9-93A9FD440603}"/>
              </a:ext>
            </a:extLst>
          </p:cNvPr>
          <p:cNvSpPr>
            <a:spLocks noGrp="1"/>
          </p:cNvSpPr>
          <p:nvPr>
            <p:ph type="body" sz="quarter" idx="19"/>
          </p:nvPr>
        </p:nvSpPr>
        <p:spPr>
          <a:xfrm>
            <a:off x="482066" y="1228454"/>
            <a:ext cx="6359409" cy="5260163"/>
          </a:xfrm>
          <a:prstGeom prst="rect">
            <a:avLst/>
          </a:prstGeom>
        </p:spPr>
        <p:txBody>
          <a:bodyPr/>
          <a:lstStyle/>
          <a:p>
            <a:pPr algn="just"/>
            <a:r>
              <a:rPr lang="en-US"/>
              <a:t>Verkostojen laajentaminen ja vertaisten tavoittaminen markkinointitarkoituksessa on mielenkiintoinen strategia brändisi rakentamiseksi. Yhteistyö vertaisten kanssa mahdollistaa pääsyn heidän asiakaskuntaansa, mikä voi antaa lisää tietoa ja palautetta eri yleisöiltä brändistäsi. </a:t>
            </a:r>
          </a:p>
          <a:p>
            <a:pPr algn="just"/>
            <a:endParaRPr lang="en-US"/>
          </a:p>
          <a:p>
            <a:pPr algn="just"/>
            <a:r>
              <a:rPr lang="en-US"/>
              <a:t>Lisäksi markkinointikampanjoiden jakaminen voi vähentää ponnisteluja, kun kehitetään brändijärjestelyjä, viestejä, visuaalisia ja tavoittavia indikaattoreita. Tämä on erityisen tehokasta elintarvikejätteen osalta, koska se voi </a:t>
            </a:r>
            <a:r>
              <a:rPr lang="en-US" err="1"/>
              <a:t>optimoida </a:t>
            </a:r>
            <a:r>
              <a:rPr lang="en-US"/>
              <a:t>jo vakiintuneita tekniikoita entisestään - oppimalla muiden kumppanien kampanjoista.</a:t>
            </a:r>
          </a:p>
          <a:p>
            <a:pPr algn="just"/>
            <a:endParaRPr lang="en-US"/>
          </a:p>
        </p:txBody>
      </p:sp>
      <p:pic>
        <p:nvPicPr>
          <p:cNvPr id="5" name="Picture 4" descr="Two arrows forming one">
            <a:extLst>
              <a:ext uri="{FF2B5EF4-FFF2-40B4-BE49-F238E27FC236}">
                <a16:creationId xmlns:a16="http://schemas.microsoft.com/office/drawing/2014/main" id="{D621D4A2-74F7-DC3C-4DCB-7F45140295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812" y="1287596"/>
            <a:ext cx="4206801" cy="4282808"/>
          </a:xfrm>
          <a:prstGeom prst="rect">
            <a:avLst/>
          </a:prstGeom>
        </p:spPr>
      </p:pic>
    </p:spTree>
    <p:extLst>
      <p:ext uri="{BB962C8B-B14F-4D97-AF65-F5344CB8AC3E}">
        <p14:creationId xmlns:p14="http://schemas.microsoft.com/office/powerpoint/2010/main" val="288893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Visual Storytelling: How to Effectively Utilize Graphics in Your Food  Advertising (Guest Blog) - BiaBiz">
            <a:extLst>
              <a:ext uri="{FF2B5EF4-FFF2-40B4-BE49-F238E27FC236}">
                <a16:creationId xmlns:a16="http://schemas.microsoft.com/office/drawing/2014/main" id="{283A30F0-64BE-DFEC-DE2F-4AFBB0C1630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450398"/>
            <a:ext cx="6920970" cy="33544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419288" y="3429000"/>
            <a:ext cx="5419696" cy="1407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467897" y="3520138"/>
            <a:ext cx="5371087" cy="1200329"/>
          </a:xfrm>
          <a:prstGeom prst="rect">
            <a:avLst/>
          </a:prstGeom>
          <a:noFill/>
        </p:spPr>
        <p:txBody>
          <a:bodyPr wrap="square" rtlCol="0">
            <a:spAutoFit/>
          </a:bodyPr>
          <a:lstStyle/>
          <a:p>
            <a:r>
              <a:rPr lang="en-US" sz="3600" b="1" spc="324">
                <a:solidFill>
                  <a:srgbClr val="60BA47"/>
                </a:solidFill>
                <a:latin typeface="Calibri" panose="020F0502020204030204" pitchFamily="34" charset="0"/>
                <a:cs typeface="Calibri" panose="020F0502020204030204" pitchFamily="34" charset="0"/>
              </a:rPr>
              <a:t>JOHDATUS TARINANKERRONTAAN</a:t>
            </a: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F38B2-644E-BB93-EFBC-A4A35052988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B15AC3-1592-C4FF-1E29-B786D1A035F0}"/>
              </a:ext>
            </a:extLst>
          </p:cNvPr>
          <p:cNvSpPr>
            <a:spLocks noGrp="1"/>
          </p:cNvSpPr>
          <p:nvPr>
            <p:ph type="body" sz="quarter" idx="16"/>
          </p:nvPr>
        </p:nvSpPr>
        <p:spPr>
          <a:xfrm>
            <a:off x="978587" y="629968"/>
            <a:ext cx="5565480" cy="620520"/>
          </a:xfrm>
          <a:prstGeom prst="rect">
            <a:avLst/>
          </a:prstGeom>
        </p:spPr>
        <p:txBody>
          <a:bodyPr/>
          <a:lstStyle/>
          <a:p>
            <a:r>
              <a:rPr lang="en-GB"/>
              <a:t>Kumppanuudet </a:t>
            </a:r>
            <a:endParaRPr lang="en-IE" b="1"/>
          </a:p>
        </p:txBody>
      </p:sp>
      <p:sp>
        <p:nvSpPr>
          <p:cNvPr id="3" name="Text Placeholder 2">
            <a:extLst>
              <a:ext uri="{FF2B5EF4-FFF2-40B4-BE49-F238E27FC236}">
                <a16:creationId xmlns:a16="http://schemas.microsoft.com/office/drawing/2014/main" id="{F27D23B0-BD1B-3EE7-7560-59FE5B2AE8D5}"/>
              </a:ext>
            </a:extLst>
          </p:cNvPr>
          <p:cNvSpPr>
            <a:spLocks noGrp="1"/>
          </p:cNvSpPr>
          <p:nvPr>
            <p:ph type="body" sz="quarter" idx="19"/>
          </p:nvPr>
        </p:nvSpPr>
        <p:spPr>
          <a:xfrm>
            <a:off x="827352" y="1250488"/>
            <a:ext cx="5716715" cy="5260163"/>
          </a:xfrm>
          <a:prstGeom prst="rect">
            <a:avLst/>
          </a:prstGeom>
        </p:spPr>
        <p:txBody>
          <a:bodyPr/>
          <a:lstStyle/>
          <a:p>
            <a:pPr algn="just"/>
            <a:endParaRPr lang="en-US"/>
          </a:p>
          <a:p>
            <a:pPr algn="just"/>
            <a:r>
              <a:rPr lang="en-US"/>
              <a:t>Kumppanuuksilla on oltava synergiaetuja, joista voidaan saada kaikkia osapuolia hyödyttävä kokonaisvaltainen tulos. Tämä tarkoittaa, että on strategisesti tärkeää valita viisaasti, kenen kanssa tekee yhteistyötä. </a:t>
            </a:r>
          </a:p>
          <a:p>
            <a:pPr algn="just"/>
            <a:endParaRPr lang="en-US"/>
          </a:p>
          <a:p>
            <a:pPr algn="just"/>
            <a:r>
              <a:rPr lang="en-US"/>
              <a:t>Esimerkiksi maatalous ja paikalliset markkinat - maatalouselintarvikkeiden ylijäämän myynti - tai supermarketit ja ravintola-alan yritykset - ei-kulutetut tavarat luoviksi ruokalajeiksi....  </a:t>
            </a:r>
          </a:p>
        </p:txBody>
      </p:sp>
      <p:pic>
        <p:nvPicPr>
          <p:cNvPr id="5" name="Picture 4" descr="Smaller arrows pointing towards a bigger arrow">
            <a:extLst>
              <a:ext uri="{FF2B5EF4-FFF2-40B4-BE49-F238E27FC236}">
                <a16:creationId xmlns:a16="http://schemas.microsoft.com/office/drawing/2014/main" id="{1F5187BB-26C0-949A-16CC-040545FCE6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5946967" y="1479547"/>
            <a:ext cx="5654318" cy="3769545"/>
          </a:xfrm>
          <a:prstGeom prst="rect">
            <a:avLst/>
          </a:prstGeom>
        </p:spPr>
      </p:pic>
    </p:spTree>
    <p:extLst>
      <p:ext uri="{BB962C8B-B14F-4D97-AF65-F5344CB8AC3E}">
        <p14:creationId xmlns:p14="http://schemas.microsoft.com/office/powerpoint/2010/main" val="2191307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013E1-0673-FB54-84C4-4CB1321B81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2CFE872-1F14-F13E-D362-4B23657CF577}"/>
              </a:ext>
            </a:extLst>
          </p:cNvPr>
          <p:cNvSpPr>
            <a:spLocks noGrp="1"/>
          </p:cNvSpPr>
          <p:nvPr>
            <p:ph type="body" sz="quarter" idx="16"/>
          </p:nvPr>
        </p:nvSpPr>
        <p:spPr>
          <a:xfrm>
            <a:off x="633300" y="537161"/>
            <a:ext cx="6118373" cy="620520"/>
          </a:xfrm>
          <a:prstGeom prst="rect">
            <a:avLst/>
          </a:prstGeom>
        </p:spPr>
        <p:txBody>
          <a:bodyPr/>
          <a:lstStyle/>
          <a:p>
            <a:r>
              <a:rPr lang="en-GB"/>
              <a:t>Kumppanuus - </a:t>
            </a:r>
            <a:r>
              <a:rPr lang="en-GB">
                <a:solidFill>
                  <a:srgbClr val="ED7D31"/>
                </a:solidFill>
              </a:rPr>
              <a:t>tapaustutkimus</a:t>
            </a:r>
            <a:endParaRPr lang="en-IE" b="1">
              <a:solidFill>
                <a:srgbClr val="ED7D31"/>
              </a:solidFill>
            </a:endParaRPr>
          </a:p>
        </p:txBody>
      </p:sp>
      <p:sp>
        <p:nvSpPr>
          <p:cNvPr id="2" name="Text Placeholder 2">
            <a:extLst>
              <a:ext uri="{FF2B5EF4-FFF2-40B4-BE49-F238E27FC236}">
                <a16:creationId xmlns:a16="http://schemas.microsoft.com/office/drawing/2014/main" id="{AE1447B9-EE56-DAD5-92C7-04BD6A7CFDD6}"/>
              </a:ext>
            </a:extLst>
          </p:cNvPr>
          <p:cNvSpPr txBox="1">
            <a:spLocks/>
          </p:cNvSpPr>
          <p:nvPr/>
        </p:nvSpPr>
        <p:spPr>
          <a:xfrm>
            <a:off x="633300" y="1483915"/>
            <a:ext cx="10620003" cy="363662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b="1" err="1"/>
              <a:t>FoodCloud</a:t>
            </a:r>
            <a:r>
              <a:rPr lang="en-GB" err="1"/>
              <a:t> </a:t>
            </a:r>
            <a:r>
              <a:rPr lang="en-GB"/>
              <a:t>tekee yhteistyötä suurten vähittäiskauppiaiden, kuten Tescon, Aldin ja Lidlin, kanssa laajentaakseen elintarvikkeiden uudelleenjakeluverkostoaan ja saadakseen lisää hyväntekeväisyysjärjestöjä ja elintarvikeyrityksiä. Nämä kumppanuudet tehostavat myös markkinointia ja lisäävät näkyvyyttä yhteisten kestävyysaloitteiden kautta.</a:t>
            </a:r>
          </a:p>
          <a:p>
            <a:pPr algn="just"/>
            <a:endParaRPr lang="en-GB" b="1"/>
          </a:p>
          <a:p>
            <a:pPr algn="just"/>
            <a:r>
              <a:rPr lang="en-GB" b="1" err="1"/>
              <a:t>FoodCloud </a:t>
            </a:r>
            <a:r>
              <a:rPr lang="en-GB"/>
              <a:t>optimoi logistiikkaa integroitumalla vähittäiskauppiaiden ja sosiaalisten yritysten kanssa, virtaviivaistaa ylijäämäruoan jakelua ja edistää samalla tietoisuutta kestävyydestä. Näiden synergioiden avulla se maksimoi vaikutuksen, vähentää jätettä ja vahvistaa rooliaan kestävässä elintarvikehallinnossa.</a:t>
            </a:r>
            <a:endParaRPr lang="en-US"/>
          </a:p>
        </p:txBody>
      </p:sp>
      <p:sp>
        <p:nvSpPr>
          <p:cNvPr id="10" name="TextBox 9">
            <a:extLst>
              <a:ext uri="{FF2B5EF4-FFF2-40B4-BE49-F238E27FC236}">
                <a16:creationId xmlns:a16="http://schemas.microsoft.com/office/drawing/2014/main" id="{EBD3EA6B-A0A6-0237-8D05-2FC5E52A099C}"/>
              </a:ext>
            </a:extLst>
          </p:cNvPr>
          <p:cNvSpPr txBox="1"/>
          <p:nvPr/>
        </p:nvSpPr>
        <p:spPr>
          <a:xfrm>
            <a:off x="938697" y="4961120"/>
            <a:ext cx="9641935" cy="1138773"/>
          </a:xfrm>
          <a:prstGeom prst="rect">
            <a:avLst/>
          </a:prstGeom>
          <a:noFill/>
        </p:spPr>
        <p:txBody>
          <a:bodyPr wrap="square">
            <a:spAutoFit/>
          </a:bodyPr>
          <a:lstStyle/>
          <a:p>
            <a:r>
              <a:rPr lang="en-GB" sz="2400">
                <a:hlinkClick r:id="rId2"/>
              </a:rPr>
              <a:t>https://food.cloud/</a:t>
            </a:r>
            <a:endParaRPr lang="en-GB" sz="2400"/>
          </a:p>
          <a:p>
            <a:endParaRPr lang="en-GB" sz="2400"/>
          </a:p>
          <a:p>
            <a:r>
              <a:rPr lang="en-GB" sz="2000"/>
              <a:t>Lisätietoja </a:t>
            </a:r>
            <a:r>
              <a:rPr lang="en-GB" sz="2000" err="1"/>
              <a:t>FoodCloudista </a:t>
            </a:r>
            <a:r>
              <a:rPr lang="en-GB" sz="2000"/>
              <a:t>on saatavilla </a:t>
            </a:r>
            <a:r>
              <a:rPr lang="en-GB" sz="2000">
                <a:hlinkClick r:id="rId3"/>
              </a:rPr>
              <a:t>W2W:n parhaiden käytäntöjen kokoelmassa.</a:t>
            </a:r>
            <a:endParaRPr lang="en-GB" sz="2000"/>
          </a:p>
        </p:txBody>
      </p:sp>
      <p:pic>
        <p:nvPicPr>
          <p:cNvPr id="12" name="Picture 11">
            <a:extLst>
              <a:ext uri="{FF2B5EF4-FFF2-40B4-BE49-F238E27FC236}">
                <a16:creationId xmlns:a16="http://schemas.microsoft.com/office/drawing/2014/main" id="{7B5A0341-8C75-D2D0-CC8A-2FDB491EEB60}"/>
              </a:ext>
            </a:extLst>
          </p:cNvPr>
          <p:cNvPicPr>
            <a:picLocks noChangeAspect="1"/>
          </p:cNvPicPr>
          <p:nvPr/>
        </p:nvPicPr>
        <p:blipFill>
          <a:blip r:embed="rId4"/>
          <a:stretch>
            <a:fillRect/>
          </a:stretch>
        </p:blipFill>
        <p:spPr>
          <a:xfrm>
            <a:off x="7628097" y="455330"/>
            <a:ext cx="3105583" cy="819264"/>
          </a:xfrm>
          <a:prstGeom prst="rect">
            <a:avLst/>
          </a:prstGeom>
        </p:spPr>
      </p:pic>
      <p:grpSp>
        <p:nvGrpSpPr>
          <p:cNvPr id="3" name="Graphic 4">
            <a:extLst>
              <a:ext uri="{FF2B5EF4-FFF2-40B4-BE49-F238E27FC236}">
                <a16:creationId xmlns:a16="http://schemas.microsoft.com/office/drawing/2014/main" id="{8BA2C110-BB7E-5436-FCEC-50205D1EA087}"/>
              </a:ext>
            </a:extLst>
          </p:cNvPr>
          <p:cNvGrpSpPr/>
          <p:nvPr/>
        </p:nvGrpSpPr>
        <p:grpSpPr>
          <a:xfrm rot="19582332">
            <a:off x="10147687" y="5033156"/>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775EE23C-AA53-883F-1C37-2361555619B2}"/>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F107D343-B685-B396-CB64-7B31722DA663}"/>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B6265010-CF6E-4844-23DC-EB9DE17F2AA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1BF90C8C-DB52-F114-B2DF-5127BBBFD6E2}"/>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FF7E09B1-EEC6-37E6-799E-7844C0E72D2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8" name="Freeform 51">
                <a:extLst>
                  <a:ext uri="{FF2B5EF4-FFF2-40B4-BE49-F238E27FC236}">
                    <a16:creationId xmlns:a16="http://schemas.microsoft.com/office/drawing/2014/main" id="{515EA530-73F1-4222-A38D-C900C3FC77F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 name="Freeform 52">
                <a:extLst>
                  <a:ext uri="{FF2B5EF4-FFF2-40B4-BE49-F238E27FC236}">
                    <a16:creationId xmlns:a16="http://schemas.microsoft.com/office/drawing/2014/main" id="{3574BB67-5843-6680-7DC4-0A5312AD5C0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8D34469F-CBB0-2E7B-B664-B1C0334740E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224D6616-AD11-DA0B-393D-BCE1F9F68B8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44066966-C1D4-5B1B-FC51-589080F8A30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4F69D325-C1EF-1129-23B8-85A7D1AFDEF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37453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28A13-5B36-263A-FD98-DB6EAAC86D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6D2928-6762-1086-FFD9-F3F6DD450080}"/>
              </a:ext>
            </a:extLst>
          </p:cNvPr>
          <p:cNvSpPr txBox="1">
            <a:spLocks/>
          </p:cNvSpPr>
          <p:nvPr/>
        </p:nvSpPr>
        <p:spPr>
          <a:xfrm>
            <a:off x="633312" y="1239462"/>
            <a:ext cx="3637604" cy="3648818"/>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Näiden markkinointistrategioiden yhdistäminen antaa yrityksille mahdollisuuden erottautua kilpailumarkkinoilla.</a:t>
            </a:r>
          </a:p>
          <a:p>
            <a:endParaRPr lang="en-GB"/>
          </a:p>
          <a:p>
            <a:r>
              <a:rPr lang="en-GB"/>
              <a:t> Yhdessä nämä strategiat muodostavat monipuolisen lähestymistavan, joka edistää pitkän aikavälin menestystä ja kasvua.</a:t>
            </a:r>
            <a:endParaRPr lang="en-US"/>
          </a:p>
        </p:txBody>
      </p:sp>
      <p:pic>
        <p:nvPicPr>
          <p:cNvPr id="11" name="Kuva 10" descr="Kuva, joka sisältää kohteen teksti, Fontti, logo, kuvakaappaus&#10;&#10;Tekoälyn generoima sisältö voi olla virheellistä.">
            <a:extLst>
              <a:ext uri="{FF2B5EF4-FFF2-40B4-BE49-F238E27FC236}">
                <a16:creationId xmlns:a16="http://schemas.microsoft.com/office/drawing/2014/main" id="{778EDF3A-960C-860B-1800-A9F5499AFA31}"/>
              </a:ext>
            </a:extLst>
          </p:cNvPr>
          <p:cNvPicPr>
            <a:picLocks noChangeAspect="1"/>
          </p:cNvPicPr>
          <p:nvPr/>
        </p:nvPicPr>
        <p:blipFill>
          <a:blip r:embed="rId3"/>
          <a:stretch>
            <a:fillRect/>
          </a:stretch>
        </p:blipFill>
        <p:spPr>
          <a:xfrm>
            <a:off x="4170556" y="389790"/>
            <a:ext cx="7195056" cy="6076705"/>
          </a:xfrm>
          <a:prstGeom prst="rect">
            <a:avLst/>
          </a:prstGeom>
        </p:spPr>
      </p:pic>
    </p:spTree>
    <p:extLst>
      <p:ext uri="{BB962C8B-B14F-4D97-AF65-F5344CB8AC3E}">
        <p14:creationId xmlns:p14="http://schemas.microsoft.com/office/powerpoint/2010/main" val="3713064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51734" y="565637"/>
            <a:ext cx="6651991" cy="5835163"/>
          </a:xfrm>
          <a:prstGeom prst="rect">
            <a:avLst/>
          </a:prstGeom>
        </p:spPr>
        <p:txBody>
          <a:bodyPr/>
          <a:lstStyle/>
          <a:p>
            <a:r>
              <a:rPr lang="en-GB" sz="2200"/>
              <a:t>Tarinankerronta on tehokas markkinointiväline, joka auttaa yrityksiä rakentamaan vahvoja brändejä ja luomaan yhteyden yleisöönsä. </a:t>
            </a:r>
          </a:p>
          <a:p>
            <a:endParaRPr lang="en-GB" sz="2200"/>
          </a:p>
          <a:p>
            <a:r>
              <a:rPr lang="en-GB" sz="2200"/>
              <a:t>Integroimalla tarinankerronnan markkinointiin yritykset voivat luoda emotionaalista sitoutumista, erottautua muista ja viestiä arvojaan tehokkaasti. Tässä moduulissa on annettu sinulle käytännönläheistä tietoa, johon on liitetty visuaalisesti houkuttelevaa sisältöä, ulkoisia resursseja ja oppimateriaalia esitteleviä tapaustutkimuksia. </a:t>
            </a:r>
          </a:p>
          <a:p>
            <a:endParaRPr lang="en-GB" sz="2200"/>
          </a:p>
          <a:p>
            <a:r>
              <a:rPr lang="en-GB" sz="2200"/>
              <a:t>Tässä moduulissa on syvennytty markkinointistrategioihin ja kiinnitetty erityistä huomiota siihen, miten tarinankerronta voidaan integroida tehokkaaseen markkinointitapaan, sekä muihin mielenkiintoisiin näkemyksiin muista lähestymistavoista. </a:t>
            </a:r>
          </a:p>
          <a:p>
            <a:endParaRPr lang="en-US"/>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err="1"/>
              <a:t>Yhteenveto</a:t>
            </a:r>
            <a:endParaRPr lang="en-US"/>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descr="3D graphic chart">
            <a:extLst>
              <a:ext uri="{FF2B5EF4-FFF2-40B4-BE49-F238E27FC236}">
                <a16:creationId xmlns:a16="http://schemas.microsoft.com/office/drawing/2014/main" id="{E6A27B07-23FC-5751-03DE-E2D7D5C7DE03}"/>
              </a:ext>
            </a:extLst>
          </p:cNvPr>
          <p:cNvPicPr>
            <a:picLocks noChangeAspect="1"/>
          </p:cNvPicPr>
          <p:nvPr/>
        </p:nvPicPr>
        <p:blipFill>
          <a:blip r:embed="rId3" cstate="screen">
            <a:extLst>
              <a:ext uri="{28A0092B-C50C-407E-A947-70E740481C1C}">
                <a14:useLocalDpi xmlns:a14="http://schemas.microsoft.com/office/drawing/2010/main"/>
              </a:ext>
            </a:extLst>
          </a:blip>
          <a:srcRect l="-23124"/>
          <a:stretch>
            <a:fillRect/>
          </a:stretch>
        </p:blipFill>
        <p:spPr>
          <a:xfrm>
            <a:off x="-8183880" y="2362200"/>
            <a:ext cx="20375880" cy="3114668"/>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p:spPr>
      </p:pic>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Seuraa matkaamme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0"/>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59312"/>
            </a:xfrm>
            <a:prstGeom prst="rect">
              <a:avLst/>
            </a:prstGeom>
            <a:noFill/>
          </p:spPr>
          <p:txBody>
            <a:bodyPr wrap="square" rtlCol="0">
              <a:spAutoFit/>
            </a:bodyPr>
            <a:lstStyle/>
            <a:p>
              <a:endParaRPr lang="en-US" sz="240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4998956" y="945782"/>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B12E266-1B84-41B4-60C2-28FF9CEEBCBC}"/>
              </a:ext>
            </a:extLst>
          </p:cNvPr>
          <p:cNvSpPr/>
          <p:nvPr/>
        </p:nvSpPr>
        <p:spPr>
          <a:xfrm>
            <a:off x="0" y="3657600"/>
            <a:ext cx="12192000" cy="2126744"/>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74016" y="5551280"/>
            <a:ext cx="4381736" cy="466127"/>
          </a:xfrm>
        </p:spPr>
        <p:txBody>
          <a:bodyPr/>
          <a:lstStyle/>
          <a:p>
            <a:pPr marL="0" indent="0">
              <a:buNone/>
            </a:pPr>
            <a:r>
              <a:rPr lang="en-US" sz="3000" b="1">
                <a:solidFill>
                  <a:schemeClr val="bg1"/>
                </a:solidFill>
              </a:rPr>
              <a:t>www.waste2worth.eu</a:t>
            </a:r>
          </a:p>
          <a:p>
            <a:endParaRPr lang="en-US"/>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2E2DC-7977-A4D2-86EB-AD3CC10CC956}"/>
              </a:ext>
            </a:extLst>
          </p:cNvPr>
          <p:cNvSpPr>
            <a:spLocks noGrp="1"/>
          </p:cNvSpPr>
          <p:nvPr>
            <p:ph type="body" sz="quarter" idx="18"/>
          </p:nvPr>
        </p:nvSpPr>
        <p:spPr>
          <a:xfrm>
            <a:off x="135238" y="934833"/>
            <a:ext cx="5803237" cy="5352182"/>
          </a:xfrm>
        </p:spPr>
        <p:txBody>
          <a:bodyPr/>
          <a:lstStyle/>
          <a:p>
            <a:r>
              <a:rPr lang="en-GB"/>
              <a:t>Tarinankerronta on taito yhdistää tapahtumia kerronnallisella ja kiehtovalla tavalla (</a:t>
            </a:r>
            <a:r>
              <a:rPr lang="en-GB">
                <a:hlinkClick r:id="rId2"/>
              </a:rPr>
              <a:t>Einam et.al, 2024). </a:t>
            </a:r>
            <a:endParaRPr lang="en-GB"/>
          </a:p>
          <a:p>
            <a:endParaRPr lang="en-GB"/>
          </a:p>
          <a:p>
            <a:r>
              <a:rPr lang="en-GB"/>
              <a:t>Tarinat ovat erittäin tehokkaita viestin välittämisessä, koska ne </a:t>
            </a:r>
            <a:r>
              <a:rPr lang="en-GB" b="1">
                <a:solidFill>
                  <a:srgbClr val="60BA47"/>
                </a:solidFill>
              </a:rPr>
              <a:t>viihdyttävät, herättävät ja rakentavat.</a:t>
            </a:r>
          </a:p>
          <a:p>
            <a:endParaRPr lang="en-GB">
              <a:solidFill>
                <a:srgbClr val="60BA47"/>
              </a:solidFill>
            </a:endParaRPr>
          </a:p>
          <a:p>
            <a:r>
              <a:rPr lang="en-GB" b="1" i="1"/>
              <a:t>Tarinankerronta </a:t>
            </a:r>
            <a:r>
              <a:rPr lang="en-GB" b="1"/>
              <a:t>on siis väline </a:t>
            </a:r>
            <a:r>
              <a:rPr lang="en-GB" b="1" i="1"/>
              <a:t>viestin </a:t>
            </a:r>
            <a:r>
              <a:rPr lang="en-GB" b="1"/>
              <a:t>välittämiseen. Tarinankerronnan voiman tunnustaminen markkinoinnissa on erittäin merkityksellistä, </a:t>
            </a:r>
            <a:r>
              <a:rPr lang="en-GB" b="1" err="1"/>
              <a:t>mutta</a:t>
            </a:r>
            <a:r>
              <a:rPr lang="en-GB" b="1"/>
              <a:t> ...</a:t>
            </a:r>
          </a:p>
          <a:p>
            <a:endParaRPr lang="en-GB"/>
          </a:p>
          <a:p>
            <a:r>
              <a:rPr lang="en-GB" sz="2800">
                <a:solidFill>
                  <a:srgbClr val="E25684"/>
                </a:solidFill>
              </a:rPr>
              <a:t>Miten voimme luoda hyviä tarinoita?</a:t>
            </a:r>
          </a:p>
        </p:txBody>
      </p:sp>
      <p:sp>
        <p:nvSpPr>
          <p:cNvPr id="3" name="Text Placeholder 2">
            <a:extLst>
              <a:ext uri="{FF2B5EF4-FFF2-40B4-BE49-F238E27FC236}">
                <a16:creationId xmlns:a16="http://schemas.microsoft.com/office/drawing/2014/main" id="{785A681B-E176-4620-14CC-24229E459C72}"/>
              </a:ext>
            </a:extLst>
          </p:cNvPr>
          <p:cNvSpPr>
            <a:spLocks noGrp="1"/>
          </p:cNvSpPr>
          <p:nvPr>
            <p:ph type="body" sz="quarter" idx="16"/>
          </p:nvPr>
        </p:nvSpPr>
        <p:spPr>
          <a:xfrm>
            <a:off x="292763" y="188951"/>
            <a:ext cx="4990998" cy="992652"/>
          </a:xfrm>
        </p:spPr>
        <p:txBody>
          <a:bodyPr/>
          <a:lstStyle/>
          <a:p>
            <a:r>
              <a:rPr lang="en-GB"/>
              <a:t>Käsitteellinen kehys</a:t>
            </a:r>
          </a:p>
        </p:txBody>
      </p:sp>
      <p:pic>
        <p:nvPicPr>
          <p:cNvPr id="10" name="Picture Placeholder 9" descr="A person standing on top of a stack of books next to a television&#10;&#10;AI-generated content may be incorrect.">
            <a:extLst>
              <a:ext uri="{FF2B5EF4-FFF2-40B4-BE49-F238E27FC236}">
                <a16:creationId xmlns:a16="http://schemas.microsoft.com/office/drawing/2014/main" id="{795ECCF6-1D07-29F6-4FCC-E31143396D9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11" name="TextBox 10">
            <a:extLst>
              <a:ext uri="{FF2B5EF4-FFF2-40B4-BE49-F238E27FC236}">
                <a16:creationId xmlns:a16="http://schemas.microsoft.com/office/drawing/2014/main" id="{1594E85D-EBA4-0CB8-F818-B2E7853D1D55}"/>
              </a:ext>
            </a:extLst>
          </p:cNvPr>
          <p:cNvSpPr txBox="1"/>
          <p:nvPr/>
        </p:nvSpPr>
        <p:spPr>
          <a:xfrm>
            <a:off x="6083676" y="6858000"/>
            <a:ext cx="5361066" cy="230832"/>
          </a:xfrm>
          <a:prstGeom prst="rect">
            <a:avLst/>
          </a:prstGeom>
          <a:noFill/>
        </p:spPr>
        <p:txBody>
          <a:bodyPr wrap="square" rtlCol="0">
            <a:spAutoFit/>
          </a:bodyPr>
          <a:lstStyle/>
          <a:p>
            <a:r>
              <a:rPr lang="en-GB" sz="900">
                <a:hlinkClick r:id="rId4" tooltip="https://juandomingoanton.com/ryanair-publicidad-realista/"/>
              </a:rPr>
              <a:t>Tämä </a:t>
            </a:r>
            <a:r>
              <a:rPr lang="en-GB" sz="900"/>
              <a:t>Tuntemattoman tekijän </a:t>
            </a:r>
            <a:r>
              <a:rPr lang="en-GB" sz="900">
                <a:hlinkClick r:id="rId4" tooltip="https://juandomingoanton.com/ryanair-publicidad-realista/"/>
              </a:rPr>
              <a:t>kuva </a:t>
            </a:r>
            <a:r>
              <a:rPr lang="en-GB" sz="900"/>
              <a:t>on lisensoitu </a:t>
            </a:r>
            <a:r>
              <a:rPr lang="en-GB" sz="900">
                <a:hlinkClick r:id="rId5" tooltip="https://creativecommons.org/licenses/by-nc-nd/3.0/"/>
              </a:rPr>
              <a:t>CC BY-NC-ND</a:t>
            </a:r>
            <a:r>
              <a:rPr lang="en-GB" sz="900"/>
              <a:t>:llä</a:t>
            </a:r>
          </a:p>
        </p:txBody>
      </p:sp>
    </p:spTree>
    <p:extLst>
      <p:ext uri="{BB962C8B-B14F-4D97-AF65-F5344CB8AC3E}">
        <p14:creationId xmlns:p14="http://schemas.microsoft.com/office/powerpoint/2010/main" val="163039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Freeform 250"/>
          <p:cNvSpPr>
            <a:spLocks noChangeArrowheads="1"/>
          </p:cNvSpPr>
          <p:nvPr/>
        </p:nvSpPr>
        <p:spPr bwMode="auto">
          <a:xfrm>
            <a:off x="1343566" y="1350335"/>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300" name="Freeform 251"/>
          <p:cNvSpPr>
            <a:spLocks noChangeArrowheads="1"/>
          </p:cNvSpPr>
          <p:nvPr/>
        </p:nvSpPr>
        <p:spPr bwMode="auto">
          <a:xfrm>
            <a:off x="434740" y="1165777"/>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503D7602-B233-EC2D-B1B3-099546BD9BAD}"/>
              </a:ext>
            </a:extLst>
          </p:cNvPr>
          <p:cNvSpPr>
            <a:spLocks noGrp="1"/>
          </p:cNvSpPr>
          <p:nvPr>
            <p:ph type="body" sz="quarter" idx="16"/>
          </p:nvPr>
        </p:nvSpPr>
        <p:spPr>
          <a:xfrm>
            <a:off x="434740" y="302502"/>
            <a:ext cx="7476432" cy="803654"/>
          </a:xfrm>
        </p:spPr>
        <p:txBody>
          <a:bodyPr/>
          <a:lstStyle/>
          <a:p>
            <a:r>
              <a:rPr lang="en-US" b="1"/>
              <a:t>Tarinankerronnan avaintekijät</a:t>
            </a:r>
          </a:p>
        </p:txBody>
      </p:sp>
      <p:sp>
        <p:nvSpPr>
          <p:cNvPr id="40" name="CuadroTexto 559">
            <a:extLst>
              <a:ext uri="{FF2B5EF4-FFF2-40B4-BE49-F238E27FC236}">
                <a16:creationId xmlns:a16="http://schemas.microsoft.com/office/drawing/2014/main" id="{651F932B-8AD4-7379-DEA4-075272A2AC70}"/>
              </a:ext>
            </a:extLst>
          </p:cNvPr>
          <p:cNvSpPr txBox="1"/>
          <p:nvPr/>
        </p:nvSpPr>
        <p:spPr>
          <a:xfrm>
            <a:off x="1221968" y="1686858"/>
            <a:ext cx="3128847"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Viihdytä</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6" name="CuadroTexto 559">
            <a:extLst>
              <a:ext uri="{FF2B5EF4-FFF2-40B4-BE49-F238E27FC236}">
                <a16:creationId xmlns:a16="http://schemas.microsoft.com/office/drawing/2014/main" id="{00AF5680-02E3-44EE-33AB-E660B32ADD76}"/>
              </a:ext>
            </a:extLst>
          </p:cNvPr>
          <p:cNvSpPr txBox="1"/>
          <p:nvPr/>
        </p:nvSpPr>
        <p:spPr>
          <a:xfrm>
            <a:off x="3438701" y="1460797"/>
            <a:ext cx="7409733" cy="923330"/>
          </a:xfrm>
          <a:prstGeom prst="rect">
            <a:avLst/>
          </a:prstGeom>
          <a:noFill/>
        </p:spPr>
        <p:txBody>
          <a:bodyPr wrap="square" rtlCol="0">
            <a:spAutoFit/>
          </a:bodyPr>
          <a:lstStyle/>
          <a:p>
            <a:pPr algn="just"/>
            <a:r>
              <a:rPr lang="en-US">
                <a:solidFill>
                  <a:schemeClr val="bg1"/>
                </a:solidFill>
              </a:rPr>
              <a:t>Tarinat herättävät huomiota, sillä ne irrottavat kohteen todellisuudesta ja saavat ihmismielen osallistumaan mielikuvitukseen - viihdyttävän tarinan on houkuteltava uteliaisuudella, eskapismilla ja mielikuvituksella. </a:t>
            </a:r>
          </a:p>
        </p:txBody>
      </p:sp>
      <p:pic>
        <p:nvPicPr>
          <p:cNvPr id="7" name="Picture 6" descr="A group of people with masks and a megaphone&#10;&#10;AI-generated content may be incorrect.">
            <a:extLst>
              <a:ext uri="{FF2B5EF4-FFF2-40B4-BE49-F238E27FC236}">
                <a16:creationId xmlns:a16="http://schemas.microsoft.com/office/drawing/2014/main" id="{DC32B1BD-F6FF-1B35-0F7A-B7D4F91B6E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2781" y="1260603"/>
            <a:ext cx="1259973" cy="1255928"/>
          </a:xfrm>
          <a:prstGeom prst="rect">
            <a:avLst/>
          </a:prstGeom>
        </p:spPr>
      </p:pic>
      <p:sp>
        <p:nvSpPr>
          <p:cNvPr id="8" name="Freeform 250">
            <a:extLst>
              <a:ext uri="{FF2B5EF4-FFF2-40B4-BE49-F238E27FC236}">
                <a16:creationId xmlns:a16="http://schemas.microsoft.com/office/drawing/2014/main" id="{12C1F7BF-2B58-E15E-1BC6-80F8D1E1617C}"/>
              </a:ext>
            </a:extLst>
          </p:cNvPr>
          <p:cNvSpPr>
            <a:spLocks noChangeArrowheads="1"/>
          </p:cNvSpPr>
          <p:nvPr/>
        </p:nvSpPr>
        <p:spPr bwMode="auto">
          <a:xfrm>
            <a:off x="1343566" y="3164153"/>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9" name="Freeform 251">
            <a:extLst>
              <a:ext uri="{FF2B5EF4-FFF2-40B4-BE49-F238E27FC236}">
                <a16:creationId xmlns:a16="http://schemas.microsoft.com/office/drawing/2014/main" id="{B9150A17-9B60-C173-F52B-2B50D0681017}"/>
              </a:ext>
            </a:extLst>
          </p:cNvPr>
          <p:cNvSpPr>
            <a:spLocks noChangeArrowheads="1"/>
          </p:cNvSpPr>
          <p:nvPr/>
        </p:nvSpPr>
        <p:spPr bwMode="auto">
          <a:xfrm>
            <a:off x="434740" y="2979595"/>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10" name="CuadroTexto 559">
            <a:extLst>
              <a:ext uri="{FF2B5EF4-FFF2-40B4-BE49-F238E27FC236}">
                <a16:creationId xmlns:a16="http://schemas.microsoft.com/office/drawing/2014/main" id="{1805972C-F2E9-CA06-7FF1-5EB5FB170C2C}"/>
              </a:ext>
            </a:extLst>
          </p:cNvPr>
          <p:cNvSpPr txBox="1"/>
          <p:nvPr/>
        </p:nvSpPr>
        <p:spPr>
          <a:xfrm>
            <a:off x="1221968" y="3500676"/>
            <a:ext cx="3128847" cy="461665"/>
          </a:xfrm>
          <a:prstGeom prst="rect">
            <a:avLst/>
          </a:prstGeom>
          <a:noFill/>
        </p:spPr>
        <p:txBody>
          <a:bodyPr wrap="square" rtlCol="0">
            <a:spAutoFit/>
          </a:bodyPr>
          <a:lstStyle/>
          <a:p>
            <a:pPr algn="ctr"/>
            <a:r>
              <a:rPr lang="en-US" sz="2400" b="1" err="1">
                <a:solidFill>
                  <a:schemeClr val="bg1"/>
                </a:solidFill>
                <a:latin typeface="Calibri" panose="020F0502020204030204" pitchFamily="34" charset="0"/>
                <a:ea typeface="Lato" charset="0"/>
                <a:cs typeface="Calibri" panose="020F0502020204030204" pitchFamily="34" charset="0"/>
              </a:rPr>
              <a:t>Herätä</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11" name="CuadroTexto 559">
            <a:extLst>
              <a:ext uri="{FF2B5EF4-FFF2-40B4-BE49-F238E27FC236}">
                <a16:creationId xmlns:a16="http://schemas.microsoft.com/office/drawing/2014/main" id="{64307A23-06DB-4EA5-EE63-26348CF359F2}"/>
              </a:ext>
            </a:extLst>
          </p:cNvPr>
          <p:cNvSpPr txBox="1"/>
          <p:nvPr/>
        </p:nvSpPr>
        <p:spPr>
          <a:xfrm>
            <a:off x="3438701" y="3226138"/>
            <a:ext cx="7409733" cy="1200329"/>
          </a:xfrm>
          <a:prstGeom prst="rect">
            <a:avLst/>
          </a:prstGeom>
          <a:noFill/>
        </p:spPr>
        <p:txBody>
          <a:bodyPr wrap="square" rtlCol="0">
            <a:spAutoFit/>
          </a:bodyPr>
          <a:lstStyle/>
          <a:p>
            <a:pPr algn="just"/>
            <a:r>
              <a:rPr lang="en-GB">
                <a:solidFill>
                  <a:schemeClr val="bg1"/>
                </a:solidFill>
              </a:rPr>
              <a:t>Tarinat laukaisevat dopamiinia, kortisolia, oksitosiinia ja endorfiineja </a:t>
            </a:r>
            <a:r>
              <a:rPr lang="en-GB">
                <a:solidFill>
                  <a:srgbClr val="0B3A5B"/>
                </a:solidFill>
              </a:rPr>
              <a:t>(</a:t>
            </a:r>
            <a:r>
              <a:rPr lang="en-GB">
                <a:solidFill>
                  <a:srgbClr val="0B3A5B"/>
                </a:solidFill>
                <a:hlinkClick r:id="rId4">
                  <a:extLst>
                    <a:ext uri="{A12FA001-AC4F-418D-AE19-62706E023703}">
                      <ahyp:hlinkClr xmlns:ahyp="http://schemas.microsoft.com/office/drawing/2018/hyperlinkcolor" val="tx"/>
                    </a:ext>
                  </a:extLst>
                </a:hlinkClick>
              </a:rPr>
              <a:t>Harvard Business publishing, 2017)</a:t>
            </a:r>
            <a:r>
              <a:rPr lang="en-GB">
                <a:solidFill>
                  <a:schemeClr val="bg1"/>
                </a:solidFill>
              </a:rPr>
              <a:t>, jotka kaikki yhdessä herättävät tunnereaktion, joka voi olla miellyttävä - Tarina, joka herättää, on kehitettävä emotionaalista yhteyttä, suhteutettavuutta ja tunteiden stimulointia.</a:t>
            </a:r>
          </a:p>
        </p:txBody>
      </p:sp>
      <p:sp>
        <p:nvSpPr>
          <p:cNvPr id="13" name="Freeform 250">
            <a:extLst>
              <a:ext uri="{FF2B5EF4-FFF2-40B4-BE49-F238E27FC236}">
                <a16:creationId xmlns:a16="http://schemas.microsoft.com/office/drawing/2014/main" id="{3A15B4A0-4B21-25EC-2578-BA9F01E8CA2E}"/>
              </a:ext>
            </a:extLst>
          </p:cNvPr>
          <p:cNvSpPr>
            <a:spLocks noChangeArrowheads="1"/>
          </p:cNvSpPr>
          <p:nvPr/>
        </p:nvSpPr>
        <p:spPr bwMode="auto">
          <a:xfrm>
            <a:off x="1348767" y="5186769"/>
            <a:ext cx="10134046" cy="134969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25684"/>
          </a:solidFill>
          <a:ln>
            <a:noFill/>
          </a:ln>
          <a:effectLst/>
        </p:spPr>
        <p:txBody>
          <a:bodyPr wrap="none" anchor="ctr"/>
          <a:lstStyle/>
          <a:p>
            <a:endParaRPr lang="en-US" sz="900"/>
          </a:p>
        </p:txBody>
      </p:sp>
      <p:sp>
        <p:nvSpPr>
          <p:cNvPr id="14" name="Freeform 251">
            <a:extLst>
              <a:ext uri="{FF2B5EF4-FFF2-40B4-BE49-F238E27FC236}">
                <a16:creationId xmlns:a16="http://schemas.microsoft.com/office/drawing/2014/main" id="{F62D9DBA-374B-463F-BD76-77CAFD956C72}"/>
              </a:ext>
            </a:extLst>
          </p:cNvPr>
          <p:cNvSpPr>
            <a:spLocks noChangeArrowheads="1"/>
          </p:cNvSpPr>
          <p:nvPr/>
        </p:nvSpPr>
        <p:spPr bwMode="auto">
          <a:xfrm>
            <a:off x="439941" y="5002211"/>
            <a:ext cx="1817653" cy="1605707"/>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60BA47"/>
          </a:solidFill>
          <a:ln>
            <a:noFill/>
          </a:ln>
          <a:effectLst/>
        </p:spPr>
        <p:txBody>
          <a:bodyPr wrap="none" anchor="ctr"/>
          <a:lstStyle/>
          <a:p>
            <a:endParaRPr lang="en-US" sz="900"/>
          </a:p>
        </p:txBody>
      </p:sp>
      <p:sp>
        <p:nvSpPr>
          <p:cNvPr id="15" name="CuadroTexto 559">
            <a:extLst>
              <a:ext uri="{FF2B5EF4-FFF2-40B4-BE49-F238E27FC236}">
                <a16:creationId xmlns:a16="http://schemas.microsoft.com/office/drawing/2014/main" id="{E43DAD0F-3716-84EC-70AC-D90B9FB5904F}"/>
              </a:ext>
            </a:extLst>
          </p:cNvPr>
          <p:cNvSpPr txBox="1"/>
          <p:nvPr/>
        </p:nvSpPr>
        <p:spPr>
          <a:xfrm>
            <a:off x="1227169" y="5523292"/>
            <a:ext cx="3128847" cy="461665"/>
          </a:xfrm>
          <a:prstGeom prst="rect">
            <a:avLst/>
          </a:prstGeom>
          <a:noFill/>
        </p:spPr>
        <p:txBody>
          <a:bodyPr wrap="square" rtlCol="0">
            <a:spAutoFit/>
          </a:bodyPr>
          <a:lstStyle/>
          <a:p>
            <a:pPr algn="ctr"/>
            <a:r>
              <a:rPr lang="en-US" sz="2400" b="1">
                <a:solidFill>
                  <a:schemeClr val="bg1"/>
                </a:solidFill>
                <a:latin typeface="Calibri" panose="020F0502020204030204" pitchFamily="34" charset="0"/>
                <a:ea typeface="Lato" charset="0"/>
                <a:cs typeface="Calibri" panose="020F0502020204030204" pitchFamily="34" charset="0"/>
              </a:rPr>
              <a:t>Rakenna</a:t>
            </a:r>
            <a:endParaRPr lang="en-US" sz="2000" b="1">
              <a:solidFill>
                <a:schemeClr val="bg1"/>
              </a:solidFill>
              <a:latin typeface="Calibri" panose="020F0502020204030204" pitchFamily="34" charset="0"/>
              <a:ea typeface="Lato" charset="0"/>
              <a:cs typeface="Calibri" panose="020F0502020204030204" pitchFamily="34" charset="0"/>
            </a:endParaRPr>
          </a:p>
        </p:txBody>
      </p:sp>
      <p:sp>
        <p:nvSpPr>
          <p:cNvPr id="16" name="CuadroTexto 559">
            <a:extLst>
              <a:ext uri="{FF2B5EF4-FFF2-40B4-BE49-F238E27FC236}">
                <a16:creationId xmlns:a16="http://schemas.microsoft.com/office/drawing/2014/main" id="{8B10FCED-2225-4877-747E-7C2F3FB3B6CC}"/>
              </a:ext>
            </a:extLst>
          </p:cNvPr>
          <p:cNvSpPr txBox="1"/>
          <p:nvPr/>
        </p:nvSpPr>
        <p:spPr>
          <a:xfrm>
            <a:off x="3443902" y="5297231"/>
            <a:ext cx="7409733" cy="923330"/>
          </a:xfrm>
          <a:prstGeom prst="rect">
            <a:avLst/>
          </a:prstGeom>
          <a:noFill/>
        </p:spPr>
        <p:txBody>
          <a:bodyPr wrap="square" rtlCol="0">
            <a:spAutoFit/>
          </a:bodyPr>
          <a:lstStyle/>
          <a:p>
            <a:pPr algn="just"/>
            <a:r>
              <a:rPr lang="en-US">
                <a:solidFill>
                  <a:schemeClr val="bg1"/>
                </a:solidFill>
              </a:rPr>
              <a:t>Tarinat herättävät huomiota, sillä ne irrottavat kohteen todellisuudesta ja saavat ihmismielen osallistumaan mielikuvitukseen - viihdyttävän tarinan on houkuteltava uteliaisuudella, eskapismilla ja mielikuvituksella. </a:t>
            </a:r>
          </a:p>
        </p:txBody>
      </p:sp>
      <p:pic>
        <p:nvPicPr>
          <p:cNvPr id="18" name="Picture 17" descr="A group of people with masks and a megaphone&#10;&#10;AI-generated content may be incorrect.">
            <a:extLst>
              <a:ext uri="{FF2B5EF4-FFF2-40B4-BE49-F238E27FC236}">
                <a16:creationId xmlns:a16="http://schemas.microsoft.com/office/drawing/2014/main" id="{59A1EB4B-9A00-344A-663E-58F77E23FA3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2781" y="3134616"/>
            <a:ext cx="1259973" cy="1255928"/>
          </a:xfrm>
          <a:prstGeom prst="rect">
            <a:avLst/>
          </a:prstGeom>
        </p:spPr>
      </p:pic>
      <p:pic>
        <p:nvPicPr>
          <p:cNvPr id="19" name="Picture 18" descr="A group of people with masks and a megaphone&#10;&#10;AI-generated content may be incorrect.">
            <a:extLst>
              <a:ext uri="{FF2B5EF4-FFF2-40B4-BE49-F238E27FC236}">
                <a16:creationId xmlns:a16="http://schemas.microsoft.com/office/drawing/2014/main" id="{1F1F56DF-8CF6-E364-7BBE-F0F35138B7D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11610" y="5134901"/>
            <a:ext cx="1220716" cy="1255929"/>
          </a:xfrm>
          <a:prstGeom prst="rect">
            <a:avLst/>
          </a:prstGeom>
        </p:spPr>
      </p:pic>
    </p:spTree>
    <p:extLst>
      <p:ext uri="{BB962C8B-B14F-4D97-AF65-F5344CB8AC3E}">
        <p14:creationId xmlns:p14="http://schemas.microsoft.com/office/powerpoint/2010/main" val="25082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176">
            <a:extLst>
              <a:ext uri="{FF2B5EF4-FFF2-40B4-BE49-F238E27FC236}">
                <a16:creationId xmlns:a16="http://schemas.microsoft.com/office/drawing/2014/main" id="{34AEA43A-1C31-25CE-D046-97220EB025A3}"/>
              </a:ext>
            </a:extLst>
          </p:cNvPr>
          <p:cNvSpPr>
            <a:spLocks noChangeArrowheads="1"/>
          </p:cNvSpPr>
          <p:nvPr/>
        </p:nvSpPr>
        <p:spPr bwMode="auto">
          <a:xfrm>
            <a:off x="579656" y="3611596"/>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BAAE3230-8FB2-B1CE-A934-AA39D62B822B}"/>
              </a:ext>
            </a:extLst>
          </p:cNvPr>
          <p:cNvSpPr>
            <a:spLocks noGrp="1"/>
          </p:cNvSpPr>
          <p:nvPr>
            <p:ph type="body" sz="quarter" idx="16"/>
          </p:nvPr>
        </p:nvSpPr>
        <p:spPr>
          <a:xfrm>
            <a:off x="511451" y="412225"/>
            <a:ext cx="10052954" cy="803654"/>
          </a:xfrm>
        </p:spPr>
        <p:txBody>
          <a:bodyPr/>
          <a:lstStyle/>
          <a:p>
            <a:r>
              <a:rPr lang="en-GB"/>
              <a:t>Tarinankerronnan kaksi kerrosta</a:t>
            </a:r>
          </a:p>
        </p:txBody>
      </p:sp>
      <p:sp>
        <p:nvSpPr>
          <p:cNvPr id="3" name="Text Placeholder 2">
            <a:extLst>
              <a:ext uri="{FF2B5EF4-FFF2-40B4-BE49-F238E27FC236}">
                <a16:creationId xmlns:a16="http://schemas.microsoft.com/office/drawing/2014/main" id="{D268D0D4-A019-9F67-F2D3-AB9064BD0BFD}"/>
              </a:ext>
            </a:extLst>
          </p:cNvPr>
          <p:cNvSpPr>
            <a:spLocks noGrp="1"/>
          </p:cNvSpPr>
          <p:nvPr>
            <p:ph type="body" sz="quarter" idx="19"/>
          </p:nvPr>
        </p:nvSpPr>
        <p:spPr>
          <a:xfrm>
            <a:off x="724102" y="1215880"/>
            <a:ext cx="10131739" cy="442800"/>
          </a:xfrm>
        </p:spPr>
        <p:txBody>
          <a:bodyPr/>
          <a:lstStyle/>
          <a:p>
            <a:r>
              <a:rPr lang="en-GB" b="1"/>
              <a:t>Ensimmäinen kerros: </a:t>
            </a:r>
            <a:r>
              <a:rPr lang="en-GB" b="1">
                <a:highlight>
                  <a:srgbClr val="60BA47"/>
                </a:highlight>
              </a:rPr>
              <a:t>Rakenne</a:t>
            </a:r>
            <a:r>
              <a:rPr lang="en-GB" b="1"/>
              <a:t>, </a:t>
            </a:r>
            <a:r>
              <a:rPr lang="en-GB" i="1"/>
              <a:t>tapahtumien yhdistäminen kerronnan avulla</a:t>
            </a:r>
          </a:p>
        </p:txBody>
      </p:sp>
      <p:sp>
        <p:nvSpPr>
          <p:cNvPr id="7" name="Freeform 176">
            <a:extLst>
              <a:ext uri="{FF2B5EF4-FFF2-40B4-BE49-F238E27FC236}">
                <a16:creationId xmlns:a16="http://schemas.microsoft.com/office/drawing/2014/main" id="{6780FE55-C9DE-D773-1A2B-64BC9EB8FCC6}"/>
              </a:ext>
            </a:extLst>
          </p:cNvPr>
          <p:cNvSpPr>
            <a:spLocks noChangeArrowheads="1"/>
          </p:cNvSpPr>
          <p:nvPr/>
        </p:nvSpPr>
        <p:spPr bwMode="auto">
          <a:xfrm>
            <a:off x="579656" y="2268625"/>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BCA10FCE-CA47-3837-3737-13FC74430EE2}"/>
              </a:ext>
            </a:extLst>
          </p:cNvPr>
          <p:cNvSpPr>
            <a:spLocks noChangeArrowheads="1"/>
          </p:cNvSpPr>
          <p:nvPr/>
        </p:nvSpPr>
        <p:spPr bwMode="auto">
          <a:xfrm>
            <a:off x="834896" y="1925841"/>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E3009884-2C34-F499-7BB2-4B4328A650CE}"/>
              </a:ext>
            </a:extLst>
          </p:cNvPr>
          <p:cNvSpPr txBox="1"/>
          <p:nvPr/>
        </p:nvSpPr>
        <p:spPr>
          <a:xfrm>
            <a:off x="1090137" y="1928267"/>
            <a:ext cx="2060727"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Ydinajatus</a:t>
            </a:r>
          </a:p>
        </p:txBody>
      </p:sp>
      <p:sp>
        <p:nvSpPr>
          <p:cNvPr id="16" name="Rectángulo 602">
            <a:extLst>
              <a:ext uri="{FF2B5EF4-FFF2-40B4-BE49-F238E27FC236}">
                <a16:creationId xmlns:a16="http://schemas.microsoft.com/office/drawing/2014/main" id="{1FECCA4D-991B-CE4B-DFAD-6A617389BB0C}"/>
              </a:ext>
            </a:extLst>
          </p:cNvPr>
          <p:cNvSpPr/>
          <p:nvPr/>
        </p:nvSpPr>
        <p:spPr>
          <a:xfrm>
            <a:off x="1055300" y="2430945"/>
            <a:ext cx="10034456" cy="707886"/>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Tarinan ydintunnelman luominen - rakkaus, seikkailu, tragedia, mysteeri... Tämä tarkoittaa taustalla olevien arvojen ja moraalin luomista.</a:t>
            </a:r>
          </a:p>
        </p:txBody>
      </p:sp>
      <p:sp>
        <p:nvSpPr>
          <p:cNvPr id="26" name="Freeform 177">
            <a:extLst>
              <a:ext uri="{FF2B5EF4-FFF2-40B4-BE49-F238E27FC236}">
                <a16:creationId xmlns:a16="http://schemas.microsoft.com/office/drawing/2014/main" id="{F216A60F-91B9-322D-CEC9-6E241F702F0F}"/>
              </a:ext>
            </a:extLst>
          </p:cNvPr>
          <p:cNvSpPr>
            <a:spLocks noChangeArrowheads="1"/>
          </p:cNvSpPr>
          <p:nvPr/>
        </p:nvSpPr>
        <p:spPr bwMode="auto">
          <a:xfrm>
            <a:off x="834896" y="3279855"/>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7" name="CuadroTexto 598">
            <a:extLst>
              <a:ext uri="{FF2B5EF4-FFF2-40B4-BE49-F238E27FC236}">
                <a16:creationId xmlns:a16="http://schemas.microsoft.com/office/drawing/2014/main" id="{7D35C555-17A2-F3F9-F2DD-0922EE776106}"/>
              </a:ext>
            </a:extLst>
          </p:cNvPr>
          <p:cNvSpPr txBox="1"/>
          <p:nvPr/>
        </p:nvSpPr>
        <p:spPr>
          <a:xfrm>
            <a:off x="1055300" y="3301150"/>
            <a:ext cx="2060727"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Kertomus</a:t>
            </a:r>
          </a:p>
        </p:txBody>
      </p:sp>
      <p:sp>
        <p:nvSpPr>
          <p:cNvPr id="30" name="Freeform 176">
            <a:extLst>
              <a:ext uri="{FF2B5EF4-FFF2-40B4-BE49-F238E27FC236}">
                <a16:creationId xmlns:a16="http://schemas.microsoft.com/office/drawing/2014/main" id="{C96B951B-8C69-3B96-68C5-274EBA974112}"/>
              </a:ext>
            </a:extLst>
          </p:cNvPr>
          <p:cNvSpPr>
            <a:spLocks noChangeArrowheads="1"/>
          </p:cNvSpPr>
          <p:nvPr/>
        </p:nvSpPr>
        <p:spPr bwMode="auto">
          <a:xfrm>
            <a:off x="579656" y="4878180"/>
            <a:ext cx="10557042" cy="1184686"/>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8" name="Rectángulo 602">
            <a:extLst>
              <a:ext uri="{FF2B5EF4-FFF2-40B4-BE49-F238E27FC236}">
                <a16:creationId xmlns:a16="http://schemas.microsoft.com/office/drawing/2014/main" id="{046EF944-7A34-113B-8125-6CC26303094F}"/>
              </a:ext>
            </a:extLst>
          </p:cNvPr>
          <p:cNvSpPr/>
          <p:nvPr/>
        </p:nvSpPr>
        <p:spPr>
          <a:xfrm>
            <a:off x="1051576" y="3809448"/>
            <a:ext cx="10081398" cy="707886"/>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Valittu kerrontamenetelmä (sankarin matka, Freytagin pyramidi jne.). Nämä narratiivit perustuvat johdonmukaisiin vaiheisiin: esittely/kehittäminen/ratkaisu.</a:t>
            </a:r>
          </a:p>
        </p:txBody>
      </p:sp>
      <p:sp>
        <p:nvSpPr>
          <p:cNvPr id="32" name="Freeform 177">
            <a:extLst>
              <a:ext uri="{FF2B5EF4-FFF2-40B4-BE49-F238E27FC236}">
                <a16:creationId xmlns:a16="http://schemas.microsoft.com/office/drawing/2014/main" id="{D54E9423-3E8C-0E48-0C58-F50D8E21A2C2}"/>
              </a:ext>
            </a:extLst>
          </p:cNvPr>
          <p:cNvSpPr>
            <a:spLocks noChangeArrowheads="1"/>
          </p:cNvSpPr>
          <p:nvPr/>
        </p:nvSpPr>
        <p:spPr bwMode="auto">
          <a:xfrm>
            <a:off x="834896" y="4576687"/>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31" name="CuadroTexto 598">
            <a:extLst>
              <a:ext uri="{FF2B5EF4-FFF2-40B4-BE49-F238E27FC236}">
                <a16:creationId xmlns:a16="http://schemas.microsoft.com/office/drawing/2014/main" id="{0247AC00-76B1-D6C4-C077-1568E40B0D02}"/>
              </a:ext>
            </a:extLst>
          </p:cNvPr>
          <p:cNvSpPr txBox="1"/>
          <p:nvPr/>
        </p:nvSpPr>
        <p:spPr>
          <a:xfrm>
            <a:off x="1056982" y="4590493"/>
            <a:ext cx="2060727"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Konflikti</a:t>
            </a:r>
          </a:p>
        </p:txBody>
      </p:sp>
      <p:sp>
        <p:nvSpPr>
          <p:cNvPr id="33" name="Rectángulo 602">
            <a:extLst>
              <a:ext uri="{FF2B5EF4-FFF2-40B4-BE49-F238E27FC236}">
                <a16:creationId xmlns:a16="http://schemas.microsoft.com/office/drawing/2014/main" id="{0B04123F-8ECF-3FBB-80DA-6DE6935E98D5}"/>
              </a:ext>
            </a:extLst>
          </p:cNvPr>
          <p:cNvSpPr/>
          <p:nvPr/>
        </p:nvSpPr>
        <p:spPr>
          <a:xfrm>
            <a:off x="1055300" y="5147767"/>
            <a:ext cx="10081398" cy="707886"/>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Konfliktin luominen - ratkaisun kanssa tai ilman - ja miten hahmot liittyvät konfliktiin ja onko hahmonkehitystä tapahtunut.</a:t>
            </a:r>
          </a:p>
        </p:txBody>
      </p:sp>
    </p:spTree>
    <p:extLst>
      <p:ext uri="{BB962C8B-B14F-4D97-AF65-F5344CB8AC3E}">
        <p14:creationId xmlns:p14="http://schemas.microsoft.com/office/powerpoint/2010/main" val="281106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D7EFC-08BB-5C68-356B-115A60EF99AA}"/>
            </a:ext>
          </a:extLst>
        </p:cNvPr>
        <p:cNvGrpSpPr/>
        <p:nvPr/>
      </p:nvGrpSpPr>
      <p:grpSpPr>
        <a:xfrm>
          <a:off x="0" y="0"/>
          <a:ext cx="0" cy="0"/>
          <a:chOff x="0" y="0"/>
          <a:chExt cx="0" cy="0"/>
        </a:xfrm>
      </p:grpSpPr>
      <p:sp>
        <p:nvSpPr>
          <p:cNvPr id="29" name="Freeform 176">
            <a:extLst>
              <a:ext uri="{FF2B5EF4-FFF2-40B4-BE49-F238E27FC236}">
                <a16:creationId xmlns:a16="http://schemas.microsoft.com/office/drawing/2014/main" id="{2B01682B-BC90-C68F-9306-0FBA7A98C649}"/>
              </a:ext>
            </a:extLst>
          </p:cNvPr>
          <p:cNvSpPr>
            <a:spLocks noChangeArrowheads="1"/>
          </p:cNvSpPr>
          <p:nvPr/>
        </p:nvSpPr>
        <p:spPr bwMode="auto">
          <a:xfrm>
            <a:off x="552300" y="3615076"/>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C38A76B1-02BD-C0D6-3A00-0BD99541E4F9}"/>
              </a:ext>
            </a:extLst>
          </p:cNvPr>
          <p:cNvSpPr>
            <a:spLocks noGrp="1"/>
          </p:cNvSpPr>
          <p:nvPr>
            <p:ph type="body" sz="quarter" idx="16"/>
          </p:nvPr>
        </p:nvSpPr>
        <p:spPr>
          <a:xfrm>
            <a:off x="511451" y="412225"/>
            <a:ext cx="10052954" cy="803654"/>
          </a:xfrm>
        </p:spPr>
        <p:txBody>
          <a:bodyPr/>
          <a:lstStyle/>
          <a:p>
            <a:r>
              <a:rPr lang="en-GB"/>
              <a:t>Tarinankerronnan kaksi kerrosta</a:t>
            </a:r>
          </a:p>
        </p:txBody>
      </p:sp>
      <p:sp>
        <p:nvSpPr>
          <p:cNvPr id="3" name="Text Placeholder 2">
            <a:extLst>
              <a:ext uri="{FF2B5EF4-FFF2-40B4-BE49-F238E27FC236}">
                <a16:creationId xmlns:a16="http://schemas.microsoft.com/office/drawing/2014/main" id="{76AFE593-F26D-7717-7CB3-391FC1815A51}"/>
              </a:ext>
            </a:extLst>
          </p:cNvPr>
          <p:cNvSpPr>
            <a:spLocks noGrp="1"/>
          </p:cNvSpPr>
          <p:nvPr>
            <p:ph type="body" sz="quarter" idx="19"/>
          </p:nvPr>
        </p:nvSpPr>
        <p:spPr>
          <a:xfrm>
            <a:off x="702837" y="1290769"/>
            <a:ext cx="9483154" cy="442800"/>
          </a:xfrm>
        </p:spPr>
        <p:txBody>
          <a:bodyPr/>
          <a:lstStyle/>
          <a:p>
            <a:r>
              <a:rPr lang="en-GB" b="1"/>
              <a:t>Toinen kerros: </a:t>
            </a:r>
            <a:r>
              <a:rPr lang="en-GB" b="1">
                <a:highlight>
                  <a:srgbClr val="60BA47"/>
                </a:highlight>
              </a:rPr>
              <a:t>Toimitus</a:t>
            </a:r>
            <a:r>
              <a:rPr lang="en-GB" b="1"/>
              <a:t>, </a:t>
            </a:r>
            <a:r>
              <a:rPr lang="en-GB" i="1"/>
              <a:t>tapa, jolla tarina esitetään kuulijalle</a:t>
            </a:r>
            <a:r>
              <a:rPr lang="en-GB" b="1"/>
              <a:t>. </a:t>
            </a:r>
          </a:p>
        </p:txBody>
      </p:sp>
      <p:sp>
        <p:nvSpPr>
          <p:cNvPr id="7" name="Freeform 176">
            <a:extLst>
              <a:ext uri="{FF2B5EF4-FFF2-40B4-BE49-F238E27FC236}">
                <a16:creationId xmlns:a16="http://schemas.microsoft.com/office/drawing/2014/main" id="{009E62CB-1F79-563F-994C-33FF1973906E}"/>
              </a:ext>
            </a:extLst>
          </p:cNvPr>
          <p:cNvSpPr>
            <a:spLocks noChangeArrowheads="1"/>
          </p:cNvSpPr>
          <p:nvPr/>
        </p:nvSpPr>
        <p:spPr bwMode="auto">
          <a:xfrm>
            <a:off x="552300" y="2270784"/>
            <a:ext cx="10557042" cy="116037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58D27E52-B892-B9FB-D1B9-0C496FF0A517}"/>
              </a:ext>
            </a:extLst>
          </p:cNvPr>
          <p:cNvSpPr>
            <a:spLocks noChangeArrowheads="1"/>
          </p:cNvSpPr>
          <p:nvPr/>
        </p:nvSpPr>
        <p:spPr bwMode="auto">
          <a:xfrm>
            <a:off x="807540" y="1966976"/>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B2C293B3-C7DF-D935-D365-2694CF9AC8B7}"/>
              </a:ext>
            </a:extLst>
          </p:cNvPr>
          <p:cNvSpPr txBox="1"/>
          <p:nvPr/>
        </p:nvSpPr>
        <p:spPr>
          <a:xfrm>
            <a:off x="1027945" y="1971584"/>
            <a:ext cx="2060727" cy="430887"/>
          </a:xfrm>
          <a:prstGeom prst="rect">
            <a:avLst/>
          </a:prstGeom>
          <a:noFill/>
        </p:spPr>
        <p:txBody>
          <a:bodyPr wrap="square" rtlCol="0">
            <a:spAutoFit/>
          </a:bodyPr>
          <a:lstStyle/>
          <a:p>
            <a:r>
              <a:rPr lang="en-US" sz="2200" b="1">
                <a:solidFill>
                  <a:schemeClr val="bg1"/>
                </a:solidFill>
                <a:latin typeface="Calibri" panose="020F0502020204030204" pitchFamily="34" charset="0"/>
                <a:ea typeface="Lato" charset="0"/>
                <a:cs typeface="Calibri" panose="020F0502020204030204" pitchFamily="34" charset="0"/>
              </a:rPr>
              <a:t>Kanava</a:t>
            </a:r>
          </a:p>
        </p:txBody>
      </p:sp>
      <p:sp>
        <p:nvSpPr>
          <p:cNvPr id="16" name="Rectángulo 602">
            <a:extLst>
              <a:ext uri="{FF2B5EF4-FFF2-40B4-BE49-F238E27FC236}">
                <a16:creationId xmlns:a16="http://schemas.microsoft.com/office/drawing/2014/main" id="{51D0E269-3B71-46AB-C3BC-131976A12665}"/>
              </a:ext>
            </a:extLst>
          </p:cNvPr>
          <p:cNvSpPr/>
          <p:nvPr/>
        </p:nvSpPr>
        <p:spPr>
          <a:xfrm>
            <a:off x="1027946" y="2464562"/>
            <a:ext cx="10034456" cy="707886"/>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Sama tarina voi muuttua täysin riippuen siitä, onko se suullisesti, kirjallisesti vai pelkästään visuaalisesti esitetty. Oikean kanavan valinta on avain viestin välittämiseen.</a:t>
            </a:r>
          </a:p>
        </p:txBody>
      </p:sp>
      <p:sp>
        <p:nvSpPr>
          <p:cNvPr id="26" name="Freeform 177">
            <a:extLst>
              <a:ext uri="{FF2B5EF4-FFF2-40B4-BE49-F238E27FC236}">
                <a16:creationId xmlns:a16="http://schemas.microsoft.com/office/drawing/2014/main" id="{E3CAA69E-2132-318A-356B-2044E0E73385}"/>
              </a:ext>
            </a:extLst>
          </p:cNvPr>
          <p:cNvSpPr>
            <a:spLocks noChangeArrowheads="1"/>
          </p:cNvSpPr>
          <p:nvPr/>
        </p:nvSpPr>
        <p:spPr bwMode="auto">
          <a:xfrm>
            <a:off x="807540" y="3259566"/>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7" name="CuadroTexto 598">
            <a:extLst>
              <a:ext uri="{FF2B5EF4-FFF2-40B4-BE49-F238E27FC236}">
                <a16:creationId xmlns:a16="http://schemas.microsoft.com/office/drawing/2014/main" id="{4F5B6915-69F3-7255-AD61-413A0803DB44}"/>
              </a:ext>
            </a:extLst>
          </p:cNvPr>
          <p:cNvSpPr txBox="1"/>
          <p:nvPr/>
        </p:nvSpPr>
        <p:spPr>
          <a:xfrm>
            <a:off x="1027944" y="3335185"/>
            <a:ext cx="2060727" cy="430887"/>
          </a:xfrm>
          <a:prstGeom prst="rect">
            <a:avLst/>
          </a:prstGeom>
          <a:noFill/>
        </p:spPr>
        <p:txBody>
          <a:bodyPr wrap="square" rtlCol="0">
            <a:spAutoFit/>
          </a:bodyPr>
          <a:lstStyle/>
          <a:p>
            <a:r>
              <a:rPr lang="en-US" sz="2200" b="1" err="1">
                <a:solidFill>
                  <a:schemeClr val="bg1"/>
                </a:solidFill>
                <a:latin typeface="Calibri" panose="020F0502020204030204" pitchFamily="34" charset="0"/>
                <a:ea typeface="Lato" charset="0"/>
                <a:cs typeface="Calibri" panose="020F0502020204030204" pitchFamily="34" charset="0"/>
              </a:rPr>
              <a:t>Tyyli</a:t>
            </a:r>
            <a:endParaRPr lang="en-US" sz="2200" b="1">
              <a:solidFill>
                <a:schemeClr val="bg1"/>
              </a:solidFill>
              <a:latin typeface="Calibri" panose="020F0502020204030204" pitchFamily="34" charset="0"/>
              <a:ea typeface="Lato" charset="0"/>
              <a:cs typeface="Calibri" panose="020F0502020204030204" pitchFamily="34" charset="0"/>
            </a:endParaRPr>
          </a:p>
        </p:txBody>
      </p:sp>
      <p:sp>
        <p:nvSpPr>
          <p:cNvPr id="30" name="Freeform 176">
            <a:extLst>
              <a:ext uri="{FF2B5EF4-FFF2-40B4-BE49-F238E27FC236}">
                <a16:creationId xmlns:a16="http://schemas.microsoft.com/office/drawing/2014/main" id="{21BF5509-D63F-58C5-6BA6-B688940C9C88}"/>
              </a:ext>
            </a:extLst>
          </p:cNvPr>
          <p:cNvSpPr>
            <a:spLocks noChangeArrowheads="1"/>
          </p:cNvSpPr>
          <p:nvPr/>
        </p:nvSpPr>
        <p:spPr bwMode="auto">
          <a:xfrm>
            <a:off x="511451" y="4926447"/>
            <a:ext cx="10557042" cy="118159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25684"/>
          </a:solidFill>
          <a:ln>
            <a:noFill/>
          </a:ln>
          <a:effectLst/>
        </p:spPr>
        <p:txBody>
          <a:bodyPr wrap="none" anchor="ctr"/>
          <a:lstStyle/>
          <a:p>
            <a:endParaRPr lang="en-US" sz="900"/>
          </a:p>
        </p:txBody>
      </p:sp>
      <p:sp>
        <p:nvSpPr>
          <p:cNvPr id="28" name="Rectángulo 602">
            <a:extLst>
              <a:ext uri="{FF2B5EF4-FFF2-40B4-BE49-F238E27FC236}">
                <a16:creationId xmlns:a16="http://schemas.microsoft.com/office/drawing/2014/main" id="{547AA6FE-3DFF-8A75-36FA-2ACFCB444094}"/>
              </a:ext>
            </a:extLst>
          </p:cNvPr>
          <p:cNvSpPr/>
          <p:nvPr/>
        </p:nvSpPr>
        <p:spPr>
          <a:xfrm>
            <a:off x="1027944" y="3766072"/>
            <a:ext cx="10081398" cy="1015663"/>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Sanat, </a:t>
            </a:r>
            <a:r>
              <a:rPr lang="en-US" sz="2000" err="1">
                <a:solidFill>
                  <a:schemeClr val="bg1"/>
                </a:solidFill>
                <a:latin typeface="Calibri" panose="020F0502020204030204" pitchFamily="34" charset="0"/>
                <a:ea typeface="Lato" charset="0"/>
                <a:cs typeface="Calibri" panose="020F0502020204030204" pitchFamily="34" charset="0"/>
              </a:rPr>
              <a:t>värit </a:t>
            </a:r>
            <a:r>
              <a:rPr lang="en-US" sz="2000">
                <a:solidFill>
                  <a:schemeClr val="bg1"/>
                </a:solidFill>
                <a:latin typeface="Calibri" panose="020F0502020204030204" pitchFamily="34" charset="0"/>
                <a:ea typeface="Lato" charset="0"/>
                <a:cs typeface="Calibri" panose="020F0502020204030204" pitchFamily="34" charset="0"/>
              </a:rPr>
              <a:t>tai rytmi voivat olla hyvin voimakkaita ajatuksen välittämisessä. Tyyli, jolla tarina esitetään, on ratkaisevan tärkeä, sillä se on ratkaiseva tekijä yleisön tunteiden ja tuntemusten herättämisessä. </a:t>
            </a:r>
          </a:p>
        </p:txBody>
      </p:sp>
      <p:sp>
        <p:nvSpPr>
          <p:cNvPr id="32" name="Freeform 177">
            <a:extLst>
              <a:ext uri="{FF2B5EF4-FFF2-40B4-BE49-F238E27FC236}">
                <a16:creationId xmlns:a16="http://schemas.microsoft.com/office/drawing/2014/main" id="{D855EE4B-C79C-E5FE-B264-138C589AC14B}"/>
              </a:ext>
            </a:extLst>
          </p:cNvPr>
          <p:cNvSpPr>
            <a:spLocks noChangeArrowheads="1"/>
          </p:cNvSpPr>
          <p:nvPr/>
        </p:nvSpPr>
        <p:spPr bwMode="auto">
          <a:xfrm>
            <a:off x="807540" y="4724683"/>
            <a:ext cx="2060728" cy="557274"/>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31" name="CuadroTexto 598">
            <a:extLst>
              <a:ext uri="{FF2B5EF4-FFF2-40B4-BE49-F238E27FC236}">
                <a16:creationId xmlns:a16="http://schemas.microsoft.com/office/drawing/2014/main" id="{2781BB04-C021-A60C-2728-8AFA5650056D}"/>
              </a:ext>
            </a:extLst>
          </p:cNvPr>
          <p:cNvSpPr txBox="1"/>
          <p:nvPr/>
        </p:nvSpPr>
        <p:spPr>
          <a:xfrm>
            <a:off x="1029626" y="4738489"/>
            <a:ext cx="2060727" cy="430887"/>
          </a:xfrm>
          <a:prstGeom prst="rect">
            <a:avLst/>
          </a:prstGeom>
          <a:noFill/>
        </p:spPr>
        <p:txBody>
          <a:bodyPr wrap="square" rtlCol="0">
            <a:spAutoFit/>
          </a:bodyPr>
          <a:lstStyle/>
          <a:p>
            <a:r>
              <a:rPr lang="en-US" sz="2200" b="1" err="1">
                <a:solidFill>
                  <a:schemeClr val="bg1"/>
                </a:solidFill>
                <a:latin typeface="Calibri" panose="020F0502020204030204" pitchFamily="34" charset="0"/>
                <a:ea typeface="Lato" charset="0"/>
                <a:cs typeface="Calibri" panose="020F0502020204030204" pitchFamily="34" charset="0"/>
              </a:rPr>
              <a:t>Sitoutus</a:t>
            </a:r>
            <a:endParaRPr lang="en-US" sz="2200" b="1">
              <a:solidFill>
                <a:schemeClr val="bg1"/>
              </a:solidFill>
              <a:latin typeface="Calibri" panose="020F0502020204030204" pitchFamily="34" charset="0"/>
              <a:ea typeface="Lato" charset="0"/>
              <a:cs typeface="Calibri" panose="020F0502020204030204" pitchFamily="34" charset="0"/>
            </a:endParaRPr>
          </a:p>
        </p:txBody>
      </p:sp>
      <p:sp>
        <p:nvSpPr>
          <p:cNvPr id="33" name="Rectángulo 602">
            <a:extLst>
              <a:ext uri="{FF2B5EF4-FFF2-40B4-BE49-F238E27FC236}">
                <a16:creationId xmlns:a16="http://schemas.microsoft.com/office/drawing/2014/main" id="{F4861981-2905-A650-4CA3-18EEDBDD10B5}"/>
              </a:ext>
            </a:extLst>
          </p:cNvPr>
          <p:cNvSpPr/>
          <p:nvPr/>
        </p:nvSpPr>
        <p:spPr>
          <a:xfrm>
            <a:off x="1055301" y="5213288"/>
            <a:ext cx="10081398" cy="707886"/>
          </a:xfrm>
          <a:prstGeom prst="rect">
            <a:avLst/>
          </a:prstGeom>
        </p:spPr>
        <p:txBody>
          <a:bodyPr wrap="square">
            <a:spAutoFit/>
          </a:bodyPr>
          <a:lstStyle/>
          <a:p>
            <a:r>
              <a:rPr lang="en-US" sz="2000">
                <a:solidFill>
                  <a:schemeClr val="bg1"/>
                </a:solidFill>
                <a:latin typeface="Calibri" panose="020F0502020204030204" pitchFamily="34" charset="0"/>
                <a:ea typeface="Lato" charset="0"/>
                <a:cs typeface="Calibri" panose="020F0502020204030204" pitchFamily="34" charset="0"/>
              </a:rPr>
              <a:t>Oikeiden tekniikoiden (tauot, äänenkorkeus, pitkät kappaleet, dialogit, kehon kieli...) käyttö on erittäin tärkeää sitoutumisen aikaansaamiseksi ja houkuttelemiseksi.</a:t>
            </a:r>
          </a:p>
        </p:txBody>
      </p:sp>
    </p:spTree>
    <p:extLst>
      <p:ext uri="{BB962C8B-B14F-4D97-AF65-F5344CB8AC3E}">
        <p14:creationId xmlns:p14="http://schemas.microsoft.com/office/powerpoint/2010/main" val="123155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A85D1-4F19-1E19-24DC-EE31B30E1A77}"/>
              </a:ext>
            </a:extLst>
          </p:cNvPr>
          <p:cNvSpPr>
            <a:spLocks noGrp="1"/>
          </p:cNvSpPr>
          <p:nvPr>
            <p:ph type="body" sz="quarter" idx="16"/>
          </p:nvPr>
        </p:nvSpPr>
        <p:spPr>
          <a:xfrm>
            <a:off x="682915" y="474251"/>
            <a:ext cx="9881513" cy="803654"/>
          </a:xfrm>
        </p:spPr>
        <p:txBody>
          <a:bodyPr/>
          <a:lstStyle/>
          <a:p>
            <a:r>
              <a:rPr lang="en-GB"/>
              <a:t>'Vauvan kengät, joita ei ole koskaan käytetty' - </a:t>
            </a:r>
            <a:r>
              <a:rPr lang="en-GB" b="0"/>
              <a:t>Kaikkien aikojen lyhin tarina, Ernest Hemingway</a:t>
            </a:r>
          </a:p>
        </p:txBody>
      </p:sp>
      <p:sp>
        <p:nvSpPr>
          <p:cNvPr id="4" name="Text Placeholder 2">
            <a:extLst>
              <a:ext uri="{FF2B5EF4-FFF2-40B4-BE49-F238E27FC236}">
                <a16:creationId xmlns:a16="http://schemas.microsoft.com/office/drawing/2014/main" id="{04F25CD7-68C0-9DE8-D827-D639EFDAA9EC}"/>
              </a:ext>
            </a:extLst>
          </p:cNvPr>
          <p:cNvSpPr txBox="1">
            <a:spLocks/>
          </p:cNvSpPr>
          <p:nvPr/>
        </p:nvSpPr>
        <p:spPr>
          <a:xfrm>
            <a:off x="205579" y="2236051"/>
            <a:ext cx="3953826" cy="3603171"/>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60BA47"/>
                </a:solidFill>
              </a:rPr>
              <a:t>Viihdyttää, herättää ja rakentaa.</a:t>
            </a:r>
          </a:p>
          <a:p>
            <a:r>
              <a:rPr lang="en-US" sz="1800"/>
              <a:t>Tämä tarina vaatii huomiota lyhyytensä vuoksi - miten pelkkä lause voi olla tarina? Se herättää tunteita sanan "vauva" vuoksi, joka muuttaa tulkintaa - yksityiskohtien puute antaa jokaiselle mahdollisuuden tuoda tarinaan omat tunteensa. Lopuksi se rakentaa identiteettiä, koska se muistuttaa inhimillisestä empatiasta ja voi ilmaista samaistuttavuutta yhteisten kokemusten kautta.</a:t>
            </a:r>
          </a:p>
        </p:txBody>
      </p:sp>
      <p:sp>
        <p:nvSpPr>
          <p:cNvPr id="5" name="Text Placeholder 2">
            <a:extLst>
              <a:ext uri="{FF2B5EF4-FFF2-40B4-BE49-F238E27FC236}">
                <a16:creationId xmlns:a16="http://schemas.microsoft.com/office/drawing/2014/main" id="{A2FA4095-CFCE-E704-2AEA-49CA12A08D96}"/>
              </a:ext>
            </a:extLst>
          </p:cNvPr>
          <p:cNvSpPr txBox="1">
            <a:spLocks/>
          </p:cNvSpPr>
          <p:nvPr/>
        </p:nvSpPr>
        <p:spPr>
          <a:xfrm>
            <a:off x="4391012" y="2236051"/>
            <a:ext cx="3457838" cy="3603170"/>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60BA47"/>
                </a:solidFill>
              </a:rPr>
              <a:t>Rakenne</a:t>
            </a:r>
          </a:p>
          <a:p>
            <a:r>
              <a:rPr lang="en-US" sz="1800"/>
              <a:t>Menetyksen perusarvo on suru. Rakenne noudattaa Hemingwayn novellin omaa tyyliä. Hän uskoi, että tämäntyyppisissä tarinoissa lukijan on täytettävä aukot. Konflikti ja hahmot ovat kuitenkin helpommin tunnistettavissa - vauva, joka on saattanut kuolla tai joka ei ole koskaan syntynytkään. </a:t>
            </a:r>
          </a:p>
        </p:txBody>
      </p:sp>
      <p:sp>
        <p:nvSpPr>
          <p:cNvPr id="6" name="Text Placeholder 2">
            <a:extLst>
              <a:ext uri="{FF2B5EF4-FFF2-40B4-BE49-F238E27FC236}">
                <a16:creationId xmlns:a16="http://schemas.microsoft.com/office/drawing/2014/main" id="{F20883CD-BD69-078E-AA09-05A67FE015A5}"/>
              </a:ext>
            </a:extLst>
          </p:cNvPr>
          <p:cNvSpPr txBox="1">
            <a:spLocks/>
          </p:cNvSpPr>
          <p:nvPr/>
        </p:nvSpPr>
        <p:spPr>
          <a:xfrm>
            <a:off x="7932669" y="2236051"/>
            <a:ext cx="3645921" cy="3552932"/>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60BA47"/>
                </a:solidFill>
              </a:rPr>
              <a:t>Toimitus</a:t>
            </a:r>
            <a:endParaRPr lang="en-US" sz="1600" b="1">
              <a:solidFill>
                <a:srgbClr val="60BA47"/>
              </a:solidFill>
            </a:endParaRPr>
          </a:p>
          <a:p>
            <a:r>
              <a:rPr lang="en-US" sz="1800"/>
              <a:t>Voimme täydellisesti havaita, miten voimakas toimitus voi olla tässä tarinassa, joka perustuu pikemminkin vihjailuun kuin selostukseen. Se on kirjallinen kanava, jossa sanojen valinta ja kappaleiden pituus ovat ratkaisevia, jotta tarinaan saadaan järkeä. Sitoutuminen saavutetaan siis toimitustekniikoiden avulla</a:t>
            </a:r>
          </a:p>
        </p:txBody>
      </p:sp>
      <p:cxnSp>
        <p:nvCxnSpPr>
          <p:cNvPr id="7" name="Straight Connector 6">
            <a:extLst>
              <a:ext uri="{FF2B5EF4-FFF2-40B4-BE49-F238E27FC236}">
                <a16:creationId xmlns:a16="http://schemas.microsoft.com/office/drawing/2014/main" id="{ECA97AB6-C221-A11C-C48C-FF3F7DE93D41}"/>
              </a:ext>
            </a:extLst>
          </p:cNvPr>
          <p:cNvCxnSpPr/>
          <p:nvPr/>
        </p:nvCxnSpPr>
        <p:spPr>
          <a:xfrm>
            <a:off x="4263390" y="2731770"/>
            <a:ext cx="0" cy="2983230"/>
          </a:xfrm>
          <a:prstGeom prst="line">
            <a:avLst/>
          </a:prstGeom>
          <a:ln>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43994D-BD4C-16EE-5C6E-755BD5916156}"/>
              </a:ext>
            </a:extLst>
          </p:cNvPr>
          <p:cNvCxnSpPr/>
          <p:nvPr/>
        </p:nvCxnSpPr>
        <p:spPr>
          <a:xfrm>
            <a:off x="7890759" y="2702883"/>
            <a:ext cx="0" cy="2983230"/>
          </a:xfrm>
          <a:prstGeom prst="line">
            <a:avLst/>
          </a:prstGeom>
          <a:ln>
            <a:solidFill>
              <a:srgbClr val="60B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57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C73A9-C2F5-8EE1-3E31-B4002577AEC3}"/>
            </a:ext>
          </a:extLst>
        </p:cNvPr>
        <p:cNvGrpSpPr/>
        <p:nvPr/>
      </p:nvGrpSpPr>
      <p:grpSpPr>
        <a:xfrm>
          <a:off x="0" y="0"/>
          <a:ext cx="0" cy="0"/>
          <a:chOff x="0" y="0"/>
          <a:chExt cx="0" cy="0"/>
        </a:xfrm>
      </p:grpSpPr>
      <p:pic>
        <p:nvPicPr>
          <p:cNvPr id="1026" name="Picture 2" descr="The Art of Writing Short Stories – insidetime &amp; insideinformation">
            <a:extLst>
              <a:ext uri="{FF2B5EF4-FFF2-40B4-BE49-F238E27FC236}">
                <a16:creationId xmlns:a16="http://schemas.microsoft.com/office/drawing/2014/main" id="{B0F1B1C5-3FFC-4F39-D72D-CAA672E8FD0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78040" y="3456900"/>
            <a:ext cx="5592463" cy="280322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8FF25CD-B7AE-FEE0-64D1-3D042AF9E1F2}"/>
              </a:ext>
            </a:extLst>
          </p:cNvPr>
          <p:cNvSpPr/>
          <p:nvPr/>
        </p:nvSpPr>
        <p:spPr>
          <a:xfrm>
            <a:off x="1039660" y="1183710"/>
            <a:ext cx="3594970" cy="3081403"/>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47D5F35F-5D91-E19D-7E63-5E78AC1905C5}"/>
              </a:ext>
            </a:extLst>
          </p:cNvPr>
          <p:cNvSpPr>
            <a:spLocks noGrp="1"/>
          </p:cNvSpPr>
          <p:nvPr>
            <p:ph type="body" sz="quarter" idx="16"/>
          </p:nvPr>
        </p:nvSpPr>
        <p:spPr>
          <a:xfrm>
            <a:off x="682915" y="474251"/>
            <a:ext cx="9881513" cy="803654"/>
          </a:xfrm>
        </p:spPr>
        <p:txBody>
          <a:bodyPr/>
          <a:lstStyle/>
          <a:p>
            <a:r>
              <a:rPr lang="en-GB" b="0"/>
              <a:t>LUO OMA TARINASI</a:t>
            </a:r>
          </a:p>
        </p:txBody>
      </p:sp>
      <p:sp>
        <p:nvSpPr>
          <p:cNvPr id="6" name="Text Placeholder 2">
            <a:extLst>
              <a:ext uri="{FF2B5EF4-FFF2-40B4-BE49-F238E27FC236}">
                <a16:creationId xmlns:a16="http://schemas.microsoft.com/office/drawing/2014/main" id="{3055CE73-2ADF-25DD-EF0A-36592BBB9F1F}"/>
              </a:ext>
            </a:extLst>
          </p:cNvPr>
          <p:cNvSpPr txBox="1">
            <a:spLocks/>
          </p:cNvSpPr>
          <p:nvPr/>
        </p:nvSpPr>
        <p:spPr>
          <a:xfrm>
            <a:off x="1197369" y="1987364"/>
            <a:ext cx="3294344" cy="242363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r>
              <a:rPr lang="en-US" b="1">
                <a:solidFill>
                  <a:schemeClr val="bg2"/>
                </a:solidFill>
              </a:rPr>
              <a:t>Yrittäkää annettua materiaalia noudattaen luoda pieni tarina, jossa yhdistyvät kaikki mainitut elementit.</a:t>
            </a:r>
          </a:p>
        </p:txBody>
      </p:sp>
      <p:sp>
        <p:nvSpPr>
          <p:cNvPr id="10" name="Oval 9">
            <a:extLst>
              <a:ext uri="{FF2B5EF4-FFF2-40B4-BE49-F238E27FC236}">
                <a16:creationId xmlns:a16="http://schemas.microsoft.com/office/drawing/2014/main" id="{02799265-39BA-6D57-517C-175114DB4F7F}"/>
              </a:ext>
            </a:extLst>
          </p:cNvPr>
          <p:cNvSpPr/>
          <p:nvPr/>
        </p:nvSpPr>
        <p:spPr>
          <a:xfrm>
            <a:off x="4228331" y="2755727"/>
            <a:ext cx="1959528" cy="1509386"/>
          </a:xfrm>
          <a:prstGeom prst="ellips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3">
            <a:extLst>
              <a:ext uri="{FF2B5EF4-FFF2-40B4-BE49-F238E27FC236}">
                <a16:creationId xmlns:a16="http://schemas.microsoft.com/office/drawing/2014/main" id="{F9055695-5C24-8D93-24F6-F50853E3581E}"/>
              </a:ext>
            </a:extLst>
          </p:cNvPr>
          <p:cNvSpPr txBox="1">
            <a:spLocks/>
          </p:cNvSpPr>
          <p:nvPr/>
        </p:nvSpPr>
        <p:spPr>
          <a:xfrm rot="20844579">
            <a:off x="7795711" y="474250"/>
            <a:ext cx="3971711" cy="803654"/>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err="1">
                <a:highlight>
                  <a:srgbClr val="ED7D31"/>
                </a:highlight>
              </a:rPr>
              <a:t>Harjoitus</a:t>
            </a:r>
            <a:endParaRPr lang="en-US">
              <a:highlight>
                <a:srgbClr val="ED7D31"/>
              </a:highlight>
            </a:endParaRPr>
          </a:p>
        </p:txBody>
      </p:sp>
      <p:sp>
        <p:nvSpPr>
          <p:cNvPr id="9" name="TextBox 8">
            <a:extLst>
              <a:ext uri="{FF2B5EF4-FFF2-40B4-BE49-F238E27FC236}">
                <a16:creationId xmlns:a16="http://schemas.microsoft.com/office/drawing/2014/main" id="{50C6659A-E854-55A7-B47B-4B7D6882D9A9}"/>
              </a:ext>
            </a:extLst>
          </p:cNvPr>
          <p:cNvSpPr txBox="1"/>
          <p:nvPr/>
        </p:nvSpPr>
        <p:spPr>
          <a:xfrm>
            <a:off x="4228331" y="3248810"/>
            <a:ext cx="6093912" cy="523220"/>
          </a:xfrm>
          <a:prstGeom prst="rect">
            <a:avLst/>
          </a:prstGeom>
          <a:noFill/>
        </p:spPr>
        <p:txBody>
          <a:bodyPr wrap="square">
            <a:spAutoFit/>
          </a:bodyPr>
          <a:lstStyle/>
          <a:p>
            <a:r>
              <a:rPr lang="en-US" sz="2800" b="1">
                <a:solidFill>
                  <a:srgbClr val="0B3A5B"/>
                </a:solidFill>
              </a:rPr>
              <a:t>Ole </a:t>
            </a:r>
            <a:r>
              <a:rPr lang="en-US" sz="2800" b="1" err="1">
                <a:solidFill>
                  <a:srgbClr val="0B3A5B"/>
                </a:solidFill>
              </a:rPr>
              <a:t>luova</a:t>
            </a:r>
            <a:r>
              <a:rPr lang="en-US" sz="2800" b="1">
                <a:solidFill>
                  <a:srgbClr val="0B3A5B"/>
                </a:solidFill>
              </a:rPr>
              <a:t>!</a:t>
            </a:r>
          </a:p>
        </p:txBody>
      </p:sp>
    </p:spTree>
    <p:extLst>
      <p:ext uri="{BB962C8B-B14F-4D97-AF65-F5344CB8AC3E}">
        <p14:creationId xmlns:p14="http://schemas.microsoft.com/office/powerpoint/2010/main" val="38348331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6110E-70F8-44E8-BDBE-0AE046793507}">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F51B76-49B5-4E66-9964-EDD3A0759588}">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DFA6794-60D8-423E-89AA-F479EADCB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13</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docId:8A44CD42054BED5A19DD05E97B29AD21</cp:keywords>
  <cp:revision>1</cp:revision>
  <dcterms:created xsi:type="dcterms:W3CDTF">2020-10-14T13:32:04Z</dcterms:created>
  <dcterms:modified xsi:type="dcterms:W3CDTF">2025-05-28T14:52:25Z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